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9" r:id="rId4"/>
    <p:sldId id="261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Tú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Feuil1!$A$2:$A$3</c:f>
              <c:strCache>
                <c:ptCount val="2"/>
                <c:pt idx="0">
                  <c:v>Hablantes nativos del español</c:v>
                </c:pt>
                <c:pt idx="1">
                  <c:v>Hablantes no-nativos del español</c:v>
                </c:pt>
              </c:strCache>
            </c:strRef>
          </c:cat>
          <c:val>
            <c:numRef>
              <c:f>Feuil1!$B$2:$B$3</c:f>
              <c:numCache>
                <c:formatCode>0%</c:formatCode>
                <c:ptCount val="2"/>
                <c:pt idx="0">
                  <c:v>0.99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02-4073-AB25-F5FE4F29504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Usted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Feuil1!$A$2:$A$3</c:f>
              <c:strCache>
                <c:ptCount val="2"/>
                <c:pt idx="0">
                  <c:v>Hablantes nativos del español</c:v>
                </c:pt>
                <c:pt idx="1">
                  <c:v>Hablantes no-nativos del español</c:v>
                </c:pt>
              </c:strCache>
            </c:strRef>
          </c:cat>
          <c:val>
            <c:numRef>
              <c:f>Feuil1!$C$2:$C$3</c:f>
              <c:numCache>
                <c:formatCode>0%</c:formatCode>
                <c:ptCount val="2"/>
                <c:pt idx="0">
                  <c:v>0.01</c:v>
                </c:pt>
                <c:pt idx="1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02-4073-AB25-F5FE4F29504C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Impersonal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Feuil1!$A$2:$A$3</c:f>
              <c:strCache>
                <c:ptCount val="2"/>
                <c:pt idx="0">
                  <c:v>Hablantes nativos del español</c:v>
                </c:pt>
                <c:pt idx="1">
                  <c:v>Hablantes no-nativos del español</c:v>
                </c:pt>
              </c:strCache>
            </c:strRef>
          </c:cat>
          <c:val>
            <c:numRef>
              <c:f>Feuil1!$D$2:$D$3</c:f>
              <c:numCache>
                <c:formatCode>0%</c:formatCode>
                <c:ptCount val="2"/>
                <c:pt idx="0">
                  <c:v>0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02-4073-AB25-F5FE4F2950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478879472"/>
        <c:axId val="478879800"/>
      </c:barChart>
      <c:catAx>
        <c:axId val="47887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78879800"/>
        <c:crosses val="autoZero"/>
        <c:auto val="1"/>
        <c:lblAlgn val="ctr"/>
        <c:lblOffset val="100"/>
        <c:noMultiLvlLbl val="0"/>
      </c:catAx>
      <c:valAx>
        <c:axId val="478879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78879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n-lt"/>
        </a:defRPr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r-BE"/>
              <a:t>Requêtes à l’écrit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3574185579743708"/>
          <c:y val="0.15399473925829144"/>
          <c:w val="0.83811435335288975"/>
          <c:h val="0.366775274257072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directo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Situación 1 (bolígrafo)</c:v>
                </c:pt>
                <c:pt idx="1">
                  <c:v>Situación 2 (copia manchada)</c:v>
                </c:pt>
                <c:pt idx="2">
                  <c:v>Situación 3 (repetir)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69-43FF-BB80-6B422614AF7F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indirecto convencional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Situación 1 (bolígrafo)</c:v>
                </c:pt>
                <c:pt idx="1">
                  <c:v>Situación 2 (copia manchada)</c:v>
                </c:pt>
                <c:pt idx="2">
                  <c:v>Situación 3 (repetir)</c:v>
                </c:pt>
              </c:strCache>
            </c:strRef>
          </c:cat>
          <c:val>
            <c:numRef>
              <c:f>Feuil1!$C$2:$C$4</c:f>
              <c:numCache>
                <c:formatCode>0%</c:formatCode>
                <c:ptCount val="3"/>
                <c:pt idx="0">
                  <c:v>0.82</c:v>
                </c:pt>
                <c:pt idx="1">
                  <c:v>0.88</c:v>
                </c:pt>
                <c:pt idx="2">
                  <c:v>0.82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69-43FF-BB80-6B422614AF7F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indirecto no-convencional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Situación 1 (bolígrafo)</c:v>
                </c:pt>
                <c:pt idx="1">
                  <c:v>Situación 2 (copia manchada)</c:v>
                </c:pt>
                <c:pt idx="2">
                  <c:v>Situación 3 (repetir)</c:v>
                </c:pt>
              </c:strCache>
            </c:strRef>
          </c:cat>
          <c:val>
            <c:numRef>
              <c:f>Feuil1!$D$2:$D$4</c:f>
              <c:numCache>
                <c:formatCode>0%</c:formatCode>
                <c:ptCount val="3"/>
                <c:pt idx="0">
                  <c:v>0.18</c:v>
                </c:pt>
                <c:pt idx="1">
                  <c:v>0.12</c:v>
                </c:pt>
                <c:pt idx="2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69-43FF-BB80-6B422614AF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7521616"/>
        <c:axId val="407522272"/>
      </c:barChart>
      <c:catAx>
        <c:axId val="40752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07522272"/>
        <c:crosses val="autoZero"/>
        <c:auto val="1"/>
        <c:lblAlgn val="ctr"/>
        <c:lblOffset val="100"/>
        <c:noMultiLvlLbl val="0"/>
      </c:catAx>
      <c:valAx>
        <c:axId val="407522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07521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999953214404348E-2"/>
          <c:y val="0.765357509761453"/>
          <c:w val="0.89999990642880867"/>
          <c:h val="7.4775336939999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n-lt"/>
        </a:defRPr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711-A83A-429D-9C6B-B5F3E6C7262C}" type="datetimeFigureOut">
              <a:rPr lang="fr-BE" smtClean="0"/>
              <a:t>21-05-19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C147-315F-42B9-BA45-E85DE14804B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23810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711-A83A-429D-9C6B-B5F3E6C7262C}" type="datetimeFigureOut">
              <a:rPr lang="fr-BE" smtClean="0"/>
              <a:t>21-05-19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C147-315F-42B9-BA45-E85DE14804B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39418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711-A83A-429D-9C6B-B5F3E6C7262C}" type="datetimeFigureOut">
              <a:rPr lang="fr-BE" smtClean="0"/>
              <a:t>21-05-19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C147-315F-42B9-BA45-E85DE14804B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65042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711-A83A-429D-9C6B-B5F3E6C7262C}" type="datetimeFigureOut">
              <a:rPr lang="fr-BE" smtClean="0"/>
              <a:t>21-05-19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C147-315F-42B9-BA45-E85DE14804B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82799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711-A83A-429D-9C6B-B5F3E6C7262C}" type="datetimeFigureOut">
              <a:rPr lang="fr-BE" smtClean="0"/>
              <a:t>21-05-19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C147-315F-42B9-BA45-E85DE14804B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06005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711-A83A-429D-9C6B-B5F3E6C7262C}" type="datetimeFigureOut">
              <a:rPr lang="fr-BE" smtClean="0"/>
              <a:t>21-05-19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C147-315F-42B9-BA45-E85DE14804B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3455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711-A83A-429D-9C6B-B5F3E6C7262C}" type="datetimeFigureOut">
              <a:rPr lang="fr-BE" smtClean="0"/>
              <a:t>21-05-19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C147-315F-42B9-BA45-E85DE14804B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26833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711-A83A-429D-9C6B-B5F3E6C7262C}" type="datetimeFigureOut">
              <a:rPr lang="fr-BE" smtClean="0"/>
              <a:t>21-05-19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C147-315F-42B9-BA45-E85DE14804B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31964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711-A83A-429D-9C6B-B5F3E6C7262C}" type="datetimeFigureOut">
              <a:rPr lang="fr-BE" smtClean="0"/>
              <a:t>21-05-19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C147-315F-42B9-BA45-E85DE14804B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0161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711-A83A-429D-9C6B-B5F3E6C7262C}" type="datetimeFigureOut">
              <a:rPr lang="fr-BE" smtClean="0"/>
              <a:t>21-05-19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C147-315F-42B9-BA45-E85DE14804B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29595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10711-A83A-429D-9C6B-B5F3E6C7262C}" type="datetimeFigureOut">
              <a:rPr lang="fr-BE" smtClean="0"/>
              <a:t>21-05-19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C147-315F-42B9-BA45-E85DE14804B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76231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10711-A83A-429D-9C6B-B5F3E6C7262C}" type="datetimeFigureOut">
              <a:rPr lang="fr-BE" smtClean="0"/>
              <a:t>21-05-19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0C147-315F-42B9-BA45-E85DE14804B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088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84798"/>
              </p:ext>
            </p:extLst>
          </p:nvPr>
        </p:nvGraphicFramePr>
        <p:xfrm>
          <a:off x="569875" y="365125"/>
          <a:ext cx="11050625" cy="1460500"/>
        </p:xfrm>
        <a:graphic>
          <a:graphicData uri="http://schemas.openxmlformats.org/drawingml/2006/table">
            <a:tbl>
              <a:tblPr/>
              <a:tblGrid>
                <a:gridCol w="11050625">
                  <a:extLst>
                    <a:ext uri="{9D8B030D-6E8A-4147-A177-3AD203B41FA5}">
                      <a16:colId xmlns:a16="http://schemas.microsoft.com/office/drawing/2014/main" val="3977879795"/>
                    </a:ext>
                  </a:extLst>
                </a:gridCol>
              </a:tblGrid>
              <a:tr h="1460500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>
                    <a:lnL w="38100" cmpd="sng">
                      <a:solidFill>
                        <a:srgbClr val="FFC000"/>
                      </a:solidFill>
                      <a:prstDash val="solid"/>
                    </a:lnL>
                    <a:lnR w="38100" cmpd="sng">
                      <a:solidFill>
                        <a:srgbClr val="FFC000"/>
                      </a:solidFill>
                      <a:prstDash val="solid"/>
                    </a:lnR>
                    <a:lnT w="38100" cmpd="sng">
                      <a:solidFill>
                        <a:srgbClr val="FFC000"/>
                      </a:solidFill>
                      <a:prstDash val="solid"/>
                    </a:lnT>
                    <a:lnB w="38100" cmpd="sng">
                      <a:solidFill>
                        <a:srgbClr val="FFC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892873"/>
                  </a:ext>
                </a:extLst>
              </a:tr>
            </a:tbl>
          </a:graphicData>
        </a:graphic>
      </p:graphicFrame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56094" y="2368447"/>
            <a:ext cx="8173956" cy="4071829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Étude comparative :</a:t>
            </a:r>
            <a:endParaRPr lang="fr-B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fr-B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langue native vs. la langue non-native </a:t>
            </a: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fr-B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l'écrit vs. l'oral</a:t>
            </a: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production (pratique) vs. la perception (théorie)</a:t>
            </a:r>
          </a:p>
          <a:p>
            <a:pPr marL="0" indent="0">
              <a:buNone/>
            </a:pPr>
            <a:r>
              <a:rPr lang="fr-BE" sz="20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BUT: comparer la compétence pragmatique chez les natifs et les non-natifs.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BE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Requêtes </a:t>
            </a:r>
            <a:r>
              <a:rPr lang="fr-B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étudiants universitaires  ↔  </a:t>
            </a:r>
            <a:r>
              <a:rPr lang="fr-BE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professeur</a:t>
            </a:r>
            <a:endParaRPr lang="fr-B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B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Deux groupes étudiés : </a:t>
            </a:r>
          </a:p>
          <a:p>
            <a:endParaRPr lang="fr-FR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500" y="5336804"/>
            <a:ext cx="7493103" cy="1103472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115629" y="2351545"/>
            <a:ext cx="3302341" cy="3299497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5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1" t="50670" r="52025" b="5093"/>
          <a:stretch/>
        </p:blipFill>
        <p:spPr>
          <a:xfrm>
            <a:off x="422465" y="3670982"/>
            <a:ext cx="604491" cy="66062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1" b="48029"/>
          <a:stretch/>
        </p:blipFill>
        <p:spPr>
          <a:xfrm>
            <a:off x="2433270" y="3670982"/>
            <a:ext cx="588835" cy="635694"/>
          </a:xfrm>
          <a:prstGeom prst="rect">
            <a:avLst/>
          </a:prstGeom>
        </p:spPr>
      </p:pic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211041"/>
              </p:ext>
            </p:extLst>
          </p:nvPr>
        </p:nvGraphicFramePr>
        <p:xfrm>
          <a:off x="1172237" y="2675307"/>
          <a:ext cx="108932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9321">
                  <a:extLst>
                    <a:ext uri="{9D8B030D-6E8A-4147-A177-3AD203B41FA5}">
                      <a16:colId xmlns:a16="http://schemas.microsoft.com/office/drawing/2014/main" val="1668890655"/>
                    </a:ext>
                  </a:extLst>
                </a:gridCol>
              </a:tblGrid>
              <a:tr h="525475"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Tu? </a:t>
                      </a:r>
                      <a:br>
                        <a:rPr kumimoji="0" lang="fr-F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fr-F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Vous?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775031"/>
                  </a:ext>
                </a:extLst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688505"/>
              </p:ext>
            </p:extLst>
          </p:nvPr>
        </p:nvGraphicFramePr>
        <p:xfrm>
          <a:off x="960849" y="4544116"/>
          <a:ext cx="16119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900">
                  <a:extLst>
                    <a:ext uri="{9D8B030D-6E8A-4147-A177-3AD203B41FA5}">
                      <a16:colId xmlns:a16="http://schemas.microsoft.com/office/drawing/2014/main" val="1668890655"/>
                    </a:ext>
                  </a:extLst>
                </a:gridCol>
              </a:tblGrid>
              <a:tr h="525475"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Directe? </a:t>
                      </a:r>
                      <a:br>
                        <a:rPr kumimoji="0" lang="fr-F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fr-F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Indirecte?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775031"/>
                  </a:ext>
                </a:extLst>
              </a:tr>
            </a:tbl>
          </a:graphicData>
        </a:graphic>
      </p:graphicFrame>
      <p:sp>
        <p:nvSpPr>
          <p:cNvPr id="12" name="Titre 1"/>
          <p:cNvSpPr txBox="1">
            <a:spLocks/>
          </p:cNvSpPr>
          <p:nvPr/>
        </p:nvSpPr>
        <p:spPr>
          <a:xfrm>
            <a:off x="2727687" y="374317"/>
            <a:ext cx="6960588" cy="143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3200" b="1" dirty="0" smtClean="0"/>
              <a:t>Étude comparative de la formulation </a:t>
            </a:r>
            <a:br>
              <a:rPr lang="fr-FR" sz="3200" b="1" dirty="0" smtClean="0"/>
            </a:br>
            <a:r>
              <a:rPr lang="fr-FR" sz="3200" b="1" dirty="0" smtClean="0"/>
              <a:t>de requêtes en espagnol</a:t>
            </a:r>
            <a:r>
              <a:rPr lang="fr-FR" sz="1600" b="1" dirty="0" smtClean="0"/>
              <a:t/>
            </a:r>
            <a:br>
              <a:rPr lang="fr-FR" sz="1600" b="1" dirty="0" smtClean="0"/>
            </a:br>
            <a:r>
              <a:rPr lang="fr-FR" sz="100" dirty="0" smtClean="0"/>
              <a:t/>
            </a:r>
            <a:br>
              <a:rPr lang="fr-FR" sz="100" dirty="0" smtClean="0"/>
            </a:br>
            <a:r>
              <a:rPr lang="fr-FR" sz="2400" dirty="0" smtClean="0"/>
              <a:t>					</a:t>
            </a:r>
            <a:endParaRPr lang="fr-BE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17969" y="1805998"/>
            <a:ext cx="37857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Introduction et objectifs</a:t>
            </a:r>
            <a:endParaRPr lang="fr-BE" sz="2800" b="1" dirty="0"/>
          </a:p>
        </p:txBody>
      </p:sp>
      <p:sp>
        <p:nvSpPr>
          <p:cNvPr id="15" name="Rectangle 14"/>
          <p:cNvSpPr/>
          <p:nvPr/>
        </p:nvSpPr>
        <p:spPr>
          <a:xfrm>
            <a:off x="9869444" y="1360739"/>
            <a:ext cx="17510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2000" dirty="0">
                <a:solidFill>
                  <a:prstClr val="white"/>
                </a:solidFill>
              </a:rPr>
              <a:t>Aurélie Marsily</a:t>
            </a:r>
            <a:endParaRPr lang="fr-BE" sz="2000" dirty="0">
              <a:solidFill>
                <a:srgbClr val="E7E6E6">
                  <a:lumMod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77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  <p:bldP spid="12" grpId="0" animBg="1"/>
      <p:bldP spid="13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785942"/>
              </p:ext>
            </p:extLst>
          </p:nvPr>
        </p:nvGraphicFramePr>
        <p:xfrm>
          <a:off x="569875" y="365125"/>
          <a:ext cx="11050625" cy="1460500"/>
        </p:xfrm>
        <a:graphic>
          <a:graphicData uri="http://schemas.openxmlformats.org/drawingml/2006/table">
            <a:tbl>
              <a:tblPr/>
              <a:tblGrid>
                <a:gridCol w="11050625">
                  <a:extLst>
                    <a:ext uri="{9D8B030D-6E8A-4147-A177-3AD203B41FA5}">
                      <a16:colId xmlns:a16="http://schemas.microsoft.com/office/drawing/2014/main" val="3977879795"/>
                    </a:ext>
                  </a:extLst>
                </a:gridCol>
              </a:tblGrid>
              <a:tr h="1460500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>
                    <a:lnL w="38100" cmpd="sng">
                      <a:solidFill>
                        <a:srgbClr val="FFC000"/>
                      </a:solidFill>
                      <a:prstDash val="solid"/>
                    </a:lnL>
                    <a:lnR w="38100" cmpd="sng">
                      <a:solidFill>
                        <a:srgbClr val="FFC000"/>
                      </a:solidFill>
                      <a:prstDash val="solid"/>
                    </a:lnR>
                    <a:lnT w="38100" cmpd="sng">
                      <a:solidFill>
                        <a:srgbClr val="FFC000"/>
                      </a:solidFill>
                      <a:prstDash val="solid"/>
                    </a:lnT>
                    <a:lnB w="38100" cmpd="sng">
                      <a:solidFill>
                        <a:srgbClr val="FFC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892873"/>
                  </a:ext>
                </a:extLst>
              </a:tr>
            </a:tbl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Méthodologie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58975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 marL="0" lvl="0" indent="0" defTabSz="2138324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BE" sz="4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Tran </a:t>
            </a:r>
            <a:r>
              <a:rPr lang="fr-BE" sz="4200" dirty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BE" sz="4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2006) </a:t>
            </a:r>
            <a:r>
              <a:rPr lang="fr-BE" sz="4200" dirty="0" smtClean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fr-BE" sz="4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BUT </a:t>
            </a:r>
            <a:r>
              <a:rPr lang="fr-BE" sz="4200" dirty="0">
                <a:ea typeface="Calibri" panose="020F0502020204030204" pitchFamily="34" charset="0"/>
                <a:cs typeface="Times New Roman" panose="02020603050405020304" pitchFamily="18" charset="0"/>
              </a:rPr>
              <a:t>: détourner l'attention des participants du véritable objectif de l'entretien, pour produire du langage naturalisé et spontané</a:t>
            </a:r>
            <a:r>
              <a:rPr lang="fr-BE" sz="4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defTabSz="2138324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fr-FR" sz="4200" dirty="0" smtClean="0">
              <a:ln w="28575">
                <a:solidFill>
                  <a:srgbClr val="FFC000"/>
                </a:solidFill>
              </a:ln>
            </a:endParaRPr>
          </a:p>
          <a:p>
            <a:pPr marL="0" lvl="0" indent="0" algn="just">
              <a:buNone/>
            </a:pPr>
            <a:r>
              <a:rPr lang="fr-FR" sz="4200" dirty="0" smtClean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Corpus </a:t>
            </a:r>
            <a:r>
              <a:rPr lang="fr-FR" sz="42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COPINE (</a:t>
            </a:r>
            <a:r>
              <a:rPr lang="fr-FR" sz="4200" i="1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Corpus Oral de </a:t>
            </a:r>
            <a:r>
              <a:rPr lang="fr-FR" sz="4200" i="1" dirty="0" err="1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Peticiones</a:t>
            </a:r>
            <a:r>
              <a:rPr lang="fr-FR" sz="4200" i="1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en </a:t>
            </a:r>
            <a:r>
              <a:rPr lang="fr-FR" sz="4200" i="1" dirty="0" err="1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Interacciones</a:t>
            </a:r>
            <a:r>
              <a:rPr lang="fr-FR" sz="4200" i="1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fr-FR" sz="4200" i="1" dirty="0" err="1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Naturalizadas</a:t>
            </a:r>
            <a:r>
              <a:rPr lang="fr-FR" sz="4200" i="1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en </a:t>
            </a:r>
            <a:r>
              <a:rPr lang="fr-FR" sz="4200" i="1" dirty="0" err="1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español</a:t>
            </a:r>
            <a:r>
              <a:rPr lang="fr-FR" sz="42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pPr marL="0" lvl="0" indent="0" algn="just">
              <a:buNone/>
            </a:pPr>
            <a:r>
              <a:rPr lang="fr-FR" sz="42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fr-FR" sz="4200" dirty="0">
                <a:ea typeface="Calibri" panose="020F0502020204030204" pitchFamily="34" charset="0"/>
                <a:cs typeface="Times New Roman" panose="02020603050405020304" pitchFamily="18" charset="0"/>
              </a:rPr>
              <a:t>Éliciter des données spontanées dans un cadre contrôlé</a:t>
            </a:r>
          </a:p>
          <a:p>
            <a:pPr marL="0" lvl="0" indent="0" algn="just">
              <a:buNone/>
            </a:pPr>
            <a:r>
              <a:rPr lang="fr-FR" sz="42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fr-FR" sz="4200" dirty="0">
                <a:ea typeface="Calibri" panose="020F0502020204030204" pitchFamily="34" charset="0"/>
                <a:cs typeface="Times New Roman" panose="02020603050405020304" pitchFamily="18" charset="0"/>
              </a:rPr>
              <a:t>Inclure des tâches supplémentaires afin de distraire l’attention du participant de l’axe de recherche, en créant des besoins pour le participant.</a:t>
            </a:r>
          </a:p>
          <a:p>
            <a:endParaRPr lang="fr-FR" sz="4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BE" sz="4200" dirty="0">
                <a:ea typeface="Calibri" panose="020F0502020204030204" pitchFamily="34" charset="0"/>
                <a:cs typeface="Times New Roman" panose="02020603050405020304" pitchFamily="18" charset="0"/>
              </a:rPr>
              <a:t>Analyse:</a:t>
            </a:r>
          </a:p>
          <a:p>
            <a:pPr marL="457200" indent="-457200">
              <a:buFontTx/>
              <a:buChar char="-"/>
            </a:pPr>
            <a:r>
              <a:rPr lang="fr-BE" sz="4200" dirty="0">
                <a:ea typeface="Calibri" panose="020F0502020204030204" pitchFamily="34" charset="0"/>
                <a:cs typeface="Times New Roman" panose="02020603050405020304" pitchFamily="18" charset="0"/>
              </a:rPr>
              <a:t>le type de requête produite</a:t>
            </a:r>
          </a:p>
          <a:p>
            <a:pPr marL="457200" indent="-457200">
              <a:buFontTx/>
              <a:buChar char="-"/>
            </a:pPr>
            <a:r>
              <a:rPr lang="fr-BE" sz="4200" dirty="0">
                <a:ea typeface="Calibri" panose="020F0502020204030204" pitchFamily="34" charset="0"/>
                <a:cs typeface="Times New Roman" panose="02020603050405020304" pitchFamily="18" charset="0"/>
              </a:rPr>
              <a:t>les stratégies mises en œuvre pour atténuer le discours</a:t>
            </a:r>
          </a:p>
          <a:p>
            <a:pPr marL="457200" indent="-457200">
              <a:buFontTx/>
              <a:buChar char="-"/>
            </a:pPr>
            <a:r>
              <a:rPr lang="fr-BE" sz="4200" dirty="0">
                <a:ea typeface="Calibri" panose="020F0502020204030204" pitchFamily="34" charset="0"/>
                <a:cs typeface="Times New Roman" panose="02020603050405020304" pitchFamily="18" charset="0"/>
              </a:rPr>
              <a:t>les formes d'adresse utilisées par les étudiants envers leur </a:t>
            </a:r>
            <a:r>
              <a:rPr lang="fr-BE" sz="4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professeur</a:t>
            </a:r>
            <a:endParaRPr lang="fr-FR" sz="4200" dirty="0">
              <a:ln w="28575">
                <a:solidFill>
                  <a:srgbClr val="FFC000"/>
                </a:solidFill>
              </a:ln>
              <a:cs typeface="Times New Roman" panose="02020603050405020304" pitchFamily="18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609028"/>
              </p:ext>
            </p:extLst>
          </p:nvPr>
        </p:nvGraphicFramePr>
        <p:xfrm>
          <a:off x="838200" y="4632325"/>
          <a:ext cx="8896350" cy="1460500"/>
        </p:xfrm>
        <a:graphic>
          <a:graphicData uri="http://schemas.openxmlformats.org/drawingml/2006/table">
            <a:tbl>
              <a:tblPr/>
              <a:tblGrid>
                <a:gridCol w="8896350">
                  <a:extLst>
                    <a:ext uri="{9D8B030D-6E8A-4147-A177-3AD203B41FA5}">
                      <a16:colId xmlns:a16="http://schemas.microsoft.com/office/drawing/2014/main" val="3977879795"/>
                    </a:ext>
                  </a:extLst>
                </a:gridCol>
              </a:tblGrid>
              <a:tr h="1460500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>
                    <a:lnL w="38100" cmpd="sng">
                      <a:solidFill>
                        <a:srgbClr val="FFC000"/>
                      </a:solidFill>
                      <a:prstDash val="solid"/>
                    </a:lnL>
                    <a:lnR w="38100" cmpd="sng">
                      <a:solidFill>
                        <a:srgbClr val="FFC000"/>
                      </a:solidFill>
                      <a:prstDash val="solid"/>
                    </a:lnR>
                    <a:lnT w="38100" cmpd="sng">
                      <a:solidFill>
                        <a:srgbClr val="FFC000"/>
                      </a:solidFill>
                      <a:prstDash val="solid"/>
                    </a:lnT>
                    <a:lnB w="38100" cmpd="sng">
                      <a:solidFill>
                        <a:srgbClr val="FFC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892873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772173"/>
              </p:ext>
            </p:extLst>
          </p:nvPr>
        </p:nvGraphicFramePr>
        <p:xfrm>
          <a:off x="1112800" y="4983163"/>
          <a:ext cx="8993225" cy="1460500"/>
        </p:xfrm>
        <a:graphic>
          <a:graphicData uri="http://schemas.openxmlformats.org/drawingml/2006/table">
            <a:tbl>
              <a:tblPr/>
              <a:tblGrid>
                <a:gridCol w="8993225">
                  <a:extLst>
                    <a:ext uri="{9D8B030D-6E8A-4147-A177-3AD203B41FA5}">
                      <a16:colId xmlns:a16="http://schemas.microsoft.com/office/drawing/2014/main" val="3977879795"/>
                    </a:ext>
                  </a:extLst>
                </a:gridCol>
              </a:tblGrid>
              <a:tr h="1460500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>
                    <a:lnL w="38100" cmpd="sng">
                      <a:solidFill>
                        <a:srgbClr val="FFC000"/>
                      </a:solidFill>
                      <a:prstDash val="solid"/>
                    </a:lnL>
                    <a:lnR w="38100" cmpd="sng">
                      <a:solidFill>
                        <a:srgbClr val="FFC000"/>
                      </a:solidFill>
                      <a:prstDash val="solid"/>
                    </a:lnR>
                    <a:lnT w="38100" cmpd="sng">
                      <a:solidFill>
                        <a:srgbClr val="FFC000"/>
                      </a:solidFill>
                      <a:prstDash val="solid"/>
                    </a:lnT>
                    <a:lnB w="38100" cmpd="sng">
                      <a:solidFill>
                        <a:srgbClr val="FFC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892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721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416433"/>
              </p:ext>
            </p:extLst>
          </p:nvPr>
        </p:nvGraphicFramePr>
        <p:xfrm>
          <a:off x="569875" y="365125"/>
          <a:ext cx="11050625" cy="1460500"/>
        </p:xfrm>
        <a:graphic>
          <a:graphicData uri="http://schemas.openxmlformats.org/drawingml/2006/table">
            <a:tbl>
              <a:tblPr/>
              <a:tblGrid>
                <a:gridCol w="11050625">
                  <a:extLst>
                    <a:ext uri="{9D8B030D-6E8A-4147-A177-3AD203B41FA5}">
                      <a16:colId xmlns:a16="http://schemas.microsoft.com/office/drawing/2014/main" val="3977879795"/>
                    </a:ext>
                  </a:extLst>
                </a:gridCol>
              </a:tblGrid>
              <a:tr h="1460500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>
                    <a:lnL w="38100" cmpd="sng">
                      <a:solidFill>
                        <a:srgbClr val="FFC000"/>
                      </a:solidFill>
                      <a:prstDash val="solid"/>
                    </a:lnL>
                    <a:lnR w="38100" cmpd="sng">
                      <a:solidFill>
                        <a:srgbClr val="FFC000"/>
                      </a:solidFill>
                      <a:prstDash val="solid"/>
                    </a:lnR>
                    <a:lnT w="38100" cmpd="sng">
                      <a:solidFill>
                        <a:srgbClr val="FFC000"/>
                      </a:solidFill>
                      <a:prstDash val="solid"/>
                    </a:lnT>
                    <a:lnB w="38100" cmpd="sng">
                      <a:solidFill>
                        <a:srgbClr val="FFC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892873"/>
                  </a:ext>
                </a:extLst>
              </a:tr>
            </a:tbl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Résultats</a:t>
            </a:r>
            <a:endParaRPr lang="fr-B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78025"/>
            <a:ext cx="10515600" cy="4351338"/>
          </a:xfrm>
        </p:spPr>
        <p:txBody>
          <a:bodyPr>
            <a:normAutofit/>
          </a:bodyPr>
          <a:lstStyle/>
          <a:p>
            <a:r>
              <a:rPr lang="fr-BE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Plus </a:t>
            </a:r>
            <a:r>
              <a:rPr lang="fr-B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tutoiement par des apprenants ES que </a:t>
            </a:r>
            <a:r>
              <a:rPr lang="fr-BE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Plus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requêtes indirectes à l’écrit qu’à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l’oral</a:t>
            </a:r>
            <a:endParaRPr lang="fr-B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Graphique 6"/>
          <p:cNvGraphicFramePr/>
          <p:nvPr>
            <p:extLst>
              <p:ext uri="{D42A27DB-BD31-4B8C-83A1-F6EECF244321}">
                <p14:modId xmlns:p14="http://schemas.microsoft.com/office/powerpoint/2010/main" val="2667932323"/>
              </p:ext>
            </p:extLst>
          </p:nvPr>
        </p:nvGraphicFramePr>
        <p:xfrm>
          <a:off x="685799" y="3019426"/>
          <a:ext cx="4668779" cy="288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3397718922"/>
              </p:ext>
            </p:extLst>
          </p:nvPr>
        </p:nvGraphicFramePr>
        <p:xfrm>
          <a:off x="6276975" y="3151132"/>
          <a:ext cx="5343525" cy="3525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756704"/>
              </p:ext>
            </p:extLst>
          </p:nvPr>
        </p:nvGraphicFramePr>
        <p:xfrm>
          <a:off x="569874" y="2998731"/>
          <a:ext cx="11050625" cy="3330631"/>
        </p:xfrm>
        <a:graphic>
          <a:graphicData uri="http://schemas.openxmlformats.org/drawingml/2006/table">
            <a:tbl>
              <a:tblPr/>
              <a:tblGrid>
                <a:gridCol w="11050625">
                  <a:extLst>
                    <a:ext uri="{9D8B030D-6E8A-4147-A177-3AD203B41FA5}">
                      <a16:colId xmlns:a16="http://schemas.microsoft.com/office/drawing/2014/main" val="3977879795"/>
                    </a:ext>
                  </a:extLst>
                </a:gridCol>
              </a:tblGrid>
              <a:tr h="3330631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>
                    <a:lnL w="38100" cmpd="sng">
                      <a:solidFill>
                        <a:srgbClr val="FFC000"/>
                      </a:solidFill>
                      <a:prstDash val="solid"/>
                    </a:lnL>
                    <a:lnR w="38100" cmpd="sng">
                      <a:solidFill>
                        <a:srgbClr val="FFC000"/>
                      </a:solidFill>
                      <a:prstDash val="solid"/>
                    </a:lnR>
                    <a:lnT w="38100" cmpd="sng">
                      <a:solidFill>
                        <a:srgbClr val="FFC000"/>
                      </a:solidFill>
                      <a:prstDash val="solid"/>
                    </a:lnT>
                    <a:lnB w="38100" cmpd="sng">
                      <a:solidFill>
                        <a:srgbClr val="FFC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892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06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231610"/>
              </p:ext>
            </p:extLst>
          </p:nvPr>
        </p:nvGraphicFramePr>
        <p:xfrm>
          <a:off x="569875" y="365125"/>
          <a:ext cx="11050625" cy="1460500"/>
        </p:xfrm>
        <a:graphic>
          <a:graphicData uri="http://schemas.openxmlformats.org/drawingml/2006/table">
            <a:tbl>
              <a:tblPr/>
              <a:tblGrid>
                <a:gridCol w="11050625">
                  <a:extLst>
                    <a:ext uri="{9D8B030D-6E8A-4147-A177-3AD203B41FA5}">
                      <a16:colId xmlns:a16="http://schemas.microsoft.com/office/drawing/2014/main" val="3977879795"/>
                    </a:ext>
                  </a:extLst>
                </a:gridCol>
              </a:tblGrid>
              <a:tr h="1460500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>
                    <a:lnL w="38100" cmpd="sng">
                      <a:solidFill>
                        <a:srgbClr val="FFC000"/>
                      </a:solidFill>
                      <a:prstDash val="solid"/>
                    </a:lnL>
                    <a:lnR w="38100" cmpd="sng">
                      <a:solidFill>
                        <a:srgbClr val="FFC000"/>
                      </a:solidFill>
                      <a:prstDash val="solid"/>
                    </a:lnR>
                    <a:lnT w="38100" cmpd="sng">
                      <a:solidFill>
                        <a:srgbClr val="FFC000"/>
                      </a:solidFill>
                      <a:prstDash val="solid"/>
                    </a:lnT>
                    <a:lnB w="38100" cmpd="sng">
                      <a:solidFill>
                        <a:srgbClr val="FFC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892873"/>
                  </a:ext>
                </a:extLst>
              </a:tr>
            </a:tbl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 algn="ctr" defTabSz="2138324">
              <a:lnSpc>
                <a:spcPct val="100000"/>
              </a:lnSpc>
              <a:spcBef>
                <a:spcPts val="0"/>
              </a:spcBef>
              <a:defRPr/>
            </a:pPr>
            <a:r>
              <a:rPr lang="fr-FR" b="1" dirty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Conclusions </a:t>
            </a:r>
            <a:r>
              <a:rPr lang="fr-FR" b="1" dirty="0" smtClean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et répercussions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defTabSz="2138324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FR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BUT: contribuer à améliorer l'enseignement et l'apprentissage de l'espagnol, afin que ce qui est enseigné aux étudiants réponde davantage à la réalité des productions natives</a:t>
            </a:r>
            <a:r>
              <a:rPr lang="fr-FR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 defTabSz="2138324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FR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Complexité </a:t>
            </a:r>
            <a:r>
              <a:rPr lang="fr-FR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de facteurs jouant un rôle dans les productions natives et non-natives au niveau des requêtes choisies et des termes d’adresse utilisés</a:t>
            </a:r>
            <a:r>
              <a:rPr lang="fr-FR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2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 defTabSz="2138324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FR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Importance d’éveiller la conscience pragmatique dans les cours </a:t>
            </a:r>
          </a:p>
          <a:p>
            <a:pPr marL="0" lvl="0" indent="0" algn="just" defTabSz="2138324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fr-FR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langue pour éviter des situations de malentendus culturels</a:t>
            </a:r>
            <a:r>
              <a:rPr lang="fr-FR" sz="24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BE" sz="24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876405"/>
              </p:ext>
            </p:extLst>
          </p:nvPr>
        </p:nvGraphicFramePr>
        <p:xfrm>
          <a:off x="775474" y="5486654"/>
          <a:ext cx="10639425" cy="116776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639425">
                  <a:extLst>
                    <a:ext uri="{9D8B030D-6E8A-4147-A177-3AD203B41FA5}">
                      <a16:colId xmlns:a16="http://schemas.microsoft.com/office/drawing/2014/main" val="705387191"/>
                    </a:ext>
                  </a:extLst>
                </a:gridCol>
              </a:tblGrid>
              <a:tr h="10610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Marsily, A. (2018a). Directness vs. indirectness: A contrastive analysis of pragmatic equivalence in Spanish and French request formulations. In R. </a:t>
                      </a:r>
                      <a:r>
                        <a:rPr lang="en-GB" sz="11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Enghels</a:t>
                      </a:r>
                      <a:r>
                        <a:rPr lang="en-GB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(Ed.), 	</a:t>
                      </a:r>
                      <a:r>
                        <a:rPr lang="en-GB" sz="110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Languages in Contrast</a:t>
                      </a:r>
                      <a:r>
                        <a:rPr lang="en-GB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10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GB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(1), 122–144.</a:t>
                      </a:r>
                      <a:endParaRPr lang="fr-BE" sz="11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Marsily, A. (2018b). 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“¿Es normal que sea un poco difícil de leer la consigna?” La atenuación en las peticiones de hablantes no nativos de español. In A. García Ramón, &amp; M. A. Soler 	</a:t>
                      </a:r>
                      <a:r>
                        <a:rPr lang="es-ES" sz="11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Bonafont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(Eds.), </a:t>
                      </a:r>
                      <a:r>
                        <a:rPr lang="es-ES" sz="110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ELUA: Estudios de atenuación en el discurso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Anexo IV, 251–26.</a:t>
                      </a:r>
                      <a:endParaRPr lang="fr-BE" sz="11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Tran, G. Q. (2006). The naturalized role-play: An innovative methodology in cross-cultural and interlanguage pragmatics research. </a:t>
                      </a:r>
                      <a:r>
                        <a:rPr lang="da-DK" sz="110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Reflections on English Language 	Teaching</a:t>
                      </a:r>
                      <a:r>
                        <a:rPr lang="da-DK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da-DK" sz="110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da-DK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(2), 1</a:t>
                      </a:r>
                      <a:r>
                        <a:rPr lang="en-GB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da-DK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</a:t>
                      </a:r>
                      <a:endParaRPr lang="fr-FR" sz="11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942717"/>
                  </a:ext>
                </a:extLst>
              </a:tr>
            </a:tbl>
          </a:graphicData>
        </a:graphic>
      </p:graphicFrame>
      <p:sp>
        <p:nvSpPr>
          <p:cNvPr id="6" name="Ellipse 5"/>
          <p:cNvSpPr/>
          <p:nvPr/>
        </p:nvSpPr>
        <p:spPr>
          <a:xfrm>
            <a:off x="9678729" y="3504070"/>
            <a:ext cx="1808421" cy="173350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90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1" t="50670" r="52025" b="5093"/>
          <a:stretch/>
        </p:blipFill>
        <p:spPr>
          <a:xfrm>
            <a:off x="9856286" y="4144738"/>
            <a:ext cx="378882" cy="41406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1" b="48029"/>
          <a:stretch/>
        </p:blipFill>
        <p:spPr>
          <a:xfrm>
            <a:off x="10957739" y="4144737"/>
            <a:ext cx="427942" cy="461997"/>
          </a:xfrm>
          <a:prstGeom prst="rect">
            <a:avLst/>
          </a:prstGeom>
        </p:spPr>
      </p:pic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264734"/>
              </p:ext>
            </p:extLst>
          </p:nvPr>
        </p:nvGraphicFramePr>
        <p:xfrm>
          <a:off x="10329049" y="3633717"/>
          <a:ext cx="596532" cy="42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532">
                  <a:extLst>
                    <a:ext uri="{9D8B030D-6E8A-4147-A177-3AD203B41FA5}">
                      <a16:colId xmlns:a16="http://schemas.microsoft.com/office/drawing/2014/main" val="1668890655"/>
                    </a:ext>
                  </a:extLst>
                </a:gridCol>
              </a:tblGrid>
              <a:tr h="401189"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Tu? </a:t>
                      </a:r>
                      <a:br>
                        <a:rPr kumimoji="0" lang="fr-F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fr-F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Vous?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775031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823086"/>
              </p:ext>
            </p:extLst>
          </p:nvPr>
        </p:nvGraphicFramePr>
        <p:xfrm>
          <a:off x="10230555" y="4658002"/>
          <a:ext cx="793520" cy="42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520">
                  <a:extLst>
                    <a:ext uri="{9D8B030D-6E8A-4147-A177-3AD203B41FA5}">
                      <a16:colId xmlns:a16="http://schemas.microsoft.com/office/drawing/2014/main" val="1668890655"/>
                    </a:ext>
                  </a:extLst>
                </a:gridCol>
              </a:tblGrid>
              <a:tr h="401189"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Directe? </a:t>
                      </a:r>
                      <a:br>
                        <a:rPr kumimoji="0" lang="fr-F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fr-F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Indirecte?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775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638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286</Words>
  <Application>Microsoft Office PowerPoint</Application>
  <PresentationFormat>Grand écran</PresentationFormat>
  <Paragraphs>38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Méthodologie</vt:lpstr>
      <vt:lpstr>Résultats</vt:lpstr>
      <vt:lpstr>Conclusions et répercussions</vt:lpstr>
    </vt:vector>
  </TitlesOfParts>
  <Company>Université Catholique de Louvain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 Marsily</dc:creator>
  <cp:lastModifiedBy>Aurélie Marsily</cp:lastModifiedBy>
  <cp:revision>7</cp:revision>
  <dcterms:created xsi:type="dcterms:W3CDTF">2019-05-20T13:51:49Z</dcterms:created>
  <dcterms:modified xsi:type="dcterms:W3CDTF">2019-05-21T09:34:54Z</dcterms:modified>
</cp:coreProperties>
</file>