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77" r:id="rId6"/>
    <p:sldId id="262" r:id="rId7"/>
    <p:sldId id="263" r:id="rId8"/>
    <p:sldId id="276" r:id="rId9"/>
    <p:sldId id="264" r:id="rId10"/>
    <p:sldId id="275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DFD8"/>
    <a:srgbClr val="F3E9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70"/>
    <p:restoredTop sz="94713"/>
  </p:normalViewPr>
  <p:slideViewPr>
    <p:cSldViewPr snapToGrid="0">
      <p:cViewPr varScale="1">
        <p:scale>
          <a:sx n="63" d="100"/>
          <a:sy n="63" d="100"/>
        </p:scale>
        <p:origin x="184" y="10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ie Corriat" userId="55f65e0c-76f5-4bce-81ad-0e628da433f4" providerId="ADAL" clId="{114D4150-8E1A-53DD-8000-D33E80B17311}"/>
    <pc:docChg chg="custSel modSld">
      <pc:chgData name="Lucie Corriat" userId="55f65e0c-76f5-4bce-81ad-0e628da433f4" providerId="ADAL" clId="{114D4150-8E1A-53DD-8000-D33E80B17311}" dt="2026-07-07T09:48:05.423" v="9" actId="478"/>
      <pc:docMkLst>
        <pc:docMk/>
      </pc:docMkLst>
      <pc:sldChg chg="delSp mod">
        <pc:chgData name="Lucie Corriat" userId="55f65e0c-76f5-4bce-81ad-0e628da433f4" providerId="ADAL" clId="{114D4150-8E1A-53DD-8000-D33E80B17311}" dt="2026-07-07T09:45:56.097" v="2" actId="478"/>
        <pc:sldMkLst>
          <pc:docMk/>
          <pc:sldMk cId="2723701338" sldId="256"/>
        </pc:sldMkLst>
        <pc:picChg chg="del">
          <ac:chgData name="Lucie Corriat" userId="55f65e0c-76f5-4bce-81ad-0e628da433f4" providerId="ADAL" clId="{114D4150-8E1A-53DD-8000-D33E80B17311}" dt="2026-07-07T09:45:56.097" v="2" actId="478"/>
          <ac:picMkLst>
            <pc:docMk/>
            <pc:sldMk cId="2723701338" sldId="256"/>
            <ac:picMk id="36" creationId="{12497D7B-D585-EF65-EC99-DEA820018DDD}"/>
          </ac:picMkLst>
        </pc:picChg>
      </pc:sldChg>
      <pc:sldChg chg="delSp mod">
        <pc:chgData name="Lucie Corriat" userId="55f65e0c-76f5-4bce-81ad-0e628da433f4" providerId="ADAL" clId="{114D4150-8E1A-53DD-8000-D33E80B17311}" dt="2026-07-07T09:46:05.998" v="4" actId="478"/>
        <pc:sldMkLst>
          <pc:docMk/>
          <pc:sldMk cId="2206256352" sldId="266"/>
        </pc:sldMkLst>
        <pc:picChg chg="del">
          <ac:chgData name="Lucie Corriat" userId="55f65e0c-76f5-4bce-81ad-0e628da433f4" providerId="ADAL" clId="{114D4150-8E1A-53DD-8000-D33E80B17311}" dt="2026-07-07T09:46:04.988" v="3" actId="478"/>
          <ac:picMkLst>
            <pc:docMk/>
            <pc:sldMk cId="2206256352" sldId="266"/>
            <ac:picMk id="9" creationId="{72BB937A-A7E0-8F86-949C-81C638998AAC}"/>
          </ac:picMkLst>
        </pc:picChg>
        <pc:picChg chg="del">
          <ac:chgData name="Lucie Corriat" userId="55f65e0c-76f5-4bce-81ad-0e628da433f4" providerId="ADAL" clId="{114D4150-8E1A-53DD-8000-D33E80B17311}" dt="2026-07-07T09:46:05.998" v="4" actId="478"/>
          <ac:picMkLst>
            <pc:docMk/>
            <pc:sldMk cId="2206256352" sldId="266"/>
            <ac:picMk id="10" creationId="{AF537813-AA88-4991-2A7A-F52234646B79}"/>
          </ac:picMkLst>
        </pc:picChg>
      </pc:sldChg>
      <pc:sldChg chg="delSp mod">
        <pc:chgData name="Lucie Corriat" userId="55f65e0c-76f5-4bce-81ad-0e628da433f4" providerId="ADAL" clId="{114D4150-8E1A-53DD-8000-D33E80B17311}" dt="2026-07-07T09:46:09.832" v="5" actId="478"/>
        <pc:sldMkLst>
          <pc:docMk/>
          <pc:sldMk cId="3145236135" sldId="267"/>
        </pc:sldMkLst>
        <pc:picChg chg="del">
          <ac:chgData name="Lucie Corriat" userId="55f65e0c-76f5-4bce-81ad-0e628da433f4" providerId="ADAL" clId="{114D4150-8E1A-53DD-8000-D33E80B17311}" dt="2026-07-07T09:46:09.832" v="5" actId="478"/>
          <ac:picMkLst>
            <pc:docMk/>
            <pc:sldMk cId="3145236135" sldId="267"/>
            <ac:picMk id="3" creationId="{3D9D5D40-9D4B-2BFD-7073-E18F98F27775}"/>
          </ac:picMkLst>
        </pc:picChg>
      </pc:sldChg>
      <pc:sldChg chg="delSp mod">
        <pc:chgData name="Lucie Corriat" userId="55f65e0c-76f5-4bce-81ad-0e628da433f4" providerId="ADAL" clId="{114D4150-8E1A-53DD-8000-D33E80B17311}" dt="2026-07-07T09:46:12.191" v="6" actId="478"/>
        <pc:sldMkLst>
          <pc:docMk/>
          <pc:sldMk cId="3228455409" sldId="268"/>
        </pc:sldMkLst>
        <pc:picChg chg="del">
          <ac:chgData name="Lucie Corriat" userId="55f65e0c-76f5-4bce-81ad-0e628da433f4" providerId="ADAL" clId="{114D4150-8E1A-53DD-8000-D33E80B17311}" dt="2026-07-07T09:46:12.191" v="6" actId="478"/>
          <ac:picMkLst>
            <pc:docMk/>
            <pc:sldMk cId="3228455409" sldId="268"/>
            <ac:picMk id="10" creationId="{7C8A1335-C13E-9FD8-94B8-891E32ECB1CF}"/>
          </ac:picMkLst>
        </pc:picChg>
        <pc:picChg chg="del">
          <ac:chgData name="Lucie Corriat" userId="55f65e0c-76f5-4bce-81ad-0e628da433f4" providerId="ADAL" clId="{114D4150-8E1A-53DD-8000-D33E80B17311}" dt="2026-07-07T09:46:12.191" v="6" actId="478"/>
          <ac:picMkLst>
            <pc:docMk/>
            <pc:sldMk cId="3228455409" sldId="268"/>
            <ac:picMk id="13" creationId="{0F165F27-DB0E-2DB7-0074-A2FF55C8766D}"/>
          </ac:picMkLst>
        </pc:picChg>
      </pc:sldChg>
      <pc:sldChg chg="modSp mod">
        <pc:chgData name="Lucie Corriat" userId="55f65e0c-76f5-4bce-81ad-0e628da433f4" providerId="ADAL" clId="{114D4150-8E1A-53DD-8000-D33E80B17311}" dt="2026-07-07T09:47:32.754" v="8" actId="20577"/>
        <pc:sldMkLst>
          <pc:docMk/>
          <pc:sldMk cId="101851846" sldId="269"/>
        </pc:sldMkLst>
        <pc:spChg chg="mod">
          <ac:chgData name="Lucie Corriat" userId="55f65e0c-76f5-4bce-81ad-0e628da433f4" providerId="ADAL" clId="{114D4150-8E1A-53DD-8000-D33E80B17311}" dt="2026-07-07T09:47:32.754" v="8" actId="20577"/>
          <ac:spMkLst>
            <pc:docMk/>
            <pc:sldMk cId="101851846" sldId="269"/>
            <ac:spMk id="7" creationId="{11630E79-F956-2C16-7EB6-29722A005043}"/>
          </ac:spMkLst>
        </pc:spChg>
      </pc:sldChg>
      <pc:sldChg chg="delSp mod">
        <pc:chgData name="Lucie Corriat" userId="55f65e0c-76f5-4bce-81ad-0e628da433f4" providerId="ADAL" clId="{114D4150-8E1A-53DD-8000-D33E80B17311}" dt="2026-07-07T09:48:05.423" v="9" actId="478"/>
        <pc:sldMkLst>
          <pc:docMk/>
          <pc:sldMk cId="2259560105" sldId="271"/>
        </pc:sldMkLst>
        <pc:spChg chg="del">
          <ac:chgData name="Lucie Corriat" userId="55f65e0c-76f5-4bce-81ad-0e628da433f4" providerId="ADAL" clId="{114D4150-8E1A-53DD-8000-D33E80B17311}" dt="2026-07-07T09:48:05.423" v="9" actId="478"/>
          <ac:spMkLst>
            <pc:docMk/>
            <pc:sldMk cId="2259560105" sldId="271"/>
            <ac:spMk id="6" creationId="{BB965028-1927-92BC-751F-48296EA10FE9}"/>
          </ac:spMkLst>
        </pc:spChg>
      </pc:sldChg>
      <pc:sldChg chg="delSp mod">
        <pc:chgData name="Lucie Corriat" userId="55f65e0c-76f5-4bce-81ad-0e628da433f4" providerId="ADAL" clId="{114D4150-8E1A-53DD-8000-D33E80B17311}" dt="2026-07-07T09:46:16.365" v="7" actId="478"/>
        <pc:sldMkLst>
          <pc:docMk/>
          <pc:sldMk cId="168796653" sldId="280"/>
        </pc:sldMkLst>
        <pc:grpChg chg="del">
          <ac:chgData name="Lucie Corriat" userId="55f65e0c-76f5-4bce-81ad-0e628da433f4" providerId="ADAL" clId="{114D4150-8E1A-53DD-8000-D33E80B17311}" dt="2026-07-07T09:46:16.365" v="7" actId="478"/>
          <ac:grpSpMkLst>
            <pc:docMk/>
            <pc:sldMk cId="168796653" sldId="280"/>
            <ac:grpSpMk id="15" creationId="{9A1765CA-C65F-A628-8E42-E8AEE0E34714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20893A-44E5-B049-987D-1CD8428F0737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3AD65A-EE60-8E40-8E93-193DCE6C27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82218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AD65A-EE60-8E40-8E93-193DCE6C27B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17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AD65A-EE60-8E40-8E93-193DCE6C27BC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0627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D9C83-C604-81A6-3982-315493F3F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C059894-1793-3016-F59F-B8AD13CC86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1D99AE6-72C9-E9A7-A9EF-C2FAFFBD5C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225EE95-8B39-A6CC-D0A8-D746648615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AD65A-EE60-8E40-8E93-193DCE6C27BC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824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AD65A-EE60-8E40-8E93-193DCE6C27BC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1476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7/7/26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298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7/7/26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890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7/7/26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344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7/7/26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261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7/7/26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057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7/7/26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875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7/7/26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508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7/7/26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10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7/7/26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727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7/7/26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207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7/7/26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408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DF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7/7/26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285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5" r:id="rId6"/>
    <p:sldLayoutId id="2147483680" r:id="rId7"/>
    <p:sldLayoutId id="2147483681" r:id="rId8"/>
    <p:sldLayoutId id="2147483682" r:id="rId9"/>
    <p:sldLayoutId id="2147483684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14D27876-614E-CCD5-5142-A650DBF0B0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itre 1">
            <a:extLst>
              <a:ext uri="{FF2B5EF4-FFF2-40B4-BE49-F238E27FC236}">
                <a16:creationId xmlns:a16="http://schemas.microsoft.com/office/drawing/2014/main" id="{70190469-5F48-12CF-A67B-18B98D199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8151" y="2050956"/>
            <a:ext cx="3739061" cy="1378044"/>
          </a:xfrm>
        </p:spPr>
        <p:txBody>
          <a:bodyPr anchor="b">
            <a:normAutofit/>
          </a:bodyPr>
          <a:lstStyle/>
          <a:p>
            <a:pPr algn="r"/>
            <a:r>
              <a:rPr lang="fr-FR" sz="4400" i="1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Refero</a:t>
            </a:r>
            <a:r>
              <a:rPr lang="fr-FR" sz="4400" i="1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</a:t>
            </a:r>
            <a:r>
              <a:rPr lang="fr-FR" sz="4400" i="1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datum</a:t>
            </a:r>
            <a:r>
              <a:rPr lang="fr-FR" sz="4400" i="1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</a:t>
            </a:r>
            <a:r>
              <a:rPr lang="fr-FR" sz="4400" i="1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lucello</a:t>
            </a:r>
            <a:endParaRPr lang="fr-FR" sz="4400" i="1" dirty="0">
              <a:solidFill>
                <a:schemeClr val="accent3">
                  <a:lumMod val="50000"/>
                </a:schemeClr>
              </a:solidFill>
              <a:latin typeface="Gabriola" pitchFamily="82" charset="0"/>
            </a:endParaRPr>
          </a:p>
        </p:txBody>
      </p:sp>
      <p:sp>
        <p:nvSpPr>
          <p:cNvPr id="35" name="Sous-titre 2">
            <a:extLst>
              <a:ext uri="{FF2B5EF4-FFF2-40B4-BE49-F238E27FC236}">
                <a16:creationId xmlns:a16="http://schemas.microsoft.com/office/drawing/2014/main" id="{B892F9DA-E98B-CFA6-A734-195756D76C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8151" y="4236584"/>
            <a:ext cx="3739061" cy="763948"/>
          </a:xfrm>
        </p:spPr>
        <p:txBody>
          <a:bodyPr anchor="t">
            <a:normAutofit fontScale="92500"/>
          </a:bodyPr>
          <a:lstStyle/>
          <a:p>
            <a:pPr algn="r"/>
            <a:r>
              <a:rPr lang="fr-FR" dirty="0">
                <a:solidFill>
                  <a:schemeClr val="accent4">
                    <a:lumMod val="50000"/>
                  </a:schemeClr>
                </a:solidFill>
                <a:latin typeface="Bembo" panose="02020502050201020203" pitchFamily="18" charset="0"/>
                <a:cs typeface="Angsana New" panose="02020603050405020304" pitchFamily="18" charset="-34"/>
              </a:rPr>
              <a:t>EXPENSES, PROFITS AND POETRY IN  CATULLUS 28 AND 29</a:t>
            </a:r>
          </a:p>
        </p:txBody>
      </p: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2DF60759-6C97-802F-FD6D-3F0CD820E773}"/>
              </a:ext>
            </a:extLst>
          </p:cNvPr>
          <p:cNvCxnSpPr>
            <a:cxnSpLocks/>
          </p:cNvCxnSpPr>
          <p:nvPr/>
        </p:nvCxnSpPr>
        <p:spPr>
          <a:xfrm flipH="1">
            <a:off x="558784" y="478970"/>
            <a:ext cx="11255845" cy="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B795CB85-E4D2-1F1A-D630-F34858D73973}"/>
              </a:ext>
            </a:extLst>
          </p:cNvPr>
          <p:cNvCxnSpPr>
            <a:cxnSpLocks/>
          </p:cNvCxnSpPr>
          <p:nvPr/>
        </p:nvCxnSpPr>
        <p:spPr>
          <a:xfrm flipH="1">
            <a:off x="558784" y="6466113"/>
            <a:ext cx="11255845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37013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880CD-C68F-E5AB-9FF8-BDDD6EFFD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05F63C-3ED7-3C30-4908-0FA2F7CB0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828898"/>
          </a:xfrm>
        </p:spPr>
        <p:txBody>
          <a:bodyPr anchor="ctr"/>
          <a:lstStyle/>
          <a:p>
            <a:pPr algn="ctr"/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I.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Summary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: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Catullus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29, 12-25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BFDFB95A-EC5F-9CF9-E770-5EE6F1EC2FBC}"/>
              </a:ext>
            </a:extLst>
          </p:cNvPr>
          <p:cNvCxnSpPr>
            <a:cxnSpLocks/>
          </p:cNvCxnSpPr>
          <p:nvPr/>
        </p:nvCxnSpPr>
        <p:spPr>
          <a:xfrm flipH="1">
            <a:off x="558784" y="478970"/>
            <a:ext cx="11255845" cy="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CA893CEF-D18C-33D4-556A-F50137D69191}"/>
              </a:ext>
            </a:extLst>
          </p:cNvPr>
          <p:cNvCxnSpPr>
            <a:cxnSpLocks/>
          </p:cNvCxnSpPr>
          <p:nvPr/>
        </p:nvCxnSpPr>
        <p:spPr>
          <a:xfrm flipH="1">
            <a:off x="558784" y="6466113"/>
            <a:ext cx="11255845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Espace réservé du contenu 9" descr="Orange avec un remplissage uni">
            <a:extLst>
              <a:ext uri="{FF2B5EF4-FFF2-40B4-BE49-F238E27FC236}">
                <a16:creationId xmlns:a16="http://schemas.microsoft.com/office/drawing/2014/main" id="{10DFD3B9-60A3-EE55-B7ED-B415A1611B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00601" y="764769"/>
            <a:ext cx="358639" cy="358639"/>
          </a:xfrm>
          <a:prstGeom prst="rect">
            <a:avLst/>
          </a:prstGeom>
        </p:spPr>
      </p:pic>
      <p:pic>
        <p:nvPicPr>
          <p:cNvPr id="8" name="Espace réservé du contenu 9" descr="Orange avec un remplissage uni">
            <a:extLst>
              <a:ext uri="{FF2B5EF4-FFF2-40B4-BE49-F238E27FC236}">
                <a16:creationId xmlns:a16="http://schemas.microsoft.com/office/drawing/2014/main" id="{95A26A96-A4D1-BA8F-20A4-C7B6A6EC116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574123" y="773476"/>
            <a:ext cx="358639" cy="358639"/>
          </a:xfrm>
          <a:prstGeom prst="rect">
            <a:avLst/>
          </a:prstGeom>
        </p:spPr>
      </p:pic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77ABDF68-E91A-A37B-9625-311FE9B7DE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1447597"/>
            <a:ext cx="4766874" cy="4753694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eo</a:t>
            </a:r>
            <a:r>
              <a:rPr kumimoji="0" lang="fr-FR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ne</a:t>
            </a:r>
            <a:r>
              <a:rPr kumimoji="0" lang="fr-FR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 </a:t>
            </a:r>
            <a:r>
              <a:rPr kumimoji="0" lang="fr-FR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nomine</a:t>
            </a:r>
            <a:r>
              <a:rPr kumimoji="0" lang="fr-FR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, </a:t>
            </a:r>
            <a:r>
              <a:rPr kumimoji="0" lang="fr-FR" b="1" i="1" u="none" strike="noStrike" kern="1200" cap="none" spc="0" normalizeH="0" baseline="0" noProof="0" dirty="0">
                <a:ln>
                  <a:noFill/>
                </a:ln>
                <a:solidFill>
                  <a:srgbClr val="E78A67">
                    <a:lumMod val="75000"/>
                  </a:srgbClr>
                </a:solidFill>
                <a:effectLst/>
                <a:uLnTx/>
                <a:uFillTx/>
                <a:latin typeface="Bembo" panose="02020502050201020203" pitchFamily="18" charset="0"/>
              </a:rPr>
              <a:t>imperator </a:t>
            </a:r>
            <a:r>
              <a:rPr kumimoji="0" lang="fr-FR" b="1" i="1" u="none" strike="noStrike" kern="1200" cap="none" spc="0" normalizeH="0" baseline="0" noProof="0" dirty="0" err="1">
                <a:ln>
                  <a:noFill/>
                </a:ln>
                <a:solidFill>
                  <a:srgbClr val="E78A67">
                    <a:lumMod val="75000"/>
                  </a:srgbClr>
                </a:solidFill>
                <a:effectLst/>
                <a:uLnTx/>
                <a:uFillTx/>
                <a:latin typeface="Bembo" panose="02020502050201020203" pitchFamily="18" charset="0"/>
              </a:rPr>
              <a:t>unice</a:t>
            </a:r>
            <a:r>
              <a:rPr kumimoji="0" lang="fr-FR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fuisti</a:t>
            </a:r>
            <a:r>
              <a:rPr kumimoji="0" lang="fr-FR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 in </a:t>
            </a:r>
            <a:r>
              <a:rPr kumimoji="0" lang="fr-FR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ultima</a:t>
            </a:r>
            <a:r>
              <a:rPr kumimoji="0" lang="fr-FR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 </a:t>
            </a:r>
            <a:r>
              <a:rPr kumimoji="0" lang="fr-FR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occidentis</a:t>
            </a:r>
            <a:r>
              <a:rPr kumimoji="0" lang="fr-FR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 insula,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ut </a:t>
            </a:r>
            <a:r>
              <a:rPr kumimoji="0" lang="fr-FR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ista</a:t>
            </a:r>
            <a:r>
              <a:rPr kumimoji="0" lang="fr-FR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 </a:t>
            </a:r>
            <a:r>
              <a:rPr kumimoji="0" lang="fr-FR" b="1" i="1" u="none" strike="noStrike" kern="1200" cap="none" spc="0" normalizeH="0" baseline="0" noProof="0" dirty="0" err="1">
                <a:ln>
                  <a:noFill/>
                </a:ln>
                <a:solidFill>
                  <a:srgbClr val="E78A67">
                    <a:lumMod val="75000"/>
                  </a:srgbClr>
                </a:solidFill>
                <a:effectLst/>
                <a:uLnTx/>
                <a:uFillTx/>
                <a:latin typeface="Bembo" panose="02020502050201020203" pitchFamily="18" charset="0"/>
              </a:rPr>
              <a:t>uestra</a:t>
            </a:r>
            <a:r>
              <a:rPr kumimoji="0" lang="fr-FR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 </a:t>
            </a:r>
            <a:r>
              <a:rPr kumimoji="0" lang="fr-FR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diffututa</a:t>
            </a:r>
            <a:r>
              <a:rPr kumimoji="0" lang="fr-FR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 </a:t>
            </a:r>
            <a:r>
              <a:rPr kumimoji="0" lang="fr-FR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mentula</a:t>
            </a:r>
            <a:r>
              <a:rPr kumimoji="0" lang="fr-FR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ducenties</a:t>
            </a:r>
            <a:r>
              <a:rPr kumimoji="0" lang="fr-FR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 </a:t>
            </a:r>
            <a:r>
              <a:rPr kumimoji="0" lang="fr-FR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comesset</a:t>
            </a:r>
            <a:r>
              <a:rPr kumimoji="0" lang="fr-FR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 </a:t>
            </a:r>
            <a:r>
              <a:rPr kumimoji="0" lang="fr-FR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aut</a:t>
            </a:r>
            <a:r>
              <a:rPr kumimoji="0" lang="fr-FR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 </a:t>
            </a:r>
            <a:r>
              <a:rPr kumimoji="0" lang="fr-FR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trecenties</a:t>
            </a:r>
            <a:r>
              <a:rPr kumimoji="0" lang="fr-FR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quid est </a:t>
            </a:r>
            <a:r>
              <a:rPr kumimoji="0" lang="fr-FR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alid</a:t>
            </a:r>
            <a:r>
              <a:rPr kumimoji="0" lang="fr-FR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 </a:t>
            </a:r>
            <a:r>
              <a:rPr kumimoji="0" lang="fr-FR" b="1" i="1" u="none" strike="noStrike" kern="1200" cap="none" spc="0" normalizeH="0" baseline="0" noProof="0" dirty="0" err="1">
                <a:ln>
                  <a:noFill/>
                </a:ln>
                <a:solidFill>
                  <a:srgbClr val="FA9A42">
                    <a:lumMod val="75000"/>
                  </a:srgbClr>
                </a:solidFill>
                <a:effectLst/>
                <a:uLnTx/>
                <a:uFillTx/>
                <a:latin typeface="Bembo" panose="02020502050201020203" pitchFamily="18" charset="0"/>
              </a:rPr>
              <a:t>sinistra</a:t>
            </a:r>
            <a:r>
              <a:rPr kumimoji="0" lang="fr-FR" b="1" i="1" u="none" strike="noStrike" kern="1200" cap="none" spc="0" normalizeH="0" baseline="0" noProof="0" dirty="0">
                <a:ln>
                  <a:noFill/>
                </a:ln>
                <a:solidFill>
                  <a:srgbClr val="FA9A42">
                    <a:lumMod val="75000"/>
                  </a:srgbClr>
                </a:solidFill>
                <a:effectLst/>
                <a:uLnTx/>
                <a:uFillTx/>
                <a:latin typeface="Bembo" panose="02020502050201020203" pitchFamily="18" charset="0"/>
              </a:rPr>
              <a:t> </a:t>
            </a:r>
            <a:r>
              <a:rPr kumimoji="0" lang="fr-FR" b="1" i="1" u="none" strike="noStrike" kern="1200" cap="none" spc="0" normalizeH="0" baseline="0" noProof="0" dirty="0" err="1">
                <a:ln>
                  <a:noFill/>
                </a:ln>
                <a:solidFill>
                  <a:srgbClr val="FA9A42">
                    <a:lumMod val="75000"/>
                  </a:srgbClr>
                </a:solidFill>
                <a:effectLst/>
                <a:uLnTx/>
                <a:uFillTx/>
                <a:latin typeface="Bembo" panose="02020502050201020203" pitchFamily="18" charset="0"/>
              </a:rPr>
              <a:t>liberalitas</a:t>
            </a:r>
            <a:r>
              <a:rPr kumimoji="0" lang="fr-FR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parum</a:t>
            </a:r>
            <a:r>
              <a:rPr kumimoji="0" lang="fr-FR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 </a:t>
            </a:r>
            <a:r>
              <a:rPr kumimoji="0" lang="fr-FR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expatrauit</a:t>
            </a:r>
            <a:r>
              <a:rPr kumimoji="0" lang="fr-FR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 an </a:t>
            </a:r>
            <a:r>
              <a:rPr kumimoji="0" lang="fr-FR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parum</a:t>
            </a:r>
            <a:r>
              <a:rPr kumimoji="0" lang="fr-FR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 </a:t>
            </a:r>
            <a:r>
              <a:rPr kumimoji="0" lang="fr-FR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helluatus</a:t>
            </a:r>
            <a:r>
              <a:rPr kumimoji="0" lang="fr-FR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 est?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paterna prima </a:t>
            </a:r>
            <a:r>
              <a:rPr kumimoji="0" lang="fr-FR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lancinata</a:t>
            </a:r>
            <a:r>
              <a:rPr kumimoji="0" lang="fr-FR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 </a:t>
            </a:r>
            <a:r>
              <a:rPr kumimoji="0" lang="fr-FR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sunt</a:t>
            </a:r>
            <a:r>
              <a:rPr kumimoji="0" lang="fr-FR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 </a:t>
            </a:r>
            <a:r>
              <a:rPr kumimoji="0" lang="fr-FR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bona</a:t>
            </a:r>
            <a:r>
              <a:rPr kumimoji="0" lang="fr-FR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secunda</a:t>
            </a:r>
            <a:r>
              <a:rPr kumimoji="0" lang="fr-FR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 </a:t>
            </a:r>
            <a:r>
              <a:rPr kumimoji="0" lang="fr-FR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praeda</a:t>
            </a:r>
            <a:r>
              <a:rPr kumimoji="0" lang="fr-FR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 </a:t>
            </a:r>
            <a:r>
              <a:rPr kumimoji="0" lang="fr-FR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Pontica</a:t>
            </a:r>
            <a:r>
              <a:rPr kumimoji="0" lang="fr-FR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: inde </a:t>
            </a:r>
            <a:r>
              <a:rPr kumimoji="0" lang="fr-FR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tertia</a:t>
            </a:r>
            <a:endParaRPr kumimoji="0" lang="fr-FR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mbo" panose="02020502050201020203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Hibera</a:t>
            </a:r>
            <a:r>
              <a:rPr kumimoji="0" lang="fr-FR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, </a:t>
            </a:r>
            <a:r>
              <a:rPr kumimoji="0" lang="fr-FR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quam</a:t>
            </a:r>
            <a:r>
              <a:rPr kumimoji="0" lang="fr-FR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 </a:t>
            </a:r>
            <a:r>
              <a:rPr kumimoji="0" lang="fr-FR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scit</a:t>
            </a:r>
            <a:r>
              <a:rPr kumimoji="0" lang="fr-FR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 </a:t>
            </a:r>
            <a:r>
              <a:rPr kumimoji="0" lang="fr-FR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amnis</a:t>
            </a:r>
            <a:r>
              <a:rPr kumimoji="0" lang="fr-FR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 </a:t>
            </a:r>
            <a:r>
              <a:rPr kumimoji="0" lang="fr-FR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aurifer</a:t>
            </a:r>
            <a:r>
              <a:rPr kumimoji="0" lang="fr-FR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 </a:t>
            </a:r>
            <a:r>
              <a:rPr kumimoji="0" lang="fr-FR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Tagus</a:t>
            </a:r>
            <a:r>
              <a:rPr kumimoji="0" lang="fr-FR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† </a:t>
            </a:r>
            <a:r>
              <a:rPr kumimoji="0" lang="fr-BE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hunc</a:t>
            </a:r>
            <a:r>
              <a:rPr kumimoji="0" lang="fr-BE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 </a:t>
            </a:r>
            <a:r>
              <a:rPr kumimoji="0" lang="fr-BE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Galliae</a:t>
            </a:r>
            <a:r>
              <a:rPr kumimoji="0" lang="fr-BE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 </a:t>
            </a:r>
            <a:r>
              <a:rPr kumimoji="0" lang="fr-BE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timet</a:t>
            </a:r>
            <a:r>
              <a:rPr kumimoji="0" lang="fr-BE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 et Britanniae 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quid </a:t>
            </a:r>
            <a:r>
              <a:rPr kumimoji="0" lang="fr-BE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hunc</a:t>
            </a:r>
            <a:r>
              <a:rPr kumimoji="0" lang="fr-BE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 </a:t>
            </a:r>
            <a:r>
              <a:rPr kumimoji="0" lang="fr-BE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malum</a:t>
            </a:r>
            <a:r>
              <a:rPr kumimoji="0" lang="fr-BE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 </a:t>
            </a:r>
            <a:r>
              <a:rPr kumimoji="0" lang="fr-BE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fouetis</a:t>
            </a:r>
            <a:r>
              <a:rPr kumimoji="0" lang="fr-BE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? </a:t>
            </a:r>
            <a:r>
              <a:rPr kumimoji="0" lang="fr-BE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aut</a:t>
            </a:r>
            <a:r>
              <a:rPr kumimoji="0" lang="fr-BE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 quid hic </a:t>
            </a:r>
            <a:r>
              <a:rPr kumimoji="0" lang="fr-BE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potest</a:t>
            </a:r>
            <a:endParaRPr kumimoji="0" lang="fr-BE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mbo" panose="02020502050201020203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nisi</a:t>
            </a:r>
            <a:r>
              <a:rPr kumimoji="0" lang="fr-BE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 </a:t>
            </a:r>
            <a:r>
              <a:rPr kumimoji="0" lang="fr-BE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uncta</a:t>
            </a:r>
            <a:r>
              <a:rPr kumimoji="0" lang="fr-BE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 </a:t>
            </a:r>
            <a:r>
              <a:rPr kumimoji="0" lang="fr-BE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deuorare</a:t>
            </a:r>
            <a:r>
              <a:rPr kumimoji="0" lang="fr-BE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 </a:t>
            </a:r>
            <a:r>
              <a:rPr kumimoji="0" lang="fr-BE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patrimonia</a:t>
            </a:r>
            <a:r>
              <a:rPr kumimoji="0" lang="fr-BE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eo</a:t>
            </a:r>
            <a:r>
              <a:rPr kumimoji="0" lang="fr-BE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ne</a:t>
            </a:r>
            <a:r>
              <a:rPr kumimoji="0" lang="fr-BE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 </a:t>
            </a:r>
            <a:r>
              <a:rPr kumimoji="0" lang="fr-BE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nomine</a:t>
            </a:r>
            <a:r>
              <a:rPr kumimoji="0" lang="fr-BE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, </a:t>
            </a:r>
            <a:r>
              <a:rPr kumimoji="0" lang="fr-BE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urbis</a:t>
            </a:r>
            <a:r>
              <a:rPr kumimoji="0" lang="fr-BE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 i </a:t>
            </a:r>
            <a:r>
              <a:rPr kumimoji="0" lang="fr-BE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piissimi</a:t>
            </a:r>
            <a:r>
              <a:rPr kumimoji="0" lang="fr-BE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socer</a:t>
            </a:r>
            <a:r>
              <a:rPr kumimoji="0" lang="fr-BE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 </a:t>
            </a:r>
            <a:r>
              <a:rPr kumimoji="0" lang="fr-BE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generque</a:t>
            </a:r>
            <a:r>
              <a:rPr kumimoji="0" lang="fr-BE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, </a:t>
            </a:r>
            <a:r>
              <a:rPr kumimoji="0" lang="fr-BE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perdidistis</a:t>
            </a:r>
            <a:r>
              <a:rPr kumimoji="0" lang="fr-BE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 </a:t>
            </a:r>
            <a:r>
              <a:rPr kumimoji="0" lang="fr-BE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omnia</a:t>
            </a:r>
            <a:r>
              <a:rPr kumimoji="0" lang="fr-BE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mbo" panose="02020502050201020203" pitchFamily="18" charset="0"/>
              </a:rPr>
              <a:t>? </a:t>
            </a:r>
            <a:endParaRPr lang="fr-FR" dirty="0">
              <a:latin typeface="Bembo" panose="02020502050201020203" pitchFamily="18" charset="0"/>
            </a:endParaRPr>
          </a:p>
        </p:txBody>
      </p:sp>
      <p:sp>
        <p:nvSpPr>
          <p:cNvPr id="9" name="Espace réservé du contenu 6">
            <a:extLst>
              <a:ext uri="{FF2B5EF4-FFF2-40B4-BE49-F238E27FC236}">
                <a16:creationId xmlns:a16="http://schemas.microsoft.com/office/drawing/2014/main" id="{52157C7F-B92E-D50A-EF54-CAAE95B60467}"/>
              </a:ext>
            </a:extLst>
          </p:cNvPr>
          <p:cNvSpPr txBox="1">
            <a:spLocks/>
          </p:cNvSpPr>
          <p:nvPr/>
        </p:nvSpPr>
        <p:spPr>
          <a:xfrm>
            <a:off x="6414564" y="2743737"/>
            <a:ext cx="4319117" cy="1673878"/>
          </a:xfrm>
          <a:prstGeom prst="rect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fr-FR" dirty="0">
                <a:solidFill>
                  <a:prstClr val="black"/>
                </a:solidFill>
                <a:latin typeface="Bembo" panose="02020502050201020203" pitchFamily="18" charset="0"/>
              </a:rPr>
              <a:t> </a:t>
            </a:r>
            <a:r>
              <a:rPr lang="fr-FR" dirty="0" err="1">
                <a:solidFill>
                  <a:prstClr val="black"/>
                </a:solidFill>
                <a:latin typeface="Bembo" panose="02020502050201020203" pitchFamily="18" charset="0"/>
              </a:rPr>
              <a:t>Mamurra’s</a:t>
            </a:r>
            <a:r>
              <a:rPr lang="fr-FR" dirty="0">
                <a:solidFill>
                  <a:prstClr val="black"/>
                </a:solidFill>
                <a:latin typeface="Bembo" panose="02020502050201020203" pitchFamily="18" charset="0"/>
              </a:rPr>
              <a:t> </a:t>
            </a:r>
            <a:r>
              <a:rPr lang="fr-FR" dirty="0" err="1">
                <a:solidFill>
                  <a:prstClr val="black"/>
                </a:solidFill>
                <a:latin typeface="Bembo" panose="02020502050201020203" pitchFamily="18" charset="0"/>
              </a:rPr>
              <a:t>financial</a:t>
            </a:r>
            <a:r>
              <a:rPr lang="fr-FR" dirty="0">
                <a:solidFill>
                  <a:prstClr val="black"/>
                </a:solidFill>
                <a:latin typeface="Bembo" panose="02020502050201020203" pitchFamily="18" charset="0"/>
              </a:rPr>
              <a:t> </a:t>
            </a:r>
            <a:r>
              <a:rPr lang="fr-FR" dirty="0" err="1">
                <a:solidFill>
                  <a:prstClr val="black"/>
                </a:solidFill>
                <a:latin typeface="Bembo" panose="02020502050201020203" pitchFamily="18" charset="0"/>
              </a:rPr>
              <a:t>excess</a:t>
            </a:r>
            <a:r>
              <a:rPr lang="fr-FR" dirty="0">
                <a:solidFill>
                  <a:prstClr val="black"/>
                </a:solidFill>
                <a:latin typeface="Bembo" panose="02020502050201020203" pitchFamily="18" charset="0"/>
              </a:rPr>
              <a:t>, </a:t>
            </a:r>
            <a:r>
              <a:rPr lang="fr-FR" dirty="0" err="1">
                <a:solidFill>
                  <a:prstClr val="black"/>
                </a:solidFill>
                <a:latin typeface="Bembo" panose="02020502050201020203" pitchFamily="18" charset="0"/>
              </a:rPr>
              <a:t>with</a:t>
            </a:r>
            <a:r>
              <a:rPr lang="fr-FR" dirty="0">
                <a:solidFill>
                  <a:prstClr val="black"/>
                </a:solidFill>
                <a:latin typeface="Bembo" panose="02020502050201020203" pitchFamily="18" charset="0"/>
              </a:rPr>
              <a:t> </a:t>
            </a:r>
            <a:r>
              <a:rPr lang="fr-FR" dirty="0" err="1">
                <a:solidFill>
                  <a:prstClr val="black"/>
                </a:solidFill>
                <a:latin typeface="Bembo" panose="02020502050201020203" pitchFamily="18" charset="0"/>
              </a:rPr>
              <a:t>metaphors</a:t>
            </a:r>
            <a:r>
              <a:rPr lang="fr-FR" dirty="0">
                <a:solidFill>
                  <a:prstClr val="black"/>
                </a:solidFill>
                <a:latin typeface="Bembo" panose="02020502050201020203" pitchFamily="18" charset="0"/>
              </a:rPr>
              <a:t> </a:t>
            </a:r>
            <a:r>
              <a:rPr lang="fr-FR" dirty="0" err="1">
                <a:solidFill>
                  <a:prstClr val="black"/>
                </a:solidFill>
                <a:latin typeface="Bembo" panose="02020502050201020203" pitchFamily="18" charset="0"/>
              </a:rPr>
              <a:t>mixing</a:t>
            </a:r>
            <a:r>
              <a:rPr lang="fr-FR" dirty="0">
                <a:solidFill>
                  <a:prstClr val="black"/>
                </a:solidFill>
                <a:latin typeface="Bembo" panose="02020502050201020203" pitchFamily="18" charset="0"/>
              </a:rPr>
              <a:t> </a:t>
            </a:r>
            <a:r>
              <a:rPr lang="fr-FR" dirty="0" err="1">
                <a:solidFill>
                  <a:prstClr val="black"/>
                </a:solidFill>
                <a:latin typeface="Bembo" panose="02020502050201020203" pitchFamily="18" charset="0"/>
              </a:rPr>
              <a:t>food</a:t>
            </a:r>
            <a:r>
              <a:rPr lang="fr-FR" dirty="0">
                <a:solidFill>
                  <a:prstClr val="black"/>
                </a:solidFill>
                <a:latin typeface="Bembo" panose="02020502050201020203" pitchFamily="18" charset="0"/>
              </a:rPr>
              <a:t> and </a:t>
            </a:r>
            <a:r>
              <a:rPr lang="fr-FR" dirty="0" err="1">
                <a:solidFill>
                  <a:prstClr val="black"/>
                </a:solidFill>
                <a:latin typeface="Bembo" panose="02020502050201020203" pitchFamily="18" charset="0"/>
              </a:rPr>
              <a:t>sexuality</a:t>
            </a:r>
            <a:endParaRPr lang="fr-FR" dirty="0">
              <a:solidFill>
                <a:prstClr val="black"/>
              </a:solidFill>
              <a:latin typeface="Bembo" panose="02020502050201020203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fr-FR" dirty="0">
                <a:solidFill>
                  <a:prstClr val="black"/>
                </a:solidFill>
                <a:latin typeface="Bembo" panose="02020502050201020203" pitchFamily="18" charset="0"/>
              </a:rPr>
              <a:t>New </a:t>
            </a:r>
            <a:r>
              <a:rPr lang="fr-FR" dirty="0" err="1">
                <a:solidFill>
                  <a:prstClr val="black"/>
                </a:solidFill>
                <a:latin typeface="Bembo" panose="02020502050201020203" pitchFamily="18" charset="0"/>
              </a:rPr>
              <a:t>surprising</a:t>
            </a:r>
            <a:r>
              <a:rPr lang="fr-FR" dirty="0">
                <a:solidFill>
                  <a:prstClr val="black"/>
                </a:solidFill>
                <a:latin typeface="Bembo" panose="02020502050201020203" pitchFamily="18" charset="0"/>
              </a:rPr>
              <a:t> </a:t>
            </a:r>
            <a:r>
              <a:rPr lang="fr-FR" dirty="0" err="1">
                <a:solidFill>
                  <a:prstClr val="black"/>
                </a:solidFill>
                <a:latin typeface="Bembo" panose="02020502050201020203" pitchFamily="18" charset="0"/>
              </a:rPr>
              <a:t>syntagm</a:t>
            </a:r>
            <a:r>
              <a:rPr lang="fr-FR" dirty="0">
                <a:solidFill>
                  <a:prstClr val="black"/>
                </a:solidFill>
                <a:latin typeface="Bembo" panose="02020502050201020203" pitchFamily="18" charset="0"/>
              </a:rPr>
              <a:t>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i="1" dirty="0">
                <a:solidFill>
                  <a:prstClr val="black"/>
                </a:solidFill>
                <a:latin typeface="Bembo" panose="02020502050201020203" pitchFamily="18" charset="0"/>
              </a:rPr>
              <a:t>	</a:t>
            </a:r>
            <a:r>
              <a:rPr lang="fr-FR" i="1" dirty="0" err="1">
                <a:solidFill>
                  <a:prstClr val="black"/>
                </a:solidFill>
                <a:latin typeface="Bembo" panose="02020502050201020203" pitchFamily="18" charset="0"/>
              </a:rPr>
              <a:t>sinistra</a:t>
            </a:r>
            <a:r>
              <a:rPr lang="fr-FR" i="1" dirty="0">
                <a:solidFill>
                  <a:prstClr val="black"/>
                </a:solidFill>
                <a:latin typeface="Bembo" panose="02020502050201020203" pitchFamily="18" charset="0"/>
              </a:rPr>
              <a:t> </a:t>
            </a:r>
            <a:r>
              <a:rPr lang="fr-FR" i="1" dirty="0" err="1">
                <a:solidFill>
                  <a:prstClr val="black"/>
                </a:solidFill>
                <a:latin typeface="Bembo" panose="02020502050201020203" pitchFamily="18" charset="0"/>
              </a:rPr>
              <a:t>liberalitas</a:t>
            </a:r>
            <a:endParaRPr lang="fr-FR" i="1" dirty="0">
              <a:solidFill>
                <a:prstClr val="black"/>
              </a:solidFill>
              <a:latin typeface="Bembo" panose="02020502050201020203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fr-FR" dirty="0" err="1">
                <a:solidFill>
                  <a:prstClr val="black"/>
                </a:solidFill>
                <a:latin typeface="Bembo" panose="02020502050201020203" pitchFamily="18" charset="0"/>
              </a:rPr>
              <a:t>Pompey’s</a:t>
            </a:r>
            <a:r>
              <a:rPr lang="fr-FR" dirty="0">
                <a:solidFill>
                  <a:prstClr val="black"/>
                </a:solidFill>
                <a:latin typeface="Bembo" panose="02020502050201020203" pitchFamily="18" charset="0"/>
              </a:rPr>
              <a:t> </a:t>
            </a:r>
            <a:r>
              <a:rPr lang="fr-FR" dirty="0" err="1">
                <a:solidFill>
                  <a:prstClr val="black"/>
                </a:solidFill>
                <a:latin typeface="Bembo" panose="02020502050201020203" pitchFamily="18" charset="0"/>
              </a:rPr>
              <a:t>appearance</a:t>
            </a:r>
            <a:r>
              <a:rPr lang="fr-FR" dirty="0">
                <a:solidFill>
                  <a:prstClr val="black"/>
                </a:solidFill>
                <a:latin typeface="Bembo" panose="020205020502010202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598220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F11E3-4BA3-386F-9A63-275C738D8E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F00BB9-55B6-C755-9027-E42A69099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828898"/>
          </a:xfrm>
        </p:spPr>
        <p:txBody>
          <a:bodyPr anchor="ctr"/>
          <a:lstStyle/>
          <a:p>
            <a:pPr algn="ctr"/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II.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Catullus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28, or the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poet’s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</a:t>
            </a:r>
            <a:r>
              <a:rPr lang="fr-FR" i="1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tabulae</a:t>
            </a:r>
            <a:endParaRPr lang="fr-FR" i="1" dirty="0">
              <a:solidFill>
                <a:schemeClr val="accent3">
                  <a:lumMod val="50000"/>
                </a:schemeClr>
              </a:solidFill>
              <a:latin typeface="Gabriola" pitchFamily="82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6FFB2E60-A182-CABE-B8F1-6DE7EDE7EB53}"/>
              </a:ext>
            </a:extLst>
          </p:cNvPr>
          <p:cNvCxnSpPr>
            <a:cxnSpLocks/>
          </p:cNvCxnSpPr>
          <p:nvPr/>
        </p:nvCxnSpPr>
        <p:spPr>
          <a:xfrm flipH="1">
            <a:off x="558784" y="478970"/>
            <a:ext cx="11255845" cy="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C1D75AC3-C626-CA36-8131-4CF849CC445A}"/>
              </a:ext>
            </a:extLst>
          </p:cNvPr>
          <p:cNvCxnSpPr>
            <a:cxnSpLocks/>
          </p:cNvCxnSpPr>
          <p:nvPr/>
        </p:nvCxnSpPr>
        <p:spPr>
          <a:xfrm flipH="1">
            <a:off x="558784" y="6466113"/>
            <a:ext cx="11255845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Espace réservé du contenu 9" descr="Orange avec un remplissage uni">
            <a:extLst>
              <a:ext uri="{FF2B5EF4-FFF2-40B4-BE49-F238E27FC236}">
                <a16:creationId xmlns:a16="http://schemas.microsoft.com/office/drawing/2014/main" id="{E60CFA63-452B-2FD7-3062-626B38C1486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65659" y="734865"/>
            <a:ext cx="358639" cy="358639"/>
          </a:xfrm>
          <a:prstGeom prst="rect">
            <a:avLst/>
          </a:prstGeom>
        </p:spPr>
      </p:pic>
      <p:graphicFrame>
        <p:nvGraphicFramePr>
          <p:cNvPr id="3" name="Espace réservé du contenu 2">
            <a:extLst>
              <a:ext uri="{FF2B5EF4-FFF2-40B4-BE49-F238E27FC236}">
                <a16:creationId xmlns:a16="http://schemas.microsoft.com/office/drawing/2014/main" id="{B09A87AA-2D69-E77A-6834-0F7D247C40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2654547"/>
              </p:ext>
            </p:extLst>
          </p:nvPr>
        </p:nvGraphicFramePr>
        <p:xfrm>
          <a:off x="1517353" y="1872924"/>
          <a:ext cx="9338706" cy="1005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69353">
                  <a:extLst>
                    <a:ext uri="{9D8B030D-6E8A-4147-A177-3AD203B41FA5}">
                      <a16:colId xmlns:a16="http://schemas.microsoft.com/office/drawing/2014/main" val="3630966558"/>
                    </a:ext>
                  </a:extLst>
                </a:gridCol>
                <a:gridCol w="4669353">
                  <a:extLst>
                    <a:ext uri="{9D8B030D-6E8A-4147-A177-3AD203B41FA5}">
                      <a16:colId xmlns:a16="http://schemas.microsoft.com/office/drawing/2014/main" val="10909640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ecquidnam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in </a:t>
                      </a:r>
                      <a:r>
                        <a:rPr lang="fr-FR" sz="2000" b="1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tabulis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patet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accent6"/>
                          </a:solidFill>
                          <a:latin typeface="Bembo" panose="02020502050201020203" pitchFamily="18" charset="0"/>
                        </a:rPr>
                        <a:t>lucelli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</a:p>
                    <a:p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expensum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, ut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mihi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, qui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meum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secutus</a:t>
                      </a:r>
                      <a:endParaRPr lang="fr-FR" sz="2000" b="0" i="1" dirty="0">
                        <a:solidFill>
                          <a:schemeClr val="tx1"/>
                        </a:solidFill>
                        <a:latin typeface="Bembo" panose="02020502050201020203" pitchFamily="18" charset="0"/>
                      </a:endParaRPr>
                    </a:p>
                    <a:p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praetorem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refero</a:t>
                      </a:r>
                      <a:r>
                        <a:rPr lang="fr-FR" sz="20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datum</a:t>
                      </a:r>
                      <a:r>
                        <a:rPr lang="fr-FR" sz="20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kern="1200" dirty="0" err="1">
                          <a:solidFill>
                            <a:schemeClr val="accent6"/>
                          </a:solidFill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lucello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?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latin typeface="Bembo" panose="02020502050201020203" pitchFamily="18" charset="0"/>
                        </a:rPr>
                        <a:t>Do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you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also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read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on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your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profit tables an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expense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, as I do,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who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having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followed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my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praetor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write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down as profits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what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I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spent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.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50198715"/>
                  </a:ext>
                </a:extLst>
              </a:tr>
            </a:tbl>
          </a:graphicData>
        </a:graphic>
      </p:graphicFrame>
      <p:pic>
        <p:nvPicPr>
          <p:cNvPr id="8" name="Espace réservé du contenu 9" descr="Orange avec un remplissage uni">
            <a:extLst>
              <a:ext uri="{FF2B5EF4-FFF2-40B4-BE49-F238E27FC236}">
                <a16:creationId xmlns:a16="http://schemas.microsoft.com/office/drawing/2014/main" id="{84C6CBC7-D4C5-BA9A-7A9D-6E7C54451A1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902530" y="734865"/>
            <a:ext cx="358639" cy="35863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16CF875-9550-0B39-01DB-6D4D1B6A915D}"/>
              </a:ext>
            </a:extLst>
          </p:cNvPr>
          <p:cNvSpPr txBox="1"/>
          <p:nvPr/>
        </p:nvSpPr>
        <p:spPr>
          <a:xfrm>
            <a:off x="612648" y="3429000"/>
            <a:ext cx="110397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fr-FR" sz="2000" dirty="0" err="1">
                <a:latin typeface="Bembo" panose="02020502050201020203" pitchFamily="18" charset="0"/>
              </a:rPr>
              <a:t>Metaphor</a:t>
            </a:r>
            <a:r>
              <a:rPr lang="fr-FR" sz="2000" dirty="0">
                <a:latin typeface="Bembo" panose="02020502050201020203" pitchFamily="18" charset="0"/>
              </a:rPr>
              <a:t>: in </a:t>
            </a:r>
            <a:r>
              <a:rPr lang="fr-FR" sz="2000" dirty="0" err="1">
                <a:latin typeface="Bembo" panose="02020502050201020203" pitchFamily="18" charset="0"/>
              </a:rPr>
              <a:t>Bithynia</a:t>
            </a:r>
            <a:r>
              <a:rPr lang="fr-FR" sz="2000" dirty="0">
                <a:latin typeface="Bembo" panose="02020502050201020203" pitchFamily="18" charset="0"/>
              </a:rPr>
              <a:t>, the </a:t>
            </a:r>
            <a:r>
              <a:rPr lang="fr-FR" sz="2000" dirty="0" err="1">
                <a:latin typeface="Bembo" panose="02020502050201020203" pitchFamily="18" charset="0"/>
              </a:rPr>
              <a:t>poet</a:t>
            </a:r>
            <a:r>
              <a:rPr lang="fr-FR" sz="2000" dirty="0">
                <a:latin typeface="Bembo" panose="02020502050201020203" pitchFamily="18" charset="0"/>
              </a:rPr>
              <a:t> </a:t>
            </a:r>
            <a:r>
              <a:rPr lang="fr-FR" sz="2000" dirty="0" err="1">
                <a:latin typeface="Bembo" panose="02020502050201020203" pitchFamily="18" charset="0"/>
              </a:rPr>
              <a:t>lost</a:t>
            </a:r>
            <a:r>
              <a:rPr lang="fr-FR" sz="2000" dirty="0">
                <a:latin typeface="Bembo" panose="02020502050201020203" pitchFamily="18" charset="0"/>
              </a:rPr>
              <a:t> money, and </a:t>
            </a:r>
            <a:r>
              <a:rPr lang="fr-FR" sz="2000" dirty="0" err="1">
                <a:latin typeface="Bembo" panose="02020502050201020203" pitchFamily="18" charset="0"/>
              </a:rPr>
              <a:t>gained</a:t>
            </a:r>
            <a:r>
              <a:rPr lang="fr-FR" sz="2000" dirty="0">
                <a:latin typeface="Bembo" panose="02020502050201020203" pitchFamily="18" charset="0"/>
              </a:rPr>
              <a:t> </a:t>
            </a:r>
            <a:r>
              <a:rPr lang="fr-FR" sz="2000" dirty="0" err="1">
                <a:latin typeface="Bembo" panose="02020502050201020203" pitchFamily="18" charset="0"/>
              </a:rPr>
              <a:t>experience</a:t>
            </a:r>
            <a:r>
              <a:rPr lang="fr-FR" sz="2000" dirty="0">
                <a:latin typeface="Bembo" panose="02020502050201020203" pitchFamily="18" charset="0"/>
              </a:rPr>
              <a:t> </a:t>
            </a:r>
            <a:r>
              <a:rPr lang="fr-FR" sz="2000" dirty="0" err="1">
                <a:latin typeface="Bembo" panose="02020502050201020203" pitchFamily="18" charset="0"/>
              </a:rPr>
              <a:t>only</a:t>
            </a:r>
            <a:r>
              <a:rPr lang="fr-FR" sz="2000" dirty="0">
                <a:latin typeface="Bembo" panose="02020502050201020203" pitchFamily="18" charset="0"/>
              </a:rPr>
              <a:t>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fr-FR" sz="2000" i="1" dirty="0" err="1">
                <a:latin typeface="Bembo" panose="02020502050201020203" pitchFamily="18" charset="0"/>
              </a:rPr>
              <a:t>tabulis</a:t>
            </a:r>
            <a:r>
              <a:rPr lang="fr-FR" sz="2000" i="1" dirty="0">
                <a:latin typeface="Bembo" panose="02020502050201020203" pitchFamily="18" charset="0"/>
              </a:rPr>
              <a:t> </a:t>
            </a:r>
            <a:r>
              <a:rPr lang="fr-FR" sz="2000" dirty="0">
                <a:latin typeface="Bembo" panose="02020502050201020203" pitchFamily="18" charset="0"/>
              </a:rPr>
              <a:t>: </a:t>
            </a:r>
            <a:r>
              <a:rPr lang="fr-FR" sz="2000" dirty="0" err="1">
                <a:latin typeface="Bembo" panose="02020502050201020203" pitchFamily="18" charset="0"/>
              </a:rPr>
              <a:t>account</a:t>
            </a:r>
            <a:r>
              <a:rPr lang="fr-FR" sz="2000" dirty="0">
                <a:latin typeface="Bembo" panose="02020502050201020203" pitchFamily="18" charset="0"/>
              </a:rPr>
              <a:t> books, but </a:t>
            </a:r>
            <a:r>
              <a:rPr lang="fr-FR" sz="2000" dirty="0" err="1">
                <a:latin typeface="Bembo" panose="02020502050201020203" pitchFamily="18" charset="0"/>
              </a:rPr>
              <a:t>difficult</a:t>
            </a:r>
            <a:r>
              <a:rPr lang="fr-FR" sz="2000" dirty="0">
                <a:latin typeface="Bembo" panose="02020502050201020203" pitchFamily="18" charset="0"/>
              </a:rPr>
              <a:t> to </a:t>
            </a:r>
            <a:r>
              <a:rPr lang="fr-FR" sz="2000" dirty="0" err="1">
                <a:latin typeface="Bembo" panose="02020502050201020203" pitchFamily="18" charset="0"/>
              </a:rPr>
              <a:t>define</a:t>
            </a:r>
            <a:r>
              <a:rPr lang="fr-FR" sz="2000" dirty="0">
                <a:latin typeface="Bembo" panose="02020502050201020203" pitchFamily="18" charset="0"/>
              </a:rPr>
              <a:t> </a:t>
            </a:r>
            <a:r>
              <a:rPr lang="fr-FR" sz="2000" dirty="0" err="1">
                <a:latin typeface="Bembo" panose="02020502050201020203" pitchFamily="18" charset="0"/>
              </a:rPr>
              <a:t>precisely</a:t>
            </a:r>
            <a:r>
              <a:rPr lang="fr-FR" sz="2000" dirty="0">
                <a:latin typeface="Bembo" panose="02020502050201020203" pitchFamily="18" charset="0"/>
              </a:rPr>
              <a:t>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fr-FR" sz="2000" dirty="0">
                <a:latin typeface="Bembo" panose="02020502050201020203" pitchFamily="18" charset="0"/>
              </a:rPr>
              <a:t>//Cicero, </a:t>
            </a:r>
            <a:r>
              <a:rPr lang="fr-FR" sz="2000" i="1" dirty="0">
                <a:latin typeface="Bembo" panose="02020502050201020203" pitchFamily="18" charset="0"/>
              </a:rPr>
              <a:t>Pro </a:t>
            </a:r>
            <a:r>
              <a:rPr lang="fr-FR" sz="2000" i="1" dirty="0" err="1">
                <a:latin typeface="Bembo" panose="02020502050201020203" pitchFamily="18" charset="0"/>
              </a:rPr>
              <a:t>Roscio</a:t>
            </a:r>
            <a:r>
              <a:rPr lang="fr-FR" sz="2000" i="1" dirty="0">
                <a:latin typeface="Bembo" panose="02020502050201020203" pitchFamily="18" charset="0"/>
              </a:rPr>
              <a:t> </a:t>
            </a:r>
            <a:r>
              <a:rPr lang="fr-FR" sz="2000" i="1" dirty="0" err="1">
                <a:latin typeface="Bembo" panose="02020502050201020203" pitchFamily="18" charset="0"/>
              </a:rPr>
              <a:t>Comoedo</a:t>
            </a:r>
            <a:r>
              <a:rPr lang="fr-FR" sz="2000" dirty="0">
                <a:latin typeface="Bembo" panose="02020502050201020203" pitchFamily="18" charset="0"/>
              </a:rPr>
              <a:t>, 2, 1 : 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30597CB6-C390-7C33-D0FB-EC6833E057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3692840"/>
              </p:ext>
            </p:extLst>
          </p:nvPr>
        </p:nvGraphicFramePr>
        <p:xfrm>
          <a:off x="1133168" y="4717965"/>
          <a:ext cx="10133058" cy="1005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66529">
                  <a:extLst>
                    <a:ext uri="{9D8B030D-6E8A-4147-A177-3AD203B41FA5}">
                      <a16:colId xmlns:a16="http://schemas.microsoft.com/office/drawing/2014/main" val="1214732436"/>
                    </a:ext>
                  </a:extLst>
                </a:gridCol>
                <a:gridCol w="5066529">
                  <a:extLst>
                    <a:ext uri="{9D8B030D-6E8A-4147-A177-3AD203B41FA5}">
                      <a16:colId xmlns:a16="http://schemas.microsoft.com/office/drawing/2014/main" val="21720000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non </a:t>
                      </a:r>
                      <a:r>
                        <a:rPr lang="fr-FR" sz="2000" i="1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habere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se hoc nomen in </a:t>
                      </a:r>
                      <a:r>
                        <a:rPr lang="fr-FR" sz="2000" b="1" i="1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codicem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2000" b="1" i="1" kern="1200" dirty="0" err="1">
                          <a:solidFill>
                            <a:schemeClr val="accent6"/>
                          </a:solidFill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accepti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et </a:t>
                      </a:r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expensi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relatum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2000" i="1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confitetur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fr-FR" sz="2000" i="1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sed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in </a:t>
                      </a:r>
                      <a:r>
                        <a:rPr lang="fr-FR" sz="2000" i="1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aduersariis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patere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2000" i="1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contendit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.</a:t>
                      </a:r>
                      <a:endParaRPr lang="fr-FR" sz="2000" dirty="0">
                        <a:latin typeface="Bembo" panose="020205020502010202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[</a:t>
                      </a:r>
                      <a:r>
                        <a:rPr lang="fr-FR" sz="2000" i="0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Chaerea</a:t>
                      </a: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] </a:t>
                      </a:r>
                      <a:r>
                        <a:rPr lang="fr-FR" sz="2000" i="0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admits</a:t>
                      </a: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2000" i="0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that</a:t>
                      </a: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2000" i="0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he</a:t>
                      </a: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2000" i="0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did</a:t>
                      </a: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not report </a:t>
                      </a:r>
                      <a:r>
                        <a:rPr lang="fr-FR" sz="2000" i="0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this</a:t>
                      </a: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transaction in </a:t>
                      </a:r>
                      <a:r>
                        <a:rPr lang="fr-FR" sz="2000" i="0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his</a:t>
                      </a: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profit and </a:t>
                      </a:r>
                      <a:r>
                        <a:rPr lang="fr-FR" sz="2000" i="0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loss</a:t>
                      </a: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2000" i="0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accounts</a:t>
                      </a: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, but </a:t>
                      </a:r>
                      <a:r>
                        <a:rPr lang="fr-FR" sz="2000" i="0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he</a:t>
                      </a: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assures us </a:t>
                      </a:r>
                      <a:r>
                        <a:rPr lang="fr-FR" sz="2000" i="0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that</a:t>
                      </a: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2000" i="0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it</a:t>
                      </a: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2000" i="0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is</a:t>
                      </a: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visible in </a:t>
                      </a:r>
                      <a:r>
                        <a:rPr lang="fr-FR" sz="2000" i="0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his</a:t>
                      </a: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drafts. </a:t>
                      </a:r>
                      <a:endParaRPr lang="fr-FR" sz="2000" i="0" dirty="0">
                        <a:latin typeface="Bembo" panose="020205020502010202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2758987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143BDCF6-ACAE-BDE2-8638-D4E72BF8244E}"/>
              </a:ext>
            </a:extLst>
          </p:cNvPr>
          <p:cNvSpPr/>
          <p:nvPr/>
        </p:nvSpPr>
        <p:spPr>
          <a:xfrm>
            <a:off x="558784" y="3263462"/>
            <a:ext cx="11255845" cy="2916621"/>
          </a:xfrm>
          <a:prstGeom prst="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4826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643A2-8EE2-F2DF-8C12-602872DDA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0EAC1F-BC81-98F6-C6AF-BB883EC6B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828898"/>
          </a:xfrm>
        </p:spPr>
        <p:txBody>
          <a:bodyPr anchor="ctr"/>
          <a:lstStyle/>
          <a:p>
            <a:pPr algn="ctr"/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II.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Catullus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28, or the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poet’s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</a:t>
            </a:r>
            <a:r>
              <a:rPr lang="fr-FR" i="1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tabulae</a:t>
            </a:r>
            <a:endParaRPr lang="fr-FR" i="1" dirty="0">
              <a:solidFill>
                <a:schemeClr val="accent3">
                  <a:lumMod val="50000"/>
                </a:schemeClr>
              </a:solidFill>
              <a:latin typeface="Gabriola" pitchFamily="82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2DDEE7BE-CFAF-A900-231B-1F4DB4C71B05}"/>
              </a:ext>
            </a:extLst>
          </p:cNvPr>
          <p:cNvCxnSpPr>
            <a:cxnSpLocks/>
          </p:cNvCxnSpPr>
          <p:nvPr/>
        </p:nvCxnSpPr>
        <p:spPr>
          <a:xfrm flipH="1">
            <a:off x="558784" y="478970"/>
            <a:ext cx="11255845" cy="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040760E6-45E3-B61D-0837-9597F930E6CE}"/>
              </a:ext>
            </a:extLst>
          </p:cNvPr>
          <p:cNvCxnSpPr>
            <a:cxnSpLocks/>
          </p:cNvCxnSpPr>
          <p:nvPr/>
        </p:nvCxnSpPr>
        <p:spPr>
          <a:xfrm flipH="1">
            <a:off x="558784" y="6466113"/>
            <a:ext cx="11255845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5EE11DF-FC33-16B9-3867-7F3B8681A2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3334" y="4573792"/>
            <a:ext cx="1821634" cy="45225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sz="1800" dirty="0" err="1">
                <a:latin typeface="Bembo" panose="02020502050201020203" pitchFamily="18" charset="0"/>
              </a:rPr>
              <a:t>Vindolanda</a:t>
            </a:r>
            <a:r>
              <a:rPr lang="fr-FR" sz="1800" dirty="0">
                <a:latin typeface="Bembo" panose="02020502050201020203" pitchFamily="18" charset="0"/>
              </a:rPr>
              <a:t> Tablet 178</a:t>
            </a:r>
          </a:p>
        </p:txBody>
      </p:sp>
      <p:sp>
        <p:nvSpPr>
          <p:cNvPr id="11" name="Espace réservé du contenu 5">
            <a:extLst>
              <a:ext uri="{FF2B5EF4-FFF2-40B4-BE49-F238E27FC236}">
                <a16:creationId xmlns:a16="http://schemas.microsoft.com/office/drawing/2014/main" id="{6CE63C9B-F97E-03DF-5EA0-D74EEB2DBE75}"/>
              </a:ext>
            </a:extLst>
          </p:cNvPr>
          <p:cNvSpPr txBox="1">
            <a:spLocks/>
          </p:cNvSpPr>
          <p:nvPr/>
        </p:nvSpPr>
        <p:spPr>
          <a:xfrm>
            <a:off x="7342123" y="5897006"/>
            <a:ext cx="1821634" cy="452257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800" dirty="0" err="1">
                <a:latin typeface="Bembo" panose="02020502050201020203" pitchFamily="18" charset="0"/>
              </a:rPr>
              <a:t>Vindolanda</a:t>
            </a:r>
            <a:r>
              <a:rPr lang="fr-FR" sz="1800" dirty="0">
                <a:latin typeface="Bembo" panose="02020502050201020203" pitchFamily="18" charset="0"/>
              </a:rPr>
              <a:t> Tablet 180</a:t>
            </a:r>
          </a:p>
        </p:txBody>
      </p:sp>
      <p:pic>
        <p:nvPicPr>
          <p:cNvPr id="3" name="Espace réservé du contenu 9" descr="Orange avec un remplissage uni">
            <a:extLst>
              <a:ext uri="{FF2B5EF4-FFF2-40B4-BE49-F238E27FC236}">
                <a16:creationId xmlns:a16="http://schemas.microsoft.com/office/drawing/2014/main" id="{6AD5DD49-741D-1EBF-7665-48BB1F76011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65659" y="734865"/>
            <a:ext cx="358639" cy="358639"/>
          </a:xfrm>
          <a:prstGeom prst="rect">
            <a:avLst/>
          </a:prstGeom>
        </p:spPr>
      </p:pic>
      <p:pic>
        <p:nvPicPr>
          <p:cNvPr id="7" name="Espace réservé du contenu 9" descr="Orange avec un remplissage uni">
            <a:extLst>
              <a:ext uri="{FF2B5EF4-FFF2-40B4-BE49-F238E27FC236}">
                <a16:creationId xmlns:a16="http://schemas.microsoft.com/office/drawing/2014/main" id="{DB30E3FA-5F85-2345-6F28-D976A7AE09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902530" y="734865"/>
            <a:ext cx="358639" cy="358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2563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402C6A-22FE-C077-FFEC-A2750E67C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EF3B1F-C9BB-7C18-0836-94F6F4F2A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828898"/>
          </a:xfrm>
        </p:spPr>
        <p:txBody>
          <a:bodyPr anchor="ctr"/>
          <a:lstStyle/>
          <a:p>
            <a:pPr algn="ctr"/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II.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Catullus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28, or the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poet’s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</a:t>
            </a:r>
            <a:r>
              <a:rPr lang="fr-FR" i="1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tabulae</a:t>
            </a:r>
            <a:endParaRPr lang="fr-FR" i="1" dirty="0">
              <a:solidFill>
                <a:schemeClr val="accent3">
                  <a:lumMod val="50000"/>
                </a:schemeClr>
              </a:solidFill>
              <a:latin typeface="Gabriola" pitchFamily="82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2D673FAF-73A4-B793-13A7-157E596B34A2}"/>
              </a:ext>
            </a:extLst>
          </p:cNvPr>
          <p:cNvCxnSpPr>
            <a:cxnSpLocks/>
          </p:cNvCxnSpPr>
          <p:nvPr/>
        </p:nvCxnSpPr>
        <p:spPr>
          <a:xfrm flipH="1">
            <a:off x="558784" y="478970"/>
            <a:ext cx="11255845" cy="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E50445AA-C7C6-0632-4F2D-9254E481678D}"/>
              </a:ext>
            </a:extLst>
          </p:cNvPr>
          <p:cNvCxnSpPr>
            <a:cxnSpLocks/>
          </p:cNvCxnSpPr>
          <p:nvPr/>
        </p:nvCxnSpPr>
        <p:spPr>
          <a:xfrm flipH="1">
            <a:off x="558784" y="6466113"/>
            <a:ext cx="11255845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78DB881-B858-2D0F-6137-CDAA91056D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0327" y="4869264"/>
            <a:ext cx="5524289" cy="45225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fr-FR" sz="1800" dirty="0" err="1">
                <a:latin typeface="Bembo" panose="02020502050201020203" pitchFamily="18" charset="0"/>
              </a:rPr>
              <a:t>Excerpt</a:t>
            </a:r>
            <a:r>
              <a:rPr lang="fr-FR" sz="1800" dirty="0">
                <a:latin typeface="Bembo" panose="02020502050201020203" pitchFamily="18" charset="0"/>
              </a:rPr>
              <a:t> </a:t>
            </a:r>
            <a:r>
              <a:rPr lang="fr-FR" sz="1800" dirty="0" err="1">
                <a:latin typeface="Bembo" panose="02020502050201020203" pitchFamily="18" charset="0"/>
              </a:rPr>
              <a:t>from</a:t>
            </a:r>
            <a:r>
              <a:rPr lang="fr-FR" sz="1800" dirty="0">
                <a:latin typeface="Bembo" panose="02020502050201020203" pitchFamily="18" charset="0"/>
              </a:rPr>
              <a:t> </a:t>
            </a:r>
            <a:r>
              <a:rPr lang="fr-FR" sz="1800" dirty="0" err="1">
                <a:latin typeface="Bembo" panose="02020502050201020203" pitchFamily="18" charset="0"/>
              </a:rPr>
              <a:t>Rathbone’s</a:t>
            </a:r>
            <a:r>
              <a:rPr lang="fr-FR" sz="1800" dirty="0">
                <a:latin typeface="Bembo" panose="02020502050201020203" pitchFamily="18" charset="0"/>
              </a:rPr>
              <a:t> </a:t>
            </a:r>
            <a:r>
              <a:rPr lang="fr-FR" sz="1800" dirty="0" err="1">
                <a:latin typeface="Bembo" panose="02020502050201020203" pitchFamily="18" charset="0"/>
              </a:rPr>
              <a:t>edition</a:t>
            </a:r>
            <a:r>
              <a:rPr lang="fr-FR" sz="1800" dirty="0">
                <a:latin typeface="Bembo" panose="02020502050201020203" pitchFamily="18" charset="0"/>
              </a:rPr>
              <a:t> of the papyri </a:t>
            </a:r>
            <a:r>
              <a:rPr lang="fr-FR" sz="1800" dirty="0" err="1">
                <a:latin typeface="Bembo" panose="02020502050201020203" pitchFamily="18" charset="0"/>
              </a:rPr>
              <a:t>from</a:t>
            </a:r>
            <a:r>
              <a:rPr lang="fr-FR" sz="1800" dirty="0">
                <a:latin typeface="Bembo" panose="02020502050201020203" pitchFamily="18" charset="0"/>
              </a:rPr>
              <a:t> </a:t>
            </a:r>
            <a:r>
              <a:rPr lang="fr-FR" sz="1800" dirty="0" err="1">
                <a:latin typeface="Bembo" panose="02020502050201020203" pitchFamily="18" charset="0"/>
              </a:rPr>
              <a:t>Appianus</a:t>
            </a:r>
            <a:r>
              <a:rPr lang="fr-FR" sz="1800" dirty="0">
                <a:latin typeface="Bembo" panose="02020502050201020203" pitchFamily="18" charset="0"/>
              </a:rPr>
              <a:t>’ </a:t>
            </a:r>
            <a:r>
              <a:rPr lang="fr-FR" sz="1800" dirty="0" err="1">
                <a:latin typeface="Bembo" panose="02020502050201020203" pitchFamily="18" charset="0"/>
              </a:rPr>
              <a:t>estate</a:t>
            </a:r>
            <a:endParaRPr lang="fr-FR" sz="1800" dirty="0">
              <a:latin typeface="Bembo" panose="02020502050201020203" pitchFamily="18" charset="0"/>
            </a:endParaRPr>
          </a:p>
        </p:txBody>
      </p:sp>
      <p:pic>
        <p:nvPicPr>
          <p:cNvPr id="7" name="Espace réservé du contenu 9" descr="Orange avec un remplissage uni">
            <a:extLst>
              <a:ext uri="{FF2B5EF4-FFF2-40B4-BE49-F238E27FC236}">
                <a16:creationId xmlns:a16="http://schemas.microsoft.com/office/drawing/2014/main" id="{4708BC75-4A1E-6642-03C8-9D90805C755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65659" y="734865"/>
            <a:ext cx="358639" cy="358639"/>
          </a:xfrm>
          <a:prstGeom prst="rect">
            <a:avLst/>
          </a:prstGeom>
        </p:spPr>
      </p:pic>
      <p:pic>
        <p:nvPicPr>
          <p:cNvPr id="9" name="Espace réservé du contenu 9" descr="Orange avec un remplissage uni">
            <a:extLst>
              <a:ext uri="{FF2B5EF4-FFF2-40B4-BE49-F238E27FC236}">
                <a16:creationId xmlns:a16="http://schemas.microsoft.com/office/drawing/2014/main" id="{3B54B387-870C-F110-0DE6-2EB229DC499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902530" y="734865"/>
            <a:ext cx="358639" cy="358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236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C5D31-E6F9-5D01-0CDE-82BD322F4B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63C592-1697-7A2E-1D98-B23BE8DD2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828898"/>
          </a:xfrm>
        </p:spPr>
        <p:txBody>
          <a:bodyPr anchor="ctr"/>
          <a:lstStyle/>
          <a:p>
            <a:pPr algn="ctr"/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II.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Catullus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28, or the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poet’s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</a:t>
            </a:r>
            <a:r>
              <a:rPr lang="fr-FR" i="1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tabulae</a:t>
            </a:r>
            <a:endParaRPr lang="fr-FR" i="1" dirty="0">
              <a:solidFill>
                <a:schemeClr val="accent3">
                  <a:lumMod val="50000"/>
                </a:schemeClr>
              </a:solidFill>
              <a:latin typeface="Gabriola" pitchFamily="82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9229090E-BE00-F81D-3929-24158778919E}"/>
              </a:ext>
            </a:extLst>
          </p:cNvPr>
          <p:cNvCxnSpPr>
            <a:cxnSpLocks/>
          </p:cNvCxnSpPr>
          <p:nvPr/>
        </p:nvCxnSpPr>
        <p:spPr>
          <a:xfrm flipH="1">
            <a:off x="558784" y="478970"/>
            <a:ext cx="11255845" cy="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F604EE8B-0C80-A932-8DC5-C67111A9F2CE}"/>
              </a:ext>
            </a:extLst>
          </p:cNvPr>
          <p:cNvCxnSpPr>
            <a:cxnSpLocks/>
          </p:cNvCxnSpPr>
          <p:nvPr/>
        </p:nvCxnSpPr>
        <p:spPr>
          <a:xfrm flipH="1">
            <a:off x="558784" y="6466113"/>
            <a:ext cx="11255845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3550B8C-AF81-1904-746D-1365B6B762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4241" y="5230385"/>
            <a:ext cx="5138805" cy="45225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fr-FR" sz="1800" i="1" dirty="0">
                <a:solidFill>
                  <a:srgbClr val="000000"/>
                </a:solidFill>
                <a:effectLst/>
                <a:latin typeface="Bembo" panose="02020502050201020203" pitchFamily="18" charset="0"/>
                <a:ea typeface="Times New Roman" panose="02020603050405020304" pitchFamily="18" charset="0"/>
              </a:rPr>
              <a:t>TC 15 = </a:t>
            </a:r>
            <a:r>
              <a:rPr lang="fr-FR" sz="1800" i="1" dirty="0" err="1">
                <a:solidFill>
                  <a:srgbClr val="000000"/>
                </a:solidFill>
                <a:effectLst/>
                <a:latin typeface="Bembo" panose="02020502050201020203" pitchFamily="18" charset="0"/>
                <a:ea typeface="Times New Roman" panose="02020603050405020304" pitchFamily="18" charset="0"/>
              </a:rPr>
              <a:t>TabCerD</a:t>
            </a:r>
            <a:r>
              <a:rPr lang="fr-FR" sz="1800" i="1" dirty="0">
                <a:solidFill>
                  <a:srgbClr val="000000"/>
                </a:solidFill>
                <a:effectLst/>
                <a:latin typeface="Bembo" panose="02020502050201020203" pitchFamily="18" charset="0"/>
                <a:ea typeface="Times New Roman" panose="02020603050405020304" pitchFamily="18" charset="0"/>
              </a:rPr>
              <a:t> XVI : Pagina </a:t>
            </a:r>
            <a:r>
              <a:rPr lang="fr-FR" sz="1800" i="1" dirty="0" err="1">
                <a:solidFill>
                  <a:srgbClr val="000000"/>
                </a:solidFill>
                <a:effectLst/>
                <a:latin typeface="Bembo" panose="02020502050201020203" pitchFamily="18" charset="0"/>
                <a:ea typeface="Times New Roman" panose="02020603050405020304" pitchFamily="18" charset="0"/>
              </a:rPr>
              <a:t>prior</a:t>
            </a:r>
            <a:r>
              <a:rPr lang="fr-FR" sz="1800" i="1" dirty="0">
                <a:solidFill>
                  <a:srgbClr val="000000"/>
                </a:solidFill>
                <a:effectLst/>
                <a:latin typeface="Bembo" panose="02020502050201020203" pitchFamily="18" charset="0"/>
                <a:ea typeface="Times New Roman" panose="02020603050405020304" pitchFamily="18" charset="0"/>
              </a:rPr>
              <a:t> verso (Szabo et al., 2022)</a:t>
            </a:r>
            <a:r>
              <a:rPr lang="fr-BE" sz="1600" dirty="0">
                <a:effectLst/>
                <a:latin typeface="Bembo" panose="02020502050201020203" pitchFamily="18" charset="0"/>
              </a:rPr>
              <a:t> </a:t>
            </a:r>
            <a:endParaRPr lang="fr-FR" sz="1800" dirty="0">
              <a:latin typeface="Bembo" panose="02020502050201020203" pitchFamily="18" charset="0"/>
            </a:endParaRPr>
          </a:p>
        </p:txBody>
      </p:sp>
      <p:pic>
        <p:nvPicPr>
          <p:cNvPr id="3" name="Espace réservé du contenu 9" descr="Orange avec un remplissage uni">
            <a:extLst>
              <a:ext uri="{FF2B5EF4-FFF2-40B4-BE49-F238E27FC236}">
                <a16:creationId xmlns:a16="http://schemas.microsoft.com/office/drawing/2014/main" id="{FEA28961-9E51-547E-D8AF-B98F4436F29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65659" y="734865"/>
            <a:ext cx="358639" cy="358639"/>
          </a:xfrm>
          <a:prstGeom prst="rect">
            <a:avLst/>
          </a:prstGeom>
        </p:spPr>
      </p:pic>
      <p:pic>
        <p:nvPicPr>
          <p:cNvPr id="7" name="Espace réservé du contenu 9" descr="Orange avec un remplissage uni">
            <a:extLst>
              <a:ext uri="{FF2B5EF4-FFF2-40B4-BE49-F238E27FC236}">
                <a16:creationId xmlns:a16="http://schemas.microsoft.com/office/drawing/2014/main" id="{C5440AF2-A572-8268-FC4C-8A5E8F32A6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902530" y="734865"/>
            <a:ext cx="358639" cy="358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4554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5F1D5-02B4-200C-FC29-D6491A3D3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D01BD3-8CBD-BC24-D0EB-D106E47EC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828898"/>
          </a:xfrm>
        </p:spPr>
        <p:txBody>
          <a:bodyPr anchor="ctr"/>
          <a:lstStyle/>
          <a:p>
            <a:pPr algn="ctr"/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II.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Catullus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28, or the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poet’s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</a:t>
            </a:r>
            <a:r>
              <a:rPr lang="fr-FR" i="1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tabulae</a:t>
            </a:r>
            <a:endParaRPr lang="fr-FR" i="1" dirty="0">
              <a:solidFill>
                <a:schemeClr val="accent3">
                  <a:lumMod val="50000"/>
                </a:schemeClr>
              </a:solidFill>
              <a:latin typeface="Gabriola" pitchFamily="82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DF073C14-6D0C-08BD-1871-3AF26EB8EF3D}"/>
              </a:ext>
            </a:extLst>
          </p:cNvPr>
          <p:cNvCxnSpPr>
            <a:cxnSpLocks/>
          </p:cNvCxnSpPr>
          <p:nvPr/>
        </p:nvCxnSpPr>
        <p:spPr>
          <a:xfrm flipH="1">
            <a:off x="558784" y="478970"/>
            <a:ext cx="11255845" cy="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03B65B5C-F368-0F98-9126-67E85E3BD1AF}"/>
              </a:ext>
            </a:extLst>
          </p:cNvPr>
          <p:cNvCxnSpPr>
            <a:cxnSpLocks/>
          </p:cNvCxnSpPr>
          <p:nvPr/>
        </p:nvCxnSpPr>
        <p:spPr>
          <a:xfrm flipH="1">
            <a:off x="558784" y="6466113"/>
            <a:ext cx="11255845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Espace réservé du contenu 9" descr="Orange avec un remplissage uni">
            <a:extLst>
              <a:ext uri="{FF2B5EF4-FFF2-40B4-BE49-F238E27FC236}">
                <a16:creationId xmlns:a16="http://schemas.microsoft.com/office/drawing/2014/main" id="{634555A0-59AE-89AA-9F69-5C4FBAA9108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65659" y="734865"/>
            <a:ext cx="358639" cy="358639"/>
          </a:xfrm>
          <a:prstGeom prst="rect">
            <a:avLst/>
          </a:prstGeom>
        </p:spPr>
      </p:pic>
      <p:graphicFrame>
        <p:nvGraphicFramePr>
          <p:cNvPr id="3" name="Espace réservé du contenu 2">
            <a:extLst>
              <a:ext uri="{FF2B5EF4-FFF2-40B4-BE49-F238E27FC236}">
                <a16:creationId xmlns:a16="http://schemas.microsoft.com/office/drawing/2014/main" id="{106F8160-E417-ECAE-116E-3E9F9DE4A8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6603562"/>
              </p:ext>
            </p:extLst>
          </p:nvPr>
        </p:nvGraphicFramePr>
        <p:xfrm>
          <a:off x="1517353" y="1872924"/>
          <a:ext cx="9338706" cy="1005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69353">
                  <a:extLst>
                    <a:ext uri="{9D8B030D-6E8A-4147-A177-3AD203B41FA5}">
                      <a16:colId xmlns:a16="http://schemas.microsoft.com/office/drawing/2014/main" val="3630966558"/>
                    </a:ext>
                  </a:extLst>
                </a:gridCol>
                <a:gridCol w="4669353">
                  <a:extLst>
                    <a:ext uri="{9D8B030D-6E8A-4147-A177-3AD203B41FA5}">
                      <a16:colId xmlns:a16="http://schemas.microsoft.com/office/drawing/2014/main" val="10909640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ecquidnam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in </a:t>
                      </a:r>
                      <a:r>
                        <a:rPr lang="fr-FR" sz="2000" b="1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tabulis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patet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kern="1200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lucelli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</a:p>
                    <a:p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expensum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, ut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mihi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, qui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meum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secutus</a:t>
                      </a:r>
                      <a:endParaRPr lang="fr-FR" sz="2000" b="0" i="1" dirty="0">
                        <a:solidFill>
                          <a:schemeClr val="tx1"/>
                        </a:solidFill>
                        <a:latin typeface="Bembo" panose="02020502050201020203" pitchFamily="18" charset="0"/>
                      </a:endParaRPr>
                    </a:p>
                    <a:p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praetorem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refero</a:t>
                      </a:r>
                      <a:r>
                        <a:rPr lang="fr-FR" sz="20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datum</a:t>
                      </a:r>
                      <a:r>
                        <a:rPr lang="fr-FR" sz="20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kern="1200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lucello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?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latin typeface="Bembo" panose="02020502050201020203" pitchFamily="18" charset="0"/>
                        </a:rPr>
                        <a:t>Do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you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also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read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on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your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profit tables an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expense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, as I do,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who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having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followed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my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praetor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write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down as profits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what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I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spent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.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50198715"/>
                  </a:ext>
                </a:extLst>
              </a:tr>
            </a:tbl>
          </a:graphicData>
        </a:graphic>
      </p:graphicFrame>
      <p:pic>
        <p:nvPicPr>
          <p:cNvPr id="8" name="Espace réservé du contenu 9" descr="Orange avec un remplissage uni">
            <a:extLst>
              <a:ext uri="{FF2B5EF4-FFF2-40B4-BE49-F238E27FC236}">
                <a16:creationId xmlns:a16="http://schemas.microsoft.com/office/drawing/2014/main" id="{CF18E97E-89BD-B5E1-BEF1-E599772C38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902530" y="734865"/>
            <a:ext cx="358639" cy="35863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9127BA0-34C5-E8EA-5DA5-458ECA50655A}"/>
              </a:ext>
            </a:extLst>
          </p:cNvPr>
          <p:cNvSpPr txBox="1"/>
          <p:nvPr/>
        </p:nvSpPr>
        <p:spPr>
          <a:xfrm>
            <a:off x="612648" y="3429000"/>
            <a:ext cx="110397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fr-FR" sz="2000" dirty="0">
                <a:latin typeface="Bembo" panose="02020502050201020203" pitchFamily="18" charset="0"/>
              </a:rPr>
              <a:t>// </a:t>
            </a:r>
            <a:r>
              <a:rPr lang="fr-FR" sz="2000" dirty="0" err="1">
                <a:latin typeface="Bembo" panose="02020502050201020203" pitchFamily="18" charset="0"/>
              </a:rPr>
              <a:t>Pliny</a:t>
            </a:r>
            <a:r>
              <a:rPr lang="fr-FR" sz="2000" dirty="0">
                <a:latin typeface="Bembo" panose="02020502050201020203" pitchFamily="18" charset="0"/>
              </a:rPr>
              <a:t>, NH, II, 5, 22: 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5F745E2E-CD2A-8E7F-862C-8E3449434E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3055272"/>
              </p:ext>
            </p:extLst>
          </p:nvPr>
        </p:nvGraphicFramePr>
        <p:xfrm>
          <a:off x="1066006" y="3952986"/>
          <a:ext cx="10133058" cy="1005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66529">
                  <a:extLst>
                    <a:ext uri="{9D8B030D-6E8A-4147-A177-3AD203B41FA5}">
                      <a16:colId xmlns:a16="http://schemas.microsoft.com/office/drawing/2014/main" val="1214732436"/>
                    </a:ext>
                  </a:extLst>
                </a:gridCol>
                <a:gridCol w="5066529">
                  <a:extLst>
                    <a:ext uri="{9D8B030D-6E8A-4147-A177-3AD203B41FA5}">
                      <a16:colId xmlns:a16="http://schemas.microsoft.com/office/drawing/2014/main" val="21720000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i="1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huic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2000" i="1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omnia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2000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expensa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fr-FR" sz="2000" i="1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huic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2000" i="1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feruntur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2000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accepta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, et in toto </a:t>
                      </a:r>
                      <a:r>
                        <a:rPr lang="fr-FR" sz="2000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ratione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2000" i="1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mortalium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2000" i="1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sola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utramque</a:t>
                      </a:r>
                      <a:r>
                        <a:rPr lang="fr-FR" sz="2000" b="1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paginam</a:t>
                      </a:r>
                      <a:r>
                        <a:rPr lang="fr-FR" sz="2000" b="1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2000" i="1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facit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 .</a:t>
                      </a:r>
                      <a:endParaRPr lang="fr-FR" sz="2000" dirty="0">
                        <a:latin typeface="Bembo" panose="020205020502010202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To [Fortuna] </a:t>
                      </a:r>
                      <a:r>
                        <a:rPr lang="fr-FR" sz="2000" i="0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is</a:t>
                      </a: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2000" i="0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debited</a:t>
                      </a: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all </a:t>
                      </a:r>
                      <a:r>
                        <a:rPr lang="fr-FR" sz="2000" i="0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that</a:t>
                      </a: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2000" i="0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is</a:t>
                      </a: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2000" i="0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spent</a:t>
                      </a: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and </a:t>
                      </a:r>
                      <a:r>
                        <a:rPr lang="fr-FR" sz="2000" i="0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credited</a:t>
                      </a: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all </a:t>
                      </a:r>
                      <a:r>
                        <a:rPr lang="fr-FR" sz="2000" i="0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that</a:t>
                      </a: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2000" i="0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is</a:t>
                      </a: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2000" i="0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received</a:t>
                      </a: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fr-FR" sz="2000" i="0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she</a:t>
                      </a: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2000" i="0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alone</a:t>
                      </a: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2000" i="0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fills</a:t>
                      </a: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2000" i="0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both</a:t>
                      </a: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pages in the </a:t>
                      </a:r>
                      <a:r>
                        <a:rPr lang="fr-FR" sz="2000" i="0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whole</a:t>
                      </a: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of </a:t>
                      </a:r>
                      <a:r>
                        <a:rPr lang="fr-FR" sz="2000" i="0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mortals</a:t>
                      </a: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’ </a:t>
                      </a:r>
                      <a:r>
                        <a:rPr lang="fr-FR" sz="2000" i="0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account</a:t>
                      </a: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. </a:t>
                      </a:r>
                      <a:endParaRPr lang="fr-FR" sz="2000" i="0" dirty="0">
                        <a:latin typeface="Bembo" panose="020205020502010202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2758987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11630E79-F956-2C16-7EB6-29722A005043}"/>
              </a:ext>
            </a:extLst>
          </p:cNvPr>
          <p:cNvSpPr txBox="1"/>
          <p:nvPr/>
        </p:nvSpPr>
        <p:spPr>
          <a:xfrm>
            <a:off x="774855" y="5112587"/>
            <a:ext cx="110397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fr-FR" sz="2000" dirty="0">
                <a:latin typeface="Bembo" panose="02020502050201020203" pitchFamily="18" charset="0"/>
              </a:rPr>
              <a:t>de Sainte-Croix (1956): Pliny </a:t>
            </a:r>
            <a:r>
              <a:rPr lang="fr-FR" sz="2000" dirty="0" err="1">
                <a:latin typeface="Bembo" panose="02020502050201020203" pitchFamily="18" charset="0"/>
              </a:rPr>
              <a:t>could</a:t>
            </a:r>
            <a:r>
              <a:rPr lang="fr-FR" sz="2000" dirty="0">
                <a:latin typeface="Bembo" panose="02020502050201020203" pitchFamily="18" charset="0"/>
              </a:rPr>
              <a:t> </a:t>
            </a:r>
            <a:r>
              <a:rPr lang="fr-FR" sz="2000" dirty="0" err="1">
                <a:latin typeface="Bembo" panose="02020502050201020203" pitchFamily="18" charset="0"/>
              </a:rPr>
              <a:t>refer</a:t>
            </a:r>
            <a:r>
              <a:rPr lang="fr-FR" sz="2000" dirty="0">
                <a:latin typeface="Bembo" panose="02020502050201020203" pitchFamily="18" charset="0"/>
              </a:rPr>
              <a:t> to the open pages of a </a:t>
            </a:r>
            <a:r>
              <a:rPr lang="fr-FR" sz="2000" i="1" dirty="0">
                <a:latin typeface="Bembo" panose="02020502050201020203" pitchFamily="18" charset="0"/>
              </a:rPr>
              <a:t>codex</a:t>
            </a:r>
            <a:r>
              <a:rPr lang="fr-FR" sz="2000" dirty="0">
                <a:latin typeface="Bembo" panose="02020502050201020203" pitchFamily="18" charset="0"/>
              </a:rPr>
              <a:t>, </a:t>
            </a:r>
            <a:r>
              <a:rPr lang="fr-FR" sz="2000" dirty="0" err="1">
                <a:latin typeface="Bembo" panose="02020502050201020203" pitchFamily="18" charset="0"/>
              </a:rPr>
              <a:t>without</a:t>
            </a:r>
            <a:r>
              <a:rPr lang="fr-FR" sz="2000" dirty="0">
                <a:latin typeface="Bembo" panose="02020502050201020203" pitchFamily="18" charset="0"/>
              </a:rPr>
              <a:t> suggestion </a:t>
            </a:r>
            <a:r>
              <a:rPr lang="fr-FR" sz="2000" dirty="0" err="1">
                <a:latin typeface="Bembo" panose="02020502050201020203" pitchFamily="18" charset="0"/>
              </a:rPr>
              <a:t>that</a:t>
            </a:r>
            <a:r>
              <a:rPr lang="fr-FR" sz="2000" dirty="0">
                <a:latin typeface="Bembo" panose="02020502050201020203" pitchFamily="18" charset="0"/>
              </a:rPr>
              <a:t> the </a:t>
            </a:r>
            <a:r>
              <a:rPr lang="fr-FR" sz="2000" dirty="0" err="1">
                <a:latin typeface="Bembo" panose="02020502050201020203" pitchFamily="18" charset="0"/>
              </a:rPr>
              <a:t>expenses</a:t>
            </a:r>
            <a:r>
              <a:rPr lang="fr-FR" sz="2000" dirty="0">
                <a:latin typeface="Bembo" panose="02020502050201020203" pitchFamily="18" charset="0"/>
              </a:rPr>
              <a:t> and </a:t>
            </a:r>
            <a:r>
              <a:rPr lang="fr-FR" sz="2000" dirty="0" err="1">
                <a:latin typeface="Bembo" panose="02020502050201020203" pitchFamily="18" charset="0"/>
              </a:rPr>
              <a:t>benefits</a:t>
            </a:r>
            <a:r>
              <a:rPr lang="fr-FR" sz="2000" dirty="0">
                <a:latin typeface="Bembo" panose="02020502050201020203" pitchFamily="18" charset="0"/>
              </a:rPr>
              <a:t> are on </a:t>
            </a:r>
            <a:r>
              <a:rPr lang="fr-FR" sz="2000" dirty="0" err="1">
                <a:latin typeface="Bembo" panose="02020502050201020203" pitchFamily="18" charset="0"/>
              </a:rPr>
              <a:t>separate</a:t>
            </a:r>
            <a:r>
              <a:rPr lang="fr-FR" sz="2000" dirty="0">
                <a:latin typeface="Bembo" panose="02020502050201020203" pitchFamily="18" charset="0"/>
              </a:rPr>
              <a:t> pages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8B727E7-993A-86E1-FA77-9F77053B64FF}"/>
              </a:ext>
            </a:extLst>
          </p:cNvPr>
          <p:cNvSpPr/>
          <p:nvPr/>
        </p:nvSpPr>
        <p:spPr>
          <a:xfrm>
            <a:off x="558784" y="3263462"/>
            <a:ext cx="11255845" cy="2916621"/>
          </a:xfrm>
          <a:prstGeom prst="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851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21B893-9FD5-6278-5CA7-A96E86947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6E5150-9EEB-FBE0-1F1A-116ABF07C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828898"/>
          </a:xfrm>
        </p:spPr>
        <p:txBody>
          <a:bodyPr anchor="ctr"/>
          <a:lstStyle/>
          <a:p>
            <a:pPr algn="ctr"/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II.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Catullus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28, or the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poet’s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</a:t>
            </a:r>
            <a:r>
              <a:rPr lang="fr-FR" i="1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tabulae</a:t>
            </a:r>
            <a:endParaRPr lang="fr-FR" i="1" dirty="0">
              <a:solidFill>
                <a:schemeClr val="accent3">
                  <a:lumMod val="50000"/>
                </a:schemeClr>
              </a:solidFill>
              <a:latin typeface="Gabriola" pitchFamily="82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4A4786DD-91E0-1A91-EFC7-306EC45552B4}"/>
              </a:ext>
            </a:extLst>
          </p:cNvPr>
          <p:cNvCxnSpPr>
            <a:cxnSpLocks/>
          </p:cNvCxnSpPr>
          <p:nvPr/>
        </p:nvCxnSpPr>
        <p:spPr>
          <a:xfrm flipH="1">
            <a:off x="558784" y="478970"/>
            <a:ext cx="11255845" cy="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0668C0A8-E23A-0F9E-248B-71AC73753E10}"/>
              </a:ext>
            </a:extLst>
          </p:cNvPr>
          <p:cNvCxnSpPr>
            <a:cxnSpLocks/>
          </p:cNvCxnSpPr>
          <p:nvPr/>
        </p:nvCxnSpPr>
        <p:spPr>
          <a:xfrm flipH="1">
            <a:off x="558784" y="6466113"/>
            <a:ext cx="11255845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Espace réservé du contenu 9" descr="Orange avec un remplissage uni">
            <a:extLst>
              <a:ext uri="{FF2B5EF4-FFF2-40B4-BE49-F238E27FC236}">
                <a16:creationId xmlns:a16="http://schemas.microsoft.com/office/drawing/2014/main" id="{C3F40715-7585-C509-A9C0-114B7CC799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65659" y="734865"/>
            <a:ext cx="358639" cy="358639"/>
          </a:xfrm>
          <a:prstGeom prst="rect">
            <a:avLst/>
          </a:prstGeom>
        </p:spPr>
      </p:pic>
      <p:graphicFrame>
        <p:nvGraphicFramePr>
          <p:cNvPr id="3" name="Espace réservé du contenu 2">
            <a:extLst>
              <a:ext uri="{FF2B5EF4-FFF2-40B4-BE49-F238E27FC236}">
                <a16:creationId xmlns:a16="http://schemas.microsoft.com/office/drawing/2014/main" id="{F477F401-DC37-B6F8-50B4-61F5A662EF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4659317"/>
              </p:ext>
            </p:extLst>
          </p:nvPr>
        </p:nvGraphicFramePr>
        <p:xfrm>
          <a:off x="1517353" y="1726784"/>
          <a:ext cx="9338706" cy="1005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69353">
                  <a:extLst>
                    <a:ext uri="{9D8B030D-6E8A-4147-A177-3AD203B41FA5}">
                      <a16:colId xmlns:a16="http://schemas.microsoft.com/office/drawing/2014/main" val="3630966558"/>
                    </a:ext>
                  </a:extLst>
                </a:gridCol>
                <a:gridCol w="4669353">
                  <a:extLst>
                    <a:ext uri="{9D8B030D-6E8A-4147-A177-3AD203B41FA5}">
                      <a16:colId xmlns:a16="http://schemas.microsoft.com/office/drawing/2014/main" val="10909640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ecquidnam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in </a:t>
                      </a:r>
                      <a:r>
                        <a:rPr lang="fr-FR" sz="2000" b="1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tabulis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patet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kern="1200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lucelli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</a:p>
                    <a:p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expensum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, ut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mihi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, qui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meum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secutus</a:t>
                      </a:r>
                      <a:endParaRPr lang="fr-FR" sz="2000" b="0" i="1" dirty="0">
                        <a:solidFill>
                          <a:schemeClr val="tx1"/>
                        </a:solidFill>
                        <a:latin typeface="Bembo" panose="02020502050201020203" pitchFamily="18" charset="0"/>
                      </a:endParaRPr>
                    </a:p>
                    <a:p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praetorem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refero</a:t>
                      </a:r>
                      <a:r>
                        <a:rPr lang="fr-FR" sz="20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datum</a:t>
                      </a:r>
                      <a:r>
                        <a:rPr lang="fr-FR" sz="20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kern="1200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lucello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?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latin typeface="Bembo" panose="02020502050201020203" pitchFamily="18" charset="0"/>
                        </a:rPr>
                        <a:t>Do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you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also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read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on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your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profit tables an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expense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, as I do,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who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having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followed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my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praetor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write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down as profits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what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I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spent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.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50198715"/>
                  </a:ext>
                </a:extLst>
              </a:tr>
            </a:tbl>
          </a:graphicData>
        </a:graphic>
      </p:graphicFrame>
      <p:pic>
        <p:nvPicPr>
          <p:cNvPr id="8" name="Espace réservé du contenu 9" descr="Orange avec un remplissage uni">
            <a:extLst>
              <a:ext uri="{FF2B5EF4-FFF2-40B4-BE49-F238E27FC236}">
                <a16:creationId xmlns:a16="http://schemas.microsoft.com/office/drawing/2014/main" id="{2AE7088C-EC38-F3F3-C903-4C02D33783F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902530" y="734865"/>
            <a:ext cx="358639" cy="35863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C2BE291-C6A8-267B-B6F9-6FC0972D78B0}"/>
              </a:ext>
            </a:extLst>
          </p:cNvPr>
          <p:cNvSpPr txBox="1"/>
          <p:nvPr/>
        </p:nvSpPr>
        <p:spPr>
          <a:xfrm>
            <a:off x="1007302" y="3108098"/>
            <a:ext cx="98642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Bembo" panose="02020502050201020203" pitchFamily="18" charset="0"/>
              </a:rPr>
              <a:t>Giorgio </a:t>
            </a:r>
            <a:r>
              <a:rPr lang="fr-FR" sz="2000" dirty="0" err="1">
                <a:latin typeface="Bembo" panose="02020502050201020203" pitchFamily="18" charset="0"/>
              </a:rPr>
              <a:t>Maselli</a:t>
            </a:r>
            <a:r>
              <a:rPr lang="fr-FR" sz="2000" dirty="0">
                <a:latin typeface="Bembo" panose="02020502050201020203" pitchFamily="18" charset="0"/>
              </a:rPr>
              <a:t> (1994): </a:t>
            </a:r>
          </a:p>
          <a:p>
            <a:r>
              <a:rPr lang="fr-FR" sz="2000" dirty="0">
                <a:latin typeface="Bembo" panose="02020502050201020203" pitchFamily="18" charset="0"/>
              </a:rPr>
              <a:t> </a:t>
            </a:r>
          </a:p>
          <a:p>
            <a:endParaRPr lang="fr-FR" sz="2000" dirty="0">
              <a:latin typeface="Bembo" panose="02020502050201020203" pitchFamily="18" charset="0"/>
            </a:endParaRPr>
          </a:p>
        </p:txBody>
      </p:sp>
      <p:graphicFrame>
        <p:nvGraphicFramePr>
          <p:cNvPr id="11" name="Espace réservé du contenu 2">
            <a:extLst>
              <a:ext uri="{FF2B5EF4-FFF2-40B4-BE49-F238E27FC236}">
                <a16:creationId xmlns:a16="http://schemas.microsoft.com/office/drawing/2014/main" id="{A54A2564-ABA0-31C9-8C76-DE9B5B8E5B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2574683"/>
              </p:ext>
            </p:extLst>
          </p:nvPr>
        </p:nvGraphicFramePr>
        <p:xfrm>
          <a:off x="1426647" y="3829799"/>
          <a:ext cx="9338706" cy="73232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69353">
                  <a:extLst>
                    <a:ext uri="{9D8B030D-6E8A-4147-A177-3AD203B41FA5}">
                      <a16:colId xmlns:a16="http://schemas.microsoft.com/office/drawing/2014/main" val="3630966558"/>
                    </a:ext>
                  </a:extLst>
                </a:gridCol>
                <a:gridCol w="4669353">
                  <a:extLst>
                    <a:ext uri="{9D8B030D-6E8A-4147-A177-3AD203B41FA5}">
                      <a16:colId xmlns:a16="http://schemas.microsoft.com/office/drawing/2014/main" val="1090964050"/>
                    </a:ext>
                  </a:extLst>
                </a:gridCol>
              </a:tblGrid>
              <a:tr h="732326">
                <a:tc>
                  <a:txBody>
                    <a:bodyPr/>
                    <a:lstStyle/>
                    <a:p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ecquidnam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in </a:t>
                      </a:r>
                      <a:r>
                        <a:rPr lang="fr-FR" sz="2000" b="1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tabulis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patet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kern="1200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lucelli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?</a:t>
                      </a:r>
                    </a:p>
                    <a:p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Expensum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What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profit do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you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read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on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your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accounts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?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Expenses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.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50198715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77786F05-3AB9-9B67-6570-AA733EEEB9FE}"/>
              </a:ext>
            </a:extLst>
          </p:cNvPr>
          <p:cNvSpPr txBox="1"/>
          <p:nvPr/>
        </p:nvSpPr>
        <p:spPr>
          <a:xfrm>
            <a:off x="1007302" y="4875833"/>
            <a:ext cx="98642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Bembo" panose="02020502050201020203" pitchFamily="18" charset="0"/>
              </a:rPr>
              <a:t>BUT the </a:t>
            </a:r>
            <a:r>
              <a:rPr lang="fr-FR" sz="2000" dirty="0" err="1">
                <a:latin typeface="Bembo" panose="02020502050201020203" pitchFamily="18" charset="0"/>
              </a:rPr>
              <a:t>text</a:t>
            </a:r>
            <a:r>
              <a:rPr lang="fr-FR" sz="2000" dirty="0">
                <a:latin typeface="Bembo" panose="02020502050201020203" pitchFamily="18" charset="0"/>
              </a:rPr>
              <a:t> loses the </a:t>
            </a:r>
            <a:r>
              <a:rPr lang="fr-FR" sz="2000" dirty="0" err="1">
                <a:latin typeface="Bembo" panose="02020502050201020203" pitchFamily="18" charset="0"/>
              </a:rPr>
              <a:t>poetic</a:t>
            </a:r>
            <a:r>
              <a:rPr lang="fr-FR" sz="2000" dirty="0">
                <a:latin typeface="Bembo" panose="02020502050201020203" pitchFamily="18" charset="0"/>
              </a:rPr>
              <a:t> surprise of «  </a:t>
            </a:r>
            <a:r>
              <a:rPr lang="fr-FR" sz="2000" i="1" dirty="0" err="1">
                <a:latin typeface="Bembo" panose="02020502050201020203" pitchFamily="18" charset="0"/>
              </a:rPr>
              <a:t>expensum</a:t>
            </a:r>
            <a:r>
              <a:rPr lang="fr-FR" sz="2000" dirty="0">
                <a:latin typeface="Bembo" panose="02020502050201020203" pitchFamily="18" charset="0"/>
              </a:rPr>
              <a:t>». </a:t>
            </a:r>
          </a:p>
          <a:p>
            <a:r>
              <a:rPr lang="fr-FR" sz="2000" dirty="0">
                <a:latin typeface="Bembo" panose="02020502050201020203" pitchFamily="18" charset="0"/>
              </a:rPr>
              <a:t> </a:t>
            </a:r>
          </a:p>
          <a:p>
            <a:endParaRPr lang="fr-FR" sz="2000" dirty="0">
              <a:latin typeface="Bembo" panose="02020502050201020203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AC2CBBB-5E72-1491-5252-7EFBEF880C2D}"/>
              </a:ext>
            </a:extLst>
          </p:cNvPr>
          <p:cNvSpPr/>
          <p:nvPr/>
        </p:nvSpPr>
        <p:spPr>
          <a:xfrm>
            <a:off x="558783" y="2850116"/>
            <a:ext cx="11255845" cy="2916621"/>
          </a:xfrm>
          <a:prstGeom prst="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25280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F60F3-E13B-834A-02E9-7C8E6CF44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3826D4-A1DF-578E-4349-81C402DBE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828898"/>
          </a:xfrm>
        </p:spPr>
        <p:txBody>
          <a:bodyPr anchor="ctr"/>
          <a:lstStyle/>
          <a:p>
            <a:pPr algn="ctr"/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II.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Catullus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28, or the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poet’s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</a:t>
            </a:r>
            <a:r>
              <a:rPr lang="fr-FR" i="1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tabulae</a:t>
            </a:r>
            <a:endParaRPr lang="fr-FR" i="1" dirty="0">
              <a:solidFill>
                <a:schemeClr val="accent3">
                  <a:lumMod val="50000"/>
                </a:schemeClr>
              </a:solidFill>
              <a:latin typeface="Gabriola" pitchFamily="82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F994B0FD-D842-1B0A-9D3E-70DBCAE41967}"/>
              </a:ext>
            </a:extLst>
          </p:cNvPr>
          <p:cNvCxnSpPr>
            <a:cxnSpLocks/>
          </p:cNvCxnSpPr>
          <p:nvPr/>
        </p:nvCxnSpPr>
        <p:spPr>
          <a:xfrm flipH="1">
            <a:off x="558784" y="478970"/>
            <a:ext cx="11255845" cy="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2A5BF0A0-E41A-BD0D-E344-0E545A886F32}"/>
              </a:ext>
            </a:extLst>
          </p:cNvPr>
          <p:cNvCxnSpPr>
            <a:cxnSpLocks/>
          </p:cNvCxnSpPr>
          <p:nvPr/>
        </p:nvCxnSpPr>
        <p:spPr>
          <a:xfrm flipH="1">
            <a:off x="558784" y="6466113"/>
            <a:ext cx="11255845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Espace réservé du contenu 9" descr="Orange avec un remplissage uni">
            <a:extLst>
              <a:ext uri="{FF2B5EF4-FFF2-40B4-BE49-F238E27FC236}">
                <a16:creationId xmlns:a16="http://schemas.microsoft.com/office/drawing/2014/main" id="{3AF9AF86-C10C-2A9D-9D22-0714AE45845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65659" y="734865"/>
            <a:ext cx="358639" cy="358639"/>
          </a:xfrm>
          <a:prstGeom prst="rect">
            <a:avLst/>
          </a:prstGeom>
        </p:spPr>
      </p:pic>
      <p:graphicFrame>
        <p:nvGraphicFramePr>
          <p:cNvPr id="3" name="Espace réservé du contenu 2">
            <a:extLst>
              <a:ext uri="{FF2B5EF4-FFF2-40B4-BE49-F238E27FC236}">
                <a16:creationId xmlns:a16="http://schemas.microsoft.com/office/drawing/2014/main" id="{107DA195-0D9C-A0EF-A71E-E45F6BA876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7279838"/>
              </p:ext>
            </p:extLst>
          </p:nvPr>
        </p:nvGraphicFramePr>
        <p:xfrm>
          <a:off x="1517353" y="1279729"/>
          <a:ext cx="9338706" cy="1005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69353">
                  <a:extLst>
                    <a:ext uri="{9D8B030D-6E8A-4147-A177-3AD203B41FA5}">
                      <a16:colId xmlns:a16="http://schemas.microsoft.com/office/drawing/2014/main" val="3630966558"/>
                    </a:ext>
                  </a:extLst>
                </a:gridCol>
                <a:gridCol w="4669353">
                  <a:extLst>
                    <a:ext uri="{9D8B030D-6E8A-4147-A177-3AD203B41FA5}">
                      <a16:colId xmlns:a16="http://schemas.microsoft.com/office/drawing/2014/main" val="10909640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ecquidnam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in </a:t>
                      </a:r>
                      <a:r>
                        <a:rPr lang="fr-FR" sz="2000" b="1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tabulis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patet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kern="1200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lucelli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</a:p>
                    <a:p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expensum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, ut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mihi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, qui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meum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secutus</a:t>
                      </a:r>
                      <a:endParaRPr lang="fr-FR" sz="2000" b="0" i="1" dirty="0">
                        <a:solidFill>
                          <a:schemeClr val="tx1"/>
                        </a:solidFill>
                        <a:latin typeface="Bembo" panose="02020502050201020203" pitchFamily="18" charset="0"/>
                      </a:endParaRPr>
                    </a:p>
                    <a:p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praetorem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refero</a:t>
                      </a:r>
                      <a:r>
                        <a:rPr lang="fr-FR" sz="20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datum</a:t>
                      </a:r>
                      <a:r>
                        <a:rPr lang="fr-FR" sz="20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kern="1200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lucello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?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latin typeface="Bembo" panose="02020502050201020203" pitchFamily="18" charset="0"/>
                        </a:rPr>
                        <a:t>Do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you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also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read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on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your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profit tables an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expense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, as I do,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who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having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followed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my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praetor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write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down as profits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what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I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spent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.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50198715"/>
                  </a:ext>
                </a:extLst>
              </a:tr>
            </a:tbl>
          </a:graphicData>
        </a:graphic>
      </p:graphicFrame>
      <p:pic>
        <p:nvPicPr>
          <p:cNvPr id="8" name="Espace réservé du contenu 9" descr="Orange avec un remplissage uni">
            <a:extLst>
              <a:ext uri="{FF2B5EF4-FFF2-40B4-BE49-F238E27FC236}">
                <a16:creationId xmlns:a16="http://schemas.microsoft.com/office/drawing/2014/main" id="{06284427-FB4B-C744-639C-318AE15435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902530" y="734865"/>
            <a:ext cx="358639" cy="35863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D4387B4-011E-CC46-E4D2-60D39E21C696}"/>
              </a:ext>
            </a:extLst>
          </p:cNvPr>
          <p:cNvSpPr/>
          <p:nvPr/>
        </p:nvSpPr>
        <p:spPr>
          <a:xfrm>
            <a:off x="558784" y="2803540"/>
            <a:ext cx="11255845" cy="2651329"/>
          </a:xfrm>
          <a:prstGeom prst="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95601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8CBBB4-22F1-E32F-6EB0-1EF948C09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1B5596-673F-A94A-75F4-3668C7BC6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828898"/>
          </a:xfrm>
        </p:spPr>
        <p:txBody>
          <a:bodyPr anchor="ctr"/>
          <a:lstStyle/>
          <a:p>
            <a:pPr algn="ctr"/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II.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Catullus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28, or the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poet’s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</a:t>
            </a:r>
            <a:r>
              <a:rPr lang="fr-FR" i="1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tabulae</a:t>
            </a:r>
            <a:endParaRPr lang="fr-FR" i="1" dirty="0">
              <a:solidFill>
                <a:schemeClr val="accent3">
                  <a:lumMod val="50000"/>
                </a:schemeClr>
              </a:solidFill>
              <a:latin typeface="Gabriola" pitchFamily="82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CDA9D03D-BAF7-3843-A57A-0EC70FE96170}"/>
              </a:ext>
            </a:extLst>
          </p:cNvPr>
          <p:cNvCxnSpPr>
            <a:cxnSpLocks/>
          </p:cNvCxnSpPr>
          <p:nvPr/>
        </p:nvCxnSpPr>
        <p:spPr>
          <a:xfrm flipH="1">
            <a:off x="558784" y="478970"/>
            <a:ext cx="11255845" cy="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00EF656-7CC8-F87E-5E2D-78CB29730955}"/>
              </a:ext>
            </a:extLst>
          </p:cNvPr>
          <p:cNvCxnSpPr>
            <a:cxnSpLocks/>
          </p:cNvCxnSpPr>
          <p:nvPr/>
        </p:nvCxnSpPr>
        <p:spPr>
          <a:xfrm flipH="1">
            <a:off x="558784" y="6466113"/>
            <a:ext cx="11255845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Espace réservé du contenu 9" descr="Orange avec un remplissage uni">
            <a:extLst>
              <a:ext uri="{FF2B5EF4-FFF2-40B4-BE49-F238E27FC236}">
                <a16:creationId xmlns:a16="http://schemas.microsoft.com/office/drawing/2014/main" id="{F342EAB0-0A95-D420-E509-690F651FA9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65659" y="734865"/>
            <a:ext cx="358639" cy="358639"/>
          </a:xfrm>
          <a:prstGeom prst="rect">
            <a:avLst/>
          </a:prstGeom>
        </p:spPr>
      </p:pic>
      <p:graphicFrame>
        <p:nvGraphicFramePr>
          <p:cNvPr id="3" name="Espace réservé du contenu 2">
            <a:extLst>
              <a:ext uri="{FF2B5EF4-FFF2-40B4-BE49-F238E27FC236}">
                <a16:creationId xmlns:a16="http://schemas.microsoft.com/office/drawing/2014/main" id="{987ADE1C-70CA-0252-728F-D072A2156F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148940"/>
              </p:ext>
            </p:extLst>
          </p:nvPr>
        </p:nvGraphicFramePr>
        <p:xfrm>
          <a:off x="1517353" y="1279729"/>
          <a:ext cx="9338706" cy="1005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69353">
                  <a:extLst>
                    <a:ext uri="{9D8B030D-6E8A-4147-A177-3AD203B41FA5}">
                      <a16:colId xmlns:a16="http://schemas.microsoft.com/office/drawing/2014/main" val="3630966558"/>
                    </a:ext>
                  </a:extLst>
                </a:gridCol>
                <a:gridCol w="4669353">
                  <a:extLst>
                    <a:ext uri="{9D8B030D-6E8A-4147-A177-3AD203B41FA5}">
                      <a16:colId xmlns:a16="http://schemas.microsoft.com/office/drawing/2014/main" val="10909640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ecquidnam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in </a:t>
                      </a:r>
                      <a:r>
                        <a:rPr lang="fr-FR" sz="2000" b="1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tabulis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patet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kern="1200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lucelli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</a:p>
                    <a:p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expensum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, ut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mihi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, qui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meum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secutus</a:t>
                      </a:r>
                      <a:endParaRPr lang="fr-FR" sz="2000" b="0" i="1" dirty="0">
                        <a:solidFill>
                          <a:schemeClr val="tx1"/>
                        </a:solidFill>
                        <a:latin typeface="Bembo" panose="02020502050201020203" pitchFamily="18" charset="0"/>
                      </a:endParaRPr>
                    </a:p>
                    <a:p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praetorem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refero</a:t>
                      </a:r>
                      <a:r>
                        <a:rPr lang="fr-FR" sz="20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datum</a:t>
                      </a:r>
                      <a:r>
                        <a:rPr lang="fr-FR" sz="20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kern="1200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lucello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?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latin typeface="Bembo" panose="02020502050201020203" pitchFamily="18" charset="0"/>
                        </a:rPr>
                        <a:t>Do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you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also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read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on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your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profit tables an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expense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, as I do,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who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having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followed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my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praetor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write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down as profits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what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I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spent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.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50198715"/>
                  </a:ext>
                </a:extLst>
              </a:tr>
            </a:tbl>
          </a:graphicData>
        </a:graphic>
      </p:graphicFrame>
      <p:pic>
        <p:nvPicPr>
          <p:cNvPr id="8" name="Espace réservé du contenu 9" descr="Orange avec un remplissage uni">
            <a:extLst>
              <a:ext uri="{FF2B5EF4-FFF2-40B4-BE49-F238E27FC236}">
                <a16:creationId xmlns:a16="http://schemas.microsoft.com/office/drawing/2014/main" id="{0B5F6A3F-586F-B7E1-FFD0-59C2CFB58DE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902530" y="734865"/>
            <a:ext cx="358639" cy="35863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5E2FD3D-11C7-93B6-2C2F-056558FA1483}"/>
              </a:ext>
            </a:extLst>
          </p:cNvPr>
          <p:cNvSpPr txBox="1"/>
          <p:nvPr/>
        </p:nvSpPr>
        <p:spPr>
          <a:xfrm>
            <a:off x="666819" y="2877265"/>
            <a:ext cx="110397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Bembo" panose="02020502050201020203" pitchFamily="18" charset="0"/>
              </a:rPr>
              <a:t>//Cicero, </a:t>
            </a:r>
            <a:r>
              <a:rPr lang="fr-FR" sz="2000" i="1" dirty="0">
                <a:latin typeface="Bembo" panose="02020502050201020203" pitchFamily="18" charset="0"/>
              </a:rPr>
              <a:t>In </a:t>
            </a:r>
            <a:r>
              <a:rPr lang="fr-FR" sz="2000" i="1" dirty="0" err="1">
                <a:latin typeface="Bembo" panose="02020502050201020203" pitchFamily="18" charset="0"/>
              </a:rPr>
              <a:t>Verr</a:t>
            </a:r>
            <a:r>
              <a:rPr lang="fr-FR" sz="2000" i="1" dirty="0">
                <a:latin typeface="Bembo" panose="02020502050201020203" pitchFamily="18" charset="0"/>
              </a:rPr>
              <a:t>. Sec</a:t>
            </a:r>
            <a:r>
              <a:rPr lang="fr-FR" sz="2000" dirty="0">
                <a:latin typeface="Bembo" panose="02020502050201020203" pitchFamily="18" charset="0"/>
              </a:rPr>
              <a:t>., I, 36: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C7A59C89-0711-9594-351C-3D9C8D6989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7072799"/>
              </p:ext>
            </p:extLst>
          </p:nvPr>
        </p:nvGraphicFramePr>
        <p:xfrm>
          <a:off x="1133168" y="3441547"/>
          <a:ext cx="10133058" cy="1920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66529">
                  <a:extLst>
                    <a:ext uri="{9D8B030D-6E8A-4147-A177-3AD203B41FA5}">
                      <a16:colId xmlns:a16="http://schemas.microsoft.com/office/drawing/2014/main" val="1214732436"/>
                    </a:ext>
                  </a:extLst>
                </a:gridCol>
                <a:gridCol w="5066529">
                  <a:extLst>
                    <a:ext uri="{9D8B030D-6E8A-4147-A177-3AD203B41FA5}">
                      <a16:colId xmlns:a16="http://schemas.microsoft.com/office/drawing/2014/main" val="21720000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i="1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Accepi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fr-FR" sz="2000" i="1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inquit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fr-FR" sz="2000" i="1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viciens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2000" i="1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ducenta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2000" i="1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triginta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quinque </a:t>
                      </a:r>
                      <a:r>
                        <a:rPr lang="fr-FR" sz="2000" i="1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milia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2000" i="1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quadringentos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x. et vii. </a:t>
                      </a:r>
                      <a:r>
                        <a:rPr lang="fr-FR" sz="2000" i="1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nummos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. </a:t>
                      </a:r>
                      <a:r>
                        <a:rPr lang="fr-FR" sz="2000" i="1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dedi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2000" i="1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stipendio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fr-FR" sz="2000" i="1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frumento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fr-FR" sz="2000" i="1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legatis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, pro </a:t>
                      </a:r>
                      <a:r>
                        <a:rPr lang="fr-FR" sz="2000" i="1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quaestore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fr-FR" sz="2000" i="1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cohorti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2000" i="1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praetoriae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fr-FR" sz="2000" i="1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hs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mille </a:t>
                      </a:r>
                      <a:r>
                        <a:rPr lang="fr-FR" sz="2000" i="1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sescenta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2000" i="1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triginta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quinque </a:t>
                      </a:r>
                      <a:r>
                        <a:rPr lang="fr-FR" sz="2000" i="1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milia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2000" i="1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quadringentos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xvii. </a:t>
                      </a:r>
                      <a:r>
                        <a:rPr lang="fr-FR" sz="2000" i="1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nummos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. </a:t>
                      </a:r>
                      <a:r>
                        <a:rPr lang="fr-FR" sz="2000" i="1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reliqui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2000" i="1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arimini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2000" i="1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hs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2000" i="1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sescenta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2000" i="1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milia</a:t>
                      </a:r>
                      <a:r>
                        <a:rPr lang="fr-FR" sz="2000" i="1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. </a:t>
                      </a:r>
                      <a:endParaRPr lang="fr-FR" sz="2000" dirty="0">
                        <a:latin typeface="Bembo" panose="020205020502010202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I </a:t>
                      </a:r>
                      <a:r>
                        <a:rPr lang="fr-FR" sz="2000" i="0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received</a:t>
                      </a: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fr-FR" sz="2000" i="0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he</a:t>
                      </a: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2000" i="0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said</a:t>
                      </a: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, 2,235,417 sesterces. I gave 1,635,417 </a:t>
                      </a:r>
                      <a:r>
                        <a:rPr lang="fr-FR" sz="2000" i="0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sesterced</a:t>
                      </a: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to </a:t>
                      </a:r>
                      <a:r>
                        <a:rPr lang="fr-FR" sz="2000" i="0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pay</a:t>
                      </a: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the </a:t>
                      </a:r>
                      <a:r>
                        <a:rPr lang="fr-FR" sz="2000" i="0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soldiers</a:t>
                      </a: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, the grain, the </a:t>
                      </a:r>
                      <a:r>
                        <a:rPr lang="fr-FR" sz="2000" i="0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legates</a:t>
                      </a: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, the </a:t>
                      </a:r>
                      <a:r>
                        <a:rPr lang="fr-FR" sz="2000" i="0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quaestor</a:t>
                      </a: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and the </a:t>
                      </a:r>
                      <a:r>
                        <a:rPr lang="fr-FR" sz="2000" i="0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praetorian</a:t>
                      </a: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2000" i="0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cohort</a:t>
                      </a: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. I have </a:t>
                      </a:r>
                      <a:r>
                        <a:rPr lang="fr-FR" sz="2000" i="0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left</a:t>
                      </a: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2000" i="0" dirty="0" err="1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Ariminum</a:t>
                      </a:r>
                      <a:r>
                        <a:rPr lang="fr-FR" sz="2000" i="0" dirty="0">
                          <a:solidFill>
                            <a:srgbClr val="000000"/>
                          </a:solidFill>
                          <a:effectLst/>
                          <a:latin typeface="Bembo" panose="02020502050201020203" pitchFamily="18" charset="0"/>
                          <a:ea typeface="Times New Roman" panose="02020603050405020304" pitchFamily="18" charset="0"/>
                        </a:rPr>
                        <a:t> 600,000 sesterces. </a:t>
                      </a:r>
                      <a:endParaRPr lang="fr-FR" sz="2000" i="0" dirty="0">
                        <a:latin typeface="Bembo" panose="020205020502010202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2758987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E9234054-A052-4409-58F4-413D81BFEE01}"/>
              </a:ext>
            </a:extLst>
          </p:cNvPr>
          <p:cNvSpPr/>
          <p:nvPr/>
        </p:nvSpPr>
        <p:spPr>
          <a:xfrm>
            <a:off x="558784" y="2661650"/>
            <a:ext cx="11255845" cy="2916621"/>
          </a:xfrm>
          <a:prstGeom prst="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33336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C07E0D-8C16-A473-44D7-B97E2DC5E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BB2C47-13E2-111C-190A-F3206AAAC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828898"/>
          </a:xfrm>
        </p:spPr>
        <p:txBody>
          <a:bodyPr anchor="ctr"/>
          <a:lstStyle/>
          <a:p>
            <a:pPr algn="ctr"/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II.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Catullus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28, or the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poet’s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</a:t>
            </a:r>
            <a:r>
              <a:rPr lang="fr-FR" i="1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tabulae</a:t>
            </a:r>
            <a:endParaRPr lang="fr-FR" i="1" dirty="0">
              <a:solidFill>
                <a:schemeClr val="accent3">
                  <a:lumMod val="50000"/>
                </a:schemeClr>
              </a:solidFill>
              <a:latin typeface="Gabriola" pitchFamily="82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C43E2CD0-87E7-612E-EE18-4B1CAC852662}"/>
              </a:ext>
            </a:extLst>
          </p:cNvPr>
          <p:cNvCxnSpPr>
            <a:cxnSpLocks/>
          </p:cNvCxnSpPr>
          <p:nvPr/>
        </p:nvCxnSpPr>
        <p:spPr>
          <a:xfrm flipH="1">
            <a:off x="558784" y="478970"/>
            <a:ext cx="11255845" cy="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C12C651B-0C32-6CE6-56EF-FCE8381BED44}"/>
              </a:ext>
            </a:extLst>
          </p:cNvPr>
          <p:cNvCxnSpPr>
            <a:cxnSpLocks/>
          </p:cNvCxnSpPr>
          <p:nvPr/>
        </p:nvCxnSpPr>
        <p:spPr>
          <a:xfrm flipH="1">
            <a:off x="558784" y="6466113"/>
            <a:ext cx="11255845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Espace réservé du contenu 9" descr="Orange avec un remplissage uni">
            <a:extLst>
              <a:ext uri="{FF2B5EF4-FFF2-40B4-BE49-F238E27FC236}">
                <a16:creationId xmlns:a16="http://schemas.microsoft.com/office/drawing/2014/main" id="{417DE5A7-0851-52A0-171C-470CA19B67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65659" y="734865"/>
            <a:ext cx="358639" cy="358639"/>
          </a:xfrm>
          <a:prstGeom prst="rect">
            <a:avLst/>
          </a:prstGeom>
        </p:spPr>
      </p:pic>
      <p:graphicFrame>
        <p:nvGraphicFramePr>
          <p:cNvPr id="3" name="Espace réservé du contenu 2">
            <a:extLst>
              <a:ext uri="{FF2B5EF4-FFF2-40B4-BE49-F238E27FC236}">
                <a16:creationId xmlns:a16="http://schemas.microsoft.com/office/drawing/2014/main" id="{5F2749A4-977A-FE55-3DE4-E2F3398180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0180384"/>
              </p:ext>
            </p:extLst>
          </p:nvPr>
        </p:nvGraphicFramePr>
        <p:xfrm>
          <a:off x="1517353" y="2137573"/>
          <a:ext cx="9338706" cy="1005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69353">
                  <a:extLst>
                    <a:ext uri="{9D8B030D-6E8A-4147-A177-3AD203B41FA5}">
                      <a16:colId xmlns:a16="http://schemas.microsoft.com/office/drawing/2014/main" val="3630966558"/>
                    </a:ext>
                  </a:extLst>
                </a:gridCol>
                <a:gridCol w="4669353">
                  <a:extLst>
                    <a:ext uri="{9D8B030D-6E8A-4147-A177-3AD203B41FA5}">
                      <a16:colId xmlns:a16="http://schemas.microsoft.com/office/drawing/2014/main" val="10909640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ecquidnam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in </a:t>
                      </a:r>
                      <a:r>
                        <a:rPr lang="fr-FR" sz="2000" b="1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tabulis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patet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lucelli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</a:p>
                    <a:p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expensum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, ut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mihi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, qui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meum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secutus</a:t>
                      </a:r>
                      <a:endParaRPr lang="fr-FR" sz="2000" b="0" i="1" dirty="0">
                        <a:solidFill>
                          <a:schemeClr val="tx1"/>
                        </a:solidFill>
                        <a:latin typeface="Bembo" panose="02020502050201020203" pitchFamily="18" charset="0"/>
                      </a:endParaRPr>
                    </a:p>
                    <a:p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praetorem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refero</a:t>
                      </a:r>
                      <a:r>
                        <a:rPr lang="fr-FR" sz="20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datum</a:t>
                      </a:r>
                      <a:r>
                        <a:rPr lang="fr-FR" sz="20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kern="1200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lucello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?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latin typeface="Bembo" panose="02020502050201020203" pitchFamily="18" charset="0"/>
                        </a:rPr>
                        <a:t>Do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you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also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read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on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your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profit tables an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expense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, as I do,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who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having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followed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my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praetor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write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down as profits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what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I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spent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.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50198715"/>
                  </a:ext>
                </a:extLst>
              </a:tr>
            </a:tbl>
          </a:graphicData>
        </a:graphic>
      </p:graphicFrame>
      <p:pic>
        <p:nvPicPr>
          <p:cNvPr id="8" name="Espace réservé du contenu 9" descr="Orange avec un remplissage uni">
            <a:extLst>
              <a:ext uri="{FF2B5EF4-FFF2-40B4-BE49-F238E27FC236}">
                <a16:creationId xmlns:a16="http://schemas.microsoft.com/office/drawing/2014/main" id="{9E40E96F-57AE-172E-C6BF-4577C1F8AA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902530" y="734865"/>
            <a:ext cx="358639" cy="35863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AE18BF1-FD53-11D6-87F0-D65A3066C4D9}"/>
              </a:ext>
            </a:extLst>
          </p:cNvPr>
          <p:cNvSpPr txBox="1"/>
          <p:nvPr/>
        </p:nvSpPr>
        <p:spPr>
          <a:xfrm>
            <a:off x="1923393" y="4171787"/>
            <a:ext cx="7943859" cy="461665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 algn="ctr">
              <a:buFont typeface="Symbol" pitchFamily="2" charset="2"/>
              <a:buChar char="Þ"/>
            </a:pPr>
            <a:r>
              <a:rPr lang="fr-FR" sz="2400" i="1" dirty="0">
                <a:solidFill>
                  <a:srgbClr val="E7DFD8"/>
                </a:solidFill>
                <a:latin typeface="Bembo" panose="02020502050201020203" pitchFamily="18" charset="0"/>
              </a:rPr>
              <a:t> In fine</a:t>
            </a:r>
            <a:r>
              <a:rPr lang="fr-FR" sz="2400" dirty="0">
                <a:solidFill>
                  <a:srgbClr val="E7DFD8"/>
                </a:solidFill>
                <a:latin typeface="Bembo" panose="02020502050201020203" pitchFamily="18" charset="0"/>
              </a:rPr>
              <a:t>, the </a:t>
            </a:r>
            <a:r>
              <a:rPr lang="fr-FR" sz="2400" dirty="0" err="1">
                <a:solidFill>
                  <a:srgbClr val="E7DFD8"/>
                </a:solidFill>
                <a:latin typeface="Bembo" panose="02020502050201020203" pitchFamily="18" charset="0"/>
              </a:rPr>
              <a:t>accounts</a:t>
            </a:r>
            <a:r>
              <a:rPr lang="fr-FR" sz="2400" dirty="0">
                <a:solidFill>
                  <a:srgbClr val="E7DFD8"/>
                </a:solidFill>
                <a:latin typeface="Bembo" panose="02020502050201020203" pitchFamily="18" charset="0"/>
              </a:rPr>
              <a:t> are </a:t>
            </a:r>
            <a:r>
              <a:rPr lang="fr-FR" sz="2400" dirty="0" err="1">
                <a:solidFill>
                  <a:srgbClr val="E7DFD8"/>
                </a:solidFill>
                <a:latin typeface="Bembo" panose="02020502050201020203" pitchFamily="18" charset="0"/>
              </a:rPr>
              <a:t>rigged</a:t>
            </a:r>
            <a:r>
              <a:rPr lang="fr-FR" sz="2400" dirty="0">
                <a:solidFill>
                  <a:srgbClr val="E7DFD8"/>
                </a:solidFill>
                <a:latin typeface="Bembo" panose="02020502050201020203" pitchFamily="18" charset="0"/>
              </a:rPr>
              <a:t>, false, </a:t>
            </a:r>
            <a:r>
              <a:rPr lang="fr-FR" sz="2400" dirty="0" err="1">
                <a:solidFill>
                  <a:srgbClr val="E7DFD8"/>
                </a:solidFill>
                <a:latin typeface="Bembo" panose="02020502050201020203" pitchFamily="18" charset="0"/>
              </a:rPr>
              <a:t>just</a:t>
            </a:r>
            <a:r>
              <a:rPr lang="fr-FR" sz="2400" dirty="0">
                <a:solidFill>
                  <a:srgbClr val="E7DFD8"/>
                </a:solidFill>
                <a:latin typeface="Bembo" panose="02020502050201020203" pitchFamily="18" charset="0"/>
              </a:rPr>
              <a:t> like in </a:t>
            </a:r>
            <a:r>
              <a:rPr lang="fr-FR" sz="2400" dirty="0" err="1">
                <a:solidFill>
                  <a:srgbClr val="E7DFD8"/>
                </a:solidFill>
                <a:latin typeface="Bembo" panose="02020502050201020203" pitchFamily="18" charset="0"/>
              </a:rPr>
              <a:t>Catullus</a:t>
            </a:r>
            <a:r>
              <a:rPr lang="fr-FR" sz="2400" dirty="0">
                <a:solidFill>
                  <a:srgbClr val="E7DFD8"/>
                </a:solidFill>
                <a:latin typeface="Bembo" panose="02020502050201020203" pitchFamily="18" charset="0"/>
              </a:rPr>
              <a:t> 5. </a:t>
            </a:r>
          </a:p>
        </p:txBody>
      </p:sp>
    </p:spTree>
    <p:extLst>
      <p:ext uri="{BB962C8B-B14F-4D97-AF65-F5344CB8AC3E}">
        <p14:creationId xmlns:p14="http://schemas.microsoft.com/office/powerpoint/2010/main" val="4197438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5FD4B2-CD42-B181-51C2-7E8FF5472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796822"/>
          </a:xfrm>
        </p:spPr>
        <p:txBody>
          <a:bodyPr anchor="ctr"/>
          <a:lstStyle/>
          <a:p>
            <a:pPr algn="ctr"/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Catullus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5, or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kiss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(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ac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)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counting</a:t>
            </a:r>
            <a:endParaRPr lang="fr-FR" dirty="0">
              <a:solidFill>
                <a:schemeClr val="accent3">
                  <a:lumMod val="50000"/>
                </a:schemeClr>
              </a:solidFill>
              <a:latin typeface="Gabriola" pitchFamily="82" charset="0"/>
            </a:endParaRPr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585B986C-578C-652C-3A62-54205BBA13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9695517"/>
              </p:ext>
            </p:extLst>
          </p:nvPr>
        </p:nvGraphicFramePr>
        <p:xfrm>
          <a:off x="1128921" y="1692312"/>
          <a:ext cx="9621031" cy="4053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39876">
                  <a:extLst>
                    <a:ext uri="{9D8B030D-6E8A-4147-A177-3AD203B41FA5}">
                      <a16:colId xmlns:a16="http://schemas.microsoft.com/office/drawing/2014/main" val="1214015038"/>
                    </a:ext>
                  </a:extLst>
                </a:gridCol>
                <a:gridCol w="5281155">
                  <a:extLst>
                    <a:ext uri="{9D8B030D-6E8A-4147-A177-3AD203B41FA5}">
                      <a16:colId xmlns:a16="http://schemas.microsoft.com/office/drawing/2014/main" val="3266747053"/>
                    </a:ext>
                  </a:extLst>
                </a:gridCol>
              </a:tblGrid>
              <a:tr h="5075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i="1" dirty="0" err="1"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Viuamus</a:t>
                      </a:r>
                      <a:r>
                        <a:rPr lang="fr-FR" sz="2000" i="1" dirty="0"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, mea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Lesbia</a:t>
                      </a:r>
                      <a:r>
                        <a:rPr lang="fr-FR" sz="2000" i="1" dirty="0"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,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atque</a:t>
                      </a:r>
                      <a:r>
                        <a:rPr lang="fr-FR" sz="2000" i="1" dirty="0"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amemus</a:t>
                      </a:r>
                      <a:r>
                        <a:rPr lang="fr-FR" sz="2000" i="1" dirty="0"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i="1" dirty="0" err="1"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rumoresque</a:t>
                      </a:r>
                      <a:r>
                        <a:rPr lang="fr-FR" sz="2000" i="1" dirty="0"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senum</a:t>
                      </a:r>
                      <a:r>
                        <a:rPr lang="fr-FR" sz="2000" i="1" dirty="0"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severiorum</a:t>
                      </a:r>
                      <a:endParaRPr lang="fr-FR" sz="2000" i="1" dirty="0">
                        <a:latin typeface="Bembo" panose="02020502050201020203" pitchFamily="18" charset="0"/>
                        <a:cs typeface="Angsana New" panose="02020603050405020304" pitchFamily="18" charset="-34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i="1" dirty="0" err="1"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omnes</a:t>
                      </a:r>
                      <a:r>
                        <a:rPr lang="fr-FR" sz="2000" i="1" dirty="0"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unius</a:t>
                      </a:r>
                      <a:r>
                        <a:rPr lang="fr-FR" sz="2000" b="1" i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aestimemus</a:t>
                      </a:r>
                      <a:r>
                        <a:rPr lang="fr-FR" sz="2000" b="1" i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 assis</a:t>
                      </a:r>
                      <a:r>
                        <a:rPr lang="fr-FR" sz="2000" i="1" dirty="0"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i="1" dirty="0"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soles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occidere</a:t>
                      </a:r>
                      <a:r>
                        <a:rPr lang="fr-FR" sz="2000" i="1" dirty="0"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 et redire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possunt</a:t>
                      </a:r>
                      <a:r>
                        <a:rPr lang="fr-FR" sz="2000" i="1" dirty="0"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 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i="1" dirty="0" err="1"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nobis</a:t>
                      </a:r>
                      <a:r>
                        <a:rPr lang="fr-FR" sz="2000" i="1" dirty="0"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, cum semel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occidit</a:t>
                      </a:r>
                      <a:r>
                        <a:rPr lang="fr-FR" sz="2000" i="1" dirty="0"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brevis</a:t>
                      </a:r>
                      <a:r>
                        <a:rPr lang="fr-FR" sz="2000" i="1" dirty="0"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 lux,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i="1" dirty="0" err="1"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nox</a:t>
                      </a:r>
                      <a:r>
                        <a:rPr lang="fr-FR" sz="2000" i="1" dirty="0"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 est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perpetua</a:t>
                      </a:r>
                      <a:r>
                        <a:rPr lang="fr-FR" sz="2000" i="1" dirty="0"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una</a:t>
                      </a:r>
                      <a:r>
                        <a:rPr lang="fr-FR" sz="2000" i="1" dirty="0"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dormienda</a:t>
                      </a:r>
                      <a:r>
                        <a:rPr lang="fr-FR" sz="2000" i="1" dirty="0"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i="1" dirty="0"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da mi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basia</a:t>
                      </a:r>
                      <a:r>
                        <a:rPr lang="fr-FR" sz="2000" i="1" dirty="0"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FR" sz="2000" i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mille</a:t>
                      </a:r>
                      <a:r>
                        <a:rPr lang="fr-FR" sz="2000" i="1" dirty="0"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,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deinde</a:t>
                      </a:r>
                      <a:r>
                        <a:rPr lang="fr-FR" sz="2000" i="1" dirty="0"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FR" sz="2000" i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centum</a:t>
                      </a:r>
                      <a:r>
                        <a:rPr lang="fr-FR" sz="2000" i="1" dirty="0">
                          <a:latin typeface="Bembo" panose="02020502050201020203" pitchFamily="18" charset="0"/>
                          <a:cs typeface="Angsana New" panose="02020603050405020304" pitchFamily="18" charset="-34"/>
                        </a:rPr>
                        <a:t>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dein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BE" sz="2000" b="0" i="1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mille </a:t>
                      </a:r>
                      <a:r>
                        <a:rPr lang="fr-BE" sz="2000" b="0" i="1" u="none" strike="noStrike" kern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altera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, 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dein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BE" sz="2000" b="0" i="1" u="none" strike="noStrike" kern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secunda</a:t>
                      </a:r>
                      <a:r>
                        <a:rPr lang="fr-BE" sz="2000" b="0" i="1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centum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deinde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usque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BE" sz="2000" b="0" i="1" u="none" strike="noStrike" kern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altera</a:t>
                      </a:r>
                      <a:r>
                        <a:rPr lang="fr-BE" sz="2000" b="0" i="1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mille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, 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deinde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BE" sz="2000" b="0" i="1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centum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dein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, cum </a:t>
                      </a:r>
                      <a:r>
                        <a:rPr lang="fr-BE" sz="2000" b="0" i="1" u="none" strike="noStrike" kern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milia</a:t>
                      </a:r>
                      <a:r>
                        <a:rPr lang="fr-BE" sz="2000" b="0" i="1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BE" sz="2000" b="0" i="1" u="none" strike="noStrike" kern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multa</a:t>
                      </a:r>
                      <a:r>
                        <a:rPr lang="fr-BE" sz="2000" b="0" i="1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fecerimus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2000" b="1" i="1" u="none" strike="noStrike" kern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conturbabimus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illa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, ne 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sciamus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aut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nequis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malus 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invidere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possit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cum 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tantum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sciat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esse 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basiorum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.</a:t>
                      </a:r>
                      <a:endParaRPr lang="fr-FR" sz="2000" i="1" dirty="0">
                        <a:latin typeface="Bembo" panose="02020502050201020203" pitchFamily="18" charset="0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Let us live,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my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Lesbia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, and love, and value at one farthing all the talk of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crabbed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old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men. Suns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may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set and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rise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again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. For us,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when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the short light has once set,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remains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to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be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slept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the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sleep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of one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unbroken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night.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Give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me a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thousand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kisses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,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then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a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hundred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,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then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another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thousand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,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then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a second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hundred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,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then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yet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another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thousand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,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then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a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hundred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.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Then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,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when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we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have made up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many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thousands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,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we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will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confuse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our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counting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,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that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we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may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not know the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reckoning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,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nor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any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malicious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person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blight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them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with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evil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eye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,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when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he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knows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that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our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kisses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are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so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many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Angsana New" panose="02020603050405020304" pitchFamily="18" charset="-34"/>
                        </a:rPr>
                        <a:t>.</a:t>
                      </a:r>
                    </a:p>
                    <a:p>
                      <a:endParaRPr lang="fr-FR" sz="2000" dirty="0">
                        <a:latin typeface="Bembo" panose="02020502050201020203" pitchFamily="18" charset="0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2853159"/>
                  </a:ext>
                </a:extLst>
              </a:tr>
            </a:tbl>
          </a:graphicData>
        </a:graphic>
      </p:graphicFrame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095367B3-0305-8069-288E-F39EBC5AC9F9}"/>
              </a:ext>
            </a:extLst>
          </p:cNvPr>
          <p:cNvCxnSpPr>
            <a:cxnSpLocks/>
          </p:cNvCxnSpPr>
          <p:nvPr/>
        </p:nvCxnSpPr>
        <p:spPr>
          <a:xfrm flipH="1">
            <a:off x="558784" y="478970"/>
            <a:ext cx="11255845" cy="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3F5320EE-4400-90A6-5856-9E112F554784}"/>
              </a:ext>
            </a:extLst>
          </p:cNvPr>
          <p:cNvCxnSpPr>
            <a:cxnSpLocks/>
          </p:cNvCxnSpPr>
          <p:nvPr/>
        </p:nvCxnSpPr>
        <p:spPr>
          <a:xfrm flipH="1">
            <a:off x="558784" y="6466113"/>
            <a:ext cx="11255845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Espace réservé du contenu 9" descr="Orange avec un remplissage uni">
            <a:extLst>
              <a:ext uri="{FF2B5EF4-FFF2-40B4-BE49-F238E27FC236}">
                <a16:creationId xmlns:a16="http://schemas.microsoft.com/office/drawing/2014/main" id="{1AB4D58E-304B-5DD3-16AE-17F150A50F5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015786" y="726737"/>
            <a:ext cx="358639" cy="358639"/>
          </a:xfrm>
          <a:prstGeom prst="rect">
            <a:avLst/>
          </a:prstGeom>
        </p:spPr>
      </p:pic>
      <p:pic>
        <p:nvPicPr>
          <p:cNvPr id="7" name="Espace réservé du contenu 9" descr="Orange avec un remplissage uni">
            <a:extLst>
              <a:ext uri="{FF2B5EF4-FFF2-40B4-BE49-F238E27FC236}">
                <a16:creationId xmlns:a16="http://schemas.microsoft.com/office/drawing/2014/main" id="{E49173F5-E4D3-4527-24C6-FB8533E3F0F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454672" y="726737"/>
            <a:ext cx="358639" cy="358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573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1EE7E-AFFC-1438-41A5-CB1780408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0B6F9D-F548-4397-D1A7-6A7308A26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211" y="679055"/>
            <a:ext cx="10653578" cy="828898"/>
          </a:xfrm>
        </p:spPr>
        <p:txBody>
          <a:bodyPr anchor="ctr">
            <a:normAutofit/>
          </a:bodyPr>
          <a:lstStyle/>
          <a:p>
            <a:pPr algn="ctr"/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III.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Catullus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29, or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learning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spending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with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Mamurra</a:t>
            </a:r>
            <a:endParaRPr lang="fr-FR" i="1" dirty="0">
              <a:solidFill>
                <a:schemeClr val="accent3">
                  <a:lumMod val="50000"/>
                </a:schemeClr>
              </a:solidFill>
              <a:latin typeface="Gabriola" pitchFamily="82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332D3C49-C72B-6C03-3111-68465E0982B0}"/>
              </a:ext>
            </a:extLst>
          </p:cNvPr>
          <p:cNvCxnSpPr>
            <a:cxnSpLocks/>
          </p:cNvCxnSpPr>
          <p:nvPr/>
        </p:nvCxnSpPr>
        <p:spPr>
          <a:xfrm flipH="1">
            <a:off x="558784" y="478970"/>
            <a:ext cx="11255845" cy="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EE89EC3A-0407-8A64-EE97-D7E1B3EDAD13}"/>
              </a:ext>
            </a:extLst>
          </p:cNvPr>
          <p:cNvCxnSpPr>
            <a:cxnSpLocks/>
          </p:cNvCxnSpPr>
          <p:nvPr/>
        </p:nvCxnSpPr>
        <p:spPr>
          <a:xfrm flipH="1">
            <a:off x="558784" y="6466113"/>
            <a:ext cx="11255845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Espace réservé du contenu 9" descr="Orange avec un remplissage uni">
            <a:extLst>
              <a:ext uri="{FF2B5EF4-FFF2-40B4-BE49-F238E27FC236}">
                <a16:creationId xmlns:a16="http://schemas.microsoft.com/office/drawing/2014/main" id="{9700C4B4-BE71-EFFE-BAE1-CDF8C68548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06069" y="913968"/>
            <a:ext cx="358639" cy="358639"/>
          </a:xfrm>
          <a:prstGeom prst="rect">
            <a:avLst/>
          </a:prstGeom>
        </p:spPr>
      </p:pic>
      <p:pic>
        <p:nvPicPr>
          <p:cNvPr id="8" name="Espace réservé du contenu 9" descr="Orange avec un remplissage uni">
            <a:extLst>
              <a:ext uri="{FF2B5EF4-FFF2-40B4-BE49-F238E27FC236}">
                <a16:creationId xmlns:a16="http://schemas.microsoft.com/office/drawing/2014/main" id="{FE518A65-4BB2-DEB6-B1AC-CAD26060F30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40383" y="913968"/>
            <a:ext cx="358639" cy="35863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1F29D32-DDA7-909F-27E5-9900CD2588B4}"/>
              </a:ext>
            </a:extLst>
          </p:cNvPr>
          <p:cNvSpPr txBox="1"/>
          <p:nvPr/>
        </p:nvSpPr>
        <p:spPr>
          <a:xfrm>
            <a:off x="1124609" y="1640490"/>
            <a:ext cx="418116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Bembo" panose="02020502050201020203" pitchFamily="18" charset="0"/>
              </a:rPr>
              <a:t>1-5: </a:t>
            </a:r>
          </a:p>
          <a:p>
            <a:r>
              <a:rPr lang="fr-FR" i="1" dirty="0" err="1">
                <a:latin typeface="Bembo" panose="02020502050201020203" pitchFamily="18" charset="0"/>
              </a:rPr>
              <a:t>Quis</a:t>
            </a:r>
            <a:r>
              <a:rPr lang="fr-FR" i="1" dirty="0">
                <a:latin typeface="Bembo" panose="02020502050201020203" pitchFamily="18" charset="0"/>
              </a:rPr>
              <a:t> hoc </a:t>
            </a:r>
            <a:r>
              <a:rPr lang="fr-FR" i="1" dirty="0" err="1">
                <a:latin typeface="Bembo" panose="02020502050201020203" pitchFamily="18" charset="0"/>
              </a:rPr>
              <a:t>potest</a:t>
            </a:r>
            <a:r>
              <a:rPr lang="fr-FR" i="1" dirty="0">
                <a:latin typeface="Bembo" panose="02020502050201020203" pitchFamily="18" charset="0"/>
              </a:rPr>
              <a:t> </a:t>
            </a:r>
            <a:r>
              <a:rPr lang="fr-FR" i="1" dirty="0" err="1">
                <a:latin typeface="Bembo" panose="02020502050201020203" pitchFamily="18" charset="0"/>
              </a:rPr>
              <a:t>uidere</a:t>
            </a:r>
            <a:r>
              <a:rPr lang="fr-FR" i="1" dirty="0">
                <a:latin typeface="Bembo" panose="02020502050201020203" pitchFamily="18" charset="0"/>
              </a:rPr>
              <a:t>, </a:t>
            </a:r>
            <a:r>
              <a:rPr lang="fr-FR" i="1" dirty="0" err="1">
                <a:latin typeface="Bembo" panose="02020502050201020203" pitchFamily="18" charset="0"/>
              </a:rPr>
              <a:t>quis</a:t>
            </a:r>
            <a:r>
              <a:rPr lang="fr-FR" i="1" dirty="0">
                <a:latin typeface="Bembo" panose="02020502050201020203" pitchFamily="18" charset="0"/>
              </a:rPr>
              <a:t> </a:t>
            </a:r>
            <a:r>
              <a:rPr lang="fr-FR" i="1" dirty="0" err="1">
                <a:latin typeface="Bembo" panose="02020502050201020203" pitchFamily="18" charset="0"/>
              </a:rPr>
              <a:t>potest</a:t>
            </a:r>
            <a:r>
              <a:rPr lang="fr-FR" i="1" dirty="0">
                <a:latin typeface="Bembo" panose="02020502050201020203" pitchFamily="18" charset="0"/>
              </a:rPr>
              <a:t> </a:t>
            </a:r>
            <a:r>
              <a:rPr lang="fr-FR" i="1" dirty="0" err="1">
                <a:latin typeface="Bembo" panose="02020502050201020203" pitchFamily="18" charset="0"/>
              </a:rPr>
              <a:t>pati</a:t>
            </a:r>
            <a:r>
              <a:rPr lang="fr-FR" i="1" dirty="0">
                <a:latin typeface="Bembo" panose="02020502050201020203" pitchFamily="18" charset="0"/>
              </a:rPr>
              <a:t>, </a:t>
            </a:r>
          </a:p>
          <a:p>
            <a:r>
              <a:rPr lang="fr-FR" i="1" dirty="0" err="1">
                <a:latin typeface="Bembo" panose="02020502050201020203" pitchFamily="18" charset="0"/>
              </a:rPr>
              <a:t>nisi</a:t>
            </a:r>
            <a:r>
              <a:rPr lang="fr-FR" i="1" dirty="0">
                <a:latin typeface="Bembo" panose="02020502050201020203" pitchFamily="18" charset="0"/>
              </a:rPr>
              <a:t> </a:t>
            </a:r>
            <a:r>
              <a:rPr lang="fr-FR" b="1" i="1" dirty="0" err="1">
                <a:solidFill>
                  <a:schemeClr val="accent3">
                    <a:lumMod val="50000"/>
                  </a:schemeClr>
                </a:solidFill>
                <a:latin typeface="Bembo" panose="02020502050201020203" pitchFamily="18" charset="0"/>
              </a:rPr>
              <a:t>impudicus</a:t>
            </a:r>
            <a:r>
              <a:rPr lang="fr-FR" i="1" dirty="0">
                <a:latin typeface="Bembo" panose="02020502050201020203" pitchFamily="18" charset="0"/>
              </a:rPr>
              <a:t> et </a:t>
            </a:r>
            <a:r>
              <a:rPr lang="fr-FR" b="1" i="1" dirty="0" err="1">
                <a:solidFill>
                  <a:schemeClr val="accent3">
                    <a:lumMod val="50000"/>
                  </a:schemeClr>
                </a:solidFill>
                <a:latin typeface="Bembo" panose="02020502050201020203" pitchFamily="18" charset="0"/>
              </a:rPr>
              <a:t>uorax</a:t>
            </a:r>
            <a:r>
              <a:rPr lang="fr-FR" i="1" dirty="0">
                <a:latin typeface="Bembo" panose="02020502050201020203" pitchFamily="18" charset="0"/>
              </a:rPr>
              <a:t> et </a:t>
            </a:r>
            <a:r>
              <a:rPr lang="fr-FR" b="1" i="1" dirty="0" err="1">
                <a:solidFill>
                  <a:schemeClr val="accent3">
                    <a:lumMod val="50000"/>
                  </a:schemeClr>
                </a:solidFill>
                <a:latin typeface="Bembo" panose="02020502050201020203" pitchFamily="18" charset="0"/>
              </a:rPr>
              <a:t>aleo</a:t>
            </a:r>
            <a:r>
              <a:rPr lang="fr-FR" i="1" dirty="0">
                <a:latin typeface="Bembo" panose="02020502050201020203" pitchFamily="18" charset="0"/>
              </a:rPr>
              <a:t>, </a:t>
            </a:r>
          </a:p>
          <a:p>
            <a:r>
              <a:rPr lang="fr-FR" i="1" dirty="0" err="1">
                <a:latin typeface="Bembo" panose="02020502050201020203" pitchFamily="18" charset="0"/>
              </a:rPr>
              <a:t>Mamurram</a:t>
            </a:r>
            <a:r>
              <a:rPr lang="fr-FR" i="1" dirty="0">
                <a:latin typeface="Bembo" panose="02020502050201020203" pitchFamily="18" charset="0"/>
              </a:rPr>
              <a:t> </a:t>
            </a:r>
            <a:r>
              <a:rPr lang="fr-FR" i="1" dirty="0" err="1">
                <a:latin typeface="Bembo" panose="02020502050201020203" pitchFamily="18" charset="0"/>
              </a:rPr>
              <a:t>habere</a:t>
            </a:r>
            <a:r>
              <a:rPr lang="fr-FR" i="1" dirty="0">
                <a:latin typeface="Bembo" panose="02020502050201020203" pitchFamily="18" charset="0"/>
              </a:rPr>
              <a:t> quod Comata Gallia</a:t>
            </a:r>
          </a:p>
          <a:p>
            <a:r>
              <a:rPr lang="fr-FR" i="1" dirty="0" err="1">
                <a:latin typeface="Bembo" panose="02020502050201020203" pitchFamily="18" charset="0"/>
              </a:rPr>
              <a:t>habebat</a:t>
            </a:r>
            <a:r>
              <a:rPr lang="fr-FR" i="1" dirty="0">
                <a:latin typeface="Bembo" panose="02020502050201020203" pitchFamily="18" charset="0"/>
              </a:rPr>
              <a:t> ante et </a:t>
            </a:r>
            <a:r>
              <a:rPr lang="fr-FR" i="1" dirty="0" err="1">
                <a:latin typeface="Bembo" panose="02020502050201020203" pitchFamily="18" charset="0"/>
              </a:rPr>
              <a:t>ultima</a:t>
            </a:r>
            <a:r>
              <a:rPr lang="fr-FR" i="1" dirty="0">
                <a:latin typeface="Bembo" panose="02020502050201020203" pitchFamily="18" charset="0"/>
              </a:rPr>
              <a:t> Britannia? </a:t>
            </a:r>
          </a:p>
          <a:p>
            <a:r>
              <a:rPr lang="fr-FR" b="1" i="1" dirty="0" err="1">
                <a:solidFill>
                  <a:schemeClr val="accent3">
                    <a:lumMod val="50000"/>
                  </a:schemeClr>
                </a:solidFill>
                <a:latin typeface="Bembo" panose="02020502050201020203" pitchFamily="18" charset="0"/>
              </a:rPr>
              <a:t>cinaede</a:t>
            </a:r>
            <a:r>
              <a:rPr lang="fr-FR" b="1" i="1" dirty="0">
                <a:solidFill>
                  <a:schemeClr val="accent3">
                    <a:lumMod val="50000"/>
                  </a:schemeClr>
                </a:solidFill>
                <a:latin typeface="Bembo" panose="02020502050201020203" pitchFamily="18" charset="0"/>
              </a:rPr>
              <a:t> </a:t>
            </a:r>
            <a:r>
              <a:rPr lang="fr-FR" b="1" i="1" dirty="0" err="1">
                <a:solidFill>
                  <a:schemeClr val="accent3">
                    <a:lumMod val="50000"/>
                  </a:schemeClr>
                </a:solidFill>
                <a:latin typeface="Bembo" panose="02020502050201020203" pitchFamily="18" charset="0"/>
              </a:rPr>
              <a:t>Romule</a:t>
            </a:r>
            <a:r>
              <a:rPr lang="fr-FR" i="1" dirty="0">
                <a:latin typeface="Bembo" panose="02020502050201020203" pitchFamily="18" charset="0"/>
              </a:rPr>
              <a:t>, </a:t>
            </a:r>
            <a:r>
              <a:rPr lang="fr-FR" i="1" dirty="0" err="1">
                <a:latin typeface="Bembo" panose="02020502050201020203" pitchFamily="18" charset="0"/>
              </a:rPr>
              <a:t>haec</a:t>
            </a:r>
            <a:r>
              <a:rPr lang="fr-FR" i="1" dirty="0">
                <a:latin typeface="Bembo" panose="02020502050201020203" pitchFamily="18" charset="0"/>
              </a:rPr>
              <a:t> </a:t>
            </a:r>
            <a:r>
              <a:rPr lang="fr-FR" i="1" dirty="0" err="1">
                <a:latin typeface="Bembo" panose="02020502050201020203" pitchFamily="18" charset="0"/>
              </a:rPr>
              <a:t>uidebis</a:t>
            </a:r>
            <a:r>
              <a:rPr lang="fr-FR" i="1" dirty="0">
                <a:latin typeface="Bembo" panose="02020502050201020203" pitchFamily="18" charset="0"/>
              </a:rPr>
              <a:t> et </a:t>
            </a:r>
            <a:r>
              <a:rPr lang="fr-FR" i="1" dirty="0" err="1">
                <a:latin typeface="Bembo" panose="02020502050201020203" pitchFamily="18" charset="0"/>
              </a:rPr>
              <a:t>feres</a:t>
            </a:r>
            <a:r>
              <a:rPr lang="fr-FR" i="1" dirty="0">
                <a:latin typeface="Bembo" panose="02020502050201020203" pitchFamily="18" charset="0"/>
              </a:rPr>
              <a:t>? </a:t>
            </a:r>
            <a:endParaRPr lang="fr-FR" dirty="0">
              <a:latin typeface="Bembo" panose="02020502050201020203" pitchFamily="18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8712E87-A6E6-F452-B51E-5A843E509B91}"/>
              </a:ext>
            </a:extLst>
          </p:cNvPr>
          <p:cNvSpPr txBox="1"/>
          <p:nvPr/>
        </p:nvSpPr>
        <p:spPr>
          <a:xfrm>
            <a:off x="6886231" y="2209369"/>
            <a:ext cx="41811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Bembo" panose="02020502050201020203" pitchFamily="18" charset="0"/>
                <a:cs typeface="Angsana New" panose="02020603050405020304" pitchFamily="18" charset="-34"/>
              </a:rPr>
              <a:t>10-11: </a:t>
            </a:r>
          </a:p>
          <a:p>
            <a:r>
              <a:rPr lang="fr-FR" b="1" i="1" dirty="0" err="1">
                <a:solidFill>
                  <a:schemeClr val="accent3">
                    <a:lumMod val="50000"/>
                  </a:schemeClr>
                </a:solidFill>
                <a:latin typeface="Bembo" panose="02020502050201020203" pitchFamily="18" charset="0"/>
                <a:cs typeface="Angsana New" panose="02020603050405020304" pitchFamily="18" charset="-34"/>
              </a:rPr>
              <a:t>cinaede</a:t>
            </a:r>
            <a:r>
              <a:rPr lang="fr-FR" b="1" i="1" dirty="0">
                <a:solidFill>
                  <a:schemeClr val="accent3">
                    <a:lumMod val="50000"/>
                  </a:schemeClr>
                </a:solidFill>
                <a:latin typeface="Bembo" panose="02020502050201020203" pitchFamily="18" charset="0"/>
                <a:cs typeface="Angsana New" panose="02020603050405020304" pitchFamily="18" charset="-34"/>
              </a:rPr>
              <a:t> </a:t>
            </a:r>
            <a:r>
              <a:rPr lang="fr-FR" b="1" i="1" dirty="0" err="1">
                <a:solidFill>
                  <a:schemeClr val="accent3">
                    <a:lumMod val="50000"/>
                  </a:schemeClr>
                </a:solidFill>
                <a:latin typeface="Bembo" panose="02020502050201020203" pitchFamily="18" charset="0"/>
                <a:cs typeface="Angsana New" panose="02020603050405020304" pitchFamily="18" charset="-34"/>
              </a:rPr>
              <a:t>Romule</a:t>
            </a:r>
            <a:r>
              <a:rPr lang="fr-FR" i="1" dirty="0">
                <a:latin typeface="Bembo" panose="02020502050201020203" pitchFamily="18" charset="0"/>
                <a:cs typeface="Angsana New" panose="02020603050405020304" pitchFamily="18" charset="-34"/>
              </a:rPr>
              <a:t>, </a:t>
            </a:r>
            <a:r>
              <a:rPr lang="fr-FR" i="1" dirty="0" err="1">
                <a:latin typeface="Bembo" panose="02020502050201020203" pitchFamily="18" charset="0"/>
                <a:cs typeface="Angsana New" panose="02020603050405020304" pitchFamily="18" charset="-34"/>
              </a:rPr>
              <a:t>haec</a:t>
            </a:r>
            <a:r>
              <a:rPr lang="fr-FR" i="1" dirty="0">
                <a:latin typeface="Bembo" panose="02020502050201020203" pitchFamily="18" charset="0"/>
                <a:cs typeface="Angsana New" panose="02020603050405020304" pitchFamily="18" charset="-34"/>
              </a:rPr>
              <a:t> </a:t>
            </a:r>
            <a:r>
              <a:rPr lang="fr-FR" i="1" dirty="0" err="1">
                <a:latin typeface="Bembo" panose="02020502050201020203" pitchFamily="18" charset="0"/>
                <a:cs typeface="Angsana New" panose="02020603050405020304" pitchFamily="18" charset="-34"/>
              </a:rPr>
              <a:t>uidebis</a:t>
            </a:r>
            <a:r>
              <a:rPr lang="fr-FR" i="1" dirty="0">
                <a:latin typeface="Bembo" panose="02020502050201020203" pitchFamily="18" charset="0"/>
                <a:cs typeface="Angsana New" panose="02020603050405020304" pitchFamily="18" charset="-34"/>
              </a:rPr>
              <a:t> et </a:t>
            </a:r>
            <a:r>
              <a:rPr lang="fr-FR" i="1" dirty="0" err="1">
                <a:latin typeface="Bembo" panose="02020502050201020203" pitchFamily="18" charset="0"/>
                <a:cs typeface="Angsana New" panose="02020603050405020304" pitchFamily="18" charset="-34"/>
              </a:rPr>
              <a:t>feres</a:t>
            </a:r>
            <a:r>
              <a:rPr lang="fr-FR" i="1" dirty="0">
                <a:latin typeface="Bembo" panose="02020502050201020203" pitchFamily="18" charset="0"/>
                <a:cs typeface="Angsana New" panose="02020603050405020304" pitchFamily="18" charset="-34"/>
              </a:rPr>
              <a:t>? </a:t>
            </a:r>
          </a:p>
          <a:p>
            <a:r>
              <a:rPr lang="fr-FR" i="1" dirty="0">
                <a:latin typeface="Bembo" panose="02020502050201020203" pitchFamily="18" charset="0"/>
                <a:cs typeface="Angsana New" panose="02020603050405020304" pitchFamily="18" charset="-34"/>
              </a:rPr>
              <a:t>es </a:t>
            </a:r>
            <a:r>
              <a:rPr lang="fr-FR" b="1" i="1" dirty="0" err="1">
                <a:solidFill>
                  <a:schemeClr val="accent3">
                    <a:lumMod val="50000"/>
                  </a:schemeClr>
                </a:solidFill>
                <a:latin typeface="Bembo" panose="02020502050201020203" pitchFamily="18" charset="0"/>
                <a:cs typeface="Angsana New" panose="02020603050405020304" pitchFamily="18" charset="-34"/>
              </a:rPr>
              <a:t>impudicus</a:t>
            </a:r>
            <a:r>
              <a:rPr lang="fr-FR" i="1" dirty="0">
                <a:latin typeface="Bembo" panose="02020502050201020203" pitchFamily="18" charset="0"/>
                <a:cs typeface="Angsana New" panose="02020603050405020304" pitchFamily="18" charset="-34"/>
              </a:rPr>
              <a:t> et </a:t>
            </a:r>
            <a:r>
              <a:rPr lang="fr-FR" b="1" i="1" kern="1200" dirty="0" err="1">
                <a:solidFill>
                  <a:schemeClr val="accent3">
                    <a:lumMod val="50000"/>
                  </a:schemeClr>
                </a:solidFill>
                <a:latin typeface="Bembo" panose="02020502050201020203" pitchFamily="18" charset="0"/>
                <a:cs typeface="Angsana New" panose="02020603050405020304" pitchFamily="18" charset="-34"/>
              </a:rPr>
              <a:t>uorax</a:t>
            </a:r>
            <a:r>
              <a:rPr lang="fr-FR" i="1" dirty="0">
                <a:latin typeface="Bembo" panose="02020502050201020203" pitchFamily="18" charset="0"/>
                <a:cs typeface="Angsana New" panose="02020603050405020304" pitchFamily="18" charset="-34"/>
              </a:rPr>
              <a:t> et </a:t>
            </a:r>
            <a:r>
              <a:rPr lang="fr-FR" b="1" i="1" kern="1200" dirty="0" err="1">
                <a:solidFill>
                  <a:schemeClr val="accent3">
                    <a:lumMod val="50000"/>
                  </a:schemeClr>
                </a:solidFill>
                <a:latin typeface="Bembo" panose="02020502050201020203" pitchFamily="18" charset="0"/>
                <a:cs typeface="Angsana New" panose="02020603050405020304" pitchFamily="18" charset="-34"/>
              </a:rPr>
              <a:t>aleo</a:t>
            </a:r>
            <a:r>
              <a:rPr lang="fr-FR" i="1" dirty="0">
                <a:latin typeface="Bembo" panose="02020502050201020203" pitchFamily="18" charset="0"/>
                <a:cs typeface="Angsana New" panose="02020603050405020304" pitchFamily="18" charset="-34"/>
              </a:rPr>
              <a:t>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822E68-FE64-B6BC-36D5-0688928C00C8}"/>
              </a:ext>
            </a:extLst>
          </p:cNvPr>
          <p:cNvSpPr/>
          <p:nvPr/>
        </p:nvSpPr>
        <p:spPr>
          <a:xfrm>
            <a:off x="558783" y="4564368"/>
            <a:ext cx="11255845" cy="978415"/>
          </a:xfrm>
          <a:prstGeom prst="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245A90E-A5F1-8633-CD41-8327BB50535D}"/>
              </a:ext>
            </a:extLst>
          </p:cNvPr>
          <p:cNvSpPr txBox="1"/>
          <p:nvPr/>
        </p:nvSpPr>
        <p:spPr>
          <a:xfrm>
            <a:off x="558783" y="4587874"/>
            <a:ext cx="112558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fr-FR" sz="2000" dirty="0">
                <a:latin typeface="Bembo" panose="02020502050201020203" pitchFamily="18" charset="0"/>
              </a:rPr>
              <a:t>Low </a:t>
            </a:r>
            <a:r>
              <a:rPr lang="fr-FR" sz="2000" dirty="0" err="1">
                <a:latin typeface="Bembo" panose="02020502050201020203" pitchFamily="18" charset="0"/>
              </a:rPr>
              <a:t>bodily</a:t>
            </a:r>
            <a:r>
              <a:rPr lang="fr-FR" sz="2000" dirty="0">
                <a:latin typeface="Bembo" panose="02020502050201020203" pitchFamily="18" charset="0"/>
              </a:rPr>
              <a:t> </a:t>
            </a:r>
            <a:r>
              <a:rPr lang="fr-FR" sz="2000" dirty="0" err="1">
                <a:latin typeface="Bembo" panose="02020502050201020203" pitchFamily="18" charset="0"/>
              </a:rPr>
              <a:t>qualifiers</a:t>
            </a:r>
            <a:r>
              <a:rPr lang="fr-FR" sz="2000" dirty="0">
                <a:latin typeface="Bembo" panose="02020502050201020203" pitchFamily="18" charset="0"/>
              </a:rPr>
              <a:t>: </a:t>
            </a:r>
            <a:r>
              <a:rPr lang="fr-FR" sz="2000" i="1" dirty="0" err="1">
                <a:latin typeface="Bembo" panose="02020502050201020203" pitchFamily="18" charset="0"/>
              </a:rPr>
              <a:t>impudicus</a:t>
            </a:r>
            <a:r>
              <a:rPr lang="fr-FR" sz="2000" dirty="0">
                <a:latin typeface="Bembo" panose="02020502050201020203" pitchFamily="18" charset="0"/>
              </a:rPr>
              <a:t>/</a:t>
            </a:r>
            <a:r>
              <a:rPr lang="fr-FR" sz="2000" i="1" dirty="0" err="1">
                <a:latin typeface="Bembo" panose="02020502050201020203" pitchFamily="18" charset="0"/>
              </a:rPr>
              <a:t>cinaede</a:t>
            </a:r>
            <a:r>
              <a:rPr lang="fr-FR" sz="2000" dirty="0">
                <a:latin typeface="Bembo" panose="02020502050201020203" pitchFamily="18" charset="0"/>
              </a:rPr>
              <a:t> (</a:t>
            </a:r>
            <a:r>
              <a:rPr lang="fr-FR" sz="2000" dirty="0" err="1">
                <a:latin typeface="Bembo" panose="02020502050201020203" pitchFamily="18" charset="0"/>
              </a:rPr>
              <a:t>sexual</a:t>
            </a:r>
            <a:r>
              <a:rPr lang="fr-FR" sz="2000" dirty="0">
                <a:latin typeface="Bembo" panose="02020502050201020203" pitchFamily="18" charset="0"/>
              </a:rPr>
              <a:t>) ; </a:t>
            </a:r>
            <a:r>
              <a:rPr lang="fr-FR" sz="2000" i="1" dirty="0" err="1">
                <a:latin typeface="Bembo" panose="02020502050201020203" pitchFamily="18" charset="0"/>
              </a:rPr>
              <a:t>uorax</a:t>
            </a:r>
            <a:r>
              <a:rPr lang="fr-FR" sz="2000" dirty="0">
                <a:latin typeface="Bembo" panose="02020502050201020203" pitchFamily="18" charset="0"/>
              </a:rPr>
              <a:t> (</a:t>
            </a:r>
            <a:r>
              <a:rPr lang="fr-FR" sz="2000" dirty="0" err="1">
                <a:latin typeface="Bembo" panose="02020502050201020203" pitchFamily="18" charset="0"/>
              </a:rPr>
              <a:t>food</a:t>
            </a:r>
            <a:r>
              <a:rPr lang="fr-FR" sz="2000" dirty="0">
                <a:latin typeface="Bembo" panose="02020502050201020203" pitchFamily="18" charset="0"/>
              </a:rPr>
              <a:t>) ; </a:t>
            </a:r>
            <a:r>
              <a:rPr lang="fr-FR" sz="2000" i="1" dirty="0" err="1">
                <a:latin typeface="Bembo" panose="02020502050201020203" pitchFamily="18" charset="0"/>
              </a:rPr>
              <a:t>aleo</a:t>
            </a:r>
            <a:r>
              <a:rPr lang="fr-FR" sz="2000" dirty="0">
                <a:latin typeface="Bembo" panose="02020502050201020203" pitchFamily="18" charset="0"/>
              </a:rPr>
              <a:t> (</a:t>
            </a:r>
            <a:r>
              <a:rPr lang="fr-FR" sz="2000" dirty="0" err="1">
                <a:latin typeface="Bembo" panose="02020502050201020203" pitchFamily="18" charset="0"/>
              </a:rPr>
              <a:t>games</a:t>
            </a:r>
            <a:r>
              <a:rPr lang="fr-FR" sz="2000" dirty="0">
                <a:latin typeface="Bembo" panose="02020502050201020203" pitchFamily="18" charset="0"/>
              </a:rPr>
              <a:t>)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fr-FR" sz="2000" dirty="0" err="1">
                <a:latin typeface="Bembo" panose="02020502050201020203" pitchFamily="18" charset="0"/>
              </a:rPr>
              <a:t>Synecdoche</a:t>
            </a:r>
            <a:r>
              <a:rPr lang="fr-FR" sz="2000" dirty="0">
                <a:latin typeface="Bembo" panose="02020502050201020203" pitchFamily="18" charset="0"/>
              </a:rPr>
              <a:t>: by </a:t>
            </a:r>
            <a:r>
              <a:rPr lang="fr-FR" sz="2000" dirty="0" err="1">
                <a:latin typeface="Bembo" panose="02020502050201020203" pitchFamily="18" charset="0"/>
              </a:rPr>
              <a:t>letting</a:t>
            </a:r>
            <a:r>
              <a:rPr lang="fr-FR" sz="2000" dirty="0">
                <a:latin typeface="Bembo" panose="02020502050201020203" pitchFamily="18" charset="0"/>
              </a:rPr>
              <a:t> </a:t>
            </a:r>
            <a:r>
              <a:rPr lang="fr-FR" sz="2000" dirty="0" err="1">
                <a:latin typeface="Bembo" panose="02020502050201020203" pitchFamily="18" charset="0"/>
              </a:rPr>
              <a:t>Mamurra</a:t>
            </a:r>
            <a:r>
              <a:rPr lang="fr-FR" sz="2000" dirty="0">
                <a:latin typeface="Bembo" panose="02020502050201020203" pitchFamily="18" charset="0"/>
              </a:rPr>
              <a:t> do all </a:t>
            </a:r>
            <a:r>
              <a:rPr lang="fr-FR" sz="2000" dirty="0" err="1">
                <a:latin typeface="Bembo" panose="02020502050201020203" pitchFamily="18" charset="0"/>
              </a:rPr>
              <a:t>this</a:t>
            </a:r>
            <a:r>
              <a:rPr lang="fr-FR" sz="2000" dirty="0">
                <a:latin typeface="Bembo" panose="02020502050201020203" pitchFamily="18" charset="0"/>
              </a:rPr>
              <a:t>, Romulus </a:t>
            </a:r>
            <a:r>
              <a:rPr lang="fr-FR" sz="2000" dirty="0" err="1">
                <a:latin typeface="Bembo" panose="02020502050201020203" pitchFamily="18" charset="0"/>
              </a:rPr>
              <a:t>is</a:t>
            </a:r>
            <a:r>
              <a:rPr lang="fr-FR" sz="2000" dirty="0">
                <a:latin typeface="Bembo" panose="02020502050201020203" pitchFamily="18" charset="0"/>
              </a:rPr>
              <a:t> </a:t>
            </a:r>
            <a:r>
              <a:rPr lang="fr-FR" sz="2000" dirty="0" err="1">
                <a:latin typeface="Bembo" panose="02020502050201020203" pitchFamily="18" charset="0"/>
              </a:rPr>
              <a:t>just</a:t>
            </a:r>
            <a:r>
              <a:rPr lang="fr-FR" sz="2000" dirty="0">
                <a:latin typeface="Bembo" panose="02020502050201020203" pitchFamily="18" charset="0"/>
              </a:rPr>
              <a:t> the </a:t>
            </a:r>
            <a:r>
              <a:rPr lang="fr-FR" sz="2000" dirty="0" err="1">
                <a:latin typeface="Bembo" panose="02020502050201020203" pitchFamily="18" charset="0"/>
              </a:rPr>
              <a:t>same</a:t>
            </a:r>
            <a:r>
              <a:rPr lang="fr-FR" sz="2000" dirty="0">
                <a:latin typeface="Bembo" panose="02020502050201020203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69028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EE98F-9FE3-03EB-6C28-5DCDFAD20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24A865-95EF-CC87-F5F1-93C1CCE61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211" y="679055"/>
            <a:ext cx="10653578" cy="828898"/>
          </a:xfrm>
        </p:spPr>
        <p:txBody>
          <a:bodyPr anchor="ctr">
            <a:normAutofit/>
          </a:bodyPr>
          <a:lstStyle/>
          <a:p>
            <a:pPr algn="ctr"/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III.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Catullus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29, or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learning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spending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with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Mamurra</a:t>
            </a:r>
            <a:endParaRPr lang="fr-FR" i="1" dirty="0">
              <a:solidFill>
                <a:schemeClr val="accent3">
                  <a:lumMod val="50000"/>
                </a:schemeClr>
              </a:solidFill>
              <a:latin typeface="Gabriola" pitchFamily="82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1F2CBE76-7918-FDA3-19CD-3C94C224361F}"/>
              </a:ext>
            </a:extLst>
          </p:cNvPr>
          <p:cNvCxnSpPr>
            <a:cxnSpLocks/>
          </p:cNvCxnSpPr>
          <p:nvPr/>
        </p:nvCxnSpPr>
        <p:spPr>
          <a:xfrm flipH="1">
            <a:off x="558784" y="478970"/>
            <a:ext cx="11255845" cy="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87253F05-B268-70F3-3321-C964D55B8069}"/>
              </a:ext>
            </a:extLst>
          </p:cNvPr>
          <p:cNvCxnSpPr>
            <a:cxnSpLocks/>
          </p:cNvCxnSpPr>
          <p:nvPr/>
        </p:nvCxnSpPr>
        <p:spPr>
          <a:xfrm flipH="1">
            <a:off x="558784" y="6466113"/>
            <a:ext cx="11255845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Espace réservé du contenu 9" descr="Orange avec un remplissage uni">
            <a:extLst>
              <a:ext uri="{FF2B5EF4-FFF2-40B4-BE49-F238E27FC236}">
                <a16:creationId xmlns:a16="http://schemas.microsoft.com/office/drawing/2014/main" id="{815F5F63-B60F-6724-92A1-60D1992D5F7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06069" y="913968"/>
            <a:ext cx="358639" cy="358639"/>
          </a:xfrm>
          <a:prstGeom prst="rect">
            <a:avLst/>
          </a:prstGeom>
        </p:spPr>
      </p:pic>
      <p:pic>
        <p:nvPicPr>
          <p:cNvPr id="8" name="Espace réservé du contenu 9" descr="Orange avec un remplissage uni">
            <a:extLst>
              <a:ext uri="{FF2B5EF4-FFF2-40B4-BE49-F238E27FC236}">
                <a16:creationId xmlns:a16="http://schemas.microsoft.com/office/drawing/2014/main" id="{EF23B07F-0B88-6A79-A7BA-6E219D5DFD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40383" y="913968"/>
            <a:ext cx="358639" cy="35863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7793EB1-806D-558C-C990-1DA9EE451681}"/>
              </a:ext>
            </a:extLst>
          </p:cNvPr>
          <p:cNvSpPr txBox="1"/>
          <p:nvPr/>
        </p:nvSpPr>
        <p:spPr>
          <a:xfrm>
            <a:off x="4391675" y="1600286"/>
            <a:ext cx="340865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Bembo" panose="02020502050201020203" pitchFamily="18" charset="0"/>
              </a:rPr>
              <a:t> l. 16: </a:t>
            </a:r>
          </a:p>
          <a:p>
            <a:r>
              <a:rPr lang="fr-FR" i="1" dirty="0">
                <a:latin typeface="Bembo" panose="02020502050201020203" pitchFamily="18" charset="0"/>
              </a:rPr>
              <a:t>quid est </a:t>
            </a:r>
            <a:r>
              <a:rPr lang="fr-FR" i="1" dirty="0" err="1">
                <a:latin typeface="Bembo" panose="02020502050201020203" pitchFamily="18" charset="0"/>
              </a:rPr>
              <a:t>alid</a:t>
            </a:r>
            <a:r>
              <a:rPr lang="fr-FR" i="1" dirty="0">
                <a:latin typeface="Bembo" panose="02020502050201020203" pitchFamily="18" charset="0"/>
              </a:rPr>
              <a:t> </a:t>
            </a:r>
            <a:r>
              <a:rPr lang="fr-FR" b="1" i="1" dirty="0" err="1">
                <a:solidFill>
                  <a:schemeClr val="accent2">
                    <a:lumMod val="75000"/>
                  </a:schemeClr>
                </a:solidFill>
                <a:latin typeface="Bembo" panose="02020502050201020203" pitchFamily="18" charset="0"/>
              </a:rPr>
              <a:t>sinistra</a:t>
            </a:r>
            <a:r>
              <a:rPr lang="fr-FR" b="1" i="1" dirty="0">
                <a:solidFill>
                  <a:schemeClr val="accent2">
                    <a:lumMod val="75000"/>
                  </a:schemeClr>
                </a:solidFill>
                <a:latin typeface="Bembo" panose="02020502050201020203" pitchFamily="18" charset="0"/>
              </a:rPr>
              <a:t> </a:t>
            </a:r>
            <a:r>
              <a:rPr lang="fr-FR" b="1" i="1" dirty="0" err="1">
                <a:solidFill>
                  <a:schemeClr val="accent2">
                    <a:lumMod val="75000"/>
                  </a:schemeClr>
                </a:solidFill>
                <a:latin typeface="Bembo" panose="02020502050201020203" pitchFamily="18" charset="0"/>
              </a:rPr>
              <a:t>liberalitas</a:t>
            </a:r>
            <a:r>
              <a:rPr lang="fr-FR" i="1" dirty="0">
                <a:latin typeface="Bembo" panose="02020502050201020203" pitchFamily="18" charset="0"/>
              </a:rPr>
              <a:t>?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1470CF-47EA-ED0C-5680-62EC54F09F11}"/>
              </a:ext>
            </a:extLst>
          </p:cNvPr>
          <p:cNvSpPr/>
          <p:nvPr/>
        </p:nvSpPr>
        <p:spPr>
          <a:xfrm>
            <a:off x="558783" y="3024670"/>
            <a:ext cx="11255845" cy="2188171"/>
          </a:xfrm>
          <a:prstGeom prst="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DDF6147-C11C-5120-CF1F-D52C463F2470}"/>
              </a:ext>
            </a:extLst>
          </p:cNvPr>
          <p:cNvSpPr txBox="1"/>
          <p:nvPr/>
        </p:nvSpPr>
        <p:spPr>
          <a:xfrm>
            <a:off x="558782" y="3099058"/>
            <a:ext cx="112558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fr-FR" sz="2000" dirty="0" err="1">
                <a:latin typeface="Bembo" panose="02020502050201020203" pitchFamily="18" charset="0"/>
              </a:rPr>
              <a:t>Liberalitas</a:t>
            </a:r>
            <a:r>
              <a:rPr lang="fr-FR" sz="2000" dirty="0">
                <a:latin typeface="Bembo" panose="02020502050201020203" pitchFamily="18" charset="0"/>
              </a:rPr>
              <a:t>: </a:t>
            </a:r>
            <a:r>
              <a:rPr lang="fr-FR" sz="2000" dirty="0" err="1">
                <a:latin typeface="Bembo" panose="02020502050201020203" pitchFamily="18" charset="0"/>
              </a:rPr>
              <a:t>generosity</a:t>
            </a:r>
            <a:r>
              <a:rPr lang="fr-FR" sz="2000" dirty="0">
                <a:latin typeface="Bembo" panose="02020502050201020203" pitchFamily="18" charset="0"/>
              </a:rPr>
              <a:t>, part of </a:t>
            </a:r>
            <a:r>
              <a:rPr lang="fr-FR" sz="2000" dirty="0" err="1">
                <a:latin typeface="Bembo" panose="02020502050201020203" pitchFamily="18" charset="0"/>
              </a:rPr>
              <a:t>Caesar’s</a:t>
            </a:r>
            <a:r>
              <a:rPr lang="fr-FR" sz="2000" dirty="0">
                <a:latin typeface="Bembo" panose="02020502050201020203" pitchFamily="18" charset="0"/>
              </a:rPr>
              <a:t> </a:t>
            </a:r>
            <a:r>
              <a:rPr lang="fr-FR" sz="2000" dirty="0" err="1">
                <a:latin typeface="Bembo" panose="02020502050201020203" pitchFamily="18" charset="0"/>
              </a:rPr>
              <a:t>politics</a:t>
            </a:r>
            <a:endParaRPr lang="fr-FR" sz="2000" dirty="0">
              <a:latin typeface="Bembo" panose="02020502050201020203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fr-FR" sz="2000" dirty="0" err="1">
                <a:latin typeface="Bembo" panose="02020502050201020203" pitchFamily="18" charset="0"/>
              </a:rPr>
              <a:t>Sinistra</a:t>
            </a:r>
            <a:r>
              <a:rPr lang="fr-FR" sz="2000" dirty="0">
                <a:latin typeface="Bembo" panose="02020502050201020203" pitchFamily="18" charset="0"/>
              </a:rPr>
              <a:t> </a:t>
            </a:r>
            <a:r>
              <a:rPr lang="fr-FR" sz="2000" dirty="0" err="1">
                <a:latin typeface="Bembo" panose="02020502050201020203" pitchFamily="18" charset="0"/>
              </a:rPr>
              <a:t>is</a:t>
            </a:r>
            <a:r>
              <a:rPr lang="fr-FR" sz="2000" dirty="0">
                <a:latin typeface="Bembo" panose="02020502050201020203" pitchFamily="18" charset="0"/>
              </a:rPr>
              <a:t> </a:t>
            </a:r>
            <a:r>
              <a:rPr lang="fr-FR" sz="2000" dirty="0" err="1">
                <a:latin typeface="Bembo" panose="02020502050201020203" pitchFamily="18" charset="0"/>
              </a:rPr>
              <a:t>ambiguous</a:t>
            </a:r>
            <a:r>
              <a:rPr lang="fr-FR" sz="2000" dirty="0">
                <a:latin typeface="Bembo" panose="02020502050201020203" pitchFamily="18" charset="0"/>
              </a:rPr>
              <a:t>: </a:t>
            </a:r>
          </a:p>
          <a:p>
            <a:pPr marL="800100" lvl="1" indent="-342900">
              <a:buFont typeface="Wingdings" pitchFamily="2" charset="2"/>
              <a:buChar char="Ø"/>
            </a:pPr>
            <a:r>
              <a:rPr lang="fr-FR" sz="2000" dirty="0">
                <a:latin typeface="Bembo" panose="02020502050201020203" pitchFamily="18" charset="0"/>
              </a:rPr>
              <a:t>in Roman </a:t>
            </a:r>
            <a:r>
              <a:rPr lang="fr-FR" sz="2000" dirty="0" err="1">
                <a:latin typeface="Bembo" panose="02020502050201020203" pitchFamily="18" charset="0"/>
              </a:rPr>
              <a:t>augurs</a:t>
            </a:r>
            <a:r>
              <a:rPr lang="fr-FR" sz="2000" dirty="0">
                <a:latin typeface="Bembo" panose="02020502050201020203" pitchFamily="18" charset="0"/>
              </a:rPr>
              <a:t>, </a:t>
            </a:r>
            <a:r>
              <a:rPr lang="fr-FR" sz="2000" i="1" dirty="0" err="1">
                <a:latin typeface="Bembo" panose="02020502050201020203" pitchFamily="18" charset="0"/>
              </a:rPr>
              <a:t>sinistra</a:t>
            </a:r>
            <a:r>
              <a:rPr lang="fr-FR" sz="2000" dirty="0">
                <a:latin typeface="Bembo" panose="02020502050201020203" pitchFamily="18" charset="0"/>
              </a:rPr>
              <a:t> can </a:t>
            </a:r>
            <a:r>
              <a:rPr lang="fr-FR" sz="2000" dirty="0" err="1">
                <a:latin typeface="Bembo" panose="02020502050201020203" pitchFamily="18" charset="0"/>
              </a:rPr>
              <a:t>mean</a:t>
            </a:r>
            <a:r>
              <a:rPr lang="fr-FR" sz="2000" dirty="0">
                <a:latin typeface="Bembo" panose="02020502050201020203" pitchFamily="18" charset="0"/>
              </a:rPr>
              <a:t> a positive </a:t>
            </a:r>
            <a:r>
              <a:rPr lang="fr-FR" sz="2000" dirty="0" err="1">
                <a:latin typeface="Bembo" panose="02020502050201020203" pitchFamily="18" charset="0"/>
              </a:rPr>
              <a:t>omen</a:t>
            </a:r>
            <a:endParaRPr lang="fr-FR" sz="2000" dirty="0">
              <a:latin typeface="Bembo" panose="02020502050201020203" pitchFamily="18" charset="0"/>
            </a:endParaRPr>
          </a:p>
          <a:p>
            <a:pPr marL="800100" lvl="1" indent="-342900">
              <a:buFont typeface="Wingdings" pitchFamily="2" charset="2"/>
              <a:buChar char="Ø"/>
            </a:pPr>
            <a:r>
              <a:rPr lang="fr-FR" sz="2000" dirty="0">
                <a:latin typeface="Bembo" panose="02020502050201020203" pitchFamily="18" charset="0"/>
              </a:rPr>
              <a:t>in Greek </a:t>
            </a:r>
            <a:r>
              <a:rPr lang="fr-FR" sz="2000" dirty="0" err="1">
                <a:latin typeface="Bembo" panose="02020502050201020203" pitchFamily="18" charset="0"/>
              </a:rPr>
              <a:t>augurs</a:t>
            </a:r>
            <a:r>
              <a:rPr lang="fr-FR" sz="2000" dirty="0">
                <a:latin typeface="Bembo" panose="02020502050201020203" pitchFamily="18" charset="0"/>
              </a:rPr>
              <a:t>, </a:t>
            </a:r>
            <a:r>
              <a:rPr lang="fr-FR" sz="2000" i="1" dirty="0" err="1">
                <a:latin typeface="Bembo" panose="02020502050201020203" pitchFamily="18" charset="0"/>
              </a:rPr>
              <a:t>sinistra</a:t>
            </a:r>
            <a:r>
              <a:rPr lang="fr-FR" sz="2000" dirty="0">
                <a:latin typeface="Bembo" panose="02020502050201020203" pitchFamily="18" charset="0"/>
              </a:rPr>
              <a:t> </a:t>
            </a:r>
            <a:r>
              <a:rPr lang="fr-FR" sz="2000" dirty="0" err="1">
                <a:latin typeface="Bembo" panose="02020502050201020203" pitchFamily="18" charset="0"/>
              </a:rPr>
              <a:t>means</a:t>
            </a:r>
            <a:r>
              <a:rPr lang="fr-FR" sz="2000" dirty="0">
                <a:latin typeface="Bembo" panose="02020502050201020203" pitchFamily="18" charset="0"/>
              </a:rPr>
              <a:t> a </a:t>
            </a:r>
            <a:r>
              <a:rPr lang="fr-FR" sz="2000" dirty="0" err="1">
                <a:latin typeface="Bembo" panose="02020502050201020203" pitchFamily="18" charset="0"/>
              </a:rPr>
              <a:t>bad</a:t>
            </a:r>
            <a:r>
              <a:rPr lang="fr-FR" sz="2000" dirty="0">
                <a:latin typeface="Bembo" panose="02020502050201020203" pitchFamily="18" charset="0"/>
              </a:rPr>
              <a:t> </a:t>
            </a:r>
            <a:r>
              <a:rPr lang="fr-FR" sz="2000" dirty="0" err="1">
                <a:latin typeface="Bembo" panose="02020502050201020203" pitchFamily="18" charset="0"/>
              </a:rPr>
              <a:t>omen</a:t>
            </a:r>
            <a:endParaRPr lang="fr-FR" sz="2000" dirty="0">
              <a:latin typeface="Bembo" panose="02020502050201020203" pitchFamily="18" charset="0"/>
            </a:endParaRPr>
          </a:p>
          <a:p>
            <a:pPr marL="800100" lvl="1" indent="-342900">
              <a:buFont typeface="Wingdings" pitchFamily="2" charset="2"/>
              <a:buChar char="Ø"/>
            </a:pPr>
            <a:r>
              <a:rPr lang="fr-FR" sz="2000" dirty="0">
                <a:latin typeface="Bembo" panose="02020502050201020203" pitchFamily="18" charset="0"/>
              </a:rPr>
              <a:t> « </a:t>
            </a:r>
            <a:r>
              <a:rPr lang="fr-FR" sz="2000" i="1" dirty="0" err="1">
                <a:latin typeface="Bembo" panose="02020502050201020203" pitchFamily="18" charset="0"/>
              </a:rPr>
              <a:t>sinistra</a:t>
            </a:r>
            <a:r>
              <a:rPr lang="fr-FR" sz="2000" dirty="0">
                <a:latin typeface="Bembo" panose="02020502050201020203" pitchFamily="18" charset="0"/>
              </a:rPr>
              <a:t> » can </a:t>
            </a:r>
            <a:r>
              <a:rPr lang="fr-FR" sz="2000" dirty="0" err="1">
                <a:latin typeface="Bembo" panose="02020502050201020203" pitchFamily="18" charset="0"/>
              </a:rPr>
              <a:t>also</a:t>
            </a:r>
            <a:r>
              <a:rPr lang="fr-FR" sz="2000" dirty="0">
                <a:latin typeface="Bembo" panose="02020502050201020203" pitchFamily="18" charset="0"/>
              </a:rPr>
              <a:t> </a:t>
            </a:r>
            <a:r>
              <a:rPr lang="fr-FR" sz="2000" dirty="0" err="1">
                <a:latin typeface="Bembo" panose="02020502050201020203" pitchFamily="18" charset="0"/>
              </a:rPr>
              <a:t>refer</a:t>
            </a:r>
            <a:r>
              <a:rPr lang="fr-FR" sz="2000" dirty="0">
                <a:latin typeface="Bembo" panose="02020502050201020203" pitchFamily="18" charset="0"/>
              </a:rPr>
              <a:t> to the hand </a:t>
            </a:r>
            <a:r>
              <a:rPr lang="fr-FR" sz="2000" dirty="0" err="1">
                <a:latin typeface="Bembo" panose="02020502050201020203" pitchFamily="18" charset="0"/>
              </a:rPr>
              <a:t>used</a:t>
            </a:r>
            <a:r>
              <a:rPr lang="fr-FR" sz="2000" dirty="0">
                <a:latin typeface="Bembo" panose="02020502050201020203" pitchFamily="18" charset="0"/>
              </a:rPr>
              <a:t> to </a:t>
            </a:r>
            <a:r>
              <a:rPr lang="fr-FR" sz="2000" dirty="0" err="1">
                <a:latin typeface="Bembo" panose="02020502050201020203" pitchFamily="18" charset="0"/>
              </a:rPr>
              <a:t>steal</a:t>
            </a:r>
            <a:r>
              <a:rPr lang="fr-FR" sz="2000" dirty="0">
                <a:latin typeface="Bembo" panose="02020502050201020203" pitchFamily="18" charset="0"/>
              </a:rPr>
              <a:t> (cf. </a:t>
            </a:r>
            <a:r>
              <a:rPr lang="fr-FR" sz="2000" dirty="0" err="1">
                <a:latin typeface="Bembo" panose="02020502050201020203" pitchFamily="18" charset="0"/>
              </a:rPr>
              <a:t>Catullus</a:t>
            </a:r>
            <a:r>
              <a:rPr lang="fr-FR" sz="2000" dirty="0">
                <a:latin typeface="Bembo" panose="02020502050201020203" pitchFamily="18" charset="0"/>
              </a:rPr>
              <a:t> 47)</a:t>
            </a:r>
          </a:p>
          <a:p>
            <a:pPr marL="800100" lvl="1" indent="-342900">
              <a:buFont typeface="Wingdings" pitchFamily="2" charset="2"/>
              <a:buChar char="Ø"/>
            </a:pPr>
            <a:endParaRPr lang="fr-FR" sz="2000" dirty="0">
              <a:latin typeface="Bembo" panose="02020502050201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0497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71A9B-7E68-FB86-0516-EC21B69E6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470E0F-EA6F-5714-BD8A-02B29B787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211" y="679055"/>
            <a:ext cx="10653578" cy="828898"/>
          </a:xfrm>
        </p:spPr>
        <p:txBody>
          <a:bodyPr anchor="ctr">
            <a:normAutofit/>
          </a:bodyPr>
          <a:lstStyle/>
          <a:p>
            <a:pPr algn="ctr"/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III.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Catullus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29, or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learning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spending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with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Mamurra</a:t>
            </a:r>
            <a:endParaRPr lang="fr-FR" i="1" dirty="0">
              <a:solidFill>
                <a:schemeClr val="accent3">
                  <a:lumMod val="50000"/>
                </a:schemeClr>
              </a:solidFill>
              <a:latin typeface="Gabriola" pitchFamily="82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6ED67B0A-5D9F-132B-DF5E-3304378EDDA9}"/>
              </a:ext>
            </a:extLst>
          </p:cNvPr>
          <p:cNvCxnSpPr>
            <a:cxnSpLocks/>
          </p:cNvCxnSpPr>
          <p:nvPr/>
        </p:nvCxnSpPr>
        <p:spPr>
          <a:xfrm flipH="1">
            <a:off x="558784" y="478970"/>
            <a:ext cx="11255845" cy="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DE502AA0-45E6-20E3-2406-AC346E1DD0AA}"/>
              </a:ext>
            </a:extLst>
          </p:cNvPr>
          <p:cNvCxnSpPr>
            <a:cxnSpLocks/>
          </p:cNvCxnSpPr>
          <p:nvPr/>
        </p:nvCxnSpPr>
        <p:spPr>
          <a:xfrm flipH="1">
            <a:off x="558784" y="6466113"/>
            <a:ext cx="11255845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Espace réservé du contenu 9" descr="Orange avec un remplissage uni">
            <a:extLst>
              <a:ext uri="{FF2B5EF4-FFF2-40B4-BE49-F238E27FC236}">
                <a16:creationId xmlns:a16="http://schemas.microsoft.com/office/drawing/2014/main" id="{19ABC413-9A8E-626C-F61E-461C198FF5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06069" y="913968"/>
            <a:ext cx="358639" cy="358639"/>
          </a:xfrm>
          <a:prstGeom prst="rect">
            <a:avLst/>
          </a:prstGeom>
        </p:spPr>
      </p:pic>
      <p:pic>
        <p:nvPicPr>
          <p:cNvPr id="8" name="Espace réservé du contenu 9" descr="Orange avec un remplissage uni">
            <a:extLst>
              <a:ext uri="{FF2B5EF4-FFF2-40B4-BE49-F238E27FC236}">
                <a16:creationId xmlns:a16="http://schemas.microsoft.com/office/drawing/2014/main" id="{4FA41347-7C62-2E25-C7C5-F2AC3FA4AD3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40383" y="913968"/>
            <a:ext cx="358639" cy="358639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1C0DAF6-A4AC-8F03-2A3C-B4DAF4BA7184}"/>
              </a:ext>
            </a:extLst>
          </p:cNvPr>
          <p:cNvSpPr txBox="1"/>
          <p:nvPr/>
        </p:nvSpPr>
        <p:spPr>
          <a:xfrm>
            <a:off x="558783" y="2521059"/>
            <a:ext cx="11255845" cy="156966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93663" lvl="1" algn="ctr"/>
            <a:r>
              <a:rPr lang="fr-FR" sz="2400" dirty="0" err="1">
                <a:solidFill>
                  <a:srgbClr val="E7DFD8"/>
                </a:solidFill>
                <a:latin typeface="Bembo" panose="02020502050201020203" pitchFamily="18" charset="0"/>
              </a:rPr>
              <a:t>Thesis</a:t>
            </a:r>
            <a:r>
              <a:rPr lang="fr-FR" sz="2400" dirty="0">
                <a:solidFill>
                  <a:srgbClr val="E7DFD8"/>
                </a:solidFill>
                <a:latin typeface="Bembo" panose="02020502050201020203" pitchFamily="18" charset="0"/>
              </a:rPr>
              <a:t>: </a:t>
            </a:r>
          </a:p>
          <a:p>
            <a:pPr marL="93663" lvl="1" algn="ctr"/>
            <a:r>
              <a:rPr lang="fr-FR" sz="2400" dirty="0">
                <a:solidFill>
                  <a:srgbClr val="E7DFD8"/>
                </a:solidFill>
                <a:latin typeface="Bembo" panose="02020502050201020203" pitchFamily="18" charset="0"/>
              </a:rPr>
              <a:t>The </a:t>
            </a:r>
            <a:r>
              <a:rPr lang="fr-FR" sz="2400" dirty="0" err="1">
                <a:solidFill>
                  <a:srgbClr val="E7DFD8"/>
                </a:solidFill>
                <a:latin typeface="Bembo" panose="02020502050201020203" pitchFamily="18" charset="0"/>
              </a:rPr>
              <a:t>oxymoric</a:t>
            </a:r>
            <a:r>
              <a:rPr lang="fr-FR" sz="2400" dirty="0">
                <a:solidFill>
                  <a:srgbClr val="E7DFD8"/>
                </a:solidFill>
                <a:latin typeface="Bembo" panose="02020502050201020203" pitchFamily="18" charset="0"/>
              </a:rPr>
              <a:t> juxtaposition of </a:t>
            </a:r>
            <a:r>
              <a:rPr lang="fr-FR" sz="2400" dirty="0" err="1">
                <a:solidFill>
                  <a:srgbClr val="E7DFD8"/>
                </a:solidFill>
                <a:latin typeface="Bembo" panose="02020502050201020203" pitchFamily="18" charset="0"/>
              </a:rPr>
              <a:t>highly</a:t>
            </a:r>
            <a:r>
              <a:rPr lang="fr-FR" sz="2400" dirty="0">
                <a:solidFill>
                  <a:srgbClr val="E7DFD8"/>
                </a:solidFill>
                <a:latin typeface="Bembo" panose="02020502050201020203" pitchFamily="18" charset="0"/>
              </a:rPr>
              <a:t> </a:t>
            </a:r>
            <a:r>
              <a:rPr lang="fr-FR" sz="2400" dirty="0" err="1">
                <a:solidFill>
                  <a:srgbClr val="E7DFD8"/>
                </a:solidFill>
                <a:latin typeface="Bembo" panose="02020502050201020203" pitchFamily="18" charset="0"/>
              </a:rPr>
              <a:t>symbolic</a:t>
            </a:r>
            <a:r>
              <a:rPr lang="fr-FR" sz="2400" dirty="0">
                <a:solidFill>
                  <a:srgbClr val="E7DFD8"/>
                </a:solidFill>
                <a:latin typeface="Bembo" panose="02020502050201020203" pitchFamily="18" charset="0"/>
              </a:rPr>
              <a:t> </a:t>
            </a:r>
            <a:r>
              <a:rPr lang="fr-FR" sz="2400" dirty="0" err="1">
                <a:solidFill>
                  <a:srgbClr val="E7DFD8"/>
                </a:solidFill>
                <a:latin typeface="Bembo" panose="02020502050201020203" pitchFamily="18" charset="0"/>
              </a:rPr>
              <a:t>words</a:t>
            </a:r>
            <a:r>
              <a:rPr lang="fr-FR" sz="2400" dirty="0">
                <a:solidFill>
                  <a:srgbClr val="E7DFD8"/>
                </a:solidFill>
                <a:latin typeface="Bembo" panose="02020502050201020203" pitchFamily="18" charset="0"/>
              </a:rPr>
              <a:t> (</a:t>
            </a:r>
            <a:r>
              <a:rPr lang="fr-FR" sz="2400" i="1" dirty="0" err="1">
                <a:solidFill>
                  <a:srgbClr val="E7DFD8"/>
                </a:solidFill>
                <a:latin typeface="Bembo" panose="02020502050201020203" pitchFamily="18" charset="0"/>
              </a:rPr>
              <a:t>Romule</a:t>
            </a:r>
            <a:r>
              <a:rPr lang="fr-FR" sz="2400" dirty="0">
                <a:solidFill>
                  <a:srgbClr val="E7DFD8"/>
                </a:solidFill>
                <a:latin typeface="Bembo" panose="02020502050201020203" pitchFamily="18" charset="0"/>
              </a:rPr>
              <a:t>, </a:t>
            </a:r>
            <a:r>
              <a:rPr lang="fr-FR" sz="2400" i="1" dirty="0" err="1">
                <a:solidFill>
                  <a:srgbClr val="E7DFD8"/>
                </a:solidFill>
                <a:latin typeface="Bembo" panose="02020502050201020203" pitchFamily="18" charset="0"/>
              </a:rPr>
              <a:t>liberalitas</a:t>
            </a:r>
            <a:r>
              <a:rPr lang="fr-FR" sz="2400" dirty="0">
                <a:solidFill>
                  <a:srgbClr val="E7DFD8"/>
                </a:solidFill>
                <a:latin typeface="Bembo" panose="02020502050201020203" pitchFamily="18" charset="0"/>
              </a:rPr>
              <a:t>) and </a:t>
            </a:r>
            <a:r>
              <a:rPr lang="fr-FR" sz="2400" dirty="0" err="1">
                <a:solidFill>
                  <a:srgbClr val="E7DFD8"/>
                </a:solidFill>
                <a:latin typeface="Bembo" panose="02020502050201020203" pitchFamily="18" charset="0"/>
              </a:rPr>
              <a:t>derogatory</a:t>
            </a:r>
            <a:r>
              <a:rPr lang="fr-FR" sz="2400" dirty="0">
                <a:solidFill>
                  <a:srgbClr val="E7DFD8"/>
                </a:solidFill>
                <a:latin typeface="Bembo" panose="02020502050201020203" pitchFamily="18" charset="0"/>
              </a:rPr>
              <a:t> adjectives (</a:t>
            </a:r>
            <a:r>
              <a:rPr lang="fr-FR" sz="2400" i="1" dirty="0" err="1">
                <a:solidFill>
                  <a:srgbClr val="E7DFD8"/>
                </a:solidFill>
                <a:latin typeface="Bembo" panose="02020502050201020203" pitchFamily="18" charset="0"/>
              </a:rPr>
              <a:t>cinaede</a:t>
            </a:r>
            <a:r>
              <a:rPr lang="fr-FR" sz="2400" dirty="0">
                <a:solidFill>
                  <a:srgbClr val="E7DFD8"/>
                </a:solidFill>
                <a:latin typeface="Bembo" panose="02020502050201020203" pitchFamily="18" charset="0"/>
              </a:rPr>
              <a:t>, </a:t>
            </a:r>
            <a:r>
              <a:rPr lang="fr-FR" sz="2400" i="1" dirty="0" err="1">
                <a:solidFill>
                  <a:srgbClr val="E7DFD8"/>
                </a:solidFill>
                <a:latin typeface="Bembo" panose="02020502050201020203" pitchFamily="18" charset="0"/>
              </a:rPr>
              <a:t>sinistra</a:t>
            </a:r>
            <a:r>
              <a:rPr lang="fr-FR" sz="2400" dirty="0">
                <a:solidFill>
                  <a:srgbClr val="E7DFD8"/>
                </a:solidFill>
                <a:latin typeface="Bembo" panose="02020502050201020203" pitchFamily="18" charset="0"/>
              </a:rPr>
              <a:t>), as </a:t>
            </a:r>
            <a:r>
              <a:rPr lang="fr-FR" sz="2400" dirty="0" err="1">
                <a:solidFill>
                  <a:srgbClr val="E7DFD8"/>
                </a:solidFill>
                <a:latin typeface="Bembo" panose="02020502050201020203" pitchFamily="18" charset="0"/>
              </a:rPr>
              <a:t>well</a:t>
            </a:r>
            <a:r>
              <a:rPr lang="fr-FR" sz="2400" dirty="0">
                <a:solidFill>
                  <a:srgbClr val="E7DFD8"/>
                </a:solidFill>
                <a:latin typeface="Bembo" panose="02020502050201020203" pitchFamily="18" charset="0"/>
              </a:rPr>
              <a:t> as the </a:t>
            </a:r>
            <a:r>
              <a:rPr lang="fr-FR" sz="2400" dirty="0" err="1">
                <a:solidFill>
                  <a:srgbClr val="E7DFD8"/>
                </a:solidFill>
                <a:latin typeface="Bembo" panose="02020502050201020203" pitchFamily="18" charset="0"/>
              </a:rPr>
              <a:t>bodily</a:t>
            </a:r>
            <a:r>
              <a:rPr lang="fr-FR" sz="2400" dirty="0">
                <a:solidFill>
                  <a:srgbClr val="E7DFD8"/>
                </a:solidFill>
                <a:latin typeface="Bembo" panose="02020502050201020203" pitchFamily="18" charset="0"/>
              </a:rPr>
              <a:t> </a:t>
            </a:r>
            <a:r>
              <a:rPr lang="fr-FR" sz="2400" dirty="0" err="1">
                <a:solidFill>
                  <a:srgbClr val="E7DFD8"/>
                </a:solidFill>
                <a:latin typeface="Bembo" panose="02020502050201020203" pitchFamily="18" charset="0"/>
              </a:rPr>
              <a:t>excess</a:t>
            </a:r>
            <a:r>
              <a:rPr lang="fr-FR" sz="2400" dirty="0">
                <a:solidFill>
                  <a:srgbClr val="E7DFD8"/>
                </a:solidFill>
                <a:latin typeface="Bembo" panose="02020502050201020203" pitchFamily="18" charset="0"/>
              </a:rPr>
              <a:t>, </a:t>
            </a:r>
            <a:r>
              <a:rPr lang="fr-FR" sz="2400" dirty="0" err="1">
                <a:solidFill>
                  <a:srgbClr val="E7DFD8"/>
                </a:solidFill>
                <a:latin typeface="Bembo" panose="02020502050201020203" pitchFamily="18" charset="0"/>
              </a:rPr>
              <a:t>shape</a:t>
            </a:r>
            <a:r>
              <a:rPr lang="fr-FR" sz="2400" dirty="0">
                <a:solidFill>
                  <a:srgbClr val="E7DFD8"/>
                </a:solidFill>
                <a:latin typeface="Bembo" panose="02020502050201020203" pitchFamily="18" charset="0"/>
              </a:rPr>
              <a:t> a </a:t>
            </a:r>
            <a:r>
              <a:rPr lang="fr-FR" sz="2400" dirty="0" err="1">
                <a:solidFill>
                  <a:srgbClr val="E7DFD8"/>
                </a:solidFill>
                <a:latin typeface="Bembo" panose="02020502050201020203" pitchFamily="18" charset="0"/>
              </a:rPr>
              <a:t>symbolic</a:t>
            </a:r>
            <a:r>
              <a:rPr lang="fr-FR" sz="2400" dirty="0">
                <a:solidFill>
                  <a:srgbClr val="E7DFD8"/>
                </a:solidFill>
                <a:latin typeface="Bembo" panose="02020502050201020203" pitchFamily="18" charset="0"/>
              </a:rPr>
              <a:t> system </a:t>
            </a:r>
            <a:r>
              <a:rPr lang="fr-FR" sz="2400" dirty="0" err="1">
                <a:solidFill>
                  <a:srgbClr val="E7DFD8"/>
                </a:solidFill>
                <a:latin typeface="Bembo" panose="02020502050201020203" pitchFamily="18" charset="0"/>
              </a:rPr>
              <a:t>which</a:t>
            </a:r>
            <a:r>
              <a:rPr lang="fr-FR" sz="2400" dirty="0">
                <a:solidFill>
                  <a:srgbClr val="E7DFD8"/>
                </a:solidFill>
                <a:latin typeface="Bembo" panose="02020502050201020203" pitchFamily="18" charset="0"/>
              </a:rPr>
              <a:t> </a:t>
            </a:r>
            <a:r>
              <a:rPr lang="fr-FR" sz="2400" dirty="0" err="1">
                <a:solidFill>
                  <a:srgbClr val="E7DFD8"/>
                </a:solidFill>
                <a:latin typeface="Bembo" panose="02020502050201020203" pitchFamily="18" charset="0"/>
              </a:rPr>
              <a:t>reflects</a:t>
            </a:r>
            <a:r>
              <a:rPr lang="fr-FR" sz="2400" dirty="0">
                <a:solidFill>
                  <a:srgbClr val="E7DFD8"/>
                </a:solidFill>
                <a:latin typeface="Bembo" panose="02020502050201020203" pitchFamily="18" charset="0"/>
              </a:rPr>
              <a:t> the transgression of the </a:t>
            </a:r>
            <a:r>
              <a:rPr lang="fr-FR" sz="2400" dirty="0" err="1">
                <a:solidFill>
                  <a:srgbClr val="E7DFD8"/>
                </a:solidFill>
                <a:latin typeface="Bembo" panose="02020502050201020203" pitchFamily="18" charset="0"/>
              </a:rPr>
              <a:t>transactionnal</a:t>
            </a:r>
            <a:r>
              <a:rPr lang="fr-FR" sz="2400" dirty="0">
                <a:solidFill>
                  <a:srgbClr val="E7DFD8"/>
                </a:solidFill>
                <a:latin typeface="Bembo" panose="02020502050201020203" pitchFamily="18" charset="0"/>
              </a:rPr>
              <a:t> </a:t>
            </a:r>
            <a:r>
              <a:rPr lang="fr-FR" sz="2400" dirty="0" err="1">
                <a:solidFill>
                  <a:srgbClr val="E7DFD8"/>
                </a:solidFill>
                <a:latin typeface="Bembo" panose="02020502050201020203" pitchFamily="18" charset="0"/>
              </a:rPr>
              <a:t>spheres</a:t>
            </a:r>
            <a:r>
              <a:rPr lang="fr-FR" sz="2400" dirty="0">
                <a:solidFill>
                  <a:srgbClr val="E7DFD8"/>
                </a:solidFill>
                <a:latin typeface="Bembo" panose="02020502050201020203" pitchFamily="18" charset="0"/>
              </a:rPr>
              <a:t> in </a:t>
            </a:r>
            <a:r>
              <a:rPr lang="fr-FR" sz="2400" dirty="0" err="1">
                <a:solidFill>
                  <a:srgbClr val="E7DFD8"/>
                </a:solidFill>
                <a:latin typeface="Bembo" panose="02020502050201020203" pitchFamily="18" charset="0"/>
              </a:rPr>
              <a:t>Mamurra’s</a:t>
            </a:r>
            <a:r>
              <a:rPr lang="fr-FR" sz="2400" dirty="0">
                <a:solidFill>
                  <a:srgbClr val="E7DFD8"/>
                </a:solidFill>
                <a:latin typeface="Bembo" panose="02020502050201020203" pitchFamily="18" charset="0"/>
              </a:rPr>
              <a:t> </a:t>
            </a:r>
            <a:r>
              <a:rPr lang="fr-FR" sz="2400" dirty="0" err="1">
                <a:solidFill>
                  <a:srgbClr val="E7DFD8"/>
                </a:solidFill>
                <a:latin typeface="Bembo" panose="02020502050201020203" pitchFamily="18" charset="0"/>
              </a:rPr>
              <a:t>expenses</a:t>
            </a:r>
            <a:r>
              <a:rPr lang="fr-FR" sz="2400" dirty="0">
                <a:solidFill>
                  <a:srgbClr val="E7DFD8"/>
                </a:solidFill>
                <a:latin typeface="Bembo" panose="02020502050201020203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646656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7611F4-FA60-AE06-AB2F-B0F275152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F639E9-0F30-3CF1-1FA1-3ED345FD7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211" y="679055"/>
            <a:ext cx="10653578" cy="828898"/>
          </a:xfrm>
        </p:spPr>
        <p:txBody>
          <a:bodyPr anchor="ctr">
            <a:normAutofit/>
          </a:bodyPr>
          <a:lstStyle/>
          <a:p>
            <a:pPr algn="ctr"/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III.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Catullus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29, or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learning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spending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with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Mamurra</a:t>
            </a:r>
            <a:endParaRPr lang="fr-FR" i="1" dirty="0">
              <a:solidFill>
                <a:schemeClr val="accent3">
                  <a:lumMod val="50000"/>
                </a:schemeClr>
              </a:solidFill>
              <a:latin typeface="Gabriola" pitchFamily="82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FC0765DF-3AD9-906B-930F-08CEE95A74A4}"/>
              </a:ext>
            </a:extLst>
          </p:cNvPr>
          <p:cNvCxnSpPr>
            <a:cxnSpLocks/>
          </p:cNvCxnSpPr>
          <p:nvPr/>
        </p:nvCxnSpPr>
        <p:spPr>
          <a:xfrm flipH="1">
            <a:off x="558784" y="478970"/>
            <a:ext cx="11255845" cy="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953A9BE6-B2CD-C7DD-7D69-44DD765F1B01}"/>
              </a:ext>
            </a:extLst>
          </p:cNvPr>
          <p:cNvCxnSpPr>
            <a:cxnSpLocks/>
          </p:cNvCxnSpPr>
          <p:nvPr/>
        </p:nvCxnSpPr>
        <p:spPr>
          <a:xfrm flipH="1">
            <a:off x="558784" y="6466113"/>
            <a:ext cx="11255845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Espace réservé du contenu 9" descr="Orange avec un remplissage uni">
            <a:extLst>
              <a:ext uri="{FF2B5EF4-FFF2-40B4-BE49-F238E27FC236}">
                <a16:creationId xmlns:a16="http://schemas.microsoft.com/office/drawing/2014/main" id="{C1E6F7C0-52C6-5A8A-DBBA-BBD94E84A2F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06069" y="913968"/>
            <a:ext cx="358639" cy="358639"/>
          </a:xfrm>
          <a:prstGeom prst="rect">
            <a:avLst/>
          </a:prstGeom>
        </p:spPr>
      </p:pic>
      <p:pic>
        <p:nvPicPr>
          <p:cNvPr id="8" name="Espace réservé du contenu 9" descr="Orange avec un remplissage uni">
            <a:extLst>
              <a:ext uri="{FF2B5EF4-FFF2-40B4-BE49-F238E27FC236}">
                <a16:creationId xmlns:a16="http://schemas.microsoft.com/office/drawing/2014/main" id="{777DE8C5-6968-1B36-4B39-37758538756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40383" y="913968"/>
            <a:ext cx="358639" cy="358639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E642A02E-A4F5-7D21-6D63-FD45508961DD}"/>
              </a:ext>
            </a:extLst>
          </p:cNvPr>
          <p:cNvSpPr txBox="1"/>
          <p:nvPr/>
        </p:nvSpPr>
        <p:spPr>
          <a:xfrm>
            <a:off x="558784" y="1432465"/>
            <a:ext cx="11255845" cy="4893647"/>
          </a:xfrm>
          <a:prstGeom prst="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93663" lvl="1" algn="just"/>
            <a:r>
              <a:rPr lang="fr-FR" sz="2400" dirty="0">
                <a:latin typeface="Bembo" panose="02020502050201020203" pitchFamily="18" charset="0"/>
              </a:rPr>
              <a:t>How </a:t>
            </a:r>
            <a:r>
              <a:rPr lang="fr-FR" sz="2400" dirty="0" err="1">
                <a:latin typeface="Bembo" panose="02020502050201020203" pitchFamily="18" charset="0"/>
              </a:rPr>
              <a:t>did</a:t>
            </a:r>
            <a:r>
              <a:rPr lang="fr-FR" sz="2400" dirty="0">
                <a:latin typeface="Bembo" panose="02020502050201020203" pitchFamily="18" charset="0"/>
              </a:rPr>
              <a:t> the Romans use </a:t>
            </a:r>
            <a:r>
              <a:rPr lang="fr-FR" sz="2400" dirty="0" err="1">
                <a:latin typeface="Bembo" panose="02020502050201020203" pitchFamily="18" charset="0"/>
              </a:rPr>
              <a:t>their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spoils</a:t>
            </a:r>
            <a:r>
              <a:rPr lang="fr-FR" sz="2400" dirty="0">
                <a:latin typeface="Bembo" panose="02020502050201020203" pitchFamily="18" charset="0"/>
              </a:rPr>
              <a:t>? (</a:t>
            </a:r>
            <a:r>
              <a:rPr lang="fr-FR" sz="2400" dirty="0" err="1">
                <a:solidFill>
                  <a:schemeClr val="accent3">
                    <a:lumMod val="50000"/>
                  </a:schemeClr>
                </a:solidFill>
                <a:latin typeface="Bembo" panose="02020502050201020203" pitchFamily="18" charset="0"/>
              </a:rPr>
              <a:t>Rowan</a:t>
            </a:r>
            <a:r>
              <a:rPr lang="fr-FR" sz="2400" dirty="0">
                <a:solidFill>
                  <a:schemeClr val="accent3">
                    <a:lumMod val="50000"/>
                  </a:schemeClr>
                </a:solidFill>
                <a:latin typeface="Bembo" panose="02020502050201020203" pitchFamily="18" charset="0"/>
              </a:rPr>
              <a:t> 2013</a:t>
            </a:r>
            <a:r>
              <a:rPr lang="fr-FR" sz="2400" dirty="0">
                <a:latin typeface="Bembo" panose="02020502050201020203" pitchFamily="18" charset="0"/>
              </a:rPr>
              <a:t>) </a:t>
            </a:r>
          </a:p>
          <a:p>
            <a:pPr marL="550863" lvl="1" indent="-457200" algn="just">
              <a:buFont typeface="Wingdings" pitchFamily="2" charset="2"/>
              <a:buChar char="Ø"/>
              <a:tabLst>
                <a:tab pos="8482013" algn="l"/>
              </a:tabLst>
            </a:pPr>
            <a:r>
              <a:rPr lang="fr-FR" sz="2400" dirty="0" err="1">
                <a:latin typeface="Bembo" panose="02020502050201020203" pitchFamily="18" charset="0"/>
              </a:rPr>
              <a:t>They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could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bring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them</a:t>
            </a:r>
            <a:r>
              <a:rPr lang="fr-FR" sz="2400" dirty="0">
                <a:latin typeface="Bembo" panose="02020502050201020203" pitchFamily="18" charset="0"/>
              </a:rPr>
              <a:t> back to Rome to expose the </a:t>
            </a:r>
            <a:r>
              <a:rPr lang="fr-FR" sz="2400" dirty="0" err="1">
                <a:latin typeface="Bembo" panose="02020502050201020203" pitchFamily="18" charset="0"/>
              </a:rPr>
              <a:t>exceptionnal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</a:p>
          <a:p>
            <a:pPr marL="93663" lvl="1" algn="just">
              <a:tabLst>
                <a:tab pos="8482013" algn="l"/>
              </a:tabLst>
            </a:pPr>
            <a:r>
              <a:rPr lang="fr-FR" sz="2400" dirty="0">
                <a:latin typeface="Bembo" panose="02020502050201020203" pitchFamily="18" charset="0"/>
              </a:rPr>
              <a:t>          </a:t>
            </a:r>
            <a:r>
              <a:rPr lang="fr-FR" sz="2400" dirty="0" err="1">
                <a:latin typeface="Bembo" panose="02020502050201020203" pitchFamily="18" charset="0"/>
              </a:rPr>
              <a:t>objects</a:t>
            </a:r>
            <a:endParaRPr lang="fr-FR" sz="2400" dirty="0">
              <a:latin typeface="Bembo" panose="02020502050201020203" pitchFamily="18" charset="0"/>
            </a:endParaRPr>
          </a:p>
          <a:p>
            <a:pPr marL="550863" lvl="1" indent="-457200" algn="just">
              <a:buFont typeface="Wingdings" pitchFamily="2" charset="2"/>
              <a:buChar char="Ø"/>
              <a:tabLst>
                <a:tab pos="8482013" algn="l"/>
              </a:tabLst>
            </a:pPr>
            <a:r>
              <a:rPr lang="fr-FR" sz="2400" dirty="0" err="1">
                <a:latin typeface="Bembo" panose="02020502050201020203" pitchFamily="18" charset="0"/>
              </a:rPr>
              <a:t>They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could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sell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it</a:t>
            </a:r>
            <a:r>
              <a:rPr lang="fr-FR" sz="2400" dirty="0">
                <a:latin typeface="Bembo" panose="02020502050201020203" pitchFamily="18" charset="0"/>
              </a:rPr>
              <a:t>, in Rome or right </a:t>
            </a:r>
            <a:r>
              <a:rPr lang="fr-FR" sz="2400" dirty="0" err="1">
                <a:latin typeface="Bembo" panose="02020502050201020203" pitchFamily="18" charset="0"/>
              </a:rPr>
              <a:t>where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they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got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it</a:t>
            </a:r>
            <a:endParaRPr lang="fr-FR" sz="2400" dirty="0">
              <a:latin typeface="Bembo" panose="02020502050201020203" pitchFamily="18" charset="0"/>
            </a:endParaRPr>
          </a:p>
          <a:p>
            <a:pPr marL="550863" lvl="1" indent="-457200" algn="just">
              <a:buFont typeface="Wingdings" pitchFamily="2" charset="2"/>
              <a:buChar char="Ø"/>
              <a:tabLst>
                <a:tab pos="8482013" algn="l"/>
              </a:tabLst>
            </a:pPr>
            <a:r>
              <a:rPr lang="fr-FR" sz="2400" dirty="0">
                <a:latin typeface="Bembo" panose="02020502050201020203" pitchFamily="18" charset="0"/>
              </a:rPr>
              <a:t>In </a:t>
            </a:r>
            <a:r>
              <a:rPr lang="fr-FR" sz="2400" dirty="0" err="1">
                <a:latin typeface="Bembo" panose="02020502050201020203" pitchFamily="18" charset="0"/>
              </a:rPr>
              <a:t>any</a:t>
            </a:r>
            <a:r>
              <a:rPr lang="fr-FR" sz="2400" dirty="0">
                <a:latin typeface="Bembo" panose="02020502050201020203" pitchFamily="18" charset="0"/>
              </a:rPr>
              <a:t> case, </a:t>
            </a:r>
            <a:r>
              <a:rPr lang="fr-FR" sz="2400" dirty="0" err="1">
                <a:latin typeface="Bembo" panose="02020502050201020203" pitchFamily="18" charset="0"/>
              </a:rPr>
              <a:t>they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counted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it</a:t>
            </a:r>
            <a:r>
              <a:rPr lang="fr-FR" sz="2400" dirty="0">
                <a:latin typeface="Bembo" panose="02020502050201020203" pitchFamily="18" charset="0"/>
              </a:rPr>
              <a:t> in </a:t>
            </a:r>
            <a:r>
              <a:rPr lang="fr-FR" sz="2400" dirty="0" err="1">
                <a:latin typeface="Bembo" panose="02020502050201020203" pitchFamily="18" charset="0"/>
              </a:rPr>
              <a:t>monetary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terms</a:t>
            </a:r>
            <a:r>
              <a:rPr lang="fr-FR" sz="2400" dirty="0">
                <a:latin typeface="Bembo" panose="02020502050201020203" pitchFamily="18" charset="0"/>
              </a:rPr>
              <a:t>, </a:t>
            </a:r>
            <a:r>
              <a:rPr lang="fr-FR" sz="2400" dirty="0" err="1">
                <a:latin typeface="Bembo" panose="02020502050201020203" pitchFamily="18" charset="0"/>
              </a:rPr>
              <a:t>already</a:t>
            </a:r>
            <a:r>
              <a:rPr lang="fr-FR" sz="2400" dirty="0">
                <a:latin typeface="Bembo" panose="02020502050201020203" pitchFamily="18" charset="0"/>
              </a:rPr>
              <a:t> in Duilius’</a:t>
            </a:r>
          </a:p>
          <a:p>
            <a:pPr marL="93663" lvl="1" algn="just">
              <a:tabLst>
                <a:tab pos="8482013" algn="l"/>
              </a:tabLst>
            </a:pPr>
            <a:r>
              <a:rPr lang="fr-FR" sz="2400" dirty="0">
                <a:latin typeface="Bembo" panose="02020502050201020203" pitchFamily="18" charset="0"/>
              </a:rPr>
              <a:t>          </a:t>
            </a:r>
            <a:r>
              <a:rPr lang="fr-FR" sz="2400" dirty="0" err="1">
                <a:latin typeface="Bembo" panose="02020502050201020203" pitchFamily="18" charset="0"/>
              </a:rPr>
              <a:t>column</a:t>
            </a:r>
            <a:r>
              <a:rPr lang="fr-FR" sz="2400" dirty="0">
                <a:latin typeface="Bembo" panose="02020502050201020203" pitchFamily="18" charset="0"/>
              </a:rPr>
              <a:t>:</a:t>
            </a:r>
          </a:p>
          <a:p>
            <a:pPr marL="550863" lvl="1" indent="-457200" algn="just">
              <a:buFont typeface="Wingdings" pitchFamily="2" charset="2"/>
              <a:buChar char="Ø"/>
            </a:pPr>
            <a:endParaRPr lang="fr-FR" sz="2400" dirty="0">
              <a:latin typeface="Bembo" panose="02020502050201020203" pitchFamily="18" charset="0"/>
            </a:endParaRPr>
          </a:p>
          <a:p>
            <a:pPr marL="93663" lvl="1" algn="just"/>
            <a:r>
              <a:rPr lang="fr-FR" sz="2400" dirty="0">
                <a:latin typeface="Bembo" panose="02020502050201020203" pitchFamily="18" charset="0"/>
              </a:rPr>
              <a:t>A </a:t>
            </a:r>
            <a:r>
              <a:rPr lang="fr-FR" sz="2400" dirty="0" err="1">
                <a:latin typeface="Bembo" panose="02020502050201020203" pitchFamily="18" charset="0"/>
              </a:rPr>
              <a:t>general’s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success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was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calculated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b="1" dirty="0" err="1">
                <a:solidFill>
                  <a:schemeClr val="accent3">
                    <a:lumMod val="50000"/>
                  </a:schemeClr>
                </a:solidFill>
                <a:latin typeface="Bembo" panose="02020502050201020203" pitchFamily="18" charset="0"/>
              </a:rPr>
              <a:t>quantitatively</a:t>
            </a:r>
            <a:r>
              <a:rPr lang="fr-FR" sz="2400" dirty="0">
                <a:latin typeface="Bembo" panose="02020502050201020203" pitchFamily="18" charset="0"/>
              </a:rPr>
              <a:t>, and the </a:t>
            </a:r>
            <a:r>
              <a:rPr lang="fr-FR" sz="2400" dirty="0" err="1">
                <a:latin typeface="Bembo" panose="02020502050201020203" pitchFamily="18" charset="0"/>
              </a:rPr>
              <a:t>spoils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had</a:t>
            </a:r>
            <a:r>
              <a:rPr lang="fr-FR" sz="2400" dirty="0">
                <a:latin typeface="Bembo" panose="02020502050201020203" pitchFamily="18" charset="0"/>
              </a:rPr>
              <a:t> a </a:t>
            </a:r>
            <a:r>
              <a:rPr lang="fr-FR" sz="2400" b="1" dirty="0" err="1">
                <a:solidFill>
                  <a:schemeClr val="accent3">
                    <a:lumMod val="50000"/>
                  </a:schemeClr>
                </a:solidFill>
                <a:latin typeface="Bembo" panose="02020502050201020203" pitchFamily="18" charset="0"/>
              </a:rPr>
              <a:t>material</a:t>
            </a:r>
            <a:r>
              <a:rPr lang="fr-FR" sz="2400" dirty="0">
                <a:latin typeface="Bembo" panose="02020502050201020203" pitchFamily="18" charset="0"/>
              </a:rPr>
              <a:t> and </a:t>
            </a:r>
            <a:r>
              <a:rPr lang="fr-FR" sz="2400" b="1" dirty="0" err="1">
                <a:solidFill>
                  <a:schemeClr val="accent3">
                    <a:lumMod val="50000"/>
                  </a:schemeClr>
                </a:solidFill>
                <a:latin typeface="Bembo" panose="02020502050201020203" pitchFamily="18" charset="0"/>
              </a:rPr>
              <a:t>symbolic</a:t>
            </a:r>
            <a:r>
              <a:rPr lang="fr-FR" sz="2400" dirty="0">
                <a:latin typeface="Bembo" panose="02020502050201020203" pitchFamily="18" charset="0"/>
              </a:rPr>
              <a:t> value.</a:t>
            </a:r>
          </a:p>
          <a:p>
            <a:pPr marL="550863" lvl="1" indent="-457200" algn="just">
              <a:buFont typeface="Symbol" pitchFamily="2" charset="2"/>
              <a:buChar char="Þ"/>
            </a:pPr>
            <a:r>
              <a:rPr lang="fr-FR" sz="2400" dirty="0">
                <a:latin typeface="Bembo" panose="02020502050201020203" pitchFamily="18" charset="0"/>
              </a:rPr>
              <a:t>« </a:t>
            </a:r>
            <a:r>
              <a:rPr lang="fr-FR" sz="2400" i="1" dirty="0" err="1">
                <a:latin typeface="Bembo" panose="02020502050201020203" pitchFamily="18" charset="0"/>
              </a:rPr>
              <a:t>pecunia</a:t>
            </a:r>
            <a:r>
              <a:rPr lang="fr-FR" sz="2400" i="1" dirty="0">
                <a:latin typeface="Bembo" panose="02020502050201020203" pitchFamily="18" charset="0"/>
              </a:rPr>
              <a:t> non </a:t>
            </a:r>
            <a:r>
              <a:rPr lang="fr-FR" sz="2400" i="1" dirty="0" err="1">
                <a:latin typeface="Bembo" panose="02020502050201020203" pitchFamily="18" charset="0"/>
              </a:rPr>
              <a:t>olet</a:t>
            </a:r>
            <a:r>
              <a:rPr lang="fr-FR" sz="2400" i="1" dirty="0">
                <a:latin typeface="Bembo" panose="02020502050201020203" pitchFamily="18" charset="0"/>
              </a:rPr>
              <a:t> </a:t>
            </a:r>
            <a:r>
              <a:rPr lang="fr-FR" sz="2400" dirty="0">
                <a:latin typeface="Bembo" panose="02020502050201020203" pitchFamily="18" charset="0"/>
              </a:rPr>
              <a:t>», BUT the Romans </a:t>
            </a:r>
            <a:r>
              <a:rPr lang="fr-FR" sz="2400" dirty="0" err="1">
                <a:latin typeface="Bembo" panose="02020502050201020203" pitchFamily="18" charset="0"/>
              </a:rPr>
              <a:t>still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tended</a:t>
            </a:r>
            <a:r>
              <a:rPr lang="fr-FR" sz="2400" dirty="0">
                <a:latin typeface="Bembo" panose="02020502050201020203" pitchFamily="18" charset="0"/>
              </a:rPr>
              <a:t> to </a:t>
            </a:r>
            <a:r>
              <a:rPr lang="fr-FR" sz="2400" dirty="0" err="1">
                <a:latin typeface="Bembo" panose="02020502050201020203" pitchFamily="18" charset="0"/>
              </a:rPr>
              <a:t>organize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their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expenses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depending</a:t>
            </a:r>
            <a:r>
              <a:rPr lang="fr-FR" sz="2400" dirty="0">
                <a:latin typeface="Bembo" panose="02020502050201020203" pitchFamily="18" charset="0"/>
              </a:rPr>
              <a:t> on the source of </a:t>
            </a:r>
            <a:r>
              <a:rPr lang="fr-FR" sz="2400" dirty="0" err="1">
                <a:latin typeface="Bembo" panose="02020502050201020203" pitchFamily="18" charset="0"/>
              </a:rPr>
              <a:t>their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wealth</a:t>
            </a:r>
            <a:r>
              <a:rPr lang="fr-FR" sz="2400" dirty="0">
                <a:latin typeface="Bembo" panose="02020502050201020203" pitchFamily="18" charset="0"/>
              </a:rPr>
              <a:t>.</a:t>
            </a:r>
          </a:p>
          <a:p>
            <a:pPr marL="550863" lvl="1" indent="-457200" algn="just">
              <a:buFont typeface="Symbol" pitchFamily="2" charset="2"/>
              <a:buChar char="Þ"/>
            </a:pPr>
            <a:r>
              <a:rPr lang="fr-FR" sz="2400" dirty="0">
                <a:latin typeface="Bembo" panose="02020502050201020203" pitchFamily="18" charset="0"/>
              </a:rPr>
              <a:t>The </a:t>
            </a:r>
            <a:r>
              <a:rPr lang="fr-FR" sz="2400" dirty="0" err="1">
                <a:latin typeface="Bembo" panose="02020502050201020203" pitchFamily="18" charset="0"/>
              </a:rPr>
              <a:t>symbolic</a:t>
            </a:r>
            <a:r>
              <a:rPr lang="fr-FR" sz="2400" dirty="0">
                <a:latin typeface="Bembo" panose="02020502050201020203" pitchFamily="18" charset="0"/>
              </a:rPr>
              <a:t> value of the </a:t>
            </a:r>
            <a:r>
              <a:rPr lang="fr-FR" sz="2400" dirty="0" err="1">
                <a:latin typeface="Bembo" panose="02020502050201020203" pitchFamily="18" charset="0"/>
              </a:rPr>
              <a:t>spoils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meant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that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it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was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expected</a:t>
            </a:r>
            <a:r>
              <a:rPr lang="fr-FR" sz="2400" dirty="0">
                <a:latin typeface="Bembo" panose="02020502050201020203" pitchFamily="18" charset="0"/>
              </a:rPr>
              <a:t> to </a:t>
            </a:r>
            <a:r>
              <a:rPr lang="fr-FR" sz="2400" dirty="0" err="1">
                <a:latin typeface="Bembo" panose="02020502050201020203" pitchFamily="18" charset="0"/>
              </a:rPr>
              <a:t>stay</a:t>
            </a:r>
            <a:r>
              <a:rPr lang="fr-FR" sz="2400" dirty="0">
                <a:latin typeface="Bembo" panose="02020502050201020203" pitchFamily="18" charset="0"/>
              </a:rPr>
              <a:t> in the public </a:t>
            </a:r>
            <a:r>
              <a:rPr lang="fr-FR" sz="2400" dirty="0" err="1">
                <a:latin typeface="Bembo" panose="02020502050201020203" pitchFamily="18" charset="0"/>
              </a:rPr>
              <a:t>sphere</a:t>
            </a:r>
            <a:r>
              <a:rPr lang="fr-FR" sz="2400" dirty="0">
                <a:latin typeface="Bembo" panose="02020502050201020203" pitchFamily="18" charset="0"/>
              </a:rPr>
              <a:t>, to </a:t>
            </a:r>
            <a:r>
              <a:rPr lang="fr-FR" sz="2400" dirty="0" err="1">
                <a:latin typeface="Bembo" panose="02020502050201020203" pitchFamily="18" charset="0"/>
              </a:rPr>
              <a:t>be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used</a:t>
            </a:r>
            <a:r>
              <a:rPr lang="fr-FR" sz="2400" dirty="0">
                <a:latin typeface="Bembo" panose="02020502050201020203" pitchFamily="18" charset="0"/>
              </a:rPr>
              <a:t> for the </a:t>
            </a:r>
            <a:r>
              <a:rPr lang="fr-FR" sz="2400" dirty="0" err="1">
                <a:latin typeface="Bembo" panose="02020502050201020203" pitchFamily="18" charset="0"/>
              </a:rPr>
              <a:t>common</a:t>
            </a:r>
            <a:r>
              <a:rPr lang="fr-FR" sz="2400" dirty="0">
                <a:latin typeface="Bembo" panose="02020502050201020203" pitchFamily="18" charset="0"/>
              </a:rPr>
              <a:t> good; </a:t>
            </a:r>
            <a:r>
              <a:rPr lang="fr-FR" sz="2400" dirty="0" err="1">
                <a:latin typeface="Bembo" panose="02020502050201020203" pitchFamily="18" charset="0"/>
              </a:rPr>
              <a:t>there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was</a:t>
            </a:r>
            <a:r>
              <a:rPr lang="fr-FR" sz="2400" dirty="0">
                <a:latin typeface="Bembo" panose="02020502050201020203" pitchFamily="18" charset="0"/>
              </a:rPr>
              <a:t> a </a:t>
            </a:r>
            <a:r>
              <a:rPr lang="fr-FR" sz="2400" b="1" dirty="0" err="1">
                <a:solidFill>
                  <a:schemeClr val="accent3">
                    <a:lumMod val="50000"/>
                  </a:schemeClr>
                </a:solidFill>
                <a:latin typeface="Bembo" panose="02020502050201020203" pitchFamily="18" charset="0"/>
              </a:rPr>
              <a:t>transactionnal</a:t>
            </a:r>
            <a:r>
              <a:rPr lang="fr-FR" sz="2400" b="1" dirty="0">
                <a:solidFill>
                  <a:schemeClr val="accent3">
                    <a:lumMod val="50000"/>
                  </a:schemeClr>
                </a:solidFill>
                <a:latin typeface="Bembo" panose="02020502050201020203" pitchFamily="18" charset="0"/>
              </a:rPr>
              <a:t> </a:t>
            </a:r>
            <a:r>
              <a:rPr lang="fr-FR" sz="2400" b="1" dirty="0" err="1">
                <a:solidFill>
                  <a:schemeClr val="accent3">
                    <a:lumMod val="50000"/>
                  </a:schemeClr>
                </a:solidFill>
                <a:latin typeface="Bembo" panose="02020502050201020203" pitchFamily="18" charset="0"/>
              </a:rPr>
              <a:t>sphere</a:t>
            </a:r>
            <a:r>
              <a:rPr lang="fr-FR" sz="2400" dirty="0">
                <a:latin typeface="Bembo" panose="02020502050201020203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87966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CB9D0-4746-14D0-60A1-EA1089826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0A3E04-AB9D-BD60-BA66-A524F78A0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211" y="679055"/>
            <a:ext cx="10653578" cy="828898"/>
          </a:xfrm>
        </p:spPr>
        <p:txBody>
          <a:bodyPr anchor="ctr">
            <a:normAutofit/>
          </a:bodyPr>
          <a:lstStyle/>
          <a:p>
            <a:pPr algn="ctr"/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III.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Catullus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29, or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learning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spending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with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Mamurra</a:t>
            </a:r>
            <a:endParaRPr lang="fr-FR" i="1" dirty="0">
              <a:solidFill>
                <a:schemeClr val="accent3">
                  <a:lumMod val="50000"/>
                </a:schemeClr>
              </a:solidFill>
              <a:latin typeface="Gabriola" pitchFamily="82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04AEB70F-B3D8-9940-4148-EB2258AF9EC6}"/>
              </a:ext>
            </a:extLst>
          </p:cNvPr>
          <p:cNvCxnSpPr>
            <a:cxnSpLocks/>
          </p:cNvCxnSpPr>
          <p:nvPr/>
        </p:nvCxnSpPr>
        <p:spPr>
          <a:xfrm flipH="1">
            <a:off x="558784" y="478970"/>
            <a:ext cx="11255845" cy="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3E6C0FF0-71B2-E4A4-522C-A50C018B18E8}"/>
              </a:ext>
            </a:extLst>
          </p:cNvPr>
          <p:cNvCxnSpPr>
            <a:cxnSpLocks/>
          </p:cNvCxnSpPr>
          <p:nvPr/>
        </p:nvCxnSpPr>
        <p:spPr>
          <a:xfrm flipH="1">
            <a:off x="558784" y="6466113"/>
            <a:ext cx="11255845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Espace réservé du contenu 9" descr="Orange avec un remplissage uni">
            <a:extLst>
              <a:ext uri="{FF2B5EF4-FFF2-40B4-BE49-F238E27FC236}">
                <a16:creationId xmlns:a16="http://schemas.microsoft.com/office/drawing/2014/main" id="{11BFD59F-BE52-3F78-B715-EDBA6F12E31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06069" y="913968"/>
            <a:ext cx="358639" cy="358639"/>
          </a:xfrm>
          <a:prstGeom prst="rect">
            <a:avLst/>
          </a:prstGeom>
        </p:spPr>
      </p:pic>
      <p:pic>
        <p:nvPicPr>
          <p:cNvPr id="8" name="Espace réservé du contenu 9" descr="Orange avec un remplissage uni">
            <a:extLst>
              <a:ext uri="{FF2B5EF4-FFF2-40B4-BE49-F238E27FC236}">
                <a16:creationId xmlns:a16="http://schemas.microsoft.com/office/drawing/2014/main" id="{CA3C8F5F-62AB-CC1C-101D-669B1705508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40383" y="913968"/>
            <a:ext cx="358639" cy="358639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33A5396C-68F5-7471-C521-8ADC39967805}"/>
              </a:ext>
            </a:extLst>
          </p:cNvPr>
          <p:cNvSpPr txBox="1"/>
          <p:nvPr/>
        </p:nvSpPr>
        <p:spPr>
          <a:xfrm>
            <a:off x="558783" y="2020811"/>
            <a:ext cx="11255845" cy="3416320"/>
          </a:xfrm>
          <a:prstGeom prst="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93663" lvl="1" algn="just"/>
            <a:r>
              <a:rPr lang="fr-FR" sz="2400" dirty="0">
                <a:latin typeface="Bembo" panose="02020502050201020203" pitchFamily="18" charset="0"/>
              </a:rPr>
              <a:t>The </a:t>
            </a:r>
            <a:r>
              <a:rPr lang="fr-FR" sz="2400" dirty="0" err="1">
                <a:latin typeface="Bembo" panose="02020502050201020203" pitchFamily="18" charset="0"/>
              </a:rPr>
              <a:t>three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characters</a:t>
            </a:r>
            <a:r>
              <a:rPr lang="fr-FR" sz="2400" dirty="0">
                <a:latin typeface="Bembo" panose="02020502050201020203" pitchFamily="18" charset="0"/>
              </a:rPr>
              <a:t> in C.29 </a:t>
            </a:r>
            <a:r>
              <a:rPr lang="fr-FR" sz="2400" dirty="0" err="1">
                <a:latin typeface="Bembo" panose="02020502050201020203" pitchFamily="18" charset="0"/>
              </a:rPr>
              <a:t>contribute</a:t>
            </a:r>
            <a:r>
              <a:rPr lang="fr-FR" sz="2400" dirty="0">
                <a:latin typeface="Bembo" panose="02020502050201020203" pitchFamily="18" charset="0"/>
              </a:rPr>
              <a:t> to the transgression of </a:t>
            </a:r>
            <a:r>
              <a:rPr lang="fr-FR" sz="2400" dirty="0" err="1">
                <a:latin typeface="Bembo" panose="02020502050201020203" pitchFamily="18" charset="0"/>
              </a:rPr>
              <a:t>this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transactionnal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sphere</a:t>
            </a:r>
            <a:r>
              <a:rPr lang="fr-FR" sz="2400" dirty="0">
                <a:latin typeface="Bembo" panose="02020502050201020203" pitchFamily="18" charset="0"/>
              </a:rPr>
              <a:t>:  </a:t>
            </a:r>
          </a:p>
          <a:p>
            <a:pPr marL="550863" lvl="1" indent="-457200" algn="just">
              <a:buFont typeface="Wingdings" pitchFamily="2" charset="2"/>
              <a:buChar char="Ø"/>
            </a:pPr>
            <a:r>
              <a:rPr lang="fr-FR" sz="2400" dirty="0">
                <a:latin typeface="Bembo" panose="02020502050201020203" pitchFamily="18" charset="0"/>
              </a:rPr>
              <a:t>Pompey as consul</a:t>
            </a:r>
          </a:p>
          <a:p>
            <a:pPr marL="550863" lvl="1" indent="-457200" algn="just">
              <a:buFont typeface="Wingdings" pitchFamily="2" charset="2"/>
              <a:buChar char="Ø"/>
            </a:pPr>
            <a:r>
              <a:rPr lang="fr-FR" sz="2400" dirty="0">
                <a:latin typeface="Bembo" panose="02020502050201020203" pitchFamily="18" charset="0"/>
              </a:rPr>
              <a:t>Caesar as imperator</a:t>
            </a:r>
          </a:p>
          <a:p>
            <a:pPr marL="550863" lvl="1" indent="-457200" algn="just">
              <a:buFont typeface="Wingdings" pitchFamily="2" charset="2"/>
              <a:buChar char="Ø"/>
            </a:pPr>
            <a:r>
              <a:rPr lang="fr-FR" sz="2400" dirty="0" err="1">
                <a:latin typeface="Bembo" panose="02020502050201020203" pitchFamily="18" charset="0"/>
              </a:rPr>
              <a:t>Mamurra</a:t>
            </a:r>
            <a:r>
              <a:rPr lang="fr-FR" sz="2400" dirty="0">
                <a:latin typeface="Bembo" panose="02020502050201020203" pitchFamily="18" charset="0"/>
              </a:rPr>
              <a:t> uses </a:t>
            </a:r>
            <a:r>
              <a:rPr lang="fr-FR" sz="2400" dirty="0" err="1">
                <a:latin typeface="Bembo" panose="02020502050201020203" pitchFamily="18" charset="0"/>
              </a:rPr>
              <a:t>everything</a:t>
            </a:r>
            <a:r>
              <a:rPr lang="fr-FR" sz="2400" dirty="0">
                <a:latin typeface="Bembo" panose="02020502050201020203" pitchFamily="18" charset="0"/>
              </a:rPr>
              <a:t> in </a:t>
            </a:r>
            <a:r>
              <a:rPr lang="fr-FR" sz="2400" dirty="0" err="1">
                <a:latin typeface="Bembo" panose="02020502050201020203" pitchFamily="18" charset="0"/>
              </a:rPr>
              <a:t>personal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pleasures</a:t>
            </a:r>
            <a:r>
              <a:rPr lang="fr-FR" sz="2400" dirty="0">
                <a:latin typeface="Bembo" panose="02020502050201020203" pitchFamily="18" charset="0"/>
              </a:rPr>
              <a:t>  </a:t>
            </a:r>
          </a:p>
          <a:p>
            <a:pPr marL="93663" lvl="1" algn="just"/>
            <a:endParaRPr lang="fr-FR" sz="2400" dirty="0">
              <a:latin typeface="Bembo" panose="02020502050201020203" pitchFamily="18" charset="0"/>
            </a:endParaRPr>
          </a:p>
          <a:p>
            <a:pPr marL="550863" lvl="1" indent="-457200" algn="just">
              <a:buFont typeface="Symbol" pitchFamily="2" charset="2"/>
              <a:buChar char="Þ"/>
            </a:pPr>
            <a:r>
              <a:rPr lang="fr-FR" sz="2400" dirty="0">
                <a:latin typeface="Bembo" panose="02020502050201020203" pitchFamily="18" charset="0"/>
              </a:rPr>
              <a:t>The </a:t>
            </a:r>
            <a:r>
              <a:rPr lang="fr-FR" sz="2400" dirty="0" err="1">
                <a:latin typeface="Bembo" panose="02020502050201020203" pitchFamily="18" charset="0"/>
              </a:rPr>
              <a:t>symbolic</a:t>
            </a:r>
            <a:r>
              <a:rPr lang="fr-FR" sz="2400" dirty="0">
                <a:latin typeface="Bembo" panose="02020502050201020203" pitchFamily="18" charset="0"/>
              </a:rPr>
              <a:t> value of the </a:t>
            </a:r>
            <a:r>
              <a:rPr lang="fr-FR" sz="2400" dirty="0" err="1">
                <a:latin typeface="Bembo" panose="02020502050201020203" pitchFamily="18" charset="0"/>
              </a:rPr>
              <a:t>spoils</a:t>
            </a:r>
            <a:r>
              <a:rPr lang="fr-FR" sz="2400" dirty="0">
                <a:latin typeface="Bembo" panose="02020502050201020203" pitchFamily="18" charset="0"/>
              </a:rPr>
              <a:t> and </a:t>
            </a:r>
            <a:r>
              <a:rPr lang="fr-FR" sz="2400" dirty="0" err="1">
                <a:latin typeface="Bembo" panose="02020502050201020203" pitchFamily="18" charset="0"/>
              </a:rPr>
              <a:t>its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degrading</a:t>
            </a:r>
            <a:r>
              <a:rPr lang="fr-FR" sz="2400" dirty="0">
                <a:latin typeface="Bembo" panose="02020502050201020203" pitchFamily="18" charset="0"/>
              </a:rPr>
              <a:t> by </a:t>
            </a:r>
            <a:r>
              <a:rPr lang="fr-FR" sz="2400" dirty="0" err="1">
                <a:latin typeface="Bembo" panose="02020502050201020203" pitchFamily="18" charset="0"/>
              </a:rPr>
              <a:t>Mamurra’s</a:t>
            </a:r>
            <a:r>
              <a:rPr lang="fr-FR" sz="2400" dirty="0">
                <a:latin typeface="Bembo" panose="02020502050201020203" pitchFamily="18" charset="0"/>
              </a:rPr>
              <a:t> use </a:t>
            </a:r>
            <a:r>
              <a:rPr lang="fr-FR" sz="2400" dirty="0" err="1">
                <a:latin typeface="Bembo" panose="02020502050201020203" pitchFamily="18" charset="0"/>
              </a:rPr>
              <a:t>is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well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reflected</a:t>
            </a:r>
            <a:r>
              <a:rPr lang="fr-FR" sz="2400" dirty="0">
                <a:latin typeface="Bembo" panose="02020502050201020203" pitchFamily="18" charset="0"/>
              </a:rPr>
              <a:t> in the oxymorons </a:t>
            </a:r>
            <a:r>
              <a:rPr lang="fr-FR" sz="2400" i="1" dirty="0" err="1">
                <a:latin typeface="Bembo" panose="02020502050201020203" pitchFamily="18" charset="0"/>
              </a:rPr>
              <a:t>cinaede</a:t>
            </a:r>
            <a:r>
              <a:rPr lang="fr-FR" sz="2400" i="1" dirty="0">
                <a:latin typeface="Bembo" panose="02020502050201020203" pitchFamily="18" charset="0"/>
              </a:rPr>
              <a:t> </a:t>
            </a:r>
            <a:r>
              <a:rPr lang="fr-FR" sz="2400" i="1" dirty="0" err="1">
                <a:latin typeface="Bembo" panose="02020502050201020203" pitchFamily="18" charset="0"/>
              </a:rPr>
              <a:t>Romule</a:t>
            </a:r>
            <a:r>
              <a:rPr lang="fr-FR" sz="2400" dirty="0">
                <a:latin typeface="Bembo" panose="02020502050201020203" pitchFamily="18" charset="0"/>
              </a:rPr>
              <a:t>/</a:t>
            </a:r>
            <a:r>
              <a:rPr lang="fr-FR" sz="2400" i="1" dirty="0" err="1">
                <a:latin typeface="Bembo" panose="02020502050201020203" pitchFamily="18" charset="0"/>
              </a:rPr>
              <a:t>sinistra</a:t>
            </a:r>
            <a:r>
              <a:rPr lang="fr-FR" sz="2400" i="1" dirty="0">
                <a:latin typeface="Bembo" panose="02020502050201020203" pitchFamily="18" charset="0"/>
              </a:rPr>
              <a:t> </a:t>
            </a:r>
            <a:r>
              <a:rPr lang="fr-FR" sz="2400" i="1" dirty="0" err="1">
                <a:latin typeface="Bembo" panose="02020502050201020203" pitchFamily="18" charset="0"/>
              </a:rPr>
              <a:t>liberalitas</a:t>
            </a:r>
            <a:endParaRPr lang="fr-FR" sz="2400" i="1" dirty="0">
              <a:latin typeface="Bembo" panose="02020502050201020203" pitchFamily="18" charset="0"/>
            </a:endParaRPr>
          </a:p>
          <a:p>
            <a:pPr marL="550863" lvl="1" indent="-457200" algn="just">
              <a:buFont typeface="Symbol" pitchFamily="2" charset="2"/>
              <a:buChar char="Þ"/>
            </a:pPr>
            <a:r>
              <a:rPr lang="fr-FR" sz="2400" dirty="0">
                <a:latin typeface="Bembo" panose="02020502050201020203" pitchFamily="18" charset="0"/>
              </a:rPr>
              <a:t>This </a:t>
            </a:r>
            <a:r>
              <a:rPr lang="fr-FR" sz="2400" dirty="0" err="1">
                <a:latin typeface="Bembo" panose="02020502050201020203" pitchFamily="18" charset="0"/>
              </a:rPr>
              <a:t>symbolic</a:t>
            </a:r>
            <a:r>
              <a:rPr lang="fr-FR" sz="2400" dirty="0">
                <a:latin typeface="Bembo" panose="02020502050201020203" pitchFamily="18" charset="0"/>
              </a:rPr>
              <a:t> transgression in the </a:t>
            </a:r>
            <a:r>
              <a:rPr lang="fr-FR" sz="2400" dirty="0" err="1">
                <a:latin typeface="Bembo" panose="02020502050201020203" pitchFamily="18" charset="0"/>
              </a:rPr>
              <a:t>economic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field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finds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its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counterpart</a:t>
            </a:r>
            <a:r>
              <a:rPr lang="fr-FR" sz="2400" dirty="0">
                <a:latin typeface="Bembo" panose="02020502050201020203" pitchFamily="18" charset="0"/>
              </a:rPr>
              <a:t> in the </a:t>
            </a:r>
            <a:r>
              <a:rPr lang="fr-FR" sz="2400" dirty="0" err="1">
                <a:latin typeface="Bembo" panose="02020502050201020203" pitchFamily="18" charset="0"/>
              </a:rPr>
              <a:t>physical</a:t>
            </a:r>
            <a:r>
              <a:rPr lang="fr-FR" sz="2400" dirty="0">
                <a:latin typeface="Bembo" panose="02020502050201020203" pitchFamily="18" charset="0"/>
              </a:rPr>
              <a:t>, </a:t>
            </a:r>
            <a:r>
              <a:rPr lang="fr-FR" sz="2400" dirty="0" err="1">
                <a:latin typeface="Bembo" panose="02020502050201020203" pitchFamily="18" charset="0"/>
              </a:rPr>
              <a:t>individual</a:t>
            </a:r>
            <a:r>
              <a:rPr lang="fr-FR" sz="2400" dirty="0">
                <a:latin typeface="Bembo" panose="02020502050201020203" pitchFamily="18" charset="0"/>
              </a:rPr>
              <a:t>, </a:t>
            </a:r>
            <a:r>
              <a:rPr lang="fr-FR" sz="2400" dirty="0" err="1">
                <a:latin typeface="Bembo" panose="02020502050201020203" pitchFamily="18" charset="0"/>
              </a:rPr>
              <a:t>excess</a:t>
            </a:r>
            <a:r>
              <a:rPr lang="fr-FR" sz="2400" dirty="0">
                <a:latin typeface="Bembo" panose="02020502050201020203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701602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63F28E-E1DD-8DD1-1BD1-30AE8D83E2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A95738-15A0-4F4B-A8D9-039A3E9E1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211" y="679055"/>
            <a:ext cx="10653578" cy="828898"/>
          </a:xfrm>
        </p:spPr>
        <p:txBody>
          <a:bodyPr anchor="ctr">
            <a:normAutofit/>
          </a:bodyPr>
          <a:lstStyle/>
          <a:p>
            <a:pPr algn="ctr"/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III.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Catullus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29, or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learning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(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ac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)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counting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with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Mamurra</a:t>
            </a:r>
            <a:endParaRPr lang="fr-FR" i="1" dirty="0">
              <a:solidFill>
                <a:schemeClr val="accent3">
                  <a:lumMod val="50000"/>
                </a:schemeClr>
              </a:solidFill>
              <a:latin typeface="Gabriola" pitchFamily="82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FB524D8D-BB19-3E34-70DF-E4F97ED6984E}"/>
              </a:ext>
            </a:extLst>
          </p:cNvPr>
          <p:cNvCxnSpPr>
            <a:cxnSpLocks/>
          </p:cNvCxnSpPr>
          <p:nvPr/>
        </p:nvCxnSpPr>
        <p:spPr>
          <a:xfrm flipH="1">
            <a:off x="558784" y="478970"/>
            <a:ext cx="11255845" cy="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B0BAE1DD-692D-23DA-3BBA-BF8BEA0C9A17}"/>
              </a:ext>
            </a:extLst>
          </p:cNvPr>
          <p:cNvCxnSpPr>
            <a:cxnSpLocks/>
          </p:cNvCxnSpPr>
          <p:nvPr/>
        </p:nvCxnSpPr>
        <p:spPr>
          <a:xfrm flipH="1">
            <a:off x="558784" y="6466113"/>
            <a:ext cx="11255845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Espace réservé du contenu 9" descr="Orange avec un remplissage uni">
            <a:extLst>
              <a:ext uri="{FF2B5EF4-FFF2-40B4-BE49-F238E27FC236}">
                <a16:creationId xmlns:a16="http://schemas.microsoft.com/office/drawing/2014/main" id="{BEAC389E-4C22-5B88-3F6D-C6934CE81AF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06069" y="913968"/>
            <a:ext cx="358639" cy="358639"/>
          </a:xfrm>
          <a:prstGeom prst="rect">
            <a:avLst/>
          </a:prstGeom>
        </p:spPr>
      </p:pic>
      <p:pic>
        <p:nvPicPr>
          <p:cNvPr id="8" name="Espace réservé du contenu 9" descr="Orange avec un remplissage uni">
            <a:extLst>
              <a:ext uri="{FF2B5EF4-FFF2-40B4-BE49-F238E27FC236}">
                <a16:creationId xmlns:a16="http://schemas.microsoft.com/office/drawing/2014/main" id="{0B1D5725-C2D5-65A3-F88B-FACF5DB49A6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40383" y="913968"/>
            <a:ext cx="358639" cy="358639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F20CCA45-B958-90D5-75F3-A297559A37DD}"/>
              </a:ext>
            </a:extLst>
          </p:cNvPr>
          <p:cNvSpPr txBox="1"/>
          <p:nvPr/>
        </p:nvSpPr>
        <p:spPr>
          <a:xfrm>
            <a:off x="4270695" y="1460655"/>
            <a:ext cx="3650609" cy="206210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93663" lvl="1" algn="just"/>
            <a:r>
              <a:rPr lang="fr-FR" sz="2000" dirty="0" err="1">
                <a:latin typeface="Bembo" panose="02020502050201020203" pitchFamily="18" charset="0"/>
              </a:rPr>
              <a:t>ll</a:t>
            </a:r>
            <a:r>
              <a:rPr lang="fr-FR" sz="2000" dirty="0">
                <a:latin typeface="Bembo" panose="02020502050201020203" pitchFamily="18" charset="0"/>
              </a:rPr>
              <a:t>. 12-15 and : </a:t>
            </a:r>
          </a:p>
          <a:p>
            <a:r>
              <a:rPr lang="fr-FR" b="1" i="1" dirty="0" err="1">
                <a:latin typeface="Bembo" panose="02020502050201020203" pitchFamily="18" charset="0"/>
              </a:rPr>
              <a:t>eo</a:t>
            </a:r>
            <a:r>
              <a:rPr lang="fr-FR" i="1" dirty="0" err="1">
                <a:latin typeface="Bembo" panose="02020502050201020203" pitchFamily="18" charset="0"/>
              </a:rPr>
              <a:t>ne</a:t>
            </a:r>
            <a:r>
              <a:rPr lang="fr-FR" i="1" dirty="0">
                <a:latin typeface="Bembo" panose="02020502050201020203" pitchFamily="18" charset="0"/>
              </a:rPr>
              <a:t> </a:t>
            </a:r>
            <a:r>
              <a:rPr lang="fr-FR" b="1" i="1" dirty="0">
                <a:solidFill>
                  <a:schemeClr val="accent2">
                    <a:lumMod val="75000"/>
                  </a:schemeClr>
                </a:solidFill>
                <a:latin typeface="Bembo" panose="02020502050201020203" pitchFamily="18" charset="0"/>
              </a:rPr>
              <a:t>nomine</a:t>
            </a:r>
            <a:r>
              <a:rPr lang="fr-FR" i="1" dirty="0">
                <a:latin typeface="Bembo" panose="02020502050201020203" pitchFamily="18" charset="0"/>
              </a:rPr>
              <a:t>, imperator</a:t>
            </a:r>
            <a:r>
              <a:rPr lang="fr-FR" b="1" i="1" dirty="0">
                <a:solidFill>
                  <a:schemeClr val="accent4">
                    <a:lumMod val="75000"/>
                  </a:schemeClr>
                </a:solidFill>
                <a:latin typeface="Bembo" panose="02020502050201020203" pitchFamily="18" charset="0"/>
              </a:rPr>
              <a:t> </a:t>
            </a:r>
            <a:r>
              <a:rPr lang="fr-FR" b="1" i="1" dirty="0" err="1">
                <a:solidFill>
                  <a:schemeClr val="accent2">
                    <a:lumMod val="75000"/>
                  </a:schemeClr>
                </a:solidFill>
                <a:latin typeface="Bembo" panose="02020502050201020203" pitchFamily="18" charset="0"/>
              </a:rPr>
              <a:t>unice</a:t>
            </a:r>
            <a:r>
              <a:rPr lang="fr-FR" i="1" dirty="0">
                <a:latin typeface="Bembo" panose="02020502050201020203" pitchFamily="18" charset="0"/>
              </a:rPr>
              <a:t>, </a:t>
            </a:r>
          </a:p>
          <a:p>
            <a:r>
              <a:rPr lang="fr-FR" i="1" dirty="0" err="1">
                <a:latin typeface="Bembo" panose="02020502050201020203" pitchFamily="18" charset="0"/>
              </a:rPr>
              <a:t>fuisti</a:t>
            </a:r>
            <a:r>
              <a:rPr lang="fr-FR" i="1" dirty="0">
                <a:latin typeface="Bembo" panose="02020502050201020203" pitchFamily="18" charset="0"/>
              </a:rPr>
              <a:t> in </a:t>
            </a:r>
            <a:r>
              <a:rPr lang="fr-FR" i="1" dirty="0" err="1">
                <a:latin typeface="Bembo" panose="02020502050201020203" pitchFamily="18" charset="0"/>
              </a:rPr>
              <a:t>ultima</a:t>
            </a:r>
            <a:r>
              <a:rPr lang="fr-FR" i="1" dirty="0">
                <a:latin typeface="Bembo" panose="02020502050201020203" pitchFamily="18" charset="0"/>
              </a:rPr>
              <a:t> </a:t>
            </a:r>
            <a:r>
              <a:rPr lang="fr-FR" i="1" dirty="0" err="1">
                <a:latin typeface="Bembo" panose="02020502050201020203" pitchFamily="18" charset="0"/>
              </a:rPr>
              <a:t>occidentis</a:t>
            </a:r>
            <a:r>
              <a:rPr lang="fr-FR" i="1" dirty="0">
                <a:latin typeface="Bembo" panose="02020502050201020203" pitchFamily="18" charset="0"/>
              </a:rPr>
              <a:t> insula, </a:t>
            </a:r>
          </a:p>
          <a:p>
            <a:r>
              <a:rPr lang="fr-FR" i="1" dirty="0">
                <a:latin typeface="Bembo" panose="02020502050201020203" pitchFamily="18" charset="0"/>
              </a:rPr>
              <a:t>ut </a:t>
            </a:r>
            <a:r>
              <a:rPr lang="fr-FR" i="1" dirty="0" err="1">
                <a:latin typeface="Bembo" panose="02020502050201020203" pitchFamily="18" charset="0"/>
              </a:rPr>
              <a:t>ista</a:t>
            </a:r>
            <a:r>
              <a:rPr lang="fr-FR" i="1" dirty="0">
                <a:latin typeface="Bembo" panose="02020502050201020203" pitchFamily="18" charset="0"/>
              </a:rPr>
              <a:t> </a:t>
            </a:r>
            <a:r>
              <a:rPr lang="fr-FR" b="1" i="1" dirty="0" err="1">
                <a:solidFill>
                  <a:schemeClr val="accent2">
                    <a:lumMod val="75000"/>
                  </a:schemeClr>
                </a:solidFill>
                <a:latin typeface="Bembo" panose="02020502050201020203" pitchFamily="18" charset="0"/>
              </a:rPr>
              <a:t>uestra</a:t>
            </a:r>
            <a:r>
              <a:rPr lang="fr-FR" i="1" dirty="0">
                <a:latin typeface="Bembo" panose="02020502050201020203" pitchFamily="18" charset="0"/>
              </a:rPr>
              <a:t> </a:t>
            </a:r>
            <a:r>
              <a:rPr lang="fr-FR" i="1" dirty="0" err="1">
                <a:solidFill>
                  <a:schemeClr val="tx1"/>
                </a:solidFill>
                <a:latin typeface="Bembo" panose="02020502050201020203" pitchFamily="18" charset="0"/>
              </a:rPr>
              <a:t>diffututa</a:t>
            </a:r>
            <a:r>
              <a:rPr lang="fr-FR" i="1" dirty="0">
                <a:solidFill>
                  <a:schemeClr val="tx1"/>
                </a:solidFill>
                <a:latin typeface="Bembo" panose="02020502050201020203" pitchFamily="18" charset="0"/>
              </a:rPr>
              <a:t> </a:t>
            </a:r>
            <a:r>
              <a:rPr lang="fr-FR" i="1" dirty="0" err="1">
                <a:solidFill>
                  <a:schemeClr val="tx1"/>
                </a:solidFill>
                <a:latin typeface="Bembo" panose="02020502050201020203" pitchFamily="18" charset="0"/>
              </a:rPr>
              <a:t>mentula</a:t>
            </a:r>
            <a:r>
              <a:rPr lang="fr-FR" i="1" dirty="0">
                <a:solidFill>
                  <a:schemeClr val="tx1"/>
                </a:solidFill>
                <a:latin typeface="Bembo" panose="02020502050201020203" pitchFamily="18" charset="0"/>
              </a:rPr>
              <a:t> </a:t>
            </a:r>
          </a:p>
          <a:p>
            <a:r>
              <a:rPr lang="fr-FR" b="1" i="1" dirty="0" err="1">
                <a:solidFill>
                  <a:schemeClr val="accent2">
                    <a:lumMod val="75000"/>
                  </a:schemeClr>
                </a:solidFill>
                <a:latin typeface="Bembo" panose="02020502050201020203" pitchFamily="18" charset="0"/>
              </a:rPr>
              <a:t>ducenties</a:t>
            </a:r>
            <a:r>
              <a:rPr lang="fr-FR" b="1" i="1" dirty="0">
                <a:solidFill>
                  <a:schemeClr val="tx1"/>
                </a:solidFill>
                <a:latin typeface="Bembo" panose="02020502050201020203" pitchFamily="18" charset="0"/>
              </a:rPr>
              <a:t> </a:t>
            </a:r>
            <a:r>
              <a:rPr lang="fr-FR" i="1" dirty="0" err="1">
                <a:solidFill>
                  <a:schemeClr val="tx1"/>
                </a:solidFill>
                <a:latin typeface="Bembo" panose="02020502050201020203" pitchFamily="18" charset="0"/>
              </a:rPr>
              <a:t>comesset</a:t>
            </a:r>
            <a:r>
              <a:rPr lang="fr-FR" i="1" dirty="0">
                <a:solidFill>
                  <a:schemeClr val="tx1"/>
                </a:solidFill>
                <a:latin typeface="Bembo" panose="02020502050201020203" pitchFamily="18" charset="0"/>
              </a:rPr>
              <a:t> </a:t>
            </a:r>
            <a:r>
              <a:rPr lang="fr-FR" i="1" dirty="0" err="1">
                <a:solidFill>
                  <a:schemeClr val="tx1"/>
                </a:solidFill>
                <a:latin typeface="Bembo" panose="02020502050201020203" pitchFamily="18" charset="0"/>
              </a:rPr>
              <a:t>aut</a:t>
            </a:r>
            <a:r>
              <a:rPr lang="fr-FR" i="1" dirty="0">
                <a:solidFill>
                  <a:schemeClr val="tx1"/>
                </a:solidFill>
                <a:latin typeface="Bembo" panose="02020502050201020203" pitchFamily="18" charset="0"/>
              </a:rPr>
              <a:t> </a:t>
            </a:r>
            <a:r>
              <a:rPr lang="fr-FR" b="1" i="1" dirty="0" err="1">
                <a:solidFill>
                  <a:schemeClr val="accent2">
                    <a:lumMod val="75000"/>
                  </a:schemeClr>
                </a:solidFill>
                <a:latin typeface="Bembo" panose="02020502050201020203" pitchFamily="18" charset="0"/>
              </a:rPr>
              <a:t>trecenties</a:t>
            </a:r>
            <a:r>
              <a:rPr lang="fr-FR" i="1" dirty="0">
                <a:latin typeface="Bembo" panose="02020502050201020203" pitchFamily="18" charset="0"/>
              </a:rPr>
              <a:t>?</a:t>
            </a:r>
          </a:p>
          <a:p>
            <a:r>
              <a:rPr lang="fr-FR" i="1" dirty="0">
                <a:latin typeface="Bembo" panose="02020502050201020203" pitchFamily="18" charset="0"/>
              </a:rPr>
              <a:t>[…]  </a:t>
            </a:r>
          </a:p>
          <a:p>
            <a:r>
              <a:rPr lang="fr-FR" i="1" dirty="0" err="1">
                <a:latin typeface="Bembo" panose="02020502050201020203" pitchFamily="18" charset="0"/>
              </a:rPr>
              <a:t>socer</a:t>
            </a:r>
            <a:r>
              <a:rPr lang="fr-FR" i="1" dirty="0">
                <a:latin typeface="Bembo" panose="02020502050201020203" pitchFamily="18" charset="0"/>
              </a:rPr>
              <a:t> </a:t>
            </a:r>
            <a:r>
              <a:rPr lang="fr-FR" i="1" dirty="0" err="1">
                <a:latin typeface="Bembo" panose="02020502050201020203" pitchFamily="18" charset="0"/>
              </a:rPr>
              <a:t>generque</a:t>
            </a:r>
            <a:r>
              <a:rPr lang="fr-FR" i="1" dirty="0">
                <a:latin typeface="Bembo" panose="02020502050201020203" pitchFamily="18" charset="0"/>
              </a:rPr>
              <a:t>, </a:t>
            </a:r>
            <a:r>
              <a:rPr lang="fr-FR" i="1" dirty="0" err="1">
                <a:latin typeface="Bembo" panose="02020502050201020203" pitchFamily="18" charset="0"/>
              </a:rPr>
              <a:t>perdidistis</a:t>
            </a:r>
            <a:r>
              <a:rPr lang="fr-FR" i="1" dirty="0">
                <a:latin typeface="Bembo" panose="02020502050201020203" pitchFamily="18" charset="0"/>
              </a:rPr>
              <a:t> </a:t>
            </a:r>
            <a:r>
              <a:rPr lang="fr-FR" i="1" dirty="0" err="1">
                <a:latin typeface="Bembo" panose="02020502050201020203" pitchFamily="18" charset="0"/>
              </a:rPr>
              <a:t>omnia</a:t>
            </a:r>
            <a:r>
              <a:rPr lang="fr-FR" i="1" dirty="0">
                <a:latin typeface="Bembo" panose="02020502050201020203" pitchFamily="18" charset="0"/>
              </a:rPr>
              <a:t>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7E8D314-5439-4CB0-3FEF-94498D2E4D26}"/>
              </a:ext>
            </a:extLst>
          </p:cNvPr>
          <p:cNvSpPr txBox="1"/>
          <p:nvPr/>
        </p:nvSpPr>
        <p:spPr>
          <a:xfrm>
            <a:off x="558784" y="4099034"/>
            <a:ext cx="11255845" cy="1938992"/>
          </a:xfrm>
          <a:prstGeom prst="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93663" lvl="1" algn="just"/>
            <a:r>
              <a:rPr lang="fr-FR" sz="2400" i="1" dirty="0">
                <a:latin typeface="Bembo" panose="02020502050201020203" pitchFamily="18" charset="0"/>
              </a:rPr>
              <a:t>« nomine » </a:t>
            </a:r>
            <a:r>
              <a:rPr lang="fr-FR" sz="2400" dirty="0">
                <a:latin typeface="Bembo" panose="02020502050201020203" pitchFamily="18" charset="0"/>
              </a:rPr>
              <a:t>as </a:t>
            </a:r>
            <a:r>
              <a:rPr lang="fr-FR" sz="2400" dirty="0" err="1">
                <a:latin typeface="Bembo" panose="02020502050201020203" pitchFamily="18" charset="0"/>
              </a:rPr>
              <a:t>accounts</a:t>
            </a:r>
            <a:r>
              <a:rPr lang="fr-FR" sz="2400" dirty="0">
                <a:latin typeface="Bembo" panose="02020502050201020203" pitchFamily="18" charset="0"/>
              </a:rPr>
              <a:t>      </a:t>
            </a:r>
            <a:r>
              <a:rPr lang="fr-FR" sz="2400" dirty="0" err="1">
                <a:latin typeface="Bembo" panose="02020502050201020203" pitchFamily="18" charset="0"/>
              </a:rPr>
              <a:t>counting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also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illustrates</a:t>
            </a:r>
            <a:r>
              <a:rPr lang="fr-FR" sz="2400" dirty="0">
                <a:latin typeface="Bembo" panose="02020502050201020203" pitchFamily="18" charset="0"/>
              </a:rPr>
              <a:t> the </a:t>
            </a:r>
            <a:r>
              <a:rPr lang="fr-FR" sz="2400" dirty="0" err="1">
                <a:latin typeface="Bembo" panose="02020502050201020203" pitchFamily="18" charset="0"/>
              </a:rPr>
              <a:t>economic</a:t>
            </a:r>
            <a:r>
              <a:rPr lang="fr-FR" sz="2400" dirty="0">
                <a:latin typeface="Bembo" panose="02020502050201020203" pitchFamily="18" charset="0"/>
              </a:rPr>
              <a:t> transgression:</a:t>
            </a:r>
          </a:p>
          <a:p>
            <a:pPr marL="550863" lvl="1" indent="-457200" algn="just">
              <a:buFont typeface="Wingdings" pitchFamily="2" charset="2"/>
              <a:buChar char="Ø"/>
            </a:pPr>
            <a:r>
              <a:rPr lang="fr-FR" sz="2400" dirty="0">
                <a:latin typeface="Bembo" panose="02020502050201020203" pitchFamily="18" charset="0"/>
              </a:rPr>
              <a:t>« </a:t>
            </a:r>
            <a:r>
              <a:rPr lang="fr-FR" sz="2400" i="1" dirty="0" err="1">
                <a:latin typeface="Bembo" panose="02020502050201020203" pitchFamily="18" charset="0"/>
              </a:rPr>
              <a:t>unice</a:t>
            </a:r>
            <a:r>
              <a:rPr lang="fr-FR" sz="2400" dirty="0">
                <a:latin typeface="Bembo" panose="02020502050201020203" pitchFamily="18" charset="0"/>
              </a:rPr>
              <a:t> »: 1 </a:t>
            </a:r>
            <a:r>
              <a:rPr lang="fr-FR" sz="2400" dirty="0" err="1">
                <a:latin typeface="Bembo" panose="02020502050201020203" pitchFamily="18" charset="0"/>
              </a:rPr>
              <a:t>matters</a:t>
            </a:r>
            <a:endParaRPr lang="fr-FR" sz="2400" dirty="0">
              <a:latin typeface="Bembo" panose="02020502050201020203" pitchFamily="18" charset="0"/>
            </a:endParaRPr>
          </a:p>
          <a:p>
            <a:pPr marL="550863" lvl="1" indent="-457200" algn="just">
              <a:buFont typeface="Wingdings" pitchFamily="2" charset="2"/>
              <a:buChar char="Ø"/>
            </a:pPr>
            <a:r>
              <a:rPr lang="fr-FR" sz="2400" dirty="0">
                <a:latin typeface="Bembo" panose="02020502050201020203" pitchFamily="18" charset="0"/>
              </a:rPr>
              <a:t>« </a:t>
            </a:r>
            <a:r>
              <a:rPr lang="fr-FR" sz="2400" i="1" dirty="0" err="1">
                <a:latin typeface="Bembo" panose="02020502050201020203" pitchFamily="18" charset="0"/>
              </a:rPr>
              <a:t>uestra</a:t>
            </a:r>
            <a:r>
              <a:rPr lang="fr-FR" sz="2400" dirty="0">
                <a:latin typeface="Bembo" panose="02020502050201020203" pitchFamily="18" charset="0"/>
              </a:rPr>
              <a:t> »: 2 </a:t>
            </a:r>
            <a:r>
              <a:rPr lang="fr-FR" sz="2400" dirty="0" err="1">
                <a:latin typeface="Bembo" panose="02020502050201020203" pitchFamily="18" charset="0"/>
              </a:rPr>
              <a:t>matter</a:t>
            </a:r>
            <a:endParaRPr lang="fr-FR" sz="2400" dirty="0">
              <a:latin typeface="Bembo" panose="02020502050201020203" pitchFamily="18" charset="0"/>
            </a:endParaRPr>
          </a:p>
          <a:p>
            <a:pPr marL="550863" lvl="1" indent="-457200" algn="just">
              <a:buFont typeface="Wingdings" pitchFamily="2" charset="2"/>
              <a:buChar char="Ø"/>
            </a:pPr>
            <a:r>
              <a:rPr lang="fr-FR" sz="2400" dirty="0">
                <a:latin typeface="Bembo" panose="02020502050201020203" pitchFamily="18" charset="0"/>
              </a:rPr>
              <a:t>« </a:t>
            </a:r>
            <a:r>
              <a:rPr lang="fr-FR" sz="2400" i="1" dirty="0" err="1">
                <a:latin typeface="Bembo" panose="02020502050201020203" pitchFamily="18" charset="0"/>
              </a:rPr>
              <a:t>ducenties</a:t>
            </a:r>
            <a:r>
              <a:rPr lang="fr-FR" sz="2400" i="1" dirty="0">
                <a:latin typeface="Bembo" panose="02020502050201020203" pitchFamily="18" charset="0"/>
              </a:rPr>
              <a:t> </a:t>
            </a:r>
            <a:r>
              <a:rPr lang="fr-FR" sz="2400" i="1" dirty="0" err="1">
                <a:latin typeface="Bembo" panose="02020502050201020203" pitchFamily="18" charset="0"/>
              </a:rPr>
              <a:t>aut</a:t>
            </a:r>
            <a:r>
              <a:rPr lang="fr-FR" sz="2400" i="1" dirty="0">
                <a:latin typeface="Bembo" panose="02020502050201020203" pitchFamily="18" charset="0"/>
              </a:rPr>
              <a:t> </a:t>
            </a:r>
            <a:r>
              <a:rPr lang="fr-FR" sz="2400" i="1" dirty="0" err="1">
                <a:latin typeface="Bembo" panose="02020502050201020203" pitchFamily="18" charset="0"/>
              </a:rPr>
              <a:t>trecenties</a:t>
            </a:r>
            <a:r>
              <a:rPr lang="fr-FR" sz="2400" i="1" dirty="0">
                <a:latin typeface="Bembo" panose="02020502050201020203" pitchFamily="18" charset="0"/>
              </a:rPr>
              <a:t> </a:t>
            </a:r>
            <a:r>
              <a:rPr lang="fr-FR" sz="2400" dirty="0">
                <a:latin typeface="Bembo" panose="02020502050201020203" pitchFamily="18" charset="0"/>
              </a:rPr>
              <a:t>»: 20,000,000 or 30,000,000, </a:t>
            </a:r>
            <a:r>
              <a:rPr lang="fr-FR" sz="2400" dirty="0" err="1">
                <a:latin typeface="Bembo" panose="02020502050201020203" pitchFamily="18" charset="0"/>
              </a:rPr>
              <a:t>what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difference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does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it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make</a:t>
            </a:r>
            <a:r>
              <a:rPr lang="fr-FR" sz="2400" dirty="0">
                <a:latin typeface="Bembo" panose="02020502050201020203" pitchFamily="18" charset="0"/>
              </a:rPr>
              <a:t>?</a:t>
            </a:r>
          </a:p>
          <a:p>
            <a:pPr marL="550863" lvl="1" indent="-457200" algn="just">
              <a:buFont typeface="Wingdings" pitchFamily="2" charset="2"/>
              <a:buChar char="Ø"/>
            </a:pPr>
            <a:r>
              <a:rPr lang="fr-FR" sz="2400" dirty="0">
                <a:latin typeface="Bembo" panose="02020502050201020203" pitchFamily="18" charset="0"/>
              </a:rPr>
              <a:t>« </a:t>
            </a:r>
            <a:r>
              <a:rPr lang="fr-FR" sz="2400" i="1" dirty="0" err="1">
                <a:latin typeface="Bembo" panose="02020502050201020203" pitchFamily="18" charset="0"/>
              </a:rPr>
              <a:t>omnia</a:t>
            </a:r>
            <a:r>
              <a:rPr lang="fr-FR" sz="2400" dirty="0">
                <a:latin typeface="Bembo" panose="02020502050201020203" pitchFamily="18" charset="0"/>
              </a:rPr>
              <a:t> »: in the end, </a:t>
            </a:r>
            <a:r>
              <a:rPr lang="fr-FR" sz="2400" dirty="0" err="1">
                <a:latin typeface="Bembo" panose="02020502050201020203" pitchFamily="18" charset="0"/>
              </a:rPr>
              <a:t>everything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is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lost</a:t>
            </a:r>
            <a:r>
              <a:rPr lang="fr-FR" sz="2400" dirty="0">
                <a:latin typeface="Bembo" panose="02020502050201020203" pitchFamily="18" charset="0"/>
              </a:rPr>
              <a:t>. </a:t>
            </a:r>
          </a:p>
        </p:txBody>
      </p:sp>
      <p:sp>
        <p:nvSpPr>
          <p:cNvPr id="6" name="Flèche vers la droite 5">
            <a:extLst>
              <a:ext uri="{FF2B5EF4-FFF2-40B4-BE49-F238E27FC236}">
                <a16:creationId xmlns:a16="http://schemas.microsoft.com/office/drawing/2014/main" id="{E2975589-5389-F29C-E2FB-7AFC05B95BEB}"/>
              </a:ext>
            </a:extLst>
          </p:cNvPr>
          <p:cNvSpPr/>
          <p:nvPr/>
        </p:nvSpPr>
        <p:spPr>
          <a:xfrm>
            <a:off x="3626074" y="4288218"/>
            <a:ext cx="236483" cy="126125"/>
          </a:xfrm>
          <a:prstGeom prst="rightArrow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931717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14BBDB-3126-1C25-F895-E3D5EF6BE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F3A8D8-F690-7463-43F3-87A739B42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211" y="679055"/>
            <a:ext cx="10653578" cy="828898"/>
          </a:xfrm>
        </p:spPr>
        <p:txBody>
          <a:bodyPr anchor="ctr">
            <a:normAutofit/>
          </a:bodyPr>
          <a:lstStyle/>
          <a:p>
            <a:pPr algn="ctr"/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IV. An (un)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countable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</a:t>
            </a:r>
            <a:r>
              <a:rPr lang="fr-FR" i="1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recusatio</a:t>
            </a:r>
            <a:endParaRPr lang="fr-FR" i="1" dirty="0">
              <a:solidFill>
                <a:schemeClr val="accent3">
                  <a:lumMod val="50000"/>
                </a:schemeClr>
              </a:solidFill>
              <a:latin typeface="Gabriola" pitchFamily="82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F0A3A0E9-FF6A-27F7-A3E8-04BE7EEE0E1F}"/>
              </a:ext>
            </a:extLst>
          </p:cNvPr>
          <p:cNvCxnSpPr>
            <a:cxnSpLocks/>
          </p:cNvCxnSpPr>
          <p:nvPr/>
        </p:nvCxnSpPr>
        <p:spPr>
          <a:xfrm flipH="1">
            <a:off x="558784" y="478970"/>
            <a:ext cx="11255845" cy="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CB970E7A-4FBF-A2A0-A4D5-D318E8438E50}"/>
              </a:ext>
            </a:extLst>
          </p:cNvPr>
          <p:cNvCxnSpPr>
            <a:cxnSpLocks/>
          </p:cNvCxnSpPr>
          <p:nvPr/>
        </p:nvCxnSpPr>
        <p:spPr>
          <a:xfrm flipH="1">
            <a:off x="558784" y="6466113"/>
            <a:ext cx="11255845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A491B4E6-0076-DB35-D9EB-53106D70BFD8}"/>
              </a:ext>
            </a:extLst>
          </p:cNvPr>
          <p:cNvSpPr txBox="1"/>
          <p:nvPr/>
        </p:nvSpPr>
        <p:spPr>
          <a:xfrm>
            <a:off x="490467" y="1523285"/>
            <a:ext cx="11255845" cy="830997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93663" lvl="1" algn="just"/>
            <a:r>
              <a:rPr lang="fr-FR" sz="2400" dirty="0">
                <a:latin typeface="Bembo" panose="02020502050201020203" pitchFamily="18" charset="0"/>
              </a:rPr>
              <a:t>Cycle structure of the </a:t>
            </a:r>
            <a:r>
              <a:rPr lang="fr-FR" sz="2400" dirty="0" err="1">
                <a:latin typeface="Bembo" panose="02020502050201020203" pitchFamily="18" charset="0"/>
              </a:rPr>
              <a:t>two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poems</a:t>
            </a:r>
            <a:r>
              <a:rPr lang="fr-FR" sz="2400" dirty="0">
                <a:latin typeface="Bembo" panose="02020502050201020203" pitchFamily="18" charset="0"/>
              </a:rPr>
              <a:t> (</a:t>
            </a:r>
            <a:r>
              <a:rPr lang="fr-FR" sz="2400" i="1" dirty="0" err="1">
                <a:solidFill>
                  <a:schemeClr val="accent3">
                    <a:lumMod val="50000"/>
                  </a:schemeClr>
                </a:solidFill>
                <a:latin typeface="Bembo" panose="02020502050201020203" pitchFamily="18" charset="0"/>
              </a:rPr>
              <a:t>Deuling</a:t>
            </a:r>
            <a:r>
              <a:rPr lang="fr-FR" sz="2400" i="1" dirty="0">
                <a:solidFill>
                  <a:schemeClr val="accent3">
                    <a:lumMod val="50000"/>
                  </a:schemeClr>
                </a:solidFill>
                <a:latin typeface="Bembo" panose="02020502050201020203" pitchFamily="18" charset="0"/>
              </a:rPr>
              <a:t> 1999</a:t>
            </a:r>
            <a:r>
              <a:rPr lang="fr-FR" sz="2400" dirty="0">
                <a:latin typeface="Bembo" panose="02020502050201020203" pitchFamily="18" charset="0"/>
              </a:rPr>
              <a:t>)</a:t>
            </a:r>
          </a:p>
          <a:p>
            <a:pPr marL="93663" lvl="1" algn="just"/>
            <a:r>
              <a:rPr lang="fr-FR" sz="2400" b="1" dirty="0">
                <a:solidFill>
                  <a:schemeClr val="accent2">
                    <a:lumMod val="75000"/>
                  </a:schemeClr>
                </a:solidFill>
                <a:latin typeface="Bembo" panose="02020502050201020203" pitchFamily="18" charset="0"/>
              </a:rPr>
              <a:t> 1/</a:t>
            </a:r>
            <a:r>
              <a:rPr lang="fr-FR" sz="2400" dirty="0">
                <a:latin typeface="Bembo" panose="02020502050201020203" pitchFamily="18" charset="0"/>
              </a:rPr>
              <a:t> the center (end of 28, start of 29): Romulus &amp; Remus</a:t>
            </a:r>
          </a:p>
        </p:txBody>
      </p:sp>
      <p:graphicFrame>
        <p:nvGraphicFramePr>
          <p:cNvPr id="10" name="Espace réservé du contenu 2">
            <a:extLst>
              <a:ext uri="{FF2B5EF4-FFF2-40B4-BE49-F238E27FC236}">
                <a16:creationId xmlns:a16="http://schemas.microsoft.com/office/drawing/2014/main" id="{3F1C9B23-A826-5A1B-45E4-26E61DB4F3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740307"/>
              </p:ext>
            </p:extLst>
          </p:nvPr>
        </p:nvGraphicFramePr>
        <p:xfrm>
          <a:off x="724517" y="2785144"/>
          <a:ext cx="10742966" cy="2834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05380">
                  <a:extLst>
                    <a:ext uri="{9D8B030D-6E8A-4147-A177-3AD203B41FA5}">
                      <a16:colId xmlns:a16="http://schemas.microsoft.com/office/drawing/2014/main" val="3630966558"/>
                    </a:ext>
                  </a:extLst>
                </a:gridCol>
                <a:gridCol w="6437586">
                  <a:extLst>
                    <a:ext uri="{9D8B030D-6E8A-4147-A177-3AD203B41FA5}">
                      <a16:colId xmlns:a16="http://schemas.microsoft.com/office/drawing/2014/main" val="10909640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28, 14-15:</a:t>
                      </a:r>
                    </a:p>
                    <a:p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at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uobis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mala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multa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di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deaeque</a:t>
                      </a:r>
                      <a:endParaRPr lang="fr-FR" sz="2000" b="0" i="1" dirty="0">
                        <a:solidFill>
                          <a:schemeClr val="tx1"/>
                        </a:solidFill>
                        <a:latin typeface="Bembo" panose="02020502050201020203" pitchFamily="18" charset="0"/>
                      </a:endParaRPr>
                    </a:p>
                    <a:p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dent,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opprobria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Bembo" panose="02020502050201020203" pitchFamily="18" charset="0"/>
                        </a:rPr>
                        <a:t>Romuli</a:t>
                      </a:r>
                      <a:r>
                        <a:rPr lang="fr-FR" sz="2000" b="1" i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Bembo" panose="02020502050201020203" pitchFamily="18" charset="0"/>
                        </a:rPr>
                        <a:t>Remique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. </a:t>
                      </a:r>
                    </a:p>
                    <a:p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29, 1-5: </a:t>
                      </a:r>
                    </a:p>
                    <a:p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Quis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hoc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potest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uidere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quis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potest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pati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, </a:t>
                      </a:r>
                    </a:p>
                    <a:p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nisi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impudicus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et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uorax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et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aleo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, </a:t>
                      </a:r>
                    </a:p>
                    <a:p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Mamurram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habere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quod Comata Gallia</a:t>
                      </a:r>
                    </a:p>
                    <a:p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habebat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ante et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ultima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Britannia? </a:t>
                      </a:r>
                    </a:p>
                    <a:p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cinaede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kern="12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Romule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haec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uidebis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et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feres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? </a:t>
                      </a:r>
                      <a:endParaRPr lang="fr-FR" sz="2000" b="0" i="1" dirty="0">
                        <a:solidFill>
                          <a:schemeClr val="tx1"/>
                        </a:solidFill>
                        <a:latin typeface="Bembo" panose="02020502050201020203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>
                        <a:latin typeface="Bembo" panose="02020502050201020203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latin typeface="Bembo" panose="02020502050201020203" pitchFamily="18" charset="0"/>
                        </a:rPr>
                        <a:t>But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may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the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gods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and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goddesses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bring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many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curses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upon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you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you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blots on the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names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of Romulus and Remus.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>
                        <a:latin typeface="Bembo" panose="02020502050201020203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Who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 can look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upon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this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who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can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suffer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this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except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he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be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lost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to all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shame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and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voracious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and a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gambler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that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Mamurra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should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have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what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Gallia Comata and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farthest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Britain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had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once? Pansy Romulus, can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you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see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and endure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this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? </a:t>
                      </a:r>
                      <a:endParaRPr lang="fr-FR" sz="2000" dirty="0">
                        <a:latin typeface="Bembo" panose="02020502050201020203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50198715"/>
                  </a:ext>
                </a:extLst>
              </a:tr>
            </a:tbl>
          </a:graphicData>
        </a:graphic>
      </p:graphicFrame>
      <p:pic>
        <p:nvPicPr>
          <p:cNvPr id="18" name="Espace réservé du contenu 9" descr="Orange avec un remplissage uni">
            <a:extLst>
              <a:ext uri="{FF2B5EF4-FFF2-40B4-BE49-F238E27FC236}">
                <a16:creationId xmlns:a16="http://schemas.microsoft.com/office/drawing/2014/main" id="{F783AB67-2832-E6EA-2D29-38EF850C38F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24965" y="920375"/>
            <a:ext cx="358639" cy="358639"/>
          </a:xfrm>
          <a:prstGeom prst="rect">
            <a:avLst/>
          </a:prstGeom>
        </p:spPr>
      </p:pic>
      <p:pic>
        <p:nvPicPr>
          <p:cNvPr id="19" name="Espace réservé du contenu 9" descr="Orange avec un remplissage uni">
            <a:extLst>
              <a:ext uri="{FF2B5EF4-FFF2-40B4-BE49-F238E27FC236}">
                <a16:creationId xmlns:a16="http://schemas.microsoft.com/office/drawing/2014/main" id="{BE919A0F-1D2C-CE79-CCCF-28A9D6BC0E2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908396" y="914184"/>
            <a:ext cx="358639" cy="358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0321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6D7ADC-A162-F4ED-B0E2-152D85551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E24986-8AC2-03C8-7798-14C445A0C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211" y="679055"/>
            <a:ext cx="10653578" cy="828898"/>
          </a:xfrm>
        </p:spPr>
        <p:txBody>
          <a:bodyPr anchor="ctr">
            <a:normAutofit/>
          </a:bodyPr>
          <a:lstStyle/>
          <a:p>
            <a:pPr algn="ctr"/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IV. An (un)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countable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</a:t>
            </a:r>
            <a:r>
              <a:rPr lang="fr-FR" i="1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recusatio</a:t>
            </a:r>
            <a:endParaRPr lang="fr-FR" i="1" dirty="0">
              <a:solidFill>
                <a:schemeClr val="accent3">
                  <a:lumMod val="50000"/>
                </a:schemeClr>
              </a:solidFill>
              <a:latin typeface="Gabriola" pitchFamily="82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2729E7F5-7985-1014-B55E-D137097A0748}"/>
              </a:ext>
            </a:extLst>
          </p:cNvPr>
          <p:cNvCxnSpPr>
            <a:cxnSpLocks/>
          </p:cNvCxnSpPr>
          <p:nvPr/>
        </p:nvCxnSpPr>
        <p:spPr>
          <a:xfrm flipH="1">
            <a:off x="558784" y="478970"/>
            <a:ext cx="11255845" cy="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0490EF8-9C44-2EE7-042E-67FD323BC57A}"/>
              </a:ext>
            </a:extLst>
          </p:cNvPr>
          <p:cNvCxnSpPr>
            <a:cxnSpLocks/>
          </p:cNvCxnSpPr>
          <p:nvPr/>
        </p:nvCxnSpPr>
        <p:spPr>
          <a:xfrm flipH="1">
            <a:off x="558784" y="6466113"/>
            <a:ext cx="11255845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46F22181-1BE5-DD1A-83CA-DF51693A4ED3}"/>
              </a:ext>
            </a:extLst>
          </p:cNvPr>
          <p:cNvSpPr txBox="1"/>
          <p:nvPr/>
        </p:nvSpPr>
        <p:spPr>
          <a:xfrm>
            <a:off x="490467" y="1523285"/>
            <a:ext cx="11255845" cy="830997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93663" lvl="1" algn="just"/>
            <a:r>
              <a:rPr lang="fr-FR" sz="2400" dirty="0">
                <a:latin typeface="Bembo" panose="02020502050201020203" pitchFamily="18" charset="0"/>
              </a:rPr>
              <a:t>Ring structure of the </a:t>
            </a:r>
            <a:r>
              <a:rPr lang="fr-FR" sz="2400" dirty="0" err="1">
                <a:latin typeface="Bembo" panose="02020502050201020203" pitchFamily="18" charset="0"/>
              </a:rPr>
              <a:t>two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poems</a:t>
            </a:r>
            <a:r>
              <a:rPr lang="fr-FR" sz="2400" dirty="0">
                <a:latin typeface="Bembo" panose="02020502050201020203" pitchFamily="18" charset="0"/>
              </a:rPr>
              <a:t> (</a:t>
            </a:r>
            <a:r>
              <a:rPr lang="fr-FR" sz="2400" i="1" dirty="0" err="1">
                <a:solidFill>
                  <a:schemeClr val="accent3">
                    <a:lumMod val="50000"/>
                  </a:schemeClr>
                </a:solidFill>
                <a:latin typeface="Bembo" panose="02020502050201020203" pitchFamily="18" charset="0"/>
              </a:rPr>
              <a:t>Deuling</a:t>
            </a:r>
            <a:r>
              <a:rPr lang="fr-FR" sz="2400" i="1" dirty="0">
                <a:solidFill>
                  <a:schemeClr val="accent3">
                    <a:lumMod val="50000"/>
                  </a:schemeClr>
                </a:solidFill>
                <a:latin typeface="Bembo" panose="02020502050201020203" pitchFamily="18" charset="0"/>
              </a:rPr>
              <a:t> 1999</a:t>
            </a:r>
            <a:r>
              <a:rPr lang="fr-FR" sz="2400" dirty="0">
                <a:latin typeface="Bembo" panose="02020502050201020203" pitchFamily="18" charset="0"/>
              </a:rPr>
              <a:t>)</a:t>
            </a:r>
          </a:p>
          <a:p>
            <a:pPr marL="93663" lvl="1" algn="just"/>
            <a:r>
              <a:rPr lang="fr-FR" sz="2400" b="1" dirty="0">
                <a:solidFill>
                  <a:schemeClr val="accent2">
                    <a:lumMod val="75000"/>
                  </a:schemeClr>
                </a:solidFill>
                <a:latin typeface="Bembo" panose="02020502050201020203" pitchFamily="18" charset="0"/>
              </a:rPr>
              <a:t> 2/</a:t>
            </a:r>
            <a:r>
              <a:rPr lang="fr-FR" sz="2400" dirty="0">
                <a:latin typeface="Bembo" panose="02020502050201020203" pitchFamily="18" charset="0"/>
              </a:rPr>
              <a:t> the first ring: </a:t>
            </a:r>
            <a:r>
              <a:rPr lang="fr-FR" sz="2400" dirty="0" err="1">
                <a:latin typeface="Bembo" panose="02020502050201020203" pitchFamily="18" charset="0"/>
              </a:rPr>
              <a:t>sexuality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</a:p>
        </p:txBody>
      </p:sp>
      <p:graphicFrame>
        <p:nvGraphicFramePr>
          <p:cNvPr id="10" name="Espace réservé du contenu 2">
            <a:extLst>
              <a:ext uri="{FF2B5EF4-FFF2-40B4-BE49-F238E27FC236}">
                <a16:creationId xmlns:a16="http://schemas.microsoft.com/office/drawing/2014/main" id="{51BB6E87-A4A4-1F6F-9C82-25492C065C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7187524"/>
              </p:ext>
            </p:extLst>
          </p:nvPr>
        </p:nvGraphicFramePr>
        <p:xfrm>
          <a:off x="1125513" y="2552267"/>
          <a:ext cx="10297276" cy="3444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34394">
                  <a:extLst>
                    <a:ext uri="{9D8B030D-6E8A-4147-A177-3AD203B41FA5}">
                      <a16:colId xmlns:a16="http://schemas.microsoft.com/office/drawing/2014/main" val="3630966558"/>
                    </a:ext>
                  </a:extLst>
                </a:gridCol>
                <a:gridCol w="5862882">
                  <a:extLst>
                    <a:ext uri="{9D8B030D-6E8A-4147-A177-3AD203B41FA5}">
                      <a16:colId xmlns:a16="http://schemas.microsoft.com/office/drawing/2014/main" val="1090964050"/>
                    </a:ext>
                  </a:extLst>
                </a:gridCol>
              </a:tblGrid>
              <a:tr h="3281990">
                <a:tc>
                  <a:txBody>
                    <a:bodyPr/>
                    <a:lstStyle/>
                    <a:p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28, 9-13:</a:t>
                      </a:r>
                    </a:p>
                    <a:p>
                      <a:r>
                        <a:rPr lang="fr-FR" sz="2000" i="1" dirty="0">
                          <a:latin typeface="Bembo" panose="02020502050201020203" pitchFamily="18" charset="0"/>
                        </a:rPr>
                        <a:t>o Memmi, bene me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ac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diu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supinum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</a:p>
                    <a:p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tota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ista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trabe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lentus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irrumasti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. </a:t>
                      </a:r>
                    </a:p>
                    <a:p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sed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, quantum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uideo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pari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fuistis</a:t>
                      </a:r>
                      <a:endParaRPr lang="fr-FR" sz="2000" i="1" dirty="0">
                        <a:latin typeface="Bembo" panose="02020502050201020203" pitchFamily="18" charset="0"/>
                      </a:endParaRPr>
                    </a:p>
                    <a:p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casu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: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nam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nihilo minore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uerpa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</a:p>
                    <a:p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farti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estis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.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pete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nobiles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amicos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!</a:t>
                      </a:r>
                    </a:p>
                    <a:p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29, 6-8: </a:t>
                      </a:r>
                    </a:p>
                    <a:p>
                      <a:r>
                        <a:rPr lang="fr-FR" sz="2000" i="1" dirty="0">
                          <a:latin typeface="Bembo" panose="02020502050201020203" pitchFamily="18" charset="0"/>
                        </a:rPr>
                        <a:t>et ille nunc </a:t>
                      </a:r>
                      <a:r>
                        <a:rPr lang="fr-FR" sz="2000" b="0" i="1" dirty="0" err="1">
                          <a:latin typeface="Bembo" panose="02020502050201020203" pitchFamily="18" charset="0"/>
                        </a:rPr>
                        <a:t>superbus</a:t>
                      </a:r>
                      <a:r>
                        <a:rPr lang="fr-FR" sz="2000" b="0" i="1" dirty="0">
                          <a:latin typeface="Bembo" panose="02020502050201020203" pitchFamily="18" charset="0"/>
                        </a:rPr>
                        <a:t> et </a:t>
                      </a:r>
                      <a:r>
                        <a:rPr lang="fr-FR" sz="2000" b="0" i="1" dirty="0" err="1">
                          <a:latin typeface="Bembo" panose="02020502050201020203" pitchFamily="18" charset="0"/>
                        </a:rPr>
                        <a:t>superfluens</a:t>
                      </a:r>
                      <a:endParaRPr lang="fr-FR" sz="2000" b="0" i="1" dirty="0">
                        <a:latin typeface="Bembo" panose="02020502050201020203" pitchFamily="18" charset="0"/>
                      </a:endParaRPr>
                    </a:p>
                    <a:p>
                      <a:r>
                        <a:rPr lang="fr-FR" sz="2000" b="0" i="1" dirty="0" err="1">
                          <a:latin typeface="Bembo" panose="02020502050201020203" pitchFamily="18" charset="0"/>
                        </a:rPr>
                        <a:t>perambulabit</a:t>
                      </a:r>
                      <a:r>
                        <a:rPr lang="fr-FR" sz="2000" b="0" i="1" dirty="0">
                          <a:latin typeface="Bembo" panose="02020502050201020203" pitchFamily="18" charset="0"/>
                        </a:rPr>
                        <a:t> omnium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cubilia</a:t>
                      </a:r>
                      <a:endParaRPr lang="fr-FR" sz="2000" i="1" dirty="0">
                        <a:latin typeface="Bembo" panose="02020502050201020203" pitchFamily="18" charset="0"/>
                      </a:endParaRPr>
                    </a:p>
                    <a:p>
                      <a:r>
                        <a:rPr lang="fr-FR" sz="2000" i="1" dirty="0">
                          <a:latin typeface="Bembo" panose="02020502050201020203" pitchFamily="18" charset="0"/>
                        </a:rPr>
                        <a:t>ut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albulus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columbus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aut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Adoneus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? </a:t>
                      </a:r>
                      <a:endParaRPr lang="fr-FR" sz="2000" b="0" i="1" dirty="0">
                        <a:solidFill>
                          <a:schemeClr val="tx1"/>
                        </a:solidFill>
                        <a:latin typeface="Bembo" panose="02020502050201020203" pitchFamily="18" charset="0"/>
                      </a:endParaRPr>
                    </a:p>
                    <a:p>
                      <a:endParaRPr lang="fr-FR" sz="2000" b="0" i="1" dirty="0">
                        <a:solidFill>
                          <a:schemeClr val="tx1"/>
                        </a:solidFill>
                        <a:latin typeface="Bembo" panose="02020502050201020203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>
                        <a:latin typeface="Bembo" panose="02020502050201020203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latin typeface="Bembo" panose="02020502050201020203" pitchFamily="18" charset="0"/>
                        </a:rPr>
                        <a:t>Yes,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Memmius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well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and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truly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did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you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get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me on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my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back and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calmly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stuff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me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with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the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whole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length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of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your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beam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!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Yet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, as far as I can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see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you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two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are in like case: for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you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have been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filled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with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no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less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a poker. So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much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for running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after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noble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friends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!</a:t>
                      </a:r>
                      <a:endParaRPr lang="fr-BE" sz="2000" b="0" i="0" u="none" strike="noStrike" kern="1200" dirty="0">
                        <a:solidFill>
                          <a:schemeClr val="tx1"/>
                        </a:solidFill>
                        <a:effectLst/>
                        <a:latin typeface="Bembo" panose="02020502050201020203" pitchFamily="18" charset="0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2000" b="0" i="0" u="none" strike="noStrike" kern="1200" dirty="0">
                        <a:solidFill>
                          <a:schemeClr val="tx1"/>
                        </a:solidFill>
                        <a:effectLst/>
                        <a:latin typeface="Bembo" panose="02020502050201020203" pitchFamily="18" charset="0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And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shall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he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now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proud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and full to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overflowing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prance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around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everyone’s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marriage-bed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, like a white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cock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-pigeon or an Adonis?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50198715"/>
                  </a:ext>
                </a:extLst>
              </a:tr>
            </a:tbl>
          </a:graphicData>
        </a:graphic>
      </p:graphicFrame>
      <p:pic>
        <p:nvPicPr>
          <p:cNvPr id="6" name="Espace réservé du contenu 9" descr="Orange avec un remplissage uni">
            <a:extLst>
              <a:ext uri="{FF2B5EF4-FFF2-40B4-BE49-F238E27FC236}">
                <a16:creationId xmlns:a16="http://schemas.microsoft.com/office/drawing/2014/main" id="{BEEF5953-208A-B638-583A-956CE45EF89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24965" y="920375"/>
            <a:ext cx="358639" cy="358639"/>
          </a:xfrm>
          <a:prstGeom prst="rect">
            <a:avLst/>
          </a:prstGeom>
        </p:spPr>
      </p:pic>
      <p:pic>
        <p:nvPicPr>
          <p:cNvPr id="7" name="Espace réservé du contenu 9" descr="Orange avec un remplissage uni">
            <a:extLst>
              <a:ext uri="{FF2B5EF4-FFF2-40B4-BE49-F238E27FC236}">
                <a16:creationId xmlns:a16="http://schemas.microsoft.com/office/drawing/2014/main" id="{C2DA8B7E-3D18-7CAE-0B62-D229087A4A0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908396" y="914184"/>
            <a:ext cx="358639" cy="358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5422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1243BC-FEF8-0F22-D70E-3803CE6A4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DC8897-D5B3-5CF4-EE78-6097C9566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211" y="679055"/>
            <a:ext cx="10653578" cy="828898"/>
          </a:xfrm>
        </p:spPr>
        <p:txBody>
          <a:bodyPr anchor="ctr">
            <a:normAutofit/>
          </a:bodyPr>
          <a:lstStyle/>
          <a:p>
            <a:pPr algn="ctr"/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IV. An (un)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countable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</a:t>
            </a:r>
            <a:r>
              <a:rPr lang="fr-FR" i="1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recusatio</a:t>
            </a:r>
            <a:endParaRPr lang="fr-FR" i="1" dirty="0">
              <a:solidFill>
                <a:schemeClr val="accent3">
                  <a:lumMod val="50000"/>
                </a:schemeClr>
              </a:solidFill>
              <a:latin typeface="Gabriola" pitchFamily="82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84C984B0-1562-D9BD-FD3C-B5FF31D4A0DE}"/>
              </a:ext>
            </a:extLst>
          </p:cNvPr>
          <p:cNvCxnSpPr>
            <a:cxnSpLocks/>
          </p:cNvCxnSpPr>
          <p:nvPr/>
        </p:nvCxnSpPr>
        <p:spPr>
          <a:xfrm flipH="1">
            <a:off x="558784" y="478970"/>
            <a:ext cx="11255845" cy="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E160B1F2-928F-6113-B36C-D7EF6010E501}"/>
              </a:ext>
            </a:extLst>
          </p:cNvPr>
          <p:cNvCxnSpPr>
            <a:cxnSpLocks/>
          </p:cNvCxnSpPr>
          <p:nvPr/>
        </p:nvCxnSpPr>
        <p:spPr>
          <a:xfrm flipH="1">
            <a:off x="558784" y="6466113"/>
            <a:ext cx="11255845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DC0E1948-555C-8196-4E01-28898C7E0DD2}"/>
              </a:ext>
            </a:extLst>
          </p:cNvPr>
          <p:cNvSpPr txBox="1"/>
          <p:nvPr/>
        </p:nvSpPr>
        <p:spPr>
          <a:xfrm>
            <a:off x="490467" y="1523285"/>
            <a:ext cx="11255845" cy="830997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93663" lvl="1" algn="just"/>
            <a:r>
              <a:rPr lang="fr-FR" sz="2400" dirty="0">
                <a:latin typeface="Bembo" panose="02020502050201020203" pitchFamily="18" charset="0"/>
              </a:rPr>
              <a:t>Ring structure of the </a:t>
            </a:r>
            <a:r>
              <a:rPr lang="fr-FR" sz="2400" dirty="0" err="1">
                <a:latin typeface="Bembo" panose="02020502050201020203" pitchFamily="18" charset="0"/>
              </a:rPr>
              <a:t>two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poems</a:t>
            </a:r>
            <a:r>
              <a:rPr lang="fr-FR" sz="2400" dirty="0">
                <a:latin typeface="Bembo" panose="02020502050201020203" pitchFamily="18" charset="0"/>
              </a:rPr>
              <a:t> (</a:t>
            </a:r>
            <a:r>
              <a:rPr lang="fr-FR" sz="2400" i="1" dirty="0" err="1">
                <a:solidFill>
                  <a:schemeClr val="accent3">
                    <a:lumMod val="50000"/>
                  </a:schemeClr>
                </a:solidFill>
                <a:latin typeface="Bembo" panose="02020502050201020203" pitchFamily="18" charset="0"/>
              </a:rPr>
              <a:t>Deuling</a:t>
            </a:r>
            <a:r>
              <a:rPr lang="fr-FR" sz="2400" i="1" dirty="0">
                <a:solidFill>
                  <a:schemeClr val="accent3">
                    <a:lumMod val="50000"/>
                  </a:schemeClr>
                </a:solidFill>
                <a:latin typeface="Bembo" panose="02020502050201020203" pitchFamily="18" charset="0"/>
              </a:rPr>
              <a:t> 1999</a:t>
            </a:r>
            <a:r>
              <a:rPr lang="fr-FR" sz="2400" dirty="0">
                <a:latin typeface="Bembo" panose="02020502050201020203" pitchFamily="18" charset="0"/>
              </a:rPr>
              <a:t>)</a:t>
            </a:r>
          </a:p>
          <a:p>
            <a:pPr marL="93663" lvl="1" algn="just"/>
            <a:r>
              <a:rPr lang="fr-FR" sz="2400" b="1" dirty="0">
                <a:solidFill>
                  <a:schemeClr val="accent2">
                    <a:lumMod val="75000"/>
                  </a:schemeClr>
                </a:solidFill>
                <a:latin typeface="Bembo" panose="02020502050201020203" pitchFamily="18" charset="0"/>
              </a:rPr>
              <a:t> 3/</a:t>
            </a:r>
            <a:r>
              <a:rPr lang="fr-FR" sz="2400" dirty="0">
                <a:latin typeface="Bembo" panose="02020502050201020203" pitchFamily="18" charset="0"/>
              </a:rPr>
              <a:t> the second ring: </a:t>
            </a:r>
            <a:r>
              <a:rPr lang="fr-FR" sz="2400" dirty="0" err="1">
                <a:latin typeface="Bembo" panose="02020502050201020203" pitchFamily="18" charset="0"/>
              </a:rPr>
              <a:t>accounting</a:t>
            </a:r>
            <a:r>
              <a:rPr lang="fr-FR" sz="2400" dirty="0">
                <a:latin typeface="Bembo" panose="02020502050201020203" pitchFamily="18" charset="0"/>
              </a:rPr>
              <a:t> and </a:t>
            </a:r>
            <a:r>
              <a:rPr lang="fr-FR" sz="2400" i="1" dirty="0" err="1">
                <a:latin typeface="Bembo" panose="02020502050201020203" pitchFamily="18" charset="0"/>
              </a:rPr>
              <a:t>praetor</a:t>
            </a:r>
            <a:r>
              <a:rPr lang="fr-FR" sz="2400" dirty="0">
                <a:latin typeface="Bembo" panose="02020502050201020203" pitchFamily="18" charset="0"/>
              </a:rPr>
              <a:t>/</a:t>
            </a:r>
            <a:r>
              <a:rPr lang="fr-FR" sz="2400" i="1" dirty="0">
                <a:latin typeface="Bembo" panose="02020502050201020203" pitchFamily="18" charset="0"/>
              </a:rPr>
              <a:t>imperator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</a:p>
        </p:txBody>
      </p:sp>
      <p:graphicFrame>
        <p:nvGraphicFramePr>
          <p:cNvPr id="10" name="Espace réservé du contenu 2">
            <a:extLst>
              <a:ext uri="{FF2B5EF4-FFF2-40B4-BE49-F238E27FC236}">
                <a16:creationId xmlns:a16="http://schemas.microsoft.com/office/drawing/2014/main" id="{776DBA4C-248E-E19D-7817-FE70BF9515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6913806"/>
              </p:ext>
            </p:extLst>
          </p:nvPr>
        </p:nvGraphicFramePr>
        <p:xfrm>
          <a:off x="1426647" y="3341088"/>
          <a:ext cx="9338706" cy="1920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69353">
                  <a:extLst>
                    <a:ext uri="{9D8B030D-6E8A-4147-A177-3AD203B41FA5}">
                      <a16:colId xmlns:a16="http://schemas.microsoft.com/office/drawing/2014/main" val="3630966558"/>
                    </a:ext>
                  </a:extLst>
                </a:gridCol>
                <a:gridCol w="4669353">
                  <a:extLst>
                    <a:ext uri="{9D8B030D-6E8A-4147-A177-3AD203B41FA5}">
                      <a16:colId xmlns:a16="http://schemas.microsoft.com/office/drawing/2014/main" val="1090964050"/>
                    </a:ext>
                  </a:extLst>
                </a:gridCol>
              </a:tblGrid>
              <a:tr h="1527042">
                <a:tc>
                  <a:txBody>
                    <a:bodyPr/>
                    <a:lstStyle/>
                    <a:p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28, 6-8:</a:t>
                      </a:r>
                    </a:p>
                    <a:p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ecquidnam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in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tabulis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patet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lucelli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</a:p>
                    <a:p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expensum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, ut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mihi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, qui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meum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secutus</a:t>
                      </a:r>
                      <a:endParaRPr lang="fr-FR" sz="2000" b="0" i="1" dirty="0">
                        <a:solidFill>
                          <a:schemeClr val="tx1"/>
                        </a:solidFill>
                        <a:latin typeface="Bembo" panose="02020502050201020203" pitchFamily="18" charset="0"/>
                      </a:endParaRPr>
                    </a:p>
                    <a:p>
                      <a:r>
                        <a:rPr lang="fr-FR" sz="2000" b="1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praetorem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refero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datum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lucello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?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>
                        <a:latin typeface="Bembo" panose="02020502050201020203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latin typeface="Bembo" panose="02020502050201020203" pitchFamily="18" charset="0"/>
                        </a:rPr>
                        <a:t>Do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you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also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read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on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your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profit tables an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expense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, as I do,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who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having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followed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my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praetor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write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down as profits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what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I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spent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b="0" i="0" u="none" strike="noStrike" kern="1200" dirty="0">
                        <a:solidFill>
                          <a:schemeClr val="tx1"/>
                        </a:solidFill>
                        <a:effectLst/>
                        <a:latin typeface="Bembo" panose="02020502050201020203" pitchFamily="18" charset="0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2000" b="0" i="0" u="none" strike="noStrike" kern="1200" dirty="0">
                        <a:solidFill>
                          <a:schemeClr val="tx1"/>
                        </a:solidFill>
                        <a:effectLst/>
                        <a:latin typeface="Bembo" panose="020205020502010202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50198715"/>
                  </a:ext>
                </a:extLst>
              </a:tr>
            </a:tbl>
          </a:graphicData>
        </a:graphic>
      </p:graphicFrame>
      <p:pic>
        <p:nvPicPr>
          <p:cNvPr id="6" name="Espace réservé du contenu 9" descr="Orange avec un remplissage uni">
            <a:extLst>
              <a:ext uri="{FF2B5EF4-FFF2-40B4-BE49-F238E27FC236}">
                <a16:creationId xmlns:a16="http://schemas.microsoft.com/office/drawing/2014/main" id="{F6375480-C455-4FF4-2C3D-18C81378A1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24965" y="920375"/>
            <a:ext cx="358639" cy="358639"/>
          </a:xfrm>
          <a:prstGeom prst="rect">
            <a:avLst/>
          </a:prstGeom>
        </p:spPr>
      </p:pic>
      <p:pic>
        <p:nvPicPr>
          <p:cNvPr id="7" name="Espace réservé du contenu 9" descr="Orange avec un remplissage uni">
            <a:extLst>
              <a:ext uri="{FF2B5EF4-FFF2-40B4-BE49-F238E27FC236}">
                <a16:creationId xmlns:a16="http://schemas.microsoft.com/office/drawing/2014/main" id="{A956C8C5-5C82-8F10-A2D9-DCECD06554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908396" y="914184"/>
            <a:ext cx="358639" cy="358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1977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849C15-EAEE-4038-50CC-4C237CE16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6EB674-D774-4C33-76E1-36DA0CF7D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211" y="679055"/>
            <a:ext cx="10653578" cy="828898"/>
          </a:xfrm>
        </p:spPr>
        <p:txBody>
          <a:bodyPr anchor="ctr">
            <a:normAutofit/>
          </a:bodyPr>
          <a:lstStyle/>
          <a:p>
            <a:pPr algn="ctr"/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IV. An (un)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countable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</a:t>
            </a:r>
            <a:r>
              <a:rPr lang="fr-FR" i="1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recusatio</a:t>
            </a:r>
            <a:endParaRPr lang="fr-FR" i="1" dirty="0">
              <a:solidFill>
                <a:schemeClr val="accent3">
                  <a:lumMod val="50000"/>
                </a:schemeClr>
              </a:solidFill>
              <a:latin typeface="Gabriola" pitchFamily="82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6D22920E-6DD6-437A-E145-6E6A5B9C43F6}"/>
              </a:ext>
            </a:extLst>
          </p:cNvPr>
          <p:cNvCxnSpPr>
            <a:cxnSpLocks/>
          </p:cNvCxnSpPr>
          <p:nvPr/>
        </p:nvCxnSpPr>
        <p:spPr>
          <a:xfrm flipH="1">
            <a:off x="558784" y="478970"/>
            <a:ext cx="11255845" cy="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FC40E552-0133-EC04-7738-644FF8ADF84D}"/>
              </a:ext>
            </a:extLst>
          </p:cNvPr>
          <p:cNvCxnSpPr>
            <a:cxnSpLocks/>
          </p:cNvCxnSpPr>
          <p:nvPr/>
        </p:nvCxnSpPr>
        <p:spPr>
          <a:xfrm flipH="1">
            <a:off x="558784" y="6466113"/>
            <a:ext cx="11255845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D1D0D9BA-4D2B-792A-541A-D90AE12C87E6}"/>
              </a:ext>
            </a:extLst>
          </p:cNvPr>
          <p:cNvSpPr txBox="1"/>
          <p:nvPr/>
        </p:nvSpPr>
        <p:spPr>
          <a:xfrm>
            <a:off x="490467" y="1339836"/>
            <a:ext cx="11255845" cy="830997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93663" lvl="1" algn="just"/>
            <a:r>
              <a:rPr lang="fr-FR" sz="2400" dirty="0">
                <a:latin typeface="Bembo" panose="02020502050201020203" pitchFamily="18" charset="0"/>
              </a:rPr>
              <a:t>Ring structure of the </a:t>
            </a:r>
            <a:r>
              <a:rPr lang="fr-FR" sz="2400" dirty="0" err="1">
                <a:latin typeface="Bembo" panose="02020502050201020203" pitchFamily="18" charset="0"/>
              </a:rPr>
              <a:t>two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poems</a:t>
            </a:r>
            <a:r>
              <a:rPr lang="fr-FR" sz="2400" dirty="0">
                <a:latin typeface="Bembo" panose="02020502050201020203" pitchFamily="18" charset="0"/>
              </a:rPr>
              <a:t> (</a:t>
            </a:r>
            <a:r>
              <a:rPr lang="fr-FR" sz="2400" i="1" dirty="0" err="1">
                <a:solidFill>
                  <a:schemeClr val="accent3">
                    <a:lumMod val="50000"/>
                  </a:schemeClr>
                </a:solidFill>
                <a:latin typeface="Bembo" panose="02020502050201020203" pitchFamily="18" charset="0"/>
              </a:rPr>
              <a:t>Deuling</a:t>
            </a:r>
            <a:r>
              <a:rPr lang="fr-FR" sz="2400" i="1" dirty="0">
                <a:solidFill>
                  <a:schemeClr val="accent3">
                    <a:lumMod val="50000"/>
                  </a:schemeClr>
                </a:solidFill>
                <a:latin typeface="Bembo" panose="02020502050201020203" pitchFamily="18" charset="0"/>
              </a:rPr>
              <a:t> 1999</a:t>
            </a:r>
            <a:r>
              <a:rPr lang="fr-FR" sz="2400" dirty="0">
                <a:latin typeface="Bembo" panose="02020502050201020203" pitchFamily="18" charset="0"/>
              </a:rPr>
              <a:t>)</a:t>
            </a:r>
          </a:p>
          <a:p>
            <a:pPr marL="93663" lvl="1" algn="just"/>
            <a:r>
              <a:rPr lang="fr-FR" sz="2400" b="1" dirty="0">
                <a:solidFill>
                  <a:schemeClr val="accent2">
                    <a:lumMod val="75000"/>
                  </a:schemeClr>
                </a:solidFill>
                <a:latin typeface="Bembo" panose="02020502050201020203" pitchFamily="18" charset="0"/>
              </a:rPr>
              <a:t> 3/</a:t>
            </a:r>
            <a:r>
              <a:rPr lang="fr-FR" sz="2400" dirty="0">
                <a:latin typeface="Bembo" panose="02020502050201020203" pitchFamily="18" charset="0"/>
              </a:rPr>
              <a:t> the second ring: </a:t>
            </a:r>
            <a:r>
              <a:rPr lang="fr-FR" sz="2400" dirty="0" err="1">
                <a:latin typeface="Bembo" panose="02020502050201020203" pitchFamily="18" charset="0"/>
              </a:rPr>
              <a:t>accounting</a:t>
            </a:r>
            <a:r>
              <a:rPr lang="fr-FR" sz="2400" dirty="0">
                <a:latin typeface="Bembo" panose="02020502050201020203" pitchFamily="18" charset="0"/>
              </a:rPr>
              <a:t> and </a:t>
            </a:r>
            <a:r>
              <a:rPr lang="fr-FR" sz="2400" i="1" dirty="0" err="1">
                <a:latin typeface="Bembo" panose="02020502050201020203" pitchFamily="18" charset="0"/>
              </a:rPr>
              <a:t>praetor</a:t>
            </a:r>
            <a:r>
              <a:rPr lang="fr-FR" sz="2400" dirty="0">
                <a:latin typeface="Bembo" panose="02020502050201020203" pitchFamily="18" charset="0"/>
              </a:rPr>
              <a:t>/</a:t>
            </a:r>
            <a:r>
              <a:rPr lang="fr-FR" sz="2400" i="1" dirty="0">
                <a:latin typeface="Bembo" panose="02020502050201020203" pitchFamily="18" charset="0"/>
              </a:rPr>
              <a:t>imperator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</a:p>
        </p:txBody>
      </p:sp>
      <p:graphicFrame>
        <p:nvGraphicFramePr>
          <p:cNvPr id="10" name="Espace réservé du contenu 2">
            <a:extLst>
              <a:ext uri="{FF2B5EF4-FFF2-40B4-BE49-F238E27FC236}">
                <a16:creationId xmlns:a16="http://schemas.microsoft.com/office/drawing/2014/main" id="{687F882A-DAF8-8153-1BF3-83CE979E85B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4523428"/>
              </p:ext>
            </p:extLst>
          </p:nvPr>
        </p:nvGraphicFramePr>
        <p:xfrm>
          <a:off x="769211" y="2211077"/>
          <a:ext cx="10977100" cy="435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843314">
                  <a:extLst>
                    <a:ext uri="{9D8B030D-6E8A-4147-A177-3AD203B41FA5}">
                      <a16:colId xmlns:a16="http://schemas.microsoft.com/office/drawing/2014/main" val="3630966558"/>
                    </a:ext>
                  </a:extLst>
                </a:gridCol>
                <a:gridCol w="6133786">
                  <a:extLst>
                    <a:ext uri="{9D8B030D-6E8A-4147-A177-3AD203B41FA5}">
                      <a16:colId xmlns:a16="http://schemas.microsoft.com/office/drawing/2014/main" val="1090964050"/>
                    </a:ext>
                  </a:extLst>
                </a:gridCol>
              </a:tblGrid>
              <a:tr h="1527042">
                <a:tc>
                  <a:txBody>
                    <a:bodyPr/>
                    <a:lstStyle/>
                    <a:p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29, 12-23: </a:t>
                      </a:r>
                    </a:p>
                    <a:p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eone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nomine, </a:t>
                      </a:r>
                      <a:r>
                        <a:rPr lang="fr-FR" sz="2000" b="1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imperator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unice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, </a:t>
                      </a:r>
                    </a:p>
                    <a:p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fuisti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in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ultima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occidentis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insula, </a:t>
                      </a:r>
                    </a:p>
                    <a:p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ut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ista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uestra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diffututa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mentula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</a:p>
                    <a:p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ducenties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comesset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aut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trecenties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? </a:t>
                      </a:r>
                    </a:p>
                    <a:p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quid est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alid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sinistra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liberalitas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? </a:t>
                      </a:r>
                    </a:p>
                    <a:p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parum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expatrauit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an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parum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helluatus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est?</a:t>
                      </a:r>
                    </a:p>
                    <a:p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paterna prima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lancinata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sunt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bona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: </a:t>
                      </a:r>
                    </a:p>
                    <a:p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secunda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praeda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Pontica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: inde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tertia</a:t>
                      </a:r>
                      <a:endParaRPr lang="fr-FR" sz="2000" b="0" i="1" dirty="0">
                        <a:solidFill>
                          <a:schemeClr val="tx1"/>
                        </a:solidFill>
                        <a:latin typeface="Bembo" panose="02020502050201020203" pitchFamily="18" charset="0"/>
                      </a:endParaRPr>
                    </a:p>
                    <a:p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Hibera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quam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scit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amnis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aurifer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Tagus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. </a:t>
                      </a:r>
                    </a:p>
                    <a:p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† 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hunc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Galliae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timet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et Britanniae †</a:t>
                      </a:r>
                    </a:p>
                    <a:p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quid 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hunc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malum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fouetis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? 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aut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quid hic 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potest</a:t>
                      </a:r>
                      <a:endParaRPr lang="fr-BE" sz="2000" b="0" i="1" u="none" strike="noStrike" kern="1200" dirty="0">
                        <a:solidFill>
                          <a:schemeClr val="tx1"/>
                        </a:solidFill>
                        <a:effectLst/>
                        <a:latin typeface="Bembo" panose="02020502050201020203" pitchFamily="18" charset="0"/>
                        <a:ea typeface="+mn-ea"/>
                        <a:cs typeface="+mn-cs"/>
                      </a:endParaRPr>
                    </a:p>
                    <a:p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nisi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uncta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deuorare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patrimonia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? </a:t>
                      </a:r>
                    </a:p>
                    <a:p>
                      <a:endParaRPr lang="fr-FR" sz="2000" b="0" i="1" dirty="0">
                        <a:solidFill>
                          <a:schemeClr val="tx1"/>
                        </a:solidFill>
                        <a:latin typeface="Bembo" panose="02020502050201020203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>
                        <a:latin typeface="Bembo" panose="02020502050201020203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Was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it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this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then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you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one and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only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general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that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took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you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to the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farthest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island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of the West?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Was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it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so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that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that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debauched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tool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of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yours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should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devour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twenty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or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thirty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millions?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What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else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then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is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perverted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liberality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if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this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be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not? Has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he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not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spent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enough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on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lust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and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gluttony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?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His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ancestral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property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was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first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torn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to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shreds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;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then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came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his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prize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-money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from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Pontus,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then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in the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third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place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that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from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Spain, of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which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the gold-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bearing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river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Tagus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can tell. Is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this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the man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who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has the pickings of Gaul and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Britain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?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Why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do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you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both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support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this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scoundrel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? And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what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is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he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good for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except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devouring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rich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patrimonies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? </a:t>
                      </a:r>
                      <a:endParaRPr lang="fr-FR" sz="2000" dirty="0">
                        <a:latin typeface="Bembo" panose="02020502050201020203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b="0" i="0" u="none" strike="noStrike" kern="1200" dirty="0">
                        <a:solidFill>
                          <a:schemeClr val="tx1"/>
                        </a:solidFill>
                        <a:effectLst/>
                        <a:latin typeface="Bembo" panose="02020502050201020203" pitchFamily="18" charset="0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2000" b="0" i="0" u="none" strike="noStrike" kern="1200" dirty="0">
                        <a:solidFill>
                          <a:schemeClr val="tx1"/>
                        </a:solidFill>
                        <a:effectLst/>
                        <a:latin typeface="Bembo" panose="020205020502010202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50198715"/>
                  </a:ext>
                </a:extLst>
              </a:tr>
            </a:tbl>
          </a:graphicData>
        </a:graphic>
      </p:graphicFrame>
      <p:pic>
        <p:nvPicPr>
          <p:cNvPr id="6" name="Espace réservé du contenu 9" descr="Orange avec un remplissage uni">
            <a:extLst>
              <a:ext uri="{FF2B5EF4-FFF2-40B4-BE49-F238E27FC236}">
                <a16:creationId xmlns:a16="http://schemas.microsoft.com/office/drawing/2014/main" id="{67EB5932-0E13-1452-6744-60E47653F0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24965" y="920375"/>
            <a:ext cx="358639" cy="358639"/>
          </a:xfrm>
          <a:prstGeom prst="rect">
            <a:avLst/>
          </a:prstGeom>
        </p:spPr>
      </p:pic>
      <p:pic>
        <p:nvPicPr>
          <p:cNvPr id="7" name="Espace réservé du contenu 9" descr="Orange avec un remplissage uni">
            <a:extLst>
              <a:ext uri="{FF2B5EF4-FFF2-40B4-BE49-F238E27FC236}">
                <a16:creationId xmlns:a16="http://schemas.microsoft.com/office/drawing/2014/main" id="{261060C2-9967-897B-B527-CDC5FAF2988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908396" y="914184"/>
            <a:ext cx="358639" cy="358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839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E570B-8FAF-685D-1157-D54A2F068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1F9B35FE-1688-6044-4B5A-BF2758767766}"/>
              </a:ext>
            </a:extLst>
          </p:cNvPr>
          <p:cNvSpPr txBox="1">
            <a:spLocks/>
          </p:cNvSpPr>
          <p:nvPr/>
        </p:nvSpPr>
        <p:spPr>
          <a:xfrm>
            <a:off x="769211" y="1447207"/>
            <a:ext cx="10653578" cy="1450012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dirty="0">
                <a:latin typeface="Bembo" panose="02020502050201020203" pitchFamily="18" charset="0"/>
              </a:rPr>
              <a:t>How do the </a:t>
            </a:r>
            <a:r>
              <a:rPr lang="fr-FR" sz="3200" dirty="0" err="1">
                <a:latin typeface="Bembo" panose="02020502050201020203" pitchFamily="18" charset="0"/>
              </a:rPr>
              <a:t>representations</a:t>
            </a:r>
            <a:r>
              <a:rPr lang="fr-FR" sz="3200" dirty="0">
                <a:latin typeface="Bembo" panose="02020502050201020203" pitchFamily="18" charset="0"/>
              </a:rPr>
              <a:t> of the </a:t>
            </a:r>
            <a:r>
              <a:rPr lang="fr-FR" sz="3200" dirty="0" err="1">
                <a:latin typeface="Bembo" panose="02020502050201020203" pitchFamily="18" charset="0"/>
              </a:rPr>
              <a:t>economy</a:t>
            </a:r>
            <a:r>
              <a:rPr lang="fr-FR" sz="3200" dirty="0">
                <a:latin typeface="Bembo" panose="02020502050201020203" pitchFamily="18" charset="0"/>
              </a:rPr>
              <a:t> </a:t>
            </a:r>
            <a:r>
              <a:rPr lang="fr-FR" sz="3200" dirty="0" err="1">
                <a:latin typeface="Bembo" panose="02020502050201020203" pitchFamily="18" charset="0"/>
              </a:rPr>
              <a:t>inform</a:t>
            </a:r>
            <a:r>
              <a:rPr lang="fr-FR" sz="3200" dirty="0">
                <a:latin typeface="Bembo" panose="02020502050201020203" pitchFamily="18" charset="0"/>
              </a:rPr>
              <a:t> </a:t>
            </a:r>
            <a:r>
              <a:rPr lang="fr-FR" sz="3200" dirty="0" err="1">
                <a:latin typeface="Bembo" panose="02020502050201020203" pitchFamily="18" charset="0"/>
              </a:rPr>
              <a:t>Catullus</a:t>
            </a:r>
            <a:r>
              <a:rPr lang="fr-FR" sz="3200" dirty="0">
                <a:latin typeface="Bembo" panose="02020502050201020203" pitchFamily="18" charset="0"/>
              </a:rPr>
              <a:t> 28 &amp; 29?</a:t>
            </a:r>
          </a:p>
          <a:p>
            <a:pPr marL="355600"/>
            <a:r>
              <a:rPr lang="fr-FR" sz="2400" i="1" dirty="0">
                <a:latin typeface="Bembo" panose="02020502050201020203" pitchFamily="18" charset="0"/>
              </a:rPr>
              <a:t> &gt; How do </a:t>
            </a:r>
            <a:r>
              <a:rPr lang="fr-FR" sz="2400" i="1" dirty="0" err="1">
                <a:latin typeface="Bembo" panose="02020502050201020203" pitchFamily="18" charset="0"/>
              </a:rPr>
              <a:t>they</a:t>
            </a:r>
            <a:r>
              <a:rPr lang="fr-FR" sz="2400" i="1" dirty="0">
                <a:latin typeface="Bembo" panose="02020502050201020203" pitchFamily="18" charset="0"/>
              </a:rPr>
              <a:t> </a:t>
            </a:r>
            <a:r>
              <a:rPr lang="fr-FR" sz="2400" i="1" dirty="0" err="1">
                <a:latin typeface="Bembo" panose="02020502050201020203" pitchFamily="18" charset="0"/>
              </a:rPr>
              <a:t>intersect</a:t>
            </a:r>
            <a:r>
              <a:rPr lang="fr-FR" sz="2400" i="1" dirty="0">
                <a:latin typeface="Bembo" panose="02020502050201020203" pitchFamily="18" charset="0"/>
              </a:rPr>
              <a:t> </a:t>
            </a:r>
            <a:r>
              <a:rPr lang="fr-FR" sz="2400" i="1" dirty="0" err="1">
                <a:latin typeface="Bembo" panose="02020502050201020203" pitchFamily="18" charset="0"/>
              </a:rPr>
              <a:t>with</a:t>
            </a:r>
            <a:r>
              <a:rPr lang="fr-FR" sz="2400" i="1" dirty="0">
                <a:latin typeface="Bembo" panose="02020502050201020203" pitchFamily="18" charset="0"/>
              </a:rPr>
              <a:t> the real </a:t>
            </a:r>
            <a:r>
              <a:rPr lang="fr-FR" sz="2400" i="1" dirty="0" err="1">
                <a:latin typeface="Bembo" panose="02020502050201020203" pitchFamily="18" charset="0"/>
              </a:rPr>
              <a:t>economy</a:t>
            </a:r>
            <a:r>
              <a:rPr lang="fr-FR" sz="2400" i="1" dirty="0">
                <a:latin typeface="Bembo" panose="02020502050201020203" pitchFamily="18" charset="0"/>
              </a:rPr>
              <a:t>? </a:t>
            </a:r>
          </a:p>
          <a:p>
            <a:pPr marL="355600"/>
            <a:r>
              <a:rPr lang="fr-FR" sz="2400" i="1" dirty="0">
                <a:latin typeface="Bembo" panose="02020502050201020203" pitchFamily="18" charset="0"/>
              </a:rPr>
              <a:t> &gt; And how do </a:t>
            </a:r>
            <a:r>
              <a:rPr lang="fr-FR" sz="2400" i="1" dirty="0" err="1">
                <a:latin typeface="Bembo" panose="02020502050201020203" pitchFamily="18" charset="0"/>
              </a:rPr>
              <a:t>they</a:t>
            </a:r>
            <a:r>
              <a:rPr lang="fr-FR" sz="2400" i="1" dirty="0">
                <a:latin typeface="Bembo" panose="02020502050201020203" pitchFamily="18" charset="0"/>
              </a:rPr>
              <a:t> </a:t>
            </a:r>
            <a:r>
              <a:rPr lang="fr-FR" sz="2400" i="1" dirty="0" err="1">
                <a:latin typeface="Bembo" panose="02020502050201020203" pitchFamily="18" charset="0"/>
              </a:rPr>
              <a:t>shape</a:t>
            </a:r>
            <a:r>
              <a:rPr lang="fr-FR" sz="2400" i="1" dirty="0">
                <a:latin typeface="Bembo" panose="02020502050201020203" pitchFamily="18" charset="0"/>
              </a:rPr>
              <a:t> the </a:t>
            </a:r>
            <a:r>
              <a:rPr lang="fr-FR" sz="2400" i="1" dirty="0" err="1">
                <a:latin typeface="Bembo" panose="02020502050201020203" pitchFamily="18" charset="0"/>
              </a:rPr>
              <a:t>poems</a:t>
            </a:r>
            <a:r>
              <a:rPr lang="fr-FR" sz="2400" i="1" dirty="0">
                <a:latin typeface="Bembo" panose="02020502050201020203" pitchFamily="18" charset="0"/>
              </a:rPr>
              <a:t> </a:t>
            </a:r>
            <a:r>
              <a:rPr lang="fr-FR" sz="2400" i="1" dirty="0" err="1">
                <a:latin typeface="Bembo" panose="02020502050201020203" pitchFamily="18" charset="0"/>
              </a:rPr>
              <a:t>themselves</a:t>
            </a:r>
            <a:r>
              <a:rPr lang="fr-FR" sz="2400" i="1" dirty="0">
                <a:latin typeface="Bembo" panose="02020502050201020203" pitchFamily="18" charset="0"/>
              </a:rPr>
              <a:t>, and the structure of </a:t>
            </a:r>
            <a:r>
              <a:rPr lang="fr-FR" sz="2400" i="1" dirty="0" err="1">
                <a:latin typeface="Bembo" panose="02020502050201020203" pitchFamily="18" charset="0"/>
              </a:rPr>
              <a:t>Catullus</a:t>
            </a:r>
            <a:r>
              <a:rPr lang="fr-FR" sz="2400" i="1" dirty="0">
                <a:latin typeface="Bembo" panose="02020502050201020203" pitchFamily="18" charset="0"/>
              </a:rPr>
              <a:t>’ </a:t>
            </a:r>
            <a:r>
              <a:rPr lang="fr-FR" sz="2400" i="1" dirty="0" err="1">
                <a:latin typeface="Bembo" panose="02020502050201020203" pitchFamily="18" charset="0"/>
              </a:rPr>
              <a:t>poetry</a:t>
            </a:r>
            <a:r>
              <a:rPr lang="fr-FR" sz="2400" i="1" dirty="0">
                <a:latin typeface="Bembo" panose="02020502050201020203" pitchFamily="18" charset="0"/>
              </a:rPr>
              <a:t>?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0F96B39-1E15-A122-270E-E12FDFDB3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828898"/>
          </a:xfrm>
        </p:spPr>
        <p:txBody>
          <a:bodyPr anchor="ctr"/>
          <a:lstStyle/>
          <a:p>
            <a:pPr algn="ctr"/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Structure of the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presentation</a:t>
            </a:r>
            <a:endParaRPr lang="fr-FR" dirty="0">
              <a:solidFill>
                <a:schemeClr val="accent3">
                  <a:lumMod val="50000"/>
                </a:schemeClr>
              </a:solidFill>
              <a:latin typeface="Gabriola" pitchFamily="82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9DD7E1A3-E3F2-DB53-D162-978ADE3C1EE6}"/>
              </a:ext>
            </a:extLst>
          </p:cNvPr>
          <p:cNvCxnSpPr>
            <a:cxnSpLocks/>
          </p:cNvCxnSpPr>
          <p:nvPr/>
        </p:nvCxnSpPr>
        <p:spPr>
          <a:xfrm flipH="1">
            <a:off x="558784" y="478970"/>
            <a:ext cx="11255845" cy="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825A15C2-1BC1-765A-E2A7-2BB02AFDEC6B}"/>
              </a:ext>
            </a:extLst>
          </p:cNvPr>
          <p:cNvCxnSpPr>
            <a:cxnSpLocks/>
          </p:cNvCxnSpPr>
          <p:nvPr/>
        </p:nvCxnSpPr>
        <p:spPr>
          <a:xfrm flipH="1">
            <a:off x="558784" y="6466113"/>
            <a:ext cx="11255845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Espace réservé du contenu 9" descr="Orange avec un remplissage uni">
            <a:extLst>
              <a:ext uri="{FF2B5EF4-FFF2-40B4-BE49-F238E27FC236}">
                <a16:creationId xmlns:a16="http://schemas.microsoft.com/office/drawing/2014/main" id="{18E442D6-A9E1-0592-4143-33328FC2B0D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075163" y="738612"/>
            <a:ext cx="358639" cy="358639"/>
          </a:xfrm>
          <a:prstGeom prst="rect">
            <a:avLst/>
          </a:prstGeom>
        </p:spPr>
      </p:pic>
      <p:sp>
        <p:nvSpPr>
          <p:cNvPr id="19" name="Espace réservé du contenu 18">
            <a:extLst>
              <a:ext uri="{FF2B5EF4-FFF2-40B4-BE49-F238E27FC236}">
                <a16:creationId xmlns:a16="http://schemas.microsoft.com/office/drawing/2014/main" id="{8AA6BFD4-6F6C-2293-E165-CDC2B7CF69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9210" y="3388427"/>
            <a:ext cx="10653579" cy="2314916"/>
          </a:xfrm>
        </p:spPr>
        <p:txBody>
          <a:bodyPr>
            <a:normAutofit/>
          </a:bodyPr>
          <a:lstStyle/>
          <a:p>
            <a:pPr marL="514350" indent="-514350">
              <a:buAutoNum type="romanUcPeriod"/>
            </a:pPr>
            <a:r>
              <a:rPr lang="fr-FR" sz="2400" dirty="0" err="1">
                <a:latin typeface="Bembo" panose="02020502050201020203" pitchFamily="18" charset="0"/>
              </a:rPr>
              <a:t>Summary</a:t>
            </a:r>
            <a:r>
              <a:rPr lang="fr-FR" sz="2400" dirty="0">
                <a:latin typeface="Bembo" panose="02020502050201020203" pitchFamily="18" charset="0"/>
              </a:rPr>
              <a:t> and </a:t>
            </a:r>
            <a:r>
              <a:rPr lang="fr-FR" sz="2400" dirty="0" err="1">
                <a:latin typeface="Bembo" panose="02020502050201020203" pitchFamily="18" charset="0"/>
              </a:rPr>
              <a:t>context</a:t>
            </a:r>
            <a:r>
              <a:rPr lang="fr-FR" sz="2400" dirty="0">
                <a:latin typeface="Bembo" panose="02020502050201020203" pitchFamily="18" charset="0"/>
              </a:rPr>
              <a:t> of </a:t>
            </a:r>
            <a:r>
              <a:rPr lang="fr-FR" sz="2400" dirty="0" err="1">
                <a:latin typeface="Bembo" panose="02020502050201020203" pitchFamily="18" charset="0"/>
              </a:rPr>
              <a:t>both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poems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</a:p>
          <a:p>
            <a:pPr marL="514350" indent="-514350">
              <a:buAutoNum type="romanUcPeriod"/>
            </a:pPr>
            <a:r>
              <a:rPr lang="fr-FR" sz="2400" dirty="0" err="1">
                <a:latin typeface="Bembo" panose="02020502050201020203" pitchFamily="18" charset="0"/>
              </a:rPr>
              <a:t>Catullus</a:t>
            </a:r>
            <a:r>
              <a:rPr lang="fr-FR" sz="2400" dirty="0">
                <a:latin typeface="Bembo" panose="02020502050201020203" pitchFamily="18" charset="0"/>
              </a:rPr>
              <a:t> 28, or the </a:t>
            </a:r>
            <a:r>
              <a:rPr lang="fr-FR" sz="2400" dirty="0" err="1">
                <a:latin typeface="Bembo" panose="02020502050201020203" pitchFamily="18" charset="0"/>
              </a:rPr>
              <a:t>poet’s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i="1" dirty="0" err="1">
                <a:latin typeface="Bembo" panose="02020502050201020203" pitchFamily="18" charset="0"/>
              </a:rPr>
              <a:t>tabulae</a:t>
            </a:r>
            <a:endParaRPr lang="fr-FR" sz="2400" i="1" dirty="0">
              <a:latin typeface="Bembo" panose="02020502050201020203" pitchFamily="18" charset="0"/>
            </a:endParaRPr>
          </a:p>
          <a:p>
            <a:pPr marL="514350" indent="-514350">
              <a:buAutoNum type="romanUcPeriod"/>
            </a:pPr>
            <a:r>
              <a:rPr lang="fr-FR" sz="2400" dirty="0" err="1">
                <a:latin typeface="Bembo" panose="02020502050201020203" pitchFamily="18" charset="0"/>
              </a:rPr>
              <a:t>Catullus</a:t>
            </a:r>
            <a:r>
              <a:rPr lang="fr-FR" sz="2400" dirty="0">
                <a:latin typeface="Bembo" panose="02020502050201020203" pitchFamily="18" charset="0"/>
              </a:rPr>
              <a:t> 29, or </a:t>
            </a:r>
            <a:r>
              <a:rPr lang="fr-FR" sz="2400" dirty="0" err="1">
                <a:latin typeface="Bembo" panose="02020502050201020203" pitchFamily="18" charset="0"/>
              </a:rPr>
              <a:t>learning</a:t>
            </a:r>
            <a:r>
              <a:rPr lang="fr-FR" sz="2400" dirty="0">
                <a:latin typeface="Bembo" panose="02020502050201020203" pitchFamily="18" charset="0"/>
              </a:rPr>
              <a:t> (</a:t>
            </a:r>
            <a:r>
              <a:rPr lang="fr-FR" sz="2400" dirty="0" err="1">
                <a:latin typeface="Bembo" panose="02020502050201020203" pitchFamily="18" charset="0"/>
              </a:rPr>
              <a:t>ac</a:t>
            </a:r>
            <a:r>
              <a:rPr lang="fr-FR" sz="2400" dirty="0">
                <a:latin typeface="Bembo" panose="02020502050201020203" pitchFamily="18" charset="0"/>
              </a:rPr>
              <a:t>)</a:t>
            </a:r>
            <a:r>
              <a:rPr lang="fr-FR" sz="2400" dirty="0" err="1">
                <a:latin typeface="Bembo" panose="02020502050201020203" pitchFamily="18" charset="0"/>
              </a:rPr>
              <a:t>counting</a:t>
            </a:r>
            <a:r>
              <a:rPr lang="fr-FR" sz="2400" dirty="0">
                <a:latin typeface="Bembo" panose="02020502050201020203" pitchFamily="18" charset="0"/>
              </a:rPr>
              <a:t> and </a:t>
            </a:r>
            <a:r>
              <a:rPr lang="fr-FR" sz="2400" dirty="0" err="1">
                <a:latin typeface="Bembo" panose="02020502050201020203" pitchFamily="18" charset="0"/>
              </a:rPr>
              <a:t>spending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with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Mamurra</a:t>
            </a:r>
            <a:endParaRPr lang="fr-FR" sz="2400" dirty="0">
              <a:latin typeface="Bembo" panose="02020502050201020203" pitchFamily="18" charset="0"/>
            </a:endParaRPr>
          </a:p>
          <a:p>
            <a:pPr marL="514350" indent="-514350">
              <a:buAutoNum type="romanUcPeriod"/>
            </a:pPr>
            <a:r>
              <a:rPr lang="fr-FR" sz="2400" dirty="0">
                <a:latin typeface="Bembo" panose="02020502050201020203" pitchFamily="18" charset="0"/>
              </a:rPr>
              <a:t>An (un)</a:t>
            </a:r>
            <a:r>
              <a:rPr lang="fr-FR" sz="2400" dirty="0" err="1">
                <a:latin typeface="Bembo" panose="02020502050201020203" pitchFamily="18" charset="0"/>
              </a:rPr>
              <a:t>countable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i="1" dirty="0" err="1">
                <a:latin typeface="Bembo" panose="02020502050201020203" pitchFamily="18" charset="0"/>
              </a:rPr>
              <a:t>recusatio</a:t>
            </a:r>
            <a:endParaRPr lang="fr-FR" sz="2400" i="1" dirty="0">
              <a:latin typeface="Bembo" panose="02020502050201020203" pitchFamily="18" charset="0"/>
            </a:endParaRPr>
          </a:p>
        </p:txBody>
      </p:sp>
      <p:pic>
        <p:nvPicPr>
          <p:cNvPr id="8" name="Espace réservé du contenu 9" descr="Orange avec un remplissage uni">
            <a:extLst>
              <a:ext uri="{FF2B5EF4-FFF2-40B4-BE49-F238E27FC236}">
                <a16:creationId xmlns:a16="http://schemas.microsoft.com/office/drawing/2014/main" id="{344030B0-DBEE-574D-90CA-EE8CAF8A93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435186" y="734865"/>
            <a:ext cx="358639" cy="358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3000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50BC01-8FB9-1ACE-7B19-CF08F4DFE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5EF277-5DB4-1B51-839F-9EDE59C0F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211" y="679055"/>
            <a:ext cx="10653578" cy="828898"/>
          </a:xfrm>
        </p:spPr>
        <p:txBody>
          <a:bodyPr anchor="ctr">
            <a:normAutofit/>
          </a:bodyPr>
          <a:lstStyle/>
          <a:p>
            <a:pPr algn="ctr"/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IV. An (un)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countable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</a:t>
            </a:r>
            <a:r>
              <a:rPr lang="fr-FR" i="1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recusatio</a:t>
            </a:r>
            <a:endParaRPr lang="fr-FR" i="1" dirty="0">
              <a:solidFill>
                <a:schemeClr val="accent3">
                  <a:lumMod val="50000"/>
                </a:schemeClr>
              </a:solidFill>
              <a:latin typeface="Gabriola" pitchFamily="82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B81D4816-D196-EEFC-880F-36220B6B0213}"/>
              </a:ext>
            </a:extLst>
          </p:cNvPr>
          <p:cNvCxnSpPr>
            <a:cxnSpLocks/>
          </p:cNvCxnSpPr>
          <p:nvPr/>
        </p:nvCxnSpPr>
        <p:spPr>
          <a:xfrm flipH="1">
            <a:off x="558784" y="478970"/>
            <a:ext cx="11255845" cy="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F36584AF-3BC3-DBE3-C531-03607D432973}"/>
              </a:ext>
            </a:extLst>
          </p:cNvPr>
          <p:cNvCxnSpPr>
            <a:cxnSpLocks/>
          </p:cNvCxnSpPr>
          <p:nvPr/>
        </p:nvCxnSpPr>
        <p:spPr>
          <a:xfrm flipH="1">
            <a:off x="558784" y="6466113"/>
            <a:ext cx="11255845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DD4BED59-1CE2-4478-DB03-5AAC7F872E97}"/>
              </a:ext>
            </a:extLst>
          </p:cNvPr>
          <p:cNvSpPr txBox="1"/>
          <p:nvPr/>
        </p:nvSpPr>
        <p:spPr>
          <a:xfrm>
            <a:off x="490467" y="1523285"/>
            <a:ext cx="11255845" cy="830997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93663" lvl="1" algn="just"/>
            <a:r>
              <a:rPr lang="fr-FR" sz="2400" dirty="0">
                <a:latin typeface="Bembo" panose="02020502050201020203" pitchFamily="18" charset="0"/>
              </a:rPr>
              <a:t>Ring structure of the </a:t>
            </a:r>
            <a:r>
              <a:rPr lang="fr-FR" sz="2400" dirty="0" err="1">
                <a:latin typeface="Bembo" panose="02020502050201020203" pitchFamily="18" charset="0"/>
              </a:rPr>
              <a:t>two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poems</a:t>
            </a:r>
            <a:r>
              <a:rPr lang="fr-FR" sz="2400" dirty="0">
                <a:latin typeface="Bembo" panose="02020502050201020203" pitchFamily="18" charset="0"/>
              </a:rPr>
              <a:t> (</a:t>
            </a:r>
            <a:r>
              <a:rPr lang="fr-FR" sz="2400" i="1" dirty="0" err="1">
                <a:solidFill>
                  <a:schemeClr val="accent3">
                    <a:lumMod val="50000"/>
                  </a:schemeClr>
                </a:solidFill>
                <a:latin typeface="Bembo" panose="02020502050201020203" pitchFamily="18" charset="0"/>
              </a:rPr>
              <a:t>Deuling</a:t>
            </a:r>
            <a:r>
              <a:rPr lang="fr-FR" sz="2400" i="1" dirty="0">
                <a:solidFill>
                  <a:schemeClr val="accent3">
                    <a:lumMod val="50000"/>
                  </a:schemeClr>
                </a:solidFill>
                <a:latin typeface="Bembo" panose="02020502050201020203" pitchFamily="18" charset="0"/>
              </a:rPr>
              <a:t> 1999</a:t>
            </a:r>
            <a:r>
              <a:rPr lang="fr-FR" sz="2400" dirty="0">
                <a:latin typeface="Bembo" panose="02020502050201020203" pitchFamily="18" charset="0"/>
              </a:rPr>
              <a:t>)</a:t>
            </a:r>
          </a:p>
          <a:p>
            <a:pPr marL="93663" lvl="1" algn="just"/>
            <a:r>
              <a:rPr lang="fr-FR" sz="2400" b="1" dirty="0">
                <a:solidFill>
                  <a:schemeClr val="accent2">
                    <a:lumMod val="75000"/>
                  </a:schemeClr>
                </a:solidFill>
                <a:latin typeface="Bembo" panose="02020502050201020203" pitchFamily="18" charset="0"/>
              </a:rPr>
              <a:t> 4/</a:t>
            </a:r>
            <a:r>
              <a:rPr lang="fr-FR" sz="2400" dirty="0">
                <a:latin typeface="Bembo" panose="02020502050201020203" pitchFamily="18" charset="0"/>
              </a:rPr>
              <a:t> the last ring: </a:t>
            </a:r>
            <a:r>
              <a:rPr lang="fr-FR" sz="2400" dirty="0" err="1">
                <a:latin typeface="Bembo" panose="02020502050201020203" pitchFamily="18" charset="0"/>
              </a:rPr>
              <a:t>differences</a:t>
            </a:r>
            <a:r>
              <a:rPr lang="fr-FR" sz="2400" dirty="0">
                <a:latin typeface="Bembo" panose="02020502050201020203" pitchFamily="18" charset="0"/>
              </a:rPr>
              <a:t> and </a:t>
            </a:r>
            <a:r>
              <a:rPr lang="fr-FR" sz="2400" dirty="0" err="1">
                <a:latin typeface="Bembo" panose="02020502050201020203" pitchFamily="18" charset="0"/>
              </a:rPr>
              <a:t>family</a:t>
            </a:r>
            <a:r>
              <a:rPr lang="fr-FR" sz="2400" dirty="0">
                <a:latin typeface="Bembo" panose="02020502050201020203" pitchFamily="18" charset="0"/>
              </a:rPr>
              <a:t> bonds</a:t>
            </a:r>
          </a:p>
        </p:txBody>
      </p:sp>
      <p:graphicFrame>
        <p:nvGraphicFramePr>
          <p:cNvPr id="10" name="Espace réservé du contenu 2">
            <a:extLst>
              <a:ext uri="{FF2B5EF4-FFF2-40B4-BE49-F238E27FC236}">
                <a16:creationId xmlns:a16="http://schemas.microsoft.com/office/drawing/2014/main" id="{A943FBAD-FA1F-3C99-A624-D7E6398B7A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0563600"/>
              </p:ext>
            </p:extLst>
          </p:nvPr>
        </p:nvGraphicFramePr>
        <p:xfrm>
          <a:off x="1360315" y="2552267"/>
          <a:ext cx="10454312" cy="3444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99961">
                  <a:extLst>
                    <a:ext uri="{9D8B030D-6E8A-4147-A177-3AD203B41FA5}">
                      <a16:colId xmlns:a16="http://schemas.microsoft.com/office/drawing/2014/main" val="3630966558"/>
                    </a:ext>
                  </a:extLst>
                </a:gridCol>
                <a:gridCol w="6454351">
                  <a:extLst>
                    <a:ext uri="{9D8B030D-6E8A-4147-A177-3AD203B41FA5}">
                      <a16:colId xmlns:a16="http://schemas.microsoft.com/office/drawing/2014/main" val="1090964050"/>
                    </a:ext>
                  </a:extLst>
                </a:gridCol>
              </a:tblGrid>
              <a:tr h="1527042">
                <a:tc>
                  <a:txBody>
                    <a:bodyPr/>
                    <a:lstStyle/>
                    <a:p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28, 1-5: </a:t>
                      </a:r>
                    </a:p>
                    <a:p>
                      <a:r>
                        <a:rPr lang="fr-FR" sz="2000" b="1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Pisonis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comites,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cohors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inanis</a:t>
                      </a:r>
                      <a:endParaRPr lang="fr-FR" sz="2000" b="0" i="1" dirty="0">
                        <a:solidFill>
                          <a:schemeClr val="tx1"/>
                        </a:solidFill>
                        <a:latin typeface="Bembo" panose="02020502050201020203" pitchFamily="18" charset="0"/>
                      </a:endParaRPr>
                    </a:p>
                    <a:p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aptis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sarcinulis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et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expeditis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, </a:t>
                      </a:r>
                    </a:p>
                    <a:p>
                      <a:r>
                        <a:rPr lang="fr-FR" sz="2000" b="1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Verani</a:t>
                      </a:r>
                      <a:r>
                        <a:rPr lang="fr-FR" sz="2000" b="1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optime tuque mi </a:t>
                      </a:r>
                      <a:r>
                        <a:rPr lang="fr-FR" sz="2000" b="1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Fabulle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, </a:t>
                      </a:r>
                    </a:p>
                    <a:p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quid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rerum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geritis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?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satisne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cum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isto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</a:p>
                    <a:p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uappa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frigoraque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et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famem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tulistis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? </a:t>
                      </a:r>
                    </a:p>
                    <a:p>
                      <a:endParaRPr lang="fr-FR" sz="2000" b="0" i="1" dirty="0">
                        <a:solidFill>
                          <a:schemeClr val="tx1"/>
                        </a:solidFill>
                        <a:latin typeface="Bembo" panose="02020502050201020203" pitchFamily="18" charset="0"/>
                      </a:endParaRPr>
                    </a:p>
                    <a:p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29, 24-25: </a:t>
                      </a:r>
                    </a:p>
                    <a:p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eone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nomine, </a:t>
                      </a:r>
                      <a:r>
                        <a:rPr lang="fr-BE" sz="2000" b="1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urbis</a:t>
                      </a:r>
                      <a:r>
                        <a:rPr lang="fr-BE" sz="2000" b="1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i </a:t>
                      </a:r>
                      <a:r>
                        <a:rPr lang="fr-BE" sz="2000" b="1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piissimi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r>
                        <a:rPr lang="fr-BE" sz="2000" b="1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socer</a:t>
                      </a:r>
                      <a:r>
                        <a:rPr lang="fr-BE" sz="2000" b="1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1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generque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perdidistis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omnia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? </a:t>
                      </a:r>
                      <a:endParaRPr lang="fr-FR" sz="2000" b="0" i="1" dirty="0">
                        <a:latin typeface="Bembo" panose="02020502050201020203" pitchFamily="18" charset="0"/>
                      </a:endParaRPr>
                    </a:p>
                    <a:p>
                      <a:endParaRPr lang="fr-FR" sz="2000" b="0" i="1" dirty="0">
                        <a:solidFill>
                          <a:schemeClr val="tx1"/>
                        </a:solidFill>
                        <a:latin typeface="Bembo" panose="02020502050201020203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>
                        <a:latin typeface="Bembo" panose="02020502050201020203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latin typeface="Bembo" panose="02020502050201020203" pitchFamily="18" charset="0"/>
                        </a:rPr>
                        <a:t>You 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subalterns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of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Piso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, a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needy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train,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with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baggage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handy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and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easily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carried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my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excellent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Veranius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and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you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my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Fabullus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, how are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you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? have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you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borne cold and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hunger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with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that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wind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-bag long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enough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?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>
                        <a:latin typeface="Bembo" panose="02020502050201020203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>
                        <a:latin typeface="Bembo" panose="02020502050201020203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>
                        <a:latin typeface="Bembo" panose="02020502050201020203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Was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it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for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this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most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honourable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men of Rome,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that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you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father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-in-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law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and son-in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law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, have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ruined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everything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?</a:t>
                      </a:r>
                      <a:endParaRPr lang="fr-FR" sz="2000" b="0" i="0" u="none" strike="noStrike" kern="1200" dirty="0">
                        <a:solidFill>
                          <a:schemeClr val="tx1"/>
                        </a:solidFill>
                        <a:effectLst/>
                        <a:latin typeface="Bembo" panose="02020502050201020203" pitchFamily="18" charset="0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2000" b="0" i="0" u="none" strike="noStrike" kern="1200" dirty="0">
                        <a:solidFill>
                          <a:schemeClr val="tx1"/>
                        </a:solidFill>
                        <a:effectLst/>
                        <a:latin typeface="Bembo" panose="020205020502010202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50198715"/>
                  </a:ext>
                </a:extLst>
              </a:tr>
            </a:tbl>
          </a:graphicData>
        </a:graphic>
      </p:graphicFrame>
      <p:pic>
        <p:nvPicPr>
          <p:cNvPr id="6" name="Espace réservé du contenu 9" descr="Orange avec un remplissage uni">
            <a:extLst>
              <a:ext uri="{FF2B5EF4-FFF2-40B4-BE49-F238E27FC236}">
                <a16:creationId xmlns:a16="http://schemas.microsoft.com/office/drawing/2014/main" id="{66574006-B6A7-E05E-BC60-C73170BD05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24965" y="920375"/>
            <a:ext cx="358639" cy="358639"/>
          </a:xfrm>
          <a:prstGeom prst="rect">
            <a:avLst/>
          </a:prstGeom>
        </p:spPr>
      </p:pic>
      <p:pic>
        <p:nvPicPr>
          <p:cNvPr id="7" name="Espace réservé du contenu 9" descr="Orange avec un remplissage uni">
            <a:extLst>
              <a:ext uri="{FF2B5EF4-FFF2-40B4-BE49-F238E27FC236}">
                <a16:creationId xmlns:a16="http://schemas.microsoft.com/office/drawing/2014/main" id="{BE6DCED3-4A34-0E26-1275-0A3CFC98990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908396" y="914184"/>
            <a:ext cx="358639" cy="358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4865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3CD3C-760F-9F2F-2AF9-C2F32A4465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E19054-996A-B25C-4773-AFCD0B5A7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211" y="679055"/>
            <a:ext cx="10653578" cy="828898"/>
          </a:xfrm>
        </p:spPr>
        <p:txBody>
          <a:bodyPr anchor="ctr">
            <a:normAutofit/>
          </a:bodyPr>
          <a:lstStyle/>
          <a:p>
            <a:pPr algn="ctr"/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IV. An (un)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countable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</a:t>
            </a:r>
            <a:r>
              <a:rPr lang="fr-FR" i="1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recusatio</a:t>
            </a:r>
            <a:endParaRPr lang="fr-FR" i="1" dirty="0">
              <a:solidFill>
                <a:schemeClr val="accent3">
                  <a:lumMod val="50000"/>
                </a:schemeClr>
              </a:solidFill>
              <a:latin typeface="Gabriola" pitchFamily="82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64509489-5CAC-CB6F-C1EF-5D935702CB9A}"/>
              </a:ext>
            </a:extLst>
          </p:cNvPr>
          <p:cNvCxnSpPr>
            <a:cxnSpLocks/>
          </p:cNvCxnSpPr>
          <p:nvPr/>
        </p:nvCxnSpPr>
        <p:spPr>
          <a:xfrm flipH="1">
            <a:off x="558784" y="478970"/>
            <a:ext cx="11255845" cy="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15AA7097-32F0-D3E9-78DD-C418596AF567}"/>
              </a:ext>
            </a:extLst>
          </p:cNvPr>
          <p:cNvCxnSpPr>
            <a:cxnSpLocks/>
          </p:cNvCxnSpPr>
          <p:nvPr/>
        </p:nvCxnSpPr>
        <p:spPr>
          <a:xfrm flipH="1">
            <a:off x="558784" y="6466113"/>
            <a:ext cx="11255845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Espace réservé du contenu 2">
            <a:extLst>
              <a:ext uri="{FF2B5EF4-FFF2-40B4-BE49-F238E27FC236}">
                <a16:creationId xmlns:a16="http://schemas.microsoft.com/office/drawing/2014/main" id="{060E728F-0ECD-F2FA-14E7-19E710E313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0338253"/>
              </p:ext>
            </p:extLst>
          </p:nvPr>
        </p:nvGraphicFramePr>
        <p:xfrm>
          <a:off x="1864708" y="2710046"/>
          <a:ext cx="8475676" cy="1554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42607">
                  <a:extLst>
                    <a:ext uri="{9D8B030D-6E8A-4147-A177-3AD203B41FA5}">
                      <a16:colId xmlns:a16="http://schemas.microsoft.com/office/drawing/2014/main" val="3630966558"/>
                    </a:ext>
                  </a:extLst>
                </a:gridCol>
                <a:gridCol w="4233069">
                  <a:extLst>
                    <a:ext uri="{9D8B030D-6E8A-4147-A177-3AD203B41FA5}">
                      <a16:colId xmlns:a16="http://schemas.microsoft.com/office/drawing/2014/main" val="1090964050"/>
                    </a:ext>
                  </a:extLst>
                </a:gridCol>
              </a:tblGrid>
              <a:tr h="1393334">
                <a:tc>
                  <a:txBody>
                    <a:bodyPr/>
                    <a:lstStyle/>
                    <a:p>
                      <a:pPr algn="ctr"/>
                      <a:r>
                        <a:rPr lang="fr-FR" sz="24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CATULLUS</a:t>
                      </a:r>
                      <a:endParaRPr lang="fr-FR" sz="2000" b="1" i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Bembo" panose="02020502050201020203" pitchFamily="18" charset="0"/>
                      </a:endParaRPr>
                    </a:p>
                    <a:p>
                      <a:pPr marL="342900" indent="-342900" algn="just">
                        <a:buFont typeface="Wingdings" pitchFamily="2" charset="2"/>
                        <a:buChar char="Ø"/>
                      </a:pPr>
                      <a:endParaRPr lang="fr-FR" sz="2400" b="1" i="0" dirty="0">
                        <a:solidFill>
                          <a:schemeClr val="tx1"/>
                        </a:solidFill>
                        <a:latin typeface="Bembo" panose="02020502050201020203" pitchFamily="18" charset="0"/>
                      </a:endParaRPr>
                    </a:p>
                    <a:p>
                      <a:pPr marL="892175" indent="-328613" algn="just">
                        <a:buFont typeface="Wingdings" pitchFamily="2" charset="2"/>
                        <a:buChar char="Ø"/>
                        <a:tabLst/>
                      </a:pPr>
                      <a:r>
                        <a:rPr lang="fr-FR" sz="2400" b="1" i="0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Poor</a:t>
                      </a:r>
                      <a:r>
                        <a:rPr lang="fr-FR" sz="2000" b="1" i="0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</a:p>
                    <a:p>
                      <a:pPr marL="892175" indent="-328613" algn="just">
                        <a:buFont typeface="Wingdings" pitchFamily="2" charset="2"/>
                        <a:buChar char="Ø"/>
                        <a:tabLst/>
                      </a:pPr>
                      <a:r>
                        <a:rPr lang="fr-FR" sz="2400" b="1" i="0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Sexually</a:t>
                      </a:r>
                      <a:r>
                        <a:rPr lang="fr-FR" sz="2400" b="1" i="0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400" b="1" i="0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assaulted</a:t>
                      </a:r>
                      <a:endParaRPr lang="fr-FR" sz="2400" b="1" i="0" dirty="0">
                        <a:solidFill>
                          <a:schemeClr val="tx1"/>
                        </a:solidFill>
                        <a:latin typeface="Bembo" panose="02020502050201020203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4288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i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MAMURRA</a:t>
                      </a:r>
                    </a:p>
                    <a:p>
                      <a:pPr marL="342900" marR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fr-FR" sz="2400" b="1" i="0" dirty="0">
                        <a:solidFill>
                          <a:schemeClr val="tx1"/>
                        </a:solidFill>
                        <a:latin typeface="Bembo" panose="02020502050201020203" pitchFamily="18" charset="0"/>
                      </a:endParaRPr>
                    </a:p>
                    <a:p>
                      <a:pPr marL="846138" marR="0" indent="-3302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fr-FR" sz="2400" b="1" i="0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Rich </a:t>
                      </a:r>
                    </a:p>
                    <a:p>
                      <a:pPr marL="892175" marR="0" indent="-328613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fr-FR" sz="2400" b="1" i="0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Sexually</a:t>
                      </a:r>
                      <a:r>
                        <a:rPr lang="fr-FR" sz="2400" b="1" i="0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active</a:t>
                      </a:r>
                      <a:endParaRPr lang="fr-FR" sz="2000" i="0" dirty="0">
                        <a:solidFill>
                          <a:schemeClr val="tx1"/>
                        </a:solidFill>
                        <a:latin typeface="Bembo" panose="02020502050201020203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50198715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E837741A-B880-DC29-2F88-8E302C634D38}"/>
              </a:ext>
            </a:extLst>
          </p:cNvPr>
          <p:cNvSpPr txBox="1"/>
          <p:nvPr/>
        </p:nvSpPr>
        <p:spPr>
          <a:xfrm>
            <a:off x="5804338" y="2680558"/>
            <a:ext cx="5833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i="1" dirty="0">
                <a:solidFill>
                  <a:schemeClr val="accent3">
                    <a:lumMod val="75000"/>
                  </a:schemeClr>
                </a:solidFill>
                <a:latin typeface="Gabriola" pitchFamily="82" charset="0"/>
              </a:rPr>
              <a:t>VS</a:t>
            </a:r>
            <a:endParaRPr lang="fr-FR" i="1" dirty="0">
              <a:solidFill>
                <a:schemeClr val="accent3">
                  <a:lumMod val="75000"/>
                </a:schemeClr>
              </a:solidFill>
              <a:latin typeface="Gabriola" pitchFamily="82" charset="0"/>
            </a:endParaRPr>
          </a:p>
        </p:txBody>
      </p:sp>
      <p:pic>
        <p:nvPicPr>
          <p:cNvPr id="7" name="Espace réservé du contenu 9" descr="Orange avec un remplissage uni">
            <a:extLst>
              <a:ext uri="{FF2B5EF4-FFF2-40B4-BE49-F238E27FC236}">
                <a16:creationId xmlns:a16="http://schemas.microsoft.com/office/drawing/2014/main" id="{CAE7C694-07B9-7719-C359-7C77BCA836D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24965" y="920375"/>
            <a:ext cx="358639" cy="358639"/>
          </a:xfrm>
          <a:prstGeom prst="rect">
            <a:avLst/>
          </a:prstGeom>
        </p:spPr>
      </p:pic>
      <p:pic>
        <p:nvPicPr>
          <p:cNvPr id="9" name="Espace réservé du contenu 9" descr="Orange avec un remplissage uni">
            <a:extLst>
              <a:ext uri="{FF2B5EF4-FFF2-40B4-BE49-F238E27FC236}">
                <a16:creationId xmlns:a16="http://schemas.microsoft.com/office/drawing/2014/main" id="{1ED476F6-E78F-B2FD-9AE5-230E4BEC2E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908396" y="914184"/>
            <a:ext cx="358639" cy="358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5263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0A5A2-C2D8-1E0E-5E18-E029F0EF7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50701A-1B80-F457-4322-891DC0731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211" y="679055"/>
            <a:ext cx="10653578" cy="828898"/>
          </a:xfrm>
        </p:spPr>
        <p:txBody>
          <a:bodyPr anchor="ctr">
            <a:normAutofit/>
          </a:bodyPr>
          <a:lstStyle/>
          <a:p>
            <a:pPr algn="ctr"/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IV. An (un)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countable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</a:t>
            </a:r>
            <a:r>
              <a:rPr lang="fr-FR" i="1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recusatio</a:t>
            </a:r>
            <a:endParaRPr lang="fr-FR" i="1" dirty="0">
              <a:solidFill>
                <a:schemeClr val="accent3">
                  <a:lumMod val="50000"/>
                </a:schemeClr>
              </a:solidFill>
              <a:latin typeface="Gabriola" pitchFamily="82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BDE4A5C0-19A3-63A0-7FB7-6004D1D1E9EA}"/>
              </a:ext>
            </a:extLst>
          </p:cNvPr>
          <p:cNvCxnSpPr>
            <a:cxnSpLocks/>
          </p:cNvCxnSpPr>
          <p:nvPr/>
        </p:nvCxnSpPr>
        <p:spPr>
          <a:xfrm flipH="1">
            <a:off x="558784" y="478970"/>
            <a:ext cx="11255845" cy="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0311193E-6D22-1C83-740C-870494524E0F}"/>
              </a:ext>
            </a:extLst>
          </p:cNvPr>
          <p:cNvCxnSpPr>
            <a:cxnSpLocks/>
          </p:cNvCxnSpPr>
          <p:nvPr/>
        </p:nvCxnSpPr>
        <p:spPr>
          <a:xfrm flipH="1">
            <a:off x="558784" y="6466113"/>
            <a:ext cx="11255845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BA3FE585-64DB-E201-C3A9-97B4846D212F}"/>
              </a:ext>
            </a:extLst>
          </p:cNvPr>
          <p:cNvSpPr txBox="1"/>
          <p:nvPr/>
        </p:nvSpPr>
        <p:spPr>
          <a:xfrm>
            <a:off x="1301631" y="1768500"/>
            <a:ext cx="2103721" cy="461665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93663" lvl="1" algn="just"/>
            <a:r>
              <a:rPr lang="fr-FR" sz="2400" dirty="0" err="1">
                <a:latin typeface="Bembo" panose="02020502050201020203" pitchFamily="18" charset="0"/>
              </a:rPr>
              <a:t>Catullus</a:t>
            </a:r>
            <a:r>
              <a:rPr lang="fr-FR" sz="2400" dirty="0">
                <a:latin typeface="Bembo" panose="02020502050201020203" pitchFamily="18" charset="0"/>
              </a:rPr>
              <a:t> 105:</a:t>
            </a:r>
          </a:p>
        </p:txBody>
      </p:sp>
      <p:graphicFrame>
        <p:nvGraphicFramePr>
          <p:cNvPr id="10" name="Espace réservé du contenu 2">
            <a:extLst>
              <a:ext uri="{FF2B5EF4-FFF2-40B4-BE49-F238E27FC236}">
                <a16:creationId xmlns:a16="http://schemas.microsoft.com/office/drawing/2014/main" id="{76145E6C-EA5B-B913-F1EE-FF265CF9FA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3454006"/>
              </p:ext>
            </p:extLst>
          </p:nvPr>
        </p:nvGraphicFramePr>
        <p:xfrm>
          <a:off x="1360316" y="2552267"/>
          <a:ext cx="9338706" cy="1005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69353">
                  <a:extLst>
                    <a:ext uri="{9D8B030D-6E8A-4147-A177-3AD203B41FA5}">
                      <a16:colId xmlns:a16="http://schemas.microsoft.com/office/drawing/2014/main" val="3630966558"/>
                    </a:ext>
                  </a:extLst>
                </a:gridCol>
                <a:gridCol w="4669353">
                  <a:extLst>
                    <a:ext uri="{9D8B030D-6E8A-4147-A177-3AD203B41FA5}">
                      <a16:colId xmlns:a16="http://schemas.microsoft.com/office/drawing/2014/main" val="1090964050"/>
                    </a:ext>
                  </a:extLst>
                </a:gridCol>
              </a:tblGrid>
              <a:tr h="876729">
                <a:tc>
                  <a:txBody>
                    <a:bodyPr/>
                    <a:lstStyle/>
                    <a:p>
                      <a:r>
                        <a:rPr lang="nl-BE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Mentula conatus Pipleum scandere montem: </a:t>
                      </a:r>
                    </a:p>
                    <a:p>
                      <a:r>
                        <a:rPr lang="nl-BE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Musae furcillis praecipitem eiciunt. </a:t>
                      </a:r>
                      <a:endParaRPr lang="fr-FR" sz="2000" b="0" i="1" dirty="0">
                        <a:latin typeface="Bembo" panose="02020502050201020203" pitchFamily="18" charset="0"/>
                      </a:endParaRPr>
                    </a:p>
                    <a:p>
                      <a:endParaRPr lang="fr-FR" sz="1800" b="0" i="1" dirty="0">
                        <a:solidFill>
                          <a:schemeClr val="tx1"/>
                        </a:solidFill>
                        <a:latin typeface="Bembo" panose="02020502050201020203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Cock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 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strives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to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climb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the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Piplean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mount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: the Muses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with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pitchforks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drive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him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out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headlong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. </a:t>
                      </a:r>
                      <a:endParaRPr lang="fr-FR" sz="2000" dirty="0">
                        <a:latin typeface="Bembo" panose="02020502050201020203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50198715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B5E030DD-A84A-AE1E-6140-5004D7978A32}"/>
              </a:ext>
            </a:extLst>
          </p:cNvPr>
          <p:cNvSpPr txBox="1"/>
          <p:nvPr/>
        </p:nvSpPr>
        <p:spPr>
          <a:xfrm>
            <a:off x="1301631" y="3551429"/>
            <a:ext cx="7227514" cy="461665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93663" lvl="1" algn="just"/>
            <a:r>
              <a:rPr lang="fr-FR" sz="2400" dirty="0">
                <a:latin typeface="Bembo" panose="02020502050201020203" pitchFamily="18" charset="0"/>
              </a:rPr>
              <a:t>Cicero, </a:t>
            </a:r>
            <a:r>
              <a:rPr lang="fr-FR" sz="2400" i="1" dirty="0">
                <a:latin typeface="Bembo" panose="02020502050201020203" pitchFamily="18" charset="0"/>
              </a:rPr>
              <a:t>Brutus</a:t>
            </a:r>
            <a:r>
              <a:rPr lang="fr-FR" sz="2400" dirty="0">
                <a:latin typeface="Bembo" panose="02020502050201020203" pitchFamily="18" charset="0"/>
              </a:rPr>
              <a:t>, 71 (</a:t>
            </a:r>
            <a:r>
              <a:rPr lang="fr-FR" sz="2400" dirty="0" err="1">
                <a:latin typeface="Bembo" panose="02020502050201020203" pitchFamily="18" charset="0"/>
              </a:rPr>
              <a:t>citing</a:t>
            </a:r>
            <a:r>
              <a:rPr lang="fr-FR" sz="2400" dirty="0">
                <a:latin typeface="Bembo" panose="02020502050201020203" pitchFamily="18" charset="0"/>
              </a:rPr>
              <a:t> Ennius, </a:t>
            </a:r>
            <a:r>
              <a:rPr lang="fr-FR" sz="2400" i="1" dirty="0">
                <a:latin typeface="Bembo" panose="02020502050201020203" pitchFamily="18" charset="0"/>
              </a:rPr>
              <a:t>Annales</a:t>
            </a:r>
            <a:r>
              <a:rPr lang="fr-FR" sz="2400" dirty="0">
                <a:latin typeface="Bembo" panose="02020502050201020203" pitchFamily="18" charset="0"/>
              </a:rPr>
              <a:t>, VII, </a:t>
            </a:r>
            <a:r>
              <a:rPr lang="fr-FR" sz="2400" dirty="0" err="1">
                <a:latin typeface="Bembo" panose="02020502050201020203" pitchFamily="18" charset="0"/>
              </a:rPr>
              <a:t>proem</a:t>
            </a:r>
            <a:r>
              <a:rPr lang="fr-FR" sz="2400" dirty="0">
                <a:latin typeface="Bembo" panose="02020502050201020203" pitchFamily="18" charset="0"/>
              </a:rPr>
              <a:t>)</a:t>
            </a:r>
          </a:p>
        </p:txBody>
      </p:sp>
      <p:graphicFrame>
        <p:nvGraphicFramePr>
          <p:cNvPr id="7" name="Espace réservé du contenu 2">
            <a:extLst>
              <a:ext uri="{FF2B5EF4-FFF2-40B4-BE49-F238E27FC236}">
                <a16:creationId xmlns:a16="http://schemas.microsoft.com/office/drawing/2014/main" id="{01BF10F4-FBD0-CFA4-BE67-21CECDDA52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6523544"/>
              </p:ext>
            </p:extLst>
          </p:nvPr>
        </p:nvGraphicFramePr>
        <p:xfrm>
          <a:off x="1301631" y="4180829"/>
          <a:ext cx="9338706" cy="1920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83859">
                  <a:extLst>
                    <a:ext uri="{9D8B030D-6E8A-4147-A177-3AD203B41FA5}">
                      <a16:colId xmlns:a16="http://schemas.microsoft.com/office/drawing/2014/main" val="3630966558"/>
                    </a:ext>
                  </a:extLst>
                </a:gridCol>
                <a:gridCol w="4554847">
                  <a:extLst>
                    <a:ext uri="{9D8B030D-6E8A-4147-A177-3AD203B41FA5}">
                      <a16:colId xmlns:a16="http://schemas.microsoft.com/office/drawing/2014/main" val="1090964050"/>
                    </a:ext>
                  </a:extLst>
                </a:gridCol>
              </a:tblGrid>
              <a:tr h="876729">
                <a:tc>
                  <a:txBody>
                    <a:bodyPr/>
                    <a:lstStyle/>
                    <a:p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Quid, 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nostri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veteres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versus 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ubi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sunt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?</a:t>
                      </a:r>
                    </a:p>
                    <a:p>
                      <a:r>
                        <a:rPr lang="fr-BE" sz="2000" i="1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« </a:t>
                      </a:r>
                      <a:r>
                        <a:rPr lang="fr-BE" sz="2000" i="1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quos</a:t>
                      </a:r>
                      <a:r>
                        <a:rPr lang="fr-BE" sz="2000" i="1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olim </a:t>
                      </a:r>
                      <a:r>
                        <a:rPr lang="fr-BE" sz="2000" i="1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Fauni</a:t>
                      </a:r>
                      <a:r>
                        <a:rPr lang="fr-BE" sz="2000" i="1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i="1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vatesque</a:t>
                      </a:r>
                      <a:r>
                        <a:rPr lang="fr-BE" sz="2000" i="1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i="1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canebant</a:t>
                      </a:r>
                      <a:endParaRPr lang="fr-BE" sz="2000" i="1" kern="1200" dirty="0">
                        <a:solidFill>
                          <a:schemeClr val="tx1"/>
                        </a:solidFill>
                        <a:effectLst/>
                        <a:latin typeface="Bembo" panose="02020502050201020203" pitchFamily="18" charset="0"/>
                        <a:ea typeface="+mn-ea"/>
                        <a:cs typeface="+mn-cs"/>
                      </a:endParaRPr>
                    </a:p>
                    <a:p>
                      <a:r>
                        <a:rPr lang="fr-BE" sz="2000" i="1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cum </a:t>
                      </a:r>
                      <a:r>
                        <a:rPr lang="fr-BE" sz="2000" i="1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neque</a:t>
                      </a:r>
                      <a:r>
                        <a:rPr lang="fr-BE" sz="2000" i="1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i="1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Musarum</a:t>
                      </a:r>
                      <a:r>
                        <a:rPr lang="fr-BE" sz="2000" i="1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1" i="1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scopulos</a:t>
                      </a:r>
                      <a:endParaRPr lang="fr-BE" sz="2000" b="1" i="1" kern="1200" dirty="0">
                        <a:solidFill>
                          <a:schemeClr val="tx1"/>
                        </a:solidFill>
                        <a:effectLst/>
                        <a:latin typeface="Bembo" panose="02020502050201020203" pitchFamily="18" charset="0"/>
                        <a:ea typeface="+mn-ea"/>
                        <a:cs typeface="+mn-cs"/>
                      </a:endParaRPr>
                    </a:p>
                    <a:p>
                      <a:r>
                        <a:rPr lang="fr-BE" sz="2000" i="1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nec </a:t>
                      </a:r>
                      <a:r>
                        <a:rPr lang="fr-BE" sz="2000" i="1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dicti</a:t>
                      </a:r>
                      <a:r>
                        <a:rPr lang="fr-BE" sz="2000" i="1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i="1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studiosus</a:t>
                      </a:r>
                      <a:r>
                        <a:rPr lang="fr-BE" sz="2000" i="1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i="1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quisquam</a:t>
                      </a:r>
                      <a:r>
                        <a:rPr lang="fr-BE" sz="2000" i="1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erat ante </a:t>
                      </a:r>
                      <a:r>
                        <a:rPr lang="fr-BE" sz="2000" i="1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hunc</a:t>
                      </a:r>
                      <a:r>
                        <a:rPr lang="fr-BE" sz="2000" i="1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 »</a:t>
                      </a:r>
                    </a:p>
                    <a:p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ait 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ipse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de se nec 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mentitur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in 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gloriando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endParaRPr lang="fr-FR" sz="1800" b="0" i="1" dirty="0">
                        <a:solidFill>
                          <a:schemeClr val="tx1"/>
                        </a:solidFill>
                        <a:latin typeface="Bembo" panose="02020502050201020203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Where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are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our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early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verses,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latin typeface="Bembo" panose="02020502050201020203" pitchFamily="18" charset="0"/>
                        </a:rPr>
                        <a:t>« 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which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Fauns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and native bards once sang: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when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yet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the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Muse’s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heights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[no one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had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scaled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],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nor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studious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of the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word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was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any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man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before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me, » as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says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our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poet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of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himself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50198715"/>
                  </a:ext>
                </a:extLst>
              </a:tr>
            </a:tbl>
          </a:graphicData>
        </a:graphic>
      </p:graphicFrame>
      <p:pic>
        <p:nvPicPr>
          <p:cNvPr id="9" name="Espace réservé du contenu 9" descr="Orange avec un remplissage uni">
            <a:extLst>
              <a:ext uri="{FF2B5EF4-FFF2-40B4-BE49-F238E27FC236}">
                <a16:creationId xmlns:a16="http://schemas.microsoft.com/office/drawing/2014/main" id="{F3B3446D-9BDC-612C-216A-A1E538CD5B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24965" y="920375"/>
            <a:ext cx="358639" cy="358639"/>
          </a:xfrm>
          <a:prstGeom prst="rect">
            <a:avLst/>
          </a:prstGeom>
        </p:spPr>
      </p:pic>
      <p:pic>
        <p:nvPicPr>
          <p:cNvPr id="11" name="Espace réservé du contenu 9" descr="Orange avec un remplissage uni">
            <a:extLst>
              <a:ext uri="{FF2B5EF4-FFF2-40B4-BE49-F238E27FC236}">
                <a16:creationId xmlns:a16="http://schemas.microsoft.com/office/drawing/2014/main" id="{D4F40647-9744-EADB-70D7-14A38FD80C7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908396" y="914184"/>
            <a:ext cx="358639" cy="358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4030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7FFDC-DDDD-906C-F95D-34D3821CD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20E5A0-562A-670D-A185-1E3F6A9F1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211" y="679055"/>
            <a:ext cx="10653578" cy="828898"/>
          </a:xfrm>
        </p:spPr>
        <p:txBody>
          <a:bodyPr anchor="ctr">
            <a:normAutofit/>
          </a:bodyPr>
          <a:lstStyle/>
          <a:p>
            <a:pPr algn="ctr"/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IV. An (un)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countable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</a:t>
            </a:r>
            <a:r>
              <a:rPr lang="fr-FR" i="1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recusatio</a:t>
            </a:r>
            <a:endParaRPr lang="fr-FR" i="1" dirty="0">
              <a:solidFill>
                <a:schemeClr val="accent3">
                  <a:lumMod val="50000"/>
                </a:schemeClr>
              </a:solidFill>
              <a:latin typeface="Gabriola" pitchFamily="82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12820507-5B9E-4C3F-5C92-482DA9E5D04B}"/>
              </a:ext>
            </a:extLst>
          </p:cNvPr>
          <p:cNvCxnSpPr>
            <a:cxnSpLocks/>
          </p:cNvCxnSpPr>
          <p:nvPr/>
        </p:nvCxnSpPr>
        <p:spPr>
          <a:xfrm flipH="1">
            <a:off x="558784" y="478970"/>
            <a:ext cx="11255845" cy="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86FA0C45-FB15-4663-9C52-CF727970239A}"/>
              </a:ext>
            </a:extLst>
          </p:cNvPr>
          <p:cNvCxnSpPr>
            <a:cxnSpLocks/>
          </p:cNvCxnSpPr>
          <p:nvPr/>
        </p:nvCxnSpPr>
        <p:spPr>
          <a:xfrm flipH="1">
            <a:off x="558784" y="6466113"/>
            <a:ext cx="11255845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Espace réservé du contenu 9" descr="Orange avec un remplissage uni">
            <a:extLst>
              <a:ext uri="{FF2B5EF4-FFF2-40B4-BE49-F238E27FC236}">
                <a16:creationId xmlns:a16="http://schemas.microsoft.com/office/drawing/2014/main" id="{047E8766-559A-5500-BCEC-F42BB869B3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24965" y="920375"/>
            <a:ext cx="358639" cy="358639"/>
          </a:xfrm>
          <a:prstGeom prst="rect">
            <a:avLst/>
          </a:prstGeom>
        </p:spPr>
      </p:pic>
      <p:pic>
        <p:nvPicPr>
          <p:cNvPr id="8" name="Espace réservé du contenu 9" descr="Orange avec un remplissage uni">
            <a:extLst>
              <a:ext uri="{FF2B5EF4-FFF2-40B4-BE49-F238E27FC236}">
                <a16:creationId xmlns:a16="http://schemas.microsoft.com/office/drawing/2014/main" id="{53311700-7BE9-A47C-10C3-A7E4F4F03B2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908396" y="914184"/>
            <a:ext cx="358639" cy="35863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F3A09E0-F8D7-DBC1-07C9-8167561A90F3}"/>
              </a:ext>
            </a:extLst>
          </p:cNvPr>
          <p:cNvSpPr txBox="1"/>
          <p:nvPr/>
        </p:nvSpPr>
        <p:spPr>
          <a:xfrm>
            <a:off x="1301631" y="1768500"/>
            <a:ext cx="10121158" cy="461665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93663" lvl="1" algn="just"/>
            <a:r>
              <a:rPr lang="fr-FR" sz="2400" dirty="0" err="1">
                <a:latin typeface="Bembo" panose="02020502050201020203" pitchFamily="18" charset="0"/>
              </a:rPr>
              <a:t>Mamurra</a:t>
            </a:r>
            <a:r>
              <a:rPr lang="fr-FR" sz="2400" dirty="0">
                <a:latin typeface="Bembo" panose="02020502050201020203" pitchFamily="18" charset="0"/>
              </a:rPr>
              <a:t> // Ennius in </a:t>
            </a:r>
            <a:r>
              <a:rPr lang="fr-FR" sz="2400" dirty="0" err="1">
                <a:latin typeface="Bembo" panose="02020502050201020203" pitchFamily="18" charset="0"/>
              </a:rPr>
              <a:t>Catullus</a:t>
            </a:r>
            <a:r>
              <a:rPr lang="fr-FR" sz="2400" dirty="0">
                <a:latin typeface="Bembo" panose="02020502050201020203" pitchFamily="18" charset="0"/>
              </a:rPr>
              <a:t> 115: </a:t>
            </a:r>
          </a:p>
        </p:txBody>
      </p:sp>
      <p:graphicFrame>
        <p:nvGraphicFramePr>
          <p:cNvPr id="12" name="Espace réservé du contenu 2">
            <a:extLst>
              <a:ext uri="{FF2B5EF4-FFF2-40B4-BE49-F238E27FC236}">
                <a16:creationId xmlns:a16="http://schemas.microsoft.com/office/drawing/2014/main" id="{E8BC218D-8272-C9E2-CC09-3B6E88931F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8236550"/>
              </p:ext>
            </p:extLst>
          </p:nvPr>
        </p:nvGraphicFramePr>
        <p:xfrm>
          <a:off x="1360316" y="2428324"/>
          <a:ext cx="9338706" cy="2560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867063">
                  <a:extLst>
                    <a:ext uri="{9D8B030D-6E8A-4147-A177-3AD203B41FA5}">
                      <a16:colId xmlns:a16="http://schemas.microsoft.com/office/drawing/2014/main" val="3630966558"/>
                    </a:ext>
                  </a:extLst>
                </a:gridCol>
                <a:gridCol w="4471643">
                  <a:extLst>
                    <a:ext uri="{9D8B030D-6E8A-4147-A177-3AD203B41FA5}">
                      <a16:colId xmlns:a16="http://schemas.microsoft.com/office/drawing/2014/main" val="1090964050"/>
                    </a:ext>
                  </a:extLst>
                </a:gridCol>
              </a:tblGrid>
              <a:tr h="876729">
                <a:tc>
                  <a:txBody>
                    <a:bodyPr/>
                    <a:lstStyle/>
                    <a:p>
                      <a:r>
                        <a:rPr lang="fr-FR" sz="18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Mentula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18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habet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18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iuxta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18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triginta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18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iugera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18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prati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, </a:t>
                      </a:r>
                    </a:p>
                    <a:p>
                      <a:r>
                        <a:rPr lang="fr-FR" sz="18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quadraginta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18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arui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: cetera </a:t>
                      </a:r>
                      <a:r>
                        <a:rPr lang="fr-FR" sz="18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sunt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maria. </a:t>
                      </a:r>
                    </a:p>
                    <a:p>
                      <a:r>
                        <a:rPr lang="fr-FR" sz="18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cur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non </a:t>
                      </a:r>
                      <a:r>
                        <a:rPr lang="fr-FR" sz="18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diuitiis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18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Croesum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18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superare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1800" b="1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potis</a:t>
                      </a:r>
                      <a:r>
                        <a:rPr lang="fr-FR" sz="1800" b="1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1800" b="1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sit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, </a:t>
                      </a:r>
                    </a:p>
                    <a:p>
                      <a:r>
                        <a:rPr lang="fr-FR" sz="18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uno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qui in </a:t>
                      </a:r>
                      <a:r>
                        <a:rPr lang="fr-FR" sz="18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saltu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18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tot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18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bona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18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possideat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, </a:t>
                      </a:r>
                    </a:p>
                    <a:p>
                      <a:r>
                        <a:rPr lang="fr-FR" sz="18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prata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18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arua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18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ingentes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18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siluas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18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uastasque</a:t>
                      </a:r>
                      <a:r>
                        <a:rPr lang="fr-FR" sz="1800" b="1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paludes</a:t>
                      </a:r>
                    </a:p>
                    <a:p>
                      <a:r>
                        <a:rPr lang="fr-FR" sz="18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usque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ad </a:t>
                      </a:r>
                      <a:r>
                        <a:rPr lang="fr-FR" sz="18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Hyperboreos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et mare ad </a:t>
                      </a:r>
                      <a:r>
                        <a:rPr lang="fr-FR" sz="18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Oceanum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? </a:t>
                      </a:r>
                    </a:p>
                    <a:p>
                      <a:r>
                        <a:rPr lang="fr-FR" sz="18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omnia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magna </a:t>
                      </a:r>
                      <a:r>
                        <a:rPr lang="fr-FR" sz="18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haec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18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sunt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; </a:t>
                      </a:r>
                      <a:r>
                        <a:rPr lang="fr-FR" sz="18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tamen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18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ipsest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18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maximus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18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ulto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, </a:t>
                      </a:r>
                    </a:p>
                    <a:p>
                      <a:r>
                        <a:rPr lang="fr-FR" sz="18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non homo, </a:t>
                      </a:r>
                      <a:r>
                        <a:rPr lang="fr-FR" sz="18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sed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18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uero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1800" b="1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mentula</a:t>
                      </a:r>
                      <a:r>
                        <a:rPr lang="fr-FR" sz="1800" b="1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magna </a:t>
                      </a:r>
                      <a:r>
                        <a:rPr lang="fr-FR" sz="1800" b="1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minax</a:t>
                      </a:r>
                      <a:r>
                        <a:rPr lang="fr-FR" sz="18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. 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 err="1">
                          <a:latin typeface="Bembo" panose="02020502050201020203" pitchFamily="18" charset="0"/>
                        </a:rPr>
                        <a:t>Cock</a:t>
                      </a:r>
                      <a:r>
                        <a:rPr lang="fr-FR" sz="1800" dirty="0">
                          <a:latin typeface="Bembo" panose="02020502050201020203" pitchFamily="18" charset="0"/>
                        </a:rPr>
                        <a:t> has </a:t>
                      </a:r>
                      <a:r>
                        <a:rPr lang="fr-FR" sz="1800" dirty="0" err="1">
                          <a:latin typeface="Bembo" panose="02020502050201020203" pitchFamily="18" charset="0"/>
                        </a:rPr>
                        <a:t>something</a:t>
                      </a:r>
                      <a:r>
                        <a:rPr lang="fr-FR" sz="1800" dirty="0">
                          <a:latin typeface="Bembo" panose="02020502050201020203" pitchFamily="18" charset="0"/>
                        </a:rPr>
                        <a:t> like </a:t>
                      </a:r>
                      <a:r>
                        <a:rPr lang="fr-FR" sz="1800" dirty="0" err="1">
                          <a:latin typeface="Bembo" panose="02020502050201020203" pitchFamily="18" charset="0"/>
                        </a:rPr>
                        <a:t>thirty</a:t>
                      </a:r>
                      <a:r>
                        <a:rPr lang="fr-FR" sz="1800" dirty="0">
                          <a:latin typeface="Bembo" panose="02020502050201020203" pitchFamily="18" charset="0"/>
                        </a:rPr>
                        <a:t> acres of </a:t>
                      </a:r>
                      <a:r>
                        <a:rPr lang="fr-FR" sz="1800" dirty="0" err="1">
                          <a:latin typeface="Bembo" panose="02020502050201020203" pitchFamily="18" charset="0"/>
                        </a:rPr>
                        <a:t>grazing</a:t>
                      </a:r>
                      <a:r>
                        <a:rPr lang="fr-FR" sz="1800" dirty="0">
                          <a:latin typeface="Bembo" panose="02020502050201020203" pitchFamily="18" charset="0"/>
                        </a:rPr>
                        <a:t> land, </a:t>
                      </a:r>
                      <a:r>
                        <a:rPr lang="fr-FR" sz="1800" dirty="0" err="1">
                          <a:latin typeface="Bembo" panose="02020502050201020203" pitchFamily="18" charset="0"/>
                        </a:rPr>
                        <a:t>forty</a:t>
                      </a:r>
                      <a:r>
                        <a:rPr lang="fr-FR" sz="1800" dirty="0">
                          <a:latin typeface="Bembo" panose="02020502050201020203" pitchFamily="18" charset="0"/>
                        </a:rPr>
                        <a:t> of </a:t>
                      </a:r>
                      <a:r>
                        <a:rPr lang="fr-FR" sz="1800" dirty="0" err="1">
                          <a:latin typeface="Bembo" panose="02020502050201020203" pitchFamily="18" charset="0"/>
                        </a:rPr>
                        <a:t>plough</a:t>
                      </a:r>
                      <a:r>
                        <a:rPr lang="fr-FR" sz="1800" dirty="0">
                          <a:latin typeface="Bembo" panose="02020502050201020203" pitchFamily="18" charset="0"/>
                        </a:rPr>
                        <a:t>-land: the </a:t>
                      </a:r>
                      <a:r>
                        <a:rPr lang="fr-FR" sz="1800" dirty="0" err="1">
                          <a:latin typeface="Bembo" panose="02020502050201020203" pitchFamily="18" charset="0"/>
                        </a:rPr>
                        <a:t>rest</a:t>
                      </a:r>
                      <a:r>
                        <a:rPr lang="fr-FR" sz="18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1800" dirty="0" err="1">
                          <a:latin typeface="Bembo" panose="02020502050201020203" pitchFamily="18" charset="0"/>
                        </a:rPr>
                        <a:t>is</a:t>
                      </a:r>
                      <a:r>
                        <a:rPr lang="fr-FR" sz="18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1800" dirty="0" err="1">
                          <a:latin typeface="Bembo" panose="02020502050201020203" pitchFamily="18" charset="0"/>
                        </a:rPr>
                        <a:t>salt</a:t>
                      </a:r>
                      <a:r>
                        <a:rPr lang="fr-FR" sz="1800" dirty="0">
                          <a:latin typeface="Bembo" panose="02020502050201020203" pitchFamily="18" charset="0"/>
                        </a:rPr>
                        <a:t> water. How can </a:t>
                      </a:r>
                      <a:r>
                        <a:rPr lang="fr-FR" sz="1800" dirty="0" err="1">
                          <a:latin typeface="Bembo" panose="02020502050201020203" pitchFamily="18" charset="0"/>
                        </a:rPr>
                        <a:t>he</a:t>
                      </a:r>
                      <a:r>
                        <a:rPr lang="fr-FR" sz="1800" dirty="0">
                          <a:latin typeface="Bembo" panose="02020502050201020203" pitchFamily="18" charset="0"/>
                        </a:rPr>
                        <a:t> fail to </a:t>
                      </a:r>
                      <a:r>
                        <a:rPr lang="fr-FR" sz="1800" dirty="0" err="1">
                          <a:latin typeface="Bembo" panose="02020502050201020203" pitchFamily="18" charset="0"/>
                        </a:rPr>
                        <a:t>surpass</a:t>
                      </a:r>
                      <a:r>
                        <a:rPr lang="fr-FR" sz="18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1800" dirty="0" err="1">
                          <a:latin typeface="Bembo" panose="02020502050201020203" pitchFamily="18" charset="0"/>
                        </a:rPr>
                        <a:t>Croesus</a:t>
                      </a:r>
                      <a:r>
                        <a:rPr lang="fr-FR" sz="1800" dirty="0">
                          <a:latin typeface="Bembo" panose="02020502050201020203" pitchFamily="18" charset="0"/>
                        </a:rPr>
                        <a:t> in </a:t>
                      </a:r>
                      <a:r>
                        <a:rPr lang="fr-FR" sz="1800" dirty="0" err="1">
                          <a:latin typeface="Bembo" panose="02020502050201020203" pitchFamily="18" charset="0"/>
                        </a:rPr>
                        <a:t>wealth</a:t>
                      </a:r>
                      <a:r>
                        <a:rPr lang="fr-FR" sz="1800" dirty="0"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1800" dirty="0" err="1">
                          <a:latin typeface="Bembo" panose="02020502050201020203" pitchFamily="18" charset="0"/>
                        </a:rPr>
                        <a:t>who</a:t>
                      </a:r>
                      <a:r>
                        <a:rPr lang="fr-FR" sz="18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1800" dirty="0" err="1">
                          <a:latin typeface="Bembo" panose="02020502050201020203" pitchFamily="18" charset="0"/>
                        </a:rPr>
                        <a:t>occupies</a:t>
                      </a:r>
                      <a:r>
                        <a:rPr lang="fr-FR" sz="18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1800" dirty="0" err="1">
                          <a:latin typeface="Bembo" panose="02020502050201020203" pitchFamily="18" charset="0"/>
                        </a:rPr>
                        <a:t>so</a:t>
                      </a:r>
                      <a:r>
                        <a:rPr lang="fr-FR" sz="18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1800" dirty="0" err="1">
                          <a:latin typeface="Bembo" panose="02020502050201020203" pitchFamily="18" charset="0"/>
                        </a:rPr>
                        <a:t>many</a:t>
                      </a:r>
                      <a:r>
                        <a:rPr lang="fr-FR" sz="1800" dirty="0">
                          <a:latin typeface="Bembo" panose="02020502050201020203" pitchFamily="18" charset="0"/>
                        </a:rPr>
                        <a:t> good </a:t>
                      </a:r>
                      <a:r>
                        <a:rPr lang="fr-FR" sz="1800" dirty="0" err="1">
                          <a:latin typeface="Bembo" panose="02020502050201020203" pitchFamily="18" charset="0"/>
                        </a:rPr>
                        <a:t>things</a:t>
                      </a:r>
                      <a:r>
                        <a:rPr lang="fr-FR" sz="1800" dirty="0">
                          <a:latin typeface="Bembo" panose="02020502050201020203" pitchFamily="18" charset="0"/>
                        </a:rPr>
                        <a:t> in one </a:t>
                      </a:r>
                      <a:r>
                        <a:rPr lang="fr-FR" sz="1800" dirty="0" err="1">
                          <a:latin typeface="Bembo" panose="02020502050201020203" pitchFamily="18" charset="0"/>
                        </a:rPr>
                        <a:t>estate</a:t>
                      </a:r>
                      <a:r>
                        <a:rPr lang="fr-FR" sz="1800" dirty="0"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1800" dirty="0" err="1">
                          <a:latin typeface="Bembo" panose="02020502050201020203" pitchFamily="18" charset="0"/>
                        </a:rPr>
                        <a:t>pasture</a:t>
                      </a:r>
                      <a:r>
                        <a:rPr lang="fr-FR" sz="1800" dirty="0">
                          <a:latin typeface="Bembo" panose="02020502050201020203" pitchFamily="18" charset="0"/>
                        </a:rPr>
                        <a:t>, arable, </a:t>
                      </a:r>
                      <a:r>
                        <a:rPr lang="fr-FR" sz="1800" dirty="0" err="1">
                          <a:latin typeface="Bembo" panose="02020502050201020203" pitchFamily="18" charset="0"/>
                        </a:rPr>
                        <a:t>enormous</a:t>
                      </a:r>
                      <a:r>
                        <a:rPr lang="fr-FR" sz="18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1800" dirty="0" err="1">
                          <a:latin typeface="Bembo" panose="02020502050201020203" pitchFamily="18" charset="0"/>
                        </a:rPr>
                        <a:t>woods</a:t>
                      </a:r>
                      <a:r>
                        <a:rPr lang="fr-FR" sz="1800" dirty="0">
                          <a:latin typeface="Bembo" panose="02020502050201020203" pitchFamily="18" charset="0"/>
                        </a:rPr>
                        <a:t> and </a:t>
                      </a:r>
                      <a:r>
                        <a:rPr lang="fr-FR" sz="1800" dirty="0" err="1">
                          <a:latin typeface="Bembo" panose="02020502050201020203" pitchFamily="18" charset="0"/>
                        </a:rPr>
                        <a:t>vast</a:t>
                      </a:r>
                      <a:r>
                        <a:rPr lang="fr-FR" sz="18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1800" dirty="0" err="1">
                          <a:latin typeface="Bembo" panose="02020502050201020203" pitchFamily="18" charset="0"/>
                        </a:rPr>
                        <a:t>lakes</a:t>
                      </a:r>
                      <a:r>
                        <a:rPr lang="fr-FR" sz="1800" dirty="0">
                          <a:latin typeface="Bembo" panose="02020502050201020203" pitchFamily="18" charset="0"/>
                        </a:rPr>
                        <a:t> as far as the </a:t>
                      </a:r>
                      <a:r>
                        <a:rPr lang="fr-FR" sz="1800" dirty="0" err="1">
                          <a:latin typeface="Bembo" panose="02020502050201020203" pitchFamily="18" charset="0"/>
                        </a:rPr>
                        <a:t>Hyperboreans</a:t>
                      </a:r>
                      <a:r>
                        <a:rPr lang="fr-FR" sz="1800" dirty="0">
                          <a:latin typeface="Bembo" panose="02020502050201020203" pitchFamily="18" charset="0"/>
                        </a:rPr>
                        <a:t> and the Great </a:t>
                      </a:r>
                      <a:r>
                        <a:rPr lang="fr-FR" sz="1800" dirty="0" err="1">
                          <a:latin typeface="Bembo" panose="02020502050201020203" pitchFamily="18" charset="0"/>
                        </a:rPr>
                        <a:t>Sea</a:t>
                      </a:r>
                      <a:r>
                        <a:rPr lang="fr-FR" sz="1800" dirty="0">
                          <a:latin typeface="Bembo" panose="02020502050201020203" pitchFamily="18" charset="0"/>
                        </a:rPr>
                        <a:t>? All </a:t>
                      </a:r>
                      <a:r>
                        <a:rPr lang="fr-FR" sz="1800" dirty="0" err="1">
                          <a:latin typeface="Bembo" panose="02020502050201020203" pitchFamily="18" charset="0"/>
                        </a:rPr>
                        <a:t>this</a:t>
                      </a:r>
                      <a:r>
                        <a:rPr lang="fr-FR" sz="18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1800" dirty="0" err="1">
                          <a:latin typeface="Bembo" panose="02020502050201020203" pitchFamily="18" charset="0"/>
                        </a:rPr>
                        <a:t>is</a:t>
                      </a:r>
                      <a:r>
                        <a:rPr lang="fr-FR" sz="18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1800" dirty="0" err="1">
                          <a:latin typeface="Bembo" panose="02020502050201020203" pitchFamily="18" charset="0"/>
                        </a:rPr>
                        <a:t>wonderful</a:t>
                      </a:r>
                      <a:r>
                        <a:rPr lang="fr-FR" sz="1800" dirty="0">
                          <a:latin typeface="Bembo" panose="02020502050201020203" pitchFamily="18" charset="0"/>
                        </a:rPr>
                        <a:t>: but </a:t>
                      </a:r>
                      <a:r>
                        <a:rPr lang="fr-FR" sz="1800" dirty="0" err="1">
                          <a:latin typeface="Bembo" panose="02020502050201020203" pitchFamily="18" charset="0"/>
                        </a:rPr>
                        <a:t>he</a:t>
                      </a:r>
                      <a:r>
                        <a:rPr lang="fr-FR" sz="18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1800" dirty="0" err="1">
                          <a:latin typeface="Bembo" panose="02020502050201020203" pitchFamily="18" charset="0"/>
                        </a:rPr>
                        <a:t>himself</a:t>
                      </a:r>
                      <a:r>
                        <a:rPr lang="fr-FR" sz="18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1800" dirty="0" err="1">
                          <a:latin typeface="Bembo" panose="02020502050201020203" pitchFamily="18" charset="0"/>
                        </a:rPr>
                        <a:t>is</a:t>
                      </a:r>
                      <a:r>
                        <a:rPr lang="fr-FR" sz="1800" dirty="0">
                          <a:latin typeface="Bembo" panose="02020502050201020203" pitchFamily="18" charset="0"/>
                        </a:rPr>
                        <a:t> the </a:t>
                      </a:r>
                      <a:r>
                        <a:rPr lang="fr-FR" sz="1800" dirty="0" err="1">
                          <a:latin typeface="Bembo" panose="02020502050201020203" pitchFamily="18" charset="0"/>
                        </a:rPr>
                        <a:t>greatest</a:t>
                      </a:r>
                      <a:r>
                        <a:rPr lang="fr-FR" sz="18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1800" dirty="0" err="1">
                          <a:latin typeface="Bembo" panose="02020502050201020203" pitchFamily="18" charset="0"/>
                        </a:rPr>
                        <a:t>wonder</a:t>
                      </a:r>
                      <a:r>
                        <a:rPr lang="fr-FR" sz="1800" dirty="0">
                          <a:latin typeface="Bembo" panose="02020502050201020203" pitchFamily="18" charset="0"/>
                        </a:rPr>
                        <a:t> of all, not a man like the </a:t>
                      </a:r>
                      <a:r>
                        <a:rPr lang="fr-FR" sz="1800" dirty="0" err="1">
                          <a:latin typeface="Bembo" panose="02020502050201020203" pitchFamily="18" charset="0"/>
                        </a:rPr>
                        <a:t>rest</a:t>
                      </a:r>
                      <a:r>
                        <a:rPr lang="fr-FR" sz="1800" dirty="0">
                          <a:latin typeface="Bembo" panose="02020502050201020203" pitchFamily="18" charset="0"/>
                        </a:rPr>
                        <a:t> of us, but a </a:t>
                      </a:r>
                      <a:r>
                        <a:rPr lang="fr-FR" sz="1800" dirty="0" err="1">
                          <a:latin typeface="Bembo" panose="02020502050201020203" pitchFamily="18" charset="0"/>
                        </a:rPr>
                        <a:t>monstrous</a:t>
                      </a:r>
                      <a:r>
                        <a:rPr lang="fr-FR" sz="18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1800" dirty="0" err="1">
                          <a:latin typeface="Bembo" panose="02020502050201020203" pitchFamily="18" charset="0"/>
                        </a:rPr>
                        <a:t>menacing</a:t>
                      </a:r>
                      <a:r>
                        <a:rPr lang="fr-FR" sz="18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1800" dirty="0" err="1">
                          <a:latin typeface="Bembo" panose="02020502050201020203" pitchFamily="18" charset="0"/>
                        </a:rPr>
                        <a:t>cock</a:t>
                      </a:r>
                      <a:r>
                        <a:rPr lang="fr-FR" sz="1800" dirty="0">
                          <a:latin typeface="Bembo" panose="02020502050201020203" pitchFamily="18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50198715"/>
                  </a:ext>
                </a:extLst>
              </a:tr>
            </a:tbl>
          </a:graphicData>
        </a:graphic>
      </p:graphicFrame>
      <p:sp>
        <p:nvSpPr>
          <p:cNvPr id="13" name="ZoneTexte 12">
            <a:extLst>
              <a:ext uri="{FF2B5EF4-FFF2-40B4-BE49-F238E27FC236}">
                <a16:creationId xmlns:a16="http://schemas.microsoft.com/office/drawing/2014/main" id="{CC777DB0-833D-3793-2A20-68008121F8C0}"/>
              </a:ext>
            </a:extLst>
          </p:cNvPr>
          <p:cNvSpPr txBox="1"/>
          <p:nvPr/>
        </p:nvSpPr>
        <p:spPr>
          <a:xfrm>
            <a:off x="1301631" y="5094768"/>
            <a:ext cx="10121158" cy="461665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93663" lvl="1" algn="just"/>
            <a:r>
              <a:rPr lang="fr-FR" sz="2400" dirty="0">
                <a:latin typeface="Bembo" panose="02020502050201020203" pitchFamily="18" charset="0"/>
              </a:rPr>
              <a:t>Ennius 620 </a:t>
            </a:r>
            <a:r>
              <a:rPr lang="fr-FR" sz="2400" dirty="0" err="1">
                <a:latin typeface="Bembo" panose="02020502050201020203" pitchFamily="18" charset="0"/>
              </a:rPr>
              <a:t>Sk</a:t>
            </a:r>
            <a:r>
              <a:rPr lang="fr-FR" sz="2400" dirty="0">
                <a:latin typeface="Bembo" panose="02020502050201020203" pitchFamily="18" charset="0"/>
              </a:rPr>
              <a:t>.: </a:t>
            </a:r>
            <a:r>
              <a:rPr lang="fr-FR" sz="2400" i="1" dirty="0">
                <a:latin typeface="Bembo" panose="02020502050201020203" pitchFamily="18" charset="0"/>
              </a:rPr>
              <a:t>machina </a:t>
            </a:r>
            <a:r>
              <a:rPr lang="fr-FR" sz="2400" i="1" dirty="0" err="1">
                <a:latin typeface="Bembo" panose="02020502050201020203" pitchFamily="18" charset="0"/>
              </a:rPr>
              <a:t>multa</a:t>
            </a:r>
            <a:r>
              <a:rPr lang="fr-FR" sz="2400" i="1" dirty="0">
                <a:latin typeface="Bembo" panose="02020502050201020203" pitchFamily="18" charset="0"/>
              </a:rPr>
              <a:t> </a:t>
            </a:r>
            <a:r>
              <a:rPr lang="fr-FR" sz="2400" i="1" dirty="0" err="1">
                <a:latin typeface="Bembo" panose="02020502050201020203" pitchFamily="18" charset="0"/>
              </a:rPr>
              <a:t>minax</a:t>
            </a:r>
            <a:r>
              <a:rPr lang="fr-FR" sz="2400" i="1" dirty="0">
                <a:latin typeface="Bembo" panose="02020502050201020203" pitchFamily="18" charset="0"/>
              </a:rPr>
              <a:t> </a:t>
            </a:r>
            <a:r>
              <a:rPr lang="fr-FR" sz="2400" i="1" dirty="0" err="1">
                <a:latin typeface="Bembo" panose="02020502050201020203" pitchFamily="18" charset="0"/>
              </a:rPr>
              <a:t>minitatur</a:t>
            </a:r>
            <a:r>
              <a:rPr lang="fr-FR" sz="2400" i="1" dirty="0">
                <a:latin typeface="Bembo" panose="02020502050201020203" pitchFamily="18" charset="0"/>
              </a:rPr>
              <a:t> maxi</a:t>
            </a:r>
            <a:r>
              <a:rPr lang="fr-FR" sz="2400" b="1" i="1" dirty="0">
                <a:solidFill>
                  <a:schemeClr val="accent3">
                    <a:lumMod val="75000"/>
                  </a:schemeClr>
                </a:solidFill>
                <a:latin typeface="Bembo" panose="02020502050201020203" pitchFamily="18" charset="0"/>
              </a:rPr>
              <a:t>ma</a:t>
            </a:r>
            <a:r>
              <a:rPr lang="fr-FR" sz="2400" i="1" dirty="0">
                <a:latin typeface="Bembo" panose="02020502050201020203" pitchFamily="18" charset="0"/>
              </a:rPr>
              <a:t> </a:t>
            </a:r>
            <a:r>
              <a:rPr lang="fr-FR" sz="2400" b="1" i="1" dirty="0">
                <a:solidFill>
                  <a:schemeClr val="accent3">
                    <a:lumMod val="75000"/>
                  </a:schemeClr>
                </a:solidFill>
                <a:latin typeface="Bembo" panose="02020502050201020203" pitchFamily="18" charset="0"/>
              </a:rPr>
              <a:t>mur</a:t>
            </a:r>
            <a:r>
              <a:rPr lang="fr-FR" sz="2400" i="1" dirty="0">
                <a:latin typeface="Bembo" panose="02020502050201020203" pitchFamily="18" charset="0"/>
              </a:rPr>
              <a:t>is </a:t>
            </a:r>
          </a:p>
        </p:txBody>
      </p:sp>
    </p:spTree>
    <p:extLst>
      <p:ext uri="{BB962C8B-B14F-4D97-AF65-F5344CB8AC3E}">
        <p14:creationId xmlns:p14="http://schemas.microsoft.com/office/powerpoint/2010/main" val="18902474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6EE37B-F3F4-0312-3179-E2636783D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E8927B-48F9-D9DE-4DC0-C1EFE1D89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211" y="679055"/>
            <a:ext cx="10653578" cy="828898"/>
          </a:xfrm>
        </p:spPr>
        <p:txBody>
          <a:bodyPr anchor="ctr">
            <a:normAutofit/>
          </a:bodyPr>
          <a:lstStyle/>
          <a:p>
            <a:pPr algn="ctr"/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IV. An (un)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countable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</a:t>
            </a:r>
            <a:r>
              <a:rPr lang="fr-FR" i="1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recusatio</a:t>
            </a:r>
            <a:endParaRPr lang="fr-FR" i="1" dirty="0">
              <a:solidFill>
                <a:schemeClr val="accent3">
                  <a:lumMod val="50000"/>
                </a:schemeClr>
              </a:solidFill>
              <a:latin typeface="Gabriola" pitchFamily="82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575BECB2-C71F-65B5-0EFD-B60DA248FBF6}"/>
              </a:ext>
            </a:extLst>
          </p:cNvPr>
          <p:cNvCxnSpPr>
            <a:cxnSpLocks/>
          </p:cNvCxnSpPr>
          <p:nvPr/>
        </p:nvCxnSpPr>
        <p:spPr>
          <a:xfrm flipH="1">
            <a:off x="558784" y="478970"/>
            <a:ext cx="11255845" cy="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E8A1817A-8D4F-6242-35B2-872A052C9682}"/>
              </a:ext>
            </a:extLst>
          </p:cNvPr>
          <p:cNvCxnSpPr>
            <a:cxnSpLocks/>
          </p:cNvCxnSpPr>
          <p:nvPr/>
        </p:nvCxnSpPr>
        <p:spPr>
          <a:xfrm flipH="1">
            <a:off x="558784" y="6466113"/>
            <a:ext cx="11255845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Espace réservé du contenu 9" descr="Orange avec un remplissage uni">
            <a:extLst>
              <a:ext uri="{FF2B5EF4-FFF2-40B4-BE49-F238E27FC236}">
                <a16:creationId xmlns:a16="http://schemas.microsoft.com/office/drawing/2014/main" id="{2EDAFF09-268A-D6E3-8790-4488026987B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40731" y="913968"/>
            <a:ext cx="358639" cy="358639"/>
          </a:xfrm>
          <a:prstGeom prst="rect">
            <a:avLst/>
          </a:prstGeom>
        </p:spPr>
      </p:pic>
      <p:pic>
        <p:nvPicPr>
          <p:cNvPr id="8" name="Espace réservé du contenu 9" descr="Orange avec un remplissage uni">
            <a:extLst>
              <a:ext uri="{FF2B5EF4-FFF2-40B4-BE49-F238E27FC236}">
                <a16:creationId xmlns:a16="http://schemas.microsoft.com/office/drawing/2014/main" id="{EE082C18-EA32-9E4A-ED38-451DC9B3AF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896734" y="891507"/>
            <a:ext cx="358639" cy="358639"/>
          </a:xfrm>
          <a:prstGeom prst="rect">
            <a:avLst/>
          </a:prstGeom>
        </p:spPr>
      </p:pic>
      <p:graphicFrame>
        <p:nvGraphicFramePr>
          <p:cNvPr id="10" name="Espace réservé du contenu 2">
            <a:extLst>
              <a:ext uri="{FF2B5EF4-FFF2-40B4-BE49-F238E27FC236}">
                <a16:creationId xmlns:a16="http://schemas.microsoft.com/office/drawing/2014/main" id="{BC71C343-8607-0102-24F8-C65354A882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1124144"/>
              </p:ext>
            </p:extLst>
          </p:nvPr>
        </p:nvGraphicFramePr>
        <p:xfrm>
          <a:off x="1858162" y="1616826"/>
          <a:ext cx="8475676" cy="2651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42607">
                  <a:extLst>
                    <a:ext uri="{9D8B030D-6E8A-4147-A177-3AD203B41FA5}">
                      <a16:colId xmlns:a16="http://schemas.microsoft.com/office/drawing/2014/main" val="3630966558"/>
                    </a:ext>
                  </a:extLst>
                </a:gridCol>
                <a:gridCol w="4233069">
                  <a:extLst>
                    <a:ext uri="{9D8B030D-6E8A-4147-A177-3AD203B41FA5}">
                      <a16:colId xmlns:a16="http://schemas.microsoft.com/office/drawing/2014/main" val="1090964050"/>
                    </a:ext>
                  </a:extLst>
                </a:gridCol>
              </a:tblGrid>
              <a:tr h="1393334">
                <a:tc>
                  <a:txBody>
                    <a:bodyPr/>
                    <a:lstStyle/>
                    <a:p>
                      <a:pPr algn="ctr"/>
                      <a:r>
                        <a:rPr lang="fr-FR" sz="24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Carmen 28 (</a:t>
                      </a:r>
                      <a:r>
                        <a:rPr lang="fr-FR" sz="24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Catullus</a:t>
                      </a:r>
                      <a:r>
                        <a:rPr lang="fr-FR" sz="24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): </a:t>
                      </a:r>
                      <a:r>
                        <a:rPr lang="fr-FR" sz="24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small</a:t>
                      </a:r>
                      <a:endParaRPr lang="fr-FR" sz="2000" b="1" i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Bembo" panose="02020502050201020203" pitchFamily="18" charset="0"/>
                      </a:endParaRPr>
                    </a:p>
                    <a:p>
                      <a:pPr marL="342900" indent="-342900" algn="just">
                        <a:buFont typeface="Wingdings" pitchFamily="2" charset="2"/>
                        <a:buChar char="Ø"/>
                      </a:pPr>
                      <a:endParaRPr lang="fr-FR" sz="2400" b="1" i="0" dirty="0">
                        <a:solidFill>
                          <a:schemeClr val="tx1"/>
                        </a:solidFill>
                        <a:latin typeface="Bembo" panose="02020502050201020203" pitchFamily="18" charset="0"/>
                      </a:endParaRPr>
                    </a:p>
                    <a:p>
                      <a:pPr marL="892175" indent="-328613" algn="just">
                        <a:buFont typeface="Wingdings" pitchFamily="2" charset="2"/>
                        <a:buChar char="Ø"/>
                        <a:tabLst/>
                      </a:pPr>
                      <a:r>
                        <a:rPr lang="fr-FR" sz="2400" b="0" i="0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inanis</a:t>
                      </a:r>
                      <a:r>
                        <a:rPr lang="fr-FR" sz="2400" b="0" i="0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</a:p>
                    <a:p>
                      <a:pPr marL="892175" indent="-328613" algn="just">
                        <a:buFont typeface="Wingdings" pitchFamily="2" charset="2"/>
                        <a:buChar char="Ø"/>
                        <a:tabLst/>
                      </a:pPr>
                      <a:r>
                        <a:rPr lang="fr-FR" sz="2400" b="0" i="0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sarcin</a:t>
                      </a:r>
                      <a:r>
                        <a:rPr lang="fr-FR" sz="2400" b="1" i="0" dirty="0" err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Bembo" panose="02020502050201020203" pitchFamily="18" charset="0"/>
                        </a:rPr>
                        <a:t>ul</a:t>
                      </a:r>
                      <a:r>
                        <a:rPr lang="fr-FR" sz="2400" b="0" i="0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ae</a:t>
                      </a:r>
                      <a:endParaRPr lang="fr-FR" sz="2400" b="0" i="0" dirty="0">
                        <a:solidFill>
                          <a:schemeClr val="tx1"/>
                        </a:solidFill>
                        <a:latin typeface="Bembo" panose="02020502050201020203" pitchFamily="18" charset="0"/>
                      </a:endParaRPr>
                    </a:p>
                    <a:p>
                      <a:pPr marL="892175" indent="-328613" algn="just">
                        <a:buFont typeface="Wingdings" pitchFamily="2" charset="2"/>
                        <a:buChar char="Ø"/>
                        <a:tabLst/>
                      </a:pPr>
                      <a:r>
                        <a:rPr lang="fr-FR" sz="2400" b="0" i="0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satis</a:t>
                      </a:r>
                    </a:p>
                    <a:p>
                      <a:pPr marL="892175" indent="-328613" algn="just">
                        <a:buFont typeface="Wingdings" pitchFamily="2" charset="2"/>
                        <a:buChar char="Ø"/>
                        <a:tabLst/>
                      </a:pPr>
                      <a:r>
                        <a:rPr lang="fr-FR" sz="2400" b="0" i="0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uappa</a:t>
                      </a:r>
                      <a:endParaRPr lang="fr-FR" sz="2400" b="0" i="0" dirty="0">
                        <a:solidFill>
                          <a:schemeClr val="tx1"/>
                        </a:solidFill>
                        <a:latin typeface="Bembo" panose="02020502050201020203" pitchFamily="18" charset="0"/>
                      </a:endParaRPr>
                    </a:p>
                    <a:p>
                      <a:pPr marL="892175" indent="-328613" algn="just">
                        <a:buFont typeface="Wingdings" pitchFamily="2" charset="2"/>
                        <a:buChar char="Ø"/>
                        <a:tabLst/>
                      </a:pPr>
                      <a:r>
                        <a:rPr lang="fr-FR" sz="2400" b="0" i="0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luc</a:t>
                      </a:r>
                      <a:r>
                        <a:rPr lang="fr-FR" sz="2400" b="1" i="0" dirty="0" err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Bembo" panose="02020502050201020203" pitchFamily="18" charset="0"/>
                        </a:rPr>
                        <a:t>ell</a:t>
                      </a:r>
                      <a:r>
                        <a:rPr lang="fr-FR" sz="2400" b="0" i="0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us</a:t>
                      </a:r>
                      <a:endParaRPr lang="fr-FR" sz="2400" b="0" i="0" dirty="0">
                        <a:solidFill>
                          <a:schemeClr val="tx1"/>
                        </a:solidFill>
                        <a:latin typeface="Bembo" panose="02020502050201020203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4288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i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Carmen 29 (</a:t>
                      </a:r>
                      <a:r>
                        <a:rPr lang="fr-FR" sz="2400" b="1" i="1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Mamurra</a:t>
                      </a:r>
                      <a:r>
                        <a:rPr lang="fr-FR" sz="2400" b="1" i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): big</a:t>
                      </a:r>
                    </a:p>
                    <a:p>
                      <a:pPr marL="342900" marR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fr-FR" sz="2400" b="1" i="0" dirty="0">
                        <a:solidFill>
                          <a:schemeClr val="tx1"/>
                        </a:solidFill>
                        <a:latin typeface="Bembo" panose="02020502050201020203" pitchFamily="18" charset="0"/>
                      </a:endParaRPr>
                    </a:p>
                    <a:p>
                      <a:pPr marL="846138" marR="0" indent="-3302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fr-FR" sz="2400" b="1" i="0" dirty="0" err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Bembo" panose="02020502050201020203" pitchFamily="18" charset="0"/>
                        </a:rPr>
                        <a:t>super</a:t>
                      </a:r>
                      <a:r>
                        <a:rPr lang="fr-FR" sz="2400" b="0" i="0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bus</a:t>
                      </a:r>
                      <a:r>
                        <a:rPr lang="fr-FR" sz="2400" b="0" i="0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et </a:t>
                      </a:r>
                      <a:r>
                        <a:rPr lang="fr-FR" sz="2400" b="1" i="0" dirty="0" err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Bembo" panose="02020502050201020203" pitchFamily="18" charset="0"/>
                        </a:rPr>
                        <a:t>super</a:t>
                      </a:r>
                      <a:r>
                        <a:rPr lang="fr-FR" sz="2400" b="0" i="0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fluens</a:t>
                      </a:r>
                      <a:r>
                        <a:rPr lang="fr-FR" sz="2400" b="0" i="0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</a:p>
                    <a:p>
                      <a:pPr marL="846138" marR="0" indent="-3302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fr-FR" sz="2400" b="0" i="0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omnium </a:t>
                      </a:r>
                      <a:r>
                        <a:rPr lang="fr-FR" sz="2400" b="0" i="0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cubilia</a:t>
                      </a:r>
                      <a:endParaRPr lang="fr-FR" sz="2400" b="0" i="0" dirty="0">
                        <a:solidFill>
                          <a:schemeClr val="tx1"/>
                        </a:solidFill>
                        <a:latin typeface="Bembo" panose="02020502050201020203" pitchFamily="18" charset="0"/>
                      </a:endParaRPr>
                    </a:p>
                    <a:p>
                      <a:pPr marL="846138" marR="0" indent="-3302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fr-FR" sz="2400" b="0" i="0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uncta</a:t>
                      </a:r>
                      <a:endParaRPr lang="fr-FR" sz="2400" b="0" i="0" dirty="0">
                        <a:solidFill>
                          <a:schemeClr val="tx1"/>
                        </a:solidFill>
                        <a:latin typeface="Bembo" panose="02020502050201020203" pitchFamily="18" charset="0"/>
                      </a:endParaRPr>
                    </a:p>
                    <a:p>
                      <a:pPr marL="846138" marR="0" indent="-3302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fr-FR" sz="2400" b="0" i="0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piissimi</a:t>
                      </a:r>
                      <a:endParaRPr lang="fr-FR" sz="2400" b="0" i="0" dirty="0">
                        <a:solidFill>
                          <a:schemeClr val="tx1"/>
                        </a:solidFill>
                        <a:latin typeface="Bembo" panose="02020502050201020203" pitchFamily="18" charset="0"/>
                      </a:endParaRPr>
                    </a:p>
                    <a:p>
                      <a:pPr marL="846138" marR="0" indent="-3302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fr-FR" sz="2400" b="0" i="0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omnia</a:t>
                      </a:r>
                      <a:endParaRPr lang="fr-FR" sz="2400" b="0" i="0" dirty="0">
                        <a:solidFill>
                          <a:schemeClr val="tx1"/>
                        </a:solidFill>
                        <a:latin typeface="Bembo" panose="02020502050201020203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50198715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5F88C35F-836F-0A86-EB06-CF7B3A8E2A16}"/>
              </a:ext>
            </a:extLst>
          </p:cNvPr>
          <p:cNvSpPr txBox="1"/>
          <p:nvPr/>
        </p:nvSpPr>
        <p:spPr>
          <a:xfrm>
            <a:off x="5895044" y="1616826"/>
            <a:ext cx="5833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i="1" dirty="0">
                <a:solidFill>
                  <a:schemeClr val="accent3">
                    <a:lumMod val="75000"/>
                  </a:schemeClr>
                </a:solidFill>
                <a:latin typeface="Gabriola" pitchFamily="82" charset="0"/>
              </a:rPr>
              <a:t>VS</a:t>
            </a:r>
            <a:endParaRPr lang="fr-FR" i="1" dirty="0">
              <a:solidFill>
                <a:schemeClr val="accent3">
                  <a:lumMod val="75000"/>
                </a:schemeClr>
              </a:solidFill>
              <a:latin typeface="Gabriola" pitchFamily="8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EBB0E4-67DF-1A35-4595-6CCAAD7A027D}"/>
              </a:ext>
            </a:extLst>
          </p:cNvPr>
          <p:cNvSpPr txBox="1"/>
          <p:nvPr/>
        </p:nvSpPr>
        <p:spPr>
          <a:xfrm>
            <a:off x="558784" y="4535119"/>
            <a:ext cx="11255845" cy="1200329"/>
          </a:xfrm>
          <a:prstGeom prst="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93663" lvl="1" algn="ctr"/>
            <a:r>
              <a:rPr lang="fr-FR" sz="2400" dirty="0">
                <a:latin typeface="Bembo" panose="02020502050201020203" pitchFamily="18" charset="0"/>
              </a:rPr>
              <a:t>Alexandrine </a:t>
            </a:r>
            <a:r>
              <a:rPr lang="fr-FR" sz="2400" dirty="0" err="1">
                <a:latin typeface="Bembo" panose="02020502050201020203" pitchFamily="18" charset="0"/>
              </a:rPr>
              <a:t>poetry</a:t>
            </a:r>
            <a:r>
              <a:rPr lang="fr-FR" sz="2400" dirty="0">
                <a:latin typeface="Bembo" panose="02020502050201020203" pitchFamily="18" charset="0"/>
              </a:rPr>
              <a:t> VS long, </a:t>
            </a:r>
            <a:r>
              <a:rPr lang="fr-FR" sz="2400" dirty="0" err="1">
                <a:latin typeface="Bembo" panose="02020502050201020203" pitchFamily="18" charset="0"/>
              </a:rPr>
              <a:t>heavy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epic</a:t>
            </a:r>
            <a:endParaRPr lang="fr-FR" sz="2400" dirty="0">
              <a:latin typeface="Bembo" panose="02020502050201020203" pitchFamily="18" charset="0"/>
            </a:endParaRPr>
          </a:p>
          <a:p>
            <a:pPr marL="93663" lvl="1" algn="just"/>
            <a:r>
              <a:rPr lang="fr-FR" sz="2400" dirty="0">
                <a:latin typeface="Bembo" panose="02020502050201020203" pitchFamily="18" charset="0"/>
              </a:rPr>
              <a:t>    </a:t>
            </a:r>
            <a:r>
              <a:rPr lang="fr-FR" sz="2400" dirty="0" err="1">
                <a:latin typeface="Bembo" panose="02020502050201020203" pitchFamily="18" charset="0"/>
              </a:rPr>
              <a:t>Catullus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transforms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his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losses</a:t>
            </a:r>
            <a:r>
              <a:rPr lang="fr-FR" sz="2400" dirty="0">
                <a:latin typeface="Bembo" panose="02020502050201020203" pitchFamily="18" charset="0"/>
              </a:rPr>
              <a:t> (</a:t>
            </a:r>
            <a:r>
              <a:rPr lang="fr-FR" sz="2400" dirty="0" err="1">
                <a:latin typeface="Bembo" panose="02020502050201020203" pitchFamily="18" charset="0"/>
              </a:rPr>
              <a:t>his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small</a:t>
            </a:r>
            <a:r>
              <a:rPr lang="fr-FR" sz="2400" dirty="0">
                <a:latin typeface="Bembo" panose="02020502050201020203" pitchFamily="18" charset="0"/>
              </a:rPr>
              <a:t> genre) in profits (</a:t>
            </a:r>
            <a:r>
              <a:rPr lang="fr-FR" sz="2400" dirty="0" err="1">
                <a:latin typeface="Bembo" panose="02020502050201020203" pitchFamily="18" charset="0"/>
              </a:rPr>
              <a:t>poetic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quality</a:t>
            </a:r>
            <a:r>
              <a:rPr lang="fr-FR" sz="2400" dirty="0">
                <a:latin typeface="Bembo" panose="02020502050201020203" pitchFamily="18" charset="0"/>
              </a:rPr>
              <a:t> and </a:t>
            </a:r>
            <a:r>
              <a:rPr lang="fr-FR" sz="2400" dirty="0" err="1">
                <a:latin typeface="Bembo" panose="02020502050201020203" pitchFamily="18" charset="0"/>
              </a:rPr>
              <a:t>density</a:t>
            </a:r>
            <a:r>
              <a:rPr lang="fr-FR" sz="2400" dirty="0">
                <a:latin typeface="Bembo" panose="02020502050201020203" pitchFamily="18" charset="0"/>
              </a:rPr>
              <a:t>) </a:t>
            </a:r>
          </a:p>
          <a:p>
            <a:pPr marL="93663" lvl="1" algn="just"/>
            <a:r>
              <a:rPr lang="fr-FR" sz="2400" dirty="0">
                <a:latin typeface="Bembo" panose="02020502050201020203" pitchFamily="18" charset="0"/>
              </a:rPr>
              <a:t>    </a:t>
            </a:r>
            <a:r>
              <a:rPr lang="fr-FR" sz="2400" dirty="0" err="1">
                <a:latin typeface="Bembo" panose="02020502050201020203" pitchFamily="18" charset="0"/>
              </a:rPr>
              <a:t>Mamurra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only</a:t>
            </a:r>
            <a:r>
              <a:rPr lang="fr-FR" sz="2400" dirty="0">
                <a:latin typeface="Bembo" panose="02020502050201020203" pitchFamily="18" charset="0"/>
              </a:rPr>
              <a:t> has </a:t>
            </a:r>
            <a:r>
              <a:rPr lang="fr-FR" sz="2400" dirty="0" err="1">
                <a:latin typeface="Bembo" panose="02020502050201020203" pitchFamily="18" charset="0"/>
              </a:rPr>
              <a:t>quantity</a:t>
            </a:r>
            <a:r>
              <a:rPr lang="fr-FR" sz="2400" dirty="0">
                <a:latin typeface="Bembo" panose="02020502050201020203" pitchFamily="18" charset="0"/>
              </a:rPr>
              <a:t> for </a:t>
            </a:r>
            <a:r>
              <a:rPr lang="fr-FR" sz="2400" dirty="0" err="1">
                <a:latin typeface="Bembo" panose="02020502050201020203" pitchFamily="18" charset="0"/>
              </a:rPr>
              <a:t>himself</a:t>
            </a:r>
            <a:r>
              <a:rPr lang="fr-FR" sz="2400" dirty="0">
                <a:latin typeface="Bembo" panose="02020502050201020203" pitchFamily="18" charset="0"/>
              </a:rPr>
              <a:t>, but one coin or one verse </a:t>
            </a:r>
            <a:r>
              <a:rPr lang="fr-FR" sz="2400" dirty="0" err="1">
                <a:latin typeface="Bembo" panose="02020502050201020203" pitchFamily="18" charset="0"/>
              </a:rPr>
              <a:t>is</a:t>
            </a:r>
            <a:r>
              <a:rPr lang="fr-FR" sz="2400" dirty="0">
                <a:latin typeface="Bembo" panose="02020502050201020203" pitchFamily="18" charset="0"/>
              </a:rPr>
              <a:t> value-</a:t>
            </a:r>
            <a:r>
              <a:rPr lang="fr-FR" sz="2400" dirty="0" err="1">
                <a:latin typeface="Bembo" panose="02020502050201020203" pitchFamily="18" charset="0"/>
              </a:rPr>
              <a:t>less</a:t>
            </a:r>
            <a:endParaRPr lang="fr-FR" sz="2400" dirty="0">
              <a:latin typeface="Bembo" panose="02020502050201020203" pitchFamily="18" charset="0"/>
            </a:endParaRPr>
          </a:p>
        </p:txBody>
      </p:sp>
      <p:sp>
        <p:nvSpPr>
          <p:cNvPr id="7" name="Flèche vers la droite 6">
            <a:extLst>
              <a:ext uri="{FF2B5EF4-FFF2-40B4-BE49-F238E27FC236}">
                <a16:creationId xmlns:a16="http://schemas.microsoft.com/office/drawing/2014/main" id="{FCBD93DB-D6E3-B830-D797-9D170153CBC2}"/>
              </a:ext>
            </a:extLst>
          </p:cNvPr>
          <p:cNvSpPr/>
          <p:nvPr/>
        </p:nvSpPr>
        <p:spPr>
          <a:xfrm>
            <a:off x="650969" y="5092265"/>
            <a:ext cx="236483" cy="126125"/>
          </a:xfrm>
          <a:prstGeom prst="rightArrow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 vers la droite 8">
            <a:extLst>
              <a:ext uri="{FF2B5EF4-FFF2-40B4-BE49-F238E27FC236}">
                <a16:creationId xmlns:a16="http://schemas.microsoft.com/office/drawing/2014/main" id="{AA33C696-2F65-9E55-4CF2-79883398D2D1}"/>
              </a:ext>
            </a:extLst>
          </p:cNvPr>
          <p:cNvSpPr/>
          <p:nvPr/>
        </p:nvSpPr>
        <p:spPr>
          <a:xfrm>
            <a:off x="650968" y="5470374"/>
            <a:ext cx="236483" cy="126125"/>
          </a:xfrm>
          <a:prstGeom prst="rightArrow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11819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B24D53-B85C-3AC0-21DE-620CC92B3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73A902-D026-20FF-D810-077F010FE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211" y="679055"/>
            <a:ext cx="10653578" cy="828898"/>
          </a:xfrm>
        </p:spPr>
        <p:txBody>
          <a:bodyPr anchor="ctr">
            <a:normAutofit/>
          </a:bodyPr>
          <a:lstStyle/>
          <a:p>
            <a:pPr algn="ctr"/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V. Conclusion</a:t>
            </a:r>
            <a:endParaRPr lang="fr-FR" i="1" dirty="0">
              <a:solidFill>
                <a:schemeClr val="accent3">
                  <a:lumMod val="50000"/>
                </a:schemeClr>
              </a:solidFill>
              <a:latin typeface="Gabriola" pitchFamily="82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E63A5838-5EDD-4927-E41D-C894AA6BBBC0}"/>
              </a:ext>
            </a:extLst>
          </p:cNvPr>
          <p:cNvCxnSpPr>
            <a:cxnSpLocks/>
          </p:cNvCxnSpPr>
          <p:nvPr/>
        </p:nvCxnSpPr>
        <p:spPr>
          <a:xfrm flipH="1">
            <a:off x="558784" y="478970"/>
            <a:ext cx="11255845" cy="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EF04A087-2863-CDF4-DCAB-D6F96AF7DE95}"/>
              </a:ext>
            </a:extLst>
          </p:cNvPr>
          <p:cNvCxnSpPr>
            <a:cxnSpLocks/>
          </p:cNvCxnSpPr>
          <p:nvPr/>
        </p:nvCxnSpPr>
        <p:spPr>
          <a:xfrm flipH="1">
            <a:off x="558784" y="6466113"/>
            <a:ext cx="11255845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Espace réservé du contenu 9" descr="Orange avec un remplissage uni">
            <a:extLst>
              <a:ext uri="{FF2B5EF4-FFF2-40B4-BE49-F238E27FC236}">
                <a16:creationId xmlns:a16="http://schemas.microsoft.com/office/drawing/2014/main" id="{06FC679D-AC48-2FE5-151A-E6A6C1C0575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38910" y="913967"/>
            <a:ext cx="358639" cy="358639"/>
          </a:xfrm>
          <a:prstGeom prst="rect">
            <a:avLst/>
          </a:prstGeom>
        </p:spPr>
      </p:pic>
      <p:pic>
        <p:nvPicPr>
          <p:cNvPr id="8" name="Espace réservé du contenu 9" descr="Orange avec un remplissage uni">
            <a:extLst>
              <a:ext uri="{FF2B5EF4-FFF2-40B4-BE49-F238E27FC236}">
                <a16:creationId xmlns:a16="http://schemas.microsoft.com/office/drawing/2014/main" id="{A9EEC8CA-EE1D-8FAE-5AF8-8D6A104212D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01529" y="913967"/>
            <a:ext cx="358639" cy="35863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28C238F-1661-7305-655E-E2975232772B}"/>
              </a:ext>
            </a:extLst>
          </p:cNvPr>
          <p:cNvSpPr txBox="1"/>
          <p:nvPr/>
        </p:nvSpPr>
        <p:spPr>
          <a:xfrm>
            <a:off x="468077" y="2521059"/>
            <a:ext cx="11255845" cy="1815882"/>
          </a:xfrm>
          <a:prstGeom prst="rect">
            <a:avLst/>
          </a:prstGeom>
          <a:solidFill>
            <a:schemeClr val="accent3">
              <a:lumMod val="50000"/>
            </a:schemeClr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pPr marL="93663" lvl="1" algn="just"/>
            <a:r>
              <a:rPr lang="fr-FR" sz="2800" dirty="0">
                <a:solidFill>
                  <a:srgbClr val="E7DFD8"/>
                </a:solidFill>
                <a:latin typeface="Bembo" panose="02020502050201020203" pitchFamily="18" charset="0"/>
              </a:rPr>
              <a:t>1/ The </a:t>
            </a:r>
            <a:r>
              <a:rPr lang="fr-FR" sz="2800" dirty="0" err="1">
                <a:solidFill>
                  <a:srgbClr val="E7DFD8"/>
                </a:solidFill>
                <a:latin typeface="Bembo" panose="02020502050201020203" pitchFamily="18" charset="0"/>
              </a:rPr>
              <a:t>economy</a:t>
            </a:r>
            <a:r>
              <a:rPr lang="fr-FR" sz="2800" dirty="0">
                <a:solidFill>
                  <a:srgbClr val="E7DFD8"/>
                </a:solidFill>
                <a:latin typeface="Bembo" panose="02020502050201020203" pitchFamily="18" charset="0"/>
              </a:rPr>
              <a:t> can </a:t>
            </a:r>
            <a:r>
              <a:rPr lang="fr-FR" sz="2800" dirty="0" err="1">
                <a:solidFill>
                  <a:srgbClr val="E7DFD8"/>
                </a:solidFill>
                <a:latin typeface="Bembo" panose="02020502050201020203" pitchFamily="18" charset="0"/>
              </a:rPr>
              <a:t>shape</a:t>
            </a:r>
            <a:r>
              <a:rPr lang="fr-FR" sz="2800" dirty="0">
                <a:solidFill>
                  <a:srgbClr val="E7DFD8"/>
                </a:solidFill>
                <a:latin typeface="Bembo" panose="02020502050201020203" pitchFamily="18" charset="0"/>
              </a:rPr>
              <a:t> </a:t>
            </a:r>
            <a:r>
              <a:rPr lang="fr-FR" sz="2800" dirty="0" err="1">
                <a:solidFill>
                  <a:srgbClr val="E7DFD8"/>
                </a:solidFill>
                <a:latin typeface="Bembo" panose="02020502050201020203" pitchFamily="18" charset="0"/>
              </a:rPr>
              <a:t>poetry</a:t>
            </a:r>
            <a:r>
              <a:rPr lang="fr-FR" sz="2800" dirty="0">
                <a:solidFill>
                  <a:srgbClr val="E7DFD8"/>
                </a:solidFill>
                <a:latin typeface="Bembo" panose="02020502050201020203" pitchFamily="18" charset="0"/>
              </a:rPr>
              <a:t> (C.29), and </a:t>
            </a:r>
            <a:r>
              <a:rPr lang="fr-FR" sz="2800" dirty="0" err="1">
                <a:solidFill>
                  <a:srgbClr val="E7DFD8"/>
                </a:solidFill>
                <a:latin typeface="Bembo" panose="02020502050201020203" pitchFamily="18" charset="0"/>
              </a:rPr>
              <a:t>poetry</a:t>
            </a:r>
            <a:r>
              <a:rPr lang="fr-FR" sz="2800" dirty="0">
                <a:solidFill>
                  <a:srgbClr val="E7DFD8"/>
                </a:solidFill>
                <a:latin typeface="Bembo" panose="02020502050201020203" pitchFamily="18" charset="0"/>
              </a:rPr>
              <a:t> can </a:t>
            </a:r>
            <a:r>
              <a:rPr lang="fr-FR" sz="2800" dirty="0" err="1">
                <a:solidFill>
                  <a:srgbClr val="E7DFD8"/>
                </a:solidFill>
                <a:latin typeface="Bembo" panose="02020502050201020203" pitchFamily="18" charset="0"/>
              </a:rPr>
              <a:t>teach</a:t>
            </a:r>
            <a:r>
              <a:rPr lang="fr-FR" sz="2800" dirty="0">
                <a:solidFill>
                  <a:srgbClr val="E7DFD8"/>
                </a:solidFill>
                <a:latin typeface="Bembo" panose="02020502050201020203" pitchFamily="18" charset="0"/>
              </a:rPr>
              <a:t> us about the </a:t>
            </a:r>
            <a:r>
              <a:rPr lang="fr-FR" sz="2800" dirty="0" err="1">
                <a:solidFill>
                  <a:srgbClr val="E7DFD8"/>
                </a:solidFill>
                <a:latin typeface="Bembo" panose="02020502050201020203" pitchFamily="18" charset="0"/>
              </a:rPr>
              <a:t>economy</a:t>
            </a:r>
            <a:r>
              <a:rPr lang="fr-FR" sz="2800" dirty="0">
                <a:solidFill>
                  <a:srgbClr val="E7DFD8"/>
                </a:solidFill>
                <a:latin typeface="Bembo" panose="02020502050201020203" pitchFamily="18" charset="0"/>
              </a:rPr>
              <a:t>, at least at </a:t>
            </a:r>
            <a:r>
              <a:rPr lang="fr-FR" sz="2800" dirty="0" err="1">
                <a:solidFill>
                  <a:srgbClr val="E7DFD8"/>
                </a:solidFill>
                <a:latin typeface="Bembo" panose="02020502050201020203" pitchFamily="18" charset="0"/>
              </a:rPr>
              <a:t>its</a:t>
            </a:r>
            <a:r>
              <a:rPr lang="fr-FR" sz="2800" dirty="0">
                <a:solidFill>
                  <a:srgbClr val="E7DFD8"/>
                </a:solidFill>
                <a:latin typeface="Bembo" panose="02020502050201020203" pitchFamily="18" charset="0"/>
              </a:rPr>
              <a:t> </a:t>
            </a:r>
            <a:r>
              <a:rPr lang="fr-FR" sz="2800" dirty="0" err="1">
                <a:solidFill>
                  <a:srgbClr val="E7DFD8"/>
                </a:solidFill>
                <a:latin typeface="Bembo" panose="02020502050201020203" pitchFamily="18" charset="0"/>
              </a:rPr>
              <a:t>ideal</a:t>
            </a:r>
            <a:r>
              <a:rPr lang="fr-FR" sz="2800" dirty="0">
                <a:solidFill>
                  <a:srgbClr val="E7DFD8"/>
                </a:solidFill>
                <a:latin typeface="Bembo" panose="02020502050201020203" pitchFamily="18" charset="0"/>
              </a:rPr>
              <a:t> stage (C. 28)</a:t>
            </a:r>
          </a:p>
          <a:p>
            <a:pPr marL="93663" lvl="1" algn="just"/>
            <a:r>
              <a:rPr lang="fr-FR" sz="2800" dirty="0">
                <a:solidFill>
                  <a:srgbClr val="E7DFD8"/>
                </a:solidFill>
                <a:latin typeface="Bembo" panose="02020502050201020203" pitchFamily="18" charset="0"/>
              </a:rPr>
              <a:t>2/ The </a:t>
            </a:r>
            <a:r>
              <a:rPr lang="fr-FR" sz="2800" dirty="0" err="1">
                <a:solidFill>
                  <a:srgbClr val="E7DFD8"/>
                </a:solidFill>
                <a:latin typeface="Bembo" panose="02020502050201020203" pitchFamily="18" charset="0"/>
              </a:rPr>
              <a:t>poet</a:t>
            </a:r>
            <a:r>
              <a:rPr lang="fr-FR" sz="2800" dirty="0">
                <a:solidFill>
                  <a:srgbClr val="E7DFD8"/>
                </a:solidFill>
                <a:latin typeface="Bembo" panose="02020502050201020203" pitchFamily="18" charset="0"/>
              </a:rPr>
              <a:t> can use the </a:t>
            </a:r>
            <a:r>
              <a:rPr lang="fr-FR" sz="2800" dirty="0" err="1">
                <a:solidFill>
                  <a:srgbClr val="E7DFD8"/>
                </a:solidFill>
                <a:latin typeface="Bembo" panose="02020502050201020203" pitchFamily="18" charset="0"/>
              </a:rPr>
              <a:t>material</a:t>
            </a:r>
            <a:r>
              <a:rPr lang="fr-FR" sz="2800" dirty="0">
                <a:solidFill>
                  <a:srgbClr val="E7DFD8"/>
                </a:solidFill>
                <a:latin typeface="Bembo" panose="02020502050201020203" pitchFamily="18" charset="0"/>
              </a:rPr>
              <a:t> value </a:t>
            </a:r>
            <a:r>
              <a:rPr lang="fr-FR" sz="2800" dirty="0" err="1">
                <a:solidFill>
                  <a:srgbClr val="E7DFD8"/>
                </a:solidFill>
                <a:latin typeface="Bembo" panose="02020502050201020203" pitchFamily="18" charset="0"/>
              </a:rPr>
              <a:t>depicted</a:t>
            </a:r>
            <a:r>
              <a:rPr lang="fr-FR" sz="2800" dirty="0">
                <a:solidFill>
                  <a:srgbClr val="E7DFD8"/>
                </a:solidFill>
                <a:latin typeface="Bembo" panose="02020502050201020203" pitchFamily="18" charset="0"/>
              </a:rPr>
              <a:t> in the </a:t>
            </a:r>
            <a:r>
              <a:rPr lang="fr-FR" sz="2800" dirty="0" err="1">
                <a:solidFill>
                  <a:srgbClr val="E7DFD8"/>
                </a:solidFill>
                <a:latin typeface="Bembo" panose="02020502050201020203" pitchFamily="18" charset="0"/>
              </a:rPr>
              <a:t>economic</a:t>
            </a:r>
            <a:r>
              <a:rPr lang="fr-FR" sz="2800" dirty="0">
                <a:solidFill>
                  <a:srgbClr val="E7DFD8"/>
                </a:solidFill>
                <a:latin typeface="Bembo" panose="02020502050201020203" pitchFamily="18" charset="0"/>
              </a:rPr>
              <a:t> </a:t>
            </a:r>
            <a:r>
              <a:rPr lang="fr-FR" sz="2800" dirty="0" err="1">
                <a:solidFill>
                  <a:srgbClr val="E7DFD8"/>
                </a:solidFill>
                <a:latin typeface="Bembo" panose="02020502050201020203" pitchFamily="18" charset="0"/>
              </a:rPr>
              <a:t>metaphors</a:t>
            </a:r>
            <a:r>
              <a:rPr lang="fr-FR" sz="2800" dirty="0">
                <a:solidFill>
                  <a:srgbClr val="E7DFD8"/>
                </a:solidFill>
                <a:latin typeface="Bembo" panose="02020502050201020203" pitchFamily="18" charset="0"/>
              </a:rPr>
              <a:t> to talk about the </a:t>
            </a:r>
            <a:r>
              <a:rPr lang="fr-FR" sz="2800" dirty="0" err="1">
                <a:solidFill>
                  <a:srgbClr val="E7DFD8"/>
                </a:solidFill>
                <a:latin typeface="Bembo" panose="02020502050201020203" pitchFamily="18" charset="0"/>
              </a:rPr>
              <a:t>symbolic</a:t>
            </a:r>
            <a:r>
              <a:rPr lang="fr-FR" sz="2800" dirty="0">
                <a:solidFill>
                  <a:srgbClr val="E7DFD8"/>
                </a:solidFill>
                <a:latin typeface="Bembo" panose="02020502050201020203" pitchFamily="18" charset="0"/>
              </a:rPr>
              <a:t> value of </a:t>
            </a:r>
            <a:r>
              <a:rPr lang="fr-FR" sz="2800" dirty="0" err="1">
                <a:solidFill>
                  <a:srgbClr val="E7DFD8"/>
                </a:solidFill>
                <a:latin typeface="Bembo" panose="02020502050201020203" pitchFamily="18" charset="0"/>
              </a:rPr>
              <a:t>poetry</a:t>
            </a:r>
            <a:endParaRPr lang="fr-FR" sz="2800" dirty="0">
              <a:solidFill>
                <a:srgbClr val="E7DFD8"/>
              </a:solidFill>
              <a:latin typeface="Bembo" panose="02020502050201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8691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7189B-8ABA-5BC7-FCA2-FD8BFED25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A2EDCE-4248-8CE9-657A-E039FF108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211" y="679055"/>
            <a:ext cx="10653578" cy="828898"/>
          </a:xfrm>
        </p:spPr>
        <p:txBody>
          <a:bodyPr anchor="ctr">
            <a:normAutofit/>
          </a:bodyPr>
          <a:lstStyle/>
          <a:p>
            <a:pPr algn="ctr"/>
            <a:r>
              <a:rPr lang="fr-FR" i="1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Selective</a:t>
            </a:r>
            <a:r>
              <a:rPr lang="fr-FR" i="1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</a:t>
            </a:r>
            <a:r>
              <a:rPr lang="fr-FR" i="1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bibliography</a:t>
            </a:r>
            <a:endParaRPr lang="fr-FR" i="1" dirty="0">
              <a:solidFill>
                <a:schemeClr val="accent3">
                  <a:lumMod val="50000"/>
                </a:schemeClr>
              </a:solidFill>
              <a:latin typeface="Gabriola" pitchFamily="82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5447E45F-F67B-5846-8521-5A116A1683E1}"/>
              </a:ext>
            </a:extLst>
          </p:cNvPr>
          <p:cNvCxnSpPr>
            <a:cxnSpLocks/>
          </p:cNvCxnSpPr>
          <p:nvPr/>
        </p:nvCxnSpPr>
        <p:spPr>
          <a:xfrm flipH="1">
            <a:off x="558784" y="478970"/>
            <a:ext cx="11255845" cy="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9A5201C-8FC5-2433-72B3-9714C4BD854A}"/>
              </a:ext>
            </a:extLst>
          </p:cNvPr>
          <p:cNvCxnSpPr>
            <a:cxnSpLocks/>
          </p:cNvCxnSpPr>
          <p:nvPr/>
        </p:nvCxnSpPr>
        <p:spPr>
          <a:xfrm flipH="1">
            <a:off x="558784" y="6466113"/>
            <a:ext cx="11255845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Espace réservé du contenu 9" descr="Orange avec un remplissage uni">
            <a:extLst>
              <a:ext uri="{FF2B5EF4-FFF2-40B4-BE49-F238E27FC236}">
                <a16:creationId xmlns:a16="http://schemas.microsoft.com/office/drawing/2014/main" id="{B65608D9-46D9-9C93-0E86-2C03EF1559C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53461" y="920225"/>
            <a:ext cx="358639" cy="358639"/>
          </a:xfrm>
          <a:prstGeom prst="rect">
            <a:avLst/>
          </a:prstGeom>
        </p:spPr>
      </p:pic>
      <p:pic>
        <p:nvPicPr>
          <p:cNvPr id="8" name="Espace réservé du contenu 9" descr="Orange avec un remplissage uni">
            <a:extLst>
              <a:ext uri="{FF2B5EF4-FFF2-40B4-BE49-F238E27FC236}">
                <a16:creationId xmlns:a16="http://schemas.microsoft.com/office/drawing/2014/main" id="{86C205EE-1666-FCAD-8173-E57B4F9DEC7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79901" y="913966"/>
            <a:ext cx="358639" cy="35863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4880D8B-2509-8992-AFD8-F5DC953435E1}"/>
              </a:ext>
            </a:extLst>
          </p:cNvPr>
          <p:cNvSpPr txBox="1"/>
          <p:nvPr/>
        </p:nvSpPr>
        <p:spPr>
          <a:xfrm>
            <a:off x="558784" y="1612760"/>
            <a:ext cx="11255845" cy="4524315"/>
          </a:xfrm>
          <a:prstGeom prst="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360363" lvl="1" indent="-266700" algn="just"/>
            <a:r>
              <a:rPr lang="fr-FR" dirty="0">
                <a:latin typeface="Bembo" panose="02020502050201020203" pitchFamily="18" charset="0"/>
              </a:rPr>
              <a:t>Cairns F. (2012), </a:t>
            </a:r>
            <a:r>
              <a:rPr lang="fr-FR" i="1" dirty="0">
                <a:latin typeface="Bembo" panose="02020502050201020203" pitchFamily="18" charset="0"/>
              </a:rPr>
              <a:t>Roman Lyric</a:t>
            </a:r>
            <a:r>
              <a:rPr lang="fr-FR" dirty="0">
                <a:latin typeface="Bembo" panose="02020502050201020203" pitchFamily="18" charset="0"/>
              </a:rPr>
              <a:t>, Berlin/Boston.</a:t>
            </a:r>
          </a:p>
          <a:p>
            <a:pPr marL="360363" lvl="1" indent="-266700" algn="just"/>
            <a:r>
              <a:rPr lang="fr-FR" dirty="0">
                <a:latin typeface="Bembo" panose="02020502050201020203" pitchFamily="18" charset="0"/>
              </a:rPr>
              <a:t>Cameron A. (1976), « </a:t>
            </a:r>
            <a:r>
              <a:rPr lang="fr-FR" dirty="0" err="1">
                <a:latin typeface="Bembo" panose="02020502050201020203" pitchFamily="18" charset="0"/>
              </a:rPr>
              <a:t>Catullus</a:t>
            </a:r>
            <a:r>
              <a:rPr lang="fr-FR" dirty="0">
                <a:latin typeface="Bembo" panose="02020502050201020203" pitchFamily="18" charset="0"/>
              </a:rPr>
              <a:t> 29 », </a:t>
            </a:r>
            <a:r>
              <a:rPr lang="fr-FR" i="1" dirty="0" err="1">
                <a:latin typeface="Bembo" panose="02020502050201020203" pitchFamily="18" charset="0"/>
              </a:rPr>
              <a:t>Hermes</a:t>
            </a:r>
            <a:r>
              <a:rPr lang="fr-FR" dirty="0">
                <a:latin typeface="Bembo" panose="02020502050201020203" pitchFamily="18" charset="0"/>
              </a:rPr>
              <a:t>, 104, pp. 155-163.</a:t>
            </a:r>
          </a:p>
          <a:p>
            <a:pPr marL="360363" lvl="1" indent="-266700" algn="just"/>
            <a:r>
              <a:rPr lang="fr-FR" dirty="0">
                <a:latin typeface="Bembo" panose="02020502050201020203" pitchFamily="18" charset="0"/>
              </a:rPr>
              <a:t>de Sainte Croix G. E. M. (1956), « Greek and Roman </a:t>
            </a:r>
            <a:r>
              <a:rPr lang="fr-FR" dirty="0" err="1">
                <a:latin typeface="Bembo" panose="02020502050201020203" pitchFamily="18" charset="0"/>
              </a:rPr>
              <a:t>Accounting</a:t>
            </a:r>
            <a:r>
              <a:rPr lang="fr-FR" dirty="0">
                <a:latin typeface="Bembo" panose="02020502050201020203" pitchFamily="18" charset="0"/>
              </a:rPr>
              <a:t> », </a:t>
            </a:r>
            <a:r>
              <a:rPr lang="fr-FR" i="1" dirty="0" err="1">
                <a:latin typeface="Bembo" panose="02020502050201020203" pitchFamily="18" charset="0"/>
              </a:rPr>
              <a:t>Studies</a:t>
            </a:r>
            <a:r>
              <a:rPr lang="fr-FR" i="1" dirty="0">
                <a:latin typeface="Bembo" panose="02020502050201020203" pitchFamily="18" charset="0"/>
              </a:rPr>
              <a:t> in the </a:t>
            </a:r>
            <a:r>
              <a:rPr lang="fr-FR" i="1" dirty="0" err="1">
                <a:latin typeface="Bembo" panose="02020502050201020203" pitchFamily="18" charset="0"/>
              </a:rPr>
              <a:t>History</a:t>
            </a:r>
            <a:r>
              <a:rPr lang="fr-FR" i="1" dirty="0">
                <a:latin typeface="Bembo" panose="02020502050201020203" pitchFamily="18" charset="0"/>
              </a:rPr>
              <a:t> of </a:t>
            </a:r>
            <a:r>
              <a:rPr lang="fr-FR" i="1" dirty="0" err="1">
                <a:latin typeface="Bembo" panose="02020502050201020203" pitchFamily="18" charset="0"/>
              </a:rPr>
              <a:t>Accounting</a:t>
            </a:r>
            <a:r>
              <a:rPr lang="fr-FR" dirty="0">
                <a:latin typeface="Bembo" panose="02020502050201020203" pitchFamily="18" charset="0"/>
              </a:rPr>
              <a:t> (</a:t>
            </a:r>
            <a:r>
              <a:rPr lang="fr-FR" dirty="0" err="1">
                <a:latin typeface="Bembo" panose="02020502050201020203" pitchFamily="18" charset="0"/>
              </a:rPr>
              <a:t>ed</a:t>
            </a:r>
            <a:r>
              <a:rPr lang="fr-FR" dirty="0">
                <a:latin typeface="Bembo" panose="02020502050201020203" pitchFamily="18" charset="0"/>
              </a:rPr>
              <a:t>. Littleton A. C.), pp. 14-74. </a:t>
            </a:r>
          </a:p>
          <a:p>
            <a:pPr marL="360363" lvl="1" indent="-266700" algn="just"/>
            <a:r>
              <a:rPr lang="fr-FR" dirty="0" err="1">
                <a:latin typeface="Bembo" panose="02020502050201020203" pitchFamily="18" charset="0"/>
              </a:rPr>
              <a:t>Deuling</a:t>
            </a:r>
            <a:r>
              <a:rPr lang="fr-FR" dirty="0">
                <a:latin typeface="Bembo" panose="02020502050201020203" pitchFamily="18" charset="0"/>
              </a:rPr>
              <a:t> J. K. (1999), « </a:t>
            </a:r>
            <a:r>
              <a:rPr lang="fr-FR" dirty="0" err="1">
                <a:latin typeface="Bembo" panose="02020502050201020203" pitchFamily="18" charset="0"/>
              </a:rPr>
              <a:t>Catullus</a:t>
            </a:r>
            <a:r>
              <a:rPr lang="fr-FR" dirty="0">
                <a:latin typeface="Bembo" panose="02020502050201020203" pitchFamily="18" charset="0"/>
              </a:rPr>
              <a:t> and </a:t>
            </a:r>
            <a:r>
              <a:rPr lang="fr-FR" dirty="0" err="1">
                <a:latin typeface="Bembo" panose="02020502050201020203" pitchFamily="18" charset="0"/>
              </a:rPr>
              <a:t>Mamurra</a:t>
            </a:r>
            <a:r>
              <a:rPr lang="fr-FR" dirty="0">
                <a:latin typeface="Bembo" panose="02020502050201020203" pitchFamily="18" charset="0"/>
              </a:rPr>
              <a:t> », </a:t>
            </a:r>
            <a:r>
              <a:rPr lang="fr-FR" i="1" dirty="0" err="1">
                <a:latin typeface="Bembo" panose="02020502050201020203" pitchFamily="18" charset="0"/>
              </a:rPr>
              <a:t>Mnemosyne</a:t>
            </a:r>
            <a:r>
              <a:rPr lang="fr-FR" dirty="0">
                <a:latin typeface="Bembo" panose="02020502050201020203" pitchFamily="18" charset="0"/>
              </a:rPr>
              <a:t>, 52, pp. 188-194.</a:t>
            </a:r>
          </a:p>
          <a:p>
            <a:pPr marL="360363" lvl="1" indent="-266700" algn="just"/>
            <a:r>
              <a:rPr lang="fr-FR" dirty="0">
                <a:latin typeface="Bembo" panose="02020502050201020203" pitchFamily="18" charset="0"/>
              </a:rPr>
              <a:t>Fitzgerald W. (2018), « </a:t>
            </a:r>
            <a:r>
              <a:rPr lang="fr-FR" dirty="0" err="1">
                <a:latin typeface="Bembo" panose="02020502050201020203" pitchFamily="18" charset="0"/>
              </a:rPr>
              <a:t>Claiming</a:t>
            </a:r>
            <a:r>
              <a:rPr lang="fr-FR" dirty="0">
                <a:latin typeface="Bembo" panose="02020502050201020203" pitchFamily="18" charset="0"/>
              </a:rPr>
              <a:t> </a:t>
            </a:r>
            <a:r>
              <a:rPr lang="fr-FR" dirty="0" err="1">
                <a:latin typeface="Bembo" panose="02020502050201020203" pitchFamily="18" charset="0"/>
              </a:rPr>
              <a:t>Inferiority</a:t>
            </a:r>
            <a:r>
              <a:rPr lang="fr-FR" dirty="0">
                <a:latin typeface="Bembo" panose="02020502050201020203" pitchFamily="18" charset="0"/>
              </a:rPr>
              <a:t>. </a:t>
            </a:r>
            <a:r>
              <a:rPr lang="fr-FR" dirty="0" err="1">
                <a:latin typeface="Bembo" panose="02020502050201020203" pitchFamily="18" charset="0"/>
              </a:rPr>
              <a:t>Weakness</a:t>
            </a:r>
            <a:r>
              <a:rPr lang="fr-FR" dirty="0">
                <a:latin typeface="Bembo" panose="02020502050201020203" pitchFamily="18" charset="0"/>
              </a:rPr>
              <a:t> </a:t>
            </a:r>
            <a:r>
              <a:rPr lang="fr-FR" dirty="0" err="1">
                <a:latin typeface="Bembo" panose="02020502050201020203" pitchFamily="18" charset="0"/>
              </a:rPr>
              <a:t>into</a:t>
            </a:r>
            <a:r>
              <a:rPr lang="fr-FR" dirty="0">
                <a:latin typeface="Bembo" panose="02020502050201020203" pitchFamily="18" charset="0"/>
              </a:rPr>
              <a:t> </a:t>
            </a:r>
            <a:r>
              <a:rPr lang="fr-FR" dirty="0" err="1">
                <a:latin typeface="Bembo" panose="02020502050201020203" pitchFamily="18" charset="0"/>
              </a:rPr>
              <a:t>Strength</a:t>
            </a:r>
            <a:r>
              <a:rPr lang="fr-FR" dirty="0">
                <a:latin typeface="Bembo" panose="02020502050201020203" pitchFamily="18" charset="0"/>
              </a:rPr>
              <a:t> », </a:t>
            </a:r>
            <a:r>
              <a:rPr lang="fr-FR" i="1" dirty="0" err="1">
                <a:latin typeface="Bembo" panose="02020502050201020203" pitchFamily="18" charset="0"/>
              </a:rPr>
              <a:t>Complex</a:t>
            </a:r>
            <a:r>
              <a:rPr lang="fr-FR" i="1" dirty="0">
                <a:latin typeface="Bembo" panose="02020502050201020203" pitchFamily="18" charset="0"/>
              </a:rPr>
              <a:t> </a:t>
            </a:r>
            <a:r>
              <a:rPr lang="fr-FR" i="1" dirty="0" err="1">
                <a:latin typeface="Bembo" panose="02020502050201020203" pitchFamily="18" charset="0"/>
              </a:rPr>
              <a:t>Inferiorities</a:t>
            </a:r>
            <a:r>
              <a:rPr lang="fr-FR" i="1" dirty="0">
                <a:latin typeface="Bembo" panose="02020502050201020203" pitchFamily="18" charset="0"/>
              </a:rPr>
              <a:t>: the </a:t>
            </a:r>
            <a:r>
              <a:rPr lang="fr-FR" i="1" dirty="0" err="1">
                <a:latin typeface="Bembo" panose="02020502050201020203" pitchFamily="18" charset="0"/>
              </a:rPr>
              <a:t>Poetics</a:t>
            </a:r>
            <a:r>
              <a:rPr lang="fr-FR" i="1" dirty="0">
                <a:latin typeface="Bembo" panose="02020502050201020203" pitchFamily="18" charset="0"/>
              </a:rPr>
              <a:t> of the </a:t>
            </a:r>
            <a:r>
              <a:rPr lang="fr-FR" i="1" dirty="0" err="1">
                <a:latin typeface="Bembo" panose="02020502050201020203" pitchFamily="18" charset="0"/>
              </a:rPr>
              <a:t>Weaker</a:t>
            </a:r>
            <a:r>
              <a:rPr lang="fr-FR" i="1" dirty="0">
                <a:latin typeface="Bembo" panose="02020502050201020203" pitchFamily="18" charset="0"/>
              </a:rPr>
              <a:t> Voice in Latin </a:t>
            </a:r>
            <a:r>
              <a:rPr lang="fr-FR" i="1" dirty="0" err="1">
                <a:latin typeface="Bembo" panose="02020502050201020203" pitchFamily="18" charset="0"/>
              </a:rPr>
              <a:t>Literature</a:t>
            </a:r>
            <a:r>
              <a:rPr lang="fr-FR" dirty="0">
                <a:latin typeface="Bembo" panose="02020502050201020203" pitchFamily="18" charset="0"/>
              </a:rPr>
              <a:t> (</a:t>
            </a:r>
            <a:r>
              <a:rPr lang="fr-FR" dirty="0" err="1">
                <a:latin typeface="Bembo" panose="02020502050201020203" pitchFamily="18" charset="0"/>
              </a:rPr>
              <a:t>ed</a:t>
            </a:r>
            <a:r>
              <a:rPr lang="fr-FR" dirty="0">
                <a:latin typeface="Bembo" panose="02020502050201020203" pitchFamily="18" charset="0"/>
              </a:rPr>
              <a:t>. </a:t>
            </a:r>
            <a:r>
              <a:rPr lang="fr-FR" dirty="0" err="1">
                <a:latin typeface="Bembo" panose="02020502050201020203" pitchFamily="18" charset="0"/>
              </a:rPr>
              <a:t>Matzner</a:t>
            </a:r>
            <a:r>
              <a:rPr lang="fr-FR" dirty="0">
                <a:latin typeface="Bembo" panose="02020502050201020203" pitchFamily="18" charset="0"/>
              </a:rPr>
              <a:t> S. and Harrison S.), pp. 13-28. </a:t>
            </a:r>
          </a:p>
          <a:p>
            <a:pPr marL="360363" lvl="1" indent="-266700" algn="just"/>
            <a:r>
              <a:rPr lang="fr-FR" dirty="0" err="1">
                <a:latin typeface="Bembo" panose="02020502050201020203" pitchFamily="18" charset="0"/>
              </a:rPr>
              <a:t>LaGroue</a:t>
            </a:r>
            <a:r>
              <a:rPr lang="fr-FR" dirty="0">
                <a:latin typeface="Bembo" panose="02020502050201020203" pitchFamily="18" charset="0"/>
              </a:rPr>
              <a:t> L. E. (2014), </a:t>
            </a:r>
            <a:r>
              <a:rPr lang="fr-FR" i="1" dirty="0" err="1">
                <a:latin typeface="Bembo" panose="02020502050201020203" pitchFamily="18" charset="0"/>
              </a:rPr>
              <a:t>Accounting</a:t>
            </a:r>
            <a:r>
              <a:rPr lang="fr-FR" i="1" dirty="0">
                <a:latin typeface="Bembo" panose="02020502050201020203" pitchFamily="18" charset="0"/>
              </a:rPr>
              <a:t> and </a:t>
            </a:r>
            <a:r>
              <a:rPr lang="fr-FR" i="1" dirty="0" err="1">
                <a:latin typeface="Bembo" panose="02020502050201020203" pitchFamily="18" charset="0"/>
              </a:rPr>
              <a:t>Auditing</a:t>
            </a:r>
            <a:r>
              <a:rPr lang="fr-FR" i="1" dirty="0">
                <a:latin typeface="Bembo" panose="02020502050201020203" pitchFamily="18" charset="0"/>
              </a:rPr>
              <a:t> in Roman Society</a:t>
            </a:r>
            <a:r>
              <a:rPr lang="fr-FR" dirty="0">
                <a:latin typeface="Bembo" panose="02020502050201020203" pitchFamily="18" charset="0"/>
              </a:rPr>
              <a:t>, </a:t>
            </a:r>
            <a:r>
              <a:rPr lang="fr-FR" dirty="0" err="1">
                <a:latin typeface="Bembo" panose="02020502050201020203" pitchFamily="18" charset="0"/>
              </a:rPr>
              <a:t>University</a:t>
            </a:r>
            <a:r>
              <a:rPr lang="fr-FR" dirty="0">
                <a:latin typeface="Bembo" panose="02020502050201020203" pitchFamily="18" charset="0"/>
              </a:rPr>
              <a:t> of North Carolina and Chapel Hill. </a:t>
            </a:r>
          </a:p>
          <a:p>
            <a:pPr marL="360363" lvl="1" indent="-266700" algn="just"/>
            <a:r>
              <a:rPr lang="fr-FR" dirty="0" err="1">
                <a:latin typeface="Bembo" panose="02020502050201020203" pitchFamily="18" charset="0"/>
              </a:rPr>
              <a:t>Leventhal</a:t>
            </a:r>
            <a:r>
              <a:rPr lang="fr-FR" dirty="0">
                <a:latin typeface="Bembo" panose="02020502050201020203" pitchFamily="18" charset="0"/>
              </a:rPr>
              <a:t> M. (2022), </a:t>
            </a:r>
            <a:r>
              <a:rPr lang="fr-FR" i="1" dirty="0" err="1">
                <a:latin typeface="Bembo" panose="02020502050201020203" pitchFamily="18" charset="0"/>
              </a:rPr>
              <a:t>Poetry</a:t>
            </a:r>
            <a:r>
              <a:rPr lang="fr-FR" i="1" dirty="0">
                <a:latin typeface="Bembo" panose="02020502050201020203" pitchFamily="18" charset="0"/>
              </a:rPr>
              <a:t> and </a:t>
            </a:r>
            <a:r>
              <a:rPr lang="fr-FR" i="1" dirty="0" err="1">
                <a:latin typeface="Bembo" panose="02020502050201020203" pitchFamily="18" charset="0"/>
              </a:rPr>
              <a:t>Number</a:t>
            </a:r>
            <a:r>
              <a:rPr lang="fr-FR" i="1" dirty="0">
                <a:latin typeface="Bembo" panose="02020502050201020203" pitchFamily="18" charset="0"/>
              </a:rPr>
              <a:t> in </a:t>
            </a:r>
            <a:r>
              <a:rPr lang="fr-FR" i="1" dirty="0" err="1">
                <a:latin typeface="Bembo" panose="02020502050201020203" pitchFamily="18" charset="0"/>
              </a:rPr>
              <a:t>Graeco</a:t>
            </a:r>
            <a:r>
              <a:rPr lang="fr-FR" i="1" dirty="0">
                <a:latin typeface="Bembo" panose="02020502050201020203" pitchFamily="18" charset="0"/>
              </a:rPr>
              <a:t>-Roman </a:t>
            </a:r>
            <a:r>
              <a:rPr lang="fr-FR" i="1" dirty="0" err="1">
                <a:latin typeface="Bembo" panose="02020502050201020203" pitchFamily="18" charset="0"/>
              </a:rPr>
              <a:t>Antiquity</a:t>
            </a:r>
            <a:r>
              <a:rPr lang="fr-FR" dirty="0">
                <a:latin typeface="Bembo" panose="02020502050201020203" pitchFamily="18" charset="0"/>
              </a:rPr>
              <a:t>, Cambridge. </a:t>
            </a:r>
          </a:p>
          <a:p>
            <a:pPr marL="360363" lvl="1" indent="-266700" algn="just"/>
            <a:r>
              <a:rPr lang="fr-FR" dirty="0" err="1">
                <a:latin typeface="Bembo" panose="02020502050201020203" pitchFamily="18" charset="0"/>
              </a:rPr>
              <a:t>Maselli</a:t>
            </a:r>
            <a:r>
              <a:rPr lang="fr-FR" dirty="0">
                <a:latin typeface="Bembo" panose="02020502050201020203" pitchFamily="18" charset="0"/>
              </a:rPr>
              <a:t> G. (1994), </a:t>
            </a:r>
            <a:r>
              <a:rPr lang="fr-FR" i="1" dirty="0" err="1">
                <a:latin typeface="Bembo" panose="02020502050201020203" pitchFamily="18" charset="0"/>
              </a:rPr>
              <a:t>Affari</a:t>
            </a:r>
            <a:r>
              <a:rPr lang="fr-FR" i="1" dirty="0">
                <a:latin typeface="Bembo" panose="02020502050201020203" pitchFamily="18" charset="0"/>
              </a:rPr>
              <a:t> di </a:t>
            </a:r>
            <a:r>
              <a:rPr lang="fr-FR" i="1" dirty="0" err="1">
                <a:latin typeface="Bembo" panose="02020502050201020203" pitchFamily="18" charset="0"/>
              </a:rPr>
              <a:t>Catullo</a:t>
            </a:r>
            <a:r>
              <a:rPr lang="fr-FR" i="1" dirty="0">
                <a:latin typeface="Bembo" panose="02020502050201020203" pitchFamily="18" charset="0"/>
              </a:rPr>
              <a:t>. </a:t>
            </a:r>
            <a:r>
              <a:rPr lang="fr-FR" i="1" dirty="0" err="1">
                <a:latin typeface="Bembo" panose="02020502050201020203" pitchFamily="18" charset="0"/>
              </a:rPr>
              <a:t>Rapporti</a:t>
            </a:r>
            <a:r>
              <a:rPr lang="fr-FR" i="1" dirty="0">
                <a:latin typeface="Bembo" panose="02020502050201020203" pitchFamily="18" charset="0"/>
              </a:rPr>
              <a:t> di </a:t>
            </a:r>
            <a:r>
              <a:rPr lang="fr-FR" i="1" dirty="0" err="1">
                <a:latin typeface="Bembo" panose="02020502050201020203" pitchFamily="18" charset="0"/>
              </a:rPr>
              <a:t>propriétà</a:t>
            </a:r>
            <a:r>
              <a:rPr lang="fr-FR" i="1" dirty="0">
                <a:latin typeface="Bembo" panose="02020502050201020203" pitchFamily="18" charset="0"/>
              </a:rPr>
              <a:t> </a:t>
            </a:r>
            <a:r>
              <a:rPr lang="fr-FR" i="1" dirty="0" err="1">
                <a:latin typeface="Bembo" panose="02020502050201020203" pitchFamily="18" charset="0"/>
              </a:rPr>
              <a:t>nell’immaginario</a:t>
            </a:r>
            <a:r>
              <a:rPr lang="fr-FR" i="1" dirty="0">
                <a:latin typeface="Bembo" panose="02020502050201020203" pitchFamily="18" charset="0"/>
              </a:rPr>
              <a:t> dei Carmi</a:t>
            </a:r>
            <a:r>
              <a:rPr lang="fr-FR" dirty="0">
                <a:latin typeface="Bembo" panose="02020502050201020203" pitchFamily="18" charset="0"/>
              </a:rPr>
              <a:t>, Bari.</a:t>
            </a:r>
          </a:p>
          <a:p>
            <a:pPr marL="360363" lvl="1" indent="-266700" algn="just"/>
            <a:r>
              <a:rPr lang="fr-FR" dirty="0" err="1">
                <a:latin typeface="Bembo" panose="02020502050201020203" pitchFamily="18" charset="0"/>
              </a:rPr>
              <a:t>Rowan</a:t>
            </a:r>
            <a:r>
              <a:rPr lang="fr-FR" dirty="0">
                <a:latin typeface="Bembo" panose="02020502050201020203" pitchFamily="18" charset="0"/>
              </a:rPr>
              <a:t> C. (2013), « The Profits of </a:t>
            </a:r>
            <a:r>
              <a:rPr lang="fr-FR" dirty="0" err="1">
                <a:latin typeface="Bembo" panose="02020502050201020203" pitchFamily="18" charset="0"/>
              </a:rPr>
              <a:t>War</a:t>
            </a:r>
            <a:r>
              <a:rPr lang="fr-FR" dirty="0">
                <a:latin typeface="Bembo" panose="02020502050201020203" pitchFamily="18" charset="0"/>
              </a:rPr>
              <a:t> and Cultural Capital: Silver and Society in Republican Rome », </a:t>
            </a:r>
            <a:r>
              <a:rPr lang="fr-FR" i="1" dirty="0">
                <a:latin typeface="Bembo" panose="02020502050201020203" pitchFamily="18" charset="0"/>
              </a:rPr>
              <a:t>Historia: </a:t>
            </a:r>
            <a:r>
              <a:rPr lang="fr-FR" i="1" dirty="0" err="1">
                <a:latin typeface="Bembo" panose="02020502050201020203" pitchFamily="18" charset="0"/>
              </a:rPr>
              <a:t>Zeitschrift</a:t>
            </a:r>
            <a:r>
              <a:rPr lang="fr-FR" i="1" dirty="0">
                <a:latin typeface="Bembo" panose="02020502050201020203" pitchFamily="18" charset="0"/>
              </a:rPr>
              <a:t> </a:t>
            </a:r>
            <a:r>
              <a:rPr lang="fr-FR" i="1" dirty="0" err="1">
                <a:latin typeface="Bembo" panose="02020502050201020203" pitchFamily="18" charset="0"/>
              </a:rPr>
              <a:t>für</a:t>
            </a:r>
            <a:r>
              <a:rPr lang="fr-FR" i="1" dirty="0">
                <a:latin typeface="Bembo" panose="02020502050201020203" pitchFamily="18" charset="0"/>
              </a:rPr>
              <a:t> Alte </a:t>
            </a:r>
            <a:r>
              <a:rPr lang="fr-FR" i="1" dirty="0" err="1">
                <a:latin typeface="Bembo" panose="02020502050201020203" pitchFamily="18" charset="0"/>
              </a:rPr>
              <a:t>Geschichte</a:t>
            </a:r>
            <a:r>
              <a:rPr lang="fr-FR" dirty="0">
                <a:latin typeface="Bembo" panose="02020502050201020203" pitchFamily="18" charset="0"/>
              </a:rPr>
              <a:t>, pp. 361-386. </a:t>
            </a:r>
          </a:p>
          <a:p>
            <a:pPr marL="360363" lvl="1" indent="-266700" algn="just"/>
            <a:r>
              <a:rPr lang="fr-FR" dirty="0" err="1">
                <a:latin typeface="Bembo" panose="02020502050201020203" pitchFamily="18" charset="0"/>
              </a:rPr>
              <a:t>Szabó</a:t>
            </a:r>
            <a:r>
              <a:rPr lang="fr-FR" dirty="0">
                <a:latin typeface="Bembo" panose="02020502050201020203" pitchFamily="18" charset="0"/>
              </a:rPr>
              <a:t> C. et al. (2022), « </a:t>
            </a:r>
            <a:r>
              <a:rPr lang="fr-FR" dirty="0" err="1">
                <a:latin typeface="Bembo" panose="02020502050201020203" pitchFamily="18" charset="0"/>
              </a:rPr>
              <a:t>Digitising</a:t>
            </a:r>
            <a:r>
              <a:rPr lang="fr-FR" dirty="0">
                <a:latin typeface="Bembo" panose="02020502050201020203" pitchFamily="18" charset="0"/>
              </a:rPr>
              <a:t> a Roman Tabula </a:t>
            </a:r>
            <a:r>
              <a:rPr lang="fr-FR" dirty="0" err="1">
                <a:latin typeface="Bembo" panose="02020502050201020203" pitchFamily="18" charset="0"/>
              </a:rPr>
              <a:t>Cerata</a:t>
            </a:r>
            <a:r>
              <a:rPr lang="fr-FR" dirty="0">
                <a:latin typeface="Bembo" panose="02020502050201020203" pitchFamily="18" charset="0"/>
              </a:rPr>
              <a:t> </a:t>
            </a:r>
            <a:r>
              <a:rPr lang="fr-FR" dirty="0" err="1">
                <a:latin typeface="Bembo" panose="02020502050201020203" pitchFamily="18" charset="0"/>
              </a:rPr>
              <a:t>from</a:t>
            </a:r>
            <a:r>
              <a:rPr lang="fr-FR" dirty="0">
                <a:latin typeface="Bembo" panose="02020502050201020203" pitchFamily="18" charset="0"/>
              </a:rPr>
              <a:t> </a:t>
            </a:r>
            <a:r>
              <a:rPr lang="fr-FR" dirty="0" err="1">
                <a:latin typeface="Bembo" panose="02020502050201020203" pitchFamily="18" charset="0"/>
              </a:rPr>
              <a:t>Alburnus</a:t>
            </a:r>
            <a:r>
              <a:rPr lang="fr-FR" dirty="0">
                <a:latin typeface="Bembo" panose="02020502050201020203" pitchFamily="18" charset="0"/>
              </a:rPr>
              <a:t> </a:t>
            </a:r>
            <a:r>
              <a:rPr lang="fr-FR" dirty="0" err="1">
                <a:latin typeface="Bembo" panose="02020502050201020203" pitchFamily="18" charset="0"/>
              </a:rPr>
              <a:t>Maior</a:t>
            </a:r>
            <a:r>
              <a:rPr lang="fr-FR" dirty="0">
                <a:latin typeface="Bembo" panose="02020502050201020203" pitchFamily="18" charset="0"/>
              </a:rPr>
              <a:t> », </a:t>
            </a:r>
            <a:r>
              <a:rPr lang="fr-FR" dirty="0" err="1">
                <a:latin typeface="Bembo" panose="02020502050201020203" pitchFamily="18" charset="0"/>
              </a:rPr>
              <a:t>Archäologisches</a:t>
            </a:r>
            <a:r>
              <a:rPr lang="fr-FR" dirty="0">
                <a:latin typeface="Bembo" panose="02020502050201020203" pitchFamily="18" charset="0"/>
              </a:rPr>
              <a:t> </a:t>
            </a:r>
            <a:r>
              <a:rPr lang="fr-FR" dirty="0" err="1">
                <a:latin typeface="Bembo" panose="02020502050201020203" pitchFamily="18" charset="0"/>
              </a:rPr>
              <a:t>Korrespondenzblatt</a:t>
            </a:r>
            <a:r>
              <a:rPr lang="fr-FR" dirty="0">
                <a:latin typeface="Bembo" panose="02020502050201020203" pitchFamily="18" charset="0"/>
              </a:rPr>
              <a:t>, pp. 521-544. </a:t>
            </a:r>
          </a:p>
          <a:p>
            <a:pPr marL="360363" lvl="1" indent="-266700" algn="just"/>
            <a:r>
              <a:rPr lang="fr-FR" dirty="0" err="1">
                <a:latin typeface="Bembo" panose="02020502050201020203" pitchFamily="18" charset="0"/>
              </a:rPr>
              <a:t>Vergados</a:t>
            </a:r>
            <a:r>
              <a:rPr lang="fr-FR" dirty="0">
                <a:latin typeface="Bembo" panose="02020502050201020203" pitchFamily="18" charset="0"/>
              </a:rPr>
              <a:t> A. (2023), « </a:t>
            </a:r>
            <a:r>
              <a:rPr lang="fr-FR" dirty="0" err="1">
                <a:latin typeface="Bembo" panose="02020502050201020203" pitchFamily="18" charset="0"/>
              </a:rPr>
              <a:t>Chased</a:t>
            </a:r>
            <a:r>
              <a:rPr lang="fr-FR" dirty="0">
                <a:latin typeface="Bembo" panose="02020502050201020203" pitchFamily="18" charset="0"/>
              </a:rPr>
              <a:t> </a:t>
            </a:r>
            <a:r>
              <a:rPr lang="fr-FR" dirty="0" err="1">
                <a:latin typeface="Bembo" panose="02020502050201020203" pitchFamily="18" charset="0"/>
              </a:rPr>
              <a:t>away</a:t>
            </a:r>
            <a:r>
              <a:rPr lang="fr-FR" dirty="0">
                <a:latin typeface="Bembo" panose="02020502050201020203" pitchFamily="18" charset="0"/>
              </a:rPr>
              <a:t> by the Muses. </a:t>
            </a:r>
            <a:r>
              <a:rPr lang="fr-FR" dirty="0" err="1">
                <a:latin typeface="Bembo" panose="02020502050201020203" pitchFamily="18" charset="0"/>
              </a:rPr>
              <a:t>Catullus</a:t>
            </a:r>
            <a:r>
              <a:rPr lang="fr-FR" dirty="0">
                <a:latin typeface="Bembo" panose="02020502050201020203" pitchFamily="18" charset="0"/>
              </a:rPr>
              <a:t>’ </a:t>
            </a:r>
            <a:r>
              <a:rPr lang="fr-FR" dirty="0" err="1">
                <a:latin typeface="Bembo" panose="02020502050201020203" pitchFamily="18" charset="0"/>
              </a:rPr>
              <a:t>Mamurra</a:t>
            </a:r>
            <a:r>
              <a:rPr lang="fr-FR" dirty="0">
                <a:latin typeface="Bembo" panose="02020502050201020203" pitchFamily="18" charset="0"/>
              </a:rPr>
              <a:t> and </a:t>
            </a:r>
            <a:r>
              <a:rPr lang="fr-FR" dirty="0" err="1">
                <a:latin typeface="Bembo" panose="02020502050201020203" pitchFamily="18" charset="0"/>
              </a:rPr>
              <a:t>Lucian’s</a:t>
            </a:r>
            <a:r>
              <a:rPr lang="fr-FR" dirty="0">
                <a:latin typeface="Bembo" panose="02020502050201020203" pitchFamily="18" charset="0"/>
              </a:rPr>
              <a:t> </a:t>
            </a:r>
            <a:r>
              <a:rPr lang="fr-FR" dirty="0" err="1">
                <a:latin typeface="Bembo" panose="02020502050201020203" pitchFamily="18" charset="0"/>
              </a:rPr>
              <a:t>uneducated</a:t>
            </a:r>
            <a:r>
              <a:rPr lang="fr-FR" dirty="0">
                <a:latin typeface="Bembo" panose="02020502050201020203" pitchFamily="18" charset="0"/>
              </a:rPr>
              <a:t> book-collector », </a:t>
            </a:r>
            <a:r>
              <a:rPr lang="fr-FR" i="1" dirty="0" err="1">
                <a:latin typeface="Bembo" panose="02020502050201020203" pitchFamily="18" charset="0"/>
              </a:rPr>
              <a:t>Sagaci</a:t>
            </a:r>
            <a:r>
              <a:rPr lang="fr-FR" i="1" dirty="0">
                <a:latin typeface="Bembo" panose="02020502050201020203" pitchFamily="18" charset="0"/>
              </a:rPr>
              <a:t> corde. </a:t>
            </a:r>
            <a:r>
              <a:rPr lang="fr-FR" i="1" dirty="0" err="1">
                <a:latin typeface="Bembo" panose="02020502050201020203" pitchFamily="18" charset="0"/>
              </a:rPr>
              <a:t>Studi</a:t>
            </a:r>
            <a:r>
              <a:rPr lang="fr-FR" i="1" dirty="0">
                <a:latin typeface="Bembo" panose="02020502050201020203" pitchFamily="18" charset="0"/>
              </a:rPr>
              <a:t> di </a:t>
            </a:r>
            <a:r>
              <a:rPr lang="fr-FR" i="1" dirty="0" err="1">
                <a:latin typeface="Bembo" panose="02020502050201020203" pitchFamily="18" charset="0"/>
              </a:rPr>
              <a:t>filologia</a:t>
            </a:r>
            <a:r>
              <a:rPr lang="fr-FR" i="1" dirty="0">
                <a:latin typeface="Bembo" panose="02020502050201020203" pitchFamily="18" charset="0"/>
              </a:rPr>
              <a:t> </a:t>
            </a:r>
            <a:r>
              <a:rPr lang="fr-FR" i="1" dirty="0" err="1">
                <a:latin typeface="Bembo" panose="02020502050201020203" pitchFamily="18" charset="0"/>
              </a:rPr>
              <a:t>classica</a:t>
            </a:r>
            <a:r>
              <a:rPr lang="fr-FR" i="1" dirty="0">
                <a:latin typeface="Bembo" panose="02020502050201020203" pitchFamily="18" charset="0"/>
              </a:rPr>
              <a:t> per Rosa Maria D’Angelo e Antonino Maria </a:t>
            </a:r>
            <a:r>
              <a:rPr lang="fr-FR" i="1" dirty="0" err="1">
                <a:latin typeface="Bembo" panose="02020502050201020203" pitchFamily="18" charset="0"/>
              </a:rPr>
              <a:t>Milazzo</a:t>
            </a:r>
            <a:r>
              <a:rPr lang="fr-FR" i="1" dirty="0">
                <a:latin typeface="Bembo" panose="02020502050201020203" pitchFamily="18" charset="0"/>
              </a:rPr>
              <a:t>, </a:t>
            </a:r>
            <a:r>
              <a:rPr lang="fr-FR" dirty="0">
                <a:latin typeface="Bembo" panose="02020502050201020203" pitchFamily="18" charset="0"/>
              </a:rPr>
              <a:t>pp. 331-350. </a:t>
            </a:r>
          </a:p>
        </p:txBody>
      </p:sp>
    </p:spTree>
    <p:extLst>
      <p:ext uri="{BB962C8B-B14F-4D97-AF65-F5344CB8AC3E}">
        <p14:creationId xmlns:p14="http://schemas.microsoft.com/office/powerpoint/2010/main" val="2492754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10621D-0428-D850-2237-7C4B3210A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24680C-D388-261B-7F0D-A2E0EB3EB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828898"/>
          </a:xfrm>
        </p:spPr>
        <p:txBody>
          <a:bodyPr anchor="ctr"/>
          <a:lstStyle/>
          <a:p>
            <a:pPr algn="ctr"/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I.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Summary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and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context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: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Catullus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28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92634DE2-7C18-9B90-0307-C6E8D8EFE503}"/>
              </a:ext>
            </a:extLst>
          </p:cNvPr>
          <p:cNvCxnSpPr>
            <a:cxnSpLocks/>
          </p:cNvCxnSpPr>
          <p:nvPr/>
        </p:nvCxnSpPr>
        <p:spPr>
          <a:xfrm flipH="1">
            <a:off x="558784" y="478970"/>
            <a:ext cx="11255845" cy="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D4B16E7F-5020-0D0F-505A-B7E7A4EDBAF9}"/>
              </a:ext>
            </a:extLst>
          </p:cNvPr>
          <p:cNvCxnSpPr>
            <a:cxnSpLocks/>
          </p:cNvCxnSpPr>
          <p:nvPr/>
        </p:nvCxnSpPr>
        <p:spPr>
          <a:xfrm flipH="1">
            <a:off x="558784" y="6466113"/>
            <a:ext cx="11255845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Espace réservé du contenu 9" descr="Orange avec un remplissage uni">
            <a:extLst>
              <a:ext uri="{FF2B5EF4-FFF2-40B4-BE49-F238E27FC236}">
                <a16:creationId xmlns:a16="http://schemas.microsoft.com/office/drawing/2014/main" id="{25D539A5-1EB7-4906-C187-A47F071F359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375159" y="734865"/>
            <a:ext cx="358639" cy="358639"/>
          </a:xfrm>
          <a:prstGeom prst="rect">
            <a:avLst/>
          </a:prstGeom>
        </p:spPr>
      </p:pic>
      <p:graphicFrame>
        <p:nvGraphicFramePr>
          <p:cNvPr id="3" name="Espace réservé du contenu 2">
            <a:extLst>
              <a:ext uri="{FF2B5EF4-FFF2-40B4-BE49-F238E27FC236}">
                <a16:creationId xmlns:a16="http://schemas.microsoft.com/office/drawing/2014/main" id="{FD40D628-5CC6-F8BD-94A5-15FB4AC53D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745759"/>
              </p:ext>
            </p:extLst>
          </p:nvPr>
        </p:nvGraphicFramePr>
        <p:xfrm>
          <a:off x="612648" y="1358297"/>
          <a:ext cx="10653712" cy="4663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26856">
                  <a:extLst>
                    <a:ext uri="{9D8B030D-6E8A-4147-A177-3AD203B41FA5}">
                      <a16:colId xmlns:a16="http://schemas.microsoft.com/office/drawing/2014/main" val="3630966558"/>
                    </a:ext>
                  </a:extLst>
                </a:gridCol>
                <a:gridCol w="5326856">
                  <a:extLst>
                    <a:ext uri="{9D8B030D-6E8A-4147-A177-3AD203B41FA5}">
                      <a16:colId xmlns:a16="http://schemas.microsoft.com/office/drawing/2014/main" val="10909640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Pisonis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comites,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cohors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inanis</a:t>
                      </a:r>
                      <a:endParaRPr lang="fr-FR" sz="2000" b="0" i="1" dirty="0">
                        <a:solidFill>
                          <a:schemeClr val="tx1"/>
                        </a:solidFill>
                        <a:latin typeface="Bembo" panose="02020502050201020203" pitchFamily="18" charset="0"/>
                      </a:endParaRPr>
                    </a:p>
                    <a:p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aptis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sarcinulis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et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expeditis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, </a:t>
                      </a:r>
                    </a:p>
                    <a:p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Verani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optime tuque mi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Fabulle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, </a:t>
                      </a:r>
                    </a:p>
                    <a:p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quid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rerum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geritis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?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satisne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cum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isto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</a:p>
                    <a:p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uappa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frigoraque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et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famem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tulistis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? </a:t>
                      </a:r>
                    </a:p>
                    <a:p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ecquidnam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in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tabulis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patet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lucelli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</a:p>
                    <a:p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expensum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, ut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mihi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, qui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meum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secutus</a:t>
                      </a:r>
                      <a:endParaRPr lang="fr-FR" sz="2000" b="0" i="1" dirty="0">
                        <a:solidFill>
                          <a:schemeClr val="tx1"/>
                        </a:solidFill>
                        <a:latin typeface="Bembo" panose="02020502050201020203" pitchFamily="18" charset="0"/>
                      </a:endParaRPr>
                    </a:p>
                    <a:p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praetorem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refero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datum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lucello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? </a:t>
                      </a:r>
                    </a:p>
                    <a:p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o Memmi, bene me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ac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diu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supinum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</a:p>
                    <a:p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tota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ista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trabe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lentus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irrumasti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. </a:t>
                      </a:r>
                    </a:p>
                    <a:p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sed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, quantum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uideo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, pari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fuistis</a:t>
                      </a:r>
                      <a:endParaRPr lang="fr-FR" sz="2000" b="0" i="1" dirty="0">
                        <a:solidFill>
                          <a:schemeClr val="tx1"/>
                        </a:solidFill>
                        <a:latin typeface="Bembo" panose="02020502050201020203" pitchFamily="18" charset="0"/>
                      </a:endParaRPr>
                    </a:p>
                    <a:p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casu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: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nam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nihilo minore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uerpa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</a:p>
                    <a:p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farti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estis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.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pete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nobiles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amicos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!</a:t>
                      </a:r>
                    </a:p>
                    <a:p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at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uobis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mala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multa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di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deaeque</a:t>
                      </a:r>
                      <a:endParaRPr lang="fr-FR" sz="2000" b="0" i="1" dirty="0">
                        <a:solidFill>
                          <a:schemeClr val="tx1"/>
                        </a:solidFill>
                        <a:latin typeface="Bembo" panose="02020502050201020203" pitchFamily="18" charset="0"/>
                      </a:endParaRPr>
                    </a:p>
                    <a:p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dent,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opprobria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Romuli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Remique</a:t>
                      </a:r>
                      <a:r>
                        <a:rPr lang="fr-FR" sz="2000" b="0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latin typeface="Bembo" panose="02020502050201020203" pitchFamily="18" charset="0"/>
                        </a:rPr>
                        <a:t>You 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subalterns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of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Piso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, a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needy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train,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with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baggage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handy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and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easily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carried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my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excellent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Veranius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and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you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my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Fabullus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, how are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you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? have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you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borne cold and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hunger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with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that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wind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-bag long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enough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? Do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you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also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read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on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your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profit tables an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expense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, as I do,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who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having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followed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my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praetor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write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down as profits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what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I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spent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. Yes,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Memmius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well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and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truly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did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you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get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me on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my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back and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calmly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stuff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me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with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the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whole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length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of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your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beam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!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Yet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, as far as I can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see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you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two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are in like case: for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you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have been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filled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with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no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less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a poker. So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much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for running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after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noble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friends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! But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may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the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gods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and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goddesses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bring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many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curses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upon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you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you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blots on the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names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of Romulus and Remus*.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latin typeface="Bembo" panose="02020502050201020203" pitchFamily="18" charset="0"/>
                        </a:rPr>
                        <a:t>*</a:t>
                      </a:r>
                      <a:r>
                        <a:rPr lang="fr-FR" sz="1400" dirty="0">
                          <a:latin typeface="Bembo" panose="02020502050201020203" pitchFamily="18" charset="0"/>
                        </a:rPr>
                        <a:t>Translation </a:t>
                      </a:r>
                      <a:r>
                        <a:rPr lang="fr-FR" sz="1400" dirty="0" err="1">
                          <a:latin typeface="Bembo" panose="02020502050201020203" pitchFamily="18" charset="0"/>
                        </a:rPr>
                        <a:t>adapted</a:t>
                      </a:r>
                      <a:r>
                        <a:rPr lang="fr-FR" sz="14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1400" dirty="0" err="1">
                          <a:latin typeface="Bembo" panose="02020502050201020203" pitchFamily="18" charset="0"/>
                        </a:rPr>
                        <a:t>from</a:t>
                      </a:r>
                      <a:r>
                        <a:rPr lang="fr-FR" sz="1400" dirty="0">
                          <a:latin typeface="Bembo" panose="02020502050201020203" pitchFamily="18" charset="0"/>
                        </a:rPr>
                        <a:t> the Loeb </a:t>
                      </a:r>
                      <a:r>
                        <a:rPr lang="fr-FR" sz="1400" dirty="0" err="1">
                          <a:latin typeface="Bembo" panose="02020502050201020203" pitchFamily="18" charset="0"/>
                        </a:rPr>
                        <a:t>edition</a:t>
                      </a:r>
                      <a:endParaRPr lang="fr-FR" sz="2000" dirty="0">
                        <a:latin typeface="Bembo" panose="020205020502010202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0198715"/>
                  </a:ext>
                </a:extLst>
              </a:tr>
            </a:tbl>
          </a:graphicData>
        </a:graphic>
      </p:graphicFrame>
      <p:pic>
        <p:nvPicPr>
          <p:cNvPr id="8" name="Espace réservé du contenu 9" descr="Orange avec un remplissage uni">
            <a:extLst>
              <a:ext uri="{FF2B5EF4-FFF2-40B4-BE49-F238E27FC236}">
                <a16:creationId xmlns:a16="http://schemas.microsoft.com/office/drawing/2014/main" id="{35371B0A-535C-0D22-B20B-382BEA581EF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112080" y="734865"/>
            <a:ext cx="358639" cy="358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089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E38E93-480F-D237-D9C9-9079A05CD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65427E-BB98-F64B-670B-DDC6F0B58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828898"/>
          </a:xfrm>
        </p:spPr>
        <p:txBody>
          <a:bodyPr anchor="ctr"/>
          <a:lstStyle/>
          <a:p>
            <a:pPr algn="ctr"/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I.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Summary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and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context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: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Catullus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28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9318E660-6564-4C9B-89A5-F7936CB8BC4B}"/>
              </a:ext>
            </a:extLst>
          </p:cNvPr>
          <p:cNvCxnSpPr>
            <a:cxnSpLocks/>
          </p:cNvCxnSpPr>
          <p:nvPr/>
        </p:nvCxnSpPr>
        <p:spPr>
          <a:xfrm flipH="1">
            <a:off x="558784" y="478970"/>
            <a:ext cx="11255845" cy="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AD34CB24-D2C9-0E74-A30D-6B870EE47BC4}"/>
              </a:ext>
            </a:extLst>
          </p:cNvPr>
          <p:cNvCxnSpPr>
            <a:cxnSpLocks/>
          </p:cNvCxnSpPr>
          <p:nvPr/>
        </p:nvCxnSpPr>
        <p:spPr>
          <a:xfrm flipH="1">
            <a:off x="558784" y="6466113"/>
            <a:ext cx="11255845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Espace réservé du contenu 9" descr="Orange avec un remplissage uni">
            <a:extLst>
              <a:ext uri="{FF2B5EF4-FFF2-40B4-BE49-F238E27FC236}">
                <a16:creationId xmlns:a16="http://schemas.microsoft.com/office/drawing/2014/main" id="{B4B2C09C-1FD3-8F27-1C39-6B734E7350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375159" y="734865"/>
            <a:ext cx="358639" cy="358639"/>
          </a:xfrm>
          <a:prstGeom prst="rect">
            <a:avLst/>
          </a:prstGeom>
        </p:spPr>
      </p:pic>
      <p:graphicFrame>
        <p:nvGraphicFramePr>
          <p:cNvPr id="3" name="Espace réservé du contenu 2">
            <a:extLst>
              <a:ext uri="{FF2B5EF4-FFF2-40B4-BE49-F238E27FC236}">
                <a16:creationId xmlns:a16="http://schemas.microsoft.com/office/drawing/2014/main" id="{ECE5DB2B-0F4C-BC60-74EC-569E42DA78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8942846"/>
              </p:ext>
            </p:extLst>
          </p:nvPr>
        </p:nvGraphicFramePr>
        <p:xfrm>
          <a:off x="612647" y="1358417"/>
          <a:ext cx="10653712" cy="4663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26856">
                  <a:extLst>
                    <a:ext uri="{9D8B030D-6E8A-4147-A177-3AD203B41FA5}">
                      <a16:colId xmlns:a16="http://schemas.microsoft.com/office/drawing/2014/main" val="3630966558"/>
                    </a:ext>
                  </a:extLst>
                </a:gridCol>
                <a:gridCol w="5326856">
                  <a:extLst>
                    <a:ext uri="{9D8B030D-6E8A-4147-A177-3AD203B41FA5}">
                      <a16:colId xmlns:a16="http://schemas.microsoft.com/office/drawing/2014/main" val="10909640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2000" b="1" i="1" dirty="0" err="1">
                          <a:latin typeface="Bembo" panose="02020502050201020203" pitchFamily="18" charset="0"/>
                        </a:rPr>
                        <a:t>Pisonis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comites, </a:t>
                      </a:r>
                      <a:r>
                        <a:rPr lang="fr-FR" sz="2000" b="1" i="1" dirty="0" err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Bembo" panose="02020502050201020203" pitchFamily="18" charset="0"/>
                        </a:rPr>
                        <a:t>cohors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Bembo" panose="02020502050201020203" pitchFamily="18" charset="0"/>
                        </a:rPr>
                        <a:t>inanis</a:t>
                      </a:r>
                      <a:endParaRPr lang="fr-FR" sz="2000" b="1" i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Bembo" panose="02020502050201020203" pitchFamily="18" charset="0"/>
                      </a:endParaRPr>
                    </a:p>
                    <a:p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aptis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Bembo" panose="02020502050201020203" pitchFamily="18" charset="0"/>
                        </a:rPr>
                        <a:t>sarcinulis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et </a:t>
                      </a:r>
                      <a:r>
                        <a:rPr lang="fr-FR" sz="2000" b="1" i="1" dirty="0" err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Bembo" panose="02020502050201020203" pitchFamily="18" charset="0"/>
                        </a:rPr>
                        <a:t>expeditis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, </a:t>
                      </a:r>
                    </a:p>
                    <a:p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Verani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optime tuque mi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Fabulle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, </a:t>
                      </a:r>
                    </a:p>
                    <a:p>
                      <a:r>
                        <a:rPr lang="fr-FR" sz="2000" i="1" dirty="0">
                          <a:latin typeface="Bembo" panose="02020502050201020203" pitchFamily="18" charset="0"/>
                        </a:rPr>
                        <a:t>quid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rerum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geritis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?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satisne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cum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isto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</a:p>
                    <a:p>
                      <a:r>
                        <a:rPr lang="fr-FR" sz="2000" b="1" i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Bembo" panose="02020502050201020203" pitchFamily="18" charset="0"/>
                        </a:rPr>
                        <a:t>uappa</a:t>
                      </a:r>
                      <a:r>
                        <a:rPr lang="fr-FR" sz="2000" b="1" i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Bembo" panose="02020502050201020203" pitchFamily="18" charset="0"/>
                        </a:rPr>
                        <a:t>frigora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que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et </a:t>
                      </a:r>
                      <a:r>
                        <a:rPr lang="fr-FR" sz="2000" b="1" i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Bembo" panose="02020502050201020203" pitchFamily="18" charset="0"/>
                        </a:rPr>
                        <a:t>famem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tulistis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? </a:t>
                      </a:r>
                    </a:p>
                    <a:p>
                      <a:r>
                        <a:rPr lang="fr-FR" sz="2000" b="1" i="1" dirty="0" err="1">
                          <a:latin typeface="Bembo" panose="02020502050201020203" pitchFamily="18" charset="0"/>
                        </a:rPr>
                        <a:t>ecquidnam</a:t>
                      </a:r>
                      <a:r>
                        <a:rPr lang="fr-FR" sz="2000" b="1" i="1" dirty="0">
                          <a:latin typeface="Bembo" panose="02020502050201020203" pitchFamily="18" charset="0"/>
                        </a:rPr>
                        <a:t> in </a:t>
                      </a:r>
                      <a:r>
                        <a:rPr lang="fr-FR" sz="2000" b="1" i="1" dirty="0" err="1">
                          <a:latin typeface="Bembo" panose="02020502050201020203" pitchFamily="18" charset="0"/>
                        </a:rPr>
                        <a:t>tabulis</a:t>
                      </a:r>
                      <a:r>
                        <a:rPr lang="fr-FR" sz="2000" b="1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latin typeface="Bembo" panose="02020502050201020203" pitchFamily="18" charset="0"/>
                        </a:rPr>
                        <a:t>patet</a:t>
                      </a:r>
                      <a:r>
                        <a:rPr lang="fr-FR" sz="2000" b="1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latin typeface="Bembo" panose="02020502050201020203" pitchFamily="18" charset="0"/>
                        </a:rPr>
                        <a:t>lucelli</a:t>
                      </a:r>
                      <a:r>
                        <a:rPr lang="fr-FR" sz="2000" b="1" i="1" dirty="0">
                          <a:latin typeface="Bembo" panose="02020502050201020203" pitchFamily="18" charset="0"/>
                        </a:rPr>
                        <a:t> </a:t>
                      </a:r>
                    </a:p>
                    <a:p>
                      <a:r>
                        <a:rPr lang="fr-FR" sz="2000" b="1" i="1" dirty="0" err="1">
                          <a:latin typeface="Bembo" panose="02020502050201020203" pitchFamily="18" charset="0"/>
                        </a:rPr>
                        <a:t>expensum</a:t>
                      </a:r>
                      <a:r>
                        <a:rPr lang="fr-FR" sz="2000" b="1" i="1" dirty="0"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2000" b="1" i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Bembo" panose="02020502050201020203" pitchFamily="18" charset="0"/>
                        </a:rPr>
                        <a:t>ut </a:t>
                      </a:r>
                      <a:r>
                        <a:rPr lang="fr-FR" sz="2000" b="1" i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Bembo" panose="02020502050201020203" pitchFamily="18" charset="0"/>
                        </a:rPr>
                        <a:t>mihi</a:t>
                      </a:r>
                      <a:r>
                        <a:rPr lang="fr-FR" sz="2000" b="1" i="1" dirty="0">
                          <a:latin typeface="Bembo" panose="02020502050201020203" pitchFamily="18" charset="0"/>
                        </a:rPr>
                        <a:t>, qui </a:t>
                      </a:r>
                      <a:r>
                        <a:rPr lang="fr-FR" sz="2000" b="1" i="1" dirty="0" err="1">
                          <a:latin typeface="Bembo" panose="02020502050201020203" pitchFamily="18" charset="0"/>
                        </a:rPr>
                        <a:t>meum</a:t>
                      </a:r>
                      <a:r>
                        <a:rPr lang="fr-FR" sz="2000" b="1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latin typeface="Bembo" panose="02020502050201020203" pitchFamily="18" charset="0"/>
                        </a:rPr>
                        <a:t>secutus</a:t>
                      </a:r>
                      <a:endParaRPr lang="fr-FR" sz="2000" b="1" i="1" dirty="0">
                        <a:latin typeface="Bembo" panose="02020502050201020203" pitchFamily="18" charset="0"/>
                      </a:endParaRPr>
                    </a:p>
                    <a:p>
                      <a:r>
                        <a:rPr lang="fr-FR" sz="2000" b="1" i="1" dirty="0" err="1">
                          <a:latin typeface="Bembo" panose="02020502050201020203" pitchFamily="18" charset="0"/>
                        </a:rPr>
                        <a:t>praetorem</a:t>
                      </a:r>
                      <a:r>
                        <a:rPr lang="fr-FR" sz="2000" b="1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latin typeface="Bembo" panose="02020502050201020203" pitchFamily="18" charset="0"/>
                        </a:rPr>
                        <a:t>refero</a:t>
                      </a:r>
                      <a:r>
                        <a:rPr lang="fr-FR" sz="2000" b="1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latin typeface="Bembo" panose="02020502050201020203" pitchFamily="18" charset="0"/>
                        </a:rPr>
                        <a:t>datum</a:t>
                      </a:r>
                      <a:r>
                        <a:rPr lang="fr-FR" sz="2000" b="1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latin typeface="Bembo" panose="02020502050201020203" pitchFamily="18" charset="0"/>
                        </a:rPr>
                        <a:t>lucello</a:t>
                      </a:r>
                      <a:r>
                        <a:rPr lang="fr-FR" sz="2000" b="1" i="1" dirty="0">
                          <a:latin typeface="Bembo" panose="02020502050201020203" pitchFamily="18" charset="0"/>
                        </a:rPr>
                        <a:t>? </a:t>
                      </a:r>
                    </a:p>
                    <a:p>
                      <a:r>
                        <a:rPr lang="fr-FR" sz="2000" i="1" dirty="0">
                          <a:latin typeface="Bembo" panose="02020502050201020203" pitchFamily="18" charset="0"/>
                        </a:rPr>
                        <a:t>o Memmi, bene me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ac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diu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supinum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</a:p>
                    <a:p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tota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ista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trabe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lentus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irrumasti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. </a:t>
                      </a:r>
                    </a:p>
                    <a:p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sed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, quantum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uideo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2000" b="1" i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Bembo" panose="02020502050201020203" pitchFamily="18" charset="0"/>
                        </a:rPr>
                        <a:t>pari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fuistis</a:t>
                      </a:r>
                      <a:endParaRPr lang="fr-FR" sz="2000" i="1" dirty="0">
                        <a:latin typeface="Bembo" panose="02020502050201020203" pitchFamily="18" charset="0"/>
                      </a:endParaRPr>
                    </a:p>
                    <a:p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casu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: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nam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nihilo minore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uerpa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</a:p>
                    <a:p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farti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estis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.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pete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nobiles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amicos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!</a:t>
                      </a:r>
                    </a:p>
                    <a:p>
                      <a:r>
                        <a:rPr lang="fr-FR" sz="2000" i="1" dirty="0">
                          <a:latin typeface="Bembo" panose="02020502050201020203" pitchFamily="18" charset="0"/>
                        </a:rPr>
                        <a:t>at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uobis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mala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multa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di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deaeque</a:t>
                      </a:r>
                      <a:endParaRPr lang="fr-FR" sz="2000" i="1" dirty="0">
                        <a:latin typeface="Bembo" panose="02020502050201020203" pitchFamily="18" charset="0"/>
                      </a:endParaRPr>
                    </a:p>
                    <a:p>
                      <a:r>
                        <a:rPr lang="fr-FR" sz="2000" i="1" dirty="0">
                          <a:latin typeface="Bembo" panose="02020502050201020203" pitchFamily="18" charset="0"/>
                        </a:rPr>
                        <a:t>dent, </a:t>
                      </a:r>
                      <a:r>
                        <a:rPr lang="fr-FR" sz="2000" b="0" i="1" dirty="0" err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Bembo" panose="02020502050201020203" pitchFamily="18" charset="0"/>
                        </a:rPr>
                        <a:t>opprobria</a:t>
                      </a:r>
                      <a:r>
                        <a:rPr lang="fr-FR" sz="2000" b="0" i="1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Bembo" panose="02020502050201020203" pitchFamily="18" charset="0"/>
                        </a:rPr>
                        <a:t>Romuli</a:t>
                      </a:r>
                      <a:r>
                        <a:rPr lang="fr-FR" sz="2000" b="0" i="1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0" i="1" dirty="0" err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Bembo" panose="02020502050201020203" pitchFamily="18" charset="0"/>
                        </a:rPr>
                        <a:t>Remique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fr-FR" sz="2000" dirty="0">
                        <a:latin typeface="Bembo" panose="02020502050201020203" pitchFamily="18" charset="0"/>
                      </a:endParaRPr>
                    </a:p>
                    <a:p>
                      <a:pPr marL="342900" marR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fr-FR" sz="2000" dirty="0" err="1">
                          <a:latin typeface="Bembo" panose="02020502050201020203" pitchFamily="18" charset="0"/>
                        </a:rPr>
                        <a:t>Veranius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’ and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Fabullus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’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poor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and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difficult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life,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with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a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metaphor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of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marching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soldiers</a:t>
                      </a:r>
                      <a:endParaRPr lang="fr-FR" sz="2000" dirty="0">
                        <a:latin typeface="Bembo" panose="02020502050201020203" pitchFamily="18" charset="0"/>
                      </a:endParaRPr>
                    </a:p>
                    <a:p>
                      <a:pPr marL="342900" marR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fr-FR" sz="2000" dirty="0">
                        <a:latin typeface="Bembo" panose="02020502050201020203" pitchFamily="18" charset="0"/>
                      </a:endParaRPr>
                    </a:p>
                    <a:p>
                      <a:pPr marL="342900" marR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fr-FR" sz="2000" dirty="0">
                        <a:latin typeface="Bembo" panose="02020502050201020203" pitchFamily="18" charset="0"/>
                      </a:endParaRPr>
                    </a:p>
                    <a:p>
                      <a:pPr marL="342900" marR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fr-FR" sz="2000" dirty="0">
                        <a:latin typeface="Bembo" panose="02020502050201020203" pitchFamily="18" charset="0"/>
                      </a:endParaRPr>
                    </a:p>
                    <a:p>
                      <a:pPr marL="342900" marR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fr-FR" sz="2000" dirty="0">
                          <a:latin typeface="Bembo" panose="02020502050201020203" pitchFamily="18" charset="0"/>
                        </a:rPr>
                        <a:t>The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poet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links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his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friends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’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experience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with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his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in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Bithynia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with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Memmius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:</a:t>
                      </a:r>
                    </a:p>
                    <a:p>
                      <a:pPr marL="989013" marR="0" indent="-339725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fr-FR" sz="2000" dirty="0">
                          <a:latin typeface="Bembo" panose="02020502050201020203" pitchFamily="18" charset="0"/>
                        </a:rPr>
                        <a:t>In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financial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terms</a:t>
                      </a:r>
                      <a:endParaRPr lang="fr-FR" sz="2000" dirty="0">
                        <a:latin typeface="Bembo" panose="02020502050201020203" pitchFamily="18" charset="0"/>
                      </a:endParaRPr>
                    </a:p>
                    <a:p>
                      <a:pPr marL="989013" marR="0" indent="-339725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fr-FR" sz="2000" dirty="0">
                          <a:latin typeface="Bembo" panose="02020502050201020203" pitchFamily="18" charset="0"/>
                        </a:rPr>
                        <a:t>In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sexual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terms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 (+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food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)</a:t>
                      </a:r>
                    </a:p>
                    <a:p>
                      <a:pPr marL="368300" marR="0" indent="-3683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fr-FR" sz="2000" dirty="0">
                        <a:latin typeface="Bembo" panose="02020502050201020203" pitchFamily="18" charset="0"/>
                      </a:endParaRPr>
                    </a:p>
                    <a:p>
                      <a:pPr marL="368300" marR="0" indent="-3683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fr-FR" sz="2000" dirty="0">
                        <a:latin typeface="Bembo" panose="02020502050201020203" pitchFamily="18" charset="0"/>
                      </a:endParaRPr>
                    </a:p>
                    <a:p>
                      <a:pPr marL="368300" marR="0" indent="-3683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fr-FR" sz="2000" dirty="0">
                        <a:latin typeface="Bembo" panose="02020502050201020203" pitchFamily="18" charset="0"/>
                      </a:endParaRPr>
                    </a:p>
                    <a:p>
                      <a:pPr marL="368300" marR="0" indent="-3683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fr-FR" sz="2000" dirty="0" err="1">
                          <a:latin typeface="Bembo" panose="02020502050201020203" pitchFamily="18" charset="0"/>
                        </a:rPr>
                        <a:t>Curse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against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Memmius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2000" dirty="0" err="1">
                          <a:latin typeface="Bembo" panose="02020502050201020203" pitchFamily="18" charset="0"/>
                        </a:rPr>
                        <a:t>Piso</a:t>
                      </a:r>
                      <a:r>
                        <a:rPr lang="fr-FR" sz="2000" dirty="0">
                          <a:latin typeface="Bembo" panose="02020502050201020203" pitchFamily="18" charset="0"/>
                        </a:rPr>
                        <a:t>, and the likes</a:t>
                      </a:r>
                    </a:p>
                    <a:p>
                      <a:pPr marL="368300" marR="0" indent="-3683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fr-FR" sz="2000" dirty="0">
                          <a:latin typeface="Bembo" panose="02020502050201020203" pitchFamily="18" charset="0"/>
                        </a:rPr>
                        <a:t>Romulus &amp; Remus = the Roman people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0198715"/>
                  </a:ext>
                </a:extLst>
              </a:tr>
            </a:tbl>
          </a:graphicData>
        </a:graphic>
      </p:graphicFrame>
      <p:pic>
        <p:nvPicPr>
          <p:cNvPr id="8" name="Espace réservé du contenu 9" descr="Orange avec un remplissage uni">
            <a:extLst>
              <a:ext uri="{FF2B5EF4-FFF2-40B4-BE49-F238E27FC236}">
                <a16:creationId xmlns:a16="http://schemas.microsoft.com/office/drawing/2014/main" id="{C80D2600-8ED9-E1AA-B477-209107032AD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112080" y="734865"/>
            <a:ext cx="358639" cy="35863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8F2B631-794A-2133-C38A-22B5D53A4D98}"/>
              </a:ext>
            </a:extLst>
          </p:cNvPr>
          <p:cNvSpPr/>
          <p:nvPr/>
        </p:nvSpPr>
        <p:spPr>
          <a:xfrm>
            <a:off x="612647" y="1360445"/>
            <a:ext cx="3707105" cy="1619242"/>
          </a:xfrm>
          <a:prstGeom prst="rect">
            <a:avLst/>
          </a:prstGeom>
          <a:noFill/>
          <a:ln w="1905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E4E68D5-B152-0243-94D3-07B55BBCE6D0}"/>
              </a:ext>
            </a:extLst>
          </p:cNvPr>
          <p:cNvSpPr/>
          <p:nvPr/>
        </p:nvSpPr>
        <p:spPr>
          <a:xfrm>
            <a:off x="612648" y="3011621"/>
            <a:ext cx="3864102" cy="2357651"/>
          </a:xfrm>
          <a:prstGeom prst="rect">
            <a:avLst/>
          </a:prstGeom>
          <a:noFill/>
          <a:ln w="1905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CE02C79-B43E-DECD-E0D8-A63092E8EAA3}"/>
              </a:ext>
            </a:extLst>
          </p:cNvPr>
          <p:cNvSpPr/>
          <p:nvPr/>
        </p:nvSpPr>
        <p:spPr>
          <a:xfrm>
            <a:off x="612645" y="5424007"/>
            <a:ext cx="3707105" cy="652585"/>
          </a:xfrm>
          <a:prstGeom prst="rect">
            <a:avLst/>
          </a:prstGeom>
          <a:noFill/>
          <a:ln w="1905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8917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07433-546C-F718-4EE5-6CFC8BD82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387308-F3DE-8D0C-F38C-21000C1CF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828898"/>
          </a:xfrm>
        </p:spPr>
        <p:txBody>
          <a:bodyPr anchor="ctr"/>
          <a:lstStyle/>
          <a:p>
            <a:pPr algn="ctr"/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I.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Context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: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Catullus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29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3F2C9EB3-88F1-1CEC-446F-BA6F4AFB780F}"/>
              </a:ext>
            </a:extLst>
          </p:cNvPr>
          <p:cNvCxnSpPr>
            <a:cxnSpLocks/>
          </p:cNvCxnSpPr>
          <p:nvPr/>
        </p:nvCxnSpPr>
        <p:spPr>
          <a:xfrm flipH="1">
            <a:off x="558784" y="478970"/>
            <a:ext cx="11255845" cy="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142DFF81-8AD6-8CC4-935D-26C5878AC5DB}"/>
              </a:ext>
            </a:extLst>
          </p:cNvPr>
          <p:cNvCxnSpPr>
            <a:cxnSpLocks/>
          </p:cNvCxnSpPr>
          <p:nvPr/>
        </p:nvCxnSpPr>
        <p:spPr>
          <a:xfrm flipH="1">
            <a:off x="558784" y="6466113"/>
            <a:ext cx="11255845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Espace réservé du contenu 9" descr="Orange avec un remplissage uni">
            <a:extLst>
              <a:ext uri="{FF2B5EF4-FFF2-40B4-BE49-F238E27FC236}">
                <a16:creationId xmlns:a16="http://schemas.microsoft.com/office/drawing/2014/main" id="{A8B7FCD9-3DFD-0FD5-8154-0761955B36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51459" y="734865"/>
            <a:ext cx="358639" cy="358639"/>
          </a:xfrm>
          <a:prstGeom prst="rect">
            <a:avLst/>
          </a:prstGeom>
        </p:spPr>
      </p:pic>
      <p:pic>
        <p:nvPicPr>
          <p:cNvPr id="8" name="Espace réservé du contenu 9" descr="Orange avec un remplissage uni">
            <a:extLst>
              <a:ext uri="{FF2B5EF4-FFF2-40B4-BE49-F238E27FC236}">
                <a16:creationId xmlns:a16="http://schemas.microsoft.com/office/drawing/2014/main" id="{6DC1CBB4-613D-9ED2-AAC4-C9A3DFD0CB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61114" y="734865"/>
            <a:ext cx="358639" cy="358639"/>
          </a:xfrm>
          <a:prstGeom prst="rect">
            <a:avLst/>
          </a:prstGeom>
        </p:spPr>
      </p:pic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761C4F0D-43C5-F95E-61C1-9162E2E22E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715531"/>
            <a:ext cx="10653579" cy="385200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fr-FR" sz="2800" dirty="0" err="1">
                <a:latin typeface="Bembo" panose="02020502050201020203" pitchFamily="18" charset="0"/>
              </a:rPr>
              <a:t>Mamurra</a:t>
            </a:r>
            <a:r>
              <a:rPr lang="fr-FR" sz="2800" dirty="0">
                <a:latin typeface="Bembo" panose="02020502050201020203" pitchFamily="18" charset="0"/>
              </a:rPr>
              <a:t>: </a:t>
            </a:r>
          </a:p>
          <a:p>
            <a:pPr marL="766763" lvl="1" indent="-234950">
              <a:buFont typeface="Wingdings" pitchFamily="2" charset="2"/>
              <a:buChar char="Ø"/>
            </a:pPr>
            <a:r>
              <a:rPr lang="fr-FR" sz="2600" dirty="0" err="1">
                <a:latin typeface="Bembo" panose="02020502050201020203" pitchFamily="18" charset="0"/>
              </a:rPr>
              <a:t>from</a:t>
            </a:r>
            <a:r>
              <a:rPr lang="fr-FR" sz="2600" dirty="0">
                <a:latin typeface="Bembo" panose="02020502050201020203" pitchFamily="18" charset="0"/>
              </a:rPr>
              <a:t> a </a:t>
            </a:r>
            <a:r>
              <a:rPr lang="fr-FR" sz="2600" dirty="0" err="1">
                <a:latin typeface="Bembo" panose="02020502050201020203" pitchFamily="18" charset="0"/>
              </a:rPr>
              <a:t>rich</a:t>
            </a:r>
            <a:r>
              <a:rPr lang="fr-FR" sz="2600" dirty="0">
                <a:latin typeface="Bembo" panose="02020502050201020203" pitchFamily="18" charset="0"/>
              </a:rPr>
              <a:t> </a:t>
            </a:r>
            <a:r>
              <a:rPr lang="fr-FR" sz="2600" dirty="0" err="1">
                <a:latin typeface="Bembo" panose="02020502050201020203" pitchFamily="18" charset="0"/>
              </a:rPr>
              <a:t>family</a:t>
            </a:r>
            <a:r>
              <a:rPr lang="fr-FR" sz="2600" dirty="0">
                <a:latin typeface="Bembo" panose="02020502050201020203" pitchFamily="18" charset="0"/>
              </a:rPr>
              <a:t> in </a:t>
            </a:r>
            <a:r>
              <a:rPr lang="fr-FR" sz="2600" dirty="0" err="1">
                <a:latin typeface="Bembo" panose="02020502050201020203" pitchFamily="18" charset="0"/>
              </a:rPr>
              <a:t>Fromiae</a:t>
            </a:r>
            <a:r>
              <a:rPr lang="fr-FR" sz="2600" dirty="0">
                <a:latin typeface="Bembo" panose="02020502050201020203" pitchFamily="18" charset="0"/>
              </a:rPr>
              <a:t>, </a:t>
            </a:r>
          </a:p>
          <a:p>
            <a:pPr marL="766763" lvl="1" indent="-234950">
              <a:buFont typeface="Wingdings" pitchFamily="2" charset="2"/>
              <a:buChar char="Ø"/>
            </a:pPr>
            <a:r>
              <a:rPr lang="fr-FR" sz="2600" dirty="0" err="1">
                <a:latin typeface="Bembo" panose="02020502050201020203" pitchFamily="18" charset="0"/>
              </a:rPr>
              <a:t>Caesar’s</a:t>
            </a:r>
            <a:r>
              <a:rPr lang="fr-FR" sz="2600" dirty="0">
                <a:latin typeface="Bembo" panose="02020502050201020203" pitchFamily="18" charset="0"/>
              </a:rPr>
              <a:t> </a:t>
            </a:r>
            <a:r>
              <a:rPr lang="fr-FR" sz="2600" i="1" dirty="0" err="1">
                <a:latin typeface="Bembo" panose="02020502050201020203" pitchFamily="18" charset="0"/>
              </a:rPr>
              <a:t>praefectus</a:t>
            </a:r>
            <a:r>
              <a:rPr lang="fr-FR" sz="2600" i="1" dirty="0">
                <a:latin typeface="Bembo" panose="02020502050201020203" pitchFamily="18" charset="0"/>
              </a:rPr>
              <a:t> </a:t>
            </a:r>
            <a:r>
              <a:rPr lang="fr-FR" sz="2600" i="1" dirty="0" err="1">
                <a:latin typeface="Bembo" panose="02020502050201020203" pitchFamily="18" charset="0"/>
              </a:rPr>
              <a:t>faber</a:t>
            </a:r>
            <a:endParaRPr lang="fr-FR" sz="2600" i="1" dirty="0">
              <a:latin typeface="Bembo" panose="02020502050201020203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sz="2800" dirty="0" err="1">
                <a:latin typeface="Bembo" panose="02020502050201020203" pitchFamily="18" charset="0"/>
              </a:rPr>
              <a:t>Composed</a:t>
            </a:r>
            <a:r>
              <a:rPr lang="fr-FR" sz="2800" dirty="0">
                <a:latin typeface="Bembo" panose="02020502050201020203" pitchFamily="18" charset="0"/>
              </a:rPr>
              <a:t> at the end of 55 BCE: </a:t>
            </a:r>
          </a:p>
          <a:p>
            <a:pPr marL="766763" lvl="1" indent="-234950">
              <a:buFont typeface="Wingdings" pitchFamily="2" charset="2"/>
              <a:buChar char="Ø"/>
            </a:pPr>
            <a:r>
              <a:rPr lang="fr-FR" sz="2400" dirty="0">
                <a:latin typeface="Bembo" panose="02020502050201020203" pitchFamily="18" charset="0"/>
              </a:rPr>
              <a:t>First </a:t>
            </a:r>
            <a:r>
              <a:rPr lang="fr-FR" sz="2400" dirty="0" err="1">
                <a:latin typeface="Bembo" panose="02020502050201020203" pitchFamily="18" charset="0"/>
              </a:rPr>
              <a:t>expedition</a:t>
            </a:r>
            <a:r>
              <a:rPr lang="fr-FR" sz="2400" dirty="0">
                <a:latin typeface="Bembo" panose="02020502050201020203" pitchFamily="18" charset="0"/>
              </a:rPr>
              <a:t> in </a:t>
            </a:r>
            <a:r>
              <a:rPr lang="fr-FR" sz="2400" dirty="0" err="1">
                <a:latin typeface="Bembo" panose="02020502050201020203" pitchFamily="18" charset="0"/>
              </a:rPr>
              <a:t>Britain</a:t>
            </a:r>
            <a:r>
              <a:rPr lang="fr-FR" sz="2400" dirty="0">
                <a:latin typeface="Bembo" panose="02020502050201020203" pitchFamily="18" charset="0"/>
              </a:rPr>
              <a:t> by Caesar </a:t>
            </a:r>
          </a:p>
          <a:p>
            <a:pPr marL="766763" lvl="1" indent="-234950">
              <a:buFont typeface="Wingdings" pitchFamily="2" charset="2"/>
              <a:buChar char="Ø"/>
            </a:pPr>
            <a:r>
              <a:rPr lang="fr-FR" sz="2400" dirty="0">
                <a:latin typeface="Bembo" panose="02020502050201020203" pitchFamily="18" charset="0"/>
              </a:rPr>
              <a:t>Turbulent </a:t>
            </a:r>
            <a:r>
              <a:rPr lang="fr-FR" sz="2400" dirty="0" err="1">
                <a:latin typeface="Bembo" panose="02020502050201020203" pitchFamily="18" charset="0"/>
              </a:rPr>
              <a:t>politics</a:t>
            </a:r>
            <a:r>
              <a:rPr lang="fr-FR" sz="2400" dirty="0">
                <a:latin typeface="Bembo" panose="02020502050201020203" pitchFamily="18" charset="0"/>
              </a:rPr>
              <a:t>: </a:t>
            </a:r>
            <a:r>
              <a:rPr lang="fr-FR" sz="2400" dirty="0" err="1">
                <a:latin typeface="Bembo" panose="02020502050201020203" pitchFamily="18" charset="0"/>
              </a:rPr>
              <a:t>fights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between</a:t>
            </a:r>
            <a:r>
              <a:rPr lang="fr-FR" sz="2400" dirty="0">
                <a:latin typeface="Bembo" panose="02020502050201020203" pitchFamily="18" charset="0"/>
              </a:rPr>
              <a:t> factions and corruption </a:t>
            </a:r>
            <a:r>
              <a:rPr lang="fr-FR" sz="2400" dirty="0" err="1">
                <a:latin typeface="Bembo" panose="02020502050201020203" pitchFamily="18" charset="0"/>
              </a:rPr>
              <a:t>meant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that</a:t>
            </a:r>
            <a:r>
              <a:rPr lang="fr-FR" sz="2400" dirty="0">
                <a:latin typeface="Bembo" panose="02020502050201020203" pitchFamily="18" charset="0"/>
              </a:rPr>
              <a:t> the </a:t>
            </a:r>
            <a:r>
              <a:rPr lang="fr-FR" sz="2400" dirty="0" err="1">
                <a:latin typeface="Bembo" panose="02020502050201020203" pitchFamily="18" charset="0"/>
              </a:rPr>
              <a:t>praetor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was</a:t>
            </a:r>
            <a:r>
              <a:rPr lang="fr-FR" sz="2400" dirty="0">
                <a:latin typeface="Bembo" panose="02020502050201020203" pitchFamily="18" charset="0"/>
              </a:rPr>
              <a:t> not </a:t>
            </a:r>
            <a:r>
              <a:rPr lang="fr-FR" sz="2400" dirty="0" err="1">
                <a:latin typeface="Bembo" panose="02020502050201020203" pitchFamily="18" charset="0"/>
              </a:rPr>
              <a:t>elected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until</a:t>
            </a:r>
            <a:r>
              <a:rPr lang="fr-FR" sz="2400" dirty="0">
                <a:latin typeface="Bembo" panose="02020502050201020203" pitchFamily="18" charset="0"/>
              </a:rPr>
              <a:t> </a:t>
            </a:r>
            <a:r>
              <a:rPr lang="fr-FR" sz="2400" dirty="0" err="1">
                <a:latin typeface="Bembo" panose="02020502050201020203" pitchFamily="18" charset="0"/>
              </a:rPr>
              <a:t>after</a:t>
            </a:r>
            <a:r>
              <a:rPr lang="fr-FR" sz="2400" dirty="0">
                <a:latin typeface="Bembo" panose="02020502050201020203" pitchFamily="18" charset="0"/>
              </a:rPr>
              <a:t> the start of the </a:t>
            </a:r>
            <a:r>
              <a:rPr lang="fr-FR" sz="2400" dirty="0" err="1">
                <a:latin typeface="Bembo" panose="02020502050201020203" pitchFamily="18" charset="0"/>
              </a:rPr>
              <a:t>year</a:t>
            </a:r>
            <a:r>
              <a:rPr lang="fr-FR" dirty="0">
                <a:latin typeface="Bembo" panose="02020502050201020203" pitchFamily="18" charset="0"/>
              </a:rPr>
              <a:t>.  </a:t>
            </a:r>
          </a:p>
          <a:p>
            <a:pPr marL="766763" lvl="1" indent="-234950">
              <a:buFont typeface="Wingdings" pitchFamily="2" charset="2"/>
              <a:buChar char="Ø"/>
            </a:pPr>
            <a:r>
              <a:rPr lang="fr-FR" sz="2400" dirty="0">
                <a:latin typeface="Bembo" panose="02020502050201020203" pitchFamily="18" charset="0"/>
              </a:rPr>
              <a:t>Consuls : Crassus and Pompey </a:t>
            </a:r>
          </a:p>
        </p:txBody>
      </p:sp>
    </p:spTree>
    <p:extLst>
      <p:ext uri="{BB962C8B-B14F-4D97-AF65-F5344CB8AC3E}">
        <p14:creationId xmlns:p14="http://schemas.microsoft.com/office/powerpoint/2010/main" val="1769803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F581D-21B2-F260-F6F5-1040DA6A4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9F3ED3-585E-ABD6-0510-D49125CD9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828898"/>
          </a:xfrm>
        </p:spPr>
        <p:txBody>
          <a:bodyPr anchor="ctr"/>
          <a:lstStyle/>
          <a:p>
            <a:pPr algn="ctr"/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I.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Summary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: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Catullus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29, 1-11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7CD286FC-2959-65B5-DD6E-03072BFE168E}"/>
              </a:ext>
            </a:extLst>
          </p:cNvPr>
          <p:cNvCxnSpPr>
            <a:cxnSpLocks/>
          </p:cNvCxnSpPr>
          <p:nvPr/>
        </p:nvCxnSpPr>
        <p:spPr>
          <a:xfrm flipH="1">
            <a:off x="558784" y="478970"/>
            <a:ext cx="11255845" cy="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E842D7E2-941F-770D-CA34-6708DFFDACAE}"/>
              </a:ext>
            </a:extLst>
          </p:cNvPr>
          <p:cNvCxnSpPr>
            <a:cxnSpLocks/>
          </p:cNvCxnSpPr>
          <p:nvPr/>
        </p:nvCxnSpPr>
        <p:spPr>
          <a:xfrm flipH="1">
            <a:off x="558784" y="6466113"/>
            <a:ext cx="11255845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Espace réservé du contenu 9" descr="Orange avec un remplissage uni">
            <a:extLst>
              <a:ext uri="{FF2B5EF4-FFF2-40B4-BE49-F238E27FC236}">
                <a16:creationId xmlns:a16="http://schemas.microsoft.com/office/drawing/2014/main" id="{CB9A0283-5385-3A71-E4E0-DEC7A0D52E3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79921" y="734865"/>
            <a:ext cx="358639" cy="358639"/>
          </a:xfrm>
          <a:prstGeom prst="rect">
            <a:avLst/>
          </a:prstGeom>
        </p:spPr>
      </p:pic>
      <p:graphicFrame>
        <p:nvGraphicFramePr>
          <p:cNvPr id="3" name="Espace réservé du contenu 2">
            <a:extLst>
              <a:ext uri="{FF2B5EF4-FFF2-40B4-BE49-F238E27FC236}">
                <a16:creationId xmlns:a16="http://schemas.microsoft.com/office/drawing/2014/main" id="{3F2052C4-8491-C29E-25D3-81872943B8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1592760"/>
              </p:ext>
            </p:extLst>
          </p:nvPr>
        </p:nvGraphicFramePr>
        <p:xfrm>
          <a:off x="952500" y="1780607"/>
          <a:ext cx="10313726" cy="37419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56863">
                  <a:extLst>
                    <a:ext uri="{9D8B030D-6E8A-4147-A177-3AD203B41FA5}">
                      <a16:colId xmlns:a16="http://schemas.microsoft.com/office/drawing/2014/main" val="3630966558"/>
                    </a:ext>
                  </a:extLst>
                </a:gridCol>
                <a:gridCol w="5156863">
                  <a:extLst>
                    <a:ext uri="{9D8B030D-6E8A-4147-A177-3AD203B41FA5}">
                      <a16:colId xmlns:a16="http://schemas.microsoft.com/office/drawing/2014/main" val="1090964050"/>
                    </a:ext>
                  </a:extLst>
                </a:gridCol>
              </a:tblGrid>
              <a:tr h="3741975">
                <a:tc>
                  <a:txBody>
                    <a:bodyPr/>
                    <a:lstStyle/>
                    <a:p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Quis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hoc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potest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uidere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quis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potest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pati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, </a:t>
                      </a:r>
                    </a:p>
                    <a:p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nisi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impudicus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et </a:t>
                      </a:r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uorax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et </a:t>
                      </a:r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aleo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, </a:t>
                      </a:r>
                    </a:p>
                    <a:p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Mamurram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habere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>
                          <a:latin typeface="Bembo" panose="02020502050201020203" pitchFamily="18" charset="0"/>
                        </a:rPr>
                        <a:t>quod Comata Gallia</a:t>
                      </a:r>
                    </a:p>
                    <a:p>
                      <a:r>
                        <a:rPr lang="fr-FR" sz="2000" b="1" i="1" dirty="0" err="1">
                          <a:latin typeface="Bembo" panose="02020502050201020203" pitchFamily="18" charset="0"/>
                        </a:rPr>
                        <a:t>habebat</a:t>
                      </a:r>
                      <a:r>
                        <a:rPr lang="fr-FR" sz="2000" b="1" i="1" dirty="0">
                          <a:latin typeface="Bembo" panose="02020502050201020203" pitchFamily="18" charset="0"/>
                        </a:rPr>
                        <a:t> ante et </a:t>
                      </a:r>
                      <a:r>
                        <a:rPr lang="fr-FR" sz="2000" b="1" i="1" dirty="0" err="1">
                          <a:latin typeface="Bembo" panose="02020502050201020203" pitchFamily="18" charset="0"/>
                        </a:rPr>
                        <a:t>ultima</a:t>
                      </a:r>
                      <a:r>
                        <a:rPr lang="fr-FR" sz="2000" b="1" i="1" dirty="0">
                          <a:latin typeface="Bembo" panose="02020502050201020203" pitchFamily="18" charset="0"/>
                        </a:rPr>
                        <a:t> Britannia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? </a:t>
                      </a:r>
                    </a:p>
                    <a:p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cinaede</a:t>
                      </a:r>
                      <a:r>
                        <a:rPr lang="fr-FR" sz="20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Romule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haec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uidebis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et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feres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? </a:t>
                      </a:r>
                    </a:p>
                    <a:p>
                      <a:r>
                        <a:rPr lang="fr-FR" sz="2000" i="1" dirty="0">
                          <a:latin typeface="Bembo" panose="02020502050201020203" pitchFamily="18" charset="0"/>
                        </a:rPr>
                        <a:t>et ille nunc </a:t>
                      </a:r>
                      <a:r>
                        <a:rPr lang="fr-FR" sz="2000" b="1" i="1" dirty="0" err="1">
                          <a:latin typeface="Bembo" panose="02020502050201020203" pitchFamily="18" charset="0"/>
                        </a:rPr>
                        <a:t>super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bus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et </a:t>
                      </a:r>
                      <a:r>
                        <a:rPr lang="fr-FR" sz="2000" b="1" i="1" dirty="0" err="1">
                          <a:latin typeface="Bembo" panose="02020502050201020203" pitchFamily="18" charset="0"/>
                        </a:rPr>
                        <a:t>super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fluens</a:t>
                      </a:r>
                      <a:endParaRPr lang="fr-FR" sz="2000" i="1" dirty="0">
                        <a:latin typeface="Bembo" panose="02020502050201020203" pitchFamily="18" charset="0"/>
                      </a:endParaRPr>
                    </a:p>
                    <a:p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perambulabit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>
                          <a:latin typeface="Bembo" panose="02020502050201020203" pitchFamily="18" charset="0"/>
                        </a:rPr>
                        <a:t>omnium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cubilia</a:t>
                      </a:r>
                      <a:endParaRPr lang="fr-FR" sz="2000" i="1" dirty="0">
                        <a:latin typeface="Bembo" panose="02020502050201020203" pitchFamily="18" charset="0"/>
                      </a:endParaRPr>
                    </a:p>
                    <a:p>
                      <a:r>
                        <a:rPr lang="fr-FR" sz="2000" b="1" i="1" dirty="0">
                          <a:latin typeface="Bembo" panose="02020502050201020203" pitchFamily="18" charset="0"/>
                        </a:rPr>
                        <a:t>u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t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alb</a:t>
                      </a:r>
                      <a:r>
                        <a:rPr lang="fr-FR" sz="2000" b="1" i="1" dirty="0" err="1">
                          <a:latin typeface="Bembo" panose="02020502050201020203" pitchFamily="18" charset="0"/>
                        </a:rPr>
                        <a:t>u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l</a:t>
                      </a:r>
                      <a:r>
                        <a:rPr lang="fr-FR" sz="2000" b="1" i="1" dirty="0" err="1">
                          <a:latin typeface="Bembo" panose="02020502050201020203" pitchFamily="18" charset="0"/>
                        </a:rPr>
                        <a:t>u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col</a:t>
                      </a:r>
                      <a:r>
                        <a:rPr lang="fr-FR" sz="2000" b="1" i="1" dirty="0" err="1">
                          <a:latin typeface="Bembo" panose="02020502050201020203" pitchFamily="18" charset="0"/>
                        </a:rPr>
                        <a:t>u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mb</a:t>
                      </a:r>
                      <a:r>
                        <a:rPr lang="fr-FR" sz="2000" b="1" i="1" dirty="0" err="1">
                          <a:latin typeface="Bembo" panose="02020502050201020203" pitchFamily="18" charset="0"/>
                        </a:rPr>
                        <a:t>u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aut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Adoneus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? </a:t>
                      </a:r>
                    </a:p>
                    <a:p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cinaede</a:t>
                      </a:r>
                      <a:r>
                        <a:rPr lang="fr-FR" sz="20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Romule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haec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uidebis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et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feres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? </a:t>
                      </a:r>
                    </a:p>
                    <a:p>
                      <a:r>
                        <a:rPr lang="fr-FR" sz="2000" i="1" dirty="0">
                          <a:latin typeface="Bembo" panose="02020502050201020203" pitchFamily="18" charset="0"/>
                        </a:rPr>
                        <a:t>es </a:t>
                      </a:r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impudicus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et </a:t>
                      </a:r>
                      <a:r>
                        <a:rPr lang="fr-FR" sz="2000" b="1" i="1" kern="1200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uorax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et </a:t>
                      </a:r>
                      <a:r>
                        <a:rPr lang="fr-FR" sz="2000" b="1" i="1" kern="1200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aleo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Who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 can look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upon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this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who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can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suffer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this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except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he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be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lost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to all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shame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and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voracious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and a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gambler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that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Mamurra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should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have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what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Gallia Comata and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farthest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Britain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had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once? Pansy Romulus, can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you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see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and endure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this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? And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shall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he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now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proud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and full to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overflowing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prance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around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everyone’s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marriage-bed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, like a white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cock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-pigeon or an Adonis? Pansy Romulus, can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you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see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and endure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this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? You are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shameless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and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voracious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and a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gambler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.</a:t>
                      </a:r>
                      <a:endParaRPr lang="fr-FR" sz="2000" dirty="0">
                        <a:latin typeface="Bembo" panose="020205020502010202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0198715"/>
                  </a:ext>
                </a:extLst>
              </a:tr>
            </a:tbl>
          </a:graphicData>
        </a:graphic>
      </p:graphicFrame>
      <p:pic>
        <p:nvPicPr>
          <p:cNvPr id="8" name="Espace réservé du contenu 9" descr="Orange avec un remplissage uni">
            <a:extLst>
              <a:ext uri="{FF2B5EF4-FFF2-40B4-BE49-F238E27FC236}">
                <a16:creationId xmlns:a16="http://schemas.microsoft.com/office/drawing/2014/main" id="{4D06CE8F-F6DE-9807-EA99-3B8AE514759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4803" y="734865"/>
            <a:ext cx="358639" cy="358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021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7475F1-7A1F-33B2-A29D-A7D8C353C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A61278-8C75-608B-8697-508BE30A8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828898"/>
          </a:xfrm>
        </p:spPr>
        <p:txBody>
          <a:bodyPr anchor="ctr"/>
          <a:lstStyle/>
          <a:p>
            <a:pPr algn="ctr"/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I.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Summary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: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Catullus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29, 1-11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1B3D8020-7C0B-5AF6-4E5E-99B539CAA6A5}"/>
              </a:ext>
            </a:extLst>
          </p:cNvPr>
          <p:cNvCxnSpPr>
            <a:cxnSpLocks/>
          </p:cNvCxnSpPr>
          <p:nvPr/>
        </p:nvCxnSpPr>
        <p:spPr>
          <a:xfrm flipH="1">
            <a:off x="558784" y="478970"/>
            <a:ext cx="11255845" cy="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44B38633-3B91-6CB0-6A14-C83415F64239}"/>
              </a:ext>
            </a:extLst>
          </p:cNvPr>
          <p:cNvCxnSpPr>
            <a:cxnSpLocks/>
          </p:cNvCxnSpPr>
          <p:nvPr/>
        </p:nvCxnSpPr>
        <p:spPr>
          <a:xfrm flipH="1">
            <a:off x="558784" y="6466113"/>
            <a:ext cx="11255845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Espace réservé du contenu 9" descr="Orange avec un remplissage uni">
            <a:extLst>
              <a:ext uri="{FF2B5EF4-FFF2-40B4-BE49-F238E27FC236}">
                <a16:creationId xmlns:a16="http://schemas.microsoft.com/office/drawing/2014/main" id="{469CFE71-EC39-5CFF-1E3A-FEA05209A58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79921" y="734865"/>
            <a:ext cx="358639" cy="358639"/>
          </a:xfrm>
          <a:prstGeom prst="rect">
            <a:avLst/>
          </a:prstGeom>
        </p:spPr>
      </p:pic>
      <p:graphicFrame>
        <p:nvGraphicFramePr>
          <p:cNvPr id="3" name="Espace réservé du contenu 2">
            <a:extLst>
              <a:ext uri="{FF2B5EF4-FFF2-40B4-BE49-F238E27FC236}">
                <a16:creationId xmlns:a16="http://schemas.microsoft.com/office/drawing/2014/main" id="{F29DAA11-CF29-7CC3-AECA-1535D4A42F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9410648"/>
              </p:ext>
            </p:extLst>
          </p:nvPr>
        </p:nvGraphicFramePr>
        <p:xfrm>
          <a:off x="1077140" y="1948822"/>
          <a:ext cx="10313726" cy="32853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56863">
                  <a:extLst>
                    <a:ext uri="{9D8B030D-6E8A-4147-A177-3AD203B41FA5}">
                      <a16:colId xmlns:a16="http://schemas.microsoft.com/office/drawing/2014/main" val="3630966558"/>
                    </a:ext>
                  </a:extLst>
                </a:gridCol>
                <a:gridCol w="5156863">
                  <a:extLst>
                    <a:ext uri="{9D8B030D-6E8A-4147-A177-3AD203B41FA5}">
                      <a16:colId xmlns:a16="http://schemas.microsoft.com/office/drawing/2014/main" val="1090964050"/>
                    </a:ext>
                  </a:extLst>
                </a:gridCol>
              </a:tblGrid>
              <a:tr h="3285330">
                <a:tc>
                  <a:txBody>
                    <a:bodyPr/>
                    <a:lstStyle/>
                    <a:p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Quis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hoc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potest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uidere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quis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potest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pati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, </a:t>
                      </a:r>
                    </a:p>
                    <a:p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nisi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impudicus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et </a:t>
                      </a:r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uorax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et </a:t>
                      </a:r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aleo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, </a:t>
                      </a:r>
                    </a:p>
                    <a:p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Mamurram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habere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>
                          <a:latin typeface="Bembo" panose="02020502050201020203" pitchFamily="18" charset="0"/>
                        </a:rPr>
                        <a:t>quod Comata Gallia</a:t>
                      </a:r>
                    </a:p>
                    <a:p>
                      <a:r>
                        <a:rPr lang="fr-FR" sz="2000" b="1" i="1" dirty="0" err="1">
                          <a:latin typeface="Bembo" panose="02020502050201020203" pitchFamily="18" charset="0"/>
                        </a:rPr>
                        <a:t>habebat</a:t>
                      </a:r>
                      <a:r>
                        <a:rPr lang="fr-FR" sz="2000" b="1" i="1" dirty="0">
                          <a:latin typeface="Bembo" panose="02020502050201020203" pitchFamily="18" charset="0"/>
                        </a:rPr>
                        <a:t> ante et </a:t>
                      </a:r>
                      <a:r>
                        <a:rPr lang="fr-FR" sz="2000" b="1" i="1" dirty="0" err="1">
                          <a:latin typeface="Bembo" panose="02020502050201020203" pitchFamily="18" charset="0"/>
                        </a:rPr>
                        <a:t>ultima</a:t>
                      </a:r>
                      <a:r>
                        <a:rPr lang="fr-FR" sz="2000" b="1" i="1" dirty="0">
                          <a:latin typeface="Bembo" panose="02020502050201020203" pitchFamily="18" charset="0"/>
                        </a:rPr>
                        <a:t> Britannia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? </a:t>
                      </a:r>
                    </a:p>
                    <a:p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cinaede</a:t>
                      </a:r>
                      <a:r>
                        <a:rPr lang="fr-FR" sz="20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Romule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haec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uidebis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et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feres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? </a:t>
                      </a:r>
                    </a:p>
                    <a:p>
                      <a:r>
                        <a:rPr lang="fr-FR" sz="2000" i="1" dirty="0">
                          <a:latin typeface="Bembo" panose="02020502050201020203" pitchFamily="18" charset="0"/>
                        </a:rPr>
                        <a:t>et ille nunc </a:t>
                      </a:r>
                      <a:r>
                        <a:rPr lang="fr-FR" sz="2000" b="1" i="1" dirty="0" err="1">
                          <a:latin typeface="Bembo" panose="02020502050201020203" pitchFamily="18" charset="0"/>
                        </a:rPr>
                        <a:t>super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bus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et </a:t>
                      </a:r>
                      <a:r>
                        <a:rPr lang="fr-FR" sz="2000" b="1" i="1" dirty="0" err="1">
                          <a:latin typeface="Bembo" panose="02020502050201020203" pitchFamily="18" charset="0"/>
                        </a:rPr>
                        <a:t>super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fluens</a:t>
                      </a:r>
                      <a:endParaRPr lang="fr-FR" sz="2000" i="1" dirty="0">
                        <a:latin typeface="Bembo" panose="02020502050201020203" pitchFamily="18" charset="0"/>
                      </a:endParaRPr>
                    </a:p>
                    <a:p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perambulabit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>
                          <a:latin typeface="Bembo" panose="02020502050201020203" pitchFamily="18" charset="0"/>
                        </a:rPr>
                        <a:t>omnium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cubilia</a:t>
                      </a:r>
                      <a:endParaRPr lang="fr-FR" sz="2000" i="1" dirty="0">
                        <a:latin typeface="Bembo" panose="02020502050201020203" pitchFamily="18" charset="0"/>
                      </a:endParaRPr>
                    </a:p>
                    <a:p>
                      <a:r>
                        <a:rPr lang="fr-FR" sz="2000" i="1" dirty="0">
                          <a:latin typeface="Bembo" panose="02020502050201020203" pitchFamily="18" charset="0"/>
                        </a:rPr>
                        <a:t>ut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albulus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columbus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aut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Adoneus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? </a:t>
                      </a:r>
                    </a:p>
                    <a:p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cinaede</a:t>
                      </a:r>
                      <a:r>
                        <a:rPr lang="fr-FR" sz="20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Romule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haec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uidebis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et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feres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? </a:t>
                      </a:r>
                    </a:p>
                    <a:p>
                      <a:r>
                        <a:rPr lang="fr-FR" sz="2000" i="1" dirty="0">
                          <a:latin typeface="Bembo" panose="02020502050201020203" pitchFamily="18" charset="0"/>
                        </a:rPr>
                        <a:t>es </a:t>
                      </a:r>
                      <a:r>
                        <a:rPr lang="fr-FR" sz="2000" b="1" i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</a:rPr>
                        <a:t>impudicus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et </a:t>
                      </a:r>
                      <a:r>
                        <a:rPr lang="fr-FR" sz="2000" b="1" i="1" kern="1200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uorax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et </a:t>
                      </a:r>
                      <a:r>
                        <a:rPr lang="fr-FR" sz="2000" b="1" i="1" kern="1200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aleo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>
                        <a:latin typeface="Bembo" panose="020205020502010202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0198715"/>
                  </a:ext>
                </a:extLst>
              </a:tr>
            </a:tbl>
          </a:graphicData>
        </a:graphic>
      </p:graphicFrame>
      <p:pic>
        <p:nvPicPr>
          <p:cNvPr id="8" name="Espace réservé du contenu 9" descr="Orange avec un remplissage uni">
            <a:extLst>
              <a:ext uri="{FF2B5EF4-FFF2-40B4-BE49-F238E27FC236}">
                <a16:creationId xmlns:a16="http://schemas.microsoft.com/office/drawing/2014/main" id="{CEB54E39-37DD-F2A6-3935-594A9DB68F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4803" y="734865"/>
            <a:ext cx="358639" cy="35863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4FC894F-23D7-701F-C666-D135F26CA80F}"/>
              </a:ext>
            </a:extLst>
          </p:cNvPr>
          <p:cNvSpPr txBox="1"/>
          <p:nvPr/>
        </p:nvSpPr>
        <p:spPr>
          <a:xfrm>
            <a:off x="6963305" y="3081286"/>
            <a:ext cx="3580273" cy="1015663"/>
          </a:xfrm>
          <a:prstGeom prst="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fr-FR" sz="2000" dirty="0" err="1">
                <a:latin typeface="Bembo" panose="02020502050201020203" pitchFamily="18" charset="0"/>
              </a:rPr>
              <a:t>Mamurra’s</a:t>
            </a:r>
            <a:r>
              <a:rPr lang="fr-FR" sz="2000" dirty="0">
                <a:latin typeface="Bembo" panose="02020502050201020203" pitchFamily="18" charset="0"/>
              </a:rPr>
              <a:t> </a:t>
            </a:r>
            <a:r>
              <a:rPr lang="fr-FR" sz="2000" dirty="0" err="1">
                <a:latin typeface="Bembo" panose="02020502050201020203" pitchFamily="18" charset="0"/>
              </a:rPr>
              <a:t>financial</a:t>
            </a:r>
            <a:r>
              <a:rPr lang="fr-FR" sz="2000" dirty="0">
                <a:latin typeface="Bembo" panose="02020502050201020203" pitchFamily="18" charset="0"/>
              </a:rPr>
              <a:t> </a:t>
            </a:r>
            <a:r>
              <a:rPr lang="fr-FR" sz="2000" dirty="0" err="1">
                <a:latin typeface="Bembo" panose="02020502050201020203" pitchFamily="18" charset="0"/>
              </a:rPr>
              <a:t>excess</a:t>
            </a:r>
            <a:endParaRPr lang="fr-FR" sz="2000" dirty="0">
              <a:latin typeface="Bembo" panose="02020502050201020203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fr-FR" sz="2000" dirty="0" err="1">
                <a:latin typeface="Bembo" panose="02020502050201020203" pitchFamily="18" charset="0"/>
              </a:rPr>
              <a:t>Surprising</a:t>
            </a:r>
            <a:r>
              <a:rPr lang="fr-FR" sz="2000" dirty="0">
                <a:latin typeface="Bembo" panose="02020502050201020203" pitchFamily="18" charset="0"/>
              </a:rPr>
              <a:t> </a:t>
            </a:r>
            <a:r>
              <a:rPr lang="fr-FR" sz="2000" dirty="0" err="1">
                <a:latin typeface="Bembo" panose="02020502050201020203" pitchFamily="18" charset="0"/>
              </a:rPr>
              <a:t>bodily</a:t>
            </a:r>
            <a:r>
              <a:rPr lang="fr-FR" sz="2000" dirty="0">
                <a:latin typeface="Bembo" panose="02020502050201020203" pitchFamily="18" charset="0"/>
              </a:rPr>
              <a:t> associations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fr-FR" sz="2000" dirty="0">
                <a:latin typeface="Bembo" panose="02020502050201020203" pitchFamily="18" charset="0"/>
              </a:rPr>
              <a:t>Romulus’ </a:t>
            </a:r>
            <a:r>
              <a:rPr lang="fr-FR" sz="2000" dirty="0" err="1">
                <a:latin typeface="Bembo" panose="02020502050201020203" pitchFamily="18" charset="0"/>
              </a:rPr>
              <a:t>identity</a:t>
            </a:r>
            <a:r>
              <a:rPr lang="fr-FR" sz="2000" dirty="0">
                <a:latin typeface="Bembo" panose="02020502050201020203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3001622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DD4A32-B9D8-259F-4563-AE23547EA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64D1EE-4553-AC27-46AF-DA229299D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828898"/>
          </a:xfrm>
        </p:spPr>
        <p:txBody>
          <a:bodyPr anchor="ctr"/>
          <a:lstStyle/>
          <a:p>
            <a:pPr algn="ctr"/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I.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Summary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: </a:t>
            </a:r>
            <a:r>
              <a:rPr lang="fr-FR" dirty="0" err="1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Catullus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 29, 12-25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EE5E684D-325D-71BA-FD87-EBA2BA082F12}"/>
              </a:ext>
            </a:extLst>
          </p:cNvPr>
          <p:cNvCxnSpPr>
            <a:cxnSpLocks/>
          </p:cNvCxnSpPr>
          <p:nvPr/>
        </p:nvCxnSpPr>
        <p:spPr>
          <a:xfrm flipH="1">
            <a:off x="558784" y="478970"/>
            <a:ext cx="11255845" cy="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268C561C-6234-F977-1EC1-166FBC62D845}"/>
              </a:ext>
            </a:extLst>
          </p:cNvPr>
          <p:cNvCxnSpPr>
            <a:cxnSpLocks/>
          </p:cNvCxnSpPr>
          <p:nvPr/>
        </p:nvCxnSpPr>
        <p:spPr>
          <a:xfrm flipH="1">
            <a:off x="558784" y="6466113"/>
            <a:ext cx="11255845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Espace réservé du contenu 9" descr="Orange avec un remplissage uni">
            <a:extLst>
              <a:ext uri="{FF2B5EF4-FFF2-40B4-BE49-F238E27FC236}">
                <a16:creationId xmlns:a16="http://schemas.microsoft.com/office/drawing/2014/main" id="{BD07A444-1999-AF48-1B18-7CB060142E2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00601" y="764769"/>
            <a:ext cx="358639" cy="358639"/>
          </a:xfrm>
          <a:prstGeom prst="rect">
            <a:avLst/>
          </a:prstGeom>
        </p:spPr>
      </p:pic>
      <p:graphicFrame>
        <p:nvGraphicFramePr>
          <p:cNvPr id="3" name="Espace réservé du contenu 2">
            <a:extLst>
              <a:ext uri="{FF2B5EF4-FFF2-40B4-BE49-F238E27FC236}">
                <a16:creationId xmlns:a16="http://schemas.microsoft.com/office/drawing/2014/main" id="{02103A19-C945-05FA-6D94-2537690A7E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0779798"/>
              </p:ext>
            </p:extLst>
          </p:nvPr>
        </p:nvGraphicFramePr>
        <p:xfrm>
          <a:off x="769144" y="1548543"/>
          <a:ext cx="10653712" cy="4663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26856">
                  <a:extLst>
                    <a:ext uri="{9D8B030D-6E8A-4147-A177-3AD203B41FA5}">
                      <a16:colId xmlns:a16="http://schemas.microsoft.com/office/drawing/2014/main" val="3630966558"/>
                    </a:ext>
                  </a:extLst>
                </a:gridCol>
                <a:gridCol w="5326856">
                  <a:extLst>
                    <a:ext uri="{9D8B030D-6E8A-4147-A177-3AD203B41FA5}">
                      <a16:colId xmlns:a16="http://schemas.microsoft.com/office/drawing/2014/main" val="1090964050"/>
                    </a:ext>
                  </a:extLst>
                </a:gridCol>
              </a:tblGrid>
              <a:tr h="4627483">
                <a:tc>
                  <a:txBody>
                    <a:bodyPr/>
                    <a:lstStyle/>
                    <a:p>
                      <a:r>
                        <a:rPr lang="fr-FR" sz="2000" b="1" i="1" dirty="0" err="1">
                          <a:latin typeface="Bembo" panose="02020502050201020203" pitchFamily="18" charset="0"/>
                        </a:rPr>
                        <a:t>eo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ne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>
                          <a:latin typeface="Bembo" panose="02020502050201020203" pitchFamily="18" charset="0"/>
                        </a:rPr>
                        <a:t>nomine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2000" b="1" i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Bembo" panose="02020502050201020203" pitchFamily="18" charset="0"/>
                        </a:rPr>
                        <a:t>imperator </a:t>
                      </a:r>
                      <a:r>
                        <a:rPr lang="fr-FR" sz="2000" b="1" i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Bembo" panose="02020502050201020203" pitchFamily="18" charset="0"/>
                        </a:rPr>
                        <a:t>unice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, </a:t>
                      </a:r>
                    </a:p>
                    <a:p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fuisti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in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ultima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occidentis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insula, </a:t>
                      </a:r>
                    </a:p>
                    <a:p>
                      <a:r>
                        <a:rPr lang="fr-FR" sz="2000" i="1" dirty="0">
                          <a:latin typeface="Bembo" panose="02020502050201020203" pitchFamily="18" charset="0"/>
                        </a:rPr>
                        <a:t>ut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ista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Bembo" panose="02020502050201020203" pitchFamily="18" charset="0"/>
                        </a:rPr>
                        <a:t>uestra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diffututa</a:t>
                      </a:r>
                      <a:r>
                        <a:rPr lang="fr-FR" sz="2000" b="1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mentula</a:t>
                      </a:r>
                      <a:r>
                        <a:rPr lang="fr-FR" sz="2000" b="1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</a:p>
                    <a:p>
                      <a:r>
                        <a:rPr lang="fr-FR" sz="2000" b="1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ducenties</a:t>
                      </a:r>
                      <a:r>
                        <a:rPr lang="fr-FR" sz="2000" b="1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comesset</a:t>
                      </a:r>
                      <a:r>
                        <a:rPr lang="fr-FR" sz="2000" b="1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aut</a:t>
                      </a:r>
                      <a:r>
                        <a:rPr lang="fr-FR" sz="2000" b="1" i="1" dirty="0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tx1"/>
                          </a:solidFill>
                          <a:latin typeface="Bembo" panose="02020502050201020203" pitchFamily="18" charset="0"/>
                        </a:rPr>
                        <a:t>trecenties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? </a:t>
                      </a:r>
                    </a:p>
                    <a:p>
                      <a:r>
                        <a:rPr lang="fr-FR" sz="2000" i="1" dirty="0">
                          <a:latin typeface="Bembo" panose="02020502050201020203" pitchFamily="18" charset="0"/>
                        </a:rPr>
                        <a:t>quid est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alid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Bembo" panose="02020502050201020203" pitchFamily="18" charset="0"/>
                        </a:rPr>
                        <a:t>sinistra</a:t>
                      </a:r>
                      <a:r>
                        <a:rPr lang="fr-FR" sz="2000" b="1" i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Bembo" panose="02020502050201020203" pitchFamily="18" charset="0"/>
                        </a:rPr>
                        <a:t>liberalitas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? </a:t>
                      </a:r>
                    </a:p>
                    <a:p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parum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latin typeface="Bembo" panose="02020502050201020203" pitchFamily="18" charset="0"/>
                        </a:rPr>
                        <a:t>expatrauit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an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parum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b="1" i="1" dirty="0" err="1">
                          <a:latin typeface="Bembo" panose="02020502050201020203" pitchFamily="18" charset="0"/>
                        </a:rPr>
                        <a:t>helluatus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est?</a:t>
                      </a:r>
                    </a:p>
                    <a:p>
                      <a:r>
                        <a:rPr lang="fr-FR" sz="2000" i="1" dirty="0">
                          <a:latin typeface="Bembo" panose="02020502050201020203" pitchFamily="18" charset="0"/>
                        </a:rPr>
                        <a:t>paterna prima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lancinata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sunt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bona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: </a:t>
                      </a:r>
                    </a:p>
                    <a:p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secunda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praeda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Pontica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: inde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tertia</a:t>
                      </a:r>
                      <a:endParaRPr lang="fr-FR" sz="2000" i="1" dirty="0">
                        <a:latin typeface="Bembo" panose="02020502050201020203" pitchFamily="18" charset="0"/>
                      </a:endParaRPr>
                    </a:p>
                    <a:p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Hibera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,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quam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scit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amnis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aurifer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 </a:t>
                      </a:r>
                      <a:r>
                        <a:rPr lang="fr-FR" sz="2000" i="1" dirty="0" err="1">
                          <a:latin typeface="Bembo" panose="02020502050201020203" pitchFamily="18" charset="0"/>
                        </a:rPr>
                        <a:t>Tagus</a:t>
                      </a:r>
                      <a:r>
                        <a:rPr lang="fr-FR" sz="2000" i="1" dirty="0">
                          <a:latin typeface="Bembo" panose="02020502050201020203" pitchFamily="18" charset="0"/>
                        </a:rPr>
                        <a:t>. </a:t>
                      </a:r>
                    </a:p>
                    <a:p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† 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hunc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Galliae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timet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et Britanniae †</a:t>
                      </a:r>
                    </a:p>
                    <a:p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quid 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hunc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malum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fouetis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? 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aut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quid hic 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potest</a:t>
                      </a:r>
                      <a:endParaRPr lang="fr-BE" sz="2000" b="0" i="1" u="none" strike="noStrike" kern="1200" dirty="0">
                        <a:solidFill>
                          <a:schemeClr val="tx1"/>
                        </a:solidFill>
                        <a:effectLst/>
                        <a:latin typeface="Bembo" panose="02020502050201020203" pitchFamily="18" charset="0"/>
                        <a:ea typeface="+mn-ea"/>
                        <a:cs typeface="+mn-cs"/>
                      </a:endParaRPr>
                    </a:p>
                    <a:p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nisi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1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uncta</a:t>
                      </a:r>
                      <a:r>
                        <a:rPr lang="fr-BE" sz="2000" b="1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1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deuorare</a:t>
                      </a:r>
                      <a:r>
                        <a:rPr lang="fr-BE" sz="2000" b="1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1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patrimonia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? </a:t>
                      </a:r>
                    </a:p>
                    <a:p>
                      <a:r>
                        <a:rPr lang="fr-BE" sz="2000" b="1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eo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ne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1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nomine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urbis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i 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piissimi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socer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generque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fr-BE" sz="2000" b="1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perdidistis</a:t>
                      </a:r>
                      <a:r>
                        <a:rPr lang="fr-BE" sz="2000" b="1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1" i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omnia</a:t>
                      </a:r>
                      <a:r>
                        <a:rPr lang="fr-BE" sz="2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? </a:t>
                      </a:r>
                      <a:endParaRPr lang="fr-FR" sz="2000" i="1" dirty="0">
                        <a:latin typeface="Bembo" panose="020205020502010202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Was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it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this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then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you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one and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only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general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that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took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you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to the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farthest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island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of the West?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Was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it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so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that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that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debauched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tool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of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yours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should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devour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twenty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or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thirty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millions?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What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else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then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is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perverted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liberality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if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this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be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not? Has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he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not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spent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enough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on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lust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and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gluttony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?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His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ancestral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property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was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first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torn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to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shreds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;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then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came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his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prize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-money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from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Pontus,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then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in the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third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place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that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from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Spain, of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which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the gold-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bearing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river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Tagus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can tell. Is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this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the man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who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has the pickings of Gaul and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Britain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?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Why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do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you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both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support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this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scoundrel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? And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what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is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he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good for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except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devouring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rich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patrimonies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?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Was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it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for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this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most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honourable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men of Rome,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that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you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father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-in-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law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and son-in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law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, have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ruined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BE" sz="2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everything</a:t>
                      </a:r>
                      <a:r>
                        <a:rPr lang="fr-BE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mbo" panose="02020502050201020203" pitchFamily="18" charset="0"/>
                          <a:ea typeface="+mn-ea"/>
                          <a:cs typeface="+mn-cs"/>
                        </a:rPr>
                        <a:t>?</a:t>
                      </a:r>
                      <a:endParaRPr lang="fr-FR" sz="2000" dirty="0">
                        <a:latin typeface="Bembo" panose="020205020502010202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0198715"/>
                  </a:ext>
                </a:extLst>
              </a:tr>
            </a:tbl>
          </a:graphicData>
        </a:graphic>
      </p:graphicFrame>
      <p:pic>
        <p:nvPicPr>
          <p:cNvPr id="8" name="Espace réservé du contenu 9" descr="Orange avec un remplissage uni">
            <a:extLst>
              <a:ext uri="{FF2B5EF4-FFF2-40B4-BE49-F238E27FC236}">
                <a16:creationId xmlns:a16="http://schemas.microsoft.com/office/drawing/2014/main" id="{582ECB8E-3994-78E7-0DE8-6122ED663B3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574123" y="773476"/>
            <a:ext cx="358639" cy="358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911604"/>
      </p:ext>
    </p:extLst>
  </p:cSld>
  <p:clrMapOvr>
    <a:masterClrMapping/>
  </p:clrMapOvr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4201</Words>
  <Application>Microsoft Macintosh PowerPoint</Application>
  <PresentationFormat>Grand écran</PresentationFormat>
  <Paragraphs>405</Paragraphs>
  <Slides>36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36</vt:i4>
      </vt:variant>
    </vt:vector>
  </HeadingPairs>
  <TitlesOfParts>
    <vt:vector size="44" baseType="lpstr">
      <vt:lpstr>Aptos</vt:lpstr>
      <vt:lpstr>Arial</vt:lpstr>
      <vt:lpstr>Bembo</vt:lpstr>
      <vt:lpstr>Gabriola</vt:lpstr>
      <vt:lpstr>Neue Haas Grotesk Text Pro</vt:lpstr>
      <vt:lpstr>Symbol</vt:lpstr>
      <vt:lpstr>Wingdings</vt:lpstr>
      <vt:lpstr>VanillaVTI</vt:lpstr>
      <vt:lpstr>Refero datum lucello</vt:lpstr>
      <vt:lpstr>Catullus 5, or kiss (ac)counting</vt:lpstr>
      <vt:lpstr>Structure of the presentation</vt:lpstr>
      <vt:lpstr>I. Summary and context : Catullus 28</vt:lpstr>
      <vt:lpstr>I. Summary and context : Catullus 28</vt:lpstr>
      <vt:lpstr>I. Context: Catullus 29</vt:lpstr>
      <vt:lpstr>I. Summary : Catullus 29, 1-11</vt:lpstr>
      <vt:lpstr>I. Summary : Catullus 29, 1-11</vt:lpstr>
      <vt:lpstr>I. Summary : Catullus 29, 12-25</vt:lpstr>
      <vt:lpstr>I. Summary : Catullus 29, 12-25</vt:lpstr>
      <vt:lpstr>II. Catullus 28, or the poet’s tabulae</vt:lpstr>
      <vt:lpstr>II. Catullus 28, or the poet’s tabulae</vt:lpstr>
      <vt:lpstr>II. Catullus 28, or the poet’s tabulae</vt:lpstr>
      <vt:lpstr>II. Catullus 28, or the poet’s tabulae</vt:lpstr>
      <vt:lpstr>II. Catullus 28, or the poet’s tabulae</vt:lpstr>
      <vt:lpstr>II. Catullus 28, or the poet’s tabulae</vt:lpstr>
      <vt:lpstr>II. Catullus 28, or the poet’s tabulae</vt:lpstr>
      <vt:lpstr>II. Catullus 28, or the poet’s tabulae</vt:lpstr>
      <vt:lpstr>II. Catullus 28, or the poet’s tabulae</vt:lpstr>
      <vt:lpstr>III. Catullus 29, or learning spending with Mamurra</vt:lpstr>
      <vt:lpstr>III. Catullus 29, or learning spending with Mamurra</vt:lpstr>
      <vt:lpstr>III. Catullus 29, or learning spending with Mamurra</vt:lpstr>
      <vt:lpstr>III. Catullus 29, or learning spending with Mamurra</vt:lpstr>
      <vt:lpstr>III. Catullus 29, or learning spending with Mamurra</vt:lpstr>
      <vt:lpstr>III. Catullus 29, or learning (ac)counting with Mamurra</vt:lpstr>
      <vt:lpstr>IV. An (un)countable recusatio</vt:lpstr>
      <vt:lpstr>IV. An (un)countable recusatio</vt:lpstr>
      <vt:lpstr>IV. An (un)countable recusatio</vt:lpstr>
      <vt:lpstr>IV. An (un)countable recusatio</vt:lpstr>
      <vt:lpstr>IV. An (un)countable recusatio</vt:lpstr>
      <vt:lpstr>IV. An (un)countable recusatio</vt:lpstr>
      <vt:lpstr>IV. An (un)countable recusatio</vt:lpstr>
      <vt:lpstr>IV. An (un)countable recusatio</vt:lpstr>
      <vt:lpstr>IV. An (un)countable recusatio</vt:lpstr>
      <vt:lpstr>V. Conclusion</vt:lpstr>
      <vt:lpstr>Selective bibliography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Lucie Corriat</dc:creator>
  <cp:lastModifiedBy>Lucie Corriat</cp:lastModifiedBy>
  <cp:revision>1</cp:revision>
  <dcterms:created xsi:type="dcterms:W3CDTF">2025-04-24T12:32:36Z</dcterms:created>
  <dcterms:modified xsi:type="dcterms:W3CDTF">2026-07-07T09:48:15Z</dcterms:modified>
</cp:coreProperties>
</file>