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21"/>
  </p:notesMasterIdLst>
  <p:sldIdLst>
    <p:sldId id="256" r:id="rId2"/>
    <p:sldId id="257" r:id="rId3"/>
    <p:sldId id="258" r:id="rId4"/>
    <p:sldId id="262" r:id="rId5"/>
    <p:sldId id="263" r:id="rId6"/>
    <p:sldId id="264" r:id="rId7"/>
    <p:sldId id="265" r:id="rId8"/>
    <p:sldId id="266" r:id="rId9"/>
    <p:sldId id="260" r:id="rId10"/>
    <p:sldId id="267" r:id="rId11"/>
    <p:sldId id="268" r:id="rId12"/>
    <p:sldId id="269" r:id="rId13"/>
    <p:sldId id="270" r:id="rId14"/>
    <p:sldId id="261" r:id="rId15"/>
    <p:sldId id="271" r:id="rId16"/>
    <p:sldId id="272" r:id="rId17"/>
    <p:sldId id="273" r:id="rId18"/>
    <p:sldId id="274"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B25CF3-07BC-417A-BAB3-280CFF78A245}" v="2" dt="2021-06-21T10:10:12.884"/>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p:scale>
          <a:sx n="96" d="100"/>
          <a:sy n="96" d="100"/>
        </p:scale>
        <p:origin x="-130" y="235"/>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ACCDD8-E0A0-4B51-B67A-9A1F25ECFF85}" type="datetimeFigureOut">
              <a:rPr lang="fr-BE" smtClean="0"/>
              <a:t>21-06-21</a:t>
            </a:fld>
            <a:endParaRPr lang="fr-BE"/>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309FFB-4642-4990-A596-7B7CB22B5C65}" type="slidenum">
              <a:rPr lang="fr-BE" smtClean="0"/>
              <a:t>‹N°›</a:t>
            </a:fld>
            <a:endParaRPr lang="fr-BE"/>
          </a:p>
        </p:txBody>
      </p:sp>
    </p:spTree>
    <p:extLst>
      <p:ext uri="{BB962C8B-B14F-4D97-AF65-F5344CB8AC3E}">
        <p14:creationId xmlns:p14="http://schemas.microsoft.com/office/powerpoint/2010/main" val="329443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382631E-8B49-4F8C-A536-95FDD18F1324}"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7AD6AC42-7478-4037-81D9-992380950C6D}"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3D8D212-140E-4B94-AD7E-FA659A83C881}"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CC72CDF0-2334-4D35-ACEF-D91A9804CBDA}"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7F55F35-55C6-4E7D-8CE3-A611F27F92BC}"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0B43CB0-F9B2-4897-B2A1-C8276BFA2AE2}"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A0CE0AF-3213-402C-B6BA-510E52C42D5D}"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10BA77B-56B7-46A3-A4C7-EAB7CF001DA9}"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B21ABBE-7C9A-47D2-9EE1-1BC2218AAA42}"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BD14129-2859-4DAC-A4C1-1BF39DB6F52D}" type="datetime1">
              <a:rPr lang="en-US" smtClean="0"/>
              <a:t>6/21/2021</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D3789A21-07CF-4E5D-9D23-7CDE8389AA5F}" type="datetime1">
              <a:rPr lang="en-US" smtClean="0"/>
              <a:t>6/21/2021</a:t>
            </a:fld>
            <a:endParaRPr lang="en-US" dirty="0"/>
          </a:p>
        </p:txBody>
      </p:sp>
      <p:sp>
        <p:nvSpPr>
          <p:cNvPr id="6" name="Footer Placeholder 5"/>
          <p:cNvSpPr>
            <a:spLocks noGrp="1"/>
          </p:cNvSpPr>
          <p:nvPr>
            <p:ph type="ftr" sz="quarter" idx="11"/>
          </p:nvPr>
        </p:nvSpPr>
        <p:spPr/>
        <p:txBody>
          <a:bodyPr/>
          <a:lstStyle/>
          <a:p>
            <a:r>
              <a:rPr lang="fr-FR"/>
              <a:t>Geoffrey Legrand – APTEF – 21 juin 2021</a:t>
            </a:r>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FAC2CEF8-19FF-452B-A172-EEF250484EAB}" type="datetime1">
              <a:rPr lang="en-US" smtClean="0"/>
              <a:t>6/21/2021</a:t>
            </a:fld>
            <a:endParaRPr lang="en-US" dirty="0"/>
          </a:p>
        </p:txBody>
      </p:sp>
      <p:sp>
        <p:nvSpPr>
          <p:cNvPr id="8" name="Footer Placeholder 7"/>
          <p:cNvSpPr>
            <a:spLocks noGrp="1"/>
          </p:cNvSpPr>
          <p:nvPr>
            <p:ph type="ftr" sz="quarter" idx="11"/>
          </p:nvPr>
        </p:nvSpPr>
        <p:spPr/>
        <p:txBody>
          <a:bodyPr/>
          <a:lstStyle/>
          <a:p>
            <a:r>
              <a:rPr lang="fr-FR"/>
              <a:t>Geoffrey Legrand – APTEF – 21 juin 2021</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983612F6-FDE0-4273-A4C4-355EBFD17F0F}" type="datetime1">
              <a:rPr lang="en-US" smtClean="0"/>
              <a:t>6/21/2021</a:t>
            </a:fld>
            <a:endParaRPr lang="en-US" dirty="0"/>
          </a:p>
        </p:txBody>
      </p:sp>
      <p:sp>
        <p:nvSpPr>
          <p:cNvPr id="4" name="Footer Placeholder 3"/>
          <p:cNvSpPr>
            <a:spLocks noGrp="1"/>
          </p:cNvSpPr>
          <p:nvPr>
            <p:ph type="ftr" sz="quarter" idx="11"/>
          </p:nvPr>
        </p:nvSpPr>
        <p:spPr/>
        <p:txBody>
          <a:bodyPr/>
          <a:lstStyle/>
          <a:p>
            <a:r>
              <a:rPr lang="fr-FR"/>
              <a:t>Geoffrey Legrand – APTEF – 21 juin 2021</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F757C5-B852-44EA-A8CE-22B21FDC8EA6}" type="datetime1">
              <a:rPr lang="en-US" smtClean="0"/>
              <a:t>6/21/2021</a:t>
            </a:fld>
            <a:endParaRPr lang="en-US" dirty="0"/>
          </a:p>
        </p:txBody>
      </p:sp>
      <p:sp>
        <p:nvSpPr>
          <p:cNvPr id="3" name="Footer Placeholder 2"/>
          <p:cNvSpPr>
            <a:spLocks noGrp="1"/>
          </p:cNvSpPr>
          <p:nvPr>
            <p:ph type="ftr" sz="quarter" idx="11"/>
          </p:nvPr>
        </p:nvSpPr>
        <p:spPr/>
        <p:txBody>
          <a:bodyPr/>
          <a:lstStyle/>
          <a:p>
            <a:r>
              <a:rPr lang="fr-FR"/>
              <a:t>Geoffrey Legrand – APTEF – 21 juin 2021</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5F3171F-7E58-4317-8A11-BA8D676614F9}" type="datetime1">
              <a:rPr lang="en-US" smtClean="0"/>
              <a:t>6/21/2021</a:t>
            </a:fld>
            <a:endParaRPr lang="en-US" dirty="0"/>
          </a:p>
        </p:txBody>
      </p:sp>
      <p:sp>
        <p:nvSpPr>
          <p:cNvPr id="6" name="Footer Placeholder 5"/>
          <p:cNvSpPr>
            <a:spLocks noGrp="1"/>
          </p:cNvSpPr>
          <p:nvPr>
            <p:ph type="ftr" sz="quarter" idx="11"/>
          </p:nvPr>
        </p:nvSpPr>
        <p:spPr/>
        <p:txBody>
          <a:bodyPr/>
          <a:lstStyle/>
          <a:p>
            <a:r>
              <a:rPr lang="fr-FR"/>
              <a:t>Geoffrey Legrand – APTEF – 21 juin 2021</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91D44D1-F94F-42EC-AD87-70859B0C0670}" type="datetime1">
              <a:rPr lang="en-US" smtClean="0"/>
              <a:t>6/21/2021</a:t>
            </a:fld>
            <a:endParaRPr lang="en-US" dirty="0"/>
          </a:p>
        </p:txBody>
      </p:sp>
      <p:sp>
        <p:nvSpPr>
          <p:cNvPr id="6" name="Footer Placeholder 5"/>
          <p:cNvSpPr>
            <a:spLocks noGrp="1"/>
          </p:cNvSpPr>
          <p:nvPr>
            <p:ph type="ftr" sz="quarter" idx="11"/>
          </p:nvPr>
        </p:nvSpPr>
        <p:spPr/>
        <p:txBody>
          <a:bodyPr/>
          <a:lstStyle/>
          <a:p>
            <a:r>
              <a:rPr lang="fr-FR"/>
              <a:t>Geoffrey Legrand – APTEF – 21 juin 2021</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EAA3990-8334-449A-82A1-2EF3C06E3609}" type="datetime1">
              <a:rPr lang="en-US" smtClean="0"/>
              <a:t>6/21/2021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FR"/>
              <a:t>Geoffrey Legrand – APTEF – 21 juin 2021</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BCA28E9-3656-4893-9EAD-EA0CD6853226}"/>
              </a:ext>
            </a:extLst>
          </p:cNvPr>
          <p:cNvSpPr>
            <a:spLocks noGrp="1"/>
          </p:cNvSpPr>
          <p:nvPr>
            <p:ph type="ctrTitle"/>
          </p:nvPr>
        </p:nvSpPr>
        <p:spPr/>
        <p:txBody>
          <a:bodyPr/>
          <a:lstStyle/>
          <a:p>
            <a:r>
              <a:rPr lang="fr-FR" sz="3600" dirty="0"/>
              <a:t>La sotériologie tillichienne en réponse à la crise environnementale</a:t>
            </a:r>
            <a:endParaRPr lang="fr-BE" sz="3600" dirty="0"/>
          </a:p>
        </p:txBody>
      </p:sp>
      <p:sp>
        <p:nvSpPr>
          <p:cNvPr id="3" name="Sous-titre 2">
            <a:extLst>
              <a:ext uri="{FF2B5EF4-FFF2-40B4-BE49-F238E27FC236}">
                <a16:creationId xmlns:a16="http://schemas.microsoft.com/office/drawing/2014/main" xmlns="" id="{AEBE79D5-377E-43F7-B659-CCEC4BE0C83B}"/>
              </a:ext>
            </a:extLst>
          </p:cNvPr>
          <p:cNvSpPr>
            <a:spLocks noGrp="1"/>
          </p:cNvSpPr>
          <p:nvPr>
            <p:ph type="subTitle" idx="1"/>
          </p:nvPr>
        </p:nvSpPr>
        <p:spPr/>
        <p:txBody>
          <a:bodyPr/>
          <a:lstStyle/>
          <a:p>
            <a:r>
              <a:rPr lang="fr-FR" dirty="0"/>
              <a:t>L</a:t>
            </a:r>
            <a:r>
              <a:rPr lang="fr-FR" sz="1800" dirty="0"/>
              <a:t>’espérance d’un salut pour tous et pour toute la création</a:t>
            </a:r>
            <a:endParaRPr lang="fr-BE" dirty="0"/>
          </a:p>
        </p:txBody>
      </p:sp>
    </p:spTree>
    <p:extLst>
      <p:ext uri="{BB962C8B-B14F-4D97-AF65-F5344CB8AC3E}">
        <p14:creationId xmlns:p14="http://schemas.microsoft.com/office/powerpoint/2010/main" val="4072245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048CBC6-35B4-4ADD-8E92-839657D7A868}"/>
              </a:ext>
            </a:extLst>
          </p:cNvPr>
          <p:cNvSpPr>
            <a:spLocks noGrp="1"/>
          </p:cNvSpPr>
          <p:nvPr>
            <p:ph type="title"/>
          </p:nvPr>
        </p:nvSpPr>
        <p:spPr/>
        <p:txBody>
          <a:bodyPr/>
          <a:lstStyle/>
          <a:p>
            <a:r>
              <a:rPr lang="fr-FR" dirty="0"/>
              <a:t>2. Le salut dans les sermons de Tillich</a:t>
            </a:r>
            <a:endParaRPr lang="fr-BE" dirty="0"/>
          </a:p>
        </p:txBody>
      </p:sp>
      <p:sp>
        <p:nvSpPr>
          <p:cNvPr id="3" name="Espace réservé du contenu 2">
            <a:extLst>
              <a:ext uri="{FF2B5EF4-FFF2-40B4-BE49-F238E27FC236}">
                <a16:creationId xmlns:a16="http://schemas.microsoft.com/office/drawing/2014/main" xmlns="" id="{B0DCEC63-19AC-4FF8-99C0-513167097B63}"/>
              </a:ext>
            </a:extLst>
          </p:cNvPr>
          <p:cNvSpPr>
            <a:spLocks noGrp="1"/>
          </p:cNvSpPr>
          <p:nvPr>
            <p:ph idx="1"/>
          </p:nvPr>
        </p:nvSpPr>
        <p:spPr/>
        <p:txBody>
          <a:bodyPr/>
          <a:lstStyle/>
          <a:p>
            <a:r>
              <a:rPr lang="fr-BE" dirty="0"/>
              <a:t>Tillich explique ce qui cause les problèmes de son temps comme le pape François dans </a:t>
            </a:r>
            <a:r>
              <a:rPr lang="fr-BE" i="1" dirty="0"/>
              <a:t>Laudato Si’</a:t>
            </a:r>
          </a:p>
          <a:p>
            <a:pPr lvl="1"/>
            <a:r>
              <a:rPr lang="fr-BE" dirty="0"/>
              <a:t>Paradigme technocratique</a:t>
            </a:r>
          </a:p>
          <a:p>
            <a:pPr lvl="1"/>
            <a:r>
              <a:rPr lang="fr-BE" dirty="0"/>
              <a:t>Démesure anthropocentrique</a:t>
            </a:r>
          </a:p>
          <a:p>
            <a:r>
              <a:rPr lang="fr-BE" dirty="0"/>
              <a:t>Espérance et trois signes d’une réalité nouvelle</a:t>
            </a:r>
          </a:p>
          <a:p>
            <a:pPr lvl="1"/>
            <a:r>
              <a:rPr lang="fr-BE" dirty="0"/>
              <a:t>Réconciliation, réunion, résurrection</a:t>
            </a:r>
          </a:p>
          <a:p>
            <a:pPr lvl="1"/>
            <a:r>
              <a:rPr lang="fr-FR" i="1" dirty="0"/>
              <a:t>« </a:t>
            </a:r>
            <a:r>
              <a:rPr lang="fr-FR" i="1" u="sng" dirty="0"/>
              <a:t>Réconciliez-vous</a:t>
            </a:r>
            <a:r>
              <a:rPr lang="fr-FR" i="1" dirty="0"/>
              <a:t> avec [la nature] après en avoir été éloignés. Écoutez-la dans le calme et vous trouverez son cœur. Elle chantera la gloire de son </a:t>
            </a:r>
            <a:r>
              <a:rPr lang="fr-FR" i="1" u="sng" dirty="0"/>
              <a:t>origine divine</a:t>
            </a:r>
            <a:r>
              <a:rPr lang="fr-FR" i="1" dirty="0"/>
              <a:t>. Elle soupirera avec nous dans l’esclavage et la tragédie. Elle parlera de l’espérance indestructible du </a:t>
            </a:r>
            <a:r>
              <a:rPr lang="fr-FR" i="1" u="sng" dirty="0"/>
              <a:t>salut</a:t>
            </a:r>
            <a:r>
              <a:rPr lang="fr-FR" i="1" dirty="0"/>
              <a:t> » </a:t>
            </a:r>
            <a:r>
              <a:rPr lang="fr-FR" dirty="0"/>
              <a:t>(NP, p. 108)</a:t>
            </a:r>
            <a:endParaRPr lang="fr-BE" dirty="0"/>
          </a:p>
          <a:p>
            <a:endParaRPr lang="fr-BE" dirty="0"/>
          </a:p>
        </p:txBody>
      </p:sp>
      <p:sp>
        <p:nvSpPr>
          <p:cNvPr id="4" name="Espace réservé du pied de page 3">
            <a:extLst>
              <a:ext uri="{FF2B5EF4-FFF2-40B4-BE49-F238E27FC236}">
                <a16:creationId xmlns:a16="http://schemas.microsoft.com/office/drawing/2014/main" xmlns="" id="{34EFC073-B7DC-4FFA-A4E9-F8790ABA2EBC}"/>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7719A267-EFCD-4E12-8D24-35B20725F09F}"/>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13296259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B37973F-A0D4-41D8-9FFE-077C5BCCD621}"/>
              </a:ext>
            </a:extLst>
          </p:cNvPr>
          <p:cNvSpPr>
            <a:spLocks noGrp="1"/>
          </p:cNvSpPr>
          <p:nvPr>
            <p:ph type="title"/>
          </p:nvPr>
        </p:nvSpPr>
        <p:spPr/>
        <p:txBody>
          <a:bodyPr/>
          <a:lstStyle/>
          <a:p>
            <a:r>
              <a:rPr lang="fr-FR" dirty="0"/>
              <a:t>2. Le salut dans les sermons de Tillich</a:t>
            </a:r>
            <a:endParaRPr lang="fr-BE" dirty="0"/>
          </a:p>
        </p:txBody>
      </p:sp>
      <p:sp>
        <p:nvSpPr>
          <p:cNvPr id="3" name="Espace réservé du contenu 2">
            <a:extLst>
              <a:ext uri="{FF2B5EF4-FFF2-40B4-BE49-F238E27FC236}">
                <a16:creationId xmlns:a16="http://schemas.microsoft.com/office/drawing/2014/main" xmlns="" id="{AFCEAC69-CEA4-415B-960C-AB354904D011}"/>
              </a:ext>
            </a:extLst>
          </p:cNvPr>
          <p:cNvSpPr>
            <a:spLocks noGrp="1"/>
          </p:cNvSpPr>
          <p:nvPr>
            <p:ph idx="1"/>
          </p:nvPr>
        </p:nvSpPr>
        <p:spPr/>
        <p:txBody>
          <a:bodyPr/>
          <a:lstStyle/>
          <a:p>
            <a:r>
              <a:rPr lang="fr-FR" dirty="0"/>
              <a:t>Réconciliation avec la nature</a:t>
            </a:r>
          </a:p>
          <a:p>
            <a:pPr lvl="1"/>
            <a:r>
              <a:rPr lang="fr-FR" dirty="0"/>
              <a:t>Développer un « compréhension empathique de la </a:t>
            </a:r>
            <a:r>
              <a:rPr lang="fr-FR" i="1" dirty="0"/>
              <a:t>vie </a:t>
            </a:r>
            <a:r>
              <a:rPr lang="fr-FR" dirty="0"/>
              <a:t>de la nature » (NP, p. 100)</a:t>
            </a:r>
          </a:p>
          <a:p>
            <a:pPr lvl="1"/>
            <a:r>
              <a:rPr lang="fr-FR" dirty="0"/>
              <a:t>Entendre sa voix et percevoir ce qui est caché en elle</a:t>
            </a:r>
          </a:p>
          <a:p>
            <a:pPr lvl="2"/>
            <a:r>
              <a:rPr lang="fr-FR" i="1" dirty="0"/>
              <a:t>« </a:t>
            </a:r>
            <a:r>
              <a:rPr lang="fr-BE" dirty="0"/>
              <a:t>É</a:t>
            </a:r>
            <a:r>
              <a:rPr lang="fr-FR" i="1" dirty="0"/>
              <a:t>couter [l]es multiples voix de la nature et à travers elle la musique silencieuse de l’univers » </a:t>
            </a:r>
            <a:r>
              <a:rPr lang="fr-FR" dirty="0"/>
              <a:t>(NP, p. 100)</a:t>
            </a:r>
          </a:p>
          <a:p>
            <a:pPr lvl="1"/>
            <a:r>
              <a:rPr lang="fr-BE" dirty="0"/>
              <a:t>Importance des artistes qui ont perçu le sens éternel de la nature (NP, p. 100)</a:t>
            </a:r>
          </a:p>
        </p:txBody>
      </p:sp>
      <p:sp>
        <p:nvSpPr>
          <p:cNvPr id="4" name="Espace réservé du pied de page 3">
            <a:extLst>
              <a:ext uri="{FF2B5EF4-FFF2-40B4-BE49-F238E27FC236}">
                <a16:creationId xmlns:a16="http://schemas.microsoft.com/office/drawing/2014/main" xmlns="" id="{C4F6FB7F-8F15-4EB8-A705-E005AE4E824F}"/>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22586CBA-EE7E-4383-8A37-4CE99F76DFFF}"/>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8641507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0D28DB5-DF35-44FD-B44C-862DD817F350}"/>
              </a:ext>
            </a:extLst>
          </p:cNvPr>
          <p:cNvSpPr>
            <a:spLocks noGrp="1"/>
          </p:cNvSpPr>
          <p:nvPr>
            <p:ph type="title"/>
          </p:nvPr>
        </p:nvSpPr>
        <p:spPr/>
        <p:txBody>
          <a:bodyPr/>
          <a:lstStyle/>
          <a:p>
            <a:r>
              <a:rPr lang="fr-FR" dirty="0"/>
              <a:t>2. Le salut dans les sermons de Tillich</a:t>
            </a:r>
            <a:endParaRPr lang="fr-BE" dirty="0"/>
          </a:p>
        </p:txBody>
      </p:sp>
      <p:sp>
        <p:nvSpPr>
          <p:cNvPr id="3" name="Espace réservé du contenu 2">
            <a:extLst>
              <a:ext uri="{FF2B5EF4-FFF2-40B4-BE49-F238E27FC236}">
                <a16:creationId xmlns:a16="http://schemas.microsoft.com/office/drawing/2014/main" xmlns="" id="{0F476EB5-9951-4E05-9A45-2B9DBEAF0A12}"/>
              </a:ext>
            </a:extLst>
          </p:cNvPr>
          <p:cNvSpPr>
            <a:spLocks noGrp="1"/>
          </p:cNvSpPr>
          <p:nvPr>
            <p:ph idx="1"/>
          </p:nvPr>
        </p:nvSpPr>
        <p:spPr/>
        <p:txBody>
          <a:bodyPr>
            <a:normAutofit fontScale="77500" lnSpcReduction="20000"/>
          </a:bodyPr>
          <a:lstStyle/>
          <a:p>
            <a:r>
              <a:rPr lang="fr-FR" dirty="0"/>
              <a:t>Réunion avec notre propre fondement</a:t>
            </a:r>
          </a:p>
          <a:p>
            <a:pPr lvl="1"/>
            <a:r>
              <a:rPr lang="fr-FR" dirty="0"/>
              <a:t>L’homme, aliéné et étranger à son être profond, n’est en mesure ni d’assurer son propre accomplissement, ni d’assurer celui de la nature</a:t>
            </a:r>
          </a:p>
          <a:p>
            <a:pPr lvl="2"/>
            <a:r>
              <a:rPr lang="fr-FR" i="1" dirty="0"/>
              <a:t>« Dans la mesure où il a échoué et continue à ne pas atteindre son propre accomplissement, il est incapable d’assurer l’accomplissement de la nature » </a:t>
            </a:r>
            <a:r>
              <a:rPr lang="fr-FR" dirty="0"/>
              <a:t>(NP, p. 105)</a:t>
            </a:r>
          </a:p>
          <a:p>
            <a:pPr lvl="1"/>
            <a:r>
              <a:rPr lang="fr-FR" dirty="0"/>
              <a:t>Seul le </a:t>
            </a:r>
            <a:r>
              <a:rPr lang="fr-FR" dirty="0" smtClean="0"/>
              <a:t>Christ, </a:t>
            </a:r>
            <a:r>
              <a:rPr lang="fr-FR" dirty="0"/>
              <a:t>en tant que médiateur du </a:t>
            </a:r>
            <a:r>
              <a:rPr lang="fr-FR" dirty="0" smtClean="0"/>
              <a:t>salut, </a:t>
            </a:r>
            <a:r>
              <a:rPr lang="fr-FR" dirty="0"/>
              <a:t>peut assurer cette réunion</a:t>
            </a:r>
          </a:p>
          <a:p>
            <a:pPr lvl="2"/>
            <a:r>
              <a:rPr lang="fr-FR" i="1" dirty="0"/>
              <a:t>« En lui les forces de séparation et la tragédie sont surmontées non seulement dans l’humanité mais aussi dans l’univers » </a:t>
            </a:r>
            <a:r>
              <a:rPr lang="fr-FR" dirty="0"/>
              <a:t>(NP, p. 105)</a:t>
            </a:r>
          </a:p>
          <a:p>
            <a:pPr lvl="1"/>
            <a:r>
              <a:rPr lang="fr-FR" dirty="0"/>
              <a:t>Le Christ inaugure une création nouvelle, renouvelée. Grâce à cette réalité nouvelle nous sommes déjà réconciliés</a:t>
            </a:r>
          </a:p>
          <a:p>
            <a:pPr lvl="2"/>
            <a:r>
              <a:rPr lang="fr-FR" i="1" dirty="0"/>
              <a:t>« Nous n’avons rien à montrer pour entrer dans l’être nouveau, parce qu’il suffit de lui être ouvert pour qu’il nous saisisse » </a:t>
            </a:r>
            <a:r>
              <a:rPr lang="fr-FR" dirty="0"/>
              <a:t>(EN, p. 41)</a:t>
            </a:r>
          </a:p>
          <a:p>
            <a:pPr lvl="1"/>
            <a:r>
              <a:rPr lang="fr-FR" dirty="0"/>
              <a:t>L’ Être nouveau permet notre réunion et notre guérison</a:t>
            </a:r>
          </a:p>
          <a:p>
            <a:pPr lvl="2"/>
            <a:r>
              <a:rPr lang="fr-FR" dirty="0"/>
              <a:t> </a:t>
            </a:r>
            <a:r>
              <a:rPr lang="fr-FR" i="1" dirty="0"/>
              <a:t>« Là où apparaît la réalité nouvelle, on éprouve l’unité avec Dieu, fondement et sens de l’existence » </a:t>
            </a:r>
            <a:r>
              <a:rPr lang="fr-FR" dirty="0"/>
              <a:t>(EN, p. 41)</a:t>
            </a:r>
          </a:p>
          <a:p>
            <a:pPr lvl="2"/>
            <a:r>
              <a:rPr lang="fr-FR" i="1" dirty="0"/>
              <a:t>« La création nouvelle est une création qui guérit parce qu’elle crée l’union avec soi et les autres »</a:t>
            </a:r>
            <a:r>
              <a:rPr lang="fr-FR" dirty="0"/>
              <a:t> (EN, p. 42)</a:t>
            </a:r>
          </a:p>
        </p:txBody>
      </p:sp>
      <p:sp>
        <p:nvSpPr>
          <p:cNvPr id="4" name="Espace réservé du pied de page 3">
            <a:extLst>
              <a:ext uri="{FF2B5EF4-FFF2-40B4-BE49-F238E27FC236}">
                <a16:creationId xmlns:a16="http://schemas.microsoft.com/office/drawing/2014/main" xmlns="" id="{F0421C0B-A1C8-4638-B75A-939ACFF714F3}"/>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89EE54CE-966F-4310-A754-9AC35066778E}"/>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4050301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C453954-E351-48D7-BE9F-E9AFD8428BF8}"/>
              </a:ext>
            </a:extLst>
          </p:cNvPr>
          <p:cNvSpPr>
            <a:spLocks noGrp="1"/>
          </p:cNvSpPr>
          <p:nvPr>
            <p:ph type="title"/>
          </p:nvPr>
        </p:nvSpPr>
        <p:spPr/>
        <p:txBody>
          <a:bodyPr/>
          <a:lstStyle/>
          <a:p>
            <a:r>
              <a:rPr lang="fr-FR" dirty="0"/>
              <a:t>2. Le salut dans les sermons de Tillich</a:t>
            </a:r>
            <a:endParaRPr lang="fr-BE" dirty="0"/>
          </a:p>
        </p:txBody>
      </p:sp>
      <p:sp>
        <p:nvSpPr>
          <p:cNvPr id="3" name="Espace réservé du contenu 2">
            <a:extLst>
              <a:ext uri="{FF2B5EF4-FFF2-40B4-BE49-F238E27FC236}">
                <a16:creationId xmlns:a16="http://schemas.microsoft.com/office/drawing/2014/main" xmlns="" id="{3568B846-84C0-4088-8815-EBE16E5B5634}"/>
              </a:ext>
            </a:extLst>
          </p:cNvPr>
          <p:cNvSpPr>
            <a:spLocks noGrp="1"/>
          </p:cNvSpPr>
          <p:nvPr>
            <p:ph idx="1"/>
          </p:nvPr>
        </p:nvSpPr>
        <p:spPr/>
        <p:txBody>
          <a:bodyPr>
            <a:normAutofit fontScale="85000" lnSpcReduction="10000"/>
          </a:bodyPr>
          <a:lstStyle/>
          <a:p>
            <a:r>
              <a:rPr lang="fr-FR" dirty="0"/>
              <a:t>Résurrection</a:t>
            </a:r>
          </a:p>
          <a:p>
            <a:pPr lvl="1"/>
            <a:r>
              <a:rPr lang="fr-FR" i="1" dirty="0"/>
              <a:t>« La victoire d’un état de choses nouveau, la naissance d’un être nouveau à partir de la mort du vieil être, ici et maintenant » </a:t>
            </a:r>
            <a:r>
              <a:rPr lang="fr-FR" dirty="0"/>
              <a:t>(EN, p. 43)</a:t>
            </a:r>
          </a:p>
          <a:p>
            <a:pPr lvl="1"/>
            <a:r>
              <a:rPr lang="fr-FR" i="1" dirty="0"/>
              <a:t>Hic et nunc : « Là où il y a un être nouveau, là est la résurrection, c’est-à-dire la création en éternité de chaque instant du temps » </a:t>
            </a:r>
            <a:r>
              <a:rPr lang="fr-FR" dirty="0"/>
              <a:t>(EN, p. 43)</a:t>
            </a:r>
          </a:p>
          <a:p>
            <a:pPr lvl="1"/>
            <a:r>
              <a:rPr lang="fr-FR" dirty="0"/>
              <a:t>Le Christ est « lié » avec la nature</a:t>
            </a:r>
          </a:p>
          <a:p>
            <a:pPr lvl="2"/>
            <a:r>
              <a:rPr lang="fr-FR" dirty="0"/>
              <a:t>La nature a véritablement compati avec les souffrances du Christ en croix</a:t>
            </a:r>
          </a:p>
          <a:p>
            <a:pPr lvl="2"/>
            <a:r>
              <a:rPr lang="fr-FR" dirty="0"/>
              <a:t>Le ciel s’est obscurci et le soleil s’est caché, la terre a tremblé et a frémi. Les rochers se sont fendus</a:t>
            </a:r>
          </a:p>
          <a:p>
            <a:pPr lvl="2"/>
            <a:r>
              <a:rPr lang="fr-FR" i="1" dirty="0"/>
              <a:t>« La nature est bouleversée parce que se produit quelque chose qui importe à tout l’univers » </a:t>
            </a:r>
            <a:r>
              <a:rPr lang="fr-FR" dirty="0"/>
              <a:t>(SU, p. 226)</a:t>
            </a:r>
          </a:p>
          <a:p>
            <a:pPr lvl="2"/>
            <a:r>
              <a:rPr lang="fr-FR" i="1" dirty="0"/>
              <a:t>« L’événement du Golgotha est un événement qui concerne l’univers entier, la nature et l’histoire » </a:t>
            </a:r>
            <a:r>
              <a:rPr lang="fr-FR" dirty="0"/>
              <a:t>(SU, p. 227)</a:t>
            </a:r>
          </a:p>
          <a:p>
            <a:pPr lvl="1"/>
            <a:r>
              <a:rPr lang="fr-FR" dirty="0"/>
              <a:t>Avec la résurrection du Christ : </a:t>
            </a:r>
            <a:r>
              <a:rPr lang="fr-FR" i="1" dirty="0"/>
              <a:t>« La nature a reçu une nouvelle signification » et « l’univers n’est plus soumis désormais à la loi de la mort [mais] à la loi de la vie » </a:t>
            </a:r>
            <a:r>
              <a:rPr lang="fr-FR" dirty="0"/>
              <a:t>(SU, p. 229)</a:t>
            </a:r>
            <a:endParaRPr lang="fr-BE" dirty="0"/>
          </a:p>
        </p:txBody>
      </p:sp>
      <p:sp>
        <p:nvSpPr>
          <p:cNvPr id="4" name="Espace réservé du pied de page 3">
            <a:extLst>
              <a:ext uri="{FF2B5EF4-FFF2-40B4-BE49-F238E27FC236}">
                <a16:creationId xmlns:a16="http://schemas.microsoft.com/office/drawing/2014/main" xmlns="" id="{16C678CF-0966-432F-8BEA-190E80CFC003}"/>
              </a:ext>
            </a:extLst>
          </p:cNvPr>
          <p:cNvSpPr>
            <a:spLocks noGrp="1"/>
          </p:cNvSpPr>
          <p:nvPr>
            <p:ph type="ftr" sz="quarter" idx="11"/>
          </p:nvPr>
        </p:nvSpPr>
        <p:spPr/>
        <p:txBody>
          <a:bodyPr/>
          <a:lstStyle/>
          <a:p>
            <a:r>
              <a:rPr lang="fr-FR" dirty="0"/>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F531521F-F398-4760-8C0E-5F9422B40344}"/>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3546010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78E54E1-EFBC-4A91-BF42-1300563A1960}"/>
              </a:ext>
            </a:extLst>
          </p:cNvPr>
          <p:cNvSpPr>
            <a:spLocks noGrp="1"/>
          </p:cNvSpPr>
          <p:nvPr>
            <p:ph type="title"/>
          </p:nvPr>
        </p:nvSpPr>
        <p:spPr/>
        <p:txBody>
          <a:bodyPr>
            <a:normAutofit/>
          </a:bodyPr>
          <a:lstStyle/>
          <a:p>
            <a:r>
              <a:rPr lang="fr-FR" dirty="0"/>
              <a:t>3. Tentatives d’explication et conséquences pratiques</a:t>
            </a:r>
            <a:endParaRPr lang="fr-BE" dirty="0"/>
          </a:p>
        </p:txBody>
      </p:sp>
      <p:sp>
        <p:nvSpPr>
          <p:cNvPr id="3" name="Espace réservé du contenu 2">
            <a:extLst>
              <a:ext uri="{FF2B5EF4-FFF2-40B4-BE49-F238E27FC236}">
                <a16:creationId xmlns:a16="http://schemas.microsoft.com/office/drawing/2014/main" xmlns="" id="{F9487F7C-3780-471A-A754-AF6C269CCEAA}"/>
              </a:ext>
            </a:extLst>
          </p:cNvPr>
          <p:cNvSpPr>
            <a:spLocks noGrp="1"/>
          </p:cNvSpPr>
          <p:nvPr>
            <p:ph idx="1"/>
          </p:nvPr>
        </p:nvSpPr>
        <p:spPr/>
        <p:txBody>
          <a:bodyPr>
            <a:normAutofit fontScale="92500" lnSpcReduction="20000"/>
          </a:bodyPr>
          <a:lstStyle/>
          <a:p>
            <a:r>
              <a:rPr lang="fr-FR" dirty="0"/>
              <a:t>En résumé :</a:t>
            </a:r>
          </a:p>
          <a:p>
            <a:pPr lvl="1"/>
            <a:r>
              <a:rPr lang="fr-FR" dirty="0"/>
              <a:t>Communauté de destin entre l’homme et la nature</a:t>
            </a:r>
          </a:p>
          <a:p>
            <a:pPr lvl="1"/>
            <a:r>
              <a:rPr lang="fr-FR" dirty="0"/>
              <a:t>Unité et universalité du salut (qui comprend bien celui de la nature)</a:t>
            </a:r>
          </a:p>
          <a:p>
            <a:pPr lvl="1"/>
            <a:r>
              <a:rPr lang="fr-FR" dirty="0"/>
              <a:t>Trois signes : réconciliation, réunion avec le fondement de l’être, résurrection</a:t>
            </a:r>
          </a:p>
          <a:p>
            <a:r>
              <a:rPr lang="fr-FR" dirty="0"/>
              <a:t>Explications :</a:t>
            </a:r>
          </a:p>
          <a:p>
            <a:pPr lvl="1"/>
            <a:r>
              <a:rPr lang="fr-FR" dirty="0"/>
              <a:t>La théologie </a:t>
            </a:r>
            <a:r>
              <a:rPr lang="fr-FR" dirty="0" smtClean="0"/>
              <a:t>tillichienne </a:t>
            </a:r>
            <a:r>
              <a:rPr lang="fr-FR" dirty="0"/>
              <a:t>repose avant tout sur un fondement ontologique. Ce « fondement de l’être » désigne avant tout une dimension de profondeur</a:t>
            </a:r>
          </a:p>
          <a:p>
            <a:pPr lvl="1"/>
            <a:r>
              <a:rPr lang="fr-FR" dirty="0"/>
              <a:t>Le réalisme « auto-transcendant » réunit les notions de transcendance et d’immanence tout en dépassant le naturalisme et le supranaturalisme</a:t>
            </a:r>
          </a:p>
          <a:p>
            <a:pPr lvl="1"/>
            <a:r>
              <a:rPr lang="fr-FR" dirty="0"/>
              <a:t>Travail de révélation corrélationnelle (image de l’ellipse à double foyer)</a:t>
            </a:r>
          </a:p>
          <a:p>
            <a:pPr lvl="1"/>
            <a:r>
              <a:rPr lang="fr-FR" dirty="0"/>
              <a:t>Tillich parvient à fonder le salut de l’homme et de toute la création en conférant un statut particulier à l’homme, le Christ </a:t>
            </a:r>
            <a:r>
              <a:rPr lang="fr-FR" dirty="0" smtClean="0"/>
              <a:t>s’étant </a:t>
            </a:r>
            <a:r>
              <a:rPr lang="fr-FR" dirty="0"/>
              <a:t>manifesté sous forme humaine</a:t>
            </a:r>
          </a:p>
          <a:p>
            <a:pPr lvl="1"/>
            <a:r>
              <a:rPr lang="fr-FR" dirty="0"/>
              <a:t>Seul le Christ, médiateur du salut, guérit, réunit ce qui est séparé et renouvelle </a:t>
            </a:r>
            <a:r>
              <a:rPr lang="fr-FR" dirty="0" smtClean="0"/>
              <a:t>à la fois l’homme </a:t>
            </a:r>
            <a:r>
              <a:rPr lang="fr-FR" dirty="0"/>
              <a:t>et le monde </a:t>
            </a:r>
          </a:p>
          <a:p>
            <a:pPr lvl="1"/>
            <a:endParaRPr lang="fr-BE" dirty="0"/>
          </a:p>
        </p:txBody>
      </p:sp>
      <p:sp>
        <p:nvSpPr>
          <p:cNvPr id="4" name="Espace réservé du pied de page 3">
            <a:extLst>
              <a:ext uri="{FF2B5EF4-FFF2-40B4-BE49-F238E27FC236}">
                <a16:creationId xmlns:a16="http://schemas.microsoft.com/office/drawing/2014/main" xmlns="" id="{49285472-5F3A-4E1D-BDE4-6F7143FCC594}"/>
              </a:ext>
            </a:extLst>
          </p:cNvPr>
          <p:cNvSpPr>
            <a:spLocks noGrp="1"/>
          </p:cNvSpPr>
          <p:nvPr>
            <p:ph type="ftr" sz="quarter" idx="11"/>
          </p:nvPr>
        </p:nvSpPr>
        <p:spPr/>
        <p:txBody>
          <a:bodyPr/>
          <a:lstStyle/>
          <a:p>
            <a:r>
              <a:rPr lang="fr-FR" dirty="0"/>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35FB64F2-DF6E-4226-9911-8D083C53E462}"/>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1738111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E4E189B-0928-4C8A-977E-DD43749273B3}"/>
              </a:ext>
            </a:extLst>
          </p:cNvPr>
          <p:cNvSpPr>
            <a:spLocks noGrp="1"/>
          </p:cNvSpPr>
          <p:nvPr>
            <p:ph type="title"/>
          </p:nvPr>
        </p:nvSpPr>
        <p:spPr/>
        <p:txBody>
          <a:bodyPr/>
          <a:lstStyle/>
          <a:p>
            <a:r>
              <a:rPr lang="fr-FR" dirty="0"/>
              <a:t>3. Tentatives d’explication et conséquences pratiques</a:t>
            </a:r>
            <a:endParaRPr lang="fr-BE" dirty="0"/>
          </a:p>
        </p:txBody>
      </p:sp>
      <p:sp>
        <p:nvSpPr>
          <p:cNvPr id="3" name="Espace réservé du contenu 2">
            <a:extLst>
              <a:ext uri="{FF2B5EF4-FFF2-40B4-BE49-F238E27FC236}">
                <a16:creationId xmlns:a16="http://schemas.microsoft.com/office/drawing/2014/main" xmlns="" id="{03DF11FC-E803-4C42-8741-EF980B3A9858}"/>
              </a:ext>
            </a:extLst>
          </p:cNvPr>
          <p:cNvSpPr>
            <a:spLocks noGrp="1"/>
          </p:cNvSpPr>
          <p:nvPr>
            <p:ph idx="1"/>
          </p:nvPr>
        </p:nvSpPr>
        <p:spPr/>
        <p:txBody>
          <a:bodyPr>
            <a:normAutofit lnSpcReduction="10000"/>
          </a:bodyPr>
          <a:lstStyle/>
          <a:p>
            <a:r>
              <a:rPr lang="fr-FR" dirty="0"/>
              <a:t>Le rôle du salut est donc déterminant</a:t>
            </a:r>
          </a:p>
          <a:p>
            <a:pPr lvl="1"/>
            <a:r>
              <a:rPr lang="fr-FR" dirty="0"/>
              <a:t>La puissance de guérison du Christ et d’ores et déjà à l’œuvre dans notre réalité, de manière partielle et provisoire</a:t>
            </a:r>
          </a:p>
          <a:p>
            <a:pPr lvl="1"/>
            <a:r>
              <a:rPr lang="fr-FR" dirty="0" smtClean="0"/>
              <a:t>Cependant, </a:t>
            </a:r>
            <a:r>
              <a:rPr lang="fr-FR" dirty="0"/>
              <a:t>cette puissance de guérison ne sera totale, éternelle et définitive qu’avec la venue du Royaume à la fin des temps lorsque « Dieu sera tout en tous » (1Co, 15, </a:t>
            </a:r>
            <a:r>
              <a:rPr lang="fr-FR" sz="1100" dirty="0"/>
              <a:t>28</a:t>
            </a:r>
            <a:r>
              <a:rPr lang="fr-FR" dirty="0"/>
              <a:t>)</a:t>
            </a:r>
          </a:p>
          <a:p>
            <a:pPr lvl="1"/>
            <a:r>
              <a:rPr lang="fr-FR" dirty="0"/>
              <a:t>Celui qui a été saisi par la foi est entraîné par amour pour agir en vue de la réunion de ce qui est séparé. Cette action </a:t>
            </a:r>
            <a:r>
              <a:rPr lang="fr-FR" dirty="0" smtClean="0"/>
              <a:t>doit </a:t>
            </a:r>
            <a:r>
              <a:rPr lang="fr-FR" dirty="0"/>
              <a:t>se vivre dans un « réalisme croyant »</a:t>
            </a:r>
          </a:p>
          <a:p>
            <a:pPr lvl="1"/>
            <a:r>
              <a:rPr lang="fr-FR" dirty="0"/>
              <a:t>Pour mobiliser cette </a:t>
            </a:r>
            <a:r>
              <a:rPr lang="fr-FR" dirty="0" smtClean="0"/>
              <a:t>action, </a:t>
            </a:r>
            <a:r>
              <a:rPr lang="fr-FR" dirty="0"/>
              <a:t>Tillich revisite la notion de </a:t>
            </a:r>
            <a:r>
              <a:rPr lang="fr-FR" i="1" dirty="0"/>
              <a:t>kairos</a:t>
            </a:r>
            <a:r>
              <a:rPr lang="fr-FR" dirty="0"/>
              <a:t> : c’est le temps où Dieu agit, fait pression et oriente vers le nouveau</a:t>
            </a:r>
          </a:p>
          <a:p>
            <a:pPr lvl="1"/>
            <a:r>
              <a:rPr lang="fr-FR" dirty="0"/>
              <a:t>Ce </a:t>
            </a:r>
            <a:r>
              <a:rPr lang="fr-FR" i="1" dirty="0"/>
              <a:t>kairos</a:t>
            </a:r>
            <a:r>
              <a:rPr lang="fr-FR" dirty="0"/>
              <a:t> requiert tout notre engagement par son caractère à la fois prophétique (du nouveau est en train de naître) et eschatologique (qui porte sur l’ultime). Dès lors, le </a:t>
            </a:r>
            <a:r>
              <a:rPr lang="fr-FR" dirty="0" smtClean="0"/>
              <a:t>Royaume </a:t>
            </a:r>
            <a:r>
              <a:rPr lang="fr-FR" dirty="0"/>
              <a:t>est déjà à construire ici et maintenant</a:t>
            </a:r>
            <a:endParaRPr lang="fr-BE" dirty="0"/>
          </a:p>
        </p:txBody>
      </p:sp>
      <p:sp>
        <p:nvSpPr>
          <p:cNvPr id="4" name="Espace réservé du pied de page 3">
            <a:extLst>
              <a:ext uri="{FF2B5EF4-FFF2-40B4-BE49-F238E27FC236}">
                <a16:creationId xmlns:a16="http://schemas.microsoft.com/office/drawing/2014/main" xmlns="" id="{65DFB474-C92F-482E-BC21-1201E91D10BE}"/>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3EF923E2-7065-4D63-A5DF-AFB4C3549FAF}"/>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277863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AF3889F-DFE3-4994-902F-CA59039C271C}"/>
              </a:ext>
            </a:extLst>
          </p:cNvPr>
          <p:cNvSpPr>
            <a:spLocks noGrp="1"/>
          </p:cNvSpPr>
          <p:nvPr>
            <p:ph type="title"/>
          </p:nvPr>
        </p:nvSpPr>
        <p:spPr/>
        <p:txBody>
          <a:bodyPr/>
          <a:lstStyle/>
          <a:p>
            <a:r>
              <a:rPr lang="fr-FR" dirty="0"/>
              <a:t>Conclusions et perspectives</a:t>
            </a:r>
            <a:endParaRPr lang="fr-BE" dirty="0"/>
          </a:p>
        </p:txBody>
      </p:sp>
      <p:sp>
        <p:nvSpPr>
          <p:cNvPr id="3" name="Espace réservé du contenu 2">
            <a:extLst>
              <a:ext uri="{FF2B5EF4-FFF2-40B4-BE49-F238E27FC236}">
                <a16:creationId xmlns:a16="http://schemas.microsoft.com/office/drawing/2014/main" xmlns="" id="{3927420D-02D6-441C-8545-786CB5E4A17E}"/>
              </a:ext>
            </a:extLst>
          </p:cNvPr>
          <p:cNvSpPr>
            <a:spLocks noGrp="1"/>
          </p:cNvSpPr>
          <p:nvPr>
            <p:ph idx="1"/>
          </p:nvPr>
        </p:nvSpPr>
        <p:spPr/>
        <p:txBody>
          <a:bodyPr/>
          <a:lstStyle/>
          <a:p>
            <a:r>
              <a:rPr lang="fr-FR" dirty="0"/>
              <a:t>Conclusions</a:t>
            </a:r>
          </a:p>
          <a:p>
            <a:pPr lvl="1"/>
            <a:r>
              <a:rPr lang="fr-FR" dirty="0"/>
              <a:t>Parce que Tillich refuse une conception </a:t>
            </a:r>
            <a:r>
              <a:rPr lang="fr-FR" dirty="0"/>
              <a:t>du salut seulement </a:t>
            </a:r>
            <a:r>
              <a:rPr lang="fr-FR" dirty="0" smtClean="0"/>
              <a:t>individuel, </a:t>
            </a:r>
            <a:r>
              <a:rPr lang="fr-FR" dirty="0"/>
              <a:t>nous nous sommes interrogés sur le sens plus profond du salut, sur la signification d’une guérison totale et universelle qui implique le salut du monde et de la création toute entière.</a:t>
            </a:r>
          </a:p>
          <a:p>
            <a:pPr lvl="1"/>
            <a:r>
              <a:rPr lang="fr-FR" dirty="0"/>
              <a:t>La notion a été déployée dans ces trois dimensions : réconciliation, réunion et résurrection</a:t>
            </a:r>
          </a:p>
          <a:p>
            <a:pPr lvl="1"/>
            <a:r>
              <a:rPr lang="fr-FR" dirty="0"/>
              <a:t>Tillich nous pousse à agir</a:t>
            </a:r>
            <a:r>
              <a:rPr lang="fr-FR" i="1" dirty="0"/>
              <a:t> hic et nunc</a:t>
            </a:r>
            <a:r>
              <a:rPr lang="fr-FR" dirty="0"/>
              <a:t> en faveur de notre maison commune</a:t>
            </a:r>
            <a:endParaRPr lang="fr-BE" dirty="0"/>
          </a:p>
        </p:txBody>
      </p:sp>
      <p:sp>
        <p:nvSpPr>
          <p:cNvPr id="4" name="Espace réservé du pied de page 3">
            <a:extLst>
              <a:ext uri="{FF2B5EF4-FFF2-40B4-BE49-F238E27FC236}">
                <a16:creationId xmlns:a16="http://schemas.microsoft.com/office/drawing/2014/main" xmlns="" id="{04AAE2DA-F286-4E9C-B1B9-6797007F4D05}"/>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59AF7303-9929-47C7-B9E2-078D09BC1E4B}"/>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769738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BD99BC6-99F0-4793-919E-1F6F081CDC87}"/>
              </a:ext>
            </a:extLst>
          </p:cNvPr>
          <p:cNvSpPr>
            <a:spLocks noGrp="1"/>
          </p:cNvSpPr>
          <p:nvPr>
            <p:ph type="title"/>
          </p:nvPr>
        </p:nvSpPr>
        <p:spPr/>
        <p:txBody>
          <a:bodyPr/>
          <a:lstStyle/>
          <a:p>
            <a:r>
              <a:rPr lang="fr-FR" dirty="0"/>
              <a:t>Conclusions et perspectives</a:t>
            </a:r>
            <a:endParaRPr lang="fr-BE" dirty="0"/>
          </a:p>
        </p:txBody>
      </p:sp>
      <p:sp>
        <p:nvSpPr>
          <p:cNvPr id="3" name="Espace réservé du contenu 2">
            <a:extLst>
              <a:ext uri="{FF2B5EF4-FFF2-40B4-BE49-F238E27FC236}">
                <a16:creationId xmlns:a16="http://schemas.microsoft.com/office/drawing/2014/main" xmlns="" id="{F0E07D94-7845-4831-8722-14FA032588A2}"/>
              </a:ext>
            </a:extLst>
          </p:cNvPr>
          <p:cNvSpPr>
            <a:spLocks noGrp="1"/>
          </p:cNvSpPr>
          <p:nvPr>
            <p:ph idx="1"/>
          </p:nvPr>
        </p:nvSpPr>
        <p:spPr/>
        <p:txBody>
          <a:bodyPr/>
          <a:lstStyle/>
          <a:p>
            <a:r>
              <a:rPr lang="fr-FR" dirty="0"/>
              <a:t>Perspectives pour l’écologie </a:t>
            </a:r>
            <a:r>
              <a:rPr lang="fr-FR" dirty="0" smtClean="0"/>
              <a:t>intégrale: </a:t>
            </a:r>
            <a:endParaRPr lang="fr-FR" dirty="0"/>
          </a:p>
          <a:p>
            <a:pPr lvl="1"/>
            <a:r>
              <a:rPr lang="fr-FR" dirty="0"/>
              <a:t>Répondre à la crise de la culture par le biais de réalisme auto-transcendant réconciliant immanence et transcendance. Développer davantage l’importance des relations dans une perspective d’Alliance afin de rendre cette ontologie encore plus relationnelle</a:t>
            </a:r>
          </a:p>
          <a:p>
            <a:pPr lvl="1"/>
            <a:r>
              <a:rPr lang="fr-FR" dirty="0"/>
              <a:t>Répondre à la crise du sens en reformulant la notion de grâce et en s’engageant dans le </a:t>
            </a:r>
            <a:r>
              <a:rPr lang="fr-FR" i="1" dirty="0"/>
              <a:t>kairos</a:t>
            </a:r>
            <a:r>
              <a:rPr lang="fr-FR" dirty="0"/>
              <a:t> </a:t>
            </a:r>
            <a:r>
              <a:rPr lang="fr-FR" dirty="0" smtClean="0"/>
              <a:t>de l’écologie intégrale en </a:t>
            </a:r>
            <a:r>
              <a:rPr lang="fr-FR" dirty="0"/>
              <a:t>perspective de la </a:t>
            </a:r>
            <a:r>
              <a:rPr lang="fr-FR" dirty="0" smtClean="0"/>
              <a:t>venue </a:t>
            </a:r>
            <a:r>
              <a:rPr lang="fr-FR" dirty="0"/>
              <a:t>du Royaume. Cela redonne un sens et une orientation à l’histoire. Ne pas se limiter à la notion d’irruption de Dieu dans l’histoire mais la compléter par l’interruption de Dieu dans notre réalité (L. </a:t>
            </a:r>
            <a:r>
              <a:rPr lang="fr-FR" dirty="0" err="1"/>
              <a:t>Boeve</a:t>
            </a:r>
            <a:r>
              <a:rPr lang="fr-FR" dirty="0"/>
              <a:t>) afin de recontextualiser notre </a:t>
            </a:r>
            <a:r>
              <a:rPr lang="fr-FR" dirty="0" smtClean="0"/>
              <a:t>récit. </a:t>
            </a:r>
            <a:endParaRPr lang="fr-BE" dirty="0"/>
          </a:p>
        </p:txBody>
      </p:sp>
      <p:sp>
        <p:nvSpPr>
          <p:cNvPr id="4" name="Espace réservé du pied de page 3">
            <a:extLst>
              <a:ext uri="{FF2B5EF4-FFF2-40B4-BE49-F238E27FC236}">
                <a16:creationId xmlns:a16="http://schemas.microsoft.com/office/drawing/2014/main" xmlns="" id="{8FFAEECB-8D77-40AE-9D8B-E3ED943FFD3B}"/>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20B9B4F0-E144-48E5-8540-1DC0634B60FF}"/>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308916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E033DB2-BF6E-47D2-B31B-F3AEE65507A5}"/>
              </a:ext>
            </a:extLst>
          </p:cNvPr>
          <p:cNvSpPr>
            <a:spLocks noGrp="1"/>
          </p:cNvSpPr>
          <p:nvPr>
            <p:ph type="title"/>
          </p:nvPr>
        </p:nvSpPr>
        <p:spPr/>
        <p:txBody>
          <a:bodyPr/>
          <a:lstStyle/>
          <a:p>
            <a:r>
              <a:rPr lang="fr-FR" dirty="0"/>
              <a:t>Conclusions et perspectives</a:t>
            </a:r>
            <a:endParaRPr lang="fr-BE" dirty="0"/>
          </a:p>
        </p:txBody>
      </p:sp>
      <p:sp>
        <p:nvSpPr>
          <p:cNvPr id="3" name="Espace réservé du contenu 2">
            <a:extLst>
              <a:ext uri="{FF2B5EF4-FFF2-40B4-BE49-F238E27FC236}">
                <a16:creationId xmlns:a16="http://schemas.microsoft.com/office/drawing/2014/main" xmlns="" id="{07F29F7B-DCC0-4EF6-B620-06F0696843E1}"/>
              </a:ext>
            </a:extLst>
          </p:cNvPr>
          <p:cNvSpPr>
            <a:spLocks noGrp="1"/>
          </p:cNvSpPr>
          <p:nvPr>
            <p:ph idx="1"/>
          </p:nvPr>
        </p:nvSpPr>
        <p:spPr/>
        <p:txBody>
          <a:bodyPr/>
          <a:lstStyle/>
          <a:p>
            <a:r>
              <a:rPr lang="fr-FR" dirty="0"/>
              <a:t>Perspectives pour la théologie</a:t>
            </a:r>
          </a:p>
          <a:p>
            <a:pPr lvl="1"/>
            <a:r>
              <a:rPr lang="fr-FR" dirty="0"/>
              <a:t>Le fait d’avoir travaillé la question du salut dans une perspective de crise écologique intégrale nous rappelle les limites d’une conception du salut qui serait trop anthropocentrique (centrée exclusivement sur le salut de la personne humaine) et pas assez cosmologique. Revisiter l’importance de la sotériologie</a:t>
            </a:r>
          </a:p>
          <a:p>
            <a:pPr lvl="1"/>
            <a:r>
              <a:rPr lang="fr-FR" dirty="0"/>
              <a:t>Encourager le dialogue entre la philosophie ontologique et la théologie afin de préciser une image du </a:t>
            </a:r>
            <a:r>
              <a:rPr lang="fr-FR" dirty="0" smtClean="0"/>
              <a:t>divin, </a:t>
            </a:r>
            <a:r>
              <a:rPr lang="fr-FR" dirty="0"/>
              <a:t>trop souvent réduite à sa dimension personnaliste</a:t>
            </a:r>
            <a:endParaRPr lang="fr-BE" dirty="0"/>
          </a:p>
        </p:txBody>
      </p:sp>
      <p:sp>
        <p:nvSpPr>
          <p:cNvPr id="4" name="Espace réservé du pied de page 3">
            <a:extLst>
              <a:ext uri="{FF2B5EF4-FFF2-40B4-BE49-F238E27FC236}">
                <a16:creationId xmlns:a16="http://schemas.microsoft.com/office/drawing/2014/main" xmlns="" id="{1298003F-F647-40CC-955C-96B09E68B9F4}"/>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00C8DFA2-B408-4C14-B316-2868D360B780}"/>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3779985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5E92028-6331-4D72-A825-0B6CBD86460B}"/>
              </a:ext>
            </a:extLst>
          </p:cNvPr>
          <p:cNvSpPr>
            <a:spLocks noGrp="1"/>
          </p:cNvSpPr>
          <p:nvPr>
            <p:ph type="ctrTitle"/>
          </p:nvPr>
        </p:nvSpPr>
        <p:spPr/>
        <p:txBody>
          <a:bodyPr/>
          <a:lstStyle/>
          <a:p>
            <a:r>
              <a:rPr lang="fr-FR" dirty="0"/>
              <a:t>Merci pour votre attention</a:t>
            </a:r>
            <a:endParaRPr lang="fr-BE" dirty="0"/>
          </a:p>
        </p:txBody>
      </p:sp>
    </p:spTree>
    <p:extLst>
      <p:ext uri="{BB962C8B-B14F-4D97-AF65-F5344CB8AC3E}">
        <p14:creationId xmlns:p14="http://schemas.microsoft.com/office/powerpoint/2010/main" val="2768381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01D6FC7-20AE-4B76-AEBE-7DE9952C4665}"/>
              </a:ext>
            </a:extLst>
          </p:cNvPr>
          <p:cNvSpPr>
            <a:spLocks noGrp="1"/>
          </p:cNvSpPr>
          <p:nvPr>
            <p:ph type="title"/>
          </p:nvPr>
        </p:nvSpPr>
        <p:spPr/>
        <p:txBody>
          <a:bodyPr/>
          <a:lstStyle/>
          <a:p>
            <a:r>
              <a:rPr lang="fr-FR" dirty="0"/>
              <a:t>Plan de la présentation</a:t>
            </a:r>
            <a:endParaRPr lang="fr-BE" dirty="0"/>
          </a:p>
        </p:txBody>
      </p:sp>
      <p:sp>
        <p:nvSpPr>
          <p:cNvPr id="3" name="Espace réservé du contenu 2">
            <a:extLst>
              <a:ext uri="{FF2B5EF4-FFF2-40B4-BE49-F238E27FC236}">
                <a16:creationId xmlns:a16="http://schemas.microsoft.com/office/drawing/2014/main" xmlns="" id="{B443A4FD-24D2-4F64-A6E6-7BDFE5EB11C8}"/>
              </a:ext>
            </a:extLst>
          </p:cNvPr>
          <p:cNvSpPr>
            <a:spLocks noGrp="1"/>
          </p:cNvSpPr>
          <p:nvPr>
            <p:ph idx="1"/>
          </p:nvPr>
        </p:nvSpPr>
        <p:spPr/>
        <p:txBody>
          <a:bodyPr/>
          <a:lstStyle/>
          <a:p>
            <a:pPr>
              <a:buFont typeface="+mj-lt"/>
              <a:buAutoNum type="arabicPeriod"/>
            </a:pPr>
            <a:r>
              <a:rPr lang="fr-FR" dirty="0"/>
              <a:t>Apports philosophiques concernant l’« écologie intégrale »</a:t>
            </a:r>
          </a:p>
          <a:p>
            <a:pPr>
              <a:buFont typeface="+mj-lt"/>
              <a:buAutoNum type="arabicPeriod"/>
            </a:pPr>
            <a:r>
              <a:rPr lang="fr-FR" dirty="0"/>
              <a:t>Le salut dans les sermons de Paul Tillich</a:t>
            </a:r>
          </a:p>
          <a:p>
            <a:pPr>
              <a:buFont typeface="+mj-lt"/>
              <a:buAutoNum type="arabicPeriod"/>
            </a:pPr>
            <a:r>
              <a:rPr lang="fr-FR" dirty="0"/>
              <a:t>Tentatives d’explication et conséquences pratiques</a:t>
            </a:r>
          </a:p>
        </p:txBody>
      </p:sp>
      <p:sp>
        <p:nvSpPr>
          <p:cNvPr id="6" name="Espace réservé du pied de page 3">
            <a:extLst>
              <a:ext uri="{FF2B5EF4-FFF2-40B4-BE49-F238E27FC236}">
                <a16:creationId xmlns:a16="http://schemas.microsoft.com/office/drawing/2014/main" xmlns="" id="{1CF222C5-CC86-4A17-B46B-2699DDA4B364}"/>
              </a:ext>
            </a:extLst>
          </p:cNvPr>
          <p:cNvSpPr>
            <a:spLocks noGrp="1"/>
          </p:cNvSpPr>
          <p:nvPr>
            <p:ph type="ftr" sz="quarter" idx="11"/>
          </p:nvPr>
        </p:nvSpPr>
        <p:spPr>
          <a:xfrm>
            <a:off x="677334" y="6041362"/>
            <a:ext cx="6297612" cy="365125"/>
          </a:xfrm>
        </p:spPr>
        <p:txBody>
          <a:bodyPr/>
          <a:lstStyle/>
          <a:p>
            <a:r>
              <a:rPr lang="fr-FR" dirty="0"/>
              <a:t>Geoffrey Legrand – APTEF – 21 juin 2021</a:t>
            </a:r>
            <a:endParaRPr lang="en-US" dirty="0"/>
          </a:p>
        </p:txBody>
      </p:sp>
      <p:sp>
        <p:nvSpPr>
          <p:cNvPr id="7" name="Espace réservé du numéro de diapositive 4">
            <a:extLst>
              <a:ext uri="{FF2B5EF4-FFF2-40B4-BE49-F238E27FC236}">
                <a16:creationId xmlns:a16="http://schemas.microsoft.com/office/drawing/2014/main" xmlns="" id="{313F8971-68FE-4BE2-AB48-A416F42DF9E3}"/>
              </a:ext>
            </a:extLst>
          </p:cNvPr>
          <p:cNvSpPr>
            <a:spLocks noGrp="1"/>
          </p:cNvSpPr>
          <p:nvPr>
            <p:ph type="sldNum" sz="quarter" idx="12"/>
          </p:nvPr>
        </p:nvSpPr>
        <p:spPr>
          <a:xfrm>
            <a:off x="8590663" y="6041362"/>
            <a:ext cx="683339" cy="365125"/>
          </a:xfrm>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435713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CE3FDBB-AE8D-48D7-BDF0-0AC5A996FD05}"/>
              </a:ext>
            </a:extLst>
          </p:cNvPr>
          <p:cNvSpPr>
            <a:spLocks noGrp="1"/>
          </p:cNvSpPr>
          <p:nvPr>
            <p:ph type="title"/>
          </p:nvPr>
        </p:nvSpPr>
        <p:spPr/>
        <p:txBody>
          <a:bodyPr/>
          <a:lstStyle/>
          <a:p>
            <a:r>
              <a:rPr lang="fr-FR" dirty="0"/>
              <a:t>Introduction</a:t>
            </a:r>
            <a:endParaRPr lang="fr-BE" dirty="0"/>
          </a:p>
        </p:txBody>
      </p:sp>
      <p:sp>
        <p:nvSpPr>
          <p:cNvPr id="3" name="Espace réservé du contenu 2">
            <a:extLst>
              <a:ext uri="{FF2B5EF4-FFF2-40B4-BE49-F238E27FC236}">
                <a16:creationId xmlns:a16="http://schemas.microsoft.com/office/drawing/2014/main" xmlns="" id="{2FFC7FAA-A02B-4BA6-9A8D-E495ADAC6E54}"/>
              </a:ext>
            </a:extLst>
          </p:cNvPr>
          <p:cNvSpPr>
            <a:spLocks noGrp="1"/>
          </p:cNvSpPr>
          <p:nvPr>
            <p:ph idx="1"/>
          </p:nvPr>
        </p:nvSpPr>
        <p:spPr/>
        <p:txBody>
          <a:bodyPr>
            <a:normAutofit/>
          </a:bodyPr>
          <a:lstStyle/>
          <a:p>
            <a:r>
              <a:rPr lang="fr-FR" dirty="0"/>
              <a:t>Crise sanitaire et crise environnementale : de nouvelles fragilités</a:t>
            </a:r>
          </a:p>
          <a:p>
            <a:pPr lvl="1"/>
            <a:r>
              <a:rPr lang="fr-FR" dirty="0"/>
              <a:t>Causes et conséquences</a:t>
            </a:r>
          </a:p>
          <a:p>
            <a:r>
              <a:rPr lang="fr-FR" dirty="0"/>
              <a:t>La question du salut</a:t>
            </a:r>
          </a:p>
          <a:p>
            <a:pPr lvl="1"/>
            <a:r>
              <a:rPr lang="fr-FR" dirty="0"/>
              <a:t>Quel serait le sens du salut dans ces épreuves que nous traversons ?</a:t>
            </a:r>
          </a:p>
          <a:p>
            <a:r>
              <a:rPr lang="fr-FR" dirty="0"/>
              <a:t>Hypothèse</a:t>
            </a:r>
          </a:p>
          <a:p>
            <a:pPr lvl="1"/>
            <a:r>
              <a:rPr lang="fr-FR" dirty="0"/>
              <a:t>Mieux comprendre ces crises d’un point de vue théologique grâce à Tillich</a:t>
            </a:r>
          </a:p>
          <a:p>
            <a:r>
              <a:rPr lang="fr-FR" dirty="0"/>
              <a:t>Rappel du plan</a:t>
            </a:r>
          </a:p>
          <a:p>
            <a:pPr lvl="1"/>
            <a:r>
              <a:rPr lang="fr-FR" dirty="0"/>
              <a:t>Théorie des strates selon C. Luyckx</a:t>
            </a:r>
          </a:p>
          <a:p>
            <a:pPr lvl="1"/>
            <a:r>
              <a:rPr lang="fr-FR" dirty="0"/>
              <a:t>Le salut chez Tillich (d’après trois de ses sermons)</a:t>
            </a:r>
          </a:p>
          <a:p>
            <a:pPr lvl="1"/>
            <a:r>
              <a:rPr lang="fr-FR" dirty="0"/>
              <a:t>Engagement dans les </a:t>
            </a:r>
            <a:r>
              <a:rPr lang="fr-FR" i="1" dirty="0"/>
              <a:t>kairoi</a:t>
            </a:r>
            <a:r>
              <a:rPr lang="fr-FR" dirty="0"/>
              <a:t> de notre temps</a:t>
            </a:r>
          </a:p>
          <a:p>
            <a:endParaRPr lang="fr-FR" dirty="0"/>
          </a:p>
        </p:txBody>
      </p:sp>
      <p:sp>
        <p:nvSpPr>
          <p:cNvPr id="4" name="Espace réservé du pied de page 3">
            <a:extLst>
              <a:ext uri="{FF2B5EF4-FFF2-40B4-BE49-F238E27FC236}">
                <a16:creationId xmlns:a16="http://schemas.microsoft.com/office/drawing/2014/main" xmlns="" id="{46FE1B8B-1A02-4BF0-BF4D-CF0DEAA7D6D0}"/>
              </a:ext>
            </a:extLst>
          </p:cNvPr>
          <p:cNvSpPr>
            <a:spLocks noGrp="1"/>
          </p:cNvSpPr>
          <p:nvPr>
            <p:ph type="ftr" sz="quarter" idx="11"/>
          </p:nvPr>
        </p:nvSpPr>
        <p:spPr/>
        <p:txBody>
          <a:bodyPr/>
          <a:lstStyle/>
          <a:p>
            <a:r>
              <a:rPr lang="fr-FR" dirty="0"/>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C7DADC0A-FB09-4020-8B38-3D48AFAB92C0}"/>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852054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a:extLst>
              <a:ext uri="{FF2B5EF4-FFF2-40B4-BE49-F238E27FC236}">
                <a16:creationId xmlns:a16="http://schemas.microsoft.com/office/drawing/2014/main" xmlns="" id="{6D0E880E-537B-403E-8F82-B253CD7590FF}"/>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192" t="16270" r="3179" b="11246"/>
          <a:stretch/>
        </p:blipFill>
        <p:spPr bwMode="auto">
          <a:xfrm>
            <a:off x="5146919" y="2387870"/>
            <a:ext cx="4558061" cy="2277331"/>
          </a:xfrm>
          <a:prstGeom prst="rect">
            <a:avLst/>
          </a:prstGeom>
          <a:noFill/>
          <a:ln>
            <a:noFill/>
          </a:ln>
          <a:extLst>
            <a:ext uri="{53640926-AAD7-44D8-BBD7-CCE9431645EC}">
              <a14:shadowObscured xmlns:a14="http://schemas.microsoft.com/office/drawing/2010/main"/>
            </a:ext>
          </a:extLst>
        </p:spPr>
      </p:pic>
      <p:sp>
        <p:nvSpPr>
          <p:cNvPr id="2" name="Titre 1">
            <a:extLst>
              <a:ext uri="{FF2B5EF4-FFF2-40B4-BE49-F238E27FC236}">
                <a16:creationId xmlns:a16="http://schemas.microsoft.com/office/drawing/2014/main" xmlns="" id="{76C42E53-6ACD-4CAF-916C-347F159541DF}"/>
              </a:ext>
            </a:extLst>
          </p:cNvPr>
          <p:cNvSpPr>
            <a:spLocks noGrp="1"/>
          </p:cNvSpPr>
          <p:nvPr>
            <p:ph type="title"/>
          </p:nvPr>
        </p:nvSpPr>
        <p:spPr/>
        <p:txBody>
          <a:bodyPr/>
          <a:lstStyle/>
          <a:p>
            <a:r>
              <a:rPr lang="fr-FR" dirty="0"/>
              <a:t>1. Apports philosophiques concernant  l’« écologie intégrale »</a:t>
            </a:r>
            <a:endParaRPr lang="fr-BE" dirty="0"/>
          </a:p>
        </p:txBody>
      </p:sp>
      <p:sp>
        <p:nvSpPr>
          <p:cNvPr id="3" name="Espace réservé du contenu 2">
            <a:extLst>
              <a:ext uri="{FF2B5EF4-FFF2-40B4-BE49-F238E27FC236}">
                <a16:creationId xmlns:a16="http://schemas.microsoft.com/office/drawing/2014/main" xmlns="" id="{21377C52-0EDB-4239-9057-F87002A17FB2}"/>
              </a:ext>
            </a:extLst>
          </p:cNvPr>
          <p:cNvSpPr>
            <a:spLocks noGrp="1"/>
          </p:cNvSpPr>
          <p:nvPr>
            <p:ph sz="half" idx="1"/>
          </p:nvPr>
        </p:nvSpPr>
        <p:spPr/>
        <p:txBody>
          <a:bodyPr/>
          <a:lstStyle/>
          <a:p>
            <a:r>
              <a:rPr lang="fr-FR" dirty="0"/>
              <a:t>Articulation des savoirs dans leur complexité, approche holistique, vision au-delà des clivages de la modernité, modèle global et cohérent</a:t>
            </a:r>
          </a:p>
          <a:p>
            <a:r>
              <a:rPr lang="fr-FR" dirty="0"/>
              <a:t>Modèle des strates : identification des causes de la crise écologique et des pistes de solutions</a:t>
            </a:r>
          </a:p>
          <a:p>
            <a:r>
              <a:rPr lang="fr-FR" dirty="0"/>
              <a:t>5 dimensions</a:t>
            </a:r>
          </a:p>
          <a:p>
            <a:endParaRPr lang="fr-BE" dirty="0"/>
          </a:p>
        </p:txBody>
      </p:sp>
      <p:sp>
        <p:nvSpPr>
          <p:cNvPr id="5" name="Espace réservé du pied de page 4">
            <a:extLst>
              <a:ext uri="{FF2B5EF4-FFF2-40B4-BE49-F238E27FC236}">
                <a16:creationId xmlns:a16="http://schemas.microsoft.com/office/drawing/2014/main" xmlns="" id="{DDF8F731-97C3-422B-B692-E52FE14A29B9}"/>
              </a:ext>
            </a:extLst>
          </p:cNvPr>
          <p:cNvSpPr>
            <a:spLocks noGrp="1"/>
          </p:cNvSpPr>
          <p:nvPr>
            <p:ph type="ftr" sz="quarter" idx="11"/>
          </p:nvPr>
        </p:nvSpPr>
        <p:spPr/>
        <p:txBody>
          <a:bodyPr/>
          <a:lstStyle/>
          <a:p>
            <a:r>
              <a:rPr lang="fr-FR" dirty="0"/>
              <a:t>Geoffrey Legrand – APTEF – 21 juin 2021</a:t>
            </a:r>
            <a:endParaRPr lang="en-US" dirty="0"/>
          </a:p>
        </p:txBody>
      </p:sp>
      <p:sp>
        <p:nvSpPr>
          <p:cNvPr id="6" name="Espace réservé du numéro de diapositive 5">
            <a:extLst>
              <a:ext uri="{FF2B5EF4-FFF2-40B4-BE49-F238E27FC236}">
                <a16:creationId xmlns:a16="http://schemas.microsoft.com/office/drawing/2014/main" xmlns="" id="{358BB61A-7793-4641-937B-A8AB8968AB92}"/>
              </a:ext>
            </a:extLst>
          </p:cNvPr>
          <p:cNvSpPr>
            <a:spLocks noGrp="1"/>
          </p:cNvSpPr>
          <p:nvPr>
            <p:ph type="sldNum" sz="quarter" idx="12"/>
          </p:nvPr>
        </p:nvSpPr>
        <p:spPr/>
        <p:txBody>
          <a:bodyPr/>
          <a:lstStyle/>
          <a:p>
            <a:fld id="{6FF9F0C5-380F-41C2-899A-BAC0F0927E16}" type="slidenum">
              <a:rPr lang="en-US" smtClean="0"/>
              <a:t>4</a:t>
            </a:fld>
            <a:endParaRPr lang="en-US" dirty="0"/>
          </a:p>
        </p:txBody>
      </p:sp>
      <p:sp>
        <p:nvSpPr>
          <p:cNvPr id="10" name="ZoneTexte 9">
            <a:extLst>
              <a:ext uri="{FF2B5EF4-FFF2-40B4-BE49-F238E27FC236}">
                <a16:creationId xmlns:a16="http://schemas.microsoft.com/office/drawing/2014/main" xmlns="" id="{DB24B4DF-57E6-42EA-B9F6-B7C4735625C6}"/>
              </a:ext>
            </a:extLst>
          </p:cNvPr>
          <p:cNvSpPr txBox="1"/>
          <p:nvPr/>
        </p:nvSpPr>
        <p:spPr>
          <a:xfrm>
            <a:off x="5594863" y="4665201"/>
            <a:ext cx="3662172" cy="274691"/>
          </a:xfrm>
          <a:prstGeom prst="rect">
            <a:avLst/>
          </a:prstGeom>
          <a:noFill/>
        </p:spPr>
        <p:txBody>
          <a:bodyPr wrap="square">
            <a:spAutoFit/>
          </a:bodyPr>
          <a:lstStyle/>
          <a:p>
            <a:pPr algn="ctr">
              <a:lnSpc>
                <a:spcPct val="115000"/>
              </a:lnSpc>
              <a:spcAft>
                <a:spcPts val="1000"/>
              </a:spcAft>
            </a:pPr>
            <a:r>
              <a:rPr lang="fr-BE" sz="1100" b="1" i="1" dirty="0">
                <a:effectLst/>
                <a:latin typeface="Times New Roman" panose="02020603050405020304" pitchFamily="18" charset="0"/>
                <a:ea typeface="Calibri" panose="020F0502020204030204" pitchFamily="34" charset="0"/>
                <a:cs typeface="Times New Roman" panose="02020603050405020304" pitchFamily="18" charset="0"/>
              </a:rPr>
              <a:t>Les strates de l’écologie intégrale selon Charlotte Luyckx</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429909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5D3EDB52-29D5-403C-A743-AA11E784DDBD}"/>
              </a:ext>
            </a:extLst>
          </p:cNvPr>
          <p:cNvSpPr>
            <a:spLocks noGrp="1"/>
          </p:cNvSpPr>
          <p:nvPr>
            <p:ph type="title"/>
          </p:nvPr>
        </p:nvSpPr>
        <p:spPr/>
        <p:txBody>
          <a:bodyPr/>
          <a:lstStyle/>
          <a:p>
            <a:r>
              <a:rPr lang="fr-FR" dirty="0"/>
              <a:t>1. Apports philosophiques concernant  l’« écologie intégrale »</a:t>
            </a:r>
            <a:endParaRPr lang="fr-BE" dirty="0"/>
          </a:p>
        </p:txBody>
      </p:sp>
      <p:graphicFrame>
        <p:nvGraphicFramePr>
          <p:cNvPr id="7" name="Tableau 7">
            <a:extLst>
              <a:ext uri="{FF2B5EF4-FFF2-40B4-BE49-F238E27FC236}">
                <a16:creationId xmlns:a16="http://schemas.microsoft.com/office/drawing/2014/main" xmlns="" id="{07265022-4E1C-4754-A660-144357ADA344}"/>
              </a:ext>
            </a:extLst>
          </p:cNvPr>
          <p:cNvGraphicFramePr>
            <a:graphicFrameLocks noGrp="1"/>
          </p:cNvGraphicFramePr>
          <p:nvPr>
            <p:ph sz="half" idx="1"/>
            <p:extLst>
              <p:ext uri="{D42A27DB-BD31-4B8C-83A1-F6EECF244321}">
                <p14:modId xmlns:p14="http://schemas.microsoft.com/office/powerpoint/2010/main" val="2360186213"/>
              </p:ext>
            </p:extLst>
          </p:nvPr>
        </p:nvGraphicFramePr>
        <p:xfrm>
          <a:off x="677862" y="2160588"/>
          <a:ext cx="6027738" cy="3934602"/>
        </p:xfrm>
        <a:graphic>
          <a:graphicData uri="http://schemas.openxmlformats.org/drawingml/2006/table">
            <a:tbl>
              <a:tblPr firstRow="1" bandRow="1">
                <a:tableStyleId>{5C22544A-7EE6-4342-B048-85BDC9FD1C3A}</a:tableStyleId>
              </a:tblPr>
              <a:tblGrid>
                <a:gridCol w="1150938">
                  <a:extLst>
                    <a:ext uri="{9D8B030D-6E8A-4147-A177-3AD203B41FA5}">
                      <a16:colId xmlns:a16="http://schemas.microsoft.com/office/drawing/2014/main" xmlns="" val="3596005232"/>
                    </a:ext>
                  </a:extLst>
                </a:gridCol>
                <a:gridCol w="2401824">
                  <a:extLst>
                    <a:ext uri="{9D8B030D-6E8A-4147-A177-3AD203B41FA5}">
                      <a16:colId xmlns:a16="http://schemas.microsoft.com/office/drawing/2014/main" xmlns="" val="132523247"/>
                    </a:ext>
                  </a:extLst>
                </a:gridCol>
                <a:gridCol w="2474976">
                  <a:extLst>
                    <a:ext uri="{9D8B030D-6E8A-4147-A177-3AD203B41FA5}">
                      <a16:colId xmlns:a16="http://schemas.microsoft.com/office/drawing/2014/main" xmlns="" val="3035661768"/>
                    </a:ext>
                  </a:extLst>
                </a:gridCol>
              </a:tblGrid>
              <a:tr h="515315">
                <a:tc>
                  <a:txBody>
                    <a:bodyPr/>
                    <a:lstStyle/>
                    <a:p>
                      <a:pPr algn="ctr"/>
                      <a:r>
                        <a:rPr lang="fr-FR" dirty="0"/>
                        <a:t>Strate</a:t>
                      </a:r>
                      <a:endParaRPr lang="fr-BE" dirty="0"/>
                    </a:p>
                  </a:txBody>
                  <a:tcPr/>
                </a:tc>
                <a:tc>
                  <a:txBody>
                    <a:bodyPr/>
                    <a:lstStyle/>
                    <a:p>
                      <a:pPr algn="ctr"/>
                      <a:r>
                        <a:rPr lang="fr-FR" dirty="0"/>
                        <a:t>Crise</a:t>
                      </a:r>
                      <a:endParaRPr lang="fr-BE" dirty="0"/>
                    </a:p>
                  </a:txBody>
                  <a:tcPr/>
                </a:tc>
                <a:tc>
                  <a:txBody>
                    <a:bodyPr/>
                    <a:lstStyle/>
                    <a:p>
                      <a:pPr algn="ctr"/>
                      <a:r>
                        <a:rPr lang="fr-FR" dirty="0"/>
                        <a:t>Solutions</a:t>
                      </a:r>
                      <a:endParaRPr lang="fr-BE" dirty="0"/>
                    </a:p>
                  </a:txBody>
                  <a:tcPr/>
                </a:tc>
                <a:extLst>
                  <a:ext uri="{0D108BD9-81ED-4DB2-BD59-A6C34878D82A}">
                    <a16:rowId xmlns:a16="http://schemas.microsoft.com/office/drawing/2014/main" xmlns="" val="4120325271"/>
                  </a:ext>
                </a:extLst>
              </a:tr>
              <a:tr h="889447">
                <a:tc>
                  <a:txBody>
                    <a:bodyPr/>
                    <a:lstStyle/>
                    <a:p>
                      <a:pPr algn="ctr"/>
                      <a:r>
                        <a:rPr lang="fr-FR" sz="1400" dirty="0"/>
                        <a:t>Technique</a:t>
                      </a:r>
                      <a:endParaRPr lang="fr-BE" sz="1400" dirty="0"/>
                    </a:p>
                  </a:txBody>
                  <a:tcPr/>
                </a:tc>
                <a:tc>
                  <a:txBody>
                    <a:bodyPr/>
                    <a:lstStyle/>
                    <a:p>
                      <a:pPr marL="176213" indent="-176213" algn="l">
                        <a:buFont typeface="Arial" panose="020B0604020202020204" pitchFamily="34" charset="0"/>
                        <a:buChar char="•"/>
                      </a:pPr>
                      <a:r>
                        <a:rPr lang="fr-FR" sz="1400" dirty="0"/>
                        <a:t>Dépendance aux énergies fossiles</a:t>
                      </a:r>
                      <a:endParaRPr lang="fr-BE" sz="1400" dirty="0"/>
                    </a:p>
                  </a:txBody>
                  <a:tcPr/>
                </a:tc>
                <a:tc>
                  <a:txBody>
                    <a:bodyPr/>
                    <a:lstStyle/>
                    <a:p>
                      <a:pPr marL="176213" indent="-176213" algn="l">
                        <a:buFont typeface="Arial" panose="020B0604020202020204" pitchFamily="34" charset="0"/>
                        <a:buChar char="•"/>
                      </a:pPr>
                      <a:r>
                        <a:rPr lang="fr-FR" sz="1400" dirty="0"/>
                        <a:t>Amélioration des technologies mais limite physique du renouvelable</a:t>
                      </a:r>
                      <a:endParaRPr lang="fr-BE" sz="1400" dirty="0"/>
                    </a:p>
                  </a:txBody>
                  <a:tcPr/>
                </a:tc>
                <a:extLst>
                  <a:ext uri="{0D108BD9-81ED-4DB2-BD59-A6C34878D82A}">
                    <a16:rowId xmlns:a16="http://schemas.microsoft.com/office/drawing/2014/main" xmlns="" val="3199096840"/>
                  </a:ext>
                </a:extLst>
              </a:tr>
              <a:tr h="515315">
                <a:tc>
                  <a:txBody>
                    <a:bodyPr/>
                    <a:lstStyle/>
                    <a:p>
                      <a:pPr algn="ctr"/>
                      <a:r>
                        <a:rPr lang="fr-FR" sz="1400" dirty="0"/>
                        <a:t>Économique</a:t>
                      </a:r>
                      <a:endParaRPr lang="fr-BE" sz="1400" dirty="0"/>
                    </a:p>
                  </a:txBody>
                  <a:tcPr/>
                </a:tc>
                <a:tc>
                  <a:txBody>
                    <a:bodyPr/>
                    <a:lstStyle/>
                    <a:p>
                      <a:pPr marL="176213" indent="-176213" algn="l">
                        <a:buFont typeface="Arial" panose="020B0604020202020204" pitchFamily="34" charset="0"/>
                        <a:buChar char="•"/>
                      </a:pPr>
                      <a:r>
                        <a:rPr lang="fr-FR" sz="1400" dirty="0"/>
                        <a:t>Crise du productivisme</a:t>
                      </a:r>
                    </a:p>
                    <a:p>
                      <a:pPr marL="176213" indent="-176213" algn="l">
                        <a:buFont typeface="Arial" panose="020B0604020202020204" pitchFamily="34" charset="0"/>
                        <a:buChar char="•"/>
                      </a:pPr>
                      <a:r>
                        <a:rPr lang="fr-FR" sz="1400" dirty="0"/>
                        <a:t>Dépasser l’opposition entre croissance et décroissance</a:t>
                      </a:r>
                    </a:p>
                  </a:txBody>
                  <a:tcPr/>
                </a:tc>
                <a:tc>
                  <a:txBody>
                    <a:bodyPr/>
                    <a:lstStyle/>
                    <a:p>
                      <a:pPr marL="176213" indent="-176213" algn="l">
                        <a:buFont typeface="Arial" panose="020B0604020202020204" pitchFamily="34" charset="0"/>
                        <a:buChar char="•"/>
                      </a:pPr>
                      <a:r>
                        <a:rPr lang="fr-FR" sz="1400" dirty="0"/>
                        <a:t>Économie permacirculaire</a:t>
                      </a:r>
                    </a:p>
                    <a:p>
                      <a:pPr marL="176213" indent="-176213" algn="l">
                        <a:buFont typeface="Arial" panose="020B0604020202020204" pitchFamily="34" charset="0"/>
                        <a:buChar char="•"/>
                      </a:pPr>
                      <a:r>
                        <a:rPr lang="fr-FR" sz="1400" dirty="0"/>
                        <a:t>Respecter les limites planétaires</a:t>
                      </a:r>
                    </a:p>
                    <a:p>
                      <a:pPr marL="176213" indent="-176213" algn="l">
                        <a:buFont typeface="Arial" panose="020B0604020202020204" pitchFamily="34" charset="0"/>
                        <a:buChar char="•"/>
                      </a:pPr>
                      <a:r>
                        <a:rPr lang="fr-FR" sz="1400" dirty="0"/>
                        <a:t>Produire moins mais mieux</a:t>
                      </a:r>
                      <a:endParaRPr lang="fr-BE" sz="1400" dirty="0"/>
                    </a:p>
                  </a:txBody>
                  <a:tcPr/>
                </a:tc>
                <a:extLst>
                  <a:ext uri="{0D108BD9-81ED-4DB2-BD59-A6C34878D82A}">
                    <a16:rowId xmlns:a16="http://schemas.microsoft.com/office/drawing/2014/main" xmlns="" val="1871466982"/>
                  </a:ext>
                </a:extLst>
              </a:tr>
              <a:tr h="515315">
                <a:tc>
                  <a:txBody>
                    <a:bodyPr/>
                    <a:lstStyle/>
                    <a:p>
                      <a:pPr algn="ctr"/>
                      <a:r>
                        <a:rPr lang="fr-FR" sz="1400" dirty="0"/>
                        <a:t>Politique</a:t>
                      </a:r>
                      <a:endParaRPr lang="fr-BE" sz="1400" dirty="0"/>
                    </a:p>
                  </a:txBody>
                  <a:tcPr/>
                </a:tc>
                <a:tc>
                  <a:txBody>
                    <a:bodyPr/>
                    <a:lstStyle/>
                    <a:p>
                      <a:pPr marL="176213" indent="-176213" algn="l">
                        <a:buFont typeface="Arial" panose="020B0604020202020204" pitchFamily="34" charset="0"/>
                        <a:buChar char="•"/>
                      </a:pPr>
                      <a:r>
                        <a:rPr lang="fr-FR" sz="1400" dirty="0"/>
                        <a:t>Clivages</a:t>
                      </a:r>
                    </a:p>
                    <a:p>
                      <a:pPr marL="447675" lvl="1" indent="-176213" algn="l">
                        <a:buFont typeface="Arial" panose="020B0604020202020204" pitchFamily="34" charset="0"/>
                        <a:buChar char="•"/>
                      </a:pPr>
                      <a:r>
                        <a:rPr lang="fr-FR" sz="1400" dirty="0"/>
                        <a:t>« gauche/droite »</a:t>
                      </a:r>
                    </a:p>
                    <a:p>
                      <a:pPr marL="447675" lvl="1" indent="-176213" algn="l">
                        <a:buFont typeface="Arial" panose="020B0604020202020204" pitchFamily="34" charset="0"/>
                        <a:buChar char="•"/>
                      </a:pPr>
                      <a:r>
                        <a:rPr lang="fr-BE" sz="1400" dirty="0"/>
                        <a:t>« local/global »</a:t>
                      </a:r>
                      <a:endParaRPr lang="fr-FR" sz="1400" dirty="0"/>
                    </a:p>
                  </a:txBody>
                  <a:tcPr/>
                </a:tc>
                <a:tc>
                  <a:txBody>
                    <a:bodyPr/>
                    <a:lstStyle/>
                    <a:p>
                      <a:pPr marL="176213" indent="-176213" algn="l">
                        <a:buFont typeface="Arial" panose="020B0604020202020204" pitchFamily="34" charset="0"/>
                        <a:buChar char="•"/>
                      </a:pPr>
                      <a:r>
                        <a:rPr lang="fr-FR" sz="1400" dirty="0"/>
                        <a:t>Nouveau projet de société </a:t>
                      </a:r>
                    </a:p>
                    <a:p>
                      <a:pPr marL="447675" lvl="1" indent="-176213" algn="l">
                        <a:buFont typeface="Arial" panose="020B0604020202020204" pitchFamily="34" charset="0"/>
                        <a:buChar char="•"/>
                      </a:pPr>
                      <a:r>
                        <a:rPr lang="fr-FR" sz="1400" dirty="0" smtClean="0"/>
                        <a:t>Vivre-ensemble</a:t>
                      </a:r>
                      <a:endParaRPr lang="fr-FR" sz="1400" dirty="0"/>
                    </a:p>
                    <a:p>
                      <a:pPr marL="447675" lvl="1" indent="-176213" algn="l">
                        <a:buFont typeface="Arial" panose="020B0604020202020204" pitchFamily="34" charset="0"/>
                        <a:buChar char="•"/>
                      </a:pPr>
                      <a:r>
                        <a:rPr lang="fr-FR" sz="1400" dirty="0"/>
                        <a:t>Respect des libertés individuelles et de la diversité</a:t>
                      </a:r>
                    </a:p>
                    <a:p>
                      <a:pPr marL="447675" lvl="1" indent="-176213" algn="l">
                        <a:buFont typeface="Arial" panose="020B0604020202020204" pitchFamily="34" charset="0"/>
                        <a:buChar char="•"/>
                      </a:pPr>
                      <a:r>
                        <a:rPr lang="fr-FR" sz="1400" dirty="0"/>
                        <a:t>Justice et lien social</a:t>
                      </a:r>
                      <a:endParaRPr lang="fr-BE" sz="1400" dirty="0"/>
                    </a:p>
                  </a:txBody>
                  <a:tcPr/>
                </a:tc>
                <a:extLst>
                  <a:ext uri="{0D108BD9-81ED-4DB2-BD59-A6C34878D82A}">
                    <a16:rowId xmlns:a16="http://schemas.microsoft.com/office/drawing/2014/main" xmlns="" val="415083707"/>
                  </a:ext>
                </a:extLst>
              </a:tr>
            </a:tbl>
          </a:graphicData>
        </a:graphic>
      </p:graphicFrame>
      <p:sp>
        <p:nvSpPr>
          <p:cNvPr id="5" name="Espace réservé du pied de page 4">
            <a:extLst>
              <a:ext uri="{FF2B5EF4-FFF2-40B4-BE49-F238E27FC236}">
                <a16:creationId xmlns:a16="http://schemas.microsoft.com/office/drawing/2014/main" xmlns="" id="{BD20A87D-2D30-48FB-8F9A-62CB16746275}"/>
              </a:ext>
            </a:extLst>
          </p:cNvPr>
          <p:cNvSpPr>
            <a:spLocks noGrp="1"/>
          </p:cNvSpPr>
          <p:nvPr>
            <p:ph type="ftr" sz="quarter" idx="11"/>
          </p:nvPr>
        </p:nvSpPr>
        <p:spPr/>
        <p:txBody>
          <a:bodyPr/>
          <a:lstStyle/>
          <a:p>
            <a:r>
              <a:rPr lang="fr-FR"/>
              <a:t>Geoffrey Legrand – APTEF – 21 juin 2021</a:t>
            </a:r>
            <a:endParaRPr lang="en-US" dirty="0"/>
          </a:p>
        </p:txBody>
      </p:sp>
      <p:sp>
        <p:nvSpPr>
          <p:cNvPr id="6" name="Espace réservé du numéro de diapositive 5">
            <a:extLst>
              <a:ext uri="{FF2B5EF4-FFF2-40B4-BE49-F238E27FC236}">
                <a16:creationId xmlns:a16="http://schemas.microsoft.com/office/drawing/2014/main" xmlns="" id="{F7D2951F-DACF-40AE-8633-AA62A5D65C37}"/>
              </a:ext>
            </a:extLst>
          </p:cNvPr>
          <p:cNvSpPr>
            <a:spLocks noGrp="1"/>
          </p:cNvSpPr>
          <p:nvPr>
            <p:ph type="sldNum" sz="quarter" idx="12"/>
          </p:nvPr>
        </p:nvSpPr>
        <p:spPr/>
        <p:txBody>
          <a:bodyPr/>
          <a:lstStyle/>
          <a:p>
            <a:fld id="{6FF9F0C5-380F-41C2-899A-BAC0F0927E16}" type="slidenum">
              <a:rPr lang="en-US" smtClean="0"/>
              <a:t>5</a:t>
            </a:fld>
            <a:endParaRPr lang="en-US" dirty="0"/>
          </a:p>
        </p:txBody>
      </p:sp>
      <p:pic>
        <p:nvPicPr>
          <p:cNvPr id="8" name="Espace réservé du contenu 6">
            <a:extLst>
              <a:ext uri="{FF2B5EF4-FFF2-40B4-BE49-F238E27FC236}">
                <a16:creationId xmlns:a16="http://schemas.microsoft.com/office/drawing/2014/main" xmlns="" id="{E4E5F186-39AD-4847-969B-1CC9F0474EC7}"/>
              </a:ext>
            </a:extLst>
          </p:cNvPr>
          <p:cNvPicPr>
            <a:picLocks noChangeAspect="1"/>
          </p:cNvPicPr>
          <p:nvPr/>
        </p:nvPicPr>
        <p:blipFill rotWithShape="1">
          <a:blip r:embed="rId2">
            <a:extLst>
              <a:ext uri="{28A0092B-C50C-407E-A947-70E740481C1C}">
                <a14:useLocalDpi xmlns:a14="http://schemas.microsoft.com/office/drawing/2010/main" val="0"/>
              </a:ext>
            </a:extLst>
          </a:blip>
          <a:srcRect l="1192" t="16270" r="3179" b="11246"/>
          <a:stretch/>
        </p:blipFill>
        <p:spPr bwMode="auto">
          <a:xfrm>
            <a:off x="6879998" y="3212981"/>
            <a:ext cx="2643573" cy="1320801"/>
          </a:xfrm>
          <a:prstGeom prst="rect">
            <a:avLst/>
          </a:prstGeom>
          <a:noFill/>
          <a:ln>
            <a:noFill/>
          </a:ln>
          <a:extLst>
            <a:ext uri="{53640926-AAD7-44D8-BBD7-CCE9431645EC}">
              <a14:shadowObscured xmlns:a14="http://schemas.microsoft.com/office/drawing/2010/main"/>
            </a:ext>
          </a:extLst>
        </p:spPr>
      </p:pic>
      <p:sp>
        <p:nvSpPr>
          <p:cNvPr id="9" name="ZoneTexte 8">
            <a:extLst>
              <a:ext uri="{FF2B5EF4-FFF2-40B4-BE49-F238E27FC236}">
                <a16:creationId xmlns:a16="http://schemas.microsoft.com/office/drawing/2014/main" xmlns="" id="{6364CF45-908A-48FE-A6CF-3E30BDBAA501}"/>
              </a:ext>
            </a:extLst>
          </p:cNvPr>
          <p:cNvSpPr txBox="1"/>
          <p:nvPr/>
        </p:nvSpPr>
        <p:spPr>
          <a:xfrm>
            <a:off x="6879997" y="4533782"/>
            <a:ext cx="2643573" cy="224998"/>
          </a:xfrm>
          <a:prstGeom prst="rect">
            <a:avLst/>
          </a:prstGeom>
          <a:noFill/>
        </p:spPr>
        <p:txBody>
          <a:bodyPr wrap="square">
            <a:spAutoFit/>
          </a:bodyPr>
          <a:lstStyle/>
          <a:p>
            <a:pPr algn="ctr">
              <a:lnSpc>
                <a:spcPct val="115000"/>
              </a:lnSpc>
              <a:spcAft>
                <a:spcPts val="1000"/>
              </a:spcAft>
            </a:pPr>
            <a:r>
              <a:rPr lang="fr-BE" sz="800" b="1" i="1" dirty="0">
                <a:effectLst/>
                <a:latin typeface="Times New Roman" panose="02020603050405020304" pitchFamily="18" charset="0"/>
                <a:ea typeface="Calibri" panose="020F0502020204030204" pitchFamily="34" charset="0"/>
                <a:cs typeface="Times New Roman" panose="02020603050405020304" pitchFamily="18" charset="0"/>
              </a:rPr>
              <a:t>Les strates de l’écologie intégrale selon Charlotte Luyckx</a:t>
            </a:r>
            <a:endParaRPr lang="fr-BE"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355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5D3EDB52-29D5-403C-A743-AA11E784DDBD}"/>
              </a:ext>
            </a:extLst>
          </p:cNvPr>
          <p:cNvSpPr>
            <a:spLocks noGrp="1"/>
          </p:cNvSpPr>
          <p:nvPr>
            <p:ph type="title"/>
          </p:nvPr>
        </p:nvSpPr>
        <p:spPr/>
        <p:txBody>
          <a:bodyPr/>
          <a:lstStyle/>
          <a:p>
            <a:r>
              <a:rPr lang="fr-FR" dirty="0"/>
              <a:t>1. Apports philosophiques concernant  l’« écologie intégrale »</a:t>
            </a:r>
            <a:endParaRPr lang="fr-BE" dirty="0"/>
          </a:p>
        </p:txBody>
      </p:sp>
      <p:graphicFrame>
        <p:nvGraphicFramePr>
          <p:cNvPr id="7" name="Tableau 7">
            <a:extLst>
              <a:ext uri="{FF2B5EF4-FFF2-40B4-BE49-F238E27FC236}">
                <a16:creationId xmlns:a16="http://schemas.microsoft.com/office/drawing/2014/main" xmlns="" id="{07265022-4E1C-4754-A660-144357ADA344}"/>
              </a:ext>
            </a:extLst>
          </p:cNvPr>
          <p:cNvGraphicFramePr>
            <a:graphicFrameLocks noGrp="1"/>
          </p:cNvGraphicFramePr>
          <p:nvPr>
            <p:ph sz="half" idx="1"/>
            <p:extLst>
              <p:ext uri="{D42A27DB-BD31-4B8C-83A1-F6EECF244321}">
                <p14:modId xmlns:p14="http://schemas.microsoft.com/office/powerpoint/2010/main" val="2392503240"/>
              </p:ext>
            </p:extLst>
          </p:nvPr>
        </p:nvGraphicFramePr>
        <p:xfrm>
          <a:off x="677862" y="2160588"/>
          <a:ext cx="6027738" cy="3898595"/>
        </p:xfrm>
        <a:graphic>
          <a:graphicData uri="http://schemas.openxmlformats.org/drawingml/2006/table">
            <a:tbl>
              <a:tblPr firstRow="1" bandRow="1">
                <a:tableStyleId>{5C22544A-7EE6-4342-B048-85BDC9FD1C3A}</a:tableStyleId>
              </a:tblPr>
              <a:tblGrid>
                <a:gridCol w="1295981">
                  <a:extLst>
                    <a:ext uri="{9D8B030D-6E8A-4147-A177-3AD203B41FA5}">
                      <a16:colId xmlns:a16="http://schemas.microsoft.com/office/drawing/2014/main" xmlns="" val="3596005232"/>
                    </a:ext>
                  </a:extLst>
                </a:gridCol>
                <a:gridCol w="2256781">
                  <a:extLst>
                    <a:ext uri="{9D8B030D-6E8A-4147-A177-3AD203B41FA5}">
                      <a16:colId xmlns:a16="http://schemas.microsoft.com/office/drawing/2014/main" xmlns="" val="132523247"/>
                    </a:ext>
                  </a:extLst>
                </a:gridCol>
                <a:gridCol w="2474976">
                  <a:extLst>
                    <a:ext uri="{9D8B030D-6E8A-4147-A177-3AD203B41FA5}">
                      <a16:colId xmlns:a16="http://schemas.microsoft.com/office/drawing/2014/main" xmlns="" val="3035661768"/>
                    </a:ext>
                  </a:extLst>
                </a:gridCol>
              </a:tblGrid>
              <a:tr h="515315">
                <a:tc>
                  <a:txBody>
                    <a:bodyPr/>
                    <a:lstStyle/>
                    <a:p>
                      <a:pPr algn="ctr"/>
                      <a:r>
                        <a:rPr lang="fr-FR" dirty="0"/>
                        <a:t>Strate</a:t>
                      </a:r>
                      <a:endParaRPr lang="fr-BE" dirty="0"/>
                    </a:p>
                  </a:txBody>
                  <a:tcPr/>
                </a:tc>
                <a:tc>
                  <a:txBody>
                    <a:bodyPr/>
                    <a:lstStyle/>
                    <a:p>
                      <a:pPr algn="ctr"/>
                      <a:r>
                        <a:rPr lang="fr-FR" dirty="0"/>
                        <a:t>Crise</a:t>
                      </a:r>
                      <a:endParaRPr lang="fr-BE" dirty="0"/>
                    </a:p>
                  </a:txBody>
                  <a:tcPr/>
                </a:tc>
                <a:tc>
                  <a:txBody>
                    <a:bodyPr/>
                    <a:lstStyle/>
                    <a:p>
                      <a:pPr algn="ctr"/>
                      <a:r>
                        <a:rPr lang="fr-FR" dirty="0"/>
                        <a:t>Solutions</a:t>
                      </a:r>
                      <a:endParaRPr lang="fr-BE" dirty="0"/>
                    </a:p>
                  </a:txBody>
                  <a:tcPr/>
                </a:tc>
                <a:extLst>
                  <a:ext uri="{0D108BD9-81ED-4DB2-BD59-A6C34878D82A}">
                    <a16:rowId xmlns:a16="http://schemas.microsoft.com/office/drawing/2014/main" xmlns="" val="4120325271"/>
                  </a:ext>
                </a:extLst>
              </a:tr>
              <a:tr h="889447">
                <a:tc>
                  <a:txBody>
                    <a:bodyPr/>
                    <a:lstStyle/>
                    <a:p>
                      <a:pPr algn="ctr"/>
                      <a:r>
                        <a:rPr lang="fr-FR" sz="1400" dirty="0"/>
                        <a:t>Philosophique</a:t>
                      </a:r>
                      <a:endParaRPr lang="fr-BE" sz="1400" dirty="0"/>
                    </a:p>
                  </a:txBody>
                  <a:tcPr/>
                </a:tc>
                <a:tc>
                  <a:txBody>
                    <a:bodyPr/>
                    <a:lstStyle/>
                    <a:p>
                      <a:pPr marL="176213" indent="-176213" algn="l">
                        <a:buFont typeface="Arial" panose="020B0604020202020204" pitchFamily="34" charset="0"/>
                        <a:buChar char="•"/>
                      </a:pPr>
                      <a:r>
                        <a:rPr lang="fr-FR" sz="1400" dirty="0"/>
                        <a:t>Représentation de la vie « réussie »</a:t>
                      </a:r>
                    </a:p>
                    <a:p>
                      <a:pPr marL="176213" indent="-176213" algn="l">
                        <a:buFont typeface="Arial" panose="020B0604020202020204" pitchFamily="34" charset="0"/>
                        <a:buChar char="•"/>
                      </a:pPr>
                      <a:r>
                        <a:rPr lang="fr-FR" sz="1400" dirty="0"/>
                        <a:t>Modernité</a:t>
                      </a:r>
                    </a:p>
                    <a:p>
                      <a:pPr marL="176213" indent="-176213" algn="l">
                        <a:buFont typeface="Arial" panose="020B0604020202020204" pitchFamily="34" charset="0"/>
                        <a:buChar char="•"/>
                      </a:pPr>
                      <a:r>
                        <a:rPr lang="fr-FR" sz="1400" dirty="0"/>
                        <a:t>Anthropocentrisme</a:t>
                      </a:r>
                      <a:endParaRPr lang="fr-BE" sz="1400" dirty="0"/>
                    </a:p>
                  </a:txBody>
                  <a:tcPr/>
                </a:tc>
                <a:tc>
                  <a:txBody>
                    <a:bodyPr/>
                    <a:lstStyle/>
                    <a:p>
                      <a:pPr marL="176213" indent="-176213" algn="l">
                        <a:buFont typeface="Arial" panose="020B0604020202020204" pitchFamily="34" charset="0"/>
                        <a:buChar char="•"/>
                      </a:pPr>
                      <a:r>
                        <a:rPr lang="fr-FR" sz="1400" dirty="0"/>
                        <a:t>Recréer du lien</a:t>
                      </a:r>
                      <a:endParaRPr lang="fr-BE" sz="1400" dirty="0"/>
                    </a:p>
                    <a:p>
                      <a:pPr marL="176213" indent="-176213" algn="l">
                        <a:buFont typeface="Arial" panose="020B0604020202020204" pitchFamily="34" charset="0"/>
                        <a:buChar char="•"/>
                      </a:pPr>
                      <a:r>
                        <a:rPr lang="fr-BE" sz="1400" dirty="0"/>
                        <a:t>Se reconnecter à la nature et à soi-même mais pas de fusion avec l’univers</a:t>
                      </a:r>
                    </a:p>
                    <a:p>
                      <a:pPr marL="176213" indent="-176213" algn="l">
                        <a:buFont typeface="Arial" panose="020B0604020202020204" pitchFamily="34" charset="0"/>
                        <a:buChar char="•"/>
                      </a:pPr>
                      <a:r>
                        <a:rPr lang="fr-BE" sz="1400" dirty="0"/>
                        <a:t>Ontologie avec hiérarchie des êtres</a:t>
                      </a:r>
                      <a:endParaRPr lang="fr-FR" sz="1400" dirty="0"/>
                    </a:p>
                  </a:txBody>
                  <a:tcPr/>
                </a:tc>
                <a:extLst>
                  <a:ext uri="{0D108BD9-81ED-4DB2-BD59-A6C34878D82A}">
                    <a16:rowId xmlns:a16="http://schemas.microsoft.com/office/drawing/2014/main" xmlns="" val="3199096840"/>
                  </a:ext>
                </a:extLst>
              </a:tr>
              <a:tr h="515315">
                <a:tc>
                  <a:txBody>
                    <a:bodyPr/>
                    <a:lstStyle/>
                    <a:p>
                      <a:pPr algn="ctr"/>
                      <a:r>
                        <a:rPr lang="fr-FR" sz="1400" dirty="0"/>
                        <a:t>Spirituelle</a:t>
                      </a:r>
                      <a:endParaRPr lang="fr-BE" sz="1400" dirty="0"/>
                    </a:p>
                  </a:txBody>
                  <a:tcPr/>
                </a:tc>
                <a:tc>
                  <a:txBody>
                    <a:bodyPr/>
                    <a:lstStyle/>
                    <a:p>
                      <a:pPr marL="176213" indent="-176213" algn="l">
                        <a:buFont typeface="Arial" panose="020B0604020202020204" pitchFamily="34" charset="0"/>
                        <a:buChar char="•"/>
                      </a:pPr>
                      <a:r>
                        <a:rPr lang="fr-FR" sz="1400" dirty="0"/>
                        <a:t>Angoisse existentielle</a:t>
                      </a:r>
                    </a:p>
                    <a:p>
                      <a:pPr marL="176213" indent="-176213" algn="l">
                        <a:buFont typeface="Arial" panose="020B0604020202020204" pitchFamily="34" charset="0"/>
                        <a:buChar char="•"/>
                      </a:pPr>
                      <a:r>
                        <a:rPr lang="fr-FR" sz="1400" dirty="0"/>
                        <a:t>Crise du sens</a:t>
                      </a:r>
                    </a:p>
                    <a:p>
                      <a:pPr marL="176213" indent="-176213" algn="l">
                        <a:buFont typeface="Arial" panose="020B0604020202020204" pitchFamily="34" charset="0"/>
                        <a:buChar char="•"/>
                      </a:pPr>
                      <a:r>
                        <a:rPr lang="fr-FR" sz="1400" dirty="0"/>
                        <a:t>Au-delà de l’opposition entre la transcendance et l’immanence</a:t>
                      </a:r>
                    </a:p>
                  </a:txBody>
                  <a:tcPr/>
                </a:tc>
                <a:tc>
                  <a:txBody>
                    <a:bodyPr/>
                    <a:lstStyle/>
                    <a:p>
                      <a:pPr marL="176213" indent="-176213" algn="l">
                        <a:buFont typeface="Arial" panose="020B0604020202020204" pitchFamily="34" charset="0"/>
                        <a:buChar char="•"/>
                      </a:pPr>
                      <a:r>
                        <a:rPr lang="fr-FR" sz="1400" dirty="0"/>
                        <a:t>Nouvelle communion avec la nature</a:t>
                      </a:r>
                    </a:p>
                    <a:p>
                      <a:pPr marL="176213" indent="-176213" algn="l">
                        <a:buFont typeface="Arial" panose="020B0604020202020204" pitchFamily="34" charset="0"/>
                        <a:buChar char="•"/>
                      </a:pPr>
                      <a:r>
                        <a:rPr lang="fr-FR" sz="1400" dirty="0"/>
                        <a:t>Redécouverte de la sacralité du monde</a:t>
                      </a:r>
                    </a:p>
                    <a:p>
                      <a:pPr marL="176213" indent="-176213" algn="l">
                        <a:buFont typeface="Arial" panose="020B0604020202020204" pitchFamily="34" charset="0"/>
                        <a:buChar char="•"/>
                      </a:pPr>
                      <a:r>
                        <a:rPr lang="fr-FR" sz="1400" dirty="0"/>
                        <a:t>Panenthéisme</a:t>
                      </a:r>
                    </a:p>
                    <a:p>
                      <a:pPr marL="176213" indent="-176213" algn="l">
                        <a:buFont typeface="Arial" panose="020B0604020202020204" pitchFamily="34" charset="0"/>
                        <a:buChar char="•"/>
                      </a:pPr>
                      <a:r>
                        <a:rPr lang="fr-FR" sz="1400" dirty="0"/>
                        <a:t>Vérité comme quête de sens</a:t>
                      </a:r>
                    </a:p>
                    <a:p>
                      <a:pPr marL="176213" indent="-176213" algn="l">
                        <a:buFont typeface="Arial" panose="020B0604020202020204" pitchFamily="34" charset="0"/>
                        <a:buChar char="•"/>
                      </a:pPr>
                      <a:endParaRPr lang="fr-BE" sz="1400" dirty="0"/>
                    </a:p>
                  </a:txBody>
                  <a:tcPr/>
                </a:tc>
                <a:extLst>
                  <a:ext uri="{0D108BD9-81ED-4DB2-BD59-A6C34878D82A}">
                    <a16:rowId xmlns:a16="http://schemas.microsoft.com/office/drawing/2014/main" xmlns="" val="1871466982"/>
                  </a:ext>
                </a:extLst>
              </a:tr>
            </a:tbl>
          </a:graphicData>
        </a:graphic>
      </p:graphicFrame>
      <p:sp>
        <p:nvSpPr>
          <p:cNvPr id="5" name="Espace réservé du pied de page 4">
            <a:extLst>
              <a:ext uri="{FF2B5EF4-FFF2-40B4-BE49-F238E27FC236}">
                <a16:creationId xmlns:a16="http://schemas.microsoft.com/office/drawing/2014/main" xmlns="" id="{BD20A87D-2D30-48FB-8F9A-62CB16746275}"/>
              </a:ext>
            </a:extLst>
          </p:cNvPr>
          <p:cNvSpPr>
            <a:spLocks noGrp="1"/>
          </p:cNvSpPr>
          <p:nvPr>
            <p:ph type="ftr" sz="quarter" idx="11"/>
          </p:nvPr>
        </p:nvSpPr>
        <p:spPr/>
        <p:txBody>
          <a:bodyPr/>
          <a:lstStyle/>
          <a:p>
            <a:r>
              <a:rPr lang="fr-FR"/>
              <a:t>Geoffrey Legrand – APTEF – 21 juin 2021</a:t>
            </a:r>
            <a:endParaRPr lang="en-US" dirty="0"/>
          </a:p>
        </p:txBody>
      </p:sp>
      <p:sp>
        <p:nvSpPr>
          <p:cNvPr id="6" name="Espace réservé du numéro de diapositive 5">
            <a:extLst>
              <a:ext uri="{FF2B5EF4-FFF2-40B4-BE49-F238E27FC236}">
                <a16:creationId xmlns:a16="http://schemas.microsoft.com/office/drawing/2014/main" xmlns="" id="{F7D2951F-DACF-40AE-8633-AA62A5D65C37}"/>
              </a:ext>
            </a:extLst>
          </p:cNvPr>
          <p:cNvSpPr>
            <a:spLocks noGrp="1"/>
          </p:cNvSpPr>
          <p:nvPr>
            <p:ph type="sldNum" sz="quarter" idx="12"/>
          </p:nvPr>
        </p:nvSpPr>
        <p:spPr/>
        <p:txBody>
          <a:bodyPr/>
          <a:lstStyle/>
          <a:p>
            <a:fld id="{6FF9F0C5-380F-41C2-899A-BAC0F0927E16}" type="slidenum">
              <a:rPr lang="en-US" smtClean="0"/>
              <a:t>6</a:t>
            </a:fld>
            <a:endParaRPr lang="en-US" dirty="0"/>
          </a:p>
        </p:txBody>
      </p:sp>
      <p:pic>
        <p:nvPicPr>
          <p:cNvPr id="10" name="Espace réservé du contenu 6">
            <a:extLst>
              <a:ext uri="{FF2B5EF4-FFF2-40B4-BE49-F238E27FC236}">
                <a16:creationId xmlns:a16="http://schemas.microsoft.com/office/drawing/2014/main" xmlns="" id="{D0D25C36-EBC6-4879-8BE0-B6F58B76D1C4}"/>
              </a:ext>
            </a:extLst>
          </p:cNvPr>
          <p:cNvPicPr>
            <a:picLocks noChangeAspect="1"/>
          </p:cNvPicPr>
          <p:nvPr/>
        </p:nvPicPr>
        <p:blipFill rotWithShape="1">
          <a:blip r:embed="rId2">
            <a:extLst>
              <a:ext uri="{28A0092B-C50C-407E-A947-70E740481C1C}">
                <a14:useLocalDpi xmlns:a14="http://schemas.microsoft.com/office/drawing/2010/main" val="0"/>
              </a:ext>
            </a:extLst>
          </a:blip>
          <a:srcRect l="1192" t="16270" r="3179" b="11246"/>
          <a:stretch/>
        </p:blipFill>
        <p:spPr bwMode="auto">
          <a:xfrm>
            <a:off x="6879998" y="3212981"/>
            <a:ext cx="2643573" cy="1320801"/>
          </a:xfrm>
          <a:prstGeom prst="rect">
            <a:avLst/>
          </a:prstGeom>
          <a:noFill/>
          <a:ln>
            <a:noFill/>
          </a:ln>
          <a:extLst>
            <a:ext uri="{53640926-AAD7-44D8-BBD7-CCE9431645EC}">
              <a14:shadowObscured xmlns:a14="http://schemas.microsoft.com/office/drawing/2010/main"/>
            </a:ext>
          </a:extLst>
        </p:spPr>
      </p:pic>
      <p:sp>
        <p:nvSpPr>
          <p:cNvPr id="11" name="ZoneTexte 10">
            <a:extLst>
              <a:ext uri="{FF2B5EF4-FFF2-40B4-BE49-F238E27FC236}">
                <a16:creationId xmlns:a16="http://schemas.microsoft.com/office/drawing/2014/main" xmlns="" id="{0DBDF36A-BBA6-4D91-BA37-B0A64F12F290}"/>
              </a:ext>
            </a:extLst>
          </p:cNvPr>
          <p:cNvSpPr txBox="1"/>
          <p:nvPr/>
        </p:nvSpPr>
        <p:spPr>
          <a:xfrm>
            <a:off x="6879997" y="4533782"/>
            <a:ext cx="2643573" cy="224998"/>
          </a:xfrm>
          <a:prstGeom prst="rect">
            <a:avLst/>
          </a:prstGeom>
          <a:noFill/>
        </p:spPr>
        <p:txBody>
          <a:bodyPr wrap="square">
            <a:spAutoFit/>
          </a:bodyPr>
          <a:lstStyle/>
          <a:p>
            <a:pPr algn="ctr">
              <a:lnSpc>
                <a:spcPct val="115000"/>
              </a:lnSpc>
              <a:spcAft>
                <a:spcPts val="1000"/>
              </a:spcAft>
            </a:pPr>
            <a:r>
              <a:rPr lang="fr-BE" sz="800" b="1" i="1" dirty="0">
                <a:effectLst/>
                <a:latin typeface="Times New Roman" panose="02020603050405020304" pitchFamily="18" charset="0"/>
                <a:ea typeface="Calibri" panose="020F0502020204030204" pitchFamily="34" charset="0"/>
                <a:cs typeface="Times New Roman" panose="02020603050405020304" pitchFamily="18" charset="0"/>
              </a:rPr>
              <a:t>Les strates de l’écologie intégrale selon Charlotte Luyckx</a:t>
            </a:r>
            <a:endParaRPr lang="fr-BE"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13414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5E04100-9805-4F63-9EE8-92EFE0A98F75}"/>
              </a:ext>
            </a:extLst>
          </p:cNvPr>
          <p:cNvSpPr>
            <a:spLocks noGrp="1"/>
          </p:cNvSpPr>
          <p:nvPr>
            <p:ph type="title"/>
          </p:nvPr>
        </p:nvSpPr>
        <p:spPr/>
        <p:txBody>
          <a:bodyPr/>
          <a:lstStyle/>
          <a:p>
            <a:r>
              <a:rPr lang="fr-FR" dirty="0"/>
              <a:t>1. Apports philosophiques concernant  l’« écologie intégrale »</a:t>
            </a:r>
            <a:endParaRPr lang="fr-BE" dirty="0"/>
          </a:p>
        </p:txBody>
      </p:sp>
      <p:sp>
        <p:nvSpPr>
          <p:cNvPr id="3" name="Espace réservé du contenu 2">
            <a:extLst>
              <a:ext uri="{FF2B5EF4-FFF2-40B4-BE49-F238E27FC236}">
                <a16:creationId xmlns:a16="http://schemas.microsoft.com/office/drawing/2014/main" xmlns="" id="{09EAAA47-63AF-4ADB-84C3-81399E0E27A6}"/>
              </a:ext>
            </a:extLst>
          </p:cNvPr>
          <p:cNvSpPr>
            <a:spLocks noGrp="1"/>
          </p:cNvSpPr>
          <p:nvPr>
            <p:ph idx="1"/>
          </p:nvPr>
        </p:nvSpPr>
        <p:spPr/>
        <p:txBody>
          <a:bodyPr/>
          <a:lstStyle/>
          <a:p>
            <a:r>
              <a:rPr lang="fr-FR" dirty="0"/>
              <a:t>Rapprochements avec la pensée tillichienne</a:t>
            </a:r>
          </a:p>
          <a:p>
            <a:pPr lvl="1"/>
            <a:r>
              <a:rPr lang="fr-FR" dirty="0"/>
              <a:t>Partir des crises de notre temps pour porter un regard plus profond sur ce qu’il se passe (</a:t>
            </a:r>
            <a:r>
              <a:rPr lang="fr-FR" i="1" dirty="0"/>
              <a:t>kairos</a:t>
            </a:r>
            <a:r>
              <a:rPr lang="fr-FR" dirty="0"/>
              <a:t>)</a:t>
            </a:r>
          </a:p>
          <a:p>
            <a:pPr lvl="1"/>
            <a:r>
              <a:rPr lang="fr-FR" dirty="0"/>
              <a:t>Panenthéisme et « auto-transcendance » tillichienne</a:t>
            </a:r>
          </a:p>
          <a:p>
            <a:pPr lvl="1"/>
            <a:r>
              <a:rPr lang="fr-FR" dirty="0"/>
              <a:t>Strate spirituelle et « préoccupation ultime » (</a:t>
            </a:r>
            <a:r>
              <a:rPr lang="fr-FR" i="1" dirty="0" err="1"/>
              <a:t>ultimate</a:t>
            </a:r>
            <a:r>
              <a:rPr lang="fr-FR" i="1" dirty="0"/>
              <a:t> </a:t>
            </a:r>
            <a:r>
              <a:rPr lang="fr-FR" i="1" dirty="0" err="1"/>
              <a:t>concern</a:t>
            </a:r>
            <a:r>
              <a:rPr lang="fr-FR" dirty="0"/>
              <a:t>)</a:t>
            </a:r>
            <a:endParaRPr lang="fr-FR" i="1" dirty="0"/>
          </a:p>
          <a:p>
            <a:r>
              <a:rPr lang="fr-FR" dirty="0"/>
              <a:t>Mais alors, que pourrait apporter la théologie de Tillich sur cette question ?</a:t>
            </a:r>
            <a:endParaRPr lang="fr-BE" dirty="0"/>
          </a:p>
        </p:txBody>
      </p:sp>
      <p:sp>
        <p:nvSpPr>
          <p:cNvPr id="4" name="Espace réservé du pied de page 3">
            <a:extLst>
              <a:ext uri="{FF2B5EF4-FFF2-40B4-BE49-F238E27FC236}">
                <a16:creationId xmlns:a16="http://schemas.microsoft.com/office/drawing/2014/main" xmlns="" id="{771BBAC7-8C0E-44C1-B0D4-56D8DD68C578}"/>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CCA6ACBB-8B21-41EA-BBE2-9DE864488B8C}"/>
              </a:ext>
            </a:extLst>
          </p:cNvPr>
          <p:cNvSpPr>
            <a:spLocks noGrp="1"/>
          </p:cNvSpPr>
          <p:nvPr>
            <p:ph type="sldNum" sz="quarter" idx="12"/>
          </p:nvPr>
        </p:nvSpPr>
        <p:spPr/>
        <p:txBody>
          <a:bodyPr/>
          <a:lstStyle/>
          <a:p>
            <a:fld id="{D57F1E4F-1CFF-5643-939E-217C01CDF565}" type="slidenum">
              <a:rPr lang="en-US" smtClean="0"/>
              <a:pPr/>
              <a:t>7</a:t>
            </a:fld>
            <a:endParaRPr lang="en-US" dirty="0"/>
          </a:p>
        </p:txBody>
      </p:sp>
      <p:grpSp>
        <p:nvGrpSpPr>
          <p:cNvPr id="8" name="Groupe 7">
            <a:extLst>
              <a:ext uri="{FF2B5EF4-FFF2-40B4-BE49-F238E27FC236}">
                <a16:creationId xmlns:a16="http://schemas.microsoft.com/office/drawing/2014/main" xmlns="" id="{F4768B0A-5A98-4DBE-B8EF-7559C7F15371}"/>
              </a:ext>
            </a:extLst>
          </p:cNvPr>
          <p:cNvGrpSpPr/>
          <p:nvPr/>
        </p:nvGrpSpPr>
        <p:grpSpPr>
          <a:xfrm>
            <a:off x="3110781" y="4855779"/>
            <a:ext cx="3729774" cy="422515"/>
            <a:chOff x="1746820" y="4918842"/>
            <a:chExt cx="3729774" cy="422515"/>
          </a:xfrm>
        </p:grpSpPr>
        <p:sp>
          <p:nvSpPr>
            <p:cNvPr id="6" name="Flèche : droite 5">
              <a:extLst>
                <a:ext uri="{FF2B5EF4-FFF2-40B4-BE49-F238E27FC236}">
                  <a16:creationId xmlns:a16="http://schemas.microsoft.com/office/drawing/2014/main" xmlns="" id="{C27409E9-976E-4E6A-ACEE-A12474E1A133}"/>
                </a:ext>
              </a:extLst>
            </p:cNvPr>
            <p:cNvSpPr/>
            <p:nvPr/>
          </p:nvSpPr>
          <p:spPr>
            <a:xfrm>
              <a:off x="1746820" y="4918842"/>
              <a:ext cx="712601" cy="422515"/>
            </a:xfrm>
            <a:prstGeom prst="rightArrow">
              <a:avLst>
                <a:gd name="adj1" fmla="val 50000"/>
                <a:gd name="adj2" fmla="val 7666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7" name="ZoneTexte 6">
              <a:extLst>
                <a:ext uri="{FF2B5EF4-FFF2-40B4-BE49-F238E27FC236}">
                  <a16:creationId xmlns:a16="http://schemas.microsoft.com/office/drawing/2014/main" xmlns="" id="{717B3253-AC6D-464C-BE86-0AD4BD610CAD}"/>
                </a:ext>
              </a:extLst>
            </p:cNvPr>
            <p:cNvSpPr txBox="1"/>
            <p:nvPr/>
          </p:nvSpPr>
          <p:spPr>
            <a:xfrm>
              <a:off x="2459421" y="4943647"/>
              <a:ext cx="3017173" cy="369332"/>
            </a:xfrm>
            <a:prstGeom prst="rect">
              <a:avLst/>
            </a:prstGeom>
            <a:noFill/>
          </p:spPr>
          <p:txBody>
            <a:bodyPr wrap="none" rtlCol="0">
              <a:spAutoFit/>
            </a:bodyPr>
            <a:lstStyle/>
            <a:p>
              <a:r>
                <a:rPr lang="fr-FR" b="1" dirty="0"/>
                <a:t>La problématique du salut</a:t>
              </a:r>
              <a:endParaRPr lang="fr-BE" b="1" dirty="0"/>
            </a:p>
          </p:txBody>
        </p:sp>
      </p:grpSp>
    </p:spTree>
    <p:extLst>
      <p:ext uri="{BB962C8B-B14F-4D97-AF65-F5344CB8AC3E}">
        <p14:creationId xmlns:p14="http://schemas.microsoft.com/office/powerpoint/2010/main" val="3768837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36CCC82-2482-4CF2-92DD-3FB0DFEDAC87}"/>
              </a:ext>
            </a:extLst>
          </p:cNvPr>
          <p:cNvSpPr>
            <a:spLocks noGrp="1"/>
          </p:cNvSpPr>
          <p:nvPr>
            <p:ph type="title"/>
          </p:nvPr>
        </p:nvSpPr>
        <p:spPr/>
        <p:txBody>
          <a:bodyPr/>
          <a:lstStyle/>
          <a:p>
            <a:r>
              <a:rPr lang="fr-FR" dirty="0"/>
              <a:t>1. Apports philosophiques concernant  l’« écologie intégrale »</a:t>
            </a:r>
            <a:endParaRPr lang="fr-BE" dirty="0"/>
          </a:p>
        </p:txBody>
      </p:sp>
      <p:sp>
        <p:nvSpPr>
          <p:cNvPr id="3" name="Espace réservé du contenu 2">
            <a:extLst>
              <a:ext uri="{FF2B5EF4-FFF2-40B4-BE49-F238E27FC236}">
                <a16:creationId xmlns:a16="http://schemas.microsoft.com/office/drawing/2014/main" xmlns="" id="{68F82D5B-CE5B-44A7-934F-35DC2B0ECD91}"/>
              </a:ext>
            </a:extLst>
          </p:cNvPr>
          <p:cNvSpPr>
            <a:spLocks noGrp="1"/>
          </p:cNvSpPr>
          <p:nvPr>
            <p:ph idx="1"/>
          </p:nvPr>
        </p:nvSpPr>
        <p:spPr/>
        <p:txBody>
          <a:bodyPr/>
          <a:lstStyle/>
          <a:p>
            <a:r>
              <a:rPr lang="fr-FR" dirty="0"/>
              <a:t>Deux citations :</a:t>
            </a:r>
          </a:p>
          <a:p>
            <a:pPr lvl="1"/>
            <a:r>
              <a:rPr lang="fr-FR" dirty="0"/>
              <a:t>« La préoccupation du salut permet de distinguer la religion ou la foi d’une conception du monde ou d’un savoir. Quand elle est absente, on a une philosophie, quand elle intervient on entre dans la théologie […]. Bien entendu, dans la pratique, il n’existe pas de frontières tranchées </a:t>
            </a:r>
            <a:r>
              <a:rPr lang="fr-FR" dirty="0" smtClean="0"/>
              <a:t>» (André Gounelle)</a:t>
            </a:r>
            <a:endParaRPr lang="fr-FR" dirty="0"/>
          </a:p>
          <a:p>
            <a:pPr marL="457200" lvl="1" indent="0">
              <a:buNone/>
            </a:pPr>
            <a:endParaRPr lang="fr-FR" dirty="0"/>
          </a:p>
          <a:p>
            <a:pPr lvl="1"/>
            <a:r>
              <a:rPr lang="fr-FR" dirty="0"/>
              <a:t>« Philosophie et théologie posent la question de l’être, mais le théologien se caractérise par une démarche de foi qui tranche avec la distance du philosophe à l’égard de son objet […] ; le théologien vise l’être nouveau de la protologie et de l’eschatologie sous la préoccupation du salut, non d’abord, comme le philosophe, la structure de l’être dans sa manifestation cosmologique </a:t>
            </a:r>
            <a:r>
              <a:rPr lang="fr-FR" dirty="0" smtClean="0"/>
              <a:t>» (Benoît </a:t>
            </a:r>
            <a:r>
              <a:rPr lang="fr-FR" dirty="0" err="1" smtClean="0"/>
              <a:t>Bourgine</a:t>
            </a:r>
            <a:r>
              <a:rPr lang="fr-FR" dirty="0" smtClean="0"/>
              <a:t>)</a:t>
            </a:r>
            <a:endParaRPr lang="fr-BE" dirty="0"/>
          </a:p>
        </p:txBody>
      </p:sp>
      <p:sp>
        <p:nvSpPr>
          <p:cNvPr id="4" name="Espace réservé du pied de page 3">
            <a:extLst>
              <a:ext uri="{FF2B5EF4-FFF2-40B4-BE49-F238E27FC236}">
                <a16:creationId xmlns:a16="http://schemas.microsoft.com/office/drawing/2014/main" xmlns="" id="{19864D45-002C-4378-A28D-C6A29985170E}"/>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1268B1D4-A82D-4A7B-BB8F-845DDEA3B6CE}"/>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902637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61556C0-0CB3-47BE-96C5-AD72261574E8}"/>
              </a:ext>
            </a:extLst>
          </p:cNvPr>
          <p:cNvSpPr>
            <a:spLocks noGrp="1"/>
          </p:cNvSpPr>
          <p:nvPr>
            <p:ph type="title"/>
          </p:nvPr>
        </p:nvSpPr>
        <p:spPr/>
        <p:txBody>
          <a:bodyPr>
            <a:normAutofit/>
          </a:bodyPr>
          <a:lstStyle/>
          <a:p>
            <a:r>
              <a:rPr lang="fr-FR" dirty="0"/>
              <a:t>2. Le salut dans les sermons de Tillich</a:t>
            </a:r>
            <a:br>
              <a:rPr lang="fr-FR" dirty="0"/>
            </a:br>
            <a:endParaRPr lang="fr-BE" dirty="0"/>
          </a:p>
        </p:txBody>
      </p:sp>
      <p:sp>
        <p:nvSpPr>
          <p:cNvPr id="3" name="Espace réservé du contenu 2">
            <a:extLst>
              <a:ext uri="{FF2B5EF4-FFF2-40B4-BE49-F238E27FC236}">
                <a16:creationId xmlns:a16="http://schemas.microsoft.com/office/drawing/2014/main" xmlns="" id="{ACFFEB10-BBDA-44EF-99A9-7BC67DD43C12}"/>
              </a:ext>
            </a:extLst>
          </p:cNvPr>
          <p:cNvSpPr>
            <a:spLocks noGrp="1"/>
          </p:cNvSpPr>
          <p:nvPr>
            <p:ph idx="1"/>
          </p:nvPr>
        </p:nvSpPr>
        <p:spPr/>
        <p:txBody>
          <a:bodyPr>
            <a:normAutofit/>
          </a:bodyPr>
          <a:lstStyle/>
          <a:p>
            <a:r>
              <a:rPr lang="fr-FR" dirty="0"/>
              <a:t>Choix des textes : trois sermons</a:t>
            </a:r>
          </a:p>
          <a:p>
            <a:pPr lvl="1"/>
            <a:r>
              <a:rPr lang="fr-FR" dirty="0"/>
              <a:t>« La nature aussi pleure un bien perdu » (NP)</a:t>
            </a:r>
          </a:p>
          <a:p>
            <a:pPr lvl="1"/>
            <a:r>
              <a:rPr lang="fr-FR" dirty="0"/>
              <a:t>« L’être nouveau » (EN)</a:t>
            </a:r>
          </a:p>
          <a:p>
            <a:pPr lvl="1"/>
            <a:r>
              <a:rPr lang="fr-FR" dirty="0"/>
              <a:t>« Le salut universel » (SU)</a:t>
            </a:r>
          </a:p>
          <a:p>
            <a:r>
              <a:rPr lang="fr-FR" dirty="0"/>
              <a:t>Deux enseignements majeurs</a:t>
            </a:r>
          </a:p>
          <a:p>
            <a:pPr lvl="1"/>
            <a:r>
              <a:rPr lang="fr-FR" dirty="0"/>
              <a:t>Il existe une communauté de destin entre l’homme et la nature</a:t>
            </a:r>
          </a:p>
          <a:p>
            <a:pPr lvl="2"/>
            <a:r>
              <a:rPr lang="fr-FR" i="1" dirty="0"/>
              <a:t>« Il n’y a pas de salut de l’homme sans salut de la nature, car l’homme est dans la nature et la nature est dans l’homme » </a:t>
            </a:r>
            <a:r>
              <a:rPr lang="fr-FR" dirty="0"/>
              <a:t>(NP, p. 105)</a:t>
            </a:r>
          </a:p>
          <a:p>
            <a:pPr lvl="1"/>
            <a:r>
              <a:rPr lang="fr-BE" dirty="0"/>
              <a:t>Tillich prêche l’unité et l’universalité du salut qui inclut la nature</a:t>
            </a:r>
          </a:p>
          <a:p>
            <a:pPr lvl="2"/>
            <a:r>
              <a:rPr lang="fr-FR" i="1" dirty="0"/>
              <a:t>« Le salut est celui du monde </a:t>
            </a:r>
            <a:r>
              <a:rPr lang="fr-FR" i="1" dirty="0" smtClean="0"/>
              <a:t>et </a:t>
            </a:r>
            <a:r>
              <a:rPr lang="fr-FR" i="1" dirty="0"/>
              <a:t>pas des seuls êtres humains » </a:t>
            </a:r>
            <a:r>
              <a:rPr lang="fr-FR" dirty="0"/>
              <a:t>(NP, p. 106)</a:t>
            </a:r>
            <a:endParaRPr lang="fr-BE" dirty="0"/>
          </a:p>
        </p:txBody>
      </p:sp>
      <p:sp>
        <p:nvSpPr>
          <p:cNvPr id="4" name="Espace réservé du pied de page 3">
            <a:extLst>
              <a:ext uri="{FF2B5EF4-FFF2-40B4-BE49-F238E27FC236}">
                <a16:creationId xmlns:a16="http://schemas.microsoft.com/office/drawing/2014/main" xmlns="" id="{64CC9E9E-067B-421C-9193-477545DE3C9E}"/>
              </a:ext>
            </a:extLst>
          </p:cNvPr>
          <p:cNvSpPr>
            <a:spLocks noGrp="1"/>
          </p:cNvSpPr>
          <p:nvPr>
            <p:ph type="ftr" sz="quarter" idx="11"/>
          </p:nvPr>
        </p:nvSpPr>
        <p:spPr/>
        <p:txBody>
          <a:bodyPr/>
          <a:lstStyle/>
          <a:p>
            <a:r>
              <a:rPr lang="fr-FR"/>
              <a:t>Geoffrey Legrand – APTEF – 21 juin 2021</a:t>
            </a:r>
            <a:endParaRPr lang="en-US" dirty="0"/>
          </a:p>
        </p:txBody>
      </p:sp>
      <p:sp>
        <p:nvSpPr>
          <p:cNvPr id="5" name="Espace réservé du numéro de diapositive 4">
            <a:extLst>
              <a:ext uri="{FF2B5EF4-FFF2-40B4-BE49-F238E27FC236}">
                <a16:creationId xmlns:a16="http://schemas.microsoft.com/office/drawing/2014/main" xmlns="" id="{A733EF30-761F-4FFF-AAD8-9F2B9896E5E9}"/>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429293406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271</TotalTime>
  <Words>1501</Words>
  <Application>Microsoft Office PowerPoint</Application>
  <PresentationFormat>Personnalisé</PresentationFormat>
  <Paragraphs>186</Paragraphs>
  <Slides>19</Slides>
  <Notes>0</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Facette</vt:lpstr>
      <vt:lpstr>La sotériologie tillichienne en réponse à la crise environnementale</vt:lpstr>
      <vt:lpstr>Plan de la présentation</vt:lpstr>
      <vt:lpstr>Introduction</vt:lpstr>
      <vt:lpstr>1. Apports philosophiques concernant  l’« écologie intégrale »</vt:lpstr>
      <vt:lpstr>1. Apports philosophiques concernant  l’« écologie intégrale »</vt:lpstr>
      <vt:lpstr>1. Apports philosophiques concernant  l’« écologie intégrale »</vt:lpstr>
      <vt:lpstr>1. Apports philosophiques concernant  l’« écologie intégrale »</vt:lpstr>
      <vt:lpstr>1. Apports philosophiques concernant  l’« écologie intégrale »</vt:lpstr>
      <vt:lpstr>2. Le salut dans les sermons de Tillich </vt:lpstr>
      <vt:lpstr>2. Le salut dans les sermons de Tillich</vt:lpstr>
      <vt:lpstr>2. Le salut dans les sermons de Tillich</vt:lpstr>
      <vt:lpstr>2. Le salut dans les sermons de Tillich</vt:lpstr>
      <vt:lpstr>2. Le salut dans les sermons de Tillich</vt:lpstr>
      <vt:lpstr>3. Tentatives d’explication et conséquences pratiques</vt:lpstr>
      <vt:lpstr>3. Tentatives d’explication et conséquences pratiques</vt:lpstr>
      <vt:lpstr>Conclusions et perspectives</vt:lpstr>
      <vt:lpstr>Conclusions et perspectives</vt:lpstr>
      <vt:lpstr>Conclusions et perspectives</vt:lpstr>
      <vt:lpstr>Merci pour votre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sotériologie tilichienne en réponse à la crise environnementale</dc:title>
  <dc:creator>Louis Brochet</dc:creator>
  <cp:lastModifiedBy>Geoffrey Legrand</cp:lastModifiedBy>
  <cp:revision>24</cp:revision>
  <dcterms:created xsi:type="dcterms:W3CDTF">2021-06-21T08:09:49Z</dcterms:created>
  <dcterms:modified xsi:type="dcterms:W3CDTF">2021-06-21T12:50:08Z</dcterms:modified>
</cp:coreProperties>
</file>