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6" r:id="rId2"/>
    <p:sldId id="257" r:id="rId3"/>
    <p:sldId id="258" r:id="rId4"/>
    <p:sldId id="259" r:id="rId5"/>
    <p:sldId id="284" r:id="rId6"/>
    <p:sldId id="285" r:id="rId7"/>
    <p:sldId id="281" r:id="rId8"/>
    <p:sldId id="282" r:id="rId9"/>
    <p:sldId id="283" r:id="rId10"/>
    <p:sldId id="263" r:id="rId11"/>
    <p:sldId id="286" r:id="rId12"/>
    <p:sldId id="262" r:id="rId13"/>
    <p:sldId id="264" r:id="rId14"/>
    <p:sldId id="265" r:id="rId15"/>
    <p:sldId id="266" r:id="rId16"/>
    <p:sldId id="267" r:id="rId17"/>
    <p:sldId id="268" r:id="rId18"/>
    <p:sldId id="269" r:id="rId19"/>
    <p:sldId id="270" r:id="rId20"/>
    <p:sldId id="272" r:id="rId21"/>
    <p:sldId id="271" r:id="rId22"/>
    <p:sldId id="273" r:id="rId23"/>
    <p:sldId id="274" r:id="rId24"/>
    <p:sldId id="275" r:id="rId25"/>
    <p:sldId id="276" r:id="rId26"/>
    <p:sldId id="277" r:id="rId27"/>
    <p:sldId id="279" r:id="rId28"/>
    <p:sldId id="278" r:id="rId29"/>
    <p:sldId id="289" r:id="rId30"/>
    <p:sldId id="296" r:id="rId31"/>
    <p:sldId id="288" r:id="rId32"/>
    <p:sldId id="291" r:id="rId33"/>
    <p:sldId id="292" r:id="rId34"/>
    <p:sldId id="293" r:id="rId35"/>
    <p:sldId id="294" r:id="rId36"/>
    <p:sldId id="280" r:id="rId3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Catherine Van Nieuwenhoven" initials="CVN [7]" lastIdx="1" clrIdx="6">
    <p:extLst/>
  </p:cmAuthor>
  <p:cmAuthor id="1" name="Catherine Van Nieuwenhoven" initials="CVN" lastIdx="1" clrIdx="0">
    <p:extLst/>
  </p:cmAuthor>
  <p:cmAuthor id="8" name="Catherine Van Nieuwenhoven" initials="CVN [8]" lastIdx="1" clrIdx="7">
    <p:extLst/>
  </p:cmAuthor>
  <p:cmAuthor id="2" name="Catherine Van Nieuwenhoven" initials="CVN [2]" lastIdx="1" clrIdx="1">
    <p:extLst/>
  </p:cmAuthor>
  <p:cmAuthor id="3" name="Catherine Van Nieuwenhoven" initials="CVN [3]" lastIdx="1" clrIdx="2">
    <p:extLst/>
  </p:cmAuthor>
  <p:cmAuthor id="4" name="Catherine Van Nieuwenhoven" initials="CVN [4]" lastIdx="1" clrIdx="3">
    <p:extLst/>
  </p:cmAuthor>
  <p:cmAuthor id="5" name="Catherine Van Nieuwenhoven" initials="CVN [5]" lastIdx="1" clrIdx="4">
    <p:extLst/>
  </p:cmAuthor>
  <p:cmAuthor id="6" name="Catherine Van Nieuwenhoven" initials="CVN [6]"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40000"/>
    <a:srgbClr val="FFCC00"/>
    <a:srgbClr val="DFE4A0"/>
    <a:srgbClr val="D89788"/>
    <a:srgbClr val="FF0066"/>
    <a:srgbClr val="996633"/>
    <a:srgbClr val="4FFF9F"/>
    <a:srgbClr val="777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55"/>
    <p:restoredTop sz="94662"/>
  </p:normalViewPr>
  <p:slideViewPr>
    <p:cSldViewPr>
      <p:cViewPr varScale="1">
        <p:scale>
          <a:sx n="84" d="100"/>
          <a:sy n="84" d="100"/>
        </p:scale>
        <p:origin x="-1282"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2204F64-7912-4123-8537-80953B85F56A}" type="datetimeFigureOut">
              <a:rPr lang="fr-BE" smtClean="0"/>
              <a:t>26/05/2017</a:t>
            </a:fld>
            <a:endParaRPr lang="fr-BE"/>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862989-B3C6-4E60-96CB-9E098C857420}" type="slidenum">
              <a:rPr lang="fr-BE" smtClean="0"/>
              <a:t>‹N°›</a:t>
            </a:fld>
            <a:endParaRPr lang="fr-BE"/>
          </a:p>
        </p:txBody>
      </p:sp>
    </p:spTree>
    <p:extLst>
      <p:ext uri="{BB962C8B-B14F-4D97-AF65-F5344CB8AC3E}">
        <p14:creationId xmlns:p14="http://schemas.microsoft.com/office/powerpoint/2010/main" val="920689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Modélisation mathématique=</a:t>
            </a:r>
            <a:r>
              <a:rPr lang="fr-BE" sz="1200" kern="1200" dirty="0" smtClean="0">
                <a:solidFill>
                  <a:schemeClr val="tx1"/>
                </a:solidFill>
                <a:effectLst/>
                <a:latin typeface="+mn-lt"/>
                <a:ea typeface="+mn-ea"/>
                <a:cs typeface="+mn-cs"/>
              </a:rPr>
              <a:t> considérer l’énoncé d’un problème comme la description d’une situation de la vie de tous les jours, modélisable mathématiquement </a:t>
            </a:r>
            <a:endParaRPr lang="fr-BE" dirty="0"/>
          </a:p>
        </p:txBody>
      </p:sp>
      <p:sp>
        <p:nvSpPr>
          <p:cNvPr id="4" name="Espace réservé du numéro de diapositive 3"/>
          <p:cNvSpPr>
            <a:spLocks noGrp="1"/>
          </p:cNvSpPr>
          <p:nvPr>
            <p:ph type="sldNum" sz="quarter" idx="10"/>
          </p:nvPr>
        </p:nvSpPr>
        <p:spPr/>
        <p:txBody>
          <a:bodyPr/>
          <a:lstStyle/>
          <a:p>
            <a:fld id="{57862989-B3C6-4E60-96CB-9E098C857420}" type="slidenum">
              <a:rPr lang="fr-BE" smtClean="0"/>
              <a:t>5</a:t>
            </a:fld>
            <a:endParaRPr lang="fr-BE"/>
          </a:p>
        </p:txBody>
      </p:sp>
    </p:spTree>
    <p:extLst>
      <p:ext uri="{BB962C8B-B14F-4D97-AF65-F5344CB8AC3E}">
        <p14:creationId xmlns:p14="http://schemas.microsoft.com/office/powerpoint/2010/main" val="4082866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sz="1200" b="1" kern="1200" dirty="0" smtClean="0">
                <a:solidFill>
                  <a:schemeClr val="tx1"/>
                </a:solidFill>
                <a:effectLst/>
                <a:latin typeface="+mn-lt"/>
                <a:ea typeface="+mn-ea"/>
                <a:cs typeface="+mn-cs"/>
              </a:rPr>
              <a:t>Surveiller</a:t>
            </a:r>
            <a:r>
              <a:rPr lang="fr-BE" sz="1200" b="1" kern="1200" baseline="0" dirty="0" smtClean="0">
                <a:solidFill>
                  <a:schemeClr val="tx1"/>
                </a:solidFill>
                <a:effectLst/>
                <a:latin typeface="+mn-lt"/>
                <a:ea typeface="+mn-ea"/>
                <a:cs typeface="+mn-cs"/>
              </a:rPr>
              <a:t> et évaluer le cours des actions + ajuster les actions</a:t>
            </a:r>
          </a:p>
          <a:p>
            <a:r>
              <a:rPr lang="fr-BE" sz="1200" kern="1200" dirty="0" smtClean="0">
                <a:solidFill>
                  <a:schemeClr val="tx1"/>
                </a:solidFill>
                <a:effectLst/>
                <a:latin typeface="+mn-lt"/>
                <a:ea typeface="+mn-ea"/>
                <a:cs typeface="+mn-cs"/>
              </a:rPr>
              <a:t>le </a:t>
            </a:r>
            <a:r>
              <a:rPr lang="fr-BE" sz="1200" b="1" kern="1200" dirty="0" smtClean="0">
                <a:solidFill>
                  <a:schemeClr val="tx1"/>
                </a:solidFill>
                <a:effectLst/>
                <a:latin typeface="+mn-lt"/>
                <a:ea typeface="+mn-ea"/>
                <a:cs typeface="+mn-cs"/>
              </a:rPr>
              <a:t>contrôle de la poursuite du but </a:t>
            </a:r>
            <a:r>
              <a:rPr lang="fr-BE" sz="1200" kern="1200" dirty="0" smtClean="0">
                <a:solidFill>
                  <a:schemeClr val="tx1"/>
                </a:solidFill>
                <a:effectLst/>
                <a:latin typeface="+mn-lt"/>
                <a:ea typeface="+mn-ea"/>
                <a:cs typeface="+mn-cs"/>
              </a:rPr>
              <a:t>est un processus intentionnel dont la mise en œuvre est généralement consciente (</a:t>
            </a:r>
            <a:r>
              <a:rPr lang="fr-BE" sz="1200" kern="1200" dirty="0" err="1" smtClean="0">
                <a:solidFill>
                  <a:schemeClr val="tx1"/>
                </a:solidFill>
                <a:effectLst/>
                <a:latin typeface="+mn-lt"/>
                <a:ea typeface="+mn-ea"/>
                <a:cs typeface="+mn-cs"/>
              </a:rPr>
              <a:t>Focant</a:t>
            </a:r>
            <a:r>
              <a:rPr lang="fr-BE" sz="1200" kern="1200" dirty="0" smtClean="0">
                <a:solidFill>
                  <a:schemeClr val="tx1"/>
                </a:solidFill>
                <a:effectLst/>
                <a:latin typeface="+mn-lt"/>
                <a:ea typeface="+mn-ea"/>
                <a:cs typeface="+mn-cs"/>
              </a:rPr>
              <a:t> &amp; Grégoire, 2008). Plus précisément, il s’agit de faire le bilan de la résolution du problème dans son état actuel afin d’organiser la suite des actions (</a:t>
            </a:r>
            <a:r>
              <a:rPr lang="fr-BE" sz="1200" kern="1200" dirty="0" err="1" smtClean="0">
                <a:solidFill>
                  <a:schemeClr val="tx1"/>
                </a:solidFill>
                <a:effectLst/>
                <a:latin typeface="+mn-lt"/>
                <a:ea typeface="+mn-ea"/>
                <a:cs typeface="+mn-cs"/>
              </a:rPr>
              <a:t>e.g</a:t>
            </a:r>
            <a:r>
              <a:rPr lang="fr-BE" sz="1200" kern="1200" dirty="0" smtClean="0">
                <a:solidFill>
                  <a:schemeClr val="tx1"/>
                </a:solidFill>
                <a:effectLst/>
                <a:latin typeface="+mn-lt"/>
                <a:ea typeface="+mn-ea"/>
                <a:cs typeface="+mn-cs"/>
              </a:rPr>
              <a:t>., « Où en suis-je dans ma résolution ? » ; « Ai-je répondu à la question posée dans l’énoncé du problème ? »). Il s’agit de comparer l’état actuel avec l’état désiré ou le but fixé </a:t>
            </a:r>
          </a:p>
          <a:p>
            <a:r>
              <a:rPr lang="fr-BE" sz="1200" kern="1200" dirty="0" smtClean="0">
                <a:solidFill>
                  <a:schemeClr val="tx1"/>
                </a:solidFill>
                <a:effectLst/>
                <a:latin typeface="+mn-lt"/>
                <a:ea typeface="+mn-ea"/>
                <a:cs typeface="+mn-cs"/>
              </a:rPr>
              <a:t>Le </a:t>
            </a:r>
            <a:r>
              <a:rPr lang="fr-BE" sz="1200" b="1" kern="1200" dirty="0" smtClean="0">
                <a:solidFill>
                  <a:schemeClr val="tx1"/>
                </a:solidFill>
                <a:effectLst/>
                <a:latin typeface="+mn-lt"/>
                <a:ea typeface="+mn-ea"/>
                <a:cs typeface="+mn-cs"/>
              </a:rPr>
              <a:t>monitoring</a:t>
            </a:r>
            <a:r>
              <a:rPr lang="fr-BE" sz="1200" kern="1200" dirty="0" smtClean="0">
                <a:solidFill>
                  <a:schemeClr val="tx1"/>
                </a:solidFill>
                <a:effectLst/>
                <a:latin typeface="+mn-lt"/>
                <a:ea typeface="+mn-ea"/>
                <a:cs typeface="+mn-cs"/>
              </a:rPr>
              <a:t> correspond à une sorte de veille constante, inconsciente ou semi-consciente, qui déclenche un signal d’alerte lorsque nous nous rendons compte que le cours de l’activité ne mène pas où nous l’avions prévu, ou que les résultats transitoires obtenus diffèrent de ce qui était attendu</a:t>
            </a:r>
            <a:endParaRPr lang="fr-BE" dirty="0"/>
          </a:p>
        </p:txBody>
      </p:sp>
      <p:sp>
        <p:nvSpPr>
          <p:cNvPr id="4" name="Espace réservé du numéro de diapositive 3"/>
          <p:cNvSpPr>
            <a:spLocks noGrp="1"/>
          </p:cNvSpPr>
          <p:nvPr>
            <p:ph type="sldNum" sz="quarter" idx="10"/>
          </p:nvPr>
        </p:nvSpPr>
        <p:spPr/>
        <p:txBody>
          <a:bodyPr/>
          <a:lstStyle/>
          <a:p>
            <a:fld id="{57862989-B3C6-4E60-96CB-9E098C857420}" type="slidenum">
              <a:rPr lang="fr-BE" smtClean="0"/>
              <a:t>6</a:t>
            </a:fld>
            <a:endParaRPr lang="fr-BE"/>
          </a:p>
        </p:txBody>
      </p:sp>
    </p:spTree>
    <p:extLst>
      <p:ext uri="{BB962C8B-B14F-4D97-AF65-F5344CB8AC3E}">
        <p14:creationId xmlns:p14="http://schemas.microsoft.com/office/powerpoint/2010/main" val="4026515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Donner 1 ou 2 exemples oralement des questions</a:t>
            </a:r>
            <a:r>
              <a:rPr lang="fr-BE" baseline="0" dirty="0" smtClean="0"/>
              <a:t> posées</a:t>
            </a:r>
            <a:endParaRPr lang="fr-BE" dirty="0"/>
          </a:p>
        </p:txBody>
      </p:sp>
      <p:sp>
        <p:nvSpPr>
          <p:cNvPr id="4" name="Espace réservé du numéro de diapositive 3"/>
          <p:cNvSpPr>
            <a:spLocks noGrp="1"/>
          </p:cNvSpPr>
          <p:nvPr>
            <p:ph type="sldNum" sz="quarter" idx="10"/>
          </p:nvPr>
        </p:nvSpPr>
        <p:spPr/>
        <p:txBody>
          <a:bodyPr/>
          <a:lstStyle/>
          <a:p>
            <a:fld id="{57862989-B3C6-4E60-96CB-9E098C857420}" type="slidenum">
              <a:rPr lang="fr-BE" smtClean="0"/>
              <a:t>8</a:t>
            </a:fld>
            <a:endParaRPr lang="fr-BE"/>
          </a:p>
        </p:txBody>
      </p:sp>
    </p:spTree>
    <p:extLst>
      <p:ext uri="{BB962C8B-B14F-4D97-AF65-F5344CB8AC3E}">
        <p14:creationId xmlns:p14="http://schemas.microsoft.com/office/powerpoint/2010/main" val="4126216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57862989-B3C6-4E60-96CB-9E098C857420}" type="slidenum">
              <a:rPr lang="fr-BE" smtClean="0"/>
              <a:t>22</a:t>
            </a:fld>
            <a:endParaRPr lang="fr-BE"/>
          </a:p>
        </p:txBody>
      </p:sp>
    </p:spTree>
    <p:extLst>
      <p:ext uri="{BB962C8B-B14F-4D97-AF65-F5344CB8AC3E}">
        <p14:creationId xmlns:p14="http://schemas.microsoft.com/office/powerpoint/2010/main" val="1964735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BE" dirty="0" smtClean="0"/>
              <a:t>Rappeler la question de départ: </a:t>
            </a:r>
            <a:r>
              <a:rPr lang="fr-BE" dirty="0" smtClean="0">
                <a:solidFill>
                  <a:schemeClr val="tx1"/>
                </a:solidFill>
                <a:latin typeface="Cambria" panose="02040503050406030204" pitchFamily="18" charset="0"/>
              </a:rPr>
              <a:t>Effets de l’enseignement de </a:t>
            </a:r>
            <a:r>
              <a:rPr lang="fr-BE" b="1" dirty="0" smtClean="0">
                <a:solidFill>
                  <a:schemeClr val="tx1"/>
                </a:solidFill>
                <a:latin typeface="Cambria" panose="02040503050406030204" pitchFamily="18" charset="0"/>
              </a:rPr>
              <a:t>stratégies </a:t>
            </a:r>
            <a:r>
              <a:rPr lang="fr-BE" dirty="0" smtClean="0">
                <a:solidFill>
                  <a:schemeClr val="tx1"/>
                </a:solidFill>
                <a:latin typeface="Cambria" panose="02040503050406030204" pitchFamily="18" charset="0"/>
              </a:rPr>
              <a:t>heuristiques et métacognitives sur les </a:t>
            </a:r>
            <a:r>
              <a:rPr lang="fr-BE" b="1" dirty="0" smtClean="0">
                <a:solidFill>
                  <a:schemeClr val="tx1"/>
                </a:solidFill>
                <a:latin typeface="Cambria" panose="02040503050406030204" pitchFamily="18" charset="0"/>
              </a:rPr>
              <a:t>démarches de résolution </a:t>
            </a:r>
            <a:r>
              <a:rPr lang="fr-BE" dirty="0" smtClean="0">
                <a:solidFill>
                  <a:schemeClr val="tx1"/>
                </a:solidFill>
                <a:latin typeface="Cambria" panose="02040503050406030204" pitchFamily="18" charset="0"/>
              </a:rPr>
              <a:t>mises en œuvre par les élèves</a:t>
            </a:r>
          </a:p>
          <a:p>
            <a:pPr marL="0" marR="0" indent="0" algn="l" defTabSz="914400" rtl="0" eaLnBrk="1" fontAlgn="auto" latinLnBrk="0" hangingPunct="1">
              <a:lnSpc>
                <a:spcPct val="100000"/>
              </a:lnSpc>
              <a:spcBef>
                <a:spcPts val="0"/>
              </a:spcBef>
              <a:spcAft>
                <a:spcPts val="0"/>
              </a:spcAft>
              <a:buClrTx/>
              <a:buSzTx/>
              <a:buFontTx/>
              <a:buNone/>
              <a:tabLst/>
              <a:defRPr/>
            </a:pPr>
            <a:endParaRPr lang="fr-BE" b="1" dirty="0" smtClean="0">
              <a:solidFill>
                <a:schemeClr val="tx1"/>
              </a:solidFill>
              <a:latin typeface="Cambria" panose="020405030504060302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fr-BE" sz="1000" kern="1200" dirty="0" smtClean="0">
                <a:solidFill>
                  <a:schemeClr val="tx1"/>
                </a:solidFill>
                <a:latin typeface="+mn-lt"/>
                <a:ea typeface="+mn-ea"/>
                <a:cs typeface="+mn-cs"/>
              </a:rPr>
              <a:t>L’intervention semble générer plus de bénéfices pour les élèves « novices » que pour les élèves « experts »</a:t>
            </a:r>
          </a:p>
          <a:p>
            <a:pPr marL="0" marR="0" indent="0" algn="l" defTabSz="914400" rtl="0" eaLnBrk="1" fontAlgn="auto" latinLnBrk="0" hangingPunct="1">
              <a:lnSpc>
                <a:spcPct val="100000"/>
              </a:lnSpc>
              <a:spcBef>
                <a:spcPts val="0"/>
              </a:spcBef>
              <a:spcAft>
                <a:spcPts val="0"/>
              </a:spcAft>
              <a:buClrTx/>
              <a:buSzTx/>
              <a:buFontTx/>
              <a:buNone/>
              <a:tabLst/>
              <a:defRPr/>
            </a:pPr>
            <a:endParaRPr lang="fr-BE" b="1" dirty="0" smtClean="0">
              <a:solidFill>
                <a:schemeClr val="accent3">
                  <a:lumMod val="75000"/>
                </a:schemeClr>
              </a:solidFill>
            </a:endParaRPr>
          </a:p>
          <a:p>
            <a:endParaRPr lang="fr-BE" dirty="0" smtClean="0"/>
          </a:p>
          <a:p>
            <a:r>
              <a:rPr lang="fr-BE" dirty="0" smtClean="0"/>
              <a:t>+ dire qu’ils ont TOUS</a:t>
            </a:r>
            <a:r>
              <a:rPr lang="fr-BE" baseline="0" dirty="0" smtClean="0"/>
              <a:t> difficiles avec l’heuristique « estimer »</a:t>
            </a:r>
            <a:endParaRPr lang="fr-BE" dirty="0"/>
          </a:p>
        </p:txBody>
      </p:sp>
      <p:sp>
        <p:nvSpPr>
          <p:cNvPr id="4" name="Espace réservé du numéro de diapositive 3"/>
          <p:cNvSpPr>
            <a:spLocks noGrp="1"/>
          </p:cNvSpPr>
          <p:nvPr>
            <p:ph type="sldNum" sz="quarter" idx="10"/>
          </p:nvPr>
        </p:nvSpPr>
        <p:spPr/>
        <p:txBody>
          <a:bodyPr/>
          <a:lstStyle/>
          <a:p>
            <a:fld id="{57862989-B3C6-4E60-96CB-9E098C857420}" type="slidenum">
              <a:rPr lang="fr-BE" smtClean="0"/>
              <a:t>29</a:t>
            </a:fld>
            <a:endParaRPr lang="fr-BE"/>
          </a:p>
        </p:txBody>
      </p:sp>
    </p:spTree>
    <p:extLst>
      <p:ext uri="{BB962C8B-B14F-4D97-AF65-F5344CB8AC3E}">
        <p14:creationId xmlns:p14="http://schemas.microsoft.com/office/powerpoint/2010/main" val="3208175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fr-FR" smtClean="0"/>
              <a:t>Modifiez le style du titre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E77AF03-9D61-4725-9F0D-B2AF46A433D9}" type="datetimeFigureOut">
              <a:rPr lang="fr-BE" smtClean="0"/>
              <a:t>26/05/2017</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BE6952E-DA9B-494C-99EB-57E279544ADE}" type="slidenum">
              <a:rPr lang="fr-BE" smtClean="0"/>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BE77AF03-9D61-4725-9F0D-B2AF46A433D9}" type="datetimeFigureOut">
              <a:rPr lang="fr-BE" smtClean="0"/>
              <a:t>26/05/2017</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BE6952E-DA9B-494C-99EB-57E279544ADE}"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BE77AF03-9D61-4725-9F0D-B2AF46A433D9}" type="datetimeFigureOut">
              <a:rPr lang="fr-BE" smtClean="0"/>
              <a:t>26/05/2017</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BE6952E-DA9B-494C-99EB-57E279544ADE}"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BE77AF03-9D61-4725-9F0D-B2AF46A433D9}" type="datetimeFigureOut">
              <a:rPr lang="fr-BE" smtClean="0"/>
              <a:t>26/05/2017</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BE6952E-DA9B-494C-99EB-57E279544ADE}"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fr-FR" smtClean="0"/>
              <a:t>Modifiez le style du titre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E77AF03-9D61-4725-9F0D-B2AF46A433D9}" type="datetimeFigureOut">
              <a:rPr lang="fr-BE" smtClean="0"/>
              <a:t>26/05/2017</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BE6952E-DA9B-494C-99EB-57E279544ADE}" type="slidenum">
              <a:rPr lang="fr-BE" smtClean="0"/>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E77AF03-9D61-4725-9F0D-B2AF46A433D9}" type="datetimeFigureOut">
              <a:rPr lang="fr-BE" smtClean="0"/>
              <a:t>26/05/2017</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BE6952E-DA9B-494C-99EB-57E279544ADE}"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Date Placeholder 6"/>
          <p:cNvSpPr>
            <a:spLocks noGrp="1"/>
          </p:cNvSpPr>
          <p:nvPr>
            <p:ph type="dt" sz="half" idx="10"/>
          </p:nvPr>
        </p:nvSpPr>
        <p:spPr/>
        <p:txBody>
          <a:bodyPr/>
          <a:lstStyle/>
          <a:p>
            <a:fld id="{BE77AF03-9D61-4725-9F0D-B2AF46A433D9}" type="datetimeFigureOut">
              <a:rPr lang="fr-BE" smtClean="0"/>
              <a:t>26/05/2017</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CBE6952E-DA9B-494C-99EB-57E279544ADE}"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BE77AF03-9D61-4725-9F0D-B2AF46A433D9}" type="datetimeFigureOut">
              <a:rPr lang="fr-BE" smtClean="0"/>
              <a:t>26/05/2017</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CBE6952E-DA9B-494C-99EB-57E279544ADE}"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77AF03-9D61-4725-9F0D-B2AF46A433D9}" type="datetimeFigureOut">
              <a:rPr lang="fr-BE" smtClean="0"/>
              <a:t>26/05/2017</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CBE6952E-DA9B-494C-99EB-57E279544ADE}"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fr-FR" smtClean="0"/>
              <a:t>Modifiez le style du titre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E77AF03-9D61-4725-9F0D-B2AF46A433D9}" type="datetimeFigureOut">
              <a:rPr lang="fr-BE" smtClean="0"/>
              <a:t>26/05/2017</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BE6952E-DA9B-494C-99EB-57E279544ADE}" type="slidenum">
              <a:rPr lang="fr-BE" smtClean="0"/>
              <a:t>‹N°›</a:t>
            </a:fld>
            <a:endParaRPr lang="fr-BE"/>
          </a:p>
        </p:txBody>
      </p:sp>
      <p:sp>
        <p:nvSpPr>
          <p:cNvPr id="9" name="Content Placeholder 8"/>
          <p:cNvSpPr>
            <a:spLocks noGrp="1"/>
          </p:cNvSpPr>
          <p:nvPr>
            <p:ph sz="quarter" idx="13"/>
          </p:nvPr>
        </p:nvSpPr>
        <p:spPr>
          <a:xfrm>
            <a:off x="304800" y="381000"/>
            <a:ext cx="7772400" cy="494284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fr-FR" smtClean="0"/>
              <a:t>Modifiez le style du titre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8" name="Date Placeholder 7"/>
          <p:cNvSpPr>
            <a:spLocks noGrp="1"/>
          </p:cNvSpPr>
          <p:nvPr>
            <p:ph type="dt" sz="half" idx="10"/>
          </p:nvPr>
        </p:nvSpPr>
        <p:spPr/>
        <p:txBody>
          <a:bodyPr/>
          <a:lstStyle/>
          <a:p>
            <a:fld id="{BE77AF03-9D61-4725-9F0D-B2AF46A433D9}" type="datetimeFigureOut">
              <a:rPr lang="fr-BE" smtClean="0"/>
              <a:t>26/05/2017</a:t>
            </a:fld>
            <a:endParaRPr lang="fr-BE"/>
          </a:p>
        </p:txBody>
      </p:sp>
      <p:sp>
        <p:nvSpPr>
          <p:cNvPr id="9" name="Slide Number Placeholder 8"/>
          <p:cNvSpPr>
            <a:spLocks noGrp="1"/>
          </p:cNvSpPr>
          <p:nvPr>
            <p:ph type="sldNum" sz="quarter" idx="11"/>
          </p:nvPr>
        </p:nvSpPr>
        <p:spPr/>
        <p:txBody>
          <a:bodyPr/>
          <a:lstStyle/>
          <a:p>
            <a:fld id="{CBE6952E-DA9B-494C-99EB-57E279544ADE}" type="slidenum">
              <a:rPr lang="fr-BE" smtClean="0"/>
              <a:t>‹N°›</a:t>
            </a:fld>
            <a:endParaRPr lang="fr-BE"/>
          </a:p>
        </p:txBody>
      </p:sp>
      <p:sp>
        <p:nvSpPr>
          <p:cNvPr id="10" name="Footer Placeholder 9"/>
          <p:cNvSpPr>
            <a:spLocks noGrp="1"/>
          </p:cNvSpPr>
          <p:nvPr>
            <p:ph type="ftr" sz="quarter" idx="12"/>
          </p:nvPr>
        </p:nvSpPr>
        <p:spPr/>
        <p:txBody>
          <a:bodyPr/>
          <a:lstStyle/>
          <a:p>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CBE6952E-DA9B-494C-99EB-57E279544ADE}" type="slidenum">
              <a:rPr lang="fr-BE" smtClean="0"/>
              <a:t>‹N°›</a:t>
            </a:fld>
            <a:endParaRPr lang="fr-BE"/>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fr-BE"/>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BE77AF03-9D61-4725-9F0D-B2AF46A433D9}" type="datetimeFigureOut">
              <a:rPr lang="fr-BE" smtClean="0"/>
              <a:t>26/05/2017</a:t>
            </a:fld>
            <a:endParaRPr lang="fr-B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935963" y="2492896"/>
            <a:ext cx="7272808" cy="1470025"/>
          </a:xfrm>
        </p:spPr>
        <p:txBody>
          <a:bodyPr>
            <a:noAutofit/>
          </a:bodyPr>
          <a:lstStyle/>
          <a:p>
            <a:pPr algn="ctr"/>
            <a:r>
              <a:rPr lang="fr-BE" sz="3200" dirty="0">
                <a:latin typeface="Cambria" panose="02040503050406030204" pitchFamily="18" charset="0"/>
              </a:rPr>
              <a:t>Effets de l’enseignement de </a:t>
            </a:r>
            <a:r>
              <a:rPr lang="fr-BE" sz="3200" b="1" dirty="0">
                <a:latin typeface="Cambria" panose="02040503050406030204" pitchFamily="18" charset="0"/>
              </a:rPr>
              <a:t>stratégies </a:t>
            </a:r>
            <a:r>
              <a:rPr lang="fr-BE" sz="3200" dirty="0" smtClean="0">
                <a:latin typeface="Cambria" panose="02040503050406030204" pitchFamily="18" charset="0"/>
              </a:rPr>
              <a:t>heuristiques </a:t>
            </a:r>
            <a:r>
              <a:rPr lang="fr-BE" sz="3200" dirty="0">
                <a:latin typeface="Cambria" panose="02040503050406030204" pitchFamily="18" charset="0"/>
              </a:rPr>
              <a:t>et </a:t>
            </a:r>
            <a:r>
              <a:rPr lang="fr-BE" sz="3200" dirty="0" smtClean="0">
                <a:latin typeface="Cambria" panose="02040503050406030204" pitchFamily="18" charset="0"/>
              </a:rPr>
              <a:t>métacognitives </a:t>
            </a:r>
            <a:r>
              <a:rPr lang="fr-BE" sz="3200" dirty="0">
                <a:latin typeface="Cambria" panose="02040503050406030204" pitchFamily="18" charset="0"/>
              </a:rPr>
              <a:t>sur les </a:t>
            </a:r>
            <a:r>
              <a:rPr lang="fr-BE" sz="3200" b="1" dirty="0">
                <a:latin typeface="Cambria" panose="02040503050406030204" pitchFamily="18" charset="0"/>
              </a:rPr>
              <a:t>démarches de résolution </a:t>
            </a:r>
            <a:r>
              <a:rPr lang="fr-BE" sz="3200" dirty="0">
                <a:latin typeface="Cambria" panose="02040503050406030204" pitchFamily="18" charset="0"/>
              </a:rPr>
              <a:t>mises en œuvre par les élèves</a:t>
            </a:r>
          </a:p>
        </p:txBody>
      </p:sp>
      <p:sp>
        <p:nvSpPr>
          <p:cNvPr id="3" name="Sous-titre 2"/>
          <p:cNvSpPr>
            <a:spLocks noGrp="1"/>
          </p:cNvSpPr>
          <p:nvPr>
            <p:ph type="subTitle" idx="1"/>
          </p:nvPr>
        </p:nvSpPr>
        <p:spPr>
          <a:xfrm>
            <a:off x="1691680" y="6307088"/>
            <a:ext cx="6400800" cy="550912"/>
          </a:xfrm>
        </p:spPr>
        <p:txBody>
          <a:bodyPr>
            <a:normAutofit/>
          </a:bodyPr>
          <a:lstStyle/>
          <a:p>
            <a:r>
              <a:rPr lang="fr-BE" sz="1800" dirty="0" smtClean="0">
                <a:solidFill>
                  <a:schemeClr val="tx1"/>
                </a:solidFill>
                <a:latin typeface="Cambria" panose="02040503050406030204" pitchFamily="18" charset="0"/>
              </a:rPr>
              <a:t>Vanessa Hanin &amp; Catherine Van </a:t>
            </a:r>
            <a:r>
              <a:rPr lang="fr-BE" sz="1800" dirty="0" err="1" smtClean="0">
                <a:solidFill>
                  <a:schemeClr val="tx1"/>
                </a:solidFill>
                <a:latin typeface="Cambria" panose="02040503050406030204" pitchFamily="18" charset="0"/>
              </a:rPr>
              <a:t>Nieuwenhoven</a:t>
            </a:r>
            <a:r>
              <a:rPr lang="fr-BE" sz="1800" dirty="0" smtClean="0">
                <a:solidFill>
                  <a:schemeClr val="tx1"/>
                </a:solidFill>
                <a:latin typeface="Cambria" panose="02040503050406030204" pitchFamily="18" charset="0"/>
              </a:rPr>
              <a:t> </a:t>
            </a:r>
          </a:p>
          <a:p>
            <a:endParaRPr lang="fr-BE" sz="1800" dirty="0">
              <a:solidFill>
                <a:schemeClr val="tx1"/>
              </a:solidFill>
            </a:endParaRPr>
          </a:p>
        </p:txBody>
      </p:sp>
      <p:sp>
        <p:nvSpPr>
          <p:cNvPr id="4" name="Rectangle 3"/>
          <p:cNvSpPr/>
          <p:nvPr/>
        </p:nvSpPr>
        <p:spPr>
          <a:xfrm>
            <a:off x="1835696" y="435677"/>
            <a:ext cx="5907628" cy="954107"/>
          </a:xfrm>
          <a:prstGeom prst="rect">
            <a:avLst/>
          </a:prstGeom>
        </p:spPr>
        <p:txBody>
          <a:bodyPr wrap="square">
            <a:spAutoFit/>
          </a:bodyPr>
          <a:lstStyle/>
          <a:p>
            <a:pPr algn="ctr"/>
            <a:r>
              <a:rPr lang="en-US" sz="1400" b="1" dirty="0"/>
              <a:t>Institute for the Analysis of Change in Contemporary and Historical Societies (IACCHOS)</a:t>
            </a:r>
            <a:endParaRPr lang="fr-BE" sz="1400" b="1" dirty="0"/>
          </a:p>
          <a:p>
            <a:pPr algn="ctr"/>
            <a:r>
              <a:rPr lang="fr-BE" sz="1400" b="1" dirty="0"/>
              <a:t>Groupe interdisciplinaire de Recherche sur la Socialisation, l'Education et la Formation (GIRSEF)</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60648"/>
            <a:ext cx="828675" cy="1028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descr="C:\Users\hanin\Desktop\ENREGISTREMENTS_Etude2015_2016\Photos_Defi\DSC00996.JPG"/>
          <p:cNvPicPr/>
          <p:nvPr/>
        </p:nvPicPr>
        <p:blipFill rotWithShape="1">
          <a:blip r:embed="rId3" cstate="print">
            <a:extLst>
              <a:ext uri="{28A0092B-C50C-407E-A947-70E740481C1C}">
                <a14:useLocalDpi xmlns:a14="http://schemas.microsoft.com/office/drawing/2010/main" val="0"/>
              </a:ext>
            </a:extLst>
          </a:blip>
          <a:srcRect l="13389" t="22800"/>
          <a:stretch/>
        </p:blipFill>
        <p:spPr bwMode="auto">
          <a:xfrm>
            <a:off x="467543" y="3861048"/>
            <a:ext cx="1961701" cy="2428106"/>
          </a:xfrm>
          <a:prstGeom prst="rect">
            <a:avLst/>
          </a:prstGeom>
          <a:noFill/>
          <a:ln>
            <a:noFill/>
          </a:ln>
          <a:extLst>
            <a:ext uri="{53640926-AAD7-44D8-BBD7-CCE9431645EC}">
              <a14:shadowObscured xmlns:a14="http://schemas.microsoft.com/office/drawing/2010/main"/>
            </a:ext>
          </a:extLst>
        </p:spPr>
      </p:pic>
      <p:pic>
        <p:nvPicPr>
          <p:cNvPr id="7" name="Image 6" descr="C:\Users\hanin\Desktop\ENREGISTREMENTS_Etude2015_2016\Photos_Defi\DSC01021.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20072" y="3965054"/>
            <a:ext cx="3097530" cy="2324100"/>
          </a:xfrm>
          <a:prstGeom prst="rect">
            <a:avLst/>
          </a:prstGeom>
          <a:noFill/>
          <a:ln>
            <a:noFill/>
          </a:ln>
        </p:spPr>
      </p:pic>
    </p:spTree>
    <p:extLst>
      <p:ext uri="{BB962C8B-B14F-4D97-AF65-F5344CB8AC3E}">
        <p14:creationId xmlns:p14="http://schemas.microsoft.com/office/powerpoint/2010/main" val="28179461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420888"/>
            <a:ext cx="7620000" cy="1143000"/>
          </a:xfrm>
        </p:spPr>
        <p:txBody>
          <a:bodyPr/>
          <a:lstStyle/>
          <a:p>
            <a:pPr algn="ctr"/>
            <a:r>
              <a:rPr lang="fr-BE" dirty="0">
                <a:latin typeface="Cambria" panose="02040503050406030204" pitchFamily="18" charset="0"/>
              </a:rPr>
              <a:t>4</a:t>
            </a:r>
            <a:r>
              <a:rPr lang="fr-BE" dirty="0" smtClean="0">
                <a:latin typeface="Cambria" panose="02040503050406030204" pitchFamily="18" charset="0"/>
              </a:rPr>
              <a:t>. Résultats</a:t>
            </a:r>
            <a:endParaRPr lang="fr-BE" dirty="0">
              <a:latin typeface="Cambria" panose="02040503050406030204" pitchFamily="18" charset="0"/>
            </a:endParaRPr>
          </a:p>
        </p:txBody>
      </p:sp>
    </p:spTree>
    <p:extLst>
      <p:ext uri="{BB962C8B-B14F-4D97-AF65-F5344CB8AC3E}">
        <p14:creationId xmlns:p14="http://schemas.microsoft.com/office/powerpoint/2010/main" val="40137573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36547" y="908720"/>
            <a:ext cx="8229600" cy="504056"/>
          </a:xfrm>
        </p:spPr>
        <p:txBody>
          <a:bodyPr>
            <a:normAutofit/>
          </a:bodyPr>
          <a:lstStyle/>
          <a:p>
            <a:r>
              <a:rPr lang="fr-BE" sz="2400" dirty="0" smtClean="0">
                <a:latin typeface="Cambria" panose="02040503050406030204" pitchFamily="18" charset="0"/>
              </a:rPr>
              <a:t>Samuel (élève expert) - </a:t>
            </a:r>
            <a:r>
              <a:rPr lang="fr-BE" sz="2400" i="1" dirty="0" smtClean="0">
                <a:latin typeface="Cambria" panose="02040503050406030204" pitchFamily="18" charset="0"/>
              </a:rPr>
              <a:t>Prétest</a:t>
            </a:r>
            <a:endParaRPr lang="fr-BE" sz="2400" i="1" dirty="0">
              <a:latin typeface="Cambria" panose="02040503050406030204" pitchFamily="18" charset="0"/>
            </a:endParaRPr>
          </a:p>
        </p:txBody>
      </p:sp>
      <p:sp>
        <p:nvSpPr>
          <p:cNvPr id="5" name="Titre 1"/>
          <p:cNvSpPr>
            <a:spLocks noGrp="1"/>
          </p:cNvSpPr>
          <p:nvPr>
            <p:ph type="title"/>
          </p:nvPr>
        </p:nvSpPr>
        <p:spPr>
          <a:xfrm>
            <a:off x="514402" y="260648"/>
            <a:ext cx="8229600"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.1 Analyse des productions écrites</a:t>
            </a:r>
            <a:endParaRPr lang="fr-BE" sz="3600" dirty="0">
              <a:latin typeface="Cambria" panose="02040503050406030204" pitchFamily="18" charset="0"/>
            </a:endParaRPr>
          </a:p>
        </p:txBody>
      </p:sp>
      <p:pic>
        <p:nvPicPr>
          <p:cNvPr id="6" name="Image 5" descr="F:\2016_12_29\IMG_0001.jpg"/>
          <p:cNvPicPr/>
          <p:nvPr/>
        </p:nvPicPr>
        <p:blipFill rotWithShape="1">
          <a:blip r:embed="rId2" cstate="print">
            <a:extLst>
              <a:ext uri="{28A0092B-C50C-407E-A947-70E740481C1C}">
                <a14:useLocalDpi xmlns:a14="http://schemas.microsoft.com/office/drawing/2010/main" val="0"/>
              </a:ext>
            </a:extLst>
          </a:blip>
          <a:srcRect l="7277" t="19925" r="4345" b="45931"/>
          <a:stretch/>
        </p:blipFill>
        <p:spPr bwMode="auto">
          <a:xfrm>
            <a:off x="1713325" y="1306786"/>
            <a:ext cx="6279522" cy="3861048"/>
          </a:xfrm>
          <a:prstGeom prst="rect">
            <a:avLst/>
          </a:prstGeom>
          <a:noFill/>
          <a:ln>
            <a:noFill/>
          </a:ln>
          <a:extLst>
            <a:ext uri="{53640926-AAD7-44D8-BBD7-CCE9431645EC}">
              <a14:shadowObscured xmlns:a14="http://schemas.microsoft.com/office/drawing/2010/main"/>
            </a:ext>
          </a:extLst>
        </p:spPr>
      </p:pic>
      <p:sp>
        <p:nvSpPr>
          <p:cNvPr id="7" name="Flèche droite 6"/>
          <p:cNvSpPr/>
          <p:nvPr/>
        </p:nvSpPr>
        <p:spPr>
          <a:xfrm>
            <a:off x="471535" y="2828484"/>
            <a:ext cx="360040" cy="432048"/>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Rectangle à coins arrondis 7"/>
          <p:cNvSpPr/>
          <p:nvPr/>
        </p:nvSpPr>
        <p:spPr>
          <a:xfrm>
            <a:off x="1233926" y="2552819"/>
            <a:ext cx="7328149" cy="1296144"/>
          </a:xfrm>
          <a:prstGeom prst="roundRect">
            <a:avLst/>
          </a:prstGeom>
          <a:solidFill>
            <a:srgbClr val="DFE4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BE" dirty="0" smtClean="0">
              <a:solidFill>
                <a:schemeClr val="tx1"/>
              </a:solidFill>
              <a:latin typeface="Cambria" panose="02040503050406030204" pitchFamily="18" charset="0"/>
            </a:endParaRPr>
          </a:p>
          <a:p>
            <a:pPr algn="ctr"/>
            <a:endParaRPr lang="fr-BE" dirty="0" smtClean="0">
              <a:solidFill>
                <a:schemeClr val="tx1"/>
              </a:solidFill>
              <a:latin typeface="Cambria" panose="02040503050406030204" pitchFamily="18" charset="0"/>
            </a:endParaRPr>
          </a:p>
          <a:p>
            <a:pPr marL="285750" indent="-285750">
              <a:buFontTx/>
              <a:buChar char="-"/>
            </a:pPr>
            <a:endParaRPr lang="fr-BE" dirty="0" smtClean="0">
              <a:solidFill>
                <a:schemeClr val="tx1"/>
              </a:solidFill>
              <a:latin typeface="Cambria" panose="02040503050406030204" pitchFamily="18" charset="0"/>
            </a:endParaRPr>
          </a:p>
          <a:p>
            <a:pPr marL="285750" indent="-285750">
              <a:buFontTx/>
              <a:buChar char="-"/>
            </a:pPr>
            <a:endParaRPr lang="fr-BE" dirty="0">
              <a:solidFill>
                <a:schemeClr val="tx1"/>
              </a:solidFill>
              <a:latin typeface="Cambria" panose="02040503050406030204" pitchFamily="18" charset="0"/>
            </a:endParaRPr>
          </a:p>
          <a:p>
            <a:pPr marL="285750" indent="-285750">
              <a:buFontTx/>
              <a:buChar char="-"/>
            </a:pPr>
            <a:r>
              <a:rPr lang="fr-BE" b="1" dirty="0" smtClean="0">
                <a:solidFill>
                  <a:schemeClr val="tx1"/>
                </a:solidFill>
                <a:latin typeface="Cambria" panose="02040503050406030204" pitchFamily="18" charset="0"/>
              </a:rPr>
              <a:t>Préalablement</a:t>
            </a:r>
            <a:r>
              <a:rPr lang="fr-BE" dirty="0" smtClean="0">
                <a:solidFill>
                  <a:schemeClr val="tx1"/>
                </a:solidFill>
                <a:latin typeface="Cambria" panose="02040503050406030204" pitchFamily="18" charset="0"/>
              </a:rPr>
              <a:t> à l’intervention, présence de </a:t>
            </a:r>
            <a:r>
              <a:rPr lang="fr-BE" b="1" dirty="0" smtClean="0">
                <a:solidFill>
                  <a:schemeClr val="tx1"/>
                </a:solidFill>
                <a:latin typeface="Cambria" panose="02040503050406030204" pitchFamily="18" charset="0"/>
              </a:rPr>
              <a:t>décodage</a:t>
            </a:r>
            <a:r>
              <a:rPr lang="fr-BE" dirty="0" smtClean="0">
                <a:solidFill>
                  <a:schemeClr val="tx1"/>
                </a:solidFill>
                <a:latin typeface="Cambria" panose="02040503050406030204" pitchFamily="18" charset="0"/>
              </a:rPr>
              <a:t>, d’identification de la </a:t>
            </a:r>
            <a:r>
              <a:rPr lang="fr-BE" b="1" dirty="0" smtClean="0">
                <a:solidFill>
                  <a:schemeClr val="tx1"/>
                </a:solidFill>
                <a:latin typeface="Cambria" panose="02040503050406030204" pitchFamily="18" charset="0"/>
              </a:rPr>
              <a:t>structure mathématique</a:t>
            </a:r>
            <a:r>
              <a:rPr lang="fr-BE" dirty="0" smtClean="0">
                <a:solidFill>
                  <a:schemeClr val="tx1"/>
                </a:solidFill>
                <a:latin typeface="Cambria" panose="02040503050406030204" pitchFamily="18" charset="0"/>
              </a:rPr>
              <a:t>, d’</a:t>
            </a:r>
            <a:r>
              <a:rPr lang="fr-BE" b="1" dirty="0" smtClean="0">
                <a:solidFill>
                  <a:schemeClr val="tx1"/>
                </a:solidFill>
                <a:latin typeface="Cambria" panose="02040503050406030204" pitchFamily="18" charset="0"/>
              </a:rPr>
              <a:t>interprétation</a:t>
            </a:r>
            <a:r>
              <a:rPr lang="fr-BE" dirty="0" smtClean="0">
                <a:solidFill>
                  <a:schemeClr val="tx1"/>
                </a:solidFill>
                <a:latin typeface="Cambria" panose="02040503050406030204" pitchFamily="18" charset="0"/>
              </a:rPr>
              <a:t> et de </a:t>
            </a:r>
            <a:r>
              <a:rPr lang="fr-BE" b="1" dirty="0" smtClean="0">
                <a:solidFill>
                  <a:schemeClr val="tx1"/>
                </a:solidFill>
                <a:latin typeface="Cambria" panose="02040503050406030204" pitchFamily="18" charset="0"/>
              </a:rPr>
              <a:t>communication</a:t>
            </a:r>
          </a:p>
          <a:p>
            <a:endParaRPr lang="fr-BE" dirty="0">
              <a:solidFill>
                <a:schemeClr val="tx1"/>
              </a:solidFill>
              <a:latin typeface="Cambria" panose="02040503050406030204" pitchFamily="18" charset="0"/>
            </a:endParaRPr>
          </a:p>
          <a:p>
            <a:pPr marL="285750" indent="-285750" algn="ctr">
              <a:buFontTx/>
              <a:buChar char="-"/>
            </a:pPr>
            <a:endParaRPr lang="fr-BE" dirty="0" smtClean="0">
              <a:solidFill>
                <a:schemeClr val="tx1"/>
              </a:solidFill>
              <a:latin typeface="Cambria" panose="02040503050406030204" pitchFamily="18" charset="0"/>
            </a:endParaRPr>
          </a:p>
          <a:p>
            <a:endParaRPr lang="fr-BE" dirty="0">
              <a:solidFill>
                <a:schemeClr val="tx1"/>
              </a:solidFill>
              <a:latin typeface="Cambria" panose="02040503050406030204" pitchFamily="18" charset="0"/>
            </a:endParaRPr>
          </a:p>
          <a:p>
            <a:pPr algn="ctr"/>
            <a:endParaRPr lang="fr-BE" dirty="0">
              <a:solidFill>
                <a:schemeClr val="tx1"/>
              </a:solidFill>
            </a:endParaRPr>
          </a:p>
        </p:txBody>
      </p:sp>
      <p:sp>
        <p:nvSpPr>
          <p:cNvPr id="9" name="ZoneTexte 8"/>
          <p:cNvSpPr txBox="1"/>
          <p:nvPr/>
        </p:nvSpPr>
        <p:spPr>
          <a:xfrm>
            <a:off x="203257" y="3493282"/>
            <a:ext cx="1523680"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Décodage complet</a:t>
            </a:r>
            <a:endParaRPr lang="fr-BE" dirty="0">
              <a:solidFill>
                <a:srgbClr val="0070C0"/>
              </a:solidFill>
              <a:latin typeface="Cambria" panose="02040503050406030204" pitchFamily="18" charset="0"/>
            </a:endParaRPr>
          </a:p>
        </p:txBody>
      </p:sp>
      <p:sp>
        <p:nvSpPr>
          <p:cNvPr id="10" name="Accolade ouvrante 9"/>
          <p:cNvSpPr/>
          <p:nvPr/>
        </p:nvSpPr>
        <p:spPr>
          <a:xfrm>
            <a:off x="1569309" y="3272899"/>
            <a:ext cx="288032" cy="1152128"/>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1" name="ZoneTexte 10"/>
          <p:cNvSpPr txBox="1"/>
          <p:nvPr/>
        </p:nvSpPr>
        <p:spPr>
          <a:xfrm>
            <a:off x="610511" y="4718158"/>
            <a:ext cx="1246830"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Calculs	</a:t>
            </a:r>
            <a:endParaRPr lang="fr-BE" dirty="0">
              <a:solidFill>
                <a:srgbClr val="0070C0"/>
              </a:solidFill>
              <a:latin typeface="Cambria" panose="02040503050406030204" pitchFamily="18" charset="0"/>
            </a:endParaRPr>
          </a:p>
        </p:txBody>
      </p:sp>
      <p:sp>
        <p:nvSpPr>
          <p:cNvPr id="12" name="Accolade ouvrante 11"/>
          <p:cNvSpPr/>
          <p:nvPr/>
        </p:nvSpPr>
        <p:spPr>
          <a:xfrm>
            <a:off x="1569309" y="4648562"/>
            <a:ext cx="288032" cy="508524"/>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3" name="ZoneTexte 12"/>
          <p:cNvSpPr txBox="1"/>
          <p:nvPr/>
        </p:nvSpPr>
        <p:spPr>
          <a:xfrm>
            <a:off x="5644387" y="4704343"/>
            <a:ext cx="1807931"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Interprétation	</a:t>
            </a:r>
            <a:endParaRPr lang="fr-BE" dirty="0">
              <a:solidFill>
                <a:srgbClr val="0070C0"/>
              </a:solidFill>
              <a:latin typeface="Cambria" panose="02040503050406030204" pitchFamily="18" charset="0"/>
            </a:endParaRPr>
          </a:p>
        </p:txBody>
      </p:sp>
      <p:sp>
        <p:nvSpPr>
          <p:cNvPr id="14" name="Accolade ouvrante 13"/>
          <p:cNvSpPr/>
          <p:nvPr/>
        </p:nvSpPr>
        <p:spPr>
          <a:xfrm rot="10800000">
            <a:off x="5436096" y="4769286"/>
            <a:ext cx="208291" cy="460060"/>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5" name="ZoneTexte 14"/>
          <p:cNvSpPr txBox="1"/>
          <p:nvPr/>
        </p:nvSpPr>
        <p:spPr>
          <a:xfrm>
            <a:off x="2973796" y="4311322"/>
            <a:ext cx="1879290"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Structure math</a:t>
            </a:r>
            <a:endParaRPr lang="fr-BE" dirty="0">
              <a:solidFill>
                <a:srgbClr val="0070C0"/>
              </a:solidFill>
              <a:latin typeface="Cambria" panose="02040503050406030204" pitchFamily="18" charset="0"/>
            </a:endParaRPr>
          </a:p>
        </p:txBody>
      </p:sp>
      <p:sp>
        <p:nvSpPr>
          <p:cNvPr id="16" name="Accolade ouvrante 15"/>
          <p:cNvSpPr/>
          <p:nvPr/>
        </p:nvSpPr>
        <p:spPr>
          <a:xfrm rot="16200000">
            <a:off x="2258153" y="4049206"/>
            <a:ext cx="288032" cy="1152128"/>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b="1"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3325" y="5512583"/>
            <a:ext cx="6610026" cy="61933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9" name="Accolade ouvrante 18"/>
          <p:cNvSpPr/>
          <p:nvPr/>
        </p:nvSpPr>
        <p:spPr>
          <a:xfrm>
            <a:off x="1404926" y="5601373"/>
            <a:ext cx="288032" cy="508524"/>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20" name="ZoneTexte 19"/>
          <p:cNvSpPr txBox="1"/>
          <p:nvPr/>
        </p:nvSpPr>
        <p:spPr>
          <a:xfrm>
            <a:off x="105093" y="5512583"/>
            <a:ext cx="1443849"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Communication</a:t>
            </a:r>
            <a:endParaRPr lang="fr-BE" dirty="0">
              <a:solidFill>
                <a:srgbClr val="0070C0"/>
              </a:solidFill>
              <a:latin typeface="Cambria" panose="02040503050406030204" pitchFamily="18" charset="0"/>
            </a:endParaRPr>
          </a:p>
        </p:txBody>
      </p:sp>
    </p:spTree>
    <p:extLst>
      <p:ext uri="{BB962C8B-B14F-4D97-AF65-F5344CB8AC3E}">
        <p14:creationId xmlns:p14="http://schemas.microsoft.com/office/powerpoint/2010/main" val="4011238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Effect transition="in" filter="fade">
                                      <p:cBhvr>
                                        <p:cTn id="27" dur="500"/>
                                        <p:tgtEl>
                                          <p:spTgt spid="16"/>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500" fill="hold"/>
                                        <p:tgtEl>
                                          <p:spTgt spid="15"/>
                                        </p:tgtEl>
                                        <p:attrNameLst>
                                          <p:attrName>ppt_w</p:attrName>
                                        </p:attrNameLst>
                                      </p:cBhvr>
                                      <p:tavLst>
                                        <p:tav tm="0">
                                          <p:val>
                                            <p:fltVal val="0"/>
                                          </p:val>
                                        </p:tav>
                                        <p:tav tm="100000">
                                          <p:val>
                                            <p:strVal val="#ppt_w"/>
                                          </p:val>
                                        </p:tav>
                                      </p:tavLst>
                                    </p:anim>
                                    <p:anim calcmode="lin" valueType="num">
                                      <p:cBhvr>
                                        <p:cTn id="31" dur="500" fill="hold"/>
                                        <p:tgtEl>
                                          <p:spTgt spid="15"/>
                                        </p:tgtEl>
                                        <p:attrNameLst>
                                          <p:attrName>ppt_h</p:attrName>
                                        </p:attrNameLst>
                                      </p:cBhvr>
                                      <p:tavLst>
                                        <p:tav tm="0">
                                          <p:val>
                                            <p:fltVal val="0"/>
                                          </p:val>
                                        </p:tav>
                                        <p:tav tm="100000">
                                          <p:val>
                                            <p:strVal val="#ppt_h"/>
                                          </p:val>
                                        </p:tav>
                                      </p:tavLst>
                                    </p:anim>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Effect transition="in" filter="fade">
                                      <p:cBhvr>
                                        <p:cTn id="39" dur="500"/>
                                        <p:tgtEl>
                                          <p:spTgt spid="11"/>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p:cTn id="49" dur="500" fill="hold"/>
                                        <p:tgtEl>
                                          <p:spTgt spid="14"/>
                                        </p:tgtEl>
                                        <p:attrNameLst>
                                          <p:attrName>ppt_w</p:attrName>
                                        </p:attrNameLst>
                                      </p:cBhvr>
                                      <p:tavLst>
                                        <p:tav tm="0">
                                          <p:val>
                                            <p:fltVal val="0"/>
                                          </p:val>
                                        </p:tav>
                                        <p:tav tm="100000">
                                          <p:val>
                                            <p:strVal val="#ppt_w"/>
                                          </p:val>
                                        </p:tav>
                                      </p:tavLst>
                                    </p:anim>
                                    <p:anim calcmode="lin" valueType="num">
                                      <p:cBhvr>
                                        <p:cTn id="50" dur="500" fill="hold"/>
                                        <p:tgtEl>
                                          <p:spTgt spid="14"/>
                                        </p:tgtEl>
                                        <p:attrNameLst>
                                          <p:attrName>ppt_h</p:attrName>
                                        </p:attrNameLst>
                                      </p:cBhvr>
                                      <p:tavLst>
                                        <p:tav tm="0">
                                          <p:val>
                                            <p:fltVal val="0"/>
                                          </p:val>
                                        </p:tav>
                                        <p:tav tm="100000">
                                          <p:val>
                                            <p:strVal val="#ppt_h"/>
                                          </p:val>
                                        </p:tav>
                                      </p:tavLst>
                                    </p:anim>
                                    <p:animEffect transition="in" filter="fade">
                                      <p:cBhvr>
                                        <p:cTn id="51" dur="500"/>
                                        <p:tgtEl>
                                          <p:spTgt spid="14"/>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13"/>
                                        </p:tgtEl>
                                        <p:attrNameLst>
                                          <p:attrName>style.visibility</p:attrName>
                                        </p:attrNameLst>
                                      </p:cBhvr>
                                      <p:to>
                                        <p:strVal val="visible"/>
                                      </p:to>
                                    </p:set>
                                    <p:anim calcmode="lin" valueType="num">
                                      <p:cBhvr>
                                        <p:cTn id="54" dur="500" fill="hold"/>
                                        <p:tgtEl>
                                          <p:spTgt spid="13"/>
                                        </p:tgtEl>
                                        <p:attrNameLst>
                                          <p:attrName>ppt_w</p:attrName>
                                        </p:attrNameLst>
                                      </p:cBhvr>
                                      <p:tavLst>
                                        <p:tav tm="0">
                                          <p:val>
                                            <p:fltVal val="0"/>
                                          </p:val>
                                        </p:tav>
                                        <p:tav tm="100000">
                                          <p:val>
                                            <p:strVal val="#ppt_w"/>
                                          </p:val>
                                        </p:tav>
                                      </p:tavLst>
                                    </p:anim>
                                    <p:anim calcmode="lin" valueType="num">
                                      <p:cBhvr>
                                        <p:cTn id="55" dur="500" fill="hold"/>
                                        <p:tgtEl>
                                          <p:spTgt spid="13"/>
                                        </p:tgtEl>
                                        <p:attrNameLst>
                                          <p:attrName>ppt_h</p:attrName>
                                        </p:attrNameLst>
                                      </p:cBhvr>
                                      <p:tavLst>
                                        <p:tav tm="0">
                                          <p:val>
                                            <p:fltVal val="0"/>
                                          </p:val>
                                        </p:tav>
                                        <p:tav tm="100000">
                                          <p:val>
                                            <p:strVal val="#ppt_h"/>
                                          </p:val>
                                        </p:tav>
                                      </p:tavLst>
                                    </p:anim>
                                    <p:animEffect transition="in" filter="fade">
                                      <p:cBhvr>
                                        <p:cTn id="56" dur="500"/>
                                        <p:tgtEl>
                                          <p:spTgt spid="13"/>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p:cTn id="61" dur="500" fill="hold"/>
                                        <p:tgtEl>
                                          <p:spTgt spid="20"/>
                                        </p:tgtEl>
                                        <p:attrNameLst>
                                          <p:attrName>ppt_w</p:attrName>
                                        </p:attrNameLst>
                                      </p:cBhvr>
                                      <p:tavLst>
                                        <p:tav tm="0">
                                          <p:val>
                                            <p:fltVal val="0"/>
                                          </p:val>
                                        </p:tav>
                                        <p:tav tm="100000">
                                          <p:val>
                                            <p:strVal val="#ppt_w"/>
                                          </p:val>
                                        </p:tav>
                                      </p:tavLst>
                                    </p:anim>
                                    <p:anim calcmode="lin" valueType="num">
                                      <p:cBhvr>
                                        <p:cTn id="62" dur="500" fill="hold"/>
                                        <p:tgtEl>
                                          <p:spTgt spid="20"/>
                                        </p:tgtEl>
                                        <p:attrNameLst>
                                          <p:attrName>ppt_h</p:attrName>
                                        </p:attrNameLst>
                                      </p:cBhvr>
                                      <p:tavLst>
                                        <p:tav tm="0">
                                          <p:val>
                                            <p:fltVal val="0"/>
                                          </p:val>
                                        </p:tav>
                                        <p:tav tm="100000">
                                          <p:val>
                                            <p:strVal val="#ppt_h"/>
                                          </p:val>
                                        </p:tav>
                                      </p:tavLst>
                                    </p:anim>
                                    <p:animEffect transition="in" filter="fade">
                                      <p:cBhvr>
                                        <p:cTn id="63" dur="500"/>
                                        <p:tgtEl>
                                          <p:spTgt spid="20"/>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19"/>
                                        </p:tgtEl>
                                        <p:attrNameLst>
                                          <p:attrName>style.visibility</p:attrName>
                                        </p:attrNameLst>
                                      </p:cBhvr>
                                      <p:to>
                                        <p:strVal val="visible"/>
                                      </p:to>
                                    </p:set>
                                    <p:anim calcmode="lin" valueType="num">
                                      <p:cBhvr>
                                        <p:cTn id="66" dur="500" fill="hold"/>
                                        <p:tgtEl>
                                          <p:spTgt spid="19"/>
                                        </p:tgtEl>
                                        <p:attrNameLst>
                                          <p:attrName>ppt_w</p:attrName>
                                        </p:attrNameLst>
                                      </p:cBhvr>
                                      <p:tavLst>
                                        <p:tav tm="0">
                                          <p:val>
                                            <p:fltVal val="0"/>
                                          </p:val>
                                        </p:tav>
                                        <p:tav tm="100000">
                                          <p:val>
                                            <p:strVal val="#ppt_w"/>
                                          </p:val>
                                        </p:tav>
                                      </p:tavLst>
                                    </p:anim>
                                    <p:anim calcmode="lin" valueType="num">
                                      <p:cBhvr>
                                        <p:cTn id="67" dur="500" fill="hold"/>
                                        <p:tgtEl>
                                          <p:spTgt spid="19"/>
                                        </p:tgtEl>
                                        <p:attrNameLst>
                                          <p:attrName>ppt_h</p:attrName>
                                        </p:attrNameLst>
                                      </p:cBhvr>
                                      <p:tavLst>
                                        <p:tav tm="0">
                                          <p:val>
                                            <p:fltVal val="0"/>
                                          </p:val>
                                        </p:tav>
                                        <p:tav tm="100000">
                                          <p:val>
                                            <p:strVal val="#ppt_h"/>
                                          </p:val>
                                        </p:tav>
                                      </p:tavLst>
                                    </p:anim>
                                    <p:animEffect transition="in" filter="fade">
                                      <p:cBhvr>
                                        <p:cTn id="68" dur="5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1" presetClass="exit" presetSubtype="0" fill="hold" nodeType="clickEffect">
                                  <p:stCondLst>
                                    <p:cond delay="0"/>
                                  </p:stCondLst>
                                  <p:childTnLst>
                                    <p:set>
                                      <p:cBhvr>
                                        <p:cTn id="72" dur="1" fill="hold">
                                          <p:stCondLst>
                                            <p:cond delay="0"/>
                                          </p:stCondLst>
                                        </p:cTn>
                                        <p:tgtEl>
                                          <p:spTgt spid="6"/>
                                        </p:tgtEl>
                                        <p:attrNameLst>
                                          <p:attrName>style.visibility</p:attrName>
                                        </p:attrNameLst>
                                      </p:cBhvr>
                                      <p:to>
                                        <p:strVal val="hidden"/>
                                      </p:to>
                                    </p:set>
                                  </p:childTnLst>
                                </p:cTn>
                              </p:par>
                              <p:par>
                                <p:cTn id="73" presetID="1" presetClass="exit" presetSubtype="0" fill="hold" nodeType="withEffect">
                                  <p:stCondLst>
                                    <p:cond delay="0"/>
                                  </p:stCondLst>
                                  <p:childTnLst>
                                    <p:set>
                                      <p:cBhvr>
                                        <p:cTn id="74" dur="1" fill="hold">
                                          <p:stCondLst>
                                            <p:cond delay="0"/>
                                          </p:stCondLst>
                                        </p:cTn>
                                        <p:tgtEl>
                                          <p:spTgt spid="3075"/>
                                        </p:tgtEl>
                                        <p:attrNameLst>
                                          <p:attrName>style.visibility</p:attrName>
                                        </p:attrNameLst>
                                      </p:cBhvr>
                                      <p:to>
                                        <p:strVal val="hidden"/>
                                      </p:to>
                                    </p:set>
                                  </p:childTnLst>
                                </p:cTn>
                              </p:par>
                              <p:par>
                                <p:cTn id="75" presetID="1" presetClass="exit" presetSubtype="0" fill="hold" grpId="1" nodeType="withEffect">
                                  <p:stCondLst>
                                    <p:cond delay="0"/>
                                  </p:stCondLst>
                                  <p:childTnLst>
                                    <p:set>
                                      <p:cBhvr>
                                        <p:cTn id="76" dur="1" fill="hold">
                                          <p:stCondLst>
                                            <p:cond delay="0"/>
                                          </p:stCondLst>
                                        </p:cTn>
                                        <p:tgtEl>
                                          <p:spTgt spid="9"/>
                                        </p:tgtEl>
                                        <p:attrNameLst>
                                          <p:attrName>style.visibility</p:attrName>
                                        </p:attrNameLst>
                                      </p:cBhvr>
                                      <p:to>
                                        <p:strVal val="hidden"/>
                                      </p:to>
                                    </p:set>
                                  </p:childTnLst>
                                </p:cTn>
                              </p:par>
                              <p:par>
                                <p:cTn id="77" presetID="1" presetClass="exit" presetSubtype="0" fill="hold" grpId="1" nodeType="withEffect">
                                  <p:stCondLst>
                                    <p:cond delay="0"/>
                                  </p:stCondLst>
                                  <p:childTnLst>
                                    <p:set>
                                      <p:cBhvr>
                                        <p:cTn id="78" dur="1" fill="hold">
                                          <p:stCondLst>
                                            <p:cond delay="0"/>
                                          </p:stCondLst>
                                        </p:cTn>
                                        <p:tgtEl>
                                          <p:spTgt spid="16"/>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15"/>
                                        </p:tgtEl>
                                        <p:attrNameLst>
                                          <p:attrName>style.visibility</p:attrName>
                                        </p:attrNameLst>
                                      </p:cBhvr>
                                      <p:to>
                                        <p:strVal val="hidden"/>
                                      </p:to>
                                    </p:set>
                                  </p:childTnLst>
                                </p:cTn>
                              </p:par>
                              <p:par>
                                <p:cTn id="81" presetID="1" presetClass="exit" presetSubtype="0" fill="hold" grpId="1" nodeType="withEffect">
                                  <p:stCondLst>
                                    <p:cond delay="0"/>
                                  </p:stCondLst>
                                  <p:childTnLst>
                                    <p:set>
                                      <p:cBhvr>
                                        <p:cTn id="82" dur="1" fill="hold">
                                          <p:stCondLst>
                                            <p:cond delay="0"/>
                                          </p:stCondLst>
                                        </p:cTn>
                                        <p:tgtEl>
                                          <p:spTgt spid="11"/>
                                        </p:tgtEl>
                                        <p:attrNameLst>
                                          <p:attrName>style.visibility</p:attrName>
                                        </p:attrNameLst>
                                      </p:cBhvr>
                                      <p:to>
                                        <p:strVal val="hidden"/>
                                      </p:to>
                                    </p:set>
                                  </p:childTnLst>
                                </p:cTn>
                              </p:par>
                              <p:par>
                                <p:cTn id="83" presetID="1" presetClass="exit" presetSubtype="0" fill="hold" grpId="1" nodeType="withEffect">
                                  <p:stCondLst>
                                    <p:cond delay="0"/>
                                  </p:stCondLst>
                                  <p:childTnLst>
                                    <p:set>
                                      <p:cBhvr>
                                        <p:cTn id="84" dur="1" fill="hold">
                                          <p:stCondLst>
                                            <p:cond delay="0"/>
                                          </p:stCondLst>
                                        </p:cTn>
                                        <p:tgtEl>
                                          <p:spTgt spid="12"/>
                                        </p:tgtEl>
                                        <p:attrNameLst>
                                          <p:attrName>style.visibility</p:attrName>
                                        </p:attrNameLst>
                                      </p:cBhvr>
                                      <p:to>
                                        <p:strVal val="hidden"/>
                                      </p:to>
                                    </p:set>
                                  </p:childTnLst>
                                </p:cTn>
                              </p:par>
                              <p:par>
                                <p:cTn id="85" presetID="1" presetClass="exit" presetSubtype="0" fill="hold" grpId="1" nodeType="withEffect">
                                  <p:stCondLst>
                                    <p:cond delay="0"/>
                                  </p:stCondLst>
                                  <p:childTnLst>
                                    <p:set>
                                      <p:cBhvr>
                                        <p:cTn id="86" dur="1" fill="hold">
                                          <p:stCondLst>
                                            <p:cond delay="0"/>
                                          </p:stCondLst>
                                        </p:cTn>
                                        <p:tgtEl>
                                          <p:spTgt spid="14"/>
                                        </p:tgtEl>
                                        <p:attrNameLst>
                                          <p:attrName>style.visibility</p:attrName>
                                        </p:attrNameLst>
                                      </p:cBhvr>
                                      <p:to>
                                        <p:strVal val="hidden"/>
                                      </p:to>
                                    </p:set>
                                  </p:childTnLst>
                                </p:cTn>
                              </p:par>
                              <p:par>
                                <p:cTn id="87" presetID="1" presetClass="exit" presetSubtype="0" fill="hold" grpId="1" nodeType="withEffect">
                                  <p:stCondLst>
                                    <p:cond delay="0"/>
                                  </p:stCondLst>
                                  <p:childTnLst>
                                    <p:set>
                                      <p:cBhvr>
                                        <p:cTn id="88" dur="1" fill="hold">
                                          <p:stCondLst>
                                            <p:cond delay="0"/>
                                          </p:stCondLst>
                                        </p:cTn>
                                        <p:tgtEl>
                                          <p:spTgt spid="13"/>
                                        </p:tgtEl>
                                        <p:attrNameLst>
                                          <p:attrName>style.visibility</p:attrName>
                                        </p:attrNameLst>
                                      </p:cBhvr>
                                      <p:to>
                                        <p:strVal val="hidden"/>
                                      </p:to>
                                    </p:set>
                                  </p:childTnLst>
                                </p:cTn>
                              </p:par>
                              <p:par>
                                <p:cTn id="89" presetID="1" presetClass="exit" presetSubtype="0" fill="hold" grpId="1" nodeType="withEffect">
                                  <p:stCondLst>
                                    <p:cond delay="0"/>
                                  </p:stCondLst>
                                  <p:childTnLst>
                                    <p:set>
                                      <p:cBhvr>
                                        <p:cTn id="90" dur="1" fill="hold">
                                          <p:stCondLst>
                                            <p:cond delay="0"/>
                                          </p:stCondLst>
                                        </p:cTn>
                                        <p:tgtEl>
                                          <p:spTgt spid="20"/>
                                        </p:tgtEl>
                                        <p:attrNameLst>
                                          <p:attrName>style.visibility</p:attrName>
                                        </p:attrNameLst>
                                      </p:cBhvr>
                                      <p:to>
                                        <p:strVal val="hidden"/>
                                      </p:to>
                                    </p:set>
                                  </p:childTnLst>
                                </p:cTn>
                              </p:par>
                              <p:par>
                                <p:cTn id="91" presetID="1" presetClass="exit" presetSubtype="0" fill="hold" grpId="1" nodeType="withEffect">
                                  <p:stCondLst>
                                    <p:cond delay="0"/>
                                  </p:stCondLst>
                                  <p:childTnLst>
                                    <p:set>
                                      <p:cBhvr>
                                        <p:cTn id="92" dur="1" fill="hold">
                                          <p:stCondLst>
                                            <p:cond delay="0"/>
                                          </p:stCondLst>
                                        </p:cTn>
                                        <p:tgtEl>
                                          <p:spTgt spid="19"/>
                                        </p:tgtEl>
                                        <p:attrNameLst>
                                          <p:attrName>style.visibility</p:attrName>
                                        </p:attrNameLst>
                                      </p:cBhvr>
                                      <p:to>
                                        <p:strVal val="hidden"/>
                                      </p:to>
                                    </p:set>
                                  </p:childTnLst>
                                </p:cTn>
                              </p:par>
                              <p:par>
                                <p:cTn id="93" presetID="1" presetClass="exit" presetSubtype="0" fill="hold" grpId="1" nodeType="withEffect">
                                  <p:stCondLst>
                                    <p:cond delay="0"/>
                                  </p:stCondLst>
                                  <p:childTnLst>
                                    <p:set>
                                      <p:cBhvr>
                                        <p:cTn id="94" dur="1" fill="hold">
                                          <p:stCondLst>
                                            <p:cond delay="0"/>
                                          </p:stCondLst>
                                        </p:cTn>
                                        <p:tgtEl>
                                          <p:spTgt spid="10"/>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21" presetClass="entr" presetSubtype="1" fill="hold" grpId="0" nodeType="clickEffect">
                                  <p:stCondLst>
                                    <p:cond delay="0"/>
                                  </p:stCondLst>
                                  <p:childTnLst>
                                    <p:set>
                                      <p:cBhvr>
                                        <p:cTn id="98" dur="1" fill="hold">
                                          <p:stCondLst>
                                            <p:cond delay="0"/>
                                          </p:stCondLst>
                                        </p:cTn>
                                        <p:tgtEl>
                                          <p:spTgt spid="7"/>
                                        </p:tgtEl>
                                        <p:attrNameLst>
                                          <p:attrName>style.visibility</p:attrName>
                                        </p:attrNameLst>
                                      </p:cBhvr>
                                      <p:to>
                                        <p:strVal val="visible"/>
                                      </p:to>
                                    </p:set>
                                    <p:animEffect transition="in" filter="wheel(1)">
                                      <p:cBhvr>
                                        <p:cTn id="99" dur="1000"/>
                                        <p:tgtEl>
                                          <p:spTgt spid="7"/>
                                        </p:tgtEl>
                                      </p:cBhvr>
                                    </p:animEffect>
                                  </p:childTnLst>
                                </p:cTn>
                              </p:par>
                              <p:par>
                                <p:cTn id="100" presetID="21" presetClass="entr" presetSubtype="1" fill="hold" grpId="0" nodeType="withEffect">
                                  <p:stCondLst>
                                    <p:cond delay="0"/>
                                  </p:stCondLst>
                                  <p:childTnLst>
                                    <p:set>
                                      <p:cBhvr>
                                        <p:cTn id="101" dur="1" fill="hold">
                                          <p:stCondLst>
                                            <p:cond delay="0"/>
                                          </p:stCondLst>
                                        </p:cTn>
                                        <p:tgtEl>
                                          <p:spTgt spid="8"/>
                                        </p:tgtEl>
                                        <p:attrNameLst>
                                          <p:attrName>style.visibility</p:attrName>
                                        </p:attrNameLst>
                                      </p:cBhvr>
                                      <p:to>
                                        <p:strVal val="visible"/>
                                      </p:to>
                                    </p:set>
                                    <p:animEffect transition="in" filter="wheel(1)">
                                      <p:cBhvr>
                                        <p:cTn id="10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9" grpId="1"/>
      <p:bldP spid="10" grpId="0" animBg="1"/>
      <p:bldP spid="10" grpId="1" animBg="1"/>
      <p:bldP spid="11" grpId="0"/>
      <p:bldP spid="11" grpId="1"/>
      <p:bldP spid="12" grpId="0" animBg="1"/>
      <p:bldP spid="12" grpId="1" animBg="1"/>
      <p:bldP spid="13" grpId="0"/>
      <p:bldP spid="13" grpId="1"/>
      <p:bldP spid="14" grpId="0" animBg="1"/>
      <p:bldP spid="14" grpId="1" animBg="1"/>
      <p:bldP spid="15" grpId="0"/>
      <p:bldP spid="15" grpId="1"/>
      <p:bldP spid="16" grpId="0" animBg="1"/>
      <p:bldP spid="16" grpId="1" animBg="1"/>
      <p:bldP spid="19" grpId="0" animBg="1"/>
      <p:bldP spid="19" grpId="1" animBg="1"/>
      <p:bldP spid="20" grpId="0"/>
      <p:bldP spid="20"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51520" y="332656"/>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.1 Analyse des productions écrites</a:t>
            </a:r>
            <a:endParaRPr lang="fr-BE" sz="3600" dirty="0">
              <a:latin typeface="Cambria" panose="02040503050406030204" pitchFamily="18" charset="0"/>
            </a:endParaRPr>
          </a:p>
        </p:txBody>
      </p:sp>
      <p:sp>
        <p:nvSpPr>
          <p:cNvPr id="5" name="Espace réservé du contenu 2"/>
          <p:cNvSpPr>
            <a:spLocks noGrp="1"/>
          </p:cNvSpPr>
          <p:nvPr>
            <p:ph idx="1"/>
          </p:nvPr>
        </p:nvSpPr>
        <p:spPr>
          <a:xfrm>
            <a:off x="251520" y="980728"/>
            <a:ext cx="3600400" cy="720080"/>
          </a:xfrm>
        </p:spPr>
        <p:txBody>
          <a:bodyPr>
            <a:normAutofit fontScale="92500" lnSpcReduction="10000"/>
          </a:bodyPr>
          <a:lstStyle/>
          <a:p>
            <a:r>
              <a:rPr lang="fr-BE" sz="2000" dirty="0" smtClean="0">
                <a:latin typeface="Cambria" panose="02040503050406030204" pitchFamily="18" charset="0"/>
              </a:rPr>
              <a:t>Samuel (élève expert) </a:t>
            </a:r>
          </a:p>
          <a:p>
            <a:pPr marL="0" indent="0">
              <a:buNone/>
            </a:pPr>
            <a:r>
              <a:rPr lang="fr-BE" sz="2000" dirty="0">
                <a:latin typeface="Cambria" panose="02040503050406030204" pitchFamily="18" charset="0"/>
              </a:rPr>
              <a:t> </a:t>
            </a:r>
            <a:r>
              <a:rPr lang="fr-BE" sz="2000" dirty="0" smtClean="0">
                <a:latin typeface="Cambria" panose="02040503050406030204" pitchFamily="18" charset="0"/>
              </a:rPr>
              <a:t>     </a:t>
            </a:r>
            <a:r>
              <a:rPr lang="fr-BE" sz="2000" i="1" dirty="0" smtClean="0">
                <a:latin typeface="Cambria" panose="02040503050406030204" pitchFamily="18" charset="0"/>
              </a:rPr>
              <a:t>Posttest</a:t>
            </a:r>
            <a:endParaRPr lang="fr-BE" sz="2000" i="1" dirty="0">
              <a:latin typeface="Cambria" panose="02040503050406030204" pitchFamily="18" charset="0"/>
            </a:endParaRPr>
          </a:p>
        </p:txBody>
      </p:sp>
      <p:pic>
        <p:nvPicPr>
          <p:cNvPr id="7" name="Image 6" descr="F:\2016_12_29\IMG_0002.jpg"/>
          <p:cNvPicPr/>
          <p:nvPr/>
        </p:nvPicPr>
        <p:blipFill rotWithShape="1">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4165" t="19550" b="5332"/>
          <a:stretch/>
        </p:blipFill>
        <p:spPr bwMode="auto">
          <a:xfrm>
            <a:off x="2987644" y="927989"/>
            <a:ext cx="4967542" cy="5758820"/>
          </a:xfrm>
          <a:prstGeom prst="rect">
            <a:avLst/>
          </a:prstGeom>
          <a:noFill/>
          <a:ln>
            <a:noFill/>
          </a:ln>
          <a:extLst>
            <a:ext uri="{53640926-AAD7-44D8-BBD7-CCE9431645EC}">
              <a14:shadowObscured xmlns:a14="http://schemas.microsoft.com/office/drawing/2010/main"/>
            </a:ext>
          </a:extLst>
        </p:spPr>
      </p:pic>
      <p:sp>
        <p:nvSpPr>
          <p:cNvPr id="8" name="ZoneTexte 7"/>
          <p:cNvSpPr txBox="1"/>
          <p:nvPr/>
        </p:nvSpPr>
        <p:spPr>
          <a:xfrm>
            <a:off x="1331640" y="3035521"/>
            <a:ext cx="1511988"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Estimation</a:t>
            </a:r>
            <a:endParaRPr lang="fr-BE" dirty="0">
              <a:solidFill>
                <a:srgbClr val="0070C0"/>
              </a:solidFill>
              <a:latin typeface="Cambria" panose="02040503050406030204" pitchFamily="18" charset="0"/>
            </a:endParaRPr>
          </a:p>
        </p:txBody>
      </p:sp>
      <p:sp>
        <p:nvSpPr>
          <p:cNvPr id="9" name="Accolade ouvrante 8"/>
          <p:cNvSpPr/>
          <p:nvPr/>
        </p:nvSpPr>
        <p:spPr>
          <a:xfrm rot="10800000">
            <a:off x="7657913" y="3782179"/>
            <a:ext cx="288032" cy="1287556"/>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0" name="Accolade ouvrante 9"/>
          <p:cNvSpPr/>
          <p:nvPr/>
        </p:nvSpPr>
        <p:spPr>
          <a:xfrm>
            <a:off x="2882360" y="3088996"/>
            <a:ext cx="288032" cy="226331"/>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1" name="ZoneTexte 10"/>
          <p:cNvSpPr txBox="1"/>
          <p:nvPr/>
        </p:nvSpPr>
        <p:spPr>
          <a:xfrm>
            <a:off x="755576" y="2339771"/>
            <a:ext cx="2270800" cy="369332"/>
          </a:xfrm>
          <a:prstGeom prst="rect">
            <a:avLst/>
          </a:prstGeom>
          <a:noFill/>
        </p:spPr>
        <p:txBody>
          <a:bodyPr wrap="square" rtlCol="0">
            <a:spAutoFit/>
          </a:bodyPr>
          <a:lstStyle/>
          <a:p>
            <a:r>
              <a:rPr lang="fr-BE" dirty="0" smtClean="0">
                <a:solidFill>
                  <a:srgbClr val="0070C0"/>
                </a:solidFill>
                <a:latin typeface="Cambria" panose="02040503050406030204" pitchFamily="18" charset="0"/>
              </a:rPr>
              <a:t>Décodage complet</a:t>
            </a:r>
            <a:endParaRPr lang="fr-BE" dirty="0">
              <a:solidFill>
                <a:srgbClr val="0070C0"/>
              </a:solidFill>
              <a:latin typeface="Cambria" panose="02040503050406030204" pitchFamily="18" charset="0"/>
            </a:endParaRPr>
          </a:p>
        </p:txBody>
      </p:sp>
      <p:sp>
        <p:nvSpPr>
          <p:cNvPr id="12" name="ZoneTexte 11"/>
          <p:cNvSpPr txBox="1"/>
          <p:nvPr/>
        </p:nvSpPr>
        <p:spPr>
          <a:xfrm>
            <a:off x="899295" y="4395574"/>
            <a:ext cx="1872208"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Planification + structure math</a:t>
            </a:r>
            <a:endParaRPr lang="fr-BE" dirty="0">
              <a:solidFill>
                <a:srgbClr val="0070C0"/>
              </a:solidFill>
              <a:latin typeface="Cambria" panose="02040503050406030204" pitchFamily="18" charset="0"/>
            </a:endParaRPr>
          </a:p>
        </p:txBody>
      </p:sp>
      <p:sp>
        <p:nvSpPr>
          <p:cNvPr id="13" name="Accolade ouvrante 12"/>
          <p:cNvSpPr/>
          <p:nvPr/>
        </p:nvSpPr>
        <p:spPr>
          <a:xfrm>
            <a:off x="2738344" y="3573016"/>
            <a:ext cx="288032" cy="2037738"/>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4" name="Accolade ouvrante 13"/>
          <p:cNvSpPr/>
          <p:nvPr/>
        </p:nvSpPr>
        <p:spPr>
          <a:xfrm>
            <a:off x="2843628" y="1992602"/>
            <a:ext cx="288032" cy="1009471"/>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5" name="ZoneTexte 14"/>
          <p:cNvSpPr txBox="1"/>
          <p:nvPr/>
        </p:nvSpPr>
        <p:spPr>
          <a:xfrm>
            <a:off x="8028383" y="4241291"/>
            <a:ext cx="971599" cy="369332"/>
          </a:xfrm>
          <a:prstGeom prst="rect">
            <a:avLst/>
          </a:prstGeom>
          <a:solidFill>
            <a:schemeClr val="bg1"/>
          </a:solidFill>
        </p:spPr>
        <p:txBody>
          <a:bodyPr wrap="square" rtlCol="0">
            <a:spAutoFit/>
          </a:bodyPr>
          <a:lstStyle/>
          <a:p>
            <a:pPr algn="ctr"/>
            <a:r>
              <a:rPr lang="fr-BE" dirty="0" smtClean="0">
                <a:solidFill>
                  <a:srgbClr val="0070C0"/>
                </a:solidFill>
                <a:latin typeface="Cambria" panose="02040503050406030204" pitchFamily="18" charset="0"/>
              </a:rPr>
              <a:t>Calculs</a:t>
            </a:r>
            <a:endParaRPr lang="fr-BE" dirty="0">
              <a:solidFill>
                <a:srgbClr val="0070C0"/>
              </a:solidFill>
              <a:latin typeface="Cambria" panose="02040503050406030204" pitchFamily="18" charset="0"/>
            </a:endParaRPr>
          </a:p>
        </p:txBody>
      </p:sp>
      <p:sp>
        <p:nvSpPr>
          <p:cNvPr id="16" name="Accolade ouvrante 15"/>
          <p:cNvSpPr/>
          <p:nvPr/>
        </p:nvSpPr>
        <p:spPr>
          <a:xfrm>
            <a:off x="2842789" y="5733256"/>
            <a:ext cx="288032" cy="720080"/>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8" name="ZoneTexte 17"/>
          <p:cNvSpPr txBox="1"/>
          <p:nvPr/>
        </p:nvSpPr>
        <p:spPr>
          <a:xfrm>
            <a:off x="978316" y="5908630"/>
            <a:ext cx="1872208"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Communication</a:t>
            </a:r>
            <a:endParaRPr lang="fr-BE" dirty="0">
              <a:solidFill>
                <a:srgbClr val="0070C0"/>
              </a:solidFill>
              <a:latin typeface="Cambria" panose="02040503050406030204" pitchFamily="18" charset="0"/>
            </a:endParaRPr>
          </a:p>
        </p:txBody>
      </p:sp>
      <p:sp>
        <p:nvSpPr>
          <p:cNvPr id="19" name="Rectangle à coins arrondis 18"/>
          <p:cNvSpPr/>
          <p:nvPr/>
        </p:nvSpPr>
        <p:spPr>
          <a:xfrm>
            <a:off x="1276848" y="2630422"/>
            <a:ext cx="6678338" cy="2020684"/>
          </a:xfrm>
          <a:prstGeom prst="roundRect">
            <a:avLst/>
          </a:prstGeom>
          <a:solidFill>
            <a:srgbClr val="DFE4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BE" dirty="0" smtClean="0">
              <a:solidFill>
                <a:schemeClr val="tx1"/>
              </a:solidFill>
              <a:latin typeface="Cambria" panose="02040503050406030204" pitchFamily="18" charset="0"/>
            </a:endParaRPr>
          </a:p>
          <a:p>
            <a:endParaRPr lang="fr-BE" dirty="0" smtClean="0">
              <a:solidFill>
                <a:schemeClr val="tx1"/>
              </a:solidFill>
              <a:latin typeface="Cambria" panose="02040503050406030204" pitchFamily="18" charset="0"/>
            </a:endParaRPr>
          </a:p>
          <a:p>
            <a:r>
              <a:rPr lang="fr-BE" dirty="0" smtClean="0">
                <a:solidFill>
                  <a:schemeClr val="tx1"/>
                </a:solidFill>
                <a:latin typeface="Cambria" panose="02040503050406030204" pitchFamily="18" charset="0"/>
              </a:rPr>
              <a:t>- </a:t>
            </a:r>
            <a:r>
              <a:rPr lang="fr-BE" b="1" dirty="0" smtClean="0">
                <a:solidFill>
                  <a:schemeClr val="tx1"/>
                </a:solidFill>
                <a:latin typeface="Cambria" panose="02040503050406030204" pitchFamily="18" charset="0"/>
              </a:rPr>
              <a:t>Estimation</a:t>
            </a:r>
            <a:r>
              <a:rPr lang="fr-BE" dirty="0" smtClean="0">
                <a:solidFill>
                  <a:schemeClr val="tx1"/>
                </a:solidFill>
                <a:latin typeface="Cambria" panose="02040503050406030204" pitchFamily="18" charset="0"/>
              </a:rPr>
              <a:t> (mais non comparée à la solution obtenue), </a:t>
            </a:r>
            <a:r>
              <a:rPr lang="fr-BE" b="1" dirty="0" smtClean="0">
                <a:solidFill>
                  <a:schemeClr val="tx1"/>
                </a:solidFill>
                <a:latin typeface="Cambria" panose="02040503050406030204" pitchFamily="18" charset="0"/>
              </a:rPr>
              <a:t>planification</a:t>
            </a:r>
            <a:endParaRPr lang="fr-BE" b="1" dirty="0">
              <a:solidFill>
                <a:schemeClr val="tx1"/>
              </a:solidFill>
              <a:latin typeface="Cambria" panose="02040503050406030204" pitchFamily="18" charset="0"/>
            </a:endParaRPr>
          </a:p>
          <a:p>
            <a:pPr marL="285750" indent="-285750">
              <a:buFontTx/>
              <a:buChar char="-"/>
            </a:pPr>
            <a:r>
              <a:rPr lang="fr-BE" dirty="0" smtClean="0">
                <a:solidFill>
                  <a:schemeClr val="tx1"/>
                </a:solidFill>
                <a:latin typeface="Cambria" panose="02040503050406030204" pitchFamily="18" charset="0"/>
              </a:rPr>
              <a:t>Pas de trace de </a:t>
            </a:r>
            <a:r>
              <a:rPr lang="fr-BE" b="1" dirty="0" smtClean="0">
                <a:solidFill>
                  <a:schemeClr val="tx1"/>
                </a:solidFill>
                <a:latin typeface="Cambria" panose="02040503050406030204" pitchFamily="18" charset="0"/>
              </a:rPr>
              <a:t>vérification</a:t>
            </a:r>
            <a:r>
              <a:rPr lang="fr-BE" dirty="0" smtClean="0">
                <a:solidFill>
                  <a:schemeClr val="tx1"/>
                </a:solidFill>
                <a:latin typeface="Cambria" panose="02040503050406030204" pitchFamily="18" charset="0"/>
              </a:rPr>
              <a:t> </a:t>
            </a:r>
          </a:p>
          <a:p>
            <a:pPr marL="285750" indent="-285750">
              <a:buFontTx/>
              <a:buChar char="-"/>
            </a:pPr>
            <a:r>
              <a:rPr lang="fr-BE" dirty="0" smtClean="0">
                <a:solidFill>
                  <a:schemeClr val="tx1"/>
                </a:solidFill>
                <a:latin typeface="Cambria" panose="02040503050406030204" pitchFamily="18" charset="0"/>
              </a:rPr>
              <a:t>Le </a:t>
            </a:r>
            <a:r>
              <a:rPr lang="fr-BE" b="1" dirty="0" smtClean="0">
                <a:solidFill>
                  <a:schemeClr val="tx1"/>
                </a:solidFill>
                <a:latin typeface="Cambria" panose="02040503050406030204" pitchFamily="18" charset="0"/>
              </a:rPr>
              <a:t>choix de l’opération </a:t>
            </a:r>
            <a:r>
              <a:rPr lang="fr-BE" dirty="0" smtClean="0">
                <a:solidFill>
                  <a:schemeClr val="tx1"/>
                </a:solidFill>
                <a:latin typeface="Cambria" panose="02040503050406030204" pitchFamily="18" charset="0"/>
              </a:rPr>
              <a:t>« je partage » sous-entend une analyse du problème en termes de structure mathématique</a:t>
            </a:r>
          </a:p>
          <a:p>
            <a:endParaRPr lang="fr-BE" dirty="0">
              <a:solidFill>
                <a:schemeClr val="tx1"/>
              </a:solidFill>
              <a:latin typeface="Cambria" panose="02040503050406030204" pitchFamily="18" charset="0"/>
            </a:endParaRPr>
          </a:p>
          <a:p>
            <a:pPr algn="ctr"/>
            <a:endParaRPr lang="fr-BE" dirty="0">
              <a:solidFill>
                <a:schemeClr val="tx1"/>
              </a:solidFill>
            </a:endParaRPr>
          </a:p>
        </p:txBody>
      </p:sp>
      <p:sp>
        <p:nvSpPr>
          <p:cNvPr id="22" name="Accolade ouvrante 21"/>
          <p:cNvSpPr/>
          <p:nvPr/>
        </p:nvSpPr>
        <p:spPr>
          <a:xfrm rot="10800000">
            <a:off x="6516215" y="5115655"/>
            <a:ext cx="288032" cy="216727"/>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24" name="ZoneTexte 23"/>
          <p:cNvSpPr txBox="1"/>
          <p:nvPr/>
        </p:nvSpPr>
        <p:spPr>
          <a:xfrm>
            <a:off x="6626593" y="5039353"/>
            <a:ext cx="1872208"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Interprétation</a:t>
            </a:r>
            <a:endParaRPr lang="fr-BE" dirty="0">
              <a:solidFill>
                <a:srgbClr val="0070C0"/>
              </a:solidFill>
              <a:latin typeface="Cambria" panose="02040503050406030204" pitchFamily="18" charset="0"/>
            </a:endParaRPr>
          </a:p>
        </p:txBody>
      </p:sp>
      <p:sp>
        <p:nvSpPr>
          <p:cNvPr id="20" name="Flèche droite 19"/>
          <p:cNvSpPr/>
          <p:nvPr/>
        </p:nvSpPr>
        <p:spPr>
          <a:xfrm>
            <a:off x="755576" y="3384257"/>
            <a:ext cx="360040" cy="432048"/>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Rectangle 20"/>
          <p:cNvSpPr/>
          <p:nvPr/>
        </p:nvSpPr>
        <p:spPr>
          <a:xfrm>
            <a:off x="3491880" y="5115655"/>
            <a:ext cx="792088" cy="37271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564128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animEffect transition="in" filter="fade">
                                      <p:cBhvr>
                                        <p:cTn id="17" dur="500"/>
                                        <p:tgtEl>
                                          <p:spTgt spid="14"/>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fltVal val="0"/>
                                          </p:val>
                                        </p:tav>
                                        <p:tav tm="100000">
                                          <p:val>
                                            <p:strVal val="#ppt_h"/>
                                          </p:val>
                                        </p:tav>
                                      </p:tavLst>
                                    </p:anim>
                                    <p:animEffect transition="in" filter="fad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500" fill="hold"/>
                                        <p:tgtEl>
                                          <p:spTgt spid="12"/>
                                        </p:tgtEl>
                                        <p:attrNameLst>
                                          <p:attrName>ppt_w</p:attrName>
                                        </p:attrNameLst>
                                      </p:cBhvr>
                                      <p:tavLst>
                                        <p:tav tm="0">
                                          <p:val>
                                            <p:fltVal val="0"/>
                                          </p:val>
                                        </p:tav>
                                        <p:tav tm="100000">
                                          <p:val>
                                            <p:strVal val="#ppt_w"/>
                                          </p:val>
                                        </p:tav>
                                      </p:tavLst>
                                    </p:anim>
                                    <p:anim calcmode="lin" valueType="num">
                                      <p:cBhvr>
                                        <p:cTn id="40" dur="500" fill="hold"/>
                                        <p:tgtEl>
                                          <p:spTgt spid="12"/>
                                        </p:tgtEl>
                                        <p:attrNameLst>
                                          <p:attrName>ppt_h</p:attrName>
                                        </p:attrNameLst>
                                      </p:cBhvr>
                                      <p:tavLst>
                                        <p:tav tm="0">
                                          <p:val>
                                            <p:fltVal val="0"/>
                                          </p:val>
                                        </p:tav>
                                        <p:tav tm="100000">
                                          <p:val>
                                            <p:strVal val="#ppt_h"/>
                                          </p:val>
                                        </p:tav>
                                      </p:tavLst>
                                    </p:anim>
                                    <p:animEffect transition="in" filter="fade">
                                      <p:cBhvr>
                                        <p:cTn id="41" dur="500"/>
                                        <p:tgtEl>
                                          <p:spTgt spid="12"/>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p:cTn id="44" dur="500" fill="hold"/>
                                        <p:tgtEl>
                                          <p:spTgt spid="13"/>
                                        </p:tgtEl>
                                        <p:attrNameLst>
                                          <p:attrName>ppt_w</p:attrName>
                                        </p:attrNameLst>
                                      </p:cBhvr>
                                      <p:tavLst>
                                        <p:tav tm="0">
                                          <p:val>
                                            <p:fltVal val="0"/>
                                          </p:val>
                                        </p:tav>
                                        <p:tav tm="100000">
                                          <p:val>
                                            <p:strVal val="#ppt_w"/>
                                          </p:val>
                                        </p:tav>
                                      </p:tavLst>
                                    </p:anim>
                                    <p:anim calcmode="lin" valueType="num">
                                      <p:cBhvr>
                                        <p:cTn id="45" dur="500" fill="hold"/>
                                        <p:tgtEl>
                                          <p:spTgt spid="13"/>
                                        </p:tgtEl>
                                        <p:attrNameLst>
                                          <p:attrName>ppt_h</p:attrName>
                                        </p:attrNameLst>
                                      </p:cBhvr>
                                      <p:tavLst>
                                        <p:tav tm="0">
                                          <p:val>
                                            <p:fltVal val="0"/>
                                          </p:val>
                                        </p:tav>
                                        <p:tav tm="100000">
                                          <p:val>
                                            <p:strVal val="#ppt_h"/>
                                          </p:val>
                                        </p:tav>
                                      </p:tavLst>
                                    </p:anim>
                                    <p:animEffect transition="in" filter="fade">
                                      <p:cBhvr>
                                        <p:cTn id="46" dur="500"/>
                                        <p:tgtEl>
                                          <p:spTgt spid="13"/>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ppt_w</p:attrName>
                                        </p:attrNameLst>
                                      </p:cBhvr>
                                      <p:tavLst>
                                        <p:tav tm="0">
                                          <p:val>
                                            <p:fltVal val="0"/>
                                          </p:val>
                                        </p:tav>
                                        <p:tav tm="100000">
                                          <p:val>
                                            <p:strVal val="#ppt_w"/>
                                          </p:val>
                                        </p:tav>
                                      </p:tavLst>
                                    </p:anim>
                                    <p:anim calcmode="lin" valueType="num">
                                      <p:cBhvr>
                                        <p:cTn id="50" dur="500" fill="hold"/>
                                        <p:tgtEl>
                                          <p:spTgt spid="9"/>
                                        </p:tgtEl>
                                        <p:attrNameLst>
                                          <p:attrName>ppt_h</p:attrName>
                                        </p:attrNameLst>
                                      </p:cBhvr>
                                      <p:tavLst>
                                        <p:tav tm="0">
                                          <p:val>
                                            <p:fltVal val="0"/>
                                          </p:val>
                                        </p:tav>
                                        <p:tav tm="100000">
                                          <p:val>
                                            <p:strVal val="#ppt_h"/>
                                          </p:val>
                                        </p:tav>
                                      </p:tavLst>
                                    </p:anim>
                                    <p:animEffect transition="in" filter="fade">
                                      <p:cBhvr>
                                        <p:cTn id="51" dur="500"/>
                                        <p:tgtEl>
                                          <p:spTgt spid="9"/>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15"/>
                                        </p:tgtEl>
                                        <p:attrNameLst>
                                          <p:attrName>style.visibility</p:attrName>
                                        </p:attrNameLst>
                                      </p:cBhvr>
                                      <p:to>
                                        <p:strVal val="visible"/>
                                      </p:to>
                                    </p:set>
                                    <p:anim calcmode="lin" valueType="num">
                                      <p:cBhvr>
                                        <p:cTn id="54" dur="500" fill="hold"/>
                                        <p:tgtEl>
                                          <p:spTgt spid="15"/>
                                        </p:tgtEl>
                                        <p:attrNameLst>
                                          <p:attrName>ppt_w</p:attrName>
                                        </p:attrNameLst>
                                      </p:cBhvr>
                                      <p:tavLst>
                                        <p:tav tm="0">
                                          <p:val>
                                            <p:fltVal val="0"/>
                                          </p:val>
                                        </p:tav>
                                        <p:tav tm="100000">
                                          <p:val>
                                            <p:strVal val="#ppt_w"/>
                                          </p:val>
                                        </p:tav>
                                      </p:tavLst>
                                    </p:anim>
                                    <p:anim calcmode="lin" valueType="num">
                                      <p:cBhvr>
                                        <p:cTn id="55" dur="500" fill="hold"/>
                                        <p:tgtEl>
                                          <p:spTgt spid="15"/>
                                        </p:tgtEl>
                                        <p:attrNameLst>
                                          <p:attrName>ppt_h</p:attrName>
                                        </p:attrNameLst>
                                      </p:cBhvr>
                                      <p:tavLst>
                                        <p:tav tm="0">
                                          <p:val>
                                            <p:fltVal val="0"/>
                                          </p:val>
                                        </p:tav>
                                        <p:tav tm="100000">
                                          <p:val>
                                            <p:strVal val="#ppt_h"/>
                                          </p:val>
                                        </p:tav>
                                      </p:tavLst>
                                    </p:anim>
                                    <p:animEffect transition="in" filter="fade">
                                      <p:cBhvr>
                                        <p:cTn id="56" dur="500"/>
                                        <p:tgtEl>
                                          <p:spTgt spid="15"/>
                                        </p:tgtEl>
                                      </p:cBhvr>
                                    </p:animEffect>
                                  </p:childTnLst>
                                </p:cTn>
                              </p:par>
                              <p:par>
                                <p:cTn id="57" presetID="1" presetClass="entr" presetSubtype="0" fill="hold" grpId="1" nodeType="withEffect">
                                  <p:stCondLst>
                                    <p:cond delay="0"/>
                                  </p:stCondLst>
                                  <p:childTnLst>
                                    <p:set>
                                      <p:cBhvr>
                                        <p:cTn id="58" dur="1" fill="hold">
                                          <p:stCondLst>
                                            <p:cond delay="0"/>
                                          </p:stCondLst>
                                        </p:cTn>
                                        <p:tgtEl>
                                          <p:spTgt spid="2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2"/>
                                        </p:tgtEl>
                                        <p:attrNameLst>
                                          <p:attrName>style.visibility</p:attrName>
                                        </p:attrNameLst>
                                      </p:cBhvr>
                                      <p:to>
                                        <p:strVal val="visible"/>
                                      </p:to>
                                    </p:set>
                                    <p:anim calcmode="lin" valueType="num">
                                      <p:cBhvr>
                                        <p:cTn id="63" dur="500" fill="hold"/>
                                        <p:tgtEl>
                                          <p:spTgt spid="22"/>
                                        </p:tgtEl>
                                        <p:attrNameLst>
                                          <p:attrName>ppt_w</p:attrName>
                                        </p:attrNameLst>
                                      </p:cBhvr>
                                      <p:tavLst>
                                        <p:tav tm="0">
                                          <p:val>
                                            <p:fltVal val="0"/>
                                          </p:val>
                                        </p:tav>
                                        <p:tav tm="100000">
                                          <p:val>
                                            <p:strVal val="#ppt_w"/>
                                          </p:val>
                                        </p:tav>
                                      </p:tavLst>
                                    </p:anim>
                                    <p:anim calcmode="lin" valueType="num">
                                      <p:cBhvr>
                                        <p:cTn id="64" dur="500" fill="hold"/>
                                        <p:tgtEl>
                                          <p:spTgt spid="22"/>
                                        </p:tgtEl>
                                        <p:attrNameLst>
                                          <p:attrName>ppt_h</p:attrName>
                                        </p:attrNameLst>
                                      </p:cBhvr>
                                      <p:tavLst>
                                        <p:tav tm="0">
                                          <p:val>
                                            <p:fltVal val="0"/>
                                          </p:val>
                                        </p:tav>
                                        <p:tav tm="100000">
                                          <p:val>
                                            <p:strVal val="#ppt_h"/>
                                          </p:val>
                                        </p:tav>
                                      </p:tavLst>
                                    </p:anim>
                                    <p:animEffect transition="in" filter="fade">
                                      <p:cBhvr>
                                        <p:cTn id="65" dur="500"/>
                                        <p:tgtEl>
                                          <p:spTgt spid="22"/>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4"/>
                                        </p:tgtEl>
                                        <p:attrNameLst>
                                          <p:attrName>style.visibility</p:attrName>
                                        </p:attrNameLst>
                                      </p:cBhvr>
                                      <p:to>
                                        <p:strVal val="visible"/>
                                      </p:to>
                                    </p:set>
                                    <p:anim calcmode="lin" valueType="num">
                                      <p:cBhvr>
                                        <p:cTn id="68" dur="500" fill="hold"/>
                                        <p:tgtEl>
                                          <p:spTgt spid="24"/>
                                        </p:tgtEl>
                                        <p:attrNameLst>
                                          <p:attrName>ppt_w</p:attrName>
                                        </p:attrNameLst>
                                      </p:cBhvr>
                                      <p:tavLst>
                                        <p:tav tm="0">
                                          <p:val>
                                            <p:fltVal val="0"/>
                                          </p:val>
                                        </p:tav>
                                        <p:tav tm="100000">
                                          <p:val>
                                            <p:strVal val="#ppt_w"/>
                                          </p:val>
                                        </p:tav>
                                      </p:tavLst>
                                    </p:anim>
                                    <p:anim calcmode="lin" valueType="num">
                                      <p:cBhvr>
                                        <p:cTn id="69" dur="500" fill="hold"/>
                                        <p:tgtEl>
                                          <p:spTgt spid="24"/>
                                        </p:tgtEl>
                                        <p:attrNameLst>
                                          <p:attrName>ppt_h</p:attrName>
                                        </p:attrNameLst>
                                      </p:cBhvr>
                                      <p:tavLst>
                                        <p:tav tm="0">
                                          <p:val>
                                            <p:fltVal val="0"/>
                                          </p:val>
                                        </p:tav>
                                        <p:tav tm="100000">
                                          <p:val>
                                            <p:strVal val="#ppt_h"/>
                                          </p:val>
                                        </p:tav>
                                      </p:tavLst>
                                    </p:anim>
                                    <p:animEffect transition="in" filter="fade">
                                      <p:cBhvr>
                                        <p:cTn id="70" dur="500"/>
                                        <p:tgtEl>
                                          <p:spTgt spid="24"/>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18"/>
                                        </p:tgtEl>
                                        <p:attrNameLst>
                                          <p:attrName>style.visibility</p:attrName>
                                        </p:attrNameLst>
                                      </p:cBhvr>
                                      <p:to>
                                        <p:strVal val="visible"/>
                                      </p:to>
                                    </p:set>
                                    <p:anim calcmode="lin" valueType="num">
                                      <p:cBhvr>
                                        <p:cTn id="75" dur="500" fill="hold"/>
                                        <p:tgtEl>
                                          <p:spTgt spid="18"/>
                                        </p:tgtEl>
                                        <p:attrNameLst>
                                          <p:attrName>ppt_w</p:attrName>
                                        </p:attrNameLst>
                                      </p:cBhvr>
                                      <p:tavLst>
                                        <p:tav tm="0">
                                          <p:val>
                                            <p:fltVal val="0"/>
                                          </p:val>
                                        </p:tav>
                                        <p:tav tm="100000">
                                          <p:val>
                                            <p:strVal val="#ppt_w"/>
                                          </p:val>
                                        </p:tav>
                                      </p:tavLst>
                                    </p:anim>
                                    <p:anim calcmode="lin" valueType="num">
                                      <p:cBhvr>
                                        <p:cTn id="76" dur="500" fill="hold"/>
                                        <p:tgtEl>
                                          <p:spTgt spid="18"/>
                                        </p:tgtEl>
                                        <p:attrNameLst>
                                          <p:attrName>ppt_h</p:attrName>
                                        </p:attrNameLst>
                                      </p:cBhvr>
                                      <p:tavLst>
                                        <p:tav tm="0">
                                          <p:val>
                                            <p:fltVal val="0"/>
                                          </p:val>
                                        </p:tav>
                                        <p:tav tm="100000">
                                          <p:val>
                                            <p:strVal val="#ppt_h"/>
                                          </p:val>
                                        </p:tav>
                                      </p:tavLst>
                                    </p:anim>
                                    <p:animEffect transition="in" filter="fade">
                                      <p:cBhvr>
                                        <p:cTn id="77" dur="500"/>
                                        <p:tgtEl>
                                          <p:spTgt spid="18"/>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16"/>
                                        </p:tgtEl>
                                        <p:attrNameLst>
                                          <p:attrName>style.visibility</p:attrName>
                                        </p:attrNameLst>
                                      </p:cBhvr>
                                      <p:to>
                                        <p:strVal val="visible"/>
                                      </p:to>
                                    </p:set>
                                    <p:anim calcmode="lin" valueType="num">
                                      <p:cBhvr>
                                        <p:cTn id="80" dur="500" fill="hold"/>
                                        <p:tgtEl>
                                          <p:spTgt spid="16"/>
                                        </p:tgtEl>
                                        <p:attrNameLst>
                                          <p:attrName>ppt_w</p:attrName>
                                        </p:attrNameLst>
                                      </p:cBhvr>
                                      <p:tavLst>
                                        <p:tav tm="0">
                                          <p:val>
                                            <p:fltVal val="0"/>
                                          </p:val>
                                        </p:tav>
                                        <p:tav tm="100000">
                                          <p:val>
                                            <p:strVal val="#ppt_w"/>
                                          </p:val>
                                        </p:tav>
                                      </p:tavLst>
                                    </p:anim>
                                    <p:anim calcmode="lin" valueType="num">
                                      <p:cBhvr>
                                        <p:cTn id="81" dur="500" fill="hold"/>
                                        <p:tgtEl>
                                          <p:spTgt spid="16"/>
                                        </p:tgtEl>
                                        <p:attrNameLst>
                                          <p:attrName>ppt_h</p:attrName>
                                        </p:attrNameLst>
                                      </p:cBhvr>
                                      <p:tavLst>
                                        <p:tav tm="0">
                                          <p:val>
                                            <p:fltVal val="0"/>
                                          </p:val>
                                        </p:tav>
                                        <p:tav tm="100000">
                                          <p:val>
                                            <p:strVal val="#ppt_h"/>
                                          </p:val>
                                        </p:tav>
                                      </p:tavLst>
                                    </p:anim>
                                    <p:animEffect transition="in" filter="fade">
                                      <p:cBhvr>
                                        <p:cTn id="82" dur="500"/>
                                        <p:tgtEl>
                                          <p:spTgt spid="16"/>
                                        </p:tgtEl>
                                      </p:cBhvr>
                                    </p:animEffect>
                                  </p:childTnLst>
                                </p:cTn>
                              </p:par>
                            </p:childTnLst>
                          </p:cTn>
                        </p:par>
                      </p:childTnLst>
                    </p:cTn>
                  </p:par>
                  <p:par>
                    <p:cTn id="83" fill="hold">
                      <p:stCondLst>
                        <p:cond delay="indefinite"/>
                      </p:stCondLst>
                      <p:childTnLst>
                        <p:par>
                          <p:cTn id="84" fill="hold">
                            <p:stCondLst>
                              <p:cond delay="0"/>
                            </p:stCondLst>
                            <p:childTnLst>
                              <p:par>
                                <p:cTn id="85" presetID="1" presetClass="exit" presetSubtype="0" fill="hold" nodeType="clickEffect">
                                  <p:stCondLst>
                                    <p:cond delay="0"/>
                                  </p:stCondLst>
                                  <p:childTnLst>
                                    <p:set>
                                      <p:cBhvr>
                                        <p:cTn id="86" dur="1" fill="hold">
                                          <p:stCondLst>
                                            <p:cond delay="0"/>
                                          </p:stCondLst>
                                        </p:cTn>
                                        <p:tgtEl>
                                          <p:spTgt spid="7"/>
                                        </p:tgtEl>
                                        <p:attrNameLst>
                                          <p:attrName>style.visibility</p:attrName>
                                        </p:attrNameLst>
                                      </p:cBhvr>
                                      <p:to>
                                        <p:strVal val="hidden"/>
                                      </p:to>
                                    </p:set>
                                  </p:childTnLst>
                                </p:cTn>
                              </p:par>
                              <p:par>
                                <p:cTn id="87" presetID="1" presetClass="exit" presetSubtype="0" fill="hold" grpId="1" nodeType="withEffect">
                                  <p:stCondLst>
                                    <p:cond delay="0"/>
                                  </p:stCondLst>
                                  <p:childTnLst>
                                    <p:set>
                                      <p:cBhvr>
                                        <p:cTn id="88" dur="1" fill="hold">
                                          <p:stCondLst>
                                            <p:cond delay="0"/>
                                          </p:stCondLst>
                                        </p:cTn>
                                        <p:tgtEl>
                                          <p:spTgt spid="14"/>
                                        </p:tgtEl>
                                        <p:attrNameLst>
                                          <p:attrName>style.visibility</p:attrName>
                                        </p:attrNameLst>
                                      </p:cBhvr>
                                      <p:to>
                                        <p:strVal val="hidden"/>
                                      </p:to>
                                    </p:set>
                                  </p:childTnLst>
                                </p:cTn>
                              </p:par>
                              <p:par>
                                <p:cTn id="89" presetID="1" presetClass="exit" presetSubtype="0" fill="hold" grpId="1" nodeType="withEffect">
                                  <p:stCondLst>
                                    <p:cond delay="0"/>
                                  </p:stCondLst>
                                  <p:childTnLst>
                                    <p:set>
                                      <p:cBhvr>
                                        <p:cTn id="90" dur="1" fill="hold">
                                          <p:stCondLst>
                                            <p:cond delay="0"/>
                                          </p:stCondLst>
                                        </p:cTn>
                                        <p:tgtEl>
                                          <p:spTgt spid="11"/>
                                        </p:tgtEl>
                                        <p:attrNameLst>
                                          <p:attrName>style.visibility</p:attrName>
                                        </p:attrNameLst>
                                      </p:cBhvr>
                                      <p:to>
                                        <p:strVal val="hidden"/>
                                      </p:to>
                                    </p:set>
                                  </p:childTnLst>
                                </p:cTn>
                              </p:par>
                              <p:par>
                                <p:cTn id="91" presetID="1" presetClass="exit" presetSubtype="0" fill="hold" grpId="1" nodeType="withEffect">
                                  <p:stCondLst>
                                    <p:cond delay="0"/>
                                  </p:stCondLst>
                                  <p:childTnLst>
                                    <p:set>
                                      <p:cBhvr>
                                        <p:cTn id="92" dur="1" fill="hold">
                                          <p:stCondLst>
                                            <p:cond delay="0"/>
                                          </p:stCondLst>
                                        </p:cTn>
                                        <p:tgtEl>
                                          <p:spTgt spid="8"/>
                                        </p:tgtEl>
                                        <p:attrNameLst>
                                          <p:attrName>style.visibility</p:attrName>
                                        </p:attrNameLst>
                                      </p:cBhvr>
                                      <p:to>
                                        <p:strVal val="hidden"/>
                                      </p:to>
                                    </p:set>
                                  </p:childTnLst>
                                </p:cTn>
                              </p:par>
                              <p:par>
                                <p:cTn id="93" presetID="1" presetClass="exit" presetSubtype="0" fill="hold" grpId="1" nodeType="withEffect">
                                  <p:stCondLst>
                                    <p:cond delay="0"/>
                                  </p:stCondLst>
                                  <p:childTnLst>
                                    <p:set>
                                      <p:cBhvr>
                                        <p:cTn id="94" dur="1" fill="hold">
                                          <p:stCondLst>
                                            <p:cond delay="0"/>
                                          </p:stCondLst>
                                        </p:cTn>
                                        <p:tgtEl>
                                          <p:spTgt spid="10"/>
                                        </p:tgtEl>
                                        <p:attrNameLst>
                                          <p:attrName>style.visibility</p:attrName>
                                        </p:attrNameLst>
                                      </p:cBhvr>
                                      <p:to>
                                        <p:strVal val="hidden"/>
                                      </p:to>
                                    </p:set>
                                  </p:childTnLst>
                                </p:cTn>
                              </p:par>
                              <p:par>
                                <p:cTn id="95" presetID="1" presetClass="exit" presetSubtype="0" fill="hold" grpId="1" nodeType="withEffect">
                                  <p:stCondLst>
                                    <p:cond delay="0"/>
                                  </p:stCondLst>
                                  <p:childTnLst>
                                    <p:set>
                                      <p:cBhvr>
                                        <p:cTn id="96" dur="1" fill="hold">
                                          <p:stCondLst>
                                            <p:cond delay="0"/>
                                          </p:stCondLst>
                                        </p:cTn>
                                        <p:tgtEl>
                                          <p:spTgt spid="12"/>
                                        </p:tgtEl>
                                        <p:attrNameLst>
                                          <p:attrName>style.visibility</p:attrName>
                                        </p:attrNameLst>
                                      </p:cBhvr>
                                      <p:to>
                                        <p:strVal val="hidden"/>
                                      </p:to>
                                    </p:set>
                                  </p:childTnLst>
                                </p:cTn>
                              </p:par>
                              <p:par>
                                <p:cTn id="97" presetID="1" presetClass="exit" presetSubtype="0" fill="hold" grpId="1" nodeType="withEffect">
                                  <p:stCondLst>
                                    <p:cond delay="0"/>
                                  </p:stCondLst>
                                  <p:childTnLst>
                                    <p:set>
                                      <p:cBhvr>
                                        <p:cTn id="98" dur="1" fill="hold">
                                          <p:stCondLst>
                                            <p:cond delay="0"/>
                                          </p:stCondLst>
                                        </p:cTn>
                                        <p:tgtEl>
                                          <p:spTgt spid="13"/>
                                        </p:tgtEl>
                                        <p:attrNameLst>
                                          <p:attrName>style.visibility</p:attrName>
                                        </p:attrNameLst>
                                      </p:cBhvr>
                                      <p:to>
                                        <p:strVal val="hidden"/>
                                      </p:to>
                                    </p:set>
                                  </p:childTnLst>
                                </p:cTn>
                              </p:par>
                              <p:par>
                                <p:cTn id="99" presetID="1" presetClass="exit" presetSubtype="0" fill="hold" grpId="1" nodeType="withEffect">
                                  <p:stCondLst>
                                    <p:cond delay="0"/>
                                  </p:stCondLst>
                                  <p:childTnLst>
                                    <p:set>
                                      <p:cBhvr>
                                        <p:cTn id="100" dur="1" fill="hold">
                                          <p:stCondLst>
                                            <p:cond delay="0"/>
                                          </p:stCondLst>
                                        </p:cTn>
                                        <p:tgtEl>
                                          <p:spTgt spid="9"/>
                                        </p:tgtEl>
                                        <p:attrNameLst>
                                          <p:attrName>style.visibility</p:attrName>
                                        </p:attrNameLst>
                                      </p:cBhvr>
                                      <p:to>
                                        <p:strVal val="hidden"/>
                                      </p:to>
                                    </p:set>
                                  </p:childTnLst>
                                </p:cTn>
                              </p:par>
                              <p:par>
                                <p:cTn id="101" presetID="1" presetClass="exit" presetSubtype="0" fill="hold" grpId="1" nodeType="withEffect">
                                  <p:stCondLst>
                                    <p:cond delay="0"/>
                                  </p:stCondLst>
                                  <p:childTnLst>
                                    <p:set>
                                      <p:cBhvr>
                                        <p:cTn id="102" dur="1" fill="hold">
                                          <p:stCondLst>
                                            <p:cond delay="0"/>
                                          </p:stCondLst>
                                        </p:cTn>
                                        <p:tgtEl>
                                          <p:spTgt spid="15"/>
                                        </p:tgtEl>
                                        <p:attrNameLst>
                                          <p:attrName>style.visibility</p:attrName>
                                        </p:attrNameLst>
                                      </p:cBhvr>
                                      <p:to>
                                        <p:strVal val="hidden"/>
                                      </p:to>
                                    </p:set>
                                  </p:childTnLst>
                                </p:cTn>
                              </p:par>
                              <p:par>
                                <p:cTn id="103" presetID="1" presetClass="exit" presetSubtype="0" fill="hold" grpId="1" nodeType="withEffect">
                                  <p:stCondLst>
                                    <p:cond delay="0"/>
                                  </p:stCondLst>
                                  <p:childTnLst>
                                    <p:set>
                                      <p:cBhvr>
                                        <p:cTn id="104" dur="1" fill="hold">
                                          <p:stCondLst>
                                            <p:cond delay="0"/>
                                          </p:stCondLst>
                                        </p:cTn>
                                        <p:tgtEl>
                                          <p:spTgt spid="22"/>
                                        </p:tgtEl>
                                        <p:attrNameLst>
                                          <p:attrName>style.visibility</p:attrName>
                                        </p:attrNameLst>
                                      </p:cBhvr>
                                      <p:to>
                                        <p:strVal val="hidden"/>
                                      </p:to>
                                    </p:set>
                                  </p:childTnLst>
                                </p:cTn>
                              </p:par>
                              <p:par>
                                <p:cTn id="105" presetID="1" presetClass="exit" presetSubtype="0" fill="hold" grpId="1" nodeType="withEffect">
                                  <p:stCondLst>
                                    <p:cond delay="0"/>
                                  </p:stCondLst>
                                  <p:childTnLst>
                                    <p:set>
                                      <p:cBhvr>
                                        <p:cTn id="106" dur="1" fill="hold">
                                          <p:stCondLst>
                                            <p:cond delay="0"/>
                                          </p:stCondLst>
                                        </p:cTn>
                                        <p:tgtEl>
                                          <p:spTgt spid="24"/>
                                        </p:tgtEl>
                                        <p:attrNameLst>
                                          <p:attrName>style.visibility</p:attrName>
                                        </p:attrNameLst>
                                      </p:cBhvr>
                                      <p:to>
                                        <p:strVal val="hidden"/>
                                      </p:to>
                                    </p:set>
                                  </p:childTnLst>
                                </p:cTn>
                              </p:par>
                              <p:par>
                                <p:cTn id="107" presetID="1" presetClass="exit" presetSubtype="0" fill="hold" grpId="1" nodeType="withEffect">
                                  <p:stCondLst>
                                    <p:cond delay="0"/>
                                  </p:stCondLst>
                                  <p:childTnLst>
                                    <p:set>
                                      <p:cBhvr>
                                        <p:cTn id="108" dur="1" fill="hold">
                                          <p:stCondLst>
                                            <p:cond delay="0"/>
                                          </p:stCondLst>
                                        </p:cTn>
                                        <p:tgtEl>
                                          <p:spTgt spid="18"/>
                                        </p:tgtEl>
                                        <p:attrNameLst>
                                          <p:attrName>style.visibility</p:attrName>
                                        </p:attrNameLst>
                                      </p:cBhvr>
                                      <p:to>
                                        <p:strVal val="hidden"/>
                                      </p:to>
                                    </p:set>
                                  </p:childTnLst>
                                </p:cTn>
                              </p:par>
                              <p:par>
                                <p:cTn id="109" presetID="1" presetClass="exit" presetSubtype="0" fill="hold" grpId="1" nodeType="withEffect">
                                  <p:stCondLst>
                                    <p:cond delay="0"/>
                                  </p:stCondLst>
                                  <p:childTnLst>
                                    <p:set>
                                      <p:cBhvr>
                                        <p:cTn id="110" dur="1" fill="hold">
                                          <p:stCondLst>
                                            <p:cond delay="0"/>
                                          </p:stCondLst>
                                        </p:cTn>
                                        <p:tgtEl>
                                          <p:spTgt spid="16"/>
                                        </p:tgtEl>
                                        <p:attrNameLst>
                                          <p:attrName>style.visibility</p:attrName>
                                        </p:attrNameLst>
                                      </p:cBhvr>
                                      <p:to>
                                        <p:strVal val="hidden"/>
                                      </p:to>
                                    </p:set>
                                  </p:childTnLst>
                                </p:cTn>
                              </p:par>
                              <p:par>
                                <p:cTn id="111" presetID="1" presetClass="exit" presetSubtype="0" fill="hold" grpId="2" nodeType="withEffect">
                                  <p:stCondLst>
                                    <p:cond delay="0"/>
                                  </p:stCondLst>
                                  <p:childTnLst>
                                    <p:set>
                                      <p:cBhvr>
                                        <p:cTn id="112" dur="1" fill="hold">
                                          <p:stCondLst>
                                            <p:cond delay="0"/>
                                          </p:stCondLst>
                                        </p:cTn>
                                        <p:tgtEl>
                                          <p:spTgt spid="21"/>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21" presetClass="entr" presetSubtype="1" fill="hold" grpId="0" nodeType="clickEffect">
                                  <p:stCondLst>
                                    <p:cond delay="0"/>
                                  </p:stCondLst>
                                  <p:childTnLst>
                                    <p:set>
                                      <p:cBhvr>
                                        <p:cTn id="116" dur="1" fill="hold">
                                          <p:stCondLst>
                                            <p:cond delay="0"/>
                                          </p:stCondLst>
                                        </p:cTn>
                                        <p:tgtEl>
                                          <p:spTgt spid="20"/>
                                        </p:tgtEl>
                                        <p:attrNameLst>
                                          <p:attrName>style.visibility</p:attrName>
                                        </p:attrNameLst>
                                      </p:cBhvr>
                                      <p:to>
                                        <p:strVal val="visible"/>
                                      </p:to>
                                    </p:set>
                                    <p:animEffect transition="in" filter="wheel(1)">
                                      <p:cBhvr>
                                        <p:cTn id="117" dur="1000"/>
                                        <p:tgtEl>
                                          <p:spTgt spid="20"/>
                                        </p:tgtEl>
                                      </p:cBhvr>
                                    </p:animEffect>
                                  </p:childTnLst>
                                </p:cTn>
                              </p:par>
                              <p:par>
                                <p:cTn id="118" presetID="21" presetClass="entr" presetSubtype="1" fill="hold" grpId="0" nodeType="withEffect">
                                  <p:stCondLst>
                                    <p:cond delay="0"/>
                                  </p:stCondLst>
                                  <p:childTnLst>
                                    <p:set>
                                      <p:cBhvr>
                                        <p:cTn id="119" dur="1" fill="hold">
                                          <p:stCondLst>
                                            <p:cond delay="0"/>
                                          </p:stCondLst>
                                        </p:cTn>
                                        <p:tgtEl>
                                          <p:spTgt spid="19"/>
                                        </p:tgtEl>
                                        <p:attrNameLst>
                                          <p:attrName>style.visibility</p:attrName>
                                        </p:attrNameLst>
                                      </p:cBhvr>
                                      <p:to>
                                        <p:strVal val="visible"/>
                                      </p:to>
                                    </p:set>
                                    <p:animEffect transition="in" filter="wheel(1)">
                                      <p:cBhvr>
                                        <p:cTn id="120"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animBg="1"/>
      <p:bldP spid="9" grpId="1" animBg="1"/>
      <p:bldP spid="10" grpId="0" animBg="1"/>
      <p:bldP spid="10" grpId="1" animBg="1"/>
      <p:bldP spid="11" grpId="0"/>
      <p:bldP spid="11" grpId="1"/>
      <p:bldP spid="12" grpId="0"/>
      <p:bldP spid="12" grpId="1"/>
      <p:bldP spid="13" grpId="0" animBg="1"/>
      <p:bldP spid="13" grpId="1" animBg="1"/>
      <p:bldP spid="14" grpId="0" animBg="1"/>
      <p:bldP spid="14" grpId="1" animBg="1"/>
      <p:bldP spid="15" grpId="0" animBg="1"/>
      <p:bldP spid="15" grpId="1" animBg="1"/>
      <p:bldP spid="16" grpId="0" animBg="1"/>
      <p:bldP spid="16" grpId="1" animBg="1"/>
      <p:bldP spid="18" grpId="0"/>
      <p:bldP spid="18" grpId="1"/>
      <p:bldP spid="19" grpId="0" animBg="1"/>
      <p:bldP spid="22" grpId="0" animBg="1"/>
      <p:bldP spid="22" grpId="1" animBg="1"/>
      <p:bldP spid="24" grpId="0"/>
      <p:bldP spid="24" grpId="1"/>
      <p:bldP spid="20" grpId="0" animBg="1"/>
      <p:bldP spid="21" grpId="1" animBg="1"/>
      <p:bldP spid="21" grpId="2"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51520" y="332656"/>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.1 Analyse des productions écrites</a:t>
            </a:r>
            <a:endParaRPr lang="fr-BE" sz="3600" dirty="0">
              <a:latin typeface="Cambria" panose="02040503050406030204" pitchFamily="18" charset="0"/>
            </a:endParaRPr>
          </a:p>
        </p:txBody>
      </p:sp>
      <p:sp>
        <p:nvSpPr>
          <p:cNvPr id="5" name="Espace réservé du contenu 2"/>
          <p:cNvSpPr txBox="1">
            <a:spLocks/>
          </p:cNvSpPr>
          <p:nvPr/>
        </p:nvSpPr>
        <p:spPr>
          <a:xfrm>
            <a:off x="251520" y="980728"/>
            <a:ext cx="3600400" cy="72008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BE" sz="2000" dirty="0" smtClean="0">
                <a:latin typeface="Cambria" panose="02040503050406030204" pitchFamily="18" charset="0"/>
              </a:rPr>
              <a:t>Samuel (élève expert) </a:t>
            </a:r>
          </a:p>
          <a:p>
            <a:pPr marL="0" indent="0">
              <a:buNone/>
            </a:pPr>
            <a:r>
              <a:rPr lang="fr-BE" sz="2000" dirty="0">
                <a:latin typeface="Cambria" panose="02040503050406030204" pitchFamily="18" charset="0"/>
              </a:rPr>
              <a:t> </a:t>
            </a:r>
            <a:r>
              <a:rPr lang="fr-BE" sz="2000" dirty="0" smtClean="0">
                <a:latin typeface="Cambria" panose="02040503050406030204" pitchFamily="18" charset="0"/>
              </a:rPr>
              <a:t>     </a:t>
            </a:r>
            <a:r>
              <a:rPr lang="fr-BE" sz="2000" i="1" dirty="0" smtClean="0">
                <a:latin typeface="Cambria" panose="02040503050406030204" pitchFamily="18" charset="0"/>
              </a:rPr>
              <a:t>Test de rétention</a:t>
            </a:r>
            <a:endParaRPr lang="fr-BE" sz="2000" i="1" dirty="0">
              <a:latin typeface="Cambria" panose="02040503050406030204" pitchFamily="18" charset="0"/>
            </a:endParaRPr>
          </a:p>
        </p:txBody>
      </p:sp>
      <p:pic>
        <p:nvPicPr>
          <p:cNvPr id="6" name="Image 5" descr="F:\2016_12_29\IMG_0003.jpg"/>
          <p:cNvPicPr/>
          <p:nvPr/>
        </p:nvPicPr>
        <p:blipFill rotWithShape="1">
          <a:blip r:embed="rId2" cstate="print">
            <a:extLst>
              <a:ext uri="{28A0092B-C50C-407E-A947-70E740481C1C}">
                <a14:useLocalDpi xmlns:a14="http://schemas.microsoft.com/office/drawing/2010/main" val="0"/>
              </a:ext>
            </a:extLst>
          </a:blip>
          <a:srcRect l="6748" t="19832" r="3816" b="12067"/>
          <a:stretch/>
        </p:blipFill>
        <p:spPr bwMode="auto">
          <a:xfrm>
            <a:off x="3203848" y="980728"/>
            <a:ext cx="5151120" cy="5547360"/>
          </a:xfrm>
          <a:prstGeom prst="rect">
            <a:avLst/>
          </a:prstGeom>
          <a:noFill/>
          <a:ln>
            <a:noFill/>
          </a:ln>
          <a:extLst>
            <a:ext uri="{53640926-AAD7-44D8-BBD7-CCE9431645EC}">
              <a14:shadowObscured xmlns:a14="http://schemas.microsoft.com/office/drawing/2010/main"/>
            </a:ext>
          </a:extLst>
        </p:spPr>
      </p:pic>
      <p:sp>
        <p:nvSpPr>
          <p:cNvPr id="7" name="ZoneTexte 6"/>
          <p:cNvSpPr txBox="1"/>
          <p:nvPr/>
        </p:nvSpPr>
        <p:spPr>
          <a:xfrm>
            <a:off x="1331640" y="2529770"/>
            <a:ext cx="1872208"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Décodage complet</a:t>
            </a:r>
            <a:endParaRPr lang="fr-BE" dirty="0">
              <a:solidFill>
                <a:srgbClr val="0070C0"/>
              </a:solidFill>
              <a:latin typeface="Cambria" panose="02040503050406030204" pitchFamily="18" charset="0"/>
            </a:endParaRPr>
          </a:p>
        </p:txBody>
      </p:sp>
      <p:sp>
        <p:nvSpPr>
          <p:cNvPr id="8" name="Accolade ouvrante 7"/>
          <p:cNvSpPr/>
          <p:nvPr/>
        </p:nvSpPr>
        <p:spPr>
          <a:xfrm>
            <a:off x="2915816" y="2204864"/>
            <a:ext cx="288032" cy="1296144"/>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9" name="ZoneTexte 8"/>
          <p:cNvSpPr txBox="1"/>
          <p:nvPr/>
        </p:nvSpPr>
        <p:spPr>
          <a:xfrm>
            <a:off x="1383686" y="3754408"/>
            <a:ext cx="1511988"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Estimation</a:t>
            </a:r>
            <a:endParaRPr lang="fr-BE" dirty="0">
              <a:solidFill>
                <a:srgbClr val="0070C0"/>
              </a:solidFill>
              <a:latin typeface="Cambria" panose="02040503050406030204" pitchFamily="18" charset="0"/>
            </a:endParaRPr>
          </a:p>
        </p:txBody>
      </p:sp>
      <p:sp>
        <p:nvSpPr>
          <p:cNvPr id="10" name="ZoneTexte 9"/>
          <p:cNvSpPr txBox="1"/>
          <p:nvPr/>
        </p:nvSpPr>
        <p:spPr>
          <a:xfrm>
            <a:off x="1204413" y="5367026"/>
            <a:ext cx="1872208"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Planification</a:t>
            </a:r>
            <a:endParaRPr lang="fr-BE" dirty="0">
              <a:solidFill>
                <a:srgbClr val="0070C0"/>
              </a:solidFill>
              <a:latin typeface="Cambria" panose="02040503050406030204" pitchFamily="18" charset="0"/>
            </a:endParaRPr>
          </a:p>
        </p:txBody>
      </p:sp>
      <p:sp>
        <p:nvSpPr>
          <p:cNvPr id="11" name="Accolade ouvrante 10"/>
          <p:cNvSpPr/>
          <p:nvPr/>
        </p:nvSpPr>
        <p:spPr>
          <a:xfrm>
            <a:off x="2915816" y="3586341"/>
            <a:ext cx="288032" cy="720080"/>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3" name="Accolade ouvrante 12"/>
          <p:cNvSpPr/>
          <p:nvPr/>
        </p:nvSpPr>
        <p:spPr>
          <a:xfrm>
            <a:off x="2967020" y="4568748"/>
            <a:ext cx="288032" cy="2028604"/>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4" name="Accolade ouvrante 13"/>
          <p:cNvSpPr/>
          <p:nvPr/>
        </p:nvSpPr>
        <p:spPr>
          <a:xfrm rot="10800000">
            <a:off x="8017742" y="4568748"/>
            <a:ext cx="288032" cy="1596556"/>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5" name="ZoneTexte 14"/>
          <p:cNvSpPr txBox="1"/>
          <p:nvPr/>
        </p:nvSpPr>
        <p:spPr>
          <a:xfrm>
            <a:off x="7477681" y="6228020"/>
            <a:ext cx="1368152" cy="369332"/>
          </a:xfrm>
          <a:prstGeom prst="rect">
            <a:avLst/>
          </a:prstGeom>
          <a:solidFill>
            <a:schemeClr val="bg1"/>
          </a:solidFill>
        </p:spPr>
        <p:txBody>
          <a:bodyPr wrap="square" rtlCol="0">
            <a:spAutoFit/>
          </a:bodyPr>
          <a:lstStyle/>
          <a:p>
            <a:pPr algn="ctr"/>
            <a:r>
              <a:rPr lang="fr-BE" dirty="0" smtClean="0">
                <a:solidFill>
                  <a:srgbClr val="0070C0"/>
                </a:solidFill>
                <a:latin typeface="Cambria" panose="02040503050406030204" pitchFamily="18" charset="0"/>
              </a:rPr>
              <a:t>Calculs</a:t>
            </a:r>
            <a:endParaRPr lang="fr-BE" dirty="0">
              <a:solidFill>
                <a:srgbClr val="0070C0"/>
              </a:solidFill>
              <a:latin typeface="Cambria" panose="02040503050406030204" pitchFamily="18" charset="0"/>
            </a:endParaRPr>
          </a:p>
        </p:txBody>
      </p:sp>
      <p:sp>
        <p:nvSpPr>
          <p:cNvPr id="3" name="Rectangle 2"/>
          <p:cNvSpPr/>
          <p:nvPr/>
        </p:nvSpPr>
        <p:spPr>
          <a:xfrm>
            <a:off x="3255052" y="4697790"/>
            <a:ext cx="1172932" cy="37271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ZoneTexte 15"/>
          <p:cNvSpPr txBox="1"/>
          <p:nvPr/>
        </p:nvSpPr>
        <p:spPr>
          <a:xfrm>
            <a:off x="1331640" y="4568748"/>
            <a:ext cx="1728192"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Structure mathématique</a:t>
            </a:r>
            <a:endParaRPr lang="fr-BE" dirty="0">
              <a:solidFill>
                <a:srgbClr val="0070C0"/>
              </a:solidFill>
              <a:latin typeface="Cambria" panose="02040503050406030204" pitchFamily="18" charset="0"/>
            </a:endParaRPr>
          </a:p>
        </p:txBody>
      </p:sp>
    </p:spTree>
    <p:extLst>
      <p:ext uri="{BB962C8B-B14F-4D97-AF65-F5344CB8AC3E}">
        <p14:creationId xmlns:p14="http://schemas.microsoft.com/office/powerpoint/2010/main" val="2353182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ppt_w</p:attrName>
                                        </p:attrNameLst>
                                      </p:cBhvr>
                                      <p:tavLst>
                                        <p:tav tm="0">
                                          <p:val>
                                            <p:fltVal val="0"/>
                                          </p:val>
                                        </p:tav>
                                        <p:tav tm="100000">
                                          <p:val>
                                            <p:strVal val="#ppt_w"/>
                                          </p:val>
                                        </p:tav>
                                      </p:tavLst>
                                    </p:anim>
                                    <p:anim calcmode="lin" valueType="num">
                                      <p:cBhvr>
                                        <p:cTn id="17" dur="500" fill="hold"/>
                                        <p:tgtEl>
                                          <p:spTgt spid="8"/>
                                        </p:tgtEl>
                                        <p:attrNameLst>
                                          <p:attrName>ppt_h</p:attrName>
                                        </p:attrNameLst>
                                      </p:cBhvr>
                                      <p:tavLst>
                                        <p:tav tm="0">
                                          <p:val>
                                            <p:fltVal val="0"/>
                                          </p:val>
                                        </p:tav>
                                        <p:tav tm="100000">
                                          <p:val>
                                            <p:strVal val="#ppt_h"/>
                                          </p:val>
                                        </p:tav>
                                      </p:tavLst>
                                    </p:anim>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p:cTn id="35" dur="500" fill="hold"/>
                                        <p:tgtEl>
                                          <p:spTgt spid="3"/>
                                        </p:tgtEl>
                                        <p:attrNameLst>
                                          <p:attrName>ppt_w</p:attrName>
                                        </p:attrNameLst>
                                      </p:cBhvr>
                                      <p:tavLst>
                                        <p:tav tm="0">
                                          <p:val>
                                            <p:fltVal val="0"/>
                                          </p:val>
                                        </p:tav>
                                        <p:tav tm="100000">
                                          <p:val>
                                            <p:strVal val="#ppt_w"/>
                                          </p:val>
                                        </p:tav>
                                      </p:tavLst>
                                    </p:anim>
                                    <p:anim calcmode="lin" valueType="num">
                                      <p:cBhvr>
                                        <p:cTn id="36" dur="500" fill="hold"/>
                                        <p:tgtEl>
                                          <p:spTgt spid="3"/>
                                        </p:tgtEl>
                                        <p:attrNameLst>
                                          <p:attrName>ppt_h</p:attrName>
                                        </p:attrNameLst>
                                      </p:cBhvr>
                                      <p:tavLst>
                                        <p:tav tm="0">
                                          <p:val>
                                            <p:fltVal val="0"/>
                                          </p:val>
                                        </p:tav>
                                        <p:tav tm="100000">
                                          <p:val>
                                            <p:strVal val="#ppt_h"/>
                                          </p:val>
                                        </p:tav>
                                      </p:tavLst>
                                    </p:anim>
                                    <p:animEffect transition="in" filter="fade">
                                      <p:cBhvr>
                                        <p:cTn id="37" dur="500"/>
                                        <p:tgtEl>
                                          <p:spTgt spid="3"/>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p:cTn id="40" dur="500" fill="hold"/>
                                        <p:tgtEl>
                                          <p:spTgt spid="16"/>
                                        </p:tgtEl>
                                        <p:attrNameLst>
                                          <p:attrName>ppt_w</p:attrName>
                                        </p:attrNameLst>
                                      </p:cBhvr>
                                      <p:tavLst>
                                        <p:tav tm="0">
                                          <p:val>
                                            <p:fltVal val="0"/>
                                          </p:val>
                                        </p:tav>
                                        <p:tav tm="100000">
                                          <p:val>
                                            <p:strVal val="#ppt_w"/>
                                          </p:val>
                                        </p:tav>
                                      </p:tavLst>
                                    </p:anim>
                                    <p:anim calcmode="lin" valueType="num">
                                      <p:cBhvr>
                                        <p:cTn id="41" dur="500" fill="hold"/>
                                        <p:tgtEl>
                                          <p:spTgt spid="16"/>
                                        </p:tgtEl>
                                        <p:attrNameLst>
                                          <p:attrName>ppt_h</p:attrName>
                                        </p:attrNameLst>
                                      </p:cBhvr>
                                      <p:tavLst>
                                        <p:tav tm="0">
                                          <p:val>
                                            <p:fltVal val="0"/>
                                          </p:val>
                                        </p:tav>
                                        <p:tav tm="100000">
                                          <p:val>
                                            <p:strVal val="#ppt_h"/>
                                          </p:val>
                                        </p:tav>
                                      </p:tavLst>
                                    </p:anim>
                                    <p:animEffect transition="in" filter="fade">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p:cTn id="47" dur="500" fill="hold"/>
                                        <p:tgtEl>
                                          <p:spTgt spid="10"/>
                                        </p:tgtEl>
                                        <p:attrNameLst>
                                          <p:attrName>ppt_w</p:attrName>
                                        </p:attrNameLst>
                                      </p:cBhvr>
                                      <p:tavLst>
                                        <p:tav tm="0">
                                          <p:val>
                                            <p:fltVal val="0"/>
                                          </p:val>
                                        </p:tav>
                                        <p:tav tm="100000">
                                          <p:val>
                                            <p:strVal val="#ppt_w"/>
                                          </p:val>
                                        </p:tav>
                                      </p:tavLst>
                                    </p:anim>
                                    <p:anim calcmode="lin" valueType="num">
                                      <p:cBhvr>
                                        <p:cTn id="48" dur="500" fill="hold"/>
                                        <p:tgtEl>
                                          <p:spTgt spid="10"/>
                                        </p:tgtEl>
                                        <p:attrNameLst>
                                          <p:attrName>ppt_h</p:attrName>
                                        </p:attrNameLst>
                                      </p:cBhvr>
                                      <p:tavLst>
                                        <p:tav tm="0">
                                          <p:val>
                                            <p:fltVal val="0"/>
                                          </p:val>
                                        </p:tav>
                                        <p:tav tm="100000">
                                          <p:val>
                                            <p:strVal val="#ppt_h"/>
                                          </p:val>
                                        </p:tav>
                                      </p:tavLst>
                                    </p:anim>
                                    <p:animEffect transition="in" filter="fade">
                                      <p:cBhvr>
                                        <p:cTn id="49" dur="500"/>
                                        <p:tgtEl>
                                          <p:spTgt spid="10"/>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p:cTn id="52" dur="500" fill="hold"/>
                                        <p:tgtEl>
                                          <p:spTgt spid="13"/>
                                        </p:tgtEl>
                                        <p:attrNameLst>
                                          <p:attrName>ppt_w</p:attrName>
                                        </p:attrNameLst>
                                      </p:cBhvr>
                                      <p:tavLst>
                                        <p:tav tm="0">
                                          <p:val>
                                            <p:fltVal val="0"/>
                                          </p:val>
                                        </p:tav>
                                        <p:tav tm="100000">
                                          <p:val>
                                            <p:strVal val="#ppt_w"/>
                                          </p:val>
                                        </p:tav>
                                      </p:tavLst>
                                    </p:anim>
                                    <p:anim calcmode="lin" valueType="num">
                                      <p:cBhvr>
                                        <p:cTn id="53" dur="500" fill="hold"/>
                                        <p:tgtEl>
                                          <p:spTgt spid="13"/>
                                        </p:tgtEl>
                                        <p:attrNameLst>
                                          <p:attrName>ppt_h</p:attrName>
                                        </p:attrNameLst>
                                      </p:cBhvr>
                                      <p:tavLst>
                                        <p:tav tm="0">
                                          <p:val>
                                            <p:fltVal val="0"/>
                                          </p:val>
                                        </p:tav>
                                        <p:tav tm="100000">
                                          <p:val>
                                            <p:strVal val="#ppt_h"/>
                                          </p:val>
                                        </p:tav>
                                      </p:tavLst>
                                    </p:anim>
                                    <p:animEffect transition="in" filter="fade">
                                      <p:cBhvr>
                                        <p:cTn id="54" dur="500"/>
                                        <p:tgtEl>
                                          <p:spTgt spid="13"/>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Effect transition="in" filter="fade">
                                      <p:cBhvr>
                                        <p:cTn id="61" dur="500"/>
                                        <p:tgtEl>
                                          <p:spTgt spid="15"/>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14"/>
                                        </p:tgtEl>
                                        <p:attrNameLst>
                                          <p:attrName>style.visibility</p:attrName>
                                        </p:attrNameLst>
                                      </p:cBhvr>
                                      <p:to>
                                        <p:strVal val="visible"/>
                                      </p:to>
                                    </p:set>
                                    <p:anim calcmode="lin" valueType="num">
                                      <p:cBhvr>
                                        <p:cTn id="64" dur="500" fill="hold"/>
                                        <p:tgtEl>
                                          <p:spTgt spid="14"/>
                                        </p:tgtEl>
                                        <p:attrNameLst>
                                          <p:attrName>ppt_w</p:attrName>
                                        </p:attrNameLst>
                                      </p:cBhvr>
                                      <p:tavLst>
                                        <p:tav tm="0">
                                          <p:val>
                                            <p:fltVal val="0"/>
                                          </p:val>
                                        </p:tav>
                                        <p:tav tm="100000">
                                          <p:val>
                                            <p:strVal val="#ppt_w"/>
                                          </p:val>
                                        </p:tav>
                                      </p:tavLst>
                                    </p:anim>
                                    <p:anim calcmode="lin" valueType="num">
                                      <p:cBhvr>
                                        <p:cTn id="65" dur="500" fill="hold"/>
                                        <p:tgtEl>
                                          <p:spTgt spid="14"/>
                                        </p:tgtEl>
                                        <p:attrNameLst>
                                          <p:attrName>ppt_h</p:attrName>
                                        </p:attrNameLst>
                                      </p:cBhvr>
                                      <p:tavLst>
                                        <p:tav tm="0">
                                          <p:val>
                                            <p:fltVal val="0"/>
                                          </p:val>
                                        </p:tav>
                                        <p:tav tm="100000">
                                          <p:val>
                                            <p:strVal val="#ppt_h"/>
                                          </p:val>
                                        </p:tav>
                                      </p:tavLst>
                                    </p:anim>
                                    <p:animEffect transition="in" filter="fade">
                                      <p:cBhvr>
                                        <p:cTn id="6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p:bldP spid="10" grpId="0"/>
      <p:bldP spid="11" grpId="0" animBg="1"/>
      <p:bldP spid="13" grpId="0" animBg="1"/>
      <p:bldP spid="14" grpId="0" animBg="1"/>
      <p:bldP spid="15" grpId="0" animBg="1"/>
      <p:bldP spid="3" grpId="0" animBg="1"/>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51520" y="332656"/>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.1 Analyse des productions écrites</a:t>
            </a:r>
            <a:endParaRPr lang="fr-BE" sz="3600" dirty="0">
              <a:latin typeface="Cambria" panose="02040503050406030204" pitchFamily="18" charset="0"/>
            </a:endParaRPr>
          </a:p>
        </p:txBody>
      </p:sp>
      <p:sp>
        <p:nvSpPr>
          <p:cNvPr id="5" name="Espace réservé du contenu 2"/>
          <p:cNvSpPr txBox="1">
            <a:spLocks/>
          </p:cNvSpPr>
          <p:nvPr/>
        </p:nvSpPr>
        <p:spPr>
          <a:xfrm>
            <a:off x="251520" y="980728"/>
            <a:ext cx="3600400" cy="72008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BE" sz="2000" dirty="0" smtClean="0">
                <a:latin typeface="Cambria" panose="02040503050406030204" pitchFamily="18" charset="0"/>
              </a:rPr>
              <a:t>Samuel (élève expert) </a:t>
            </a:r>
          </a:p>
          <a:p>
            <a:pPr marL="0" indent="0">
              <a:buNone/>
            </a:pPr>
            <a:r>
              <a:rPr lang="fr-BE" sz="2000" dirty="0">
                <a:latin typeface="Cambria" panose="02040503050406030204" pitchFamily="18" charset="0"/>
              </a:rPr>
              <a:t> </a:t>
            </a:r>
            <a:r>
              <a:rPr lang="fr-BE" sz="2000" dirty="0" smtClean="0">
                <a:latin typeface="Cambria" panose="02040503050406030204" pitchFamily="18" charset="0"/>
              </a:rPr>
              <a:t>     </a:t>
            </a:r>
            <a:r>
              <a:rPr lang="fr-BE" sz="2000" i="1" dirty="0" smtClean="0">
                <a:latin typeface="Cambria" panose="02040503050406030204" pitchFamily="18" charset="0"/>
              </a:rPr>
              <a:t>Test de rétention</a:t>
            </a:r>
            <a:endParaRPr lang="fr-BE" sz="2000" i="1" dirty="0">
              <a:latin typeface="Cambria" panose="02040503050406030204" pitchFamily="18" charset="0"/>
            </a:endParaRPr>
          </a:p>
        </p:txBody>
      </p:sp>
      <p:pic>
        <p:nvPicPr>
          <p:cNvPr id="6" name="Image 5" descr="F:\2016_12_29\2016_12_29\IMG.jpg"/>
          <p:cNvPicPr/>
          <p:nvPr/>
        </p:nvPicPr>
        <p:blipFill rotWithShape="1">
          <a:blip r:embed="rId2" cstate="print">
            <a:extLst>
              <a:ext uri="{28A0092B-C50C-407E-A947-70E740481C1C}">
                <a14:useLocalDpi xmlns:a14="http://schemas.microsoft.com/office/drawing/2010/main" val="0"/>
              </a:ext>
            </a:extLst>
          </a:blip>
          <a:srcRect l="8467" t="6642" r="12284" b="65950"/>
          <a:stretch/>
        </p:blipFill>
        <p:spPr bwMode="auto">
          <a:xfrm>
            <a:off x="3563888" y="1692010"/>
            <a:ext cx="4564380" cy="2232660"/>
          </a:xfrm>
          <a:prstGeom prst="rect">
            <a:avLst/>
          </a:prstGeom>
          <a:noFill/>
          <a:ln w="6350">
            <a:solidFill>
              <a:schemeClr val="tx1"/>
            </a:solidFill>
          </a:ln>
          <a:extLst>
            <a:ext uri="{53640926-AAD7-44D8-BBD7-CCE9431645EC}">
              <a14:shadowObscured xmlns:a14="http://schemas.microsoft.com/office/drawing/2010/main"/>
            </a:ext>
          </a:extLst>
        </p:spPr>
      </p:pic>
      <p:sp>
        <p:nvSpPr>
          <p:cNvPr id="7" name="Accolade ouvrante 6"/>
          <p:cNvSpPr/>
          <p:nvPr/>
        </p:nvSpPr>
        <p:spPr>
          <a:xfrm>
            <a:off x="3260751" y="1705498"/>
            <a:ext cx="288032" cy="931413"/>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8" name="Accolade ouvrante 7"/>
          <p:cNvSpPr/>
          <p:nvPr/>
        </p:nvSpPr>
        <p:spPr>
          <a:xfrm>
            <a:off x="3260751" y="2841417"/>
            <a:ext cx="288032" cy="931413"/>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9" name="ZoneTexte 8"/>
          <p:cNvSpPr txBox="1"/>
          <p:nvPr/>
        </p:nvSpPr>
        <p:spPr>
          <a:xfrm>
            <a:off x="1540714" y="1986538"/>
            <a:ext cx="1872208"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Vérification</a:t>
            </a:r>
            <a:endParaRPr lang="fr-BE" dirty="0">
              <a:solidFill>
                <a:srgbClr val="0070C0"/>
              </a:solidFill>
              <a:latin typeface="Cambria" panose="02040503050406030204" pitchFamily="18" charset="0"/>
            </a:endParaRPr>
          </a:p>
        </p:txBody>
      </p:sp>
      <p:sp>
        <p:nvSpPr>
          <p:cNvPr id="10" name="ZoneTexte 9"/>
          <p:cNvSpPr txBox="1"/>
          <p:nvPr/>
        </p:nvSpPr>
        <p:spPr>
          <a:xfrm>
            <a:off x="1394180" y="3122457"/>
            <a:ext cx="1872208"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Communication</a:t>
            </a:r>
            <a:endParaRPr lang="fr-BE" dirty="0">
              <a:solidFill>
                <a:srgbClr val="0070C0"/>
              </a:solidFill>
              <a:latin typeface="Cambria" panose="02040503050406030204" pitchFamily="18" charset="0"/>
            </a:endParaRPr>
          </a:p>
        </p:txBody>
      </p:sp>
      <p:sp>
        <p:nvSpPr>
          <p:cNvPr id="11" name="Rectangle à coins arrondis 10"/>
          <p:cNvSpPr/>
          <p:nvPr/>
        </p:nvSpPr>
        <p:spPr>
          <a:xfrm>
            <a:off x="1259632" y="4869160"/>
            <a:ext cx="6480720" cy="1368152"/>
          </a:xfrm>
          <a:prstGeom prst="roundRect">
            <a:avLst/>
          </a:prstGeom>
          <a:solidFill>
            <a:srgbClr val="DFE4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BE" dirty="0" smtClean="0">
              <a:solidFill>
                <a:schemeClr val="tx1"/>
              </a:solidFill>
              <a:latin typeface="Cambria" panose="02040503050406030204" pitchFamily="18" charset="0"/>
            </a:endParaRPr>
          </a:p>
          <a:p>
            <a:pPr algn="ctr"/>
            <a:endParaRPr lang="fr-BE" dirty="0" smtClean="0">
              <a:solidFill>
                <a:schemeClr val="tx1"/>
              </a:solidFill>
              <a:latin typeface="Cambria" panose="02040503050406030204" pitchFamily="18" charset="0"/>
            </a:endParaRPr>
          </a:p>
          <a:p>
            <a:endParaRPr lang="fr-BE" dirty="0" smtClean="0">
              <a:solidFill>
                <a:schemeClr val="tx1"/>
              </a:solidFill>
              <a:latin typeface="Cambria" panose="02040503050406030204" pitchFamily="18" charset="0"/>
            </a:endParaRPr>
          </a:p>
          <a:p>
            <a:r>
              <a:rPr lang="fr-BE" dirty="0" smtClean="0">
                <a:solidFill>
                  <a:schemeClr val="tx1"/>
                </a:solidFill>
                <a:latin typeface="Cambria" panose="02040503050406030204" pitchFamily="18" charset="0"/>
              </a:rPr>
              <a:t>- </a:t>
            </a:r>
            <a:r>
              <a:rPr lang="fr-BE" b="1" dirty="0" smtClean="0">
                <a:solidFill>
                  <a:schemeClr val="tx1"/>
                </a:solidFill>
                <a:latin typeface="Cambria" panose="02040503050406030204" pitchFamily="18" charset="0"/>
              </a:rPr>
              <a:t>Vérification</a:t>
            </a:r>
            <a:r>
              <a:rPr lang="fr-BE" dirty="0" smtClean="0">
                <a:solidFill>
                  <a:schemeClr val="tx1"/>
                </a:solidFill>
                <a:latin typeface="Cambria" panose="02040503050406030204" pitchFamily="18" charset="0"/>
              </a:rPr>
              <a:t> des calculs</a:t>
            </a:r>
          </a:p>
          <a:p>
            <a:r>
              <a:rPr lang="fr-BE" dirty="0" smtClean="0">
                <a:solidFill>
                  <a:schemeClr val="tx1"/>
                </a:solidFill>
                <a:latin typeface="Calibri"/>
              </a:rPr>
              <a:t>- </a:t>
            </a:r>
            <a:r>
              <a:rPr lang="fr-BE" b="1" dirty="0" smtClean="0">
                <a:solidFill>
                  <a:schemeClr val="tx1"/>
                </a:solidFill>
                <a:latin typeface="+mj-lt"/>
              </a:rPr>
              <a:t>Toutes les étapes </a:t>
            </a:r>
            <a:r>
              <a:rPr lang="fr-BE" dirty="0">
                <a:solidFill>
                  <a:schemeClr val="tx1"/>
                </a:solidFill>
                <a:latin typeface="Cambria" panose="02040503050406030204" pitchFamily="18" charset="0"/>
              </a:rPr>
              <a:t>enseignées </a:t>
            </a:r>
            <a:r>
              <a:rPr lang="fr-BE" dirty="0" smtClean="0">
                <a:solidFill>
                  <a:schemeClr val="tx1"/>
                </a:solidFill>
                <a:latin typeface="Cambria" panose="02040503050406030204" pitchFamily="18" charset="0"/>
              </a:rPr>
              <a:t>sont, au moins, partiellement </a:t>
            </a:r>
            <a:r>
              <a:rPr lang="fr-BE" b="1" dirty="0" smtClean="0">
                <a:solidFill>
                  <a:schemeClr val="tx1"/>
                </a:solidFill>
                <a:latin typeface="Cambria" panose="02040503050406030204" pitchFamily="18" charset="0"/>
              </a:rPr>
              <a:t>mobilisées</a:t>
            </a:r>
            <a:r>
              <a:rPr lang="fr-BE" dirty="0" smtClean="0">
                <a:solidFill>
                  <a:schemeClr val="tx1"/>
                </a:solidFill>
                <a:latin typeface="Cambria" panose="02040503050406030204" pitchFamily="18" charset="0"/>
              </a:rPr>
              <a:t> (</a:t>
            </a:r>
            <a:r>
              <a:rPr lang="fr-BE" dirty="0" err="1" smtClean="0">
                <a:solidFill>
                  <a:schemeClr val="tx1"/>
                </a:solidFill>
                <a:latin typeface="Cambria" panose="02040503050406030204" pitchFamily="18" charset="0"/>
              </a:rPr>
              <a:t>e.g</a:t>
            </a:r>
            <a:r>
              <a:rPr lang="fr-BE" dirty="0">
                <a:solidFill>
                  <a:schemeClr val="tx1"/>
                </a:solidFill>
                <a:latin typeface="Cambria" panose="02040503050406030204" pitchFamily="18" charset="0"/>
              </a:rPr>
              <a:t>., </a:t>
            </a:r>
            <a:r>
              <a:rPr lang="fr-BE" dirty="0" smtClean="0">
                <a:solidFill>
                  <a:schemeClr val="tx1"/>
                </a:solidFill>
                <a:latin typeface="Cambria" panose="02040503050406030204" pitchFamily="18" charset="0"/>
              </a:rPr>
              <a:t>estimation non comparée à la solution obtenue, la démarche n’est pas vérifiée).</a:t>
            </a:r>
            <a:endParaRPr lang="fr-BE" dirty="0">
              <a:solidFill>
                <a:schemeClr val="tx1"/>
              </a:solidFill>
              <a:latin typeface="Cambria" panose="02040503050406030204" pitchFamily="18" charset="0"/>
            </a:endParaRPr>
          </a:p>
          <a:p>
            <a:pPr marL="285750" indent="-285750" algn="ctr">
              <a:buFontTx/>
              <a:buChar char="-"/>
            </a:pPr>
            <a:endParaRPr lang="fr-BE" dirty="0" smtClean="0">
              <a:solidFill>
                <a:schemeClr val="tx1"/>
              </a:solidFill>
              <a:latin typeface="Cambria" panose="02040503050406030204" pitchFamily="18" charset="0"/>
            </a:endParaRPr>
          </a:p>
          <a:p>
            <a:endParaRPr lang="fr-BE" dirty="0">
              <a:solidFill>
                <a:schemeClr val="tx1"/>
              </a:solidFill>
              <a:latin typeface="Cambria" panose="02040503050406030204" pitchFamily="18" charset="0"/>
            </a:endParaRPr>
          </a:p>
          <a:p>
            <a:pPr algn="ctr"/>
            <a:endParaRPr lang="fr-BE" dirty="0">
              <a:solidFill>
                <a:schemeClr val="tx1"/>
              </a:solidFill>
            </a:endParaRPr>
          </a:p>
        </p:txBody>
      </p:sp>
      <p:sp>
        <p:nvSpPr>
          <p:cNvPr id="13" name="Accolade ouvrante 12"/>
          <p:cNvSpPr/>
          <p:nvPr/>
        </p:nvSpPr>
        <p:spPr>
          <a:xfrm rot="5400000">
            <a:off x="6837907" y="2794065"/>
            <a:ext cx="288032" cy="931413"/>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4" name="ZoneTexte 13"/>
          <p:cNvSpPr txBox="1"/>
          <p:nvPr/>
        </p:nvSpPr>
        <p:spPr>
          <a:xfrm>
            <a:off x="6045819" y="2746423"/>
            <a:ext cx="1872208"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Interprétation</a:t>
            </a:r>
            <a:endParaRPr lang="fr-BE" dirty="0">
              <a:solidFill>
                <a:srgbClr val="0070C0"/>
              </a:solidFill>
              <a:latin typeface="Cambria" panose="02040503050406030204" pitchFamily="18" charset="0"/>
            </a:endParaRPr>
          </a:p>
        </p:txBody>
      </p:sp>
      <p:sp>
        <p:nvSpPr>
          <p:cNvPr id="15" name="Flèche droite 14"/>
          <p:cNvSpPr/>
          <p:nvPr/>
        </p:nvSpPr>
        <p:spPr>
          <a:xfrm>
            <a:off x="643908" y="5337212"/>
            <a:ext cx="360040" cy="432048"/>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380954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animEffect transition="in" filter="fade">
                                      <p:cBhvr>
                                        <p:cTn id="21" dur="500"/>
                                        <p:tgtEl>
                                          <p:spTgt spid="14"/>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p:cTn id="36" dur="500" fill="hold"/>
                                        <p:tgtEl>
                                          <p:spTgt spid="8"/>
                                        </p:tgtEl>
                                        <p:attrNameLst>
                                          <p:attrName>ppt_w</p:attrName>
                                        </p:attrNameLst>
                                      </p:cBhvr>
                                      <p:tavLst>
                                        <p:tav tm="0">
                                          <p:val>
                                            <p:fltVal val="0"/>
                                          </p:val>
                                        </p:tav>
                                        <p:tav tm="100000">
                                          <p:val>
                                            <p:strVal val="#ppt_w"/>
                                          </p:val>
                                        </p:tav>
                                      </p:tavLst>
                                    </p:anim>
                                    <p:anim calcmode="lin" valueType="num">
                                      <p:cBhvr>
                                        <p:cTn id="37" dur="500" fill="hold"/>
                                        <p:tgtEl>
                                          <p:spTgt spid="8"/>
                                        </p:tgtEl>
                                        <p:attrNameLst>
                                          <p:attrName>ppt_h</p:attrName>
                                        </p:attrNameLst>
                                      </p:cBhvr>
                                      <p:tavLst>
                                        <p:tav tm="0">
                                          <p:val>
                                            <p:fltVal val="0"/>
                                          </p:val>
                                        </p:tav>
                                        <p:tav tm="100000">
                                          <p:val>
                                            <p:strVal val="#ppt_h"/>
                                          </p:val>
                                        </p:tav>
                                      </p:tavLst>
                                    </p:anim>
                                    <p:animEffect transition="in" filter="fade">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heel(1)">
                                      <p:cBhvr>
                                        <p:cTn id="43" dur="1000"/>
                                        <p:tgtEl>
                                          <p:spTgt spid="15"/>
                                        </p:tgtEl>
                                      </p:cBhvr>
                                    </p:animEffect>
                                  </p:childTnLst>
                                </p:cTn>
                              </p:par>
                              <p:par>
                                <p:cTn id="44" presetID="21" presetClass="entr" presetSubtype="1" fill="hold" grpId="0"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wheel(1)">
                                      <p:cBhvr>
                                        <p:cTn id="4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10" grpId="0"/>
      <p:bldP spid="11" grpId="0" animBg="1"/>
      <p:bldP spid="13" grpId="0" animBg="1"/>
      <p:bldP spid="14" grpId="0"/>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re 1"/>
          <p:cNvSpPr>
            <a:spLocks noGrp="1"/>
          </p:cNvSpPr>
          <p:nvPr>
            <p:ph type="title"/>
          </p:nvPr>
        </p:nvSpPr>
        <p:spPr>
          <a:xfrm>
            <a:off x="251520" y="332656"/>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.1 Analyse des productions écrites</a:t>
            </a:r>
            <a:endParaRPr lang="fr-BE" sz="3600" dirty="0">
              <a:latin typeface="Cambria" panose="02040503050406030204" pitchFamily="18" charset="0"/>
            </a:endParaRPr>
          </a:p>
        </p:txBody>
      </p:sp>
      <p:sp>
        <p:nvSpPr>
          <p:cNvPr id="5" name="Espace réservé du contenu 2"/>
          <p:cNvSpPr txBox="1">
            <a:spLocks/>
          </p:cNvSpPr>
          <p:nvPr/>
        </p:nvSpPr>
        <p:spPr>
          <a:xfrm>
            <a:off x="251520" y="980728"/>
            <a:ext cx="3600400" cy="72008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BE" sz="2000" dirty="0" err="1" smtClean="0">
                <a:latin typeface="Cambria" panose="02040503050406030204" pitchFamily="18" charset="0"/>
              </a:rPr>
              <a:t>Eric</a:t>
            </a:r>
            <a:r>
              <a:rPr lang="fr-BE" sz="2000" dirty="0" smtClean="0">
                <a:latin typeface="Cambria" panose="02040503050406030204" pitchFamily="18" charset="0"/>
              </a:rPr>
              <a:t> (élève expert) </a:t>
            </a:r>
          </a:p>
          <a:p>
            <a:pPr marL="0" indent="0">
              <a:buNone/>
            </a:pPr>
            <a:r>
              <a:rPr lang="fr-BE" sz="2000" dirty="0">
                <a:latin typeface="Cambria" panose="02040503050406030204" pitchFamily="18" charset="0"/>
              </a:rPr>
              <a:t> </a:t>
            </a:r>
            <a:r>
              <a:rPr lang="fr-BE" sz="2000" dirty="0" smtClean="0">
                <a:latin typeface="Cambria" panose="02040503050406030204" pitchFamily="18" charset="0"/>
              </a:rPr>
              <a:t>     </a:t>
            </a:r>
            <a:r>
              <a:rPr lang="fr-BE" sz="2000" i="1" dirty="0" smtClean="0">
                <a:latin typeface="Cambria" panose="02040503050406030204" pitchFamily="18" charset="0"/>
              </a:rPr>
              <a:t>Prétest</a:t>
            </a:r>
            <a:endParaRPr lang="fr-BE" sz="2000" i="1" dirty="0">
              <a:latin typeface="Cambria" panose="02040503050406030204" pitchFamily="18" charset="0"/>
            </a:endParaRPr>
          </a:p>
        </p:txBody>
      </p:sp>
      <p:pic>
        <p:nvPicPr>
          <p:cNvPr id="6" name="Image 5" descr="F:\2016_12_29\IMG_0004.jpg"/>
          <p:cNvPicPr/>
          <p:nvPr/>
        </p:nvPicPr>
        <p:blipFill rotWithShape="1">
          <a:blip r:embed="rId2" cstate="print">
            <a:extLst>
              <a:ext uri="{28A0092B-C50C-407E-A947-70E740481C1C}">
                <a14:useLocalDpi xmlns:a14="http://schemas.microsoft.com/office/drawing/2010/main" val="0"/>
              </a:ext>
            </a:extLst>
          </a:blip>
          <a:srcRect l="7277" t="19925" r="5271" b="45370"/>
          <a:stretch/>
        </p:blipFill>
        <p:spPr bwMode="auto">
          <a:xfrm>
            <a:off x="1831956" y="1309846"/>
            <a:ext cx="6585970" cy="3978961"/>
          </a:xfrm>
          <a:prstGeom prst="rect">
            <a:avLst/>
          </a:prstGeom>
          <a:noFill/>
          <a:ln>
            <a:noFill/>
          </a:ln>
          <a:extLst>
            <a:ext uri="{53640926-AAD7-44D8-BBD7-CCE9431645EC}">
              <a14:shadowObscured xmlns:a14="http://schemas.microsoft.com/office/drawing/2010/main"/>
            </a:ext>
          </a:extLst>
        </p:spPr>
      </p:pic>
      <p:sp>
        <p:nvSpPr>
          <p:cNvPr id="7" name="Accolade ouvrante 6"/>
          <p:cNvSpPr/>
          <p:nvPr/>
        </p:nvSpPr>
        <p:spPr>
          <a:xfrm>
            <a:off x="1687940" y="1458071"/>
            <a:ext cx="288032" cy="931413"/>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8" name="ZoneTexte 7"/>
          <p:cNvSpPr txBox="1"/>
          <p:nvPr/>
        </p:nvSpPr>
        <p:spPr>
          <a:xfrm>
            <a:off x="216293" y="1678091"/>
            <a:ext cx="1540285" cy="923330"/>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Trace de décodage (complet)</a:t>
            </a:r>
          </a:p>
        </p:txBody>
      </p:sp>
      <p:sp>
        <p:nvSpPr>
          <p:cNvPr id="9" name="Accolade ouvrante 8"/>
          <p:cNvSpPr/>
          <p:nvPr/>
        </p:nvSpPr>
        <p:spPr>
          <a:xfrm>
            <a:off x="1612562" y="3007849"/>
            <a:ext cx="288032" cy="326337"/>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0" name="ZoneTexte 9"/>
          <p:cNvSpPr txBox="1"/>
          <p:nvPr/>
        </p:nvSpPr>
        <p:spPr>
          <a:xfrm>
            <a:off x="344235" y="2964854"/>
            <a:ext cx="1440160"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Calculs</a:t>
            </a:r>
            <a:endParaRPr lang="fr-BE" dirty="0">
              <a:solidFill>
                <a:srgbClr val="0070C0"/>
              </a:solidFill>
              <a:latin typeface="Cambria" panose="02040503050406030204" pitchFamily="18" charset="0"/>
            </a:endParaRPr>
          </a:p>
        </p:txBody>
      </p:sp>
      <p:sp>
        <p:nvSpPr>
          <p:cNvPr id="11" name="Rectangle à coins arrondis 10"/>
          <p:cNvSpPr/>
          <p:nvPr/>
        </p:nvSpPr>
        <p:spPr>
          <a:xfrm>
            <a:off x="1475656" y="5460718"/>
            <a:ext cx="6192688" cy="925876"/>
          </a:xfrm>
          <a:prstGeom prst="roundRect">
            <a:avLst/>
          </a:prstGeom>
          <a:solidFill>
            <a:srgbClr val="DFE4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BE" dirty="0" smtClean="0">
              <a:solidFill>
                <a:schemeClr val="tx1"/>
              </a:solidFill>
              <a:latin typeface="Cambria" panose="02040503050406030204" pitchFamily="18" charset="0"/>
            </a:endParaRPr>
          </a:p>
          <a:p>
            <a:pPr algn="ctr"/>
            <a:endParaRPr lang="fr-BE" dirty="0" smtClean="0">
              <a:solidFill>
                <a:schemeClr val="tx1"/>
              </a:solidFill>
              <a:latin typeface="Cambria" panose="02040503050406030204" pitchFamily="18" charset="0"/>
            </a:endParaRPr>
          </a:p>
          <a:p>
            <a:pPr marL="285750" indent="-285750" algn="just">
              <a:buFontTx/>
              <a:buChar char="-"/>
            </a:pPr>
            <a:endParaRPr lang="fr-BE" dirty="0" smtClean="0">
              <a:solidFill>
                <a:schemeClr val="tx1"/>
              </a:solidFill>
              <a:latin typeface="Cambria" panose="02040503050406030204" pitchFamily="18" charset="0"/>
            </a:endParaRPr>
          </a:p>
          <a:p>
            <a:pPr marL="285750" indent="-285750" algn="just">
              <a:buFontTx/>
              <a:buChar char="-"/>
            </a:pPr>
            <a:endParaRPr lang="fr-BE" dirty="0">
              <a:solidFill>
                <a:schemeClr val="tx1"/>
              </a:solidFill>
              <a:latin typeface="Cambria" panose="02040503050406030204" pitchFamily="18" charset="0"/>
            </a:endParaRPr>
          </a:p>
          <a:p>
            <a:pPr algn="just"/>
            <a:r>
              <a:rPr lang="fr-BE" b="1" dirty="0">
                <a:solidFill>
                  <a:schemeClr val="tx1"/>
                </a:solidFill>
                <a:latin typeface="Cambria" panose="02040503050406030204" pitchFamily="18" charset="0"/>
              </a:rPr>
              <a:t>Préalablement</a:t>
            </a:r>
            <a:r>
              <a:rPr lang="fr-BE" dirty="0">
                <a:solidFill>
                  <a:schemeClr val="tx1"/>
                </a:solidFill>
                <a:latin typeface="Cambria" panose="02040503050406030204" pitchFamily="18" charset="0"/>
              </a:rPr>
              <a:t> à l’intervention, présence de </a:t>
            </a:r>
            <a:r>
              <a:rPr lang="fr-BE" b="1" dirty="0">
                <a:solidFill>
                  <a:schemeClr val="tx1"/>
                </a:solidFill>
                <a:latin typeface="Cambria" panose="02040503050406030204" pitchFamily="18" charset="0"/>
              </a:rPr>
              <a:t>décodage</a:t>
            </a:r>
            <a:r>
              <a:rPr lang="fr-BE" dirty="0">
                <a:solidFill>
                  <a:schemeClr val="tx1"/>
                </a:solidFill>
                <a:latin typeface="Cambria" panose="02040503050406030204" pitchFamily="18" charset="0"/>
              </a:rPr>
              <a:t>, </a:t>
            </a:r>
            <a:r>
              <a:rPr lang="fr-BE" dirty="0" smtClean="0">
                <a:solidFill>
                  <a:schemeClr val="tx1"/>
                </a:solidFill>
                <a:latin typeface="Cambria" panose="02040503050406030204" pitchFamily="18" charset="0"/>
              </a:rPr>
              <a:t>d’</a:t>
            </a:r>
            <a:r>
              <a:rPr lang="fr-BE" b="1" dirty="0" smtClean="0">
                <a:solidFill>
                  <a:schemeClr val="tx1"/>
                </a:solidFill>
                <a:latin typeface="Cambria" panose="02040503050406030204" pitchFamily="18" charset="0"/>
              </a:rPr>
              <a:t>interprétation</a:t>
            </a:r>
            <a:r>
              <a:rPr lang="fr-BE" dirty="0" smtClean="0">
                <a:solidFill>
                  <a:schemeClr val="tx1"/>
                </a:solidFill>
                <a:latin typeface="Cambria" panose="02040503050406030204" pitchFamily="18" charset="0"/>
              </a:rPr>
              <a:t> </a:t>
            </a:r>
            <a:r>
              <a:rPr lang="fr-BE" dirty="0">
                <a:solidFill>
                  <a:schemeClr val="tx1"/>
                </a:solidFill>
                <a:latin typeface="Cambria" panose="02040503050406030204" pitchFamily="18" charset="0"/>
              </a:rPr>
              <a:t>et de </a:t>
            </a:r>
            <a:r>
              <a:rPr lang="fr-BE" b="1" dirty="0">
                <a:solidFill>
                  <a:schemeClr val="tx1"/>
                </a:solidFill>
                <a:latin typeface="Cambria" panose="02040503050406030204" pitchFamily="18" charset="0"/>
              </a:rPr>
              <a:t>communication</a:t>
            </a:r>
          </a:p>
          <a:p>
            <a:endParaRPr lang="fr-BE" dirty="0">
              <a:solidFill>
                <a:schemeClr val="tx1"/>
              </a:solidFill>
              <a:latin typeface="Cambria" panose="02040503050406030204" pitchFamily="18" charset="0"/>
            </a:endParaRPr>
          </a:p>
          <a:p>
            <a:pPr marL="285750" indent="-285750" algn="ctr">
              <a:buFontTx/>
              <a:buChar char="-"/>
            </a:pPr>
            <a:endParaRPr lang="fr-BE" dirty="0" smtClean="0">
              <a:solidFill>
                <a:schemeClr val="tx1"/>
              </a:solidFill>
              <a:latin typeface="Cambria" panose="02040503050406030204" pitchFamily="18" charset="0"/>
            </a:endParaRPr>
          </a:p>
          <a:p>
            <a:endParaRPr lang="fr-BE" dirty="0">
              <a:solidFill>
                <a:schemeClr val="tx1"/>
              </a:solidFill>
              <a:latin typeface="Cambria" panose="02040503050406030204" pitchFamily="18" charset="0"/>
            </a:endParaRPr>
          </a:p>
          <a:p>
            <a:pPr algn="ctr"/>
            <a:endParaRPr lang="fr-BE" dirty="0">
              <a:solidFill>
                <a:schemeClr val="tx1"/>
              </a:solidFill>
            </a:endParaRPr>
          </a:p>
        </p:txBody>
      </p:sp>
      <p:sp>
        <p:nvSpPr>
          <p:cNvPr id="15" name="Accolade ouvrante 14"/>
          <p:cNvSpPr/>
          <p:nvPr/>
        </p:nvSpPr>
        <p:spPr>
          <a:xfrm rot="16200000">
            <a:off x="3468912" y="3198101"/>
            <a:ext cx="196476" cy="654262"/>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6" name="ZoneTexte 15"/>
          <p:cNvSpPr txBox="1"/>
          <p:nvPr/>
        </p:nvSpPr>
        <p:spPr>
          <a:xfrm>
            <a:off x="2627784" y="3717032"/>
            <a:ext cx="1797105"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Interprétation</a:t>
            </a:r>
            <a:endParaRPr lang="fr-BE" dirty="0">
              <a:solidFill>
                <a:srgbClr val="0070C0"/>
              </a:solidFill>
              <a:latin typeface="Cambria" panose="02040503050406030204" pitchFamily="18" charset="0"/>
            </a:endParaRPr>
          </a:p>
        </p:txBody>
      </p:sp>
      <p:sp>
        <p:nvSpPr>
          <p:cNvPr id="13" name="Flèche droite 12"/>
          <p:cNvSpPr/>
          <p:nvPr/>
        </p:nvSpPr>
        <p:spPr>
          <a:xfrm>
            <a:off x="884295" y="5805264"/>
            <a:ext cx="360040" cy="432048"/>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728" y="4365104"/>
            <a:ext cx="4276725" cy="54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Accolade ouvrante 16"/>
          <p:cNvSpPr/>
          <p:nvPr/>
        </p:nvSpPr>
        <p:spPr>
          <a:xfrm>
            <a:off x="1612562" y="4473397"/>
            <a:ext cx="288032" cy="434632"/>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8" name="ZoneTexte 17"/>
          <p:cNvSpPr txBox="1"/>
          <p:nvPr/>
        </p:nvSpPr>
        <p:spPr>
          <a:xfrm>
            <a:off x="179512" y="4461063"/>
            <a:ext cx="1527003"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Communication</a:t>
            </a:r>
            <a:endParaRPr lang="fr-BE" dirty="0">
              <a:solidFill>
                <a:srgbClr val="0070C0"/>
              </a:solidFill>
              <a:latin typeface="Cambria" panose="02040503050406030204" pitchFamily="18" charset="0"/>
            </a:endParaRPr>
          </a:p>
        </p:txBody>
      </p:sp>
    </p:spTree>
    <p:extLst>
      <p:ext uri="{BB962C8B-B14F-4D97-AF65-F5344CB8AC3E}">
        <p14:creationId xmlns:p14="http://schemas.microsoft.com/office/powerpoint/2010/main" val="33424608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re 1"/>
          <p:cNvSpPr>
            <a:spLocks noGrp="1"/>
          </p:cNvSpPr>
          <p:nvPr>
            <p:ph type="title"/>
          </p:nvPr>
        </p:nvSpPr>
        <p:spPr>
          <a:xfrm>
            <a:off x="236233" y="116632"/>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.1 Analyse des productions écrites</a:t>
            </a:r>
            <a:endParaRPr lang="fr-BE" sz="3600" dirty="0">
              <a:latin typeface="Cambria" panose="02040503050406030204" pitchFamily="18" charset="0"/>
            </a:endParaRPr>
          </a:p>
        </p:txBody>
      </p:sp>
      <p:sp>
        <p:nvSpPr>
          <p:cNvPr id="5" name="Espace réservé du contenu 2"/>
          <p:cNvSpPr txBox="1">
            <a:spLocks/>
          </p:cNvSpPr>
          <p:nvPr/>
        </p:nvSpPr>
        <p:spPr>
          <a:xfrm>
            <a:off x="230416" y="773981"/>
            <a:ext cx="3600400" cy="72008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BE" sz="2000" dirty="0" err="1" smtClean="0">
                <a:latin typeface="Cambria" panose="02040503050406030204" pitchFamily="18" charset="0"/>
              </a:rPr>
              <a:t>Eric</a:t>
            </a:r>
            <a:r>
              <a:rPr lang="fr-BE" sz="2000" dirty="0" smtClean="0">
                <a:latin typeface="Cambria" panose="02040503050406030204" pitchFamily="18" charset="0"/>
              </a:rPr>
              <a:t> (élève expert) </a:t>
            </a:r>
          </a:p>
          <a:p>
            <a:pPr marL="0" indent="0">
              <a:buNone/>
            </a:pPr>
            <a:r>
              <a:rPr lang="fr-BE" sz="2000" dirty="0">
                <a:latin typeface="Cambria" panose="02040503050406030204" pitchFamily="18" charset="0"/>
              </a:rPr>
              <a:t> </a:t>
            </a:r>
            <a:r>
              <a:rPr lang="fr-BE" sz="2000" dirty="0" smtClean="0">
                <a:latin typeface="Cambria" panose="02040503050406030204" pitchFamily="18" charset="0"/>
              </a:rPr>
              <a:t>     </a:t>
            </a:r>
            <a:r>
              <a:rPr lang="fr-BE" sz="2000" i="1" dirty="0" smtClean="0">
                <a:latin typeface="Cambria" panose="02040503050406030204" pitchFamily="18" charset="0"/>
              </a:rPr>
              <a:t>Posttest</a:t>
            </a:r>
            <a:endParaRPr lang="fr-BE" sz="2000" i="1" dirty="0">
              <a:latin typeface="Cambria" panose="02040503050406030204" pitchFamily="18" charset="0"/>
            </a:endParaRPr>
          </a:p>
        </p:txBody>
      </p:sp>
      <p:pic>
        <p:nvPicPr>
          <p:cNvPr id="6" name="Image 5" descr="F:\2016_12_29\IMG_0005.jpg"/>
          <p:cNvPicPr/>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7277" t="20205" r="5668" b="7017"/>
          <a:stretch/>
        </p:blipFill>
        <p:spPr bwMode="auto">
          <a:xfrm>
            <a:off x="2925599" y="773981"/>
            <a:ext cx="4725928" cy="5832648"/>
          </a:xfrm>
          <a:prstGeom prst="rect">
            <a:avLst/>
          </a:prstGeom>
          <a:noFill/>
          <a:ln>
            <a:noFill/>
          </a:ln>
          <a:extLst>
            <a:ext uri="{53640926-AAD7-44D8-BBD7-CCE9431645EC}">
              <a14:shadowObscured xmlns:a14="http://schemas.microsoft.com/office/drawing/2010/main"/>
            </a:ext>
          </a:extLst>
        </p:spPr>
      </p:pic>
      <p:sp>
        <p:nvSpPr>
          <p:cNvPr id="8" name="Accolade ouvrante 7"/>
          <p:cNvSpPr/>
          <p:nvPr/>
        </p:nvSpPr>
        <p:spPr>
          <a:xfrm>
            <a:off x="2644632" y="2250384"/>
            <a:ext cx="288032" cy="400742"/>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9" name="ZoneTexte 8"/>
          <p:cNvSpPr txBox="1"/>
          <p:nvPr/>
        </p:nvSpPr>
        <p:spPr>
          <a:xfrm>
            <a:off x="1451791" y="3547790"/>
            <a:ext cx="1204891"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Plan</a:t>
            </a:r>
          </a:p>
        </p:txBody>
      </p:sp>
      <p:sp>
        <p:nvSpPr>
          <p:cNvPr id="13" name="Accolade ouvrante 12"/>
          <p:cNvSpPr/>
          <p:nvPr/>
        </p:nvSpPr>
        <p:spPr>
          <a:xfrm>
            <a:off x="2637567" y="773981"/>
            <a:ext cx="288032" cy="1457265"/>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4" name="Accolade ouvrante 13"/>
          <p:cNvSpPr/>
          <p:nvPr/>
        </p:nvSpPr>
        <p:spPr>
          <a:xfrm>
            <a:off x="2656682" y="2790693"/>
            <a:ext cx="288032" cy="400742"/>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5" name="Accolade ouvrante 14"/>
          <p:cNvSpPr/>
          <p:nvPr/>
        </p:nvSpPr>
        <p:spPr>
          <a:xfrm>
            <a:off x="2637567" y="3372416"/>
            <a:ext cx="288032" cy="720080"/>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6" name="ZoneTexte 15"/>
          <p:cNvSpPr txBox="1"/>
          <p:nvPr/>
        </p:nvSpPr>
        <p:spPr>
          <a:xfrm>
            <a:off x="2976911" y="3314661"/>
            <a:ext cx="2779414" cy="2693045"/>
          </a:xfrm>
          <a:prstGeom prst="rect">
            <a:avLst/>
          </a:prstGeom>
          <a:solidFill>
            <a:schemeClr val="bg1"/>
          </a:solidFill>
        </p:spPr>
        <p:txBody>
          <a:bodyPr wrap="square" rtlCol="0">
            <a:spAutoFit/>
          </a:bodyPr>
          <a:lstStyle/>
          <a:p>
            <a:r>
              <a:rPr lang="fr-BE" sz="1300" u="sng" dirty="0" smtClean="0">
                <a:latin typeface="Times New Roman" panose="02020603050405020304" pitchFamily="18" charset="0"/>
                <a:cs typeface="Times New Roman" panose="02020603050405020304" pitchFamily="18" charset="0"/>
              </a:rPr>
              <a:t>4) Je fais un plan</a:t>
            </a:r>
            <a:r>
              <a:rPr lang="fr-BE" sz="1300" dirty="0" smtClean="0">
                <a:latin typeface="Times New Roman" panose="02020603050405020304" pitchFamily="18" charset="0"/>
                <a:cs typeface="Times New Roman" panose="02020603050405020304" pitchFamily="18" charset="0"/>
              </a:rPr>
              <a:t>:</a:t>
            </a:r>
          </a:p>
          <a:p>
            <a:pPr marL="342900" indent="-342900">
              <a:buAutoNum type="arabicParenR"/>
            </a:pPr>
            <a:r>
              <a:rPr lang="fr-BE" sz="1300" dirty="0" smtClean="0">
                <a:latin typeface="Times New Roman" panose="02020603050405020304" pitchFamily="18" charset="0"/>
                <a:cs typeface="Times New Roman" panose="02020603050405020304" pitchFamily="18" charset="0"/>
              </a:rPr>
              <a:t>Trouver pour 200 billes</a:t>
            </a:r>
          </a:p>
          <a:p>
            <a:pPr marL="342900" indent="-342900">
              <a:buAutoNum type="arabicParenR"/>
            </a:pPr>
            <a:r>
              <a:rPr lang="fr-BE" sz="1300" dirty="0" smtClean="0">
                <a:latin typeface="Times New Roman" panose="02020603050405020304" pitchFamily="18" charset="0"/>
                <a:cs typeface="Times New Roman" panose="02020603050405020304" pitchFamily="18" charset="0"/>
              </a:rPr>
              <a:t>Rajouter 8 billes de plus</a:t>
            </a:r>
          </a:p>
          <a:p>
            <a:pPr marL="342900" indent="-342900">
              <a:buAutoNum type="arabicParenR"/>
            </a:pPr>
            <a:r>
              <a:rPr lang="fr-BE" sz="1300" dirty="0" smtClean="0">
                <a:latin typeface="Times New Roman" panose="02020603050405020304" pitchFamily="18" charset="0"/>
                <a:cs typeface="Times New Roman" panose="02020603050405020304" pitchFamily="18" charset="0"/>
              </a:rPr>
              <a:t>Trouver le reste</a:t>
            </a:r>
          </a:p>
          <a:p>
            <a:r>
              <a:rPr lang="fr-BE" sz="1300" u="sng" dirty="0" smtClean="0">
                <a:latin typeface="Times New Roman" panose="02020603050405020304" pitchFamily="18" charset="0"/>
                <a:cs typeface="Times New Roman" panose="02020603050405020304" pitchFamily="18" charset="0"/>
              </a:rPr>
              <a:t>5) Je fais les calculs</a:t>
            </a:r>
          </a:p>
          <a:p>
            <a:r>
              <a:rPr lang="fr-BE" sz="1300" dirty="0" smtClean="0">
                <a:latin typeface="Times New Roman" panose="02020603050405020304" pitchFamily="18" charset="0"/>
                <a:cs typeface="Times New Roman" panose="02020603050405020304" pitchFamily="18" charset="0"/>
              </a:rPr>
              <a:t>200:8 = 25</a:t>
            </a:r>
          </a:p>
          <a:p>
            <a:r>
              <a:rPr lang="fr-BE" sz="1300" dirty="0" smtClean="0">
                <a:latin typeface="Times New Roman" panose="02020603050405020304" pitchFamily="18" charset="0"/>
                <a:cs typeface="Times New Roman" panose="02020603050405020304" pitchFamily="18" charset="0"/>
              </a:rPr>
              <a:t>25+1 = 26</a:t>
            </a:r>
          </a:p>
          <a:p>
            <a:r>
              <a:rPr lang="fr-BE" sz="1300" dirty="0" smtClean="0">
                <a:latin typeface="Times New Roman" panose="02020603050405020304" pitchFamily="18" charset="0"/>
                <a:cs typeface="Times New Roman" panose="02020603050405020304" pitchFamily="18" charset="0"/>
              </a:rPr>
              <a:t>26x8= 208 → reste 2</a:t>
            </a:r>
          </a:p>
          <a:p>
            <a:r>
              <a:rPr lang="fr-BE" sz="1300" u="sng" dirty="0" smtClean="0">
                <a:latin typeface="Times New Roman" panose="02020603050405020304" pitchFamily="18" charset="0"/>
                <a:cs typeface="Times New Roman" panose="02020603050405020304" pitchFamily="18" charset="0"/>
              </a:rPr>
              <a:t>6) Je vérifie</a:t>
            </a:r>
          </a:p>
          <a:p>
            <a:r>
              <a:rPr lang="fr-BE" sz="1300" dirty="0" smtClean="0">
                <a:latin typeface="Times New Roman" panose="02020603050405020304" pitchFamily="18" charset="0"/>
                <a:cs typeface="Times New Roman" panose="02020603050405020304" pitchFamily="18" charset="0"/>
              </a:rPr>
              <a:t>Plan suivi</a:t>
            </a:r>
          </a:p>
          <a:p>
            <a:r>
              <a:rPr lang="fr-BE" sz="1300" dirty="0" smtClean="0">
                <a:latin typeface="Times New Roman" panose="02020603050405020304" pitchFamily="18" charset="0"/>
                <a:cs typeface="Times New Roman" panose="02020603050405020304" pitchFamily="18" charset="0"/>
              </a:rPr>
              <a:t>Consignes suivies</a:t>
            </a:r>
          </a:p>
          <a:p>
            <a:r>
              <a:rPr lang="fr-BE" sz="1300" dirty="0" smtClean="0">
                <a:latin typeface="Times New Roman" panose="02020603050405020304" pitchFamily="18" charset="0"/>
                <a:cs typeface="Times New Roman" panose="02020603050405020304" pitchFamily="18" charset="0"/>
              </a:rPr>
              <a:t>Calculs: 208+2= 210</a:t>
            </a:r>
          </a:p>
          <a:p>
            <a:r>
              <a:rPr lang="fr-BE" sz="1300" dirty="0">
                <a:latin typeface="Times New Roman" panose="02020603050405020304" pitchFamily="18" charset="0"/>
                <a:cs typeface="Times New Roman" panose="02020603050405020304" pitchFamily="18" charset="0"/>
              </a:rPr>
              <a:t> </a:t>
            </a:r>
            <a:r>
              <a:rPr lang="fr-BE" sz="1300" dirty="0" smtClean="0">
                <a:latin typeface="Times New Roman" panose="02020603050405020304" pitchFamily="18" charset="0"/>
                <a:cs typeface="Times New Roman" panose="02020603050405020304" pitchFamily="18" charset="0"/>
              </a:rPr>
              <a:t>             208:8= 26</a:t>
            </a:r>
            <a:endParaRPr lang="fr-BE" sz="1300" u="sng" dirty="0"/>
          </a:p>
        </p:txBody>
      </p:sp>
      <p:sp>
        <p:nvSpPr>
          <p:cNvPr id="17" name="Accolade ouvrante 16"/>
          <p:cNvSpPr/>
          <p:nvPr/>
        </p:nvSpPr>
        <p:spPr>
          <a:xfrm>
            <a:off x="2609876" y="4320343"/>
            <a:ext cx="288032" cy="720080"/>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8" name="Accolade ouvrante 17"/>
          <p:cNvSpPr/>
          <p:nvPr/>
        </p:nvSpPr>
        <p:spPr>
          <a:xfrm>
            <a:off x="2656682" y="5193154"/>
            <a:ext cx="288032" cy="828134"/>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9" name="Accolade ouvrante 18"/>
          <p:cNvSpPr/>
          <p:nvPr/>
        </p:nvSpPr>
        <p:spPr>
          <a:xfrm>
            <a:off x="2644632" y="6038869"/>
            <a:ext cx="288032" cy="432048"/>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20" name="ZoneTexte 19"/>
          <p:cNvSpPr txBox="1"/>
          <p:nvPr/>
        </p:nvSpPr>
        <p:spPr>
          <a:xfrm>
            <a:off x="683568" y="2250384"/>
            <a:ext cx="2448272"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Estimation</a:t>
            </a:r>
            <a:endParaRPr lang="fr-BE" dirty="0">
              <a:solidFill>
                <a:srgbClr val="0070C0"/>
              </a:solidFill>
              <a:latin typeface="Cambria" panose="02040503050406030204" pitchFamily="18" charset="0"/>
            </a:endParaRPr>
          </a:p>
        </p:txBody>
      </p:sp>
      <p:sp>
        <p:nvSpPr>
          <p:cNvPr id="21" name="ZoneTexte 20"/>
          <p:cNvSpPr txBox="1"/>
          <p:nvPr/>
        </p:nvSpPr>
        <p:spPr>
          <a:xfrm>
            <a:off x="611560" y="2651126"/>
            <a:ext cx="2120190"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Structure mathématique</a:t>
            </a:r>
            <a:endParaRPr lang="fr-BE" dirty="0">
              <a:solidFill>
                <a:srgbClr val="0070C0"/>
              </a:solidFill>
              <a:latin typeface="Cambria" panose="02040503050406030204" pitchFamily="18" charset="0"/>
            </a:endParaRPr>
          </a:p>
        </p:txBody>
      </p:sp>
      <p:sp>
        <p:nvSpPr>
          <p:cNvPr id="22" name="ZoneTexte 21"/>
          <p:cNvSpPr txBox="1"/>
          <p:nvPr/>
        </p:nvSpPr>
        <p:spPr>
          <a:xfrm>
            <a:off x="312516" y="1423325"/>
            <a:ext cx="2448272"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Décodage complet</a:t>
            </a:r>
            <a:endParaRPr lang="fr-BE" dirty="0">
              <a:solidFill>
                <a:srgbClr val="0070C0"/>
              </a:solidFill>
              <a:latin typeface="Cambria" panose="02040503050406030204" pitchFamily="18" charset="0"/>
            </a:endParaRPr>
          </a:p>
        </p:txBody>
      </p:sp>
      <p:sp>
        <p:nvSpPr>
          <p:cNvPr id="23" name="ZoneTexte 22"/>
          <p:cNvSpPr txBox="1"/>
          <p:nvPr/>
        </p:nvSpPr>
        <p:spPr>
          <a:xfrm>
            <a:off x="652692" y="4476517"/>
            <a:ext cx="2448272"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Calculs</a:t>
            </a:r>
            <a:endParaRPr lang="fr-BE" dirty="0">
              <a:solidFill>
                <a:srgbClr val="0070C0"/>
              </a:solidFill>
              <a:latin typeface="Cambria" panose="02040503050406030204" pitchFamily="18" charset="0"/>
            </a:endParaRPr>
          </a:p>
        </p:txBody>
      </p:sp>
      <p:sp>
        <p:nvSpPr>
          <p:cNvPr id="24" name="ZoneTexte 23"/>
          <p:cNvSpPr txBox="1"/>
          <p:nvPr/>
        </p:nvSpPr>
        <p:spPr>
          <a:xfrm>
            <a:off x="244687" y="5284055"/>
            <a:ext cx="2448272"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Vérification complète</a:t>
            </a:r>
            <a:endParaRPr lang="fr-BE" dirty="0">
              <a:solidFill>
                <a:srgbClr val="0070C0"/>
              </a:solidFill>
              <a:latin typeface="Cambria" panose="02040503050406030204" pitchFamily="18" charset="0"/>
            </a:endParaRPr>
          </a:p>
        </p:txBody>
      </p:sp>
      <p:sp>
        <p:nvSpPr>
          <p:cNvPr id="25" name="ZoneTexte 24"/>
          <p:cNvSpPr txBox="1"/>
          <p:nvPr/>
        </p:nvSpPr>
        <p:spPr>
          <a:xfrm>
            <a:off x="230416" y="6116393"/>
            <a:ext cx="2448272"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Interprétation</a:t>
            </a:r>
            <a:endParaRPr lang="fr-BE" dirty="0">
              <a:solidFill>
                <a:srgbClr val="0070C0"/>
              </a:solidFill>
              <a:latin typeface="Cambria" panose="02040503050406030204" pitchFamily="18" charset="0"/>
            </a:endParaRPr>
          </a:p>
        </p:txBody>
      </p:sp>
      <p:sp>
        <p:nvSpPr>
          <p:cNvPr id="26" name="ZoneTexte 25"/>
          <p:cNvSpPr txBox="1"/>
          <p:nvPr/>
        </p:nvSpPr>
        <p:spPr>
          <a:xfrm>
            <a:off x="6732240" y="1588142"/>
            <a:ext cx="2016224" cy="369332"/>
          </a:xfrm>
          <a:prstGeom prst="rect">
            <a:avLst/>
          </a:prstGeom>
          <a:solidFill>
            <a:schemeClr val="bg1"/>
          </a:solidFill>
        </p:spPr>
        <p:txBody>
          <a:bodyPr wrap="square" rtlCol="0">
            <a:spAutoFit/>
          </a:bodyPr>
          <a:lstStyle/>
          <a:p>
            <a:pPr algn="ctr"/>
            <a:r>
              <a:rPr lang="fr-BE" dirty="0" smtClean="0">
                <a:solidFill>
                  <a:srgbClr val="0070C0"/>
                </a:solidFill>
                <a:latin typeface="Cambria" panose="02040503050406030204" pitchFamily="18" charset="0"/>
              </a:rPr>
              <a:t>Communication</a:t>
            </a:r>
            <a:endParaRPr lang="fr-BE" dirty="0">
              <a:solidFill>
                <a:srgbClr val="0070C0"/>
              </a:solidFill>
              <a:latin typeface="Cambria" panose="02040503050406030204" pitchFamily="18" charset="0"/>
            </a:endParaRPr>
          </a:p>
        </p:txBody>
      </p:sp>
      <p:sp>
        <p:nvSpPr>
          <p:cNvPr id="27" name="Accolade ouvrante 26"/>
          <p:cNvSpPr/>
          <p:nvPr/>
        </p:nvSpPr>
        <p:spPr>
          <a:xfrm rot="10800000">
            <a:off x="7386517" y="2034729"/>
            <a:ext cx="288032" cy="1017787"/>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28" name="Rectangle à coins arrondis 27"/>
          <p:cNvSpPr/>
          <p:nvPr/>
        </p:nvSpPr>
        <p:spPr>
          <a:xfrm>
            <a:off x="1544027" y="4541200"/>
            <a:ext cx="6480720" cy="998446"/>
          </a:xfrm>
          <a:prstGeom prst="roundRect">
            <a:avLst/>
          </a:prstGeom>
          <a:solidFill>
            <a:srgbClr val="DFE4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BE" dirty="0" smtClean="0">
              <a:solidFill>
                <a:schemeClr val="tx1"/>
              </a:solidFill>
              <a:latin typeface="Cambria" panose="02040503050406030204" pitchFamily="18" charset="0"/>
            </a:endParaRPr>
          </a:p>
          <a:p>
            <a:pPr algn="ctr"/>
            <a:endParaRPr lang="fr-BE" dirty="0" smtClean="0">
              <a:solidFill>
                <a:schemeClr val="tx1"/>
              </a:solidFill>
              <a:latin typeface="Cambria" panose="02040503050406030204" pitchFamily="18" charset="0"/>
            </a:endParaRPr>
          </a:p>
          <a:p>
            <a:pPr marL="285750" indent="-285750">
              <a:buFontTx/>
              <a:buChar char="-"/>
            </a:pPr>
            <a:endParaRPr lang="fr-BE" dirty="0" smtClean="0">
              <a:solidFill>
                <a:schemeClr val="tx1"/>
              </a:solidFill>
              <a:latin typeface="Cambria" panose="02040503050406030204" pitchFamily="18" charset="0"/>
            </a:endParaRPr>
          </a:p>
          <a:p>
            <a:pPr marL="285750" indent="-285750">
              <a:buFontTx/>
              <a:buChar char="-"/>
            </a:pPr>
            <a:endParaRPr lang="fr-BE" dirty="0">
              <a:solidFill>
                <a:schemeClr val="tx1"/>
              </a:solidFill>
              <a:latin typeface="Cambria" panose="02040503050406030204" pitchFamily="18" charset="0"/>
            </a:endParaRPr>
          </a:p>
          <a:p>
            <a:r>
              <a:rPr lang="fr-BE" b="1" dirty="0" smtClean="0">
                <a:solidFill>
                  <a:schemeClr val="tx1"/>
                </a:solidFill>
                <a:latin typeface="Cambria" panose="02040503050406030204" pitchFamily="18" charset="0"/>
              </a:rPr>
              <a:t>Toutes les stratégies </a:t>
            </a:r>
            <a:r>
              <a:rPr lang="fr-BE" dirty="0" smtClean="0">
                <a:solidFill>
                  <a:schemeClr val="tx1"/>
                </a:solidFill>
                <a:latin typeface="Cambria" panose="02040503050406030204" pitchFamily="18" charset="0"/>
              </a:rPr>
              <a:t>heuristiques enseignées sont mobilisées </a:t>
            </a:r>
            <a:r>
              <a:rPr lang="fr-BE" b="1" dirty="0" smtClean="0">
                <a:solidFill>
                  <a:schemeClr val="tx1"/>
                </a:solidFill>
                <a:latin typeface="Cambria" panose="02040503050406030204" pitchFamily="18" charset="0"/>
              </a:rPr>
              <a:t>correctement et complètement</a:t>
            </a:r>
          </a:p>
          <a:p>
            <a:endParaRPr lang="fr-BE" dirty="0">
              <a:solidFill>
                <a:schemeClr val="tx1"/>
              </a:solidFill>
              <a:latin typeface="Cambria" panose="02040503050406030204" pitchFamily="18" charset="0"/>
            </a:endParaRPr>
          </a:p>
          <a:p>
            <a:pPr marL="285750" indent="-285750" algn="ctr">
              <a:buFontTx/>
              <a:buChar char="-"/>
            </a:pPr>
            <a:endParaRPr lang="fr-BE" dirty="0" smtClean="0">
              <a:solidFill>
                <a:schemeClr val="tx1"/>
              </a:solidFill>
              <a:latin typeface="Cambria" panose="02040503050406030204" pitchFamily="18" charset="0"/>
            </a:endParaRPr>
          </a:p>
          <a:p>
            <a:endParaRPr lang="fr-BE" dirty="0">
              <a:solidFill>
                <a:schemeClr val="tx1"/>
              </a:solidFill>
              <a:latin typeface="Cambria" panose="02040503050406030204" pitchFamily="18" charset="0"/>
            </a:endParaRPr>
          </a:p>
          <a:p>
            <a:pPr algn="ctr"/>
            <a:endParaRPr lang="fr-BE" dirty="0">
              <a:solidFill>
                <a:schemeClr val="tx1"/>
              </a:solidFill>
            </a:endParaRPr>
          </a:p>
        </p:txBody>
      </p:sp>
      <p:sp>
        <p:nvSpPr>
          <p:cNvPr id="30" name="Flèche droite 29"/>
          <p:cNvSpPr/>
          <p:nvPr/>
        </p:nvSpPr>
        <p:spPr>
          <a:xfrm>
            <a:off x="1010726" y="4811566"/>
            <a:ext cx="360040" cy="432048"/>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621216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2" nodeType="clickEffect">
                                  <p:stCondLst>
                                    <p:cond delay="0"/>
                                  </p:stCondLst>
                                  <p:childTnLst>
                                    <p:set>
                                      <p:cBhvr>
                                        <p:cTn id="6" dur="1" fill="hold">
                                          <p:stCondLst>
                                            <p:cond delay="0"/>
                                          </p:stCondLst>
                                        </p:cTn>
                                        <p:tgtEl>
                                          <p:spTgt spid="28"/>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hidden"/>
                                      </p:to>
                                    </p:set>
                                  </p:childTnLst>
                                </p:cTn>
                              </p:par>
                              <p:par>
                                <p:cTn id="29" presetID="1" presetClass="exit"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15"/>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9"/>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8"/>
                                        </p:tgtEl>
                                        <p:attrNameLst>
                                          <p:attrName>style.visibility</p:attrName>
                                        </p:attrNameLst>
                                      </p:cBhvr>
                                      <p:to>
                                        <p:strVal val="hidden"/>
                                      </p:to>
                                    </p:set>
                                  </p:childTnLst>
                                </p:cTn>
                              </p:par>
                              <p:par>
                                <p:cTn id="39" presetID="1" presetClass="exit"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hidden"/>
                                      </p:to>
                                    </p:set>
                                  </p:childTnLst>
                                </p:cTn>
                              </p:par>
                              <p:par>
                                <p:cTn id="41" presetID="1" presetClass="exit"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hidden"/>
                                      </p:to>
                                    </p:set>
                                  </p:childTnLst>
                                </p:cTn>
                              </p:par>
                              <p:par>
                                <p:cTn id="43" presetID="1" presetClass="exit" presetSubtype="0" fill="hold" grpId="0" nodeType="withEffect">
                                  <p:stCondLst>
                                    <p:cond delay="0"/>
                                  </p:stCondLst>
                                  <p:childTnLst>
                                    <p:set>
                                      <p:cBhvr>
                                        <p:cTn id="44" dur="1" fill="hold">
                                          <p:stCondLst>
                                            <p:cond delay="0"/>
                                          </p:stCondLst>
                                        </p:cTn>
                                        <p:tgtEl>
                                          <p:spTgt spid="18"/>
                                        </p:tgtEl>
                                        <p:attrNameLst>
                                          <p:attrName>style.visibility</p:attrName>
                                        </p:attrNameLst>
                                      </p:cBhvr>
                                      <p:to>
                                        <p:strVal val="hidden"/>
                                      </p:to>
                                    </p:set>
                                  </p:childTnLst>
                                </p:cTn>
                              </p:par>
                              <p:par>
                                <p:cTn id="45" presetID="1" presetClass="exit" presetSubtype="0" fill="hold" grpId="0" nodeType="withEffect">
                                  <p:stCondLst>
                                    <p:cond delay="0"/>
                                  </p:stCondLst>
                                  <p:childTnLst>
                                    <p:set>
                                      <p:cBhvr>
                                        <p:cTn id="46" dur="1" fill="hold">
                                          <p:stCondLst>
                                            <p:cond delay="0"/>
                                          </p:stCondLst>
                                        </p:cTn>
                                        <p:tgtEl>
                                          <p:spTgt spid="24"/>
                                        </p:tgtEl>
                                        <p:attrNameLst>
                                          <p:attrName>style.visibility</p:attrName>
                                        </p:attrNameLst>
                                      </p:cBhvr>
                                      <p:to>
                                        <p:strVal val="hidden"/>
                                      </p:to>
                                    </p:set>
                                  </p:childTnLst>
                                </p:cTn>
                              </p:par>
                              <p:par>
                                <p:cTn id="47" presetID="1" presetClass="exit" presetSubtype="0" fill="hold" grpId="0" nodeType="withEffect">
                                  <p:stCondLst>
                                    <p:cond delay="0"/>
                                  </p:stCondLst>
                                  <p:childTnLst>
                                    <p:set>
                                      <p:cBhvr>
                                        <p:cTn id="48" dur="1" fill="hold">
                                          <p:stCondLst>
                                            <p:cond delay="0"/>
                                          </p:stCondLst>
                                        </p:cTn>
                                        <p:tgtEl>
                                          <p:spTgt spid="19"/>
                                        </p:tgtEl>
                                        <p:attrNameLst>
                                          <p:attrName>style.visibility</p:attrName>
                                        </p:attrNameLst>
                                      </p:cBhvr>
                                      <p:to>
                                        <p:strVal val="hidden"/>
                                      </p:to>
                                    </p:set>
                                  </p:childTnLst>
                                </p:cTn>
                              </p:par>
                              <p:par>
                                <p:cTn id="49" presetID="1" presetClass="exit" presetSubtype="0" fill="hold" grpId="0" nodeType="withEffect">
                                  <p:stCondLst>
                                    <p:cond delay="0"/>
                                  </p:stCondLst>
                                  <p:childTnLst>
                                    <p:set>
                                      <p:cBhvr>
                                        <p:cTn id="50" dur="1" fill="hold">
                                          <p:stCondLst>
                                            <p:cond delay="0"/>
                                          </p:stCondLst>
                                        </p:cTn>
                                        <p:tgtEl>
                                          <p:spTgt spid="25"/>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6"/>
                                        </p:tgtEl>
                                        <p:attrNameLst>
                                          <p:attrName>style.visibility</p:attrName>
                                        </p:attrNameLst>
                                      </p:cBhvr>
                                      <p:to>
                                        <p:strVal val="hidden"/>
                                      </p:to>
                                    </p:set>
                                  </p:childTnLst>
                                </p:cTn>
                              </p:par>
                              <p:par>
                                <p:cTn id="53" presetID="1" presetClass="exit"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21" presetClass="entr" presetSubtype="1" fill="hold" grpId="3" nodeType="click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wheel(1)">
                                      <p:cBhvr>
                                        <p:cTn id="59" dur="1000"/>
                                        <p:tgtEl>
                                          <p:spTgt spid="28"/>
                                        </p:tgtEl>
                                      </p:cBhvr>
                                    </p:animEffect>
                                  </p:childTnLst>
                                </p:cTn>
                              </p:par>
                              <p:par>
                                <p:cTn id="60" presetID="21" presetClass="entr" presetSubtype="1" fill="hold" grpId="1" nodeType="with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wheel(1)">
                                      <p:cBhvr>
                                        <p:cTn id="62"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9" grpId="1"/>
      <p:bldP spid="13" grpId="0" animBg="1"/>
      <p:bldP spid="14" grpId="0" animBg="1"/>
      <p:bldP spid="15" grpId="0" animBg="1"/>
      <p:bldP spid="15" grpId="1" animBg="1"/>
      <p:bldP spid="16" grpId="0" animBg="1"/>
      <p:bldP spid="17" grpId="0" animBg="1"/>
      <p:bldP spid="18" grpId="0" animBg="1"/>
      <p:bldP spid="19" grpId="0" animBg="1"/>
      <p:bldP spid="20" grpId="0"/>
      <p:bldP spid="21" grpId="0"/>
      <p:bldP spid="22" grpId="0"/>
      <p:bldP spid="23" grpId="0"/>
      <p:bldP spid="24" grpId="0"/>
      <p:bldP spid="25" grpId="0"/>
      <p:bldP spid="26" grpId="0" animBg="1"/>
      <p:bldP spid="27" grpId="0" animBg="1"/>
      <p:bldP spid="28" grpId="0" animBg="1"/>
      <p:bldP spid="28" grpId="1" animBg="1"/>
      <p:bldP spid="28" grpId="2" animBg="1"/>
      <p:bldP spid="28" grpId="3" animBg="1"/>
      <p:bldP spid="30" grpId="0" animBg="1"/>
      <p:bldP spid="30" grpId="1" animBg="1"/>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re 1"/>
          <p:cNvSpPr>
            <a:spLocks noGrp="1"/>
          </p:cNvSpPr>
          <p:nvPr>
            <p:ph type="title"/>
          </p:nvPr>
        </p:nvSpPr>
        <p:spPr>
          <a:xfrm>
            <a:off x="251520" y="332656"/>
            <a:ext cx="8517632" cy="490066"/>
          </a:xfrm>
        </p:spPr>
        <p:txBody>
          <a:bodyPr>
            <a:noAutofit/>
          </a:bodyPr>
          <a:lstStyle/>
          <a:p>
            <a:r>
              <a:rPr lang="fr-BE" sz="3600" dirty="0" smtClean="0">
                <a:latin typeface="Cambria" panose="02040503050406030204" pitchFamily="18" charset="0"/>
              </a:rPr>
              <a:t>4.1 Analyse des productions écrites</a:t>
            </a:r>
            <a:endParaRPr lang="fr-BE" sz="3600" dirty="0">
              <a:latin typeface="Cambria" panose="02040503050406030204" pitchFamily="18" charset="0"/>
            </a:endParaRPr>
          </a:p>
        </p:txBody>
      </p:sp>
      <p:sp>
        <p:nvSpPr>
          <p:cNvPr id="5" name="Espace réservé du contenu 2"/>
          <p:cNvSpPr txBox="1">
            <a:spLocks/>
          </p:cNvSpPr>
          <p:nvPr/>
        </p:nvSpPr>
        <p:spPr>
          <a:xfrm>
            <a:off x="251520" y="980728"/>
            <a:ext cx="3600400" cy="72008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BE" sz="2000" dirty="0" err="1" smtClean="0">
                <a:latin typeface="Cambria" panose="02040503050406030204" pitchFamily="18" charset="0"/>
              </a:rPr>
              <a:t>Eric</a:t>
            </a:r>
            <a:r>
              <a:rPr lang="fr-BE" sz="2000" dirty="0" smtClean="0">
                <a:latin typeface="Cambria" panose="02040503050406030204" pitchFamily="18" charset="0"/>
              </a:rPr>
              <a:t> (élève expert) </a:t>
            </a:r>
          </a:p>
          <a:p>
            <a:pPr marL="0" indent="0">
              <a:buNone/>
            </a:pPr>
            <a:r>
              <a:rPr lang="fr-BE" sz="2000" i="1" dirty="0" smtClean="0">
                <a:latin typeface="Cambria" panose="02040503050406030204" pitchFamily="18" charset="0"/>
              </a:rPr>
              <a:t>      Test de rétention</a:t>
            </a:r>
            <a:endParaRPr lang="fr-BE" sz="2000" i="1" dirty="0">
              <a:latin typeface="Cambria" panose="02040503050406030204" pitchFamily="18" charset="0"/>
            </a:endParaRPr>
          </a:p>
        </p:txBody>
      </p:sp>
      <p:pic>
        <p:nvPicPr>
          <p:cNvPr id="1026" name="Picture 2" descr="F:\2016_12_29\IMG_0006.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6691" t="19429" r="5943" b="11683"/>
          <a:stretch/>
        </p:blipFill>
        <p:spPr bwMode="auto">
          <a:xfrm>
            <a:off x="3264940" y="980728"/>
            <a:ext cx="5051475" cy="5632461"/>
          </a:xfrm>
          <a:prstGeom prst="rect">
            <a:avLst/>
          </a:prstGeom>
          <a:noFill/>
          <a:extLst>
            <a:ext uri="{909E8E84-426E-40DD-AFC4-6F175D3DCCD1}">
              <a14:hiddenFill xmlns:a14="http://schemas.microsoft.com/office/drawing/2010/main">
                <a:solidFill>
                  <a:srgbClr val="FFFFFF"/>
                </a:solidFill>
              </a14:hiddenFill>
            </a:ext>
          </a:extLst>
        </p:spPr>
      </p:pic>
      <p:sp>
        <p:nvSpPr>
          <p:cNvPr id="9" name="Accolade ouvrante 8"/>
          <p:cNvSpPr/>
          <p:nvPr/>
        </p:nvSpPr>
        <p:spPr>
          <a:xfrm>
            <a:off x="3035002" y="2206863"/>
            <a:ext cx="288032" cy="482008"/>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0" name="ZoneTexte 9"/>
          <p:cNvSpPr txBox="1"/>
          <p:nvPr/>
        </p:nvSpPr>
        <p:spPr>
          <a:xfrm>
            <a:off x="848587" y="2206863"/>
            <a:ext cx="2220426"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Décodage</a:t>
            </a:r>
            <a:r>
              <a:rPr lang="fr-BE" dirty="0">
                <a:solidFill>
                  <a:srgbClr val="0070C0"/>
                </a:solidFill>
                <a:latin typeface="Cambria" panose="02040503050406030204" pitchFamily="18" charset="0"/>
              </a:rPr>
              <a:t> </a:t>
            </a:r>
            <a:r>
              <a:rPr lang="fr-BE" dirty="0" smtClean="0">
                <a:solidFill>
                  <a:srgbClr val="0070C0"/>
                </a:solidFill>
                <a:latin typeface="Cambria" panose="02040503050406030204" pitchFamily="18" charset="0"/>
              </a:rPr>
              <a:t>complet</a:t>
            </a:r>
            <a:endParaRPr lang="fr-BE" dirty="0">
              <a:solidFill>
                <a:srgbClr val="0070C0"/>
              </a:solidFill>
              <a:latin typeface="Cambria" panose="02040503050406030204" pitchFamily="18" charset="0"/>
            </a:endParaRPr>
          </a:p>
        </p:txBody>
      </p:sp>
      <p:sp>
        <p:nvSpPr>
          <p:cNvPr id="11" name="Accolade ouvrante 10"/>
          <p:cNvSpPr/>
          <p:nvPr/>
        </p:nvSpPr>
        <p:spPr>
          <a:xfrm>
            <a:off x="2988004" y="2814605"/>
            <a:ext cx="288032" cy="658201"/>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2" name="Accolade ouvrante 11"/>
          <p:cNvSpPr/>
          <p:nvPr/>
        </p:nvSpPr>
        <p:spPr>
          <a:xfrm>
            <a:off x="2976908" y="3606606"/>
            <a:ext cx="288032" cy="648072"/>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3" name="Accolade ouvrante 12"/>
          <p:cNvSpPr/>
          <p:nvPr/>
        </p:nvSpPr>
        <p:spPr>
          <a:xfrm>
            <a:off x="2976908" y="4840154"/>
            <a:ext cx="288032" cy="792088"/>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4" name="Accolade ouvrante 13"/>
          <p:cNvSpPr/>
          <p:nvPr/>
        </p:nvSpPr>
        <p:spPr>
          <a:xfrm>
            <a:off x="3005143" y="5948934"/>
            <a:ext cx="288032" cy="482008"/>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5" name="ZoneTexte 14"/>
          <p:cNvSpPr txBox="1"/>
          <p:nvPr/>
        </p:nvSpPr>
        <p:spPr>
          <a:xfrm>
            <a:off x="2153887" y="2959039"/>
            <a:ext cx="831770"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Plan</a:t>
            </a:r>
            <a:endParaRPr lang="fr-BE" dirty="0">
              <a:solidFill>
                <a:srgbClr val="0070C0"/>
              </a:solidFill>
              <a:latin typeface="Cambria" panose="02040503050406030204" pitchFamily="18" charset="0"/>
            </a:endParaRPr>
          </a:p>
        </p:txBody>
      </p:sp>
      <p:sp>
        <p:nvSpPr>
          <p:cNvPr id="16" name="ZoneTexte 15"/>
          <p:cNvSpPr txBox="1"/>
          <p:nvPr/>
        </p:nvSpPr>
        <p:spPr>
          <a:xfrm>
            <a:off x="1810866" y="3745976"/>
            <a:ext cx="1224136"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Calculs</a:t>
            </a:r>
            <a:endParaRPr lang="fr-BE" dirty="0">
              <a:solidFill>
                <a:srgbClr val="0070C0"/>
              </a:solidFill>
              <a:latin typeface="Cambria" panose="02040503050406030204" pitchFamily="18" charset="0"/>
            </a:endParaRPr>
          </a:p>
        </p:txBody>
      </p:sp>
      <p:sp>
        <p:nvSpPr>
          <p:cNvPr id="17" name="ZoneTexte 16"/>
          <p:cNvSpPr txBox="1"/>
          <p:nvPr/>
        </p:nvSpPr>
        <p:spPr>
          <a:xfrm>
            <a:off x="1675896" y="4840154"/>
            <a:ext cx="1368332"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Vérification partielle</a:t>
            </a:r>
            <a:endParaRPr lang="fr-BE" dirty="0">
              <a:solidFill>
                <a:srgbClr val="0070C0"/>
              </a:solidFill>
              <a:latin typeface="Cambria" panose="02040503050406030204" pitchFamily="18" charset="0"/>
            </a:endParaRPr>
          </a:p>
        </p:txBody>
      </p:sp>
      <p:sp>
        <p:nvSpPr>
          <p:cNvPr id="18" name="ZoneTexte 17"/>
          <p:cNvSpPr txBox="1"/>
          <p:nvPr/>
        </p:nvSpPr>
        <p:spPr>
          <a:xfrm>
            <a:off x="1120833" y="6005272"/>
            <a:ext cx="1914169"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Communication</a:t>
            </a:r>
            <a:endParaRPr lang="fr-BE" dirty="0">
              <a:solidFill>
                <a:srgbClr val="0070C0"/>
              </a:solidFill>
              <a:latin typeface="Cambria" panose="02040503050406030204" pitchFamily="18" charset="0"/>
            </a:endParaRPr>
          </a:p>
        </p:txBody>
      </p:sp>
      <p:sp>
        <p:nvSpPr>
          <p:cNvPr id="8" name="ZoneTexte 7"/>
          <p:cNvSpPr txBox="1"/>
          <p:nvPr/>
        </p:nvSpPr>
        <p:spPr>
          <a:xfrm>
            <a:off x="3347864" y="6061819"/>
            <a:ext cx="4525055" cy="338554"/>
          </a:xfrm>
          <a:prstGeom prst="rect">
            <a:avLst/>
          </a:prstGeom>
          <a:noFill/>
        </p:spPr>
        <p:txBody>
          <a:bodyPr wrap="square" rtlCol="0">
            <a:spAutoFit/>
          </a:bodyPr>
          <a:lstStyle/>
          <a:p>
            <a:r>
              <a:rPr lang="fr-BE" sz="1600" dirty="0" smtClean="0">
                <a:latin typeface="Times New Roman" panose="02020603050405020304" pitchFamily="18" charset="0"/>
                <a:cs typeface="Times New Roman" panose="02020603050405020304" pitchFamily="18" charset="0"/>
              </a:rPr>
              <a:t>Chaque ami reçoit 22 et il en reste 4 pour Emma</a:t>
            </a:r>
            <a:endParaRPr lang="fr-BE" sz="1600" dirty="0">
              <a:latin typeface="Times New Roman" panose="02020603050405020304" pitchFamily="18" charset="0"/>
              <a:cs typeface="Times New Roman" panose="02020603050405020304" pitchFamily="18" charset="0"/>
            </a:endParaRPr>
          </a:p>
        </p:txBody>
      </p:sp>
      <p:sp>
        <p:nvSpPr>
          <p:cNvPr id="23" name="ZoneTexte 22"/>
          <p:cNvSpPr txBox="1"/>
          <p:nvPr/>
        </p:nvSpPr>
        <p:spPr>
          <a:xfrm>
            <a:off x="5755720" y="4623000"/>
            <a:ext cx="1736853"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Interprétation</a:t>
            </a:r>
            <a:endParaRPr lang="fr-BE" dirty="0">
              <a:solidFill>
                <a:srgbClr val="0070C0"/>
              </a:solidFill>
              <a:latin typeface="Cambria" panose="02040503050406030204" pitchFamily="18" charset="0"/>
            </a:endParaRPr>
          </a:p>
        </p:txBody>
      </p:sp>
      <p:sp>
        <p:nvSpPr>
          <p:cNvPr id="24" name="Accolade ouvrante 23"/>
          <p:cNvSpPr/>
          <p:nvPr/>
        </p:nvSpPr>
        <p:spPr>
          <a:xfrm rot="10800000">
            <a:off x="5561763" y="4687976"/>
            <a:ext cx="288032" cy="304355"/>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25" name="Rectangle à coins arrondis 24"/>
          <p:cNvSpPr/>
          <p:nvPr/>
        </p:nvSpPr>
        <p:spPr>
          <a:xfrm>
            <a:off x="1415096" y="2206863"/>
            <a:ext cx="6901319" cy="2240028"/>
          </a:xfrm>
          <a:prstGeom prst="roundRect">
            <a:avLst/>
          </a:prstGeom>
          <a:solidFill>
            <a:srgbClr val="DFE4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BE" dirty="0" smtClean="0">
              <a:solidFill>
                <a:schemeClr val="tx1"/>
              </a:solidFill>
              <a:latin typeface="Cambria" panose="02040503050406030204" pitchFamily="18" charset="0"/>
            </a:endParaRPr>
          </a:p>
          <a:p>
            <a:pPr marL="285750" indent="-285750">
              <a:buFontTx/>
              <a:buChar char="-"/>
            </a:pPr>
            <a:r>
              <a:rPr lang="fr-BE" b="1" dirty="0" smtClean="0">
                <a:solidFill>
                  <a:schemeClr val="tx1"/>
                </a:solidFill>
                <a:latin typeface="Cambria" panose="02040503050406030204" pitchFamily="18" charset="0"/>
              </a:rPr>
              <a:t>6 stratégies </a:t>
            </a:r>
            <a:r>
              <a:rPr lang="fr-BE" dirty="0" smtClean="0">
                <a:solidFill>
                  <a:schemeClr val="tx1"/>
                </a:solidFill>
                <a:latin typeface="Cambria" panose="02040503050406030204" pitchFamily="18" charset="0"/>
              </a:rPr>
              <a:t>heuristiques sont </a:t>
            </a:r>
            <a:r>
              <a:rPr lang="fr-BE" b="1" dirty="0" smtClean="0">
                <a:solidFill>
                  <a:schemeClr val="tx1"/>
                </a:solidFill>
                <a:latin typeface="Cambria" panose="02040503050406030204" pitchFamily="18" charset="0"/>
              </a:rPr>
              <a:t>mobilisées </a:t>
            </a:r>
          </a:p>
          <a:p>
            <a:pPr marL="285750" indent="-285750">
              <a:buFontTx/>
              <a:buChar char="-"/>
            </a:pPr>
            <a:r>
              <a:rPr lang="fr-BE" dirty="0" smtClean="0">
                <a:solidFill>
                  <a:schemeClr val="tx1"/>
                </a:solidFill>
                <a:latin typeface="Cambria" panose="02040503050406030204" pitchFamily="18" charset="0"/>
              </a:rPr>
              <a:t>L’</a:t>
            </a:r>
            <a:r>
              <a:rPr lang="fr-BE" b="1" dirty="0" smtClean="0">
                <a:solidFill>
                  <a:schemeClr val="tx1"/>
                </a:solidFill>
                <a:latin typeface="Cambria" panose="02040503050406030204" pitchFamily="18" charset="0"/>
              </a:rPr>
              <a:t>estimation</a:t>
            </a:r>
            <a:r>
              <a:rPr lang="fr-BE" dirty="0" smtClean="0">
                <a:solidFill>
                  <a:schemeClr val="tx1"/>
                </a:solidFill>
                <a:latin typeface="Cambria" panose="02040503050406030204" pitchFamily="18" charset="0"/>
              </a:rPr>
              <a:t> et l’utilisation de ses </a:t>
            </a:r>
            <a:r>
              <a:rPr lang="fr-BE" b="1" dirty="0" smtClean="0">
                <a:solidFill>
                  <a:schemeClr val="tx1"/>
                </a:solidFill>
                <a:latin typeface="Cambria" panose="02040503050406030204" pitchFamily="18" charset="0"/>
              </a:rPr>
              <a:t>connaissances antérieures </a:t>
            </a:r>
            <a:r>
              <a:rPr lang="fr-BE" dirty="0" smtClean="0">
                <a:solidFill>
                  <a:schemeClr val="tx1"/>
                </a:solidFill>
                <a:latin typeface="Cambria" panose="02040503050406030204" pitchFamily="18" charset="0"/>
              </a:rPr>
              <a:t>ne sont pas utilisées </a:t>
            </a:r>
          </a:p>
          <a:p>
            <a:r>
              <a:rPr lang="fr-BE" dirty="0" smtClean="0">
                <a:solidFill>
                  <a:schemeClr val="tx1"/>
                </a:solidFill>
                <a:latin typeface="Cambria" panose="02040503050406030204" pitchFamily="18" charset="0"/>
              </a:rPr>
              <a:t>?</a:t>
            </a:r>
            <a:r>
              <a:rPr lang="fr-BE" dirty="0" smtClean="0">
                <a:solidFill>
                  <a:schemeClr val="tx1"/>
                </a:solidFill>
                <a:latin typeface="+mj-lt"/>
              </a:rPr>
              <a:t> </a:t>
            </a:r>
            <a:r>
              <a:rPr lang="fr-BE" b="1" dirty="0" smtClean="0">
                <a:solidFill>
                  <a:schemeClr val="tx1"/>
                </a:solidFill>
                <a:latin typeface="+mj-lt"/>
              </a:rPr>
              <a:t>Non exploitée </a:t>
            </a:r>
            <a:r>
              <a:rPr lang="fr-BE" dirty="0" smtClean="0">
                <a:solidFill>
                  <a:schemeClr val="tx1"/>
                </a:solidFill>
                <a:latin typeface="+mj-lt"/>
              </a:rPr>
              <a:t>par l’apprenant dans son processus de résolution </a:t>
            </a:r>
            <a:r>
              <a:rPr lang="fr-BE" dirty="0" smtClean="0">
                <a:solidFill>
                  <a:schemeClr val="tx1"/>
                </a:solidFill>
                <a:latin typeface="Calibri"/>
              </a:rPr>
              <a:t>→ </a:t>
            </a:r>
            <a:r>
              <a:rPr lang="fr-BE" dirty="0" smtClean="0">
                <a:solidFill>
                  <a:schemeClr val="tx1"/>
                </a:solidFill>
                <a:latin typeface="+mj-lt"/>
              </a:rPr>
              <a:t>Estimation non comparée au résultat final </a:t>
            </a:r>
          </a:p>
          <a:p>
            <a:r>
              <a:rPr lang="fr-BE" dirty="0" smtClean="0">
                <a:solidFill>
                  <a:schemeClr val="tx1"/>
                </a:solidFill>
              </a:rPr>
              <a:t>→ </a:t>
            </a:r>
            <a:r>
              <a:rPr lang="fr-BE" dirty="0" smtClean="0">
                <a:solidFill>
                  <a:schemeClr val="tx1"/>
                </a:solidFill>
                <a:latin typeface="+mj-lt"/>
              </a:rPr>
              <a:t>Prémisse de la classification des problèmes selon structure mathématique et outil(s) math(s) associé(s)</a:t>
            </a:r>
            <a:endParaRPr lang="fr-BE" dirty="0">
              <a:solidFill>
                <a:schemeClr val="tx1"/>
              </a:solidFill>
              <a:latin typeface="+mj-lt"/>
            </a:endParaRPr>
          </a:p>
          <a:p>
            <a:pPr algn="ctr"/>
            <a:endParaRPr lang="fr-BE" dirty="0" smtClean="0">
              <a:solidFill>
                <a:schemeClr val="tx1"/>
              </a:solidFill>
              <a:latin typeface="Cambria" panose="02040503050406030204" pitchFamily="18" charset="0"/>
            </a:endParaRPr>
          </a:p>
        </p:txBody>
      </p:sp>
      <p:sp>
        <p:nvSpPr>
          <p:cNvPr id="20" name="Flèche droite 19"/>
          <p:cNvSpPr/>
          <p:nvPr/>
        </p:nvSpPr>
        <p:spPr>
          <a:xfrm>
            <a:off x="826245" y="3040758"/>
            <a:ext cx="360040" cy="432048"/>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0229545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1026"/>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hidden"/>
                                      </p:to>
                                    </p:set>
                                  </p:childTnLst>
                                </p:cTn>
                              </p:par>
                              <p:par>
                                <p:cTn id="29" presetID="1" presetClass="exit"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hidden"/>
                                      </p:to>
                                    </p:set>
                                  </p:childTnLst>
                                </p:cTn>
                              </p:par>
                              <p:par>
                                <p:cTn id="33" presetID="1" presetClass="exit"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hidden"/>
                                      </p:to>
                                    </p:set>
                                  </p:childTnLst>
                                </p:cTn>
                              </p:par>
                              <p:par>
                                <p:cTn id="35" presetID="1" presetClass="exit"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hidden"/>
                                      </p:to>
                                    </p:set>
                                  </p:childTnLst>
                                </p:cTn>
                              </p:par>
                              <p:par>
                                <p:cTn id="37" presetID="1" presetClass="exit"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1026"/>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1"/>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15"/>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12"/>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16"/>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24"/>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23"/>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13"/>
                                        </p:tgtEl>
                                        <p:attrNameLst>
                                          <p:attrName>style.visibility</p:attrName>
                                        </p:attrNameLst>
                                      </p:cBhvr>
                                      <p:to>
                                        <p:strVal val="hidden"/>
                                      </p:to>
                                    </p:set>
                                  </p:childTnLst>
                                </p:cTn>
                              </p:par>
                              <p:par>
                                <p:cTn id="55" presetID="1" presetClass="exit" presetSubtype="0" fill="hold" grpId="1" nodeType="withEffect">
                                  <p:stCondLst>
                                    <p:cond delay="0"/>
                                  </p:stCondLst>
                                  <p:childTnLst>
                                    <p:set>
                                      <p:cBhvr>
                                        <p:cTn id="56" dur="1" fill="hold">
                                          <p:stCondLst>
                                            <p:cond delay="0"/>
                                          </p:stCondLst>
                                        </p:cTn>
                                        <p:tgtEl>
                                          <p:spTgt spid="17"/>
                                        </p:tgtEl>
                                        <p:attrNameLst>
                                          <p:attrName>style.visibility</p:attrName>
                                        </p:attrNameLst>
                                      </p:cBhvr>
                                      <p:to>
                                        <p:strVal val="hidden"/>
                                      </p:to>
                                    </p:set>
                                  </p:childTnLst>
                                </p:cTn>
                              </p:par>
                              <p:par>
                                <p:cTn id="57" presetID="1" presetClass="exit" presetSubtype="0" fill="hold" grpId="1" nodeType="withEffect">
                                  <p:stCondLst>
                                    <p:cond delay="0"/>
                                  </p:stCondLst>
                                  <p:childTnLst>
                                    <p:set>
                                      <p:cBhvr>
                                        <p:cTn id="58" dur="1" fill="hold">
                                          <p:stCondLst>
                                            <p:cond delay="0"/>
                                          </p:stCondLst>
                                        </p:cTn>
                                        <p:tgtEl>
                                          <p:spTgt spid="14"/>
                                        </p:tgtEl>
                                        <p:attrNameLst>
                                          <p:attrName>style.visibility</p:attrName>
                                        </p:attrNameLst>
                                      </p:cBhvr>
                                      <p:to>
                                        <p:strVal val="hidden"/>
                                      </p:to>
                                    </p:set>
                                  </p:childTnLst>
                                </p:cTn>
                              </p:par>
                              <p:par>
                                <p:cTn id="59" presetID="1" presetClass="exit" presetSubtype="0" fill="hold" grpId="1" nodeType="withEffect">
                                  <p:stCondLst>
                                    <p:cond delay="0"/>
                                  </p:stCondLst>
                                  <p:childTnLst>
                                    <p:set>
                                      <p:cBhvr>
                                        <p:cTn id="60" dur="1" fill="hold">
                                          <p:stCondLst>
                                            <p:cond delay="0"/>
                                          </p:stCondLst>
                                        </p:cTn>
                                        <p:tgtEl>
                                          <p:spTgt spid="18"/>
                                        </p:tgtEl>
                                        <p:attrNameLst>
                                          <p:attrName>style.visibility</p:attrName>
                                        </p:attrNameLst>
                                      </p:cBhvr>
                                      <p:to>
                                        <p:strVal val="hidden"/>
                                      </p:to>
                                    </p:set>
                                  </p:childTnLst>
                                </p:cTn>
                              </p:par>
                              <p:par>
                                <p:cTn id="61" presetID="1" presetClass="exit" presetSubtype="0" fill="hold" grpId="0" nodeType="withEffect">
                                  <p:stCondLst>
                                    <p:cond delay="0"/>
                                  </p:stCondLst>
                                  <p:childTnLst>
                                    <p:set>
                                      <p:cBhvr>
                                        <p:cTn id="62" dur="1" fill="hold">
                                          <p:stCondLst>
                                            <p:cond delay="0"/>
                                          </p:stCondLst>
                                        </p:cTn>
                                        <p:tgtEl>
                                          <p:spTgt spid="8"/>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1" presetClass="entr" presetSubtype="1" fill="hold" grpId="1"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heel(1)">
                                      <p:cBhvr>
                                        <p:cTn id="67" dur="1000"/>
                                        <p:tgtEl>
                                          <p:spTgt spid="20"/>
                                        </p:tgtEl>
                                      </p:cBhvr>
                                    </p:animEffect>
                                  </p:childTnLst>
                                </p:cTn>
                              </p:par>
                              <p:par>
                                <p:cTn id="68" presetID="21" presetClass="entr" presetSubtype="1" fill="hold" grpId="1" nodeType="with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wheel(1)">
                                      <p:cBhvr>
                                        <p:cTn id="70"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animBg="1"/>
      <p:bldP spid="11" grpId="1" animBg="1"/>
      <p:bldP spid="12" grpId="0" animBg="1"/>
      <p:bldP spid="12" grpId="1" animBg="1"/>
      <p:bldP spid="13" grpId="0" animBg="1"/>
      <p:bldP spid="13" grpId="1" animBg="1"/>
      <p:bldP spid="14" grpId="0" animBg="1"/>
      <p:bldP spid="14" grpId="1" animBg="1"/>
      <p:bldP spid="15" grpId="0"/>
      <p:bldP spid="15" grpId="1"/>
      <p:bldP spid="16" grpId="0"/>
      <p:bldP spid="16" grpId="1"/>
      <p:bldP spid="17" grpId="0"/>
      <p:bldP spid="17" grpId="1"/>
      <p:bldP spid="18" grpId="0"/>
      <p:bldP spid="18" grpId="1"/>
      <p:bldP spid="8" grpId="0"/>
      <p:bldP spid="23" grpId="0"/>
      <p:bldP spid="23" grpId="1"/>
      <p:bldP spid="24" grpId="0" animBg="1"/>
      <p:bldP spid="24" grpId="1" animBg="1"/>
      <p:bldP spid="25" grpId="0" animBg="1"/>
      <p:bldP spid="25" grpId="1" animBg="1"/>
      <p:bldP spid="20" grpId="0" animBg="1"/>
      <p:bldP spid="20"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51520" y="332656"/>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.1 Analyse des productions écrites</a:t>
            </a:r>
            <a:endParaRPr lang="fr-BE" sz="3600" dirty="0">
              <a:latin typeface="Cambria" panose="02040503050406030204" pitchFamily="18" charset="0"/>
            </a:endParaRPr>
          </a:p>
        </p:txBody>
      </p:sp>
      <p:sp>
        <p:nvSpPr>
          <p:cNvPr id="5" name="Espace réservé du contenu 2"/>
          <p:cNvSpPr txBox="1">
            <a:spLocks/>
          </p:cNvSpPr>
          <p:nvPr/>
        </p:nvSpPr>
        <p:spPr>
          <a:xfrm>
            <a:off x="251520" y="980728"/>
            <a:ext cx="3600400" cy="72008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BE" sz="2000" dirty="0" smtClean="0">
                <a:latin typeface="Cambria" panose="02040503050406030204" pitchFamily="18" charset="0"/>
              </a:rPr>
              <a:t>Laura (élève novice) </a:t>
            </a:r>
          </a:p>
          <a:p>
            <a:pPr marL="0" indent="0">
              <a:buNone/>
            </a:pPr>
            <a:r>
              <a:rPr lang="fr-BE" sz="2000" i="1" dirty="0" smtClean="0">
                <a:latin typeface="Cambria" panose="02040503050406030204" pitchFamily="18" charset="0"/>
              </a:rPr>
              <a:t>      Prétest</a:t>
            </a:r>
            <a:endParaRPr lang="fr-BE" sz="2000" i="1" dirty="0">
              <a:latin typeface="Cambria" panose="02040503050406030204" pitchFamily="18" charset="0"/>
            </a:endParaRPr>
          </a:p>
        </p:txBody>
      </p:sp>
      <p:pic>
        <p:nvPicPr>
          <p:cNvPr id="6" name="Image 5" descr="F:\2016_12_29\IMG_0007.jpg"/>
          <p:cNvPicPr/>
          <p:nvPr/>
        </p:nvPicPr>
        <p:blipFill rotWithShape="1">
          <a:blip r:embed="rId2" cstate="print">
            <a:extLst>
              <a:ext uri="{28A0092B-C50C-407E-A947-70E740481C1C}">
                <a14:useLocalDpi xmlns:a14="http://schemas.microsoft.com/office/drawing/2010/main" val="0"/>
              </a:ext>
            </a:extLst>
          </a:blip>
          <a:srcRect l="7806" t="20674" r="5535" b="70065"/>
          <a:stretch/>
        </p:blipFill>
        <p:spPr bwMode="auto">
          <a:xfrm>
            <a:off x="2769575" y="1502067"/>
            <a:ext cx="5567164" cy="1224136"/>
          </a:xfrm>
          <a:prstGeom prst="rect">
            <a:avLst/>
          </a:prstGeom>
          <a:noFill/>
          <a:ln>
            <a:noFill/>
          </a:ln>
          <a:extLst>
            <a:ext uri="{53640926-AAD7-44D8-BBD7-CCE9431645EC}">
              <a14:shadowObscured xmlns:a14="http://schemas.microsoft.com/office/drawing/2010/main"/>
            </a:ext>
          </a:extLst>
        </p:spPr>
      </p:pic>
      <p:pic>
        <p:nvPicPr>
          <p:cNvPr id="7" name="Image 6" descr="F:\2016_12_29\IMG_0007.jpg"/>
          <p:cNvPicPr/>
          <p:nvPr/>
        </p:nvPicPr>
        <p:blipFill rotWithShape="1">
          <a:blip r:embed="rId2" cstate="print">
            <a:extLst>
              <a:ext uri="{28A0092B-C50C-407E-A947-70E740481C1C}">
                <a14:useLocalDpi xmlns:a14="http://schemas.microsoft.com/office/drawing/2010/main" val="0"/>
              </a:ext>
            </a:extLst>
          </a:blip>
          <a:srcRect l="9261" t="58372" r="11622" b="28999"/>
          <a:stretch/>
        </p:blipFill>
        <p:spPr bwMode="auto">
          <a:xfrm>
            <a:off x="2769575" y="2708920"/>
            <a:ext cx="5568243" cy="1656184"/>
          </a:xfrm>
          <a:prstGeom prst="rect">
            <a:avLst/>
          </a:prstGeom>
          <a:noFill/>
          <a:ln>
            <a:solidFill>
              <a:schemeClr val="tx1"/>
            </a:solidFill>
          </a:ln>
          <a:extLst>
            <a:ext uri="{53640926-AAD7-44D8-BBD7-CCE9431645EC}">
              <a14:shadowObscured xmlns:a14="http://schemas.microsoft.com/office/drawing/2010/main"/>
            </a:ext>
          </a:extLst>
        </p:spPr>
      </p:pic>
      <p:sp>
        <p:nvSpPr>
          <p:cNvPr id="8" name="Accolade ouvrante 7"/>
          <p:cNvSpPr/>
          <p:nvPr/>
        </p:nvSpPr>
        <p:spPr>
          <a:xfrm>
            <a:off x="2481543" y="3118191"/>
            <a:ext cx="288032" cy="482008"/>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9" name="ZoneTexte 8"/>
          <p:cNvSpPr txBox="1"/>
          <p:nvPr/>
        </p:nvSpPr>
        <p:spPr>
          <a:xfrm>
            <a:off x="1331640" y="3118191"/>
            <a:ext cx="1128379"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Calculs</a:t>
            </a:r>
            <a:endParaRPr lang="fr-BE" dirty="0">
              <a:solidFill>
                <a:srgbClr val="0070C0"/>
              </a:solidFill>
              <a:latin typeface="Cambria" panose="02040503050406030204" pitchFamily="18" charset="0"/>
            </a:endParaRPr>
          </a:p>
        </p:txBody>
      </p:sp>
      <p:sp>
        <p:nvSpPr>
          <p:cNvPr id="10" name="Accolade ouvrante 9"/>
          <p:cNvSpPr/>
          <p:nvPr/>
        </p:nvSpPr>
        <p:spPr>
          <a:xfrm>
            <a:off x="2465595" y="3660694"/>
            <a:ext cx="288032" cy="482008"/>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1" name="ZoneTexte 10"/>
          <p:cNvSpPr txBox="1"/>
          <p:nvPr/>
        </p:nvSpPr>
        <p:spPr>
          <a:xfrm>
            <a:off x="567374" y="3717032"/>
            <a:ext cx="1914169"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Communication</a:t>
            </a:r>
            <a:endParaRPr lang="fr-BE" dirty="0">
              <a:solidFill>
                <a:srgbClr val="0070C0"/>
              </a:solidFill>
              <a:latin typeface="Cambria" panose="02040503050406030204" pitchFamily="18" charset="0"/>
            </a:endParaRPr>
          </a:p>
        </p:txBody>
      </p:sp>
      <p:sp>
        <p:nvSpPr>
          <p:cNvPr id="15" name="Rectangle à coins arrondis 14"/>
          <p:cNvSpPr/>
          <p:nvPr/>
        </p:nvSpPr>
        <p:spPr>
          <a:xfrm>
            <a:off x="1524458" y="4869160"/>
            <a:ext cx="6647942" cy="1152128"/>
          </a:xfrm>
          <a:prstGeom prst="roundRect">
            <a:avLst/>
          </a:prstGeom>
          <a:solidFill>
            <a:srgbClr val="DFE4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BE" dirty="0" smtClean="0">
              <a:solidFill>
                <a:schemeClr val="tx1"/>
              </a:solidFill>
              <a:latin typeface="Cambria" panose="02040503050406030204" pitchFamily="18" charset="0"/>
            </a:endParaRPr>
          </a:p>
          <a:p>
            <a:pPr algn="ctr"/>
            <a:endParaRPr lang="fr-BE" dirty="0" smtClean="0">
              <a:solidFill>
                <a:schemeClr val="tx1"/>
              </a:solidFill>
              <a:latin typeface="Cambria" panose="02040503050406030204" pitchFamily="18" charset="0"/>
            </a:endParaRPr>
          </a:p>
          <a:p>
            <a:pPr marL="285750" indent="-285750">
              <a:buFontTx/>
              <a:buChar char="-"/>
            </a:pPr>
            <a:endParaRPr lang="fr-BE" dirty="0" smtClean="0">
              <a:solidFill>
                <a:schemeClr val="tx1"/>
              </a:solidFill>
              <a:latin typeface="Cambria" panose="02040503050406030204" pitchFamily="18" charset="0"/>
            </a:endParaRPr>
          </a:p>
          <a:p>
            <a:pPr marL="285750" indent="-285750">
              <a:buFontTx/>
              <a:buChar char="-"/>
            </a:pPr>
            <a:r>
              <a:rPr lang="fr-BE" dirty="0" smtClean="0">
                <a:solidFill>
                  <a:schemeClr val="tx1"/>
                </a:solidFill>
                <a:latin typeface="Cambria" panose="02040503050406030204" pitchFamily="18" charset="0"/>
              </a:rPr>
              <a:t>Absence de décodage</a:t>
            </a:r>
            <a:endParaRPr lang="fr-BE" b="1" dirty="0" smtClean="0">
              <a:solidFill>
                <a:schemeClr val="tx1"/>
              </a:solidFill>
              <a:latin typeface="Cambria" panose="02040503050406030204" pitchFamily="18" charset="0"/>
            </a:endParaRPr>
          </a:p>
          <a:p>
            <a:r>
              <a:rPr lang="fr-BE" dirty="0" smtClean="0">
                <a:solidFill>
                  <a:schemeClr val="tx1"/>
                </a:solidFill>
                <a:latin typeface="Cambria" panose="02040503050406030204" pitchFamily="18" charset="0"/>
              </a:rPr>
              <a:t>- </a:t>
            </a:r>
            <a:r>
              <a:rPr lang="fr-BE" b="1" dirty="0" smtClean="0">
                <a:solidFill>
                  <a:schemeClr val="tx1"/>
                </a:solidFill>
                <a:latin typeface="Cambria" panose="02040503050406030204" pitchFamily="18" charset="0"/>
              </a:rPr>
              <a:t>Non prise </a:t>
            </a:r>
            <a:r>
              <a:rPr lang="fr-BE" dirty="0" smtClean="0">
                <a:solidFill>
                  <a:schemeClr val="tx1"/>
                </a:solidFill>
                <a:latin typeface="Cambria" panose="02040503050406030204" pitchFamily="18" charset="0"/>
              </a:rPr>
              <a:t>en compte des données du </a:t>
            </a:r>
            <a:r>
              <a:rPr lang="fr-BE" b="1" dirty="0" smtClean="0">
                <a:solidFill>
                  <a:schemeClr val="tx1"/>
                </a:solidFill>
                <a:latin typeface="Cambria" panose="02040503050406030204" pitchFamily="18" charset="0"/>
              </a:rPr>
              <a:t>monde réel </a:t>
            </a:r>
            <a:endParaRPr lang="fr-BE" b="1" dirty="0">
              <a:solidFill>
                <a:schemeClr val="tx1"/>
              </a:solidFill>
              <a:latin typeface="Cambria" panose="02040503050406030204" pitchFamily="18" charset="0"/>
            </a:endParaRPr>
          </a:p>
          <a:p>
            <a:pPr marL="285750" indent="-285750" algn="ctr">
              <a:buFontTx/>
              <a:buChar char="-"/>
            </a:pPr>
            <a:endParaRPr lang="fr-BE" dirty="0" smtClean="0">
              <a:solidFill>
                <a:schemeClr val="tx1"/>
              </a:solidFill>
              <a:latin typeface="Cambria" panose="02040503050406030204" pitchFamily="18" charset="0"/>
            </a:endParaRPr>
          </a:p>
          <a:p>
            <a:endParaRPr lang="fr-BE" dirty="0">
              <a:solidFill>
                <a:schemeClr val="tx1"/>
              </a:solidFill>
              <a:latin typeface="Cambria" panose="02040503050406030204" pitchFamily="18" charset="0"/>
            </a:endParaRPr>
          </a:p>
          <a:p>
            <a:pPr algn="ctr"/>
            <a:endParaRPr lang="fr-BE" dirty="0">
              <a:solidFill>
                <a:schemeClr val="tx1"/>
              </a:solidFill>
            </a:endParaRPr>
          </a:p>
        </p:txBody>
      </p:sp>
      <p:sp>
        <p:nvSpPr>
          <p:cNvPr id="12" name="Flèche droite 11"/>
          <p:cNvSpPr/>
          <p:nvPr/>
        </p:nvSpPr>
        <p:spPr>
          <a:xfrm>
            <a:off x="819941" y="5305486"/>
            <a:ext cx="360040" cy="432048"/>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452451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Effect transition="in" filter="fade">
                                      <p:cBhvr>
                                        <p:cTn id="15" dur="500"/>
                                        <p:tgtEl>
                                          <p:spTgt spid="8"/>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500" fill="hold"/>
                                        <p:tgtEl>
                                          <p:spTgt spid="11"/>
                                        </p:tgtEl>
                                        <p:attrNameLst>
                                          <p:attrName>ppt_w</p:attrName>
                                        </p:attrNameLst>
                                      </p:cBhvr>
                                      <p:tavLst>
                                        <p:tav tm="0">
                                          <p:val>
                                            <p:fltVal val="0"/>
                                          </p:val>
                                        </p:tav>
                                        <p:tav tm="100000">
                                          <p:val>
                                            <p:strVal val="#ppt_w"/>
                                          </p:val>
                                        </p:tav>
                                      </p:tavLst>
                                    </p:anim>
                                    <p:anim calcmode="lin" valueType="num">
                                      <p:cBhvr>
                                        <p:cTn id="31" dur="500" fill="hold"/>
                                        <p:tgtEl>
                                          <p:spTgt spid="11"/>
                                        </p:tgtEl>
                                        <p:attrNameLst>
                                          <p:attrName>ppt_h</p:attrName>
                                        </p:attrNameLst>
                                      </p:cBhvr>
                                      <p:tavLst>
                                        <p:tav tm="0">
                                          <p:val>
                                            <p:fltVal val="0"/>
                                          </p:val>
                                        </p:tav>
                                        <p:tav tm="100000">
                                          <p:val>
                                            <p:strVal val="#ppt_h"/>
                                          </p:val>
                                        </p:tav>
                                      </p:tavLst>
                                    </p:anim>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heel(1)">
                                      <p:cBhvr>
                                        <p:cTn id="37" dur="1000"/>
                                        <p:tgtEl>
                                          <p:spTgt spid="12"/>
                                        </p:tgtEl>
                                      </p:cBhvr>
                                    </p:animEffect>
                                  </p:childTnLst>
                                </p:cTn>
                              </p:par>
                              <p:par>
                                <p:cTn id="38" presetID="21" presetClass="entr" presetSubtype="1"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heel(1)">
                                      <p:cBhvr>
                                        <p:cTn id="4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P spid="11" grpId="0"/>
      <p:bldP spid="15"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251520" y="332656"/>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.1 Analyse des productions écrites</a:t>
            </a:r>
            <a:endParaRPr lang="fr-BE" sz="3600" dirty="0">
              <a:latin typeface="Cambria" panose="02040503050406030204" pitchFamily="18" charset="0"/>
            </a:endParaRPr>
          </a:p>
        </p:txBody>
      </p:sp>
      <p:sp>
        <p:nvSpPr>
          <p:cNvPr id="6" name="Espace réservé du contenu 2"/>
          <p:cNvSpPr txBox="1">
            <a:spLocks/>
          </p:cNvSpPr>
          <p:nvPr/>
        </p:nvSpPr>
        <p:spPr>
          <a:xfrm>
            <a:off x="16789" y="980728"/>
            <a:ext cx="3600400" cy="72008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BE" sz="2000" dirty="0" smtClean="0">
                <a:latin typeface="Cambria" panose="02040503050406030204" pitchFamily="18" charset="0"/>
              </a:rPr>
              <a:t>Laura (élève novice) </a:t>
            </a:r>
          </a:p>
          <a:p>
            <a:pPr marL="0" indent="0">
              <a:buNone/>
            </a:pPr>
            <a:r>
              <a:rPr lang="fr-BE" sz="2000" i="1" dirty="0" smtClean="0">
                <a:latin typeface="Cambria" panose="02040503050406030204" pitchFamily="18" charset="0"/>
              </a:rPr>
              <a:t>      Posttest</a:t>
            </a:r>
            <a:endParaRPr lang="fr-BE" sz="2000" i="1" dirty="0">
              <a:latin typeface="Cambria" panose="02040503050406030204" pitchFamily="18" charset="0"/>
            </a:endParaRPr>
          </a:p>
        </p:txBody>
      </p:sp>
      <p:pic>
        <p:nvPicPr>
          <p:cNvPr id="7" name="Image 6" descr="F:\2016_12_29\IMG_0008.jpg"/>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l="7275" t="20298" r="6065" b="5239"/>
          <a:stretch/>
        </p:blipFill>
        <p:spPr bwMode="auto">
          <a:xfrm>
            <a:off x="3347864" y="911314"/>
            <a:ext cx="4511774" cy="5625048"/>
          </a:xfrm>
          <a:prstGeom prst="rect">
            <a:avLst/>
          </a:prstGeom>
          <a:noFill/>
          <a:ln>
            <a:noFill/>
          </a:ln>
          <a:extLst>
            <a:ext uri="{53640926-AAD7-44D8-BBD7-CCE9431645EC}">
              <a14:shadowObscured xmlns:a14="http://schemas.microsoft.com/office/drawing/2010/main"/>
            </a:ext>
          </a:extLst>
        </p:spPr>
      </p:pic>
      <p:sp>
        <p:nvSpPr>
          <p:cNvPr id="4" name="ZoneTexte 3"/>
          <p:cNvSpPr txBox="1"/>
          <p:nvPr/>
        </p:nvSpPr>
        <p:spPr>
          <a:xfrm>
            <a:off x="3617189" y="4725144"/>
            <a:ext cx="3816424" cy="1323439"/>
          </a:xfrm>
          <a:prstGeom prst="rect">
            <a:avLst/>
          </a:prstGeom>
          <a:noFill/>
        </p:spPr>
        <p:txBody>
          <a:bodyPr wrap="square" rtlCol="0">
            <a:spAutoFit/>
          </a:bodyPr>
          <a:lstStyle/>
          <a:p>
            <a:r>
              <a:rPr lang="fr-BE" sz="1600" dirty="0" smtClean="0">
                <a:latin typeface="Times New Roman" panose="02020603050405020304" pitchFamily="18" charset="0"/>
                <a:cs typeface="Times New Roman" panose="02020603050405020304" pitchFamily="18" charset="0"/>
              </a:rPr>
              <a:t>- Il  s’agit d’un défi de partage</a:t>
            </a:r>
          </a:p>
          <a:p>
            <a:r>
              <a:rPr lang="fr-BE" sz="1600" dirty="0" smtClean="0">
                <a:latin typeface="Times New Roman" panose="02020603050405020304" pitchFamily="18" charset="0"/>
                <a:cs typeface="Times New Roman" panose="02020603050405020304" pitchFamily="18" charset="0"/>
              </a:rPr>
              <a:t>- Je l’ai déjà fait mais je sais plus c’était lequel</a:t>
            </a:r>
          </a:p>
          <a:p>
            <a:r>
              <a:rPr lang="fr-BE" sz="1600" dirty="0" smtClean="0">
                <a:latin typeface="Times New Roman" panose="02020603050405020304" pitchFamily="18" charset="0"/>
                <a:cs typeface="Times New Roman" panose="02020603050405020304" pitchFamily="18" charset="0"/>
              </a:rPr>
              <a:t>- Il faudra diviser</a:t>
            </a:r>
          </a:p>
          <a:p>
            <a:endParaRPr lang="fr-BE" sz="1600" dirty="0" smtClean="0">
              <a:latin typeface="Times New Roman" panose="02020603050405020304" pitchFamily="18" charset="0"/>
              <a:cs typeface="Times New Roman" panose="02020603050405020304" pitchFamily="18" charset="0"/>
            </a:endParaRPr>
          </a:p>
        </p:txBody>
      </p:sp>
      <p:sp>
        <p:nvSpPr>
          <p:cNvPr id="9" name="Accolade ouvrante 8"/>
          <p:cNvSpPr/>
          <p:nvPr/>
        </p:nvSpPr>
        <p:spPr>
          <a:xfrm>
            <a:off x="3059832" y="1099764"/>
            <a:ext cx="288032" cy="1825180"/>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0" name="ZoneTexte 9"/>
          <p:cNvSpPr txBox="1"/>
          <p:nvPr/>
        </p:nvSpPr>
        <p:spPr>
          <a:xfrm>
            <a:off x="1517633" y="1689188"/>
            <a:ext cx="1541720"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Décodage complet</a:t>
            </a:r>
            <a:endParaRPr lang="fr-BE" dirty="0">
              <a:solidFill>
                <a:srgbClr val="0070C0"/>
              </a:solidFill>
              <a:latin typeface="Cambria" panose="02040503050406030204" pitchFamily="18" charset="0"/>
            </a:endParaRPr>
          </a:p>
        </p:txBody>
      </p:sp>
      <p:sp>
        <p:nvSpPr>
          <p:cNvPr id="11" name="Accolade ouvrante 10"/>
          <p:cNvSpPr/>
          <p:nvPr/>
        </p:nvSpPr>
        <p:spPr>
          <a:xfrm>
            <a:off x="3050354" y="3073282"/>
            <a:ext cx="288032" cy="931781"/>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2" name="ZoneTexte 11"/>
          <p:cNvSpPr txBox="1"/>
          <p:nvPr/>
        </p:nvSpPr>
        <p:spPr>
          <a:xfrm>
            <a:off x="1568413" y="3354506"/>
            <a:ext cx="1440160"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Estimation</a:t>
            </a:r>
            <a:endParaRPr lang="fr-BE" dirty="0">
              <a:solidFill>
                <a:srgbClr val="0070C0"/>
              </a:solidFill>
              <a:latin typeface="Cambria" panose="02040503050406030204" pitchFamily="18" charset="0"/>
            </a:endParaRPr>
          </a:p>
        </p:txBody>
      </p:sp>
      <p:sp>
        <p:nvSpPr>
          <p:cNvPr id="13" name="Accolade ouvrante 12"/>
          <p:cNvSpPr/>
          <p:nvPr/>
        </p:nvSpPr>
        <p:spPr>
          <a:xfrm>
            <a:off x="3045732" y="4219774"/>
            <a:ext cx="288032" cy="1585489"/>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4" name="ZoneTexte 13"/>
          <p:cNvSpPr txBox="1"/>
          <p:nvPr/>
        </p:nvSpPr>
        <p:spPr>
          <a:xfrm>
            <a:off x="1162457" y="4689352"/>
            <a:ext cx="1908592"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Connaissances antérieures</a:t>
            </a:r>
            <a:endParaRPr lang="fr-BE" dirty="0">
              <a:solidFill>
                <a:srgbClr val="0070C0"/>
              </a:solidFill>
              <a:latin typeface="Cambria" panose="02040503050406030204" pitchFamily="18" charset="0"/>
            </a:endParaRPr>
          </a:p>
        </p:txBody>
      </p:sp>
    </p:spTree>
    <p:extLst>
      <p:ext uri="{BB962C8B-B14F-4D97-AF65-F5344CB8AC3E}">
        <p14:creationId xmlns:p14="http://schemas.microsoft.com/office/powerpoint/2010/main" val="1867709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ppt_w</p:attrName>
                                        </p:attrNameLst>
                                      </p:cBhvr>
                                      <p:tavLst>
                                        <p:tav tm="0">
                                          <p:val>
                                            <p:fltVal val="0"/>
                                          </p:val>
                                        </p:tav>
                                        <p:tav tm="100000">
                                          <p:val>
                                            <p:strVal val="#ppt_w"/>
                                          </p:val>
                                        </p:tav>
                                      </p:tavLst>
                                    </p:anim>
                                    <p:anim calcmode="lin" valueType="num">
                                      <p:cBhvr>
                                        <p:cTn id="26" dur="500" fill="hold"/>
                                        <p:tgtEl>
                                          <p:spTgt spid="11"/>
                                        </p:tgtEl>
                                        <p:attrNameLst>
                                          <p:attrName>ppt_h</p:attrName>
                                        </p:attrNameLst>
                                      </p:cBhvr>
                                      <p:tavLst>
                                        <p:tav tm="0">
                                          <p:val>
                                            <p:fltVal val="0"/>
                                          </p:val>
                                        </p:tav>
                                        <p:tav tm="100000">
                                          <p:val>
                                            <p:strVal val="#ppt_h"/>
                                          </p:val>
                                        </p:tav>
                                      </p:tavLst>
                                    </p:anim>
                                    <p:animEffect transition="in" filter="fade">
                                      <p:cBhvr>
                                        <p:cTn id="27" dur="500"/>
                                        <p:tgtEl>
                                          <p:spTgt spid="11"/>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500" fill="hold"/>
                                        <p:tgtEl>
                                          <p:spTgt spid="12"/>
                                        </p:tgtEl>
                                        <p:attrNameLst>
                                          <p:attrName>ppt_w</p:attrName>
                                        </p:attrNameLst>
                                      </p:cBhvr>
                                      <p:tavLst>
                                        <p:tav tm="0">
                                          <p:val>
                                            <p:fltVal val="0"/>
                                          </p:val>
                                        </p:tav>
                                        <p:tav tm="100000">
                                          <p:val>
                                            <p:strVal val="#ppt_w"/>
                                          </p:val>
                                        </p:tav>
                                      </p:tavLst>
                                    </p:anim>
                                    <p:anim calcmode="lin" valueType="num">
                                      <p:cBhvr>
                                        <p:cTn id="31" dur="500" fill="hold"/>
                                        <p:tgtEl>
                                          <p:spTgt spid="12"/>
                                        </p:tgtEl>
                                        <p:attrNameLst>
                                          <p:attrName>ppt_h</p:attrName>
                                        </p:attrNameLst>
                                      </p:cBhvr>
                                      <p:tavLst>
                                        <p:tav tm="0">
                                          <p:val>
                                            <p:fltVal val="0"/>
                                          </p:val>
                                        </p:tav>
                                        <p:tav tm="100000">
                                          <p:val>
                                            <p:strVal val="#ppt_h"/>
                                          </p:val>
                                        </p:tav>
                                      </p:tavLst>
                                    </p:anim>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500" fill="hold"/>
                                        <p:tgtEl>
                                          <p:spTgt spid="13"/>
                                        </p:tgtEl>
                                        <p:attrNameLst>
                                          <p:attrName>ppt_w</p:attrName>
                                        </p:attrNameLst>
                                      </p:cBhvr>
                                      <p:tavLst>
                                        <p:tav tm="0">
                                          <p:val>
                                            <p:fltVal val="0"/>
                                          </p:val>
                                        </p:tav>
                                        <p:tav tm="100000">
                                          <p:val>
                                            <p:strVal val="#ppt_w"/>
                                          </p:val>
                                        </p:tav>
                                      </p:tavLst>
                                    </p:anim>
                                    <p:anim calcmode="lin" valueType="num">
                                      <p:cBhvr>
                                        <p:cTn id="38" dur="500" fill="hold"/>
                                        <p:tgtEl>
                                          <p:spTgt spid="13"/>
                                        </p:tgtEl>
                                        <p:attrNameLst>
                                          <p:attrName>ppt_h</p:attrName>
                                        </p:attrNameLst>
                                      </p:cBhvr>
                                      <p:tavLst>
                                        <p:tav tm="0">
                                          <p:val>
                                            <p:fltVal val="0"/>
                                          </p:val>
                                        </p:tav>
                                        <p:tav tm="100000">
                                          <p:val>
                                            <p:strVal val="#ppt_h"/>
                                          </p:val>
                                        </p:tav>
                                      </p:tavLst>
                                    </p:anim>
                                    <p:animEffect transition="in" filter="fade">
                                      <p:cBhvr>
                                        <p:cTn id="39" dur="500"/>
                                        <p:tgtEl>
                                          <p:spTgt spid="1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500" fill="hold"/>
                                        <p:tgtEl>
                                          <p:spTgt spid="14"/>
                                        </p:tgtEl>
                                        <p:attrNameLst>
                                          <p:attrName>ppt_w</p:attrName>
                                        </p:attrNameLst>
                                      </p:cBhvr>
                                      <p:tavLst>
                                        <p:tav tm="0">
                                          <p:val>
                                            <p:fltVal val="0"/>
                                          </p:val>
                                        </p:tav>
                                        <p:tav tm="100000">
                                          <p:val>
                                            <p:strVal val="#ppt_w"/>
                                          </p:val>
                                        </p:tav>
                                      </p:tavLst>
                                    </p:anim>
                                    <p:anim calcmode="lin" valueType="num">
                                      <p:cBhvr>
                                        <p:cTn id="43" dur="500" fill="hold"/>
                                        <p:tgtEl>
                                          <p:spTgt spid="14"/>
                                        </p:tgtEl>
                                        <p:attrNameLst>
                                          <p:attrName>ppt_h</p:attrName>
                                        </p:attrNameLst>
                                      </p:cBhvr>
                                      <p:tavLst>
                                        <p:tav tm="0">
                                          <p:val>
                                            <p:fltVal val="0"/>
                                          </p:val>
                                        </p:tav>
                                        <p:tav tm="100000">
                                          <p:val>
                                            <p:strVal val="#ppt_h"/>
                                          </p:val>
                                        </p:tav>
                                      </p:tavLst>
                                    </p:anim>
                                    <p:animEffect transition="in" filter="fade">
                                      <p:cBhvr>
                                        <p:cTn id="4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animBg="1"/>
      <p:bldP spid="10" grpId="0"/>
      <p:bldP spid="11" grpId="0" animBg="1"/>
      <p:bldP spid="12" grpId="0"/>
      <p:bldP spid="13" grpId="0" animBg="1"/>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sz="4000" dirty="0" smtClean="0">
                <a:latin typeface="Cambria" panose="02040503050406030204" pitchFamily="18" charset="0"/>
              </a:rPr>
              <a:t>Plan de la présentation</a:t>
            </a:r>
            <a:endParaRPr lang="fr-BE" sz="4000" dirty="0">
              <a:latin typeface="Cambria" panose="02040503050406030204" pitchFamily="18" charset="0"/>
            </a:endParaRPr>
          </a:p>
        </p:txBody>
      </p:sp>
      <p:sp>
        <p:nvSpPr>
          <p:cNvPr id="4" name="Espace réservé du contenu 2"/>
          <p:cNvSpPr>
            <a:spLocks noGrp="1"/>
          </p:cNvSpPr>
          <p:nvPr>
            <p:ph idx="1"/>
          </p:nvPr>
        </p:nvSpPr>
        <p:spPr>
          <a:xfrm>
            <a:off x="683568" y="1556792"/>
            <a:ext cx="5616624" cy="4525963"/>
          </a:xfrm>
        </p:spPr>
        <p:txBody>
          <a:bodyPr>
            <a:normAutofit fontScale="77500" lnSpcReduction="20000"/>
          </a:bodyPr>
          <a:lstStyle/>
          <a:p>
            <a:pPr marL="0" indent="0">
              <a:lnSpc>
                <a:spcPct val="150000"/>
              </a:lnSpc>
              <a:buNone/>
            </a:pPr>
            <a:r>
              <a:rPr lang="fr-BE" sz="3400" dirty="0" smtClean="0">
                <a:solidFill>
                  <a:schemeClr val="accent3">
                    <a:lumMod val="75000"/>
                  </a:schemeClr>
                </a:solidFill>
                <a:latin typeface="Cambria" panose="02040503050406030204" pitchFamily="18" charset="0"/>
              </a:rPr>
              <a:t>1. Problématique</a:t>
            </a:r>
          </a:p>
          <a:p>
            <a:pPr marL="0" indent="0">
              <a:lnSpc>
                <a:spcPct val="150000"/>
              </a:lnSpc>
              <a:buNone/>
            </a:pPr>
            <a:r>
              <a:rPr lang="fr-BE" sz="3400" dirty="0" smtClean="0">
                <a:solidFill>
                  <a:schemeClr val="accent3">
                    <a:lumMod val="75000"/>
                  </a:schemeClr>
                </a:solidFill>
                <a:latin typeface="Cambria" panose="02040503050406030204" pitchFamily="18" charset="0"/>
              </a:rPr>
              <a:t>2. Revue de la littérature</a:t>
            </a:r>
          </a:p>
          <a:p>
            <a:pPr marL="0" indent="0">
              <a:lnSpc>
                <a:spcPct val="150000"/>
              </a:lnSpc>
              <a:buNone/>
            </a:pPr>
            <a:r>
              <a:rPr lang="fr-BE" sz="3400" dirty="0">
                <a:solidFill>
                  <a:schemeClr val="accent3">
                    <a:lumMod val="75000"/>
                  </a:schemeClr>
                </a:solidFill>
                <a:latin typeface="Cambria" panose="02040503050406030204" pitchFamily="18" charset="0"/>
              </a:rPr>
              <a:t>3</a:t>
            </a:r>
            <a:r>
              <a:rPr lang="fr-BE" sz="3400" dirty="0" smtClean="0">
                <a:solidFill>
                  <a:schemeClr val="accent3">
                    <a:lumMod val="75000"/>
                  </a:schemeClr>
                </a:solidFill>
                <a:latin typeface="Cambria" panose="02040503050406030204" pitchFamily="18" charset="0"/>
              </a:rPr>
              <a:t>. Méthodologie</a:t>
            </a:r>
          </a:p>
          <a:p>
            <a:pPr marL="0" indent="0">
              <a:lnSpc>
                <a:spcPct val="150000"/>
              </a:lnSpc>
              <a:buNone/>
            </a:pPr>
            <a:r>
              <a:rPr lang="fr-BE" sz="3400" dirty="0" smtClean="0">
                <a:solidFill>
                  <a:schemeClr val="accent3">
                    <a:lumMod val="75000"/>
                  </a:schemeClr>
                </a:solidFill>
                <a:latin typeface="Cambria" panose="02040503050406030204" pitchFamily="18" charset="0"/>
              </a:rPr>
              <a:t>4. Résultats</a:t>
            </a:r>
          </a:p>
          <a:p>
            <a:pPr marL="0" indent="0">
              <a:lnSpc>
                <a:spcPct val="150000"/>
              </a:lnSpc>
              <a:buNone/>
            </a:pPr>
            <a:r>
              <a:rPr lang="fr-BE" sz="3400" dirty="0" smtClean="0">
                <a:solidFill>
                  <a:schemeClr val="accent3">
                    <a:lumMod val="75000"/>
                  </a:schemeClr>
                </a:solidFill>
                <a:latin typeface="Cambria" panose="02040503050406030204" pitchFamily="18" charset="0"/>
              </a:rPr>
              <a:t>    </a:t>
            </a:r>
            <a:r>
              <a:rPr lang="fr-BE" sz="3400" i="1" dirty="0" smtClean="0">
                <a:solidFill>
                  <a:schemeClr val="accent3">
                    <a:lumMod val="75000"/>
                  </a:schemeClr>
                </a:solidFill>
                <a:latin typeface="Cambria" panose="02040503050406030204" pitchFamily="18" charset="0"/>
              </a:rPr>
              <a:t>4.1 Analyse des productions écrites</a:t>
            </a:r>
          </a:p>
          <a:p>
            <a:pPr marL="0" indent="0">
              <a:lnSpc>
                <a:spcPct val="150000"/>
              </a:lnSpc>
              <a:buNone/>
            </a:pPr>
            <a:r>
              <a:rPr lang="fr-BE" sz="3400" i="1" dirty="0" smtClean="0">
                <a:solidFill>
                  <a:schemeClr val="accent3">
                    <a:lumMod val="75000"/>
                  </a:schemeClr>
                </a:solidFill>
                <a:latin typeface="Cambria" panose="02040503050406030204" pitchFamily="18" charset="0"/>
              </a:rPr>
              <a:t>    4.2 Analyse des </a:t>
            </a:r>
            <a:r>
              <a:rPr lang="fr-BE" sz="3400" i="1" dirty="0" err="1" smtClean="0">
                <a:solidFill>
                  <a:schemeClr val="accent3">
                    <a:lumMod val="75000"/>
                  </a:schemeClr>
                </a:solidFill>
                <a:latin typeface="Cambria" panose="02040503050406030204" pitchFamily="18" charset="0"/>
              </a:rPr>
              <a:t>verbatims</a:t>
            </a:r>
            <a:endParaRPr lang="fr-BE" sz="3400" i="1" dirty="0" smtClean="0">
              <a:solidFill>
                <a:schemeClr val="accent3">
                  <a:lumMod val="75000"/>
                </a:schemeClr>
              </a:solidFill>
              <a:latin typeface="Cambria" panose="02040503050406030204" pitchFamily="18" charset="0"/>
            </a:endParaRPr>
          </a:p>
          <a:p>
            <a:pPr marL="0" indent="0">
              <a:lnSpc>
                <a:spcPct val="150000"/>
              </a:lnSpc>
              <a:buNone/>
            </a:pPr>
            <a:r>
              <a:rPr lang="fr-BE" sz="3400" dirty="0" smtClean="0">
                <a:solidFill>
                  <a:schemeClr val="accent3">
                    <a:lumMod val="75000"/>
                  </a:schemeClr>
                </a:solidFill>
                <a:latin typeface="Cambria" panose="02040503050406030204" pitchFamily="18" charset="0"/>
              </a:rPr>
              <a:t>5. Conclusion</a:t>
            </a:r>
          </a:p>
          <a:p>
            <a:pPr marL="0" indent="0">
              <a:lnSpc>
                <a:spcPct val="150000"/>
              </a:lnSpc>
              <a:buNone/>
            </a:pPr>
            <a:endParaRPr lang="fr-BE" dirty="0">
              <a:solidFill>
                <a:schemeClr val="accent3">
                  <a:lumMod val="75000"/>
                </a:schemeClr>
              </a:solidFill>
            </a:endParaRPr>
          </a:p>
        </p:txBody>
      </p:sp>
    </p:spTree>
    <p:extLst>
      <p:ext uri="{BB962C8B-B14F-4D97-AF65-F5344CB8AC3E}">
        <p14:creationId xmlns:p14="http://schemas.microsoft.com/office/powerpoint/2010/main" val="1867502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amond(in)">
                                      <p:cBhvr>
                                        <p:cTn id="7" dur="1000"/>
                                        <p:tgtEl>
                                          <p:spTgt spid="4">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diamond(in)">
                                      <p:cBhvr>
                                        <p:cTn id="10" dur="1000"/>
                                        <p:tgtEl>
                                          <p:spTgt spid="4">
                                            <p:txEl>
                                              <p:pRg st="1" end="1"/>
                                            </p:txEl>
                                          </p:spTgt>
                                        </p:tgtEl>
                                      </p:cBhvr>
                                    </p:animEffect>
                                  </p:childTnLst>
                                </p:cTn>
                              </p:par>
                              <p:par>
                                <p:cTn id="11" presetID="8" presetClass="entr" presetSubtype="16"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diamond(in)">
                                      <p:cBhvr>
                                        <p:cTn id="13" dur="1000"/>
                                        <p:tgtEl>
                                          <p:spTgt spid="4">
                                            <p:txEl>
                                              <p:pRg st="2" end="2"/>
                                            </p:txEl>
                                          </p:spTgt>
                                        </p:tgtEl>
                                      </p:cBhvr>
                                    </p:animEffect>
                                  </p:childTnLst>
                                </p:cTn>
                              </p:par>
                              <p:par>
                                <p:cTn id="14" presetID="8" presetClass="entr" presetSubtype="16"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diamond(in)">
                                      <p:cBhvr>
                                        <p:cTn id="16" dur="1000"/>
                                        <p:tgtEl>
                                          <p:spTgt spid="4">
                                            <p:txEl>
                                              <p:pRg st="3" end="3"/>
                                            </p:txEl>
                                          </p:spTgt>
                                        </p:tgtEl>
                                      </p:cBhvr>
                                    </p:animEffect>
                                  </p:childTnLst>
                                </p:cTn>
                              </p:par>
                              <p:par>
                                <p:cTn id="17" presetID="8" presetClass="entr" presetSubtype="16"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diamond(in)">
                                      <p:cBhvr>
                                        <p:cTn id="19" dur="1000"/>
                                        <p:tgtEl>
                                          <p:spTgt spid="4">
                                            <p:txEl>
                                              <p:pRg st="4" end="4"/>
                                            </p:txEl>
                                          </p:spTgt>
                                        </p:tgtEl>
                                      </p:cBhvr>
                                    </p:animEffect>
                                  </p:childTnLst>
                                </p:cTn>
                              </p:par>
                              <p:par>
                                <p:cTn id="20" presetID="8" presetClass="entr" presetSubtype="16"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diamond(in)">
                                      <p:cBhvr>
                                        <p:cTn id="22" dur="1000"/>
                                        <p:tgtEl>
                                          <p:spTgt spid="4">
                                            <p:txEl>
                                              <p:pRg st="5" end="5"/>
                                            </p:txEl>
                                          </p:spTgt>
                                        </p:tgtEl>
                                      </p:cBhvr>
                                    </p:animEffect>
                                  </p:childTnLst>
                                </p:cTn>
                              </p:par>
                              <p:par>
                                <p:cTn id="23" presetID="8" presetClass="entr" presetSubtype="16"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diamond(in)">
                                      <p:cBhvr>
                                        <p:cTn id="25" dur="10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2016_12_29\2016_12_29\IMG_0001.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063" t="2772" r="4449" b="32541"/>
          <a:stretch/>
        </p:blipFill>
        <p:spPr bwMode="auto">
          <a:xfrm>
            <a:off x="4355976" y="866914"/>
            <a:ext cx="4291344" cy="4436198"/>
          </a:xfrm>
          <a:prstGeom prst="rect">
            <a:avLst/>
          </a:prstGeom>
          <a:noFill/>
          <a:extLst>
            <a:ext uri="{909E8E84-426E-40DD-AFC4-6F175D3DCCD1}">
              <a14:hiddenFill xmlns:a14="http://schemas.microsoft.com/office/drawing/2010/main">
                <a:solidFill>
                  <a:srgbClr val="FFFFFF"/>
                </a:solidFill>
              </a14:hiddenFill>
            </a:ext>
          </a:extLst>
        </p:spPr>
      </p:pic>
      <p:sp>
        <p:nvSpPr>
          <p:cNvPr id="5" name="Titre 1"/>
          <p:cNvSpPr>
            <a:spLocks noGrp="1"/>
          </p:cNvSpPr>
          <p:nvPr>
            <p:ph type="title"/>
          </p:nvPr>
        </p:nvSpPr>
        <p:spPr>
          <a:xfrm>
            <a:off x="251520" y="332656"/>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.1 Analyse des productions écrites</a:t>
            </a:r>
            <a:endParaRPr lang="fr-BE" sz="3600" dirty="0">
              <a:latin typeface="Cambria" panose="02040503050406030204" pitchFamily="18" charset="0"/>
            </a:endParaRPr>
          </a:p>
        </p:txBody>
      </p:sp>
      <p:sp>
        <p:nvSpPr>
          <p:cNvPr id="6" name="Espace réservé du contenu 2"/>
          <p:cNvSpPr txBox="1">
            <a:spLocks/>
          </p:cNvSpPr>
          <p:nvPr/>
        </p:nvSpPr>
        <p:spPr>
          <a:xfrm>
            <a:off x="16789" y="980728"/>
            <a:ext cx="3600400" cy="72008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BE" sz="2000" dirty="0" smtClean="0">
                <a:latin typeface="Cambria" panose="02040503050406030204" pitchFamily="18" charset="0"/>
              </a:rPr>
              <a:t>Laura (élève novice) </a:t>
            </a:r>
          </a:p>
          <a:p>
            <a:pPr marL="0" indent="0">
              <a:buNone/>
            </a:pPr>
            <a:r>
              <a:rPr lang="fr-BE" sz="2000" i="1" dirty="0" smtClean="0">
                <a:latin typeface="Cambria" panose="02040503050406030204" pitchFamily="18" charset="0"/>
              </a:rPr>
              <a:t>      Posttest</a:t>
            </a:r>
            <a:endParaRPr lang="fr-BE" sz="2000" i="1" dirty="0">
              <a:latin typeface="Cambria" panose="02040503050406030204" pitchFamily="18" charset="0"/>
            </a:endParaRPr>
          </a:p>
        </p:txBody>
      </p:sp>
      <p:sp>
        <p:nvSpPr>
          <p:cNvPr id="9" name="ZoneTexte 8"/>
          <p:cNvSpPr txBox="1"/>
          <p:nvPr/>
        </p:nvSpPr>
        <p:spPr>
          <a:xfrm>
            <a:off x="4716016" y="1052736"/>
            <a:ext cx="3290932" cy="584775"/>
          </a:xfrm>
          <a:prstGeom prst="rect">
            <a:avLst/>
          </a:prstGeom>
          <a:solidFill>
            <a:schemeClr val="bg1"/>
          </a:solidFill>
        </p:spPr>
        <p:txBody>
          <a:bodyPr wrap="square" rtlCol="0">
            <a:spAutoFit/>
          </a:bodyPr>
          <a:lstStyle/>
          <a:p>
            <a:r>
              <a:rPr lang="fr-BE" sz="1600" u="sng" dirty="0">
                <a:latin typeface="Times New Roman" panose="02020603050405020304" pitchFamily="18" charset="0"/>
                <a:cs typeface="Times New Roman" panose="02020603050405020304" pitchFamily="18" charset="0"/>
              </a:rPr>
              <a:t>Je fais un plan</a:t>
            </a:r>
          </a:p>
          <a:p>
            <a:r>
              <a:rPr lang="fr-BE" sz="1600" dirty="0" smtClean="0">
                <a:latin typeface="Times New Roman" panose="02020603050405020304" pitchFamily="18" charset="0"/>
                <a:cs typeface="Times New Roman" panose="02020603050405020304" pitchFamily="18" charset="0"/>
              </a:rPr>
              <a:t>Je vais devoir diviser 210 par 8</a:t>
            </a:r>
          </a:p>
        </p:txBody>
      </p:sp>
      <p:sp>
        <p:nvSpPr>
          <p:cNvPr id="10" name="Accolade ouvrante 9"/>
          <p:cNvSpPr/>
          <p:nvPr/>
        </p:nvSpPr>
        <p:spPr>
          <a:xfrm>
            <a:off x="4019212" y="1052736"/>
            <a:ext cx="288032" cy="576064"/>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1" name="ZoneTexte 10"/>
          <p:cNvSpPr txBox="1"/>
          <p:nvPr/>
        </p:nvSpPr>
        <p:spPr>
          <a:xfrm>
            <a:off x="3021317" y="1156102"/>
            <a:ext cx="864096"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Plan</a:t>
            </a:r>
            <a:endParaRPr lang="fr-BE" dirty="0">
              <a:solidFill>
                <a:srgbClr val="0070C0"/>
              </a:solidFill>
              <a:latin typeface="Cambria" panose="02040503050406030204" pitchFamily="18" charset="0"/>
            </a:endParaRPr>
          </a:p>
        </p:txBody>
      </p:sp>
      <p:sp>
        <p:nvSpPr>
          <p:cNvPr id="12" name="Accolade ouvrante 11"/>
          <p:cNvSpPr/>
          <p:nvPr/>
        </p:nvSpPr>
        <p:spPr>
          <a:xfrm>
            <a:off x="4067944" y="1938546"/>
            <a:ext cx="288032" cy="1055962"/>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3" name="Accolade ouvrante 12"/>
          <p:cNvSpPr/>
          <p:nvPr/>
        </p:nvSpPr>
        <p:spPr>
          <a:xfrm>
            <a:off x="3975502" y="3250407"/>
            <a:ext cx="288032" cy="1055962"/>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4" name="Accolade ouvrante 13"/>
          <p:cNvSpPr/>
          <p:nvPr/>
        </p:nvSpPr>
        <p:spPr>
          <a:xfrm>
            <a:off x="4049310" y="4617132"/>
            <a:ext cx="288032" cy="648072"/>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5" name="ZoneTexte 14"/>
          <p:cNvSpPr txBox="1"/>
          <p:nvPr/>
        </p:nvSpPr>
        <p:spPr>
          <a:xfrm>
            <a:off x="2887518" y="2267738"/>
            <a:ext cx="1131694"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Calculs</a:t>
            </a:r>
            <a:endParaRPr lang="fr-BE" dirty="0">
              <a:solidFill>
                <a:srgbClr val="0070C0"/>
              </a:solidFill>
              <a:latin typeface="Cambria" panose="02040503050406030204" pitchFamily="18" charset="0"/>
            </a:endParaRPr>
          </a:p>
        </p:txBody>
      </p:sp>
      <p:sp>
        <p:nvSpPr>
          <p:cNvPr id="16" name="ZoneTexte 15"/>
          <p:cNvSpPr txBox="1"/>
          <p:nvPr/>
        </p:nvSpPr>
        <p:spPr>
          <a:xfrm>
            <a:off x="2328302" y="3593722"/>
            <a:ext cx="1758997"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Vérification partielle</a:t>
            </a:r>
            <a:endParaRPr lang="fr-BE" dirty="0">
              <a:solidFill>
                <a:srgbClr val="0070C0"/>
              </a:solidFill>
              <a:latin typeface="Cambria" panose="02040503050406030204" pitchFamily="18" charset="0"/>
            </a:endParaRPr>
          </a:p>
        </p:txBody>
      </p:sp>
      <p:sp>
        <p:nvSpPr>
          <p:cNvPr id="17" name="ZoneTexte 16"/>
          <p:cNvSpPr txBox="1"/>
          <p:nvPr/>
        </p:nvSpPr>
        <p:spPr>
          <a:xfrm>
            <a:off x="1921124" y="4750270"/>
            <a:ext cx="2160240"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Communication</a:t>
            </a:r>
            <a:endParaRPr lang="fr-BE" dirty="0">
              <a:solidFill>
                <a:srgbClr val="0070C0"/>
              </a:solidFill>
              <a:latin typeface="Cambria" panose="02040503050406030204" pitchFamily="18" charset="0"/>
            </a:endParaRPr>
          </a:p>
        </p:txBody>
      </p:sp>
      <p:sp>
        <p:nvSpPr>
          <p:cNvPr id="19" name="Rectangle à coins arrondis 18"/>
          <p:cNvSpPr/>
          <p:nvPr/>
        </p:nvSpPr>
        <p:spPr>
          <a:xfrm>
            <a:off x="1115616" y="5419080"/>
            <a:ext cx="7409660" cy="1204416"/>
          </a:xfrm>
          <a:prstGeom prst="roundRect">
            <a:avLst/>
          </a:prstGeom>
          <a:solidFill>
            <a:srgbClr val="DFE4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BE" dirty="0" smtClean="0">
              <a:solidFill>
                <a:schemeClr val="tx1"/>
              </a:solidFill>
              <a:latin typeface="Cambria" panose="02040503050406030204" pitchFamily="18" charset="0"/>
            </a:endParaRPr>
          </a:p>
          <a:p>
            <a:pPr algn="ctr"/>
            <a:endParaRPr lang="fr-BE" dirty="0" smtClean="0">
              <a:solidFill>
                <a:schemeClr val="tx1"/>
              </a:solidFill>
              <a:latin typeface="Cambria" panose="02040503050406030204" pitchFamily="18" charset="0"/>
            </a:endParaRPr>
          </a:p>
          <a:p>
            <a:pPr marL="285750" indent="-285750">
              <a:buFontTx/>
              <a:buChar char="-"/>
            </a:pPr>
            <a:endParaRPr lang="fr-BE" dirty="0" smtClean="0">
              <a:solidFill>
                <a:schemeClr val="tx1"/>
              </a:solidFill>
              <a:latin typeface="Cambria" panose="02040503050406030204" pitchFamily="18" charset="0"/>
            </a:endParaRPr>
          </a:p>
          <a:p>
            <a:pPr marL="285750" indent="-285750">
              <a:buFontTx/>
              <a:buChar char="-"/>
            </a:pPr>
            <a:r>
              <a:rPr lang="fr-BE" dirty="0" smtClean="0">
                <a:solidFill>
                  <a:schemeClr val="tx1"/>
                </a:solidFill>
                <a:latin typeface="Cambria" panose="02040503050406030204" pitchFamily="18" charset="0"/>
              </a:rPr>
              <a:t>Mobilisation de </a:t>
            </a:r>
            <a:r>
              <a:rPr lang="fr-BE" b="1" dirty="0" smtClean="0">
                <a:solidFill>
                  <a:schemeClr val="tx1"/>
                </a:solidFill>
                <a:latin typeface="Cambria" panose="02040503050406030204" pitchFamily="18" charset="0"/>
              </a:rPr>
              <a:t>la plupart des stratégies heuristiques </a:t>
            </a:r>
            <a:r>
              <a:rPr lang="fr-BE" dirty="0" smtClean="0">
                <a:solidFill>
                  <a:schemeClr val="tx1"/>
                </a:solidFill>
                <a:latin typeface="Cambria" panose="02040503050406030204" pitchFamily="18" charset="0"/>
              </a:rPr>
              <a:t>enseignées mais </a:t>
            </a:r>
            <a:r>
              <a:rPr lang="fr-BE" b="1" dirty="0" smtClean="0">
                <a:solidFill>
                  <a:schemeClr val="tx1"/>
                </a:solidFill>
                <a:latin typeface="Cambria" panose="02040503050406030204" pitchFamily="18" charset="0"/>
              </a:rPr>
              <a:t>pas toujours adéquatement </a:t>
            </a:r>
            <a:r>
              <a:rPr lang="fr-BE" dirty="0" smtClean="0">
                <a:solidFill>
                  <a:schemeClr val="tx1"/>
                </a:solidFill>
                <a:latin typeface="Cambria" panose="02040503050406030204" pitchFamily="18" charset="0"/>
              </a:rPr>
              <a:t>(estimation fort large et non comparée avec la réponse, vérification incomplète)</a:t>
            </a:r>
          </a:p>
          <a:p>
            <a:r>
              <a:rPr lang="fr-BE" b="1" dirty="0" smtClean="0">
                <a:solidFill>
                  <a:schemeClr val="tx1"/>
                </a:solidFill>
                <a:latin typeface="Cambria" panose="02040503050406030204" pitchFamily="18" charset="0"/>
              </a:rPr>
              <a:t>- Non </a:t>
            </a:r>
            <a:r>
              <a:rPr lang="fr-BE" b="1" dirty="0">
                <a:solidFill>
                  <a:schemeClr val="tx1"/>
                </a:solidFill>
                <a:latin typeface="Cambria" panose="02040503050406030204" pitchFamily="18" charset="0"/>
              </a:rPr>
              <a:t>prise </a:t>
            </a:r>
            <a:r>
              <a:rPr lang="fr-BE" dirty="0">
                <a:solidFill>
                  <a:schemeClr val="tx1"/>
                </a:solidFill>
                <a:latin typeface="Cambria" panose="02040503050406030204" pitchFamily="18" charset="0"/>
              </a:rPr>
              <a:t>en compte des données du </a:t>
            </a:r>
            <a:r>
              <a:rPr lang="fr-BE" b="1" dirty="0">
                <a:solidFill>
                  <a:schemeClr val="tx1"/>
                </a:solidFill>
                <a:latin typeface="Cambria" panose="02040503050406030204" pitchFamily="18" charset="0"/>
              </a:rPr>
              <a:t>monde réel </a:t>
            </a:r>
          </a:p>
          <a:p>
            <a:pPr marL="285750" indent="-285750">
              <a:buFontTx/>
              <a:buChar char="-"/>
            </a:pPr>
            <a:endParaRPr lang="fr-BE" dirty="0" smtClean="0">
              <a:solidFill>
                <a:schemeClr val="tx1"/>
              </a:solidFill>
              <a:latin typeface="Cambria" panose="02040503050406030204" pitchFamily="18" charset="0"/>
            </a:endParaRPr>
          </a:p>
          <a:p>
            <a:endParaRPr lang="fr-BE" dirty="0">
              <a:solidFill>
                <a:schemeClr val="tx1"/>
              </a:solidFill>
              <a:latin typeface="Cambria" panose="02040503050406030204" pitchFamily="18" charset="0"/>
            </a:endParaRPr>
          </a:p>
          <a:p>
            <a:pPr algn="ctr"/>
            <a:endParaRPr lang="fr-BE" dirty="0">
              <a:solidFill>
                <a:schemeClr val="tx1"/>
              </a:solidFill>
            </a:endParaRPr>
          </a:p>
        </p:txBody>
      </p:sp>
      <p:sp>
        <p:nvSpPr>
          <p:cNvPr id="20" name="Flèche droite 19"/>
          <p:cNvSpPr/>
          <p:nvPr/>
        </p:nvSpPr>
        <p:spPr>
          <a:xfrm>
            <a:off x="639921" y="5805264"/>
            <a:ext cx="360040" cy="432048"/>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187327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9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ppt_w</p:attrName>
                                        </p:attrNameLst>
                                      </p:cBhvr>
                                      <p:tavLst>
                                        <p:tav tm="0">
                                          <p:val>
                                            <p:fltVal val="0"/>
                                          </p:val>
                                        </p:tav>
                                        <p:tav tm="100000">
                                          <p:val>
                                            <p:strVal val="#ppt_w"/>
                                          </p:val>
                                        </p:tav>
                                      </p:tavLst>
                                    </p:anim>
                                    <p:anim calcmode="lin" valueType="num">
                                      <p:cBhvr>
                                        <p:cTn id="26" dur="500" fill="hold"/>
                                        <p:tgtEl>
                                          <p:spTgt spid="12"/>
                                        </p:tgtEl>
                                        <p:attrNameLst>
                                          <p:attrName>ppt_h</p:attrName>
                                        </p:attrNameLst>
                                      </p:cBhvr>
                                      <p:tavLst>
                                        <p:tav tm="0">
                                          <p:val>
                                            <p:fltVal val="0"/>
                                          </p:val>
                                        </p:tav>
                                        <p:tav tm="100000">
                                          <p:val>
                                            <p:strVal val="#ppt_h"/>
                                          </p:val>
                                        </p:tav>
                                      </p:tavLst>
                                    </p:anim>
                                    <p:animEffect transition="in" filter="fade">
                                      <p:cBhvr>
                                        <p:cTn id="27" dur="500"/>
                                        <p:tgtEl>
                                          <p:spTgt spid="12"/>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500" fill="hold"/>
                                        <p:tgtEl>
                                          <p:spTgt spid="15"/>
                                        </p:tgtEl>
                                        <p:attrNameLst>
                                          <p:attrName>ppt_w</p:attrName>
                                        </p:attrNameLst>
                                      </p:cBhvr>
                                      <p:tavLst>
                                        <p:tav tm="0">
                                          <p:val>
                                            <p:fltVal val="0"/>
                                          </p:val>
                                        </p:tav>
                                        <p:tav tm="100000">
                                          <p:val>
                                            <p:strVal val="#ppt_w"/>
                                          </p:val>
                                        </p:tav>
                                      </p:tavLst>
                                    </p:anim>
                                    <p:anim calcmode="lin" valueType="num">
                                      <p:cBhvr>
                                        <p:cTn id="31" dur="500" fill="hold"/>
                                        <p:tgtEl>
                                          <p:spTgt spid="15"/>
                                        </p:tgtEl>
                                        <p:attrNameLst>
                                          <p:attrName>ppt_h</p:attrName>
                                        </p:attrNameLst>
                                      </p:cBhvr>
                                      <p:tavLst>
                                        <p:tav tm="0">
                                          <p:val>
                                            <p:fltVal val="0"/>
                                          </p:val>
                                        </p:tav>
                                        <p:tav tm="100000">
                                          <p:val>
                                            <p:strVal val="#ppt_h"/>
                                          </p:val>
                                        </p:tav>
                                      </p:tavLst>
                                    </p:anim>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500" fill="hold"/>
                                        <p:tgtEl>
                                          <p:spTgt spid="13"/>
                                        </p:tgtEl>
                                        <p:attrNameLst>
                                          <p:attrName>ppt_w</p:attrName>
                                        </p:attrNameLst>
                                      </p:cBhvr>
                                      <p:tavLst>
                                        <p:tav tm="0">
                                          <p:val>
                                            <p:fltVal val="0"/>
                                          </p:val>
                                        </p:tav>
                                        <p:tav tm="100000">
                                          <p:val>
                                            <p:strVal val="#ppt_w"/>
                                          </p:val>
                                        </p:tav>
                                      </p:tavLst>
                                    </p:anim>
                                    <p:anim calcmode="lin" valueType="num">
                                      <p:cBhvr>
                                        <p:cTn id="38" dur="500" fill="hold"/>
                                        <p:tgtEl>
                                          <p:spTgt spid="13"/>
                                        </p:tgtEl>
                                        <p:attrNameLst>
                                          <p:attrName>ppt_h</p:attrName>
                                        </p:attrNameLst>
                                      </p:cBhvr>
                                      <p:tavLst>
                                        <p:tav tm="0">
                                          <p:val>
                                            <p:fltVal val="0"/>
                                          </p:val>
                                        </p:tav>
                                        <p:tav tm="100000">
                                          <p:val>
                                            <p:strVal val="#ppt_h"/>
                                          </p:val>
                                        </p:tav>
                                      </p:tavLst>
                                    </p:anim>
                                    <p:animEffect transition="in" filter="fade">
                                      <p:cBhvr>
                                        <p:cTn id="39" dur="500"/>
                                        <p:tgtEl>
                                          <p:spTgt spid="1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500" fill="hold"/>
                                        <p:tgtEl>
                                          <p:spTgt spid="16"/>
                                        </p:tgtEl>
                                        <p:attrNameLst>
                                          <p:attrName>ppt_w</p:attrName>
                                        </p:attrNameLst>
                                      </p:cBhvr>
                                      <p:tavLst>
                                        <p:tav tm="0">
                                          <p:val>
                                            <p:fltVal val="0"/>
                                          </p:val>
                                        </p:tav>
                                        <p:tav tm="100000">
                                          <p:val>
                                            <p:strVal val="#ppt_w"/>
                                          </p:val>
                                        </p:tav>
                                      </p:tavLst>
                                    </p:anim>
                                    <p:anim calcmode="lin" valueType="num">
                                      <p:cBhvr>
                                        <p:cTn id="43" dur="500" fill="hold"/>
                                        <p:tgtEl>
                                          <p:spTgt spid="16"/>
                                        </p:tgtEl>
                                        <p:attrNameLst>
                                          <p:attrName>ppt_h</p:attrName>
                                        </p:attrNameLst>
                                      </p:cBhvr>
                                      <p:tavLst>
                                        <p:tav tm="0">
                                          <p:val>
                                            <p:fltVal val="0"/>
                                          </p:val>
                                        </p:tav>
                                        <p:tav tm="100000">
                                          <p:val>
                                            <p:strVal val="#ppt_h"/>
                                          </p:val>
                                        </p:tav>
                                      </p:tavLst>
                                    </p:anim>
                                    <p:animEffect transition="in" filter="fade">
                                      <p:cBhvr>
                                        <p:cTn id="44" dur="5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p:cTn id="49" dur="500" fill="hold"/>
                                        <p:tgtEl>
                                          <p:spTgt spid="17"/>
                                        </p:tgtEl>
                                        <p:attrNameLst>
                                          <p:attrName>ppt_w</p:attrName>
                                        </p:attrNameLst>
                                      </p:cBhvr>
                                      <p:tavLst>
                                        <p:tav tm="0">
                                          <p:val>
                                            <p:fltVal val="0"/>
                                          </p:val>
                                        </p:tav>
                                        <p:tav tm="100000">
                                          <p:val>
                                            <p:strVal val="#ppt_w"/>
                                          </p:val>
                                        </p:tav>
                                      </p:tavLst>
                                    </p:anim>
                                    <p:anim calcmode="lin" valueType="num">
                                      <p:cBhvr>
                                        <p:cTn id="50" dur="500" fill="hold"/>
                                        <p:tgtEl>
                                          <p:spTgt spid="17"/>
                                        </p:tgtEl>
                                        <p:attrNameLst>
                                          <p:attrName>ppt_h</p:attrName>
                                        </p:attrNameLst>
                                      </p:cBhvr>
                                      <p:tavLst>
                                        <p:tav tm="0">
                                          <p:val>
                                            <p:fltVal val="0"/>
                                          </p:val>
                                        </p:tav>
                                        <p:tav tm="100000">
                                          <p:val>
                                            <p:strVal val="#ppt_h"/>
                                          </p:val>
                                        </p:tav>
                                      </p:tavLst>
                                    </p:anim>
                                    <p:animEffect transition="in" filter="fade">
                                      <p:cBhvr>
                                        <p:cTn id="51" dur="500"/>
                                        <p:tgtEl>
                                          <p:spTgt spid="17"/>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14"/>
                                        </p:tgtEl>
                                        <p:attrNameLst>
                                          <p:attrName>style.visibility</p:attrName>
                                        </p:attrNameLst>
                                      </p:cBhvr>
                                      <p:to>
                                        <p:strVal val="visible"/>
                                      </p:to>
                                    </p:set>
                                    <p:anim calcmode="lin" valueType="num">
                                      <p:cBhvr>
                                        <p:cTn id="54" dur="500" fill="hold"/>
                                        <p:tgtEl>
                                          <p:spTgt spid="14"/>
                                        </p:tgtEl>
                                        <p:attrNameLst>
                                          <p:attrName>ppt_w</p:attrName>
                                        </p:attrNameLst>
                                      </p:cBhvr>
                                      <p:tavLst>
                                        <p:tav tm="0">
                                          <p:val>
                                            <p:fltVal val="0"/>
                                          </p:val>
                                        </p:tav>
                                        <p:tav tm="100000">
                                          <p:val>
                                            <p:strVal val="#ppt_w"/>
                                          </p:val>
                                        </p:tav>
                                      </p:tavLst>
                                    </p:anim>
                                    <p:anim calcmode="lin" valueType="num">
                                      <p:cBhvr>
                                        <p:cTn id="55" dur="500" fill="hold"/>
                                        <p:tgtEl>
                                          <p:spTgt spid="14"/>
                                        </p:tgtEl>
                                        <p:attrNameLst>
                                          <p:attrName>ppt_h</p:attrName>
                                        </p:attrNameLst>
                                      </p:cBhvr>
                                      <p:tavLst>
                                        <p:tav tm="0">
                                          <p:val>
                                            <p:fltVal val="0"/>
                                          </p:val>
                                        </p:tav>
                                        <p:tav tm="100000">
                                          <p:val>
                                            <p:strVal val="#ppt_h"/>
                                          </p:val>
                                        </p:tav>
                                      </p:tavLst>
                                    </p:anim>
                                    <p:animEffect transition="in" filter="fade">
                                      <p:cBhvr>
                                        <p:cTn id="56" dur="500"/>
                                        <p:tgtEl>
                                          <p:spTgt spid="14"/>
                                        </p:tgtEl>
                                      </p:cBhvr>
                                    </p:animEffect>
                                  </p:childTnLst>
                                </p:cTn>
                              </p:par>
                            </p:childTnLst>
                          </p:cTn>
                        </p:par>
                      </p:childTnLst>
                    </p:cTn>
                  </p:par>
                  <p:par>
                    <p:cTn id="57" fill="hold">
                      <p:stCondLst>
                        <p:cond delay="indefinite"/>
                      </p:stCondLst>
                      <p:childTnLst>
                        <p:par>
                          <p:cTn id="58" fill="hold">
                            <p:stCondLst>
                              <p:cond delay="0"/>
                            </p:stCondLst>
                            <p:childTnLst>
                              <p:par>
                                <p:cTn id="59" presetID="21" presetClass="entr" presetSubtype="1" fill="hold" grpId="0" nodeType="click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wheel(1)">
                                      <p:cBhvr>
                                        <p:cTn id="61" dur="1000"/>
                                        <p:tgtEl>
                                          <p:spTgt spid="19"/>
                                        </p:tgtEl>
                                      </p:cBhvr>
                                    </p:animEffect>
                                  </p:childTnLst>
                                </p:cTn>
                              </p:par>
                              <p:par>
                                <p:cTn id="62" presetID="21" presetClass="entr" presetSubtype="1" fill="hold" grpId="0" nodeType="with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wheel(1)">
                                      <p:cBhvr>
                                        <p:cTn id="64"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P spid="12" grpId="0" animBg="1"/>
      <p:bldP spid="13" grpId="0" animBg="1"/>
      <p:bldP spid="14" grpId="0" animBg="1"/>
      <p:bldP spid="15" grpId="0"/>
      <p:bldP spid="16" grpId="0"/>
      <p:bldP spid="17" grpId="0"/>
      <p:bldP spid="19" grpId="0" animBg="1"/>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2016_12_29\IMG_0009.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2956" t="19670" r="5757" b="4158"/>
          <a:stretch/>
        </p:blipFill>
        <p:spPr bwMode="auto">
          <a:xfrm>
            <a:off x="3724417" y="926618"/>
            <a:ext cx="4926476" cy="5813041"/>
          </a:xfrm>
          <a:prstGeom prst="rect">
            <a:avLst/>
          </a:prstGeom>
          <a:noFill/>
          <a:extLst>
            <a:ext uri="{909E8E84-426E-40DD-AFC4-6F175D3DCCD1}">
              <a14:hiddenFill xmlns:a14="http://schemas.microsoft.com/office/drawing/2010/main">
                <a:solidFill>
                  <a:srgbClr val="FFFFFF"/>
                </a:solidFill>
              </a14:hiddenFill>
            </a:ext>
          </a:extLst>
        </p:spPr>
      </p:pic>
      <p:sp>
        <p:nvSpPr>
          <p:cNvPr id="5" name="Titre 1"/>
          <p:cNvSpPr>
            <a:spLocks noGrp="1"/>
          </p:cNvSpPr>
          <p:nvPr>
            <p:ph type="title"/>
          </p:nvPr>
        </p:nvSpPr>
        <p:spPr>
          <a:xfrm>
            <a:off x="251520" y="332656"/>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.1 Analyse des productions écrites</a:t>
            </a:r>
            <a:endParaRPr lang="fr-BE" sz="3600" dirty="0">
              <a:latin typeface="Cambria" panose="02040503050406030204" pitchFamily="18" charset="0"/>
            </a:endParaRPr>
          </a:p>
        </p:txBody>
      </p:sp>
      <p:sp>
        <p:nvSpPr>
          <p:cNvPr id="6" name="Espace réservé du contenu 2"/>
          <p:cNvSpPr txBox="1">
            <a:spLocks/>
          </p:cNvSpPr>
          <p:nvPr/>
        </p:nvSpPr>
        <p:spPr>
          <a:xfrm>
            <a:off x="93860" y="904300"/>
            <a:ext cx="2873530" cy="72008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BE" sz="2000" dirty="0" smtClean="0">
                <a:latin typeface="Cambria" panose="02040503050406030204" pitchFamily="18" charset="0"/>
              </a:rPr>
              <a:t>Laura (élève novice) </a:t>
            </a:r>
          </a:p>
          <a:p>
            <a:pPr marL="0" indent="0">
              <a:buNone/>
            </a:pPr>
            <a:r>
              <a:rPr lang="fr-BE" sz="2000" i="1" dirty="0" smtClean="0">
                <a:latin typeface="Cambria" panose="02040503050406030204" pitchFamily="18" charset="0"/>
              </a:rPr>
              <a:t>      Test de rétention</a:t>
            </a:r>
            <a:endParaRPr lang="fr-BE" sz="2000" i="1" dirty="0">
              <a:latin typeface="Cambria" panose="02040503050406030204" pitchFamily="18" charset="0"/>
            </a:endParaRPr>
          </a:p>
        </p:txBody>
      </p:sp>
      <p:sp>
        <p:nvSpPr>
          <p:cNvPr id="7" name="Accolade ouvrante 6"/>
          <p:cNvSpPr/>
          <p:nvPr/>
        </p:nvSpPr>
        <p:spPr>
          <a:xfrm>
            <a:off x="3687470" y="1048316"/>
            <a:ext cx="288032" cy="576064"/>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8" name="ZoneTexte 7"/>
          <p:cNvSpPr txBox="1"/>
          <p:nvPr/>
        </p:nvSpPr>
        <p:spPr>
          <a:xfrm>
            <a:off x="2555776" y="1079674"/>
            <a:ext cx="1183571"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Décodage complet</a:t>
            </a:r>
            <a:endParaRPr lang="fr-BE" dirty="0">
              <a:solidFill>
                <a:srgbClr val="0070C0"/>
              </a:solidFill>
              <a:latin typeface="Cambria" panose="02040503050406030204" pitchFamily="18" charset="0"/>
            </a:endParaRPr>
          </a:p>
        </p:txBody>
      </p:sp>
      <p:sp>
        <p:nvSpPr>
          <p:cNvPr id="9" name="Accolade ouvrante 8"/>
          <p:cNvSpPr/>
          <p:nvPr/>
        </p:nvSpPr>
        <p:spPr>
          <a:xfrm>
            <a:off x="3670383" y="2898006"/>
            <a:ext cx="288032" cy="576064"/>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0" name="ZoneTexte 9"/>
          <p:cNvSpPr txBox="1"/>
          <p:nvPr/>
        </p:nvSpPr>
        <p:spPr>
          <a:xfrm>
            <a:off x="2195582" y="3001372"/>
            <a:ext cx="1454192"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Estimation</a:t>
            </a:r>
            <a:endParaRPr lang="fr-BE" dirty="0">
              <a:solidFill>
                <a:srgbClr val="0070C0"/>
              </a:solidFill>
              <a:latin typeface="Cambria" panose="02040503050406030204" pitchFamily="18" charset="0"/>
            </a:endParaRPr>
          </a:p>
        </p:txBody>
      </p:sp>
      <p:sp>
        <p:nvSpPr>
          <p:cNvPr id="11" name="Accolade ouvrante 10"/>
          <p:cNvSpPr/>
          <p:nvPr/>
        </p:nvSpPr>
        <p:spPr>
          <a:xfrm>
            <a:off x="3703552" y="3690094"/>
            <a:ext cx="288032" cy="1323082"/>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2" name="ZoneTexte 11"/>
          <p:cNvSpPr txBox="1"/>
          <p:nvPr/>
        </p:nvSpPr>
        <p:spPr>
          <a:xfrm>
            <a:off x="1763688" y="3933056"/>
            <a:ext cx="2009104" cy="923330"/>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Plan + calculs + </a:t>
            </a:r>
            <a:r>
              <a:rPr lang="fr-BE" b="1" dirty="0" smtClean="0">
                <a:solidFill>
                  <a:srgbClr val="0070C0"/>
                </a:solidFill>
                <a:latin typeface="Cambria" panose="02040503050406030204" pitchFamily="18" charset="0"/>
              </a:rPr>
              <a:t>interprétation</a:t>
            </a:r>
            <a:r>
              <a:rPr lang="fr-BE" dirty="0" smtClean="0">
                <a:solidFill>
                  <a:srgbClr val="0070C0"/>
                </a:solidFill>
                <a:latin typeface="Cambria" panose="02040503050406030204" pitchFamily="18" charset="0"/>
              </a:rPr>
              <a:t> + structure math </a:t>
            </a:r>
            <a:endParaRPr lang="fr-BE" dirty="0">
              <a:solidFill>
                <a:srgbClr val="0070C0"/>
              </a:solidFill>
              <a:latin typeface="Cambria" panose="02040503050406030204" pitchFamily="18" charset="0"/>
            </a:endParaRPr>
          </a:p>
        </p:txBody>
      </p:sp>
      <p:sp>
        <p:nvSpPr>
          <p:cNvPr id="13" name="Accolade ouvrante 12"/>
          <p:cNvSpPr/>
          <p:nvPr/>
        </p:nvSpPr>
        <p:spPr>
          <a:xfrm>
            <a:off x="3723470" y="5157192"/>
            <a:ext cx="288032" cy="576064"/>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4" name="ZoneTexte 13"/>
          <p:cNvSpPr txBox="1"/>
          <p:nvPr/>
        </p:nvSpPr>
        <p:spPr>
          <a:xfrm>
            <a:off x="1857032" y="5271591"/>
            <a:ext cx="1833870"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Vérification</a:t>
            </a:r>
            <a:endParaRPr lang="fr-BE" dirty="0">
              <a:solidFill>
                <a:srgbClr val="0070C0"/>
              </a:solidFill>
              <a:latin typeface="Cambria" panose="02040503050406030204" pitchFamily="18" charset="0"/>
            </a:endParaRPr>
          </a:p>
        </p:txBody>
      </p:sp>
      <p:sp>
        <p:nvSpPr>
          <p:cNvPr id="16" name="Accolade ouvrante 15"/>
          <p:cNvSpPr/>
          <p:nvPr/>
        </p:nvSpPr>
        <p:spPr>
          <a:xfrm>
            <a:off x="3649773" y="6021288"/>
            <a:ext cx="288032" cy="576064"/>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7" name="ZoneTexte 16"/>
          <p:cNvSpPr txBox="1"/>
          <p:nvPr/>
        </p:nvSpPr>
        <p:spPr>
          <a:xfrm>
            <a:off x="1826455" y="6124654"/>
            <a:ext cx="1815921"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Communication</a:t>
            </a:r>
            <a:endParaRPr lang="fr-BE" dirty="0">
              <a:solidFill>
                <a:srgbClr val="0070C0"/>
              </a:solidFill>
              <a:latin typeface="Cambria" panose="02040503050406030204" pitchFamily="18" charset="0"/>
            </a:endParaRPr>
          </a:p>
        </p:txBody>
      </p:sp>
      <p:sp>
        <p:nvSpPr>
          <p:cNvPr id="19" name="Rectangle à coins arrondis 18"/>
          <p:cNvSpPr/>
          <p:nvPr/>
        </p:nvSpPr>
        <p:spPr>
          <a:xfrm>
            <a:off x="1371226" y="371524"/>
            <a:ext cx="7409660" cy="2062629"/>
          </a:xfrm>
          <a:prstGeom prst="roundRect">
            <a:avLst/>
          </a:prstGeom>
          <a:solidFill>
            <a:srgbClr val="DFE4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fr-BE" dirty="0" smtClean="0">
              <a:solidFill>
                <a:schemeClr val="tx1"/>
              </a:solidFill>
              <a:latin typeface="Cambria" panose="02040503050406030204" pitchFamily="18" charset="0"/>
            </a:endParaRPr>
          </a:p>
          <a:p>
            <a:pPr marL="285750" indent="-285750">
              <a:buFontTx/>
              <a:buChar char="-"/>
            </a:pPr>
            <a:r>
              <a:rPr lang="fr-BE" dirty="0" smtClean="0">
                <a:solidFill>
                  <a:schemeClr val="tx1"/>
                </a:solidFill>
                <a:latin typeface="Cambria" panose="02040503050406030204" pitchFamily="18" charset="0"/>
              </a:rPr>
              <a:t>Mobilisation de la </a:t>
            </a:r>
            <a:r>
              <a:rPr lang="fr-BE" b="1" dirty="0" smtClean="0">
                <a:solidFill>
                  <a:schemeClr val="tx1"/>
                </a:solidFill>
                <a:latin typeface="Cambria" panose="02040503050406030204" pitchFamily="18" charset="0"/>
              </a:rPr>
              <a:t>plupart des stratégies heuristiques </a:t>
            </a:r>
            <a:r>
              <a:rPr lang="fr-BE" dirty="0" smtClean="0">
                <a:solidFill>
                  <a:schemeClr val="tx1"/>
                </a:solidFill>
                <a:latin typeface="Cambria" panose="02040503050406030204" pitchFamily="18" charset="0"/>
              </a:rPr>
              <a:t>enseignées de façon </a:t>
            </a:r>
            <a:r>
              <a:rPr lang="fr-BE" b="1" dirty="0" smtClean="0">
                <a:solidFill>
                  <a:schemeClr val="tx1"/>
                </a:solidFill>
                <a:latin typeface="Cambria" panose="02040503050406030204" pitchFamily="18" charset="0"/>
              </a:rPr>
              <a:t>pertinente</a:t>
            </a:r>
            <a:r>
              <a:rPr lang="fr-BE" dirty="0" smtClean="0">
                <a:solidFill>
                  <a:schemeClr val="tx1"/>
                </a:solidFill>
                <a:latin typeface="Cambria" panose="02040503050406030204" pitchFamily="18" charset="0"/>
              </a:rPr>
              <a:t> (décodage, planification, interprétation, vérification, communication)</a:t>
            </a:r>
          </a:p>
          <a:p>
            <a:pPr marL="285750" indent="-285750">
              <a:buFontTx/>
              <a:buChar char="-"/>
            </a:pPr>
            <a:r>
              <a:rPr lang="fr-BE" b="1" dirty="0" smtClean="0">
                <a:solidFill>
                  <a:schemeClr val="tx1"/>
                </a:solidFill>
                <a:latin typeface="Cambria" panose="02040503050406030204" pitchFamily="18" charset="0"/>
              </a:rPr>
              <a:t>Prise en compte </a:t>
            </a:r>
            <a:r>
              <a:rPr lang="fr-BE" dirty="0" smtClean="0">
                <a:solidFill>
                  <a:schemeClr val="tx1"/>
                </a:solidFill>
                <a:latin typeface="Cambria" panose="02040503050406030204" pitchFamily="18" charset="0"/>
              </a:rPr>
              <a:t>des données du monde réel</a:t>
            </a:r>
            <a:endParaRPr lang="fr-BE" dirty="0">
              <a:solidFill>
                <a:schemeClr val="tx1"/>
              </a:solidFill>
              <a:latin typeface="Cambria" panose="02040503050406030204" pitchFamily="18" charset="0"/>
            </a:endParaRPr>
          </a:p>
          <a:p>
            <a:pPr marL="285750" indent="-285750">
              <a:buFontTx/>
              <a:buChar char="-"/>
            </a:pPr>
            <a:r>
              <a:rPr lang="fr-BE" b="1" dirty="0" smtClean="0">
                <a:solidFill>
                  <a:schemeClr val="tx1"/>
                </a:solidFill>
                <a:latin typeface="Cambria" panose="02040503050406030204" pitchFamily="18" charset="0"/>
              </a:rPr>
              <a:t>Estimation  « calculée</a:t>
            </a:r>
            <a:r>
              <a:rPr lang="fr-BE" dirty="0" smtClean="0">
                <a:solidFill>
                  <a:schemeClr val="tx1"/>
                </a:solidFill>
                <a:latin typeface="Cambria" panose="02040503050406030204" pitchFamily="18" charset="0"/>
              </a:rPr>
              <a:t> »</a:t>
            </a:r>
          </a:p>
          <a:p>
            <a:endParaRPr lang="fr-BE" dirty="0">
              <a:solidFill>
                <a:schemeClr val="tx1"/>
              </a:solidFill>
              <a:latin typeface="Cambria" panose="02040503050406030204" pitchFamily="18" charset="0"/>
            </a:endParaRPr>
          </a:p>
          <a:p>
            <a:pPr algn="ctr"/>
            <a:endParaRPr lang="fr-BE" dirty="0">
              <a:solidFill>
                <a:schemeClr val="tx1"/>
              </a:solidFill>
            </a:endParaRPr>
          </a:p>
        </p:txBody>
      </p:sp>
      <p:sp>
        <p:nvSpPr>
          <p:cNvPr id="20" name="Flèche droite 19"/>
          <p:cNvSpPr/>
          <p:nvPr/>
        </p:nvSpPr>
        <p:spPr>
          <a:xfrm>
            <a:off x="539552" y="3057827"/>
            <a:ext cx="360040" cy="432048"/>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Rectangle 17"/>
          <p:cNvSpPr/>
          <p:nvPr/>
        </p:nvSpPr>
        <p:spPr>
          <a:xfrm>
            <a:off x="4788024" y="4797152"/>
            <a:ext cx="576064" cy="290496"/>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027186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animEffect transition="in" filter="fade">
                                      <p:cBhvr>
                                        <p:cTn id="13" dur="500"/>
                                        <p:tgtEl>
                                          <p:spTgt spid="8"/>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fltVal val="0"/>
                                          </p:val>
                                        </p:tav>
                                        <p:tav tm="100000">
                                          <p:val>
                                            <p:strVal val="#ppt_h"/>
                                          </p:val>
                                        </p:tav>
                                      </p:tavLst>
                                    </p:anim>
                                    <p:animEffect transition="in" filter="fade">
                                      <p:cBhvr>
                                        <p:cTn id="25" dur="500"/>
                                        <p:tgtEl>
                                          <p:spTgt spid="10"/>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par>
                                <p:cTn id="31" presetID="53" presetClass="entr" presetSubtype="16" fill="hold" grpId="1"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500" fill="hold"/>
                                        <p:tgtEl>
                                          <p:spTgt spid="9"/>
                                        </p:tgtEl>
                                        <p:attrNameLst>
                                          <p:attrName>ppt_w</p:attrName>
                                        </p:attrNameLst>
                                      </p:cBhvr>
                                      <p:tavLst>
                                        <p:tav tm="0">
                                          <p:val>
                                            <p:fltVal val="0"/>
                                          </p:val>
                                        </p:tav>
                                        <p:tav tm="100000">
                                          <p:val>
                                            <p:strVal val="#ppt_w"/>
                                          </p:val>
                                        </p:tav>
                                      </p:tavLst>
                                    </p:anim>
                                    <p:anim calcmode="lin" valueType="num">
                                      <p:cBhvr>
                                        <p:cTn id="34" dur="500" fill="hold"/>
                                        <p:tgtEl>
                                          <p:spTgt spid="9"/>
                                        </p:tgtEl>
                                        <p:attrNameLst>
                                          <p:attrName>ppt_h</p:attrName>
                                        </p:attrNameLst>
                                      </p:cBhvr>
                                      <p:tavLst>
                                        <p:tav tm="0">
                                          <p:val>
                                            <p:fltVal val="0"/>
                                          </p:val>
                                        </p:tav>
                                        <p:tav tm="100000">
                                          <p:val>
                                            <p:strVal val="#ppt_h"/>
                                          </p:val>
                                        </p:tav>
                                      </p:tavLst>
                                    </p:anim>
                                    <p:animEffect transition="in" filter="fade">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500" fill="hold"/>
                                        <p:tgtEl>
                                          <p:spTgt spid="12"/>
                                        </p:tgtEl>
                                        <p:attrNameLst>
                                          <p:attrName>ppt_w</p:attrName>
                                        </p:attrNameLst>
                                      </p:cBhvr>
                                      <p:tavLst>
                                        <p:tav tm="0">
                                          <p:val>
                                            <p:fltVal val="0"/>
                                          </p:val>
                                        </p:tav>
                                        <p:tav tm="100000">
                                          <p:val>
                                            <p:strVal val="#ppt_w"/>
                                          </p:val>
                                        </p:tav>
                                      </p:tavLst>
                                    </p:anim>
                                    <p:anim calcmode="lin" valueType="num">
                                      <p:cBhvr>
                                        <p:cTn id="41" dur="500" fill="hold"/>
                                        <p:tgtEl>
                                          <p:spTgt spid="12"/>
                                        </p:tgtEl>
                                        <p:attrNameLst>
                                          <p:attrName>ppt_h</p:attrName>
                                        </p:attrNameLst>
                                      </p:cBhvr>
                                      <p:tavLst>
                                        <p:tav tm="0">
                                          <p:val>
                                            <p:fltVal val="0"/>
                                          </p:val>
                                        </p:tav>
                                        <p:tav tm="100000">
                                          <p:val>
                                            <p:strVal val="#ppt_h"/>
                                          </p:val>
                                        </p:tav>
                                      </p:tavLst>
                                    </p:anim>
                                    <p:animEffect transition="in" filter="fade">
                                      <p:cBhvr>
                                        <p:cTn id="42" dur="500"/>
                                        <p:tgtEl>
                                          <p:spTgt spid="12"/>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500" fill="hold"/>
                                        <p:tgtEl>
                                          <p:spTgt spid="11"/>
                                        </p:tgtEl>
                                        <p:attrNameLst>
                                          <p:attrName>ppt_w</p:attrName>
                                        </p:attrNameLst>
                                      </p:cBhvr>
                                      <p:tavLst>
                                        <p:tav tm="0">
                                          <p:val>
                                            <p:fltVal val="0"/>
                                          </p:val>
                                        </p:tav>
                                        <p:tav tm="100000">
                                          <p:val>
                                            <p:strVal val="#ppt_w"/>
                                          </p:val>
                                        </p:tav>
                                      </p:tavLst>
                                    </p:anim>
                                    <p:anim calcmode="lin" valueType="num">
                                      <p:cBhvr>
                                        <p:cTn id="46" dur="500" fill="hold"/>
                                        <p:tgtEl>
                                          <p:spTgt spid="11"/>
                                        </p:tgtEl>
                                        <p:attrNameLst>
                                          <p:attrName>ppt_h</p:attrName>
                                        </p:attrNameLst>
                                      </p:cBhvr>
                                      <p:tavLst>
                                        <p:tav tm="0">
                                          <p:val>
                                            <p:fltVal val="0"/>
                                          </p:val>
                                        </p:tav>
                                        <p:tav tm="100000">
                                          <p:val>
                                            <p:strVal val="#ppt_h"/>
                                          </p:val>
                                        </p:tav>
                                      </p:tavLst>
                                    </p:anim>
                                    <p:animEffect transition="in" filter="fade">
                                      <p:cBhvr>
                                        <p:cTn id="47" dur="500"/>
                                        <p:tgtEl>
                                          <p:spTgt spid="11"/>
                                        </p:tgtEl>
                                      </p:cBhvr>
                                    </p:animEffect>
                                  </p:childTnLst>
                                </p:cTn>
                              </p:par>
                              <p:par>
                                <p:cTn id="48" presetID="1" presetClass="entr" presetSubtype="0" fill="hold" grpId="1" nodeType="withEffect">
                                  <p:stCondLst>
                                    <p:cond delay="0"/>
                                  </p:stCondLst>
                                  <p:childTnLst>
                                    <p:set>
                                      <p:cBhvr>
                                        <p:cTn id="49" dur="1" fill="hold">
                                          <p:stCondLst>
                                            <p:cond delay="0"/>
                                          </p:stCondLst>
                                        </p:cTn>
                                        <p:tgtEl>
                                          <p:spTgt spid="18"/>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13"/>
                                        </p:tgtEl>
                                        <p:attrNameLst>
                                          <p:attrName>style.visibility</p:attrName>
                                        </p:attrNameLst>
                                      </p:cBhvr>
                                      <p:to>
                                        <p:strVal val="visible"/>
                                      </p:to>
                                    </p:set>
                                    <p:anim calcmode="lin" valueType="num">
                                      <p:cBhvr>
                                        <p:cTn id="54" dur="500" fill="hold"/>
                                        <p:tgtEl>
                                          <p:spTgt spid="13"/>
                                        </p:tgtEl>
                                        <p:attrNameLst>
                                          <p:attrName>ppt_w</p:attrName>
                                        </p:attrNameLst>
                                      </p:cBhvr>
                                      <p:tavLst>
                                        <p:tav tm="0">
                                          <p:val>
                                            <p:fltVal val="0"/>
                                          </p:val>
                                        </p:tav>
                                        <p:tav tm="100000">
                                          <p:val>
                                            <p:strVal val="#ppt_w"/>
                                          </p:val>
                                        </p:tav>
                                      </p:tavLst>
                                    </p:anim>
                                    <p:anim calcmode="lin" valueType="num">
                                      <p:cBhvr>
                                        <p:cTn id="55" dur="500" fill="hold"/>
                                        <p:tgtEl>
                                          <p:spTgt spid="13"/>
                                        </p:tgtEl>
                                        <p:attrNameLst>
                                          <p:attrName>ppt_h</p:attrName>
                                        </p:attrNameLst>
                                      </p:cBhvr>
                                      <p:tavLst>
                                        <p:tav tm="0">
                                          <p:val>
                                            <p:fltVal val="0"/>
                                          </p:val>
                                        </p:tav>
                                        <p:tav tm="100000">
                                          <p:val>
                                            <p:strVal val="#ppt_h"/>
                                          </p:val>
                                        </p:tav>
                                      </p:tavLst>
                                    </p:anim>
                                    <p:animEffect transition="in" filter="fade">
                                      <p:cBhvr>
                                        <p:cTn id="56" dur="500"/>
                                        <p:tgtEl>
                                          <p:spTgt spid="13"/>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14"/>
                                        </p:tgtEl>
                                        <p:attrNameLst>
                                          <p:attrName>style.visibility</p:attrName>
                                        </p:attrNameLst>
                                      </p:cBhvr>
                                      <p:to>
                                        <p:strVal val="visible"/>
                                      </p:to>
                                    </p:set>
                                    <p:anim calcmode="lin" valueType="num">
                                      <p:cBhvr>
                                        <p:cTn id="59" dur="500" fill="hold"/>
                                        <p:tgtEl>
                                          <p:spTgt spid="14"/>
                                        </p:tgtEl>
                                        <p:attrNameLst>
                                          <p:attrName>ppt_w</p:attrName>
                                        </p:attrNameLst>
                                      </p:cBhvr>
                                      <p:tavLst>
                                        <p:tav tm="0">
                                          <p:val>
                                            <p:fltVal val="0"/>
                                          </p:val>
                                        </p:tav>
                                        <p:tav tm="100000">
                                          <p:val>
                                            <p:strVal val="#ppt_w"/>
                                          </p:val>
                                        </p:tav>
                                      </p:tavLst>
                                    </p:anim>
                                    <p:anim calcmode="lin" valueType="num">
                                      <p:cBhvr>
                                        <p:cTn id="60" dur="500" fill="hold"/>
                                        <p:tgtEl>
                                          <p:spTgt spid="14"/>
                                        </p:tgtEl>
                                        <p:attrNameLst>
                                          <p:attrName>ppt_h</p:attrName>
                                        </p:attrNameLst>
                                      </p:cBhvr>
                                      <p:tavLst>
                                        <p:tav tm="0">
                                          <p:val>
                                            <p:fltVal val="0"/>
                                          </p:val>
                                        </p:tav>
                                        <p:tav tm="100000">
                                          <p:val>
                                            <p:strVal val="#ppt_h"/>
                                          </p:val>
                                        </p:tav>
                                      </p:tavLst>
                                    </p:anim>
                                    <p:animEffect transition="in" filter="fade">
                                      <p:cBhvr>
                                        <p:cTn id="61" dur="500"/>
                                        <p:tgtEl>
                                          <p:spTgt spid="14"/>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16"/>
                                        </p:tgtEl>
                                        <p:attrNameLst>
                                          <p:attrName>style.visibility</p:attrName>
                                        </p:attrNameLst>
                                      </p:cBhvr>
                                      <p:to>
                                        <p:strVal val="visible"/>
                                      </p:to>
                                    </p:set>
                                    <p:anim calcmode="lin" valueType="num">
                                      <p:cBhvr>
                                        <p:cTn id="66" dur="500" fill="hold"/>
                                        <p:tgtEl>
                                          <p:spTgt spid="16"/>
                                        </p:tgtEl>
                                        <p:attrNameLst>
                                          <p:attrName>ppt_w</p:attrName>
                                        </p:attrNameLst>
                                      </p:cBhvr>
                                      <p:tavLst>
                                        <p:tav tm="0">
                                          <p:val>
                                            <p:fltVal val="0"/>
                                          </p:val>
                                        </p:tav>
                                        <p:tav tm="100000">
                                          <p:val>
                                            <p:strVal val="#ppt_w"/>
                                          </p:val>
                                        </p:tav>
                                      </p:tavLst>
                                    </p:anim>
                                    <p:anim calcmode="lin" valueType="num">
                                      <p:cBhvr>
                                        <p:cTn id="67" dur="500" fill="hold"/>
                                        <p:tgtEl>
                                          <p:spTgt spid="16"/>
                                        </p:tgtEl>
                                        <p:attrNameLst>
                                          <p:attrName>ppt_h</p:attrName>
                                        </p:attrNameLst>
                                      </p:cBhvr>
                                      <p:tavLst>
                                        <p:tav tm="0">
                                          <p:val>
                                            <p:fltVal val="0"/>
                                          </p:val>
                                        </p:tav>
                                        <p:tav tm="100000">
                                          <p:val>
                                            <p:strVal val="#ppt_h"/>
                                          </p:val>
                                        </p:tav>
                                      </p:tavLst>
                                    </p:anim>
                                    <p:animEffect transition="in" filter="fade">
                                      <p:cBhvr>
                                        <p:cTn id="68" dur="500"/>
                                        <p:tgtEl>
                                          <p:spTgt spid="16"/>
                                        </p:tgtEl>
                                      </p:cBhvr>
                                    </p:animEffect>
                                  </p:childTnLst>
                                </p:cTn>
                              </p:par>
                              <p:par>
                                <p:cTn id="69" presetID="53" presetClass="entr" presetSubtype="16" fill="hold" grpId="0" nodeType="withEffect">
                                  <p:stCondLst>
                                    <p:cond delay="0"/>
                                  </p:stCondLst>
                                  <p:childTnLst>
                                    <p:set>
                                      <p:cBhvr>
                                        <p:cTn id="70" dur="1" fill="hold">
                                          <p:stCondLst>
                                            <p:cond delay="0"/>
                                          </p:stCondLst>
                                        </p:cTn>
                                        <p:tgtEl>
                                          <p:spTgt spid="17"/>
                                        </p:tgtEl>
                                        <p:attrNameLst>
                                          <p:attrName>style.visibility</p:attrName>
                                        </p:attrNameLst>
                                      </p:cBhvr>
                                      <p:to>
                                        <p:strVal val="visible"/>
                                      </p:to>
                                    </p:set>
                                    <p:anim calcmode="lin" valueType="num">
                                      <p:cBhvr>
                                        <p:cTn id="71" dur="500" fill="hold"/>
                                        <p:tgtEl>
                                          <p:spTgt spid="17"/>
                                        </p:tgtEl>
                                        <p:attrNameLst>
                                          <p:attrName>ppt_w</p:attrName>
                                        </p:attrNameLst>
                                      </p:cBhvr>
                                      <p:tavLst>
                                        <p:tav tm="0">
                                          <p:val>
                                            <p:fltVal val="0"/>
                                          </p:val>
                                        </p:tav>
                                        <p:tav tm="100000">
                                          <p:val>
                                            <p:strVal val="#ppt_w"/>
                                          </p:val>
                                        </p:tav>
                                      </p:tavLst>
                                    </p:anim>
                                    <p:anim calcmode="lin" valueType="num">
                                      <p:cBhvr>
                                        <p:cTn id="72" dur="500" fill="hold"/>
                                        <p:tgtEl>
                                          <p:spTgt spid="17"/>
                                        </p:tgtEl>
                                        <p:attrNameLst>
                                          <p:attrName>ppt_h</p:attrName>
                                        </p:attrNameLst>
                                      </p:cBhvr>
                                      <p:tavLst>
                                        <p:tav tm="0">
                                          <p:val>
                                            <p:fltVal val="0"/>
                                          </p:val>
                                        </p:tav>
                                        <p:tav tm="100000">
                                          <p:val>
                                            <p:strVal val="#ppt_h"/>
                                          </p:val>
                                        </p:tav>
                                      </p:tavLst>
                                    </p:anim>
                                    <p:animEffect transition="in" filter="fade">
                                      <p:cBhvr>
                                        <p:cTn id="73" dur="500"/>
                                        <p:tgtEl>
                                          <p:spTgt spid="17"/>
                                        </p:tgtEl>
                                      </p:cBhvr>
                                    </p:animEffect>
                                  </p:childTnLst>
                                </p:cTn>
                              </p:par>
                            </p:childTnLst>
                          </p:cTn>
                        </p:par>
                      </p:childTnLst>
                    </p:cTn>
                  </p:par>
                  <p:par>
                    <p:cTn id="74" fill="hold">
                      <p:stCondLst>
                        <p:cond delay="indefinite"/>
                      </p:stCondLst>
                      <p:childTnLst>
                        <p:par>
                          <p:cTn id="75" fill="hold">
                            <p:stCondLst>
                              <p:cond delay="0"/>
                            </p:stCondLst>
                            <p:childTnLst>
                              <p:par>
                                <p:cTn id="76" presetID="1" presetClass="exit" presetSubtype="0" fill="hold" nodeType="clickEffect">
                                  <p:stCondLst>
                                    <p:cond delay="0"/>
                                  </p:stCondLst>
                                  <p:childTnLst>
                                    <p:set>
                                      <p:cBhvr>
                                        <p:cTn id="77" dur="1" fill="hold">
                                          <p:stCondLst>
                                            <p:cond delay="0"/>
                                          </p:stCondLst>
                                        </p:cTn>
                                        <p:tgtEl>
                                          <p:spTgt spid="3074"/>
                                        </p:tgtEl>
                                        <p:attrNameLst>
                                          <p:attrName>style.visibility</p:attrName>
                                        </p:attrNameLst>
                                      </p:cBhvr>
                                      <p:to>
                                        <p:strVal val="hidden"/>
                                      </p:to>
                                    </p:set>
                                  </p:childTnLst>
                                </p:cTn>
                              </p:par>
                              <p:par>
                                <p:cTn id="78" presetID="1" presetClass="exit" presetSubtype="0" fill="hold" grpId="1" nodeType="withEffect">
                                  <p:stCondLst>
                                    <p:cond delay="0"/>
                                  </p:stCondLst>
                                  <p:childTnLst>
                                    <p:set>
                                      <p:cBhvr>
                                        <p:cTn id="79" dur="1" fill="hold">
                                          <p:stCondLst>
                                            <p:cond delay="0"/>
                                          </p:stCondLst>
                                        </p:cTn>
                                        <p:tgtEl>
                                          <p:spTgt spid="8"/>
                                        </p:tgtEl>
                                        <p:attrNameLst>
                                          <p:attrName>style.visibility</p:attrName>
                                        </p:attrNameLst>
                                      </p:cBhvr>
                                      <p:to>
                                        <p:strVal val="hidden"/>
                                      </p:to>
                                    </p:set>
                                  </p:childTnLst>
                                </p:cTn>
                              </p:par>
                              <p:par>
                                <p:cTn id="80" presetID="1" presetClass="exit" presetSubtype="0" fill="hold" grpId="1" nodeType="withEffect">
                                  <p:stCondLst>
                                    <p:cond delay="0"/>
                                  </p:stCondLst>
                                  <p:childTnLst>
                                    <p:set>
                                      <p:cBhvr>
                                        <p:cTn id="81" dur="1" fill="hold">
                                          <p:stCondLst>
                                            <p:cond delay="0"/>
                                          </p:stCondLst>
                                        </p:cTn>
                                        <p:tgtEl>
                                          <p:spTgt spid="7"/>
                                        </p:tgtEl>
                                        <p:attrNameLst>
                                          <p:attrName>style.visibility</p:attrName>
                                        </p:attrNameLst>
                                      </p:cBhvr>
                                      <p:to>
                                        <p:strVal val="hidden"/>
                                      </p:to>
                                    </p:set>
                                  </p:childTnLst>
                                </p:cTn>
                              </p:par>
                              <p:par>
                                <p:cTn id="82" presetID="1" presetClass="exit" presetSubtype="0" fill="hold" grpId="2" nodeType="withEffect">
                                  <p:stCondLst>
                                    <p:cond delay="0"/>
                                  </p:stCondLst>
                                  <p:childTnLst>
                                    <p:set>
                                      <p:cBhvr>
                                        <p:cTn id="83" dur="1" fill="hold">
                                          <p:stCondLst>
                                            <p:cond delay="0"/>
                                          </p:stCondLst>
                                        </p:cTn>
                                        <p:tgtEl>
                                          <p:spTgt spid="10"/>
                                        </p:tgtEl>
                                        <p:attrNameLst>
                                          <p:attrName>style.visibility</p:attrName>
                                        </p:attrNameLst>
                                      </p:cBhvr>
                                      <p:to>
                                        <p:strVal val="hidden"/>
                                      </p:to>
                                    </p:set>
                                  </p:childTnLst>
                                </p:cTn>
                              </p:par>
                              <p:par>
                                <p:cTn id="84" presetID="1" presetClass="exit" presetSubtype="0" fill="hold" grpId="2" nodeType="withEffect">
                                  <p:stCondLst>
                                    <p:cond delay="0"/>
                                  </p:stCondLst>
                                  <p:childTnLst>
                                    <p:set>
                                      <p:cBhvr>
                                        <p:cTn id="85" dur="1" fill="hold">
                                          <p:stCondLst>
                                            <p:cond delay="0"/>
                                          </p:stCondLst>
                                        </p:cTn>
                                        <p:tgtEl>
                                          <p:spTgt spid="9"/>
                                        </p:tgtEl>
                                        <p:attrNameLst>
                                          <p:attrName>style.visibility</p:attrName>
                                        </p:attrNameLst>
                                      </p:cBhvr>
                                      <p:to>
                                        <p:strVal val="hidden"/>
                                      </p:to>
                                    </p:set>
                                  </p:childTnLst>
                                </p:cTn>
                              </p:par>
                              <p:par>
                                <p:cTn id="86" presetID="1" presetClass="exit" presetSubtype="0" fill="hold" grpId="1" nodeType="withEffect">
                                  <p:stCondLst>
                                    <p:cond delay="0"/>
                                  </p:stCondLst>
                                  <p:childTnLst>
                                    <p:set>
                                      <p:cBhvr>
                                        <p:cTn id="87" dur="1" fill="hold">
                                          <p:stCondLst>
                                            <p:cond delay="0"/>
                                          </p:stCondLst>
                                        </p:cTn>
                                        <p:tgtEl>
                                          <p:spTgt spid="12"/>
                                        </p:tgtEl>
                                        <p:attrNameLst>
                                          <p:attrName>style.visibility</p:attrName>
                                        </p:attrNameLst>
                                      </p:cBhvr>
                                      <p:to>
                                        <p:strVal val="hidden"/>
                                      </p:to>
                                    </p:set>
                                  </p:childTnLst>
                                </p:cTn>
                              </p:par>
                              <p:par>
                                <p:cTn id="88" presetID="1" presetClass="exit" presetSubtype="0" fill="hold" grpId="1" nodeType="withEffect">
                                  <p:stCondLst>
                                    <p:cond delay="0"/>
                                  </p:stCondLst>
                                  <p:childTnLst>
                                    <p:set>
                                      <p:cBhvr>
                                        <p:cTn id="89" dur="1" fill="hold">
                                          <p:stCondLst>
                                            <p:cond delay="0"/>
                                          </p:stCondLst>
                                        </p:cTn>
                                        <p:tgtEl>
                                          <p:spTgt spid="11"/>
                                        </p:tgtEl>
                                        <p:attrNameLst>
                                          <p:attrName>style.visibility</p:attrName>
                                        </p:attrNameLst>
                                      </p:cBhvr>
                                      <p:to>
                                        <p:strVal val="hidden"/>
                                      </p:to>
                                    </p:set>
                                  </p:childTnLst>
                                </p:cTn>
                              </p:par>
                              <p:par>
                                <p:cTn id="90" presetID="1" presetClass="exit" presetSubtype="0" fill="hold" grpId="1" nodeType="withEffect">
                                  <p:stCondLst>
                                    <p:cond delay="0"/>
                                  </p:stCondLst>
                                  <p:childTnLst>
                                    <p:set>
                                      <p:cBhvr>
                                        <p:cTn id="91" dur="1" fill="hold">
                                          <p:stCondLst>
                                            <p:cond delay="0"/>
                                          </p:stCondLst>
                                        </p:cTn>
                                        <p:tgtEl>
                                          <p:spTgt spid="13"/>
                                        </p:tgtEl>
                                        <p:attrNameLst>
                                          <p:attrName>style.visibility</p:attrName>
                                        </p:attrNameLst>
                                      </p:cBhvr>
                                      <p:to>
                                        <p:strVal val="hidden"/>
                                      </p:to>
                                    </p:set>
                                  </p:childTnLst>
                                </p:cTn>
                              </p:par>
                              <p:par>
                                <p:cTn id="92" presetID="1" presetClass="exit" presetSubtype="0" fill="hold" grpId="1" nodeType="withEffect">
                                  <p:stCondLst>
                                    <p:cond delay="0"/>
                                  </p:stCondLst>
                                  <p:childTnLst>
                                    <p:set>
                                      <p:cBhvr>
                                        <p:cTn id="93" dur="1" fill="hold">
                                          <p:stCondLst>
                                            <p:cond delay="0"/>
                                          </p:stCondLst>
                                        </p:cTn>
                                        <p:tgtEl>
                                          <p:spTgt spid="14"/>
                                        </p:tgtEl>
                                        <p:attrNameLst>
                                          <p:attrName>style.visibility</p:attrName>
                                        </p:attrNameLst>
                                      </p:cBhvr>
                                      <p:to>
                                        <p:strVal val="hidden"/>
                                      </p:to>
                                    </p:set>
                                  </p:childTnLst>
                                </p:cTn>
                              </p:par>
                              <p:par>
                                <p:cTn id="94" presetID="1" presetClass="exit" presetSubtype="0" fill="hold" grpId="1" nodeType="withEffect">
                                  <p:stCondLst>
                                    <p:cond delay="0"/>
                                  </p:stCondLst>
                                  <p:childTnLst>
                                    <p:set>
                                      <p:cBhvr>
                                        <p:cTn id="95" dur="1" fill="hold">
                                          <p:stCondLst>
                                            <p:cond delay="0"/>
                                          </p:stCondLst>
                                        </p:cTn>
                                        <p:tgtEl>
                                          <p:spTgt spid="16"/>
                                        </p:tgtEl>
                                        <p:attrNameLst>
                                          <p:attrName>style.visibility</p:attrName>
                                        </p:attrNameLst>
                                      </p:cBhvr>
                                      <p:to>
                                        <p:strVal val="hidden"/>
                                      </p:to>
                                    </p:set>
                                  </p:childTnLst>
                                </p:cTn>
                              </p:par>
                              <p:par>
                                <p:cTn id="96" presetID="1" presetClass="exit" presetSubtype="0" fill="hold" grpId="1" nodeType="withEffect">
                                  <p:stCondLst>
                                    <p:cond delay="0"/>
                                  </p:stCondLst>
                                  <p:childTnLst>
                                    <p:set>
                                      <p:cBhvr>
                                        <p:cTn id="97" dur="1" fill="hold">
                                          <p:stCondLst>
                                            <p:cond delay="0"/>
                                          </p:stCondLst>
                                        </p:cTn>
                                        <p:tgtEl>
                                          <p:spTgt spid="17"/>
                                        </p:tgtEl>
                                        <p:attrNameLst>
                                          <p:attrName>style.visibility</p:attrName>
                                        </p:attrNameLst>
                                      </p:cBhvr>
                                      <p:to>
                                        <p:strVal val="hidden"/>
                                      </p:to>
                                    </p:set>
                                  </p:childTnLst>
                                </p:cTn>
                              </p:par>
                            </p:childTnLst>
                          </p:cTn>
                        </p:par>
                        <p:par>
                          <p:cTn id="98" fill="hold">
                            <p:stCondLst>
                              <p:cond delay="0"/>
                            </p:stCondLst>
                            <p:childTnLst>
                              <p:par>
                                <p:cTn id="99" presetID="1" presetClass="exit" presetSubtype="0" fill="hold" grpId="2" nodeType="afterEffect">
                                  <p:stCondLst>
                                    <p:cond delay="0"/>
                                  </p:stCondLst>
                                  <p:childTnLst>
                                    <p:set>
                                      <p:cBhvr>
                                        <p:cTn id="100" dur="1" fill="hold">
                                          <p:stCondLst>
                                            <p:cond delay="0"/>
                                          </p:stCondLst>
                                        </p:cTn>
                                        <p:tgtEl>
                                          <p:spTgt spid="18"/>
                                        </p:tgtEl>
                                        <p:attrNameLst>
                                          <p:attrName>style.visibility</p:attrName>
                                        </p:attrNameLst>
                                      </p:cBhvr>
                                      <p:to>
                                        <p:strVal val="hidden"/>
                                      </p:to>
                                    </p:set>
                                  </p:childTnLst>
                                </p:cTn>
                              </p:par>
                            </p:childTnLst>
                          </p:cTn>
                        </p:par>
                      </p:childTnLst>
                    </p:cTn>
                  </p:par>
                  <p:par>
                    <p:cTn id="101" fill="hold">
                      <p:stCondLst>
                        <p:cond delay="indefinite"/>
                      </p:stCondLst>
                      <p:childTnLst>
                        <p:par>
                          <p:cTn id="102" fill="hold">
                            <p:stCondLst>
                              <p:cond delay="0"/>
                            </p:stCondLst>
                            <p:childTnLst>
                              <p:par>
                                <p:cTn id="103" presetID="21" presetClass="entr" presetSubtype="1" fill="hold" grpId="0" nodeType="clickEffect">
                                  <p:stCondLst>
                                    <p:cond delay="0"/>
                                  </p:stCondLst>
                                  <p:childTnLst>
                                    <p:set>
                                      <p:cBhvr>
                                        <p:cTn id="104" dur="1" fill="hold">
                                          <p:stCondLst>
                                            <p:cond delay="0"/>
                                          </p:stCondLst>
                                        </p:cTn>
                                        <p:tgtEl>
                                          <p:spTgt spid="20"/>
                                        </p:tgtEl>
                                        <p:attrNameLst>
                                          <p:attrName>style.visibility</p:attrName>
                                        </p:attrNameLst>
                                      </p:cBhvr>
                                      <p:to>
                                        <p:strVal val="visible"/>
                                      </p:to>
                                    </p:set>
                                    <p:animEffect transition="in" filter="wheel(1)">
                                      <p:cBhvr>
                                        <p:cTn id="105" dur="1000"/>
                                        <p:tgtEl>
                                          <p:spTgt spid="20"/>
                                        </p:tgtEl>
                                      </p:cBhvr>
                                    </p:animEffect>
                                  </p:childTnLst>
                                </p:cTn>
                              </p:par>
                              <p:par>
                                <p:cTn id="106" presetID="21" presetClass="entr" presetSubtype="1" fill="hold" grpId="0" nodeType="withEffect">
                                  <p:stCondLst>
                                    <p:cond delay="0"/>
                                  </p:stCondLst>
                                  <p:childTnLst>
                                    <p:set>
                                      <p:cBhvr>
                                        <p:cTn id="107" dur="1" fill="hold">
                                          <p:stCondLst>
                                            <p:cond delay="0"/>
                                          </p:stCondLst>
                                        </p:cTn>
                                        <p:tgtEl>
                                          <p:spTgt spid="19"/>
                                        </p:tgtEl>
                                        <p:attrNameLst>
                                          <p:attrName>style.visibility</p:attrName>
                                        </p:attrNameLst>
                                      </p:cBhvr>
                                      <p:to>
                                        <p:strVal val="visible"/>
                                      </p:to>
                                    </p:set>
                                    <p:animEffect transition="in" filter="wheel(1)">
                                      <p:cBhvr>
                                        <p:cTn id="108"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p:bldP spid="8" grpId="1"/>
      <p:bldP spid="9" grpId="0" animBg="1"/>
      <p:bldP spid="9" grpId="1" animBg="1"/>
      <p:bldP spid="9" grpId="2" animBg="1"/>
      <p:bldP spid="10" grpId="0"/>
      <p:bldP spid="10" grpId="2"/>
      <p:bldP spid="11" grpId="0" animBg="1"/>
      <p:bldP spid="11" grpId="1" animBg="1"/>
      <p:bldP spid="12" grpId="0"/>
      <p:bldP spid="12" grpId="1"/>
      <p:bldP spid="13" grpId="0" animBg="1"/>
      <p:bldP spid="13" grpId="1" animBg="1"/>
      <p:bldP spid="14" grpId="0"/>
      <p:bldP spid="14" grpId="1"/>
      <p:bldP spid="16" grpId="0" animBg="1"/>
      <p:bldP spid="16" grpId="1" animBg="1"/>
      <p:bldP spid="17" grpId="0"/>
      <p:bldP spid="17" grpId="1"/>
      <p:bldP spid="19" grpId="0" animBg="1"/>
      <p:bldP spid="20" grpId="0" animBg="1"/>
      <p:bldP spid="18" grpId="1" animBg="1"/>
      <p:bldP spid="18" grpId="2"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51520" y="116632"/>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.2 Analyse des </a:t>
            </a:r>
            <a:r>
              <a:rPr lang="fr-BE" sz="3600" dirty="0" err="1" smtClean="0">
                <a:latin typeface="Cambria" panose="02040503050406030204" pitchFamily="18" charset="0"/>
              </a:rPr>
              <a:t>verbatims</a:t>
            </a:r>
            <a:endParaRPr lang="fr-BE" sz="3600" dirty="0">
              <a:latin typeface="Cambria" panose="02040503050406030204" pitchFamily="18" charset="0"/>
            </a:endParaRPr>
          </a:p>
        </p:txBody>
      </p:sp>
      <p:sp>
        <p:nvSpPr>
          <p:cNvPr id="3" name="Espace réservé du contenu 2"/>
          <p:cNvSpPr>
            <a:spLocks noGrp="1"/>
          </p:cNvSpPr>
          <p:nvPr>
            <p:ph idx="1"/>
          </p:nvPr>
        </p:nvSpPr>
        <p:spPr>
          <a:xfrm>
            <a:off x="179512" y="692696"/>
            <a:ext cx="6264696" cy="4525963"/>
          </a:xfrm>
        </p:spPr>
        <p:txBody>
          <a:bodyPr>
            <a:normAutofit/>
          </a:bodyPr>
          <a:lstStyle/>
          <a:p>
            <a:r>
              <a:rPr lang="fr-BE" sz="2400" dirty="0">
                <a:latin typeface="Cambria" panose="02040503050406030204" pitchFamily="18" charset="0"/>
              </a:rPr>
              <a:t>Samuel (élève expert</a:t>
            </a:r>
            <a:r>
              <a:rPr lang="fr-BE" sz="2400" dirty="0" smtClean="0">
                <a:latin typeface="Cambria" panose="02040503050406030204" pitchFamily="18" charset="0"/>
              </a:rPr>
              <a:t>)</a:t>
            </a:r>
            <a:endParaRPr lang="fr-BE" sz="2400" dirty="0"/>
          </a:p>
        </p:txBody>
      </p:sp>
      <p:sp>
        <p:nvSpPr>
          <p:cNvPr id="7" name="Rectangle à coins arrondis 6"/>
          <p:cNvSpPr/>
          <p:nvPr/>
        </p:nvSpPr>
        <p:spPr>
          <a:xfrm>
            <a:off x="6608535" y="2276871"/>
            <a:ext cx="2535465" cy="1207511"/>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1600" dirty="0" smtClean="0">
              <a:solidFill>
                <a:schemeClr val="tx1"/>
              </a:solidFill>
              <a:latin typeface="Cambria" panose="02040503050406030204" pitchFamily="18" charset="0"/>
            </a:endParaRPr>
          </a:p>
          <a:p>
            <a:r>
              <a:rPr lang="fr-BE" sz="1600" dirty="0" smtClean="0">
                <a:solidFill>
                  <a:srgbClr val="777777"/>
                </a:solidFill>
                <a:latin typeface="Cambria" panose="02040503050406030204" pitchFamily="18" charset="0"/>
              </a:rPr>
              <a:t>Préalablement à l’intervention: capacité à verbaliser ses actions de façon complète, précise et structurée</a:t>
            </a:r>
            <a:endParaRPr lang="fr-BE" sz="1600" dirty="0">
              <a:solidFill>
                <a:srgbClr val="777777"/>
              </a:solidFill>
              <a:latin typeface="Cambria" panose="02040503050406030204" pitchFamily="18" charset="0"/>
            </a:endParaRPr>
          </a:p>
          <a:p>
            <a:endParaRPr lang="fr-BE" sz="1600" dirty="0">
              <a:solidFill>
                <a:schemeClr val="tx1"/>
              </a:solidFill>
            </a:endParaRPr>
          </a:p>
        </p:txBody>
      </p:sp>
      <p:sp>
        <p:nvSpPr>
          <p:cNvPr id="9" name="Rectangle à coins arrondis 8"/>
          <p:cNvSpPr/>
          <p:nvPr/>
        </p:nvSpPr>
        <p:spPr>
          <a:xfrm>
            <a:off x="6728493" y="4840617"/>
            <a:ext cx="2167733" cy="840020"/>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smtClean="0">
                <a:solidFill>
                  <a:srgbClr val="0070C0"/>
                </a:solidFill>
                <a:latin typeface="Cambria" panose="02040503050406030204" pitchFamily="18" charset="0"/>
              </a:rPr>
              <a:t>- Décodage du défi = pratique habituelle</a:t>
            </a:r>
          </a:p>
          <a:p>
            <a:r>
              <a:rPr lang="fr-BE" sz="1600" dirty="0" smtClean="0">
                <a:solidFill>
                  <a:srgbClr val="0070C0"/>
                </a:solidFill>
                <a:latin typeface="Cambria" panose="02040503050406030204" pitchFamily="18" charset="0"/>
              </a:rPr>
              <a:t>- Décodage complet</a:t>
            </a:r>
            <a:endParaRPr lang="fr-BE" sz="1600" dirty="0">
              <a:solidFill>
                <a:srgbClr val="0070C0"/>
              </a:solidFill>
            </a:endParaRPr>
          </a:p>
        </p:txBody>
      </p:sp>
      <p:sp>
        <p:nvSpPr>
          <p:cNvPr id="12" name="Rectangle à coins arrondis 11"/>
          <p:cNvSpPr/>
          <p:nvPr/>
        </p:nvSpPr>
        <p:spPr>
          <a:xfrm>
            <a:off x="6574784" y="3717032"/>
            <a:ext cx="2448272" cy="840020"/>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smtClean="0">
                <a:solidFill>
                  <a:srgbClr val="FF0000"/>
                </a:solidFill>
                <a:latin typeface="Cambria" panose="02040503050406030204" pitchFamily="18" charset="0"/>
              </a:rPr>
              <a:t>Trace de contrôle/régulation dès le défi 1 (et au défi 4)</a:t>
            </a:r>
            <a:endParaRPr lang="fr-BE" sz="1600" dirty="0">
              <a:solidFill>
                <a:srgbClr val="FF0000"/>
              </a:solidFill>
            </a:endParaRPr>
          </a:p>
        </p:txBody>
      </p:sp>
      <p:sp>
        <p:nvSpPr>
          <p:cNvPr id="13" name="Rectangle à coins arrondis 12"/>
          <p:cNvSpPr/>
          <p:nvPr/>
        </p:nvSpPr>
        <p:spPr>
          <a:xfrm>
            <a:off x="6696114" y="5854408"/>
            <a:ext cx="2167733" cy="504056"/>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a:solidFill>
                  <a:srgbClr val="996633"/>
                </a:solidFill>
                <a:latin typeface="Cambria" panose="02040503050406030204" pitchFamily="18" charset="0"/>
              </a:rPr>
              <a:t>SEP stable et élevé</a:t>
            </a:r>
          </a:p>
        </p:txBody>
      </p:sp>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9635" y="116632"/>
            <a:ext cx="2074080" cy="21378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085" y="1293470"/>
            <a:ext cx="6256116" cy="506499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547271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3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1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heel(1)">
                                      <p:cBhvr>
                                        <p:cTn id="18" dur="10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heel(1)">
                                      <p:cBhvr>
                                        <p:cTn id="23" dur="10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heel(1)">
                                      <p:cBhvr>
                                        <p:cTn id="28"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2"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a:xfrm>
            <a:off x="207808" y="188640"/>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.2 Analyse des </a:t>
            </a:r>
            <a:r>
              <a:rPr lang="fr-BE" sz="3600" dirty="0" err="1" smtClean="0">
                <a:latin typeface="Cambria" panose="02040503050406030204" pitchFamily="18" charset="0"/>
              </a:rPr>
              <a:t>verbatims</a:t>
            </a:r>
            <a:endParaRPr lang="fr-BE" sz="3600" dirty="0">
              <a:latin typeface="Cambria" panose="02040503050406030204" pitchFamily="18" charset="0"/>
            </a:endParaRPr>
          </a:p>
        </p:txBody>
      </p:sp>
      <p:sp>
        <p:nvSpPr>
          <p:cNvPr id="5" name="Espace réservé du contenu 2"/>
          <p:cNvSpPr>
            <a:spLocks noGrp="1"/>
          </p:cNvSpPr>
          <p:nvPr>
            <p:ph idx="1"/>
          </p:nvPr>
        </p:nvSpPr>
        <p:spPr>
          <a:xfrm>
            <a:off x="131689" y="764705"/>
            <a:ext cx="8229600" cy="504056"/>
          </a:xfrm>
        </p:spPr>
        <p:txBody>
          <a:bodyPr>
            <a:normAutofit/>
          </a:bodyPr>
          <a:lstStyle/>
          <a:p>
            <a:r>
              <a:rPr lang="fr-BE" sz="2400" dirty="0">
                <a:latin typeface="Cambria" panose="02040503050406030204" pitchFamily="18" charset="0"/>
              </a:rPr>
              <a:t>Samuel (élève expert</a:t>
            </a:r>
            <a:r>
              <a:rPr lang="fr-BE" sz="2400" dirty="0" smtClean="0">
                <a:latin typeface="Cambria" panose="02040503050406030204" pitchFamily="18" charset="0"/>
              </a:rPr>
              <a:t>)</a:t>
            </a:r>
            <a:endParaRPr lang="fr-BE" sz="2400" dirty="0"/>
          </a:p>
        </p:txBody>
      </p:sp>
      <p:sp>
        <p:nvSpPr>
          <p:cNvPr id="9" name="Rectangle à coins arrondis 8"/>
          <p:cNvSpPr/>
          <p:nvPr/>
        </p:nvSpPr>
        <p:spPr>
          <a:xfrm>
            <a:off x="6810227" y="4877436"/>
            <a:ext cx="2167733" cy="840020"/>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smtClean="0">
                <a:solidFill>
                  <a:srgbClr val="FFCC00"/>
                </a:solidFill>
                <a:latin typeface="Cambria" panose="02040503050406030204" pitchFamily="18" charset="0"/>
              </a:rPr>
              <a:t>Importance particulière accordée à la vérification</a:t>
            </a:r>
            <a:endParaRPr lang="fr-BE" sz="1600" dirty="0">
              <a:solidFill>
                <a:srgbClr val="FFCC00"/>
              </a:solidFill>
            </a:endParaRPr>
          </a:p>
        </p:txBody>
      </p:sp>
      <p:sp>
        <p:nvSpPr>
          <p:cNvPr id="10" name="Rectangle à coins arrondis 9"/>
          <p:cNvSpPr/>
          <p:nvPr/>
        </p:nvSpPr>
        <p:spPr>
          <a:xfrm>
            <a:off x="6833353" y="5877272"/>
            <a:ext cx="2167733" cy="840020"/>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smtClean="0">
                <a:solidFill>
                  <a:srgbClr val="777777"/>
                </a:solidFill>
                <a:latin typeface="Cambria" panose="02040503050406030204" pitchFamily="18" charset="0"/>
              </a:rPr>
              <a:t>Jauge le niveau de difficulté de chaque défi</a:t>
            </a:r>
            <a:endParaRPr lang="fr-BE" sz="1600" dirty="0">
              <a:solidFill>
                <a:srgbClr val="777777"/>
              </a:solidFill>
            </a:endParaRPr>
          </a:p>
        </p:txBody>
      </p:sp>
      <p:sp>
        <p:nvSpPr>
          <p:cNvPr id="11" name="Rectangle à coins arrondis 10"/>
          <p:cNvSpPr/>
          <p:nvPr/>
        </p:nvSpPr>
        <p:spPr>
          <a:xfrm>
            <a:off x="6650054" y="3284984"/>
            <a:ext cx="2355545" cy="1512168"/>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1600" dirty="0" smtClean="0">
              <a:solidFill>
                <a:srgbClr val="FF0066"/>
              </a:solidFill>
              <a:latin typeface="Cambria" panose="02040503050406030204" pitchFamily="18" charset="0"/>
            </a:endParaRPr>
          </a:p>
          <a:p>
            <a:r>
              <a:rPr lang="fr-BE" sz="1600" dirty="0" smtClean="0">
                <a:solidFill>
                  <a:srgbClr val="FF0066"/>
                </a:solidFill>
                <a:latin typeface="Cambria" panose="02040503050406030204" pitchFamily="18" charset="0"/>
              </a:rPr>
              <a:t>- Défi 3:  énumération des étapes de résolution ≠ planification</a:t>
            </a:r>
          </a:p>
          <a:p>
            <a:r>
              <a:rPr lang="fr-BE" sz="1600" dirty="0" smtClean="0">
                <a:solidFill>
                  <a:srgbClr val="FF0066"/>
                </a:solidFill>
                <a:latin typeface="Cambria" panose="02040503050406030204" pitchFamily="18" charset="0"/>
              </a:rPr>
              <a:t>- Défi 6: réelle planification</a:t>
            </a:r>
            <a:endParaRPr lang="fr-BE" sz="1600" dirty="0">
              <a:solidFill>
                <a:srgbClr val="FF0066"/>
              </a:solidFill>
              <a:latin typeface="Cambria" panose="02040503050406030204" pitchFamily="18" charset="0"/>
            </a:endParaRPr>
          </a:p>
          <a:p>
            <a:endParaRPr lang="fr-BE" sz="1600" dirty="0">
              <a:solidFill>
                <a:srgbClr val="FF0066"/>
              </a:solidFill>
              <a:latin typeface="Cambria" panose="02040503050406030204" pitchFamily="18" charset="0"/>
            </a:endParaRPr>
          </a:p>
        </p:txBody>
      </p:sp>
      <p:sp>
        <p:nvSpPr>
          <p:cNvPr id="12" name="Rectangle à coins arrondis 11"/>
          <p:cNvSpPr/>
          <p:nvPr/>
        </p:nvSpPr>
        <p:spPr>
          <a:xfrm>
            <a:off x="6673549" y="1997936"/>
            <a:ext cx="2308553" cy="1224136"/>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smtClean="0">
                <a:solidFill>
                  <a:schemeClr val="tx1"/>
                </a:solidFill>
                <a:latin typeface="Cambria" panose="02040503050406030204" pitchFamily="18" charset="0"/>
              </a:rPr>
              <a:t>Mobilisation rapide des ≠ heuristiques enseignées de façon censée (défi 4)</a:t>
            </a:r>
            <a:endParaRPr lang="fr-BE" sz="1600" dirty="0">
              <a:solidFill>
                <a:schemeClr val="tx1"/>
              </a:solidFill>
            </a:endParaRPr>
          </a:p>
        </p:txBody>
      </p:sp>
      <p:pic>
        <p:nvPicPr>
          <p:cNvPr id="1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31035"/>
            <a:ext cx="1897230" cy="1955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306" y="2363457"/>
            <a:ext cx="6241203" cy="39338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455344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heel(1)">
                                      <p:cBhvr>
                                        <p:cTn id="13" dur="10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heel(1)">
                                      <p:cBhvr>
                                        <p:cTn id="18" dur="10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heel(1)">
                                      <p:cBhvr>
                                        <p:cTn id="23" dur="10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heel(1)">
                                      <p:cBhvr>
                                        <p:cTn id="28"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re 1"/>
          <p:cNvSpPr>
            <a:spLocks noGrp="1"/>
          </p:cNvSpPr>
          <p:nvPr>
            <p:ph type="title"/>
          </p:nvPr>
        </p:nvSpPr>
        <p:spPr>
          <a:xfrm>
            <a:off x="179512" y="260648"/>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.2 Analyse des </a:t>
            </a:r>
            <a:r>
              <a:rPr lang="fr-BE" sz="3600" dirty="0" err="1" smtClean="0">
                <a:latin typeface="Cambria" panose="02040503050406030204" pitchFamily="18" charset="0"/>
              </a:rPr>
              <a:t>verbatims</a:t>
            </a:r>
            <a:endParaRPr lang="fr-BE" sz="3600" dirty="0">
              <a:latin typeface="Cambria" panose="02040503050406030204" pitchFamily="18" charset="0"/>
            </a:endParaRPr>
          </a:p>
        </p:txBody>
      </p:sp>
      <p:sp>
        <p:nvSpPr>
          <p:cNvPr id="6" name="Espace réservé du contenu 2"/>
          <p:cNvSpPr>
            <a:spLocks noGrp="1"/>
          </p:cNvSpPr>
          <p:nvPr>
            <p:ph idx="1"/>
          </p:nvPr>
        </p:nvSpPr>
        <p:spPr>
          <a:xfrm>
            <a:off x="107504" y="908720"/>
            <a:ext cx="8229600" cy="504056"/>
          </a:xfrm>
        </p:spPr>
        <p:txBody>
          <a:bodyPr>
            <a:normAutofit/>
          </a:bodyPr>
          <a:lstStyle/>
          <a:p>
            <a:r>
              <a:rPr lang="fr-BE" sz="2400" dirty="0" smtClean="0">
                <a:latin typeface="Cambria" panose="02040503050406030204" pitchFamily="18" charset="0"/>
              </a:rPr>
              <a:t>Mathilde </a:t>
            </a:r>
            <a:r>
              <a:rPr lang="fr-BE" sz="2400" dirty="0">
                <a:latin typeface="Cambria" panose="02040503050406030204" pitchFamily="18" charset="0"/>
              </a:rPr>
              <a:t>(élève expert</a:t>
            </a:r>
            <a:r>
              <a:rPr lang="fr-BE" sz="2400" dirty="0" smtClean="0">
                <a:latin typeface="Cambria" panose="02040503050406030204" pitchFamily="18" charset="0"/>
              </a:rPr>
              <a:t>)</a:t>
            </a:r>
            <a:endParaRPr lang="fr-BE" sz="2400" dirty="0"/>
          </a:p>
        </p:txBody>
      </p:sp>
      <p:sp>
        <p:nvSpPr>
          <p:cNvPr id="11" name="Rectangle à coins arrondis 10"/>
          <p:cNvSpPr/>
          <p:nvPr/>
        </p:nvSpPr>
        <p:spPr>
          <a:xfrm>
            <a:off x="6544091" y="2132856"/>
            <a:ext cx="2492406" cy="1584176"/>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smtClean="0">
                <a:solidFill>
                  <a:srgbClr val="0070C0"/>
                </a:solidFill>
                <a:latin typeface="Cambria" panose="02040503050406030204" pitchFamily="18" charset="0"/>
              </a:rPr>
              <a:t>- Défis 1 et 4: Description de ses actions centrée sur l’étape de décodage</a:t>
            </a:r>
          </a:p>
          <a:p>
            <a:r>
              <a:rPr lang="fr-BE" sz="1600" dirty="0" smtClean="0">
                <a:solidFill>
                  <a:srgbClr val="0070C0"/>
                </a:solidFill>
                <a:latin typeface="Cambria" panose="02040503050406030204" pitchFamily="18" charset="0"/>
              </a:rPr>
              <a:t>- Décodage = pratique habituelle</a:t>
            </a:r>
            <a:endParaRPr lang="fr-BE" sz="1600" dirty="0">
              <a:solidFill>
                <a:srgbClr val="0070C0"/>
              </a:solidFill>
              <a:latin typeface="Cambria" panose="02040503050406030204" pitchFamily="18" charset="0"/>
            </a:endParaRPr>
          </a:p>
        </p:txBody>
      </p:sp>
      <p:sp>
        <p:nvSpPr>
          <p:cNvPr id="12" name="Rectangle à coins arrondis 11"/>
          <p:cNvSpPr/>
          <p:nvPr/>
        </p:nvSpPr>
        <p:spPr>
          <a:xfrm>
            <a:off x="6509073" y="3861048"/>
            <a:ext cx="2462669" cy="1152128"/>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smtClean="0">
                <a:solidFill>
                  <a:schemeClr val="tx1"/>
                </a:solidFill>
                <a:latin typeface="Cambria" panose="02040503050406030204" pitchFamily="18" charset="0"/>
              </a:rPr>
              <a:t>Défi 2: consigne rapportée partiellement</a:t>
            </a:r>
          </a:p>
          <a:p>
            <a:r>
              <a:rPr lang="fr-BE" sz="1600" dirty="0" smtClean="0">
                <a:solidFill>
                  <a:schemeClr val="tx1"/>
                </a:solidFill>
                <a:latin typeface="Cambria" panose="02040503050406030204" pitchFamily="18" charset="0"/>
              </a:rPr>
              <a:t>Défis 3 et 5: consigne rapportée complètement</a:t>
            </a:r>
          </a:p>
        </p:txBody>
      </p:sp>
      <p:pic>
        <p:nvPicPr>
          <p:cNvPr id="3076"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r="7963"/>
          <a:stretch/>
        </p:blipFill>
        <p:spPr bwMode="auto">
          <a:xfrm>
            <a:off x="179512" y="1388833"/>
            <a:ext cx="6250301" cy="531989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5" name="Rectangle à coins arrondis 14"/>
          <p:cNvSpPr/>
          <p:nvPr/>
        </p:nvSpPr>
        <p:spPr>
          <a:xfrm>
            <a:off x="6544091" y="5157192"/>
            <a:ext cx="2167733" cy="504056"/>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a:solidFill>
                  <a:srgbClr val="996633"/>
                </a:solidFill>
                <a:latin typeface="Cambria" panose="02040503050406030204" pitchFamily="18" charset="0"/>
              </a:rPr>
              <a:t>SEP stable et élevé</a:t>
            </a:r>
          </a:p>
        </p:txBody>
      </p:sp>
      <p:sp>
        <p:nvSpPr>
          <p:cNvPr id="16" name="Rectangle à coins arrondis 15"/>
          <p:cNvSpPr/>
          <p:nvPr/>
        </p:nvSpPr>
        <p:spPr>
          <a:xfrm>
            <a:off x="6514710" y="5844636"/>
            <a:ext cx="2305762" cy="864096"/>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smtClean="0">
                <a:solidFill>
                  <a:srgbClr val="FFCC00"/>
                </a:solidFill>
                <a:latin typeface="Cambria" panose="02040503050406030204" pitchFamily="18" charset="0"/>
              </a:rPr>
              <a:t>La vérification est mobilisée dès l’étape 2</a:t>
            </a:r>
            <a:endParaRPr lang="fr-BE" sz="1600" dirty="0">
              <a:solidFill>
                <a:srgbClr val="FFCC00"/>
              </a:solidFill>
              <a:latin typeface="Cambria" panose="02040503050406030204" pitchFamily="18" charset="0"/>
            </a:endParaRPr>
          </a:p>
        </p:txBody>
      </p:sp>
      <p:pic>
        <p:nvPicPr>
          <p:cNvPr id="1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5346" y="48920"/>
            <a:ext cx="1825222" cy="1881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86088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re 1"/>
          <p:cNvSpPr>
            <a:spLocks noGrp="1"/>
          </p:cNvSpPr>
          <p:nvPr>
            <p:ph type="title"/>
          </p:nvPr>
        </p:nvSpPr>
        <p:spPr>
          <a:xfrm>
            <a:off x="179512" y="260648"/>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.2 Analyse des </a:t>
            </a:r>
            <a:r>
              <a:rPr lang="fr-BE" sz="3600" dirty="0" err="1" smtClean="0">
                <a:latin typeface="Cambria" panose="02040503050406030204" pitchFamily="18" charset="0"/>
              </a:rPr>
              <a:t>verbatims</a:t>
            </a:r>
            <a:endParaRPr lang="fr-BE" sz="3600" dirty="0">
              <a:latin typeface="Cambria" panose="02040503050406030204" pitchFamily="18" charset="0"/>
            </a:endParaRPr>
          </a:p>
        </p:txBody>
      </p:sp>
      <p:sp>
        <p:nvSpPr>
          <p:cNvPr id="4" name="Espace réservé du contenu 2"/>
          <p:cNvSpPr>
            <a:spLocks noGrp="1"/>
          </p:cNvSpPr>
          <p:nvPr>
            <p:ph idx="1"/>
          </p:nvPr>
        </p:nvSpPr>
        <p:spPr>
          <a:xfrm>
            <a:off x="107504" y="908720"/>
            <a:ext cx="8229600" cy="504056"/>
          </a:xfrm>
        </p:spPr>
        <p:txBody>
          <a:bodyPr>
            <a:normAutofit/>
          </a:bodyPr>
          <a:lstStyle/>
          <a:p>
            <a:r>
              <a:rPr lang="fr-BE" sz="2400" dirty="0" smtClean="0">
                <a:latin typeface="Cambria" panose="02040503050406030204" pitchFamily="18" charset="0"/>
              </a:rPr>
              <a:t>Mathilde </a:t>
            </a:r>
            <a:r>
              <a:rPr lang="fr-BE" sz="2400" dirty="0">
                <a:latin typeface="Cambria" panose="02040503050406030204" pitchFamily="18" charset="0"/>
              </a:rPr>
              <a:t>(élève expert</a:t>
            </a:r>
            <a:r>
              <a:rPr lang="fr-BE" sz="2400" dirty="0" smtClean="0">
                <a:latin typeface="Cambria" panose="02040503050406030204" pitchFamily="18" charset="0"/>
              </a:rPr>
              <a:t>)</a:t>
            </a:r>
            <a:endParaRPr lang="fr-BE" sz="2400" dirty="0"/>
          </a:p>
        </p:txBody>
      </p:sp>
      <p:sp>
        <p:nvSpPr>
          <p:cNvPr id="8" name="Rectangle à coins arrondis 7"/>
          <p:cNvSpPr/>
          <p:nvPr/>
        </p:nvSpPr>
        <p:spPr>
          <a:xfrm>
            <a:off x="6817197" y="2636912"/>
            <a:ext cx="2306534" cy="1296144"/>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1600" dirty="0" smtClean="0">
              <a:solidFill>
                <a:srgbClr val="FF0066"/>
              </a:solidFill>
              <a:latin typeface="Cambria" panose="02040503050406030204" pitchFamily="18" charset="0"/>
            </a:endParaRPr>
          </a:p>
          <a:p>
            <a:r>
              <a:rPr lang="fr-BE" sz="1600" dirty="0" smtClean="0">
                <a:solidFill>
                  <a:srgbClr val="FF0066"/>
                </a:solidFill>
                <a:latin typeface="Cambria" panose="02040503050406030204" pitchFamily="18" charset="0"/>
              </a:rPr>
              <a:t>- Défi 3:  fort vague: « schémas, calculs »</a:t>
            </a:r>
          </a:p>
          <a:p>
            <a:r>
              <a:rPr lang="fr-BE" sz="1600" dirty="0" smtClean="0">
                <a:solidFill>
                  <a:srgbClr val="FF0066"/>
                </a:solidFill>
                <a:latin typeface="Cambria" panose="02040503050406030204" pitchFamily="18" charset="0"/>
              </a:rPr>
              <a:t>- Défi 6: réelle planification</a:t>
            </a:r>
            <a:endParaRPr lang="fr-BE" sz="1600" dirty="0">
              <a:solidFill>
                <a:srgbClr val="FF0066"/>
              </a:solidFill>
              <a:latin typeface="Cambria" panose="02040503050406030204" pitchFamily="18" charset="0"/>
            </a:endParaRPr>
          </a:p>
          <a:p>
            <a:endParaRPr lang="fr-BE" sz="1600" dirty="0">
              <a:solidFill>
                <a:srgbClr val="FF0066"/>
              </a:solidFill>
              <a:latin typeface="Cambria" panose="02040503050406030204" pitchFamily="18" charset="0"/>
            </a:endParaRPr>
          </a:p>
        </p:txBody>
      </p:sp>
      <p:sp>
        <p:nvSpPr>
          <p:cNvPr id="9" name="Rectangle à coins arrondis 8"/>
          <p:cNvSpPr/>
          <p:nvPr/>
        </p:nvSpPr>
        <p:spPr>
          <a:xfrm>
            <a:off x="6754243" y="4112146"/>
            <a:ext cx="2306534" cy="936104"/>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smtClean="0">
                <a:solidFill>
                  <a:srgbClr val="4FFF9F"/>
                </a:solidFill>
                <a:latin typeface="Cambria" panose="02040503050406030204" pitchFamily="18" charset="0"/>
              </a:rPr>
              <a:t>Trace de l’utilisation de ses connaissances au défi 6</a:t>
            </a:r>
            <a:endParaRPr lang="fr-BE" sz="1600" dirty="0">
              <a:solidFill>
                <a:srgbClr val="4FFF9F"/>
              </a:solidFill>
              <a:latin typeface="Cambria" panose="02040503050406030204" pitchFamily="18" charset="0"/>
            </a:endParaRPr>
          </a:p>
        </p:txBody>
      </p:sp>
      <p:pic>
        <p:nvPicPr>
          <p:cNvPr id="1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3141" y="260648"/>
            <a:ext cx="1825222" cy="1881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3" y="2141952"/>
            <a:ext cx="6480720" cy="33813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2160979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79512" y="260648"/>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.2 Analyse des </a:t>
            </a:r>
            <a:r>
              <a:rPr lang="fr-BE" sz="3600" dirty="0" err="1" smtClean="0">
                <a:latin typeface="Cambria" panose="02040503050406030204" pitchFamily="18" charset="0"/>
              </a:rPr>
              <a:t>verbatims</a:t>
            </a:r>
            <a:endParaRPr lang="fr-BE" sz="3600" dirty="0">
              <a:latin typeface="Cambria" panose="02040503050406030204" pitchFamily="18" charset="0"/>
            </a:endParaRPr>
          </a:p>
        </p:txBody>
      </p:sp>
      <p:sp>
        <p:nvSpPr>
          <p:cNvPr id="4" name="Espace réservé du contenu 2"/>
          <p:cNvSpPr>
            <a:spLocks noGrp="1"/>
          </p:cNvSpPr>
          <p:nvPr>
            <p:ph idx="1"/>
          </p:nvPr>
        </p:nvSpPr>
        <p:spPr>
          <a:xfrm>
            <a:off x="107504" y="908720"/>
            <a:ext cx="8229600" cy="504056"/>
          </a:xfrm>
        </p:spPr>
        <p:txBody>
          <a:bodyPr>
            <a:normAutofit/>
          </a:bodyPr>
          <a:lstStyle/>
          <a:p>
            <a:r>
              <a:rPr lang="fr-BE" sz="2400" dirty="0" smtClean="0">
                <a:latin typeface="Cambria" panose="02040503050406030204" pitchFamily="18" charset="0"/>
              </a:rPr>
              <a:t>Lydia </a:t>
            </a:r>
            <a:r>
              <a:rPr lang="fr-BE" sz="2400" dirty="0">
                <a:latin typeface="Cambria" panose="02040503050406030204" pitchFamily="18" charset="0"/>
              </a:rPr>
              <a:t>(élève </a:t>
            </a:r>
            <a:r>
              <a:rPr lang="fr-BE" sz="2400" dirty="0" smtClean="0">
                <a:latin typeface="Cambria" panose="02040503050406030204" pitchFamily="18" charset="0"/>
              </a:rPr>
              <a:t>novice)</a:t>
            </a:r>
            <a:endParaRPr lang="fr-BE" sz="2400" dirty="0"/>
          </a:p>
        </p:txBody>
      </p:sp>
      <p:pic>
        <p:nvPicPr>
          <p:cNvPr id="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248" y="113469"/>
            <a:ext cx="1921862" cy="1980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à coins arrondis 7"/>
          <p:cNvSpPr/>
          <p:nvPr/>
        </p:nvSpPr>
        <p:spPr>
          <a:xfrm>
            <a:off x="6527336" y="3861048"/>
            <a:ext cx="2306534" cy="1296144"/>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1600" dirty="0" smtClean="0">
              <a:solidFill>
                <a:srgbClr val="FF0066"/>
              </a:solidFill>
              <a:latin typeface="Cambria" panose="02040503050406030204" pitchFamily="18" charset="0"/>
            </a:endParaRPr>
          </a:p>
          <a:p>
            <a:r>
              <a:rPr lang="fr-BE" sz="1600" dirty="0" smtClean="0">
                <a:solidFill>
                  <a:srgbClr val="FF0000"/>
                </a:solidFill>
                <a:latin typeface="Cambria" panose="02040503050406030204" pitchFamily="18" charset="0"/>
              </a:rPr>
              <a:t>- Ne contrôle/régule pas initialement sa démarche de résolution</a:t>
            </a:r>
            <a:endParaRPr lang="fr-BE" sz="1600" dirty="0">
              <a:solidFill>
                <a:srgbClr val="FF0000"/>
              </a:solidFill>
              <a:latin typeface="Cambria" panose="02040503050406030204" pitchFamily="18" charset="0"/>
            </a:endParaRPr>
          </a:p>
          <a:p>
            <a:endParaRPr lang="fr-BE" sz="1600" dirty="0">
              <a:solidFill>
                <a:srgbClr val="FF0066"/>
              </a:solidFill>
              <a:latin typeface="Cambria" panose="02040503050406030204" pitchFamily="18" charset="0"/>
            </a:endParaRPr>
          </a:p>
        </p:txBody>
      </p:sp>
      <p:sp>
        <p:nvSpPr>
          <p:cNvPr id="10" name="Rectangle à coins arrondis 9"/>
          <p:cNvSpPr/>
          <p:nvPr/>
        </p:nvSpPr>
        <p:spPr>
          <a:xfrm>
            <a:off x="6477426" y="2204863"/>
            <a:ext cx="2666574" cy="1512168"/>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1600" dirty="0" smtClean="0">
              <a:solidFill>
                <a:schemeClr val="tx1"/>
              </a:solidFill>
              <a:latin typeface="Cambria" panose="02040503050406030204" pitchFamily="18" charset="0"/>
            </a:endParaRPr>
          </a:p>
          <a:p>
            <a:r>
              <a:rPr lang="fr-BE" sz="1600" dirty="0" smtClean="0">
                <a:solidFill>
                  <a:srgbClr val="0070C0"/>
                </a:solidFill>
                <a:latin typeface="Cambria" panose="02040503050406030204" pitchFamily="18" charset="0"/>
              </a:rPr>
              <a:t>- Défi </a:t>
            </a:r>
            <a:r>
              <a:rPr lang="fr-BE" sz="1600" dirty="0">
                <a:solidFill>
                  <a:srgbClr val="0070C0"/>
                </a:solidFill>
                <a:latin typeface="Cambria" panose="02040503050406030204" pitchFamily="18" charset="0"/>
              </a:rPr>
              <a:t>1 </a:t>
            </a:r>
            <a:r>
              <a:rPr lang="fr-BE" sz="1600" dirty="0" smtClean="0">
                <a:solidFill>
                  <a:srgbClr val="0070C0"/>
                </a:solidFill>
                <a:latin typeface="Cambria" panose="02040503050406030204" pitchFamily="18" charset="0"/>
              </a:rPr>
              <a:t>: </a:t>
            </a:r>
            <a:r>
              <a:rPr lang="fr-BE" sz="1600" dirty="0">
                <a:solidFill>
                  <a:srgbClr val="0070C0"/>
                </a:solidFill>
                <a:latin typeface="Cambria" panose="02040503050406030204" pitchFamily="18" charset="0"/>
              </a:rPr>
              <a:t>elle se lance directement dans les calculs</a:t>
            </a:r>
          </a:p>
          <a:p>
            <a:r>
              <a:rPr lang="fr-BE" sz="1600" dirty="0">
                <a:solidFill>
                  <a:srgbClr val="0070C0"/>
                </a:solidFill>
                <a:latin typeface="Cambria" panose="02040503050406030204" pitchFamily="18" charset="0"/>
              </a:rPr>
              <a:t>- </a:t>
            </a:r>
            <a:r>
              <a:rPr lang="fr-BE" sz="1600" dirty="0" smtClean="0">
                <a:solidFill>
                  <a:srgbClr val="0070C0"/>
                </a:solidFill>
                <a:latin typeface="Cambria" panose="02040503050406030204" pitchFamily="18" charset="0"/>
              </a:rPr>
              <a:t>Dès le défi 2 elle décode le défi</a:t>
            </a:r>
            <a:endParaRPr lang="fr-BE" sz="1600" dirty="0">
              <a:solidFill>
                <a:srgbClr val="0070C0"/>
              </a:solidFill>
              <a:latin typeface="Cambria" panose="02040503050406030204" pitchFamily="18" charset="0"/>
            </a:endParaRPr>
          </a:p>
          <a:p>
            <a:pPr algn="just"/>
            <a:endParaRPr lang="fr-BE" sz="1600" dirty="0">
              <a:solidFill>
                <a:schemeClr val="tx1"/>
              </a:solidFill>
            </a:endParaRPr>
          </a:p>
        </p:txBody>
      </p:sp>
      <p:sp>
        <p:nvSpPr>
          <p:cNvPr id="14" name="Rectangle à coins arrondis 13"/>
          <p:cNvSpPr/>
          <p:nvPr/>
        </p:nvSpPr>
        <p:spPr>
          <a:xfrm>
            <a:off x="6338802" y="5405727"/>
            <a:ext cx="2768378" cy="1107504"/>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BE" sz="1600" dirty="0" smtClean="0">
                <a:solidFill>
                  <a:srgbClr val="996633"/>
                </a:solidFill>
                <a:latin typeface="Cambria" panose="02040503050406030204" pitchFamily="18" charset="0"/>
              </a:rPr>
              <a:t>-Défi 1: SEP faible</a:t>
            </a:r>
          </a:p>
          <a:p>
            <a:r>
              <a:rPr lang="fr-BE" sz="1600" dirty="0" smtClean="0">
                <a:solidFill>
                  <a:srgbClr val="996633"/>
                </a:solidFill>
                <a:latin typeface="Cambria" panose="02040503050406030204" pitchFamily="18" charset="0"/>
              </a:rPr>
              <a:t>- Défi 2: SEP ↑ mais instable</a:t>
            </a:r>
          </a:p>
          <a:p>
            <a:r>
              <a:rPr lang="fr-BE" sz="1600" dirty="0" smtClean="0">
                <a:solidFill>
                  <a:srgbClr val="996633"/>
                </a:solidFill>
                <a:latin typeface="Cambria" panose="02040503050406030204" pitchFamily="18" charset="0"/>
              </a:rPr>
              <a:t>- Défi 3: persévérance</a:t>
            </a:r>
          </a:p>
          <a:p>
            <a:r>
              <a:rPr lang="fr-BE" sz="1600" dirty="0" smtClean="0">
                <a:solidFill>
                  <a:srgbClr val="996633"/>
                </a:solidFill>
                <a:latin typeface="Cambria" panose="02040503050406030204" pitchFamily="18" charset="0"/>
              </a:rPr>
              <a:t>- Défis 4 et 5: SEP </a:t>
            </a:r>
            <a:r>
              <a:rPr lang="fr-BE" sz="1600" dirty="0">
                <a:solidFill>
                  <a:srgbClr val="996633"/>
                </a:solidFill>
                <a:latin typeface="Cambria" panose="02040503050406030204" pitchFamily="18" charset="0"/>
              </a:rPr>
              <a:t>↑</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005" y="1591245"/>
            <a:ext cx="6156175" cy="425157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023037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heel(1)">
                                      <p:cBhvr>
                                        <p:cTn id="13" dur="10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heel(1)">
                                      <p:cBhvr>
                                        <p:cTn id="18" dur="1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heel(1)">
                                      <p:cBhvr>
                                        <p:cTn id="2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79512" y="260648"/>
            <a:ext cx="8517632" cy="490066"/>
          </a:xfrm>
        </p:spPr>
        <p:txBody>
          <a:bodyPr>
            <a:noAutofit/>
          </a:bodyPr>
          <a:lstStyle/>
          <a:p>
            <a:r>
              <a:rPr lang="fr-BE" sz="3600" dirty="0" smtClean="0">
                <a:latin typeface="Cambria" panose="02040503050406030204" pitchFamily="18" charset="0"/>
              </a:rPr>
              <a:t>3.2 Analyse des </a:t>
            </a:r>
            <a:r>
              <a:rPr lang="fr-BE" sz="3600" dirty="0" err="1" smtClean="0">
                <a:latin typeface="Cambria" panose="02040503050406030204" pitchFamily="18" charset="0"/>
              </a:rPr>
              <a:t>verbatims</a:t>
            </a:r>
            <a:endParaRPr lang="fr-BE" sz="3600" dirty="0">
              <a:latin typeface="Cambria" panose="02040503050406030204" pitchFamily="18" charset="0"/>
            </a:endParaRPr>
          </a:p>
        </p:txBody>
      </p:sp>
      <p:sp>
        <p:nvSpPr>
          <p:cNvPr id="6" name="Espace réservé du contenu 2"/>
          <p:cNvSpPr>
            <a:spLocks noGrp="1"/>
          </p:cNvSpPr>
          <p:nvPr>
            <p:ph idx="1"/>
          </p:nvPr>
        </p:nvSpPr>
        <p:spPr>
          <a:xfrm>
            <a:off x="107504" y="908720"/>
            <a:ext cx="8229600" cy="504056"/>
          </a:xfrm>
        </p:spPr>
        <p:txBody>
          <a:bodyPr>
            <a:normAutofit/>
          </a:bodyPr>
          <a:lstStyle/>
          <a:p>
            <a:r>
              <a:rPr lang="fr-BE" sz="2400" dirty="0" smtClean="0">
                <a:latin typeface="Cambria" panose="02040503050406030204" pitchFamily="18" charset="0"/>
              </a:rPr>
              <a:t>Lydia </a:t>
            </a:r>
            <a:r>
              <a:rPr lang="fr-BE" sz="2400" dirty="0">
                <a:latin typeface="Cambria" panose="02040503050406030204" pitchFamily="18" charset="0"/>
              </a:rPr>
              <a:t>(élève </a:t>
            </a:r>
            <a:r>
              <a:rPr lang="fr-BE" sz="2400" dirty="0" smtClean="0">
                <a:latin typeface="Cambria" panose="02040503050406030204" pitchFamily="18" charset="0"/>
              </a:rPr>
              <a:t>novice)</a:t>
            </a:r>
            <a:endParaRPr lang="fr-BE" sz="2400" dirty="0"/>
          </a:p>
        </p:txBody>
      </p:sp>
      <p:sp>
        <p:nvSpPr>
          <p:cNvPr id="9" name="Rectangle à coins arrondis 8"/>
          <p:cNvSpPr/>
          <p:nvPr/>
        </p:nvSpPr>
        <p:spPr>
          <a:xfrm>
            <a:off x="6441573" y="1700808"/>
            <a:ext cx="2666574" cy="1433319"/>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BE" sz="1600" dirty="0">
                <a:solidFill>
                  <a:srgbClr val="777777"/>
                </a:solidFill>
                <a:latin typeface="Cambria" panose="02040503050406030204" pitchFamily="18" charset="0"/>
              </a:rPr>
              <a:t>- Défi 1: </a:t>
            </a:r>
            <a:r>
              <a:rPr lang="fr-BE" sz="1600" dirty="0" smtClean="0">
                <a:solidFill>
                  <a:srgbClr val="777777"/>
                </a:solidFill>
                <a:latin typeface="Cambria" panose="02040503050406030204" pitchFamily="18" charset="0"/>
              </a:rPr>
              <a:t>le processus de résolution = boîte noire</a:t>
            </a:r>
            <a:endParaRPr lang="fr-BE" sz="1600" dirty="0">
              <a:solidFill>
                <a:srgbClr val="777777"/>
              </a:solidFill>
              <a:latin typeface="Cambria" panose="02040503050406030204" pitchFamily="18" charset="0"/>
            </a:endParaRPr>
          </a:p>
          <a:p>
            <a:r>
              <a:rPr lang="fr-BE" sz="1600" dirty="0">
                <a:solidFill>
                  <a:srgbClr val="777777"/>
                </a:solidFill>
                <a:latin typeface="Cambria" panose="02040503050406030204" pitchFamily="18" charset="0"/>
              </a:rPr>
              <a:t>- Défi </a:t>
            </a:r>
            <a:r>
              <a:rPr lang="fr-BE" sz="1600" dirty="0" smtClean="0">
                <a:solidFill>
                  <a:srgbClr val="777777"/>
                </a:solidFill>
                <a:latin typeface="Cambria" panose="02040503050406030204" pitchFamily="18" charset="0"/>
              </a:rPr>
              <a:t>4: verbalisation du processus reposant sur les heuristiques enseignées</a:t>
            </a:r>
            <a:endParaRPr lang="fr-BE" sz="1600" dirty="0">
              <a:solidFill>
                <a:srgbClr val="777777"/>
              </a:solidFill>
              <a:latin typeface="Cambria" panose="02040503050406030204" pitchFamily="18" charset="0"/>
            </a:endParaRPr>
          </a:p>
        </p:txBody>
      </p:sp>
      <p:sp>
        <p:nvSpPr>
          <p:cNvPr id="10" name="Rectangle à coins arrondis 9"/>
          <p:cNvSpPr/>
          <p:nvPr/>
        </p:nvSpPr>
        <p:spPr>
          <a:xfrm>
            <a:off x="6441573" y="3212976"/>
            <a:ext cx="2666574" cy="2439005"/>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BE" sz="1600" dirty="0" smtClean="0">
                <a:solidFill>
                  <a:srgbClr val="0070C0"/>
                </a:solidFill>
                <a:latin typeface="Cambria" panose="02040503050406030204" pitchFamily="18" charset="0"/>
              </a:rPr>
              <a:t>- Décodage investi dès le défi 2 incomplet </a:t>
            </a:r>
            <a:r>
              <a:rPr lang="fr-BE" sz="1600" dirty="0" smtClean="0">
                <a:solidFill>
                  <a:srgbClr val="0070C0"/>
                </a:solidFill>
                <a:latin typeface="Calibri"/>
              </a:rPr>
              <a:t>→ </a:t>
            </a:r>
            <a:r>
              <a:rPr lang="fr-BE" sz="1600" dirty="0" smtClean="0">
                <a:solidFill>
                  <a:srgbClr val="0070C0"/>
                </a:solidFill>
                <a:latin typeface="+mj-lt"/>
              </a:rPr>
              <a:t>complet</a:t>
            </a:r>
          </a:p>
          <a:p>
            <a:r>
              <a:rPr lang="fr-BE" sz="1600" dirty="0" smtClean="0">
                <a:solidFill>
                  <a:schemeClr val="tx1"/>
                </a:solidFill>
                <a:latin typeface="Cambria" panose="02040503050406030204" pitchFamily="18" charset="0"/>
              </a:rPr>
              <a:t>- Défi 3 </a:t>
            </a:r>
            <a:r>
              <a:rPr lang="fr-BE" sz="1600" dirty="0" smtClean="0">
                <a:solidFill>
                  <a:schemeClr val="tx1"/>
                </a:solidFill>
              </a:rPr>
              <a:t>→ </a:t>
            </a:r>
            <a:r>
              <a:rPr lang="fr-BE" sz="1600" dirty="0" smtClean="0">
                <a:solidFill>
                  <a:schemeClr val="tx1"/>
                </a:solidFill>
                <a:latin typeface="+mj-lt"/>
              </a:rPr>
              <a:t>transfert des heuristiques enseignées sur base du correctif</a:t>
            </a:r>
          </a:p>
          <a:p>
            <a:r>
              <a:rPr lang="fr-BE" sz="1600" dirty="0" smtClean="0">
                <a:solidFill>
                  <a:schemeClr val="tx1"/>
                </a:solidFill>
                <a:latin typeface="+mj-lt"/>
              </a:rPr>
              <a:t>- Défis 4 et 6: mobilisation pertinentes des heuristiques </a:t>
            </a:r>
          </a:p>
          <a:p>
            <a:endParaRPr lang="fr-BE" sz="1600" dirty="0">
              <a:solidFill>
                <a:schemeClr val="tx1"/>
              </a:solidFill>
              <a:latin typeface="+mj-lt"/>
            </a:endParaRPr>
          </a:p>
        </p:txBody>
      </p:sp>
      <p:sp>
        <p:nvSpPr>
          <p:cNvPr id="11" name="Rectangle à coins arrondis 10"/>
          <p:cNvSpPr/>
          <p:nvPr/>
        </p:nvSpPr>
        <p:spPr>
          <a:xfrm>
            <a:off x="6139993" y="5733256"/>
            <a:ext cx="2954606" cy="1008112"/>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BE" sz="1600" dirty="0" smtClean="0">
                <a:solidFill>
                  <a:srgbClr val="FF0066"/>
                </a:solidFill>
                <a:latin typeface="+mj-lt"/>
              </a:rPr>
              <a:t>- Pas de trace de planification</a:t>
            </a:r>
          </a:p>
          <a:p>
            <a:r>
              <a:rPr lang="fr-BE" sz="1600" dirty="0" smtClean="0">
                <a:solidFill>
                  <a:srgbClr val="FF0066"/>
                </a:solidFill>
                <a:latin typeface="+mj-lt"/>
              </a:rPr>
              <a:t>- Défi 4: « je sais pas encore »</a:t>
            </a:r>
          </a:p>
          <a:p>
            <a:r>
              <a:rPr lang="fr-BE" sz="1600" dirty="0" smtClean="0">
                <a:solidFill>
                  <a:srgbClr val="FF0066"/>
                </a:solidFill>
                <a:latin typeface="+mj-lt"/>
              </a:rPr>
              <a:t>- Défi 6: réelle planification</a:t>
            </a:r>
          </a:p>
          <a:p>
            <a:pPr marL="285750" indent="-285750">
              <a:buFontTx/>
              <a:buChar char="-"/>
            </a:pPr>
            <a:endParaRPr lang="fr-BE" sz="1600" dirty="0">
              <a:solidFill>
                <a:srgbClr val="FF0066"/>
              </a:solidFill>
              <a:latin typeface="+mj-lt"/>
            </a:endParaRPr>
          </a:p>
        </p:txBody>
      </p:sp>
      <p:pic>
        <p:nvPicPr>
          <p:cNvPr id="1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6256" y="16777"/>
            <a:ext cx="1633830" cy="16840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842" y="1700808"/>
            <a:ext cx="5963342" cy="395227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8428335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heel(1)">
                                      <p:cBhvr>
                                        <p:cTn id="13" dur="10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heel(1)">
                                      <p:cBhvr>
                                        <p:cTn id="18" dur="1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heel(1)">
                                      <p:cBhvr>
                                        <p:cTn id="23"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79512" y="260648"/>
            <a:ext cx="8517632" cy="490066"/>
          </a:xfrm>
        </p:spPr>
        <p:txBody>
          <a:bodyPr>
            <a:noAutofit/>
          </a:bodyPr>
          <a:lstStyle/>
          <a:p>
            <a:r>
              <a:rPr lang="fr-BE" sz="3600" dirty="0" smtClean="0">
                <a:latin typeface="Cambria" panose="02040503050406030204" pitchFamily="18" charset="0"/>
              </a:rPr>
              <a:t>4.2 Analyse des </a:t>
            </a:r>
            <a:r>
              <a:rPr lang="fr-BE" sz="3600" dirty="0" err="1" smtClean="0">
                <a:latin typeface="Cambria" panose="02040503050406030204" pitchFamily="18" charset="0"/>
              </a:rPr>
              <a:t>verbatims</a:t>
            </a:r>
            <a:endParaRPr lang="fr-BE" sz="3600" dirty="0">
              <a:latin typeface="Cambria" panose="02040503050406030204" pitchFamily="18" charset="0"/>
            </a:endParaRPr>
          </a:p>
        </p:txBody>
      </p:sp>
      <p:sp>
        <p:nvSpPr>
          <p:cNvPr id="4" name="Espace réservé du contenu 2"/>
          <p:cNvSpPr>
            <a:spLocks noGrp="1"/>
          </p:cNvSpPr>
          <p:nvPr>
            <p:ph idx="1"/>
          </p:nvPr>
        </p:nvSpPr>
        <p:spPr>
          <a:xfrm>
            <a:off x="107504" y="799097"/>
            <a:ext cx="8229600" cy="504056"/>
          </a:xfrm>
        </p:spPr>
        <p:txBody>
          <a:bodyPr>
            <a:normAutofit/>
          </a:bodyPr>
          <a:lstStyle/>
          <a:p>
            <a:r>
              <a:rPr lang="fr-BE" sz="2400" dirty="0" smtClean="0">
                <a:latin typeface="Cambria" panose="02040503050406030204" pitchFamily="18" charset="0"/>
              </a:rPr>
              <a:t>Laura </a:t>
            </a:r>
            <a:r>
              <a:rPr lang="fr-BE" sz="2400" dirty="0">
                <a:latin typeface="Cambria" panose="02040503050406030204" pitchFamily="18" charset="0"/>
              </a:rPr>
              <a:t>(élève </a:t>
            </a:r>
            <a:r>
              <a:rPr lang="fr-BE" sz="2400" dirty="0" smtClean="0">
                <a:latin typeface="Cambria" panose="02040503050406030204" pitchFamily="18" charset="0"/>
              </a:rPr>
              <a:t>novice)</a:t>
            </a:r>
            <a:endParaRPr lang="fr-BE" sz="2400" dirty="0"/>
          </a:p>
        </p:txBody>
      </p:sp>
      <p:sp>
        <p:nvSpPr>
          <p:cNvPr id="8" name="Rectangle à coins arrondis 7"/>
          <p:cNvSpPr/>
          <p:nvPr/>
        </p:nvSpPr>
        <p:spPr>
          <a:xfrm>
            <a:off x="5867041" y="2564904"/>
            <a:ext cx="2880321" cy="1248194"/>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1600" dirty="0" smtClean="0">
              <a:solidFill>
                <a:schemeClr val="tx1"/>
              </a:solidFill>
              <a:latin typeface="Cambria" panose="02040503050406030204" pitchFamily="18" charset="0"/>
            </a:endParaRPr>
          </a:p>
          <a:p>
            <a:r>
              <a:rPr lang="fr-BE" sz="1600" dirty="0" smtClean="0">
                <a:solidFill>
                  <a:srgbClr val="0070C0"/>
                </a:solidFill>
                <a:latin typeface="Cambria" panose="02040503050406030204" pitchFamily="18" charset="0"/>
              </a:rPr>
              <a:t>- </a:t>
            </a:r>
            <a:r>
              <a:rPr lang="fr-BE" sz="1600" dirty="0">
                <a:solidFill>
                  <a:srgbClr val="0070C0"/>
                </a:solidFill>
                <a:latin typeface="Cambria" panose="02040503050406030204" pitchFamily="18" charset="0"/>
              </a:rPr>
              <a:t>Défis 1 et 2: elle se lance directement dans les calculs</a:t>
            </a:r>
          </a:p>
          <a:p>
            <a:r>
              <a:rPr lang="fr-BE" sz="1600" dirty="0">
                <a:solidFill>
                  <a:srgbClr val="0070C0"/>
                </a:solidFill>
                <a:latin typeface="Cambria" panose="02040503050406030204" pitchFamily="18" charset="0"/>
              </a:rPr>
              <a:t>- Défis 3 et 4: </a:t>
            </a:r>
            <a:r>
              <a:rPr lang="fr-BE" sz="1600" dirty="0" smtClean="0">
                <a:solidFill>
                  <a:srgbClr val="0070C0"/>
                </a:solidFill>
                <a:latin typeface="Cambria" panose="02040503050406030204" pitchFamily="18" charset="0"/>
              </a:rPr>
              <a:t>décodage préliminaire</a:t>
            </a:r>
            <a:endParaRPr lang="fr-BE" sz="1600" dirty="0">
              <a:solidFill>
                <a:srgbClr val="0070C0"/>
              </a:solidFill>
              <a:latin typeface="Cambria" panose="02040503050406030204" pitchFamily="18" charset="0"/>
            </a:endParaRPr>
          </a:p>
          <a:p>
            <a:pPr algn="just"/>
            <a:endParaRPr lang="fr-BE" sz="1600" dirty="0">
              <a:solidFill>
                <a:schemeClr val="tx1"/>
              </a:solidFill>
            </a:endParaRPr>
          </a:p>
        </p:txBody>
      </p:sp>
      <p:sp>
        <p:nvSpPr>
          <p:cNvPr id="15" name="Rectangle à coins arrondis 14"/>
          <p:cNvSpPr/>
          <p:nvPr/>
        </p:nvSpPr>
        <p:spPr>
          <a:xfrm>
            <a:off x="5842689" y="3936058"/>
            <a:ext cx="3057851" cy="1944216"/>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BE" sz="1600" dirty="0" smtClean="0">
              <a:solidFill>
                <a:schemeClr val="tx1"/>
              </a:solidFill>
              <a:latin typeface="Cambria" panose="02040503050406030204" pitchFamily="18" charset="0"/>
            </a:endParaRPr>
          </a:p>
          <a:p>
            <a:r>
              <a:rPr lang="fr-BE" sz="1600" dirty="0" smtClean="0">
                <a:solidFill>
                  <a:srgbClr val="777777"/>
                </a:solidFill>
                <a:latin typeface="Cambria" panose="02040503050406030204" pitchFamily="18" charset="0"/>
              </a:rPr>
              <a:t>- </a:t>
            </a:r>
            <a:r>
              <a:rPr lang="fr-BE" sz="1600" dirty="0">
                <a:solidFill>
                  <a:srgbClr val="777777"/>
                </a:solidFill>
                <a:latin typeface="Cambria" panose="02040503050406030204" pitchFamily="18" charset="0"/>
              </a:rPr>
              <a:t>Défi 1: propos confus, non </a:t>
            </a:r>
            <a:r>
              <a:rPr lang="fr-BE" sz="1600" dirty="0" smtClean="0">
                <a:solidFill>
                  <a:srgbClr val="777777"/>
                </a:solidFill>
                <a:latin typeface="Cambria" panose="02040503050406030204" pitchFamily="18" charset="0"/>
              </a:rPr>
              <a:t>structurés</a:t>
            </a:r>
            <a:endParaRPr lang="fr-BE" sz="1600" dirty="0">
              <a:solidFill>
                <a:srgbClr val="777777"/>
              </a:solidFill>
              <a:latin typeface="Cambria" panose="02040503050406030204" pitchFamily="18" charset="0"/>
            </a:endParaRPr>
          </a:p>
          <a:p>
            <a:r>
              <a:rPr lang="fr-BE" sz="1600" dirty="0">
                <a:solidFill>
                  <a:srgbClr val="777777"/>
                </a:solidFill>
                <a:latin typeface="Cambria" panose="02040503050406030204" pitchFamily="18" charset="0"/>
              </a:rPr>
              <a:t>- Défi 2: propos + </a:t>
            </a:r>
            <a:r>
              <a:rPr lang="fr-BE" sz="1600" dirty="0" smtClean="0">
                <a:solidFill>
                  <a:srgbClr val="777777"/>
                </a:solidFill>
                <a:latin typeface="Cambria" panose="02040503050406030204" pitchFamily="18" charset="0"/>
              </a:rPr>
              <a:t>clairs, structurés </a:t>
            </a:r>
            <a:r>
              <a:rPr lang="fr-BE" sz="1600" dirty="0">
                <a:solidFill>
                  <a:srgbClr val="777777"/>
                </a:solidFill>
                <a:latin typeface="Cambria" panose="02040503050406030204" pitchFamily="18" charset="0"/>
              </a:rPr>
              <a:t>MAIS que des données numériques</a:t>
            </a:r>
          </a:p>
          <a:p>
            <a:r>
              <a:rPr lang="fr-BE" sz="1600" dirty="0">
                <a:solidFill>
                  <a:srgbClr val="777777"/>
                </a:solidFill>
                <a:latin typeface="Cambria" panose="02040503050406030204" pitchFamily="18" charset="0"/>
              </a:rPr>
              <a:t>- Défi 4: ajout de données contextuelles</a:t>
            </a:r>
          </a:p>
          <a:p>
            <a:pPr algn="just"/>
            <a:endParaRPr lang="fr-BE" sz="1600" dirty="0">
              <a:solidFill>
                <a:schemeClr val="tx1"/>
              </a:solidFill>
            </a:endParaRPr>
          </a:p>
        </p:txBody>
      </p:sp>
      <p:sp>
        <p:nvSpPr>
          <p:cNvPr id="17" name="Rectangle à coins arrondis 16"/>
          <p:cNvSpPr/>
          <p:nvPr/>
        </p:nvSpPr>
        <p:spPr>
          <a:xfrm>
            <a:off x="5931453" y="1700808"/>
            <a:ext cx="2880321" cy="720080"/>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smtClean="0">
                <a:solidFill>
                  <a:srgbClr val="996633"/>
                </a:solidFill>
                <a:latin typeface="Cambria" panose="02040503050406030204" pitchFamily="18" charset="0"/>
              </a:rPr>
              <a:t>SEP </a:t>
            </a:r>
            <a:r>
              <a:rPr lang="fr-BE" sz="1600" dirty="0">
                <a:solidFill>
                  <a:srgbClr val="996633"/>
                </a:solidFill>
                <a:latin typeface="Cambria" panose="02040503050406030204" pitchFamily="18" charset="0"/>
              </a:rPr>
              <a:t>instable </a:t>
            </a:r>
            <a:r>
              <a:rPr lang="fr-BE" sz="1600" dirty="0">
                <a:solidFill>
                  <a:srgbClr val="996633"/>
                </a:solidFill>
              </a:rPr>
              <a:t>→ </a:t>
            </a:r>
            <a:r>
              <a:rPr lang="fr-BE" sz="1600" dirty="0" smtClean="0">
                <a:solidFill>
                  <a:srgbClr val="996633"/>
                </a:solidFill>
                <a:latin typeface="Cambria" panose="02040503050406030204" pitchFamily="18" charset="0"/>
              </a:rPr>
              <a:t>SEP + stable</a:t>
            </a:r>
            <a:endParaRPr lang="fr-BE" sz="1600" dirty="0">
              <a:solidFill>
                <a:srgbClr val="996633"/>
              </a:solidFill>
              <a:latin typeface="Cambria" panose="02040503050406030204" pitchFamily="18" charset="0"/>
            </a:endParaRPr>
          </a:p>
          <a:p>
            <a:r>
              <a:rPr lang="fr-BE" sz="1600" dirty="0" smtClean="0">
                <a:solidFill>
                  <a:srgbClr val="00B0F0"/>
                </a:solidFill>
                <a:latin typeface="Cambria" panose="02040503050406030204" pitchFamily="18" charset="0"/>
              </a:rPr>
              <a:t>Emotion - </a:t>
            </a:r>
            <a:r>
              <a:rPr lang="fr-BE" sz="1600" dirty="0">
                <a:solidFill>
                  <a:srgbClr val="00B0F0"/>
                </a:solidFill>
              </a:rPr>
              <a:t>→ </a:t>
            </a:r>
            <a:r>
              <a:rPr lang="fr-BE" sz="1600" dirty="0">
                <a:solidFill>
                  <a:srgbClr val="00B0F0"/>
                </a:solidFill>
                <a:latin typeface="Cambria" panose="02040503050406030204" pitchFamily="18" charset="0"/>
              </a:rPr>
              <a:t>Emotion </a:t>
            </a:r>
            <a:r>
              <a:rPr lang="fr-BE" sz="1600" dirty="0" smtClean="0">
                <a:solidFill>
                  <a:srgbClr val="00B0F0"/>
                </a:solidFill>
                <a:latin typeface="Cambria" panose="02040503050406030204" pitchFamily="18" charset="0"/>
              </a:rPr>
              <a:t>+</a:t>
            </a:r>
            <a:endParaRPr lang="fr-BE" sz="1600" dirty="0">
              <a:solidFill>
                <a:srgbClr val="00B0F0"/>
              </a:solidFill>
            </a:endParaRPr>
          </a:p>
        </p:txBody>
      </p:sp>
      <p:sp>
        <p:nvSpPr>
          <p:cNvPr id="18" name="Rectangle à coins arrondis 17"/>
          <p:cNvSpPr/>
          <p:nvPr/>
        </p:nvSpPr>
        <p:spPr>
          <a:xfrm>
            <a:off x="5920122" y="5949280"/>
            <a:ext cx="2880321" cy="789086"/>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smtClean="0">
                <a:solidFill>
                  <a:schemeClr val="tx1"/>
                </a:solidFill>
                <a:latin typeface="Cambria" panose="02040503050406030204" pitchFamily="18" charset="0"/>
              </a:rPr>
              <a:t>Défi 2: consigne partiellement rapportée</a:t>
            </a:r>
          </a:p>
          <a:p>
            <a:r>
              <a:rPr lang="fr-BE" sz="1600" dirty="0" smtClean="0">
                <a:solidFill>
                  <a:schemeClr val="tx1"/>
                </a:solidFill>
                <a:latin typeface="Cambria" panose="02040503050406030204" pitchFamily="18" charset="0"/>
              </a:rPr>
              <a:t>Défi 3: consigne + complète</a:t>
            </a:r>
            <a:endParaRPr lang="fr-BE" sz="1600" dirty="0">
              <a:solidFill>
                <a:schemeClr val="tx1"/>
              </a:solidFill>
              <a:latin typeface="Cambria" panose="02040503050406030204" pitchFamily="18" charset="0"/>
            </a:endParaRPr>
          </a:p>
        </p:txBody>
      </p:sp>
      <p:pic>
        <p:nvPicPr>
          <p:cNvPr id="1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208" y="0"/>
            <a:ext cx="1537190" cy="15844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342" y="1326093"/>
            <a:ext cx="5043752" cy="532859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5195139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67544" y="274638"/>
            <a:ext cx="8085584" cy="490066"/>
          </a:xfrm>
        </p:spPr>
        <p:txBody>
          <a:bodyPr>
            <a:noAutofit/>
          </a:bodyPr>
          <a:lstStyle/>
          <a:p>
            <a:r>
              <a:rPr lang="fr-BE" sz="3600" dirty="0" smtClean="0">
                <a:latin typeface="Cambria" panose="02040503050406030204" pitchFamily="18" charset="0"/>
              </a:rPr>
              <a:t>5. Conclusion</a:t>
            </a:r>
            <a:endParaRPr lang="fr-BE" sz="3600" dirty="0">
              <a:latin typeface="Cambria" panose="02040503050406030204" pitchFamily="18" charset="0"/>
            </a:endParaRPr>
          </a:p>
        </p:txBody>
      </p:sp>
      <p:sp>
        <p:nvSpPr>
          <p:cNvPr id="8" name="Rectangle à coins arrondis 7"/>
          <p:cNvSpPr/>
          <p:nvPr/>
        </p:nvSpPr>
        <p:spPr>
          <a:xfrm>
            <a:off x="2197357" y="3821970"/>
            <a:ext cx="6048072" cy="1335221"/>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BE" dirty="0" smtClean="0">
                <a:solidFill>
                  <a:schemeClr val="tx1"/>
                </a:solidFill>
                <a:latin typeface="Cambria" panose="02040503050406030204" pitchFamily="18" charset="0"/>
              </a:rPr>
              <a:t>E. Développement de la capacité à </a:t>
            </a:r>
            <a:r>
              <a:rPr lang="fr-BE" b="1" dirty="0" smtClean="0">
                <a:solidFill>
                  <a:schemeClr val="tx1"/>
                </a:solidFill>
                <a:latin typeface="Cambria" panose="02040503050406030204" pitchFamily="18" charset="0"/>
              </a:rPr>
              <a:t>projeter mentalement </a:t>
            </a:r>
            <a:r>
              <a:rPr lang="fr-BE" dirty="0" smtClean="0">
                <a:solidFill>
                  <a:schemeClr val="tx1"/>
                </a:solidFill>
                <a:latin typeface="Cambria" panose="02040503050406030204" pitchFamily="18" charset="0"/>
              </a:rPr>
              <a:t>les actions à mener (heuristique de planification)</a:t>
            </a:r>
          </a:p>
          <a:p>
            <a:r>
              <a:rPr lang="fr-BE" dirty="0" smtClean="0">
                <a:solidFill>
                  <a:schemeClr val="tx1"/>
                </a:solidFill>
                <a:latin typeface="+mj-lt"/>
              </a:rPr>
              <a:t>E. Adoption d’une démarche de résolution complète (</a:t>
            </a:r>
            <a:r>
              <a:rPr lang="fr-BE" b="1" dirty="0" smtClean="0">
                <a:solidFill>
                  <a:schemeClr val="tx1"/>
                </a:solidFill>
                <a:latin typeface="+mj-lt"/>
              </a:rPr>
              <a:t>vérification</a:t>
            </a:r>
            <a:r>
              <a:rPr lang="fr-BE" dirty="0" smtClean="0">
                <a:solidFill>
                  <a:schemeClr val="tx1"/>
                </a:solidFill>
                <a:latin typeface="+mj-lt"/>
              </a:rPr>
              <a:t>)</a:t>
            </a:r>
          </a:p>
          <a:p>
            <a:pPr marL="285750" indent="-285750" algn="ctr">
              <a:buFontTx/>
              <a:buChar char="-"/>
            </a:pPr>
            <a:endParaRPr lang="fr-BE" dirty="0" smtClean="0">
              <a:solidFill>
                <a:schemeClr val="tx1"/>
              </a:solidFill>
              <a:latin typeface="Cambria" panose="02040503050406030204" pitchFamily="18" charset="0"/>
            </a:endParaRPr>
          </a:p>
          <a:p>
            <a:pPr marL="285750" indent="-285750" algn="ctr">
              <a:buFontTx/>
              <a:buChar char="-"/>
            </a:pPr>
            <a:endParaRPr lang="fr-BE" dirty="0" smtClean="0">
              <a:solidFill>
                <a:schemeClr val="tx1"/>
              </a:solidFill>
              <a:latin typeface="Cambria" panose="02040503050406030204" pitchFamily="18" charset="0"/>
            </a:endParaRPr>
          </a:p>
          <a:p>
            <a:pPr algn="ctr"/>
            <a:endParaRPr lang="fr-BE" dirty="0">
              <a:solidFill>
                <a:schemeClr val="tx1"/>
              </a:solidFill>
            </a:endParaRPr>
          </a:p>
        </p:txBody>
      </p:sp>
      <p:sp>
        <p:nvSpPr>
          <p:cNvPr id="9" name="Rectangle à coins arrondis 8"/>
          <p:cNvSpPr/>
          <p:nvPr/>
        </p:nvSpPr>
        <p:spPr>
          <a:xfrm>
            <a:off x="251520" y="2853219"/>
            <a:ext cx="1656184" cy="647488"/>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smtClean="0">
              <a:solidFill>
                <a:schemeClr val="tx1"/>
              </a:solidFill>
              <a:latin typeface="Cambria" panose="02040503050406030204" pitchFamily="18" charset="0"/>
            </a:endParaRPr>
          </a:p>
          <a:p>
            <a:pPr algn="ctr"/>
            <a:r>
              <a:rPr lang="fr-BE" dirty="0" smtClean="0">
                <a:solidFill>
                  <a:schemeClr val="tx1"/>
                </a:solidFill>
                <a:latin typeface="Cambria" panose="02040503050406030204" pitchFamily="18" charset="0"/>
              </a:rPr>
              <a:t>Métacognitif/Cognitif</a:t>
            </a:r>
            <a:endParaRPr lang="fr-BE" dirty="0">
              <a:solidFill>
                <a:schemeClr val="tx1"/>
              </a:solidFill>
              <a:latin typeface="Cambria" panose="02040503050406030204" pitchFamily="18" charset="0"/>
            </a:endParaRPr>
          </a:p>
          <a:p>
            <a:pPr algn="ctr"/>
            <a:endParaRPr lang="fr-BE" dirty="0">
              <a:solidFill>
                <a:schemeClr val="tx1"/>
              </a:solidFill>
            </a:endParaRPr>
          </a:p>
        </p:txBody>
      </p:sp>
      <p:sp>
        <p:nvSpPr>
          <p:cNvPr id="12" name="Rectangle à coins arrondis 11"/>
          <p:cNvSpPr/>
          <p:nvPr/>
        </p:nvSpPr>
        <p:spPr>
          <a:xfrm>
            <a:off x="2062034" y="994653"/>
            <a:ext cx="6192688" cy="2736304"/>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BE" dirty="0" smtClean="0">
                <a:solidFill>
                  <a:schemeClr val="tx1"/>
                </a:solidFill>
              </a:rPr>
              <a:t>N.  </a:t>
            </a:r>
            <a:r>
              <a:rPr lang="fr-BE" dirty="0" smtClean="0">
                <a:solidFill>
                  <a:schemeClr val="tx1"/>
                </a:solidFill>
                <a:latin typeface="+mj-lt"/>
              </a:rPr>
              <a:t>Compréhension </a:t>
            </a:r>
            <a:r>
              <a:rPr lang="fr-BE" b="1" dirty="0" smtClean="0">
                <a:solidFill>
                  <a:schemeClr val="tx1"/>
                </a:solidFill>
                <a:latin typeface="+mj-lt"/>
              </a:rPr>
              <a:t>approfondie</a:t>
            </a:r>
            <a:r>
              <a:rPr lang="fr-BE" dirty="0" smtClean="0">
                <a:solidFill>
                  <a:schemeClr val="tx1"/>
                </a:solidFill>
                <a:latin typeface="+mj-lt"/>
              </a:rPr>
              <a:t> du problème et développement de compétences métacognitives (</a:t>
            </a:r>
            <a:r>
              <a:rPr lang="fr-BE" dirty="0">
                <a:solidFill>
                  <a:schemeClr val="tx1"/>
                </a:solidFill>
                <a:latin typeface="+mj-lt"/>
              </a:rPr>
              <a:t>Verbalisation de leurs actions plus structurée et plus </a:t>
            </a:r>
            <a:r>
              <a:rPr lang="fr-BE" dirty="0" smtClean="0">
                <a:solidFill>
                  <a:schemeClr val="tx1"/>
                </a:solidFill>
                <a:latin typeface="+mj-lt"/>
              </a:rPr>
              <a:t>complète)</a:t>
            </a:r>
          </a:p>
          <a:p>
            <a:r>
              <a:rPr lang="fr-BE" dirty="0" smtClean="0">
                <a:solidFill>
                  <a:schemeClr val="tx1"/>
                </a:solidFill>
                <a:latin typeface="Calibri"/>
              </a:rPr>
              <a:t>N. </a:t>
            </a:r>
            <a:r>
              <a:rPr lang="fr-BE" dirty="0" smtClean="0">
                <a:solidFill>
                  <a:schemeClr val="tx1"/>
                </a:solidFill>
                <a:latin typeface="+mj-lt"/>
              </a:rPr>
              <a:t>Démarche de résolution repose sur </a:t>
            </a:r>
            <a:r>
              <a:rPr lang="fr-BE" dirty="0" smtClean="0">
                <a:solidFill>
                  <a:schemeClr val="tx1"/>
                </a:solidFill>
                <a:latin typeface="Cambria" panose="02040503050406030204" pitchFamily="18" charset="0"/>
              </a:rPr>
              <a:t>une </a:t>
            </a:r>
            <a:r>
              <a:rPr lang="fr-BE" b="1" dirty="0" smtClean="0">
                <a:solidFill>
                  <a:schemeClr val="tx1"/>
                </a:solidFill>
                <a:latin typeface="Cambria" panose="02040503050406030204" pitchFamily="18" charset="0"/>
              </a:rPr>
              <a:t>lecture attentive </a:t>
            </a:r>
            <a:r>
              <a:rPr lang="fr-BE" dirty="0" smtClean="0">
                <a:solidFill>
                  <a:schemeClr val="tx1"/>
                </a:solidFill>
                <a:latin typeface="Cambria" panose="02040503050406030204" pitchFamily="18" charset="0"/>
              </a:rPr>
              <a:t>de l’énoncé (décodage)</a:t>
            </a:r>
          </a:p>
          <a:p>
            <a:r>
              <a:rPr lang="fr-BE" dirty="0" smtClean="0">
                <a:solidFill>
                  <a:schemeClr val="tx1"/>
                </a:solidFill>
                <a:latin typeface="Cambria" panose="02040503050406030204" pitchFamily="18" charset="0"/>
              </a:rPr>
              <a:t>N. Correction d’une </a:t>
            </a:r>
            <a:r>
              <a:rPr lang="fr-BE" b="1" dirty="0" smtClean="0">
                <a:solidFill>
                  <a:schemeClr val="tx1"/>
                </a:solidFill>
                <a:latin typeface="Cambria" panose="02040503050406030204" pitchFamily="18" charset="0"/>
              </a:rPr>
              <a:t>croyance erronée </a:t>
            </a:r>
            <a:r>
              <a:rPr lang="fr-BE" dirty="0" smtClean="0">
                <a:solidFill>
                  <a:schemeClr val="tx1"/>
                </a:solidFill>
                <a:latin typeface="Cambria" panose="02040503050406030204" pitchFamily="18" charset="0"/>
              </a:rPr>
              <a:t>(interprétation du résultat math à la lumière des données contextuelles)</a:t>
            </a:r>
          </a:p>
          <a:p>
            <a:endParaRPr lang="fr-BE" dirty="0" smtClean="0">
              <a:solidFill>
                <a:schemeClr val="tx1"/>
              </a:solidFill>
              <a:latin typeface="Cambria" panose="02040503050406030204" pitchFamily="18" charset="0"/>
            </a:endParaRPr>
          </a:p>
          <a:p>
            <a:pPr marL="285750" indent="-285750" algn="ctr">
              <a:buFontTx/>
              <a:buChar char="-"/>
            </a:pPr>
            <a:endParaRPr lang="fr-BE" dirty="0" smtClean="0">
              <a:solidFill>
                <a:schemeClr val="tx1"/>
              </a:solidFill>
              <a:latin typeface="Cambria" panose="02040503050406030204" pitchFamily="18" charset="0"/>
            </a:endParaRPr>
          </a:p>
          <a:p>
            <a:pPr marL="285750" indent="-285750" algn="ctr">
              <a:buFontTx/>
              <a:buChar char="-"/>
            </a:pPr>
            <a:endParaRPr lang="fr-BE" dirty="0" smtClean="0">
              <a:solidFill>
                <a:schemeClr val="tx1"/>
              </a:solidFill>
              <a:latin typeface="Cambria" panose="02040503050406030204" pitchFamily="18" charset="0"/>
            </a:endParaRPr>
          </a:p>
          <a:p>
            <a:pPr algn="ctr"/>
            <a:endParaRPr lang="fr-BE" dirty="0">
              <a:solidFill>
                <a:schemeClr val="tx1"/>
              </a:solidFill>
            </a:endParaRPr>
          </a:p>
        </p:txBody>
      </p:sp>
      <p:sp>
        <p:nvSpPr>
          <p:cNvPr id="7" name="Rectangle à coins arrondis 6"/>
          <p:cNvSpPr/>
          <p:nvPr/>
        </p:nvSpPr>
        <p:spPr>
          <a:xfrm>
            <a:off x="476600" y="5609059"/>
            <a:ext cx="1656184" cy="604431"/>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smtClean="0">
              <a:solidFill>
                <a:schemeClr val="tx1"/>
              </a:solidFill>
              <a:latin typeface="Cambria" panose="02040503050406030204" pitchFamily="18" charset="0"/>
            </a:endParaRPr>
          </a:p>
          <a:p>
            <a:pPr algn="ctr"/>
            <a:r>
              <a:rPr lang="fr-BE" dirty="0" smtClean="0">
                <a:solidFill>
                  <a:schemeClr val="tx1"/>
                </a:solidFill>
                <a:latin typeface="Cambria" panose="02040503050406030204" pitchFamily="18" charset="0"/>
              </a:rPr>
              <a:t>Motivationnel/Emotionnel</a:t>
            </a:r>
            <a:endParaRPr lang="fr-BE" dirty="0">
              <a:solidFill>
                <a:schemeClr val="tx1"/>
              </a:solidFill>
              <a:latin typeface="Cambria" panose="02040503050406030204" pitchFamily="18" charset="0"/>
            </a:endParaRPr>
          </a:p>
          <a:p>
            <a:pPr algn="ctr"/>
            <a:endParaRPr lang="fr-BE" dirty="0">
              <a:solidFill>
                <a:schemeClr val="tx1"/>
              </a:solidFill>
            </a:endParaRPr>
          </a:p>
        </p:txBody>
      </p:sp>
      <p:sp>
        <p:nvSpPr>
          <p:cNvPr id="10" name="Rectangle à coins arrondis 9"/>
          <p:cNvSpPr/>
          <p:nvPr/>
        </p:nvSpPr>
        <p:spPr>
          <a:xfrm>
            <a:off x="2339752" y="5301208"/>
            <a:ext cx="5832648" cy="1220135"/>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BE" dirty="0" smtClean="0">
                <a:solidFill>
                  <a:schemeClr val="tx1"/>
                </a:solidFill>
                <a:latin typeface="Cambria" panose="02040503050406030204" pitchFamily="18" charset="0"/>
              </a:rPr>
              <a:t>N. Amélioration du SEP</a:t>
            </a:r>
          </a:p>
          <a:p>
            <a:r>
              <a:rPr lang="fr-BE" dirty="0" smtClean="0">
                <a:solidFill>
                  <a:schemeClr val="tx1"/>
                </a:solidFill>
                <a:latin typeface="Cambria" panose="02040503050406030204" pitchFamily="18" charset="0"/>
              </a:rPr>
              <a:t>N. Soutien la persévérance</a:t>
            </a:r>
          </a:p>
          <a:p>
            <a:r>
              <a:rPr lang="fr-BE" dirty="0">
                <a:solidFill>
                  <a:schemeClr val="tx1"/>
                </a:solidFill>
                <a:latin typeface="Cambria" panose="02040503050406030204" pitchFamily="18" charset="0"/>
              </a:rPr>
              <a:t>N. Emergence d’émotions + et réduction des émotions -</a:t>
            </a:r>
          </a:p>
          <a:p>
            <a:endParaRPr lang="fr-BE" dirty="0" smtClean="0">
              <a:solidFill>
                <a:schemeClr val="tx1"/>
              </a:solidFill>
              <a:latin typeface="Cambria" panose="02040503050406030204" pitchFamily="18" charset="0"/>
            </a:endParaRPr>
          </a:p>
          <a:p>
            <a:pPr marL="285750" indent="-285750" algn="ctr">
              <a:buFontTx/>
              <a:buChar char="-"/>
            </a:pPr>
            <a:endParaRPr lang="fr-BE" dirty="0" smtClean="0">
              <a:solidFill>
                <a:schemeClr val="tx1"/>
              </a:solidFill>
              <a:latin typeface="Cambria" panose="02040503050406030204" pitchFamily="18" charset="0"/>
            </a:endParaRPr>
          </a:p>
          <a:p>
            <a:pPr algn="ctr"/>
            <a:endParaRPr lang="fr-BE" dirty="0">
              <a:solidFill>
                <a:schemeClr val="tx1"/>
              </a:solidFill>
            </a:endParaRPr>
          </a:p>
        </p:txBody>
      </p:sp>
    </p:spTree>
    <p:extLst>
      <p:ext uri="{BB962C8B-B14F-4D97-AF65-F5344CB8AC3E}">
        <p14:creationId xmlns:p14="http://schemas.microsoft.com/office/powerpoint/2010/main" val="2543517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animEffect transition="in" filter="fade">
                                      <p:cBhvr>
                                        <p:cTn id="28" dur="500"/>
                                        <p:tgtEl>
                                          <p:spTgt spid="7"/>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9"/>
                                        </p:tgtEl>
                                        <p:attrNameLst>
                                          <p:attrName>style.visibility</p:attrName>
                                        </p:attrNameLst>
                                      </p:cBhvr>
                                      <p:to>
                                        <p:strVal val="hidden"/>
                                      </p:to>
                                    </p:set>
                                  </p:childTnLst>
                                </p:cTn>
                              </p:par>
                              <p:par>
                                <p:cTn id="38" presetID="1" presetClass="exit" presetSubtype="0" fill="hold" grpId="1" nodeType="withEffect">
                                  <p:stCondLst>
                                    <p:cond delay="0"/>
                                  </p:stCondLst>
                                  <p:childTnLst>
                                    <p:set>
                                      <p:cBhvr>
                                        <p:cTn id="39" dur="1" fill="hold">
                                          <p:stCondLst>
                                            <p:cond delay="0"/>
                                          </p:stCondLst>
                                        </p:cTn>
                                        <p:tgtEl>
                                          <p:spTgt spid="12"/>
                                        </p:tgtEl>
                                        <p:attrNameLst>
                                          <p:attrName>style.visibility</p:attrName>
                                        </p:attrNameLst>
                                      </p:cBhvr>
                                      <p:to>
                                        <p:strVal val="hidden"/>
                                      </p:to>
                                    </p:set>
                                  </p:childTnLst>
                                </p:cTn>
                              </p:par>
                              <p:par>
                                <p:cTn id="40" presetID="1" presetClass="exit" presetSubtype="0" fill="hold" grpId="1" nodeType="withEffect">
                                  <p:stCondLst>
                                    <p:cond delay="0"/>
                                  </p:stCondLst>
                                  <p:childTnLst>
                                    <p:set>
                                      <p:cBhvr>
                                        <p:cTn id="41" dur="1" fill="hold">
                                          <p:stCondLst>
                                            <p:cond delay="0"/>
                                          </p:stCondLst>
                                        </p:cTn>
                                        <p:tgtEl>
                                          <p:spTgt spid="8"/>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7"/>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2" grpId="0" animBg="1"/>
      <p:bldP spid="12" grpId="1" animBg="1"/>
      <p:bldP spid="7" grpId="0" animBg="1"/>
      <p:bldP spid="7" grpId="1" animBg="1"/>
      <p:bldP spid="10" grpId="0" animBg="1"/>
      <p:bldP spid="10"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2507" y="188640"/>
            <a:ext cx="8229600" cy="850106"/>
          </a:xfrm>
        </p:spPr>
        <p:txBody>
          <a:bodyPr>
            <a:normAutofit/>
          </a:bodyPr>
          <a:lstStyle/>
          <a:p>
            <a:r>
              <a:rPr lang="fr-BE" sz="4000" dirty="0" smtClean="0">
                <a:latin typeface="Cambria" panose="02040503050406030204" pitchFamily="18" charset="0"/>
              </a:rPr>
              <a:t>1. Problématique</a:t>
            </a:r>
            <a:endParaRPr lang="fr-BE" sz="4000" dirty="0">
              <a:latin typeface="Cambria" panose="02040503050406030204" pitchFamily="18" charset="0"/>
            </a:endParaRPr>
          </a:p>
        </p:txBody>
      </p:sp>
      <p:sp>
        <p:nvSpPr>
          <p:cNvPr id="5" name="Rectangle à coins arrondis 4"/>
          <p:cNvSpPr/>
          <p:nvPr/>
        </p:nvSpPr>
        <p:spPr>
          <a:xfrm>
            <a:off x="255478" y="1268760"/>
            <a:ext cx="8489973" cy="1156425"/>
          </a:xfrm>
          <a:prstGeom prst="roundRect">
            <a:avLst/>
          </a:prstGeom>
          <a:solidFill>
            <a:schemeClr val="bg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chemeClr val="tx1"/>
                </a:solidFill>
                <a:latin typeface="Cambria" panose="02040503050406030204" pitchFamily="18" charset="0"/>
              </a:rPr>
              <a:t>Curricula </a:t>
            </a:r>
            <a:r>
              <a:rPr lang="fr-BE" dirty="0" smtClean="0">
                <a:solidFill>
                  <a:schemeClr val="tx1"/>
                </a:solidFill>
                <a:latin typeface="+mj-lt"/>
              </a:rPr>
              <a:t>→</a:t>
            </a:r>
            <a:r>
              <a:rPr lang="fr-BE" dirty="0" smtClean="0">
                <a:solidFill>
                  <a:schemeClr val="tx1"/>
                </a:solidFill>
                <a:latin typeface="Cambria" panose="02040503050406030204" pitchFamily="18" charset="0"/>
              </a:rPr>
              <a:t>  Futurs citoyens dotés de compétence </a:t>
            </a:r>
            <a:r>
              <a:rPr lang="fr-BE" b="1" dirty="0" smtClean="0">
                <a:solidFill>
                  <a:schemeClr val="tx1"/>
                </a:solidFill>
                <a:latin typeface="Cambria" panose="02040503050406030204" pitchFamily="18" charset="0"/>
              </a:rPr>
              <a:t>d’analyse et de résolution de tâches complexes </a:t>
            </a:r>
            <a:r>
              <a:rPr lang="fr-BE" sz="1400" dirty="0" smtClean="0">
                <a:solidFill>
                  <a:schemeClr val="tx1"/>
                </a:solidFill>
                <a:latin typeface="Cambria" panose="02040503050406030204" pitchFamily="18" charset="0"/>
              </a:rPr>
              <a:t>(</a:t>
            </a:r>
            <a:r>
              <a:rPr lang="en-US" sz="1400" dirty="0">
                <a:solidFill>
                  <a:schemeClr val="tx1"/>
                </a:solidFill>
                <a:latin typeface="Cambria" panose="02040503050406030204" pitchFamily="18" charset="0"/>
              </a:rPr>
              <a:t>Administration </a:t>
            </a:r>
            <a:r>
              <a:rPr lang="en-US" sz="1400" dirty="0" err="1">
                <a:solidFill>
                  <a:schemeClr val="tx1"/>
                </a:solidFill>
                <a:latin typeface="Cambria" panose="02040503050406030204" pitchFamily="18" charset="0"/>
              </a:rPr>
              <a:t>générale</a:t>
            </a:r>
            <a:r>
              <a:rPr lang="en-US" sz="1400" dirty="0">
                <a:solidFill>
                  <a:schemeClr val="tx1"/>
                </a:solidFill>
                <a:latin typeface="Cambria" panose="02040503050406030204" pitchFamily="18" charset="0"/>
              </a:rPr>
              <a:t> de </a:t>
            </a:r>
            <a:r>
              <a:rPr lang="en-US" sz="1400" dirty="0" err="1">
                <a:solidFill>
                  <a:schemeClr val="tx1"/>
                </a:solidFill>
                <a:latin typeface="Cambria" panose="02040503050406030204" pitchFamily="18" charset="0"/>
              </a:rPr>
              <a:t>l’Enseignement</a:t>
            </a:r>
            <a:r>
              <a:rPr lang="en-US" sz="1400" dirty="0">
                <a:solidFill>
                  <a:schemeClr val="tx1"/>
                </a:solidFill>
                <a:latin typeface="Cambria" panose="02040503050406030204" pitchFamily="18" charset="0"/>
              </a:rPr>
              <a:t> et de la </a:t>
            </a:r>
            <a:r>
              <a:rPr lang="en-US" sz="1400" dirty="0" err="1">
                <a:solidFill>
                  <a:schemeClr val="tx1"/>
                </a:solidFill>
                <a:latin typeface="Cambria" panose="02040503050406030204" pitchFamily="18" charset="0"/>
              </a:rPr>
              <a:t>Recherche</a:t>
            </a:r>
            <a:r>
              <a:rPr lang="en-US" sz="1400" dirty="0">
                <a:solidFill>
                  <a:schemeClr val="tx1"/>
                </a:solidFill>
                <a:latin typeface="Cambria" panose="02040503050406030204" pitchFamily="18" charset="0"/>
              </a:rPr>
              <a:t> </a:t>
            </a:r>
            <a:r>
              <a:rPr lang="en-US" sz="1400" dirty="0" err="1">
                <a:solidFill>
                  <a:schemeClr val="tx1"/>
                </a:solidFill>
                <a:latin typeface="Cambria" panose="02040503050406030204" pitchFamily="18" charset="0"/>
              </a:rPr>
              <a:t>scientifique</a:t>
            </a:r>
            <a:r>
              <a:rPr lang="en-US" sz="1400" dirty="0">
                <a:solidFill>
                  <a:schemeClr val="tx1"/>
                </a:solidFill>
                <a:latin typeface="Cambria" panose="02040503050406030204" pitchFamily="18" charset="0"/>
              </a:rPr>
              <a:t>, </a:t>
            </a:r>
            <a:r>
              <a:rPr lang="en-US" sz="1400" dirty="0" smtClean="0">
                <a:solidFill>
                  <a:schemeClr val="tx1"/>
                </a:solidFill>
                <a:latin typeface="Cambria" panose="02040503050406030204" pitchFamily="18" charset="0"/>
              </a:rPr>
              <a:t>2013; </a:t>
            </a:r>
            <a:r>
              <a:rPr lang="en-US" sz="1400" dirty="0" err="1" smtClean="0">
                <a:solidFill>
                  <a:schemeClr val="tx1"/>
                </a:solidFill>
                <a:latin typeface="Cambria" panose="02040503050406030204" pitchFamily="18" charset="0"/>
              </a:rPr>
              <a:t>Marcoux</a:t>
            </a:r>
            <a:r>
              <a:rPr lang="en-US" sz="1400" dirty="0">
                <a:solidFill>
                  <a:schemeClr val="tx1"/>
                </a:solidFill>
                <a:latin typeface="Cambria" panose="02040503050406030204" pitchFamily="18" charset="0"/>
              </a:rPr>
              <a:t>, 2012 ; </a:t>
            </a:r>
            <a:r>
              <a:rPr lang="en-US" sz="1400" dirty="0" smtClean="0">
                <a:solidFill>
                  <a:schemeClr val="tx1"/>
                </a:solidFill>
                <a:latin typeface="Cambria" panose="02040503050406030204" pitchFamily="18" charset="0"/>
              </a:rPr>
              <a:t>NTCM, 2000 ; </a:t>
            </a:r>
            <a:r>
              <a:rPr lang="en-US" sz="1400" dirty="0" err="1" smtClean="0">
                <a:solidFill>
                  <a:schemeClr val="tx1"/>
                </a:solidFill>
                <a:latin typeface="Cambria" panose="02040503050406030204" pitchFamily="18" charset="0"/>
              </a:rPr>
              <a:t>Verschaffel</a:t>
            </a:r>
            <a:r>
              <a:rPr lang="en-US" sz="1400" dirty="0">
                <a:solidFill>
                  <a:schemeClr val="tx1"/>
                </a:solidFill>
                <a:latin typeface="Cambria" panose="02040503050406030204" pitchFamily="18" charset="0"/>
              </a:rPr>
              <a:t>, Greer &amp; Van </a:t>
            </a:r>
            <a:r>
              <a:rPr lang="en-US" sz="1400" dirty="0" err="1">
                <a:solidFill>
                  <a:schemeClr val="tx1"/>
                </a:solidFill>
                <a:latin typeface="Cambria" panose="02040503050406030204" pitchFamily="18" charset="0"/>
              </a:rPr>
              <a:t>Dooren</a:t>
            </a:r>
            <a:r>
              <a:rPr lang="en-US" sz="1400" dirty="0">
                <a:solidFill>
                  <a:schemeClr val="tx1"/>
                </a:solidFill>
                <a:latin typeface="Cambria" panose="02040503050406030204" pitchFamily="18" charset="0"/>
              </a:rPr>
              <a:t>, </a:t>
            </a:r>
            <a:r>
              <a:rPr lang="en-US" sz="1400" dirty="0" smtClean="0">
                <a:solidFill>
                  <a:schemeClr val="tx1"/>
                </a:solidFill>
                <a:latin typeface="Cambria" panose="02040503050406030204" pitchFamily="18" charset="0"/>
              </a:rPr>
              <a:t>2008)</a:t>
            </a:r>
            <a:endParaRPr lang="fr-BE" sz="1400" dirty="0">
              <a:solidFill>
                <a:schemeClr val="tx1"/>
              </a:solidFill>
              <a:latin typeface="Cambria" panose="02040503050406030204" pitchFamily="18" charset="0"/>
            </a:endParaRPr>
          </a:p>
        </p:txBody>
      </p:sp>
      <p:sp>
        <p:nvSpPr>
          <p:cNvPr id="6" name="Rectangle à coins arrondis 5"/>
          <p:cNvSpPr/>
          <p:nvPr/>
        </p:nvSpPr>
        <p:spPr>
          <a:xfrm>
            <a:off x="435108" y="2979100"/>
            <a:ext cx="8352928" cy="593916"/>
          </a:xfrm>
          <a:prstGeom prst="roundRect">
            <a:avLst/>
          </a:prstGeom>
          <a:solidFill>
            <a:schemeClr val="bg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b="1" dirty="0" smtClean="0">
                <a:solidFill>
                  <a:schemeClr val="tx1"/>
                </a:solidFill>
                <a:latin typeface="Cambria" panose="02040503050406030204" pitchFamily="18" charset="0"/>
              </a:rPr>
              <a:t>Résolution de problèmes (RP) </a:t>
            </a:r>
            <a:r>
              <a:rPr lang="fr-BE" dirty="0" smtClean="0">
                <a:solidFill>
                  <a:schemeClr val="tx1"/>
                </a:solidFill>
                <a:latin typeface="Cambria" panose="02040503050406030204" pitchFamily="18" charset="0"/>
              </a:rPr>
              <a:t>au cœur de l’apprentissage des mathématiques</a:t>
            </a:r>
          </a:p>
          <a:p>
            <a:pPr algn="ctr"/>
            <a:endParaRPr lang="fr-BE" sz="1600" dirty="0">
              <a:solidFill>
                <a:schemeClr val="tx1"/>
              </a:solidFill>
              <a:latin typeface="Cambria" panose="02040503050406030204" pitchFamily="18" charset="0"/>
            </a:endParaRPr>
          </a:p>
        </p:txBody>
      </p:sp>
      <p:sp>
        <p:nvSpPr>
          <p:cNvPr id="7" name="Flèche vers le bas 6"/>
          <p:cNvSpPr/>
          <p:nvPr/>
        </p:nvSpPr>
        <p:spPr>
          <a:xfrm>
            <a:off x="4228737" y="2583636"/>
            <a:ext cx="360040" cy="360040"/>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Rectangle à coins arrondis 7"/>
          <p:cNvSpPr/>
          <p:nvPr/>
        </p:nvSpPr>
        <p:spPr>
          <a:xfrm>
            <a:off x="380282" y="4077072"/>
            <a:ext cx="8232447" cy="1008112"/>
          </a:xfrm>
          <a:prstGeom prst="roundRect">
            <a:avLst/>
          </a:prstGeom>
          <a:solidFill>
            <a:schemeClr val="bg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chemeClr val="tx1"/>
                </a:solidFill>
                <a:latin typeface="Cambria" panose="02040503050406030204" pitchFamily="18" charset="0"/>
              </a:rPr>
              <a:t>Résultats nationaux et internationaux : </a:t>
            </a:r>
            <a:r>
              <a:rPr lang="fr-BE" b="1" dirty="0" smtClean="0">
                <a:solidFill>
                  <a:schemeClr val="tx1"/>
                </a:solidFill>
                <a:latin typeface="Cambria" panose="02040503050406030204" pitchFamily="18" charset="0"/>
              </a:rPr>
              <a:t>persistance de scores faibles en </a:t>
            </a:r>
            <a:r>
              <a:rPr lang="fr-BE" dirty="0" smtClean="0">
                <a:solidFill>
                  <a:schemeClr val="tx1"/>
                </a:solidFill>
                <a:latin typeface="Cambria" panose="02040503050406030204" pitchFamily="18" charset="0"/>
              </a:rPr>
              <a:t>résolution de problèmes </a:t>
            </a:r>
            <a:r>
              <a:rPr lang="en-US" sz="1400" dirty="0" smtClean="0">
                <a:solidFill>
                  <a:schemeClr val="tx1"/>
                </a:solidFill>
                <a:latin typeface="Cambria" panose="02040503050406030204" pitchFamily="18" charset="0"/>
              </a:rPr>
              <a:t>(</a:t>
            </a:r>
            <a:r>
              <a:rPr lang="fr-FR" sz="1400" dirty="0" smtClean="0">
                <a:solidFill>
                  <a:schemeClr val="tx1"/>
                </a:solidFill>
                <a:latin typeface="Cambria" panose="02040503050406030204" pitchFamily="18" charset="0"/>
              </a:rPr>
              <a:t>Ministère de la Fédération Wallonie-Bruxelles, 2015; OECD, 2012; </a:t>
            </a:r>
            <a:r>
              <a:rPr lang="en-GB" sz="1400" dirty="0">
                <a:solidFill>
                  <a:schemeClr val="tx1"/>
                </a:solidFill>
                <a:latin typeface="Cambria" panose="02040503050406030204" pitchFamily="18" charset="0"/>
              </a:rPr>
              <a:t>OECD, 2014; OECD </a:t>
            </a:r>
            <a:r>
              <a:rPr lang="en-GB" sz="1400" dirty="0" smtClean="0">
                <a:solidFill>
                  <a:schemeClr val="tx1"/>
                </a:solidFill>
                <a:latin typeface="Cambria" panose="02040503050406030204" pitchFamily="18" charset="0"/>
              </a:rPr>
              <a:t>2016)</a:t>
            </a:r>
            <a:endParaRPr lang="fr-BE" sz="1400" dirty="0">
              <a:solidFill>
                <a:schemeClr val="tx1"/>
              </a:solidFill>
              <a:latin typeface="Cambria" panose="02040503050406030204" pitchFamily="18" charset="0"/>
            </a:endParaRPr>
          </a:p>
        </p:txBody>
      </p:sp>
      <p:sp>
        <p:nvSpPr>
          <p:cNvPr id="11" name="Rectangle à coins arrondis 10"/>
          <p:cNvSpPr/>
          <p:nvPr/>
        </p:nvSpPr>
        <p:spPr>
          <a:xfrm>
            <a:off x="449308" y="5661248"/>
            <a:ext cx="7734354" cy="576064"/>
          </a:xfrm>
          <a:prstGeom prst="roundRect">
            <a:avLst/>
          </a:prstGeom>
          <a:solidFill>
            <a:schemeClr val="bg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chemeClr val="tx1"/>
                </a:solidFill>
                <a:latin typeface="Cambria" panose="02040503050406030204" pitchFamily="18" charset="0"/>
              </a:rPr>
              <a:t>Que requiert l’</a:t>
            </a:r>
            <a:r>
              <a:rPr lang="fr-BE" b="1" dirty="0" smtClean="0">
                <a:solidFill>
                  <a:schemeClr val="tx1"/>
                </a:solidFill>
                <a:latin typeface="Cambria" panose="02040503050406030204" pitchFamily="18" charset="0"/>
              </a:rPr>
              <a:t>expertise</a:t>
            </a:r>
            <a:r>
              <a:rPr lang="fr-BE" dirty="0" smtClean="0">
                <a:solidFill>
                  <a:schemeClr val="tx1"/>
                </a:solidFill>
                <a:latin typeface="Cambria" panose="02040503050406030204" pitchFamily="18" charset="0"/>
              </a:rPr>
              <a:t> en résolution de problèmes mathématiques?</a:t>
            </a:r>
            <a:endParaRPr lang="fr-BE" dirty="0">
              <a:solidFill>
                <a:schemeClr val="tx1"/>
              </a:solidFill>
              <a:latin typeface="Cambria" panose="02040503050406030204" pitchFamily="18" charset="0"/>
            </a:endParaRPr>
          </a:p>
        </p:txBody>
      </p:sp>
      <p:sp>
        <p:nvSpPr>
          <p:cNvPr id="12" name="Flèche vers le bas 11"/>
          <p:cNvSpPr/>
          <p:nvPr/>
        </p:nvSpPr>
        <p:spPr>
          <a:xfrm>
            <a:off x="4218793" y="3645024"/>
            <a:ext cx="360040" cy="360040"/>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3" name="Flèche vers le bas 12"/>
          <p:cNvSpPr/>
          <p:nvPr/>
        </p:nvSpPr>
        <p:spPr>
          <a:xfrm>
            <a:off x="4235729" y="5208020"/>
            <a:ext cx="360040" cy="360040"/>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326735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290">
                                          <p:stCondLst>
                                            <p:cond delay="0"/>
                                          </p:stCondLst>
                                        </p:cTn>
                                        <p:tgtEl>
                                          <p:spTgt spid="5"/>
                                        </p:tgtEl>
                                      </p:cBhvr>
                                    </p:animEffect>
                                    <p:anim calcmode="lin" valueType="num">
                                      <p:cBhvr>
                                        <p:cTn id="8" dur="911"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5"/>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5"/>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5"/>
                                        </p:tgtEl>
                                        <p:attrNameLst>
                                          <p:attrName>ppt_y</p:attrName>
                                        </p:attrNameLst>
                                      </p:cBhvr>
                                      <p:tavLst>
                                        <p:tav tm="0" fmla="#ppt_y-sin(pi*$)/81">
                                          <p:val>
                                            <p:fltVal val="0"/>
                                          </p:val>
                                        </p:tav>
                                        <p:tav tm="100000">
                                          <p:val>
                                            <p:fltVal val="1"/>
                                          </p:val>
                                        </p:tav>
                                      </p:tavLst>
                                    </p:anim>
                                    <p:animScale>
                                      <p:cBhvr>
                                        <p:cTn id="13" dur="13">
                                          <p:stCondLst>
                                            <p:cond delay="325"/>
                                          </p:stCondLst>
                                        </p:cTn>
                                        <p:tgtEl>
                                          <p:spTgt spid="5"/>
                                        </p:tgtEl>
                                      </p:cBhvr>
                                      <p:to x="100000" y="60000"/>
                                    </p:animScale>
                                    <p:animScale>
                                      <p:cBhvr>
                                        <p:cTn id="14" dur="83" decel="50000">
                                          <p:stCondLst>
                                            <p:cond delay="338"/>
                                          </p:stCondLst>
                                        </p:cTn>
                                        <p:tgtEl>
                                          <p:spTgt spid="5"/>
                                        </p:tgtEl>
                                      </p:cBhvr>
                                      <p:to x="100000" y="100000"/>
                                    </p:animScale>
                                    <p:animScale>
                                      <p:cBhvr>
                                        <p:cTn id="15" dur="13">
                                          <p:stCondLst>
                                            <p:cond delay="656"/>
                                          </p:stCondLst>
                                        </p:cTn>
                                        <p:tgtEl>
                                          <p:spTgt spid="5"/>
                                        </p:tgtEl>
                                      </p:cBhvr>
                                      <p:to x="100000" y="80000"/>
                                    </p:animScale>
                                    <p:animScale>
                                      <p:cBhvr>
                                        <p:cTn id="16" dur="83" decel="50000">
                                          <p:stCondLst>
                                            <p:cond delay="669"/>
                                          </p:stCondLst>
                                        </p:cTn>
                                        <p:tgtEl>
                                          <p:spTgt spid="5"/>
                                        </p:tgtEl>
                                      </p:cBhvr>
                                      <p:to x="100000" y="100000"/>
                                    </p:animScale>
                                    <p:animScale>
                                      <p:cBhvr>
                                        <p:cTn id="17" dur="13">
                                          <p:stCondLst>
                                            <p:cond delay="821"/>
                                          </p:stCondLst>
                                        </p:cTn>
                                        <p:tgtEl>
                                          <p:spTgt spid="5"/>
                                        </p:tgtEl>
                                      </p:cBhvr>
                                      <p:to x="100000" y="90000"/>
                                    </p:animScale>
                                    <p:animScale>
                                      <p:cBhvr>
                                        <p:cTn id="18" dur="83" decel="50000">
                                          <p:stCondLst>
                                            <p:cond delay="834"/>
                                          </p:stCondLst>
                                        </p:cTn>
                                        <p:tgtEl>
                                          <p:spTgt spid="5"/>
                                        </p:tgtEl>
                                      </p:cBhvr>
                                      <p:to x="100000" y="100000"/>
                                    </p:animScale>
                                    <p:animScale>
                                      <p:cBhvr>
                                        <p:cTn id="19" dur="13">
                                          <p:stCondLst>
                                            <p:cond delay="904"/>
                                          </p:stCondLst>
                                        </p:cTn>
                                        <p:tgtEl>
                                          <p:spTgt spid="5"/>
                                        </p:tgtEl>
                                      </p:cBhvr>
                                      <p:to x="100000" y="95000"/>
                                    </p:animScale>
                                    <p:animScale>
                                      <p:cBhvr>
                                        <p:cTn id="20" dur="83" decel="50000">
                                          <p:stCondLst>
                                            <p:cond delay="917"/>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down)">
                                      <p:cBhvr>
                                        <p:cTn id="29" dur="290">
                                          <p:stCondLst>
                                            <p:cond delay="0"/>
                                          </p:stCondLst>
                                        </p:cTn>
                                        <p:tgtEl>
                                          <p:spTgt spid="6"/>
                                        </p:tgtEl>
                                      </p:cBhvr>
                                    </p:animEffect>
                                    <p:anim calcmode="lin" valueType="num">
                                      <p:cBhvr>
                                        <p:cTn id="30" dur="911"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1" dur="332"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2" dur="332" tmFilter="0, 0; 0.125,0.2665; 0.25,0.4; 0.375,0.465; 0.5,0.5;  0.625,0.535; 0.75,0.6; 0.875,0.7335; 1,1">
                                          <p:stCondLst>
                                            <p:cond delay="332"/>
                                          </p:stCondLst>
                                        </p:cTn>
                                        <p:tgtEl>
                                          <p:spTgt spid="6"/>
                                        </p:tgtEl>
                                        <p:attrNameLst>
                                          <p:attrName>ppt_y</p:attrName>
                                        </p:attrNameLst>
                                      </p:cBhvr>
                                      <p:tavLst>
                                        <p:tav tm="0" fmla="#ppt_y-sin(pi*$)/9">
                                          <p:val>
                                            <p:fltVal val="0"/>
                                          </p:val>
                                        </p:tav>
                                        <p:tav tm="100000">
                                          <p:val>
                                            <p:fltVal val="1"/>
                                          </p:val>
                                        </p:tav>
                                      </p:tavLst>
                                    </p:anim>
                                    <p:anim calcmode="lin" valueType="num">
                                      <p:cBhvr>
                                        <p:cTn id="33" dur="166" tmFilter="0, 0; 0.125,0.2665; 0.25,0.4; 0.375,0.465; 0.5,0.5;  0.625,0.535; 0.75,0.6; 0.875,0.7335; 1,1">
                                          <p:stCondLst>
                                            <p:cond delay="662"/>
                                          </p:stCondLst>
                                        </p:cTn>
                                        <p:tgtEl>
                                          <p:spTgt spid="6"/>
                                        </p:tgtEl>
                                        <p:attrNameLst>
                                          <p:attrName>ppt_y</p:attrName>
                                        </p:attrNameLst>
                                      </p:cBhvr>
                                      <p:tavLst>
                                        <p:tav tm="0" fmla="#ppt_y-sin(pi*$)/27">
                                          <p:val>
                                            <p:fltVal val="0"/>
                                          </p:val>
                                        </p:tav>
                                        <p:tav tm="100000">
                                          <p:val>
                                            <p:fltVal val="1"/>
                                          </p:val>
                                        </p:tav>
                                      </p:tavLst>
                                    </p:anim>
                                    <p:anim calcmode="lin" valueType="num">
                                      <p:cBhvr>
                                        <p:cTn id="34" dur="82" tmFilter="0, 0; 0.125,0.2665; 0.25,0.4; 0.375,0.465; 0.5,0.5;  0.625,0.535; 0.75,0.6; 0.875,0.7335; 1,1">
                                          <p:stCondLst>
                                            <p:cond delay="828"/>
                                          </p:stCondLst>
                                        </p:cTn>
                                        <p:tgtEl>
                                          <p:spTgt spid="6"/>
                                        </p:tgtEl>
                                        <p:attrNameLst>
                                          <p:attrName>ppt_y</p:attrName>
                                        </p:attrNameLst>
                                      </p:cBhvr>
                                      <p:tavLst>
                                        <p:tav tm="0" fmla="#ppt_y-sin(pi*$)/81">
                                          <p:val>
                                            <p:fltVal val="0"/>
                                          </p:val>
                                        </p:tav>
                                        <p:tav tm="100000">
                                          <p:val>
                                            <p:fltVal val="1"/>
                                          </p:val>
                                        </p:tav>
                                      </p:tavLst>
                                    </p:anim>
                                    <p:animScale>
                                      <p:cBhvr>
                                        <p:cTn id="35" dur="13">
                                          <p:stCondLst>
                                            <p:cond delay="325"/>
                                          </p:stCondLst>
                                        </p:cTn>
                                        <p:tgtEl>
                                          <p:spTgt spid="6"/>
                                        </p:tgtEl>
                                      </p:cBhvr>
                                      <p:to x="100000" y="60000"/>
                                    </p:animScale>
                                    <p:animScale>
                                      <p:cBhvr>
                                        <p:cTn id="36" dur="83" decel="50000">
                                          <p:stCondLst>
                                            <p:cond delay="338"/>
                                          </p:stCondLst>
                                        </p:cTn>
                                        <p:tgtEl>
                                          <p:spTgt spid="6"/>
                                        </p:tgtEl>
                                      </p:cBhvr>
                                      <p:to x="100000" y="100000"/>
                                    </p:animScale>
                                    <p:animScale>
                                      <p:cBhvr>
                                        <p:cTn id="37" dur="13">
                                          <p:stCondLst>
                                            <p:cond delay="656"/>
                                          </p:stCondLst>
                                        </p:cTn>
                                        <p:tgtEl>
                                          <p:spTgt spid="6"/>
                                        </p:tgtEl>
                                      </p:cBhvr>
                                      <p:to x="100000" y="80000"/>
                                    </p:animScale>
                                    <p:animScale>
                                      <p:cBhvr>
                                        <p:cTn id="38" dur="83" decel="50000">
                                          <p:stCondLst>
                                            <p:cond delay="669"/>
                                          </p:stCondLst>
                                        </p:cTn>
                                        <p:tgtEl>
                                          <p:spTgt spid="6"/>
                                        </p:tgtEl>
                                      </p:cBhvr>
                                      <p:to x="100000" y="100000"/>
                                    </p:animScale>
                                    <p:animScale>
                                      <p:cBhvr>
                                        <p:cTn id="39" dur="13">
                                          <p:stCondLst>
                                            <p:cond delay="821"/>
                                          </p:stCondLst>
                                        </p:cTn>
                                        <p:tgtEl>
                                          <p:spTgt spid="6"/>
                                        </p:tgtEl>
                                      </p:cBhvr>
                                      <p:to x="100000" y="90000"/>
                                    </p:animScale>
                                    <p:animScale>
                                      <p:cBhvr>
                                        <p:cTn id="40" dur="83" decel="50000">
                                          <p:stCondLst>
                                            <p:cond delay="834"/>
                                          </p:stCondLst>
                                        </p:cTn>
                                        <p:tgtEl>
                                          <p:spTgt spid="6"/>
                                        </p:tgtEl>
                                      </p:cBhvr>
                                      <p:to x="100000" y="100000"/>
                                    </p:animScale>
                                    <p:animScale>
                                      <p:cBhvr>
                                        <p:cTn id="41" dur="13">
                                          <p:stCondLst>
                                            <p:cond delay="904"/>
                                          </p:stCondLst>
                                        </p:cTn>
                                        <p:tgtEl>
                                          <p:spTgt spid="6"/>
                                        </p:tgtEl>
                                      </p:cBhvr>
                                      <p:to x="100000" y="95000"/>
                                    </p:animScale>
                                    <p:animScale>
                                      <p:cBhvr>
                                        <p:cTn id="42" dur="83" decel="50000">
                                          <p:stCondLst>
                                            <p:cond delay="917"/>
                                          </p:stCondLst>
                                        </p:cTn>
                                        <p:tgtEl>
                                          <p:spTgt spid="6"/>
                                        </p:tgtEl>
                                      </p:cBhvr>
                                      <p:to x="100000" y="100000"/>
                                    </p:animScale>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26" presetClass="entr" presetSubtype="0"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wipe(down)">
                                      <p:cBhvr>
                                        <p:cTn id="51" dur="290">
                                          <p:stCondLst>
                                            <p:cond delay="0"/>
                                          </p:stCondLst>
                                        </p:cTn>
                                        <p:tgtEl>
                                          <p:spTgt spid="8"/>
                                        </p:tgtEl>
                                      </p:cBhvr>
                                    </p:animEffect>
                                    <p:anim calcmode="lin" valueType="num">
                                      <p:cBhvr>
                                        <p:cTn id="52" dur="911"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3" dur="332"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54" dur="332" tmFilter="0, 0; 0.125,0.2665; 0.25,0.4; 0.375,0.465; 0.5,0.5;  0.625,0.535; 0.75,0.6; 0.875,0.7335; 1,1">
                                          <p:stCondLst>
                                            <p:cond delay="332"/>
                                          </p:stCondLst>
                                        </p:cTn>
                                        <p:tgtEl>
                                          <p:spTgt spid="8"/>
                                        </p:tgtEl>
                                        <p:attrNameLst>
                                          <p:attrName>ppt_y</p:attrName>
                                        </p:attrNameLst>
                                      </p:cBhvr>
                                      <p:tavLst>
                                        <p:tav tm="0" fmla="#ppt_y-sin(pi*$)/9">
                                          <p:val>
                                            <p:fltVal val="0"/>
                                          </p:val>
                                        </p:tav>
                                        <p:tav tm="100000">
                                          <p:val>
                                            <p:fltVal val="1"/>
                                          </p:val>
                                        </p:tav>
                                      </p:tavLst>
                                    </p:anim>
                                    <p:anim calcmode="lin" valueType="num">
                                      <p:cBhvr>
                                        <p:cTn id="55" dur="166" tmFilter="0, 0; 0.125,0.2665; 0.25,0.4; 0.375,0.465; 0.5,0.5;  0.625,0.535; 0.75,0.6; 0.875,0.7335; 1,1">
                                          <p:stCondLst>
                                            <p:cond delay="662"/>
                                          </p:stCondLst>
                                        </p:cTn>
                                        <p:tgtEl>
                                          <p:spTgt spid="8"/>
                                        </p:tgtEl>
                                        <p:attrNameLst>
                                          <p:attrName>ppt_y</p:attrName>
                                        </p:attrNameLst>
                                      </p:cBhvr>
                                      <p:tavLst>
                                        <p:tav tm="0" fmla="#ppt_y-sin(pi*$)/27">
                                          <p:val>
                                            <p:fltVal val="0"/>
                                          </p:val>
                                        </p:tav>
                                        <p:tav tm="100000">
                                          <p:val>
                                            <p:fltVal val="1"/>
                                          </p:val>
                                        </p:tav>
                                      </p:tavLst>
                                    </p:anim>
                                    <p:anim calcmode="lin" valueType="num">
                                      <p:cBhvr>
                                        <p:cTn id="56" dur="82" tmFilter="0, 0; 0.125,0.2665; 0.25,0.4; 0.375,0.465; 0.5,0.5;  0.625,0.535; 0.75,0.6; 0.875,0.7335; 1,1">
                                          <p:stCondLst>
                                            <p:cond delay="828"/>
                                          </p:stCondLst>
                                        </p:cTn>
                                        <p:tgtEl>
                                          <p:spTgt spid="8"/>
                                        </p:tgtEl>
                                        <p:attrNameLst>
                                          <p:attrName>ppt_y</p:attrName>
                                        </p:attrNameLst>
                                      </p:cBhvr>
                                      <p:tavLst>
                                        <p:tav tm="0" fmla="#ppt_y-sin(pi*$)/81">
                                          <p:val>
                                            <p:fltVal val="0"/>
                                          </p:val>
                                        </p:tav>
                                        <p:tav tm="100000">
                                          <p:val>
                                            <p:fltVal val="1"/>
                                          </p:val>
                                        </p:tav>
                                      </p:tavLst>
                                    </p:anim>
                                    <p:animScale>
                                      <p:cBhvr>
                                        <p:cTn id="57" dur="13">
                                          <p:stCondLst>
                                            <p:cond delay="325"/>
                                          </p:stCondLst>
                                        </p:cTn>
                                        <p:tgtEl>
                                          <p:spTgt spid="8"/>
                                        </p:tgtEl>
                                      </p:cBhvr>
                                      <p:to x="100000" y="60000"/>
                                    </p:animScale>
                                    <p:animScale>
                                      <p:cBhvr>
                                        <p:cTn id="58" dur="83" decel="50000">
                                          <p:stCondLst>
                                            <p:cond delay="338"/>
                                          </p:stCondLst>
                                        </p:cTn>
                                        <p:tgtEl>
                                          <p:spTgt spid="8"/>
                                        </p:tgtEl>
                                      </p:cBhvr>
                                      <p:to x="100000" y="100000"/>
                                    </p:animScale>
                                    <p:animScale>
                                      <p:cBhvr>
                                        <p:cTn id="59" dur="13">
                                          <p:stCondLst>
                                            <p:cond delay="656"/>
                                          </p:stCondLst>
                                        </p:cTn>
                                        <p:tgtEl>
                                          <p:spTgt spid="8"/>
                                        </p:tgtEl>
                                      </p:cBhvr>
                                      <p:to x="100000" y="80000"/>
                                    </p:animScale>
                                    <p:animScale>
                                      <p:cBhvr>
                                        <p:cTn id="60" dur="83" decel="50000">
                                          <p:stCondLst>
                                            <p:cond delay="669"/>
                                          </p:stCondLst>
                                        </p:cTn>
                                        <p:tgtEl>
                                          <p:spTgt spid="8"/>
                                        </p:tgtEl>
                                      </p:cBhvr>
                                      <p:to x="100000" y="100000"/>
                                    </p:animScale>
                                    <p:animScale>
                                      <p:cBhvr>
                                        <p:cTn id="61" dur="13">
                                          <p:stCondLst>
                                            <p:cond delay="821"/>
                                          </p:stCondLst>
                                        </p:cTn>
                                        <p:tgtEl>
                                          <p:spTgt spid="8"/>
                                        </p:tgtEl>
                                      </p:cBhvr>
                                      <p:to x="100000" y="90000"/>
                                    </p:animScale>
                                    <p:animScale>
                                      <p:cBhvr>
                                        <p:cTn id="62" dur="83" decel="50000">
                                          <p:stCondLst>
                                            <p:cond delay="834"/>
                                          </p:stCondLst>
                                        </p:cTn>
                                        <p:tgtEl>
                                          <p:spTgt spid="8"/>
                                        </p:tgtEl>
                                      </p:cBhvr>
                                      <p:to x="100000" y="100000"/>
                                    </p:animScale>
                                    <p:animScale>
                                      <p:cBhvr>
                                        <p:cTn id="63" dur="13">
                                          <p:stCondLst>
                                            <p:cond delay="904"/>
                                          </p:stCondLst>
                                        </p:cTn>
                                        <p:tgtEl>
                                          <p:spTgt spid="8"/>
                                        </p:tgtEl>
                                      </p:cBhvr>
                                      <p:to x="100000" y="95000"/>
                                    </p:animScale>
                                    <p:animScale>
                                      <p:cBhvr>
                                        <p:cTn id="64" dur="83" decel="50000">
                                          <p:stCondLst>
                                            <p:cond delay="917"/>
                                          </p:stCondLst>
                                        </p:cTn>
                                        <p:tgtEl>
                                          <p:spTgt spid="8"/>
                                        </p:tgtEl>
                                      </p:cBhvr>
                                      <p:to x="100000" y="100000"/>
                                    </p:animScale>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3"/>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26" presetClass="entr" presetSubtype="0" fill="hold" grpId="0" nodeType="clickEffect">
                                  <p:stCondLst>
                                    <p:cond delay="0"/>
                                  </p:stCondLst>
                                  <p:childTnLst>
                                    <p:set>
                                      <p:cBhvr>
                                        <p:cTn id="72" dur="1" fill="hold">
                                          <p:stCondLst>
                                            <p:cond delay="0"/>
                                          </p:stCondLst>
                                        </p:cTn>
                                        <p:tgtEl>
                                          <p:spTgt spid="11"/>
                                        </p:tgtEl>
                                        <p:attrNameLst>
                                          <p:attrName>style.visibility</p:attrName>
                                        </p:attrNameLst>
                                      </p:cBhvr>
                                      <p:to>
                                        <p:strVal val="visible"/>
                                      </p:to>
                                    </p:set>
                                    <p:animEffect transition="in" filter="wipe(down)">
                                      <p:cBhvr>
                                        <p:cTn id="73" dur="290">
                                          <p:stCondLst>
                                            <p:cond delay="0"/>
                                          </p:stCondLst>
                                        </p:cTn>
                                        <p:tgtEl>
                                          <p:spTgt spid="11"/>
                                        </p:tgtEl>
                                      </p:cBhvr>
                                    </p:animEffect>
                                    <p:anim calcmode="lin" valueType="num">
                                      <p:cBhvr>
                                        <p:cTn id="74" dur="911"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75" dur="332"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76" dur="332" tmFilter="0, 0; 0.125,0.2665; 0.25,0.4; 0.375,0.465; 0.5,0.5;  0.625,0.535; 0.75,0.6; 0.875,0.7335; 1,1">
                                          <p:stCondLst>
                                            <p:cond delay="332"/>
                                          </p:stCondLst>
                                        </p:cTn>
                                        <p:tgtEl>
                                          <p:spTgt spid="11"/>
                                        </p:tgtEl>
                                        <p:attrNameLst>
                                          <p:attrName>ppt_y</p:attrName>
                                        </p:attrNameLst>
                                      </p:cBhvr>
                                      <p:tavLst>
                                        <p:tav tm="0" fmla="#ppt_y-sin(pi*$)/9">
                                          <p:val>
                                            <p:fltVal val="0"/>
                                          </p:val>
                                        </p:tav>
                                        <p:tav tm="100000">
                                          <p:val>
                                            <p:fltVal val="1"/>
                                          </p:val>
                                        </p:tav>
                                      </p:tavLst>
                                    </p:anim>
                                    <p:anim calcmode="lin" valueType="num">
                                      <p:cBhvr>
                                        <p:cTn id="77" dur="166" tmFilter="0, 0; 0.125,0.2665; 0.25,0.4; 0.375,0.465; 0.5,0.5;  0.625,0.535; 0.75,0.6; 0.875,0.7335; 1,1">
                                          <p:stCondLst>
                                            <p:cond delay="662"/>
                                          </p:stCondLst>
                                        </p:cTn>
                                        <p:tgtEl>
                                          <p:spTgt spid="11"/>
                                        </p:tgtEl>
                                        <p:attrNameLst>
                                          <p:attrName>ppt_y</p:attrName>
                                        </p:attrNameLst>
                                      </p:cBhvr>
                                      <p:tavLst>
                                        <p:tav tm="0" fmla="#ppt_y-sin(pi*$)/27">
                                          <p:val>
                                            <p:fltVal val="0"/>
                                          </p:val>
                                        </p:tav>
                                        <p:tav tm="100000">
                                          <p:val>
                                            <p:fltVal val="1"/>
                                          </p:val>
                                        </p:tav>
                                      </p:tavLst>
                                    </p:anim>
                                    <p:anim calcmode="lin" valueType="num">
                                      <p:cBhvr>
                                        <p:cTn id="78" dur="82" tmFilter="0, 0; 0.125,0.2665; 0.25,0.4; 0.375,0.465; 0.5,0.5;  0.625,0.535; 0.75,0.6; 0.875,0.7335; 1,1">
                                          <p:stCondLst>
                                            <p:cond delay="828"/>
                                          </p:stCondLst>
                                        </p:cTn>
                                        <p:tgtEl>
                                          <p:spTgt spid="11"/>
                                        </p:tgtEl>
                                        <p:attrNameLst>
                                          <p:attrName>ppt_y</p:attrName>
                                        </p:attrNameLst>
                                      </p:cBhvr>
                                      <p:tavLst>
                                        <p:tav tm="0" fmla="#ppt_y-sin(pi*$)/81">
                                          <p:val>
                                            <p:fltVal val="0"/>
                                          </p:val>
                                        </p:tav>
                                        <p:tav tm="100000">
                                          <p:val>
                                            <p:fltVal val="1"/>
                                          </p:val>
                                        </p:tav>
                                      </p:tavLst>
                                    </p:anim>
                                    <p:animScale>
                                      <p:cBhvr>
                                        <p:cTn id="79" dur="13">
                                          <p:stCondLst>
                                            <p:cond delay="325"/>
                                          </p:stCondLst>
                                        </p:cTn>
                                        <p:tgtEl>
                                          <p:spTgt spid="11"/>
                                        </p:tgtEl>
                                      </p:cBhvr>
                                      <p:to x="100000" y="60000"/>
                                    </p:animScale>
                                    <p:animScale>
                                      <p:cBhvr>
                                        <p:cTn id="80" dur="83" decel="50000">
                                          <p:stCondLst>
                                            <p:cond delay="338"/>
                                          </p:stCondLst>
                                        </p:cTn>
                                        <p:tgtEl>
                                          <p:spTgt spid="11"/>
                                        </p:tgtEl>
                                      </p:cBhvr>
                                      <p:to x="100000" y="100000"/>
                                    </p:animScale>
                                    <p:animScale>
                                      <p:cBhvr>
                                        <p:cTn id="81" dur="13">
                                          <p:stCondLst>
                                            <p:cond delay="656"/>
                                          </p:stCondLst>
                                        </p:cTn>
                                        <p:tgtEl>
                                          <p:spTgt spid="11"/>
                                        </p:tgtEl>
                                      </p:cBhvr>
                                      <p:to x="100000" y="80000"/>
                                    </p:animScale>
                                    <p:animScale>
                                      <p:cBhvr>
                                        <p:cTn id="82" dur="83" decel="50000">
                                          <p:stCondLst>
                                            <p:cond delay="669"/>
                                          </p:stCondLst>
                                        </p:cTn>
                                        <p:tgtEl>
                                          <p:spTgt spid="11"/>
                                        </p:tgtEl>
                                      </p:cBhvr>
                                      <p:to x="100000" y="100000"/>
                                    </p:animScale>
                                    <p:animScale>
                                      <p:cBhvr>
                                        <p:cTn id="83" dur="13">
                                          <p:stCondLst>
                                            <p:cond delay="821"/>
                                          </p:stCondLst>
                                        </p:cTn>
                                        <p:tgtEl>
                                          <p:spTgt spid="11"/>
                                        </p:tgtEl>
                                      </p:cBhvr>
                                      <p:to x="100000" y="90000"/>
                                    </p:animScale>
                                    <p:animScale>
                                      <p:cBhvr>
                                        <p:cTn id="84" dur="83" decel="50000">
                                          <p:stCondLst>
                                            <p:cond delay="834"/>
                                          </p:stCondLst>
                                        </p:cTn>
                                        <p:tgtEl>
                                          <p:spTgt spid="11"/>
                                        </p:tgtEl>
                                      </p:cBhvr>
                                      <p:to x="100000" y="100000"/>
                                    </p:animScale>
                                    <p:animScale>
                                      <p:cBhvr>
                                        <p:cTn id="85" dur="13">
                                          <p:stCondLst>
                                            <p:cond delay="904"/>
                                          </p:stCondLst>
                                        </p:cTn>
                                        <p:tgtEl>
                                          <p:spTgt spid="11"/>
                                        </p:tgtEl>
                                      </p:cBhvr>
                                      <p:to x="100000" y="95000"/>
                                    </p:animScale>
                                    <p:animScale>
                                      <p:cBhvr>
                                        <p:cTn id="86" dur="83" decel="50000">
                                          <p:stCondLst>
                                            <p:cond delay="917"/>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1" grpId="0" animBg="1"/>
      <p:bldP spid="12" grpId="0" animBg="1"/>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243" y="1052736"/>
            <a:ext cx="7620000" cy="4800600"/>
          </a:xfrm>
        </p:spPr>
        <p:txBody>
          <a:bodyPr>
            <a:normAutofit fontScale="92500"/>
          </a:bodyPr>
          <a:lstStyle/>
          <a:p>
            <a:r>
              <a:rPr lang="fr-BE" dirty="0" smtClean="0">
                <a:latin typeface="Times New Roman" panose="02020603050405020304" pitchFamily="18" charset="0"/>
                <a:cs typeface="Times New Roman" panose="02020603050405020304" pitchFamily="18" charset="0"/>
              </a:rPr>
              <a:t>Accent mis sur l’appropriation des heuristiques →  Appropriation + sensibiliser à une utilisation </a:t>
            </a:r>
            <a:r>
              <a:rPr lang="fr-BE" b="1" dirty="0" smtClean="0">
                <a:latin typeface="Times New Roman" panose="02020603050405020304" pitchFamily="18" charset="0"/>
                <a:cs typeface="Times New Roman" panose="02020603050405020304" pitchFamily="18" charset="0"/>
              </a:rPr>
              <a:t>réfléchie, flexible des heuristiques</a:t>
            </a:r>
            <a:r>
              <a:rPr lang="fr-BE" dirty="0" smtClean="0">
                <a:latin typeface="Times New Roman" panose="02020603050405020304" pitchFamily="18" charset="0"/>
                <a:cs typeface="Times New Roman" panose="02020603050405020304" pitchFamily="18" charset="0"/>
              </a:rPr>
              <a:t> </a:t>
            </a:r>
          </a:p>
          <a:p>
            <a:r>
              <a:rPr lang="fr-BE" dirty="0" smtClean="0">
                <a:latin typeface="Times New Roman" panose="02020603050405020304" pitchFamily="18" charset="0"/>
                <a:cs typeface="Times New Roman" panose="02020603050405020304" pitchFamily="18" charset="0"/>
              </a:rPr>
              <a:t>Biais causé par le type de représentation privilégié durant l’intervention (schéma)</a:t>
            </a:r>
          </a:p>
          <a:p>
            <a:r>
              <a:rPr lang="fr-BE" dirty="0" smtClean="0">
                <a:latin typeface="+mj-lt"/>
              </a:rPr>
              <a:t>A </a:t>
            </a:r>
            <a:r>
              <a:rPr lang="fr-BE" dirty="0" smtClean="0">
                <a:latin typeface="+mj-lt"/>
              </a:rPr>
              <a:t>confirmer auprès </a:t>
            </a:r>
            <a:r>
              <a:rPr lang="fr-BE" b="1" dirty="0" smtClean="0">
                <a:latin typeface="+mj-lt"/>
              </a:rPr>
              <a:t>d’autres échantillons</a:t>
            </a:r>
          </a:p>
          <a:p>
            <a:r>
              <a:rPr lang="fr-BE" b="1" dirty="0" smtClean="0">
                <a:latin typeface="+mj-lt"/>
              </a:rPr>
              <a:t>Comportements </a:t>
            </a:r>
            <a:r>
              <a:rPr lang="fr-BE" dirty="0" smtClean="0">
                <a:latin typeface="+mj-lt"/>
              </a:rPr>
              <a:t>distincts selon </a:t>
            </a:r>
            <a:r>
              <a:rPr lang="fr-BE" b="1" dirty="0" smtClean="0">
                <a:latin typeface="+mj-lt"/>
              </a:rPr>
              <a:t>le genre?</a:t>
            </a:r>
          </a:p>
          <a:p>
            <a:r>
              <a:rPr lang="fr-BE" dirty="0" smtClean="0">
                <a:latin typeface="+mj-lt"/>
              </a:rPr>
              <a:t>Elèves parlent peu de leur </a:t>
            </a:r>
            <a:r>
              <a:rPr lang="fr-BE" b="1" dirty="0" smtClean="0">
                <a:latin typeface="+mj-lt"/>
              </a:rPr>
              <a:t>motivation et émotions </a:t>
            </a:r>
            <a:r>
              <a:rPr lang="fr-BE" dirty="0" smtClean="0">
                <a:latin typeface="+mj-lt"/>
              </a:rPr>
              <a:t>→ </a:t>
            </a:r>
            <a:r>
              <a:rPr lang="fr-BE" b="1" dirty="0" smtClean="0">
                <a:latin typeface="+mj-lt"/>
              </a:rPr>
              <a:t>questions + ciblées</a:t>
            </a:r>
          </a:p>
          <a:p>
            <a:r>
              <a:rPr lang="fr-BE" dirty="0" smtClean="0">
                <a:latin typeface="+mj-lt"/>
              </a:rPr>
              <a:t>Travailler l’</a:t>
            </a:r>
            <a:r>
              <a:rPr lang="fr-BE" b="1" dirty="0" smtClean="0">
                <a:latin typeface="+mj-lt"/>
              </a:rPr>
              <a:t>estimation</a:t>
            </a:r>
            <a:r>
              <a:rPr lang="fr-BE" dirty="0" smtClean="0">
                <a:latin typeface="+mj-lt"/>
              </a:rPr>
              <a:t> (quoi, comment) isolément </a:t>
            </a:r>
          </a:p>
          <a:p>
            <a:r>
              <a:rPr lang="fr-BE" dirty="0" smtClean="0">
                <a:latin typeface="+mj-lt"/>
              </a:rPr>
              <a:t>Construire progressivement, avec les élèves, un </a:t>
            </a:r>
            <a:r>
              <a:rPr lang="fr-BE" b="1" dirty="0" smtClean="0">
                <a:latin typeface="+mj-lt"/>
              </a:rPr>
              <a:t>classement des problèmes</a:t>
            </a:r>
            <a:r>
              <a:rPr lang="fr-BE" dirty="0" smtClean="0">
                <a:latin typeface="+mj-lt"/>
              </a:rPr>
              <a:t> sur base de leur </a:t>
            </a:r>
            <a:r>
              <a:rPr lang="fr-BE" b="1" dirty="0" smtClean="0">
                <a:latin typeface="+mj-lt"/>
              </a:rPr>
              <a:t>structure mathématique</a:t>
            </a:r>
            <a:r>
              <a:rPr lang="fr-BE" dirty="0" smtClean="0">
                <a:latin typeface="+mj-lt"/>
              </a:rPr>
              <a:t>  :</a:t>
            </a:r>
          </a:p>
          <a:p>
            <a:pPr lvl="1"/>
            <a:r>
              <a:rPr lang="fr-BE" dirty="0">
                <a:latin typeface="+mj-lt"/>
              </a:rPr>
              <a:t>C</a:t>
            </a:r>
            <a:r>
              <a:rPr lang="fr-BE" dirty="0" smtClean="0">
                <a:latin typeface="+mj-lt"/>
              </a:rPr>
              <a:t>omment la repérer? </a:t>
            </a:r>
          </a:p>
          <a:p>
            <a:pPr lvl="1"/>
            <a:r>
              <a:rPr lang="fr-BE" dirty="0" smtClean="0">
                <a:latin typeface="+mj-lt"/>
              </a:rPr>
              <a:t>Quel(s) outil(s) mathématique(s) utiliser pour résoudre un problème avec un telle structure math?</a:t>
            </a:r>
          </a:p>
          <a:p>
            <a:endParaRPr lang="fr-BE" dirty="0">
              <a:latin typeface="+mj-lt"/>
            </a:endParaRPr>
          </a:p>
        </p:txBody>
      </p:sp>
      <p:sp>
        <p:nvSpPr>
          <p:cNvPr id="6" name="Titre 1"/>
          <p:cNvSpPr txBox="1">
            <a:spLocks/>
          </p:cNvSpPr>
          <p:nvPr/>
        </p:nvSpPr>
        <p:spPr>
          <a:xfrm>
            <a:off x="467544" y="274638"/>
            <a:ext cx="8085584" cy="490066"/>
          </a:xfrm>
          <a:prstGeom prst="rect">
            <a:avLst/>
          </a:prstGeom>
        </p:spPr>
        <p:txBody>
          <a:bodyPr vert="horz" lIns="91440" tIns="45720" rIns="91440" bIns="4572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fr-BE" sz="3600" dirty="0" smtClean="0">
                <a:latin typeface="Cambria" panose="02040503050406030204" pitchFamily="18" charset="0"/>
              </a:rPr>
              <a:t>5. Conclusions et perspectives</a:t>
            </a:r>
            <a:endParaRPr lang="fr-BE" sz="3600" dirty="0">
              <a:latin typeface="Cambria" panose="02040503050406030204" pitchFamily="18" charset="0"/>
            </a:endParaRPr>
          </a:p>
        </p:txBody>
      </p:sp>
    </p:spTree>
    <p:extLst>
      <p:ext uri="{BB962C8B-B14F-4D97-AF65-F5344CB8AC3E}">
        <p14:creationId xmlns:p14="http://schemas.microsoft.com/office/powerpoint/2010/main" val="2664330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1000"/>
                                        <p:tgtEl>
                                          <p:spTgt spid="3">
                                            <p:txEl>
                                              <p:pRg st="2" end="2"/>
                                            </p:txEl>
                                          </p:spTgt>
                                        </p:tgtEl>
                                      </p:cBhvr>
                                    </p:animEffect>
                                  </p:childTnLst>
                                </p:cTn>
                              </p:par>
                              <p:par>
                                <p:cTn id="18" presetID="8" presetClass="entr" presetSubtype="16"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diamond(in)">
                                      <p:cBhvr>
                                        <p:cTn id="20" dur="1000"/>
                                        <p:tgtEl>
                                          <p:spTgt spid="3">
                                            <p:txEl>
                                              <p:pRg st="3" end="3"/>
                                            </p:txEl>
                                          </p:spTgt>
                                        </p:tgtEl>
                                      </p:cBhvr>
                                    </p:animEffect>
                                  </p:childTnLst>
                                </p:cTn>
                              </p:par>
                              <p:par>
                                <p:cTn id="21" presetID="8" presetClass="entr" presetSubtype="16"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diamond(in)">
                                      <p:cBhvr>
                                        <p:cTn id="23" dur="1000"/>
                                        <p:tgtEl>
                                          <p:spTgt spid="3">
                                            <p:txEl>
                                              <p:pRg st="4" end="4"/>
                                            </p:txEl>
                                          </p:spTgt>
                                        </p:tgtEl>
                                      </p:cBhvr>
                                    </p:animEffect>
                                  </p:childTnLst>
                                </p:cTn>
                              </p:par>
                              <p:par>
                                <p:cTn id="24" presetID="8" presetClass="entr" presetSubtype="16"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diamond(in)">
                                      <p:cBhvr>
                                        <p:cTn id="26" dur="1000"/>
                                        <p:tgtEl>
                                          <p:spTgt spid="3">
                                            <p:txEl>
                                              <p:pRg st="5" end="5"/>
                                            </p:txEl>
                                          </p:spTgt>
                                        </p:tgtEl>
                                      </p:cBhvr>
                                    </p:animEffect>
                                  </p:childTnLst>
                                </p:cTn>
                              </p:par>
                              <p:par>
                                <p:cTn id="27" presetID="8" presetClass="entr" presetSubtype="16"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diamond(in)">
                                      <p:cBhvr>
                                        <p:cTn id="29" dur="1000"/>
                                        <p:tgtEl>
                                          <p:spTgt spid="3">
                                            <p:txEl>
                                              <p:pRg st="6" end="6"/>
                                            </p:txEl>
                                          </p:spTgt>
                                        </p:tgtEl>
                                      </p:cBhvr>
                                    </p:animEffect>
                                  </p:childTnLst>
                                </p:cTn>
                              </p:par>
                              <p:par>
                                <p:cTn id="30" presetID="8" presetClass="entr" presetSubtype="16"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diamond(in)">
                                      <p:cBhvr>
                                        <p:cTn id="32" dur="1000"/>
                                        <p:tgtEl>
                                          <p:spTgt spid="3">
                                            <p:txEl>
                                              <p:pRg st="7" end="7"/>
                                            </p:txEl>
                                          </p:spTgt>
                                        </p:tgtEl>
                                      </p:cBhvr>
                                    </p:animEffect>
                                  </p:childTnLst>
                                </p:cTn>
                              </p:par>
                              <p:par>
                                <p:cTn id="33" presetID="8" presetClass="entr" presetSubtype="16"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diamond(in)">
                                      <p:cBhvr>
                                        <p:cTn id="35"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1411" y="2348880"/>
            <a:ext cx="4970709" cy="3416320"/>
          </a:xfrm>
          <a:prstGeom prst="rect">
            <a:avLst/>
          </a:prstGeom>
        </p:spPr>
        <p:txBody>
          <a:bodyPr wrap="square">
            <a:spAutoFit/>
          </a:bodyPr>
          <a:lstStyle/>
          <a:p>
            <a:endParaRPr lang="fr-BE" dirty="0">
              <a:solidFill>
                <a:schemeClr val="accent1"/>
              </a:solidFill>
            </a:endParaRPr>
          </a:p>
          <a:p>
            <a:endParaRPr lang="fr-BE" dirty="0"/>
          </a:p>
          <a:p>
            <a:endParaRPr lang="fr-BE" dirty="0"/>
          </a:p>
          <a:p>
            <a:endParaRPr lang="fr-BE" dirty="0"/>
          </a:p>
          <a:p>
            <a:endParaRPr lang="fr-BE" b="1" dirty="0" smtClean="0"/>
          </a:p>
          <a:p>
            <a:endParaRPr lang="fr-BE" b="1" dirty="0"/>
          </a:p>
          <a:p>
            <a:endParaRPr lang="fr-BE" b="1" dirty="0" smtClean="0"/>
          </a:p>
          <a:p>
            <a:r>
              <a:rPr lang="fr-BE" b="1" dirty="0" smtClean="0"/>
              <a:t>Vanessa </a:t>
            </a:r>
            <a:r>
              <a:rPr lang="fr-BE" b="1" dirty="0"/>
              <a:t>Hanin </a:t>
            </a:r>
          </a:p>
          <a:p>
            <a:r>
              <a:rPr lang="fr-BE" dirty="0"/>
              <a:t>Place du Cardinal Mercier, 10 bte L3.05.01 B</a:t>
            </a:r>
          </a:p>
          <a:p>
            <a:r>
              <a:rPr lang="fr-BE" dirty="0"/>
              <a:t>1348 Louvain-la-Neuve </a:t>
            </a:r>
          </a:p>
          <a:p>
            <a:r>
              <a:rPr lang="fr-BE" dirty="0"/>
              <a:t>Téléphone:  32 (0)10 47 44 01</a:t>
            </a:r>
          </a:p>
          <a:p>
            <a:r>
              <a:rPr lang="fr-BE" dirty="0"/>
              <a:t>vanessa.hanin@uclouvain.be </a:t>
            </a:r>
          </a:p>
        </p:txBody>
      </p:sp>
      <p:pic>
        <p:nvPicPr>
          <p:cNvPr id="5" name="Picture 2" descr="C:\Users\hanin\Desktop\Photos_Defi\DSC0105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17536" y="116632"/>
            <a:ext cx="3132348" cy="417646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154238" y="1151663"/>
            <a:ext cx="2286000" cy="1754326"/>
          </a:xfrm>
          <a:prstGeom prst="rect">
            <a:avLst/>
          </a:prstGeom>
        </p:spPr>
        <p:txBody>
          <a:bodyPr>
            <a:spAutoFit/>
          </a:bodyPr>
          <a:lstStyle/>
          <a:p>
            <a:pPr lvl="0" algn="ctr"/>
            <a:r>
              <a:rPr lang="fr-BE" sz="3600" i="1" dirty="0">
                <a:solidFill>
                  <a:srgbClr val="A9A57C"/>
                </a:solidFill>
                <a:latin typeface="Cambria" panose="02040503050406030204" pitchFamily="18" charset="0"/>
              </a:rPr>
              <a:t>Merci pour votre attention!</a:t>
            </a:r>
          </a:p>
        </p:txBody>
      </p:sp>
    </p:spTree>
    <p:extLst>
      <p:ext uri="{BB962C8B-B14F-4D97-AF65-F5344CB8AC3E}">
        <p14:creationId xmlns:p14="http://schemas.microsoft.com/office/powerpoint/2010/main" val="3932962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620688"/>
            <a:ext cx="7620000" cy="2376264"/>
          </a:xfrm>
          <a:ln>
            <a:solidFill>
              <a:schemeClr val="tx1"/>
            </a:solidFill>
          </a:ln>
        </p:spPr>
        <p:txBody>
          <a:bodyPr/>
          <a:lstStyle/>
          <a:p>
            <a:pPr marL="114300" indent="0">
              <a:buNone/>
            </a:pPr>
            <a:r>
              <a:rPr lang="fr-BE" sz="2000" b="1" dirty="0" smtClean="0"/>
              <a:t>Jeu de billes</a:t>
            </a:r>
          </a:p>
          <a:p>
            <a:pPr marL="114300" indent="0">
              <a:buNone/>
            </a:pPr>
            <a:r>
              <a:rPr lang="fr-BE" sz="2000" dirty="0"/>
              <a:t>Rachid a un gros sachet de 20 billes. Frédéric, lui en a 13. A la récréation, les deux enfants jouent une première partie ensemble : Frédéric gagne 5 billes. Les deux amis jouent une deuxième partie et Rachid perd 10 billes. Après-midi, ils jouent encore une nouvelle partie tous les deux. Quand Rachid rentre chez lui, il compte ses billes, il en a 22. </a:t>
            </a:r>
            <a:r>
              <a:rPr lang="fr-BE" sz="2000" dirty="0" smtClean="0"/>
              <a:t> Que </a:t>
            </a:r>
            <a:r>
              <a:rPr lang="fr-BE" sz="2000" dirty="0"/>
              <a:t>s’est-il passé lors de la partie de l’après-midi ?</a:t>
            </a:r>
          </a:p>
          <a:p>
            <a:pPr marL="114300" indent="0">
              <a:buNone/>
            </a:pPr>
            <a:endParaRPr lang="fr-BE" dirty="0"/>
          </a:p>
        </p:txBody>
      </p:sp>
      <p:sp>
        <p:nvSpPr>
          <p:cNvPr id="4" name="Espace réservé du contenu 2"/>
          <p:cNvSpPr txBox="1">
            <a:spLocks/>
          </p:cNvSpPr>
          <p:nvPr/>
        </p:nvSpPr>
        <p:spPr>
          <a:xfrm>
            <a:off x="395536" y="3356992"/>
            <a:ext cx="7620000" cy="2160240"/>
          </a:xfrm>
          <a:prstGeom prst="rect">
            <a:avLst/>
          </a:prstGeom>
          <a:ln>
            <a:solidFill>
              <a:schemeClr val="tx1"/>
            </a:solidFill>
          </a:ln>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Font typeface="Arial" pitchFamily="34" charset="0"/>
              <a:buNone/>
            </a:pPr>
            <a:r>
              <a:rPr lang="fr-BE" sz="2000" b="1" dirty="0" smtClean="0"/>
              <a:t>Au restaurant</a:t>
            </a:r>
          </a:p>
          <a:p>
            <a:pPr marL="114300" indent="0">
              <a:buNone/>
            </a:pPr>
            <a:r>
              <a:rPr lang="fr-BE" sz="2000" dirty="0"/>
              <a:t>Dans un restaurant, les boissons peuvent être consommées à volonté. Deux menus sont proposés : le menu « poisson » et le menu « viande ». Le menu « poisson » coûte 2 euros de plus que le menu « viande ». Jordan et Sylvain prennent chacun un menu différent. Leur note totale s’élève à 31 euros.  Combien coûte chacun des menus ?</a:t>
            </a:r>
          </a:p>
          <a:p>
            <a:pPr marL="114300" indent="0">
              <a:buFont typeface="Arial" pitchFamily="34" charset="0"/>
              <a:buNone/>
            </a:pPr>
            <a:endParaRPr lang="fr-BE" dirty="0"/>
          </a:p>
        </p:txBody>
      </p:sp>
    </p:spTree>
    <p:extLst>
      <p:ext uri="{BB962C8B-B14F-4D97-AF65-F5344CB8AC3E}">
        <p14:creationId xmlns:p14="http://schemas.microsoft.com/office/powerpoint/2010/main" val="39839022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95536" y="620688"/>
            <a:ext cx="7620000" cy="2376264"/>
          </a:xfrm>
          <a:ln>
            <a:solidFill>
              <a:schemeClr val="tx1"/>
            </a:solidFill>
          </a:ln>
        </p:spPr>
        <p:txBody>
          <a:bodyPr>
            <a:normAutofit fontScale="92500" lnSpcReduction="10000"/>
          </a:bodyPr>
          <a:lstStyle/>
          <a:p>
            <a:pPr marL="114300" indent="0">
              <a:buNone/>
            </a:pPr>
            <a:r>
              <a:rPr lang="fr-BE" sz="2000" b="1" dirty="0" smtClean="0"/>
              <a:t>La gourmande</a:t>
            </a:r>
          </a:p>
          <a:p>
            <a:pPr marL="114300" indent="0">
              <a:buNone/>
            </a:pPr>
            <a:r>
              <a:rPr lang="fr-BE" sz="2000" dirty="0"/>
              <a:t>Sarah et Mathieu se partagent un tas de bonbons de la manière suivante : Mathieu en prend un, Sarah, plus gourmande, en prend deux, alors Mathieu en prend trois, mais Sarah en prend quatre et ainsi de suite, chacun prenant à son tour un bonbon de plus de ce qu’a pris le précédent.</a:t>
            </a:r>
          </a:p>
          <a:p>
            <a:pPr marL="114300" indent="0">
              <a:buNone/>
            </a:pPr>
            <a:r>
              <a:rPr lang="fr-BE" sz="2000" dirty="0"/>
              <a:t>Sarah est la dernière à prendre des bonbons, elle prend alors tous les bonbons restants. Elle a alors 5 bonbons de plus que Mathieu. </a:t>
            </a:r>
          </a:p>
          <a:p>
            <a:pPr marL="114300" indent="0">
              <a:buNone/>
            </a:pPr>
            <a:r>
              <a:rPr lang="fr-BE" sz="2000" dirty="0"/>
              <a:t>Combien y-a-t-il de bonbons dans le paquet ?</a:t>
            </a:r>
          </a:p>
          <a:p>
            <a:pPr marL="114300" indent="0">
              <a:buNone/>
            </a:pPr>
            <a:endParaRPr lang="fr-BE" dirty="0"/>
          </a:p>
        </p:txBody>
      </p:sp>
      <p:sp>
        <p:nvSpPr>
          <p:cNvPr id="6" name="Espace réservé du contenu 2"/>
          <p:cNvSpPr txBox="1">
            <a:spLocks/>
          </p:cNvSpPr>
          <p:nvPr/>
        </p:nvSpPr>
        <p:spPr>
          <a:xfrm>
            <a:off x="395536" y="3356992"/>
            <a:ext cx="7620000" cy="1584176"/>
          </a:xfrm>
          <a:prstGeom prst="rect">
            <a:avLst/>
          </a:prstGeom>
          <a:ln>
            <a:solidFill>
              <a:schemeClr val="tx1"/>
            </a:solidFill>
          </a:ln>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Font typeface="Arial" pitchFamily="34" charset="0"/>
              <a:buNone/>
            </a:pPr>
            <a:r>
              <a:rPr lang="fr-BE" sz="2000" b="1" dirty="0" smtClean="0"/>
              <a:t>Un partage bien inégal</a:t>
            </a:r>
          </a:p>
          <a:p>
            <a:pPr marL="114300" indent="0">
              <a:buNone/>
            </a:pPr>
            <a:r>
              <a:rPr lang="fr-BE" sz="1800" dirty="0"/>
              <a:t>Un père partage une somme de 18 euros entre ses trois filles : Aurélie, Béatrice et Céline. Il donne 2 fois plus à Céline qu’à Aurélie et il donne 2 euros de moins à Béatrice qu’à Céline. Combien d’euros chaque fille a-t-elle reçu ?</a:t>
            </a:r>
          </a:p>
          <a:p>
            <a:pPr marL="114300" indent="0">
              <a:buFont typeface="Arial" pitchFamily="34" charset="0"/>
              <a:buNone/>
            </a:pPr>
            <a:endParaRPr lang="fr-BE" dirty="0"/>
          </a:p>
        </p:txBody>
      </p:sp>
    </p:spTree>
    <p:extLst>
      <p:ext uri="{BB962C8B-B14F-4D97-AF65-F5344CB8AC3E}">
        <p14:creationId xmlns:p14="http://schemas.microsoft.com/office/powerpoint/2010/main" val="37767461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404664"/>
            <a:ext cx="7620000" cy="4464496"/>
          </a:xfrm>
          <a:ln>
            <a:solidFill>
              <a:schemeClr val="tx1"/>
            </a:solidFill>
          </a:ln>
        </p:spPr>
        <p:txBody>
          <a:bodyPr/>
          <a:lstStyle/>
          <a:p>
            <a:pPr marL="114300" indent="0">
              <a:buNone/>
            </a:pPr>
            <a:r>
              <a:rPr lang="fr-BE" b="1" dirty="0" smtClean="0"/>
              <a:t>Le plein de vitamines</a:t>
            </a:r>
          </a:p>
          <a:p>
            <a:pPr marL="114300" indent="0">
              <a:buNone/>
            </a:pPr>
            <a:r>
              <a:rPr lang="fr-BE" dirty="0" smtClean="0"/>
              <a:t>Nicolas </a:t>
            </a:r>
            <a:r>
              <a:rPr lang="fr-BE" dirty="0"/>
              <a:t>part en camp scout pendant 7 jours. Sa maman a peur qu’il manque de vitamines alors elle lui donne des sachets contenant des vitamines en poudre à dissoudre dans l'eau. Nicolas doit en boire une tasse tous les matins et tous les soirs. </a:t>
            </a:r>
          </a:p>
          <a:p>
            <a:pPr marL="114300" indent="0">
              <a:buNone/>
            </a:pPr>
            <a:r>
              <a:rPr lang="fr-BE" dirty="0"/>
              <a:t>Pour préparer une tasse, il faut mélanger 2 cuillères à café de vitamines en poudre avec 20 cl d’eau.</a:t>
            </a:r>
          </a:p>
          <a:p>
            <a:pPr marL="114300" indent="0">
              <a:buNone/>
            </a:pPr>
            <a:r>
              <a:rPr lang="fr-BE" dirty="0"/>
              <a:t>Les vitamines en poudre se vendent par sachets de 30 grammes. Une cuillère à café de cette poudre pèse 10g.</a:t>
            </a:r>
          </a:p>
          <a:p>
            <a:pPr marL="114300" indent="0">
              <a:buNone/>
            </a:pPr>
            <a:r>
              <a:rPr lang="fr-BE" dirty="0"/>
              <a:t>Sachant que le premier jour Nicolas déjeunera chez lui avant de partir, et le dernier jour, il soupera à sa maison, combien de sachets de vitamines en poudre doit-il emporter avec lui ?</a:t>
            </a:r>
          </a:p>
          <a:p>
            <a:pPr marL="114300" indent="0">
              <a:buNone/>
            </a:pPr>
            <a:endParaRPr lang="fr-BE" dirty="0"/>
          </a:p>
        </p:txBody>
      </p:sp>
    </p:spTree>
    <p:extLst>
      <p:ext uri="{BB962C8B-B14F-4D97-AF65-F5344CB8AC3E}">
        <p14:creationId xmlns:p14="http://schemas.microsoft.com/office/powerpoint/2010/main" val="302612333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552" y="620688"/>
            <a:ext cx="7620000" cy="4800600"/>
          </a:xfrm>
          <a:noFill/>
          <a:ln>
            <a:solidFill>
              <a:schemeClr val="tx1"/>
            </a:solidFill>
          </a:ln>
        </p:spPr>
        <p:txBody>
          <a:bodyPr>
            <a:normAutofit fontScale="77500" lnSpcReduction="20000"/>
          </a:bodyPr>
          <a:lstStyle/>
          <a:p>
            <a:pPr marL="114300" indent="0">
              <a:buNone/>
            </a:pPr>
            <a:r>
              <a:rPr lang="fr-BE" b="1" dirty="0" smtClean="0"/>
              <a:t>L’ anniversaire</a:t>
            </a:r>
          </a:p>
          <a:p>
            <a:pPr marL="114300" indent="0">
              <a:buNone/>
            </a:pPr>
            <a:r>
              <a:rPr lang="fr-BE" dirty="0"/>
              <a:t>Pour son anniversaire, Emma décide de faire un gâteau au chocolat pour ses camarades de classe. Elle trouve la recette ci-dessous sur Internet : </a:t>
            </a:r>
          </a:p>
          <a:p>
            <a:pPr marL="114300" indent="0">
              <a:buNone/>
            </a:pPr>
            <a:r>
              <a:rPr lang="fr-BE" i="1" dirty="0"/>
              <a:t>Gâteau au chocolat pour 6 personnes</a:t>
            </a:r>
            <a:r>
              <a:rPr lang="fr-BE" dirty="0"/>
              <a:t> : </a:t>
            </a:r>
          </a:p>
          <a:p>
            <a:pPr marL="114300" indent="0">
              <a:buNone/>
            </a:pPr>
            <a:r>
              <a:rPr lang="fr-BE" i="1" dirty="0"/>
              <a:t>   </a:t>
            </a:r>
            <a:endParaRPr lang="fr-BE" dirty="0"/>
          </a:p>
          <a:p>
            <a:pPr marL="114300" indent="0">
              <a:buNone/>
            </a:pPr>
            <a:r>
              <a:rPr lang="fr-BE" i="1" dirty="0"/>
              <a:t>   200g de farine</a:t>
            </a:r>
            <a:endParaRPr lang="fr-BE" dirty="0"/>
          </a:p>
          <a:p>
            <a:pPr marL="114300" indent="0">
              <a:buNone/>
            </a:pPr>
            <a:r>
              <a:rPr lang="fr-BE" i="1" dirty="0"/>
              <a:t>   2 </a:t>
            </a:r>
            <a:r>
              <a:rPr lang="fr-BE" i="1" dirty="0" err="1"/>
              <a:t>oeufs</a:t>
            </a:r>
            <a:endParaRPr lang="fr-BE" dirty="0"/>
          </a:p>
          <a:p>
            <a:pPr marL="114300" indent="0">
              <a:buNone/>
            </a:pPr>
            <a:r>
              <a:rPr lang="fr-BE" i="1" dirty="0"/>
              <a:t>   50g de sucre en poudre</a:t>
            </a:r>
            <a:endParaRPr lang="fr-BE" dirty="0"/>
          </a:p>
          <a:p>
            <a:pPr marL="114300" indent="0">
              <a:buNone/>
            </a:pPr>
            <a:r>
              <a:rPr lang="fr-BE" i="1" dirty="0"/>
              <a:t>   50g de beurre</a:t>
            </a:r>
            <a:endParaRPr lang="fr-BE" dirty="0"/>
          </a:p>
          <a:p>
            <a:pPr marL="114300" indent="0">
              <a:buNone/>
            </a:pPr>
            <a:r>
              <a:rPr lang="fr-BE" i="1" dirty="0"/>
              <a:t>   80g de chocolat</a:t>
            </a:r>
            <a:endParaRPr lang="fr-BE" dirty="0"/>
          </a:p>
          <a:p>
            <a:pPr marL="114300" indent="0">
              <a:buNone/>
            </a:pPr>
            <a:r>
              <a:rPr lang="fr-BE" dirty="0"/>
              <a:t> </a:t>
            </a:r>
          </a:p>
          <a:p>
            <a:pPr marL="114300" indent="0">
              <a:buNone/>
            </a:pPr>
            <a:r>
              <a:rPr lang="fr-BE" dirty="0"/>
              <a:t>Comme ils sont plus nombreux, Emma doit augmenter les quantités qui sont indiquées dans la recette. Elle prépare la pâte avec 600g de farine, 8 œufs, 150g de sucre, 150g de beurre et 240g de chocolat.</a:t>
            </a:r>
          </a:p>
          <a:p>
            <a:pPr marL="114300" indent="0">
              <a:buNone/>
            </a:pPr>
            <a:r>
              <a:rPr lang="fr-BE" dirty="0"/>
              <a:t>En goûtant les élèves font une drôle de tête, Emma n’a pas respecté exactement la recette.</a:t>
            </a:r>
          </a:p>
          <a:p>
            <a:pPr marL="114300" indent="0">
              <a:buNone/>
            </a:pPr>
            <a:r>
              <a:rPr lang="fr-BE" dirty="0"/>
              <a:t>Pour quel produit s’est-elle trompée ? Quelle quantité de ce produit aurait-elle dû mettre pour respecter la recette?</a:t>
            </a:r>
            <a:endParaRPr lang="fr-BE" dirty="0"/>
          </a:p>
        </p:txBody>
      </p:sp>
    </p:spTree>
    <p:extLst>
      <p:ext uri="{BB962C8B-B14F-4D97-AF65-F5344CB8AC3E}">
        <p14:creationId xmlns:p14="http://schemas.microsoft.com/office/powerpoint/2010/main" val="39672592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67544" y="274638"/>
            <a:ext cx="8085584" cy="490066"/>
          </a:xfrm>
        </p:spPr>
        <p:txBody>
          <a:bodyPr>
            <a:noAutofit/>
          </a:bodyPr>
          <a:lstStyle/>
          <a:p>
            <a:r>
              <a:rPr lang="fr-BE" sz="3600" dirty="0" smtClean="0">
                <a:latin typeface="Cambria" panose="02040503050406030204" pitchFamily="18" charset="0"/>
              </a:rPr>
              <a:t>Synthèse </a:t>
            </a:r>
            <a:r>
              <a:rPr lang="fr-BE" sz="3600" smtClean="0">
                <a:latin typeface="Cambria" panose="02040503050406030204" pitchFamily="18" charset="0"/>
              </a:rPr>
              <a:t>des résultats</a:t>
            </a:r>
            <a:endParaRPr lang="fr-BE" sz="3600" dirty="0">
              <a:latin typeface="Cambria" panose="02040503050406030204"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764704"/>
            <a:ext cx="7920880" cy="53630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2599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wipe(down)">
                                      <p:cBhvr>
                                        <p:cTn id="7" dur="290">
                                          <p:stCondLst>
                                            <p:cond delay="0"/>
                                          </p:stCondLst>
                                        </p:cTn>
                                        <p:tgtEl>
                                          <p:spTgt spid="5122"/>
                                        </p:tgtEl>
                                      </p:cBhvr>
                                    </p:animEffect>
                                    <p:anim calcmode="lin" valueType="num">
                                      <p:cBhvr>
                                        <p:cTn id="8" dur="911" tmFilter="0,0; 0.14,0.36; 0.43,0.73; 0.71,0.91; 1.0,1.0">
                                          <p:stCondLst>
                                            <p:cond delay="0"/>
                                          </p:stCondLst>
                                        </p:cTn>
                                        <p:tgtEl>
                                          <p:spTgt spid="5122"/>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5122"/>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5122"/>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5122"/>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5122"/>
                                        </p:tgtEl>
                                        <p:attrNameLst>
                                          <p:attrName>ppt_y</p:attrName>
                                        </p:attrNameLst>
                                      </p:cBhvr>
                                      <p:tavLst>
                                        <p:tav tm="0" fmla="#ppt_y-sin(pi*$)/81">
                                          <p:val>
                                            <p:fltVal val="0"/>
                                          </p:val>
                                        </p:tav>
                                        <p:tav tm="100000">
                                          <p:val>
                                            <p:fltVal val="1"/>
                                          </p:val>
                                        </p:tav>
                                      </p:tavLst>
                                    </p:anim>
                                    <p:animScale>
                                      <p:cBhvr>
                                        <p:cTn id="13" dur="13">
                                          <p:stCondLst>
                                            <p:cond delay="325"/>
                                          </p:stCondLst>
                                        </p:cTn>
                                        <p:tgtEl>
                                          <p:spTgt spid="5122"/>
                                        </p:tgtEl>
                                      </p:cBhvr>
                                      <p:to x="100000" y="60000"/>
                                    </p:animScale>
                                    <p:animScale>
                                      <p:cBhvr>
                                        <p:cTn id="14" dur="83" decel="50000">
                                          <p:stCondLst>
                                            <p:cond delay="338"/>
                                          </p:stCondLst>
                                        </p:cTn>
                                        <p:tgtEl>
                                          <p:spTgt spid="5122"/>
                                        </p:tgtEl>
                                      </p:cBhvr>
                                      <p:to x="100000" y="100000"/>
                                    </p:animScale>
                                    <p:animScale>
                                      <p:cBhvr>
                                        <p:cTn id="15" dur="13">
                                          <p:stCondLst>
                                            <p:cond delay="656"/>
                                          </p:stCondLst>
                                        </p:cTn>
                                        <p:tgtEl>
                                          <p:spTgt spid="5122"/>
                                        </p:tgtEl>
                                      </p:cBhvr>
                                      <p:to x="100000" y="80000"/>
                                    </p:animScale>
                                    <p:animScale>
                                      <p:cBhvr>
                                        <p:cTn id="16" dur="83" decel="50000">
                                          <p:stCondLst>
                                            <p:cond delay="669"/>
                                          </p:stCondLst>
                                        </p:cTn>
                                        <p:tgtEl>
                                          <p:spTgt spid="5122"/>
                                        </p:tgtEl>
                                      </p:cBhvr>
                                      <p:to x="100000" y="100000"/>
                                    </p:animScale>
                                    <p:animScale>
                                      <p:cBhvr>
                                        <p:cTn id="17" dur="13">
                                          <p:stCondLst>
                                            <p:cond delay="821"/>
                                          </p:stCondLst>
                                        </p:cTn>
                                        <p:tgtEl>
                                          <p:spTgt spid="5122"/>
                                        </p:tgtEl>
                                      </p:cBhvr>
                                      <p:to x="100000" y="90000"/>
                                    </p:animScale>
                                    <p:animScale>
                                      <p:cBhvr>
                                        <p:cTn id="18" dur="83" decel="50000">
                                          <p:stCondLst>
                                            <p:cond delay="834"/>
                                          </p:stCondLst>
                                        </p:cTn>
                                        <p:tgtEl>
                                          <p:spTgt spid="5122"/>
                                        </p:tgtEl>
                                      </p:cBhvr>
                                      <p:to x="100000" y="100000"/>
                                    </p:animScale>
                                    <p:animScale>
                                      <p:cBhvr>
                                        <p:cTn id="19" dur="13">
                                          <p:stCondLst>
                                            <p:cond delay="904"/>
                                          </p:stCondLst>
                                        </p:cTn>
                                        <p:tgtEl>
                                          <p:spTgt spid="5122"/>
                                        </p:tgtEl>
                                      </p:cBhvr>
                                      <p:to x="100000" y="95000"/>
                                    </p:animScale>
                                    <p:animScale>
                                      <p:cBhvr>
                                        <p:cTn id="20" dur="83" decel="50000">
                                          <p:stCondLst>
                                            <p:cond delay="917"/>
                                          </p:stCondLst>
                                        </p:cTn>
                                        <p:tgtEl>
                                          <p:spTgt spid="512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02507" y="188640"/>
            <a:ext cx="8229600" cy="648072"/>
          </a:xfrm>
        </p:spPr>
        <p:txBody>
          <a:bodyPr>
            <a:normAutofit fontScale="90000"/>
          </a:bodyPr>
          <a:lstStyle/>
          <a:p>
            <a:r>
              <a:rPr lang="fr-BE" sz="4000" dirty="0" smtClean="0">
                <a:latin typeface="Cambria" panose="02040503050406030204" pitchFamily="18" charset="0"/>
              </a:rPr>
              <a:t>1. Problématique</a:t>
            </a:r>
            <a:endParaRPr lang="fr-BE" sz="4000" dirty="0">
              <a:latin typeface="Cambria" panose="02040503050406030204" pitchFamily="18" charset="0"/>
            </a:endParaRPr>
          </a:p>
        </p:txBody>
      </p:sp>
      <p:sp>
        <p:nvSpPr>
          <p:cNvPr id="8" name="Rectangle à coins arrondis 7"/>
          <p:cNvSpPr/>
          <p:nvPr/>
        </p:nvSpPr>
        <p:spPr>
          <a:xfrm>
            <a:off x="494524" y="980728"/>
            <a:ext cx="7416824" cy="648072"/>
          </a:xfrm>
          <a:prstGeom prst="roundRect">
            <a:avLst/>
          </a:prstGeom>
          <a:solidFill>
            <a:schemeClr val="accent6">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chemeClr val="tx1"/>
                </a:solidFill>
                <a:latin typeface="Cambria" panose="02040503050406030204" pitchFamily="18" charset="0"/>
              </a:rPr>
              <a:t>Maitrise conjointe de connaissances et de compétences </a:t>
            </a:r>
          </a:p>
          <a:p>
            <a:pPr algn="ctr"/>
            <a:r>
              <a:rPr lang="fr-BE" b="1" dirty="0" smtClean="0">
                <a:solidFill>
                  <a:srgbClr val="D89788"/>
                </a:solidFill>
                <a:latin typeface="Cambria" panose="02040503050406030204" pitchFamily="18" charset="0"/>
              </a:rPr>
              <a:t>cognitives, </a:t>
            </a:r>
            <a:r>
              <a:rPr lang="fr-BE" b="1" dirty="0" err="1" smtClean="0">
                <a:solidFill>
                  <a:srgbClr val="D89788"/>
                </a:solidFill>
                <a:latin typeface="Cambria" panose="02040503050406030204" pitchFamily="18" charset="0"/>
              </a:rPr>
              <a:t>régulat</a:t>
            </a:r>
            <a:r>
              <a:rPr lang="fr-BE" b="1" dirty="0" err="1" smtClean="0">
                <a:solidFill>
                  <a:schemeClr val="accent3">
                    <a:lumMod val="75000"/>
                  </a:schemeClr>
                </a:solidFill>
                <a:latin typeface="Cambria" panose="02040503050406030204" pitchFamily="18" charset="0"/>
              </a:rPr>
              <a:t>ives</a:t>
            </a:r>
            <a:r>
              <a:rPr lang="fr-BE" dirty="0" smtClean="0">
                <a:solidFill>
                  <a:schemeClr val="accent3">
                    <a:lumMod val="75000"/>
                  </a:schemeClr>
                </a:solidFill>
                <a:latin typeface="Cambria" panose="02040503050406030204" pitchFamily="18" charset="0"/>
              </a:rPr>
              <a:t>, </a:t>
            </a:r>
            <a:r>
              <a:rPr lang="fr-BE" b="1" dirty="0" err="1" smtClean="0">
                <a:solidFill>
                  <a:schemeClr val="accent3">
                    <a:lumMod val="75000"/>
                  </a:schemeClr>
                </a:solidFill>
                <a:latin typeface="Cambria" panose="02040503050406030204" pitchFamily="18" charset="0"/>
              </a:rPr>
              <a:t>motivationelles</a:t>
            </a:r>
            <a:r>
              <a:rPr lang="fr-BE" b="1" dirty="0" smtClean="0">
                <a:solidFill>
                  <a:schemeClr val="accent3">
                    <a:lumMod val="75000"/>
                  </a:schemeClr>
                </a:solidFill>
                <a:latin typeface="Cambria" panose="02040503050406030204" pitchFamily="18" charset="0"/>
              </a:rPr>
              <a:t> et émotionnelles</a:t>
            </a:r>
            <a:r>
              <a:rPr lang="fr-BE" dirty="0" smtClean="0">
                <a:solidFill>
                  <a:schemeClr val="tx1"/>
                </a:solidFill>
                <a:latin typeface="Cambria" panose="02040503050406030204" pitchFamily="18" charset="0"/>
              </a:rPr>
              <a:t>.</a:t>
            </a:r>
            <a:endParaRPr lang="fr-BE" dirty="0">
              <a:solidFill>
                <a:schemeClr val="tx1"/>
              </a:solidFill>
              <a:latin typeface="Cambria" panose="02040503050406030204" pitchFamily="18" charset="0"/>
            </a:endParaRPr>
          </a:p>
        </p:txBody>
      </p:sp>
      <p:sp>
        <p:nvSpPr>
          <p:cNvPr id="13" name="Rectangle à coins arrondis 12"/>
          <p:cNvSpPr/>
          <p:nvPr/>
        </p:nvSpPr>
        <p:spPr>
          <a:xfrm>
            <a:off x="254282" y="5229200"/>
            <a:ext cx="8134142" cy="1440160"/>
          </a:xfrm>
          <a:prstGeom prst="round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000" dirty="0" smtClean="0">
                <a:solidFill>
                  <a:schemeClr val="tx1"/>
                </a:solidFill>
                <a:latin typeface="Cambria" panose="02040503050406030204" pitchFamily="18" charset="0"/>
              </a:rPr>
              <a:t>Effets de l’enseignement de </a:t>
            </a:r>
            <a:r>
              <a:rPr lang="fr-BE" sz="2000" b="1" dirty="0" smtClean="0">
                <a:solidFill>
                  <a:schemeClr val="tx1"/>
                </a:solidFill>
                <a:latin typeface="Cambria" panose="02040503050406030204" pitchFamily="18" charset="0"/>
              </a:rPr>
              <a:t>stratégies cognitives </a:t>
            </a:r>
            <a:r>
              <a:rPr lang="fr-BE" sz="2000" dirty="0" smtClean="0">
                <a:solidFill>
                  <a:schemeClr val="tx1"/>
                </a:solidFill>
                <a:latin typeface="Cambria" panose="02040503050406030204" pitchFamily="18" charset="0"/>
              </a:rPr>
              <a:t>(stratégies heuristiques) et </a:t>
            </a:r>
            <a:r>
              <a:rPr lang="fr-BE" sz="2000" b="1" dirty="0" smtClean="0">
                <a:solidFill>
                  <a:schemeClr val="tx1"/>
                </a:solidFill>
                <a:latin typeface="Cambria" panose="02040503050406030204" pitchFamily="18" charset="0"/>
              </a:rPr>
              <a:t>métacognitive</a:t>
            </a:r>
            <a:r>
              <a:rPr lang="fr-BE" sz="2000" dirty="0" smtClean="0">
                <a:solidFill>
                  <a:schemeClr val="tx1"/>
                </a:solidFill>
                <a:latin typeface="Cambria" panose="02040503050406030204" pitchFamily="18" charset="0"/>
              </a:rPr>
              <a:t>s sur les comportements cognitifs, motivationnels, émotionnels et </a:t>
            </a:r>
            <a:r>
              <a:rPr lang="fr-BE" sz="2000" dirty="0" err="1" smtClean="0">
                <a:solidFill>
                  <a:schemeClr val="tx1"/>
                </a:solidFill>
                <a:latin typeface="Cambria" panose="02040503050406030204" pitchFamily="18" charset="0"/>
              </a:rPr>
              <a:t>régulatifs</a:t>
            </a:r>
            <a:r>
              <a:rPr lang="fr-BE" sz="2000" dirty="0" smtClean="0">
                <a:solidFill>
                  <a:schemeClr val="tx1"/>
                </a:solidFill>
                <a:latin typeface="Cambria" panose="02040503050406030204" pitchFamily="18" charset="0"/>
              </a:rPr>
              <a:t> déployés par les élèves </a:t>
            </a:r>
            <a:r>
              <a:rPr lang="fr-BE" sz="2000" b="1" dirty="0" smtClean="0">
                <a:solidFill>
                  <a:schemeClr val="tx1"/>
                </a:solidFill>
                <a:latin typeface="Cambria" panose="02040503050406030204" pitchFamily="18" charset="0"/>
              </a:rPr>
              <a:t>«</a:t>
            </a:r>
            <a:r>
              <a:rPr lang="fr-BE" sz="2000" dirty="0" smtClean="0">
                <a:solidFill>
                  <a:schemeClr val="tx1"/>
                </a:solidFill>
                <a:latin typeface="Cambria" panose="02040503050406030204" pitchFamily="18" charset="0"/>
              </a:rPr>
              <a:t> </a:t>
            </a:r>
            <a:r>
              <a:rPr lang="fr-BE" sz="2000" b="1" dirty="0" smtClean="0">
                <a:solidFill>
                  <a:schemeClr val="tx1"/>
                </a:solidFill>
                <a:latin typeface="Cambria" panose="02040503050406030204" pitchFamily="18" charset="0"/>
              </a:rPr>
              <a:t>novices » et « experts » </a:t>
            </a:r>
            <a:r>
              <a:rPr lang="fr-BE" sz="2000" dirty="0" smtClean="0">
                <a:solidFill>
                  <a:schemeClr val="tx1"/>
                </a:solidFill>
                <a:latin typeface="Cambria" panose="02040503050406030204" pitchFamily="18" charset="0"/>
              </a:rPr>
              <a:t>lors de la résolution de problèmes.</a:t>
            </a:r>
          </a:p>
        </p:txBody>
      </p:sp>
      <p:sp>
        <p:nvSpPr>
          <p:cNvPr id="23" name="Rectangle à coins arrondis 22"/>
          <p:cNvSpPr/>
          <p:nvPr/>
        </p:nvSpPr>
        <p:spPr>
          <a:xfrm>
            <a:off x="254282" y="1988840"/>
            <a:ext cx="4873044" cy="3136994"/>
          </a:xfrm>
          <a:prstGeom prst="roundRect">
            <a:avLst/>
          </a:prstGeom>
          <a:solidFill>
            <a:schemeClr val="accent5">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BE" dirty="0" smtClean="0">
              <a:solidFill>
                <a:schemeClr val="tx1"/>
              </a:solidFill>
              <a:latin typeface="Cambria" panose="02040503050406030204" pitchFamily="18" charset="0"/>
            </a:endParaRPr>
          </a:p>
          <a:p>
            <a:endParaRPr lang="fr-BE" dirty="0" smtClean="0">
              <a:solidFill>
                <a:schemeClr val="tx1"/>
              </a:solidFill>
              <a:latin typeface="Cambria" panose="02040503050406030204" pitchFamily="18" charset="0"/>
            </a:endParaRPr>
          </a:p>
          <a:p>
            <a:r>
              <a:rPr lang="fr-BE" dirty="0" smtClean="0">
                <a:solidFill>
                  <a:schemeClr val="tx1"/>
                </a:solidFill>
                <a:latin typeface="Cambria" panose="02040503050406030204" pitchFamily="18" charset="0"/>
              </a:rPr>
              <a:t>Nombreuses recherches: </a:t>
            </a:r>
          </a:p>
          <a:p>
            <a:r>
              <a:rPr lang="fr-BE" dirty="0" smtClean="0">
                <a:solidFill>
                  <a:schemeClr val="tx1"/>
                </a:solidFill>
                <a:latin typeface="Cambria" panose="02040503050406030204" pitchFamily="18" charset="0"/>
              </a:rPr>
              <a:t>- Analyse des </a:t>
            </a:r>
            <a:r>
              <a:rPr lang="fr-BE" b="1" dirty="0" smtClean="0">
                <a:solidFill>
                  <a:schemeClr val="tx1"/>
                </a:solidFill>
                <a:latin typeface="Cambria" panose="02040503050406030204" pitchFamily="18" charset="0"/>
              </a:rPr>
              <a:t>comportements</a:t>
            </a:r>
            <a:r>
              <a:rPr lang="fr-BE" dirty="0" smtClean="0">
                <a:solidFill>
                  <a:schemeClr val="tx1"/>
                </a:solidFill>
                <a:latin typeface="Cambria" panose="02040503050406030204" pitchFamily="18" charset="0"/>
              </a:rPr>
              <a:t> cognitifs des résolveurs « experts » et « novices » </a:t>
            </a:r>
            <a:r>
              <a:rPr lang="fr-BE" sz="1400" dirty="0" smtClean="0">
                <a:solidFill>
                  <a:schemeClr val="tx1"/>
                </a:solidFill>
                <a:latin typeface="Cambria" panose="02040503050406030204" pitchFamily="18" charset="0"/>
              </a:rPr>
              <a:t>(</a:t>
            </a:r>
            <a:r>
              <a:rPr lang="en-US" sz="1400" dirty="0" smtClean="0">
                <a:solidFill>
                  <a:schemeClr val="tx1"/>
                </a:solidFill>
                <a:latin typeface="Cambria" panose="02040503050406030204" pitchFamily="18" charset="0"/>
              </a:rPr>
              <a:t>Muir</a:t>
            </a:r>
            <a:r>
              <a:rPr lang="en-US" sz="1400" dirty="0">
                <a:solidFill>
                  <a:schemeClr val="tx1"/>
                </a:solidFill>
                <a:latin typeface="Cambria" panose="02040503050406030204" pitchFamily="18" charset="0"/>
              </a:rPr>
              <a:t>, </a:t>
            </a:r>
            <a:r>
              <a:rPr lang="en-US" sz="1400" dirty="0" err="1">
                <a:solidFill>
                  <a:schemeClr val="tx1"/>
                </a:solidFill>
                <a:latin typeface="Cambria" panose="02040503050406030204" pitchFamily="18" charset="0"/>
              </a:rPr>
              <a:t>Beswick</a:t>
            </a:r>
            <a:r>
              <a:rPr lang="en-US" sz="1400" dirty="0">
                <a:solidFill>
                  <a:schemeClr val="tx1"/>
                </a:solidFill>
                <a:latin typeface="Cambria" panose="02040503050406030204" pitchFamily="18" charset="0"/>
              </a:rPr>
              <a:t> &amp; Williamson, 2008; Muir &amp; </a:t>
            </a:r>
            <a:r>
              <a:rPr lang="en-US" sz="1400" dirty="0" err="1">
                <a:solidFill>
                  <a:schemeClr val="tx1"/>
                </a:solidFill>
                <a:latin typeface="Cambria" panose="02040503050406030204" pitchFamily="18" charset="0"/>
              </a:rPr>
              <a:t>Beswick</a:t>
            </a:r>
            <a:r>
              <a:rPr lang="en-US" sz="1400" dirty="0">
                <a:solidFill>
                  <a:schemeClr val="tx1"/>
                </a:solidFill>
                <a:latin typeface="Cambria" panose="02040503050406030204" pitchFamily="18" charset="0"/>
              </a:rPr>
              <a:t>, 2005; </a:t>
            </a:r>
            <a:r>
              <a:rPr lang="en-US" sz="1400" dirty="0" err="1">
                <a:solidFill>
                  <a:schemeClr val="tx1"/>
                </a:solidFill>
                <a:latin typeface="Cambria" panose="02040503050406030204" pitchFamily="18" charset="0"/>
              </a:rPr>
              <a:t>Schoenfeld</a:t>
            </a:r>
            <a:r>
              <a:rPr lang="en-US" sz="1400" dirty="0">
                <a:solidFill>
                  <a:schemeClr val="tx1"/>
                </a:solidFill>
                <a:latin typeface="Cambria" panose="02040503050406030204" pitchFamily="18" charset="0"/>
              </a:rPr>
              <a:t>, </a:t>
            </a:r>
            <a:r>
              <a:rPr lang="en-US" sz="1400" dirty="0" smtClean="0">
                <a:solidFill>
                  <a:schemeClr val="tx1"/>
                </a:solidFill>
                <a:latin typeface="Cambria" panose="02040503050406030204" pitchFamily="18" charset="0"/>
              </a:rPr>
              <a:t>1992)</a:t>
            </a:r>
            <a:endParaRPr lang="fr-BE" sz="1400" dirty="0" smtClean="0">
              <a:solidFill>
                <a:schemeClr val="tx1"/>
              </a:solidFill>
              <a:latin typeface="Cambria" panose="02040503050406030204" pitchFamily="18" charset="0"/>
            </a:endParaRPr>
          </a:p>
          <a:p>
            <a:r>
              <a:rPr lang="fr-BE" dirty="0" smtClean="0">
                <a:solidFill>
                  <a:schemeClr val="tx1"/>
                </a:solidFill>
                <a:latin typeface="Cambria" panose="02040503050406030204" pitchFamily="18" charset="0"/>
              </a:rPr>
              <a:t>- Analyse des </a:t>
            </a:r>
            <a:r>
              <a:rPr lang="fr-BE" b="1" dirty="0" smtClean="0">
                <a:solidFill>
                  <a:schemeClr val="tx1"/>
                </a:solidFill>
                <a:latin typeface="Cambria" panose="02040503050406030204" pitchFamily="18" charset="0"/>
              </a:rPr>
              <a:t>effets</a:t>
            </a:r>
            <a:r>
              <a:rPr lang="fr-BE" dirty="0" smtClean="0">
                <a:solidFill>
                  <a:schemeClr val="tx1"/>
                </a:solidFill>
                <a:latin typeface="Cambria" panose="02040503050406030204" pitchFamily="18" charset="0"/>
              </a:rPr>
              <a:t> cognitifs et métacognitifs d’</a:t>
            </a:r>
            <a:r>
              <a:rPr lang="fr-BE" b="1" dirty="0" smtClean="0">
                <a:solidFill>
                  <a:schemeClr val="tx1"/>
                </a:solidFill>
                <a:latin typeface="Cambria" panose="02040503050406030204" pitchFamily="18" charset="0"/>
              </a:rPr>
              <a:t>interventions</a:t>
            </a:r>
            <a:r>
              <a:rPr lang="fr-BE" dirty="0" smtClean="0">
                <a:solidFill>
                  <a:schemeClr val="tx1"/>
                </a:solidFill>
                <a:latin typeface="Cambria" panose="02040503050406030204" pitchFamily="18" charset="0"/>
              </a:rPr>
              <a:t> visant le développement d’une démarche experte et réflexive de résolution de problèmes </a:t>
            </a:r>
            <a:r>
              <a:rPr lang="fr-BE" sz="1400" dirty="0" smtClean="0">
                <a:solidFill>
                  <a:schemeClr val="tx1"/>
                </a:solidFill>
                <a:latin typeface="Cambria" panose="02040503050406030204" pitchFamily="18" charset="0"/>
              </a:rPr>
              <a:t>(</a:t>
            </a:r>
            <a:r>
              <a:rPr lang="en-US" sz="1400" dirty="0" err="1" smtClean="0">
                <a:solidFill>
                  <a:schemeClr val="tx1"/>
                </a:solidFill>
                <a:latin typeface="Cambria" panose="02040503050406030204" pitchFamily="18" charset="0"/>
              </a:rPr>
              <a:t>Desoete</a:t>
            </a:r>
            <a:r>
              <a:rPr lang="en-US" sz="1400" dirty="0" smtClean="0">
                <a:solidFill>
                  <a:schemeClr val="tx1"/>
                </a:solidFill>
                <a:latin typeface="Cambria" panose="02040503050406030204" pitchFamily="18" charset="0"/>
              </a:rPr>
              <a:t>, </a:t>
            </a:r>
            <a:r>
              <a:rPr lang="en-US" sz="1400" dirty="0" err="1" smtClean="0">
                <a:solidFill>
                  <a:schemeClr val="tx1"/>
                </a:solidFill>
                <a:latin typeface="Cambria" panose="02040503050406030204" pitchFamily="18" charset="0"/>
              </a:rPr>
              <a:t>Roeyers</a:t>
            </a:r>
            <a:r>
              <a:rPr lang="en-US" sz="1400" dirty="0" smtClean="0">
                <a:solidFill>
                  <a:schemeClr val="tx1"/>
                </a:solidFill>
                <a:latin typeface="Cambria" panose="02040503050406030204" pitchFamily="18" charset="0"/>
              </a:rPr>
              <a:t> &amp; De </a:t>
            </a:r>
            <a:r>
              <a:rPr lang="en-US" sz="1400" dirty="0" err="1" smtClean="0">
                <a:solidFill>
                  <a:schemeClr val="tx1"/>
                </a:solidFill>
                <a:latin typeface="Cambria" panose="02040503050406030204" pitchFamily="18" charset="0"/>
              </a:rPr>
              <a:t>Clercq</a:t>
            </a:r>
            <a:r>
              <a:rPr lang="en-US" sz="1400" dirty="0" smtClean="0">
                <a:solidFill>
                  <a:schemeClr val="tx1"/>
                </a:solidFill>
                <a:latin typeface="Cambria" panose="02040503050406030204" pitchFamily="18" charset="0"/>
              </a:rPr>
              <a:t>, 2003 ; Jaegers</a:t>
            </a:r>
            <a:r>
              <a:rPr lang="en-US" sz="1400" dirty="0">
                <a:solidFill>
                  <a:schemeClr val="tx1"/>
                </a:solidFill>
                <a:latin typeface="Cambria" panose="02040503050406030204" pitchFamily="18" charset="0"/>
              </a:rPr>
              <a:t>, Lafontaine &amp; </a:t>
            </a:r>
            <a:r>
              <a:rPr lang="en-US" sz="1400" dirty="0" err="1">
                <a:solidFill>
                  <a:schemeClr val="tx1"/>
                </a:solidFill>
                <a:latin typeface="Cambria" panose="02040503050406030204" pitchFamily="18" charset="0"/>
              </a:rPr>
              <a:t>Fagnant</a:t>
            </a:r>
            <a:r>
              <a:rPr lang="en-US" sz="1400" dirty="0">
                <a:solidFill>
                  <a:schemeClr val="tx1"/>
                </a:solidFill>
                <a:latin typeface="Cambria" panose="02040503050406030204" pitchFamily="18" charset="0"/>
              </a:rPr>
              <a:t>, 2016;  ; </a:t>
            </a:r>
            <a:r>
              <a:rPr lang="en-US" sz="1400" dirty="0" err="1">
                <a:solidFill>
                  <a:schemeClr val="tx1"/>
                </a:solidFill>
                <a:latin typeface="Cambria" panose="02040503050406030204" pitchFamily="18" charset="0"/>
              </a:rPr>
              <a:t>Kramarski</a:t>
            </a:r>
            <a:r>
              <a:rPr lang="en-US" sz="1400" dirty="0">
                <a:solidFill>
                  <a:schemeClr val="tx1"/>
                </a:solidFill>
                <a:latin typeface="Cambria" panose="02040503050406030204" pitchFamily="18" charset="0"/>
              </a:rPr>
              <a:t>, </a:t>
            </a:r>
            <a:r>
              <a:rPr lang="en-US" sz="1400" dirty="0" err="1">
                <a:solidFill>
                  <a:schemeClr val="tx1"/>
                </a:solidFill>
                <a:latin typeface="Cambria" panose="02040503050406030204" pitchFamily="18" charset="0"/>
              </a:rPr>
              <a:t>Mevarech</a:t>
            </a:r>
            <a:r>
              <a:rPr lang="en-US" sz="1400" dirty="0">
                <a:solidFill>
                  <a:schemeClr val="tx1"/>
                </a:solidFill>
                <a:latin typeface="Cambria" panose="02040503050406030204" pitchFamily="18" charset="0"/>
              </a:rPr>
              <a:t> &amp; </a:t>
            </a:r>
            <a:r>
              <a:rPr lang="en-US" sz="1400" dirty="0" err="1">
                <a:solidFill>
                  <a:schemeClr val="tx1"/>
                </a:solidFill>
                <a:latin typeface="Cambria" panose="02040503050406030204" pitchFamily="18" charset="0"/>
              </a:rPr>
              <a:t>Arami</a:t>
            </a:r>
            <a:r>
              <a:rPr lang="en-US" sz="1400" dirty="0">
                <a:solidFill>
                  <a:schemeClr val="tx1"/>
                </a:solidFill>
                <a:latin typeface="Cambria" panose="02040503050406030204" pitchFamily="18" charset="0"/>
              </a:rPr>
              <a:t>, </a:t>
            </a:r>
            <a:r>
              <a:rPr lang="en-US" sz="1400" dirty="0" smtClean="0">
                <a:solidFill>
                  <a:schemeClr val="tx1"/>
                </a:solidFill>
                <a:latin typeface="Cambria" panose="02040503050406030204" pitchFamily="18" charset="0"/>
              </a:rPr>
              <a:t>2002; </a:t>
            </a:r>
            <a:r>
              <a:rPr lang="en-US" sz="1400" dirty="0" err="1" smtClean="0">
                <a:solidFill>
                  <a:schemeClr val="tx1"/>
                </a:solidFill>
                <a:latin typeface="Cambria" panose="02040503050406030204" pitchFamily="18" charset="0"/>
              </a:rPr>
              <a:t>Verschaffel</a:t>
            </a:r>
            <a:r>
              <a:rPr lang="en-US" sz="1400" dirty="0" smtClean="0">
                <a:solidFill>
                  <a:schemeClr val="tx1"/>
                </a:solidFill>
                <a:latin typeface="Cambria" panose="02040503050406030204" pitchFamily="18" charset="0"/>
              </a:rPr>
              <a:t> et al., 2000)</a:t>
            </a:r>
            <a:r>
              <a:rPr lang="fr-BE" sz="1400" dirty="0" smtClean="0">
                <a:solidFill>
                  <a:schemeClr val="tx1"/>
                </a:solidFill>
                <a:latin typeface="Cambria" panose="02040503050406030204" pitchFamily="18" charset="0"/>
              </a:rPr>
              <a:t> </a:t>
            </a:r>
          </a:p>
          <a:p>
            <a:r>
              <a:rPr lang="fr-BE" dirty="0" smtClean="0">
                <a:solidFill>
                  <a:schemeClr val="tx1"/>
                </a:solidFill>
                <a:latin typeface="Cambria" panose="02040503050406030204" pitchFamily="18" charset="0"/>
              </a:rPr>
              <a:t> </a:t>
            </a:r>
          </a:p>
          <a:p>
            <a:endParaRPr lang="fr-BE" dirty="0" smtClean="0">
              <a:solidFill>
                <a:schemeClr val="tx1"/>
              </a:solidFill>
              <a:latin typeface="Cambria" panose="02040503050406030204" pitchFamily="18" charset="0"/>
            </a:endParaRPr>
          </a:p>
        </p:txBody>
      </p:sp>
      <p:sp>
        <p:nvSpPr>
          <p:cNvPr id="24" name="Rectangle à coins arrondis 23"/>
          <p:cNvSpPr/>
          <p:nvPr/>
        </p:nvSpPr>
        <p:spPr>
          <a:xfrm>
            <a:off x="5292080" y="2276872"/>
            <a:ext cx="3096344" cy="2263606"/>
          </a:xfrm>
          <a:prstGeom prst="roundRect">
            <a:avLst/>
          </a:prstGeom>
          <a:solidFill>
            <a:schemeClr val="accent3">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dirty="0" smtClean="0">
                <a:solidFill>
                  <a:schemeClr val="tx1"/>
                </a:solidFill>
                <a:latin typeface="Cambria" panose="02040503050406030204" pitchFamily="18" charset="0"/>
              </a:rPr>
              <a:t>- </a:t>
            </a:r>
            <a:r>
              <a:rPr lang="fr-BE" b="1" dirty="0" smtClean="0">
                <a:solidFill>
                  <a:schemeClr val="tx1"/>
                </a:solidFill>
                <a:latin typeface="Cambria" panose="02040503050406030204" pitchFamily="18" charset="0"/>
              </a:rPr>
              <a:t>Aucune</a:t>
            </a:r>
            <a:r>
              <a:rPr lang="fr-BE" dirty="0" smtClean="0">
                <a:solidFill>
                  <a:schemeClr val="tx1"/>
                </a:solidFill>
                <a:latin typeface="Cambria" panose="02040503050406030204" pitchFamily="18" charset="0"/>
              </a:rPr>
              <a:t> recherche sur les effets motivationnels et émotionnels de telles interventions</a:t>
            </a:r>
          </a:p>
          <a:p>
            <a:r>
              <a:rPr lang="fr-BE" dirty="0" smtClean="0">
                <a:solidFill>
                  <a:schemeClr val="tx1"/>
                </a:solidFill>
                <a:latin typeface="Cambria" panose="02040503050406030204" pitchFamily="18" charset="0"/>
              </a:rPr>
              <a:t>- Aucune</a:t>
            </a:r>
            <a:r>
              <a:rPr lang="fr-BE" b="1" dirty="0" smtClean="0">
                <a:solidFill>
                  <a:schemeClr val="tx1"/>
                </a:solidFill>
                <a:latin typeface="Cambria" panose="02040503050406030204" pitchFamily="18" charset="0"/>
              </a:rPr>
              <a:t> intervention </a:t>
            </a:r>
            <a:r>
              <a:rPr lang="fr-BE" dirty="0" err="1" smtClean="0">
                <a:solidFill>
                  <a:schemeClr val="tx1"/>
                </a:solidFill>
                <a:latin typeface="Cambria" panose="02040503050406030204" pitchFamily="18" charset="0"/>
              </a:rPr>
              <a:t>multi-dimensionnelle</a:t>
            </a:r>
            <a:endParaRPr lang="fr-BE" dirty="0" smtClean="0">
              <a:solidFill>
                <a:schemeClr val="tx1"/>
              </a:solidFill>
              <a:latin typeface="Cambria" panose="02040503050406030204" pitchFamily="18" charset="0"/>
            </a:endParaRPr>
          </a:p>
          <a:p>
            <a:endParaRPr lang="fr-BE" dirty="0" smtClean="0">
              <a:solidFill>
                <a:schemeClr val="tx1"/>
              </a:solidFill>
              <a:latin typeface="Cambria" panose="02040503050406030204" pitchFamily="18" charset="0"/>
            </a:endParaRPr>
          </a:p>
        </p:txBody>
      </p:sp>
    </p:spTree>
    <p:extLst>
      <p:ext uri="{BB962C8B-B14F-4D97-AF65-F5344CB8AC3E}">
        <p14:creationId xmlns:p14="http://schemas.microsoft.com/office/powerpoint/2010/main" val="301029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p:cTn id="14" dur="500" fill="hold"/>
                                        <p:tgtEl>
                                          <p:spTgt spid="23"/>
                                        </p:tgtEl>
                                        <p:attrNameLst>
                                          <p:attrName>ppt_w</p:attrName>
                                        </p:attrNameLst>
                                      </p:cBhvr>
                                      <p:tavLst>
                                        <p:tav tm="0">
                                          <p:val>
                                            <p:fltVal val="0"/>
                                          </p:val>
                                        </p:tav>
                                        <p:tav tm="100000">
                                          <p:val>
                                            <p:strVal val="#ppt_w"/>
                                          </p:val>
                                        </p:tav>
                                      </p:tavLst>
                                    </p:anim>
                                    <p:anim calcmode="lin" valueType="num">
                                      <p:cBhvr>
                                        <p:cTn id="15" dur="500" fill="hold"/>
                                        <p:tgtEl>
                                          <p:spTgt spid="23"/>
                                        </p:tgtEl>
                                        <p:attrNameLst>
                                          <p:attrName>ppt_h</p:attrName>
                                        </p:attrNameLst>
                                      </p:cBhvr>
                                      <p:tavLst>
                                        <p:tav tm="0">
                                          <p:val>
                                            <p:fltVal val="0"/>
                                          </p:val>
                                        </p:tav>
                                        <p:tav tm="100000">
                                          <p:val>
                                            <p:strVal val="#ppt_h"/>
                                          </p:val>
                                        </p:tav>
                                      </p:tavLst>
                                    </p:anim>
                                    <p:animEffect transition="in" filter="fade">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p:cTn id="21" dur="500" fill="hold"/>
                                        <p:tgtEl>
                                          <p:spTgt spid="24"/>
                                        </p:tgtEl>
                                        <p:attrNameLst>
                                          <p:attrName>ppt_w</p:attrName>
                                        </p:attrNameLst>
                                      </p:cBhvr>
                                      <p:tavLst>
                                        <p:tav tm="0">
                                          <p:val>
                                            <p:fltVal val="0"/>
                                          </p:val>
                                        </p:tav>
                                        <p:tav tm="100000">
                                          <p:val>
                                            <p:strVal val="#ppt_w"/>
                                          </p:val>
                                        </p:tav>
                                      </p:tavLst>
                                    </p:anim>
                                    <p:anim calcmode="lin" valueType="num">
                                      <p:cBhvr>
                                        <p:cTn id="22" dur="500" fill="hold"/>
                                        <p:tgtEl>
                                          <p:spTgt spid="24"/>
                                        </p:tgtEl>
                                        <p:attrNameLst>
                                          <p:attrName>ppt_h</p:attrName>
                                        </p:attrNameLst>
                                      </p:cBhvr>
                                      <p:tavLst>
                                        <p:tav tm="0">
                                          <p:val>
                                            <p:fltVal val="0"/>
                                          </p:val>
                                        </p:tav>
                                        <p:tav tm="100000">
                                          <p:val>
                                            <p:strVal val="#ppt_h"/>
                                          </p:val>
                                        </p:tav>
                                      </p:tavLst>
                                    </p:anim>
                                    <p:animEffect transition="in" filter="fade">
                                      <p:cBhvr>
                                        <p:cTn id="23" dur="5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down)">
                                      <p:cBhvr>
                                        <p:cTn id="28" dur="580">
                                          <p:stCondLst>
                                            <p:cond delay="0"/>
                                          </p:stCondLst>
                                        </p:cTn>
                                        <p:tgtEl>
                                          <p:spTgt spid="13"/>
                                        </p:tgtEl>
                                      </p:cBhvr>
                                    </p:animEffect>
                                    <p:anim calcmode="lin" valueType="num">
                                      <p:cBhvr>
                                        <p:cTn id="29"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4" dur="26">
                                          <p:stCondLst>
                                            <p:cond delay="650"/>
                                          </p:stCondLst>
                                        </p:cTn>
                                        <p:tgtEl>
                                          <p:spTgt spid="13"/>
                                        </p:tgtEl>
                                      </p:cBhvr>
                                      <p:to x="100000" y="60000"/>
                                    </p:animScale>
                                    <p:animScale>
                                      <p:cBhvr>
                                        <p:cTn id="35" dur="166" decel="50000">
                                          <p:stCondLst>
                                            <p:cond delay="676"/>
                                          </p:stCondLst>
                                        </p:cTn>
                                        <p:tgtEl>
                                          <p:spTgt spid="13"/>
                                        </p:tgtEl>
                                      </p:cBhvr>
                                      <p:to x="100000" y="100000"/>
                                    </p:animScale>
                                    <p:animScale>
                                      <p:cBhvr>
                                        <p:cTn id="36" dur="26">
                                          <p:stCondLst>
                                            <p:cond delay="1312"/>
                                          </p:stCondLst>
                                        </p:cTn>
                                        <p:tgtEl>
                                          <p:spTgt spid="13"/>
                                        </p:tgtEl>
                                      </p:cBhvr>
                                      <p:to x="100000" y="80000"/>
                                    </p:animScale>
                                    <p:animScale>
                                      <p:cBhvr>
                                        <p:cTn id="37" dur="166" decel="50000">
                                          <p:stCondLst>
                                            <p:cond delay="1338"/>
                                          </p:stCondLst>
                                        </p:cTn>
                                        <p:tgtEl>
                                          <p:spTgt spid="13"/>
                                        </p:tgtEl>
                                      </p:cBhvr>
                                      <p:to x="100000" y="100000"/>
                                    </p:animScale>
                                    <p:animScale>
                                      <p:cBhvr>
                                        <p:cTn id="38" dur="26">
                                          <p:stCondLst>
                                            <p:cond delay="1642"/>
                                          </p:stCondLst>
                                        </p:cTn>
                                        <p:tgtEl>
                                          <p:spTgt spid="13"/>
                                        </p:tgtEl>
                                      </p:cBhvr>
                                      <p:to x="100000" y="90000"/>
                                    </p:animScale>
                                    <p:animScale>
                                      <p:cBhvr>
                                        <p:cTn id="39" dur="166" decel="50000">
                                          <p:stCondLst>
                                            <p:cond delay="1668"/>
                                          </p:stCondLst>
                                        </p:cTn>
                                        <p:tgtEl>
                                          <p:spTgt spid="13"/>
                                        </p:tgtEl>
                                      </p:cBhvr>
                                      <p:to x="100000" y="100000"/>
                                    </p:animScale>
                                    <p:animScale>
                                      <p:cBhvr>
                                        <p:cTn id="40" dur="26">
                                          <p:stCondLst>
                                            <p:cond delay="1808"/>
                                          </p:stCondLst>
                                        </p:cTn>
                                        <p:tgtEl>
                                          <p:spTgt spid="13"/>
                                        </p:tgtEl>
                                      </p:cBhvr>
                                      <p:to x="100000" y="95000"/>
                                    </p:animScale>
                                    <p:animScale>
                                      <p:cBhvr>
                                        <p:cTn id="41"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23" grpId="0" animBg="1"/>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3">
            <a:extLst>
              <a:ext uri="{28A0092B-C50C-407E-A947-70E740481C1C}">
                <a14:useLocalDpi xmlns:a14="http://schemas.microsoft.com/office/drawing/2010/main" val="0"/>
              </a:ext>
            </a:extLst>
          </a:blip>
          <a:srcRect/>
          <a:stretch>
            <a:fillRect/>
          </a:stretch>
        </p:blipFill>
        <p:spPr bwMode="auto">
          <a:xfrm>
            <a:off x="3631820" y="2708920"/>
            <a:ext cx="5350355" cy="3645290"/>
          </a:xfrm>
          <a:prstGeom prst="rect">
            <a:avLst/>
          </a:prstGeom>
          <a:noFill/>
          <a:ln>
            <a:noFill/>
          </a:ln>
        </p:spPr>
      </p:pic>
      <p:sp>
        <p:nvSpPr>
          <p:cNvPr id="5" name="Rectangle à coins arrondis 4"/>
          <p:cNvSpPr/>
          <p:nvPr/>
        </p:nvSpPr>
        <p:spPr>
          <a:xfrm>
            <a:off x="247444" y="3356992"/>
            <a:ext cx="3384376" cy="280831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1600" b="1" dirty="0" smtClean="0">
              <a:solidFill>
                <a:schemeClr val="tx1"/>
              </a:solidFill>
              <a:latin typeface="+mj-lt"/>
            </a:endParaRPr>
          </a:p>
          <a:p>
            <a:pPr algn="ctr"/>
            <a:r>
              <a:rPr lang="fr-BE" sz="1600" dirty="0" smtClean="0">
                <a:solidFill>
                  <a:schemeClr val="tx1"/>
                </a:solidFill>
                <a:latin typeface="+mj-lt"/>
              </a:rPr>
              <a:t>«</a:t>
            </a:r>
            <a:r>
              <a:rPr lang="fr-BE" sz="1600" dirty="0">
                <a:solidFill>
                  <a:schemeClr val="tx1"/>
                </a:solidFill>
                <a:latin typeface="+mj-lt"/>
              </a:rPr>
              <a:t> S</a:t>
            </a:r>
            <a:r>
              <a:rPr lang="fr-BE" sz="1600" dirty="0" smtClean="0">
                <a:solidFill>
                  <a:schemeClr val="tx1"/>
                </a:solidFill>
                <a:latin typeface="+mj-lt"/>
              </a:rPr>
              <a:t>tratégies </a:t>
            </a:r>
            <a:r>
              <a:rPr lang="fr-BE" sz="1600" dirty="0">
                <a:solidFill>
                  <a:schemeClr val="tx1"/>
                </a:solidFill>
                <a:latin typeface="+mj-lt"/>
              </a:rPr>
              <a:t>de recherche pour </a:t>
            </a:r>
            <a:r>
              <a:rPr lang="fr-BE" sz="1600" b="1" dirty="0">
                <a:solidFill>
                  <a:schemeClr val="tx1"/>
                </a:solidFill>
                <a:latin typeface="+mj-lt"/>
              </a:rPr>
              <a:t>l’analyse et la résolution </a:t>
            </a:r>
            <a:r>
              <a:rPr lang="fr-BE" sz="1600" dirty="0">
                <a:solidFill>
                  <a:schemeClr val="tx1"/>
                </a:solidFill>
                <a:latin typeface="+mj-lt"/>
              </a:rPr>
              <a:t>de problèmes qui </a:t>
            </a:r>
            <a:r>
              <a:rPr lang="fr-BE" sz="1600" b="1" dirty="0" smtClean="0">
                <a:solidFill>
                  <a:schemeClr val="tx1"/>
                </a:solidFill>
                <a:latin typeface="+mj-lt"/>
              </a:rPr>
              <a:t>augmentent </a:t>
            </a:r>
            <a:r>
              <a:rPr lang="fr-BE" sz="1600" dirty="0">
                <a:solidFill>
                  <a:schemeClr val="tx1"/>
                </a:solidFill>
                <a:latin typeface="+mj-lt"/>
              </a:rPr>
              <a:t>significativement la probabilité de trouver la </a:t>
            </a:r>
            <a:r>
              <a:rPr lang="fr-BE" sz="1600" b="1" dirty="0">
                <a:solidFill>
                  <a:schemeClr val="tx1"/>
                </a:solidFill>
                <a:latin typeface="+mj-lt"/>
              </a:rPr>
              <a:t>solution correcte </a:t>
            </a:r>
            <a:r>
              <a:rPr lang="fr-BE" sz="1600" dirty="0">
                <a:solidFill>
                  <a:schemeClr val="tx1"/>
                </a:solidFill>
                <a:latin typeface="+mj-lt"/>
              </a:rPr>
              <a:t>en ce qu’elles induisent une </a:t>
            </a:r>
            <a:r>
              <a:rPr lang="fr-BE" sz="1600" b="1" dirty="0">
                <a:solidFill>
                  <a:schemeClr val="tx1"/>
                </a:solidFill>
                <a:latin typeface="+mj-lt"/>
              </a:rPr>
              <a:t>approche systématique </a:t>
            </a:r>
            <a:r>
              <a:rPr lang="fr-BE" sz="1600" dirty="0">
                <a:solidFill>
                  <a:schemeClr val="tx1"/>
                </a:solidFill>
                <a:latin typeface="+mj-lt"/>
              </a:rPr>
              <a:t>de la tâche » (De Corte et al., 2004, p.368).</a:t>
            </a:r>
          </a:p>
          <a:p>
            <a:pPr algn="ctr"/>
            <a:endParaRPr lang="fr-BE" sz="1600" dirty="0">
              <a:solidFill>
                <a:schemeClr val="tx1"/>
              </a:solidFill>
              <a:latin typeface="+mj-lt"/>
            </a:endParaRPr>
          </a:p>
        </p:txBody>
      </p:sp>
      <p:sp>
        <p:nvSpPr>
          <p:cNvPr id="6" name="Titre 1"/>
          <p:cNvSpPr>
            <a:spLocks noGrp="1"/>
          </p:cNvSpPr>
          <p:nvPr>
            <p:ph type="title"/>
          </p:nvPr>
        </p:nvSpPr>
        <p:spPr>
          <a:xfrm>
            <a:off x="323528" y="116632"/>
            <a:ext cx="7620000" cy="720080"/>
          </a:xfrm>
        </p:spPr>
        <p:txBody>
          <a:bodyPr/>
          <a:lstStyle/>
          <a:p>
            <a:r>
              <a:rPr lang="fr-BE" sz="4000" dirty="0" smtClean="0"/>
              <a:t>2. Revue de la littérature</a:t>
            </a:r>
            <a:endParaRPr lang="fr-BE" sz="4000" dirty="0"/>
          </a:p>
        </p:txBody>
      </p:sp>
      <p:sp>
        <p:nvSpPr>
          <p:cNvPr id="7" name="Rectangle à coins arrondis 6"/>
          <p:cNvSpPr/>
          <p:nvPr/>
        </p:nvSpPr>
        <p:spPr>
          <a:xfrm>
            <a:off x="839501" y="2556018"/>
            <a:ext cx="2200261" cy="648072"/>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chemeClr val="tx1"/>
                </a:solidFill>
                <a:latin typeface="+mj-lt"/>
              </a:rPr>
              <a:t>Dimension COGNITIVE</a:t>
            </a:r>
            <a:endParaRPr lang="fr-BE" dirty="0">
              <a:solidFill>
                <a:schemeClr val="tx1"/>
              </a:solidFill>
              <a:latin typeface="+mj-lt"/>
            </a:endParaRPr>
          </a:p>
        </p:txBody>
      </p:sp>
      <p:sp>
        <p:nvSpPr>
          <p:cNvPr id="8" name="ZoneTexte 7"/>
          <p:cNvSpPr txBox="1"/>
          <p:nvPr/>
        </p:nvSpPr>
        <p:spPr>
          <a:xfrm>
            <a:off x="3384376" y="6354210"/>
            <a:ext cx="5489787" cy="492443"/>
          </a:xfrm>
          <a:prstGeom prst="rect">
            <a:avLst/>
          </a:prstGeom>
          <a:noFill/>
        </p:spPr>
        <p:txBody>
          <a:bodyPr wrap="square" rtlCol="0">
            <a:spAutoFit/>
          </a:bodyPr>
          <a:lstStyle/>
          <a:p>
            <a:pPr algn="ctr"/>
            <a:r>
              <a:rPr lang="fr-BE" sz="1400" b="1" dirty="0" smtClean="0">
                <a:latin typeface="+mj-lt"/>
              </a:rPr>
              <a:t> </a:t>
            </a:r>
            <a:r>
              <a:rPr lang="fr-BE" sz="1200" dirty="0" smtClean="0">
                <a:latin typeface="+mj-lt"/>
              </a:rPr>
              <a:t>Sur base des travaux de </a:t>
            </a:r>
            <a:r>
              <a:rPr lang="fr-BE" sz="1200" dirty="0" err="1" smtClean="0">
                <a:latin typeface="+mj-lt"/>
              </a:rPr>
              <a:t>Fagnant</a:t>
            </a:r>
            <a:r>
              <a:rPr lang="fr-BE" sz="1200" dirty="0" smtClean="0">
                <a:latin typeface="+mj-lt"/>
              </a:rPr>
              <a:t> </a:t>
            </a:r>
            <a:r>
              <a:rPr lang="fr-BE" sz="1200" dirty="0">
                <a:latin typeface="+mj-lt"/>
              </a:rPr>
              <a:t>&amp; </a:t>
            </a:r>
            <a:r>
              <a:rPr lang="fr-BE" sz="1200" dirty="0" err="1">
                <a:latin typeface="+mj-lt"/>
              </a:rPr>
              <a:t>Demonty</a:t>
            </a:r>
            <a:r>
              <a:rPr lang="fr-BE" sz="1200" dirty="0">
                <a:latin typeface="+mj-lt"/>
              </a:rPr>
              <a:t>, 2004; </a:t>
            </a:r>
            <a:r>
              <a:rPr lang="en-US" sz="1200" dirty="0" err="1">
                <a:latin typeface="+mj-lt"/>
              </a:rPr>
              <a:t>Hohn</a:t>
            </a:r>
            <a:r>
              <a:rPr lang="en-US" sz="1200" dirty="0">
                <a:latin typeface="+mj-lt"/>
              </a:rPr>
              <a:t> &amp; Frey, 2002; </a:t>
            </a:r>
            <a:r>
              <a:rPr lang="fr-BE" sz="1200" dirty="0" err="1">
                <a:latin typeface="+mj-lt"/>
              </a:rPr>
              <a:t>Verschaffel</a:t>
            </a:r>
            <a:r>
              <a:rPr lang="fr-BE" sz="1200" dirty="0">
                <a:latin typeface="+mj-lt"/>
              </a:rPr>
              <a:t> et al., </a:t>
            </a:r>
            <a:r>
              <a:rPr lang="fr-BE" sz="1200" dirty="0" smtClean="0">
                <a:latin typeface="+mj-lt"/>
              </a:rPr>
              <a:t>2000.</a:t>
            </a:r>
            <a:endParaRPr lang="fr-BE" sz="1200" dirty="0">
              <a:latin typeface="+mj-lt"/>
            </a:endParaRPr>
          </a:p>
        </p:txBody>
      </p:sp>
      <p:sp>
        <p:nvSpPr>
          <p:cNvPr id="9" name="Rectangle à coins arrondis 8"/>
          <p:cNvSpPr/>
          <p:nvPr/>
        </p:nvSpPr>
        <p:spPr>
          <a:xfrm>
            <a:off x="251520" y="908720"/>
            <a:ext cx="8064896" cy="1440160"/>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dirty="0" smtClean="0">
              <a:solidFill>
                <a:schemeClr val="tx1"/>
              </a:solidFill>
              <a:latin typeface="+mj-lt"/>
            </a:endParaRPr>
          </a:p>
          <a:p>
            <a:pPr algn="just"/>
            <a:r>
              <a:rPr lang="fr-BE" dirty="0" smtClean="0">
                <a:solidFill>
                  <a:schemeClr val="tx1"/>
                </a:solidFill>
                <a:latin typeface="+mj-lt"/>
              </a:rPr>
              <a:t>Problèmes </a:t>
            </a:r>
            <a:r>
              <a:rPr lang="fr-BE" dirty="0">
                <a:solidFill>
                  <a:schemeClr val="tx1"/>
                </a:solidFill>
                <a:latin typeface="+mj-lt"/>
              </a:rPr>
              <a:t>= exercices de </a:t>
            </a:r>
            <a:r>
              <a:rPr lang="fr-BE" b="1" dirty="0">
                <a:solidFill>
                  <a:schemeClr val="tx1"/>
                </a:solidFill>
                <a:latin typeface="+mj-lt"/>
              </a:rPr>
              <a:t>modélisation </a:t>
            </a:r>
            <a:r>
              <a:rPr lang="fr-BE" b="1" dirty="0" smtClean="0">
                <a:solidFill>
                  <a:schemeClr val="tx1"/>
                </a:solidFill>
                <a:latin typeface="+mj-lt"/>
              </a:rPr>
              <a:t>mathématique</a:t>
            </a:r>
            <a:r>
              <a:rPr lang="fr-BE" dirty="0" smtClean="0">
                <a:solidFill>
                  <a:schemeClr val="tx1"/>
                </a:solidFill>
                <a:latin typeface="+mj-lt"/>
              </a:rPr>
              <a:t> </a:t>
            </a:r>
            <a:r>
              <a:rPr lang="fr-BE" sz="1400" dirty="0" smtClean="0">
                <a:solidFill>
                  <a:schemeClr val="tx1"/>
                </a:solidFill>
                <a:latin typeface="+mj-lt"/>
              </a:rPr>
              <a:t>(</a:t>
            </a:r>
            <a:r>
              <a:rPr lang="fr-BE" sz="1400" dirty="0" err="1" smtClean="0">
                <a:solidFill>
                  <a:schemeClr val="tx1"/>
                </a:solidFill>
                <a:latin typeface="+mj-lt"/>
              </a:rPr>
              <a:t>Fagnant</a:t>
            </a:r>
            <a:r>
              <a:rPr lang="fr-BE" sz="1400" dirty="0" smtClean="0">
                <a:solidFill>
                  <a:schemeClr val="tx1"/>
                </a:solidFill>
                <a:latin typeface="+mj-lt"/>
              </a:rPr>
              <a:t> &amp; </a:t>
            </a:r>
            <a:r>
              <a:rPr lang="fr-BE" sz="1400" dirty="0" err="1" smtClean="0">
                <a:solidFill>
                  <a:schemeClr val="tx1"/>
                </a:solidFill>
                <a:latin typeface="+mj-lt"/>
              </a:rPr>
              <a:t>Demonty</a:t>
            </a:r>
            <a:r>
              <a:rPr lang="fr-BE" sz="1400" dirty="0" smtClean="0">
                <a:solidFill>
                  <a:schemeClr val="tx1"/>
                </a:solidFill>
                <a:latin typeface="+mj-lt"/>
              </a:rPr>
              <a:t>, 2004 ; </a:t>
            </a:r>
            <a:r>
              <a:rPr lang="fr-BE" sz="1400" dirty="0" err="1" smtClean="0">
                <a:solidFill>
                  <a:schemeClr val="tx1"/>
                </a:solidFill>
                <a:latin typeface="+mj-lt"/>
              </a:rPr>
              <a:t>Verschaffel</a:t>
            </a:r>
            <a:r>
              <a:rPr lang="fr-BE" sz="1400" dirty="0" smtClean="0">
                <a:solidFill>
                  <a:schemeClr val="tx1"/>
                </a:solidFill>
                <a:latin typeface="+mj-lt"/>
              </a:rPr>
              <a:t> et al., 2000) </a:t>
            </a:r>
            <a:r>
              <a:rPr lang="fr-BE" dirty="0" smtClean="0">
                <a:solidFill>
                  <a:schemeClr val="tx1"/>
                </a:solidFill>
                <a:latin typeface="+mj-lt"/>
              </a:rPr>
              <a:t>impliquant </a:t>
            </a:r>
            <a:r>
              <a:rPr lang="fr-BE" dirty="0">
                <a:solidFill>
                  <a:schemeClr val="tx1"/>
                </a:solidFill>
                <a:latin typeface="+mj-lt"/>
              </a:rPr>
              <a:t>l’utilisation </a:t>
            </a:r>
            <a:r>
              <a:rPr lang="fr-BE" b="1" dirty="0">
                <a:solidFill>
                  <a:schemeClr val="tx1"/>
                </a:solidFill>
                <a:latin typeface="+mj-lt"/>
              </a:rPr>
              <a:t>de stratégies cognitives, motivationnelles, émotionnelles et </a:t>
            </a:r>
            <a:r>
              <a:rPr lang="fr-BE" b="1" dirty="0" err="1">
                <a:solidFill>
                  <a:schemeClr val="tx1"/>
                </a:solidFill>
                <a:latin typeface="+mj-lt"/>
              </a:rPr>
              <a:t>régulatives</a:t>
            </a:r>
            <a:r>
              <a:rPr lang="fr-BE" b="1" dirty="0">
                <a:solidFill>
                  <a:schemeClr val="tx1"/>
                </a:solidFill>
                <a:latin typeface="+mj-lt"/>
              </a:rPr>
              <a:t> </a:t>
            </a:r>
            <a:r>
              <a:rPr lang="fr-BE" sz="1400" dirty="0" smtClean="0">
                <a:solidFill>
                  <a:schemeClr val="tx1"/>
                </a:solidFill>
                <a:latin typeface="+mj-lt"/>
              </a:rPr>
              <a:t>(</a:t>
            </a:r>
            <a:r>
              <a:rPr lang="fr-BE" sz="1400" dirty="0" err="1" smtClean="0">
                <a:solidFill>
                  <a:schemeClr val="tx1"/>
                </a:solidFill>
                <a:latin typeface="+mj-lt"/>
              </a:rPr>
              <a:t>Boekaerts</a:t>
            </a:r>
            <a:r>
              <a:rPr lang="fr-BE" sz="1400" dirty="0">
                <a:solidFill>
                  <a:schemeClr val="tx1"/>
                </a:solidFill>
                <a:latin typeface="+mj-lt"/>
              </a:rPr>
              <a:t>, 2007  ; </a:t>
            </a:r>
            <a:r>
              <a:rPr lang="fr-BE" sz="1400" dirty="0" err="1">
                <a:solidFill>
                  <a:schemeClr val="tx1"/>
                </a:solidFill>
                <a:latin typeface="+mj-lt"/>
              </a:rPr>
              <a:t>Linnenbrink</a:t>
            </a:r>
            <a:r>
              <a:rPr lang="fr-BE" sz="1400" dirty="0">
                <a:solidFill>
                  <a:schemeClr val="tx1"/>
                </a:solidFill>
                <a:latin typeface="+mj-lt"/>
              </a:rPr>
              <a:t>, 2006 ; Op’ t Eynde, De Corte &amp; </a:t>
            </a:r>
            <a:r>
              <a:rPr lang="fr-BE" sz="1400" dirty="0" err="1">
                <a:solidFill>
                  <a:schemeClr val="tx1"/>
                </a:solidFill>
                <a:latin typeface="+mj-lt"/>
              </a:rPr>
              <a:t>Verschaffel</a:t>
            </a:r>
            <a:r>
              <a:rPr lang="fr-BE" sz="1400" dirty="0">
                <a:solidFill>
                  <a:schemeClr val="tx1"/>
                </a:solidFill>
                <a:latin typeface="+mj-lt"/>
              </a:rPr>
              <a:t>, </a:t>
            </a:r>
            <a:r>
              <a:rPr lang="fr-BE" sz="1400" dirty="0" smtClean="0">
                <a:solidFill>
                  <a:schemeClr val="tx1"/>
                </a:solidFill>
                <a:latin typeface="+mj-lt"/>
              </a:rPr>
              <a:t>2006).</a:t>
            </a:r>
            <a:r>
              <a:rPr lang="fr-BE" sz="1400" b="1" dirty="0" smtClean="0">
                <a:solidFill>
                  <a:schemeClr val="tx1"/>
                </a:solidFill>
                <a:latin typeface="+mj-lt"/>
              </a:rPr>
              <a:t> </a:t>
            </a:r>
            <a:endParaRPr lang="fr-BE" sz="1400" dirty="0">
              <a:solidFill>
                <a:schemeClr val="tx1"/>
              </a:solidFill>
              <a:latin typeface="+mj-lt"/>
            </a:endParaRPr>
          </a:p>
          <a:p>
            <a:pPr algn="just"/>
            <a:endParaRPr lang="fr-BE" sz="1600" b="1" dirty="0">
              <a:solidFill>
                <a:schemeClr val="tx1"/>
              </a:solidFill>
              <a:latin typeface="+mj-lt"/>
            </a:endParaRPr>
          </a:p>
        </p:txBody>
      </p:sp>
      <p:cxnSp>
        <p:nvCxnSpPr>
          <p:cNvPr id="3" name="Connecteur droit avec flèche 2"/>
          <p:cNvCxnSpPr/>
          <p:nvPr/>
        </p:nvCxnSpPr>
        <p:spPr>
          <a:xfrm flipH="1" flipV="1">
            <a:off x="4283968" y="3789040"/>
            <a:ext cx="1512168" cy="165618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flipH="1" flipV="1">
            <a:off x="5436096" y="3789040"/>
            <a:ext cx="360040" cy="165618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7293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par>
                                <p:cTn id="28" presetID="1" presetClass="entr" presetSubtype="0" fill="hold" nodeType="withEffect">
                                  <p:stCondLst>
                                    <p:cond delay="0"/>
                                  </p:stCondLst>
                                  <p:childTnLst>
                                    <p:set>
                                      <p:cBhvr>
                                        <p:cTn id="29" dur="1" fill="hold">
                                          <p:stCondLst>
                                            <p:cond delay="0"/>
                                          </p:stCondLst>
                                        </p:cTn>
                                        <p:tgtEl>
                                          <p:spTgt spid="3"/>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323528" y="116632"/>
            <a:ext cx="7620000" cy="936104"/>
          </a:xfrm>
        </p:spPr>
        <p:txBody>
          <a:bodyPr/>
          <a:lstStyle/>
          <a:p>
            <a:r>
              <a:rPr lang="fr-BE" sz="4000" dirty="0" smtClean="0"/>
              <a:t>2. Revue de la littérature</a:t>
            </a:r>
            <a:endParaRPr lang="fr-BE" sz="4000"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772816"/>
            <a:ext cx="7308850" cy="46228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9" name="Rectangle à coins arrondis 8"/>
          <p:cNvSpPr/>
          <p:nvPr/>
        </p:nvSpPr>
        <p:spPr>
          <a:xfrm>
            <a:off x="2602302" y="1052736"/>
            <a:ext cx="2833794" cy="431613"/>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chemeClr val="tx1"/>
                </a:solidFill>
                <a:latin typeface="+mj-lt"/>
              </a:rPr>
              <a:t>Dimension REGULATIVE</a:t>
            </a:r>
            <a:endParaRPr lang="fr-BE" dirty="0">
              <a:solidFill>
                <a:schemeClr val="tx1"/>
              </a:solidFill>
              <a:latin typeface="+mj-lt"/>
            </a:endParaRPr>
          </a:p>
        </p:txBody>
      </p:sp>
      <p:sp>
        <p:nvSpPr>
          <p:cNvPr id="11" name="Rectangle à coins arrondis 10"/>
          <p:cNvSpPr/>
          <p:nvPr/>
        </p:nvSpPr>
        <p:spPr>
          <a:xfrm>
            <a:off x="359591" y="1291703"/>
            <a:ext cx="7664293" cy="2520280"/>
          </a:xfrm>
          <a:prstGeom prst="roundRect">
            <a:avLst/>
          </a:prstGeom>
          <a:solidFill>
            <a:schemeClr val="accent3">
              <a:lumMod val="60000"/>
              <a:lumOff val="4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i="1" dirty="0" smtClean="0">
                <a:solidFill>
                  <a:schemeClr val="tx1"/>
                </a:solidFill>
                <a:latin typeface="+mj-lt"/>
              </a:rPr>
              <a:t>Cognition et </a:t>
            </a:r>
            <a:r>
              <a:rPr lang="en-US" i="1" dirty="0" err="1" smtClean="0">
                <a:solidFill>
                  <a:schemeClr val="tx1"/>
                </a:solidFill>
                <a:latin typeface="+mj-lt"/>
              </a:rPr>
              <a:t>métacognition</a:t>
            </a:r>
            <a:r>
              <a:rPr lang="en-US" i="1" dirty="0" smtClean="0">
                <a:solidFill>
                  <a:schemeClr val="tx1"/>
                </a:solidFill>
                <a:latin typeface="+mj-lt"/>
              </a:rPr>
              <a:t>: </a:t>
            </a:r>
            <a:r>
              <a:rPr lang="en-US" i="1" dirty="0" err="1" smtClean="0">
                <a:solidFill>
                  <a:schemeClr val="tx1"/>
                </a:solidFill>
                <a:latin typeface="+mj-lt"/>
              </a:rPr>
              <a:t>où</a:t>
            </a:r>
            <a:r>
              <a:rPr lang="en-US" i="1" dirty="0" smtClean="0">
                <a:solidFill>
                  <a:schemeClr val="tx1"/>
                </a:solidFill>
                <a:latin typeface="+mj-lt"/>
              </a:rPr>
              <a:t> </a:t>
            </a:r>
            <a:r>
              <a:rPr lang="en-US" i="1" dirty="0" err="1" smtClean="0">
                <a:solidFill>
                  <a:schemeClr val="tx1"/>
                </a:solidFill>
                <a:latin typeface="+mj-lt"/>
              </a:rPr>
              <a:t>est</a:t>
            </a:r>
            <a:r>
              <a:rPr lang="en-US" i="1" dirty="0" smtClean="0">
                <a:solidFill>
                  <a:schemeClr val="tx1"/>
                </a:solidFill>
                <a:latin typeface="+mj-lt"/>
              </a:rPr>
              <a:t> la </a:t>
            </a:r>
            <a:r>
              <a:rPr lang="en-US" i="1" dirty="0" err="1" smtClean="0">
                <a:solidFill>
                  <a:schemeClr val="tx1"/>
                </a:solidFill>
                <a:latin typeface="+mj-lt"/>
              </a:rPr>
              <a:t>frontière</a:t>
            </a:r>
            <a:r>
              <a:rPr lang="en-US" i="1" dirty="0" smtClean="0">
                <a:solidFill>
                  <a:schemeClr val="tx1"/>
                </a:solidFill>
                <a:latin typeface="+mj-lt"/>
              </a:rPr>
              <a:t>?</a:t>
            </a:r>
          </a:p>
          <a:p>
            <a:pPr algn="just"/>
            <a:endParaRPr lang="en-US" sz="700" i="1" dirty="0" smtClean="0">
              <a:solidFill>
                <a:schemeClr val="tx1"/>
              </a:solidFill>
              <a:latin typeface="+mj-lt"/>
            </a:endParaRPr>
          </a:p>
          <a:p>
            <a:pPr marL="285750" indent="-285750" algn="just">
              <a:buFontTx/>
              <a:buChar char="-"/>
            </a:pPr>
            <a:r>
              <a:rPr lang="en-US" dirty="0" err="1" smtClean="0">
                <a:solidFill>
                  <a:schemeClr val="tx1"/>
                </a:solidFill>
                <a:latin typeface="+mj-lt"/>
              </a:rPr>
              <a:t>Décision</a:t>
            </a:r>
            <a:r>
              <a:rPr lang="en-US" dirty="0" smtClean="0">
                <a:solidFill>
                  <a:schemeClr val="tx1"/>
                </a:solidFill>
                <a:latin typeface="+mj-lt"/>
              </a:rPr>
              <a:t> </a:t>
            </a:r>
            <a:r>
              <a:rPr lang="en-US" b="1" dirty="0" err="1" smtClean="0">
                <a:solidFill>
                  <a:schemeClr val="tx1"/>
                </a:solidFill>
                <a:latin typeface="+mj-lt"/>
              </a:rPr>
              <a:t>autonome</a:t>
            </a:r>
            <a:r>
              <a:rPr lang="en-US" dirty="0" smtClean="0">
                <a:solidFill>
                  <a:schemeClr val="tx1"/>
                </a:solidFill>
                <a:latin typeface="+mj-lt"/>
              </a:rPr>
              <a:t> et </a:t>
            </a:r>
            <a:r>
              <a:rPr lang="en-US" b="1" dirty="0" err="1" smtClean="0">
                <a:solidFill>
                  <a:schemeClr val="tx1"/>
                </a:solidFill>
                <a:latin typeface="+mj-lt"/>
              </a:rPr>
              <a:t>réfléchie</a:t>
            </a:r>
            <a:r>
              <a:rPr lang="en-US" dirty="0" smtClean="0">
                <a:solidFill>
                  <a:schemeClr val="tx1"/>
                </a:solidFill>
                <a:latin typeface="+mj-lt"/>
              </a:rPr>
              <a:t> </a:t>
            </a:r>
            <a:r>
              <a:rPr lang="en-US" dirty="0" err="1" smtClean="0">
                <a:solidFill>
                  <a:schemeClr val="tx1"/>
                </a:solidFill>
                <a:latin typeface="+mj-lt"/>
              </a:rPr>
              <a:t>d’implémenter</a:t>
            </a:r>
            <a:r>
              <a:rPr lang="en-US" dirty="0" smtClean="0">
                <a:solidFill>
                  <a:schemeClr val="tx1"/>
                </a:solidFill>
                <a:latin typeface="+mj-lt"/>
              </a:rPr>
              <a:t> </a:t>
            </a:r>
            <a:r>
              <a:rPr lang="en-US" dirty="0" err="1" smtClean="0">
                <a:solidFill>
                  <a:schemeClr val="tx1"/>
                </a:solidFill>
                <a:latin typeface="+mj-lt"/>
              </a:rPr>
              <a:t>une</a:t>
            </a:r>
            <a:r>
              <a:rPr lang="en-US" dirty="0" smtClean="0">
                <a:solidFill>
                  <a:schemeClr val="tx1"/>
                </a:solidFill>
                <a:latin typeface="+mj-lt"/>
              </a:rPr>
              <a:t> </a:t>
            </a:r>
            <a:r>
              <a:rPr lang="en-US" dirty="0" err="1" smtClean="0">
                <a:solidFill>
                  <a:schemeClr val="tx1"/>
                </a:solidFill>
                <a:latin typeface="+mj-lt"/>
              </a:rPr>
              <a:t>stratégie</a:t>
            </a:r>
            <a:r>
              <a:rPr lang="en-US" dirty="0" smtClean="0">
                <a:solidFill>
                  <a:schemeClr val="tx1"/>
                </a:solidFill>
                <a:latin typeface="+mj-lt"/>
              </a:rPr>
              <a:t> </a:t>
            </a:r>
            <a:r>
              <a:rPr lang="en-US" dirty="0" err="1" smtClean="0">
                <a:solidFill>
                  <a:schemeClr val="tx1"/>
                </a:solidFill>
                <a:latin typeface="+mj-lt"/>
              </a:rPr>
              <a:t>heuristique</a:t>
            </a:r>
            <a:r>
              <a:rPr lang="en-US" dirty="0" smtClean="0">
                <a:solidFill>
                  <a:schemeClr val="tx1"/>
                </a:solidFill>
                <a:latin typeface="+mj-lt"/>
              </a:rPr>
              <a:t> </a:t>
            </a:r>
            <a:r>
              <a:rPr lang="en-US" dirty="0" err="1" smtClean="0">
                <a:solidFill>
                  <a:schemeClr val="tx1"/>
                </a:solidFill>
                <a:latin typeface="+mj-lt"/>
              </a:rPr>
              <a:t>ou</a:t>
            </a:r>
            <a:r>
              <a:rPr lang="en-US" dirty="0" smtClean="0">
                <a:solidFill>
                  <a:schemeClr val="tx1"/>
                </a:solidFill>
                <a:latin typeface="+mj-lt"/>
              </a:rPr>
              <a:t> de </a:t>
            </a:r>
            <a:r>
              <a:rPr lang="en-US" dirty="0" err="1" smtClean="0">
                <a:solidFill>
                  <a:schemeClr val="tx1"/>
                </a:solidFill>
                <a:latin typeface="+mj-lt"/>
              </a:rPr>
              <a:t>réguler</a:t>
            </a:r>
            <a:r>
              <a:rPr lang="en-US" dirty="0" smtClean="0">
                <a:solidFill>
                  <a:schemeClr val="tx1"/>
                </a:solidFill>
                <a:latin typeface="+mj-lt"/>
              </a:rPr>
              <a:t> son application = </a:t>
            </a:r>
            <a:r>
              <a:rPr lang="en-US" dirty="0" err="1" smtClean="0">
                <a:solidFill>
                  <a:schemeClr val="tx1"/>
                </a:solidFill>
                <a:latin typeface="+mj-lt"/>
              </a:rPr>
              <a:t>compétence</a:t>
            </a:r>
            <a:r>
              <a:rPr lang="en-US" dirty="0" smtClean="0">
                <a:solidFill>
                  <a:schemeClr val="tx1"/>
                </a:solidFill>
                <a:latin typeface="+mj-lt"/>
              </a:rPr>
              <a:t> </a:t>
            </a:r>
            <a:r>
              <a:rPr lang="en-US" b="1" dirty="0" err="1" smtClean="0">
                <a:solidFill>
                  <a:schemeClr val="tx1"/>
                </a:solidFill>
                <a:latin typeface="+mj-lt"/>
              </a:rPr>
              <a:t>métacognitive</a:t>
            </a:r>
            <a:endParaRPr lang="en-US" b="1" dirty="0" smtClean="0">
              <a:solidFill>
                <a:schemeClr val="tx1"/>
              </a:solidFill>
              <a:latin typeface="+mj-lt"/>
            </a:endParaRPr>
          </a:p>
          <a:p>
            <a:pPr algn="just"/>
            <a:endParaRPr lang="en-US" b="1" dirty="0" smtClean="0">
              <a:solidFill>
                <a:schemeClr val="tx1"/>
              </a:solidFill>
              <a:latin typeface="+mj-lt"/>
            </a:endParaRPr>
          </a:p>
          <a:p>
            <a:pPr algn="just"/>
            <a:r>
              <a:rPr lang="en-US" dirty="0" smtClean="0">
                <a:solidFill>
                  <a:schemeClr val="tx1"/>
                </a:solidFill>
                <a:latin typeface="+mj-lt"/>
              </a:rPr>
              <a:t>- </a:t>
            </a:r>
            <a:r>
              <a:rPr lang="en-US" dirty="0" err="1" smtClean="0">
                <a:solidFill>
                  <a:schemeClr val="tx1"/>
                </a:solidFill>
                <a:latin typeface="+mj-lt"/>
              </a:rPr>
              <a:t>Implémentation</a:t>
            </a:r>
            <a:r>
              <a:rPr lang="en-US" dirty="0" smtClean="0">
                <a:solidFill>
                  <a:schemeClr val="tx1"/>
                </a:solidFill>
                <a:latin typeface="+mj-lt"/>
              </a:rPr>
              <a:t> de la </a:t>
            </a:r>
            <a:r>
              <a:rPr lang="en-US" dirty="0" err="1" smtClean="0">
                <a:solidFill>
                  <a:schemeClr val="tx1"/>
                </a:solidFill>
                <a:latin typeface="+mj-lt"/>
              </a:rPr>
              <a:t>même</a:t>
            </a:r>
            <a:r>
              <a:rPr lang="en-US" dirty="0" smtClean="0">
                <a:solidFill>
                  <a:schemeClr val="tx1"/>
                </a:solidFill>
                <a:latin typeface="+mj-lt"/>
              </a:rPr>
              <a:t> </a:t>
            </a:r>
            <a:r>
              <a:rPr lang="en-US" dirty="0" err="1" smtClean="0">
                <a:solidFill>
                  <a:schemeClr val="tx1"/>
                </a:solidFill>
                <a:latin typeface="+mj-lt"/>
              </a:rPr>
              <a:t>stratégie</a:t>
            </a:r>
            <a:r>
              <a:rPr lang="en-US" dirty="0" smtClean="0">
                <a:solidFill>
                  <a:schemeClr val="tx1"/>
                </a:solidFill>
                <a:latin typeface="+mj-lt"/>
              </a:rPr>
              <a:t> </a:t>
            </a:r>
            <a:r>
              <a:rPr lang="en-US" dirty="0" err="1" smtClean="0">
                <a:solidFill>
                  <a:schemeClr val="tx1"/>
                </a:solidFill>
                <a:latin typeface="+mj-lt"/>
              </a:rPr>
              <a:t>heuristique</a:t>
            </a:r>
            <a:r>
              <a:rPr lang="en-US" dirty="0" smtClean="0">
                <a:solidFill>
                  <a:schemeClr val="tx1"/>
                </a:solidFill>
                <a:latin typeface="+mj-lt"/>
              </a:rPr>
              <a:t> </a:t>
            </a:r>
            <a:r>
              <a:rPr lang="en-US" b="1" dirty="0" smtClean="0">
                <a:solidFill>
                  <a:schemeClr val="tx1"/>
                </a:solidFill>
                <a:latin typeface="+mj-lt"/>
              </a:rPr>
              <a:t>à la </a:t>
            </a:r>
            <a:r>
              <a:rPr lang="en-US" b="1" dirty="0" err="1" smtClean="0">
                <a:solidFill>
                  <a:schemeClr val="tx1"/>
                </a:solidFill>
                <a:latin typeface="+mj-lt"/>
              </a:rPr>
              <a:t>demande</a:t>
            </a:r>
            <a:r>
              <a:rPr lang="en-US" b="1" dirty="0" smtClean="0">
                <a:solidFill>
                  <a:schemeClr val="tx1"/>
                </a:solidFill>
                <a:latin typeface="+mj-lt"/>
              </a:rPr>
              <a:t> </a:t>
            </a:r>
            <a:r>
              <a:rPr lang="en-US" dirty="0" smtClean="0">
                <a:solidFill>
                  <a:schemeClr val="tx1"/>
                </a:solidFill>
                <a:latin typeface="+mj-lt"/>
              </a:rPr>
              <a:t>= </a:t>
            </a:r>
            <a:r>
              <a:rPr lang="en-US" dirty="0" err="1" smtClean="0">
                <a:solidFill>
                  <a:schemeClr val="tx1"/>
                </a:solidFill>
                <a:latin typeface="+mj-lt"/>
              </a:rPr>
              <a:t>compétence</a:t>
            </a:r>
            <a:r>
              <a:rPr lang="en-US" dirty="0" smtClean="0">
                <a:solidFill>
                  <a:schemeClr val="tx1"/>
                </a:solidFill>
                <a:latin typeface="+mj-lt"/>
              </a:rPr>
              <a:t> </a:t>
            </a:r>
            <a:r>
              <a:rPr lang="en-US" b="1" dirty="0" smtClean="0">
                <a:solidFill>
                  <a:schemeClr val="tx1"/>
                </a:solidFill>
                <a:latin typeface="+mj-lt"/>
              </a:rPr>
              <a:t>cognitive </a:t>
            </a:r>
            <a:r>
              <a:rPr lang="en-US" sz="1400" dirty="0" smtClean="0">
                <a:solidFill>
                  <a:schemeClr val="tx1"/>
                </a:solidFill>
                <a:latin typeface="+mj-lt"/>
              </a:rPr>
              <a:t>(</a:t>
            </a:r>
            <a:r>
              <a:rPr lang="en-US" sz="1400" dirty="0">
                <a:solidFill>
                  <a:schemeClr val="tx1"/>
                </a:solidFill>
                <a:latin typeface="+mj-lt"/>
              </a:rPr>
              <a:t>V</a:t>
            </a:r>
            <a:r>
              <a:rPr lang="en-US" sz="1400" dirty="0" smtClean="0">
                <a:solidFill>
                  <a:schemeClr val="tx1"/>
                </a:solidFill>
                <a:latin typeface="+mj-lt"/>
              </a:rPr>
              <a:t>an </a:t>
            </a:r>
            <a:r>
              <a:rPr lang="en-US" sz="1400" dirty="0">
                <a:solidFill>
                  <a:schemeClr val="tx1"/>
                </a:solidFill>
                <a:latin typeface="+mj-lt"/>
              </a:rPr>
              <a:t>der </a:t>
            </a:r>
            <a:r>
              <a:rPr lang="en-US" sz="1400" dirty="0" err="1">
                <a:solidFill>
                  <a:schemeClr val="tx1"/>
                </a:solidFill>
                <a:latin typeface="+mj-lt"/>
              </a:rPr>
              <a:t>stel</a:t>
            </a:r>
            <a:r>
              <a:rPr lang="en-US" sz="1400" dirty="0">
                <a:solidFill>
                  <a:schemeClr val="tx1"/>
                </a:solidFill>
                <a:latin typeface="+mj-lt"/>
              </a:rPr>
              <a:t>, </a:t>
            </a:r>
            <a:r>
              <a:rPr lang="en-US" sz="1400" dirty="0" err="1">
                <a:solidFill>
                  <a:schemeClr val="tx1"/>
                </a:solidFill>
                <a:latin typeface="+mj-lt"/>
              </a:rPr>
              <a:t>Veenman</a:t>
            </a:r>
            <a:r>
              <a:rPr lang="en-US" sz="1400" dirty="0">
                <a:solidFill>
                  <a:schemeClr val="tx1"/>
                </a:solidFill>
                <a:latin typeface="+mj-lt"/>
              </a:rPr>
              <a:t>, </a:t>
            </a:r>
            <a:r>
              <a:rPr lang="en-US" sz="1400" dirty="0" err="1">
                <a:solidFill>
                  <a:schemeClr val="tx1"/>
                </a:solidFill>
                <a:latin typeface="+mj-lt"/>
              </a:rPr>
              <a:t>Deelen</a:t>
            </a:r>
            <a:r>
              <a:rPr lang="en-US" sz="1400" dirty="0">
                <a:solidFill>
                  <a:schemeClr val="tx1"/>
                </a:solidFill>
                <a:latin typeface="+mj-lt"/>
              </a:rPr>
              <a:t> &amp; </a:t>
            </a:r>
            <a:r>
              <a:rPr lang="en-US" sz="1400" dirty="0" err="1">
                <a:solidFill>
                  <a:schemeClr val="tx1"/>
                </a:solidFill>
                <a:latin typeface="+mj-lt"/>
              </a:rPr>
              <a:t>Haenen</a:t>
            </a:r>
            <a:r>
              <a:rPr lang="en-US" sz="1400" dirty="0">
                <a:solidFill>
                  <a:schemeClr val="tx1"/>
                </a:solidFill>
                <a:latin typeface="+mj-lt"/>
              </a:rPr>
              <a:t>, 2010; </a:t>
            </a:r>
            <a:r>
              <a:rPr lang="en-US" sz="1400" dirty="0" err="1">
                <a:solidFill>
                  <a:schemeClr val="tx1"/>
                </a:solidFill>
                <a:latin typeface="+mj-lt"/>
              </a:rPr>
              <a:t>Veenman</a:t>
            </a:r>
            <a:r>
              <a:rPr lang="en-US" sz="1400" dirty="0">
                <a:solidFill>
                  <a:schemeClr val="tx1"/>
                </a:solidFill>
                <a:latin typeface="+mj-lt"/>
              </a:rPr>
              <a:t> et al., </a:t>
            </a:r>
            <a:r>
              <a:rPr lang="en-US" sz="1400" dirty="0" smtClean="0">
                <a:solidFill>
                  <a:schemeClr val="tx1"/>
                </a:solidFill>
                <a:latin typeface="+mj-lt"/>
              </a:rPr>
              <a:t>2006).</a:t>
            </a:r>
            <a:endParaRPr lang="en-US" sz="1400" b="1" dirty="0" smtClean="0">
              <a:solidFill>
                <a:schemeClr val="tx1"/>
              </a:solidFill>
              <a:latin typeface="+mj-lt"/>
            </a:endParaRPr>
          </a:p>
        </p:txBody>
      </p:sp>
      <p:sp>
        <p:nvSpPr>
          <p:cNvPr id="12" name="ZoneTexte 11"/>
          <p:cNvSpPr txBox="1"/>
          <p:nvPr/>
        </p:nvSpPr>
        <p:spPr>
          <a:xfrm>
            <a:off x="267302" y="6390432"/>
            <a:ext cx="7848872" cy="461665"/>
          </a:xfrm>
          <a:prstGeom prst="rect">
            <a:avLst/>
          </a:prstGeom>
          <a:noFill/>
        </p:spPr>
        <p:txBody>
          <a:bodyPr wrap="square" rtlCol="0">
            <a:spAutoFit/>
          </a:bodyPr>
          <a:lstStyle/>
          <a:p>
            <a:pPr algn="ctr"/>
            <a:r>
              <a:rPr lang="fr-BE" sz="1200" dirty="0" smtClean="0">
                <a:latin typeface="+mj-lt"/>
              </a:rPr>
              <a:t>Sur base des travaux de: Allal, 2007; </a:t>
            </a:r>
            <a:r>
              <a:rPr lang="fr-BE" sz="1200" dirty="0" err="1" smtClean="0">
                <a:latin typeface="+mj-lt"/>
              </a:rPr>
              <a:t>Flavell</a:t>
            </a:r>
            <a:r>
              <a:rPr lang="fr-BE" sz="1200" dirty="0" smtClean="0">
                <a:latin typeface="+mj-lt"/>
              </a:rPr>
              <a:t>, 1976; </a:t>
            </a:r>
            <a:r>
              <a:rPr lang="fr-BE" sz="1200" dirty="0" err="1" smtClean="0">
                <a:latin typeface="+mj-lt"/>
              </a:rPr>
              <a:t>Focant</a:t>
            </a:r>
            <a:r>
              <a:rPr lang="fr-BE" sz="1200" dirty="0" smtClean="0">
                <a:latin typeface="+mj-lt"/>
              </a:rPr>
              <a:t> &amp; Grégoire, 2008; </a:t>
            </a:r>
            <a:r>
              <a:rPr lang="fr-BE" sz="1200" dirty="0" err="1">
                <a:latin typeface="+mj-lt"/>
              </a:rPr>
              <a:t>Mikolacjzak</a:t>
            </a:r>
            <a:r>
              <a:rPr lang="fr-BE" sz="1200" dirty="0">
                <a:latin typeface="+mj-lt"/>
              </a:rPr>
              <a:t>, </a:t>
            </a:r>
            <a:r>
              <a:rPr lang="fr-BE" sz="1200" dirty="0" smtClean="0">
                <a:latin typeface="+mj-lt"/>
              </a:rPr>
              <a:t>2009</a:t>
            </a:r>
            <a:r>
              <a:rPr lang="fr-BE" sz="1200" dirty="0">
                <a:latin typeface="+mj-lt"/>
              </a:rPr>
              <a:t>;</a:t>
            </a:r>
            <a:r>
              <a:rPr lang="fr-BE" sz="1200" dirty="0" smtClean="0">
                <a:latin typeface="+mj-lt"/>
              </a:rPr>
              <a:t> </a:t>
            </a:r>
            <a:r>
              <a:rPr lang="fr-BE" sz="1200" dirty="0" err="1">
                <a:latin typeface="+mj-lt"/>
              </a:rPr>
              <a:t>Mottier</a:t>
            </a:r>
            <a:r>
              <a:rPr lang="fr-BE" sz="1200" dirty="0">
                <a:latin typeface="+mj-lt"/>
              </a:rPr>
              <a:t> Lopez, </a:t>
            </a:r>
            <a:r>
              <a:rPr lang="fr-BE" sz="1200" dirty="0" smtClean="0">
                <a:latin typeface="+mj-lt"/>
              </a:rPr>
              <a:t>2008; Zimmerman, 2000). </a:t>
            </a:r>
            <a:endParaRPr lang="fr-BE" sz="1100" dirty="0">
              <a:latin typeface="+mj-lt"/>
            </a:endParaRPr>
          </a:p>
        </p:txBody>
      </p:sp>
    </p:spTree>
    <p:extLst>
      <p:ext uri="{BB962C8B-B14F-4D97-AF65-F5344CB8AC3E}">
        <p14:creationId xmlns:p14="http://schemas.microsoft.com/office/powerpoint/2010/main" val="4272849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p:cTn id="11" dur="500" fill="hold"/>
                                        <p:tgtEl>
                                          <p:spTgt spid="2051"/>
                                        </p:tgtEl>
                                        <p:attrNameLst>
                                          <p:attrName>ppt_w</p:attrName>
                                        </p:attrNameLst>
                                      </p:cBhvr>
                                      <p:tavLst>
                                        <p:tav tm="0">
                                          <p:val>
                                            <p:fltVal val="0"/>
                                          </p:val>
                                        </p:tav>
                                        <p:tav tm="100000">
                                          <p:val>
                                            <p:strVal val="#ppt_w"/>
                                          </p:val>
                                        </p:tav>
                                      </p:tavLst>
                                    </p:anim>
                                    <p:anim calcmode="lin" valueType="num">
                                      <p:cBhvr>
                                        <p:cTn id="12" dur="500" fill="hold"/>
                                        <p:tgtEl>
                                          <p:spTgt spid="2051"/>
                                        </p:tgtEl>
                                        <p:attrNameLst>
                                          <p:attrName>ppt_h</p:attrName>
                                        </p:attrNameLst>
                                      </p:cBhvr>
                                      <p:tavLst>
                                        <p:tav tm="0">
                                          <p:val>
                                            <p:fltVal val="0"/>
                                          </p:val>
                                        </p:tav>
                                        <p:tav tm="100000">
                                          <p:val>
                                            <p:strVal val="#ppt_h"/>
                                          </p:val>
                                        </p:tav>
                                      </p:tavLst>
                                    </p:anim>
                                    <p:animEffect transition="in" filter="fade">
                                      <p:cBhvr>
                                        <p:cTn id="13" dur="500"/>
                                        <p:tgtEl>
                                          <p:spTgt spid="2051"/>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fltVal val="0"/>
                                          </p:val>
                                        </p:tav>
                                        <p:tav tm="100000">
                                          <p:val>
                                            <p:strVal val="#ppt_w"/>
                                          </p:val>
                                        </p:tav>
                                      </p:tavLst>
                                    </p:anim>
                                    <p:anim calcmode="lin" valueType="num">
                                      <p:cBhvr>
                                        <p:cTn id="17" dur="500" fill="hold"/>
                                        <p:tgtEl>
                                          <p:spTgt spid="12"/>
                                        </p:tgtEl>
                                        <p:attrNameLst>
                                          <p:attrName>ppt_h</p:attrName>
                                        </p:attrNameLst>
                                      </p:cBhvr>
                                      <p:tavLst>
                                        <p:tav tm="0">
                                          <p:val>
                                            <p:fltVal val="0"/>
                                          </p:val>
                                        </p:tav>
                                        <p:tav tm="100000">
                                          <p:val>
                                            <p:strVal val="#ppt_h"/>
                                          </p:val>
                                        </p:tav>
                                      </p:tavLst>
                                    </p:anim>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2051"/>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down)">
                                      <p:cBhvr>
                                        <p:cTn id="29" dur="290">
                                          <p:stCondLst>
                                            <p:cond delay="0"/>
                                          </p:stCondLst>
                                        </p:cTn>
                                        <p:tgtEl>
                                          <p:spTgt spid="11"/>
                                        </p:tgtEl>
                                      </p:cBhvr>
                                    </p:animEffect>
                                    <p:anim calcmode="lin" valueType="num">
                                      <p:cBhvr>
                                        <p:cTn id="30" dur="911"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1" dur="332"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2" dur="332" tmFilter="0, 0; 0.125,0.2665; 0.25,0.4; 0.375,0.465; 0.5,0.5;  0.625,0.535; 0.75,0.6; 0.875,0.7335; 1,1">
                                          <p:stCondLst>
                                            <p:cond delay="332"/>
                                          </p:stCondLst>
                                        </p:cTn>
                                        <p:tgtEl>
                                          <p:spTgt spid="11"/>
                                        </p:tgtEl>
                                        <p:attrNameLst>
                                          <p:attrName>ppt_y</p:attrName>
                                        </p:attrNameLst>
                                      </p:cBhvr>
                                      <p:tavLst>
                                        <p:tav tm="0" fmla="#ppt_y-sin(pi*$)/9">
                                          <p:val>
                                            <p:fltVal val="0"/>
                                          </p:val>
                                        </p:tav>
                                        <p:tav tm="100000">
                                          <p:val>
                                            <p:fltVal val="1"/>
                                          </p:val>
                                        </p:tav>
                                      </p:tavLst>
                                    </p:anim>
                                    <p:anim calcmode="lin" valueType="num">
                                      <p:cBhvr>
                                        <p:cTn id="33" dur="166" tmFilter="0, 0; 0.125,0.2665; 0.25,0.4; 0.375,0.465; 0.5,0.5;  0.625,0.535; 0.75,0.6; 0.875,0.7335; 1,1">
                                          <p:stCondLst>
                                            <p:cond delay="662"/>
                                          </p:stCondLst>
                                        </p:cTn>
                                        <p:tgtEl>
                                          <p:spTgt spid="11"/>
                                        </p:tgtEl>
                                        <p:attrNameLst>
                                          <p:attrName>ppt_y</p:attrName>
                                        </p:attrNameLst>
                                      </p:cBhvr>
                                      <p:tavLst>
                                        <p:tav tm="0" fmla="#ppt_y-sin(pi*$)/27">
                                          <p:val>
                                            <p:fltVal val="0"/>
                                          </p:val>
                                        </p:tav>
                                        <p:tav tm="100000">
                                          <p:val>
                                            <p:fltVal val="1"/>
                                          </p:val>
                                        </p:tav>
                                      </p:tavLst>
                                    </p:anim>
                                    <p:anim calcmode="lin" valueType="num">
                                      <p:cBhvr>
                                        <p:cTn id="34" dur="82" tmFilter="0, 0; 0.125,0.2665; 0.25,0.4; 0.375,0.465; 0.5,0.5;  0.625,0.535; 0.75,0.6; 0.875,0.7335; 1,1">
                                          <p:stCondLst>
                                            <p:cond delay="828"/>
                                          </p:stCondLst>
                                        </p:cTn>
                                        <p:tgtEl>
                                          <p:spTgt spid="11"/>
                                        </p:tgtEl>
                                        <p:attrNameLst>
                                          <p:attrName>ppt_y</p:attrName>
                                        </p:attrNameLst>
                                      </p:cBhvr>
                                      <p:tavLst>
                                        <p:tav tm="0" fmla="#ppt_y-sin(pi*$)/81">
                                          <p:val>
                                            <p:fltVal val="0"/>
                                          </p:val>
                                        </p:tav>
                                        <p:tav tm="100000">
                                          <p:val>
                                            <p:fltVal val="1"/>
                                          </p:val>
                                        </p:tav>
                                      </p:tavLst>
                                    </p:anim>
                                    <p:animScale>
                                      <p:cBhvr>
                                        <p:cTn id="35" dur="13">
                                          <p:stCondLst>
                                            <p:cond delay="325"/>
                                          </p:stCondLst>
                                        </p:cTn>
                                        <p:tgtEl>
                                          <p:spTgt spid="11"/>
                                        </p:tgtEl>
                                      </p:cBhvr>
                                      <p:to x="100000" y="60000"/>
                                    </p:animScale>
                                    <p:animScale>
                                      <p:cBhvr>
                                        <p:cTn id="36" dur="83" decel="50000">
                                          <p:stCondLst>
                                            <p:cond delay="338"/>
                                          </p:stCondLst>
                                        </p:cTn>
                                        <p:tgtEl>
                                          <p:spTgt spid="11"/>
                                        </p:tgtEl>
                                      </p:cBhvr>
                                      <p:to x="100000" y="100000"/>
                                    </p:animScale>
                                    <p:animScale>
                                      <p:cBhvr>
                                        <p:cTn id="37" dur="13">
                                          <p:stCondLst>
                                            <p:cond delay="656"/>
                                          </p:stCondLst>
                                        </p:cTn>
                                        <p:tgtEl>
                                          <p:spTgt spid="11"/>
                                        </p:tgtEl>
                                      </p:cBhvr>
                                      <p:to x="100000" y="80000"/>
                                    </p:animScale>
                                    <p:animScale>
                                      <p:cBhvr>
                                        <p:cTn id="38" dur="83" decel="50000">
                                          <p:stCondLst>
                                            <p:cond delay="669"/>
                                          </p:stCondLst>
                                        </p:cTn>
                                        <p:tgtEl>
                                          <p:spTgt spid="11"/>
                                        </p:tgtEl>
                                      </p:cBhvr>
                                      <p:to x="100000" y="100000"/>
                                    </p:animScale>
                                    <p:animScale>
                                      <p:cBhvr>
                                        <p:cTn id="39" dur="13">
                                          <p:stCondLst>
                                            <p:cond delay="821"/>
                                          </p:stCondLst>
                                        </p:cTn>
                                        <p:tgtEl>
                                          <p:spTgt spid="11"/>
                                        </p:tgtEl>
                                      </p:cBhvr>
                                      <p:to x="100000" y="90000"/>
                                    </p:animScale>
                                    <p:animScale>
                                      <p:cBhvr>
                                        <p:cTn id="40" dur="83" decel="50000">
                                          <p:stCondLst>
                                            <p:cond delay="834"/>
                                          </p:stCondLst>
                                        </p:cTn>
                                        <p:tgtEl>
                                          <p:spTgt spid="11"/>
                                        </p:tgtEl>
                                      </p:cBhvr>
                                      <p:to x="100000" y="100000"/>
                                    </p:animScale>
                                    <p:animScale>
                                      <p:cBhvr>
                                        <p:cTn id="41" dur="13">
                                          <p:stCondLst>
                                            <p:cond delay="904"/>
                                          </p:stCondLst>
                                        </p:cTn>
                                        <p:tgtEl>
                                          <p:spTgt spid="11"/>
                                        </p:tgtEl>
                                      </p:cBhvr>
                                      <p:to x="100000" y="95000"/>
                                    </p:animScale>
                                    <p:animScale>
                                      <p:cBhvr>
                                        <p:cTn id="42" dur="83" decel="50000">
                                          <p:stCondLst>
                                            <p:cond delay="917"/>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p:bldP spid="12"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620000" cy="850106"/>
          </a:xfrm>
        </p:spPr>
        <p:txBody>
          <a:bodyPr/>
          <a:lstStyle/>
          <a:p>
            <a:r>
              <a:rPr lang="fr-BE" sz="4400" dirty="0" smtClean="0"/>
              <a:t>3. Méthodologie - Echantillon</a:t>
            </a:r>
            <a:endParaRPr lang="fr-BE" sz="4400" dirty="0"/>
          </a:p>
        </p:txBody>
      </p:sp>
      <p:sp>
        <p:nvSpPr>
          <p:cNvPr id="3" name="Espace réservé du contenu 2"/>
          <p:cNvSpPr>
            <a:spLocks noGrp="1"/>
          </p:cNvSpPr>
          <p:nvPr>
            <p:ph idx="1"/>
          </p:nvPr>
        </p:nvSpPr>
        <p:spPr>
          <a:xfrm>
            <a:off x="251520" y="1556792"/>
            <a:ext cx="7825680" cy="4392488"/>
          </a:xfrm>
        </p:spPr>
        <p:txBody>
          <a:bodyPr/>
          <a:lstStyle/>
          <a:p>
            <a:r>
              <a:rPr lang="fr-BE" dirty="0" smtClean="0">
                <a:latin typeface="Cambria" panose="02040503050406030204" pitchFamily="18" charset="0"/>
              </a:rPr>
              <a:t>22 élèves de </a:t>
            </a:r>
            <a:r>
              <a:rPr lang="fr-BE" b="1" dirty="0" smtClean="0">
                <a:latin typeface="Cambria" panose="02040503050406030204" pitchFamily="18" charset="0"/>
              </a:rPr>
              <a:t>5</a:t>
            </a:r>
            <a:r>
              <a:rPr lang="fr-BE" b="1" baseline="30000" dirty="0" smtClean="0">
                <a:latin typeface="Cambria" panose="02040503050406030204" pitchFamily="18" charset="0"/>
              </a:rPr>
              <a:t>ème</a:t>
            </a:r>
            <a:r>
              <a:rPr lang="fr-BE" b="1" dirty="0" smtClean="0">
                <a:latin typeface="Cambria" panose="02040503050406030204" pitchFamily="18" charset="0"/>
              </a:rPr>
              <a:t> et 6</a:t>
            </a:r>
            <a:r>
              <a:rPr lang="fr-BE" b="1" baseline="30000" dirty="0" smtClean="0">
                <a:latin typeface="Cambria" panose="02040503050406030204" pitchFamily="18" charset="0"/>
              </a:rPr>
              <a:t>ème</a:t>
            </a:r>
            <a:r>
              <a:rPr lang="fr-BE" b="1" dirty="0" smtClean="0">
                <a:latin typeface="Cambria" panose="02040503050406030204" pitchFamily="18" charset="0"/>
              </a:rPr>
              <a:t> primaire </a:t>
            </a:r>
            <a:r>
              <a:rPr lang="fr-BE" dirty="0" smtClean="0">
                <a:latin typeface="Cambria" panose="02040503050406030204" pitchFamily="18" charset="0"/>
              </a:rPr>
              <a:t>(14 filles et 9 garçons) issus de 4 établissements en Belgique francophone</a:t>
            </a:r>
          </a:p>
          <a:p>
            <a:r>
              <a:rPr lang="fr-BE" dirty="0" smtClean="0">
                <a:latin typeface="Cambria" panose="02040503050406030204" pitchFamily="18" charset="0"/>
              </a:rPr>
              <a:t>Chaque enseignant chargé d’identifier, dans la mesure du possible: </a:t>
            </a:r>
          </a:p>
          <a:p>
            <a:pPr marL="323850" indent="0">
              <a:buNone/>
            </a:pPr>
            <a:r>
              <a:rPr lang="fr-BE" dirty="0" smtClean="0">
                <a:latin typeface="Cambria" panose="02040503050406030204" pitchFamily="18" charset="0"/>
              </a:rPr>
              <a:t>- 2 élèves « avec des </a:t>
            </a:r>
            <a:r>
              <a:rPr lang="fr-BE" b="1" dirty="0" smtClean="0">
                <a:latin typeface="Cambria" panose="02040503050406030204" pitchFamily="18" charset="0"/>
              </a:rPr>
              <a:t>difficultés</a:t>
            </a:r>
            <a:r>
              <a:rPr lang="fr-BE" dirty="0" smtClean="0">
                <a:latin typeface="Cambria" panose="02040503050406030204" pitchFamily="18" charset="0"/>
              </a:rPr>
              <a:t> en résolution de problèmes »</a:t>
            </a:r>
          </a:p>
          <a:p>
            <a:pPr marL="323850" indent="0">
              <a:buNone/>
            </a:pPr>
            <a:r>
              <a:rPr lang="fr-BE" dirty="0" smtClean="0">
                <a:latin typeface="Cambria" panose="02040503050406030204" pitchFamily="18" charset="0"/>
              </a:rPr>
              <a:t>- 2 élèves «</a:t>
            </a:r>
            <a:r>
              <a:rPr lang="fr-BE" b="1" dirty="0" smtClean="0">
                <a:latin typeface="Cambria" panose="02040503050406030204" pitchFamily="18" charset="0"/>
              </a:rPr>
              <a:t>sans difficulté </a:t>
            </a:r>
            <a:r>
              <a:rPr lang="fr-BE" dirty="0" smtClean="0">
                <a:latin typeface="Cambria" panose="02040503050406030204" pitchFamily="18" charset="0"/>
              </a:rPr>
              <a:t>en résolution de problèmes »</a:t>
            </a:r>
          </a:p>
          <a:p>
            <a:r>
              <a:rPr lang="fr-BE" dirty="0" smtClean="0">
                <a:latin typeface="Cambria" panose="02040503050406030204" pitchFamily="18" charset="0"/>
              </a:rPr>
              <a:t>Informations croisées avec leur </a:t>
            </a:r>
            <a:r>
              <a:rPr lang="fr-BE" b="1" dirty="0" smtClean="0">
                <a:latin typeface="Cambria" panose="02040503050406030204" pitchFamily="18" charset="0"/>
              </a:rPr>
              <a:t>performance</a:t>
            </a:r>
            <a:r>
              <a:rPr lang="fr-BE" dirty="0" smtClean="0">
                <a:latin typeface="Cambria" panose="02040503050406030204" pitchFamily="18" charset="0"/>
              </a:rPr>
              <a:t> à un test de résolution de problèmes non-routiniers</a:t>
            </a:r>
          </a:p>
          <a:p>
            <a:pPr marL="114300" indent="0">
              <a:buNone/>
            </a:pPr>
            <a:r>
              <a:rPr lang="fr-BE" dirty="0" smtClean="0">
                <a:latin typeface="Cambria" panose="02040503050406030204" pitchFamily="18" charset="0"/>
              </a:rPr>
              <a:t>     </a:t>
            </a:r>
            <a:endParaRPr lang="fr-BE" dirty="0">
              <a:latin typeface="Cambria" panose="02040503050406030204" pitchFamily="18" charset="0"/>
            </a:endParaRPr>
          </a:p>
        </p:txBody>
      </p:sp>
      <p:sp>
        <p:nvSpPr>
          <p:cNvPr id="4" name="Flèche droite 3"/>
          <p:cNvSpPr/>
          <p:nvPr/>
        </p:nvSpPr>
        <p:spPr>
          <a:xfrm>
            <a:off x="683568" y="5063374"/>
            <a:ext cx="360040"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 name="Rectangle à coins arrondis 4"/>
          <p:cNvSpPr/>
          <p:nvPr/>
        </p:nvSpPr>
        <p:spPr>
          <a:xfrm>
            <a:off x="1238050" y="4869160"/>
            <a:ext cx="6839150" cy="122413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0" algn="ctr">
              <a:buNone/>
            </a:pPr>
            <a:endParaRPr lang="fr-BE" dirty="0" smtClean="0">
              <a:solidFill>
                <a:schemeClr val="tx1"/>
              </a:solidFill>
              <a:latin typeface="Cambria" panose="02040503050406030204" pitchFamily="18" charset="0"/>
            </a:endParaRPr>
          </a:p>
          <a:p>
            <a:pPr marL="114300" indent="0" algn="ctr">
              <a:buNone/>
            </a:pPr>
            <a:r>
              <a:rPr lang="fr-BE" sz="2400" dirty="0" smtClean="0">
                <a:solidFill>
                  <a:schemeClr val="tx1"/>
                </a:solidFill>
                <a:latin typeface="Cambria" panose="02040503050406030204" pitchFamily="18" charset="0"/>
              </a:rPr>
              <a:t>Identification </a:t>
            </a:r>
            <a:r>
              <a:rPr lang="fr-BE" sz="2400" dirty="0">
                <a:solidFill>
                  <a:schemeClr val="tx1"/>
                </a:solidFill>
                <a:latin typeface="Cambria" panose="02040503050406030204" pitchFamily="18" charset="0"/>
              </a:rPr>
              <a:t>d’élèves « </a:t>
            </a:r>
            <a:r>
              <a:rPr lang="fr-BE" sz="2400" b="1" dirty="0" smtClean="0">
                <a:solidFill>
                  <a:schemeClr val="tx1"/>
                </a:solidFill>
                <a:latin typeface="Cambria" panose="02040503050406030204" pitchFamily="18" charset="0"/>
              </a:rPr>
              <a:t>novices</a:t>
            </a:r>
            <a:r>
              <a:rPr lang="fr-BE" sz="2400" dirty="0">
                <a:solidFill>
                  <a:schemeClr val="tx1"/>
                </a:solidFill>
                <a:latin typeface="Cambria" panose="02040503050406030204" pitchFamily="18" charset="0"/>
              </a:rPr>
              <a:t> » et « </a:t>
            </a:r>
            <a:r>
              <a:rPr lang="fr-BE" sz="2400" b="1" dirty="0" smtClean="0">
                <a:solidFill>
                  <a:schemeClr val="tx1"/>
                </a:solidFill>
                <a:latin typeface="Cambria" panose="02040503050406030204" pitchFamily="18" charset="0"/>
              </a:rPr>
              <a:t>experts</a:t>
            </a:r>
            <a:r>
              <a:rPr lang="fr-BE" sz="2400" dirty="0">
                <a:solidFill>
                  <a:schemeClr val="tx1"/>
                </a:solidFill>
                <a:latin typeface="Cambria" panose="02040503050406030204" pitchFamily="18" charset="0"/>
              </a:rPr>
              <a:t> » en </a:t>
            </a:r>
            <a:r>
              <a:rPr lang="fr-BE" sz="2400" dirty="0" smtClean="0">
                <a:solidFill>
                  <a:schemeClr val="tx1"/>
                </a:solidFill>
                <a:latin typeface="Cambria" panose="02040503050406030204" pitchFamily="18" charset="0"/>
              </a:rPr>
              <a:t>résolution </a:t>
            </a:r>
            <a:r>
              <a:rPr lang="fr-BE" sz="2400" dirty="0">
                <a:solidFill>
                  <a:schemeClr val="tx1"/>
                </a:solidFill>
                <a:latin typeface="Cambria" panose="02040503050406030204" pitchFamily="18" charset="0"/>
              </a:rPr>
              <a:t>de problèmes mathématiques</a:t>
            </a:r>
          </a:p>
          <a:p>
            <a:pPr algn="ctr"/>
            <a:endParaRPr lang="fr-BE" dirty="0">
              <a:solidFill>
                <a:schemeClr val="tx1"/>
              </a:solidFill>
            </a:endParaRPr>
          </a:p>
        </p:txBody>
      </p:sp>
    </p:spTree>
    <p:extLst>
      <p:ext uri="{BB962C8B-B14F-4D97-AF65-F5344CB8AC3E}">
        <p14:creationId xmlns:p14="http://schemas.microsoft.com/office/powerpoint/2010/main" val="408817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1000"/>
                                        <p:tgtEl>
                                          <p:spTgt spid="3">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amond(in)">
                                      <p:cBhvr>
                                        <p:cTn id="10" dur="1000"/>
                                        <p:tgtEl>
                                          <p:spTgt spid="3">
                                            <p:txEl>
                                              <p:pRg st="1" end="1"/>
                                            </p:txEl>
                                          </p:spTgt>
                                        </p:tgtEl>
                                      </p:cBhvr>
                                    </p:animEffect>
                                  </p:childTnLst>
                                </p:cTn>
                              </p:par>
                              <p:par>
                                <p:cTn id="11" presetID="8"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amond(in)">
                                      <p:cBhvr>
                                        <p:cTn id="13" dur="1000"/>
                                        <p:tgtEl>
                                          <p:spTgt spid="3">
                                            <p:txEl>
                                              <p:pRg st="2" end="2"/>
                                            </p:txEl>
                                          </p:spTgt>
                                        </p:tgtEl>
                                      </p:cBhvr>
                                    </p:animEffect>
                                  </p:childTnLst>
                                </p:cTn>
                              </p:par>
                              <p:par>
                                <p:cTn id="14" presetID="8" presetClass="entr" presetSubtype="16"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diamond(in)">
                                      <p:cBhvr>
                                        <p:cTn id="16" dur="1000"/>
                                        <p:tgtEl>
                                          <p:spTgt spid="3">
                                            <p:txEl>
                                              <p:pRg st="3" end="3"/>
                                            </p:txEl>
                                          </p:spTgt>
                                        </p:tgtEl>
                                      </p:cBhvr>
                                    </p:animEffect>
                                  </p:childTnLst>
                                </p:cTn>
                              </p:par>
                              <p:par>
                                <p:cTn id="17" presetID="8" presetClass="entr" presetSubtype="16"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diamond(in)">
                                      <p:cBhvr>
                                        <p:cTn id="19" dur="10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animEffect transition="in" filter="fad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611560" y="239139"/>
            <a:ext cx="7620000" cy="850106"/>
          </a:xfrm>
        </p:spPr>
        <p:txBody>
          <a:bodyPr/>
          <a:lstStyle/>
          <a:p>
            <a:r>
              <a:rPr lang="fr-BE" sz="4400" dirty="0" smtClean="0"/>
              <a:t>3. Méthodologie - Mesures</a:t>
            </a:r>
            <a:endParaRPr lang="fr-BE" sz="4400" dirty="0"/>
          </a:p>
        </p:txBody>
      </p:sp>
      <p:cxnSp>
        <p:nvCxnSpPr>
          <p:cNvPr id="7" name="Connecteur droit avec flèche 6"/>
          <p:cNvCxnSpPr/>
          <p:nvPr/>
        </p:nvCxnSpPr>
        <p:spPr>
          <a:xfrm>
            <a:off x="3924318" y="1594338"/>
            <a:ext cx="0" cy="322494"/>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
        <p:nvSpPr>
          <p:cNvPr id="9" name="Rectangle à coins arrondis 8"/>
          <p:cNvSpPr/>
          <p:nvPr/>
        </p:nvSpPr>
        <p:spPr>
          <a:xfrm>
            <a:off x="2015716" y="1091147"/>
            <a:ext cx="3528392" cy="500952"/>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smtClean="0">
              <a:solidFill>
                <a:schemeClr val="tx1"/>
              </a:solidFill>
              <a:latin typeface="Cambria" panose="02040503050406030204" pitchFamily="18" charset="0"/>
            </a:endParaRPr>
          </a:p>
          <a:p>
            <a:pPr algn="ctr"/>
            <a:r>
              <a:rPr lang="fr-BE" dirty="0" smtClean="0">
                <a:solidFill>
                  <a:schemeClr val="tx1"/>
                </a:solidFill>
                <a:latin typeface="Cambria" panose="02040503050406030204" pitchFamily="18" charset="0"/>
              </a:rPr>
              <a:t>Elèves </a:t>
            </a:r>
            <a:r>
              <a:rPr lang="fr-BE" dirty="0">
                <a:solidFill>
                  <a:schemeClr val="tx1"/>
                </a:solidFill>
                <a:latin typeface="Cambria" panose="02040503050406030204" pitchFamily="18" charset="0"/>
              </a:rPr>
              <a:t>« novices » et « experts »</a:t>
            </a:r>
          </a:p>
          <a:p>
            <a:pPr algn="ctr"/>
            <a:endParaRPr lang="fr-BE" dirty="0">
              <a:solidFill>
                <a:schemeClr val="tx1"/>
              </a:solidFill>
            </a:endParaRPr>
          </a:p>
        </p:txBody>
      </p:sp>
      <p:sp>
        <p:nvSpPr>
          <p:cNvPr id="10" name="Rectangle à coins arrondis 9"/>
          <p:cNvSpPr/>
          <p:nvPr/>
        </p:nvSpPr>
        <p:spPr>
          <a:xfrm>
            <a:off x="1547664" y="1920444"/>
            <a:ext cx="5328592" cy="561937"/>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solidFill>
                  <a:schemeClr val="tx1"/>
                </a:solidFill>
                <a:latin typeface="Cambria" panose="02040503050406030204" pitchFamily="18" charset="0"/>
              </a:rPr>
              <a:t>Liste de </a:t>
            </a:r>
            <a:r>
              <a:rPr lang="fr-BE" dirty="0" smtClean="0">
                <a:solidFill>
                  <a:schemeClr val="tx1"/>
                </a:solidFill>
                <a:latin typeface="Cambria" panose="02040503050406030204" pitchFamily="18" charset="0"/>
              </a:rPr>
              <a:t>questions/librement/ </a:t>
            </a:r>
            <a:r>
              <a:rPr lang="fr-BE" dirty="0">
                <a:solidFill>
                  <a:schemeClr val="tx1"/>
                </a:solidFill>
                <a:latin typeface="Cambria" panose="02040503050406030204" pitchFamily="18" charset="0"/>
              </a:rPr>
              <a:t>dans un dictaphone</a:t>
            </a:r>
            <a:endParaRPr lang="fr-BE" dirty="0">
              <a:solidFill>
                <a:schemeClr val="tx1"/>
              </a:solidFill>
            </a:endParaRPr>
          </a:p>
        </p:txBody>
      </p:sp>
      <p:sp>
        <p:nvSpPr>
          <p:cNvPr id="12" name="Rectangle à coins arrondis 11"/>
          <p:cNvSpPr/>
          <p:nvPr/>
        </p:nvSpPr>
        <p:spPr>
          <a:xfrm>
            <a:off x="107504" y="3029166"/>
            <a:ext cx="2880320" cy="3528392"/>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300" dirty="0" smtClean="0">
                <a:solidFill>
                  <a:schemeClr val="tx1"/>
                </a:solidFill>
                <a:latin typeface="Cambria" panose="02040503050406030204" pitchFamily="18" charset="0"/>
              </a:rPr>
              <a:t>1</a:t>
            </a:r>
            <a:r>
              <a:rPr lang="fr-BE" sz="1300" dirty="0">
                <a:solidFill>
                  <a:schemeClr val="tx1"/>
                </a:solidFill>
                <a:latin typeface="Cambria" panose="02040503050406030204" pitchFamily="18" charset="0"/>
              </a:rPr>
              <a:t>) Explique ce que tu as </a:t>
            </a:r>
            <a:r>
              <a:rPr lang="fr-BE" sz="1300" b="1" dirty="0">
                <a:solidFill>
                  <a:schemeClr val="tx1"/>
                </a:solidFill>
                <a:latin typeface="Cambria" panose="02040503050406030204" pitchFamily="18" charset="0"/>
              </a:rPr>
              <a:t>compris </a:t>
            </a:r>
            <a:r>
              <a:rPr lang="fr-BE" sz="1300" dirty="0">
                <a:solidFill>
                  <a:schemeClr val="tx1"/>
                </a:solidFill>
                <a:latin typeface="Cambria" panose="02040503050406030204" pitchFamily="18" charset="0"/>
              </a:rPr>
              <a:t>du défi ?</a:t>
            </a:r>
          </a:p>
          <a:p>
            <a:r>
              <a:rPr lang="fr-BE" sz="1300" dirty="0">
                <a:solidFill>
                  <a:schemeClr val="tx1"/>
                </a:solidFill>
                <a:latin typeface="Cambria" panose="02040503050406030204" pitchFamily="18" charset="0"/>
              </a:rPr>
              <a:t>2) Que vas-tu</a:t>
            </a:r>
            <a:r>
              <a:rPr lang="fr-BE" sz="1300" b="1" dirty="0">
                <a:solidFill>
                  <a:schemeClr val="tx1"/>
                </a:solidFill>
                <a:latin typeface="Cambria" panose="02040503050406030204" pitchFamily="18" charset="0"/>
              </a:rPr>
              <a:t> faire </a:t>
            </a:r>
            <a:r>
              <a:rPr lang="fr-BE" sz="1300" dirty="0">
                <a:solidFill>
                  <a:schemeClr val="tx1"/>
                </a:solidFill>
                <a:latin typeface="Cambria" panose="02040503050406030204" pitchFamily="18" charset="0"/>
              </a:rPr>
              <a:t>pour résoudre le défi ?</a:t>
            </a:r>
          </a:p>
          <a:p>
            <a:r>
              <a:rPr lang="fr-BE" sz="1300" dirty="0">
                <a:solidFill>
                  <a:schemeClr val="tx1"/>
                </a:solidFill>
                <a:latin typeface="Cambria" panose="02040503050406030204" pitchFamily="18" charset="0"/>
              </a:rPr>
              <a:t>3) Comment vas-tu procéder </a:t>
            </a:r>
            <a:r>
              <a:rPr lang="fr-BE" sz="1300" dirty="0" smtClean="0">
                <a:solidFill>
                  <a:schemeClr val="tx1"/>
                </a:solidFill>
                <a:latin typeface="Cambria" panose="02040503050406030204" pitchFamily="18" charset="0"/>
              </a:rPr>
              <a:t>? Par </a:t>
            </a:r>
            <a:r>
              <a:rPr lang="fr-BE" sz="1300" dirty="0">
                <a:solidFill>
                  <a:schemeClr val="tx1"/>
                </a:solidFill>
                <a:latin typeface="Cambria" panose="02040503050406030204" pitchFamily="18" charset="0"/>
              </a:rPr>
              <a:t>quoi vas-tu commencer ? Et ensuite ?</a:t>
            </a:r>
          </a:p>
          <a:p>
            <a:r>
              <a:rPr lang="fr-BE" sz="1300" dirty="0">
                <a:solidFill>
                  <a:schemeClr val="tx1"/>
                </a:solidFill>
                <a:latin typeface="Cambria" panose="02040503050406030204" pitchFamily="18" charset="0"/>
              </a:rPr>
              <a:t>4) Quelles sont tes </a:t>
            </a:r>
            <a:r>
              <a:rPr lang="fr-BE" sz="1300" b="1" dirty="0">
                <a:solidFill>
                  <a:schemeClr val="tx1"/>
                </a:solidFill>
                <a:latin typeface="Cambria" panose="02040503050406030204" pitchFamily="18" charset="0"/>
              </a:rPr>
              <a:t>forces</a:t>
            </a:r>
            <a:r>
              <a:rPr lang="fr-BE" sz="1300" dirty="0">
                <a:solidFill>
                  <a:schemeClr val="tx1"/>
                </a:solidFill>
                <a:latin typeface="Cambria" panose="02040503050406030204" pitchFamily="18" charset="0"/>
              </a:rPr>
              <a:t> pour résoudre ce défi ?</a:t>
            </a:r>
          </a:p>
          <a:p>
            <a:r>
              <a:rPr lang="fr-BE" sz="1300" dirty="0">
                <a:solidFill>
                  <a:schemeClr val="tx1"/>
                </a:solidFill>
                <a:latin typeface="Cambria" panose="02040503050406030204" pitchFamily="18" charset="0"/>
              </a:rPr>
              <a:t>5) Quelles vont être les </a:t>
            </a:r>
            <a:r>
              <a:rPr lang="fr-BE" sz="1300" b="1" dirty="0">
                <a:solidFill>
                  <a:schemeClr val="tx1"/>
                </a:solidFill>
                <a:latin typeface="Cambria" panose="02040503050406030204" pitchFamily="18" charset="0"/>
              </a:rPr>
              <a:t>difficultés </a:t>
            </a:r>
            <a:r>
              <a:rPr lang="fr-BE" sz="1300" dirty="0">
                <a:solidFill>
                  <a:schemeClr val="tx1"/>
                </a:solidFill>
                <a:latin typeface="Cambria" panose="02040503050406030204" pitchFamily="18" charset="0"/>
              </a:rPr>
              <a:t>que tu pourrais rencontrer ?</a:t>
            </a:r>
          </a:p>
          <a:p>
            <a:r>
              <a:rPr lang="fr-BE" sz="1300" dirty="0">
                <a:solidFill>
                  <a:schemeClr val="tx1"/>
                </a:solidFill>
                <a:latin typeface="Cambria" panose="02040503050406030204" pitchFamily="18" charset="0"/>
              </a:rPr>
              <a:t>6) Quel est ton </a:t>
            </a:r>
            <a:r>
              <a:rPr lang="fr-BE" sz="1300" b="1" dirty="0">
                <a:solidFill>
                  <a:schemeClr val="tx1"/>
                </a:solidFill>
                <a:latin typeface="Cambria" panose="02040503050406030204" pitchFamily="18" charset="0"/>
              </a:rPr>
              <a:t>objectif</a:t>
            </a:r>
            <a:r>
              <a:rPr lang="fr-BE" sz="1300" dirty="0">
                <a:solidFill>
                  <a:schemeClr val="tx1"/>
                </a:solidFill>
                <a:latin typeface="Cambria" panose="02040503050406030204" pitchFamily="18" charset="0"/>
              </a:rPr>
              <a:t> personnel par rapport à cette tâche ? A quoi veux-tu arriver ?</a:t>
            </a:r>
          </a:p>
          <a:p>
            <a:r>
              <a:rPr lang="fr-BE" sz="1300" dirty="0">
                <a:solidFill>
                  <a:schemeClr val="tx1"/>
                </a:solidFill>
                <a:latin typeface="Cambria" panose="02040503050406030204" pitchFamily="18" charset="0"/>
              </a:rPr>
              <a:t>7) Qu’as-tu </a:t>
            </a:r>
            <a:r>
              <a:rPr lang="fr-BE" sz="1300" b="1" dirty="0">
                <a:solidFill>
                  <a:schemeClr val="tx1"/>
                </a:solidFill>
                <a:latin typeface="Cambria" panose="02040503050406030204" pitchFamily="18" charset="0"/>
              </a:rPr>
              <a:t>déjà appris </a:t>
            </a:r>
            <a:r>
              <a:rPr lang="fr-BE" sz="1300" dirty="0">
                <a:solidFill>
                  <a:schemeClr val="tx1"/>
                </a:solidFill>
                <a:latin typeface="Cambria" panose="02040503050406030204" pitchFamily="18" charset="0"/>
              </a:rPr>
              <a:t>qui pourrait te servir pour résoudre ce défi </a:t>
            </a:r>
            <a:r>
              <a:rPr lang="fr-BE" sz="1300" dirty="0" smtClean="0">
                <a:solidFill>
                  <a:schemeClr val="tx1"/>
                </a:solidFill>
                <a:latin typeface="Cambria" panose="02040503050406030204" pitchFamily="18" charset="0"/>
              </a:rPr>
              <a:t>?</a:t>
            </a:r>
            <a:endParaRPr lang="fr-BE" sz="1300" dirty="0">
              <a:solidFill>
                <a:schemeClr val="tx1"/>
              </a:solidFill>
              <a:latin typeface="Cambria" panose="02040503050406030204" pitchFamily="18" charset="0"/>
            </a:endParaRPr>
          </a:p>
        </p:txBody>
      </p:sp>
      <p:sp>
        <p:nvSpPr>
          <p:cNvPr id="13" name="ZoneTexte 12"/>
          <p:cNvSpPr txBox="1"/>
          <p:nvPr/>
        </p:nvSpPr>
        <p:spPr>
          <a:xfrm>
            <a:off x="1187624" y="2659834"/>
            <a:ext cx="1080120" cy="369332"/>
          </a:xfrm>
          <a:prstGeom prst="rect">
            <a:avLst/>
          </a:prstGeom>
          <a:noFill/>
        </p:spPr>
        <p:txBody>
          <a:bodyPr wrap="square" rtlCol="0">
            <a:spAutoFit/>
          </a:bodyPr>
          <a:lstStyle/>
          <a:p>
            <a:r>
              <a:rPr lang="fr-BE" b="1" dirty="0" smtClean="0">
                <a:latin typeface="Cambria" panose="02040503050406030204" pitchFamily="18" charset="0"/>
              </a:rPr>
              <a:t>AVANT</a:t>
            </a:r>
            <a:endParaRPr lang="fr-BE" b="1" dirty="0">
              <a:latin typeface="Cambria" panose="02040503050406030204" pitchFamily="18" charset="0"/>
            </a:endParaRPr>
          </a:p>
        </p:txBody>
      </p:sp>
      <p:sp>
        <p:nvSpPr>
          <p:cNvPr id="14" name="Rectangle à coins arrondis 13"/>
          <p:cNvSpPr/>
          <p:nvPr/>
        </p:nvSpPr>
        <p:spPr>
          <a:xfrm>
            <a:off x="3131840" y="3183772"/>
            <a:ext cx="2754411" cy="3373786"/>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BE" sz="1300" dirty="0" smtClean="0">
              <a:solidFill>
                <a:schemeClr val="tx1"/>
              </a:solidFill>
              <a:latin typeface="Cambria" panose="02040503050406030204" pitchFamily="18" charset="0"/>
            </a:endParaRPr>
          </a:p>
          <a:p>
            <a:r>
              <a:rPr lang="fr-BE" sz="1300" dirty="0" smtClean="0">
                <a:solidFill>
                  <a:schemeClr val="tx1"/>
                </a:solidFill>
                <a:latin typeface="Cambria" panose="02040503050406030204" pitchFamily="18" charset="0"/>
              </a:rPr>
              <a:t>1) Explique-moi </a:t>
            </a:r>
            <a:r>
              <a:rPr lang="fr-BE" sz="1300" dirty="0">
                <a:solidFill>
                  <a:schemeClr val="tx1"/>
                </a:solidFill>
                <a:latin typeface="Cambria" panose="02040503050406030204" pitchFamily="18" charset="0"/>
              </a:rPr>
              <a:t>ce que tu </a:t>
            </a:r>
            <a:r>
              <a:rPr lang="fr-BE" sz="1300" b="1" dirty="0">
                <a:solidFill>
                  <a:schemeClr val="tx1"/>
                </a:solidFill>
                <a:latin typeface="Cambria" panose="02040503050406030204" pitchFamily="18" charset="0"/>
              </a:rPr>
              <a:t>as fait </a:t>
            </a:r>
            <a:r>
              <a:rPr lang="fr-BE" sz="1300" dirty="0">
                <a:solidFill>
                  <a:schemeClr val="tx1"/>
                </a:solidFill>
                <a:latin typeface="Cambria" panose="02040503050406030204" pitchFamily="18" charset="0"/>
              </a:rPr>
              <a:t>jusqu’à présent. </a:t>
            </a:r>
          </a:p>
          <a:p>
            <a:r>
              <a:rPr lang="fr-BE" sz="1300" dirty="0" smtClean="0">
                <a:solidFill>
                  <a:schemeClr val="tx1"/>
                </a:solidFill>
                <a:latin typeface="Cambria" panose="02040503050406030204" pitchFamily="18" charset="0"/>
              </a:rPr>
              <a:t>2</a:t>
            </a:r>
            <a:r>
              <a:rPr lang="fr-BE" sz="1300" dirty="0">
                <a:solidFill>
                  <a:schemeClr val="tx1"/>
                </a:solidFill>
                <a:latin typeface="Cambria" panose="02040503050406030204" pitchFamily="18" charset="0"/>
              </a:rPr>
              <a:t>) Es-tu </a:t>
            </a:r>
            <a:r>
              <a:rPr lang="fr-BE" sz="1300" b="1" dirty="0">
                <a:solidFill>
                  <a:schemeClr val="tx1"/>
                </a:solidFill>
                <a:latin typeface="Cambria" panose="02040503050406030204" pitchFamily="18" charset="0"/>
              </a:rPr>
              <a:t>satisfait</a:t>
            </a:r>
            <a:r>
              <a:rPr lang="fr-BE" sz="1300" dirty="0">
                <a:solidFill>
                  <a:schemeClr val="tx1"/>
                </a:solidFill>
                <a:latin typeface="Cambria" panose="02040503050406030204" pitchFamily="18" charset="0"/>
              </a:rPr>
              <a:t> de ton travail ? Pourquoi ?</a:t>
            </a:r>
          </a:p>
          <a:p>
            <a:r>
              <a:rPr lang="fr-BE" sz="1300" dirty="0">
                <a:solidFill>
                  <a:schemeClr val="tx1"/>
                </a:solidFill>
                <a:latin typeface="Cambria" panose="02040503050406030204" pitchFamily="18" charset="0"/>
              </a:rPr>
              <a:t>3) As-tu écrit des choses et puis </a:t>
            </a:r>
            <a:r>
              <a:rPr lang="fr-BE" sz="1300" b="1" dirty="0">
                <a:solidFill>
                  <a:schemeClr val="tx1"/>
                </a:solidFill>
                <a:latin typeface="Cambria" panose="02040503050406030204" pitchFamily="18" charset="0"/>
              </a:rPr>
              <a:t>barré, effacé </a:t>
            </a:r>
            <a:r>
              <a:rPr lang="fr-BE" sz="1300" dirty="0">
                <a:solidFill>
                  <a:schemeClr val="tx1"/>
                </a:solidFill>
                <a:latin typeface="Cambria" panose="02040503050406030204" pitchFamily="18" charset="0"/>
              </a:rPr>
              <a:t>ou changé ? Pourquoi ?</a:t>
            </a:r>
          </a:p>
          <a:p>
            <a:r>
              <a:rPr lang="fr-BE" sz="1300" dirty="0">
                <a:solidFill>
                  <a:schemeClr val="tx1"/>
                </a:solidFill>
                <a:latin typeface="Cambria" panose="02040503050406030204" pitchFamily="18" charset="0"/>
              </a:rPr>
              <a:t>4) Lorsque tu as rencontré une </a:t>
            </a:r>
            <a:r>
              <a:rPr lang="fr-BE" sz="1300" b="1" dirty="0">
                <a:solidFill>
                  <a:schemeClr val="tx1"/>
                </a:solidFill>
                <a:latin typeface="Cambria" panose="02040503050406030204" pitchFamily="18" charset="0"/>
              </a:rPr>
              <a:t>difficulté/un blocage </a:t>
            </a:r>
            <a:r>
              <a:rPr lang="fr-BE" sz="1300" dirty="0">
                <a:solidFill>
                  <a:schemeClr val="tx1"/>
                </a:solidFill>
                <a:latin typeface="Cambria" panose="02040503050406030204" pitchFamily="18" charset="0"/>
              </a:rPr>
              <a:t>qu’as-tu fait ?</a:t>
            </a:r>
          </a:p>
          <a:p>
            <a:r>
              <a:rPr lang="fr-BE" sz="1300" dirty="0" smtClean="0">
                <a:solidFill>
                  <a:schemeClr val="tx1"/>
                </a:solidFill>
                <a:latin typeface="Cambria" panose="02040503050406030204" pitchFamily="18" charset="0"/>
              </a:rPr>
              <a:t>5) </a:t>
            </a:r>
            <a:r>
              <a:rPr lang="fr-BE" sz="1300" dirty="0">
                <a:solidFill>
                  <a:schemeClr val="tx1"/>
                </a:solidFill>
                <a:latin typeface="Cambria" panose="02040503050406030204" pitchFamily="18" charset="0"/>
              </a:rPr>
              <a:t>Et maintenant, comment </a:t>
            </a:r>
            <a:r>
              <a:rPr lang="fr-BE" sz="1300" dirty="0" smtClean="0">
                <a:solidFill>
                  <a:schemeClr val="tx1"/>
                </a:solidFill>
                <a:latin typeface="Cambria" panose="02040503050406030204" pitchFamily="18" charset="0"/>
              </a:rPr>
              <a:t>penses-tu </a:t>
            </a:r>
            <a:r>
              <a:rPr lang="fr-BE" sz="1300" dirty="0">
                <a:solidFill>
                  <a:schemeClr val="tx1"/>
                </a:solidFill>
                <a:latin typeface="Cambria" panose="02040503050406030204" pitchFamily="18" charset="0"/>
              </a:rPr>
              <a:t>t’y prendre pour </a:t>
            </a:r>
            <a:r>
              <a:rPr lang="fr-BE" sz="1300" b="1" dirty="0">
                <a:solidFill>
                  <a:schemeClr val="tx1"/>
                </a:solidFill>
                <a:latin typeface="Cambria" panose="02040503050406030204" pitchFamily="18" charset="0"/>
              </a:rPr>
              <a:t>continuer le défi</a:t>
            </a:r>
            <a:r>
              <a:rPr lang="fr-BE" sz="1300" dirty="0">
                <a:solidFill>
                  <a:schemeClr val="tx1"/>
                </a:solidFill>
                <a:latin typeface="Cambria" panose="02040503050406030204" pitchFamily="18" charset="0"/>
              </a:rPr>
              <a:t> ? Quelles vont être tes prochaines étapes ? </a:t>
            </a:r>
          </a:p>
          <a:p>
            <a:endParaRPr lang="fr-BE" sz="1300" dirty="0">
              <a:solidFill>
                <a:schemeClr val="tx1"/>
              </a:solidFill>
              <a:latin typeface="Cambria" panose="02040503050406030204" pitchFamily="18" charset="0"/>
            </a:endParaRPr>
          </a:p>
        </p:txBody>
      </p:sp>
      <p:sp>
        <p:nvSpPr>
          <p:cNvPr id="16" name="ZoneTexte 15"/>
          <p:cNvSpPr txBox="1"/>
          <p:nvPr/>
        </p:nvSpPr>
        <p:spPr>
          <a:xfrm>
            <a:off x="3807912" y="2699038"/>
            <a:ext cx="1629235" cy="369332"/>
          </a:xfrm>
          <a:prstGeom prst="rect">
            <a:avLst/>
          </a:prstGeom>
          <a:noFill/>
        </p:spPr>
        <p:txBody>
          <a:bodyPr wrap="square" rtlCol="0">
            <a:spAutoFit/>
          </a:bodyPr>
          <a:lstStyle/>
          <a:p>
            <a:r>
              <a:rPr lang="fr-BE" b="1" dirty="0" smtClean="0">
                <a:latin typeface="Cambria" panose="02040503050406030204" pitchFamily="18" charset="0"/>
              </a:rPr>
              <a:t>PENDANT</a:t>
            </a:r>
            <a:endParaRPr lang="fr-BE" b="1" dirty="0">
              <a:latin typeface="Cambria" panose="02040503050406030204" pitchFamily="18" charset="0"/>
            </a:endParaRPr>
          </a:p>
        </p:txBody>
      </p:sp>
      <p:sp>
        <p:nvSpPr>
          <p:cNvPr id="17" name="ZoneTexte 16"/>
          <p:cNvSpPr txBox="1"/>
          <p:nvPr/>
        </p:nvSpPr>
        <p:spPr>
          <a:xfrm>
            <a:off x="7020272" y="2737137"/>
            <a:ext cx="1080120" cy="369332"/>
          </a:xfrm>
          <a:prstGeom prst="rect">
            <a:avLst/>
          </a:prstGeom>
          <a:noFill/>
        </p:spPr>
        <p:txBody>
          <a:bodyPr wrap="square" rtlCol="0">
            <a:spAutoFit/>
          </a:bodyPr>
          <a:lstStyle/>
          <a:p>
            <a:r>
              <a:rPr lang="fr-BE" b="1" dirty="0" smtClean="0">
                <a:latin typeface="Cambria" panose="02040503050406030204" pitchFamily="18" charset="0"/>
              </a:rPr>
              <a:t>APRES</a:t>
            </a:r>
            <a:endParaRPr lang="fr-BE" b="1" dirty="0">
              <a:latin typeface="Cambria" panose="02040503050406030204" pitchFamily="18" charset="0"/>
            </a:endParaRPr>
          </a:p>
        </p:txBody>
      </p:sp>
      <p:sp>
        <p:nvSpPr>
          <p:cNvPr id="18" name="Rectangle à coins arrondis 17"/>
          <p:cNvSpPr/>
          <p:nvPr/>
        </p:nvSpPr>
        <p:spPr>
          <a:xfrm>
            <a:off x="6012160" y="3183772"/>
            <a:ext cx="3024336" cy="3373786"/>
          </a:xfrm>
          <a:prstGeom prst="roundRect">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BE" sz="1300" dirty="0" smtClean="0">
              <a:solidFill>
                <a:schemeClr val="tx1"/>
              </a:solidFill>
              <a:latin typeface="Cambria" panose="02040503050406030204" pitchFamily="18" charset="0"/>
            </a:endParaRPr>
          </a:p>
          <a:p>
            <a:r>
              <a:rPr lang="fr-BE" sz="1300" dirty="0" smtClean="0">
                <a:solidFill>
                  <a:schemeClr val="tx1"/>
                </a:solidFill>
                <a:latin typeface="Cambria" panose="02040503050406030204" pitchFamily="18" charset="0"/>
              </a:rPr>
              <a:t>1</a:t>
            </a:r>
            <a:r>
              <a:rPr lang="fr-BE" sz="1300" dirty="0">
                <a:solidFill>
                  <a:schemeClr val="tx1"/>
                </a:solidFill>
                <a:latin typeface="Cambria" panose="02040503050406030204" pitchFamily="18" charset="0"/>
              </a:rPr>
              <a:t>) Peux-tu redire en tes mots la </a:t>
            </a:r>
            <a:r>
              <a:rPr lang="fr-BE" sz="1300" b="1" dirty="0">
                <a:solidFill>
                  <a:schemeClr val="tx1"/>
                </a:solidFill>
                <a:latin typeface="Cambria" panose="02040503050406030204" pitchFamily="18" charset="0"/>
              </a:rPr>
              <a:t>consigne</a:t>
            </a:r>
            <a:r>
              <a:rPr lang="fr-BE" sz="1300" dirty="0">
                <a:solidFill>
                  <a:schemeClr val="tx1"/>
                </a:solidFill>
                <a:latin typeface="Cambria" panose="02040503050406030204" pitchFamily="18" charset="0"/>
              </a:rPr>
              <a:t> ?</a:t>
            </a:r>
          </a:p>
          <a:p>
            <a:r>
              <a:rPr lang="fr-BE" sz="1300" dirty="0">
                <a:solidFill>
                  <a:schemeClr val="tx1"/>
                </a:solidFill>
                <a:latin typeface="Cambria" panose="02040503050406030204" pitchFamily="18" charset="0"/>
              </a:rPr>
              <a:t>2) Es-tu </a:t>
            </a:r>
            <a:r>
              <a:rPr lang="fr-BE" sz="1300" b="1" dirty="0">
                <a:solidFill>
                  <a:schemeClr val="tx1"/>
                </a:solidFill>
                <a:latin typeface="Cambria" panose="02040503050406030204" pitchFamily="18" charset="0"/>
              </a:rPr>
              <a:t>satisfait</a:t>
            </a:r>
            <a:r>
              <a:rPr lang="fr-BE" sz="1300" dirty="0">
                <a:solidFill>
                  <a:schemeClr val="tx1"/>
                </a:solidFill>
                <a:latin typeface="Cambria" panose="02040503050406030204" pitchFamily="18" charset="0"/>
              </a:rPr>
              <a:t> de ta production par rapport à la demande ? </a:t>
            </a:r>
            <a:r>
              <a:rPr lang="fr-BE" sz="1300" dirty="0" err="1" smtClean="0">
                <a:solidFill>
                  <a:schemeClr val="tx1"/>
                </a:solidFill>
                <a:latin typeface="Cambria" panose="02040503050406030204" pitchFamily="18" charset="0"/>
              </a:rPr>
              <a:t>Pq</a:t>
            </a:r>
            <a:r>
              <a:rPr lang="fr-BE" sz="1300" dirty="0">
                <a:solidFill>
                  <a:schemeClr val="tx1"/>
                </a:solidFill>
                <a:latin typeface="Cambria" panose="02040503050406030204" pitchFamily="18" charset="0"/>
              </a:rPr>
              <a:t> ?</a:t>
            </a:r>
          </a:p>
          <a:p>
            <a:r>
              <a:rPr lang="fr-BE" sz="1300" dirty="0">
                <a:solidFill>
                  <a:schemeClr val="tx1"/>
                </a:solidFill>
                <a:latin typeface="Cambria" panose="02040503050406030204" pitchFamily="18" charset="0"/>
              </a:rPr>
              <a:t>3) Qu’est-ce qui était </a:t>
            </a:r>
            <a:r>
              <a:rPr lang="fr-BE" sz="1300" b="1" dirty="0">
                <a:solidFill>
                  <a:schemeClr val="tx1"/>
                </a:solidFill>
                <a:latin typeface="Cambria" panose="02040503050406030204" pitchFamily="18" charset="0"/>
              </a:rPr>
              <a:t>nouveau</a:t>
            </a:r>
            <a:r>
              <a:rPr lang="fr-BE" sz="1300" dirty="0">
                <a:solidFill>
                  <a:schemeClr val="tx1"/>
                </a:solidFill>
                <a:latin typeface="Cambria" panose="02040503050406030204" pitchFamily="18" charset="0"/>
              </a:rPr>
              <a:t> pour toi dans ce qui était demandé ?</a:t>
            </a:r>
          </a:p>
          <a:p>
            <a:r>
              <a:rPr lang="fr-BE" sz="1300" dirty="0" smtClean="0">
                <a:solidFill>
                  <a:schemeClr val="tx1"/>
                </a:solidFill>
                <a:latin typeface="Cambria" panose="02040503050406030204" pitchFamily="18" charset="0"/>
              </a:rPr>
              <a:t>6</a:t>
            </a:r>
            <a:r>
              <a:rPr lang="fr-BE" sz="1300" dirty="0">
                <a:solidFill>
                  <a:schemeClr val="tx1"/>
                </a:solidFill>
                <a:latin typeface="Cambria" panose="02040503050406030204" pitchFamily="18" charset="0"/>
              </a:rPr>
              <a:t>) De quoi aurais-tu</a:t>
            </a:r>
            <a:r>
              <a:rPr lang="fr-BE" sz="1300" b="1" dirty="0">
                <a:solidFill>
                  <a:schemeClr val="tx1"/>
                </a:solidFill>
                <a:latin typeface="Cambria" panose="02040503050406030204" pitchFamily="18" charset="0"/>
              </a:rPr>
              <a:t> besoin </a:t>
            </a:r>
            <a:r>
              <a:rPr lang="fr-BE" sz="1300" dirty="0">
                <a:solidFill>
                  <a:schemeClr val="tx1"/>
                </a:solidFill>
                <a:latin typeface="Cambria" panose="02040503050406030204" pitchFamily="18" charset="0"/>
              </a:rPr>
              <a:t>pour résoudre encore mieux un défi </a:t>
            </a:r>
            <a:r>
              <a:rPr lang="fr-BE" sz="1300" dirty="0" smtClean="0">
                <a:solidFill>
                  <a:schemeClr val="tx1"/>
                </a:solidFill>
                <a:latin typeface="Cambria" panose="02040503050406030204" pitchFamily="18" charset="0"/>
              </a:rPr>
              <a:t>?</a:t>
            </a:r>
            <a:endParaRPr lang="fr-BE" sz="1300" dirty="0">
              <a:solidFill>
                <a:schemeClr val="tx1"/>
              </a:solidFill>
              <a:latin typeface="Cambria" panose="02040503050406030204" pitchFamily="18" charset="0"/>
            </a:endParaRPr>
          </a:p>
          <a:p>
            <a:r>
              <a:rPr lang="fr-BE" sz="1300" dirty="0">
                <a:solidFill>
                  <a:schemeClr val="tx1"/>
                </a:solidFill>
                <a:latin typeface="Cambria" panose="02040503050406030204" pitchFamily="18" charset="0"/>
              </a:rPr>
              <a:t>7) Tu as maintenant résolu plusieurs défis. Qu’est-ce qui est </a:t>
            </a:r>
            <a:r>
              <a:rPr lang="fr-BE" sz="1300" b="1" dirty="0">
                <a:solidFill>
                  <a:schemeClr val="tx1"/>
                </a:solidFill>
                <a:latin typeface="Cambria" panose="02040503050406030204" pitchFamily="18" charset="0"/>
              </a:rPr>
              <a:t>différent</a:t>
            </a:r>
            <a:r>
              <a:rPr lang="fr-BE" sz="1300" dirty="0">
                <a:solidFill>
                  <a:schemeClr val="tx1"/>
                </a:solidFill>
                <a:latin typeface="Cambria" panose="02040503050406030204" pitchFamily="18" charset="0"/>
              </a:rPr>
              <a:t> entre tes différentes résolutions ? Comment as-tu effectué ces </a:t>
            </a:r>
            <a:r>
              <a:rPr lang="fr-BE" sz="1300" b="1" dirty="0">
                <a:solidFill>
                  <a:schemeClr val="tx1"/>
                </a:solidFill>
                <a:latin typeface="Cambria" panose="02040503050406030204" pitchFamily="18" charset="0"/>
              </a:rPr>
              <a:t>changements</a:t>
            </a:r>
            <a:r>
              <a:rPr lang="fr-BE" sz="1300" dirty="0">
                <a:solidFill>
                  <a:schemeClr val="tx1"/>
                </a:solidFill>
                <a:latin typeface="Cambria" panose="02040503050406030204" pitchFamily="18" charset="0"/>
              </a:rPr>
              <a:t> ?</a:t>
            </a:r>
          </a:p>
          <a:p>
            <a:r>
              <a:rPr lang="fr-BE" sz="1300" dirty="0">
                <a:solidFill>
                  <a:schemeClr val="tx1"/>
                </a:solidFill>
                <a:latin typeface="Cambria" panose="02040503050406030204" pitchFamily="18" charset="0"/>
              </a:rPr>
              <a:t>8) Comment pourrais-tu </a:t>
            </a:r>
            <a:r>
              <a:rPr lang="fr-BE" sz="1300" b="1" dirty="0">
                <a:solidFill>
                  <a:schemeClr val="tx1"/>
                </a:solidFill>
                <a:latin typeface="Cambria" panose="02040503050406030204" pitchFamily="18" charset="0"/>
              </a:rPr>
              <a:t>aider quelqu’un</a:t>
            </a:r>
            <a:r>
              <a:rPr lang="fr-BE" sz="1300" dirty="0">
                <a:solidFill>
                  <a:schemeClr val="tx1"/>
                </a:solidFill>
                <a:latin typeface="Cambria" panose="02040503050406030204" pitchFamily="18" charset="0"/>
              </a:rPr>
              <a:t> qui doit faire la même activité que toi ?</a:t>
            </a:r>
          </a:p>
          <a:p>
            <a:endParaRPr lang="fr-BE" sz="1200" dirty="0">
              <a:solidFill>
                <a:schemeClr val="tx1"/>
              </a:solidFill>
              <a:latin typeface="Cambria" panose="02040503050406030204" pitchFamily="18" charset="0"/>
            </a:endParaRPr>
          </a:p>
        </p:txBody>
      </p:sp>
      <p:sp>
        <p:nvSpPr>
          <p:cNvPr id="2" name="ZoneTexte 1"/>
          <p:cNvSpPr txBox="1"/>
          <p:nvPr/>
        </p:nvSpPr>
        <p:spPr>
          <a:xfrm>
            <a:off x="2924869" y="6488668"/>
            <a:ext cx="3168352" cy="307777"/>
          </a:xfrm>
          <a:prstGeom prst="rect">
            <a:avLst/>
          </a:prstGeom>
          <a:noFill/>
        </p:spPr>
        <p:txBody>
          <a:bodyPr wrap="square" rtlCol="0">
            <a:spAutoFit/>
          </a:bodyPr>
          <a:lstStyle/>
          <a:p>
            <a:pPr algn="ctr"/>
            <a:r>
              <a:rPr lang="fr-BE" sz="1400" dirty="0">
                <a:latin typeface="+mj-lt"/>
              </a:rPr>
              <a:t>(</a:t>
            </a:r>
            <a:r>
              <a:rPr lang="fr-BE" sz="1400" dirty="0" smtClean="0">
                <a:latin typeface="+mj-lt"/>
              </a:rPr>
              <a:t>Colognesi,2015) </a:t>
            </a:r>
            <a:endParaRPr lang="fr-BE" sz="1400" dirty="0">
              <a:latin typeface="+mj-lt"/>
            </a:endParaRPr>
          </a:p>
        </p:txBody>
      </p:sp>
    </p:spTree>
    <p:extLst>
      <p:ext uri="{BB962C8B-B14F-4D97-AF65-F5344CB8AC3E}">
        <p14:creationId xmlns:p14="http://schemas.microsoft.com/office/powerpoint/2010/main" val="2308911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heel(1)">
                                      <p:cBhvr>
                                        <p:cTn id="26" dur="2000"/>
                                        <p:tgtEl>
                                          <p:spTgt spid="13"/>
                                        </p:tgtEl>
                                      </p:cBhvr>
                                    </p:animEffect>
                                  </p:childTnLst>
                                </p:cTn>
                              </p:par>
                              <p:par>
                                <p:cTn id="27" presetID="21" presetClass="entr" presetSubtype="1"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heel(1)">
                                      <p:cBhvr>
                                        <p:cTn id="29" dur="20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heel(1)">
                                      <p:cBhvr>
                                        <p:cTn id="34" dur="2000"/>
                                        <p:tgtEl>
                                          <p:spTgt spid="16"/>
                                        </p:tgtEl>
                                      </p:cBhvr>
                                    </p:animEffect>
                                  </p:childTnLst>
                                </p:cTn>
                              </p:par>
                              <p:par>
                                <p:cTn id="35" presetID="21" presetClass="entr" presetSubtype="1"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heel(1)">
                                      <p:cBhvr>
                                        <p:cTn id="37" dur="20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heel(1)">
                                      <p:cBhvr>
                                        <p:cTn id="42" dur="2000"/>
                                        <p:tgtEl>
                                          <p:spTgt spid="17"/>
                                        </p:tgtEl>
                                      </p:cBhvr>
                                    </p:animEffect>
                                  </p:childTnLst>
                                </p:cTn>
                              </p:par>
                              <p:par>
                                <p:cTn id="43" presetID="21" presetClass="entr" presetSubtype="1"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wheel(1)">
                                      <p:cBhvr>
                                        <p:cTn id="45" dur="2000"/>
                                        <p:tgtEl>
                                          <p:spTgt spid="18"/>
                                        </p:tgtEl>
                                      </p:cBhvr>
                                    </p:animEffect>
                                  </p:childTnLst>
                                </p:cTn>
                              </p:par>
                            </p:childTnLst>
                          </p:cTn>
                        </p:par>
                        <p:par>
                          <p:cTn id="46" fill="hold">
                            <p:stCondLst>
                              <p:cond delay="2000"/>
                            </p:stCondLst>
                            <p:childTnLst>
                              <p:par>
                                <p:cTn id="47" presetID="1" presetClass="entr" presetSubtype="0" fill="hold" grpId="0" nodeType="afterEffect">
                                  <p:stCondLst>
                                    <p:cond delay="0"/>
                                  </p:stCondLst>
                                  <p:childTnLst>
                                    <p:set>
                                      <p:cBhvr>
                                        <p:cTn id="4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3" grpId="0"/>
      <p:bldP spid="14" grpId="0" animBg="1"/>
      <p:bldP spid="16" grpId="0"/>
      <p:bldP spid="17" grpId="0"/>
      <p:bldP spid="18" grpId="0" animBg="1"/>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980728"/>
            <a:ext cx="8088052" cy="2736304"/>
          </a:xfrm>
        </p:spPr>
        <p:txBody>
          <a:bodyPr>
            <a:normAutofit/>
          </a:bodyPr>
          <a:lstStyle/>
          <a:p>
            <a:r>
              <a:rPr lang="fr-BE" sz="1800" dirty="0" smtClean="0">
                <a:latin typeface="+mj-lt"/>
              </a:rPr>
              <a:t>7 leçons de 1h à 4h</a:t>
            </a:r>
          </a:p>
          <a:p>
            <a:r>
              <a:rPr lang="fr-BE" sz="1800" dirty="0" smtClean="0">
                <a:latin typeface="+mj-lt"/>
              </a:rPr>
              <a:t>Un problème non-routinier/leçon</a:t>
            </a:r>
            <a:endParaRPr lang="fr-BE" sz="1600" dirty="0" smtClean="0">
              <a:latin typeface="+mj-lt"/>
            </a:endParaRPr>
          </a:p>
        </p:txBody>
      </p:sp>
      <p:sp>
        <p:nvSpPr>
          <p:cNvPr id="4" name="Titre 1"/>
          <p:cNvSpPr>
            <a:spLocks noGrp="1"/>
          </p:cNvSpPr>
          <p:nvPr>
            <p:ph type="title"/>
          </p:nvPr>
        </p:nvSpPr>
        <p:spPr>
          <a:xfrm>
            <a:off x="611560" y="26097"/>
            <a:ext cx="7620000" cy="850106"/>
          </a:xfrm>
        </p:spPr>
        <p:txBody>
          <a:bodyPr/>
          <a:lstStyle/>
          <a:p>
            <a:r>
              <a:rPr lang="fr-BE" sz="4400" dirty="0" smtClean="0"/>
              <a:t>3. Méthodologie - Intervention</a:t>
            </a:r>
            <a:endParaRPr lang="fr-BE" sz="4400" dirty="0"/>
          </a:p>
        </p:txBody>
      </p:sp>
      <p:sp>
        <p:nvSpPr>
          <p:cNvPr id="9" name="Accolade fermante 8"/>
          <p:cNvSpPr/>
          <p:nvPr/>
        </p:nvSpPr>
        <p:spPr>
          <a:xfrm rot="5400000">
            <a:off x="1415161" y="2207023"/>
            <a:ext cx="360040" cy="1512168"/>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22" name="ZoneTexte 21"/>
          <p:cNvSpPr txBox="1"/>
          <p:nvPr/>
        </p:nvSpPr>
        <p:spPr>
          <a:xfrm>
            <a:off x="136914" y="3100362"/>
            <a:ext cx="2880320" cy="861774"/>
          </a:xfrm>
          <a:prstGeom prst="rect">
            <a:avLst/>
          </a:prstGeom>
          <a:noFill/>
        </p:spPr>
        <p:txBody>
          <a:bodyPr wrap="square" rtlCol="0">
            <a:spAutoFit/>
          </a:bodyPr>
          <a:lstStyle/>
          <a:p>
            <a:pPr algn="ctr"/>
            <a:r>
              <a:rPr lang="fr-BE" sz="1600" b="1" dirty="0">
                <a:latin typeface="+mj-lt"/>
              </a:rPr>
              <a:t>Installation de la démarche de résolution de problèmes</a:t>
            </a:r>
          </a:p>
          <a:p>
            <a:pPr algn="ctr"/>
            <a:endParaRPr lang="fr-BE" dirty="0">
              <a:latin typeface="+mj-lt"/>
            </a:endParaRPr>
          </a:p>
        </p:txBody>
      </p:sp>
      <p:sp>
        <p:nvSpPr>
          <p:cNvPr id="23" name="Accolade fermante 22"/>
          <p:cNvSpPr/>
          <p:nvPr/>
        </p:nvSpPr>
        <p:spPr>
          <a:xfrm rot="5400000">
            <a:off x="4892379" y="594863"/>
            <a:ext cx="360040" cy="4759842"/>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24" name="ZoneTexte 23"/>
          <p:cNvSpPr txBox="1"/>
          <p:nvPr/>
        </p:nvSpPr>
        <p:spPr>
          <a:xfrm>
            <a:off x="2820665" y="3118469"/>
            <a:ext cx="5267738" cy="861774"/>
          </a:xfrm>
          <a:prstGeom prst="rect">
            <a:avLst/>
          </a:prstGeom>
          <a:noFill/>
        </p:spPr>
        <p:txBody>
          <a:bodyPr wrap="square" rtlCol="0">
            <a:spAutoFit/>
          </a:bodyPr>
          <a:lstStyle/>
          <a:p>
            <a:pPr algn="ctr"/>
            <a:r>
              <a:rPr lang="fr-BE" sz="1600" b="1" dirty="0" smtClean="0">
                <a:latin typeface="+mj-lt"/>
              </a:rPr>
              <a:t>Mobilisation du processus de résolution enseigné dans de nouveaux problèmes non-routiniers</a:t>
            </a:r>
            <a:endParaRPr lang="fr-BE" sz="1600" b="1" dirty="0">
              <a:latin typeface="+mj-lt"/>
            </a:endParaRPr>
          </a:p>
          <a:p>
            <a:pPr algn="ctr"/>
            <a:endParaRPr lang="fr-BE" sz="1600" dirty="0">
              <a:latin typeface="+mj-lt"/>
            </a:endParaRPr>
          </a:p>
        </p:txBody>
      </p:sp>
      <p:sp>
        <p:nvSpPr>
          <p:cNvPr id="25" name="Rectangle 24"/>
          <p:cNvSpPr/>
          <p:nvPr/>
        </p:nvSpPr>
        <p:spPr>
          <a:xfrm>
            <a:off x="1403648" y="3995069"/>
            <a:ext cx="5868652" cy="2098228"/>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BE" b="1" dirty="0" smtClean="0">
                <a:solidFill>
                  <a:schemeClr val="accent3">
                    <a:lumMod val="75000"/>
                  </a:schemeClr>
                </a:solidFill>
                <a:latin typeface="+mj-lt"/>
              </a:rPr>
              <a:t>Leçons 1 et 2</a:t>
            </a:r>
          </a:p>
          <a:p>
            <a:r>
              <a:rPr lang="fr-BE" dirty="0" smtClean="0">
                <a:solidFill>
                  <a:schemeClr val="tx1"/>
                </a:solidFill>
                <a:latin typeface="+mj-lt"/>
              </a:rPr>
              <a:t>- Résolution individuelle</a:t>
            </a:r>
          </a:p>
          <a:p>
            <a:r>
              <a:rPr lang="fr-BE" dirty="0" smtClean="0">
                <a:solidFill>
                  <a:schemeClr val="tx1"/>
                </a:solidFill>
                <a:latin typeface="+mj-lt"/>
              </a:rPr>
              <a:t>- Partage des démarches individuelles en groupe</a:t>
            </a:r>
          </a:p>
          <a:p>
            <a:r>
              <a:rPr lang="fr-BE" dirty="0" smtClean="0">
                <a:solidFill>
                  <a:schemeClr val="tx1"/>
                </a:solidFill>
                <a:latin typeface="+mj-lt"/>
              </a:rPr>
              <a:t>- Mise en évidence des étapes/stratégies heuristiques clés selon la règle WWW&amp;H (</a:t>
            </a:r>
            <a:r>
              <a:rPr lang="fr-BE" dirty="0" err="1" smtClean="0">
                <a:solidFill>
                  <a:schemeClr val="tx1"/>
                </a:solidFill>
                <a:latin typeface="+mj-lt"/>
              </a:rPr>
              <a:t>What</a:t>
            </a:r>
            <a:r>
              <a:rPr lang="fr-BE" dirty="0" smtClean="0">
                <a:solidFill>
                  <a:schemeClr val="tx1"/>
                </a:solidFill>
                <a:latin typeface="+mj-lt"/>
              </a:rPr>
              <a:t>, </a:t>
            </a:r>
            <a:r>
              <a:rPr lang="fr-BE" dirty="0" err="1" smtClean="0">
                <a:solidFill>
                  <a:schemeClr val="tx1"/>
                </a:solidFill>
                <a:latin typeface="+mj-lt"/>
              </a:rPr>
              <a:t>When</a:t>
            </a:r>
            <a:r>
              <a:rPr lang="fr-BE" dirty="0" smtClean="0">
                <a:solidFill>
                  <a:schemeClr val="tx1"/>
                </a:solidFill>
                <a:latin typeface="+mj-lt"/>
              </a:rPr>
              <a:t>, </a:t>
            </a:r>
            <a:r>
              <a:rPr lang="fr-BE" dirty="0" err="1" smtClean="0">
                <a:solidFill>
                  <a:schemeClr val="tx1"/>
                </a:solidFill>
                <a:latin typeface="+mj-lt"/>
              </a:rPr>
              <a:t>Why</a:t>
            </a:r>
            <a:r>
              <a:rPr lang="fr-BE" dirty="0" smtClean="0">
                <a:solidFill>
                  <a:schemeClr val="tx1"/>
                </a:solidFill>
                <a:latin typeface="+mj-lt"/>
              </a:rPr>
              <a:t>, How) </a:t>
            </a:r>
            <a:r>
              <a:rPr lang="fr-BE" sz="1400" dirty="0" smtClean="0">
                <a:solidFill>
                  <a:schemeClr val="tx1"/>
                </a:solidFill>
                <a:latin typeface="+mj-lt"/>
              </a:rPr>
              <a:t>(</a:t>
            </a:r>
            <a:r>
              <a:rPr lang="fr-BE" sz="1400" dirty="0" err="1" smtClean="0">
                <a:solidFill>
                  <a:schemeClr val="tx1"/>
                </a:solidFill>
                <a:latin typeface="+mj-lt"/>
              </a:rPr>
              <a:t>Veenman</a:t>
            </a:r>
            <a:r>
              <a:rPr lang="fr-BE" sz="1400" dirty="0" smtClean="0">
                <a:solidFill>
                  <a:schemeClr val="tx1"/>
                </a:solidFill>
                <a:latin typeface="+mj-lt"/>
              </a:rPr>
              <a:t>, </a:t>
            </a:r>
            <a:r>
              <a:rPr lang="fr-BE" sz="1400" dirty="0">
                <a:solidFill>
                  <a:schemeClr val="tx1"/>
                </a:solidFill>
                <a:latin typeface="+mj-lt"/>
              </a:rPr>
              <a:t>Van </a:t>
            </a:r>
            <a:r>
              <a:rPr lang="fr-BE" sz="1400" dirty="0" err="1">
                <a:solidFill>
                  <a:schemeClr val="tx1"/>
                </a:solidFill>
                <a:latin typeface="+mj-lt"/>
              </a:rPr>
              <a:t>Hout-Wolters</a:t>
            </a:r>
            <a:r>
              <a:rPr lang="fr-BE" sz="1400" dirty="0">
                <a:solidFill>
                  <a:schemeClr val="tx1"/>
                </a:solidFill>
                <a:latin typeface="+mj-lt"/>
              </a:rPr>
              <a:t> et </a:t>
            </a:r>
            <a:r>
              <a:rPr lang="fr-BE" sz="1400" dirty="0" err="1" smtClean="0">
                <a:solidFill>
                  <a:schemeClr val="tx1"/>
                </a:solidFill>
                <a:latin typeface="+mj-lt"/>
              </a:rPr>
              <a:t>Afflerbach</a:t>
            </a:r>
            <a:r>
              <a:rPr lang="fr-BE" sz="1400" dirty="0" smtClean="0">
                <a:solidFill>
                  <a:schemeClr val="tx1"/>
                </a:solidFill>
                <a:latin typeface="+mj-lt"/>
              </a:rPr>
              <a:t>, 2006</a:t>
            </a:r>
            <a:r>
              <a:rPr lang="fr-BE" sz="1600" dirty="0" smtClean="0">
                <a:solidFill>
                  <a:schemeClr val="tx1"/>
                </a:solidFill>
                <a:latin typeface="+mj-lt"/>
              </a:rPr>
              <a:t>) </a:t>
            </a:r>
          </a:p>
          <a:p>
            <a:r>
              <a:rPr lang="fr-BE" dirty="0" smtClean="0">
                <a:solidFill>
                  <a:schemeClr val="tx1"/>
                </a:solidFill>
                <a:latin typeface="+mj-lt"/>
              </a:rPr>
              <a:t>- Carnet de synthèse</a:t>
            </a:r>
            <a:endParaRPr lang="fr-BE" dirty="0">
              <a:solidFill>
                <a:schemeClr val="tx1"/>
              </a:solidFill>
              <a:latin typeface="+mj-lt"/>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2313"/>
          <a:stretch/>
        </p:blipFill>
        <p:spPr bwMode="auto">
          <a:xfrm>
            <a:off x="479294" y="1928387"/>
            <a:ext cx="7139946" cy="8546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Rectangle 27"/>
          <p:cNvSpPr/>
          <p:nvPr/>
        </p:nvSpPr>
        <p:spPr>
          <a:xfrm>
            <a:off x="1071007" y="4022724"/>
            <a:ext cx="6513937" cy="252028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BE" b="1" dirty="0" smtClean="0">
                <a:solidFill>
                  <a:schemeClr val="accent3">
                    <a:lumMod val="75000"/>
                  </a:schemeClr>
                </a:solidFill>
                <a:latin typeface="+mj-lt"/>
              </a:rPr>
              <a:t>Leçons 3 et 5</a:t>
            </a:r>
          </a:p>
          <a:p>
            <a:r>
              <a:rPr lang="fr-BE" dirty="0" smtClean="0">
                <a:solidFill>
                  <a:schemeClr val="tx1"/>
                </a:solidFill>
                <a:latin typeface="+mj-lt"/>
              </a:rPr>
              <a:t>- Résolution individuelle</a:t>
            </a:r>
          </a:p>
          <a:p>
            <a:r>
              <a:rPr lang="fr-BE" dirty="0" smtClean="0">
                <a:solidFill>
                  <a:schemeClr val="tx1"/>
                </a:solidFill>
                <a:latin typeface="+mj-lt"/>
              </a:rPr>
              <a:t>- Grille de </a:t>
            </a:r>
            <a:r>
              <a:rPr lang="fr-BE" dirty="0" err="1" smtClean="0">
                <a:solidFill>
                  <a:schemeClr val="tx1"/>
                </a:solidFill>
                <a:latin typeface="+mj-lt"/>
              </a:rPr>
              <a:t>co</a:t>
            </a:r>
            <a:r>
              <a:rPr lang="fr-BE" dirty="0" smtClean="0">
                <a:solidFill>
                  <a:schemeClr val="tx1"/>
                </a:solidFill>
                <a:latin typeface="+mj-lt"/>
              </a:rPr>
              <a:t>-évaluation (versant personnel)</a:t>
            </a:r>
          </a:p>
          <a:p>
            <a:r>
              <a:rPr lang="fr-BE" dirty="0" smtClean="0">
                <a:solidFill>
                  <a:schemeClr val="tx1"/>
                </a:solidFill>
                <a:latin typeface="+mj-lt"/>
              </a:rPr>
              <a:t>- Echange des productions entre voisins</a:t>
            </a:r>
          </a:p>
          <a:p>
            <a:r>
              <a:rPr lang="fr-BE" dirty="0" smtClean="0">
                <a:solidFill>
                  <a:schemeClr val="tx1"/>
                </a:solidFill>
                <a:latin typeface="+mj-lt"/>
              </a:rPr>
              <a:t>- Commentaires écrits + grille de </a:t>
            </a:r>
            <a:r>
              <a:rPr lang="fr-BE" dirty="0" err="1" smtClean="0">
                <a:solidFill>
                  <a:schemeClr val="tx1"/>
                </a:solidFill>
                <a:latin typeface="+mj-lt"/>
              </a:rPr>
              <a:t>co</a:t>
            </a:r>
            <a:r>
              <a:rPr lang="fr-BE" dirty="0" smtClean="0">
                <a:solidFill>
                  <a:schemeClr val="tx1"/>
                </a:solidFill>
                <a:latin typeface="+mj-lt"/>
              </a:rPr>
              <a:t>-évaluation (versant collectif)</a:t>
            </a:r>
          </a:p>
          <a:p>
            <a:r>
              <a:rPr lang="fr-BE" dirty="0" smtClean="0">
                <a:solidFill>
                  <a:schemeClr val="tx1"/>
                </a:solidFill>
                <a:latin typeface="+mj-lt"/>
              </a:rPr>
              <a:t>- Discussion</a:t>
            </a:r>
          </a:p>
          <a:p>
            <a:r>
              <a:rPr lang="fr-BE" dirty="0" smtClean="0">
                <a:solidFill>
                  <a:schemeClr val="tx1"/>
                </a:solidFill>
                <a:latin typeface="+mj-lt"/>
              </a:rPr>
              <a:t>- Correction selon les commentaires reçus</a:t>
            </a:r>
          </a:p>
          <a:p>
            <a:r>
              <a:rPr lang="fr-BE" dirty="0" smtClean="0">
                <a:solidFill>
                  <a:schemeClr val="tx1"/>
                </a:solidFill>
                <a:latin typeface="+mj-lt"/>
              </a:rPr>
              <a:t>- Grille de </a:t>
            </a:r>
            <a:r>
              <a:rPr lang="fr-BE" dirty="0" err="1" smtClean="0">
                <a:solidFill>
                  <a:schemeClr val="tx1"/>
                </a:solidFill>
                <a:latin typeface="+mj-lt"/>
              </a:rPr>
              <a:t>co</a:t>
            </a:r>
            <a:r>
              <a:rPr lang="fr-BE" dirty="0" smtClean="0">
                <a:solidFill>
                  <a:schemeClr val="tx1"/>
                </a:solidFill>
                <a:latin typeface="+mj-lt"/>
              </a:rPr>
              <a:t>-évaluation (versant enseignant)</a:t>
            </a:r>
          </a:p>
          <a:p>
            <a:r>
              <a:rPr lang="fr-BE" dirty="0" smtClean="0">
                <a:solidFill>
                  <a:schemeClr val="tx1"/>
                </a:solidFill>
                <a:latin typeface="+mj-lt"/>
              </a:rPr>
              <a:t>- Rapide correction collective</a:t>
            </a:r>
          </a:p>
          <a:p>
            <a:endParaRPr lang="fr-BE" dirty="0">
              <a:solidFill>
                <a:schemeClr val="tx1"/>
              </a:solidFill>
              <a:latin typeface="+mj-lt"/>
            </a:endParaRPr>
          </a:p>
        </p:txBody>
      </p:sp>
      <p:sp>
        <p:nvSpPr>
          <p:cNvPr id="29" name="Rectangle 28"/>
          <p:cNvSpPr/>
          <p:nvPr/>
        </p:nvSpPr>
        <p:spPr>
          <a:xfrm>
            <a:off x="1595181" y="4509120"/>
            <a:ext cx="5215003" cy="1296144"/>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BE" b="1" dirty="0" smtClean="0">
                <a:solidFill>
                  <a:schemeClr val="accent3">
                    <a:lumMod val="75000"/>
                  </a:schemeClr>
                </a:solidFill>
                <a:latin typeface="+mj-lt"/>
              </a:rPr>
              <a:t>Leçons 4 et 7</a:t>
            </a:r>
          </a:p>
          <a:p>
            <a:r>
              <a:rPr lang="fr-BE" dirty="0" smtClean="0">
                <a:solidFill>
                  <a:schemeClr val="tx1"/>
                </a:solidFill>
                <a:latin typeface="+mj-lt"/>
              </a:rPr>
              <a:t>- Résolution individuelle</a:t>
            </a:r>
          </a:p>
          <a:p>
            <a:r>
              <a:rPr lang="fr-BE" dirty="0" smtClean="0">
                <a:solidFill>
                  <a:schemeClr val="tx1"/>
                </a:solidFill>
                <a:latin typeface="+mj-lt"/>
              </a:rPr>
              <a:t>- Grille de </a:t>
            </a:r>
            <a:r>
              <a:rPr lang="fr-BE" dirty="0" err="1" smtClean="0">
                <a:solidFill>
                  <a:schemeClr val="tx1"/>
                </a:solidFill>
                <a:latin typeface="+mj-lt"/>
              </a:rPr>
              <a:t>co</a:t>
            </a:r>
            <a:r>
              <a:rPr lang="fr-BE" dirty="0" smtClean="0">
                <a:solidFill>
                  <a:schemeClr val="tx1"/>
                </a:solidFill>
                <a:latin typeface="+mj-lt"/>
              </a:rPr>
              <a:t>-évaluation (versant personnel)</a:t>
            </a:r>
          </a:p>
          <a:p>
            <a:r>
              <a:rPr lang="fr-BE" dirty="0" smtClean="0">
                <a:solidFill>
                  <a:schemeClr val="tx1"/>
                </a:solidFill>
                <a:latin typeface="+mj-lt"/>
              </a:rPr>
              <a:t>- Correction collective</a:t>
            </a:r>
          </a:p>
          <a:p>
            <a:endParaRPr lang="fr-BE" dirty="0">
              <a:solidFill>
                <a:schemeClr val="tx1"/>
              </a:solidFill>
              <a:latin typeface="+mj-lt"/>
            </a:endParaRPr>
          </a:p>
        </p:txBody>
      </p:sp>
      <p:sp>
        <p:nvSpPr>
          <p:cNvPr id="30" name="Rectangle 29"/>
          <p:cNvSpPr/>
          <p:nvPr/>
        </p:nvSpPr>
        <p:spPr>
          <a:xfrm>
            <a:off x="1441765" y="4437112"/>
            <a:ext cx="5215003" cy="194421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BE" b="1" dirty="0" smtClean="0">
                <a:solidFill>
                  <a:schemeClr val="accent3">
                    <a:lumMod val="75000"/>
                  </a:schemeClr>
                </a:solidFill>
                <a:latin typeface="+mj-lt"/>
              </a:rPr>
              <a:t>Leçon 6</a:t>
            </a:r>
          </a:p>
          <a:p>
            <a:r>
              <a:rPr lang="fr-BE" dirty="0" smtClean="0">
                <a:solidFill>
                  <a:schemeClr val="tx1"/>
                </a:solidFill>
                <a:latin typeface="+mj-lt"/>
              </a:rPr>
              <a:t>- Décodage individuel</a:t>
            </a:r>
          </a:p>
          <a:p>
            <a:r>
              <a:rPr lang="fr-BE" dirty="0" smtClean="0">
                <a:solidFill>
                  <a:schemeClr val="tx1"/>
                </a:solidFill>
                <a:latin typeface="+mj-lt"/>
              </a:rPr>
              <a:t>- Résolution en groupes</a:t>
            </a:r>
          </a:p>
          <a:p>
            <a:r>
              <a:rPr lang="fr-BE" dirty="0" smtClean="0">
                <a:solidFill>
                  <a:schemeClr val="tx1"/>
                </a:solidFill>
                <a:latin typeface="+mj-lt"/>
              </a:rPr>
              <a:t>- Grille de </a:t>
            </a:r>
            <a:r>
              <a:rPr lang="fr-BE" dirty="0" err="1" smtClean="0">
                <a:solidFill>
                  <a:schemeClr val="tx1"/>
                </a:solidFill>
                <a:latin typeface="+mj-lt"/>
              </a:rPr>
              <a:t>co</a:t>
            </a:r>
            <a:r>
              <a:rPr lang="fr-BE" dirty="0" smtClean="0">
                <a:solidFill>
                  <a:schemeClr val="tx1"/>
                </a:solidFill>
                <a:latin typeface="+mj-lt"/>
              </a:rPr>
              <a:t>-évaluation (pour le groupe)</a:t>
            </a:r>
          </a:p>
          <a:p>
            <a:r>
              <a:rPr lang="fr-BE" dirty="0" smtClean="0">
                <a:solidFill>
                  <a:schemeClr val="tx1"/>
                </a:solidFill>
                <a:latin typeface="+mj-lt"/>
              </a:rPr>
              <a:t>- Grille de </a:t>
            </a:r>
            <a:r>
              <a:rPr lang="fr-BE" dirty="0" err="1" smtClean="0">
                <a:solidFill>
                  <a:schemeClr val="tx1"/>
                </a:solidFill>
                <a:latin typeface="+mj-lt"/>
              </a:rPr>
              <a:t>co</a:t>
            </a:r>
            <a:r>
              <a:rPr lang="fr-BE" dirty="0" smtClean="0">
                <a:solidFill>
                  <a:schemeClr val="tx1"/>
                </a:solidFill>
                <a:latin typeface="+mj-lt"/>
              </a:rPr>
              <a:t>-évaluation (versant enseignant) </a:t>
            </a:r>
          </a:p>
          <a:p>
            <a:r>
              <a:rPr lang="fr-BE" dirty="0" smtClean="0">
                <a:solidFill>
                  <a:schemeClr val="tx1"/>
                </a:solidFill>
                <a:latin typeface="+mj-lt"/>
              </a:rPr>
              <a:t> + correction individualisée</a:t>
            </a:r>
          </a:p>
          <a:p>
            <a:endParaRPr lang="fr-BE" dirty="0">
              <a:solidFill>
                <a:schemeClr val="tx1"/>
              </a:solidFill>
              <a:latin typeface="+mj-lt"/>
            </a:endParaRPr>
          </a:p>
        </p:txBody>
      </p:sp>
    </p:spTree>
    <p:extLst>
      <p:ext uri="{BB962C8B-B14F-4D97-AF65-F5344CB8AC3E}">
        <p14:creationId xmlns:p14="http://schemas.microsoft.com/office/powerpoint/2010/main" val="45293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p:cTn id="13" dur="500" fill="hold"/>
                                        <p:tgtEl>
                                          <p:spTgt spid="1026"/>
                                        </p:tgtEl>
                                        <p:attrNameLst>
                                          <p:attrName>ppt_w</p:attrName>
                                        </p:attrNameLst>
                                      </p:cBhvr>
                                      <p:tavLst>
                                        <p:tav tm="0">
                                          <p:val>
                                            <p:fltVal val="0"/>
                                          </p:val>
                                        </p:tav>
                                        <p:tav tm="100000">
                                          <p:val>
                                            <p:strVal val="#ppt_w"/>
                                          </p:val>
                                        </p:tav>
                                      </p:tavLst>
                                    </p:anim>
                                    <p:anim calcmode="lin" valueType="num">
                                      <p:cBhvr>
                                        <p:cTn id="14" dur="500" fill="hold"/>
                                        <p:tgtEl>
                                          <p:spTgt spid="1026"/>
                                        </p:tgtEl>
                                        <p:attrNameLst>
                                          <p:attrName>ppt_h</p:attrName>
                                        </p:attrNameLst>
                                      </p:cBhvr>
                                      <p:tavLst>
                                        <p:tav tm="0">
                                          <p:val>
                                            <p:fltVal val="0"/>
                                          </p:val>
                                        </p:tav>
                                        <p:tav tm="100000">
                                          <p:val>
                                            <p:strVal val="#ppt_h"/>
                                          </p:val>
                                        </p:tav>
                                      </p:tavLst>
                                    </p:anim>
                                    <p:animEffect transition="in" filter="fade">
                                      <p:cBhvr>
                                        <p:cTn id="15" dur="5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checkerboard(across)">
                                      <p:cBhvr>
                                        <p:cTn id="20" dur="500"/>
                                        <p:tgtEl>
                                          <p:spTgt spid="9"/>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checkerboard(across)">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checkerboard(across)">
                                      <p:cBhvr>
                                        <p:cTn id="28" dur="500"/>
                                        <p:tgtEl>
                                          <p:spTgt spid="23"/>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checkerboard(across)">
                                      <p:cBhvr>
                                        <p:cTn id="31" dur="500"/>
                                        <p:tgtEl>
                                          <p:spTgt spid="24"/>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fltVal val="0"/>
                                          </p:val>
                                        </p:tav>
                                        <p:tav tm="100000">
                                          <p:val>
                                            <p:strVal val="#ppt_w"/>
                                          </p:val>
                                        </p:tav>
                                      </p:tavLst>
                                    </p:anim>
                                    <p:anim calcmode="lin" valueType="num">
                                      <p:cBhvr>
                                        <p:cTn id="37" dur="500" fill="hold"/>
                                        <p:tgtEl>
                                          <p:spTgt spid="25"/>
                                        </p:tgtEl>
                                        <p:attrNameLst>
                                          <p:attrName>ppt_h</p:attrName>
                                        </p:attrNameLst>
                                      </p:cBhvr>
                                      <p:tavLst>
                                        <p:tav tm="0">
                                          <p:val>
                                            <p:fltVal val="0"/>
                                          </p:val>
                                        </p:tav>
                                        <p:tav tm="100000">
                                          <p:val>
                                            <p:strVal val="#ppt_h"/>
                                          </p:val>
                                        </p:tav>
                                      </p:tavLst>
                                    </p:anim>
                                    <p:animEffect transition="in" filter="fade">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25"/>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p:cTn id="47" dur="500" fill="hold"/>
                                        <p:tgtEl>
                                          <p:spTgt spid="28"/>
                                        </p:tgtEl>
                                        <p:attrNameLst>
                                          <p:attrName>ppt_w</p:attrName>
                                        </p:attrNameLst>
                                      </p:cBhvr>
                                      <p:tavLst>
                                        <p:tav tm="0">
                                          <p:val>
                                            <p:fltVal val="0"/>
                                          </p:val>
                                        </p:tav>
                                        <p:tav tm="100000">
                                          <p:val>
                                            <p:strVal val="#ppt_w"/>
                                          </p:val>
                                        </p:tav>
                                      </p:tavLst>
                                    </p:anim>
                                    <p:anim calcmode="lin" valueType="num">
                                      <p:cBhvr>
                                        <p:cTn id="48" dur="500" fill="hold"/>
                                        <p:tgtEl>
                                          <p:spTgt spid="28"/>
                                        </p:tgtEl>
                                        <p:attrNameLst>
                                          <p:attrName>ppt_h</p:attrName>
                                        </p:attrNameLst>
                                      </p:cBhvr>
                                      <p:tavLst>
                                        <p:tav tm="0">
                                          <p:val>
                                            <p:fltVal val="0"/>
                                          </p:val>
                                        </p:tav>
                                        <p:tav tm="100000">
                                          <p:val>
                                            <p:strVal val="#ppt_h"/>
                                          </p:val>
                                        </p:tav>
                                      </p:tavLst>
                                    </p:anim>
                                    <p:animEffect transition="in" filter="fade">
                                      <p:cBhvr>
                                        <p:cTn id="49" dur="500"/>
                                        <p:tgtEl>
                                          <p:spTgt spid="28"/>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xit" presetSubtype="0" fill="hold" grpId="1" nodeType="clickEffect">
                                  <p:stCondLst>
                                    <p:cond delay="0"/>
                                  </p:stCondLst>
                                  <p:childTnLst>
                                    <p:set>
                                      <p:cBhvr>
                                        <p:cTn id="53" dur="1" fill="hold">
                                          <p:stCondLst>
                                            <p:cond delay="0"/>
                                          </p:stCondLst>
                                        </p:cTn>
                                        <p:tgtEl>
                                          <p:spTgt spid="28"/>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9"/>
                                        </p:tgtEl>
                                        <p:attrNameLst>
                                          <p:attrName>style.visibility</p:attrName>
                                        </p:attrNameLst>
                                      </p:cBhvr>
                                      <p:to>
                                        <p:strVal val="visible"/>
                                      </p:to>
                                    </p:set>
                                    <p:anim calcmode="lin" valueType="num">
                                      <p:cBhvr>
                                        <p:cTn id="58" dur="500" fill="hold"/>
                                        <p:tgtEl>
                                          <p:spTgt spid="29"/>
                                        </p:tgtEl>
                                        <p:attrNameLst>
                                          <p:attrName>ppt_w</p:attrName>
                                        </p:attrNameLst>
                                      </p:cBhvr>
                                      <p:tavLst>
                                        <p:tav tm="0">
                                          <p:val>
                                            <p:fltVal val="0"/>
                                          </p:val>
                                        </p:tav>
                                        <p:tav tm="100000">
                                          <p:val>
                                            <p:strVal val="#ppt_w"/>
                                          </p:val>
                                        </p:tav>
                                      </p:tavLst>
                                    </p:anim>
                                    <p:anim calcmode="lin" valueType="num">
                                      <p:cBhvr>
                                        <p:cTn id="59" dur="500" fill="hold"/>
                                        <p:tgtEl>
                                          <p:spTgt spid="29"/>
                                        </p:tgtEl>
                                        <p:attrNameLst>
                                          <p:attrName>ppt_h</p:attrName>
                                        </p:attrNameLst>
                                      </p:cBhvr>
                                      <p:tavLst>
                                        <p:tav tm="0">
                                          <p:val>
                                            <p:fltVal val="0"/>
                                          </p:val>
                                        </p:tav>
                                        <p:tav tm="100000">
                                          <p:val>
                                            <p:strVal val="#ppt_h"/>
                                          </p:val>
                                        </p:tav>
                                      </p:tavLst>
                                    </p:anim>
                                    <p:animEffect transition="in" filter="fade">
                                      <p:cBhvr>
                                        <p:cTn id="60" dur="500"/>
                                        <p:tgtEl>
                                          <p:spTgt spid="29"/>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29"/>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30"/>
                                        </p:tgtEl>
                                        <p:attrNameLst>
                                          <p:attrName>style.visibility</p:attrName>
                                        </p:attrNameLst>
                                      </p:cBhvr>
                                      <p:to>
                                        <p:strVal val="visible"/>
                                      </p:to>
                                    </p:set>
                                    <p:anim calcmode="lin" valueType="num">
                                      <p:cBhvr>
                                        <p:cTn id="69" dur="500" fill="hold"/>
                                        <p:tgtEl>
                                          <p:spTgt spid="30"/>
                                        </p:tgtEl>
                                        <p:attrNameLst>
                                          <p:attrName>ppt_w</p:attrName>
                                        </p:attrNameLst>
                                      </p:cBhvr>
                                      <p:tavLst>
                                        <p:tav tm="0">
                                          <p:val>
                                            <p:fltVal val="0"/>
                                          </p:val>
                                        </p:tav>
                                        <p:tav tm="100000">
                                          <p:val>
                                            <p:strVal val="#ppt_w"/>
                                          </p:val>
                                        </p:tav>
                                      </p:tavLst>
                                    </p:anim>
                                    <p:anim calcmode="lin" valueType="num">
                                      <p:cBhvr>
                                        <p:cTn id="70" dur="500" fill="hold"/>
                                        <p:tgtEl>
                                          <p:spTgt spid="30"/>
                                        </p:tgtEl>
                                        <p:attrNameLst>
                                          <p:attrName>ppt_h</p:attrName>
                                        </p:attrNameLst>
                                      </p:cBhvr>
                                      <p:tavLst>
                                        <p:tav tm="0">
                                          <p:val>
                                            <p:fltVal val="0"/>
                                          </p:val>
                                        </p:tav>
                                        <p:tav tm="100000">
                                          <p:val>
                                            <p:strVal val="#ppt_h"/>
                                          </p:val>
                                        </p:tav>
                                      </p:tavLst>
                                    </p:anim>
                                    <p:animEffect transition="in" filter="fade">
                                      <p:cBhvr>
                                        <p:cTn id="71" dur="500"/>
                                        <p:tgtEl>
                                          <p:spTgt spid="30"/>
                                        </p:tgtEl>
                                      </p:cBhvr>
                                    </p:animEffect>
                                  </p:childTnLst>
                                </p:cTn>
                              </p:par>
                            </p:childTnLst>
                          </p:cTn>
                        </p:par>
                      </p:childTnLst>
                    </p:cTn>
                  </p:par>
                  <p:par>
                    <p:cTn id="72" fill="hold">
                      <p:stCondLst>
                        <p:cond delay="indefinite"/>
                      </p:stCondLst>
                      <p:childTnLst>
                        <p:par>
                          <p:cTn id="73" fill="hold">
                            <p:stCondLst>
                              <p:cond delay="0"/>
                            </p:stCondLst>
                            <p:childTnLst>
                              <p:par>
                                <p:cTn id="74" presetID="1" presetClass="exit" presetSubtype="0" fill="hold" grpId="1" nodeType="clickEffect">
                                  <p:stCondLst>
                                    <p:cond delay="0"/>
                                  </p:stCondLst>
                                  <p:childTnLst>
                                    <p:set>
                                      <p:cBhvr>
                                        <p:cTn id="75" dur="1" fill="hold">
                                          <p:stCondLst>
                                            <p:cond delay="0"/>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2" grpId="0"/>
      <p:bldP spid="23" grpId="0" animBg="1"/>
      <p:bldP spid="24" grpId="0"/>
      <p:bldP spid="25" grpId="0" animBg="1"/>
      <p:bldP spid="25" grpId="1" animBg="1"/>
      <p:bldP spid="28" grpId="0" animBg="1"/>
      <p:bldP spid="28" grpId="1" animBg="1"/>
      <p:bldP spid="29" grpId="0" animBg="1"/>
      <p:bldP spid="29" grpId="1" animBg="1"/>
      <p:bldP spid="30" grpId="0" animBg="1"/>
      <p:bldP spid="30" grpId="1"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tiguïté">
  <a:themeElements>
    <a:clrScheme name="Contiguïté">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ntiguïté">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8025</TotalTime>
  <Words>2268</Words>
  <Application>Microsoft Office PowerPoint</Application>
  <PresentationFormat>Affichage à l'écran (4:3)</PresentationFormat>
  <Paragraphs>415</Paragraphs>
  <Slides>36</Slides>
  <Notes>5</Notes>
  <HiddenSlides>5</HiddenSlides>
  <MMClips>0</MMClips>
  <ScaleCrop>false</ScaleCrop>
  <HeadingPairs>
    <vt:vector size="4" baseType="variant">
      <vt:variant>
        <vt:lpstr>Thème</vt:lpstr>
      </vt:variant>
      <vt:variant>
        <vt:i4>1</vt:i4>
      </vt:variant>
      <vt:variant>
        <vt:lpstr>Titres des diapositives</vt:lpstr>
      </vt:variant>
      <vt:variant>
        <vt:i4>36</vt:i4>
      </vt:variant>
    </vt:vector>
  </HeadingPairs>
  <TitlesOfParts>
    <vt:vector size="37" baseType="lpstr">
      <vt:lpstr>Contiguïté</vt:lpstr>
      <vt:lpstr>Effets de l’enseignement de stratégies heuristiques et métacognitives sur les démarches de résolution mises en œuvre par les élèves</vt:lpstr>
      <vt:lpstr>Plan de la présentation</vt:lpstr>
      <vt:lpstr>1. Problématique</vt:lpstr>
      <vt:lpstr>1. Problématique</vt:lpstr>
      <vt:lpstr>2. Revue de la littérature</vt:lpstr>
      <vt:lpstr>2. Revue de la littérature</vt:lpstr>
      <vt:lpstr>3. Méthodologie - Echantillon</vt:lpstr>
      <vt:lpstr>3. Méthodologie - Mesures</vt:lpstr>
      <vt:lpstr>3. Méthodologie - Intervention</vt:lpstr>
      <vt:lpstr>4. Résultats</vt:lpstr>
      <vt:lpstr>4.1 Analyse des productions écrites</vt:lpstr>
      <vt:lpstr>4.1 Analyse des productions écrites</vt:lpstr>
      <vt:lpstr>4.1 Analyse des productions écrites</vt:lpstr>
      <vt:lpstr>4.1 Analyse des productions écrites</vt:lpstr>
      <vt:lpstr>4.1 Analyse des productions écrites</vt:lpstr>
      <vt:lpstr>4.1 Analyse des productions écrites</vt:lpstr>
      <vt:lpstr>4.1 Analyse des productions écrites</vt:lpstr>
      <vt:lpstr>4.1 Analyse des productions écrites</vt:lpstr>
      <vt:lpstr>4.1 Analyse des productions écrites</vt:lpstr>
      <vt:lpstr>4.1 Analyse des productions écrites</vt:lpstr>
      <vt:lpstr>4.1 Analyse des productions écrites</vt:lpstr>
      <vt:lpstr>4.2 Analyse des verbatims</vt:lpstr>
      <vt:lpstr>4.2 Analyse des verbatims</vt:lpstr>
      <vt:lpstr>4.2 Analyse des verbatims</vt:lpstr>
      <vt:lpstr>4.2 Analyse des verbatims</vt:lpstr>
      <vt:lpstr>4.2 Analyse des verbatims</vt:lpstr>
      <vt:lpstr>3.2 Analyse des verbatims</vt:lpstr>
      <vt:lpstr>4.2 Analyse des verbatims</vt:lpstr>
      <vt:lpstr>5. Conclusion</vt:lpstr>
      <vt:lpstr>Présentation PowerPoint</vt:lpstr>
      <vt:lpstr>Présentation PowerPoint</vt:lpstr>
      <vt:lpstr>Présentation PowerPoint</vt:lpstr>
      <vt:lpstr>Présentation PowerPoint</vt:lpstr>
      <vt:lpstr>Présentation PowerPoint</vt:lpstr>
      <vt:lpstr>Présentation PowerPoint</vt:lpstr>
      <vt:lpstr>Synthèse des résultats</vt:lpstr>
    </vt:vector>
  </TitlesOfParts>
  <Company>Université catholique de Louvain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Effets de l’enseignement de stratégies heuristiques et de stratégies métacognitives sur les démarches de résolution mises en œuvre par les élèves</dc:title>
  <dc:creator>SIWS</dc:creator>
  <cp:lastModifiedBy>SIWS</cp:lastModifiedBy>
  <cp:revision>148</cp:revision>
  <dcterms:created xsi:type="dcterms:W3CDTF">2016-12-28T07:02:24Z</dcterms:created>
  <dcterms:modified xsi:type="dcterms:W3CDTF">2017-05-26T13:54:33Z</dcterms:modified>
</cp:coreProperties>
</file>