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1"/>
  </p:notesMasterIdLst>
  <p:sldIdLst>
    <p:sldId id="256" r:id="rId2"/>
    <p:sldId id="264" r:id="rId3"/>
    <p:sldId id="271" r:id="rId4"/>
    <p:sldId id="275" r:id="rId5"/>
    <p:sldId id="272" r:id="rId6"/>
    <p:sldId id="276" r:id="rId7"/>
    <p:sldId id="273" r:id="rId8"/>
    <p:sldId id="278" r:id="rId9"/>
    <p:sldId id="27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2064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5147E-CC8D-8F4A-957E-7D45B2271683}" type="datetimeFigureOut">
              <a:rPr lang="fr-FR" smtClean="0"/>
              <a:t>24/11/15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EAEEF5-1BE2-9845-AF79-80FBF9CBF1D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648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AEEF5-1BE2-9845-AF79-80FBF9CBF1D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886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novembre 24,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novembre 24, 2015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nl-BE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BE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novembre 24,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l-BE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novembre 24,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6534" y="1168401"/>
            <a:ext cx="7772400" cy="4571999"/>
          </a:xfrm>
        </p:spPr>
        <p:txBody>
          <a:bodyPr/>
          <a:lstStyle/>
          <a:p>
            <a:pPr algn="ctr"/>
            <a:r>
              <a:rPr lang="fr-FR" sz="3600" dirty="0" smtClean="0"/>
              <a:t/>
            </a:r>
            <a:br>
              <a:rPr lang="fr-FR" sz="3600" dirty="0" smtClean="0"/>
            </a:br>
            <a:r>
              <a:rPr lang="fr-FR" sz="3600" dirty="0" smtClean="0">
                <a:latin typeface="Rockwell"/>
                <a:cs typeface="Rockwell"/>
              </a:rPr>
              <a:t/>
            </a:r>
            <a:br>
              <a:rPr lang="fr-FR" sz="3600" dirty="0" smtClean="0">
                <a:latin typeface="Rockwell"/>
                <a:cs typeface="Rockwell"/>
              </a:rPr>
            </a:br>
            <a:r>
              <a:rPr lang="en-GB" sz="3600" b="1" dirty="0">
                <a:latin typeface="Rockwell"/>
                <a:cs typeface="Rockwell"/>
              </a:rPr>
              <a:t>History’s Watch by the European Court of Human Rights</a:t>
            </a:r>
            <a:r>
              <a:rPr lang="fr-BE" sz="3600" dirty="0">
                <a:latin typeface="Rockwell"/>
                <a:cs typeface="Rockwell"/>
              </a:rPr>
              <a:t/>
            </a:r>
            <a:br>
              <a:rPr lang="fr-BE" sz="3600" dirty="0">
                <a:latin typeface="Rockwell"/>
                <a:cs typeface="Rockwell"/>
              </a:rPr>
            </a:br>
            <a:r>
              <a:rPr lang="fr-FR" sz="3600" dirty="0">
                <a:latin typeface="Rockwell"/>
                <a:cs typeface="Rockwell"/>
              </a:rPr>
              <a:t/>
            </a:r>
            <a:br>
              <a:rPr lang="fr-FR" sz="3600" dirty="0">
                <a:latin typeface="Rockwell"/>
                <a:cs typeface="Rockwell"/>
              </a:rPr>
            </a:br>
            <a:r>
              <a:rPr lang="fr-FR" sz="1800" dirty="0" smtClean="0"/>
              <a:t>pierre-olivier de </a:t>
            </a:r>
            <a:r>
              <a:rPr lang="fr-FR" sz="1800" dirty="0" err="1" smtClean="0"/>
              <a:t>broux</a:t>
            </a:r>
            <a:r>
              <a:rPr lang="fr-FR" sz="3600" dirty="0" smtClean="0"/>
              <a:t/>
            </a:r>
            <a:br>
              <a:rPr lang="fr-FR" sz="3600" dirty="0" smtClean="0"/>
            </a:br>
            <a:r>
              <a:rPr lang="fr-FR" sz="1800" dirty="0" err="1" smtClean="0"/>
              <a:t>UGent</a:t>
            </a:r>
            <a:r>
              <a:rPr lang="fr-FR" sz="1800" dirty="0" smtClean="0"/>
              <a:t> </a:t>
            </a:r>
            <a:r>
              <a:rPr lang="fr-FR" sz="1800" dirty="0" smtClean="0"/>
              <a:t>– </a:t>
            </a:r>
            <a:r>
              <a:rPr lang="fr-FR" sz="1800" dirty="0" smtClean="0"/>
              <a:t>25</a:t>
            </a:r>
            <a:r>
              <a:rPr lang="fr-FR" sz="1800" baseline="30000" dirty="0" smtClean="0"/>
              <a:t>th</a:t>
            </a:r>
            <a:r>
              <a:rPr lang="fr-FR" sz="1800" dirty="0" smtClean="0"/>
              <a:t> </a:t>
            </a:r>
            <a:r>
              <a:rPr lang="fr-FR" sz="1800" dirty="0" smtClean="0"/>
              <a:t>of </a:t>
            </a:r>
            <a:r>
              <a:rPr lang="fr-FR" sz="1800" dirty="0" err="1" smtClean="0"/>
              <a:t>November</a:t>
            </a:r>
            <a:r>
              <a:rPr lang="fr-FR" sz="1800" dirty="0" smtClean="0"/>
              <a:t> 2015</a:t>
            </a:r>
            <a:endParaRPr lang="fr-FR" sz="1800" dirty="0"/>
          </a:p>
        </p:txBody>
      </p:sp>
      <p:pic>
        <p:nvPicPr>
          <p:cNvPr id="4" name="Image 3" descr="index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28600"/>
            <a:ext cx="1423035" cy="1423035"/>
          </a:xfrm>
          <a:prstGeom prst="rect">
            <a:avLst/>
          </a:prstGeom>
          <a:noFill/>
        </p:spPr>
      </p:pic>
      <p:pic>
        <p:nvPicPr>
          <p:cNvPr id="6" name="Image 5" descr="logo_CRHiDI_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34" y="502666"/>
            <a:ext cx="1564544" cy="133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89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453967" cy="1794616"/>
          </a:xfrm>
        </p:spPr>
        <p:txBody>
          <a:bodyPr>
            <a:normAutofit/>
          </a:bodyPr>
          <a:lstStyle/>
          <a:p>
            <a:pPr algn="ctr"/>
            <a:r>
              <a:rPr lang="fr-FR" sz="3200" dirty="0" smtClean="0"/>
              <a:t>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offering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BE" sz="2800" i="1" dirty="0"/>
          </a:p>
          <a:p>
            <a:endParaRPr lang="fr-FR" i="1" dirty="0"/>
          </a:p>
          <a:p>
            <a:endParaRPr lang="fr-FR" i="1" dirty="0"/>
          </a:p>
        </p:txBody>
      </p:sp>
      <p:pic>
        <p:nvPicPr>
          <p:cNvPr id="4" name="Image 3" descr="CEDH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2540"/>
            <a:ext cx="9143690" cy="474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15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7332" y="-16615"/>
            <a:ext cx="5926667" cy="203168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200" dirty="0" smtClean="0"/>
              <a:t>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offering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491" y="2015067"/>
            <a:ext cx="8536842" cy="4639733"/>
          </a:xfrm>
        </p:spPr>
        <p:txBody>
          <a:bodyPr>
            <a:normAutofit fontScale="70000" lnSpcReduction="20000"/>
          </a:bodyPr>
          <a:lstStyle/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Freedom of expression guaranteeing historical research</a:t>
            </a:r>
            <a:endParaRPr lang="en-GB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800" dirty="0" smtClean="0"/>
          </a:p>
          <a:p>
            <a:r>
              <a:rPr lang="en-GB" sz="2800" dirty="0" smtClean="0"/>
              <a:t>A</a:t>
            </a:r>
            <a:r>
              <a:rPr lang="fr-FR" sz="2800" dirty="0" err="1" smtClean="0"/>
              <a:t>rrest</a:t>
            </a:r>
            <a:r>
              <a:rPr lang="fr-FR" sz="2800" dirty="0" smtClean="0"/>
              <a:t> </a:t>
            </a:r>
            <a:r>
              <a:rPr lang="fr-FR" sz="2800" i="1" dirty="0" smtClean="0"/>
              <a:t>Monnat v. </a:t>
            </a:r>
            <a:r>
              <a:rPr lang="fr-FR" sz="2800" i="1" dirty="0" err="1" smtClean="0"/>
              <a:t>Switzerland</a:t>
            </a:r>
            <a:r>
              <a:rPr lang="fr-FR" sz="2800" dirty="0" smtClean="0"/>
              <a:t>, 21.09.2006 : </a:t>
            </a:r>
          </a:p>
          <a:p>
            <a:r>
              <a:rPr lang="fr-FR" sz="2800" b="0" dirty="0" smtClean="0"/>
              <a:t>§57</a:t>
            </a:r>
            <a:r>
              <a:rPr lang="fr-FR" sz="2800" b="0" dirty="0"/>
              <a:t>. The Court </a:t>
            </a:r>
            <a:r>
              <a:rPr lang="fr-FR" sz="2800" b="0" dirty="0" err="1"/>
              <a:t>reiterates</a:t>
            </a:r>
            <a:r>
              <a:rPr lang="fr-FR" sz="2800" b="0" dirty="0"/>
              <a:t> </a:t>
            </a:r>
            <a:r>
              <a:rPr lang="fr-FR" sz="2800" b="0" dirty="0" err="1"/>
              <a:t>that</a:t>
            </a:r>
            <a:r>
              <a:rPr lang="fr-FR" sz="2800" b="0" dirty="0"/>
              <a:t> </a:t>
            </a:r>
            <a:r>
              <a:rPr lang="fr-FR" sz="2800" b="0" dirty="0" err="1"/>
              <a:t>it</a:t>
            </a:r>
            <a:r>
              <a:rPr lang="fr-FR" sz="2800" b="0" dirty="0"/>
              <a:t> </a:t>
            </a:r>
            <a:r>
              <a:rPr lang="fr-FR" sz="2800" b="0" dirty="0" err="1"/>
              <a:t>is</a:t>
            </a:r>
            <a:r>
              <a:rPr lang="fr-FR" sz="2800" b="0" dirty="0"/>
              <a:t> an </a:t>
            </a:r>
            <a:r>
              <a:rPr lang="fr-FR" sz="2800" b="0" dirty="0" err="1"/>
              <a:t>integral</a:t>
            </a:r>
            <a:r>
              <a:rPr lang="fr-FR" sz="2800" b="0" dirty="0"/>
              <a:t> part of </a:t>
            </a:r>
            <a:r>
              <a:rPr lang="fr-FR" sz="2800" b="0" dirty="0" err="1"/>
              <a:t>freedom</a:t>
            </a:r>
            <a:r>
              <a:rPr lang="fr-FR" sz="2800" b="0" dirty="0"/>
              <a:t> of expression to </a:t>
            </a:r>
            <a:r>
              <a:rPr lang="fr-FR" sz="2800" b="0" dirty="0" err="1"/>
              <a:t>seek</a:t>
            </a:r>
            <a:r>
              <a:rPr lang="fr-FR" sz="2800" b="0" dirty="0"/>
              <a:t> </a:t>
            </a:r>
            <a:r>
              <a:rPr lang="fr-FR" sz="2800" b="0" dirty="0" err="1"/>
              <a:t>historical</a:t>
            </a:r>
            <a:r>
              <a:rPr lang="fr-FR" sz="2800" b="0" dirty="0"/>
              <a:t> </a:t>
            </a:r>
            <a:r>
              <a:rPr lang="fr-FR" sz="2800" b="0" dirty="0" err="1"/>
              <a:t>truth</a:t>
            </a:r>
            <a:r>
              <a:rPr lang="fr-FR" sz="2800" b="0" dirty="0"/>
              <a:t>, but </a:t>
            </a:r>
            <a:r>
              <a:rPr lang="fr-FR" sz="2800" b="0" dirty="0" err="1"/>
              <a:t>considers</a:t>
            </a:r>
            <a:r>
              <a:rPr lang="fr-FR" sz="2800" b="0" dirty="0"/>
              <a:t> </a:t>
            </a:r>
            <a:r>
              <a:rPr lang="fr-FR" sz="2800" b="0" dirty="0" err="1"/>
              <a:t>that</a:t>
            </a:r>
            <a:r>
              <a:rPr lang="fr-FR" sz="2800" b="0" dirty="0"/>
              <a:t> </a:t>
            </a:r>
            <a:r>
              <a:rPr lang="fr-FR" sz="2800" b="0" dirty="0" err="1"/>
              <a:t>it</a:t>
            </a:r>
            <a:r>
              <a:rPr lang="fr-FR" sz="2800" b="0" dirty="0"/>
              <a:t> </a:t>
            </a:r>
            <a:r>
              <a:rPr lang="fr-FR" sz="2800" b="0" dirty="0" err="1"/>
              <a:t>is</a:t>
            </a:r>
            <a:r>
              <a:rPr lang="fr-FR" sz="2800" b="0" dirty="0"/>
              <a:t> not </a:t>
            </a:r>
            <a:r>
              <a:rPr lang="fr-FR" sz="2800" b="0" dirty="0" err="1"/>
              <a:t>called</a:t>
            </a:r>
            <a:r>
              <a:rPr lang="fr-FR" sz="2800" b="0" dirty="0"/>
              <a:t> </a:t>
            </a:r>
            <a:r>
              <a:rPr lang="fr-FR" sz="2800" b="0" dirty="0" err="1"/>
              <a:t>upon</a:t>
            </a:r>
            <a:r>
              <a:rPr lang="fr-FR" sz="2800" b="0" dirty="0"/>
              <a:t> to </a:t>
            </a:r>
            <a:r>
              <a:rPr lang="fr-FR" sz="2800" b="0" dirty="0" err="1"/>
              <a:t>settle</a:t>
            </a:r>
            <a:r>
              <a:rPr lang="fr-FR" sz="2800" b="0" dirty="0"/>
              <a:t> the issue of the </a:t>
            </a:r>
            <a:r>
              <a:rPr lang="fr-FR" sz="2800" b="0" dirty="0" err="1"/>
              <a:t>role</a:t>
            </a:r>
            <a:r>
              <a:rPr lang="fr-FR" sz="2800" b="0" dirty="0"/>
              <a:t> </a:t>
            </a:r>
            <a:r>
              <a:rPr lang="fr-FR" sz="2800" b="0" dirty="0" err="1"/>
              <a:t>actually</a:t>
            </a:r>
            <a:r>
              <a:rPr lang="fr-FR" sz="2800" b="0" dirty="0"/>
              <a:t> </a:t>
            </a:r>
            <a:r>
              <a:rPr lang="fr-FR" sz="2800" b="0" dirty="0" err="1"/>
              <a:t>played</a:t>
            </a:r>
            <a:r>
              <a:rPr lang="fr-FR" sz="2800" b="0" dirty="0"/>
              <a:t> by </a:t>
            </a:r>
            <a:r>
              <a:rPr lang="fr-FR" sz="2800" b="0" dirty="0" err="1"/>
              <a:t>Switzerland</a:t>
            </a:r>
            <a:r>
              <a:rPr lang="fr-FR" sz="2800" b="0" dirty="0"/>
              <a:t> in the Second World </a:t>
            </a:r>
            <a:r>
              <a:rPr lang="fr-FR" sz="2800" b="0" dirty="0" err="1"/>
              <a:t>War</a:t>
            </a:r>
            <a:r>
              <a:rPr lang="fr-FR" sz="2800" b="0" dirty="0"/>
              <a:t>, </a:t>
            </a:r>
            <a:r>
              <a:rPr lang="fr-FR" sz="2800" b="0" dirty="0" err="1"/>
              <a:t>which</a:t>
            </a:r>
            <a:r>
              <a:rPr lang="fr-FR" sz="2800" b="0" dirty="0"/>
              <a:t> </a:t>
            </a:r>
            <a:r>
              <a:rPr lang="fr-FR" sz="2800" b="0" dirty="0" err="1"/>
              <a:t>is</a:t>
            </a:r>
            <a:r>
              <a:rPr lang="fr-FR" sz="2800" b="0" dirty="0"/>
              <a:t> part of an </a:t>
            </a:r>
            <a:r>
              <a:rPr lang="fr-FR" sz="2800" b="0" dirty="0" err="1"/>
              <a:t>ongoing</a:t>
            </a:r>
            <a:r>
              <a:rPr lang="fr-FR" sz="2800" b="0" dirty="0"/>
              <a:t> </a:t>
            </a:r>
            <a:r>
              <a:rPr lang="fr-FR" sz="2800" b="0" dirty="0" err="1"/>
              <a:t>debate</a:t>
            </a:r>
            <a:r>
              <a:rPr lang="fr-FR" sz="2800" b="0" dirty="0"/>
              <a:t> </a:t>
            </a:r>
            <a:r>
              <a:rPr lang="fr-FR" sz="2800" b="0" dirty="0" err="1"/>
              <a:t>among</a:t>
            </a:r>
            <a:r>
              <a:rPr lang="fr-FR" sz="2800" b="0" dirty="0"/>
              <a:t> </a:t>
            </a:r>
            <a:r>
              <a:rPr lang="fr-FR" sz="2800" b="0" dirty="0" err="1"/>
              <a:t>historians</a:t>
            </a:r>
            <a:r>
              <a:rPr lang="fr-FR" sz="2800" b="0" dirty="0"/>
              <a:t> </a:t>
            </a:r>
            <a:r>
              <a:rPr lang="fr-FR" sz="2800" b="0" dirty="0" smtClean="0"/>
              <a:t>(…)</a:t>
            </a:r>
          </a:p>
          <a:p>
            <a:r>
              <a:rPr lang="fr-FR" sz="2800" b="0" dirty="0" smtClean="0"/>
              <a:t>§64</a:t>
            </a:r>
            <a:r>
              <a:rPr lang="fr-FR" sz="2800" b="0" dirty="0"/>
              <a:t>. The Court </a:t>
            </a:r>
            <a:r>
              <a:rPr lang="fr-FR" sz="2800" b="0" dirty="0" err="1"/>
              <a:t>further</a:t>
            </a:r>
            <a:r>
              <a:rPr lang="fr-FR" sz="2800" b="0" dirty="0"/>
              <a:t> notes </a:t>
            </a:r>
            <a:r>
              <a:rPr lang="fr-FR" sz="2800" b="0" dirty="0" err="1"/>
              <a:t>that</a:t>
            </a:r>
            <a:r>
              <a:rPr lang="fr-FR" sz="2800" b="0" dirty="0"/>
              <a:t> the </a:t>
            </a:r>
            <a:r>
              <a:rPr lang="fr-FR" sz="2800" b="0" dirty="0" err="1"/>
              <a:t>historical</a:t>
            </a:r>
            <a:r>
              <a:rPr lang="fr-FR" sz="2800" b="0" dirty="0"/>
              <a:t> </a:t>
            </a:r>
            <a:r>
              <a:rPr lang="fr-FR" sz="2800" b="0" dirty="0" err="1"/>
              <a:t>events</a:t>
            </a:r>
            <a:r>
              <a:rPr lang="fr-FR" sz="2800" b="0" dirty="0"/>
              <a:t> </a:t>
            </a:r>
            <a:r>
              <a:rPr lang="fr-FR" sz="2800" b="0" dirty="0" err="1"/>
              <a:t>discussed</a:t>
            </a:r>
            <a:r>
              <a:rPr lang="fr-FR" sz="2800" b="0" dirty="0"/>
              <a:t> in the programme in issue </a:t>
            </a:r>
            <a:r>
              <a:rPr lang="fr-FR" sz="2800" b="0" dirty="0" err="1"/>
              <a:t>had</a:t>
            </a:r>
            <a:r>
              <a:rPr lang="fr-FR" sz="2800" b="0" dirty="0"/>
              <a:t> </a:t>
            </a:r>
            <a:r>
              <a:rPr lang="fr-FR" sz="2800" b="0" dirty="0" err="1"/>
              <a:t>occurred</a:t>
            </a:r>
            <a:r>
              <a:rPr lang="fr-FR" sz="2800" b="0" dirty="0"/>
              <a:t> more </a:t>
            </a:r>
            <a:r>
              <a:rPr lang="fr-FR" sz="2800" b="0" dirty="0" err="1"/>
              <a:t>than</a:t>
            </a:r>
            <a:r>
              <a:rPr lang="fr-FR" sz="2800" b="0" dirty="0"/>
              <a:t> </a:t>
            </a:r>
            <a:r>
              <a:rPr lang="fr-FR" sz="2800" b="0" dirty="0" err="1"/>
              <a:t>fifty</a:t>
            </a:r>
            <a:r>
              <a:rPr lang="fr-FR" sz="2800" b="0" dirty="0"/>
              <a:t> </a:t>
            </a:r>
            <a:r>
              <a:rPr lang="fr-FR" sz="2800" b="0" dirty="0" err="1"/>
              <a:t>years</a:t>
            </a:r>
            <a:r>
              <a:rPr lang="fr-FR" sz="2800" b="0" dirty="0"/>
              <a:t> </a:t>
            </a:r>
            <a:r>
              <a:rPr lang="fr-FR" sz="2800" b="0" dirty="0" err="1"/>
              <a:t>previously</a:t>
            </a:r>
            <a:r>
              <a:rPr lang="fr-FR" sz="2800" b="0" dirty="0"/>
              <a:t>. </a:t>
            </a:r>
            <a:r>
              <a:rPr lang="fr-FR" sz="2800" b="0" dirty="0" err="1"/>
              <a:t>Even</a:t>
            </a:r>
            <a:r>
              <a:rPr lang="fr-FR" sz="2800" b="0" dirty="0"/>
              <a:t> </a:t>
            </a:r>
            <a:r>
              <a:rPr lang="fr-FR" sz="2800" b="0" dirty="0" err="1"/>
              <a:t>though</a:t>
            </a:r>
            <a:r>
              <a:rPr lang="fr-FR" sz="2800" b="0" dirty="0"/>
              <a:t> </a:t>
            </a:r>
            <a:r>
              <a:rPr lang="fr-FR" sz="2800" b="0" dirty="0" err="1"/>
              <a:t>remarks</a:t>
            </a:r>
            <a:r>
              <a:rPr lang="fr-FR" sz="2800" b="0" dirty="0"/>
              <a:t> </a:t>
            </a:r>
            <a:r>
              <a:rPr lang="fr-FR" sz="2800" b="0" dirty="0" err="1"/>
              <a:t>such</a:t>
            </a:r>
            <a:r>
              <a:rPr lang="fr-FR" sz="2800" b="0" dirty="0"/>
              <a:t> as </a:t>
            </a:r>
            <a:r>
              <a:rPr lang="fr-FR" sz="2800" b="0" dirty="0" err="1"/>
              <a:t>those</a:t>
            </a:r>
            <a:r>
              <a:rPr lang="fr-FR" sz="2800" b="0" dirty="0"/>
              <a:t> by the </a:t>
            </a:r>
            <a:r>
              <a:rPr lang="fr-FR" sz="2800" b="0" dirty="0" err="1"/>
              <a:t>applicant</a:t>
            </a:r>
            <a:r>
              <a:rPr lang="fr-FR" sz="2800" b="0" dirty="0"/>
              <a:t> are </a:t>
            </a:r>
            <a:r>
              <a:rPr lang="fr-FR" sz="2800" b="0" dirty="0" err="1"/>
              <a:t>always</a:t>
            </a:r>
            <a:r>
              <a:rPr lang="fr-FR" sz="2800" b="0" dirty="0"/>
              <a:t> </a:t>
            </a:r>
            <a:r>
              <a:rPr lang="fr-FR" sz="2800" b="0" dirty="0" err="1"/>
              <a:t>likely</a:t>
            </a:r>
            <a:r>
              <a:rPr lang="fr-FR" sz="2800" b="0" dirty="0"/>
              <a:t> to </a:t>
            </a:r>
            <a:r>
              <a:rPr lang="fr-FR" sz="2800" b="0" dirty="0" err="1"/>
              <a:t>reopen</a:t>
            </a:r>
            <a:r>
              <a:rPr lang="fr-FR" sz="2800" b="0" dirty="0"/>
              <a:t> the </a:t>
            </a:r>
            <a:r>
              <a:rPr lang="fr-FR" sz="2800" b="0" dirty="0" err="1"/>
              <a:t>controversy</a:t>
            </a:r>
            <a:r>
              <a:rPr lang="fr-FR" sz="2800" b="0" dirty="0"/>
              <a:t> </a:t>
            </a:r>
            <a:r>
              <a:rPr lang="fr-FR" sz="2800" b="0" dirty="0" err="1"/>
              <a:t>among</a:t>
            </a:r>
            <a:r>
              <a:rPr lang="fr-FR" sz="2800" b="0" dirty="0"/>
              <a:t> the public, the lapse of time </a:t>
            </a:r>
            <a:r>
              <a:rPr lang="fr-FR" sz="2800" b="0" dirty="0" err="1"/>
              <a:t>makes</a:t>
            </a:r>
            <a:r>
              <a:rPr lang="fr-FR" sz="2800" b="0" dirty="0"/>
              <a:t> </a:t>
            </a:r>
            <a:r>
              <a:rPr lang="fr-FR" sz="2800" b="0" dirty="0" err="1"/>
              <a:t>it</a:t>
            </a:r>
            <a:r>
              <a:rPr lang="fr-FR" sz="2800" b="0" dirty="0"/>
              <a:t> </a:t>
            </a:r>
            <a:r>
              <a:rPr lang="fr-FR" sz="2800" b="0" dirty="0" err="1"/>
              <a:t>inappropriate</a:t>
            </a:r>
            <a:r>
              <a:rPr lang="fr-FR" sz="2800" b="0" dirty="0"/>
              <a:t> to deal </a:t>
            </a:r>
            <a:r>
              <a:rPr lang="fr-FR" sz="2800" b="0" dirty="0" err="1"/>
              <a:t>with</a:t>
            </a:r>
            <a:r>
              <a:rPr lang="fr-FR" sz="2800" b="0" dirty="0"/>
              <a:t> </a:t>
            </a:r>
            <a:r>
              <a:rPr lang="fr-FR" sz="2800" b="0" dirty="0" err="1"/>
              <a:t>such</a:t>
            </a:r>
            <a:r>
              <a:rPr lang="fr-FR" sz="2800" b="0" dirty="0"/>
              <a:t> </a:t>
            </a:r>
            <a:r>
              <a:rPr lang="fr-FR" sz="2800" b="0" dirty="0" err="1"/>
              <a:t>remarks</a:t>
            </a:r>
            <a:r>
              <a:rPr lang="fr-FR" sz="2800" b="0" dirty="0"/>
              <a:t>, </a:t>
            </a:r>
            <a:r>
              <a:rPr lang="fr-FR" sz="2800" b="0" dirty="0" err="1"/>
              <a:t>fifty</a:t>
            </a:r>
            <a:r>
              <a:rPr lang="fr-FR" sz="2800" b="0" dirty="0"/>
              <a:t> </a:t>
            </a:r>
            <a:r>
              <a:rPr lang="fr-FR" sz="2800" b="0" dirty="0" err="1"/>
              <a:t>years</a:t>
            </a:r>
            <a:r>
              <a:rPr lang="fr-FR" sz="2800" b="0" dirty="0"/>
              <a:t> on, </a:t>
            </a:r>
            <a:r>
              <a:rPr lang="fr-FR" sz="2800" b="0" dirty="0" err="1"/>
              <a:t>with</a:t>
            </a:r>
            <a:r>
              <a:rPr lang="fr-FR" sz="2800" b="0" dirty="0"/>
              <a:t> the </a:t>
            </a:r>
            <a:r>
              <a:rPr lang="fr-FR" sz="2800" b="0" dirty="0" err="1"/>
              <a:t>same</a:t>
            </a:r>
            <a:r>
              <a:rPr lang="fr-FR" sz="2800" b="0" dirty="0"/>
              <a:t> </a:t>
            </a:r>
            <a:r>
              <a:rPr lang="fr-FR" sz="2800" b="0" dirty="0" err="1"/>
              <a:t>severity</a:t>
            </a:r>
            <a:r>
              <a:rPr lang="fr-FR" sz="2800" b="0" dirty="0"/>
              <a:t> as </a:t>
            </a:r>
            <a:r>
              <a:rPr lang="fr-FR" sz="2800" b="0" dirty="0" err="1"/>
              <a:t>ten</a:t>
            </a:r>
            <a:r>
              <a:rPr lang="fr-FR" sz="2800" b="0" dirty="0"/>
              <a:t> or </a:t>
            </a:r>
            <a:r>
              <a:rPr lang="fr-FR" sz="2800" b="0" dirty="0" err="1"/>
              <a:t>twenty</a:t>
            </a:r>
            <a:r>
              <a:rPr lang="fr-FR" sz="2800" b="0" dirty="0"/>
              <a:t> </a:t>
            </a:r>
            <a:r>
              <a:rPr lang="fr-FR" sz="2800" b="0" dirty="0" err="1"/>
              <a:t>years</a:t>
            </a:r>
            <a:r>
              <a:rPr lang="fr-FR" sz="2800" b="0" dirty="0"/>
              <a:t> </a:t>
            </a:r>
            <a:r>
              <a:rPr lang="fr-FR" sz="2800" b="0" dirty="0" err="1"/>
              <a:t>before</a:t>
            </a:r>
            <a:r>
              <a:rPr lang="fr-FR" sz="2800" b="0" dirty="0"/>
              <a:t>. </a:t>
            </a:r>
            <a:r>
              <a:rPr lang="fr-FR" sz="2800" b="0" u="sng" dirty="0"/>
              <a:t>That </a:t>
            </a:r>
            <a:r>
              <a:rPr lang="fr-FR" sz="2800" b="0" u="sng" dirty="0" err="1"/>
              <a:t>forms</a:t>
            </a:r>
            <a:r>
              <a:rPr lang="fr-FR" sz="2800" b="0" u="sng" dirty="0"/>
              <a:t> part of the efforts </a:t>
            </a:r>
            <a:r>
              <a:rPr lang="fr-FR" sz="2800" b="0" u="sng" dirty="0" err="1"/>
              <a:t>that</a:t>
            </a:r>
            <a:r>
              <a:rPr lang="fr-FR" sz="2800" b="0" u="sng" dirty="0"/>
              <a:t> </a:t>
            </a:r>
            <a:r>
              <a:rPr lang="fr-FR" sz="2800" b="0" u="sng" dirty="0" err="1"/>
              <a:t>every</a:t>
            </a:r>
            <a:r>
              <a:rPr lang="fr-FR" sz="2800" b="0" u="sng" dirty="0"/>
              <a:t> country must </a:t>
            </a:r>
            <a:r>
              <a:rPr lang="fr-FR" sz="2800" b="0" u="sng" dirty="0" err="1"/>
              <a:t>make</a:t>
            </a:r>
            <a:r>
              <a:rPr lang="fr-FR" sz="2800" b="0" u="sng" dirty="0"/>
              <a:t> to </a:t>
            </a:r>
            <a:r>
              <a:rPr lang="fr-FR" sz="2800" b="0" u="sng" dirty="0" err="1"/>
              <a:t>debate</a:t>
            </a:r>
            <a:r>
              <a:rPr lang="fr-FR" sz="2800" b="0" u="sng" dirty="0"/>
              <a:t> </a:t>
            </a:r>
            <a:r>
              <a:rPr lang="fr-FR" sz="2800" b="0" u="sng" dirty="0" err="1"/>
              <a:t>its</a:t>
            </a:r>
            <a:r>
              <a:rPr lang="fr-FR" sz="2800" b="0" u="sng" dirty="0"/>
              <a:t> </a:t>
            </a:r>
            <a:r>
              <a:rPr lang="fr-FR" sz="2800" b="0" u="sng" dirty="0" err="1"/>
              <a:t>own</a:t>
            </a:r>
            <a:r>
              <a:rPr lang="fr-FR" sz="2800" b="0" u="sng" dirty="0"/>
              <a:t> </a:t>
            </a:r>
            <a:r>
              <a:rPr lang="fr-FR" sz="2800" b="0" u="sng" dirty="0" err="1"/>
              <a:t>history</a:t>
            </a:r>
            <a:r>
              <a:rPr lang="fr-FR" sz="2800" b="0" u="sng" dirty="0"/>
              <a:t> </a:t>
            </a:r>
            <a:r>
              <a:rPr lang="fr-FR" sz="2800" b="0" u="sng" dirty="0" err="1"/>
              <a:t>openly</a:t>
            </a:r>
            <a:r>
              <a:rPr lang="fr-FR" sz="2800" b="0" u="sng" dirty="0"/>
              <a:t> and </a:t>
            </a:r>
            <a:r>
              <a:rPr lang="fr-FR" sz="2800" b="0" u="sng" dirty="0" err="1" smtClean="0"/>
              <a:t>dispassionately</a:t>
            </a:r>
            <a:r>
              <a:rPr lang="fr-FR" sz="2800" dirty="0" smtClean="0"/>
              <a:t>.</a:t>
            </a:r>
            <a:r>
              <a:rPr lang="fr-FR" sz="2800" b="0" dirty="0" smtClean="0"/>
              <a:t> (…)</a:t>
            </a:r>
          </a:p>
          <a:p>
            <a:endParaRPr lang="en-GB" sz="2800" i="1" dirty="0" smtClean="0"/>
          </a:p>
          <a:p>
            <a:endParaRPr lang="en-GB" i="1" dirty="0" smtClean="0"/>
          </a:p>
          <a:p>
            <a:endParaRPr lang="en-GB" i="1" dirty="0"/>
          </a:p>
        </p:txBody>
      </p:sp>
      <p:pic>
        <p:nvPicPr>
          <p:cNvPr id="5" name="Image 4" descr="CEDH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17333" cy="166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5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7332" y="-16615"/>
            <a:ext cx="5926667" cy="203168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200" dirty="0" smtClean="0"/>
              <a:t>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offering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491" y="2015067"/>
            <a:ext cx="8536842" cy="4639733"/>
          </a:xfrm>
        </p:spPr>
        <p:txBody>
          <a:bodyPr>
            <a:normAutofit fontScale="55000" lnSpcReduction="20000"/>
          </a:bodyPr>
          <a:lstStyle/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Freedom of expression admits restrictions if necessary in a democratic society</a:t>
            </a:r>
            <a:endParaRPr lang="en-GB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800" dirty="0" smtClean="0"/>
          </a:p>
          <a:p>
            <a:pPr marL="457200" indent="-457200">
              <a:buFontTx/>
              <a:buChar char="-"/>
            </a:pPr>
            <a:r>
              <a:rPr lang="en-GB" sz="2800" dirty="0" smtClean="0"/>
              <a:t>Hate speech, 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G</a:t>
            </a:r>
            <a:r>
              <a:rPr lang="en-GB" sz="2800" dirty="0" smtClean="0"/>
              <a:t>enocide denial (with or without specific law: </a:t>
            </a:r>
            <a:r>
              <a:rPr lang="en-GB" sz="2800" b="0" i="1" dirty="0" smtClean="0"/>
              <a:t>see </a:t>
            </a:r>
            <a:r>
              <a:rPr lang="en-GB" sz="2800" b="0" i="1" dirty="0" err="1" smtClean="0"/>
              <a:t>Garaudy</a:t>
            </a:r>
            <a:r>
              <a:rPr lang="en-GB" sz="2800" b="0" i="1" dirty="0" smtClean="0"/>
              <a:t> v. France</a:t>
            </a:r>
            <a:r>
              <a:rPr lang="en-GB" sz="2800" b="0" dirty="0" smtClean="0"/>
              <a:t> and </a:t>
            </a:r>
            <a:r>
              <a:rPr lang="en-GB" sz="2800" b="0" i="1" dirty="0" err="1" smtClean="0"/>
              <a:t>Witsch</a:t>
            </a:r>
            <a:r>
              <a:rPr lang="en-GB" sz="2800" b="0" i="1" dirty="0" smtClean="0"/>
              <a:t> v. Germany</a:t>
            </a:r>
            <a:r>
              <a:rPr lang="en-GB" sz="2800" b="0" dirty="0" smtClean="0"/>
              <a:t>)</a:t>
            </a:r>
            <a:r>
              <a:rPr lang="en-GB" sz="2800" b="0" dirty="0"/>
              <a:t>: </a:t>
            </a:r>
            <a:r>
              <a:rPr lang="en-GB" sz="2800" b="0" dirty="0" smtClean="0"/>
              <a:t>“For </a:t>
            </a:r>
            <a:r>
              <a:rPr lang="en-GB" sz="2800" b="0" dirty="0"/>
              <a:t>the Court, the justification for making its denial a criminal offence lies not so much in that it is a clearly established historical fact but in that, in view of the historical context in the States concerned </a:t>
            </a:r>
            <a:r>
              <a:rPr lang="en-GB" sz="2800" b="0" dirty="0" smtClean="0"/>
              <a:t>(…), </a:t>
            </a:r>
            <a:r>
              <a:rPr lang="en-GB" sz="2800" b="0" dirty="0"/>
              <a:t>its denial, even if dressed up as impartial historical research, must invariably be seen as connoting an antidemocratic ideology and anti-Semitism </a:t>
            </a:r>
            <a:r>
              <a:rPr lang="en-GB" sz="2800" b="0" dirty="0" smtClean="0"/>
              <a:t>(</a:t>
            </a:r>
            <a:r>
              <a:rPr lang="en-GB" sz="2800" b="0" i="1" dirty="0" err="1" smtClean="0"/>
              <a:t>Perincek</a:t>
            </a:r>
            <a:r>
              <a:rPr lang="en-GB" sz="2800" b="0" i="1" dirty="0" smtClean="0"/>
              <a:t> v. Switzerland</a:t>
            </a:r>
            <a:r>
              <a:rPr lang="en-GB" sz="2800" b="0" dirty="0" smtClean="0"/>
              <a:t>, 15.10.2015, §243)</a:t>
            </a:r>
          </a:p>
          <a:p>
            <a:pPr marL="457200" indent="-457200">
              <a:buFontTx/>
              <a:buChar char="-"/>
            </a:pPr>
            <a:r>
              <a:rPr lang="en-GB" sz="2800" dirty="0" smtClean="0"/>
              <a:t>Partial presentation of historical facts, depending of:</a:t>
            </a:r>
          </a:p>
          <a:p>
            <a:pPr marL="914400" lvl="1" indent="-457200">
              <a:buFontTx/>
              <a:buChar char="-"/>
            </a:pPr>
            <a:r>
              <a:rPr lang="en-GB" sz="2800" dirty="0"/>
              <a:t>the manner in which the impugned statements were phrased and the way in which they could be </a:t>
            </a:r>
            <a:r>
              <a:rPr lang="en-GB" sz="2800" dirty="0" smtClean="0"/>
              <a:t>construed;</a:t>
            </a:r>
          </a:p>
          <a:p>
            <a:pPr marL="914400" lvl="1" indent="-457200">
              <a:buFontTx/>
              <a:buChar char="-"/>
            </a:pPr>
            <a:r>
              <a:rPr lang="en-GB" sz="2800" dirty="0"/>
              <a:t>the specific interest or right affected by the </a:t>
            </a:r>
            <a:r>
              <a:rPr lang="en-GB" sz="2800" dirty="0" smtClean="0"/>
              <a:t>statements;</a:t>
            </a:r>
          </a:p>
          <a:p>
            <a:pPr marL="914400" lvl="1" indent="-457200">
              <a:buFontTx/>
              <a:buChar char="-"/>
            </a:pPr>
            <a:r>
              <a:rPr lang="en-GB" sz="2800" dirty="0"/>
              <a:t>the statements’ impact </a:t>
            </a:r>
            <a:endParaRPr lang="en-GB" sz="2800" dirty="0" smtClean="0"/>
          </a:p>
          <a:p>
            <a:pPr marL="914400" lvl="1" indent="-457200">
              <a:buFontTx/>
              <a:buChar char="-"/>
            </a:pPr>
            <a:r>
              <a:rPr lang="en-GB" sz="2800" dirty="0"/>
              <a:t>the lapse of time since the historical events to which the statements related </a:t>
            </a:r>
            <a:endParaRPr lang="en-GB" sz="2800" dirty="0" smtClean="0"/>
          </a:p>
          <a:p>
            <a:pPr marL="457200" indent="-457200">
              <a:buFontTx/>
              <a:buChar char="-"/>
            </a:pPr>
            <a:endParaRPr lang="en-GB" sz="2800" dirty="0" smtClean="0"/>
          </a:p>
          <a:p>
            <a:endParaRPr lang="en-GB" sz="2800" i="1" dirty="0" smtClean="0"/>
          </a:p>
          <a:p>
            <a:endParaRPr lang="en-GB" i="1" dirty="0" smtClean="0"/>
          </a:p>
          <a:p>
            <a:endParaRPr lang="en-GB" i="1" dirty="0"/>
          </a:p>
        </p:txBody>
      </p:sp>
      <p:pic>
        <p:nvPicPr>
          <p:cNvPr id="5" name="Image 4" descr="CEDH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17333" cy="166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8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453967" cy="1794616"/>
          </a:xfrm>
        </p:spPr>
        <p:txBody>
          <a:bodyPr>
            <a:normAutofit/>
          </a:bodyPr>
          <a:lstStyle/>
          <a:p>
            <a:pPr algn="ctr"/>
            <a:r>
              <a:rPr lang="fr-FR" sz="3200" dirty="0" smtClean="0"/>
              <a:t>Ii.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rejecting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BE" sz="2800" i="1" dirty="0"/>
          </a:p>
          <a:p>
            <a:endParaRPr lang="fr-FR" i="1" dirty="0"/>
          </a:p>
          <a:p>
            <a:endParaRPr lang="fr-FR" i="1" dirty="0"/>
          </a:p>
        </p:txBody>
      </p:sp>
      <p:pic>
        <p:nvPicPr>
          <p:cNvPr id="5" name="Image 4" descr="CEDH salle d'audien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6886"/>
            <a:ext cx="9144000" cy="517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55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7332" y="-16615"/>
            <a:ext cx="5926667" cy="203168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200" dirty="0" smtClean="0"/>
              <a:t>II.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rejecting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BE" sz="2800" i="1" dirty="0"/>
          </a:p>
          <a:p>
            <a:endParaRPr lang="fr-FR" i="1" dirty="0"/>
          </a:p>
          <a:p>
            <a:endParaRPr lang="fr-FR" i="1" dirty="0"/>
          </a:p>
        </p:txBody>
      </p:sp>
      <p:pic>
        <p:nvPicPr>
          <p:cNvPr id="4" name="Image 3" descr="CEDH salle d'audien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86667" cy="1892527"/>
          </a:xfrm>
          <a:prstGeom prst="rect">
            <a:avLst/>
          </a:prstGeom>
        </p:spPr>
      </p:pic>
      <p:sp>
        <p:nvSpPr>
          <p:cNvPr id="6" name="Espace réservé du contenu 2"/>
          <p:cNvSpPr txBox="1">
            <a:spLocks/>
          </p:cNvSpPr>
          <p:nvPr/>
        </p:nvSpPr>
        <p:spPr>
          <a:xfrm>
            <a:off x="268491" y="2015067"/>
            <a:ext cx="8536842" cy="463973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Right to privacy as an obstacle to historical research</a:t>
            </a:r>
            <a:endParaRPr lang="en-GB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800" dirty="0" smtClean="0"/>
          </a:p>
          <a:p>
            <a:r>
              <a:rPr lang="en-GB" sz="2800" dirty="0" smtClean="0"/>
              <a:t>BUT</a:t>
            </a:r>
          </a:p>
          <a:p>
            <a:r>
              <a:rPr lang="en-GB" sz="2800" dirty="0"/>
              <a:t>A</a:t>
            </a:r>
            <a:r>
              <a:rPr lang="fr-FR" sz="2800" dirty="0" err="1"/>
              <a:t>rrest</a:t>
            </a:r>
            <a:r>
              <a:rPr lang="fr-FR" sz="2800" dirty="0"/>
              <a:t> </a:t>
            </a:r>
            <a:r>
              <a:rPr lang="fr-FR" sz="2800" i="1" dirty="0" err="1"/>
              <a:t>Putistin</a:t>
            </a:r>
            <a:r>
              <a:rPr lang="fr-FR" sz="2800" i="1" dirty="0"/>
              <a:t> v. </a:t>
            </a:r>
            <a:r>
              <a:rPr lang="fr-FR" sz="2800" i="1" dirty="0" err="1"/>
              <a:t>Ukraina</a:t>
            </a:r>
            <a:r>
              <a:rPr lang="fr-FR" sz="2800" dirty="0"/>
              <a:t>, 21.11.2013</a:t>
            </a:r>
            <a:endParaRPr lang="en-GB" sz="2800" i="1" dirty="0"/>
          </a:p>
          <a:p>
            <a:r>
              <a:rPr lang="fr-FR" sz="2800" dirty="0" err="1" smtClean="0"/>
              <a:t>Decision</a:t>
            </a:r>
            <a:r>
              <a:rPr lang="fr-FR" sz="2800" dirty="0" smtClean="0"/>
              <a:t> </a:t>
            </a:r>
            <a:r>
              <a:rPr lang="en-GB" sz="2800" i="1" dirty="0" err="1"/>
              <a:t>Dzhugashvili</a:t>
            </a:r>
            <a:r>
              <a:rPr lang="en-GB" sz="2800" i="1" dirty="0"/>
              <a:t> </a:t>
            </a:r>
            <a:r>
              <a:rPr lang="en-GB" sz="2800" i="1" dirty="0" smtClean="0"/>
              <a:t>v. </a:t>
            </a:r>
            <a:r>
              <a:rPr lang="en-GB" sz="2800" i="1" dirty="0"/>
              <a:t>Russia</a:t>
            </a:r>
            <a:r>
              <a:rPr lang="fr-BE" sz="2800" dirty="0"/>
              <a:t> </a:t>
            </a:r>
            <a:r>
              <a:rPr lang="fr-FR" sz="2800" dirty="0" smtClean="0"/>
              <a:t>, 09.12.2014</a:t>
            </a:r>
          </a:p>
          <a:p>
            <a:r>
              <a:rPr lang="fr-FR" sz="2800" b="0" dirty="0" smtClean="0"/>
              <a:t>§32. The </a:t>
            </a:r>
            <a:r>
              <a:rPr lang="fr-FR" sz="2800" b="0" dirty="0"/>
              <a:t>Court notes </a:t>
            </a:r>
            <a:r>
              <a:rPr lang="fr-FR" sz="2800" b="0" dirty="0" err="1"/>
              <a:t>that</a:t>
            </a:r>
            <a:r>
              <a:rPr lang="fr-FR" sz="2800" b="0" dirty="0"/>
              <a:t> </a:t>
            </a:r>
            <a:r>
              <a:rPr lang="fr-FR" sz="2800" b="0" dirty="0" err="1"/>
              <a:t>historical</a:t>
            </a:r>
            <a:r>
              <a:rPr lang="fr-FR" sz="2800" b="0" dirty="0"/>
              <a:t> </a:t>
            </a:r>
            <a:r>
              <a:rPr lang="fr-FR" sz="2800" b="0" dirty="0" err="1"/>
              <a:t>events</a:t>
            </a:r>
            <a:r>
              <a:rPr lang="fr-FR" sz="2800" b="0" dirty="0"/>
              <a:t> of </a:t>
            </a:r>
            <a:r>
              <a:rPr lang="fr-FR" sz="2800" b="0" dirty="0" err="1"/>
              <a:t>great</a:t>
            </a:r>
            <a:r>
              <a:rPr lang="fr-FR" sz="2800" b="0" dirty="0"/>
              <a:t> importance </a:t>
            </a:r>
            <a:r>
              <a:rPr lang="fr-FR" sz="2800" b="0" dirty="0" err="1"/>
              <a:t>which</a:t>
            </a:r>
            <a:r>
              <a:rPr lang="fr-FR" sz="2800" b="0" dirty="0"/>
              <a:t> </a:t>
            </a:r>
            <a:r>
              <a:rPr lang="fr-FR" sz="2800" b="0" dirty="0" err="1"/>
              <a:t>affected</a:t>
            </a:r>
            <a:r>
              <a:rPr lang="fr-FR" sz="2800" b="0" dirty="0"/>
              <a:t> the </a:t>
            </a:r>
            <a:r>
              <a:rPr lang="fr-FR" sz="2800" b="0" dirty="0" err="1"/>
              <a:t>destinies</a:t>
            </a:r>
            <a:r>
              <a:rPr lang="fr-FR" sz="2800" b="0" dirty="0"/>
              <a:t> of multitudes of people, as </a:t>
            </a:r>
            <a:r>
              <a:rPr lang="fr-FR" sz="2800" b="0" dirty="0" err="1"/>
              <a:t>well</a:t>
            </a:r>
            <a:r>
              <a:rPr lang="fr-FR" sz="2800" b="0" dirty="0"/>
              <a:t> as the </a:t>
            </a:r>
            <a:r>
              <a:rPr lang="fr-FR" sz="2800" b="0" dirty="0" err="1"/>
              <a:t>historical</a:t>
            </a:r>
            <a:r>
              <a:rPr lang="fr-FR" sz="2800" b="0" dirty="0"/>
              <a:t> figures </a:t>
            </a:r>
            <a:r>
              <a:rPr lang="fr-FR" sz="2800" b="0" dirty="0" err="1"/>
              <a:t>involved</a:t>
            </a:r>
            <a:r>
              <a:rPr lang="fr-FR" sz="2800" b="0" dirty="0"/>
              <a:t> </a:t>
            </a:r>
            <a:r>
              <a:rPr lang="fr-FR" sz="2800" b="0" dirty="0" err="1"/>
              <a:t>therein</a:t>
            </a:r>
            <a:r>
              <a:rPr lang="fr-FR" sz="2800" b="0" dirty="0"/>
              <a:t> and </a:t>
            </a:r>
            <a:r>
              <a:rPr lang="fr-FR" sz="2800" b="0" dirty="0" err="1"/>
              <a:t>responsible</a:t>
            </a:r>
            <a:r>
              <a:rPr lang="fr-FR" sz="2800" b="0" dirty="0"/>
              <a:t> for </a:t>
            </a:r>
            <a:r>
              <a:rPr lang="fr-FR" sz="2800" b="0" dirty="0" err="1"/>
              <a:t>them</a:t>
            </a:r>
            <a:r>
              <a:rPr lang="fr-FR" sz="2800" b="0" dirty="0"/>
              <a:t>, </a:t>
            </a:r>
            <a:r>
              <a:rPr lang="fr-FR" sz="2800" b="0" dirty="0" err="1"/>
              <a:t>inevitably</a:t>
            </a:r>
            <a:r>
              <a:rPr lang="fr-FR" sz="2800" b="0" dirty="0"/>
              <a:t> </a:t>
            </a:r>
            <a:r>
              <a:rPr lang="fr-FR" sz="2800" b="0" dirty="0" err="1"/>
              <a:t>remain</a:t>
            </a:r>
            <a:r>
              <a:rPr lang="fr-FR" sz="2800" b="0" dirty="0"/>
              <a:t> open to public </a:t>
            </a:r>
            <a:r>
              <a:rPr lang="fr-FR" sz="2800" b="0" dirty="0" err="1"/>
              <a:t>historical</a:t>
            </a:r>
            <a:r>
              <a:rPr lang="fr-FR" sz="2800" b="0" dirty="0"/>
              <a:t> </a:t>
            </a:r>
            <a:r>
              <a:rPr lang="fr-FR" sz="2800" b="0" dirty="0" err="1"/>
              <a:t>scrutiny</a:t>
            </a:r>
            <a:r>
              <a:rPr lang="fr-FR" sz="2800" b="0" dirty="0"/>
              <a:t> and </a:t>
            </a:r>
            <a:r>
              <a:rPr lang="fr-FR" sz="2800" b="0" dirty="0" err="1"/>
              <a:t>criticism</a:t>
            </a:r>
            <a:r>
              <a:rPr lang="fr-FR" sz="2800" b="0" dirty="0"/>
              <a:t>, as </a:t>
            </a:r>
            <a:r>
              <a:rPr lang="fr-FR" sz="2800" b="0" dirty="0" err="1"/>
              <a:t>they</a:t>
            </a:r>
            <a:r>
              <a:rPr lang="fr-FR" sz="2800" b="0" dirty="0"/>
              <a:t> </a:t>
            </a:r>
            <a:r>
              <a:rPr lang="fr-FR" sz="2800" b="0" dirty="0" err="1"/>
              <a:t>present</a:t>
            </a:r>
            <a:r>
              <a:rPr lang="fr-FR" sz="2800" b="0" dirty="0"/>
              <a:t> a </a:t>
            </a:r>
            <a:r>
              <a:rPr lang="fr-FR" sz="2800" b="0" dirty="0" err="1"/>
              <a:t>matter</a:t>
            </a:r>
            <a:r>
              <a:rPr lang="fr-FR" sz="2800" b="0" dirty="0"/>
              <a:t> of </a:t>
            </a:r>
            <a:r>
              <a:rPr lang="fr-FR" sz="2800" b="0" dirty="0" err="1"/>
              <a:t>general</a:t>
            </a:r>
            <a:r>
              <a:rPr lang="fr-FR" sz="2800" b="0" dirty="0"/>
              <a:t> </a:t>
            </a:r>
            <a:r>
              <a:rPr lang="fr-FR" sz="2800" b="0" dirty="0" err="1"/>
              <a:t>interest</a:t>
            </a:r>
            <a:r>
              <a:rPr lang="fr-FR" sz="2800" b="0" dirty="0"/>
              <a:t> for society. </a:t>
            </a:r>
            <a:r>
              <a:rPr lang="fr-FR" sz="2800" dirty="0" smtClean="0"/>
              <a:t> </a:t>
            </a:r>
            <a:endParaRPr lang="fr-FR" sz="2800" dirty="0"/>
          </a:p>
          <a:p>
            <a:endParaRPr lang="en-GB" sz="2800" i="1" dirty="0"/>
          </a:p>
          <a:p>
            <a:endParaRPr lang="en-GB" sz="2800" i="1" dirty="0" smtClean="0"/>
          </a:p>
          <a:p>
            <a:endParaRPr lang="en-GB" i="1" dirty="0" smtClean="0"/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3603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7332" y="-16615"/>
            <a:ext cx="5926667" cy="203168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200" dirty="0" smtClean="0"/>
              <a:t>II.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rejecting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BE" sz="2800" i="1" dirty="0"/>
          </a:p>
          <a:p>
            <a:endParaRPr lang="fr-FR" i="1" dirty="0"/>
          </a:p>
          <a:p>
            <a:endParaRPr lang="fr-FR" i="1" dirty="0"/>
          </a:p>
        </p:txBody>
      </p:sp>
      <p:pic>
        <p:nvPicPr>
          <p:cNvPr id="4" name="Image 3" descr="CEDH salle d'audien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86667" cy="1892527"/>
          </a:xfrm>
          <a:prstGeom prst="rect">
            <a:avLst/>
          </a:prstGeom>
        </p:spPr>
      </p:pic>
      <p:sp>
        <p:nvSpPr>
          <p:cNvPr id="6" name="Espace réservé du contenu 2"/>
          <p:cNvSpPr txBox="1">
            <a:spLocks/>
          </p:cNvSpPr>
          <p:nvPr/>
        </p:nvSpPr>
        <p:spPr>
          <a:xfrm>
            <a:off x="268491" y="2015067"/>
            <a:ext cx="8536842" cy="46397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Right to information absent of the ECHR</a:t>
            </a:r>
            <a:endParaRPr lang="en-GB" sz="2800" dirty="0" smtClean="0"/>
          </a:p>
          <a:p>
            <a:endParaRPr lang="en-GB" sz="2600" dirty="0" smtClean="0"/>
          </a:p>
          <a:p>
            <a:r>
              <a:rPr lang="en-GB" sz="2600" dirty="0" smtClean="0"/>
              <a:t>A</a:t>
            </a:r>
            <a:r>
              <a:rPr lang="fr-FR" sz="2600" dirty="0" err="1" smtClean="0"/>
              <a:t>rrest</a:t>
            </a:r>
            <a:r>
              <a:rPr lang="fr-FR" sz="2600" dirty="0" smtClean="0"/>
              <a:t> </a:t>
            </a:r>
            <a:r>
              <a:rPr lang="fr-FR" sz="2600" i="1" dirty="0" err="1"/>
              <a:t>Janowiec</a:t>
            </a:r>
            <a:r>
              <a:rPr lang="fr-FR" sz="2600" i="1" dirty="0"/>
              <a:t> and </a:t>
            </a:r>
            <a:r>
              <a:rPr lang="fr-FR" sz="2600" i="1" dirty="0" err="1"/>
              <a:t>others</a:t>
            </a:r>
            <a:r>
              <a:rPr lang="fr-FR" sz="2600" i="1" dirty="0"/>
              <a:t> v. </a:t>
            </a:r>
            <a:r>
              <a:rPr lang="fr-FR" sz="2600" i="1" dirty="0" err="1"/>
              <a:t>Russia</a:t>
            </a:r>
            <a:r>
              <a:rPr lang="fr-FR" sz="2600" dirty="0"/>
              <a:t>, 21.10.2013</a:t>
            </a:r>
            <a:r>
              <a:rPr lang="fr-FR" sz="2600" dirty="0" smtClean="0"/>
              <a:t> : </a:t>
            </a:r>
          </a:p>
          <a:p>
            <a:r>
              <a:rPr lang="fr-FR" sz="2600" dirty="0" err="1" smtClean="0"/>
              <a:t>usefullness</a:t>
            </a:r>
            <a:r>
              <a:rPr lang="fr-FR" sz="2600" dirty="0" smtClean="0"/>
              <a:t> of article 38 ECHR:</a:t>
            </a:r>
            <a:r>
              <a:rPr lang="fr-FR" sz="2600" dirty="0"/>
              <a:t> </a:t>
            </a:r>
            <a:r>
              <a:rPr lang="fr-FR" sz="2600" b="0" dirty="0" smtClean="0"/>
              <a:t>“</a:t>
            </a:r>
            <a:r>
              <a:rPr lang="fr-FR" sz="2600" b="0" dirty="0"/>
              <a:t>The Court </a:t>
            </a:r>
            <a:r>
              <a:rPr lang="fr-FR" sz="2600" b="0" dirty="0" err="1"/>
              <a:t>shall</a:t>
            </a:r>
            <a:r>
              <a:rPr lang="fr-FR" sz="2600" b="0" dirty="0"/>
              <a:t> examine the case </a:t>
            </a:r>
            <a:r>
              <a:rPr lang="fr-FR" sz="2600" b="0" dirty="0" err="1"/>
              <a:t>together</a:t>
            </a:r>
            <a:r>
              <a:rPr lang="fr-FR" sz="2600" b="0" dirty="0"/>
              <a:t> </a:t>
            </a:r>
            <a:r>
              <a:rPr lang="fr-FR" sz="2600" b="0" dirty="0" err="1"/>
              <a:t>with</a:t>
            </a:r>
            <a:r>
              <a:rPr lang="fr-FR" sz="2600" b="0" dirty="0"/>
              <a:t> the </a:t>
            </a:r>
            <a:r>
              <a:rPr lang="fr-FR" sz="2600" b="0" dirty="0" err="1"/>
              <a:t>representatives</a:t>
            </a:r>
            <a:r>
              <a:rPr lang="fr-FR" sz="2600" b="0" dirty="0"/>
              <a:t> of the parties and, if </a:t>
            </a:r>
            <a:r>
              <a:rPr lang="fr-FR" sz="2600" b="0" dirty="0" err="1"/>
              <a:t>need</a:t>
            </a:r>
            <a:r>
              <a:rPr lang="fr-FR" sz="2600" b="0" dirty="0"/>
              <a:t> </a:t>
            </a:r>
            <a:r>
              <a:rPr lang="fr-FR" sz="2600" b="0" dirty="0" err="1"/>
              <a:t>be</a:t>
            </a:r>
            <a:r>
              <a:rPr lang="fr-FR" sz="2600" b="0" dirty="0"/>
              <a:t>, </a:t>
            </a:r>
            <a:r>
              <a:rPr lang="fr-FR" sz="2600" b="0" dirty="0" err="1"/>
              <a:t>undertake</a:t>
            </a:r>
            <a:r>
              <a:rPr lang="fr-FR" sz="2600" b="0" dirty="0"/>
              <a:t> an investigation, for the effective </a:t>
            </a:r>
            <a:r>
              <a:rPr lang="fr-FR" sz="2600" b="0" dirty="0" err="1"/>
              <a:t>conduct</a:t>
            </a:r>
            <a:r>
              <a:rPr lang="fr-FR" sz="2600" b="0" dirty="0"/>
              <a:t> of </a:t>
            </a:r>
            <a:r>
              <a:rPr lang="fr-FR" sz="2600" b="0" dirty="0" err="1"/>
              <a:t>which</a:t>
            </a:r>
            <a:r>
              <a:rPr lang="fr-FR" sz="2600" b="0" dirty="0"/>
              <a:t> the High </a:t>
            </a:r>
            <a:r>
              <a:rPr lang="fr-FR" sz="2600" b="0" dirty="0" err="1"/>
              <a:t>Contracting</a:t>
            </a:r>
            <a:r>
              <a:rPr lang="fr-FR" sz="2600" b="0" dirty="0"/>
              <a:t> Parties </a:t>
            </a:r>
            <a:r>
              <a:rPr lang="fr-FR" sz="2600" b="0" dirty="0" err="1"/>
              <a:t>concerned</a:t>
            </a:r>
            <a:r>
              <a:rPr lang="fr-FR" sz="2600" b="0" dirty="0"/>
              <a:t> </a:t>
            </a:r>
            <a:r>
              <a:rPr lang="fr-FR" sz="2600" b="0" dirty="0" err="1"/>
              <a:t>shall</a:t>
            </a:r>
            <a:r>
              <a:rPr lang="fr-FR" sz="2600" b="0" dirty="0"/>
              <a:t> </a:t>
            </a:r>
            <a:r>
              <a:rPr lang="fr-FR" sz="2600" b="0" dirty="0" err="1"/>
              <a:t>furnish</a:t>
            </a:r>
            <a:r>
              <a:rPr lang="fr-FR" sz="2600" b="0" dirty="0"/>
              <a:t> all </a:t>
            </a:r>
            <a:r>
              <a:rPr lang="fr-FR" sz="2600" b="0" dirty="0" err="1"/>
              <a:t>necessary</a:t>
            </a:r>
            <a:r>
              <a:rPr lang="fr-FR" sz="2600" b="0" dirty="0"/>
              <a:t> </a:t>
            </a:r>
            <a:r>
              <a:rPr lang="fr-FR" sz="2600" b="0" dirty="0" err="1"/>
              <a:t>facilities</a:t>
            </a:r>
            <a:r>
              <a:rPr lang="fr-FR" sz="2600" b="0" dirty="0"/>
              <a:t>.</a:t>
            </a:r>
            <a:r>
              <a:rPr lang="fr-FR" sz="2600" b="0" dirty="0" smtClean="0"/>
              <a:t>”</a:t>
            </a:r>
          </a:p>
          <a:p>
            <a:r>
              <a:rPr lang="fr-FR" sz="2600" b="0" dirty="0" smtClean="0"/>
              <a:t>§209 </a:t>
            </a:r>
            <a:r>
              <a:rPr lang="fr-FR" sz="2600" b="0" i="1" dirty="0" err="1" smtClean="0"/>
              <a:t>Janowiec</a:t>
            </a:r>
            <a:r>
              <a:rPr lang="fr-FR" sz="2600" b="0" dirty="0" smtClean="0"/>
              <a:t> : « the </a:t>
            </a:r>
            <a:r>
              <a:rPr lang="fr-FR" sz="2600" b="0" dirty="0"/>
              <a:t>Court </a:t>
            </a:r>
            <a:r>
              <a:rPr lang="fr-FR" sz="2600" b="0" dirty="0" err="1"/>
              <a:t>reiterates</a:t>
            </a:r>
            <a:r>
              <a:rPr lang="fr-FR" sz="2600" b="0" dirty="0"/>
              <a:t> </a:t>
            </a:r>
            <a:r>
              <a:rPr lang="fr-FR" sz="2600" b="0" dirty="0" err="1"/>
              <a:t>that</a:t>
            </a:r>
            <a:r>
              <a:rPr lang="fr-FR" sz="2600" b="0" dirty="0"/>
              <a:t> </a:t>
            </a:r>
            <a:r>
              <a:rPr lang="fr-FR" sz="2600" b="0" dirty="0" err="1"/>
              <a:t>this</a:t>
            </a:r>
            <a:r>
              <a:rPr lang="fr-FR" sz="2600" b="0" dirty="0"/>
              <a:t> obligation </a:t>
            </a:r>
            <a:r>
              <a:rPr lang="fr-FR" sz="2600" b="0" dirty="0" err="1"/>
              <a:t>is</a:t>
            </a:r>
            <a:r>
              <a:rPr lang="fr-FR" sz="2600" b="0" dirty="0"/>
              <a:t> a </a:t>
            </a:r>
            <a:r>
              <a:rPr lang="fr-FR" sz="2600" b="0" dirty="0" err="1"/>
              <a:t>corollary</a:t>
            </a:r>
            <a:r>
              <a:rPr lang="fr-FR" sz="2600" b="0" dirty="0"/>
              <a:t> of the </a:t>
            </a:r>
            <a:r>
              <a:rPr lang="fr-FR" sz="2600" b="0" dirty="0" err="1"/>
              <a:t>undertaking</a:t>
            </a:r>
            <a:r>
              <a:rPr lang="fr-FR" sz="2600" b="0" dirty="0"/>
              <a:t> not to </a:t>
            </a:r>
            <a:r>
              <a:rPr lang="fr-FR" sz="2600" b="0" dirty="0" err="1"/>
              <a:t>hinder</a:t>
            </a:r>
            <a:r>
              <a:rPr lang="fr-FR" sz="2600" b="0" dirty="0"/>
              <a:t> the effective </a:t>
            </a:r>
            <a:r>
              <a:rPr lang="fr-FR" sz="2600" b="0" dirty="0" err="1"/>
              <a:t>exercise</a:t>
            </a:r>
            <a:r>
              <a:rPr lang="fr-FR" sz="2600" b="0" dirty="0"/>
              <a:t> of the right of </a:t>
            </a:r>
            <a:r>
              <a:rPr lang="fr-FR" sz="2600" b="0" dirty="0" err="1" smtClean="0"/>
              <a:t>individual</a:t>
            </a:r>
            <a:r>
              <a:rPr lang="fr-FR" sz="2600" b="0" dirty="0"/>
              <a:t> </a:t>
            </a:r>
            <a:r>
              <a:rPr lang="fr-FR" sz="2600" b="0" dirty="0" smtClean="0"/>
              <a:t>application </a:t>
            </a:r>
            <a:r>
              <a:rPr lang="fr-FR" sz="2600" b="0" dirty="0" err="1"/>
              <a:t>under</a:t>
            </a:r>
            <a:r>
              <a:rPr lang="fr-FR" sz="2600" b="0" dirty="0"/>
              <a:t> Article 34 of the Convention</a:t>
            </a:r>
            <a:r>
              <a:rPr lang="fr-FR" sz="2600" b="0" dirty="0" smtClean="0"/>
              <a:t>. »</a:t>
            </a:r>
            <a:endParaRPr lang="fr-BE" sz="2600" dirty="0"/>
          </a:p>
          <a:p>
            <a:endParaRPr lang="en-GB" sz="2800" i="1" dirty="0" smtClean="0"/>
          </a:p>
          <a:p>
            <a:endParaRPr lang="en-GB" i="1" dirty="0" smtClean="0"/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166415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17332" y="-16615"/>
            <a:ext cx="5926667" cy="2031682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200" dirty="0" smtClean="0"/>
              <a:t>II. </a:t>
            </a:r>
            <a:r>
              <a:rPr lang="fr-FR" sz="3200" dirty="0" err="1" smtClean="0"/>
              <a:t>Echr</a:t>
            </a:r>
            <a:r>
              <a:rPr lang="fr-FR" sz="3200" dirty="0" smtClean="0"/>
              <a:t> </a:t>
            </a:r>
            <a:r>
              <a:rPr lang="fr-FR" sz="3200" dirty="0" err="1" smtClean="0"/>
              <a:t>rejecting</a:t>
            </a:r>
            <a:r>
              <a:rPr lang="fr-FR" sz="3200" dirty="0" smtClean="0"/>
              <a:t> protection to </a:t>
            </a:r>
            <a:r>
              <a:rPr lang="fr-FR" sz="3200" dirty="0" err="1" smtClean="0"/>
              <a:t>historical</a:t>
            </a:r>
            <a:r>
              <a:rPr lang="fr-FR" sz="3200" dirty="0" smtClean="0"/>
              <a:t> </a:t>
            </a:r>
            <a:r>
              <a:rPr lang="fr-FR" sz="3200" dirty="0" err="1" smtClean="0"/>
              <a:t>research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BE" sz="2800" i="1" dirty="0"/>
          </a:p>
          <a:p>
            <a:endParaRPr lang="fr-FR" i="1" dirty="0"/>
          </a:p>
          <a:p>
            <a:endParaRPr lang="fr-FR" i="1" dirty="0"/>
          </a:p>
        </p:txBody>
      </p:sp>
      <p:pic>
        <p:nvPicPr>
          <p:cNvPr id="4" name="Image 3" descr="CEDH salle d'audien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86667" cy="1892527"/>
          </a:xfrm>
          <a:prstGeom prst="rect">
            <a:avLst/>
          </a:prstGeom>
        </p:spPr>
      </p:pic>
      <p:sp>
        <p:nvSpPr>
          <p:cNvPr id="6" name="Espace réservé du contenu 2"/>
          <p:cNvSpPr txBox="1">
            <a:spLocks/>
          </p:cNvSpPr>
          <p:nvPr/>
        </p:nvSpPr>
        <p:spPr>
          <a:xfrm>
            <a:off x="268491" y="2015067"/>
            <a:ext cx="8536842" cy="4639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A political role interfering with the historical research?</a:t>
            </a:r>
            <a:endParaRPr lang="en-GB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800" dirty="0" smtClean="0"/>
          </a:p>
          <a:p>
            <a:r>
              <a:rPr lang="en-GB" sz="2800" dirty="0" smtClean="0"/>
              <a:t>Decision </a:t>
            </a:r>
            <a:r>
              <a:rPr lang="en-GB" sz="2800" i="1" dirty="0" smtClean="0"/>
              <a:t>Epstein and others v. Belgium</a:t>
            </a:r>
            <a:r>
              <a:rPr lang="en-GB" sz="2800" dirty="0" smtClean="0"/>
              <a:t>, 08.01.2008</a:t>
            </a:r>
          </a:p>
          <a:p>
            <a:r>
              <a:rPr lang="en-GB" sz="2800" dirty="0" smtClean="0"/>
              <a:t>A</a:t>
            </a:r>
            <a:r>
              <a:rPr lang="fr-FR" sz="2800" dirty="0" err="1" smtClean="0"/>
              <a:t>rrest</a:t>
            </a:r>
            <a:r>
              <a:rPr lang="fr-FR" sz="2800" dirty="0" smtClean="0"/>
              <a:t> </a:t>
            </a:r>
            <a:r>
              <a:rPr lang="fr-FR" sz="2800" i="1" dirty="0" err="1" smtClean="0"/>
              <a:t>Janowiec</a:t>
            </a:r>
            <a:r>
              <a:rPr lang="fr-FR" sz="2800" i="1" dirty="0" smtClean="0"/>
              <a:t> and </a:t>
            </a:r>
            <a:r>
              <a:rPr lang="fr-FR" sz="2800" i="1" dirty="0" err="1" smtClean="0"/>
              <a:t>others</a:t>
            </a:r>
            <a:r>
              <a:rPr lang="fr-FR" sz="2800" i="1" dirty="0" smtClean="0"/>
              <a:t> v. </a:t>
            </a:r>
            <a:r>
              <a:rPr lang="fr-FR" sz="2800" i="1" dirty="0" err="1" smtClean="0"/>
              <a:t>Russia</a:t>
            </a:r>
            <a:r>
              <a:rPr lang="fr-FR" sz="2800" dirty="0" smtClean="0"/>
              <a:t>, 21.10.2013</a:t>
            </a:r>
          </a:p>
          <a:p>
            <a:endParaRPr lang="en-GB" i="1" dirty="0" smtClean="0"/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3458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152717"/>
            <a:ext cx="8453967" cy="2517221"/>
          </a:xfrm>
        </p:spPr>
        <p:txBody>
          <a:bodyPr>
            <a:normAutofit/>
          </a:bodyPr>
          <a:lstStyle/>
          <a:p>
            <a:pPr algn="ctr"/>
            <a:r>
              <a:rPr lang="fr-FR" sz="3200" dirty="0" err="1" smtClean="0"/>
              <a:t>Concluding</a:t>
            </a:r>
            <a:r>
              <a:rPr lang="fr-FR" sz="3200" dirty="0" smtClean="0"/>
              <a:t> </a:t>
            </a:r>
            <a:r>
              <a:rPr lang="fr-FR" sz="3200" dirty="0" err="1" smtClean="0"/>
              <a:t>remarks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957" y="2930420"/>
            <a:ext cx="7608370" cy="2841647"/>
          </a:xfrm>
        </p:spPr>
        <p:txBody>
          <a:bodyPr>
            <a:normAutofit/>
          </a:bodyPr>
          <a:lstStyle/>
          <a:p>
            <a:endParaRPr lang="fr-FR" i="1" dirty="0"/>
          </a:p>
          <a:p>
            <a:endParaRPr lang="fr-FR" i="1" dirty="0"/>
          </a:p>
          <a:p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405745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e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Essentiel.thmx</Template>
  <TotalTime>3124</TotalTime>
  <Words>584</Words>
  <Application>Microsoft Macintosh PowerPoint</Application>
  <PresentationFormat>Présentation à l'écran (4:3)</PresentationFormat>
  <Paragraphs>51</Paragraphs>
  <Slides>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Essentiel</vt:lpstr>
      <vt:lpstr>  History’s Watch by the European Court of Human Rights  pierre-olivier de broux UGent – 25th of November 2015</vt:lpstr>
      <vt:lpstr>I. Echr offering protection to historical research </vt:lpstr>
      <vt:lpstr>I. Echr offering protection to historical research </vt:lpstr>
      <vt:lpstr>I. Echr offering protection to historical research </vt:lpstr>
      <vt:lpstr>Ii. Echr rejecting protection to historical research </vt:lpstr>
      <vt:lpstr>II. Echr rejecting protection to historical research </vt:lpstr>
      <vt:lpstr>II. Echr rejecting protection to historical research </vt:lpstr>
      <vt:lpstr>II. Echr rejecting protection to historical research </vt:lpstr>
      <vt:lpstr>Concluding remarks</vt:lpstr>
    </vt:vector>
  </TitlesOfParts>
  <Company>Saint-Louis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Evaluation du décret « mémoire »</dc:title>
  <dc:creator>Abraham Franssen</dc:creator>
  <cp:lastModifiedBy>sinfo fusl</cp:lastModifiedBy>
  <cp:revision>42</cp:revision>
  <dcterms:created xsi:type="dcterms:W3CDTF">2015-06-03T13:53:24Z</dcterms:created>
  <dcterms:modified xsi:type="dcterms:W3CDTF">2015-11-25T12:26:36Z</dcterms:modified>
</cp:coreProperties>
</file>