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78"/>
  </p:notesMasterIdLst>
  <p:handoutMasterIdLst>
    <p:handoutMasterId r:id="rId79"/>
  </p:handoutMasterIdLst>
  <p:sldIdLst>
    <p:sldId id="649" r:id="rId2"/>
    <p:sldId id="1144" r:id="rId3"/>
    <p:sldId id="1154" r:id="rId4"/>
    <p:sldId id="752" r:id="rId5"/>
    <p:sldId id="1147" r:id="rId6"/>
    <p:sldId id="499" r:id="rId7"/>
    <p:sldId id="542" r:id="rId8"/>
    <p:sldId id="530" r:id="rId9"/>
    <p:sldId id="543" r:id="rId10"/>
    <p:sldId id="547" r:id="rId11"/>
    <p:sldId id="587" r:id="rId12"/>
    <p:sldId id="550" r:id="rId13"/>
    <p:sldId id="644" r:id="rId14"/>
    <p:sldId id="1327" r:id="rId15"/>
    <p:sldId id="684" r:id="rId16"/>
    <p:sldId id="1155" r:id="rId17"/>
    <p:sldId id="745" r:id="rId18"/>
    <p:sldId id="1335" r:id="rId19"/>
    <p:sldId id="777" r:id="rId20"/>
    <p:sldId id="778" r:id="rId21"/>
    <p:sldId id="780" r:id="rId22"/>
    <p:sldId id="460" r:id="rId23"/>
    <p:sldId id="783" r:id="rId24"/>
    <p:sldId id="809" r:id="rId25"/>
    <p:sldId id="1328" r:id="rId26"/>
    <p:sldId id="787" r:id="rId27"/>
    <p:sldId id="789" r:id="rId28"/>
    <p:sldId id="1120" r:id="rId29"/>
    <p:sldId id="1156" r:id="rId30"/>
    <p:sldId id="1157" r:id="rId31"/>
    <p:sldId id="790" r:id="rId32"/>
    <p:sldId id="786" r:id="rId33"/>
    <p:sldId id="1325" r:id="rId34"/>
    <p:sldId id="1326" r:id="rId35"/>
    <p:sldId id="892" r:id="rId36"/>
    <p:sldId id="457" r:id="rId37"/>
    <p:sldId id="782" r:id="rId38"/>
    <p:sldId id="893" r:id="rId39"/>
    <p:sldId id="1153" r:id="rId40"/>
    <p:sldId id="1119" r:id="rId41"/>
    <p:sldId id="1109" r:id="rId42"/>
    <p:sldId id="1117" r:id="rId43"/>
    <p:sldId id="1148" r:id="rId44"/>
    <p:sldId id="1126" r:id="rId45"/>
    <p:sldId id="1127" r:id="rId46"/>
    <p:sldId id="718" r:id="rId47"/>
    <p:sldId id="727" r:id="rId48"/>
    <p:sldId id="772" r:id="rId49"/>
    <p:sldId id="851" r:id="rId50"/>
    <p:sldId id="774" r:id="rId51"/>
    <p:sldId id="1128" r:id="rId52"/>
    <p:sldId id="852" r:id="rId53"/>
    <p:sldId id="1150" r:id="rId54"/>
    <p:sldId id="751" r:id="rId55"/>
    <p:sldId id="753" r:id="rId56"/>
    <p:sldId id="1330" r:id="rId57"/>
    <p:sldId id="1333" r:id="rId58"/>
    <p:sldId id="1329" r:id="rId59"/>
    <p:sldId id="1129" r:id="rId60"/>
    <p:sldId id="1331" r:id="rId61"/>
    <p:sldId id="1332" r:id="rId62"/>
    <p:sldId id="1149" r:id="rId63"/>
    <p:sldId id="1096" r:id="rId64"/>
    <p:sldId id="1130" r:id="rId65"/>
    <p:sldId id="1132" r:id="rId66"/>
    <p:sldId id="1134" r:id="rId67"/>
    <p:sldId id="1135" r:id="rId68"/>
    <p:sldId id="1136" r:id="rId69"/>
    <p:sldId id="1137" r:id="rId70"/>
    <p:sldId id="1139" r:id="rId71"/>
    <p:sldId id="1140" r:id="rId72"/>
    <p:sldId id="1141" r:id="rId73"/>
    <p:sldId id="1097" r:id="rId74"/>
    <p:sldId id="1151" r:id="rId75"/>
    <p:sldId id="1334" r:id="rId76"/>
    <p:sldId id="1050" r:id="rId77"/>
  </p:sldIdLst>
  <p:sldSz cx="9144000" cy="6858000" type="screen4x3"/>
  <p:notesSz cx="6797675"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30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660B408-B3CF-4A94-85FC-2B1E0A45F4A2}" styleName="Style foncé 2 - Accentuation 1/Accentuation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130" autoAdjust="0"/>
    <p:restoredTop sz="89162" autoAdjust="0"/>
  </p:normalViewPr>
  <p:slideViewPr>
    <p:cSldViewPr>
      <p:cViewPr varScale="1">
        <p:scale>
          <a:sx n="102" d="100"/>
          <a:sy n="102" d="100"/>
        </p:scale>
        <p:origin x="840" y="176"/>
      </p:cViewPr>
      <p:guideLst>
        <p:guide orient="horz" pos="2160"/>
        <p:guide pos="2880"/>
      </p:guideLst>
    </p:cSldViewPr>
  </p:slideViewPr>
  <p:outlineViewPr>
    <p:cViewPr>
      <p:scale>
        <a:sx n="33" d="100"/>
        <a:sy n="33" d="100"/>
      </p:scale>
      <p:origin x="0" y="-8232"/>
    </p:cViewPr>
  </p:outlineViewPr>
  <p:notesTextViewPr>
    <p:cViewPr>
      <p:scale>
        <a:sx n="1" d="1"/>
        <a:sy n="1" d="1"/>
      </p:scale>
      <p:origin x="0" y="0"/>
    </p:cViewPr>
  </p:notesTextViewPr>
  <p:sorterViewPr>
    <p:cViewPr>
      <p:scale>
        <a:sx n="154" d="100"/>
        <a:sy n="154" d="100"/>
      </p:scale>
      <p:origin x="0" y="0"/>
    </p:cViewPr>
  </p:sorterViewPr>
  <p:notesViewPr>
    <p:cSldViewPr>
      <p:cViewPr varScale="1">
        <p:scale>
          <a:sx n="77" d="100"/>
          <a:sy n="77" d="100"/>
        </p:scale>
        <p:origin x="3128" y="2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rts/_rels/chart1.xml.rels><?xml version="1.0" encoding="UTF-8" standalone="yes"?>
<Relationships xmlns="http://schemas.openxmlformats.org/package/2006/relationships"><Relationship Id="rId2" Type="http://schemas.openxmlformats.org/officeDocument/2006/relationships/package" Target="../embeddings/Feuille_de_calcul_Microsoft_Excel.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971499330673657E-2"/>
          <c:y val="5.2831269239029276E-2"/>
          <c:w val="0.9014876870276417"/>
          <c:h val="0.68414542064230666"/>
        </c:manualLayout>
      </c:layout>
      <c:lineChart>
        <c:grouping val="standard"/>
        <c:varyColors val="0"/>
        <c:ser>
          <c:idx val="0"/>
          <c:order val="0"/>
          <c:tx>
            <c:strRef>
              <c:f>Blad1!$A$2</c:f>
              <c:strCache>
                <c:ptCount val="1"/>
                <c:pt idx="0">
                  <c:v>judicial internement verdicts</c:v>
                </c:pt>
              </c:strCache>
            </c:strRef>
          </c:tx>
          <c:spPr>
            <a:ln w="69850"/>
          </c:spPr>
          <c:marker>
            <c:symbol val="none"/>
          </c:marker>
          <c:cat>
            <c:numRef>
              <c:f>Blad1!$B$1:$AA$1</c:f>
              <c:numCache>
                <c:formatCode>General</c:formatCode>
                <c:ptCount val="26"/>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numCache>
            </c:numRef>
          </c:cat>
          <c:val>
            <c:numRef>
              <c:f>Blad1!$B$2:$AA$2</c:f>
              <c:numCache>
                <c:formatCode>General</c:formatCode>
                <c:ptCount val="26"/>
                <c:pt idx="0">
                  <c:v>318</c:v>
                </c:pt>
                <c:pt idx="1">
                  <c:v>322</c:v>
                </c:pt>
                <c:pt idx="2">
                  <c:v>364</c:v>
                </c:pt>
                <c:pt idx="3">
                  <c:v>318</c:v>
                </c:pt>
                <c:pt idx="4">
                  <c:v>290</c:v>
                </c:pt>
                <c:pt idx="5">
                  <c:v>300</c:v>
                </c:pt>
                <c:pt idx="6">
                  <c:v>319</c:v>
                </c:pt>
                <c:pt idx="7">
                  <c:v>340</c:v>
                </c:pt>
                <c:pt idx="8">
                  <c:v>317</c:v>
                </c:pt>
                <c:pt idx="9">
                  <c:v>355</c:v>
                </c:pt>
                <c:pt idx="10">
                  <c:v>375</c:v>
                </c:pt>
                <c:pt idx="11">
                  <c:v>426</c:v>
                </c:pt>
                <c:pt idx="12">
                  <c:v>420</c:v>
                </c:pt>
                <c:pt idx="13">
                  <c:v>410</c:v>
                </c:pt>
                <c:pt idx="14">
                  <c:v>381</c:v>
                </c:pt>
                <c:pt idx="15">
                  <c:v>380</c:v>
                </c:pt>
                <c:pt idx="16">
                  <c:v>349</c:v>
                </c:pt>
                <c:pt idx="17">
                  <c:v>350</c:v>
                </c:pt>
                <c:pt idx="18">
                  <c:v>316</c:v>
                </c:pt>
                <c:pt idx="19">
                  <c:v>313</c:v>
                </c:pt>
                <c:pt idx="20">
                  <c:v>356</c:v>
                </c:pt>
                <c:pt idx="21">
                  <c:v>302</c:v>
                </c:pt>
                <c:pt idx="22">
                  <c:v>286</c:v>
                </c:pt>
                <c:pt idx="23">
                  <c:v>359</c:v>
                </c:pt>
                <c:pt idx="24">
                  <c:v>429</c:v>
                </c:pt>
                <c:pt idx="25">
                  <c:v>476</c:v>
                </c:pt>
              </c:numCache>
            </c:numRef>
          </c:val>
          <c:smooth val="0"/>
          <c:extLst>
            <c:ext xmlns:c16="http://schemas.microsoft.com/office/drawing/2014/chart" uri="{C3380CC4-5D6E-409C-BE32-E72D297353CC}">
              <c16:uniqueId val="{00000000-8F7F-4038-AB01-727169F2BEA7}"/>
            </c:ext>
          </c:extLst>
        </c:ser>
        <c:dLbls>
          <c:showLegendKey val="0"/>
          <c:showVal val="0"/>
          <c:showCatName val="0"/>
          <c:showSerName val="0"/>
          <c:showPercent val="0"/>
          <c:showBubbleSize val="0"/>
        </c:dLbls>
        <c:smooth val="0"/>
        <c:axId val="734936912"/>
        <c:axId val="748865584"/>
      </c:lineChart>
      <c:catAx>
        <c:axId val="734936912"/>
        <c:scaling>
          <c:orientation val="minMax"/>
        </c:scaling>
        <c:delete val="0"/>
        <c:axPos val="b"/>
        <c:numFmt formatCode="General" sourceLinked="1"/>
        <c:majorTickMark val="out"/>
        <c:minorTickMark val="none"/>
        <c:tickLblPos val="nextTo"/>
        <c:txPr>
          <a:bodyPr/>
          <a:lstStyle/>
          <a:p>
            <a:pPr>
              <a:defRPr sz="2000"/>
            </a:pPr>
            <a:endParaRPr lang="fr-FR"/>
          </a:p>
        </c:txPr>
        <c:crossAx val="748865584"/>
        <c:crosses val="autoZero"/>
        <c:auto val="1"/>
        <c:lblAlgn val="ctr"/>
        <c:lblOffset val="100"/>
        <c:noMultiLvlLbl val="0"/>
      </c:catAx>
      <c:valAx>
        <c:axId val="748865584"/>
        <c:scaling>
          <c:orientation val="minMax"/>
        </c:scaling>
        <c:delete val="0"/>
        <c:axPos val="l"/>
        <c:majorGridlines/>
        <c:numFmt formatCode="General" sourceLinked="1"/>
        <c:majorTickMark val="out"/>
        <c:minorTickMark val="none"/>
        <c:tickLblPos val="nextTo"/>
        <c:txPr>
          <a:bodyPr/>
          <a:lstStyle/>
          <a:p>
            <a:pPr>
              <a:defRPr sz="1600"/>
            </a:pPr>
            <a:endParaRPr lang="fr-FR"/>
          </a:p>
        </c:txPr>
        <c:crossAx val="734936912"/>
        <c:crosses val="autoZero"/>
        <c:crossBetween val="between"/>
      </c:valAx>
    </c:plotArea>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06062DD0-2751-46C0-9048-EB3F5FF8BC9F}" type="datetimeFigureOut">
              <a:rPr lang="fr-BE" smtClean="0"/>
              <a:t>4/08/25</a:t>
            </a:fld>
            <a:endParaRPr lang="fr-BE"/>
          </a:p>
        </p:txBody>
      </p:sp>
      <p:sp>
        <p:nvSpPr>
          <p:cNvPr id="4" name="Espace réservé du pied de page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fr-BE"/>
          </a:p>
        </p:txBody>
      </p:sp>
      <p:sp>
        <p:nvSpPr>
          <p:cNvPr id="5" name="Espace réservé du numéro de diapositive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374D66A1-6FCE-4B0F-80D5-82BD9FF14A98}" type="slidenum">
              <a:rPr lang="fr-BE" smtClean="0"/>
              <a:t>‹N°›</a:t>
            </a:fld>
            <a:endParaRPr lang="fr-BE"/>
          </a:p>
        </p:txBody>
      </p:sp>
    </p:spTree>
    <p:extLst>
      <p:ext uri="{BB962C8B-B14F-4D97-AF65-F5344CB8AC3E}">
        <p14:creationId xmlns:p14="http://schemas.microsoft.com/office/powerpoint/2010/main" val="41073136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A4360572-483A-4A22-AC5D-10ADDAF8D440}" type="datetimeFigureOut">
              <a:rPr lang="fr-BE" smtClean="0"/>
              <a:t>4/08/25</a:t>
            </a:fld>
            <a:endParaRPr lang="fr-BE"/>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commentaires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5C8A210E-7621-47B0-A523-0D72B715C457}" type="slidenum">
              <a:rPr lang="fr-BE" smtClean="0"/>
              <a:t>‹N°›</a:t>
            </a:fld>
            <a:endParaRPr lang="fr-BE"/>
          </a:p>
        </p:txBody>
      </p:sp>
    </p:spTree>
    <p:extLst>
      <p:ext uri="{BB962C8B-B14F-4D97-AF65-F5344CB8AC3E}">
        <p14:creationId xmlns:p14="http://schemas.microsoft.com/office/powerpoint/2010/main" val="1829871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ejustice.just.fgov.be/cgi_loi/article.pl?language=fr&amp;sum_date=&amp;pd_search=2014-07-09&amp;numac_search=2014009316&amp;page=1&amp;lg_txt=F&amp;caller=list&amp;2014009316=15&amp;trier=promulgation&amp;dt=LOI&amp;ddd=2014-05-05&amp;fr=f&amp;choix1=et&amp;choix2=et#t"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C8A210E-7621-47B0-A523-0D72B715C457}" type="slidenum">
              <a:rPr lang="fr-BE" smtClean="0"/>
              <a:t>2</a:t>
            </a:fld>
            <a:endParaRPr lang="fr-BE"/>
          </a:p>
        </p:txBody>
      </p:sp>
    </p:spTree>
    <p:extLst>
      <p:ext uri="{BB962C8B-B14F-4D97-AF65-F5344CB8AC3E}">
        <p14:creationId xmlns:p14="http://schemas.microsoft.com/office/powerpoint/2010/main" val="2630197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dirty="0">
                <a:effectLst/>
                <a:latin typeface="Times New Roman" panose="02020603050405020304" pitchFamily="18" charset="0"/>
                <a:ea typeface="Calibri" panose="020F0502020204030204" pitchFamily="34" charset="0"/>
              </a:rPr>
              <a:t>Sous l’impulsion de Patricia </a:t>
            </a:r>
            <a:r>
              <a:rPr lang="fr-FR" sz="1800" dirty="0" err="1">
                <a:effectLst/>
                <a:latin typeface="Times New Roman" panose="02020603050405020304" pitchFamily="18" charset="0"/>
                <a:ea typeface="Calibri" panose="020F0502020204030204" pitchFamily="34" charset="0"/>
              </a:rPr>
              <a:t>Jaspis</a:t>
            </a:r>
            <a:r>
              <a:rPr lang="fr-FR" sz="1800" dirty="0">
                <a:effectLst/>
                <a:latin typeface="Times New Roman" panose="02020603050405020304" pitchFamily="18" charset="0"/>
                <a:ea typeface="Calibri" panose="020F0502020204030204" pitchFamily="34" charset="0"/>
              </a:rPr>
              <a:t>, ancienne présidente de la CPS de Mons, un groupe de dix personnes , composé, outre de celle-ci, d’une académique et de huit avocats particulièrement impliqués dans la défense des personnes internées, s’est mis au travail pour réaliser une analyse inédite des dossiers ouverts en 2019 et 2020 dans les trois CPS francophones (Bruxelles francophone, Liège et Mons), soit un échantillon comportant un peu plus de trois cents dossiers. </a:t>
            </a:r>
          </a:p>
          <a:p>
            <a:r>
              <a:rPr lang="fr-FR" sz="1800" dirty="0">
                <a:effectLst/>
                <a:latin typeface="Times New Roman" panose="02020603050405020304" pitchFamily="18" charset="0"/>
                <a:ea typeface="Calibri" panose="020F0502020204030204" pitchFamily="34" charset="0"/>
              </a:rPr>
              <a:t>Elle s’est répartie en trois groupes ; chaque groupe travaillant au greffe d’une CPS pour analyser les dossiers ouverts en 2019 et 2020, à savoir 115 dossiers à Liège et 115 dossiers à Mons. </a:t>
            </a:r>
          </a:p>
          <a:p>
            <a:endParaRPr lang="fr-FR" sz="1800" dirty="0">
              <a:effectLst/>
              <a:latin typeface="Times New Roman" panose="02020603050405020304" pitchFamily="18" charset="0"/>
            </a:endParaRPr>
          </a:p>
          <a:p>
            <a:r>
              <a:rPr lang="fr-FR" sz="1800" dirty="0">
                <a:effectLst/>
                <a:latin typeface="Times New Roman" panose="02020603050405020304" pitchFamily="18" charset="0"/>
                <a:ea typeface="Calibri" panose="020F0502020204030204" pitchFamily="34" charset="0"/>
              </a:rPr>
              <a:t>Une des principales limite de la recherche est qu’elle ne porte que sur les décisions ayant prononcé un internement. Toutes les affaires pour lesquelles une mesure d’internement a été envisagée sur la base d’une expertise psychiatrique concluant à la présence d’un trouble mental mais pour lesquelles cette mesure n’a finalement pas été prononcée, ne font pas partie de l’échantillon analysé. </a:t>
            </a:r>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4</a:t>
            </a:fld>
            <a:endParaRPr lang="fr-BE"/>
          </a:p>
        </p:txBody>
      </p:sp>
    </p:spTree>
    <p:extLst>
      <p:ext uri="{BB962C8B-B14F-4D97-AF65-F5344CB8AC3E}">
        <p14:creationId xmlns:p14="http://schemas.microsoft.com/office/powerpoint/2010/main" val="1851792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C8A210E-7621-47B0-A523-0D72B715C457}" type="slidenum">
              <a:rPr lang="fr-BE" smtClean="0"/>
              <a:t>5</a:t>
            </a:fld>
            <a:endParaRPr lang="fr-BE"/>
          </a:p>
        </p:txBody>
      </p:sp>
    </p:spTree>
    <p:extLst>
      <p:ext uri="{BB962C8B-B14F-4D97-AF65-F5344CB8AC3E}">
        <p14:creationId xmlns:p14="http://schemas.microsoft.com/office/powerpoint/2010/main" val="3943908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C8A210E-7621-47B0-A523-0D72B715C457}" type="slidenum">
              <a:rPr lang="fr-BE" smtClean="0"/>
              <a:t>6</a:t>
            </a:fld>
            <a:endParaRPr lang="fr-BE"/>
          </a:p>
        </p:txBody>
      </p:sp>
    </p:spTree>
    <p:extLst>
      <p:ext uri="{BB962C8B-B14F-4D97-AF65-F5344CB8AC3E}">
        <p14:creationId xmlns:p14="http://schemas.microsoft.com/office/powerpoint/2010/main" val="1761397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dirty="0">
                <a:effectLst/>
                <a:latin typeface="Times New Roman" panose="02020603050405020304" pitchFamily="18" charset="0"/>
                <a:ea typeface="Calibri" panose="020F0502020204030204" pitchFamily="34" charset="0"/>
              </a:rPr>
              <a:t>Notons que la Cour de cassation vient de se prononcer sur la possibilité de prononcer l’internement lorsque le trouble mental qui abolit ou altère les facultés mentales est stabilisé grâce à un traitement au moment de la décision. Dans un arrêt du </a:t>
            </a:r>
            <a:r>
              <a:rPr lang="fr-FR" sz="1800" dirty="0">
                <a:solidFill>
                  <a:srgbClr val="000000"/>
                </a:solidFill>
                <a:effectLst/>
                <a:latin typeface="Times New Roman" panose="02020603050405020304" pitchFamily="18" charset="0"/>
                <a:ea typeface="Calibri" panose="020F0502020204030204" pitchFamily="34" charset="0"/>
              </a:rPr>
              <a:t>7 juin 2023, elle a déclaré que </a:t>
            </a:r>
            <a:r>
              <a:rPr lang="fr-FR" sz="1800" dirty="0">
                <a:effectLst/>
                <a:latin typeface="Times New Roman" panose="02020603050405020304" pitchFamily="18" charset="0"/>
                <a:ea typeface="Calibri" panose="020F0502020204030204" pitchFamily="34" charset="0"/>
              </a:rPr>
              <a:t>la stabilisation d’une pathologie mentale grâce aux soins prodigués à la personne internée n’implique pas nécessairement la disparition du trouble altérant gravement ses capacités et n’exclut dès lors pas sa résurgence du fait de la cessation des soins. En l’espèce, le demandeur considérait qu’au vu de son état mental stabilisé (grâce à la prise en charge dont il bénéficiait en prison dans le cadre d’un système contraignant), il ne pouvait plus être considéré comme subissant une altération grave de ses capacités de discernement et ne pouvait par conséquent pas être interné. La Cour a constaté que le demandeur était toujours atteint d’une psychose active et renforcée par la dépendance aux psychostimulant, qu’il ne semblait pas avoir conscience de la gravité de ce trouble et que la récidive était à craindre en cas de cessation de la prise du traitement. La Cour a déclaré que le juge d’appel avait pu considérer que la psychose n’était pas guérie au vu du caractère relatif de la stabilisation du trouble affectant le demandeur</a:t>
            </a:r>
            <a:r>
              <a:rPr lang="fr-BE" dirty="0">
                <a:effectLst/>
              </a:rPr>
              <a:t> </a:t>
            </a:r>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9</a:t>
            </a:fld>
            <a:endParaRPr lang="fr-BE"/>
          </a:p>
        </p:txBody>
      </p:sp>
    </p:spTree>
    <p:extLst>
      <p:ext uri="{BB962C8B-B14F-4D97-AF65-F5344CB8AC3E}">
        <p14:creationId xmlns:p14="http://schemas.microsoft.com/office/powerpoint/2010/main" val="3278003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t>
            </a:r>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12</a:t>
            </a:fld>
            <a:endParaRPr lang="fr-BE"/>
          </a:p>
        </p:txBody>
      </p:sp>
    </p:spTree>
    <p:extLst>
      <p:ext uri="{BB962C8B-B14F-4D97-AF65-F5344CB8AC3E}">
        <p14:creationId xmlns:p14="http://schemas.microsoft.com/office/powerpoint/2010/main" val="2835207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11480" lvl="1" indent="0" algn="just">
              <a:buNone/>
            </a:pPr>
            <a:endParaRPr lang="fr-BE" sz="400" u="sng" dirty="0"/>
          </a:p>
          <a:p>
            <a:pPr algn="just"/>
            <a:r>
              <a:rPr lang="fr-BE" dirty="0"/>
              <a:t>Conséquence de la </a:t>
            </a:r>
            <a:r>
              <a:rPr lang="fr-BE" dirty="0">
                <a:solidFill>
                  <a:schemeClr val="accent2"/>
                </a:solidFill>
              </a:rPr>
              <a:t>restriction du champ d’application de la mesure de l’internement </a:t>
            </a:r>
            <a:r>
              <a:rPr lang="fr-BE" dirty="0"/>
              <a:t>(internement limité à certaines infractions &gt;&lt; avant loi 2014) : </a:t>
            </a:r>
          </a:p>
          <a:p>
            <a:pPr marL="411480" lvl="1" indent="0" algn="just">
              <a:buNone/>
            </a:pPr>
            <a:r>
              <a:rPr lang="fr-BE" dirty="0">
                <a:solidFill>
                  <a:schemeClr val="tx1"/>
                </a:solidFill>
              </a:rPr>
              <a:t>si au moment décision, condition trouble mental satisfaite mais pas autres conditions de l’internement et que peine privative de liberté prononcée</a:t>
            </a:r>
          </a:p>
          <a:p>
            <a:pPr lvl="2" algn="just"/>
            <a:r>
              <a:rPr lang="fr-BE" dirty="0">
                <a:solidFill>
                  <a:schemeClr val="accent2"/>
                </a:solidFill>
              </a:rPr>
              <a:t>personne souffrant d’un trouble mental </a:t>
            </a:r>
            <a:r>
              <a:rPr lang="fr-BE" dirty="0">
                <a:solidFill>
                  <a:schemeClr val="tx1"/>
                </a:solidFill>
              </a:rPr>
              <a:t>peut se voir condamner à une peine, voire une privative de liberté et se retrouver </a:t>
            </a:r>
            <a:r>
              <a:rPr lang="fr-BE" dirty="0">
                <a:solidFill>
                  <a:schemeClr val="accent2"/>
                </a:solidFill>
              </a:rPr>
              <a:t>en prison </a:t>
            </a:r>
          </a:p>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13</a:t>
            </a:fld>
            <a:endParaRPr lang="fr-BE"/>
          </a:p>
        </p:txBody>
      </p:sp>
    </p:spTree>
    <p:extLst>
      <p:ext uri="{BB962C8B-B14F-4D97-AF65-F5344CB8AC3E}">
        <p14:creationId xmlns:p14="http://schemas.microsoft.com/office/powerpoint/2010/main" val="879855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t>
            </a:r>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14</a:t>
            </a:fld>
            <a:endParaRPr lang="fr-BE"/>
          </a:p>
        </p:txBody>
      </p:sp>
    </p:spTree>
    <p:extLst>
      <p:ext uri="{BB962C8B-B14F-4D97-AF65-F5344CB8AC3E}">
        <p14:creationId xmlns:p14="http://schemas.microsoft.com/office/powerpoint/2010/main" val="1293983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Times New Roman" panose="02020603050405020304" pitchFamily="18" charset="0"/>
                <a:ea typeface="Calibri" panose="020F0502020204030204" pitchFamily="34" charset="0"/>
              </a:rPr>
              <a:t>Un autre indicateur encore de l’augmentation du recours à l’internement est celui du nombre de dossiers en cours de traitement au sein des CPS. Si cette donnée ne permet pas de savoir quel est le flux entrant des dossiers au sein des CPS, elle en donne néanmoins une idée. La figure 4 ci-dessous permet de constater que le nombre de dossiers ouverts au sein des CPS est en augmentation, principalement au sein des CPS néerlandophones, et surtout à Gand et à Anvers, tandis qu’il semble rester stable pour les CPS francophones et a même diminué depuis le 1</a:t>
            </a:r>
            <a:r>
              <a:rPr lang="fr-FR" sz="1800" baseline="30000" dirty="0">
                <a:effectLst/>
                <a:latin typeface="Times New Roman" panose="02020603050405020304" pitchFamily="18" charset="0"/>
                <a:ea typeface="Calibri" panose="020F0502020204030204" pitchFamily="34" charset="0"/>
              </a:rPr>
              <a:t>er</a:t>
            </a:r>
            <a:r>
              <a:rPr lang="fr-FR" sz="1800" dirty="0">
                <a:effectLst/>
                <a:latin typeface="Times New Roman" panose="02020603050405020304" pitchFamily="18" charset="0"/>
                <a:ea typeface="Calibri" panose="020F0502020204030204" pitchFamily="34" charset="0"/>
              </a:rPr>
              <a:t> octobre 2016. Il faut toutefois garder à l’esprit que le nombre de dossiers ouverts peut être influencé par des pratiques divergentes relatives à l’octroi des libérations définitives, ce qui semble être le cas au vu de la figure 5 qui suit, et qui illustre en effet un octroi plus important de cette modalité par les CPS francophones.</a:t>
            </a:r>
            <a:endParaRPr lang="fr-BE" sz="1800" dirty="0">
              <a:effectLst/>
              <a:latin typeface="Times New Roman" panose="02020603050405020304" pitchFamily="18" charset="0"/>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16</a:t>
            </a:fld>
            <a:endParaRPr lang="fr-BE"/>
          </a:p>
        </p:txBody>
      </p:sp>
    </p:spTree>
    <p:extLst>
      <p:ext uri="{BB962C8B-B14F-4D97-AF65-F5344CB8AC3E}">
        <p14:creationId xmlns:p14="http://schemas.microsoft.com/office/powerpoint/2010/main" val="3693181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800" dirty="0">
                <a:effectLst/>
                <a:latin typeface="Times New Roman" panose="02020603050405020304" pitchFamily="18" charset="0"/>
                <a:ea typeface="Calibri" panose="020F0502020204030204" pitchFamily="34" charset="0"/>
              </a:rPr>
              <a:t>circonstances aggravantes comprises), qui viennent largement en tête en apparaissant dans 145 dossiers (dans 23 dossiers comme seul type de fait ; dans les 122 autres dossiers à côté d’autres types de fait). Sont aussi retenues de manière importante les </a:t>
            </a:r>
            <a:r>
              <a:rPr lang="fr-FR" sz="1800" b="1" dirty="0">
                <a:effectLst/>
                <a:latin typeface="Times New Roman" panose="02020603050405020304" pitchFamily="18" charset="0"/>
                <a:ea typeface="Calibri" panose="020F0502020204030204" pitchFamily="34" charset="0"/>
              </a:rPr>
              <a:t>infractions à la loi sur les armes</a:t>
            </a:r>
            <a:r>
              <a:rPr lang="fr-FR" sz="1800" dirty="0">
                <a:effectLst/>
                <a:latin typeface="Times New Roman" panose="02020603050405020304" pitchFamily="18" charset="0"/>
                <a:ea typeface="Calibri" panose="020F0502020204030204" pitchFamily="34" charset="0"/>
              </a:rPr>
              <a:t> du 8 juin 2006 (dans 94 dossiers : pour 2 dossiers comme seul type de fait, et dans les 92 autres dossiers à côté d’autres types de fait), l’infraction de </a:t>
            </a:r>
            <a:r>
              <a:rPr lang="fr-FR" sz="1800" b="1" dirty="0">
                <a:effectLst/>
                <a:latin typeface="Times New Roman" panose="02020603050405020304" pitchFamily="18" charset="0"/>
                <a:ea typeface="Calibri" panose="020F0502020204030204" pitchFamily="34" charset="0"/>
              </a:rPr>
              <a:t>menace</a:t>
            </a:r>
            <a:r>
              <a:rPr lang="fr-FR" sz="1800" dirty="0">
                <a:effectLst/>
                <a:latin typeface="Times New Roman" panose="02020603050405020304" pitchFamily="18" charset="0"/>
                <a:ea typeface="Calibri" panose="020F0502020204030204" pitchFamily="34" charset="0"/>
              </a:rPr>
              <a:t> (dans 85 dossiers, toujours à côté d’autres types de fait), et l’infraction de </a:t>
            </a:r>
            <a:r>
              <a:rPr lang="fr-FR" sz="1800" b="1" dirty="0">
                <a:effectLst/>
                <a:latin typeface="Times New Roman" panose="02020603050405020304" pitchFamily="18" charset="0"/>
                <a:ea typeface="Calibri" panose="020F0502020204030204" pitchFamily="34" charset="0"/>
              </a:rPr>
              <a:t>harcèlement </a:t>
            </a:r>
            <a:r>
              <a:rPr lang="fr-FR" sz="1800" dirty="0">
                <a:effectLst/>
                <a:latin typeface="Times New Roman" panose="02020603050405020304" pitchFamily="18" charset="0"/>
                <a:ea typeface="Calibri" panose="020F0502020204030204" pitchFamily="34" charset="0"/>
              </a:rPr>
              <a:t>(dans 84 dossiers : pour 44 dossiers comme seul type de fait, et à côté d’autres types de fait pour 40 dossiers). Arrivent ensuite les faits de </a:t>
            </a:r>
            <a:r>
              <a:rPr lang="fr-FR" sz="1800" b="1" dirty="0">
                <a:effectLst/>
                <a:latin typeface="Times New Roman" panose="02020603050405020304" pitchFamily="18" charset="0"/>
                <a:ea typeface="Calibri" panose="020F0502020204030204" pitchFamily="34" charset="0"/>
              </a:rPr>
              <a:t>mœurs </a:t>
            </a:r>
            <a:r>
              <a:rPr lang="fr-FR" sz="1800" dirty="0">
                <a:effectLst/>
                <a:latin typeface="Times New Roman" panose="02020603050405020304" pitchFamily="18" charset="0"/>
                <a:ea typeface="Calibri" panose="020F0502020204030204" pitchFamily="34" charset="0"/>
              </a:rPr>
              <a:t>(52 dossiers, pour 21 dossiers comme seul type de fait, et à côté d’autres types de fait pour les 31 autres dossiers), les diverses espèces de </a:t>
            </a:r>
            <a:r>
              <a:rPr lang="fr-FR" sz="1800" b="1" dirty="0">
                <a:effectLst/>
                <a:latin typeface="Times New Roman" panose="02020603050405020304" pitchFamily="18" charset="0"/>
                <a:ea typeface="Calibri" panose="020F0502020204030204" pitchFamily="34" charset="0"/>
              </a:rPr>
              <a:t>meurtres</a:t>
            </a:r>
            <a:r>
              <a:rPr lang="fr-FR" sz="1800" dirty="0">
                <a:effectLst/>
                <a:latin typeface="Times New Roman" panose="02020603050405020304" pitchFamily="18" charset="0"/>
                <a:ea typeface="Calibri" panose="020F0502020204030204" pitchFamily="34" charset="0"/>
              </a:rPr>
              <a:t>, et les tentatives (dans 42 dossiers : pour 12 dossiers comme seul type de fait, et à côté d’autres types de fait pour les 30 autres dossiers), les </a:t>
            </a:r>
            <a:r>
              <a:rPr lang="fr-FR" sz="1800" b="1" dirty="0">
                <a:effectLst/>
                <a:latin typeface="Times New Roman" panose="02020603050405020304" pitchFamily="18" charset="0"/>
                <a:ea typeface="Calibri" panose="020F0502020204030204" pitchFamily="34" charset="0"/>
              </a:rPr>
              <a:t>vols avec violence et extorsions</a:t>
            </a:r>
            <a:r>
              <a:rPr lang="fr-FR" sz="1800" dirty="0">
                <a:effectLst/>
                <a:latin typeface="Times New Roman" panose="02020603050405020304" pitchFamily="18" charset="0"/>
                <a:ea typeface="Calibri" panose="020F0502020204030204" pitchFamily="34" charset="0"/>
              </a:rPr>
              <a:t> (37 dossiers : pour 9 dossiers comme seul type de fait, et à côté d’autres types de fait pour les 28 autres dossiers), la </a:t>
            </a:r>
            <a:r>
              <a:rPr lang="fr-FR" sz="1800" b="1" dirty="0">
                <a:effectLst/>
                <a:latin typeface="Times New Roman" panose="02020603050405020304" pitchFamily="18" charset="0"/>
                <a:ea typeface="Calibri" panose="020F0502020204030204" pitchFamily="34" charset="0"/>
              </a:rPr>
              <a:t>rébellion </a:t>
            </a:r>
            <a:r>
              <a:rPr lang="fr-FR" sz="1800" dirty="0">
                <a:effectLst/>
                <a:latin typeface="Times New Roman" panose="02020603050405020304" pitchFamily="18" charset="0"/>
                <a:ea typeface="Calibri" panose="020F0502020204030204" pitchFamily="34" charset="0"/>
              </a:rPr>
              <a:t>(31 dossiers, toujours à côté d’autres types de fait) et l’</a:t>
            </a:r>
            <a:r>
              <a:rPr lang="fr-FR" sz="1800" b="1" dirty="0">
                <a:effectLst/>
                <a:latin typeface="Times New Roman" panose="02020603050405020304" pitchFamily="18" charset="0"/>
                <a:ea typeface="Calibri" panose="020F0502020204030204" pitchFamily="34" charset="0"/>
              </a:rPr>
              <a:t>incendie</a:t>
            </a:r>
            <a:r>
              <a:rPr lang="fr-FR" sz="1800" dirty="0">
                <a:effectLst/>
                <a:latin typeface="Times New Roman" panose="02020603050405020304" pitchFamily="18" charset="0"/>
                <a:ea typeface="Calibri" panose="020F0502020204030204" pitchFamily="34" charset="0"/>
              </a:rPr>
              <a:t> (26 dossiers : pour 17 dossiers comme seul type de fait, et à côté d’autres types de fait pour les 9 autres dossiers). Dans une dizaine de dossiers, et toujours à côté d’autres types de fait, ont été retenues les qualifications d’outrage, de vols sans violence, de destructions mobilières avec violence ou menace et de bris de clôture. Enfin, dans moins de cinq dossiers, apparaissent, toujours à côté d’autres types de fait, les infractions de détention arbitraire, d’entrave méchante à la circulation routière, de violation de domicile, de destruction immobilière, de destruction de plantes et récoltes, de fraude informatique, d’infractions à la loi relative aux stupéfiants, d’abus de situation de faiblesse, de blanchiment, de grivèlerie et de faux en écriture. </a:t>
            </a:r>
            <a:endParaRPr lang="fr-BE" sz="1800" dirty="0">
              <a:effectLst/>
              <a:latin typeface="Times New Roman" panose="02020603050405020304" pitchFamily="18" charset="0"/>
              <a:ea typeface="Calibri" panose="020F0502020204030204" pitchFamily="34" charset="0"/>
            </a:endParaRPr>
          </a:p>
          <a:p>
            <a:pPr algn="just"/>
            <a:r>
              <a:rPr lang="fr-BE" sz="1800" dirty="0">
                <a:effectLst/>
                <a:latin typeface="Times New Roman" panose="02020603050405020304" pitchFamily="18" charset="0"/>
                <a:ea typeface="Calibri" panose="020F0502020204030204" pitchFamily="34" charset="0"/>
                <a:cs typeface="Times New Roman" panose="02020603050405020304" pitchFamily="18" charset="0"/>
              </a:rPr>
              <a:t>En ce compris le harcèlement visé par la loi du 13 juin 2005 relative aux communications électroniques.</a:t>
            </a:r>
          </a:p>
          <a:p>
            <a:r>
              <a:rPr lang="fr-BE" sz="1800" dirty="0">
                <a:effectLst/>
                <a:latin typeface="Times New Roman" panose="02020603050405020304" pitchFamily="18" charset="0"/>
                <a:ea typeface="Calibri" panose="020F0502020204030204" pitchFamily="34" charset="0"/>
                <a:cs typeface="Times New Roman" panose="02020603050405020304" pitchFamily="18" charset="0"/>
              </a:rPr>
              <a:t>Dans un dossier, il s’agissait d’une prévention unique.</a:t>
            </a:r>
          </a:p>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17</a:t>
            </a:fld>
            <a:endParaRPr lang="fr-BE"/>
          </a:p>
        </p:txBody>
      </p:sp>
    </p:spTree>
    <p:extLst>
      <p:ext uri="{BB962C8B-B14F-4D97-AF65-F5344CB8AC3E}">
        <p14:creationId xmlns:p14="http://schemas.microsoft.com/office/powerpoint/2010/main" val="1439084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loi de défense sociale »</a:t>
            </a:r>
          </a:p>
          <a:p>
            <a:r>
              <a:rPr lang="fr-FR" sz="1800" dirty="0">
                <a:effectLst/>
                <a:latin typeface="Times New Roman" panose="02020603050405020304" pitchFamily="18" charset="0"/>
                <a:ea typeface="Calibri" panose="020F0502020204030204" pitchFamily="34" charset="0"/>
              </a:rPr>
              <a:t>les expertises relèvent souvent qu’en l’absence de prise en charge, le trouble mental peut conduire l’intéressé à commettre de nouvelles infractions. Or, comme le soulignent Maryse </a:t>
            </a:r>
            <a:r>
              <a:rPr lang="fr-FR" sz="1800" dirty="0" err="1">
                <a:effectLst/>
                <a:latin typeface="Times New Roman" panose="02020603050405020304" pitchFamily="18" charset="0"/>
                <a:ea typeface="Calibri" panose="020F0502020204030204" pitchFamily="34" charset="0"/>
              </a:rPr>
              <a:t>Alié</a:t>
            </a:r>
            <a:r>
              <a:rPr lang="fr-FR" sz="1800" dirty="0">
                <a:effectLst/>
                <a:latin typeface="Times New Roman" panose="02020603050405020304" pitchFamily="18" charset="0"/>
                <a:ea typeface="Calibri" panose="020F0502020204030204" pitchFamily="34" charset="0"/>
              </a:rPr>
              <a:t> et Agathe De Brouwer, le traitement permettant une stabilisation du trouble mental pourrait être pris en compte pour considérer le risque de récidive comme limité et permettre soit l’acquittement du justiciable considéré irresponsable au moment des faits, soit la condamnation à une peine probatoire impliquant un suivi thérapeutique pour le justiciable considéré responsable au moment des faits</a:t>
            </a:r>
            <a:r>
              <a:rPr lang="fr-BE" dirty="0">
                <a:effectLst/>
              </a:rPr>
              <a:t> </a:t>
            </a:r>
            <a:endParaRPr lang="fr-FR" dirty="0"/>
          </a:p>
          <a:p>
            <a:r>
              <a:rPr lang="fr-FR" sz="1800" dirty="0">
                <a:effectLst/>
                <a:latin typeface="Times New Roman" panose="02020603050405020304" pitchFamily="18" charset="0"/>
                <a:ea typeface="Calibri" panose="020F0502020204030204" pitchFamily="34" charset="0"/>
              </a:rPr>
              <a:t>Certaines expertises indiquent que le risque de récidive est « inhérent » au trouble mental.</a:t>
            </a:r>
            <a:r>
              <a:rPr lang="fr-BE" dirty="0">
                <a:effectLst/>
              </a:rPr>
              <a:t> </a:t>
            </a:r>
          </a:p>
          <a:p>
            <a:r>
              <a:rPr lang="fr-FR" sz="1800" dirty="0">
                <a:effectLst/>
                <a:latin typeface="Times New Roman" panose="02020603050405020304" pitchFamily="18" charset="0"/>
                <a:ea typeface="Calibri" panose="020F0502020204030204" pitchFamily="34" charset="0"/>
              </a:rPr>
              <a:t>42% des cas, le diagnostic posé est multiple (130 expertises). </a:t>
            </a:r>
            <a:endParaRPr lang="fr-BE" sz="1800" dirty="0">
              <a:effectLst/>
              <a:latin typeface="Times New Roman" panose="02020603050405020304" pitchFamily="18" charset="0"/>
              <a:ea typeface="Calibri" panose="020F0502020204030204" pitchFamily="34" charset="0"/>
            </a:endParaRPr>
          </a:p>
          <a:p>
            <a:endParaRPr lang="fr-BE" sz="1800" dirty="0">
              <a:effectLst/>
              <a:latin typeface="Times New Roman" panose="02020603050405020304" pitchFamily="18" charset="0"/>
            </a:endParaRPr>
          </a:p>
          <a:p>
            <a:endParaRPr lang="fr-BE" sz="1800" dirty="0">
              <a:effectLst/>
              <a:latin typeface="Times New Roman" panose="02020603050405020304" pitchFamily="18" charset="0"/>
            </a:endParaRPr>
          </a:p>
          <a:p>
            <a:pPr algn="just"/>
            <a:r>
              <a:rPr lang="fr-FR" sz="1800" dirty="0">
                <a:effectLst/>
                <a:latin typeface="Times New Roman" panose="02020603050405020304" pitchFamily="18" charset="0"/>
                <a:ea typeface="Calibri" panose="020F0502020204030204" pitchFamily="34" charset="0"/>
              </a:rPr>
              <a:t>Sur cet échantillon de 310 expertises, on constate que le diagnostic le plus souvent posé, dans plus de 200 dossiers, est celui du trouble psychotique (213 dossiers, 127 fois en tant que diagnostic unique et 86 fois en comorbidité) ; ce diagnostic vient largement en tête devant les autres et ce, dans les trois CPS (73 à Liège, 55 à Mons et 85 à Bruxelles). </a:t>
            </a:r>
            <a:endParaRPr lang="fr-BE" sz="1800" dirty="0">
              <a:effectLst/>
              <a:latin typeface="Times New Roman" panose="02020603050405020304" pitchFamily="18" charset="0"/>
              <a:ea typeface="Calibri" panose="020F0502020204030204" pitchFamily="34" charset="0"/>
            </a:endParaRPr>
          </a:p>
          <a:p>
            <a:pPr algn="just"/>
            <a:r>
              <a:rPr lang="fr-FR" sz="1800" dirty="0">
                <a:effectLst/>
                <a:latin typeface="Times New Roman" panose="02020603050405020304" pitchFamily="18" charset="0"/>
                <a:ea typeface="Calibri" panose="020F0502020204030204" pitchFamily="34" charset="0"/>
              </a:rPr>
              <a:t> </a:t>
            </a:r>
            <a:endParaRPr lang="fr-BE" sz="1800" dirty="0">
              <a:effectLst/>
              <a:latin typeface="Times New Roman" panose="02020603050405020304" pitchFamily="18" charset="0"/>
              <a:ea typeface="Calibri" panose="020F0502020204030204" pitchFamily="34" charset="0"/>
            </a:endParaRPr>
          </a:p>
          <a:p>
            <a:pPr algn="just"/>
            <a:r>
              <a:rPr lang="fr-FR" sz="1800" dirty="0">
                <a:effectLst/>
                <a:latin typeface="Times New Roman" panose="02020603050405020304" pitchFamily="18" charset="0"/>
                <a:ea typeface="Calibri" panose="020F0502020204030204" pitchFamily="34" charset="0"/>
              </a:rPr>
              <a:t>Suivent ensuite, par leur présence dans une soixantaine de dossiers, le trouble lié à ou induit par la consommation d’une substance (68 dossiers, 16 fois comme diagnostic unique et 52 fois en comorbidité) et le retard mental (63 dossiers, 16 fois comme diagnostic unique, pour les 47 autres fois, en comorbidité). On constate que le trouble lié à ou induit par la consommation d’une substance est, dans notre échantillon, moins retenu à Bruxelles (n=7) qu’à Liège (n=28) ou à Mons (n=33).</a:t>
            </a:r>
            <a:endParaRPr lang="fr-BE" sz="1800" dirty="0">
              <a:effectLst/>
              <a:latin typeface="Times New Roman" panose="02020603050405020304" pitchFamily="18" charset="0"/>
              <a:ea typeface="Calibri" panose="020F0502020204030204" pitchFamily="34" charset="0"/>
            </a:endParaRPr>
          </a:p>
          <a:p>
            <a:pPr algn="just"/>
            <a:r>
              <a:rPr lang="fr-FR" sz="1800" dirty="0">
                <a:effectLst/>
                <a:latin typeface="Times New Roman" panose="02020603050405020304" pitchFamily="18" charset="0"/>
                <a:ea typeface="Calibri" panose="020F0502020204030204" pitchFamily="34" charset="0"/>
              </a:rPr>
              <a:t> </a:t>
            </a:r>
            <a:endParaRPr lang="fr-BE" sz="1800" dirty="0">
              <a:effectLst/>
              <a:latin typeface="Times New Roman" panose="02020603050405020304" pitchFamily="18" charset="0"/>
              <a:ea typeface="Calibri" panose="020F0502020204030204" pitchFamily="34" charset="0"/>
            </a:endParaRPr>
          </a:p>
          <a:p>
            <a:pPr algn="just"/>
            <a:r>
              <a:rPr lang="fr-FR" sz="1800" dirty="0">
                <a:effectLst/>
                <a:latin typeface="Times New Roman" panose="02020603050405020304" pitchFamily="18" charset="0"/>
                <a:ea typeface="Calibri" panose="020F0502020204030204" pitchFamily="34" charset="0"/>
              </a:rPr>
              <a:t>D’une moindre importance et présents dans une trentaine et vingtaine de dossiers respectivement, le trouble de l’humeur (dépression, bipolarité…) (38 dossiers, 12 fois comme diagnostic unique et 26 fois en comorbidité) et le trouble de la personnalité (26 dossiers, 6 fois comme diagnostic unique et 20 fois en comorbidité).</a:t>
            </a:r>
            <a:endParaRPr lang="fr-BE" sz="1800" dirty="0">
              <a:effectLst/>
              <a:latin typeface="Times New Roman" panose="02020603050405020304" pitchFamily="18" charset="0"/>
              <a:ea typeface="Calibri" panose="020F0502020204030204" pitchFamily="34" charset="0"/>
            </a:endParaRPr>
          </a:p>
          <a:p>
            <a:pPr algn="just"/>
            <a:r>
              <a:rPr lang="fr-FR" sz="1800" dirty="0">
                <a:effectLst/>
                <a:latin typeface="Times New Roman" panose="02020603050405020304" pitchFamily="18" charset="0"/>
                <a:ea typeface="Calibri" panose="020F0502020204030204" pitchFamily="34" charset="0"/>
              </a:rPr>
              <a:t> </a:t>
            </a:r>
            <a:endParaRPr lang="fr-BE" sz="1800" dirty="0">
              <a:effectLst/>
              <a:latin typeface="Times New Roman" panose="02020603050405020304" pitchFamily="18" charset="0"/>
              <a:ea typeface="Calibri" panose="020F0502020204030204" pitchFamily="34" charset="0"/>
            </a:endParaRPr>
          </a:p>
          <a:p>
            <a:pPr algn="just"/>
            <a:r>
              <a:rPr lang="fr-FR" sz="1800" dirty="0">
                <a:effectLst/>
                <a:latin typeface="Times New Roman" panose="02020603050405020304" pitchFamily="18" charset="0"/>
                <a:ea typeface="Calibri" panose="020F0502020204030204" pitchFamily="34" charset="0"/>
              </a:rPr>
              <a:t>Apparaissent dans seulement une dizaine de dossiers le trouble des impulsions (pyromanie par exemple) (13 dossiers, sous réserve d’une exception, chaque fois en comorbidité), la psychopathie (11 dossiers, toujours en comorbidité) et le trouble cognitif (10 dossiers, deux fois comme diagnostic unique et 8 fois en comorbidité). </a:t>
            </a:r>
            <a:endParaRPr lang="fr-BE" sz="1800" dirty="0">
              <a:effectLst/>
              <a:latin typeface="Times New Roman" panose="02020603050405020304" pitchFamily="18" charset="0"/>
              <a:ea typeface="Calibri" panose="020F0502020204030204" pitchFamily="34" charset="0"/>
            </a:endParaRPr>
          </a:p>
          <a:p>
            <a:pPr algn="just"/>
            <a:r>
              <a:rPr lang="fr-FR" sz="1800" dirty="0">
                <a:effectLst/>
                <a:latin typeface="Times New Roman" panose="02020603050405020304" pitchFamily="18" charset="0"/>
                <a:ea typeface="Calibri" panose="020F0502020204030204" pitchFamily="34" charset="0"/>
              </a:rPr>
              <a:t> </a:t>
            </a:r>
            <a:endParaRPr lang="fr-BE" sz="1800" dirty="0">
              <a:effectLst/>
              <a:latin typeface="Times New Roman" panose="02020603050405020304" pitchFamily="18" charset="0"/>
              <a:ea typeface="Calibri" panose="020F0502020204030204" pitchFamily="34" charset="0"/>
            </a:endParaRPr>
          </a:p>
          <a:p>
            <a:pPr algn="just"/>
            <a:r>
              <a:rPr lang="fr-FR" sz="1800" dirty="0">
                <a:effectLst/>
                <a:latin typeface="Times New Roman" panose="02020603050405020304" pitchFamily="18" charset="0"/>
                <a:ea typeface="Calibri" panose="020F0502020204030204" pitchFamily="34" charset="0"/>
              </a:rPr>
              <a:t>Dans moins de dix dossiers, ont été retenus un trouble borderline (7 dossiers, toujours en comorbidité), un syndrome psycho-organique (6 dossiers, 4 fois comme diagnostic unique et 2 fois en comorbidité), la démence (2 dossiers, toujours comme diagnostic unique), l’érotomanie (1 dossier, en comorbidité) et la monomanie (1 dossier, en comorbidité).</a:t>
            </a:r>
            <a:endParaRPr lang="fr-BE" sz="1800" dirty="0">
              <a:effectLst/>
              <a:latin typeface="Times New Roman" panose="02020603050405020304" pitchFamily="18" charset="0"/>
              <a:ea typeface="Calibri" panose="020F050202020403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18</a:t>
            </a:fld>
            <a:endParaRPr lang="fr-BE"/>
          </a:p>
        </p:txBody>
      </p:sp>
    </p:spTree>
    <p:extLst>
      <p:ext uri="{BB962C8B-B14F-4D97-AF65-F5344CB8AC3E}">
        <p14:creationId xmlns:p14="http://schemas.microsoft.com/office/powerpoint/2010/main" val="2822364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À tout moment, CPS peut octroyer différentes modalités à l’interné en fonction de l’état de l’interné et de son évolution, afin de mettre en œuvre le «</a:t>
            </a:r>
            <a:r>
              <a:rPr lang="fr-BE" b="1" dirty="0"/>
              <a:t> trajet de soin </a:t>
            </a:r>
            <a:r>
              <a:rPr lang="fr-BE" dirty="0"/>
              <a:t>» de celui-ci</a:t>
            </a:r>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21</a:t>
            </a:fld>
            <a:endParaRPr lang="fr-BE"/>
          </a:p>
        </p:txBody>
      </p:sp>
    </p:spTree>
    <p:extLst>
      <p:ext uri="{BB962C8B-B14F-4D97-AF65-F5344CB8AC3E}">
        <p14:creationId xmlns:p14="http://schemas.microsoft.com/office/powerpoint/2010/main" val="15853559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9394"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b="0" dirty="0"/>
          </a:p>
        </p:txBody>
      </p:sp>
      <p:sp>
        <p:nvSpPr>
          <p:cNvPr id="59395"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defRPr>
            </a:lvl1pPr>
            <a:lvl2pPr marL="804863" indent="-309563">
              <a:defRPr>
                <a:solidFill>
                  <a:schemeClr val="tx1"/>
                </a:solidFill>
                <a:latin typeface="Calibri" charset="0"/>
              </a:defRPr>
            </a:lvl2pPr>
            <a:lvl3pPr marL="1238250" indent="-247650">
              <a:defRPr>
                <a:solidFill>
                  <a:schemeClr val="tx1"/>
                </a:solidFill>
                <a:latin typeface="Calibri" charset="0"/>
              </a:defRPr>
            </a:lvl3pPr>
            <a:lvl4pPr marL="1733550" indent="-247650">
              <a:defRPr>
                <a:solidFill>
                  <a:schemeClr val="tx1"/>
                </a:solidFill>
                <a:latin typeface="Calibri" charset="0"/>
              </a:defRPr>
            </a:lvl4pPr>
            <a:lvl5pPr marL="2228850" indent="-247650">
              <a:defRPr>
                <a:solidFill>
                  <a:schemeClr val="tx1"/>
                </a:solidFill>
                <a:latin typeface="Calibri" charset="0"/>
              </a:defRPr>
            </a:lvl5pPr>
            <a:lvl6pPr marL="2686050" indent="-247650" defTabSz="457200" eaLnBrk="0" fontAlgn="base" hangingPunct="0">
              <a:spcBef>
                <a:spcPct val="0"/>
              </a:spcBef>
              <a:spcAft>
                <a:spcPct val="0"/>
              </a:spcAft>
              <a:defRPr>
                <a:solidFill>
                  <a:schemeClr val="tx1"/>
                </a:solidFill>
                <a:latin typeface="Calibri" charset="0"/>
              </a:defRPr>
            </a:lvl6pPr>
            <a:lvl7pPr marL="3143250" indent="-247650" defTabSz="457200" eaLnBrk="0" fontAlgn="base" hangingPunct="0">
              <a:spcBef>
                <a:spcPct val="0"/>
              </a:spcBef>
              <a:spcAft>
                <a:spcPct val="0"/>
              </a:spcAft>
              <a:defRPr>
                <a:solidFill>
                  <a:schemeClr val="tx1"/>
                </a:solidFill>
                <a:latin typeface="Calibri" charset="0"/>
              </a:defRPr>
            </a:lvl7pPr>
            <a:lvl8pPr marL="3600450" indent="-247650" defTabSz="457200" eaLnBrk="0" fontAlgn="base" hangingPunct="0">
              <a:spcBef>
                <a:spcPct val="0"/>
              </a:spcBef>
              <a:spcAft>
                <a:spcPct val="0"/>
              </a:spcAft>
              <a:defRPr>
                <a:solidFill>
                  <a:schemeClr val="tx1"/>
                </a:solidFill>
                <a:latin typeface="Calibri" charset="0"/>
              </a:defRPr>
            </a:lvl8pPr>
            <a:lvl9pPr marL="4057650" indent="-247650" defTabSz="457200" eaLnBrk="0" fontAlgn="base" hangingPunct="0">
              <a:spcBef>
                <a:spcPct val="0"/>
              </a:spcBef>
              <a:spcAft>
                <a:spcPct val="0"/>
              </a:spcAft>
              <a:defRPr>
                <a:solidFill>
                  <a:schemeClr val="tx1"/>
                </a:solidFill>
                <a:latin typeface="Calibri" charset="0"/>
              </a:defRPr>
            </a:lvl9pPr>
          </a:lstStyle>
          <a:p>
            <a:fld id="{6568DBBA-AF1B-3D45-B7F0-03970553B092}" type="slidenum">
              <a:rPr lang="fr-FR" altLang="en-US"/>
              <a:pPr/>
              <a:t>22</a:t>
            </a:fld>
            <a:endParaRPr lang="fr-FR" altLang="en-US"/>
          </a:p>
        </p:txBody>
      </p:sp>
    </p:spTree>
    <p:extLst>
      <p:ext uri="{BB962C8B-B14F-4D97-AF65-F5344CB8AC3E}">
        <p14:creationId xmlns:p14="http://schemas.microsoft.com/office/powerpoint/2010/main" val="2876030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dirty="0">
                <a:effectLst/>
                <a:latin typeface="Times New Roman" panose="02020603050405020304" pitchFamily="18" charset="0"/>
                <a:ea typeface="Calibri" panose="020F0502020204030204" pitchFamily="34" charset="0"/>
              </a:rPr>
              <a:t>L’article 130 de la loi du 28 novembre 2021 visant à rendre la justice plus humaine, plus rapide et plus ferme (</a:t>
            </a:r>
            <a:r>
              <a:rPr lang="fr-FR" sz="1800" i="1" dirty="0">
                <a:effectLst/>
                <a:latin typeface="Times New Roman" panose="02020603050405020304" pitchFamily="18" charset="0"/>
                <a:ea typeface="Calibri" panose="020F0502020204030204" pitchFamily="34" charset="0"/>
              </a:rPr>
              <a:t>M.B</a:t>
            </a:r>
            <a:r>
              <a:rPr lang="fr-FR" sz="1800" dirty="0">
                <a:effectLst/>
                <a:latin typeface="Times New Roman" panose="02020603050405020304" pitchFamily="18" charset="0"/>
                <a:ea typeface="Calibri" panose="020F0502020204030204" pitchFamily="34" charset="0"/>
              </a:rPr>
              <a:t>., 30 novembre 2021) a modifié l’article 60 de la loi relative à l’internement pour supprimer le terme immédiatement du premier alinéa de cet article, rédigé à présent comme suit : « En cas de révocation de la libération à l'essai ou de la surveillance électronique, la personne internée est [</a:t>
            </a:r>
            <a:r>
              <a:rPr lang="fr-FR" sz="1800" strike="sngStrike" dirty="0">
                <a:effectLst/>
                <a:latin typeface="Times New Roman" panose="02020603050405020304" pitchFamily="18" charset="0"/>
                <a:ea typeface="Calibri" panose="020F0502020204030204" pitchFamily="34" charset="0"/>
              </a:rPr>
              <a:t>immédiatement</a:t>
            </a:r>
            <a:r>
              <a:rPr lang="fr-FR" sz="1800" dirty="0">
                <a:effectLst/>
                <a:latin typeface="Times New Roman" panose="02020603050405020304" pitchFamily="18" charset="0"/>
                <a:ea typeface="Calibri" panose="020F0502020204030204" pitchFamily="34" charset="0"/>
              </a:rPr>
              <a:t>] placée dans un établissement visé à l’article 3, 4°, b), c) et d) désigné par la chambre de protection sociale ». Suite à cette modification légale, la DGEPI a donné pour nouvelle instruction aux établissements pénitentiaires d’à nouveau accepter d’incarcérer des personnes internées dont la libération à l’essai a été révoquée. Entretemps, des nouvelles SDS ont été créées dans les prisons de Gand et Namur, ce qui a permis d’augmenter le nombre de places « légales » en prison. Par courriel du 27 juin 2023, la DGEPI demande aux établissements pénitentiaires de soumettre aux CPS les dossiers d’internés révoqués pour lesquels une libération à l’essai ne semble pas envisageable immédiatement mais ne semble pas exclue à court ou moyen terme afin de les placer de manière transitoire dans la SDS de Namur qui travaillera de manière spécifique sur ces dossiers. Cependant, la CPS de Bruxelles ayant eu à connaître d’une telle demande de placement provisoire de la part du directeur de la prison de Saint-Gilles n’a pas fait droit à la demande au motif que le placement provisoire n’est pas prévu par la loi (T.A.P. Bruxelles francophone (CPS), 19 septembre 2023, RG 23/1070/TR</a:t>
            </a:r>
            <a:r>
              <a:rPr lang="fr-BE" dirty="0">
                <a:effectLst/>
              </a:rPr>
              <a:t> )</a:t>
            </a:r>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26</a:t>
            </a:fld>
            <a:endParaRPr lang="fr-BE"/>
          </a:p>
        </p:txBody>
      </p:sp>
    </p:spTree>
    <p:extLst>
      <p:ext uri="{BB962C8B-B14F-4D97-AF65-F5344CB8AC3E}">
        <p14:creationId xmlns:p14="http://schemas.microsoft.com/office/powerpoint/2010/main" val="42817586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28</a:t>
            </a:fld>
            <a:endParaRPr lang="fr-BE"/>
          </a:p>
        </p:txBody>
      </p:sp>
    </p:spTree>
    <p:extLst>
      <p:ext uri="{BB962C8B-B14F-4D97-AF65-F5344CB8AC3E}">
        <p14:creationId xmlns:p14="http://schemas.microsoft.com/office/powerpoint/2010/main" val="2823722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altLang="x-none" dirty="0">
                <a:ea typeface="ＭＳ Ｐゴシック" charset="-128"/>
              </a:rPr>
              <a:t>situation internés incompatible avec la CEDH :</a:t>
            </a:r>
          </a:p>
          <a:p>
            <a:pPr lvl="1" algn="just"/>
            <a:r>
              <a:rPr lang="fr-FR" altLang="x-none" dirty="0">
                <a:ea typeface="ＭＳ Ｐゴシック" charset="-128"/>
              </a:rPr>
              <a:t>Article 3 : interdiction traitement inhumain ou dégradant :</a:t>
            </a:r>
          </a:p>
          <a:p>
            <a:pPr lvl="2" algn="just"/>
            <a:r>
              <a:rPr lang="fr-FR" altLang="x-none" dirty="0">
                <a:ea typeface="ＭＳ Ｐゴシック" charset="-128"/>
              </a:rPr>
              <a:t>obligation de fournir des soins de santé aux personnes en détention en général et aux personnes présentant des troubles mentaux en particulier : en l’espèce, détention de plus de 9 ans dans environnement carcéral sans thérapie adaptée à son état de santé mentale et sans perspective de réinsertion</a:t>
            </a:r>
          </a:p>
          <a:p>
            <a:pPr lvl="1" algn="just"/>
            <a:r>
              <a:rPr lang="fr-FR" altLang="x-none" dirty="0">
                <a:ea typeface="ＭＳ Ｐゴシック" charset="-128"/>
              </a:rPr>
              <a:t>Article 5 : droit à la liberté</a:t>
            </a:r>
          </a:p>
          <a:p>
            <a:pPr lvl="2" algn="just"/>
            <a:r>
              <a:rPr lang="fr-FR" altLang="x-none" dirty="0">
                <a:ea typeface="ＭＳ Ｐゴシック" charset="-128"/>
              </a:rPr>
              <a:t>internement prolongé dans un lieu inadapté rompt le lien requis par l’article 5, §1</a:t>
            </a:r>
            <a:r>
              <a:rPr lang="fr-FR" altLang="x-none" baseline="30000" dirty="0">
                <a:ea typeface="ＭＳ Ｐゴシック" charset="-128"/>
              </a:rPr>
              <a:t>er</a:t>
            </a:r>
            <a:r>
              <a:rPr lang="fr-FR" altLang="x-none" dirty="0">
                <a:ea typeface="ＭＳ Ｐゴシック" charset="-128"/>
              </a:rPr>
              <a:t>, e) CEDH entre le but de la détention et les conditions dans lesquelles cette détention a lieu</a:t>
            </a:r>
          </a:p>
          <a:p>
            <a:pPr lvl="1" algn="just"/>
            <a:r>
              <a:rPr lang="fr-FR" altLang="x-none" dirty="0">
                <a:ea typeface="ＭＳ Ｐゴシック" charset="-128"/>
              </a:rPr>
              <a:t>Art. 5, §4 et 13 combiné à 3 : droit à un recours ineffectif :</a:t>
            </a:r>
          </a:p>
          <a:p>
            <a:pPr lvl="2" algn="just"/>
            <a:r>
              <a:rPr lang="fr-FR" altLang="x-none" dirty="0">
                <a:ea typeface="ＭＳ Ｐゴシック" charset="-128"/>
              </a:rPr>
              <a:t>Intervention juge référé et commission défense sociale ne peut offrir redressement situation car transfert vers établissement soins bloqué par refus d’admission</a:t>
            </a:r>
          </a:p>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31</a:t>
            </a:fld>
            <a:endParaRPr lang="fr-BE"/>
          </a:p>
        </p:txBody>
      </p:sp>
    </p:spTree>
    <p:extLst>
      <p:ext uri="{BB962C8B-B14F-4D97-AF65-F5344CB8AC3E}">
        <p14:creationId xmlns:p14="http://schemas.microsoft.com/office/powerpoint/2010/main" val="2653923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Environ 300 personnes en annexes psy même si on n’a pas chiffres précis</a:t>
            </a:r>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32</a:t>
            </a:fld>
            <a:endParaRPr lang="fr-BE"/>
          </a:p>
        </p:txBody>
      </p:sp>
    </p:spTree>
    <p:extLst>
      <p:ext uri="{BB962C8B-B14F-4D97-AF65-F5344CB8AC3E}">
        <p14:creationId xmlns:p14="http://schemas.microsoft.com/office/powerpoint/2010/main" val="2581624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33</a:t>
            </a:fld>
            <a:endParaRPr lang="fr-BE"/>
          </a:p>
        </p:txBody>
      </p:sp>
    </p:spTree>
    <p:extLst>
      <p:ext uri="{BB962C8B-B14F-4D97-AF65-F5344CB8AC3E}">
        <p14:creationId xmlns:p14="http://schemas.microsoft.com/office/powerpoint/2010/main" val="429401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Prisons avec annexes / SDS !!!</a:t>
            </a:r>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34</a:t>
            </a:fld>
            <a:endParaRPr lang="fr-BE"/>
          </a:p>
        </p:txBody>
      </p:sp>
    </p:spTree>
    <p:extLst>
      <p:ext uri="{BB962C8B-B14F-4D97-AF65-F5344CB8AC3E}">
        <p14:creationId xmlns:p14="http://schemas.microsoft.com/office/powerpoint/2010/main" val="2313795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Art. 41 -</a:t>
            </a:r>
            <a:r>
              <a:rPr lang="fr-BE" dirty="0"/>
              <a:t> § 3. En cas d'octroi [</a:t>
            </a:r>
            <a:r>
              <a:rPr lang="fr-BE" baseline="30000" dirty="0">
                <a:solidFill>
                  <a:srgbClr val="FF0000"/>
                </a:solidFill>
                <a:effectLst/>
                <a:hlinkClick r:id="rId3" tooltip="&lt;L 2016-05-04/03, art. 177, 005; En vigueur : 23-05-2016&gt;"/>
              </a:rPr>
              <a:t>1</a:t>
            </a:r>
            <a:r>
              <a:rPr lang="fr-BE" dirty="0"/>
              <a:t> ...]</a:t>
            </a:r>
            <a:r>
              <a:rPr lang="fr-BE" baseline="30000" dirty="0">
                <a:solidFill>
                  <a:srgbClr val="FF0000"/>
                </a:solidFill>
                <a:effectLst/>
                <a:hlinkClick r:id="rId3" tooltip="&lt;L 2016-05-04/03, art. 177, 005; En vigueur : 23-05-2016&gt;"/>
              </a:rPr>
              <a:t>1</a:t>
            </a:r>
            <a:r>
              <a:rPr lang="fr-BE" dirty="0"/>
              <a:t> de la surveillance électronique, [</a:t>
            </a:r>
            <a:r>
              <a:rPr lang="fr-BE" baseline="30000" dirty="0">
                <a:solidFill>
                  <a:srgbClr val="FF0000"/>
                </a:solidFill>
                <a:effectLst/>
                <a:hlinkClick r:id="rId3" tooltip="&lt;L 2016-05-04/03, art. 177, 005; En vigueur : 23-05-2016&gt;"/>
              </a:rPr>
              <a:t>1</a:t>
            </a:r>
            <a:r>
              <a:rPr lang="fr-BE" dirty="0"/>
              <a:t> la chambre de protection sociale]</a:t>
            </a:r>
            <a:r>
              <a:rPr lang="fr-BE" baseline="30000" dirty="0">
                <a:solidFill>
                  <a:srgbClr val="FF0000"/>
                </a:solidFill>
                <a:effectLst/>
                <a:hlinkClick r:id="rId3" tooltip="&lt;L 2016-05-04/03, art. 177, 005; En vigueur : 23-05-2016&gt;"/>
              </a:rPr>
              <a:t>1</a:t>
            </a:r>
            <a:r>
              <a:rPr lang="fr-BE" dirty="0"/>
              <a:t> fixe également la période pour laquelle cette modalité est accordée. Cette période est fixée à six mois au maximum et peut être prolongée une seule fois pour une durée de six mois au maximum.</a:t>
            </a:r>
            <a:br>
              <a:rPr lang="fr-BE" dirty="0"/>
            </a:br>
            <a:r>
              <a:rPr lang="fr-BE" dirty="0"/>
              <a:t>  § 4. [</a:t>
            </a:r>
            <a:r>
              <a:rPr lang="fr-BE" baseline="30000" dirty="0">
                <a:solidFill>
                  <a:srgbClr val="FF0000"/>
                </a:solidFill>
                <a:effectLst/>
                <a:hlinkClick r:id="rId3" tooltip="&lt;L 2016-05-04/03, art. 177, 005; En vigueur : 23-05-2016&gt;"/>
              </a:rPr>
              <a:t>1</a:t>
            </a:r>
            <a:r>
              <a:rPr lang="fr-BE" dirty="0"/>
              <a:t> Quinze jours avant la fin du délai prévu au paragraphe 3, la chambre de protection sociale se prononce sur la prolongation de la surveillance électronique, ou sur la conversion de la surveillance électronique en une autre modalité d'exécution.</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36</a:t>
            </a:fld>
            <a:endParaRPr lang="fr-BE"/>
          </a:p>
        </p:txBody>
      </p:sp>
    </p:spTree>
    <p:extLst>
      <p:ext uri="{BB962C8B-B14F-4D97-AF65-F5344CB8AC3E}">
        <p14:creationId xmlns:p14="http://schemas.microsoft.com/office/powerpoint/2010/main" val="39203085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dirty="0">
                <a:effectLst/>
                <a:latin typeface="Times New Roman" panose="02020603050405020304" pitchFamily="18" charset="0"/>
                <a:ea typeface="Calibri" panose="020F0502020204030204" pitchFamily="34" charset="0"/>
              </a:rPr>
              <a:t>Début 2022, on compte 145 personnes internées placées qui n’ont pas de droit au séjour</a:t>
            </a:r>
            <a:r>
              <a:rPr lang="fr-BE" sz="2800" dirty="0">
                <a:effectLst/>
              </a:rPr>
              <a:t> </a:t>
            </a:r>
            <a:r>
              <a:rPr lang="fr-FR" sz="1800" dirty="0">
                <a:effectLst/>
                <a:latin typeface="Times New Roman" panose="02020603050405020304" pitchFamily="18" charset="0"/>
                <a:ea typeface="Calibri" panose="020F0502020204030204" pitchFamily="34" charset="0"/>
              </a:rPr>
              <a:t>, les personnes internées placées sans titre de séjour (n=145) représenterait environ 10% de la population internée placée total (n=1.428). En juin 2022 (donc une période temporelle proche), on compte un total de 1.428 personnes internées placées (cf. </a:t>
            </a:r>
            <a:r>
              <a:rPr lang="fr-FR" sz="1800" i="1" dirty="0">
                <a:effectLst/>
                <a:latin typeface="Times New Roman" panose="02020603050405020304" pitchFamily="18" charset="0"/>
                <a:ea typeface="Calibri" panose="020F0502020204030204" pitchFamily="34" charset="0"/>
              </a:rPr>
              <a:t>supra</a:t>
            </a:r>
            <a:r>
              <a:rPr lang="fr-FR" sz="1800" dirty="0">
                <a:effectLst/>
                <a:latin typeface="Times New Roman" panose="02020603050405020304" pitchFamily="18" charset="0"/>
                <a:ea typeface="Calibri" panose="020F0502020204030204" pitchFamily="34" charset="0"/>
              </a:rPr>
              <a:t>). Autrement dit, les personnes internées placées sans titre de séjour (n=145) représenterait environ 10% de la population internée placée total (n=1.428). Cette proportion est moindre que pour la population générale détenue au sein des établissements de la DGEPI sans titre de séjour qui atteint, elle, presqu’un tiers de la population pénitentiaire totale</a:t>
            </a:r>
            <a:r>
              <a:rPr lang="fr-BE" dirty="0">
                <a:effectLst/>
              </a:rPr>
              <a:t> </a:t>
            </a:r>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39</a:t>
            </a:fld>
            <a:endParaRPr lang="fr-BE"/>
          </a:p>
        </p:txBody>
      </p:sp>
    </p:spTree>
    <p:extLst>
      <p:ext uri="{BB962C8B-B14F-4D97-AF65-F5344CB8AC3E}">
        <p14:creationId xmlns:p14="http://schemas.microsoft.com/office/powerpoint/2010/main" val="9557585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eaLnBrk="1" hangingPunct="1">
              <a:lnSpc>
                <a:spcPct val="80000"/>
              </a:lnSpc>
              <a:spcBef>
                <a:spcPts val="1200"/>
              </a:spcBef>
              <a:buFont typeface="Wingdings" pitchFamily="2" charset="2"/>
              <a:buChar char="§"/>
              <a:defRPr/>
            </a:pPr>
            <a:r>
              <a:rPr lang="fr-FR" altLang="fr-FR" sz="1200" b="0" dirty="0">
                <a:solidFill>
                  <a:schemeClr val="bg1"/>
                </a:solidFill>
                <a:cs typeface="Times New Roman" pitchFamily="18" charset="0"/>
              </a:rPr>
              <a:t>restrictions en termes de choix de l’établissement avant la date d’admissibilité à la LC (art. 76) ; annulé par CC arrêt 80/2018</a:t>
            </a:r>
          </a:p>
          <a:p>
            <a:pPr algn="just" eaLnBrk="1" hangingPunct="1">
              <a:lnSpc>
                <a:spcPct val="80000"/>
              </a:lnSpc>
              <a:spcBef>
                <a:spcPts val="1200"/>
              </a:spcBef>
              <a:buFont typeface="Wingdings" pitchFamily="2" charset="2"/>
              <a:buChar char="§"/>
              <a:defRPr/>
            </a:pPr>
            <a:r>
              <a:rPr lang="fr-FR" altLang="fr-FR" sz="1200" b="0" dirty="0">
                <a:solidFill>
                  <a:schemeClr val="bg1"/>
                </a:solidFill>
                <a:cs typeface="Times New Roman" pitchFamily="18" charset="0"/>
              </a:rPr>
              <a:t>conditions de temps pour l’octroi des mesures dans le régime d’internement (art. 77, § 1) ; annulé par CC arrêt 80/2018</a:t>
            </a:r>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40</a:t>
            </a:fld>
            <a:endParaRPr lang="fr-BE"/>
          </a:p>
        </p:txBody>
      </p:sp>
    </p:spTree>
    <p:extLst>
      <p:ext uri="{BB962C8B-B14F-4D97-AF65-F5344CB8AC3E}">
        <p14:creationId xmlns:p14="http://schemas.microsoft.com/office/powerpoint/2010/main" val="33699450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eaLnBrk="1" hangingPunct="1">
              <a:lnSpc>
                <a:spcPct val="80000"/>
              </a:lnSpc>
              <a:spcBef>
                <a:spcPts val="1200"/>
              </a:spcBef>
              <a:buFont typeface="Wingdings" pitchFamily="2" charset="2"/>
              <a:buChar char="§"/>
              <a:defRPr/>
            </a:pPr>
            <a:r>
              <a:rPr lang="fr-FR" altLang="fr-FR" sz="1200" b="0" dirty="0">
                <a:solidFill>
                  <a:schemeClr val="bg1"/>
                </a:solidFill>
                <a:cs typeface="Times New Roman" pitchFamily="18" charset="0"/>
              </a:rPr>
              <a:t>conditions de l’internement deviennent présentes durant l’exécution d’une condamnation à une peine privative de liberté (art. 77/1)</a:t>
            </a:r>
          </a:p>
          <a:p>
            <a:pPr algn="just" eaLnBrk="1" hangingPunct="1">
              <a:lnSpc>
                <a:spcPct val="80000"/>
              </a:lnSpc>
              <a:spcBef>
                <a:spcPts val="1200"/>
              </a:spcBef>
              <a:buFont typeface="Wingdings" pitchFamily="2" charset="2"/>
              <a:buChar char="§"/>
              <a:defRPr/>
            </a:pPr>
            <a:r>
              <a:rPr lang="fr-FR" altLang="fr-FR" sz="1200" b="0" dirty="0">
                <a:solidFill>
                  <a:schemeClr val="bg1"/>
                </a:solidFill>
                <a:cs typeface="Times New Roman" pitchFamily="18" charset="0"/>
              </a:rPr>
              <a:t>décision d’internement prise par la chambre de protection sociale au terme d’une procédure contradictoire (art. 77/2 à 77/5)</a:t>
            </a:r>
          </a:p>
          <a:p>
            <a:pPr algn="just" eaLnBrk="1" hangingPunct="1">
              <a:lnSpc>
                <a:spcPct val="80000"/>
              </a:lnSpc>
              <a:spcBef>
                <a:spcPts val="1200"/>
              </a:spcBef>
              <a:buFont typeface="Wingdings" pitchFamily="2" charset="2"/>
              <a:buChar char="§"/>
              <a:defRPr/>
            </a:pPr>
            <a:r>
              <a:rPr lang="fr-FR" altLang="fr-FR" sz="1200" b="0" dirty="0">
                <a:solidFill>
                  <a:schemeClr val="bg1"/>
                </a:solidFill>
                <a:cs typeface="Times New Roman" pitchFamily="18" charset="0"/>
              </a:rPr>
              <a:t>appel (art. 77/6 et 77/7) et cassation (art. 78) éventuels</a:t>
            </a:r>
          </a:p>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42</a:t>
            </a:fld>
            <a:endParaRPr lang="fr-BE"/>
          </a:p>
        </p:txBody>
      </p:sp>
    </p:spTree>
    <p:extLst>
      <p:ext uri="{BB962C8B-B14F-4D97-AF65-F5344CB8AC3E}">
        <p14:creationId xmlns:p14="http://schemas.microsoft.com/office/powerpoint/2010/main" val="28798497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C8A210E-7621-47B0-A523-0D72B715C457}" type="slidenum">
              <a:rPr lang="fr-BE" smtClean="0"/>
              <a:t>43</a:t>
            </a:fld>
            <a:endParaRPr lang="fr-BE"/>
          </a:p>
        </p:txBody>
      </p:sp>
    </p:spTree>
    <p:extLst>
      <p:ext uri="{BB962C8B-B14F-4D97-AF65-F5344CB8AC3E}">
        <p14:creationId xmlns:p14="http://schemas.microsoft.com/office/powerpoint/2010/main" val="26380176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voit l’</a:t>
            </a:r>
            <a:r>
              <a:rPr lang="fr-FR" dirty="0" err="1"/>
              <a:t>ambiguité</a:t>
            </a:r>
            <a:r>
              <a:rPr lang="fr-FR" dirty="0"/>
              <a:t> : on affirme qu’il s’agit d’une peine mais on souligne qu’elle tend à « protéger la société » (vocabulaire de la défense sociale)</a:t>
            </a:r>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46</a:t>
            </a:fld>
            <a:endParaRPr lang="fr-BE"/>
          </a:p>
        </p:txBody>
      </p:sp>
    </p:spTree>
    <p:extLst>
      <p:ext uri="{BB962C8B-B14F-4D97-AF65-F5344CB8AC3E}">
        <p14:creationId xmlns:p14="http://schemas.microsoft.com/office/powerpoint/2010/main" val="1835989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C8A210E-7621-47B0-A523-0D72B715C457}" type="slidenum">
              <a:rPr lang="fr-BE" smtClean="0"/>
              <a:t>47</a:t>
            </a:fld>
            <a:endParaRPr lang="fr-BE"/>
          </a:p>
        </p:txBody>
      </p:sp>
    </p:spTree>
    <p:extLst>
      <p:ext uri="{BB962C8B-B14F-4D97-AF65-F5344CB8AC3E}">
        <p14:creationId xmlns:p14="http://schemas.microsoft.com/office/powerpoint/2010/main" val="1762807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Même base légale exécution peines privatives de liberté + même organe : le TAP</a:t>
            </a:r>
          </a:p>
          <a:p>
            <a:r>
              <a:rPr lang="fr-FR" sz="1200" kern="1200" dirty="0">
                <a:solidFill>
                  <a:schemeClr val="tx1"/>
                </a:solidFill>
                <a:effectLst/>
                <a:latin typeface="+mn-lt"/>
                <a:ea typeface="+mn-ea"/>
                <a:cs typeface="+mn-cs"/>
              </a:rPr>
              <a:t>la première décision que le TAP doit prendre = se prononcer sur la mise à exécution de cette peine, et ce, encore avant l’expiration de la peine principale afin que sa décision soit exécutoire à ce moment-là. Deux possibilités s’ouvrent alors à lui</a:t>
            </a:r>
            <a:r>
              <a:rPr lang="fr-FR" dirty="0">
                <a:effectLst/>
              </a:rPr>
              <a:t> : </a:t>
            </a:r>
            <a:r>
              <a:rPr lang="fr-FR" sz="1200" kern="1200" dirty="0">
                <a:solidFill>
                  <a:schemeClr val="tx1"/>
                </a:solidFill>
                <a:effectLst/>
                <a:latin typeface="+mn-lt"/>
                <a:ea typeface="+mn-ea"/>
                <a:cs typeface="+mn-cs"/>
              </a:rPr>
              <a:t>soit il ordonne la privation de liberté de la personne condamnée s’il existe dans le chef de la personne condamnée un risque qu’elle commette des infractions graves portant atteinte à l’intégrité physique ou psychique de tiers et qu’il n’est pas possible d’y pallier en imposant des conditions particulières (art. 95/2, §3),</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soit il décide de lui octroyer la libération sous surveillance</a:t>
            </a:r>
            <a:r>
              <a:rPr lang="fr-FR" dirty="0">
                <a:effectLst/>
              </a:rPr>
              <a:t> </a:t>
            </a:r>
            <a:endParaRPr lang="fr-FR" dirty="0"/>
          </a:p>
        </p:txBody>
      </p:sp>
      <p:sp>
        <p:nvSpPr>
          <p:cNvPr id="4" name="Espace réservé du numéro de diapositive 3"/>
          <p:cNvSpPr>
            <a:spLocks noGrp="1"/>
          </p:cNvSpPr>
          <p:nvPr>
            <p:ph type="sldNum" sz="quarter" idx="10"/>
          </p:nvPr>
        </p:nvSpPr>
        <p:spPr/>
        <p:txBody>
          <a:bodyPr/>
          <a:lstStyle/>
          <a:p>
            <a:fld id="{5C8A210E-7621-47B0-A523-0D72B715C457}" type="slidenum">
              <a:rPr lang="fr-BE" smtClean="0"/>
              <a:t>48</a:t>
            </a:fld>
            <a:endParaRPr lang="fr-BE"/>
          </a:p>
        </p:txBody>
      </p:sp>
    </p:spTree>
    <p:extLst>
      <p:ext uri="{BB962C8B-B14F-4D97-AF65-F5344CB8AC3E}">
        <p14:creationId xmlns:p14="http://schemas.microsoft.com/office/powerpoint/2010/main" val="17157472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C8A210E-7621-47B0-A523-0D72B715C457}" type="slidenum">
              <a:rPr lang="fr-BE" smtClean="0"/>
              <a:t>50</a:t>
            </a:fld>
            <a:endParaRPr lang="fr-BE"/>
          </a:p>
        </p:txBody>
      </p:sp>
    </p:spTree>
    <p:extLst>
      <p:ext uri="{BB962C8B-B14F-4D97-AF65-F5344CB8AC3E}">
        <p14:creationId xmlns:p14="http://schemas.microsoft.com/office/powerpoint/2010/main" val="15141212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C8A210E-7621-47B0-A523-0D72B715C457}" type="slidenum">
              <a:rPr lang="fr-BE" smtClean="0"/>
              <a:t>51</a:t>
            </a:fld>
            <a:endParaRPr lang="fr-BE"/>
          </a:p>
        </p:txBody>
      </p:sp>
    </p:spTree>
    <p:extLst>
      <p:ext uri="{BB962C8B-B14F-4D97-AF65-F5344CB8AC3E}">
        <p14:creationId xmlns:p14="http://schemas.microsoft.com/office/powerpoint/2010/main" val="21351523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C8A210E-7621-47B0-A523-0D72B715C457}" type="slidenum">
              <a:rPr lang="fr-BE" smtClean="0"/>
              <a:t>53</a:t>
            </a:fld>
            <a:endParaRPr lang="fr-BE"/>
          </a:p>
        </p:txBody>
      </p:sp>
    </p:spTree>
    <p:extLst>
      <p:ext uri="{BB962C8B-B14F-4D97-AF65-F5344CB8AC3E}">
        <p14:creationId xmlns:p14="http://schemas.microsoft.com/office/powerpoint/2010/main" val="21485826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Pas envisagé non plus de supprimer l’internement</a:t>
            </a:r>
          </a:p>
          <a:p>
            <a:r>
              <a:rPr lang="fr-FR" dirty="0"/>
              <a:t>Jeroen de </a:t>
            </a:r>
            <a:r>
              <a:rPr lang="fr-FR" dirty="0" err="1"/>
              <a:t>herd</a:t>
            </a:r>
            <a:r>
              <a:rPr lang="fr-FR" dirty="0"/>
              <a:t> : </a:t>
            </a:r>
            <a:r>
              <a:rPr lang="fr-FR" sz="1800" dirty="0">
                <a:effectLst/>
                <a:latin typeface="Times New Roman" panose="02020603050405020304" pitchFamily="18" charset="0"/>
                <a:ea typeface="Calibri" panose="020F0502020204030204" pitchFamily="34" charset="0"/>
                <a:cs typeface="Times" pitchFamily="2" charset="0"/>
              </a:rPr>
              <a:t>« si la balance penche du côté des soins, le juge sera enclin à choisir l’internement. Si le problème peut être traité dans un délai raisonnable, mais qu’un signal clair de privation de liberté est nécessaire, le juge optera plutôt pour un traitement sous privation de liberté, qui garantit une période de détention </a:t>
            </a:r>
            <a:r>
              <a:rPr lang="fr-BE"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 défaut de pouvoir y recourir, que doivent faire les juges en attendant ? Choisir entre l’internement, la peine de probation et la peine complémentaire de mise à la disposition du TAP ? Ne peut-on pas redouter que les juges continuent, après l’entrée en vigueur des nouvelles peines, à recourir à l’internement pour cette catégorie de personnes, malgré l’intention du législateur de réserver cette mesure aux « cas graves » ?</a:t>
            </a:r>
            <a:endParaRPr lang="fr-B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55</a:t>
            </a:fld>
            <a:endParaRPr lang="fr-BE"/>
          </a:p>
        </p:txBody>
      </p:sp>
    </p:spTree>
    <p:extLst>
      <p:ext uri="{BB962C8B-B14F-4D97-AF65-F5344CB8AC3E}">
        <p14:creationId xmlns:p14="http://schemas.microsoft.com/office/powerpoint/2010/main" val="34318346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Consentement pas nécessaire</a:t>
            </a:r>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56</a:t>
            </a:fld>
            <a:endParaRPr lang="fr-BE"/>
          </a:p>
        </p:txBody>
      </p:sp>
    </p:spTree>
    <p:extLst>
      <p:ext uri="{BB962C8B-B14F-4D97-AF65-F5344CB8AC3E}">
        <p14:creationId xmlns:p14="http://schemas.microsoft.com/office/powerpoint/2010/main" val="20116496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Emrpsionnement</a:t>
            </a:r>
            <a:r>
              <a:rPr lang="fr-FR" dirty="0"/>
              <a:t> subsidiaire : peut être supérieur (</a:t>
            </a:r>
            <a:r>
              <a:rPr lang="fr-FR" dirty="0" err="1"/>
              <a:t>masi</a:t>
            </a:r>
            <a:r>
              <a:rPr lang="fr-FR" dirty="0"/>
              <a:t> pas inférieur) au traitement imposé</a:t>
            </a:r>
          </a:p>
          <a:p>
            <a:r>
              <a:rPr lang="fr-FR" dirty="0"/>
              <a:t>Vise CPL dans TP pour suivi prolongé et traitement sous privation de liberté</a:t>
            </a:r>
          </a:p>
          <a:p>
            <a:endParaRPr lang="fr-FR" dirty="0"/>
          </a:p>
          <a:p>
            <a:r>
              <a:rPr lang="fr-FR" dirty="0"/>
              <a:t>suivi par </a:t>
            </a:r>
            <a:r>
              <a:rPr lang="fr-FR" dirty="0" err="1"/>
              <a:t>tap</a:t>
            </a:r>
            <a:r>
              <a:rPr lang="fr-FR" dirty="0"/>
              <a:t> : si personne en DP en prison : reste en annexe le temps de la décision du TAP</a:t>
            </a:r>
          </a:p>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57</a:t>
            </a:fld>
            <a:endParaRPr lang="fr-BE"/>
          </a:p>
        </p:txBody>
      </p:sp>
    </p:spTree>
    <p:extLst>
      <p:ext uri="{BB962C8B-B14F-4D97-AF65-F5344CB8AC3E}">
        <p14:creationId xmlns:p14="http://schemas.microsoft.com/office/powerpoint/2010/main" val="31220111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C8A210E-7621-47B0-A523-0D72B715C457}" type="slidenum">
              <a:rPr lang="fr-BE" smtClean="0"/>
              <a:t>62</a:t>
            </a:fld>
            <a:endParaRPr lang="fr-BE"/>
          </a:p>
        </p:txBody>
      </p:sp>
    </p:spTree>
    <p:extLst>
      <p:ext uri="{BB962C8B-B14F-4D97-AF65-F5344CB8AC3E}">
        <p14:creationId xmlns:p14="http://schemas.microsoft.com/office/powerpoint/2010/main" val="8886922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63</a:t>
            </a:fld>
            <a:endParaRPr lang="fr-BE"/>
          </a:p>
        </p:txBody>
      </p:sp>
    </p:spTree>
    <p:extLst>
      <p:ext uri="{BB962C8B-B14F-4D97-AF65-F5344CB8AC3E}">
        <p14:creationId xmlns:p14="http://schemas.microsoft.com/office/powerpoint/2010/main" val="35361868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64</a:t>
            </a:fld>
            <a:endParaRPr lang="fr-BE"/>
          </a:p>
        </p:txBody>
      </p:sp>
    </p:spTree>
    <p:extLst>
      <p:ext uri="{BB962C8B-B14F-4D97-AF65-F5344CB8AC3E}">
        <p14:creationId xmlns:p14="http://schemas.microsoft.com/office/powerpoint/2010/main" val="3094308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65</a:t>
            </a:fld>
            <a:endParaRPr lang="fr-BE"/>
          </a:p>
        </p:txBody>
      </p:sp>
    </p:spTree>
    <p:extLst>
      <p:ext uri="{BB962C8B-B14F-4D97-AF65-F5344CB8AC3E}">
        <p14:creationId xmlns:p14="http://schemas.microsoft.com/office/powerpoint/2010/main" val="17264951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66</a:t>
            </a:fld>
            <a:endParaRPr lang="fr-BE"/>
          </a:p>
        </p:txBody>
      </p:sp>
    </p:spTree>
    <p:extLst>
      <p:ext uri="{BB962C8B-B14F-4D97-AF65-F5344CB8AC3E}">
        <p14:creationId xmlns:p14="http://schemas.microsoft.com/office/powerpoint/2010/main" val="14358454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67</a:t>
            </a:fld>
            <a:endParaRPr lang="fr-BE"/>
          </a:p>
        </p:txBody>
      </p:sp>
    </p:spTree>
    <p:extLst>
      <p:ext uri="{BB962C8B-B14F-4D97-AF65-F5344CB8AC3E}">
        <p14:creationId xmlns:p14="http://schemas.microsoft.com/office/powerpoint/2010/main" val="32894254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68</a:t>
            </a:fld>
            <a:endParaRPr lang="fr-BE"/>
          </a:p>
        </p:txBody>
      </p:sp>
    </p:spTree>
    <p:extLst>
      <p:ext uri="{BB962C8B-B14F-4D97-AF65-F5344CB8AC3E}">
        <p14:creationId xmlns:p14="http://schemas.microsoft.com/office/powerpoint/2010/main" val="39724578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69</a:t>
            </a:fld>
            <a:endParaRPr lang="fr-BE"/>
          </a:p>
        </p:txBody>
      </p:sp>
    </p:spTree>
    <p:extLst>
      <p:ext uri="{BB962C8B-B14F-4D97-AF65-F5344CB8AC3E}">
        <p14:creationId xmlns:p14="http://schemas.microsoft.com/office/powerpoint/2010/main" val="11962167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70</a:t>
            </a:fld>
            <a:endParaRPr lang="fr-BE"/>
          </a:p>
        </p:txBody>
      </p:sp>
    </p:spTree>
    <p:extLst>
      <p:ext uri="{BB962C8B-B14F-4D97-AF65-F5344CB8AC3E}">
        <p14:creationId xmlns:p14="http://schemas.microsoft.com/office/powerpoint/2010/main" val="6198720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71</a:t>
            </a:fld>
            <a:endParaRPr lang="fr-BE"/>
          </a:p>
        </p:txBody>
      </p:sp>
    </p:spTree>
    <p:extLst>
      <p:ext uri="{BB962C8B-B14F-4D97-AF65-F5344CB8AC3E}">
        <p14:creationId xmlns:p14="http://schemas.microsoft.com/office/powerpoint/2010/main" val="35786297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72</a:t>
            </a:fld>
            <a:endParaRPr lang="fr-BE"/>
          </a:p>
        </p:txBody>
      </p:sp>
    </p:spTree>
    <p:extLst>
      <p:ext uri="{BB962C8B-B14F-4D97-AF65-F5344CB8AC3E}">
        <p14:creationId xmlns:p14="http://schemas.microsoft.com/office/powerpoint/2010/main" val="39697269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73</a:t>
            </a:fld>
            <a:endParaRPr lang="fr-BE"/>
          </a:p>
        </p:txBody>
      </p:sp>
    </p:spTree>
    <p:extLst>
      <p:ext uri="{BB962C8B-B14F-4D97-AF65-F5344CB8AC3E}">
        <p14:creationId xmlns:p14="http://schemas.microsoft.com/office/powerpoint/2010/main" val="31636261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C8A210E-7621-47B0-A523-0D72B715C457}" type="slidenum">
              <a:rPr lang="fr-BE" smtClean="0"/>
              <a:t>74</a:t>
            </a:fld>
            <a:endParaRPr lang="fr-BE"/>
          </a:p>
        </p:txBody>
      </p:sp>
    </p:spTree>
    <p:extLst>
      <p:ext uri="{BB962C8B-B14F-4D97-AF65-F5344CB8AC3E}">
        <p14:creationId xmlns:p14="http://schemas.microsoft.com/office/powerpoint/2010/main" val="4994460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C8A210E-7621-47B0-A523-0D72B715C457}" type="slidenum">
              <a:rPr lang="fr-BE" smtClean="0"/>
              <a:t>75</a:t>
            </a:fld>
            <a:endParaRPr lang="fr-BE"/>
          </a:p>
        </p:txBody>
      </p:sp>
    </p:spTree>
    <p:extLst>
      <p:ext uri="{BB962C8B-B14F-4D97-AF65-F5344CB8AC3E}">
        <p14:creationId xmlns:p14="http://schemas.microsoft.com/office/powerpoint/2010/main" val="3408803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ectangle à coins arrondis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ectangle à coins arrondis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fr-FR"/>
              <a:t>Modifiez le style du titre</a:t>
            </a:r>
            <a:endParaRPr kumimoji="0" lang="en-US"/>
          </a:p>
        </p:txBody>
      </p:sp>
      <p:sp>
        <p:nvSpPr>
          <p:cNvPr id="9" name="Sous-titr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Modifiez le style des sous-titres du masque</a:t>
            </a:r>
            <a:endParaRPr kumimoji="0" lang="en-US"/>
          </a:p>
        </p:txBody>
      </p:sp>
      <p:sp>
        <p:nvSpPr>
          <p:cNvPr id="28" name="Espace réservé de la date 27"/>
          <p:cNvSpPr>
            <a:spLocks noGrp="1"/>
          </p:cNvSpPr>
          <p:nvPr>
            <p:ph type="dt" sz="half" idx="10"/>
          </p:nvPr>
        </p:nvSpPr>
        <p:spPr>
          <a:xfrm>
            <a:off x="6705600" y="4206240"/>
            <a:ext cx="960120" cy="457200"/>
          </a:xfrm>
        </p:spPr>
        <p:txBody>
          <a:bodyPr/>
          <a:lstStyle/>
          <a:p>
            <a:fld id="{5ED72320-7202-4503-AEDD-7F7ECF0B58CB}" type="datetimeFigureOut">
              <a:rPr lang="fr-BE" smtClean="0"/>
              <a:t>4/08/25</a:t>
            </a:fld>
            <a:endParaRPr lang="fr-BE"/>
          </a:p>
        </p:txBody>
      </p:sp>
      <p:sp>
        <p:nvSpPr>
          <p:cNvPr id="17" name="Espace réservé du pied de page 16"/>
          <p:cNvSpPr>
            <a:spLocks noGrp="1"/>
          </p:cNvSpPr>
          <p:nvPr>
            <p:ph type="ftr" sz="quarter" idx="11"/>
          </p:nvPr>
        </p:nvSpPr>
        <p:spPr>
          <a:xfrm>
            <a:off x="5410200" y="4205288"/>
            <a:ext cx="1295400" cy="457200"/>
          </a:xfrm>
        </p:spPr>
        <p:txBody>
          <a:bodyPr/>
          <a:lstStyle/>
          <a:p>
            <a:endParaRPr lang="fr-BE"/>
          </a:p>
        </p:txBody>
      </p:sp>
      <p:sp>
        <p:nvSpPr>
          <p:cNvPr id="29" name="Espace réservé du numéro de diapositiv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9AA78DAB-B8F6-4746-B816-145D369FFB6F}" type="slidenum">
              <a:rPr lang="fr-BE" smtClean="0"/>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5ED72320-7202-4503-AEDD-7F7ECF0B58CB}" type="datetimeFigureOut">
              <a:rPr lang="fr-BE" smtClean="0"/>
              <a:t>4/08/25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9AA78DAB-B8F6-4746-B816-145D369FFB6F}" type="slidenum">
              <a:rPr lang="fr-BE" smtClean="0"/>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fr-FR"/>
              <a:t>Modifiez le style du titre</a:t>
            </a:r>
            <a:endParaRPr kumimoji="0" lang="en-US"/>
          </a:p>
        </p:txBody>
      </p:sp>
      <p:sp>
        <p:nvSpPr>
          <p:cNvPr id="3" name="Espace réservé du texte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Modifiez les styles du texte du masque</a:t>
            </a:r>
          </a:p>
        </p:txBody>
      </p:sp>
      <p:sp>
        <p:nvSpPr>
          <p:cNvPr id="4" name="Espace réservé de la date 3"/>
          <p:cNvSpPr>
            <a:spLocks noGrp="1"/>
          </p:cNvSpPr>
          <p:nvPr>
            <p:ph type="dt" sz="half" idx="10"/>
          </p:nvPr>
        </p:nvSpPr>
        <p:spPr/>
        <p:txBody>
          <a:bodyPr/>
          <a:lstStyle/>
          <a:p>
            <a:fld id="{5ED72320-7202-4503-AEDD-7F7ECF0B58CB}" type="datetimeFigureOut">
              <a:rPr lang="fr-BE" smtClean="0"/>
              <a:t>4/08/25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9AA78DAB-B8F6-4746-B816-145D369FFB6F}" type="slidenum">
              <a:rPr lang="fr-BE" smtClean="0"/>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contenu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5ED72320-7202-4503-AEDD-7F7ECF0B58CB}" type="datetimeFigureOut">
              <a:rPr lang="fr-BE" smtClean="0"/>
              <a:t>4/08/25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9AA78DAB-B8F6-4746-B816-145D369FFB6F}" type="slidenum">
              <a:rPr lang="fr-BE" smtClean="0"/>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381000" y="1143000"/>
            <a:ext cx="8382000" cy="1069848"/>
          </a:xfrm>
        </p:spPr>
        <p:txBody>
          <a:bodyPr anchor="ctr"/>
          <a:lstStyle>
            <a:lvl1pPr>
              <a:defRPr sz="4000" b="0" i="0" cap="none" baseline="0"/>
            </a:lvl1pPr>
          </a:lstStyle>
          <a:p>
            <a:r>
              <a:rPr kumimoji="0" lang="fr-FR"/>
              <a:t>Modifiez le style du titre</a:t>
            </a:r>
            <a:endParaRPr kumimoji="0" lang="en-US"/>
          </a:p>
        </p:txBody>
      </p:sp>
      <p:sp>
        <p:nvSpPr>
          <p:cNvPr id="3" name="Espace réservé du text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Modifiez les styles du texte du masque</a:t>
            </a:r>
          </a:p>
        </p:txBody>
      </p:sp>
      <p:sp>
        <p:nvSpPr>
          <p:cNvPr id="4" name="Espace réservé du texte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Modifiez les styles du texte du masque</a:t>
            </a:r>
          </a:p>
        </p:txBody>
      </p:sp>
      <p:sp>
        <p:nvSpPr>
          <p:cNvPr id="5" name="Espace réservé du contenu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26" name="Espace réservé de la date 25"/>
          <p:cNvSpPr>
            <a:spLocks noGrp="1"/>
          </p:cNvSpPr>
          <p:nvPr>
            <p:ph type="dt" sz="half" idx="10"/>
          </p:nvPr>
        </p:nvSpPr>
        <p:spPr/>
        <p:txBody>
          <a:bodyPr rtlCol="0"/>
          <a:lstStyle/>
          <a:p>
            <a:fld id="{5ED72320-7202-4503-AEDD-7F7ECF0B58CB}" type="datetimeFigureOut">
              <a:rPr lang="fr-BE" smtClean="0"/>
              <a:t>4/08/25</a:t>
            </a:fld>
            <a:endParaRPr lang="fr-BE"/>
          </a:p>
        </p:txBody>
      </p:sp>
      <p:sp>
        <p:nvSpPr>
          <p:cNvPr id="27" name="Espace réservé du numéro de diapositive 26"/>
          <p:cNvSpPr>
            <a:spLocks noGrp="1"/>
          </p:cNvSpPr>
          <p:nvPr>
            <p:ph type="sldNum" sz="quarter" idx="11"/>
          </p:nvPr>
        </p:nvSpPr>
        <p:spPr/>
        <p:txBody>
          <a:bodyPr rtlCol="0"/>
          <a:lstStyle/>
          <a:p>
            <a:fld id="{9AA78DAB-B8F6-4746-B816-145D369FFB6F}" type="slidenum">
              <a:rPr lang="fr-BE" smtClean="0"/>
              <a:t>‹N°›</a:t>
            </a:fld>
            <a:endParaRPr lang="fr-BE"/>
          </a:p>
        </p:txBody>
      </p:sp>
      <p:sp>
        <p:nvSpPr>
          <p:cNvPr id="28" name="Espace réservé du pied de page 27"/>
          <p:cNvSpPr>
            <a:spLocks noGrp="1"/>
          </p:cNvSpPr>
          <p:nvPr>
            <p:ph type="ftr" sz="quarter" idx="12"/>
          </p:nvPr>
        </p:nvSpPr>
        <p:spPr/>
        <p:txBody>
          <a:bodyPr rtlCol="0"/>
          <a:lstStyle/>
          <a:p>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fr-FR"/>
              <a:t>Modifiez le style du titre</a:t>
            </a:r>
            <a:endParaRPr kumimoji="0" lang="en-US"/>
          </a:p>
        </p:txBody>
      </p:sp>
      <p:sp>
        <p:nvSpPr>
          <p:cNvPr id="3" name="Espace réservé de la date 2"/>
          <p:cNvSpPr>
            <a:spLocks noGrp="1"/>
          </p:cNvSpPr>
          <p:nvPr>
            <p:ph type="dt" sz="half" idx="10"/>
          </p:nvPr>
        </p:nvSpPr>
        <p:spPr>
          <a:xfrm>
            <a:off x="6583680" y="612648"/>
            <a:ext cx="957264" cy="457200"/>
          </a:xfrm>
        </p:spPr>
        <p:txBody>
          <a:bodyPr/>
          <a:lstStyle/>
          <a:p>
            <a:fld id="{5ED72320-7202-4503-AEDD-7F7ECF0B58CB}" type="datetimeFigureOut">
              <a:rPr lang="fr-BE" smtClean="0"/>
              <a:t>4/08/25</a:t>
            </a:fld>
            <a:endParaRPr lang="fr-BE"/>
          </a:p>
        </p:txBody>
      </p:sp>
      <p:sp>
        <p:nvSpPr>
          <p:cNvPr id="4" name="Espace réservé du pied de page 3"/>
          <p:cNvSpPr>
            <a:spLocks noGrp="1"/>
          </p:cNvSpPr>
          <p:nvPr>
            <p:ph type="ftr" sz="quarter" idx="11"/>
          </p:nvPr>
        </p:nvSpPr>
        <p:spPr>
          <a:xfrm>
            <a:off x="5257800" y="612648"/>
            <a:ext cx="1325880" cy="457200"/>
          </a:xfrm>
        </p:spPr>
        <p:txBody>
          <a:bodyPr/>
          <a:lstStyle/>
          <a:p>
            <a:endParaRPr lang="fr-BE"/>
          </a:p>
        </p:txBody>
      </p:sp>
      <p:sp>
        <p:nvSpPr>
          <p:cNvPr id="5" name="Espace réservé du numéro de diapositive 4"/>
          <p:cNvSpPr>
            <a:spLocks noGrp="1"/>
          </p:cNvSpPr>
          <p:nvPr>
            <p:ph type="sldNum" sz="quarter" idx="12"/>
          </p:nvPr>
        </p:nvSpPr>
        <p:spPr>
          <a:xfrm>
            <a:off x="8174736" y="2272"/>
            <a:ext cx="762000" cy="365760"/>
          </a:xfrm>
        </p:spPr>
        <p:txBody>
          <a:bodyPr/>
          <a:lstStyle/>
          <a:p>
            <a:fld id="{9AA78DAB-B8F6-4746-B816-145D369FFB6F}" type="slidenum">
              <a:rPr lang="fr-BE" smtClean="0"/>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ED72320-7202-4503-AEDD-7F7ECF0B58CB}" type="datetimeFigureOut">
              <a:rPr lang="fr-BE" smtClean="0"/>
              <a:t>4/08/25</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9AA78DAB-B8F6-4746-B816-145D369FFB6F}" type="slidenum">
              <a:rPr lang="fr-BE" smtClean="0"/>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353496" y="1101970"/>
            <a:ext cx="3383280" cy="877824"/>
          </a:xfrm>
        </p:spPr>
        <p:txBody>
          <a:bodyPr anchor="b"/>
          <a:lstStyle>
            <a:lvl1pPr algn="l">
              <a:buNone/>
              <a:defRPr sz="1800" b="1"/>
            </a:lvl1pPr>
          </a:lstStyle>
          <a:p>
            <a:r>
              <a:rPr kumimoji="0" lang="fr-FR"/>
              <a:t>Modifiez le style du titre</a:t>
            </a:r>
            <a:endParaRPr kumimoji="0" lang="en-US"/>
          </a:p>
        </p:txBody>
      </p:sp>
      <p:sp>
        <p:nvSpPr>
          <p:cNvPr id="3" name="Espace réservé du text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a:t>Modifiez les styles du texte du masque</a:t>
            </a:r>
          </a:p>
        </p:txBody>
      </p:sp>
      <p:sp>
        <p:nvSpPr>
          <p:cNvPr id="4" name="Espace réservé du contenu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5ED72320-7202-4503-AEDD-7F7ECF0B58CB}" type="datetimeFigureOut">
              <a:rPr lang="fr-BE" smtClean="0"/>
              <a:t>4/08/25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9AA78DAB-B8F6-4746-B816-145D369FFB6F}" type="slidenum">
              <a:rPr lang="fr-BE" smtClean="0"/>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fr-FR"/>
              <a:t>Modifiez le style du titre</a:t>
            </a:r>
            <a:endParaRPr kumimoji="0" lang="en-US"/>
          </a:p>
        </p:txBody>
      </p:sp>
      <p:sp>
        <p:nvSpPr>
          <p:cNvPr id="3" name="Espace réservé pour une imag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fr-FR"/>
              <a:t>Cliquez sur l'icône pour ajouter une image</a:t>
            </a:r>
            <a:endParaRPr kumimoji="0" lang="en-US"/>
          </a:p>
        </p:txBody>
      </p:sp>
      <p:sp>
        <p:nvSpPr>
          <p:cNvPr id="4" name="Espace réservé du texte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a:t>Modifiez les styles du texte du masque</a:t>
            </a:r>
          </a:p>
        </p:txBody>
      </p:sp>
      <p:sp>
        <p:nvSpPr>
          <p:cNvPr id="5" name="Espace réservé de la date 4"/>
          <p:cNvSpPr>
            <a:spLocks noGrp="1"/>
          </p:cNvSpPr>
          <p:nvPr>
            <p:ph type="dt" sz="half" idx="10"/>
          </p:nvPr>
        </p:nvSpPr>
        <p:spPr/>
        <p:txBody>
          <a:bodyPr/>
          <a:lstStyle/>
          <a:p>
            <a:fld id="{5ED72320-7202-4503-AEDD-7F7ECF0B58CB}" type="datetimeFigureOut">
              <a:rPr lang="fr-BE" smtClean="0"/>
              <a:t>4/08/25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9AA78DAB-B8F6-4746-B816-145D369FFB6F}" type="slidenum">
              <a:rPr lang="fr-BE" smtClean="0"/>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5ED72320-7202-4503-AEDD-7F7ECF0B58CB}" type="datetimeFigureOut">
              <a:rPr lang="fr-BE" smtClean="0"/>
              <a:t>4/08/25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9AA78DAB-B8F6-4746-B816-145D369FFB6F}" type="slidenum">
              <a:rPr lang="fr-BE" smtClean="0"/>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781800" y="1143000"/>
            <a:ext cx="1905000" cy="5486400"/>
          </a:xfrm>
        </p:spPr>
        <p:txBody>
          <a:bodyPr vert="eaVert"/>
          <a:lstStyle/>
          <a:p>
            <a:r>
              <a:rPr kumimoji="0" lang="fr-FR"/>
              <a:t>Modifiez le style du titre</a:t>
            </a:r>
            <a:endParaRPr kumimoji="0" lang="en-US"/>
          </a:p>
        </p:txBody>
      </p:sp>
      <p:sp>
        <p:nvSpPr>
          <p:cNvPr id="3" name="Espace réservé du texte vertical 2"/>
          <p:cNvSpPr>
            <a:spLocks noGrp="1"/>
          </p:cNvSpPr>
          <p:nvPr>
            <p:ph type="body" orient="vert" idx="1"/>
          </p:nvPr>
        </p:nvSpPr>
        <p:spPr>
          <a:xfrm>
            <a:off x="457200" y="1143000"/>
            <a:ext cx="6248400" cy="5486400"/>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5ED72320-7202-4503-AEDD-7F7ECF0B58CB}" type="datetimeFigureOut">
              <a:rPr lang="fr-BE" smtClean="0"/>
              <a:t>4/08/25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9AA78DAB-B8F6-4746-B816-145D369FFB6F}" type="slidenum">
              <a:rPr lang="fr-BE" smtClean="0"/>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ectangle à coins arrondis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ectangle à coins arrondis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Espace réservé du titre 21"/>
          <p:cNvSpPr>
            <a:spLocks noGrp="1"/>
          </p:cNvSpPr>
          <p:nvPr>
            <p:ph type="title"/>
          </p:nvPr>
        </p:nvSpPr>
        <p:spPr>
          <a:xfrm>
            <a:off x="457200" y="1143000"/>
            <a:ext cx="8229600" cy="1066800"/>
          </a:xfrm>
          <a:prstGeom prst="rect">
            <a:avLst/>
          </a:prstGeom>
        </p:spPr>
        <p:txBody>
          <a:bodyPr vert="horz" anchor="ctr">
            <a:normAutofit/>
          </a:bodyPr>
          <a:lstStyle/>
          <a:p>
            <a:r>
              <a:rPr kumimoji="0" lang="fr-FR"/>
              <a:t>Modifiez le style du titre</a:t>
            </a:r>
            <a:endParaRPr kumimoji="0" lang="en-US"/>
          </a:p>
        </p:txBody>
      </p:sp>
      <p:sp>
        <p:nvSpPr>
          <p:cNvPr id="13" name="Espace réservé du texte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fr-FR"/>
              <a:t>Modifiez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4" name="Espace réservé de la date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ED72320-7202-4503-AEDD-7F7ECF0B58CB}" type="datetimeFigureOut">
              <a:rPr lang="fr-BE" smtClean="0"/>
              <a:t>4/08/25</a:t>
            </a:fld>
            <a:endParaRPr lang="fr-BE"/>
          </a:p>
        </p:txBody>
      </p:sp>
      <p:sp>
        <p:nvSpPr>
          <p:cNvPr id="3" name="Espace réservé du pied de page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fr-BE"/>
          </a:p>
        </p:txBody>
      </p:sp>
      <p:sp>
        <p:nvSpPr>
          <p:cNvPr id="23" name="Espace réservé du numéro de diapositive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9AA78DAB-B8F6-4746-B816-145D369FFB6F}" type="slidenum">
              <a:rPr lang="fr-BE" smtClean="0"/>
              <a:t>‹N°›</a:t>
            </a:fld>
            <a:endParaRPr lang="fr-BE"/>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ejustice.just.fgov.be/cgi_loi/loi_a1.pl?imgcn.x=54&amp;imgcn.y=11&amp;DETAIL=1867060801/F&amp;caller=list&amp;row_id=1&amp;numero=7&amp;rech=14&amp;cn=1867060801&amp;table_name=LOI&amp;nm=1867060850&amp;la=F&amp;chercher=t&amp;dt=CODE+PENAL&amp;language=fr&amp;fr=f&amp;choix1=ET&amp;choix2=ET&amp;fromtab=loi_all&amp;sql=dt+contains++'CODE'&amp;+'PENAL'and+actif+=+'Y'&amp;tri=dd+AS+RANK+&amp;trier=promulgation#Art.70"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ejustice.just.fgov.be/cgi_loi/loi_a1.pl?imgcn.x=54&amp;imgcn.y=11&amp;DETAIL=1867060801/F&amp;caller=list&amp;row_id=1&amp;numero=7&amp;rech=14&amp;cn=1867060801&amp;table_name=LOI&amp;nm=1867060850&amp;la=F&amp;chercher=t&amp;dt=CODE+PENAL&amp;language=fr&amp;fr=f&amp;choix1=ET&amp;choix2=ET&amp;fromtab=loi_all&amp;sql=dt+contains++'CODE'&amp;+'PENAL'and+actif+=+'Y'&amp;tri=dd+AS+RANK+&amp;trier=promulgation#Art.72"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ejustice.just.fgov.be/cgi_loi/loi_a1.pl?imgcn.x=54&amp;imgcn.y=11&amp;DETAIL=1867060801/F&amp;caller=list&amp;row_id=1&amp;numero=7&amp;rech=14&amp;cn=1867060801&amp;table_name=LOI&amp;nm=1867060850&amp;la=F&amp;chercher=t&amp;dt=CODE+PENAL&amp;language=fr&amp;fr=f&amp;choix1=ET&amp;choix2=ET&amp;fromtab=loi_all&amp;sql=dt+contains++'CODE'&amp;+'PENAL'and+actif+=+'Y'&amp;tri=dd+AS+RANK+&amp;trier=promulgation#Art.7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justice.belgium.be/fr/spf_justice/evenements/tables_rondes_surpopulation_carcerale#3" TargetMode="Externa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9999themovie.com/" TargetMode="External"/><Relationship Id="rId2" Type="http://schemas.openxmlformats.org/officeDocument/2006/relationships/hyperlink" Target="https://ccsp.belgium.be/"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hyperlink" Target="https://ccsp.belgium.be/" TargetMode="Externa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2" Type="http://schemas.openxmlformats.org/officeDocument/2006/relationships/hyperlink" Target="https://www.fpcnv.be/)"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sciencedirect.com/science/article/pii/S0160252723000651?dgcid=author"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7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7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dial.uclouvain.be/DialExport/Portail?method=bibliography&amp;author=Nederlandt,%20Olivia&amp;type=classic&amp;site=BOREAL" TargetMode="External"/><Relationship Id="rId2" Type="http://schemas.openxmlformats.org/officeDocument/2006/relationships/hyperlink" Target="https://grepec.usaintlouis.be/" TargetMode="External"/><Relationship Id="rId1" Type="http://schemas.openxmlformats.org/officeDocument/2006/relationships/slideLayout" Target="../slideLayouts/slideLayout2.xml"/><Relationship Id="rId5" Type="http://schemas.openxmlformats.org/officeDocument/2006/relationships/hyperlink" Target="https://mividis.uclouvain.be/videos/cours-penitentiaire-5/" TargetMode="External"/><Relationship Id="rId4" Type="http://schemas.openxmlformats.org/officeDocument/2006/relationships/hyperlink" Target="https://dial.uclouvain.be/pr/boreal/object/boreal:29388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447" y="2276871"/>
            <a:ext cx="9115553" cy="1296144"/>
          </a:xfrm>
        </p:spPr>
        <p:txBody>
          <a:bodyPr>
            <a:noAutofit/>
          </a:bodyPr>
          <a:lstStyle/>
          <a:p>
            <a:pPr algn="ctr"/>
            <a:r>
              <a:rPr lang="fr-FR" sz="3700" i="1" dirty="0">
                <a:latin typeface="Trebuchet MS" charset="0"/>
                <a:ea typeface="Trebuchet MS" charset="0"/>
                <a:cs typeface="Trebuchet MS" charset="0"/>
              </a:rPr>
              <a:t>Evolutions du cadre juridique</a:t>
            </a:r>
            <a:br>
              <a:rPr lang="fr-FR" sz="3700" i="1" dirty="0">
                <a:latin typeface="Trebuchet MS" charset="0"/>
                <a:ea typeface="Trebuchet MS" charset="0"/>
                <a:cs typeface="Trebuchet MS" charset="0"/>
              </a:rPr>
            </a:br>
            <a:br>
              <a:rPr lang="fr-FR" sz="3700" i="1" dirty="0">
                <a:latin typeface="Trebuchet MS" charset="0"/>
                <a:ea typeface="Trebuchet MS" charset="0"/>
                <a:cs typeface="Trebuchet MS" charset="0"/>
              </a:rPr>
            </a:br>
            <a:r>
              <a:rPr lang="fr-FR" sz="2000" i="1" dirty="0">
                <a:latin typeface="Trebuchet MS" charset="0"/>
                <a:ea typeface="Trebuchet MS" charset="0"/>
                <a:cs typeface="Trebuchet MS" charset="0"/>
              </a:rPr>
              <a:t>Colloque de la Plate-forme picarde de Concertation pour la santé mentale :</a:t>
            </a:r>
            <a:br>
              <a:rPr lang="fr-FR" sz="2000" i="1" dirty="0">
                <a:latin typeface="Trebuchet MS" charset="0"/>
                <a:ea typeface="Trebuchet MS" charset="0"/>
                <a:cs typeface="Trebuchet MS" charset="0"/>
              </a:rPr>
            </a:br>
            <a:br>
              <a:rPr lang="fr-FR" sz="600" i="1" dirty="0">
                <a:latin typeface="Trebuchet MS" charset="0"/>
                <a:ea typeface="Trebuchet MS" charset="0"/>
                <a:cs typeface="Trebuchet MS" charset="0"/>
              </a:rPr>
            </a:br>
            <a:r>
              <a:rPr lang="fr-FR" sz="2000" i="1" dirty="0">
                <a:latin typeface="Trebuchet MS" charset="0"/>
                <a:ea typeface="Trebuchet MS" charset="0"/>
                <a:cs typeface="Trebuchet MS" charset="0"/>
              </a:rPr>
              <a:t>« Dix ans après la loi relative à l’internement : </a:t>
            </a:r>
            <a:br>
              <a:rPr lang="fr-FR" sz="2000" i="1" dirty="0">
                <a:latin typeface="Trebuchet MS" charset="0"/>
                <a:ea typeface="Trebuchet MS" charset="0"/>
                <a:cs typeface="Trebuchet MS" charset="0"/>
              </a:rPr>
            </a:br>
            <a:r>
              <a:rPr lang="fr-FR" sz="2000" i="1" dirty="0">
                <a:latin typeface="Trebuchet MS" charset="0"/>
                <a:ea typeface="Trebuchet MS" charset="0"/>
                <a:cs typeface="Trebuchet MS" charset="0"/>
              </a:rPr>
              <a:t>évaluations, avancées et perspectives »</a:t>
            </a:r>
            <a:br>
              <a:rPr lang="fr-FR" sz="2000" i="1" dirty="0">
                <a:latin typeface="Trebuchet MS" charset="0"/>
                <a:ea typeface="Trebuchet MS" charset="0"/>
                <a:cs typeface="Trebuchet MS" charset="0"/>
              </a:rPr>
            </a:br>
            <a:r>
              <a:rPr lang="fr-FR" sz="2000" i="1" dirty="0">
                <a:latin typeface="Trebuchet MS" charset="0"/>
                <a:ea typeface="Trebuchet MS" charset="0"/>
                <a:cs typeface="Trebuchet MS" charset="0"/>
              </a:rPr>
              <a:t>20 mars 2025 - CRP Les Marronniers</a:t>
            </a:r>
            <a:endParaRPr lang="fr-BE" sz="2000" b="1" dirty="0">
              <a:latin typeface="Trebuchet MS" charset="0"/>
              <a:ea typeface="Trebuchet MS" charset="0"/>
              <a:cs typeface="Trebuchet MS" charset="0"/>
            </a:endParaRPr>
          </a:p>
        </p:txBody>
      </p:sp>
      <p:sp>
        <p:nvSpPr>
          <p:cNvPr id="3" name="Sous-titre 2"/>
          <p:cNvSpPr>
            <a:spLocks noGrp="1"/>
          </p:cNvSpPr>
          <p:nvPr>
            <p:ph type="subTitle" idx="1"/>
          </p:nvPr>
        </p:nvSpPr>
        <p:spPr>
          <a:xfrm>
            <a:off x="9830" y="4444920"/>
            <a:ext cx="9144000" cy="1296144"/>
          </a:xfrm>
        </p:spPr>
        <p:txBody>
          <a:bodyPr>
            <a:noAutofit/>
          </a:bodyPr>
          <a:lstStyle/>
          <a:p>
            <a:pPr algn="ctr"/>
            <a:r>
              <a:rPr lang="fr-FR" sz="2600" b="1" dirty="0">
                <a:latin typeface="Trebuchet MS" charset="0"/>
                <a:ea typeface="Trebuchet MS" charset="0"/>
                <a:cs typeface="Trebuchet MS" charset="0"/>
              </a:rPr>
              <a:t>Olivia NEDERLANDT </a:t>
            </a:r>
          </a:p>
          <a:p>
            <a:pPr algn="ctr"/>
            <a:r>
              <a:rPr lang="fr-FR" sz="2200" b="1" dirty="0">
                <a:latin typeface="Trebuchet MS" charset="0"/>
                <a:ea typeface="Trebuchet MS" charset="0"/>
                <a:cs typeface="Trebuchet MS" charset="0"/>
              </a:rPr>
              <a:t>Professeure à l’</a:t>
            </a:r>
            <a:r>
              <a:rPr lang="fr-FR" sz="2200" b="1" dirty="0" err="1">
                <a:latin typeface="Trebuchet MS" charset="0"/>
                <a:ea typeface="Trebuchet MS" charset="0"/>
                <a:cs typeface="Trebuchet MS" charset="0"/>
              </a:rPr>
              <a:t>UCLouvain</a:t>
            </a:r>
            <a:r>
              <a:rPr lang="fr-FR" sz="2200" b="1" dirty="0">
                <a:latin typeface="Trebuchet MS" charset="0"/>
                <a:ea typeface="Trebuchet MS" charset="0"/>
                <a:cs typeface="Trebuchet MS" charset="0"/>
              </a:rPr>
              <a:t> Saint-Louis – Bruxelles</a:t>
            </a:r>
            <a:br>
              <a:rPr lang="fr-BE" sz="600" b="1" dirty="0">
                <a:latin typeface="Trebuchet MS" charset="0"/>
                <a:ea typeface="Trebuchet MS" charset="0"/>
                <a:cs typeface="Trebuchet MS" charset="0"/>
              </a:rPr>
            </a:br>
            <a:endParaRPr lang="fr-BE" sz="2600" b="1" dirty="0">
              <a:latin typeface="Trebuchet MS" charset="0"/>
              <a:ea typeface="Trebuchet MS" charset="0"/>
              <a:cs typeface="Trebuchet MS" charset="0"/>
            </a:endParaRPr>
          </a:p>
        </p:txBody>
      </p:sp>
      <p:pic>
        <p:nvPicPr>
          <p:cNvPr id="7" name="Image 6" descr="Une image contenant Police, texte, logo, Graphique&#10;&#10;Description générée automatiquement">
            <a:extLst>
              <a:ext uri="{FF2B5EF4-FFF2-40B4-BE49-F238E27FC236}">
                <a16:creationId xmlns:a16="http://schemas.microsoft.com/office/drawing/2014/main" id="{F05E9DE8-178E-9CB7-D26A-BCFDED67E899}"/>
              </a:ext>
            </a:extLst>
          </p:cNvPr>
          <p:cNvPicPr>
            <a:picLocks noChangeAspect="1"/>
          </p:cNvPicPr>
          <p:nvPr/>
        </p:nvPicPr>
        <p:blipFill>
          <a:blip r:embed="rId2"/>
          <a:stretch>
            <a:fillRect/>
          </a:stretch>
        </p:blipFill>
        <p:spPr>
          <a:xfrm>
            <a:off x="3059832" y="5598551"/>
            <a:ext cx="3354292" cy="998801"/>
          </a:xfrm>
          <a:prstGeom prst="rect">
            <a:avLst/>
          </a:prstGeom>
        </p:spPr>
      </p:pic>
    </p:spTree>
    <p:extLst>
      <p:ext uri="{BB962C8B-B14F-4D97-AF65-F5344CB8AC3E}">
        <p14:creationId xmlns:p14="http://schemas.microsoft.com/office/powerpoint/2010/main" val="1391045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404664"/>
            <a:ext cx="8229600" cy="1066800"/>
          </a:xfrm>
        </p:spPr>
        <p:txBody>
          <a:bodyPr/>
          <a:lstStyle/>
          <a:p>
            <a:r>
              <a:rPr lang="fr-FR" dirty="0"/>
              <a:t>Plan de la présentation</a:t>
            </a:r>
          </a:p>
        </p:txBody>
      </p:sp>
      <p:sp>
        <p:nvSpPr>
          <p:cNvPr id="3" name="Espace réservé du contenu 2"/>
          <p:cNvSpPr>
            <a:spLocks noGrp="1"/>
          </p:cNvSpPr>
          <p:nvPr>
            <p:ph idx="1"/>
          </p:nvPr>
        </p:nvSpPr>
        <p:spPr>
          <a:xfrm>
            <a:off x="269766" y="1772816"/>
            <a:ext cx="8855617" cy="4896544"/>
          </a:xfrm>
        </p:spPr>
        <p:txBody>
          <a:bodyPr>
            <a:normAutofit lnSpcReduction="10000"/>
          </a:bodyPr>
          <a:lstStyle/>
          <a:p>
            <a:pPr marL="624078" indent="-514350">
              <a:buFont typeface="+mj-lt"/>
              <a:buAutoNum type="arabicPeriod"/>
            </a:pPr>
            <a:r>
              <a:rPr lang="fr-FR" dirty="0"/>
              <a:t>La responsabilité pénale et la mesure d’internement</a:t>
            </a:r>
          </a:p>
          <a:p>
            <a:pPr marL="624078" indent="-514350">
              <a:buFont typeface="+mj-lt"/>
              <a:buAutoNum type="arabicPeriod"/>
            </a:pPr>
            <a:endParaRPr lang="fr-FR" dirty="0"/>
          </a:p>
          <a:p>
            <a:pPr marL="624078" indent="-514350">
              <a:buFont typeface="+mj-lt"/>
              <a:buAutoNum type="arabicPeriod"/>
            </a:pPr>
            <a:r>
              <a:rPr lang="fr-FR" dirty="0"/>
              <a:t>La peine de mise à la disposition du TAP</a:t>
            </a:r>
          </a:p>
          <a:p>
            <a:pPr marL="624078" indent="-514350">
              <a:buFont typeface="+mj-lt"/>
              <a:buAutoNum type="arabicPeriod"/>
            </a:pPr>
            <a:endParaRPr lang="fr-FR" dirty="0"/>
          </a:p>
          <a:p>
            <a:pPr marL="624078" indent="-514350">
              <a:buFont typeface="+mj-lt"/>
              <a:buAutoNum type="arabicPeriod"/>
            </a:pPr>
            <a:r>
              <a:rPr lang="fr-FR" dirty="0"/>
              <a:t>La mesure de sûreté pour la protection de la société</a:t>
            </a:r>
          </a:p>
          <a:p>
            <a:pPr marL="624078" indent="-514350">
              <a:buFont typeface="+mj-lt"/>
              <a:buAutoNum type="arabicPeriod"/>
            </a:pPr>
            <a:endParaRPr lang="fr-FR" dirty="0"/>
          </a:p>
          <a:p>
            <a:pPr marL="624078" indent="-514350">
              <a:buFont typeface="+mj-lt"/>
              <a:buAutoNum type="arabicPeriod"/>
            </a:pPr>
            <a:r>
              <a:rPr lang="fr-FR" dirty="0"/>
              <a:t>Le nouveau Code pénal  </a:t>
            </a:r>
          </a:p>
          <a:p>
            <a:pPr marL="624078" indent="-514350">
              <a:buFont typeface="+mj-lt"/>
              <a:buAutoNum type="arabicPeriod"/>
            </a:pPr>
            <a:endParaRPr lang="fr-FR" dirty="0"/>
          </a:p>
          <a:p>
            <a:pPr marL="624078" indent="-514350">
              <a:buFont typeface="+mj-lt"/>
              <a:buAutoNum type="arabicPeriod"/>
            </a:pPr>
            <a:r>
              <a:rPr lang="fr-FR" dirty="0"/>
              <a:t>Le futur Code de l’exécution des peines</a:t>
            </a:r>
          </a:p>
          <a:p>
            <a:pPr marL="109728" lvl="2" indent="0">
              <a:buClr>
                <a:schemeClr val="accent3"/>
              </a:buClr>
              <a:buNone/>
            </a:pPr>
            <a:endParaRPr lang="fr-FR" sz="2200" dirty="0">
              <a:solidFill>
                <a:schemeClr val="tx1"/>
              </a:solidFill>
            </a:endParaRPr>
          </a:p>
          <a:p>
            <a:pPr marL="624078" indent="-514350">
              <a:buFont typeface="+mj-lt"/>
              <a:buAutoNum type="arabicPeriod"/>
            </a:pPr>
            <a:endParaRPr lang="fr-FR" dirty="0"/>
          </a:p>
          <a:p>
            <a:endParaRPr lang="fr-FR" dirty="0"/>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2865689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356B6C-738A-3DA6-12D2-0944921D1711}"/>
              </a:ext>
            </a:extLst>
          </p:cNvPr>
          <p:cNvSpPr>
            <a:spLocks noGrp="1"/>
          </p:cNvSpPr>
          <p:nvPr>
            <p:ph type="title"/>
          </p:nvPr>
        </p:nvSpPr>
        <p:spPr>
          <a:xfrm>
            <a:off x="251520" y="404664"/>
            <a:ext cx="8229600" cy="1066800"/>
          </a:xfrm>
        </p:spPr>
        <p:txBody>
          <a:bodyPr/>
          <a:lstStyle/>
          <a:p>
            <a:r>
              <a:rPr lang="fr-FR" dirty="0"/>
              <a:t>Articles</a:t>
            </a:r>
          </a:p>
        </p:txBody>
      </p:sp>
      <p:sp>
        <p:nvSpPr>
          <p:cNvPr id="3" name="Espace réservé du contenu 2">
            <a:extLst>
              <a:ext uri="{FF2B5EF4-FFF2-40B4-BE49-F238E27FC236}">
                <a16:creationId xmlns:a16="http://schemas.microsoft.com/office/drawing/2014/main" id="{3B98A329-F8AA-B046-A5EF-C4198D0E9732}"/>
              </a:ext>
            </a:extLst>
          </p:cNvPr>
          <p:cNvSpPr>
            <a:spLocks noGrp="1"/>
          </p:cNvSpPr>
          <p:nvPr>
            <p:ph idx="1"/>
          </p:nvPr>
        </p:nvSpPr>
        <p:spPr>
          <a:xfrm>
            <a:off x="0" y="1628800"/>
            <a:ext cx="9144000" cy="5229200"/>
          </a:xfrm>
        </p:spPr>
        <p:txBody>
          <a:bodyPr>
            <a:normAutofit/>
          </a:bodyPr>
          <a:lstStyle/>
          <a:p>
            <a:r>
              <a:rPr lang="fr-FR" sz="1800" cap="small" dirty="0" err="1">
                <a:effectLst/>
                <a:latin typeface="Georgia Pro" panose="020F0502020204030204" pitchFamily="34" charset="0"/>
                <a:ea typeface="MS Mincho" panose="02020609040205080304" pitchFamily="49" charset="-128"/>
                <a:cs typeface="Georgia Pro" panose="020F0502020204030204" pitchFamily="34" charset="0"/>
              </a:rPr>
              <a:t>Nederlandt</a:t>
            </a:r>
            <a:r>
              <a:rPr lang="fr-FR" sz="1800" cap="small" dirty="0">
                <a:effectLst/>
                <a:latin typeface="Georgia Pro" panose="020F0502020204030204" pitchFamily="34" charset="0"/>
                <a:ea typeface="MS Mincho" panose="02020609040205080304" pitchFamily="49" charset="-128"/>
                <a:cs typeface="Georgia Pro" panose="020F0502020204030204" pitchFamily="34" charset="0"/>
              </a:rPr>
              <a:t>, O., </a:t>
            </a:r>
            <a:r>
              <a:rPr lang="fr-FR" sz="1800" cap="small" dirty="0" err="1">
                <a:effectLst/>
                <a:latin typeface="Georgia Pro" panose="020F0502020204030204" pitchFamily="34" charset="0"/>
                <a:ea typeface="MS Mincho" panose="02020609040205080304" pitchFamily="49" charset="-128"/>
                <a:cs typeface="Georgia Pro" panose="020F0502020204030204" pitchFamily="34" charset="0"/>
              </a:rPr>
              <a:t>Galmart</a:t>
            </a:r>
            <a:r>
              <a:rPr lang="fr-FR" sz="1800" cap="small" dirty="0">
                <a:effectLst/>
                <a:latin typeface="Georgia Pro" panose="020F0502020204030204" pitchFamily="34" charset="0"/>
                <a:ea typeface="MS Mincho" panose="02020609040205080304" pitchFamily="49" charset="-128"/>
                <a:cs typeface="Georgia Pro" panose="020F0502020204030204" pitchFamily="34" charset="0"/>
              </a:rPr>
              <a:t>, M., « </a:t>
            </a:r>
            <a:r>
              <a:rPr lang="fr-FR" sz="1800" dirty="0">
                <a:effectLst/>
                <a:latin typeface="Georgia Pro" panose="020F0502020204030204" pitchFamily="34" charset="0"/>
                <a:ea typeface="MS Mincho" panose="02020609040205080304" pitchFamily="49" charset="-128"/>
                <a:cs typeface="Georgia Pro" panose="020F0502020204030204" pitchFamily="34" charset="0"/>
              </a:rPr>
              <a:t>La nouvelle mesure de sûreté pour la protection de la société : cachez ces intraitables que je ne saurais voir… », </a:t>
            </a:r>
            <a:r>
              <a:rPr lang="fr-FR" sz="1800" i="1" dirty="0">
                <a:effectLst/>
                <a:latin typeface="Georgia Pro" panose="020F0502020204030204" pitchFamily="34" charset="0"/>
                <a:ea typeface="MS Mincho" panose="02020609040205080304" pitchFamily="49" charset="-128"/>
                <a:cs typeface="Georgia Pro" panose="020F0502020204030204" pitchFamily="34" charset="0"/>
              </a:rPr>
              <a:t>J.T.</a:t>
            </a:r>
            <a:r>
              <a:rPr lang="fr-FR" sz="1800" dirty="0">
                <a:effectLst/>
                <a:latin typeface="Georgia Pro" panose="020F0502020204030204" pitchFamily="34" charset="0"/>
                <a:ea typeface="MS Mincho" panose="02020609040205080304" pitchFamily="49" charset="-128"/>
                <a:cs typeface="Georgia Pro" panose="020F0502020204030204" pitchFamily="34" charset="0"/>
              </a:rPr>
              <a:t>, 2024, n°6997, pp. 565-576 </a:t>
            </a:r>
            <a:r>
              <a:rPr lang="fr-BE" sz="1800" dirty="0">
                <a:effectLst/>
                <a:latin typeface="Georgia Pro" panose="020F0502020204030204" pitchFamily="34" charset="0"/>
                <a:cs typeface="Georgia Pro" panose="020F0502020204030204" pitchFamily="34" charset="0"/>
              </a:rPr>
              <a:t> </a:t>
            </a:r>
          </a:p>
          <a:p>
            <a:endParaRPr lang="fr-BE" sz="1800" dirty="0">
              <a:latin typeface="Georgia Pro" panose="020F0502020204030204" pitchFamily="34" charset="0"/>
              <a:cs typeface="Georgia Pro" panose="020F0502020204030204" pitchFamily="34" charset="0"/>
            </a:endParaRPr>
          </a:p>
          <a:p>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Beernaert, M.-A., </a:t>
            </a:r>
            <a:r>
              <a:rPr lang="fr-FR" sz="1800" cap="small" dirty="0" err="1">
                <a:effectLst/>
                <a:latin typeface="Georgia Pro" panose="020F0502020204030204" pitchFamily="34" charset="0"/>
                <a:ea typeface="Calibri" panose="020F0502020204030204" pitchFamily="34" charset="0"/>
                <a:cs typeface="Georgia Pro" panose="020F0502020204030204" pitchFamily="34" charset="0"/>
              </a:rPr>
              <a:t>Nederlandt</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a:t>
            </a:r>
            <a:r>
              <a:rPr lang="fr-FR" sz="1800" cap="small" dirty="0">
                <a:effectLst/>
                <a:latin typeface="Georgia Pro" panose="020F0502020204030204" pitchFamily="34" charset="0"/>
                <a:ea typeface="MS Mincho" panose="02020609040205080304" pitchFamily="49" charset="-128"/>
                <a:cs typeface="Georgia Pro" panose="020F0502020204030204" pitchFamily="34" charset="0"/>
              </a:rPr>
              <a:t> </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O., </a:t>
            </a:r>
            <a:r>
              <a:rPr lang="fr-FR" sz="1800" cap="small" dirty="0" err="1">
                <a:effectLst/>
                <a:latin typeface="Georgia Pro" panose="020F0502020204030204" pitchFamily="34" charset="0"/>
                <a:ea typeface="Calibri" panose="020F0502020204030204" pitchFamily="34" charset="0"/>
                <a:cs typeface="Georgia Pro" panose="020F0502020204030204" pitchFamily="34" charset="0"/>
              </a:rPr>
              <a:t>Teper</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 L. </a:t>
            </a:r>
            <a:r>
              <a:rPr lang="fr-FR" sz="1800" dirty="0">
                <a:effectLst/>
                <a:latin typeface="Georgia Pro" panose="020F0502020204030204" pitchFamily="34" charset="0"/>
                <a:ea typeface="Calibri" panose="020F0502020204030204" pitchFamily="34" charset="0"/>
                <a:cs typeface="Georgia Pro" panose="020F0502020204030204" pitchFamily="34" charset="0"/>
              </a:rPr>
              <a:t>et</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 </a:t>
            </a:r>
            <a:r>
              <a:rPr lang="fr-FR" sz="1800" cap="small" dirty="0" err="1">
                <a:effectLst/>
                <a:latin typeface="Georgia Pro" panose="020F0502020204030204" pitchFamily="34" charset="0"/>
                <a:ea typeface="Calibri" panose="020F0502020204030204" pitchFamily="34" charset="0"/>
                <a:cs typeface="Georgia Pro" panose="020F0502020204030204" pitchFamily="34" charset="0"/>
              </a:rPr>
              <a:t>Truillet</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 V.</a:t>
            </a:r>
            <a:r>
              <a:rPr lang="fr-FR" sz="1800" dirty="0">
                <a:effectLst/>
                <a:latin typeface="Georgia Pro" panose="020F0502020204030204" pitchFamily="34" charset="0"/>
                <a:ea typeface="Calibri" panose="020F0502020204030204" pitchFamily="34" charset="0"/>
                <a:cs typeface="Georgia Pro" panose="020F0502020204030204" pitchFamily="34" charset="0"/>
              </a:rPr>
              <a:t> , </a:t>
            </a:r>
            <a:r>
              <a:rPr lang="fr-FR" sz="1800" dirty="0">
                <a:effectLst/>
                <a:latin typeface="Georgia Pro" panose="020F0502020204030204" pitchFamily="34" charset="0"/>
                <a:ea typeface="MS Mincho" panose="02020609040205080304" pitchFamily="49" charset="-128"/>
                <a:cs typeface="Georgia Pro" panose="020F0502020204030204" pitchFamily="34" charset="0"/>
              </a:rPr>
              <a:t>« Chronique de jurisprudence en matière d’exécution des peines et des mesures »,</a:t>
            </a:r>
            <a:r>
              <a:rPr lang="fr-FR" sz="1800" i="1" dirty="0">
                <a:effectLst/>
                <a:latin typeface="Georgia Pro" panose="020F0502020204030204" pitchFamily="34" charset="0"/>
                <a:ea typeface="MS Mincho" panose="02020609040205080304" pitchFamily="49" charset="-128"/>
                <a:cs typeface="Georgia Pro" panose="020F0502020204030204" pitchFamily="34" charset="0"/>
              </a:rPr>
              <a:t> </a:t>
            </a:r>
            <a:r>
              <a:rPr lang="fr-FR" sz="1800" i="1" dirty="0" err="1">
                <a:effectLst/>
                <a:latin typeface="Georgia Pro" panose="020F0502020204030204" pitchFamily="34" charset="0"/>
                <a:ea typeface="MS Mincho" panose="02020609040205080304" pitchFamily="49" charset="-128"/>
                <a:cs typeface="Georgia Pro" panose="020F0502020204030204" pitchFamily="34" charset="0"/>
              </a:rPr>
              <a:t>Rev</a:t>
            </a:r>
            <a:r>
              <a:rPr lang="fr-FR" sz="1800" i="1" dirty="0">
                <a:effectLst/>
                <a:latin typeface="Georgia Pro" panose="020F0502020204030204" pitchFamily="34" charset="0"/>
                <a:ea typeface="MS Mincho" panose="02020609040205080304" pitchFamily="49" charset="-128"/>
                <a:cs typeface="Georgia Pro" panose="020F0502020204030204" pitchFamily="34" charset="0"/>
              </a:rPr>
              <a:t>. </a:t>
            </a:r>
            <a:r>
              <a:rPr lang="fr-FR" sz="1800" i="1" dirty="0" err="1">
                <a:effectLst/>
                <a:latin typeface="Georgia Pro" panose="020F0502020204030204" pitchFamily="34" charset="0"/>
                <a:ea typeface="MS Mincho" panose="02020609040205080304" pitchFamily="49" charset="-128"/>
                <a:cs typeface="Georgia Pro" panose="020F0502020204030204" pitchFamily="34" charset="0"/>
              </a:rPr>
              <a:t>dr</a:t>
            </a:r>
            <a:r>
              <a:rPr lang="fr-FR" sz="1800" i="1" dirty="0">
                <a:effectLst/>
                <a:latin typeface="Georgia Pro" panose="020F0502020204030204" pitchFamily="34" charset="0"/>
                <a:ea typeface="MS Mincho" panose="02020609040205080304" pitchFamily="49" charset="-128"/>
                <a:cs typeface="Georgia Pro" panose="020F0502020204030204" pitchFamily="34" charset="0"/>
              </a:rPr>
              <a:t>. </a:t>
            </a:r>
            <a:r>
              <a:rPr lang="fr-FR" sz="1800" i="1" dirty="0" err="1">
                <a:effectLst/>
                <a:latin typeface="Georgia Pro" panose="020F0502020204030204" pitchFamily="34" charset="0"/>
                <a:ea typeface="MS Mincho" panose="02020609040205080304" pitchFamily="49" charset="-128"/>
                <a:cs typeface="Georgia Pro" panose="020F0502020204030204" pitchFamily="34" charset="0"/>
              </a:rPr>
              <a:t>pén</a:t>
            </a:r>
            <a:r>
              <a:rPr lang="fr-FR" sz="1800" i="1" dirty="0">
                <a:effectLst/>
                <a:latin typeface="Georgia Pro" panose="020F0502020204030204" pitchFamily="34" charset="0"/>
                <a:ea typeface="MS Mincho" panose="02020609040205080304" pitchFamily="49" charset="-128"/>
                <a:cs typeface="Georgia Pro" panose="020F0502020204030204" pitchFamily="34" charset="0"/>
              </a:rPr>
              <a:t>. </a:t>
            </a:r>
            <a:r>
              <a:rPr lang="fr-FR" sz="1800" i="1" dirty="0" err="1">
                <a:effectLst/>
                <a:latin typeface="Georgia Pro" panose="020F0502020204030204" pitchFamily="34" charset="0"/>
                <a:ea typeface="MS Mincho" panose="02020609040205080304" pitchFamily="49" charset="-128"/>
                <a:cs typeface="Georgia Pro" panose="020F0502020204030204" pitchFamily="34" charset="0"/>
              </a:rPr>
              <a:t>crim</a:t>
            </a:r>
            <a:r>
              <a:rPr lang="fr-FR" sz="1800" dirty="0">
                <a:effectLst/>
                <a:latin typeface="Georgia Pro" panose="020F0502020204030204" pitchFamily="34" charset="0"/>
                <a:ea typeface="MS Mincho" panose="02020609040205080304" pitchFamily="49" charset="-128"/>
                <a:cs typeface="Georgia Pro" panose="020F0502020204030204" pitchFamily="34" charset="0"/>
              </a:rPr>
              <a:t>., 2024, n°7-8 pp. 749 – 835 </a:t>
            </a:r>
            <a:r>
              <a:rPr lang="fr-BE" sz="1800" dirty="0">
                <a:effectLst/>
                <a:latin typeface="Georgia Pro" panose="020F0502020204030204" pitchFamily="34" charset="0"/>
                <a:cs typeface="Georgia Pro" panose="020F0502020204030204" pitchFamily="34" charset="0"/>
              </a:rPr>
              <a:t> ; </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Beernaert, M.-A., </a:t>
            </a:r>
            <a:r>
              <a:rPr lang="fr-FR" sz="1800" cap="small" dirty="0" err="1">
                <a:effectLst/>
                <a:latin typeface="Georgia Pro" panose="020F0502020204030204" pitchFamily="34" charset="0"/>
                <a:ea typeface="Calibri" panose="020F0502020204030204" pitchFamily="34" charset="0"/>
                <a:cs typeface="Georgia Pro" panose="020F0502020204030204" pitchFamily="34" charset="0"/>
              </a:rPr>
              <a:t>Nederlandt</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a:t>
            </a:r>
            <a:r>
              <a:rPr lang="fr-FR" sz="1800" cap="small" dirty="0">
                <a:effectLst/>
                <a:latin typeface="Georgia Pro" panose="020F0502020204030204" pitchFamily="34" charset="0"/>
                <a:ea typeface="MS Mincho" panose="02020609040205080304" pitchFamily="49" charset="-128"/>
                <a:cs typeface="Georgia Pro" panose="020F0502020204030204" pitchFamily="34" charset="0"/>
              </a:rPr>
              <a:t> </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O. </a:t>
            </a:r>
            <a:r>
              <a:rPr lang="fr-FR" sz="1800" dirty="0">
                <a:effectLst/>
                <a:latin typeface="Georgia Pro" panose="020F0502020204030204" pitchFamily="34" charset="0"/>
                <a:ea typeface="Calibri" panose="020F0502020204030204" pitchFamily="34" charset="0"/>
                <a:cs typeface="Georgia Pro" panose="020F0502020204030204" pitchFamily="34" charset="0"/>
              </a:rPr>
              <a:t>et</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 </a:t>
            </a:r>
            <a:r>
              <a:rPr lang="fr-FR" sz="1800" cap="small" dirty="0" err="1">
                <a:effectLst/>
                <a:latin typeface="Georgia Pro" panose="020F0502020204030204" pitchFamily="34" charset="0"/>
                <a:ea typeface="Calibri" panose="020F0502020204030204" pitchFamily="34" charset="0"/>
                <a:cs typeface="Georgia Pro" panose="020F0502020204030204" pitchFamily="34" charset="0"/>
              </a:rPr>
              <a:t>Teper</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 L., </a:t>
            </a:r>
            <a:r>
              <a:rPr lang="fr-FR" sz="1800" cap="small" dirty="0" err="1">
                <a:effectLst/>
                <a:latin typeface="Georgia Pro" panose="020F0502020204030204" pitchFamily="34" charset="0"/>
                <a:ea typeface="Calibri" panose="020F0502020204030204" pitchFamily="34" charset="0"/>
                <a:cs typeface="Georgia Pro" panose="020F0502020204030204" pitchFamily="34" charset="0"/>
              </a:rPr>
              <a:t>Truillet</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 V.</a:t>
            </a:r>
            <a:r>
              <a:rPr lang="fr-FR" sz="1800" dirty="0">
                <a:effectLst/>
                <a:latin typeface="Georgia Pro" panose="020F0502020204030204" pitchFamily="34" charset="0"/>
                <a:ea typeface="Calibri" panose="020F0502020204030204" pitchFamily="34" charset="0"/>
                <a:cs typeface="Georgia Pro" panose="020F0502020204030204" pitchFamily="34" charset="0"/>
              </a:rPr>
              <a:t> , </a:t>
            </a:r>
            <a:r>
              <a:rPr lang="fr-FR" sz="1800" dirty="0">
                <a:effectLst/>
                <a:latin typeface="Georgia Pro" panose="020F0502020204030204" pitchFamily="34" charset="0"/>
                <a:ea typeface="MS Mincho" panose="02020609040205080304" pitchFamily="49" charset="-128"/>
                <a:cs typeface="Georgia Pro" panose="020F0502020204030204" pitchFamily="34" charset="0"/>
              </a:rPr>
              <a:t>« Chronique de jurisprudence en matière d’exécution des peines (2021-22) »,</a:t>
            </a:r>
            <a:r>
              <a:rPr lang="fr-FR" sz="1800" i="1" dirty="0">
                <a:effectLst/>
                <a:latin typeface="Georgia Pro" panose="020F0502020204030204" pitchFamily="34" charset="0"/>
                <a:ea typeface="MS Mincho" panose="02020609040205080304" pitchFamily="49" charset="-128"/>
                <a:cs typeface="Georgia Pro" panose="020F0502020204030204" pitchFamily="34" charset="0"/>
              </a:rPr>
              <a:t> </a:t>
            </a:r>
            <a:r>
              <a:rPr lang="fr-FR" sz="1800" i="1" dirty="0" err="1">
                <a:effectLst/>
                <a:latin typeface="Georgia Pro" panose="020F0502020204030204" pitchFamily="34" charset="0"/>
                <a:ea typeface="MS Mincho" panose="02020609040205080304" pitchFamily="49" charset="-128"/>
                <a:cs typeface="Georgia Pro" panose="020F0502020204030204" pitchFamily="34" charset="0"/>
              </a:rPr>
              <a:t>Rev</a:t>
            </a:r>
            <a:r>
              <a:rPr lang="fr-FR" sz="1800" i="1" dirty="0">
                <a:effectLst/>
                <a:latin typeface="Georgia Pro" panose="020F0502020204030204" pitchFamily="34" charset="0"/>
                <a:ea typeface="MS Mincho" panose="02020609040205080304" pitchFamily="49" charset="-128"/>
                <a:cs typeface="Georgia Pro" panose="020F0502020204030204" pitchFamily="34" charset="0"/>
              </a:rPr>
              <a:t>. </a:t>
            </a:r>
            <a:r>
              <a:rPr lang="fr-FR" sz="1800" i="1" dirty="0" err="1">
                <a:effectLst/>
                <a:latin typeface="Georgia Pro" panose="020F0502020204030204" pitchFamily="34" charset="0"/>
                <a:ea typeface="MS Mincho" panose="02020609040205080304" pitchFamily="49" charset="-128"/>
                <a:cs typeface="Georgia Pro" panose="020F0502020204030204" pitchFamily="34" charset="0"/>
              </a:rPr>
              <a:t>dr</a:t>
            </a:r>
            <a:r>
              <a:rPr lang="fr-FR" sz="1800" i="1" dirty="0">
                <a:effectLst/>
                <a:latin typeface="Georgia Pro" panose="020F0502020204030204" pitchFamily="34" charset="0"/>
                <a:ea typeface="MS Mincho" panose="02020609040205080304" pitchFamily="49" charset="-128"/>
                <a:cs typeface="Georgia Pro" panose="020F0502020204030204" pitchFamily="34" charset="0"/>
              </a:rPr>
              <a:t>. </a:t>
            </a:r>
            <a:r>
              <a:rPr lang="fr-FR" sz="1800" i="1" dirty="0" err="1">
                <a:effectLst/>
                <a:latin typeface="Georgia Pro" panose="020F0502020204030204" pitchFamily="34" charset="0"/>
                <a:ea typeface="MS Mincho" panose="02020609040205080304" pitchFamily="49" charset="-128"/>
                <a:cs typeface="Georgia Pro" panose="020F0502020204030204" pitchFamily="34" charset="0"/>
              </a:rPr>
              <a:t>pén</a:t>
            </a:r>
            <a:r>
              <a:rPr lang="fr-FR" sz="1800" i="1" dirty="0">
                <a:effectLst/>
                <a:latin typeface="Georgia Pro" panose="020F0502020204030204" pitchFamily="34" charset="0"/>
                <a:ea typeface="MS Mincho" panose="02020609040205080304" pitchFamily="49" charset="-128"/>
                <a:cs typeface="Georgia Pro" panose="020F0502020204030204" pitchFamily="34" charset="0"/>
              </a:rPr>
              <a:t>. </a:t>
            </a:r>
            <a:r>
              <a:rPr lang="fr-FR" sz="1800" i="1" dirty="0" err="1">
                <a:effectLst/>
                <a:latin typeface="Georgia Pro" panose="020F0502020204030204" pitchFamily="34" charset="0"/>
                <a:ea typeface="MS Mincho" panose="02020609040205080304" pitchFamily="49" charset="-128"/>
                <a:cs typeface="Georgia Pro" panose="020F0502020204030204" pitchFamily="34" charset="0"/>
              </a:rPr>
              <a:t>crim</a:t>
            </a:r>
            <a:r>
              <a:rPr lang="fr-FR" sz="1800" dirty="0">
                <a:effectLst/>
                <a:latin typeface="Georgia Pro" panose="020F0502020204030204" pitchFamily="34" charset="0"/>
                <a:ea typeface="MS Mincho" panose="02020609040205080304" pitchFamily="49" charset="-128"/>
                <a:cs typeface="Georgia Pro" panose="020F0502020204030204" pitchFamily="34" charset="0"/>
              </a:rPr>
              <a:t>., 2023, 7-8, pp. 786 – 851 </a:t>
            </a:r>
          </a:p>
          <a:p>
            <a:endParaRPr lang="fr-FR" sz="1800" dirty="0">
              <a:latin typeface="Georgia Pro" panose="020F0502020204030204" pitchFamily="34" charset="0"/>
              <a:ea typeface="MS Mincho" panose="02020609040205080304" pitchFamily="49" charset="-128"/>
              <a:cs typeface="Georgia Pro" panose="020F0502020204030204" pitchFamily="34" charset="0"/>
            </a:endParaRPr>
          </a:p>
          <a:p>
            <a:r>
              <a:rPr lang="fr-FR" sz="1800" cap="small" dirty="0" err="1">
                <a:effectLst/>
                <a:latin typeface="Georgia Pro" panose="020F0502020204030204" pitchFamily="34" charset="0"/>
                <a:ea typeface="Calibri" panose="020F0502020204030204" pitchFamily="34" charset="0"/>
                <a:cs typeface="Georgia Pro" panose="020F0502020204030204" pitchFamily="34" charset="0"/>
              </a:rPr>
              <a:t>Nederlandt</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a:t>
            </a:r>
            <a:r>
              <a:rPr lang="fr-FR" sz="1800" cap="small" dirty="0">
                <a:effectLst/>
                <a:latin typeface="Georgia Pro" panose="020F0502020204030204" pitchFamily="34" charset="0"/>
                <a:ea typeface="MS Mincho" panose="02020609040205080304" pitchFamily="49" charset="-128"/>
                <a:cs typeface="Georgia Pro" panose="020F0502020204030204" pitchFamily="34" charset="0"/>
              </a:rPr>
              <a:t> </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O., </a:t>
            </a:r>
            <a:r>
              <a:rPr lang="fr-FR" sz="1800" dirty="0">
                <a:effectLst/>
                <a:latin typeface="Georgia Pro" panose="020F0502020204030204" pitchFamily="34" charset="0"/>
                <a:ea typeface="Calibri" panose="020F0502020204030204" pitchFamily="34" charset="0"/>
                <a:cs typeface="Georgia Pro" panose="020F0502020204030204" pitchFamily="34" charset="0"/>
              </a:rPr>
              <a:t>en collaboration avec</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 </a:t>
            </a:r>
            <a:r>
              <a:rPr lang="fr-FR" sz="1800" cap="small" dirty="0" err="1">
                <a:effectLst/>
                <a:latin typeface="Georgia Pro" panose="020F0502020204030204" pitchFamily="34" charset="0"/>
                <a:ea typeface="Calibri" panose="020F0502020204030204" pitchFamily="34" charset="0"/>
                <a:cs typeface="Georgia Pro" panose="020F0502020204030204" pitchFamily="34" charset="0"/>
              </a:rPr>
              <a:t>Berbuto</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 S., De Brouwer, A., </a:t>
            </a:r>
            <a:r>
              <a:rPr lang="fr-FR" sz="1800" cap="small" dirty="0" err="1">
                <a:effectLst/>
                <a:latin typeface="Georgia Pro" panose="020F0502020204030204" pitchFamily="34" charset="0"/>
                <a:ea typeface="Calibri" panose="020F0502020204030204" pitchFamily="34" charset="0"/>
                <a:cs typeface="Georgia Pro" panose="020F0502020204030204" pitchFamily="34" charset="0"/>
              </a:rPr>
              <a:t>Deveux</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 C., </a:t>
            </a:r>
            <a:r>
              <a:rPr lang="fr-FR" sz="1800" cap="small" dirty="0" err="1">
                <a:effectLst/>
                <a:latin typeface="Georgia Pro" panose="020F0502020204030204" pitchFamily="34" charset="0"/>
                <a:ea typeface="Calibri" panose="020F0502020204030204" pitchFamily="34" charset="0"/>
                <a:cs typeface="Georgia Pro" panose="020F0502020204030204" pitchFamily="34" charset="0"/>
              </a:rPr>
              <a:t>Jaspis</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 P., </a:t>
            </a:r>
            <a:r>
              <a:rPr lang="fr-FR" sz="1800" cap="small" dirty="0" err="1">
                <a:effectLst/>
                <a:latin typeface="Georgia Pro" panose="020F0502020204030204" pitchFamily="34" charset="0"/>
                <a:ea typeface="Calibri" panose="020F0502020204030204" pitchFamily="34" charset="0"/>
                <a:cs typeface="Georgia Pro" panose="020F0502020204030204" pitchFamily="34" charset="0"/>
              </a:rPr>
              <a:t>Malchair</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 J.-G., Moreau, J., </a:t>
            </a:r>
            <a:r>
              <a:rPr lang="fr-FR" sz="1800" cap="small" dirty="0" err="1">
                <a:effectLst/>
                <a:latin typeface="Georgia Pro" panose="020F0502020204030204" pitchFamily="34" charset="0"/>
                <a:ea typeface="Calibri" panose="020F0502020204030204" pitchFamily="34" charset="0"/>
                <a:cs typeface="Georgia Pro" panose="020F0502020204030204" pitchFamily="34" charset="0"/>
              </a:rPr>
              <a:t>Paci</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 D., Sax, H., </a:t>
            </a:r>
            <a:r>
              <a:rPr lang="fr-FR" sz="1800" cap="small" dirty="0" err="1">
                <a:effectLst/>
                <a:latin typeface="Georgia Pro" panose="020F0502020204030204" pitchFamily="34" charset="0"/>
                <a:ea typeface="Calibri" panose="020F0502020204030204" pitchFamily="34" charset="0"/>
                <a:cs typeface="Georgia Pro" panose="020F0502020204030204" pitchFamily="34" charset="0"/>
              </a:rPr>
              <a:t>Vansiliette</a:t>
            </a:r>
            <a:r>
              <a:rPr lang="fr-FR" sz="1800" cap="small" dirty="0">
                <a:effectLst/>
                <a:latin typeface="Georgia Pro" panose="020F0502020204030204" pitchFamily="34" charset="0"/>
                <a:ea typeface="Calibri" panose="020F0502020204030204" pitchFamily="34" charset="0"/>
                <a:cs typeface="Georgia Pro" panose="020F0502020204030204" pitchFamily="34" charset="0"/>
              </a:rPr>
              <a:t>, F.,</a:t>
            </a:r>
            <a:r>
              <a:rPr lang="fr-FR" sz="1800" dirty="0">
                <a:effectLst/>
                <a:latin typeface="Georgia Pro" panose="020F0502020204030204" pitchFamily="34" charset="0"/>
                <a:ea typeface="MS Mincho" panose="02020609040205080304" pitchFamily="49" charset="-128"/>
                <a:cs typeface="Georgia Pro" panose="020F0502020204030204" pitchFamily="34" charset="0"/>
              </a:rPr>
              <a:t> « Le prononcé de la mesure d’internement : une décision automatisée faute d’acteurs spécialisés ? Présentation des résultats d’une analyse des dossiers ouverts en 2019 et 2020 au sein des chambres de protection sociale francophones », </a:t>
            </a:r>
            <a:r>
              <a:rPr lang="fr-FR" sz="1800" i="1" dirty="0">
                <a:effectLst/>
                <a:latin typeface="Georgia Pro" panose="020F0502020204030204" pitchFamily="34" charset="0"/>
                <a:ea typeface="MS Mincho" panose="02020609040205080304" pitchFamily="49" charset="-128"/>
                <a:cs typeface="Georgia Pro" panose="020F0502020204030204" pitchFamily="34" charset="0"/>
              </a:rPr>
              <a:t>Revue de droit pénal et de criminologie</a:t>
            </a:r>
            <a:r>
              <a:rPr lang="fr-FR" sz="1800" dirty="0">
                <a:effectLst/>
                <a:latin typeface="Georgia Pro" panose="020F0502020204030204" pitchFamily="34" charset="0"/>
                <a:ea typeface="MS Mincho" panose="02020609040205080304" pitchFamily="49" charset="-128"/>
                <a:cs typeface="Georgia Pro" panose="020F0502020204030204" pitchFamily="34" charset="0"/>
              </a:rPr>
              <a:t>, 2023/11, pp. 1014-1062</a:t>
            </a:r>
            <a:r>
              <a:rPr lang="fr-BE" sz="1800" dirty="0">
                <a:effectLst/>
                <a:latin typeface="Georgia Pro" panose="020F0502020204030204" pitchFamily="34" charset="0"/>
                <a:cs typeface="Georgia Pro" panose="020F0502020204030204" pitchFamily="34" charset="0"/>
              </a:rPr>
              <a:t> </a:t>
            </a:r>
          </a:p>
          <a:p>
            <a:endParaRPr lang="fr-FR" sz="1800" dirty="0">
              <a:latin typeface="Georgia Pro" panose="020F0502020204030204" pitchFamily="34" charset="0"/>
              <a:cs typeface="Georgia Pro" panose="020F0502020204030204" pitchFamily="34" charset="0"/>
            </a:endParaRPr>
          </a:p>
        </p:txBody>
      </p:sp>
    </p:spTree>
    <p:extLst>
      <p:ext uri="{BB962C8B-B14F-4D97-AF65-F5344CB8AC3E}">
        <p14:creationId xmlns:p14="http://schemas.microsoft.com/office/powerpoint/2010/main" val="2240054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1780D1-0A73-C337-BE74-14785457F747}"/>
              </a:ext>
            </a:extLst>
          </p:cNvPr>
          <p:cNvSpPr>
            <a:spLocks noGrp="1"/>
          </p:cNvSpPr>
          <p:nvPr>
            <p:ph type="title"/>
          </p:nvPr>
        </p:nvSpPr>
        <p:spPr>
          <a:xfrm>
            <a:off x="231582" y="332656"/>
            <a:ext cx="8229600" cy="1066800"/>
          </a:xfrm>
        </p:spPr>
        <p:txBody>
          <a:bodyPr>
            <a:normAutofit/>
          </a:bodyPr>
          <a:lstStyle/>
          <a:p>
            <a:r>
              <a:rPr lang="fr-FR" dirty="0"/>
              <a:t>Recherche</a:t>
            </a:r>
          </a:p>
        </p:txBody>
      </p:sp>
      <p:pic>
        <p:nvPicPr>
          <p:cNvPr id="8" name="Image 7" descr="Une image contenant texte, capture d’écran, Police, document&#10;&#10;Description générée automatiquement">
            <a:extLst>
              <a:ext uri="{FF2B5EF4-FFF2-40B4-BE49-F238E27FC236}">
                <a16:creationId xmlns:a16="http://schemas.microsoft.com/office/drawing/2014/main" id="{C7EC7127-C140-0AE2-3804-8760B303B0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582" y="1700808"/>
            <a:ext cx="6778223" cy="5007255"/>
          </a:xfrm>
          <a:prstGeom prst="rect">
            <a:avLst/>
          </a:prstGeom>
        </p:spPr>
      </p:pic>
      <p:sp>
        <p:nvSpPr>
          <p:cNvPr id="3" name="ZoneTexte 2">
            <a:extLst>
              <a:ext uri="{FF2B5EF4-FFF2-40B4-BE49-F238E27FC236}">
                <a16:creationId xmlns:a16="http://schemas.microsoft.com/office/drawing/2014/main" id="{00E2C79C-80BB-A49E-0C5A-DCF296A04E9D}"/>
              </a:ext>
            </a:extLst>
          </p:cNvPr>
          <p:cNvSpPr txBox="1"/>
          <p:nvPr/>
        </p:nvSpPr>
        <p:spPr>
          <a:xfrm>
            <a:off x="6732240" y="2132856"/>
            <a:ext cx="2026691" cy="3139321"/>
          </a:xfrm>
          <a:prstGeom prst="rect">
            <a:avLst/>
          </a:prstGeom>
          <a:noFill/>
        </p:spPr>
        <p:txBody>
          <a:bodyPr wrap="square" rtlCol="0">
            <a:spAutoFit/>
          </a:bodyPr>
          <a:lstStyle/>
          <a:p>
            <a:r>
              <a:rPr lang="fr-FR" dirty="0"/>
              <a:t>Analyse environ 300 dossiers au sein des 3 CPS</a:t>
            </a:r>
          </a:p>
          <a:p>
            <a:endParaRPr lang="fr-FR" dirty="0"/>
          </a:p>
          <a:p>
            <a:r>
              <a:rPr lang="fr-FR" dirty="0"/>
              <a:t>Limites : échantillon limité, FR + étude au sein des CPS et non des juridictions de fond</a:t>
            </a:r>
          </a:p>
        </p:txBody>
      </p:sp>
    </p:spTree>
    <p:extLst>
      <p:ext uri="{BB962C8B-B14F-4D97-AF65-F5344CB8AC3E}">
        <p14:creationId xmlns:p14="http://schemas.microsoft.com/office/powerpoint/2010/main" val="2626978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404664"/>
            <a:ext cx="8229600" cy="1066800"/>
          </a:xfrm>
        </p:spPr>
        <p:txBody>
          <a:bodyPr/>
          <a:lstStyle/>
          <a:p>
            <a:r>
              <a:rPr lang="fr-FR" dirty="0"/>
              <a:t>Plan de la présentation</a:t>
            </a:r>
          </a:p>
        </p:txBody>
      </p:sp>
      <p:sp>
        <p:nvSpPr>
          <p:cNvPr id="3" name="Espace réservé du contenu 2"/>
          <p:cNvSpPr>
            <a:spLocks noGrp="1"/>
          </p:cNvSpPr>
          <p:nvPr>
            <p:ph idx="1"/>
          </p:nvPr>
        </p:nvSpPr>
        <p:spPr>
          <a:xfrm>
            <a:off x="269766" y="1772816"/>
            <a:ext cx="8855617" cy="4896544"/>
          </a:xfrm>
        </p:spPr>
        <p:txBody>
          <a:bodyPr>
            <a:normAutofit lnSpcReduction="10000"/>
          </a:bodyPr>
          <a:lstStyle/>
          <a:p>
            <a:pPr marL="624078" indent="-514350">
              <a:buFont typeface="+mj-lt"/>
              <a:buAutoNum type="arabicPeriod"/>
            </a:pPr>
            <a:r>
              <a:rPr lang="fr-FR" dirty="0">
                <a:solidFill>
                  <a:schemeClr val="accent3"/>
                </a:solidFill>
              </a:rPr>
              <a:t>La responsabilité pénale et la mesure d’internement</a:t>
            </a:r>
          </a:p>
          <a:p>
            <a:pPr marL="624078" indent="-514350">
              <a:buFont typeface="+mj-lt"/>
              <a:buAutoNum type="arabicPeriod"/>
            </a:pPr>
            <a:endParaRPr lang="fr-FR" dirty="0"/>
          </a:p>
          <a:p>
            <a:pPr marL="624078" indent="-514350">
              <a:buFont typeface="+mj-lt"/>
              <a:buAutoNum type="arabicPeriod"/>
            </a:pPr>
            <a:r>
              <a:rPr lang="fr-FR" dirty="0"/>
              <a:t>La peine de mise à la disposition du TAP</a:t>
            </a:r>
          </a:p>
          <a:p>
            <a:pPr marL="624078" indent="-514350">
              <a:buFont typeface="+mj-lt"/>
              <a:buAutoNum type="arabicPeriod"/>
            </a:pPr>
            <a:endParaRPr lang="fr-FR" dirty="0"/>
          </a:p>
          <a:p>
            <a:pPr marL="624078" indent="-514350">
              <a:buFont typeface="+mj-lt"/>
              <a:buAutoNum type="arabicPeriod"/>
            </a:pPr>
            <a:r>
              <a:rPr lang="fr-FR" dirty="0"/>
              <a:t>Le nouveau Code pénal  </a:t>
            </a:r>
          </a:p>
          <a:p>
            <a:pPr marL="624078" indent="-514350">
              <a:buFont typeface="+mj-lt"/>
              <a:buAutoNum type="arabicPeriod"/>
            </a:pPr>
            <a:endParaRPr lang="fr-FR" dirty="0"/>
          </a:p>
          <a:p>
            <a:pPr marL="624078" indent="-514350">
              <a:buFont typeface="+mj-lt"/>
              <a:buAutoNum type="arabicPeriod"/>
            </a:pPr>
            <a:r>
              <a:rPr lang="fr-FR" dirty="0"/>
              <a:t>La mesure de sûreté pour la protection de la société</a:t>
            </a:r>
          </a:p>
          <a:p>
            <a:pPr marL="624078" indent="-514350">
              <a:buFont typeface="+mj-lt"/>
              <a:buAutoNum type="arabicPeriod"/>
            </a:pPr>
            <a:endParaRPr lang="fr-FR" dirty="0"/>
          </a:p>
          <a:p>
            <a:pPr marL="624078" indent="-514350">
              <a:buFont typeface="+mj-lt"/>
              <a:buAutoNum type="arabicPeriod"/>
            </a:pPr>
            <a:r>
              <a:rPr lang="fr-FR" dirty="0"/>
              <a:t>Le futur Code de l’exécution des peines</a:t>
            </a:r>
          </a:p>
          <a:p>
            <a:pPr marL="109728" lvl="2" indent="0">
              <a:buClr>
                <a:schemeClr val="accent3"/>
              </a:buClr>
              <a:buNone/>
            </a:pPr>
            <a:endParaRPr lang="fr-FR" sz="2200" dirty="0">
              <a:solidFill>
                <a:schemeClr val="tx1"/>
              </a:solidFill>
            </a:endParaRPr>
          </a:p>
          <a:p>
            <a:pPr marL="624078" indent="-514350">
              <a:buFont typeface="+mj-lt"/>
              <a:buAutoNum type="arabicPeriod"/>
            </a:pPr>
            <a:endParaRPr lang="fr-FR" dirty="0"/>
          </a:p>
          <a:p>
            <a:endParaRPr lang="fr-FR" dirty="0"/>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4170285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2944" y="404664"/>
            <a:ext cx="8427381" cy="936104"/>
          </a:xfrm>
        </p:spPr>
        <p:txBody>
          <a:bodyPr>
            <a:normAutofit/>
          </a:bodyPr>
          <a:lstStyle/>
          <a:p>
            <a:r>
              <a:rPr lang="fr-FR" dirty="0"/>
              <a:t>Trouble mental</a:t>
            </a:r>
            <a:endParaRPr lang="fr-FR" b="1" u="sng" dirty="0"/>
          </a:p>
        </p:txBody>
      </p:sp>
      <p:sp>
        <p:nvSpPr>
          <p:cNvPr id="3" name="Espace réservé du contenu 2"/>
          <p:cNvSpPr>
            <a:spLocks noGrp="1"/>
          </p:cNvSpPr>
          <p:nvPr>
            <p:ph sz="quarter" idx="1"/>
          </p:nvPr>
        </p:nvSpPr>
        <p:spPr>
          <a:xfrm>
            <a:off x="13788" y="1628800"/>
            <a:ext cx="9130212" cy="5198368"/>
          </a:xfrm>
        </p:spPr>
        <p:txBody>
          <a:bodyPr>
            <a:normAutofit lnSpcReduction="10000"/>
          </a:bodyPr>
          <a:lstStyle/>
          <a:p>
            <a:pPr marL="411480" lvl="1" indent="0" algn="just">
              <a:buNone/>
            </a:pPr>
            <a:endParaRPr lang="fr-BE" sz="400" dirty="0"/>
          </a:p>
          <a:p>
            <a:pPr algn="just"/>
            <a:r>
              <a:rPr lang="fr-BE" sz="2800" dirty="0"/>
              <a:t>Cause de non-imputabilité</a:t>
            </a:r>
          </a:p>
          <a:p>
            <a:pPr marL="411480" lvl="1" indent="0" algn="just">
              <a:buNone/>
            </a:pPr>
            <a:r>
              <a:rPr lang="fr-FR" sz="2200" i="1" u="sng" dirty="0">
                <a:solidFill>
                  <a:schemeClr val="tx1"/>
                </a:solidFill>
                <a:hlinkClick r:id="rId3">
                  <a:extLst>
                    <a:ext uri="{A12FA001-AC4F-418D-AE19-62706E023703}">
                      <ahyp:hlinkClr xmlns:ahyp="http://schemas.microsoft.com/office/drawing/2018/hyperlinkcolor" val="tx"/>
                    </a:ext>
                  </a:extLst>
                </a:hlinkClick>
              </a:rPr>
              <a:t>Art.</a:t>
            </a:r>
            <a:r>
              <a:rPr lang="fr-FR" sz="2200" i="1" dirty="0">
                <a:solidFill>
                  <a:schemeClr val="tx1"/>
                </a:solidFill>
              </a:rPr>
              <a:t> </a:t>
            </a:r>
            <a:r>
              <a:rPr lang="fr-FR" sz="2200" i="1" u="sng" dirty="0">
                <a:solidFill>
                  <a:schemeClr val="tx1"/>
                </a:solidFill>
                <a:hlinkClick r:id="rId4">
                  <a:extLst>
                    <a:ext uri="{A12FA001-AC4F-418D-AE19-62706E023703}">
                      <ahyp:hlinkClr xmlns:ahyp="http://schemas.microsoft.com/office/drawing/2018/hyperlinkcolor" val="tx"/>
                    </a:ext>
                  </a:extLst>
                </a:hlinkClick>
              </a:rPr>
              <a:t>71</a:t>
            </a:r>
            <a:r>
              <a:rPr lang="fr-FR" sz="2200" i="1" dirty="0">
                <a:solidFill>
                  <a:schemeClr val="tx1"/>
                </a:solidFill>
              </a:rPr>
              <a:t> </a:t>
            </a:r>
            <a:r>
              <a:rPr lang="fr-FR" sz="2200" dirty="0">
                <a:solidFill>
                  <a:schemeClr val="tx1"/>
                </a:solidFill>
              </a:rPr>
              <a:t>Code pénal actuel :</a:t>
            </a:r>
            <a:r>
              <a:rPr lang="fr-FR" sz="2200" i="1" dirty="0">
                <a:solidFill>
                  <a:schemeClr val="tx1"/>
                </a:solidFill>
              </a:rPr>
              <a:t> </a:t>
            </a:r>
          </a:p>
          <a:p>
            <a:pPr marL="411480" lvl="1" indent="0" algn="just">
              <a:buNone/>
            </a:pPr>
            <a:r>
              <a:rPr lang="fr-FR" sz="2200" i="1" dirty="0">
                <a:solidFill>
                  <a:schemeClr val="tx1"/>
                </a:solidFill>
              </a:rPr>
              <a:t>Il n'y a pas d'infraction lorsque l'accusé ou le prévenu était atteint, au moment des faits, d'un trouble mental qui a </a:t>
            </a:r>
            <a:r>
              <a:rPr lang="fr-FR" sz="2200" i="1" u="sng" dirty="0">
                <a:solidFill>
                  <a:schemeClr val="tx1"/>
                </a:solidFill>
              </a:rPr>
              <a:t>aboli</a:t>
            </a:r>
            <a:r>
              <a:rPr lang="fr-FR" sz="2200" i="1" dirty="0">
                <a:solidFill>
                  <a:schemeClr val="tx1"/>
                </a:solidFill>
              </a:rPr>
              <a:t> sa capacité de discernement ou de contrôle de ses actes (</a:t>
            </a:r>
            <a:r>
              <a:rPr lang="mr-IN" sz="2200" i="1" dirty="0">
                <a:solidFill>
                  <a:schemeClr val="tx1"/>
                </a:solidFill>
              </a:rPr>
              <a:t>…</a:t>
            </a:r>
            <a:r>
              <a:rPr lang="fr-FR" sz="2200" i="1" dirty="0">
                <a:solidFill>
                  <a:schemeClr val="tx1"/>
                </a:solidFill>
              </a:rPr>
              <a:t>).</a:t>
            </a:r>
          </a:p>
          <a:p>
            <a:pPr marL="402336" lvl="1" indent="0" algn="just">
              <a:buNone/>
            </a:pPr>
            <a:endParaRPr lang="fr-FR" sz="400" i="1" dirty="0">
              <a:solidFill>
                <a:schemeClr val="tx1"/>
              </a:solidFill>
            </a:endParaRPr>
          </a:p>
          <a:p>
            <a:pPr algn="just"/>
            <a:endParaRPr lang="fr-BE" sz="2800" dirty="0"/>
          </a:p>
          <a:p>
            <a:pPr algn="just"/>
            <a:r>
              <a:rPr lang="fr-BE" sz="2800" dirty="0"/>
              <a:t>Infraction n’est pas imputable à la personne reconnue incapable pénalement en raison du trouble mental </a:t>
            </a:r>
            <a:endParaRPr lang="fr-BE" dirty="0"/>
          </a:p>
          <a:p>
            <a:pPr algn="just"/>
            <a:endParaRPr lang="fr-BE" sz="2800" dirty="0"/>
          </a:p>
          <a:p>
            <a:pPr algn="just"/>
            <a:r>
              <a:rPr lang="fr-BE" sz="2800" dirty="0"/>
              <a:t>Conséquence ?</a:t>
            </a:r>
          </a:p>
          <a:p>
            <a:pPr marL="411480" lvl="1" indent="0" algn="just">
              <a:buNone/>
            </a:pPr>
            <a:r>
              <a:rPr lang="fr-BE" dirty="0">
                <a:solidFill>
                  <a:schemeClr val="tx1"/>
                </a:solidFill>
              </a:rPr>
              <a:t>= non-lieu / acquittement  </a:t>
            </a:r>
          </a:p>
          <a:p>
            <a:pPr marL="411480" lvl="1" indent="0" algn="just">
              <a:buNone/>
            </a:pPr>
            <a:r>
              <a:rPr lang="fr-BE" dirty="0">
                <a:solidFill>
                  <a:schemeClr val="tx1"/>
                </a:solidFill>
              </a:rPr>
              <a:t>+ éventuellement, internement</a:t>
            </a:r>
          </a:p>
          <a:p>
            <a:pPr algn="just"/>
            <a:endParaRPr lang="fr-BE" sz="2800" dirty="0"/>
          </a:p>
          <a:p>
            <a:pPr marL="411480" lvl="1" indent="0" algn="just">
              <a:buNone/>
            </a:pPr>
            <a:endParaRPr lang="fr-BE" dirty="0">
              <a:solidFill>
                <a:schemeClr val="tx1"/>
              </a:solidFill>
            </a:endParaRPr>
          </a:p>
          <a:p>
            <a:pPr algn="just"/>
            <a:endParaRPr lang="fr-BE" dirty="0"/>
          </a:p>
          <a:p>
            <a:pPr algn="just"/>
            <a:endParaRPr lang="fr-BE" dirty="0"/>
          </a:p>
          <a:p>
            <a:pPr algn="just"/>
            <a:endParaRPr lang="fr-BE" dirty="0"/>
          </a:p>
          <a:p>
            <a:endParaRPr lang="fr-FR" dirty="0"/>
          </a:p>
        </p:txBody>
      </p:sp>
    </p:spTree>
    <p:extLst>
      <p:ext uri="{BB962C8B-B14F-4D97-AF65-F5344CB8AC3E}">
        <p14:creationId xmlns:p14="http://schemas.microsoft.com/office/powerpoint/2010/main" val="1514865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2944" y="404664"/>
            <a:ext cx="8427381" cy="936104"/>
          </a:xfrm>
        </p:spPr>
        <p:txBody>
          <a:bodyPr>
            <a:normAutofit/>
          </a:bodyPr>
          <a:lstStyle/>
          <a:p>
            <a:r>
              <a:rPr lang="fr-FR" dirty="0"/>
              <a:t>Trouble mental</a:t>
            </a:r>
            <a:endParaRPr lang="fr-FR" b="1" u="sng" dirty="0"/>
          </a:p>
        </p:txBody>
      </p:sp>
      <p:sp>
        <p:nvSpPr>
          <p:cNvPr id="3" name="Espace réservé du contenu 2"/>
          <p:cNvSpPr>
            <a:spLocks noGrp="1"/>
          </p:cNvSpPr>
          <p:nvPr>
            <p:ph sz="quarter" idx="1"/>
          </p:nvPr>
        </p:nvSpPr>
        <p:spPr>
          <a:xfrm>
            <a:off x="206778" y="1428150"/>
            <a:ext cx="8785691" cy="5429849"/>
          </a:xfrm>
        </p:spPr>
        <p:txBody>
          <a:bodyPr>
            <a:normAutofit fontScale="92500"/>
          </a:bodyPr>
          <a:lstStyle/>
          <a:p>
            <a:pPr algn="just"/>
            <a:r>
              <a:rPr lang="fr-BE" b="1" dirty="0"/>
              <a:t>Internement = mesure de sûreté </a:t>
            </a:r>
            <a:r>
              <a:rPr lang="fr-BE" dirty="0"/>
              <a:t>:</a:t>
            </a:r>
          </a:p>
          <a:p>
            <a:pPr lvl="1" algn="just"/>
            <a:r>
              <a:rPr lang="fr-BE" dirty="0"/>
              <a:t>Loi de défense sociale du 9 avril 1930 à l’égard des anormaux et des délinquants d’habitude</a:t>
            </a:r>
          </a:p>
          <a:p>
            <a:pPr lvl="2" algn="just"/>
            <a:r>
              <a:rPr lang="fr-BE" dirty="0"/>
              <a:t>Modification : loi du 1</a:t>
            </a:r>
            <a:r>
              <a:rPr lang="fr-BE" baseline="30000" dirty="0"/>
              <a:t>er</a:t>
            </a:r>
            <a:r>
              <a:rPr lang="fr-BE" dirty="0"/>
              <a:t> juillet 1964, loi du 5 mars 1998</a:t>
            </a:r>
          </a:p>
          <a:p>
            <a:pPr lvl="1" algn="just"/>
            <a:r>
              <a:rPr lang="fr-BE" dirty="0"/>
              <a:t>Loi du 21 avril 2007 relative à l’internement des personnes atteintes d’un trouble mental : </a:t>
            </a:r>
          </a:p>
          <a:p>
            <a:pPr lvl="2" algn="just"/>
            <a:r>
              <a:rPr lang="fr-BE" dirty="0"/>
              <a:t>Fort contestée, jamais entrée en vigueur</a:t>
            </a:r>
          </a:p>
          <a:p>
            <a:pPr lvl="1" algn="just"/>
            <a:r>
              <a:rPr lang="fr-BE" dirty="0"/>
              <a:t>Loi du 5 mai 2014 relative à l’internement : </a:t>
            </a:r>
          </a:p>
          <a:p>
            <a:pPr lvl="2" algn="just"/>
            <a:r>
              <a:rPr lang="fr-BE" dirty="0"/>
              <a:t>Entrée en vigueur le 1</a:t>
            </a:r>
            <a:r>
              <a:rPr lang="fr-BE" baseline="30000" dirty="0"/>
              <a:t>er</a:t>
            </a:r>
            <a:r>
              <a:rPr lang="fr-BE" dirty="0"/>
              <a:t> octobre </a:t>
            </a:r>
            <a:r>
              <a:rPr lang="fr-BE" b="1" dirty="0"/>
              <a:t>2016</a:t>
            </a:r>
          </a:p>
          <a:p>
            <a:pPr lvl="2" algn="just"/>
            <a:r>
              <a:rPr lang="fr-BE" dirty="0"/>
              <a:t>C’est cette loi qui abroge la loi de 1930 </a:t>
            </a:r>
          </a:p>
          <a:p>
            <a:pPr lvl="2" algn="just"/>
            <a:r>
              <a:rPr lang="fr-FR" dirty="0"/>
              <a:t>Définition internement (art. 2) : </a:t>
            </a:r>
            <a:r>
              <a:rPr lang="fr-FR" i="1" u="sng" dirty="0"/>
              <a:t>mesure de sûreté</a:t>
            </a:r>
            <a:r>
              <a:rPr lang="fr-FR" i="1" dirty="0"/>
              <a:t> destinée à la fois à </a:t>
            </a:r>
            <a:r>
              <a:rPr lang="fr-FR" b="1" i="1" dirty="0"/>
              <a:t>protéger la société </a:t>
            </a:r>
            <a:r>
              <a:rPr lang="fr-FR" b="1" i="1" u="sng" dirty="0"/>
              <a:t>et</a:t>
            </a:r>
            <a:r>
              <a:rPr lang="fr-FR" i="1" dirty="0"/>
              <a:t> à faire en sorte que soient dispensés à la personne internée les </a:t>
            </a:r>
            <a:r>
              <a:rPr lang="fr-FR" b="1" i="1" dirty="0"/>
              <a:t>soins</a:t>
            </a:r>
            <a:r>
              <a:rPr lang="fr-FR" i="1" dirty="0"/>
              <a:t> requis par son état en vue de sa réinsertion dans la société</a:t>
            </a:r>
          </a:p>
          <a:p>
            <a:pPr lvl="2" algn="just"/>
            <a:endParaRPr lang="fr-BE" dirty="0"/>
          </a:p>
          <a:p>
            <a:pPr lvl="1" algn="just"/>
            <a:endParaRPr lang="fr-BE" dirty="0"/>
          </a:p>
          <a:p>
            <a:pPr lvl="1" algn="just"/>
            <a:endParaRPr lang="fr-BE" sz="2800" dirty="0"/>
          </a:p>
          <a:p>
            <a:pPr lvl="1" algn="just"/>
            <a:endParaRPr lang="fr-BE" dirty="0"/>
          </a:p>
          <a:p>
            <a:pPr algn="just"/>
            <a:endParaRPr lang="fr-BE" dirty="0"/>
          </a:p>
          <a:p>
            <a:pPr algn="just"/>
            <a:endParaRPr lang="fr-BE" dirty="0"/>
          </a:p>
          <a:p>
            <a:pPr algn="just"/>
            <a:endParaRPr lang="fr-BE" dirty="0"/>
          </a:p>
          <a:p>
            <a:endParaRPr lang="fr-FR" dirty="0"/>
          </a:p>
        </p:txBody>
      </p:sp>
    </p:spTree>
    <p:extLst>
      <p:ext uri="{BB962C8B-B14F-4D97-AF65-F5344CB8AC3E}">
        <p14:creationId xmlns:p14="http://schemas.microsoft.com/office/powerpoint/2010/main" val="2091070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2944" y="404664"/>
            <a:ext cx="8427381" cy="936104"/>
          </a:xfrm>
        </p:spPr>
        <p:txBody>
          <a:bodyPr>
            <a:normAutofit/>
          </a:bodyPr>
          <a:lstStyle/>
          <a:p>
            <a:r>
              <a:rPr lang="fr-FR" dirty="0"/>
              <a:t>Trouble mental - internement</a:t>
            </a:r>
            <a:endParaRPr lang="fr-FR" b="1" u="sng" dirty="0"/>
          </a:p>
        </p:txBody>
      </p:sp>
      <p:sp>
        <p:nvSpPr>
          <p:cNvPr id="3" name="Espace réservé du contenu 2"/>
          <p:cNvSpPr>
            <a:spLocks noGrp="1"/>
          </p:cNvSpPr>
          <p:nvPr>
            <p:ph sz="quarter" idx="1"/>
          </p:nvPr>
        </p:nvSpPr>
        <p:spPr>
          <a:xfrm>
            <a:off x="0" y="1556792"/>
            <a:ext cx="9144000" cy="5301207"/>
          </a:xfrm>
        </p:spPr>
        <p:txBody>
          <a:bodyPr>
            <a:normAutofit fontScale="92500" lnSpcReduction="10000"/>
          </a:bodyPr>
          <a:lstStyle/>
          <a:p>
            <a:pPr marL="411480" lvl="1" indent="0" algn="just">
              <a:buNone/>
            </a:pPr>
            <a:endParaRPr lang="fr-BE" sz="400" dirty="0"/>
          </a:p>
          <a:p>
            <a:pPr algn="just"/>
            <a:r>
              <a:rPr lang="fr-BE" dirty="0"/>
              <a:t>Mesure d’internement </a:t>
            </a:r>
            <a:r>
              <a:rPr lang="fr-BE" u="sng" dirty="0"/>
              <a:t>prise au moment de la décision</a:t>
            </a:r>
            <a:r>
              <a:rPr lang="fr-BE" dirty="0"/>
              <a:t>, donc aussi possible pour des personnes « responsables » au moment des faits !</a:t>
            </a:r>
          </a:p>
          <a:p>
            <a:pPr marL="109728" indent="0" algn="just">
              <a:buNone/>
            </a:pPr>
            <a:endParaRPr lang="fr-BE" dirty="0"/>
          </a:p>
          <a:p>
            <a:pPr algn="just"/>
            <a:endParaRPr lang="fr-BE" dirty="0"/>
          </a:p>
          <a:p>
            <a:pPr algn="just"/>
            <a:endParaRPr lang="fr-BE" dirty="0"/>
          </a:p>
          <a:p>
            <a:pPr algn="just"/>
            <a:endParaRPr lang="fr-BE" dirty="0"/>
          </a:p>
          <a:p>
            <a:pPr algn="just"/>
            <a:endParaRPr lang="fr-BE" u="sng" dirty="0"/>
          </a:p>
          <a:p>
            <a:pPr algn="just"/>
            <a:r>
              <a:rPr lang="fr-BE" u="sng" dirty="0"/>
              <a:t>Difficulté</a:t>
            </a:r>
            <a:r>
              <a:rPr lang="fr-BE" dirty="0"/>
              <a:t> : </a:t>
            </a:r>
          </a:p>
          <a:p>
            <a:pPr marL="411480" lvl="1" indent="0" algn="just">
              <a:buNone/>
            </a:pPr>
            <a:r>
              <a:rPr lang="fr-BE" dirty="0">
                <a:solidFill>
                  <a:schemeClr val="tx1"/>
                </a:solidFill>
              </a:rPr>
              <a:t>!!! champ d’application de la responsabilité pénale (art. 71 Code pénal) </a:t>
            </a:r>
            <a:r>
              <a:rPr lang="fr-BE" sz="2800" b="1" dirty="0">
                <a:solidFill>
                  <a:schemeClr val="tx1"/>
                </a:solidFill>
              </a:rPr>
              <a:t>≠ </a:t>
            </a:r>
            <a:r>
              <a:rPr lang="fr-BE" dirty="0">
                <a:solidFill>
                  <a:schemeClr val="tx1"/>
                </a:solidFill>
              </a:rPr>
              <a:t>champ d’application de la mesure d’internement (art. 9 loi du 5 mai 2014) !!!</a:t>
            </a:r>
          </a:p>
          <a:p>
            <a:pPr marL="109728" indent="0" algn="just">
              <a:buNone/>
            </a:pPr>
            <a:r>
              <a:rPr lang="fr-BE" dirty="0"/>
              <a:t> </a:t>
            </a:r>
          </a:p>
          <a:p>
            <a:endParaRPr lang="fr-FR" dirty="0"/>
          </a:p>
        </p:txBody>
      </p:sp>
      <p:graphicFrame>
        <p:nvGraphicFramePr>
          <p:cNvPr id="4" name="Tableau 3"/>
          <p:cNvGraphicFramePr>
            <a:graphicFrameLocks noGrp="1"/>
          </p:cNvGraphicFramePr>
          <p:nvPr/>
        </p:nvGraphicFramePr>
        <p:xfrm>
          <a:off x="1331640" y="2996952"/>
          <a:ext cx="7144670" cy="1349731"/>
        </p:xfrm>
        <a:graphic>
          <a:graphicData uri="http://schemas.openxmlformats.org/drawingml/2006/table">
            <a:tbl>
              <a:tblPr firstRow="1" bandRow="1">
                <a:tableStyleId>{5C22544A-7EE6-4342-B048-85BDC9FD1C3A}</a:tableStyleId>
              </a:tblPr>
              <a:tblGrid>
                <a:gridCol w="3572335">
                  <a:extLst>
                    <a:ext uri="{9D8B030D-6E8A-4147-A177-3AD203B41FA5}">
                      <a16:colId xmlns:a16="http://schemas.microsoft.com/office/drawing/2014/main" val="20000"/>
                    </a:ext>
                  </a:extLst>
                </a:gridCol>
                <a:gridCol w="3572335">
                  <a:extLst>
                    <a:ext uri="{9D8B030D-6E8A-4147-A177-3AD203B41FA5}">
                      <a16:colId xmlns:a16="http://schemas.microsoft.com/office/drawing/2014/main" val="20001"/>
                    </a:ext>
                  </a:extLst>
                </a:gridCol>
              </a:tblGrid>
              <a:tr h="358170">
                <a:tc>
                  <a:txBody>
                    <a:bodyPr/>
                    <a:lstStyle/>
                    <a:p>
                      <a:r>
                        <a:rPr lang="fr-FR" dirty="0"/>
                        <a:t>Art. 71 Code pénal</a:t>
                      </a:r>
                    </a:p>
                  </a:txBody>
                  <a:tcPr/>
                </a:tc>
                <a:tc>
                  <a:txBody>
                    <a:bodyPr/>
                    <a:lstStyle/>
                    <a:p>
                      <a:r>
                        <a:rPr lang="fr-FR" dirty="0"/>
                        <a:t>Art. 9 loi 5 mai 2014</a:t>
                      </a:r>
                    </a:p>
                  </a:txBody>
                  <a:tcPr/>
                </a:tc>
                <a:extLst>
                  <a:ext uri="{0D108BD9-81ED-4DB2-BD59-A6C34878D82A}">
                    <a16:rowId xmlns:a16="http://schemas.microsoft.com/office/drawing/2014/main" val="10000"/>
                  </a:ext>
                </a:extLst>
              </a:tr>
              <a:tr h="618211">
                <a:tc>
                  <a:txBody>
                    <a:bodyPr/>
                    <a:lstStyle/>
                    <a:p>
                      <a:r>
                        <a:rPr lang="fr-FR" dirty="0"/>
                        <a:t>Irresponsabilité pénale ou non</a:t>
                      </a:r>
                    </a:p>
                  </a:txBody>
                  <a:tcPr/>
                </a:tc>
                <a:tc>
                  <a:txBody>
                    <a:bodyPr/>
                    <a:lstStyle/>
                    <a:p>
                      <a:r>
                        <a:rPr lang="fr-FR" dirty="0"/>
                        <a:t>Internement ou non</a:t>
                      </a:r>
                    </a:p>
                  </a:txBody>
                  <a:tcPr/>
                </a:tc>
                <a:extLst>
                  <a:ext uri="{0D108BD9-81ED-4DB2-BD59-A6C34878D82A}">
                    <a16:rowId xmlns:a16="http://schemas.microsoft.com/office/drawing/2014/main" val="10001"/>
                  </a:ext>
                </a:extLst>
              </a:tr>
              <a:tr h="3581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Moment des </a:t>
                      </a:r>
                      <a:r>
                        <a:rPr lang="fr-FR" b="1" u="sng" dirty="0"/>
                        <a:t>faits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Moment de la </a:t>
                      </a:r>
                      <a:r>
                        <a:rPr lang="fr-FR" b="1" u="sng" dirty="0"/>
                        <a:t>décision</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089661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2944" y="404664"/>
            <a:ext cx="8427381" cy="936104"/>
          </a:xfrm>
        </p:spPr>
        <p:txBody>
          <a:bodyPr>
            <a:normAutofit/>
          </a:bodyPr>
          <a:lstStyle/>
          <a:p>
            <a:r>
              <a:rPr lang="fr-FR" dirty="0"/>
              <a:t>Trouble mental - internement</a:t>
            </a:r>
            <a:endParaRPr lang="fr-FR" b="1" u="sng" dirty="0"/>
          </a:p>
        </p:txBody>
      </p:sp>
      <p:sp>
        <p:nvSpPr>
          <p:cNvPr id="3" name="Espace réservé du contenu 2"/>
          <p:cNvSpPr>
            <a:spLocks noGrp="1"/>
          </p:cNvSpPr>
          <p:nvPr>
            <p:ph sz="quarter" idx="1"/>
          </p:nvPr>
        </p:nvSpPr>
        <p:spPr>
          <a:xfrm>
            <a:off x="192944" y="1340768"/>
            <a:ext cx="8799525" cy="5517231"/>
          </a:xfrm>
        </p:spPr>
        <p:txBody>
          <a:bodyPr>
            <a:normAutofit fontScale="92500"/>
          </a:bodyPr>
          <a:lstStyle/>
          <a:p>
            <a:pPr marL="411480" lvl="1" indent="0" algn="just">
              <a:buNone/>
            </a:pPr>
            <a:endParaRPr lang="fr-BE" sz="400" dirty="0"/>
          </a:p>
          <a:p>
            <a:pPr marL="109728" indent="0" algn="just">
              <a:buNone/>
            </a:pPr>
            <a:r>
              <a:rPr lang="fr-BE" sz="2400" b="1" u="sng" dirty="0"/>
              <a:t>Champ d’application : irresponsabilité pénale</a:t>
            </a:r>
          </a:p>
          <a:p>
            <a:pPr marL="109728" indent="0" algn="just">
              <a:buNone/>
            </a:pPr>
            <a:endParaRPr lang="fr-FR" sz="1100" i="1" u="sng" dirty="0">
              <a:hlinkClick r:id="rId3"/>
            </a:endParaRPr>
          </a:p>
          <a:p>
            <a:pPr algn="just"/>
            <a:r>
              <a:rPr lang="fr-FR" sz="2400" b="1" dirty="0">
                <a:solidFill>
                  <a:schemeClr val="accent2"/>
                </a:solidFill>
              </a:rPr>
              <a:t>Art. 71 du Code pénal</a:t>
            </a:r>
            <a:r>
              <a:rPr lang="fr-FR" sz="2400" dirty="0">
                <a:solidFill>
                  <a:schemeClr val="accent2"/>
                </a:solidFill>
              </a:rPr>
              <a:t> :</a:t>
            </a:r>
            <a:r>
              <a:rPr lang="fr-FR" sz="2400" i="1" dirty="0">
                <a:solidFill>
                  <a:schemeClr val="accent2"/>
                </a:solidFill>
              </a:rPr>
              <a:t> </a:t>
            </a:r>
            <a:r>
              <a:rPr lang="fr-FR" sz="2400" i="1" dirty="0"/>
              <a:t>Il n'y a pas d'infraction lorsque l'accusé ou le prévenu était atteint, au moment des faits, d'un </a:t>
            </a:r>
            <a:r>
              <a:rPr lang="fr-FR" sz="2400" b="1" i="1" dirty="0"/>
              <a:t>trouble mental</a:t>
            </a:r>
            <a:r>
              <a:rPr lang="fr-FR" sz="2400" i="1" dirty="0"/>
              <a:t> qui a </a:t>
            </a:r>
            <a:r>
              <a:rPr lang="fr-FR" sz="2400" b="1" i="1" dirty="0"/>
              <a:t>aboli</a:t>
            </a:r>
            <a:r>
              <a:rPr lang="fr-FR" sz="2400" i="1" dirty="0"/>
              <a:t> sa capacité de discernement ou de contrôle de ses actes (</a:t>
            </a:r>
            <a:r>
              <a:rPr lang="mr-IN" sz="2400" i="1" dirty="0"/>
              <a:t>…</a:t>
            </a:r>
            <a:r>
              <a:rPr lang="fr-FR" sz="2400" i="1" dirty="0"/>
              <a:t>).</a:t>
            </a:r>
          </a:p>
          <a:p>
            <a:pPr marL="109728" indent="0" algn="just">
              <a:buNone/>
            </a:pPr>
            <a:endParaRPr lang="fr-FR" sz="1100" i="1" dirty="0"/>
          </a:p>
          <a:p>
            <a:r>
              <a:rPr lang="fr-FR" sz="2400" b="1" dirty="0">
                <a:solidFill>
                  <a:schemeClr val="accent2"/>
                </a:solidFill>
              </a:rPr>
              <a:t>Art. 5, §1</a:t>
            </a:r>
            <a:r>
              <a:rPr lang="fr-FR" sz="2400" b="1" baseline="30000" dirty="0">
                <a:solidFill>
                  <a:schemeClr val="accent2"/>
                </a:solidFill>
              </a:rPr>
              <a:t>er</a:t>
            </a:r>
            <a:r>
              <a:rPr lang="fr-FR" sz="2400" b="1" dirty="0">
                <a:solidFill>
                  <a:schemeClr val="accent2"/>
                </a:solidFill>
              </a:rPr>
              <a:t> loi internement </a:t>
            </a:r>
            <a:r>
              <a:rPr lang="fr-FR" sz="2400" i="1" dirty="0"/>
              <a:t>:</a:t>
            </a:r>
            <a:br>
              <a:rPr lang="fr-BE" sz="1600" dirty="0"/>
            </a:br>
            <a:r>
              <a:rPr lang="fr-BE" sz="1600" dirty="0">
                <a:solidFill>
                  <a:schemeClr val="tx1"/>
                </a:solidFill>
              </a:rPr>
              <a:t>Lorsqu'il y a des raisons de considérer qu'une personne se trouve dans une situation visée à l'article 9, le procureur du Roi, le juge d'instruction ainsi que les juridictions d'instruction ou de jugement </a:t>
            </a:r>
            <a:r>
              <a:rPr lang="fr-BE" sz="1600" b="1" dirty="0">
                <a:solidFill>
                  <a:schemeClr val="tx1"/>
                </a:solidFill>
              </a:rPr>
              <a:t>ordonnent</a:t>
            </a:r>
            <a:r>
              <a:rPr lang="fr-BE" sz="1600" dirty="0">
                <a:solidFill>
                  <a:schemeClr val="tx1"/>
                </a:solidFill>
              </a:rPr>
              <a:t> une expertise psychiatrique médicolégale afin d'établir, à tout le moins:</a:t>
            </a:r>
            <a:br>
              <a:rPr lang="fr-BE" sz="1600" dirty="0">
                <a:solidFill>
                  <a:schemeClr val="tx1"/>
                </a:solidFill>
              </a:rPr>
            </a:br>
            <a:r>
              <a:rPr lang="fr-BE" sz="1600" dirty="0">
                <a:solidFill>
                  <a:schemeClr val="tx1"/>
                </a:solidFill>
              </a:rPr>
              <a:t>   1° si, au moment des faits, la personne était atteinte d'un </a:t>
            </a:r>
            <a:r>
              <a:rPr lang="fr-BE" sz="1600" b="1" dirty="0">
                <a:solidFill>
                  <a:schemeClr val="tx1"/>
                </a:solidFill>
              </a:rPr>
              <a:t>trouble mental qui a aboli </a:t>
            </a:r>
            <a:r>
              <a:rPr lang="fr-BE" sz="1600" b="1" i="1" strike="sngStrike" dirty="0">
                <a:solidFill>
                  <a:schemeClr val="tx1"/>
                </a:solidFill>
              </a:rPr>
              <a:t>ou gravement altéré </a:t>
            </a:r>
            <a:r>
              <a:rPr lang="fr-BE" sz="1600" dirty="0">
                <a:solidFill>
                  <a:schemeClr val="tx1"/>
                </a:solidFill>
              </a:rPr>
              <a:t>sa capacité de discernement ou de contrôle de ses actes (…) ;</a:t>
            </a:r>
            <a:br>
              <a:rPr lang="fr-BE" sz="1600" dirty="0">
                <a:solidFill>
                  <a:schemeClr val="tx1"/>
                </a:solidFill>
              </a:rPr>
            </a:br>
            <a:r>
              <a:rPr lang="fr-BE" sz="1600" dirty="0">
                <a:solidFill>
                  <a:schemeClr val="tx1"/>
                </a:solidFill>
              </a:rPr>
              <a:t>   2° s'il existe une possibilité de lien causal entre le trouble mental et les faits;</a:t>
            </a:r>
          </a:p>
          <a:p>
            <a:pPr marL="109728" indent="0">
              <a:buNone/>
            </a:pPr>
            <a:endParaRPr lang="fr-FR" sz="600" i="1" dirty="0">
              <a:solidFill>
                <a:schemeClr val="tx1"/>
              </a:solidFill>
            </a:endParaRPr>
          </a:p>
          <a:p>
            <a:pPr marL="411480" lvl="1" indent="0" algn="just">
              <a:buNone/>
            </a:pPr>
            <a:r>
              <a:rPr lang="fr-FR" sz="2200" i="1" u="sng" dirty="0">
                <a:solidFill>
                  <a:schemeClr val="tx1"/>
                </a:solidFill>
              </a:rPr>
              <a:t>Conditions pour irresponsabilité pénale</a:t>
            </a:r>
            <a:r>
              <a:rPr lang="fr-FR" sz="2200" i="1" dirty="0">
                <a:solidFill>
                  <a:schemeClr val="tx1"/>
                </a:solidFill>
              </a:rPr>
              <a:t> : </a:t>
            </a:r>
          </a:p>
          <a:p>
            <a:pPr lvl="2" algn="just"/>
            <a:r>
              <a:rPr lang="fr-FR" sz="2000" i="1" dirty="0">
                <a:solidFill>
                  <a:schemeClr val="tx1"/>
                </a:solidFill>
              </a:rPr>
              <a:t>trouble mental qui a aboli </a:t>
            </a:r>
            <a:r>
              <a:rPr lang="fr-FR" sz="2000" i="1" strike="sngStrike" dirty="0">
                <a:solidFill>
                  <a:schemeClr val="tx1"/>
                </a:solidFill>
              </a:rPr>
              <a:t>ou gravement altéré</a:t>
            </a:r>
          </a:p>
          <a:p>
            <a:pPr lvl="2" algn="just"/>
            <a:r>
              <a:rPr lang="fr-FR" sz="2000" i="1" dirty="0">
                <a:solidFill>
                  <a:schemeClr val="tx1"/>
                </a:solidFill>
              </a:rPr>
              <a:t>lien nécessaire entre FQI et trouble mental</a:t>
            </a:r>
            <a:endParaRPr lang="fr-FR" sz="2000" dirty="0">
              <a:solidFill>
                <a:schemeClr val="tx1"/>
              </a:solidFill>
            </a:endParaRPr>
          </a:p>
          <a:p>
            <a:pPr lvl="2" algn="just"/>
            <a:r>
              <a:rPr lang="fr-FR" sz="2000" i="1" dirty="0">
                <a:solidFill>
                  <a:schemeClr val="tx1"/>
                </a:solidFill>
              </a:rPr>
              <a:t>expertise obligatoire</a:t>
            </a:r>
          </a:p>
          <a:p>
            <a:pPr marL="109728" indent="0" algn="just">
              <a:buNone/>
            </a:pPr>
            <a:endParaRPr lang="fr-BE" dirty="0"/>
          </a:p>
          <a:p>
            <a:pPr algn="just"/>
            <a:endParaRPr lang="fr-BE" dirty="0"/>
          </a:p>
          <a:p>
            <a:pPr algn="just"/>
            <a:endParaRPr lang="fr-BE" dirty="0"/>
          </a:p>
          <a:p>
            <a:pPr algn="just"/>
            <a:endParaRPr lang="fr-BE" dirty="0"/>
          </a:p>
          <a:p>
            <a:pPr algn="just"/>
            <a:endParaRPr lang="fr-BE" u="sng" dirty="0"/>
          </a:p>
          <a:p>
            <a:endParaRPr lang="fr-FR" dirty="0"/>
          </a:p>
        </p:txBody>
      </p:sp>
    </p:spTree>
    <p:extLst>
      <p:ext uri="{BB962C8B-B14F-4D97-AF65-F5344CB8AC3E}">
        <p14:creationId xmlns:p14="http://schemas.microsoft.com/office/powerpoint/2010/main" val="849780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6778" y="332656"/>
            <a:ext cx="8427381" cy="936104"/>
          </a:xfrm>
        </p:spPr>
        <p:txBody>
          <a:bodyPr>
            <a:normAutofit/>
          </a:bodyPr>
          <a:lstStyle/>
          <a:p>
            <a:r>
              <a:rPr lang="fr-FR" dirty="0"/>
              <a:t>Internement</a:t>
            </a:r>
            <a:endParaRPr lang="fr-FR" b="1" u="sng" dirty="0"/>
          </a:p>
        </p:txBody>
      </p:sp>
      <p:sp>
        <p:nvSpPr>
          <p:cNvPr id="3" name="Espace réservé du contenu 2"/>
          <p:cNvSpPr>
            <a:spLocks noGrp="1"/>
          </p:cNvSpPr>
          <p:nvPr>
            <p:ph sz="quarter" idx="1"/>
          </p:nvPr>
        </p:nvSpPr>
        <p:spPr>
          <a:xfrm>
            <a:off x="1" y="1268760"/>
            <a:ext cx="8937222" cy="5589239"/>
          </a:xfrm>
        </p:spPr>
        <p:txBody>
          <a:bodyPr>
            <a:normAutofit fontScale="77500" lnSpcReduction="20000"/>
          </a:bodyPr>
          <a:lstStyle/>
          <a:p>
            <a:pPr marL="411480" lvl="1" indent="0" algn="just">
              <a:buNone/>
            </a:pPr>
            <a:endParaRPr lang="fr-BE" sz="400" dirty="0"/>
          </a:p>
          <a:p>
            <a:pPr marL="109728" indent="0" algn="just">
              <a:buNone/>
            </a:pPr>
            <a:r>
              <a:rPr lang="fr-BE" b="1" dirty="0"/>
              <a:t>Champ d’application mesure d’internement </a:t>
            </a:r>
          </a:p>
          <a:p>
            <a:pPr marL="109728" indent="0" algn="just">
              <a:buNone/>
            </a:pPr>
            <a:r>
              <a:rPr lang="fr-BE" dirty="0">
                <a:solidFill>
                  <a:schemeClr val="accent3"/>
                </a:solidFill>
              </a:rPr>
              <a:t>Art. 9 de la loi du 5 mai 2014 </a:t>
            </a:r>
          </a:p>
          <a:p>
            <a:pPr marL="276225" lvl="1" indent="0" algn="just">
              <a:buNone/>
            </a:pPr>
            <a:endParaRPr lang="fr-FR" sz="1400" b="1" dirty="0">
              <a:solidFill>
                <a:schemeClr val="tx1"/>
              </a:solidFill>
            </a:endParaRPr>
          </a:p>
          <a:p>
            <a:pPr marL="276225" lvl="1" indent="0" algn="just">
              <a:buNone/>
            </a:pPr>
            <a:r>
              <a:rPr lang="fr-FR" sz="2800" b="1" dirty="0">
                <a:solidFill>
                  <a:schemeClr val="tx1"/>
                </a:solidFill>
              </a:rPr>
              <a:t>4 conditions</a:t>
            </a:r>
            <a:r>
              <a:rPr lang="fr-FR" sz="2800" dirty="0">
                <a:solidFill>
                  <a:schemeClr val="tx1"/>
                </a:solidFill>
              </a:rPr>
              <a:t> :</a:t>
            </a:r>
          </a:p>
          <a:p>
            <a:pPr lvl="2" algn="just"/>
            <a:endParaRPr lang="fr-FR" dirty="0">
              <a:solidFill>
                <a:schemeClr val="tx1"/>
              </a:solidFill>
            </a:endParaRPr>
          </a:p>
          <a:p>
            <a:pPr marL="541338" lvl="2" indent="-219075" algn="just"/>
            <a:r>
              <a:rPr lang="fr-FR" dirty="0">
                <a:solidFill>
                  <a:schemeClr val="tx1"/>
                </a:solidFill>
              </a:rPr>
              <a:t>la personne a commis un </a:t>
            </a:r>
            <a:r>
              <a:rPr lang="fr-FR" i="1" dirty="0">
                <a:solidFill>
                  <a:schemeClr val="accent2"/>
                </a:solidFill>
              </a:rPr>
              <a:t>crime ou un délit</a:t>
            </a:r>
            <a:r>
              <a:rPr lang="fr-FR" dirty="0">
                <a:solidFill>
                  <a:schemeClr val="accent2"/>
                </a:solidFill>
              </a:rPr>
              <a:t> </a:t>
            </a:r>
            <a:r>
              <a:rPr lang="fr-FR" dirty="0">
                <a:solidFill>
                  <a:schemeClr val="tx1"/>
                </a:solidFill>
              </a:rPr>
              <a:t>portant atteinte à ou menaçant </a:t>
            </a:r>
            <a:r>
              <a:rPr lang="fr-FR" dirty="0">
                <a:solidFill>
                  <a:schemeClr val="accent2"/>
                </a:solidFill>
              </a:rPr>
              <a:t>l’</a:t>
            </a:r>
            <a:r>
              <a:rPr lang="fr-FR" i="1" dirty="0">
                <a:solidFill>
                  <a:schemeClr val="accent2"/>
                </a:solidFill>
              </a:rPr>
              <a:t>intégrité physique ou psychique de tiers</a:t>
            </a:r>
            <a:r>
              <a:rPr lang="fr-FR" dirty="0">
                <a:solidFill>
                  <a:schemeClr val="tx1"/>
                </a:solidFill>
              </a:rPr>
              <a:t>,</a:t>
            </a:r>
          </a:p>
          <a:p>
            <a:pPr marL="541338" lvl="2" indent="-219075" algn="just"/>
            <a:endParaRPr lang="fr-FR" dirty="0">
              <a:solidFill>
                <a:schemeClr val="tx1"/>
              </a:solidFill>
            </a:endParaRPr>
          </a:p>
          <a:p>
            <a:pPr marL="541338" lvl="2" indent="-219075" algn="just"/>
            <a:r>
              <a:rPr lang="fr-FR" dirty="0">
                <a:solidFill>
                  <a:schemeClr val="tx1"/>
                </a:solidFill>
              </a:rPr>
              <a:t>elle est, </a:t>
            </a:r>
            <a:r>
              <a:rPr lang="fr-FR" i="1" dirty="0">
                <a:solidFill>
                  <a:schemeClr val="accent2"/>
                </a:solidFill>
              </a:rPr>
              <a:t>au moment de la décision</a:t>
            </a:r>
            <a:r>
              <a:rPr lang="fr-FR" dirty="0">
                <a:solidFill>
                  <a:schemeClr val="tx1"/>
                </a:solidFill>
              </a:rPr>
              <a:t>, atteinte d’un trouble mental qui </a:t>
            </a:r>
            <a:r>
              <a:rPr lang="fr-FR" i="1" dirty="0">
                <a:solidFill>
                  <a:schemeClr val="accent2"/>
                </a:solidFill>
              </a:rPr>
              <a:t>abolit </a:t>
            </a:r>
            <a:r>
              <a:rPr lang="fr-FR" i="1" u="sng" dirty="0">
                <a:solidFill>
                  <a:schemeClr val="accent2"/>
                </a:solidFill>
              </a:rPr>
              <a:t>ou altère gravement</a:t>
            </a:r>
            <a:r>
              <a:rPr lang="fr-FR" dirty="0">
                <a:solidFill>
                  <a:schemeClr val="accent2"/>
                </a:solidFill>
              </a:rPr>
              <a:t> </a:t>
            </a:r>
            <a:r>
              <a:rPr lang="fr-FR" dirty="0">
                <a:solidFill>
                  <a:schemeClr val="tx1"/>
                </a:solidFill>
              </a:rPr>
              <a:t>sa capacité de discernement ou de contrôle de ses actes,</a:t>
            </a:r>
          </a:p>
          <a:p>
            <a:pPr marL="751650" lvl="4" indent="-219075" algn="just"/>
            <a:r>
              <a:rPr lang="fr-FR" i="1" dirty="0">
                <a:solidFill>
                  <a:schemeClr val="tx1"/>
                </a:solidFill>
              </a:rPr>
              <a:t>pas de lien nécessaire entre FQI et trouble mental </a:t>
            </a:r>
            <a:r>
              <a:rPr lang="fr-FR" dirty="0">
                <a:solidFill>
                  <a:schemeClr val="tx1"/>
                </a:solidFill>
              </a:rPr>
              <a:t>(Cass. 9 juin 2020)</a:t>
            </a:r>
          </a:p>
          <a:p>
            <a:pPr marL="541338" lvl="3" indent="-219075" algn="just"/>
            <a:endParaRPr lang="fr-BE" dirty="0">
              <a:solidFill>
                <a:schemeClr val="tx1"/>
              </a:solidFill>
            </a:endParaRPr>
          </a:p>
          <a:p>
            <a:pPr marL="541338" lvl="2" indent="-219075" algn="just"/>
            <a:r>
              <a:rPr lang="fr-FR" dirty="0">
                <a:solidFill>
                  <a:schemeClr val="tx1"/>
                </a:solidFill>
              </a:rPr>
              <a:t>le </a:t>
            </a:r>
            <a:r>
              <a:rPr lang="fr-FR" i="1" dirty="0">
                <a:solidFill>
                  <a:schemeClr val="accent2"/>
                </a:solidFill>
              </a:rPr>
              <a:t>danger</a:t>
            </a:r>
            <a:r>
              <a:rPr lang="fr-FR" i="1" dirty="0">
                <a:solidFill>
                  <a:schemeClr val="tx1"/>
                </a:solidFill>
              </a:rPr>
              <a:t> </a:t>
            </a:r>
            <a:r>
              <a:rPr lang="fr-FR" dirty="0">
                <a:solidFill>
                  <a:schemeClr val="tx1"/>
                </a:solidFill>
              </a:rPr>
              <a:t>existe qu’elle commette de </a:t>
            </a:r>
            <a:r>
              <a:rPr lang="fr-FR" i="1" dirty="0">
                <a:solidFill>
                  <a:schemeClr val="accent2"/>
                </a:solidFill>
              </a:rPr>
              <a:t>nouveaux faits</a:t>
            </a:r>
            <a:r>
              <a:rPr lang="fr-FR" dirty="0">
                <a:solidFill>
                  <a:schemeClr val="accent2"/>
                </a:solidFill>
              </a:rPr>
              <a:t> </a:t>
            </a:r>
            <a:r>
              <a:rPr lang="fr-FR" dirty="0">
                <a:solidFill>
                  <a:schemeClr val="tx1"/>
                </a:solidFill>
              </a:rPr>
              <a:t>(idem </a:t>
            </a:r>
            <a:r>
              <a:rPr lang="fr-FR" i="1" dirty="0">
                <a:solidFill>
                  <a:schemeClr val="tx1"/>
                </a:solidFill>
              </a:rPr>
              <a:t>supra</a:t>
            </a:r>
            <a:r>
              <a:rPr lang="fr-FR" dirty="0">
                <a:solidFill>
                  <a:schemeClr val="tx1"/>
                </a:solidFill>
              </a:rPr>
              <a:t>) en raison de son </a:t>
            </a:r>
            <a:r>
              <a:rPr lang="fr-FR" i="1" dirty="0">
                <a:solidFill>
                  <a:schemeClr val="accent2"/>
                </a:solidFill>
              </a:rPr>
              <a:t>trouble mental</a:t>
            </a:r>
            <a:r>
              <a:rPr lang="fr-FR" dirty="0">
                <a:solidFill>
                  <a:schemeClr val="tx1"/>
                </a:solidFill>
              </a:rPr>
              <a:t>, éventuellement combiné avec d’autres facteurs de risque,</a:t>
            </a:r>
            <a:endParaRPr lang="fr-BE" dirty="0">
              <a:solidFill>
                <a:schemeClr val="tx1"/>
              </a:solidFill>
            </a:endParaRPr>
          </a:p>
          <a:p>
            <a:pPr marL="541338" lvl="2" indent="-219075" algn="just"/>
            <a:endParaRPr lang="fr-FR" dirty="0">
              <a:solidFill>
                <a:schemeClr val="tx1"/>
              </a:solidFill>
            </a:endParaRPr>
          </a:p>
          <a:p>
            <a:pPr marL="541338" lvl="2" indent="-219075" algn="just"/>
            <a:r>
              <a:rPr lang="fr-FR" dirty="0">
                <a:solidFill>
                  <a:schemeClr val="tx1"/>
                </a:solidFill>
              </a:rPr>
              <a:t>elle a fait l’objet d’une </a:t>
            </a:r>
            <a:r>
              <a:rPr lang="fr-FR" i="1" dirty="0">
                <a:solidFill>
                  <a:schemeClr val="accent2"/>
                </a:solidFill>
              </a:rPr>
              <a:t>expertise</a:t>
            </a:r>
            <a:r>
              <a:rPr lang="fr-FR" dirty="0">
                <a:solidFill>
                  <a:schemeClr val="tx1"/>
                </a:solidFill>
              </a:rPr>
              <a:t> psychiatrique médicolégale, qui est contradictoire</a:t>
            </a:r>
          </a:p>
          <a:p>
            <a:pPr marL="704088" lvl="2" indent="0" algn="just">
              <a:buNone/>
            </a:pPr>
            <a:endParaRPr lang="fr-BE" sz="900" dirty="0">
              <a:solidFill>
                <a:schemeClr val="tx1"/>
              </a:solidFill>
            </a:endParaRPr>
          </a:p>
          <a:p>
            <a:pPr marL="704088" lvl="2" indent="0" algn="just">
              <a:buNone/>
            </a:pPr>
            <a:endParaRPr lang="fr-BE" sz="900" dirty="0">
              <a:solidFill>
                <a:schemeClr val="tx1"/>
              </a:solidFill>
            </a:endParaRPr>
          </a:p>
          <a:p>
            <a:pPr lvl="2" algn="just">
              <a:buFont typeface="Symbol" pitchFamily="2" charset="2"/>
              <a:buChar char="Þ"/>
            </a:pPr>
            <a:r>
              <a:rPr lang="fr-FR" b="1" dirty="0"/>
              <a:t> Notions imprécises </a:t>
            </a:r>
            <a:r>
              <a:rPr lang="fr-FR" dirty="0"/>
              <a:t>et </a:t>
            </a:r>
            <a:r>
              <a:rPr lang="fr-FR" b="1" dirty="0"/>
              <a:t>absence de consensus </a:t>
            </a:r>
            <a:r>
              <a:rPr lang="fr-FR" dirty="0"/>
              <a:t>entre experts (notamment sur la question des </a:t>
            </a:r>
            <a:r>
              <a:rPr lang="fr-FR" dirty="0">
                <a:solidFill>
                  <a:schemeClr val="accent3"/>
                </a:solidFill>
              </a:rPr>
              <a:t>troubles de la personnalité</a:t>
            </a:r>
            <a:r>
              <a:rPr lang="fr-FR" dirty="0"/>
              <a:t>)</a:t>
            </a:r>
          </a:p>
          <a:p>
            <a:pPr lvl="2" algn="just">
              <a:buFont typeface="Symbol" pitchFamily="2" charset="2"/>
              <a:buChar char="Þ"/>
            </a:pPr>
            <a:endParaRPr lang="fr-FR" dirty="0"/>
          </a:p>
          <a:p>
            <a:pPr marL="704088" lvl="2" indent="0" algn="just">
              <a:buNone/>
            </a:pPr>
            <a:endParaRPr lang="fr-BE" dirty="0"/>
          </a:p>
          <a:p>
            <a:pPr algn="just"/>
            <a:endParaRPr lang="fr-BE" dirty="0"/>
          </a:p>
          <a:p>
            <a:pPr algn="just"/>
            <a:endParaRPr lang="fr-BE" dirty="0"/>
          </a:p>
          <a:p>
            <a:pPr algn="just"/>
            <a:endParaRPr lang="fr-BE" dirty="0"/>
          </a:p>
          <a:p>
            <a:endParaRPr lang="fr-FR" dirty="0"/>
          </a:p>
        </p:txBody>
      </p:sp>
    </p:spTree>
    <p:extLst>
      <p:ext uri="{BB962C8B-B14F-4D97-AF65-F5344CB8AC3E}">
        <p14:creationId xmlns:p14="http://schemas.microsoft.com/office/powerpoint/2010/main" val="280998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332656"/>
            <a:ext cx="8427381" cy="936104"/>
          </a:xfrm>
        </p:spPr>
        <p:txBody>
          <a:bodyPr>
            <a:normAutofit/>
          </a:bodyPr>
          <a:lstStyle/>
          <a:p>
            <a:r>
              <a:rPr lang="fr-FR" dirty="0"/>
              <a:t>Internement</a:t>
            </a:r>
            <a:endParaRPr lang="fr-FR" b="1" u="sng" dirty="0"/>
          </a:p>
        </p:txBody>
      </p:sp>
      <p:sp>
        <p:nvSpPr>
          <p:cNvPr id="3" name="Espace réservé du contenu 2"/>
          <p:cNvSpPr>
            <a:spLocks noGrp="1"/>
          </p:cNvSpPr>
          <p:nvPr>
            <p:ph sz="quarter" idx="1"/>
          </p:nvPr>
        </p:nvSpPr>
        <p:spPr>
          <a:xfrm>
            <a:off x="0" y="1412776"/>
            <a:ext cx="9144000" cy="5616624"/>
          </a:xfrm>
        </p:spPr>
        <p:txBody>
          <a:bodyPr>
            <a:normAutofit fontScale="92500" lnSpcReduction="10000"/>
          </a:bodyPr>
          <a:lstStyle/>
          <a:p>
            <a:pPr marL="411480" lvl="1" indent="0" algn="just">
              <a:buNone/>
            </a:pPr>
            <a:endParaRPr lang="fr-BE" sz="400" u="sng" dirty="0"/>
          </a:p>
          <a:p>
            <a:pPr algn="just"/>
            <a:r>
              <a:rPr lang="fr-BE" u="sng" dirty="0"/>
              <a:t>Expertise psychiatrique médico-légale est </a:t>
            </a:r>
            <a:r>
              <a:rPr lang="fr-BE" b="1" u="sng" dirty="0"/>
              <a:t>obligatoire</a:t>
            </a:r>
            <a:r>
              <a:rPr lang="fr-BE" u="sng" dirty="0"/>
              <a:t> pour que le juge réponde aux deux questions</a:t>
            </a:r>
            <a:r>
              <a:rPr lang="fr-BE" dirty="0"/>
              <a:t> :</a:t>
            </a:r>
            <a:r>
              <a:rPr lang="fr-BE" u="sng" dirty="0"/>
              <a:t> </a:t>
            </a:r>
          </a:p>
          <a:p>
            <a:pPr lvl="1" algn="just"/>
            <a:r>
              <a:rPr lang="fr-BE" dirty="0">
                <a:solidFill>
                  <a:schemeClr val="tx1"/>
                </a:solidFill>
              </a:rPr>
              <a:t>Trouble mental </a:t>
            </a:r>
            <a:r>
              <a:rPr lang="fr-BE" dirty="0"/>
              <a:t>au moment des faits </a:t>
            </a:r>
            <a:r>
              <a:rPr lang="fr-BE" dirty="0">
                <a:solidFill>
                  <a:schemeClr val="accent1"/>
                </a:solidFill>
              </a:rPr>
              <a:t>(responsabilité)</a:t>
            </a:r>
          </a:p>
          <a:p>
            <a:pPr lvl="2" algn="just"/>
            <a:r>
              <a:rPr lang="fr-BE" dirty="0">
                <a:solidFill>
                  <a:schemeClr val="tx1"/>
                </a:solidFill>
              </a:rPr>
              <a:t>Trouble qui a </a:t>
            </a:r>
            <a:r>
              <a:rPr lang="fr-BE" b="1" dirty="0">
                <a:solidFill>
                  <a:schemeClr val="tx1"/>
                </a:solidFill>
              </a:rPr>
              <a:t>aboli</a:t>
            </a:r>
            <a:r>
              <a:rPr lang="fr-BE" dirty="0">
                <a:solidFill>
                  <a:schemeClr val="tx1"/>
                </a:solidFill>
              </a:rPr>
              <a:t> la capacité de discernement ou de contrôle des actes</a:t>
            </a:r>
          </a:p>
          <a:p>
            <a:pPr lvl="1" algn="just"/>
            <a:r>
              <a:rPr lang="fr-BE" dirty="0">
                <a:solidFill>
                  <a:schemeClr val="tx1"/>
                </a:solidFill>
              </a:rPr>
              <a:t>Trouble mental </a:t>
            </a:r>
            <a:r>
              <a:rPr lang="fr-BE" dirty="0"/>
              <a:t>au moment de la décision </a:t>
            </a:r>
            <a:r>
              <a:rPr lang="fr-BE" dirty="0">
                <a:solidFill>
                  <a:schemeClr val="accent1"/>
                </a:solidFill>
              </a:rPr>
              <a:t>(internement)</a:t>
            </a:r>
          </a:p>
          <a:p>
            <a:pPr lvl="2" algn="just"/>
            <a:r>
              <a:rPr lang="fr-BE" dirty="0">
                <a:solidFill>
                  <a:schemeClr val="tx1"/>
                </a:solidFill>
              </a:rPr>
              <a:t>Trouble mental qui a </a:t>
            </a:r>
            <a:r>
              <a:rPr lang="fr-BE" b="1" dirty="0">
                <a:solidFill>
                  <a:schemeClr val="tx1"/>
                </a:solidFill>
              </a:rPr>
              <a:t>aboli ou altéré gravement</a:t>
            </a:r>
            <a:r>
              <a:rPr lang="fr-BE" dirty="0">
                <a:solidFill>
                  <a:schemeClr val="tx1"/>
                </a:solidFill>
              </a:rPr>
              <a:t> la capacité de discernement ou de contrôle des actes</a:t>
            </a:r>
          </a:p>
          <a:p>
            <a:pPr marL="109728" indent="0" algn="just">
              <a:buNone/>
            </a:pPr>
            <a:endParaRPr lang="fr-BE" sz="1300" dirty="0">
              <a:solidFill>
                <a:schemeClr val="tx1"/>
              </a:solidFill>
            </a:endParaRPr>
          </a:p>
          <a:p>
            <a:pPr algn="just"/>
            <a:r>
              <a:rPr lang="fr-BE" dirty="0">
                <a:solidFill>
                  <a:schemeClr val="tx1"/>
                </a:solidFill>
              </a:rPr>
              <a:t>Art. 6 loi 2014 : COCS </a:t>
            </a:r>
            <a:r>
              <a:rPr lang="mr-IN" dirty="0">
                <a:solidFill>
                  <a:schemeClr val="tx1"/>
                </a:solidFill>
              </a:rPr>
              <a:t>–</a:t>
            </a:r>
            <a:r>
              <a:rPr lang="fr-BE" dirty="0">
                <a:solidFill>
                  <a:schemeClr val="tx1"/>
                </a:solidFill>
              </a:rPr>
              <a:t> centre d’observation clinique sécurisé (en pratique ?)</a:t>
            </a:r>
          </a:p>
          <a:p>
            <a:pPr marL="109728" indent="0" algn="just">
              <a:buNone/>
            </a:pPr>
            <a:endParaRPr lang="fr-BE" sz="1300" dirty="0">
              <a:solidFill>
                <a:schemeClr val="tx1"/>
              </a:solidFill>
            </a:endParaRPr>
          </a:p>
          <a:p>
            <a:pPr algn="just"/>
            <a:r>
              <a:rPr lang="fr-BE" b="1" dirty="0">
                <a:solidFill>
                  <a:schemeClr val="tx1"/>
                </a:solidFill>
              </a:rPr>
              <a:t>Assistance obligatoire avocat</a:t>
            </a:r>
            <a:r>
              <a:rPr lang="fr-BE" dirty="0">
                <a:solidFill>
                  <a:schemeClr val="tx1"/>
                </a:solidFill>
              </a:rPr>
              <a:t>, tant pour décision que pour exécution mesure d’internement (art. 81 loi 2014) + </a:t>
            </a:r>
            <a:r>
              <a:rPr lang="fr-BE" dirty="0">
                <a:solidFill>
                  <a:schemeClr val="accent3"/>
                </a:solidFill>
              </a:rPr>
              <a:t>expertise contradictoire </a:t>
            </a:r>
            <a:r>
              <a:rPr lang="fr-BE" dirty="0">
                <a:solidFill>
                  <a:schemeClr val="tx1"/>
                </a:solidFill>
              </a:rPr>
              <a:t>(art. 7 et 8 loi 2014)</a:t>
            </a:r>
            <a:endParaRPr lang="fr-BE" dirty="0"/>
          </a:p>
          <a:p>
            <a:pPr algn="just"/>
            <a:endParaRPr lang="fr-BE" dirty="0"/>
          </a:p>
        </p:txBody>
      </p:sp>
    </p:spTree>
    <p:extLst>
      <p:ext uri="{BB962C8B-B14F-4D97-AF65-F5344CB8AC3E}">
        <p14:creationId xmlns:p14="http://schemas.microsoft.com/office/powerpoint/2010/main" val="3725066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2944" y="404664"/>
            <a:ext cx="8427381" cy="936104"/>
          </a:xfrm>
        </p:spPr>
        <p:txBody>
          <a:bodyPr>
            <a:normAutofit/>
          </a:bodyPr>
          <a:lstStyle/>
          <a:p>
            <a:r>
              <a:rPr lang="fr-FR" dirty="0"/>
              <a:t>Décision </a:t>
            </a:r>
            <a:endParaRPr lang="fr-FR" b="1" u="sng" dirty="0"/>
          </a:p>
        </p:txBody>
      </p:sp>
      <p:sp>
        <p:nvSpPr>
          <p:cNvPr id="3" name="Espace réservé du contenu 2"/>
          <p:cNvSpPr>
            <a:spLocks noGrp="1"/>
          </p:cNvSpPr>
          <p:nvPr>
            <p:ph sz="quarter" idx="1"/>
          </p:nvPr>
        </p:nvSpPr>
        <p:spPr>
          <a:xfrm>
            <a:off x="0" y="1340768"/>
            <a:ext cx="9144000" cy="5517232"/>
          </a:xfrm>
        </p:spPr>
        <p:txBody>
          <a:bodyPr>
            <a:normAutofit lnSpcReduction="10000"/>
          </a:bodyPr>
          <a:lstStyle/>
          <a:p>
            <a:pPr marL="411480" lvl="1" indent="0" algn="just">
              <a:buNone/>
            </a:pPr>
            <a:endParaRPr lang="fr-BE" sz="400" dirty="0"/>
          </a:p>
          <a:p>
            <a:pPr algn="just"/>
            <a:r>
              <a:rPr lang="fr-BE" dirty="0"/>
              <a:t>Décisions judiciaires :</a:t>
            </a:r>
          </a:p>
          <a:p>
            <a:pPr marL="411480" lvl="1" indent="0" algn="just">
              <a:buNone/>
            </a:pPr>
            <a:endParaRPr lang="fr-FR" sz="1000" dirty="0">
              <a:solidFill>
                <a:schemeClr val="tx1"/>
              </a:solidFill>
            </a:endParaRPr>
          </a:p>
          <a:p>
            <a:pPr lvl="1" algn="just"/>
            <a:r>
              <a:rPr lang="fr-FR" dirty="0">
                <a:solidFill>
                  <a:schemeClr val="tx1"/>
                </a:solidFill>
              </a:rPr>
              <a:t>Pour responsabilité : </a:t>
            </a:r>
            <a:r>
              <a:rPr lang="fr-FR" dirty="0"/>
              <a:t>article 71 CP</a:t>
            </a:r>
          </a:p>
          <a:p>
            <a:pPr lvl="2" algn="just"/>
            <a:r>
              <a:rPr lang="fr-FR" dirty="0"/>
              <a:t>Cass. 20 septembre 2023 : acquittement + internement</a:t>
            </a:r>
          </a:p>
          <a:p>
            <a:pPr marL="941388" lvl="1" indent="0" algn="just">
              <a:buNone/>
            </a:pPr>
            <a:r>
              <a:rPr lang="fr-BE" sz="1800" dirty="0">
                <a:solidFill>
                  <a:srgbClr val="000000"/>
                </a:solidFill>
                <a:effectLst/>
                <a:latin typeface="Times New Roman" panose="02020603050405020304" pitchFamily="18" charset="0"/>
                <a:ea typeface="Times New Roman" panose="02020603050405020304" pitchFamily="18" charset="0"/>
              </a:rPr>
              <a:t>D’une part, l’article 71 du Code pénal ne contient pas de distinction selon que le trouble mental qui a aboli la capacité de discernement du prévenu ou celle de contrôle de ses actes a pris fin ou perdure au moment où le juge est amené à statuer. D’autre part, l’article 9, § 1</a:t>
            </a:r>
            <a:r>
              <a:rPr lang="fr-BE" sz="1800" baseline="30000" dirty="0">
                <a:solidFill>
                  <a:srgbClr val="000000"/>
                </a:solidFill>
                <a:effectLst/>
                <a:latin typeface="Times New Roman" panose="02020603050405020304" pitchFamily="18" charset="0"/>
                <a:ea typeface="Times New Roman" panose="02020603050405020304" pitchFamily="18" charset="0"/>
              </a:rPr>
              <a:t>er</a:t>
            </a:r>
            <a:r>
              <a:rPr lang="fr-BE" sz="1800" dirty="0">
                <a:solidFill>
                  <a:srgbClr val="000000"/>
                </a:solidFill>
                <a:effectLst/>
                <a:latin typeface="Times New Roman" panose="02020603050405020304" pitchFamily="18" charset="0"/>
                <a:ea typeface="Times New Roman" panose="02020603050405020304" pitchFamily="18" charset="0"/>
              </a:rPr>
              <a:t>, de la loi précitée ne déroge pas audit article 71, mais se borne à prévoir une mesure destinée à protéger la société et le prévenu, lorsque le trouble mental dont ce dernier est affecté existe toujours au moment où le juge statue.</a:t>
            </a:r>
            <a:endParaRPr lang="fr-BE" sz="1800" dirty="0">
              <a:effectLst/>
              <a:latin typeface="Times New Roman" panose="02020603050405020304" pitchFamily="18" charset="0"/>
              <a:ea typeface="Times New Roman" panose="02020603050405020304" pitchFamily="18" charset="0"/>
            </a:endParaRPr>
          </a:p>
          <a:p>
            <a:pPr marL="941388" lvl="1" indent="0" algn="just">
              <a:buNone/>
            </a:pPr>
            <a:r>
              <a:rPr lang="fr-BE" sz="1800" dirty="0">
                <a:solidFill>
                  <a:srgbClr val="000000"/>
                </a:solidFill>
                <a:effectLst/>
                <a:latin typeface="Times New Roman" panose="02020603050405020304" pitchFamily="18" charset="0"/>
                <a:ea typeface="Times New Roman" panose="02020603050405020304" pitchFamily="18" charset="0"/>
              </a:rPr>
              <a:t>Il suit de la combinaison de ces dispositions que lorsque le prévenu était atteint, au moment des faits, d'un trouble mental qui a aboli sa capacité de discernement ou de contrôle de ses actes et que cet état perdure au moment de la décision du juge, ce dernier, après avoir constaté que les faits mis à charge du prévenu sont établis et que les autres conditions sont réunies, peut ordonner l’internement ; dans ce cas, </a:t>
            </a:r>
            <a:r>
              <a:rPr lang="fr-BE" sz="1800" dirty="0">
                <a:effectLst/>
                <a:latin typeface="Times New Roman" panose="02020603050405020304" pitchFamily="18" charset="0"/>
                <a:ea typeface="Times New Roman" panose="02020603050405020304" pitchFamily="18" charset="0"/>
              </a:rPr>
              <a:t>il constate d’abord qu’il n’y a pas d’infraction et, ce faisant, il ne lui est </a:t>
            </a:r>
            <a:r>
              <a:rPr lang="fr-BE" sz="1800" b="1" dirty="0">
                <a:effectLst/>
                <a:latin typeface="Times New Roman" panose="02020603050405020304" pitchFamily="18" charset="0"/>
                <a:ea typeface="Times New Roman" panose="02020603050405020304" pitchFamily="18" charset="0"/>
              </a:rPr>
              <a:t>pas interdit </a:t>
            </a:r>
            <a:r>
              <a:rPr lang="fr-BE" sz="1800" dirty="0">
                <a:effectLst/>
                <a:latin typeface="Times New Roman" panose="02020603050405020304" pitchFamily="18" charset="0"/>
                <a:ea typeface="Times New Roman" panose="02020603050405020304" pitchFamily="18" charset="0"/>
              </a:rPr>
              <a:t>de prononcer l’acquittement</a:t>
            </a:r>
            <a:r>
              <a:rPr lang="fr-BE" sz="1800" dirty="0">
                <a:solidFill>
                  <a:srgbClr val="000000"/>
                </a:solidFill>
                <a:effectLst/>
                <a:latin typeface="Times New Roman" panose="02020603050405020304" pitchFamily="18" charset="0"/>
                <a:ea typeface="Times New Roman" panose="02020603050405020304" pitchFamily="18" charset="0"/>
              </a:rPr>
              <a:t>.</a:t>
            </a:r>
            <a:endParaRPr lang="fr-BE" sz="1800" dirty="0">
              <a:effectLst/>
              <a:latin typeface="Times New Roman" panose="02020603050405020304" pitchFamily="18" charset="0"/>
              <a:ea typeface="Times New Roman" panose="02020603050405020304" pitchFamily="18" charset="0"/>
            </a:endParaRPr>
          </a:p>
          <a:p>
            <a:pPr marL="411480" lvl="1" indent="0" algn="just">
              <a:buNone/>
            </a:pPr>
            <a:endParaRPr lang="fr-FR" sz="900" dirty="0">
              <a:solidFill>
                <a:schemeClr val="tx1"/>
              </a:solidFill>
            </a:endParaRPr>
          </a:p>
          <a:p>
            <a:pPr lvl="1" algn="just"/>
            <a:r>
              <a:rPr lang="fr-FR" dirty="0">
                <a:solidFill>
                  <a:schemeClr val="tx1"/>
                </a:solidFill>
              </a:rPr>
              <a:t>Pour mesure d’internement : </a:t>
            </a:r>
            <a:r>
              <a:rPr lang="fr-FR" dirty="0"/>
              <a:t>art. 9 à 15 loi du 5 mai 2014 </a:t>
            </a:r>
          </a:p>
          <a:p>
            <a:pPr algn="just"/>
            <a:endParaRPr lang="fr-BE" dirty="0"/>
          </a:p>
          <a:p>
            <a:pPr algn="just"/>
            <a:endParaRPr lang="fr-BE" dirty="0"/>
          </a:p>
          <a:p>
            <a:pPr algn="just"/>
            <a:endParaRPr lang="fr-BE" dirty="0"/>
          </a:p>
          <a:p>
            <a:endParaRPr lang="fr-FR" dirty="0"/>
          </a:p>
        </p:txBody>
      </p:sp>
    </p:spTree>
    <p:extLst>
      <p:ext uri="{BB962C8B-B14F-4D97-AF65-F5344CB8AC3E}">
        <p14:creationId xmlns:p14="http://schemas.microsoft.com/office/powerpoint/2010/main" val="3833072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extLst>
              <p:ext uri="{D42A27DB-BD31-4B8C-83A1-F6EECF244321}">
                <p14:modId xmlns:p14="http://schemas.microsoft.com/office/powerpoint/2010/main" val="3336309149"/>
              </p:ext>
            </p:extLst>
          </p:nvPr>
        </p:nvGraphicFramePr>
        <p:xfrm>
          <a:off x="215514" y="980728"/>
          <a:ext cx="8712969" cy="5544617"/>
        </p:xfrm>
        <a:graphic>
          <a:graphicData uri="http://schemas.openxmlformats.org/drawingml/2006/table">
            <a:tbl>
              <a:tblPr firstRow="1" bandRow="1">
                <a:tableStyleId>{5C22544A-7EE6-4342-B048-85BDC9FD1C3A}</a:tableStyleId>
              </a:tblPr>
              <a:tblGrid>
                <a:gridCol w="2904323">
                  <a:extLst>
                    <a:ext uri="{9D8B030D-6E8A-4147-A177-3AD203B41FA5}">
                      <a16:colId xmlns:a16="http://schemas.microsoft.com/office/drawing/2014/main" val="20000"/>
                    </a:ext>
                  </a:extLst>
                </a:gridCol>
                <a:gridCol w="2904323">
                  <a:extLst>
                    <a:ext uri="{9D8B030D-6E8A-4147-A177-3AD203B41FA5}">
                      <a16:colId xmlns:a16="http://schemas.microsoft.com/office/drawing/2014/main" val="20001"/>
                    </a:ext>
                  </a:extLst>
                </a:gridCol>
                <a:gridCol w="2904323">
                  <a:extLst>
                    <a:ext uri="{9D8B030D-6E8A-4147-A177-3AD203B41FA5}">
                      <a16:colId xmlns:a16="http://schemas.microsoft.com/office/drawing/2014/main" val="20002"/>
                    </a:ext>
                  </a:extLst>
                </a:gridCol>
              </a:tblGrid>
              <a:tr h="693508">
                <a:tc>
                  <a:txBody>
                    <a:bodyPr/>
                    <a:lstStyle/>
                    <a:p>
                      <a:r>
                        <a:rPr lang="fr-FR" dirty="0"/>
                        <a:t>Moment des faits</a:t>
                      </a:r>
                    </a:p>
                    <a:p>
                      <a:r>
                        <a:rPr lang="fr-FR" dirty="0"/>
                        <a:t>(art. 71 Code pénal)</a:t>
                      </a:r>
                    </a:p>
                  </a:txBody>
                  <a:tcPr/>
                </a:tc>
                <a:tc>
                  <a:txBody>
                    <a:bodyPr/>
                    <a:lstStyle/>
                    <a:p>
                      <a:r>
                        <a:rPr lang="fr-FR" dirty="0"/>
                        <a:t>Moment de la décision</a:t>
                      </a:r>
                    </a:p>
                    <a:p>
                      <a:r>
                        <a:rPr lang="fr-FR" dirty="0"/>
                        <a:t>(art. 9 loi 5 mai 2014)</a:t>
                      </a:r>
                    </a:p>
                  </a:txBody>
                  <a:tcPr/>
                </a:tc>
                <a:tc>
                  <a:txBody>
                    <a:bodyPr/>
                    <a:lstStyle/>
                    <a:p>
                      <a:r>
                        <a:rPr lang="fr-FR" dirty="0"/>
                        <a:t>Décisions</a:t>
                      </a:r>
                      <a:r>
                        <a:rPr lang="fr-FR" baseline="0" dirty="0"/>
                        <a:t> possibles</a:t>
                      </a:r>
                      <a:r>
                        <a:rPr lang="fr-FR" dirty="0"/>
                        <a:t> </a:t>
                      </a:r>
                    </a:p>
                  </a:txBody>
                  <a:tcPr/>
                </a:tc>
                <a:extLst>
                  <a:ext uri="{0D108BD9-81ED-4DB2-BD59-A6C34878D82A}">
                    <a16:rowId xmlns:a16="http://schemas.microsoft.com/office/drawing/2014/main" val="10000"/>
                  </a:ext>
                </a:extLst>
              </a:tr>
              <a:tr h="404871">
                <a:tc>
                  <a:txBody>
                    <a:bodyPr/>
                    <a:lstStyle/>
                    <a:p>
                      <a:r>
                        <a:rPr lang="fr-FR" sz="1600" dirty="0"/>
                        <a:t>Abolition : irresponsable</a:t>
                      </a:r>
                    </a:p>
                  </a:txBody>
                  <a:tcPr/>
                </a:tc>
                <a:tc>
                  <a:txBody>
                    <a:bodyPr/>
                    <a:lstStyle/>
                    <a:p>
                      <a:r>
                        <a:rPr lang="fr-FR" sz="1600" dirty="0"/>
                        <a:t>Sain d’esprit</a:t>
                      </a:r>
                    </a:p>
                  </a:txBody>
                  <a:tcPr/>
                </a:tc>
                <a:tc>
                  <a:txBody>
                    <a:bodyPr/>
                    <a:lstStyle/>
                    <a:p>
                      <a:r>
                        <a:rPr lang="fr-FR" sz="1600" dirty="0"/>
                        <a:t>Non-lieu / acquittement </a:t>
                      </a:r>
                    </a:p>
                  </a:txBody>
                  <a:tcPr/>
                </a:tc>
                <a:extLst>
                  <a:ext uri="{0D108BD9-81ED-4DB2-BD59-A6C34878D82A}">
                    <a16:rowId xmlns:a16="http://schemas.microsoft.com/office/drawing/2014/main" val="10001"/>
                  </a:ext>
                </a:extLst>
              </a:tr>
              <a:tr h="930104">
                <a:tc>
                  <a:txBody>
                    <a:bodyPr/>
                    <a:lstStyle/>
                    <a:p>
                      <a:r>
                        <a:rPr lang="fr-FR" sz="1600" dirty="0"/>
                        <a:t>Abolition : irresponsable</a:t>
                      </a:r>
                    </a:p>
                  </a:txBody>
                  <a:tcPr/>
                </a:tc>
                <a:tc>
                  <a:txBody>
                    <a:bodyPr/>
                    <a:lstStyle/>
                    <a:p>
                      <a:r>
                        <a:rPr lang="fr-FR" sz="1600" dirty="0"/>
                        <a:t>Abolition ou altération grave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t>Non-lieu / acquittement +</a:t>
                      </a:r>
                    </a:p>
                    <a:p>
                      <a:r>
                        <a:rPr lang="fr-FR" sz="1600" dirty="0"/>
                        <a:t> internement si autres</a:t>
                      </a:r>
                      <a:r>
                        <a:rPr lang="fr-FR" sz="1600" baseline="0" dirty="0"/>
                        <a:t> conditions remplies</a:t>
                      </a:r>
                    </a:p>
                  </a:txBody>
                  <a:tcPr/>
                </a:tc>
                <a:extLst>
                  <a:ext uri="{0D108BD9-81ED-4DB2-BD59-A6C34878D82A}">
                    <a16:rowId xmlns:a16="http://schemas.microsoft.com/office/drawing/2014/main" val="10002"/>
                  </a:ext>
                </a:extLst>
              </a:tr>
              <a:tr h="397377">
                <a:tc>
                  <a:txBody>
                    <a:bodyPr/>
                    <a:lstStyle/>
                    <a:p>
                      <a:r>
                        <a:rPr lang="fr-FR" sz="1600" dirty="0"/>
                        <a:t>Altération grave : responsable</a:t>
                      </a:r>
                    </a:p>
                  </a:txBody>
                  <a:tcPr/>
                </a:tc>
                <a:tc>
                  <a:txBody>
                    <a:bodyPr/>
                    <a:lstStyle/>
                    <a:p>
                      <a:r>
                        <a:rPr lang="fr-FR" sz="1600" dirty="0"/>
                        <a:t>Sain d’esprit</a:t>
                      </a:r>
                    </a:p>
                  </a:txBody>
                  <a:tcPr/>
                </a:tc>
                <a:tc>
                  <a:txBody>
                    <a:bodyPr/>
                    <a:lstStyle/>
                    <a:p>
                      <a:r>
                        <a:rPr lang="fr-FR" sz="1600" dirty="0"/>
                        <a:t>Peine </a:t>
                      </a:r>
                    </a:p>
                  </a:txBody>
                  <a:tcPr/>
                </a:tc>
                <a:extLst>
                  <a:ext uri="{0D108BD9-81ED-4DB2-BD59-A6C34878D82A}">
                    <a16:rowId xmlns:a16="http://schemas.microsoft.com/office/drawing/2014/main" val="10003"/>
                  </a:ext>
                </a:extLst>
              </a:tr>
              <a:tr h="1311364">
                <a:tc>
                  <a:txBody>
                    <a:bodyPr/>
                    <a:lstStyle/>
                    <a:p>
                      <a:r>
                        <a:rPr lang="fr-FR" sz="1600" dirty="0"/>
                        <a:t>Altération grave : responsable</a:t>
                      </a:r>
                    </a:p>
                  </a:txBody>
                  <a:tcPr/>
                </a:tc>
                <a:tc>
                  <a:txBody>
                    <a:bodyPr/>
                    <a:lstStyle/>
                    <a:p>
                      <a:r>
                        <a:rPr lang="fr-FR" sz="1600" dirty="0"/>
                        <a:t>Abolition ou altération grave</a:t>
                      </a:r>
                    </a:p>
                  </a:txBody>
                  <a:tcPr/>
                </a:tc>
                <a:tc>
                  <a:txBody>
                    <a:bodyPr/>
                    <a:lstStyle/>
                    <a:p>
                      <a:r>
                        <a:rPr lang="fr-FR" sz="1600" dirty="0"/>
                        <a:t>* Si autres</a:t>
                      </a:r>
                      <a:r>
                        <a:rPr lang="fr-FR" sz="1600" baseline="0" dirty="0"/>
                        <a:t> conditions remplies : internement</a:t>
                      </a:r>
                    </a:p>
                    <a:p>
                      <a:r>
                        <a:rPr lang="fr-FR" sz="1600" baseline="0" dirty="0"/>
                        <a:t>* Si autres conditions non remplies : peine</a:t>
                      </a:r>
                      <a:endParaRPr lang="fr-FR" sz="1600" dirty="0"/>
                    </a:p>
                  </a:txBody>
                  <a:tcPr/>
                </a:tc>
                <a:extLst>
                  <a:ext uri="{0D108BD9-81ED-4DB2-BD59-A6C34878D82A}">
                    <a16:rowId xmlns:a16="http://schemas.microsoft.com/office/drawing/2014/main" val="10004"/>
                  </a:ext>
                </a:extLst>
              </a:tr>
              <a:tr h="1311364">
                <a:tc>
                  <a:txBody>
                    <a:bodyPr/>
                    <a:lstStyle/>
                    <a:p>
                      <a:r>
                        <a:rPr lang="fr-FR" sz="1600" dirty="0"/>
                        <a:t>Sain</a:t>
                      </a:r>
                      <a:r>
                        <a:rPr lang="fr-FR" sz="1600" baseline="0" dirty="0"/>
                        <a:t> d’esprit : responsable</a:t>
                      </a:r>
                      <a:endParaRPr lang="fr-FR" sz="1600" dirty="0"/>
                    </a:p>
                  </a:txBody>
                  <a:tcPr/>
                </a:tc>
                <a:tc>
                  <a:txBody>
                    <a:bodyPr/>
                    <a:lstStyle/>
                    <a:p>
                      <a:r>
                        <a:rPr lang="fr-FR" sz="1600" dirty="0"/>
                        <a:t>Abolition ou altération grave</a:t>
                      </a:r>
                    </a:p>
                  </a:txBody>
                  <a:tcPr/>
                </a:tc>
                <a:tc>
                  <a:txBody>
                    <a:bodyPr/>
                    <a:lstStyle/>
                    <a:p>
                      <a:r>
                        <a:rPr lang="fr-FR" sz="1600" dirty="0"/>
                        <a:t>* Si autres</a:t>
                      </a:r>
                      <a:r>
                        <a:rPr lang="fr-FR" sz="1600" baseline="0" dirty="0"/>
                        <a:t> conditions remplies : internement</a:t>
                      </a:r>
                    </a:p>
                    <a:p>
                      <a:r>
                        <a:rPr lang="fr-FR" sz="1600" baseline="0" dirty="0"/>
                        <a:t>* Si autres conditions non remplies : peine</a:t>
                      </a:r>
                      <a:endParaRPr lang="fr-FR" sz="1600" dirty="0"/>
                    </a:p>
                  </a:txBody>
                  <a:tcPr/>
                </a:tc>
                <a:extLst>
                  <a:ext uri="{0D108BD9-81ED-4DB2-BD59-A6C34878D82A}">
                    <a16:rowId xmlns:a16="http://schemas.microsoft.com/office/drawing/2014/main" val="10005"/>
                  </a:ext>
                </a:extLst>
              </a:tr>
              <a:tr h="496029">
                <a:tc>
                  <a:txBody>
                    <a:bodyPr/>
                    <a:lstStyle/>
                    <a:p>
                      <a:r>
                        <a:rPr lang="fr-FR" sz="1600" dirty="0"/>
                        <a:t>Sain d’esprit : responsable</a:t>
                      </a:r>
                    </a:p>
                  </a:txBody>
                  <a:tcPr/>
                </a:tc>
                <a:tc>
                  <a:txBody>
                    <a:bodyPr/>
                    <a:lstStyle/>
                    <a:p>
                      <a:r>
                        <a:rPr lang="fr-FR" sz="1600" dirty="0"/>
                        <a:t>Sain d’esprit</a:t>
                      </a:r>
                    </a:p>
                  </a:txBody>
                  <a:tcPr/>
                </a:tc>
                <a:tc>
                  <a:txBody>
                    <a:bodyPr/>
                    <a:lstStyle/>
                    <a:p>
                      <a:r>
                        <a:rPr lang="fr-FR" sz="1600" dirty="0"/>
                        <a:t>Peine</a:t>
                      </a:r>
                    </a:p>
                  </a:txBody>
                  <a:tcPr/>
                </a:tc>
                <a:extLst>
                  <a:ext uri="{0D108BD9-81ED-4DB2-BD59-A6C34878D82A}">
                    <a16:rowId xmlns:a16="http://schemas.microsoft.com/office/drawing/2014/main" val="10006"/>
                  </a:ext>
                </a:extLst>
              </a:tr>
            </a:tbl>
          </a:graphicData>
        </a:graphic>
      </p:graphicFrame>
      <p:sp>
        <p:nvSpPr>
          <p:cNvPr id="2" name="Rectangle 1"/>
          <p:cNvSpPr/>
          <p:nvPr/>
        </p:nvSpPr>
        <p:spPr>
          <a:xfrm>
            <a:off x="467542" y="208965"/>
            <a:ext cx="8208912" cy="576064"/>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539550" y="312331"/>
            <a:ext cx="8136904" cy="369332"/>
          </a:xfrm>
          <a:prstGeom prst="rect">
            <a:avLst/>
          </a:prstGeom>
          <a:noFill/>
        </p:spPr>
        <p:txBody>
          <a:bodyPr wrap="square" rtlCol="0">
            <a:spAutoFit/>
          </a:bodyPr>
          <a:lstStyle/>
          <a:p>
            <a:pPr algn="ctr"/>
            <a:r>
              <a:rPr lang="fr-FR" b="1" dirty="0">
                <a:solidFill>
                  <a:schemeClr val="bg1"/>
                </a:solidFill>
              </a:rPr>
              <a:t>Selon les situations, diverses possibilités au niveau de la décision :</a:t>
            </a:r>
          </a:p>
        </p:txBody>
      </p:sp>
    </p:spTree>
    <p:extLst>
      <p:ext uri="{BB962C8B-B14F-4D97-AF65-F5344CB8AC3E}">
        <p14:creationId xmlns:p14="http://schemas.microsoft.com/office/powerpoint/2010/main" val="1084443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2944" y="404664"/>
            <a:ext cx="8427381" cy="936104"/>
          </a:xfrm>
        </p:spPr>
        <p:txBody>
          <a:bodyPr>
            <a:normAutofit/>
          </a:bodyPr>
          <a:lstStyle/>
          <a:p>
            <a:r>
              <a:rPr lang="fr-FR" dirty="0"/>
              <a:t>Décision </a:t>
            </a:r>
            <a:endParaRPr lang="fr-FR" b="1" u="sng" dirty="0"/>
          </a:p>
        </p:txBody>
      </p:sp>
      <p:sp>
        <p:nvSpPr>
          <p:cNvPr id="3" name="Espace réservé du contenu 2"/>
          <p:cNvSpPr>
            <a:spLocks noGrp="1"/>
          </p:cNvSpPr>
          <p:nvPr>
            <p:ph sz="quarter" idx="1"/>
          </p:nvPr>
        </p:nvSpPr>
        <p:spPr>
          <a:xfrm>
            <a:off x="0" y="1484784"/>
            <a:ext cx="9144000" cy="5373216"/>
          </a:xfrm>
        </p:spPr>
        <p:txBody>
          <a:bodyPr>
            <a:normAutofit/>
          </a:bodyPr>
          <a:lstStyle/>
          <a:p>
            <a:pPr marL="411480" lvl="1" indent="0" algn="just">
              <a:buNone/>
            </a:pPr>
            <a:endParaRPr lang="fr-BE" sz="400" dirty="0"/>
          </a:p>
          <a:p>
            <a:pPr algn="just"/>
            <a:r>
              <a:rPr lang="fr-BE" dirty="0"/>
              <a:t>Décisions judiciaires :</a:t>
            </a:r>
          </a:p>
          <a:p>
            <a:pPr marL="411480" lvl="1" indent="0" algn="just">
              <a:buNone/>
            </a:pPr>
            <a:endParaRPr lang="fr-FR" sz="900" dirty="0">
              <a:solidFill>
                <a:schemeClr val="tx1"/>
              </a:solidFill>
            </a:endParaRPr>
          </a:p>
          <a:p>
            <a:pPr lvl="1" algn="just"/>
            <a:r>
              <a:rPr lang="fr-FR" dirty="0">
                <a:solidFill>
                  <a:schemeClr val="tx1"/>
                </a:solidFill>
              </a:rPr>
              <a:t>Pour mesure d’internement : </a:t>
            </a:r>
            <a:r>
              <a:rPr lang="fr-FR" dirty="0"/>
              <a:t>art. 9 à 15 loi du 5 mai 2014 </a:t>
            </a:r>
          </a:p>
          <a:p>
            <a:pPr lvl="2" algn="just"/>
            <a:r>
              <a:rPr lang="fr-FR" dirty="0">
                <a:solidFill>
                  <a:schemeClr val="tx1"/>
                </a:solidFill>
              </a:rPr>
              <a:t>Mesure internement peut être prononcée par juridictions de jugement (tribunal police, tribunal correctionnel, cour d’appel, cour d’assises) mais aussi par </a:t>
            </a:r>
            <a:r>
              <a:rPr lang="fr-FR" b="1" u="sng" dirty="0"/>
              <a:t>juridictions d’instruction</a:t>
            </a:r>
            <a:r>
              <a:rPr lang="fr-FR" dirty="0"/>
              <a:t> </a:t>
            </a:r>
            <a:r>
              <a:rPr lang="fr-FR" dirty="0">
                <a:solidFill>
                  <a:schemeClr val="tx1"/>
                </a:solidFill>
              </a:rPr>
              <a:t>(chambre du conseil, chambre de mises en accusation) </a:t>
            </a:r>
            <a:endParaRPr lang="fr-FR" sz="1800" dirty="0">
              <a:solidFill>
                <a:schemeClr val="tx1"/>
              </a:solidFill>
            </a:endParaRPr>
          </a:p>
          <a:p>
            <a:pPr lvl="1" algn="just"/>
            <a:endParaRPr lang="fr-FR" dirty="0"/>
          </a:p>
          <a:p>
            <a:pPr marL="411480" lvl="1" indent="0" algn="just">
              <a:buNone/>
            </a:pPr>
            <a:endParaRPr lang="fr-FR" dirty="0"/>
          </a:p>
          <a:p>
            <a:pPr algn="just"/>
            <a:endParaRPr lang="fr-BE" dirty="0"/>
          </a:p>
          <a:p>
            <a:pPr algn="just"/>
            <a:endParaRPr lang="fr-BE" dirty="0"/>
          </a:p>
          <a:p>
            <a:pPr algn="just"/>
            <a:endParaRPr lang="fr-BE" dirty="0"/>
          </a:p>
          <a:p>
            <a:endParaRPr lang="fr-FR" dirty="0"/>
          </a:p>
        </p:txBody>
      </p:sp>
    </p:spTree>
    <p:extLst>
      <p:ext uri="{BB962C8B-B14F-4D97-AF65-F5344CB8AC3E}">
        <p14:creationId xmlns:p14="http://schemas.microsoft.com/office/powerpoint/2010/main" val="569319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4340" y="404664"/>
            <a:ext cx="8795320" cy="1066800"/>
          </a:xfrm>
        </p:spPr>
        <p:txBody>
          <a:bodyPr>
            <a:normAutofit/>
          </a:bodyPr>
          <a:lstStyle/>
          <a:p>
            <a:r>
              <a:rPr lang="fr-FR" sz="3000" dirty="0"/>
              <a:t>Nombre de prononcé de mesures d’internement</a:t>
            </a:r>
          </a:p>
        </p:txBody>
      </p:sp>
      <p:graphicFrame>
        <p:nvGraphicFramePr>
          <p:cNvPr id="4" name="Tableau 3"/>
          <p:cNvGraphicFramePr>
            <a:graphicFrameLocks noGrp="1"/>
          </p:cNvGraphicFramePr>
          <p:nvPr>
            <p:extLst>
              <p:ext uri="{D42A27DB-BD31-4B8C-83A1-F6EECF244321}">
                <p14:modId xmlns:p14="http://schemas.microsoft.com/office/powerpoint/2010/main" val="464181601"/>
              </p:ext>
            </p:extLst>
          </p:nvPr>
        </p:nvGraphicFramePr>
        <p:xfrm>
          <a:off x="452134" y="1404281"/>
          <a:ext cx="7936292" cy="1339788"/>
        </p:xfrm>
        <a:graphic>
          <a:graphicData uri="http://schemas.openxmlformats.org/drawingml/2006/table">
            <a:tbl>
              <a:tblPr firstRow="1" firstCol="1" bandRow="1">
                <a:tableStyleId>{5C22544A-7EE6-4342-B048-85BDC9FD1C3A}</a:tableStyleId>
              </a:tblPr>
              <a:tblGrid>
                <a:gridCol w="2345082">
                  <a:extLst>
                    <a:ext uri="{9D8B030D-6E8A-4147-A177-3AD203B41FA5}">
                      <a16:colId xmlns:a16="http://schemas.microsoft.com/office/drawing/2014/main" val="20000"/>
                    </a:ext>
                  </a:extLst>
                </a:gridCol>
                <a:gridCol w="1118242">
                  <a:extLst>
                    <a:ext uri="{9D8B030D-6E8A-4147-A177-3AD203B41FA5}">
                      <a16:colId xmlns:a16="http://schemas.microsoft.com/office/drawing/2014/main" val="20001"/>
                    </a:ext>
                  </a:extLst>
                </a:gridCol>
                <a:gridCol w="1118242">
                  <a:extLst>
                    <a:ext uri="{9D8B030D-6E8A-4147-A177-3AD203B41FA5}">
                      <a16:colId xmlns:a16="http://schemas.microsoft.com/office/drawing/2014/main" val="20002"/>
                    </a:ext>
                  </a:extLst>
                </a:gridCol>
                <a:gridCol w="1118242">
                  <a:extLst>
                    <a:ext uri="{9D8B030D-6E8A-4147-A177-3AD203B41FA5}">
                      <a16:colId xmlns:a16="http://schemas.microsoft.com/office/drawing/2014/main" val="20003"/>
                    </a:ext>
                  </a:extLst>
                </a:gridCol>
                <a:gridCol w="1118242">
                  <a:extLst>
                    <a:ext uri="{9D8B030D-6E8A-4147-A177-3AD203B41FA5}">
                      <a16:colId xmlns:a16="http://schemas.microsoft.com/office/drawing/2014/main" val="20004"/>
                    </a:ext>
                  </a:extLst>
                </a:gridCol>
                <a:gridCol w="1118242">
                  <a:extLst>
                    <a:ext uri="{9D8B030D-6E8A-4147-A177-3AD203B41FA5}">
                      <a16:colId xmlns:a16="http://schemas.microsoft.com/office/drawing/2014/main" val="20005"/>
                    </a:ext>
                  </a:extLst>
                </a:gridCol>
              </a:tblGrid>
              <a:tr h="319308">
                <a:tc>
                  <a:txBody>
                    <a:bodyPr/>
                    <a:lstStyle/>
                    <a:p>
                      <a:pPr algn="ctr">
                        <a:lnSpc>
                          <a:spcPct val="115000"/>
                        </a:lnSpc>
                        <a:spcAft>
                          <a:spcPts val="0"/>
                        </a:spcAft>
                      </a:pPr>
                      <a:r>
                        <a:rPr lang="fr-FR" sz="2200" noProof="0" dirty="0">
                          <a:effectLst/>
                          <a:latin typeface="+mn-lt"/>
                          <a:ea typeface="+mn-ea"/>
                          <a:cs typeface="+mn-cs"/>
                        </a:rPr>
                        <a:t>Ann</a:t>
                      </a:r>
                      <a:r>
                        <a:rPr lang="fr-FR" sz="2200" b="1" kern="1200" noProof="0" dirty="0">
                          <a:solidFill>
                            <a:schemeClr val="lt1"/>
                          </a:solidFill>
                          <a:effectLst/>
                          <a:latin typeface="+mn-lt"/>
                          <a:ea typeface="+mn-ea"/>
                          <a:cs typeface="+mn-cs"/>
                        </a:rPr>
                        <a:t>é</a:t>
                      </a:r>
                      <a:r>
                        <a:rPr lang="fr-FR" sz="2200" noProof="0" dirty="0">
                          <a:effectLst/>
                          <a:latin typeface="+mn-lt"/>
                          <a:ea typeface="+mn-ea"/>
                          <a:cs typeface="+mn-cs"/>
                        </a:rPr>
                        <a:t>e</a:t>
                      </a:r>
                      <a:endParaRPr lang="fr-FR" sz="22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nl-BE" sz="2200" dirty="0">
                          <a:effectLst/>
                        </a:rPr>
                        <a:t>2016</a:t>
                      </a:r>
                      <a:endParaRPr lang="en-GB"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nl-BE" sz="2200" dirty="0">
                          <a:effectLst/>
                        </a:rPr>
                        <a:t>2017</a:t>
                      </a:r>
                      <a:endParaRPr lang="en-GB"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nl-BE" sz="2200" dirty="0">
                          <a:effectLst/>
                        </a:rPr>
                        <a:t>2018</a:t>
                      </a:r>
                      <a:endParaRPr lang="en-GB"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nl-BE" sz="2200">
                          <a:effectLst/>
                        </a:rPr>
                        <a:t>2019</a:t>
                      </a:r>
                      <a:endParaRPr lang="en-GB" sz="2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nl-BE" sz="2200">
                          <a:effectLst/>
                        </a:rPr>
                        <a:t>2020</a:t>
                      </a:r>
                      <a:endParaRPr lang="en-GB" sz="2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985331">
                <a:tc>
                  <a:txBody>
                    <a:bodyPr/>
                    <a:lstStyle/>
                    <a:p>
                      <a:pPr algn="ctr">
                        <a:lnSpc>
                          <a:spcPct val="115000"/>
                        </a:lnSpc>
                        <a:spcAft>
                          <a:spcPts val="0"/>
                        </a:spcAft>
                      </a:pPr>
                      <a:r>
                        <a:rPr lang="fr-BE" sz="2200" b="1" kern="1200" dirty="0">
                          <a:solidFill>
                            <a:schemeClr val="lt1"/>
                          </a:solidFill>
                          <a:effectLst/>
                          <a:latin typeface="+mn-lt"/>
                          <a:ea typeface="+mn-ea"/>
                          <a:cs typeface="+mn-cs"/>
                        </a:rPr>
                        <a:t>Prononcés d’internement*</a:t>
                      </a:r>
                      <a:endParaRPr lang="en-GB" sz="2200" b="1" kern="1200" dirty="0">
                        <a:solidFill>
                          <a:schemeClr val="lt1"/>
                        </a:solidFill>
                        <a:effectLst/>
                        <a:latin typeface="+mn-lt"/>
                        <a:ea typeface="+mn-ea"/>
                        <a:cs typeface="+mn-cs"/>
                      </a:endParaRPr>
                    </a:p>
                  </a:txBody>
                  <a:tcPr marL="68580" marR="68580" marT="0" marB="0" anchor="ctr"/>
                </a:tc>
                <a:tc>
                  <a:txBody>
                    <a:bodyPr/>
                    <a:lstStyle/>
                    <a:p>
                      <a:pPr marL="0" algn="ctr" defTabSz="914400" rtl="0" eaLnBrk="1" latinLnBrk="0" hangingPunct="1">
                        <a:lnSpc>
                          <a:spcPct val="115000"/>
                        </a:lnSpc>
                        <a:spcAft>
                          <a:spcPts val="0"/>
                        </a:spcAft>
                      </a:pPr>
                      <a:r>
                        <a:rPr lang="nl-BE" sz="2200" kern="1200" dirty="0">
                          <a:solidFill>
                            <a:schemeClr val="dk1"/>
                          </a:solidFill>
                          <a:effectLst/>
                          <a:latin typeface="+mn-lt"/>
                          <a:ea typeface="+mn-ea"/>
                          <a:cs typeface="+mn-cs"/>
                        </a:rPr>
                        <a:t>299</a:t>
                      </a:r>
                      <a:endParaRPr lang="en-GB" sz="2200" kern="1200" dirty="0">
                        <a:solidFill>
                          <a:schemeClr val="dk1"/>
                        </a:solidFill>
                        <a:effectLst/>
                        <a:latin typeface="+mn-lt"/>
                        <a:ea typeface="+mn-ea"/>
                        <a:cs typeface="+mn-cs"/>
                      </a:endParaRPr>
                    </a:p>
                  </a:txBody>
                  <a:tcPr marL="68580" marR="68580" marT="0" marB="0" anchor="ctr"/>
                </a:tc>
                <a:tc>
                  <a:txBody>
                    <a:bodyPr/>
                    <a:lstStyle/>
                    <a:p>
                      <a:pPr algn="ctr">
                        <a:lnSpc>
                          <a:spcPct val="115000"/>
                        </a:lnSpc>
                        <a:spcAft>
                          <a:spcPts val="0"/>
                        </a:spcAft>
                      </a:pPr>
                      <a:r>
                        <a:rPr lang="nl-BE" sz="2200" dirty="0">
                          <a:effectLst/>
                        </a:rPr>
                        <a:t>277</a:t>
                      </a:r>
                      <a:endParaRPr lang="en-GB"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nl-BE" sz="2200" dirty="0">
                          <a:effectLst/>
                        </a:rPr>
                        <a:t>348</a:t>
                      </a:r>
                      <a:endParaRPr lang="en-GB"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nl-BE" sz="2200" dirty="0">
                          <a:effectLst/>
                        </a:rPr>
                        <a:t>416</a:t>
                      </a:r>
                      <a:endParaRPr lang="en-GB"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nl-BE" sz="2200" dirty="0">
                          <a:effectLst/>
                        </a:rPr>
                        <a:t>475</a:t>
                      </a:r>
                      <a:endParaRPr lang="en-GB"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bl>
          </a:graphicData>
        </a:graphic>
      </p:graphicFrame>
      <p:graphicFrame>
        <p:nvGraphicFramePr>
          <p:cNvPr id="5" name="Grafiek 19"/>
          <p:cNvGraphicFramePr>
            <a:graphicFrameLocks noGrp="1"/>
          </p:cNvGraphicFramePr>
          <p:nvPr>
            <p:ph idx="1"/>
            <p:extLst>
              <p:ext uri="{D42A27DB-BD31-4B8C-83A1-F6EECF244321}">
                <p14:modId xmlns:p14="http://schemas.microsoft.com/office/powerpoint/2010/main" val="957029506"/>
              </p:ext>
            </p:extLst>
          </p:nvPr>
        </p:nvGraphicFramePr>
        <p:xfrm>
          <a:off x="260500" y="3143449"/>
          <a:ext cx="8319559" cy="2346792"/>
        </p:xfrm>
        <a:graphic>
          <a:graphicData uri="http://schemas.openxmlformats.org/drawingml/2006/chart">
            <c:chart xmlns:c="http://schemas.openxmlformats.org/drawingml/2006/chart" xmlns:r="http://schemas.openxmlformats.org/officeDocument/2006/relationships" r:id="rId2"/>
          </a:graphicData>
        </a:graphic>
      </p:graphicFrame>
      <p:sp>
        <p:nvSpPr>
          <p:cNvPr id="6" name="ZoneTexte 5"/>
          <p:cNvSpPr txBox="1"/>
          <p:nvPr/>
        </p:nvSpPr>
        <p:spPr>
          <a:xfrm>
            <a:off x="1753396" y="2857212"/>
            <a:ext cx="5593499" cy="276999"/>
          </a:xfrm>
          <a:prstGeom prst="rect">
            <a:avLst/>
          </a:prstGeom>
          <a:solidFill>
            <a:schemeClr val="bg1"/>
          </a:solidFill>
        </p:spPr>
        <p:txBody>
          <a:bodyPr wrap="square" rtlCol="0">
            <a:spAutoFit/>
          </a:bodyPr>
          <a:lstStyle/>
          <a:p>
            <a:r>
              <a:rPr lang="fr-BE" sz="1200" dirty="0"/>
              <a:t>* Ces chiffres n’incluent pas les internements de condamnés</a:t>
            </a:r>
          </a:p>
        </p:txBody>
      </p:sp>
      <p:sp>
        <p:nvSpPr>
          <p:cNvPr id="7" name="ZoneTexte 6"/>
          <p:cNvSpPr txBox="1"/>
          <p:nvPr/>
        </p:nvSpPr>
        <p:spPr>
          <a:xfrm>
            <a:off x="683568" y="5314813"/>
            <a:ext cx="8136904" cy="1754326"/>
          </a:xfrm>
          <a:prstGeom prst="rect">
            <a:avLst/>
          </a:prstGeom>
          <a:noFill/>
        </p:spPr>
        <p:txBody>
          <a:bodyPr wrap="square" rtlCol="0">
            <a:spAutoFit/>
          </a:bodyPr>
          <a:lstStyle/>
          <a:p>
            <a:r>
              <a:rPr lang="fr-FR" dirty="0"/>
              <a:t>Source : service de la politique criminelle</a:t>
            </a:r>
          </a:p>
          <a:p>
            <a:endParaRPr lang="fr-FR" dirty="0"/>
          </a:p>
          <a:p>
            <a:r>
              <a:rPr lang="fr-FR" dirty="0"/>
              <a:t>Table ronde sur l’internement organisée par le SPF Justice le 21 octobre 2022 : </a:t>
            </a:r>
            <a:r>
              <a:rPr lang="fr-FR" dirty="0">
                <a:hlinkClick r:id="rId3"/>
              </a:rPr>
              <a:t>https://justice.belgium.be/fr/spf_justice/evenements/tables_rondes_surpopulation_carcerale#3</a:t>
            </a:r>
            <a:r>
              <a:rPr lang="fr-FR" dirty="0"/>
              <a:t> </a:t>
            </a:r>
          </a:p>
          <a:p>
            <a:endParaRPr lang="fr-FR" dirty="0"/>
          </a:p>
        </p:txBody>
      </p:sp>
    </p:spTree>
    <p:extLst>
      <p:ext uri="{BB962C8B-B14F-4D97-AF65-F5344CB8AC3E}">
        <p14:creationId xmlns:p14="http://schemas.microsoft.com/office/powerpoint/2010/main" val="1308936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C86CC5-C388-D0F2-2E23-C073C56E6888}"/>
              </a:ext>
            </a:extLst>
          </p:cNvPr>
          <p:cNvSpPr>
            <a:spLocks noGrp="1"/>
          </p:cNvSpPr>
          <p:nvPr>
            <p:ph type="title"/>
          </p:nvPr>
        </p:nvSpPr>
        <p:spPr>
          <a:xfrm>
            <a:off x="107504" y="450865"/>
            <a:ext cx="8229600" cy="1066800"/>
          </a:xfrm>
        </p:spPr>
        <p:txBody>
          <a:bodyPr>
            <a:normAutofit/>
          </a:bodyPr>
          <a:lstStyle/>
          <a:p>
            <a:r>
              <a:rPr lang="fr-FR" sz="3600" dirty="0"/>
              <a:t>Nombre de dossiers dans les CPS</a:t>
            </a:r>
          </a:p>
        </p:txBody>
      </p:sp>
      <p:pic>
        <p:nvPicPr>
          <p:cNvPr id="8" name="Image 7" descr="Une image contenant texte, nombre, Police, reçu&#10;&#10;Description générée automatiquement">
            <a:extLst>
              <a:ext uri="{FF2B5EF4-FFF2-40B4-BE49-F238E27FC236}">
                <a16:creationId xmlns:a16="http://schemas.microsoft.com/office/drawing/2014/main" id="{55A783D0-60A2-4142-A485-5C34A95E95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32" y="1517665"/>
            <a:ext cx="8028820" cy="5223703"/>
          </a:xfrm>
          <a:prstGeom prst="rect">
            <a:avLst/>
          </a:prstGeom>
        </p:spPr>
      </p:pic>
    </p:spTree>
    <p:extLst>
      <p:ext uri="{BB962C8B-B14F-4D97-AF65-F5344CB8AC3E}">
        <p14:creationId xmlns:p14="http://schemas.microsoft.com/office/powerpoint/2010/main" val="541886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1780D1-0A73-C337-BE74-14785457F747}"/>
              </a:ext>
            </a:extLst>
          </p:cNvPr>
          <p:cNvSpPr>
            <a:spLocks noGrp="1"/>
          </p:cNvSpPr>
          <p:nvPr>
            <p:ph type="title"/>
          </p:nvPr>
        </p:nvSpPr>
        <p:spPr>
          <a:xfrm>
            <a:off x="179512" y="417984"/>
            <a:ext cx="8229600" cy="1066800"/>
          </a:xfrm>
        </p:spPr>
        <p:txBody>
          <a:bodyPr>
            <a:normAutofit/>
          </a:bodyPr>
          <a:lstStyle/>
          <a:p>
            <a:r>
              <a:rPr lang="fr-FR" dirty="0"/>
              <a:t>Recherche</a:t>
            </a:r>
          </a:p>
        </p:txBody>
      </p:sp>
      <p:sp>
        <p:nvSpPr>
          <p:cNvPr id="3" name="Espace réservé du contenu 2">
            <a:extLst>
              <a:ext uri="{FF2B5EF4-FFF2-40B4-BE49-F238E27FC236}">
                <a16:creationId xmlns:a16="http://schemas.microsoft.com/office/drawing/2014/main" id="{580AA4BF-8081-1D03-2D1B-97D1E07C6337}"/>
              </a:ext>
            </a:extLst>
          </p:cNvPr>
          <p:cNvSpPr>
            <a:spLocks noGrp="1"/>
          </p:cNvSpPr>
          <p:nvPr>
            <p:ph idx="1"/>
          </p:nvPr>
        </p:nvSpPr>
        <p:spPr>
          <a:xfrm>
            <a:off x="0" y="1484784"/>
            <a:ext cx="9144000" cy="5373216"/>
          </a:xfrm>
        </p:spPr>
        <p:txBody>
          <a:bodyPr>
            <a:normAutofit fontScale="85000" lnSpcReduction="10000"/>
          </a:bodyPr>
          <a:lstStyle/>
          <a:p>
            <a:r>
              <a:rPr lang="fr-FR" u="sng" dirty="0"/>
              <a:t>Constats</a:t>
            </a:r>
            <a:r>
              <a:rPr lang="fr-FR" dirty="0"/>
              <a:t> : </a:t>
            </a:r>
          </a:p>
          <a:p>
            <a:endParaRPr lang="fr-FR" dirty="0"/>
          </a:p>
          <a:p>
            <a:pPr lvl="1"/>
            <a:r>
              <a:rPr lang="fr-FR" dirty="0">
                <a:solidFill>
                  <a:schemeClr val="tx1"/>
                </a:solidFill>
              </a:rPr>
              <a:t>décision d’internement prononcée </a:t>
            </a:r>
            <a:r>
              <a:rPr lang="fr-FR" dirty="0">
                <a:solidFill>
                  <a:schemeClr val="accent1"/>
                </a:solidFill>
              </a:rPr>
              <a:t>dans deux tiers des dossiers par les juridictions d’instruction </a:t>
            </a:r>
            <a:r>
              <a:rPr lang="fr-FR" dirty="0">
                <a:solidFill>
                  <a:schemeClr val="tx1"/>
                </a:solidFill>
              </a:rPr>
              <a:t>(68% des dossiers)</a:t>
            </a:r>
          </a:p>
          <a:p>
            <a:pPr lvl="1"/>
            <a:endParaRPr lang="fr-FR" dirty="0">
              <a:solidFill>
                <a:schemeClr val="tx1"/>
              </a:solidFill>
            </a:endParaRPr>
          </a:p>
          <a:p>
            <a:pPr lvl="1"/>
            <a:r>
              <a:rPr lang="fr-FR" dirty="0">
                <a:solidFill>
                  <a:schemeClr val="tx1"/>
                </a:solidFill>
              </a:rPr>
              <a:t>peu d’appel des décisions prononçant l’internement (19% des dossiers)</a:t>
            </a:r>
          </a:p>
          <a:p>
            <a:pPr lvl="1"/>
            <a:endParaRPr lang="fr-FR" dirty="0">
              <a:solidFill>
                <a:schemeClr val="tx1"/>
              </a:solidFill>
            </a:endParaRPr>
          </a:p>
          <a:p>
            <a:pPr lvl="1"/>
            <a:r>
              <a:rPr lang="fr-FR" dirty="0">
                <a:solidFill>
                  <a:schemeClr val="tx1"/>
                </a:solidFill>
              </a:rPr>
              <a:t>décisions </a:t>
            </a:r>
            <a:r>
              <a:rPr lang="fr-FR" dirty="0">
                <a:solidFill>
                  <a:schemeClr val="accent1"/>
                </a:solidFill>
              </a:rPr>
              <a:t>peu motivées </a:t>
            </a:r>
            <a:r>
              <a:rPr lang="fr-FR" dirty="0">
                <a:solidFill>
                  <a:schemeClr val="tx1"/>
                </a:solidFill>
              </a:rPr>
              <a:t>: internement « quasi automatique » dès qu’une expertise conclut à l’existence d’un trouble mental </a:t>
            </a:r>
          </a:p>
          <a:p>
            <a:pPr lvl="1"/>
            <a:endParaRPr lang="fr-FR" dirty="0">
              <a:solidFill>
                <a:schemeClr val="tx1"/>
              </a:solidFill>
            </a:endParaRPr>
          </a:p>
          <a:p>
            <a:pPr lvl="1"/>
            <a:r>
              <a:rPr lang="fr-FR" dirty="0">
                <a:solidFill>
                  <a:schemeClr val="tx1"/>
                </a:solidFill>
              </a:rPr>
              <a:t>infractions : </a:t>
            </a:r>
            <a:r>
              <a:rPr lang="fr-FR" dirty="0">
                <a:solidFill>
                  <a:schemeClr val="accent1"/>
                </a:solidFill>
              </a:rPr>
              <a:t>faits de gravité relative </a:t>
            </a:r>
            <a:r>
              <a:rPr lang="fr-FR" dirty="0">
                <a:solidFill>
                  <a:schemeClr val="tx1"/>
                </a:solidFill>
              </a:rPr>
              <a:t>mais témoignant d’une personnalité dangereuse / menaçante (menaces, port d’arme, incendie, harcèlement…) + faits ne portant pas atteinte à l’intégrité physique ou psychique d’autrui mais conduisent à l’internement </a:t>
            </a:r>
            <a:r>
              <a:rPr lang="fr-FR" dirty="0">
                <a:solidFill>
                  <a:schemeClr val="accent1"/>
                </a:solidFill>
              </a:rPr>
              <a:t>en concours</a:t>
            </a:r>
            <a:r>
              <a:rPr lang="fr-FR" dirty="0">
                <a:solidFill>
                  <a:schemeClr val="tx1"/>
                </a:solidFill>
              </a:rPr>
              <a:t> avec d’autres qui remplissent ce critère</a:t>
            </a:r>
          </a:p>
          <a:p>
            <a:pPr lvl="1"/>
            <a:endParaRPr lang="fr-FR" dirty="0">
              <a:solidFill>
                <a:schemeClr val="tx1"/>
              </a:solidFill>
            </a:endParaRPr>
          </a:p>
          <a:p>
            <a:pPr marL="222250" lvl="2" indent="0">
              <a:buNone/>
            </a:pPr>
            <a:endParaRPr lang="fr-FR" sz="1200" dirty="0"/>
          </a:p>
        </p:txBody>
      </p:sp>
    </p:spTree>
    <p:extLst>
      <p:ext uri="{BB962C8B-B14F-4D97-AF65-F5344CB8AC3E}">
        <p14:creationId xmlns:p14="http://schemas.microsoft.com/office/powerpoint/2010/main" val="1912371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1780D1-0A73-C337-BE74-14785457F747}"/>
              </a:ext>
            </a:extLst>
          </p:cNvPr>
          <p:cNvSpPr>
            <a:spLocks noGrp="1"/>
          </p:cNvSpPr>
          <p:nvPr>
            <p:ph type="title"/>
          </p:nvPr>
        </p:nvSpPr>
        <p:spPr>
          <a:xfrm>
            <a:off x="107504" y="188640"/>
            <a:ext cx="8229600" cy="1066800"/>
          </a:xfrm>
        </p:spPr>
        <p:txBody>
          <a:bodyPr>
            <a:normAutofit/>
          </a:bodyPr>
          <a:lstStyle/>
          <a:p>
            <a:r>
              <a:rPr lang="fr-FR" sz="3800" dirty="0"/>
              <a:t>Recherche</a:t>
            </a:r>
          </a:p>
        </p:txBody>
      </p:sp>
      <p:sp>
        <p:nvSpPr>
          <p:cNvPr id="3" name="Espace réservé du contenu 2">
            <a:extLst>
              <a:ext uri="{FF2B5EF4-FFF2-40B4-BE49-F238E27FC236}">
                <a16:creationId xmlns:a16="http://schemas.microsoft.com/office/drawing/2014/main" id="{580AA4BF-8081-1D03-2D1B-97D1E07C6337}"/>
              </a:ext>
            </a:extLst>
          </p:cNvPr>
          <p:cNvSpPr>
            <a:spLocks noGrp="1"/>
          </p:cNvSpPr>
          <p:nvPr>
            <p:ph idx="1"/>
          </p:nvPr>
        </p:nvSpPr>
        <p:spPr>
          <a:xfrm>
            <a:off x="0" y="1245858"/>
            <a:ext cx="9144000" cy="5760640"/>
          </a:xfrm>
        </p:spPr>
        <p:txBody>
          <a:bodyPr>
            <a:normAutofit fontScale="85000" lnSpcReduction="20000"/>
          </a:bodyPr>
          <a:lstStyle/>
          <a:p>
            <a:pPr lvl="1"/>
            <a:r>
              <a:rPr lang="fr-FR" dirty="0">
                <a:solidFill>
                  <a:schemeClr val="accent1"/>
                </a:solidFill>
              </a:rPr>
              <a:t>expertises</a:t>
            </a:r>
            <a:r>
              <a:rPr lang="fr-FR" dirty="0">
                <a:solidFill>
                  <a:schemeClr val="tx1"/>
                </a:solidFill>
              </a:rPr>
              <a:t> : </a:t>
            </a:r>
          </a:p>
          <a:p>
            <a:pPr lvl="2"/>
            <a:r>
              <a:rPr lang="fr-FR" dirty="0">
                <a:solidFill>
                  <a:schemeClr val="tx1"/>
                </a:solidFill>
              </a:rPr>
              <a:t>demandées par juges d’instruction dans 72% des dossiers</a:t>
            </a:r>
          </a:p>
          <a:p>
            <a:pPr lvl="2"/>
            <a:r>
              <a:rPr lang="fr-FR" dirty="0">
                <a:solidFill>
                  <a:schemeClr val="tx1"/>
                </a:solidFill>
              </a:rPr>
              <a:t>« toujours les mêmes »</a:t>
            </a:r>
          </a:p>
          <a:p>
            <a:pPr lvl="3"/>
            <a:r>
              <a:rPr lang="fr-FR" dirty="0">
                <a:solidFill>
                  <a:schemeClr val="tx1"/>
                </a:solidFill>
              </a:rPr>
              <a:t>Liège : 12 différents mais 4 principaux</a:t>
            </a:r>
          </a:p>
          <a:p>
            <a:pPr lvl="3"/>
            <a:r>
              <a:rPr lang="fr-FR" dirty="0">
                <a:solidFill>
                  <a:schemeClr val="tx1"/>
                </a:solidFill>
              </a:rPr>
              <a:t>Mons : 8 différents mais 2 principaux</a:t>
            </a:r>
          </a:p>
          <a:p>
            <a:pPr lvl="3"/>
            <a:r>
              <a:rPr lang="fr-FR" dirty="0">
                <a:solidFill>
                  <a:schemeClr val="tx1"/>
                </a:solidFill>
              </a:rPr>
              <a:t>Bruxelles : 19 différents mais 4 principaux</a:t>
            </a:r>
          </a:p>
          <a:p>
            <a:pPr lvl="2"/>
            <a:r>
              <a:rPr lang="fr-FR" dirty="0">
                <a:solidFill>
                  <a:schemeClr val="tx1"/>
                </a:solidFill>
              </a:rPr>
              <a:t>expertise rendue en collège ou avec assistance psychologue dans 1/3 des dossiers</a:t>
            </a:r>
          </a:p>
          <a:p>
            <a:pPr lvl="2"/>
            <a:r>
              <a:rPr lang="fr-FR" dirty="0">
                <a:solidFill>
                  <a:schemeClr val="tx1"/>
                </a:solidFill>
              </a:rPr>
              <a:t>imprécision</a:t>
            </a:r>
          </a:p>
          <a:p>
            <a:pPr lvl="3"/>
            <a:r>
              <a:rPr lang="fr-FR" dirty="0">
                <a:solidFill>
                  <a:schemeClr val="tx1"/>
                </a:solidFill>
              </a:rPr>
              <a:t>Constat que même état au moment des faits et de la décision</a:t>
            </a:r>
          </a:p>
          <a:p>
            <a:pPr lvl="3"/>
            <a:r>
              <a:rPr lang="fr-FR" dirty="0">
                <a:solidFill>
                  <a:schemeClr val="tx1"/>
                </a:solidFill>
              </a:rPr>
              <a:t>Ne précisent pas si abolition ou altération grave ; ou « altération » (sans mentionner « grave »)</a:t>
            </a:r>
          </a:p>
          <a:p>
            <a:pPr lvl="3"/>
            <a:r>
              <a:rPr lang="fr-FR" dirty="0">
                <a:solidFill>
                  <a:schemeClr val="tx1"/>
                </a:solidFill>
              </a:rPr>
              <a:t>Lien causal est établi (sans davantage de précision) ou « hautement probable »</a:t>
            </a:r>
          </a:p>
          <a:p>
            <a:pPr lvl="2"/>
            <a:r>
              <a:rPr lang="fr-FR" dirty="0">
                <a:solidFill>
                  <a:schemeClr val="tx1"/>
                </a:solidFill>
              </a:rPr>
              <a:t>Trouble le plus diagnostiqué = trouble psychotique (213 sur 310 expertises)</a:t>
            </a:r>
          </a:p>
          <a:p>
            <a:pPr lvl="2"/>
            <a:r>
              <a:rPr lang="fr-FR" dirty="0">
                <a:solidFill>
                  <a:schemeClr val="tx1"/>
                </a:solidFill>
              </a:rPr>
              <a:t>pas toujours de recommandations de traitement (ou confusion avec mission judiciaire : « internement opportun » « placement en EDS approprié »)</a:t>
            </a:r>
          </a:p>
          <a:p>
            <a:pPr lvl="2"/>
            <a:r>
              <a:rPr lang="fr-FR" dirty="0">
                <a:solidFill>
                  <a:schemeClr val="tx1"/>
                </a:solidFill>
              </a:rPr>
              <a:t>très peu de recours au COCS</a:t>
            </a:r>
          </a:p>
          <a:p>
            <a:pPr lvl="2"/>
            <a:r>
              <a:rPr lang="fr-FR" dirty="0">
                <a:solidFill>
                  <a:schemeClr val="tx1"/>
                </a:solidFill>
              </a:rPr>
              <a:t>très peu d’usage de la contradiction de l’expertise par les avocats</a:t>
            </a:r>
          </a:p>
          <a:p>
            <a:pPr marL="222250" lvl="2" indent="0">
              <a:buNone/>
            </a:pPr>
            <a:endParaRPr lang="fr-FR" sz="1200" dirty="0"/>
          </a:p>
        </p:txBody>
      </p:sp>
    </p:spTree>
    <p:extLst>
      <p:ext uri="{BB962C8B-B14F-4D97-AF65-F5344CB8AC3E}">
        <p14:creationId xmlns:p14="http://schemas.microsoft.com/office/powerpoint/2010/main" val="180526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2944" y="404664"/>
            <a:ext cx="8427381" cy="936104"/>
          </a:xfrm>
        </p:spPr>
        <p:txBody>
          <a:bodyPr>
            <a:normAutofit/>
          </a:bodyPr>
          <a:lstStyle/>
          <a:p>
            <a:r>
              <a:rPr lang="fr-FR" dirty="0"/>
              <a:t>Exécution de l’internement</a:t>
            </a:r>
            <a:endParaRPr lang="fr-FR" b="1" u="sng" dirty="0"/>
          </a:p>
        </p:txBody>
      </p:sp>
      <p:sp>
        <p:nvSpPr>
          <p:cNvPr id="3" name="Espace réservé du contenu 2"/>
          <p:cNvSpPr>
            <a:spLocks noGrp="1"/>
          </p:cNvSpPr>
          <p:nvPr>
            <p:ph sz="quarter" idx="1"/>
          </p:nvPr>
        </p:nvSpPr>
        <p:spPr>
          <a:xfrm>
            <a:off x="206778" y="1428151"/>
            <a:ext cx="8937221" cy="5429849"/>
          </a:xfrm>
        </p:spPr>
        <p:txBody>
          <a:bodyPr>
            <a:normAutofit fontScale="92500" lnSpcReduction="10000"/>
          </a:bodyPr>
          <a:lstStyle/>
          <a:p>
            <a:pPr marL="411480" lvl="1" indent="0" algn="just">
              <a:buNone/>
            </a:pPr>
            <a:endParaRPr lang="fr-BE" sz="400" dirty="0"/>
          </a:p>
          <a:p>
            <a:pPr algn="just"/>
            <a:r>
              <a:rPr lang="fr-BE" dirty="0"/>
              <a:t>Mesure d’internement = </a:t>
            </a:r>
            <a:r>
              <a:rPr lang="fr-BE" b="1" dirty="0"/>
              <a:t>à durée </a:t>
            </a:r>
            <a:r>
              <a:rPr lang="fr-BE" b="1" u="sng" dirty="0">
                <a:solidFill>
                  <a:schemeClr val="accent2"/>
                </a:solidFill>
              </a:rPr>
              <a:t>indéterminée</a:t>
            </a:r>
          </a:p>
          <a:p>
            <a:pPr marL="109728" indent="0" algn="just">
              <a:buNone/>
            </a:pPr>
            <a:endParaRPr lang="fr-BE" sz="1500" dirty="0"/>
          </a:p>
          <a:p>
            <a:pPr algn="just"/>
            <a:r>
              <a:rPr lang="fr-BE" dirty="0"/>
              <a:t>Une fois que la mesure d’internement est prononcée, que se passe-t-il ? C’est la matière de l’« exécution de l’internement » </a:t>
            </a:r>
          </a:p>
          <a:p>
            <a:pPr algn="just"/>
            <a:endParaRPr lang="fr-BE" dirty="0"/>
          </a:p>
          <a:p>
            <a:pPr algn="just"/>
            <a:endParaRPr lang="fr-BE" dirty="0"/>
          </a:p>
          <a:p>
            <a:pPr algn="just"/>
            <a:endParaRPr lang="fr-BE" dirty="0"/>
          </a:p>
          <a:p>
            <a:pPr algn="just"/>
            <a:endParaRPr lang="fr-BE" dirty="0"/>
          </a:p>
          <a:p>
            <a:pPr algn="just"/>
            <a:endParaRPr lang="fr-BE" dirty="0"/>
          </a:p>
          <a:p>
            <a:pPr algn="just"/>
            <a:r>
              <a:rPr lang="fr-BE" dirty="0"/>
              <a:t>Exécution de la mesure d’internement = matière aussi réglée par la loi du 5 mai 2014 </a:t>
            </a:r>
          </a:p>
          <a:p>
            <a:pPr marL="1265238" lvl="1" indent="-457200" algn="just">
              <a:buFont typeface="Symbol" pitchFamily="2" charset="2"/>
              <a:buChar char="Þ"/>
            </a:pPr>
            <a:r>
              <a:rPr lang="fr-BE" i="1" dirty="0"/>
              <a:t>S’inspire largement du droit de l’exécution de la peine privative de liberté et de la LSJE !</a:t>
            </a:r>
            <a:endParaRPr lang="fr-BE" dirty="0"/>
          </a:p>
          <a:p>
            <a:pPr lvl="2" algn="just"/>
            <a:endParaRPr lang="fr-BE" dirty="0"/>
          </a:p>
          <a:p>
            <a:pPr algn="just"/>
            <a:endParaRPr lang="fr-BE" dirty="0"/>
          </a:p>
          <a:p>
            <a:pPr algn="just"/>
            <a:endParaRPr lang="fr-BE" dirty="0"/>
          </a:p>
          <a:p>
            <a:pPr algn="just"/>
            <a:endParaRPr lang="fr-BE" dirty="0"/>
          </a:p>
          <a:p>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879282087"/>
              </p:ext>
            </p:extLst>
          </p:nvPr>
        </p:nvGraphicFramePr>
        <p:xfrm>
          <a:off x="1043608" y="3446391"/>
          <a:ext cx="7720734" cy="1554480"/>
        </p:xfrm>
        <a:graphic>
          <a:graphicData uri="http://schemas.openxmlformats.org/drawingml/2006/table">
            <a:tbl>
              <a:tblPr firstRow="1" bandRow="1">
                <a:tableStyleId>{5C22544A-7EE6-4342-B048-85BDC9FD1C3A}</a:tableStyleId>
              </a:tblPr>
              <a:tblGrid>
                <a:gridCol w="2573578">
                  <a:extLst>
                    <a:ext uri="{9D8B030D-6E8A-4147-A177-3AD203B41FA5}">
                      <a16:colId xmlns:a16="http://schemas.microsoft.com/office/drawing/2014/main" val="20000"/>
                    </a:ext>
                  </a:extLst>
                </a:gridCol>
                <a:gridCol w="2573578">
                  <a:extLst>
                    <a:ext uri="{9D8B030D-6E8A-4147-A177-3AD203B41FA5}">
                      <a16:colId xmlns:a16="http://schemas.microsoft.com/office/drawing/2014/main" val="20001"/>
                    </a:ext>
                  </a:extLst>
                </a:gridCol>
                <a:gridCol w="2573578">
                  <a:extLst>
                    <a:ext uri="{9D8B030D-6E8A-4147-A177-3AD203B41FA5}">
                      <a16:colId xmlns:a16="http://schemas.microsoft.com/office/drawing/2014/main" val="20002"/>
                    </a:ext>
                  </a:extLst>
                </a:gridCol>
              </a:tblGrid>
              <a:tr h="456193">
                <a:tc>
                  <a:txBody>
                    <a:bodyPr/>
                    <a:lstStyle/>
                    <a:p>
                      <a:r>
                        <a:rPr lang="fr-FR" dirty="0"/>
                        <a:t>Phase préliminaire</a:t>
                      </a:r>
                    </a:p>
                  </a:txBody>
                  <a:tcPr/>
                </a:tc>
                <a:tc>
                  <a:txBody>
                    <a:bodyPr/>
                    <a:lstStyle/>
                    <a:p>
                      <a:r>
                        <a:rPr lang="fr-FR" dirty="0"/>
                        <a:t>Phase de jugement</a:t>
                      </a:r>
                    </a:p>
                    <a:p>
                      <a:endParaRPr lang="fr-FR" i="1" dirty="0"/>
                    </a:p>
                  </a:txBody>
                  <a:tcPr/>
                </a:tc>
                <a:tc>
                  <a:txBody>
                    <a:bodyPr/>
                    <a:lstStyle/>
                    <a:p>
                      <a:r>
                        <a:rPr lang="fr-FR" dirty="0"/>
                        <a:t>Phase de l’exécution</a:t>
                      </a:r>
                    </a:p>
                  </a:txBody>
                  <a:tcPr/>
                </a:tc>
                <a:extLst>
                  <a:ext uri="{0D108BD9-81ED-4DB2-BD59-A6C34878D82A}">
                    <a16:rowId xmlns:a16="http://schemas.microsoft.com/office/drawing/2014/main" val="10000"/>
                  </a:ext>
                </a:extLst>
              </a:tr>
              <a:tr h="456193">
                <a:tc>
                  <a:txBody>
                    <a:bodyPr/>
                    <a:lstStyle/>
                    <a:p>
                      <a:r>
                        <a:rPr lang="fr-FR" dirty="0"/>
                        <a:t>Expertise </a:t>
                      </a:r>
                    </a:p>
                  </a:txBody>
                  <a:tcPr/>
                </a:tc>
                <a:tc>
                  <a:txBody>
                    <a:bodyPr/>
                    <a:lstStyle/>
                    <a:p>
                      <a:r>
                        <a:rPr lang="fr-FR" dirty="0"/>
                        <a:t>Décision sur la </a:t>
                      </a:r>
                      <a:r>
                        <a:rPr lang="fr-FR" b="1" dirty="0"/>
                        <a:t>responsabilité</a:t>
                      </a:r>
                      <a:r>
                        <a:rPr lang="fr-FR" baseline="0" dirty="0"/>
                        <a:t> et sur </a:t>
                      </a:r>
                      <a:r>
                        <a:rPr lang="fr-FR" b="1" baseline="0" dirty="0"/>
                        <a:t>l’internement</a:t>
                      </a:r>
                      <a:endParaRPr lang="fr-FR" b="1" dirty="0"/>
                    </a:p>
                  </a:txBody>
                  <a:tcPr/>
                </a:tc>
                <a:tc>
                  <a:txBody>
                    <a:bodyPr/>
                    <a:lstStyle/>
                    <a:p>
                      <a:r>
                        <a:rPr lang="fr-FR" dirty="0"/>
                        <a:t>Exécution de la mesure d’internement</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70856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2944" y="404664"/>
            <a:ext cx="8427381" cy="936104"/>
          </a:xfrm>
        </p:spPr>
        <p:txBody>
          <a:bodyPr>
            <a:normAutofit/>
          </a:bodyPr>
          <a:lstStyle/>
          <a:p>
            <a:r>
              <a:rPr lang="fr-FR" dirty="0"/>
              <a:t>Exécution de l’internement</a:t>
            </a:r>
            <a:endParaRPr lang="fr-FR" b="1" u="sng" dirty="0"/>
          </a:p>
        </p:txBody>
      </p:sp>
      <p:sp>
        <p:nvSpPr>
          <p:cNvPr id="3" name="Espace réservé du contenu 2"/>
          <p:cNvSpPr>
            <a:spLocks noGrp="1"/>
          </p:cNvSpPr>
          <p:nvPr>
            <p:ph sz="quarter" idx="1"/>
          </p:nvPr>
        </p:nvSpPr>
        <p:spPr>
          <a:xfrm>
            <a:off x="0" y="1484785"/>
            <a:ext cx="9036496" cy="5370164"/>
          </a:xfrm>
        </p:spPr>
        <p:txBody>
          <a:bodyPr>
            <a:normAutofit fontScale="85000" lnSpcReduction="10000"/>
          </a:bodyPr>
          <a:lstStyle/>
          <a:p>
            <a:pPr marL="365760" lvl="1" indent="-256032" algn="just">
              <a:buClr>
                <a:schemeClr val="accent3"/>
              </a:buClr>
              <a:buFont typeface="Georgia"/>
              <a:buChar char="•"/>
            </a:pPr>
            <a:r>
              <a:rPr lang="fr-BE" sz="2800" dirty="0">
                <a:solidFill>
                  <a:schemeClr val="tx1"/>
                </a:solidFill>
              </a:rPr>
              <a:t>Compétence </a:t>
            </a:r>
            <a:r>
              <a:rPr lang="fr-FR" sz="2800" dirty="0">
                <a:solidFill>
                  <a:schemeClr val="tx1"/>
                </a:solidFill>
              </a:rPr>
              <a:t>de la </a:t>
            </a:r>
            <a:r>
              <a:rPr lang="fr-FR" sz="2800" b="1" dirty="0">
                <a:solidFill>
                  <a:schemeClr val="tx1"/>
                </a:solidFill>
              </a:rPr>
              <a:t>chambre de protection sociale </a:t>
            </a:r>
            <a:r>
              <a:rPr lang="fr-FR" sz="2800" dirty="0">
                <a:solidFill>
                  <a:schemeClr val="tx1"/>
                </a:solidFill>
              </a:rPr>
              <a:t>(CPS) près du tribunal de l’application des peines (TAP) </a:t>
            </a:r>
          </a:p>
          <a:p>
            <a:pPr algn="just"/>
            <a:endParaRPr lang="fr-BE" dirty="0"/>
          </a:p>
          <a:p>
            <a:pPr algn="just"/>
            <a:r>
              <a:rPr lang="fr-BE" dirty="0"/>
              <a:t>Composition :</a:t>
            </a:r>
          </a:p>
          <a:p>
            <a:pPr lvl="1" algn="just"/>
            <a:r>
              <a:rPr lang="fr-BE" dirty="0">
                <a:solidFill>
                  <a:schemeClr val="tx1"/>
                </a:solidFill>
              </a:rPr>
              <a:t>Trois juges à temps plein :</a:t>
            </a:r>
          </a:p>
          <a:p>
            <a:pPr lvl="2" algn="just"/>
            <a:r>
              <a:rPr lang="fr-BE" dirty="0">
                <a:solidFill>
                  <a:schemeClr val="tx1"/>
                </a:solidFill>
              </a:rPr>
              <a:t>Président </a:t>
            </a:r>
            <a:r>
              <a:rPr lang="mr-IN" dirty="0">
                <a:solidFill>
                  <a:schemeClr val="tx1"/>
                </a:solidFill>
              </a:rPr>
              <a:t>–</a:t>
            </a:r>
            <a:r>
              <a:rPr lang="fr-BE" dirty="0">
                <a:solidFill>
                  <a:schemeClr val="tx1"/>
                </a:solidFill>
              </a:rPr>
              <a:t> juge de protection sociale : magistrat</a:t>
            </a:r>
          </a:p>
          <a:p>
            <a:pPr lvl="2" algn="just"/>
            <a:r>
              <a:rPr lang="fr-BE" dirty="0">
                <a:solidFill>
                  <a:schemeClr val="tx1"/>
                </a:solidFill>
              </a:rPr>
              <a:t>Assesseur spécialisé en psychologie clinique (</a:t>
            </a:r>
            <a:r>
              <a:rPr lang="fr-BE" strike="sngStrike" dirty="0">
                <a:solidFill>
                  <a:schemeClr val="tx1"/>
                </a:solidFill>
              </a:rPr>
              <a:t>psychiatre</a:t>
            </a:r>
            <a:r>
              <a:rPr lang="fr-BE" dirty="0">
                <a:solidFill>
                  <a:schemeClr val="tx1"/>
                </a:solidFill>
              </a:rPr>
              <a:t>)</a:t>
            </a:r>
          </a:p>
          <a:p>
            <a:pPr lvl="2" algn="just"/>
            <a:r>
              <a:rPr lang="fr-BE" dirty="0">
                <a:solidFill>
                  <a:schemeClr val="tx1"/>
                </a:solidFill>
              </a:rPr>
              <a:t>Assesseur spécialisé en réinsertion sociale</a:t>
            </a:r>
          </a:p>
          <a:p>
            <a:pPr algn="just"/>
            <a:endParaRPr lang="fr-BE" dirty="0">
              <a:solidFill>
                <a:schemeClr val="tx1"/>
              </a:solidFill>
            </a:endParaRPr>
          </a:p>
          <a:p>
            <a:pPr algn="just"/>
            <a:r>
              <a:rPr lang="fr-FR" dirty="0">
                <a:solidFill>
                  <a:schemeClr val="tx1"/>
                </a:solidFill>
              </a:rPr>
              <a:t>Instance judiciaire </a:t>
            </a:r>
            <a:r>
              <a:rPr lang="fr-FR" u="sng" dirty="0">
                <a:solidFill>
                  <a:schemeClr val="tx1"/>
                </a:solidFill>
              </a:rPr>
              <a:t>permanente</a:t>
            </a:r>
          </a:p>
          <a:p>
            <a:pPr marL="704088" lvl="2" indent="0" algn="just">
              <a:buNone/>
            </a:pPr>
            <a:r>
              <a:rPr lang="fr-FR" i="1" dirty="0">
                <a:solidFill>
                  <a:schemeClr val="tx1"/>
                </a:solidFill>
              </a:rPr>
              <a:t>Avant</a:t>
            </a:r>
            <a:r>
              <a:rPr lang="fr-FR" dirty="0">
                <a:solidFill>
                  <a:schemeClr val="tx1"/>
                </a:solidFill>
              </a:rPr>
              <a:t> entrée en vigueur loi 5 mai 2014 et mise en place des CPS : « </a:t>
            </a:r>
            <a:r>
              <a:rPr lang="fr-FR" b="1" dirty="0">
                <a:solidFill>
                  <a:schemeClr val="tx1"/>
                </a:solidFill>
              </a:rPr>
              <a:t>commissions de défense sociale</a:t>
            </a:r>
            <a:r>
              <a:rPr lang="fr-FR" dirty="0">
                <a:solidFill>
                  <a:schemeClr val="tx1"/>
                </a:solidFill>
              </a:rPr>
              <a:t> », non permanentes, composées d’un magistrat-président, d’un avocat et d’un psychiatre </a:t>
            </a:r>
          </a:p>
          <a:p>
            <a:pPr marL="704088" lvl="2" indent="0" algn="just">
              <a:buNone/>
            </a:pPr>
            <a:endParaRPr lang="fr-BE" dirty="0"/>
          </a:p>
          <a:p>
            <a:pPr algn="just"/>
            <a:r>
              <a:rPr lang="fr-BE" dirty="0"/>
              <a:t>Audiences à huis clos dans les lieux où se trouvent personnes internées</a:t>
            </a:r>
          </a:p>
          <a:p>
            <a:endParaRPr lang="fr-FR" dirty="0"/>
          </a:p>
        </p:txBody>
      </p:sp>
    </p:spTree>
    <p:extLst>
      <p:ext uri="{BB962C8B-B14F-4D97-AF65-F5344CB8AC3E}">
        <p14:creationId xmlns:p14="http://schemas.microsoft.com/office/powerpoint/2010/main" val="1936095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96213"/>
            <a:ext cx="8427381" cy="936104"/>
          </a:xfrm>
        </p:spPr>
        <p:txBody>
          <a:bodyPr>
            <a:normAutofit/>
          </a:bodyPr>
          <a:lstStyle/>
          <a:p>
            <a:r>
              <a:rPr lang="fr-FR" dirty="0"/>
              <a:t>Exécution internement</a:t>
            </a:r>
            <a:endParaRPr lang="fr-FR" b="1" u="sng" dirty="0"/>
          </a:p>
        </p:txBody>
      </p:sp>
      <p:sp>
        <p:nvSpPr>
          <p:cNvPr id="3" name="Espace réservé du contenu 2"/>
          <p:cNvSpPr>
            <a:spLocks noGrp="1"/>
          </p:cNvSpPr>
          <p:nvPr>
            <p:ph sz="quarter" idx="1"/>
          </p:nvPr>
        </p:nvSpPr>
        <p:spPr>
          <a:xfrm>
            <a:off x="118879" y="1249445"/>
            <a:ext cx="8906241" cy="5760640"/>
          </a:xfrm>
        </p:spPr>
        <p:txBody>
          <a:bodyPr>
            <a:normAutofit fontScale="77500" lnSpcReduction="20000"/>
          </a:bodyPr>
          <a:lstStyle/>
          <a:p>
            <a:pPr marL="411480" lvl="1" indent="0" algn="just">
              <a:buNone/>
            </a:pPr>
            <a:endParaRPr lang="fr-BE" sz="400" u="sng" dirty="0"/>
          </a:p>
          <a:p>
            <a:pPr algn="just"/>
            <a:r>
              <a:rPr lang="fr-BE" u="sng" dirty="0"/>
              <a:t>Modalités que CPS peut accorder </a:t>
            </a:r>
            <a:r>
              <a:rPr lang="fr-BE" u="sng" dirty="0">
                <a:solidFill>
                  <a:schemeClr val="accent2"/>
                </a:solidFill>
              </a:rPr>
              <a:t>à tout moment</a:t>
            </a:r>
            <a:r>
              <a:rPr lang="fr-BE" dirty="0">
                <a:solidFill>
                  <a:schemeClr val="accent2"/>
                </a:solidFill>
              </a:rPr>
              <a:t> </a:t>
            </a:r>
            <a:r>
              <a:rPr lang="fr-BE" dirty="0"/>
              <a:t>:</a:t>
            </a:r>
          </a:p>
          <a:p>
            <a:pPr marL="109728" indent="0" algn="just">
              <a:buNone/>
            </a:pPr>
            <a:endParaRPr lang="fr-BE" sz="1100" dirty="0"/>
          </a:p>
          <a:p>
            <a:pPr lvl="1" algn="just"/>
            <a:r>
              <a:rPr lang="fr-FR" altLang="x-none" sz="2300" b="1" i="1" dirty="0">
                <a:latin typeface="Georgia" charset="0"/>
                <a:ea typeface="Georgia" charset="0"/>
                <a:cs typeface="Georgia" charset="0"/>
              </a:rPr>
              <a:t>Placement</a:t>
            </a:r>
            <a:r>
              <a:rPr lang="fr-FR" altLang="x-none" sz="2300" i="1" dirty="0">
                <a:latin typeface="Georgia" charset="0"/>
                <a:ea typeface="Georgia" charset="0"/>
                <a:cs typeface="Georgia" charset="0"/>
              </a:rPr>
              <a:t> (art. 19)</a:t>
            </a:r>
            <a:r>
              <a:rPr lang="fr-FR" altLang="x-none" sz="2300" b="1" i="1" dirty="0">
                <a:latin typeface="Georgia" charset="0"/>
                <a:ea typeface="Georgia" charset="0"/>
                <a:cs typeface="Georgia" charset="0"/>
              </a:rPr>
              <a:t> </a:t>
            </a:r>
            <a:r>
              <a:rPr lang="fr-FR" altLang="x-none" sz="2300" i="1" dirty="0">
                <a:solidFill>
                  <a:schemeClr val="tx1"/>
                </a:solidFill>
                <a:latin typeface="Georgia" charset="0"/>
                <a:ea typeface="Georgia" charset="0"/>
                <a:cs typeface="Georgia" charset="0"/>
              </a:rPr>
              <a:t>: interné exécute la mesure dans un établissement, privé de sa liberté</a:t>
            </a:r>
          </a:p>
          <a:p>
            <a:pPr marL="1004888" lvl="1">
              <a:buFont typeface="Arial" charset="0"/>
              <a:buChar char="•"/>
            </a:pPr>
            <a:r>
              <a:rPr lang="fr-FR" altLang="x-none" sz="2300" i="1" dirty="0">
                <a:solidFill>
                  <a:schemeClr val="tx1"/>
                </a:solidFill>
                <a:latin typeface="Georgia" charset="0"/>
                <a:ea typeface="Georgia" charset="0"/>
                <a:cs typeface="Georgia" charset="0"/>
              </a:rPr>
              <a:t>à l</a:t>
            </a:r>
            <a:r>
              <a:rPr lang="fr-FR" altLang="fr-FR" sz="2300" i="1" dirty="0">
                <a:solidFill>
                  <a:schemeClr val="tx1"/>
                </a:solidFill>
                <a:latin typeface="Georgia" charset="0"/>
                <a:ea typeface="Georgia" charset="0"/>
                <a:cs typeface="Georgia" charset="0"/>
              </a:rPr>
              <a:t>’</a:t>
            </a:r>
            <a:r>
              <a:rPr lang="fr-FR" altLang="x-none" sz="2300" i="1" dirty="0">
                <a:solidFill>
                  <a:schemeClr val="tx1"/>
                </a:solidFill>
                <a:latin typeface="Georgia" charset="0"/>
                <a:ea typeface="Georgia" charset="0"/>
                <a:cs typeface="Georgia" charset="0"/>
              </a:rPr>
              <a:t>interné placé, la CPS peut accorder : </a:t>
            </a:r>
          </a:p>
          <a:p>
            <a:pPr marL="1274763" lvl="2">
              <a:buFont typeface="Arial" charset="0"/>
              <a:buChar char="•"/>
            </a:pPr>
            <a:r>
              <a:rPr lang="fr-FR" altLang="x-none" sz="2300" i="1" dirty="0">
                <a:solidFill>
                  <a:schemeClr val="tx1"/>
                </a:solidFill>
                <a:latin typeface="Georgia" charset="0"/>
                <a:ea typeface="Georgia" charset="0"/>
                <a:cs typeface="Georgia" charset="0"/>
              </a:rPr>
              <a:t>des </a:t>
            </a:r>
            <a:r>
              <a:rPr lang="fr-FR" altLang="x-none" sz="2300" b="1" i="1" dirty="0">
                <a:solidFill>
                  <a:schemeClr val="tx1"/>
                </a:solidFill>
                <a:latin typeface="Georgia" charset="0"/>
                <a:ea typeface="Georgia" charset="0"/>
                <a:cs typeface="Georgia" charset="0"/>
              </a:rPr>
              <a:t>permissions de sortie</a:t>
            </a:r>
            <a:r>
              <a:rPr lang="fr-FR" altLang="x-none" sz="2300" i="1" dirty="0">
                <a:solidFill>
                  <a:schemeClr val="tx1"/>
                </a:solidFill>
                <a:latin typeface="Georgia" charset="0"/>
                <a:ea typeface="Georgia" charset="0"/>
                <a:cs typeface="Georgia" charset="0"/>
              </a:rPr>
              <a:t>, ponctuelles ou périodiques </a:t>
            </a:r>
            <a:r>
              <a:rPr lang="fr-FR" altLang="x-none" sz="2300" i="1" dirty="0">
                <a:solidFill>
                  <a:schemeClr val="accent2"/>
                </a:solidFill>
                <a:latin typeface="Georgia" charset="0"/>
                <a:ea typeface="Georgia" charset="0"/>
                <a:cs typeface="Georgia" charset="0"/>
              </a:rPr>
              <a:t>(art. 20)</a:t>
            </a:r>
          </a:p>
          <a:p>
            <a:pPr marL="1274763" lvl="2">
              <a:buFont typeface="Arial" charset="0"/>
              <a:buChar char="•"/>
            </a:pPr>
            <a:r>
              <a:rPr lang="fr-FR" altLang="x-none" sz="2300" i="1" dirty="0">
                <a:solidFill>
                  <a:schemeClr val="tx1"/>
                </a:solidFill>
                <a:latin typeface="Georgia" charset="0"/>
                <a:ea typeface="Georgia" charset="0"/>
                <a:cs typeface="Georgia" charset="0"/>
              </a:rPr>
              <a:t>des</a:t>
            </a:r>
            <a:r>
              <a:rPr lang="fr-FR" altLang="x-none" sz="2300" b="1" i="1" dirty="0">
                <a:solidFill>
                  <a:schemeClr val="tx1"/>
                </a:solidFill>
                <a:latin typeface="Georgia" charset="0"/>
                <a:ea typeface="Georgia" charset="0"/>
                <a:cs typeface="Georgia" charset="0"/>
              </a:rPr>
              <a:t> congés </a:t>
            </a:r>
            <a:r>
              <a:rPr lang="fr-FR" altLang="x-none" sz="2300" i="1" dirty="0">
                <a:solidFill>
                  <a:schemeClr val="tx1"/>
                </a:solidFill>
                <a:latin typeface="Georgia" charset="0"/>
                <a:ea typeface="Georgia" charset="0"/>
                <a:cs typeface="Georgia" charset="0"/>
              </a:rPr>
              <a:t>(entre 1 et 14 jours par mois) </a:t>
            </a:r>
            <a:r>
              <a:rPr lang="fr-FR" altLang="x-none" sz="2300" i="1" dirty="0">
                <a:solidFill>
                  <a:schemeClr val="accent2"/>
                </a:solidFill>
                <a:latin typeface="Georgia" charset="0"/>
                <a:ea typeface="Georgia" charset="0"/>
                <a:cs typeface="Georgia" charset="0"/>
              </a:rPr>
              <a:t>(art. 21)</a:t>
            </a:r>
          </a:p>
          <a:p>
            <a:pPr marL="1274763" lvl="2">
              <a:buFont typeface="Arial" charset="0"/>
              <a:buChar char="•"/>
            </a:pPr>
            <a:r>
              <a:rPr lang="fr-FR" altLang="x-none" sz="2300" i="1" dirty="0">
                <a:solidFill>
                  <a:schemeClr val="tx1"/>
                </a:solidFill>
                <a:latin typeface="Georgia" charset="0"/>
                <a:ea typeface="Georgia" charset="0"/>
                <a:cs typeface="Georgia" charset="0"/>
              </a:rPr>
              <a:t>une</a:t>
            </a:r>
            <a:r>
              <a:rPr lang="fr-FR" altLang="x-none" sz="2300" b="1" i="1" dirty="0">
                <a:solidFill>
                  <a:schemeClr val="tx1"/>
                </a:solidFill>
                <a:latin typeface="Georgia" charset="0"/>
                <a:ea typeface="Georgia" charset="0"/>
                <a:cs typeface="Georgia" charset="0"/>
              </a:rPr>
              <a:t> détention limitée </a:t>
            </a:r>
            <a:r>
              <a:rPr lang="fr-FR" altLang="x-none" sz="2300" i="1" dirty="0">
                <a:solidFill>
                  <a:schemeClr val="tx1"/>
                </a:solidFill>
                <a:latin typeface="Georgia" charset="0"/>
                <a:ea typeface="Georgia" charset="0"/>
                <a:cs typeface="Georgia" charset="0"/>
              </a:rPr>
              <a:t>(quitter l</a:t>
            </a:r>
            <a:r>
              <a:rPr lang="fr-FR" altLang="fr-FR" sz="2300" i="1" dirty="0">
                <a:solidFill>
                  <a:schemeClr val="tx1"/>
                </a:solidFill>
                <a:latin typeface="Georgia" charset="0"/>
                <a:ea typeface="Georgia" charset="0"/>
                <a:cs typeface="Georgia" charset="0"/>
              </a:rPr>
              <a:t>’</a:t>
            </a:r>
            <a:r>
              <a:rPr lang="fr-FR" altLang="x-none" sz="2300" i="1" dirty="0">
                <a:solidFill>
                  <a:schemeClr val="tx1"/>
                </a:solidFill>
                <a:latin typeface="Georgia" charset="0"/>
                <a:ea typeface="Georgia" charset="0"/>
                <a:cs typeface="Georgia" charset="0"/>
              </a:rPr>
              <a:t>établissement 16h/jour + congés) </a:t>
            </a:r>
            <a:r>
              <a:rPr lang="fr-FR" altLang="x-none" sz="2300" i="1" dirty="0">
                <a:solidFill>
                  <a:schemeClr val="accent2"/>
                </a:solidFill>
                <a:latin typeface="Georgia" charset="0"/>
                <a:ea typeface="Georgia" charset="0"/>
                <a:cs typeface="Georgia" charset="0"/>
              </a:rPr>
              <a:t>(art. 23)</a:t>
            </a:r>
          </a:p>
          <a:p>
            <a:pPr lvl="1">
              <a:buFont typeface="Arial" charset="0"/>
              <a:buChar char="•"/>
            </a:pPr>
            <a:endParaRPr lang="fr-FR" altLang="x-none" sz="2300" b="1" i="1" dirty="0">
              <a:latin typeface="Georgia" charset="0"/>
              <a:ea typeface="Georgia" charset="0"/>
              <a:cs typeface="Georgia" charset="0"/>
            </a:endParaRPr>
          </a:p>
          <a:p>
            <a:pPr lvl="1">
              <a:buFont typeface="Arial" charset="0"/>
              <a:buChar char="•"/>
            </a:pPr>
            <a:r>
              <a:rPr lang="fr-FR" altLang="x-none" sz="2300" b="1" i="1" dirty="0">
                <a:latin typeface="Georgia" charset="0"/>
                <a:ea typeface="Georgia" charset="0"/>
                <a:cs typeface="Georgia" charset="0"/>
              </a:rPr>
              <a:t>Transfèrement </a:t>
            </a:r>
            <a:r>
              <a:rPr lang="fr-FR" altLang="x-none" sz="2300" i="1" dirty="0">
                <a:solidFill>
                  <a:schemeClr val="tx1"/>
                </a:solidFill>
                <a:latin typeface="Georgia" charset="0"/>
                <a:ea typeface="Georgia" charset="0"/>
                <a:cs typeface="Georgia" charset="0"/>
              </a:rPr>
              <a:t>vers un autre établissement</a:t>
            </a:r>
            <a:r>
              <a:rPr lang="fr-FR" altLang="x-none" sz="2300" i="1" dirty="0">
                <a:latin typeface="Georgia" charset="0"/>
                <a:ea typeface="Georgia" charset="0"/>
                <a:cs typeface="Georgia" charset="0"/>
              </a:rPr>
              <a:t> (art. 19)</a:t>
            </a:r>
            <a:endParaRPr lang="fr-FR" altLang="x-none" sz="2300" b="1" i="1" dirty="0">
              <a:solidFill>
                <a:schemeClr val="tx1"/>
              </a:solidFill>
              <a:latin typeface="Georgia" charset="0"/>
              <a:ea typeface="Georgia" charset="0"/>
              <a:cs typeface="Georgia" charset="0"/>
            </a:endParaRPr>
          </a:p>
          <a:p>
            <a:pPr lvl="1">
              <a:buFont typeface="Arial" charset="0"/>
              <a:buChar char="•"/>
            </a:pPr>
            <a:endParaRPr lang="fr-FR" altLang="x-none" sz="2300" b="1" i="1" dirty="0">
              <a:latin typeface="Georgia" charset="0"/>
              <a:ea typeface="Georgia" charset="0"/>
              <a:cs typeface="Georgia" charset="0"/>
            </a:endParaRPr>
          </a:p>
          <a:p>
            <a:pPr lvl="1">
              <a:buFont typeface="Arial" charset="0"/>
              <a:buChar char="•"/>
            </a:pPr>
            <a:r>
              <a:rPr lang="fr-FR" altLang="x-none" sz="2300" b="1" i="1" dirty="0">
                <a:latin typeface="Georgia" charset="0"/>
                <a:ea typeface="Georgia" charset="0"/>
                <a:cs typeface="Georgia" charset="0"/>
              </a:rPr>
              <a:t>Surveillance électronique </a:t>
            </a:r>
            <a:r>
              <a:rPr lang="fr-FR" altLang="x-none" sz="2300" i="1" dirty="0">
                <a:solidFill>
                  <a:schemeClr val="tx1"/>
                </a:solidFill>
                <a:latin typeface="Georgia" charset="0"/>
                <a:ea typeface="Georgia" charset="0"/>
                <a:cs typeface="Georgia" charset="0"/>
              </a:rPr>
              <a:t>(+ congés) </a:t>
            </a:r>
            <a:r>
              <a:rPr lang="fr-FR" altLang="x-none" sz="2300" i="1" dirty="0">
                <a:latin typeface="Georgia" charset="0"/>
                <a:ea typeface="Georgia" charset="0"/>
                <a:cs typeface="Georgia" charset="0"/>
              </a:rPr>
              <a:t>(art. 24)</a:t>
            </a:r>
            <a:endParaRPr lang="fr-FR" altLang="x-none" sz="2300" i="1" dirty="0">
              <a:solidFill>
                <a:schemeClr val="tx1"/>
              </a:solidFill>
              <a:latin typeface="Georgia" charset="0"/>
              <a:ea typeface="Georgia" charset="0"/>
              <a:cs typeface="Georgia" charset="0"/>
            </a:endParaRPr>
          </a:p>
          <a:p>
            <a:pPr lvl="1">
              <a:buFont typeface="Arial" charset="0"/>
              <a:buChar char="•"/>
            </a:pPr>
            <a:endParaRPr lang="fr-FR" altLang="x-none" sz="2300" b="1" i="1" dirty="0">
              <a:latin typeface="Georgia" charset="0"/>
              <a:ea typeface="Georgia" charset="0"/>
              <a:cs typeface="Georgia" charset="0"/>
            </a:endParaRPr>
          </a:p>
          <a:p>
            <a:pPr lvl="1">
              <a:buFont typeface="Arial" charset="0"/>
              <a:buChar char="•"/>
            </a:pPr>
            <a:r>
              <a:rPr lang="fr-FR" altLang="x-none" sz="2300" b="1" i="1" dirty="0">
                <a:latin typeface="Georgia" charset="0"/>
                <a:ea typeface="Georgia" charset="0"/>
                <a:cs typeface="Georgia" charset="0"/>
              </a:rPr>
              <a:t>Libération à l</a:t>
            </a:r>
            <a:r>
              <a:rPr lang="fr-FR" altLang="fr-FR" sz="2300" b="1" i="1" dirty="0">
                <a:latin typeface="Georgia" charset="0"/>
                <a:ea typeface="Georgia" charset="0"/>
                <a:cs typeface="Georgia" charset="0"/>
              </a:rPr>
              <a:t>’</a:t>
            </a:r>
            <a:r>
              <a:rPr lang="fr-FR" altLang="x-none" sz="2300" b="1" i="1" dirty="0">
                <a:latin typeface="Georgia" charset="0"/>
                <a:ea typeface="Georgia" charset="0"/>
                <a:cs typeface="Georgia" charset="0"/>
              </a:rPr>
              <a:t>essai </a:t>
            </a:r>
            <a:r>
              <a:rPr lang="fr-FR" altLang="x-none" sz="2300" i="1" dirty="0">
                <a:solidFill>
                  <a:schemeClr val="tx1"/>
                </a:solidFill>
                <a:latin typeface="Georgia" charset="0"/>
                <a:ea typeface="Georgia" charset="0"/>
                <a:cs typeface="Georgia" charset="0"/>
              </a:rPr>
              <a:t>(conditions à respecter pendant délai d’épreuve) </a:t>
            </a:r>
            <a:r>
              <a:rPr lang="fr-FR" altLang="x-none" sz="2300" i="1" dirty="0">
                <a:latin typeface="Georgia" charset="0"/>
                <a:ea typeface="Georgia" charset="0"/>
                <a:cs typeface="Georgia" charset="0"/>
              </a:rPr>
              <a:t>(art. 25)</a:t>
            </a:r>
            <a:endParaRPr lang="fr-FR" altLang="x-none" sz="2300" i="1" dirty="0">
              <a:solidFill>
                <a:schemeClr val="tx1"/>
              </a:solidFill>
              <a:latin typeface="Georgia" charset="0"/>
              <a:ea typeface="Georgia" charset="0"/>
              <a:cs typeface="Georgia" charset="0"/>
            </a:endParaRPr>
          </a:p>
          <a:p>
            <a:pPr lvl="2">
              <a:buFont typeface="Arial" charset="0"/>
              <a:buChar char="•"/>
            </a:pPr>
            <a:r>
              <a:rPr lang="fr-FR" altLang="x-none" sz="2300" i="1" dirty="0">
                <a:solidFill>
                  <a:schemeClr val="tx1"/>
                </a:solidFill>
                <a:latin typeface="Georgia" charset="0"/>
                <a:ea typeface="Georgia" charset="0"/>
                <a:cs typeface="Georgia" charset="0"/>
              </a:rPr>
              <a:t>à domicile ; dans un milieu d</a:t>
            </a:r>
            <a:r>
              <a:rPr lang="fr-FR" altLang="fr-FR" sz="2300" i="1" dirty="0">
                <a:solidFill>
                  <a:schemeClr val="tx1"/>
                </a:solidFill>
                <a:latin typeface="Georgia" charset="0"/>
                <a:ea typeface="Georgia" charset="0"/>
                <a:cs typeface="Georgia" charset="0"/>
              </a:rPr>
              <a:t>’</a:t>
            </a:r>
            <a:r>
              <a:rPr lang="fr-FR" altLang="x-none" sz="2300" i="1" dirty="0">
                <a:solidFill>
                  <a:schemeClr val="tx1"/>
                </a:solidFill>
                <a:latin typeface="Georgia" charset="0"/>
                <a:ea typeface="Georgia" charset="0"/>
                <a:cs typeface="Georgia" charset="0"/>
              </a:rPr>
              <a:t>accueil ou dans un hôpital psychiatrique </a:t>
            </a:r>
          </a:p>
          <a:p>
            <a:pPr marL="704088" lvl="2" indent="0">
              <a:buNone/>
            </a:pPr>
            <a:r>
              <a:rPr lang="fr-FR" altLang="x-none" sz="2300" i="1" dirty="0">
                <a:solidFill>
                  <a:schemeClr val="tx1"/>
                </a:solidFill>
                <a:latin typeface="Georgia" charset="0"/>
                <a:ea typeface="Georgia" charset="0"/>
                <a:cs typeface="Georgia" charset="0"/>
              </a:rPr>
              <a:t>(éventuelle restriction de liberté avec octroi de permissions de sortie, etc. : aménagement par l</a:t>
            </a:r>
            <a:r>
              <a:rPr lang="fr-FR" altLang="fr-FR" sz="2300" i="1" dirty="0">
                <a:solidFill>
                  <a:schemeClr val="tx1"/>
                </a:solidFill>
                <a:latin typeface="Georgia" charset="0"/>
                <a:ea typeface="Georgia" charset="0"/>
                <a:cs typeface="Georgia" charset="0"/>
              </a:rPr>
              <a:t>’</a:t>
            </a:r>
            <a:r>
              <a:rPr lang="fr-FR" altLang="x-none" sz="2300" i="1" dirty="0">
                <a:solidFill>
                  <a:schemeClr val="tx1"/>
                </a:solidFill>
                <a:latin typeface="Georgia" charset="0"/>
                <a:ea typeface="Georgia" charset="0"/>
                <a:cs typeface="Georgia" charset="0"/>
              </a:rPr>
              <a:t>hôpital et pas par la CPS)</a:t>
            </a:r>
          </a:p>
          <a:p>
            <a:pPr lvl="1">
              <a:buFont typeface="Arial" charset="0"/>
              <a:buChar char="•"/>
            </a:pPr>
            <a:endParaRPr lang="fr-FR" altLang="x-none" sz="2300" b="1" i="1" dirty="0">
              <a:latin typeface="Georgia" charset="0"/>
              <a:ea typeface="Georgia" charset="0"/>
              <a:cs typeface="Georgia" charset="0"/>
            </a:endParaRPr>
          </a:p>
          <a:p>
            <a:pPr lvl="1">
              <a:buFont typeface="Arial" charset="0"/>
              <a:buChar char="•"/>
            </a:pPr>
            <a:r>
              <a:rPr lang="fr-FR" altLang="x-none" sz="2300" b="1" i="1" dirty="0">
                <a:latin typeface="Georgia" charset="0"/>
                <a:ea typeface="Georgia" charset="0"/>
                <a:cs typeface="Georgia" charset="0"/>
              </a:rPr>
              <a:t>Libération anticipée en vue d</a:t>
            </a:r>
            <a:r>
              <a:rPr lang="fr-FR" altLang="fr-FR" sz="2300" b="1" i="1" dirty="0">
                <a:latin typeface="Georgia" charset="0"/>
                <a:ea typeface="Georgia" charset="0"/>
                <a:cs typeface="Georgia" charset="0"/>
              </a:rPr>
              <a:t>’</a:t>
            </a:r>
            <a:r>
              <a:rPr lang="fr-FR" altLang="x-none" sz="2300" b="1" i="1" dirty="0">
                <a:latin typeface="Georgia" charset="0"/>
                <a:ea typeface="Georgia" charset="0"/>
                <a:cs typeface="Georgia" charset="0"/>
              </a:rPr>
              <a:t>un éloignement </a:t>
            </a:r>
            <a:r>
              <a:rPr lang="fr-FR" altLang="x-none" sz="2300" i="1" dirty="0">
                <a:solidFill>
                  <a:schemeClr val="tx1"/>
                </a:solidFill>
                <a:latin typeface="Georgia" charset="0"/>
                <a:ea typeface="Georgia" charset="0"/>
                <a:cs typeface="Georgia" charset="0"/>
              </a:rPr>
              <a:t>(étrangers sans titre de séjour) ou </a:t>
            </a:r>
            <a:r>
              <a:rPr lang="fr-FR" altLang="x-none" sz="2300" i="1" dirty="0">
                <a:latin typeface="Georgia" charset="0"/>
                <a:ea typeface="Georgia" charset="0"/>
                <a:cs typeface="Georgia" charset="0"/>
              </a:rPr>
              <a:t>de la </a:t>
            </a:r>
            <a:r>
              <a:rPr lang="fr-FR" altLang="x-none" sz="2300" b="1" i="1" dirty="0">
                <a:latin typeface="Georgia" charset="0"/>
                <a:ea typeface="Georgia" charset="0"/>
                <a:cs typeface="Georgia" charset="0"/>
              </a:rPr>
              <a:t>remise</a:t>
            </a:r>
            <a:r>
              <a:rPr lang="fr-FR" altLang="x-none" sz="2300" i="1" dirty="0">
                <a:latin typeface="Georgia" charset="0"/>
                <a:ea typeface="Georgia" charset="0"/>
                <a:cs typeface="Georgia" charset="0"/>
              </a:rPr>
              <a:t> (art. 28)</a:t>
            </a:r>
            <a:endParaRPr lang="fr-BE" sz="2300" dirty="0"/>
          </a:p>
        </p:txBody>
      </p:sp>
    </p:spTree>
    <p:extLst>
      <p:ext uri="{BB962C8B-B14F-4D97-AF65-F5344CB8AC3E}">
        <p14:creationId xmlns:p14="http://schemas.microsoft.com/office/powerpoint/2010/main" val="839658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èche courbée vers la droite 8">
            <a:extLst>
              <a:ext uri="{FF2B5EF4-FFF2-40B4-BE49-F238E27FC236}">
                <a16:creationId xmlns:a16="http://schemas.microsoft.com/office/drawing/2014/main" id="{D7FCC4BD-D882-92C6-51CB-80421BB8D482}"/>
              </a:ext>
            </a:extLst>
          </p:cNvPr>
          <p:cNvSpPr/>
          <p:nvPr/>
        </p:nvSpPr>
        <p:spPr>
          <a:xfrm>
            <a:off x="800185" y="2910705"/>
            <a:ext cx="343855" cy="868654"/>
          </a:xfrm>
          <a:prstGeom prst="curved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chemeClr val="tx1"/>
              </a:solidFill>
            </a:endParaRPr>
          </a:p>
        </p:txBody>
      </p:sp>
      <p:sp>
        <p:nvSpPr>
          <p:cNvPr id="50" name="Rectangle 49">
            <a:extLst>
              <a:ext uri="{FF2B5EF4-FFF2-40B4-BE49-F238E27FC236}">
                <a16:creationId xmlns:a16="http://schemas.microsoft.com/office/drawing/2014/main" id="{195939C9-94C3-FB98-EFEC-78E08B5C5EF7}"/>
              </a:ext>
            </a:extLst>
          </p:cNvPr>
          <p:cNvSpPr/>
          <p:nvPr/>
        </p:nvSpPr>
        <p:spPr>
          <a:xfrm>
            <a:off x="4525246" y="5860617"/>
            <a:ext cx="4491214" cy="925316"/>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Flèche courbée vers la droite 2">
            <a:extLst>
              <a:ext uri="{FF2B5EF4-FFF2-40B4-BE49-F238E27FC236}">
                <a16:creationId xmlns:a16="http://schemas.microsoft.com/office/drawing/2014/main" id="{A70EA96D-B342-8E90-D511-1A129E5F11E3}"/>
              </a:ext>
            </a:extLst>
          </p:cNvPr>
          <p:cNvSpPr/>
          <p:nvPr/>
        </p:nvSpPr>
        <p:spPr>
          <a:xfrm>
            <a:off x="127541" y="2899594"/>
            <a:ext cx="429976" cy="2861778"/>
          </a:xfrm>
          <a:prstGeom prst="curved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chemeClr val="tx1"/>
              </a:solidFill>
            </a:endParaRPr>
          </a:p>
        </p:txBody>
      </p:sp>
      <p:sp>
        <p:nvSpPr>
          <p:cNvPr id="46" name="Rectangle 45"/>
          <p:cNvSpPr/>
          <p:nvPr/>
        </p:nvSpPr>
        <p:spPr>
          <a:xfrm>
            <a:off x="3707904" y="646784"/>
            <a:ext cx="5309127" cy="5213833"/>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a:p>
        </p:txBody>
      </p:sp>
      <p:sp>
        <p:nvSpPr>
          <p:cNvPr id="54" name="Flèche vers le bas 53">
            <a:extLst>
              <a:ext uri="{FF2B5EF4-FFF2-40B4-BE49-F238E27FC236}">
                <a16:creationId xmlns:a16="http://schemas.microsoft.com/office/drawing/2014/main" id="{E89EA4DA-C58D-29F1-556C-6E684F964AC4}"/>
              </a:ext>
            </a:extLst>
          </p:cNvPr>
          <p:cNvSpPr/>
          <p:nvPr/>
        </p:nvSpPr>
        <p:spPr>
          <a:xfrm>
            <a:off x="5498772" y="2413735"/>
            <a:ext cx="364896" cy="1489254"/>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4" name="Rectangle à coins arrondis 3"/>
          <p:cNvSpPr/>
          <p:nvPr/>
        </p:nvSpPr>
        <p:spPr>
          <a:xfrm>
            <a:off x="635426" y="1370679"/>
            <a:ext cx="2051447" cy="917859"/>
          </a:xfrm>
          <a:prstGeom prst="round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a:solidFill>
                <a:schemeClr val="accent2"/>
              </a:solidFill>
            </a:endParaRPr>
          </a:p>
        </p:txBody>
      </p:sp>
      <p:sp>
        <p:nvSpPr>
          <p:cNvPr id="5" name="Rectangle à coins arrondis 4"/>
          <p:cNvSpPr/>
          <p:nvPr/>
        </p:nvSpPr>
        <p:spPr>
          <a:xfrm>
            <a:off x="611911" y="2623370"/>
            <a:ext cx="2051447" cy="756733"/>
          </a:xfrm>
          <a:prstGeom prst="round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a:noFill/>
            </a:endParaRPr>
          </a:p>
        </p:txBody>
      </p:sp>
      <p:sp>
        <p:nvSpPr>
          <p:cNvPr id="6" name="Rectangle à coins arrondis 5"/>
          <p:cNvSpPr/>
          <p:nvPr/>
        </p:nvSpPr>
        <p:spPr>
          <a:xfrm>
            <a:off x="605729" y="5214828"/>
            <a:ext cx="2067882" cy="757727"/>
          </a:xfrm>
          <a:prstGeom prst="round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a:p>
        </p:txBody>
      </p:sp>
      <p:sp>
        <p:nvSpPr>
          <p:cNvPr id="7" name="Rectangle à coins arrondis 6"/>
          <p:cNvSpPr/>
          <p:nvPr/>
        </p:nvSpPr>
        <p:spPr>
          <a:xfrm>
            <a:off x="1187307" y="3428435"/>
            <a:ext cx="2052638" cy="589204"/>
          </a:xfrm>
          <a:prstGeom prst="roundRect">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altLang="en-US" sz="1500" b="1" dirty="0">
                <a:solidFill>
                  <a:schemeClr val="bg1"/>
                </a:solidFill>
                <a:latin typeface="Calibri" panose="020F0502020204030204" pitchFamily="34" charset="0"/>
                <a:cs typeface="Calibri" panose="020F0502020204030204" pitchFamily="34" charset="0"/>
              </a:rPr>
              <a:t>Avec troubles mentaux</a:t>
            </a:r>
          </a:p>
        </p:txBody>
      </p:sp>
      <p:sp>
        <p:nvSpPr>
          <p:cNvPr id="58375" name="ZoneTexte 7"/>
          <p:cNvSpPr txBox="1">
            <a:spLocks noChangeArrowheads="1"/>
          </p:cNvSpPr>
          <p:nvPr/>
        </p:nvSpPr>
        <p:spPr bwMode="auto">
          <a:xfrm>
            <a:off x="636568" y="1419717"/>
            <a:ext cx="200620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algn="ctr"/>
            <a:r>
              <a:rPr lang="fr-FR" altLang="en-US" sz="1500" b="1" dirty="0">
                <a:solidFill>
                  <a:schemeClr val="bg1"/>
                </a:solidFill>
              </a:rPr>
              <a:t>Inculpés / prévenus</a:t>
            </a:r>
          </a:p>
          <a:p>
            <a:pPr algn="ctr"/>
            <a:r>
              <a:rPr lang="fr-FR" altLang="en-US" sz="1500" b="1" dirty="0">
                <a:solidFill>
                  <a:schemeClr val="bg1"/>
                </a:solidFill>
              </a:rPr>
              <a:t>privés de liberté (détention préventive)</a:t>
            </a:r>
          </a:p>
        </p:txBody>
      </p:sp>
      <p:sp>
        <p:nvSpPr>
          <p:cNvPr id="58376" name="ZoneTexte 8"/>
          <p:cNvSpPr txBox="1">
            <a:spLocks noChangeArrowheads="1"/>
          </p:cNvSpPr>
          <p:nvPr/>
        </p:nvSpPr>
        <p:spPr bwMode="auto">
          <a:xfrm>
            <a:off x="560191" y="2677180"/>
            <a:ext cx="20062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algn="ctr"/>
            <a:r>
              <a:rPr lang="fr-FR" altLang="en-US" sz="1500" b="1" dirty="0">
                <a:solidFill>
                  <a:schemeClr val="bg1"/>
                </a:solidFill>
              </a:rPr>
              <a:t>Condamnés </a:t>
            </a:r>
          </a:p>
          <a:p>
            <a:pPr algn="ctr"/>
            <a:r>
              <a:rPr lang="fr-FR" altLang="en-US" sz="1500" b="1" dirty="0">
                <a:solidFill>
                  <a:schemeClr val="bg1"/>
                </a:solidFill>
              </a:rPr>
              <a:t>privés de liberté</a:t>
            </a:r>
          </a:p>
        </p:txBody>
      </p:sp>
      <p:sp>
        <p:nvSpPr>
          <p:cNvPr id="58378" name="ZoneTexte 10"/>
          <p:cNvSpPr txBox="1">
            <a:spLocks noChangeArrowheads="1"/>
          </p:cNvSpPr>
          <p:nvPr/>
        </p:nvSpPr>
        <p:spPr bwMode="auto">
          <a:xfrm>
            <a:off x="514198" y="5317518"/>
            <a:ext cx="201905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algn="ctr"/>
            <a:r>
              <a:rPr lang="fr-FR" altLang="en-US" sz="1500" b="1" dirty="0">
                <a:solidFill>
                  <a:schemeClr val="bg1"/>
                </a:solidFill>
              </a:rPr>
              <a:t>Internés </a:t>
            </a:r>
          </a:p>
          <a:p>
            <a:pPr algn="ctr"/>
            <a:r>
              <a:rPr lang="fr-FR" altLang="en-US" sz="1500" b="1" dirty="0">
                <a:solidFill>
                  <a:schemeClr val="bg1"/>
                </a:solidFill>
              </a:rPr>
              <a:t>privés de liberté </a:t>
            </a:r>
          </a:p>
        </p:txBody>
      </p:sp>
      <p:sp>
        <p:nvSpPr>
          <p:cNvPr id="13" name="Rectangle à coins arrondis 12"/>
          <p:cNvSpPr/>
          <p:nvPr/>
        </p:nvSpPr>
        <p:spPr>
          <a:xfrm>
            <a:off x="3975754" y="2873741"/>
            <a:ext cx="3227789" cy="76024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altLang="en-US" sz="1350" b="1" dirty="0">
                <a:solidFill>
                  <a:schemeClr val="bg1"/>
                </a:solidFill>
                <a:latin typeface="Calibri" panose="020F0502020204030204" pitchFamily="34" charset="0"/>
                <a:cs typeface="Calibri" panose="020F0502020204030204" pitchFamily="34" charset="0"/>
              </a:rPr>
              <a:t>10 maisons de peine</a:t>
            </a:r>
            <a:endParaRPr lang="fr-FR" altLang="en-US" sz="1350" dirty="0">
              <a:solidFill>
                <a:schemeClr val="bg1"/>
              </a:solidFill>
              <a:latin typeface="Calibri" panose="020F0502020204030204" pitchFamily="34" charset="0"/>
              <a:cs typeface="Calibri" panose="020F0502020204030204" pitchFamily="34" charset="0"/>
            </a:endParaRPr>
          </a:p>
          <a:p>
            <a:pPr algn="ctr"/>
            <a:r>
              <a:rPr lang="fr-FR" altLang="en-US" sz="1100" dirty="0">
                <a:solidFill>
                  <a:schemeClr val="bg1"/>
                </a:solidFill>
                <a:latin typeface="Calibri" panose="020F0502020204030204" pitchFamily="34" charset="0"/>
                <a:cs typeface="Calibri" panose="020F0502020204030204" pitchFamily="34" charset="0"/>
              </a:rPr>
              <a:t>(Andenne, Beveren, Hoogstraten (</a:t>
            </a:r>
            <a:r>
              <a:rPr lang="fr-FR" altLang="en-US" sz="1100" dirty="0">
                <a:solidFill>
                  <a:schemeClr val="tx1"/>
                </a:solidFill>
                <a:highlight>
                  <a:srgbClr val="FFFF00"/>
                </a:highlight>
                <a:latin typeface="Calibri" panose="020F0502020204030204" pitchFamily="34" charset="0"/>
                <a:cs typeface="Calibri" panose="020F0502020204030204" pitchFamily="34" charset="0"/>
              </a:rPr>
              <a:t>QF</a:t>
            </a:r>
            <a:r>
              <a:rPr lang="fr-FR" altLang="en-US" sz="1100" dirty="0">
                <a:solidFill>
                  <a:schemeClr val="bg1"/>
                </a:solidFill>
                <a:latin typeface="Calibri" panose="020F0502020204030204" pitchFamily="34" charset="0"/>
                <a:cs typeface="Calibri" panose="020F0502020204030204" pitchFamily="34" charset="0"/>
              </a:rPr>
              <a:t>), Ittre, Louvain central, </a:t>
            </a:r>
            <a:r>
              <a:rPr lang="fr-FR" altLang="en-US" sz="1100" dirty="0" err="1">
                <a:solidFill>
                  <a:schemeClr val="bg1"/>
                </a:solidFill>
                <a:latin typeface="Calibri" panose="020F0502020204030204" pitchFamily="34" charset="0"/>
                <a:cs typeface="Calibri" panose="020F0502020204030204" pitchFamily="34" charset="0"/>
              </a:rPr>
              <a:t>Marneffe</a:t>
            </a:r>
            <a:r>
              <a:rPr lang="fr-FR" altLang="en-US" sz="1100" dirty="0">
                <a:solidFill>
                  <a:schemeClr val="bg1"/>
                </a:solidFill>
                <a:latin typeface="Calibri" panose="020F0502020204030204" pitchFamily="34" charset="0"/>
                <a:cs typeface="Calibri" panose="020F0502020204030204" pitchFamily="34" charset="0"/>
              </a:rPr>
              <a:t>, Merksplas, Ruiselede, Saint-Hubert, </a:t>
            </a:r>
            <a:r>
              <a:rPr lang="fr-FR" altLang="en-US" sz="1100" dirty="0" err="1">
                <a:solidFill>
                  <a:schemeClr val="bg1"/>
                </a:solidFill>
                <a:latin typeface="Calibri" panose="020F0502020204030204" pitchFamily="34" charset="0"/>
                <a:cs typeface="Calibri" panose="020F0502020204030204" pitchFamily="34" charset="0"/>
              </a:rPr>
              <a:t>Wortel</a:t>
            </a:r>
            <a:r>
              <a:rPr lang="fr-FR" altLang="en-US" sz="1100" dirty="0">
                <a:solidFill>
                  <a:schemeClr val="bg1"/>
                </a:solidFill>
                <a:latin typeface="Calibri" panose="020F0502020204030204" pitchFamily="34" charset="0"/>
                <a:cs typeface="Calibri" panose="020F0502020204030204" pitchFamily="34" charset="0"/>
              </a:rPr>
              <a:t>)</a:t>
            </a:r>
          </a:p>
        </p:txBody>
      </p:sp>
      <p:sp>
        <p:nvSpPr>
          <p:cNvPr id="14" name="Rectangle à coins arrondis 13"/>
          <p:cNvSpPr/>
          <p:nvPr/>
        </p:nvSpPr>
        <p:spPr>
          <a:xfrm>
            <a:off x="4532815" y="6133445"/>
            <a:ext cx="3595253" cy="652488"/>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fr-FR" altLang="en-US" sz="1350" b="1" dirty="0">
                <a:solidFill>
                  <a:schemeClr val="bg1"/>
                </a:solidFill>
              </a:rPr>
              <a:t>Hôpitaux psy </a:t>
            </a:r>
            <a:r>
              <a:rPr lang="fr-FR" altLang="en-US" sz="1350" dirty="0">
                <a:solidFill>
                  <a:schemeClr val="bg1"/>
                </a:solidFill>
              </a:rPr>
              <a:t>(</a:t>
            </a:r>
            <a:r>
              <a:rPr lang="fr-FR" altLang="en-US" sz="1200" dirty="0">
                <a:solidFill>
                  <a:schemeClr val="bg1"/>
                </a:solidFill>
              </a:rPr>
              <a:t>si accord : pas le cas, mais via ancienne loi : Chêne aux Haies </a:t>
            </a:r>
            <a:r>
              <a:rPr lang="fr-FR" altLang="en-US" sz="1200" b="1" dirty="0">
                <a:solidFill>
                  <a:schemeClr val="bg1"/>
                </a:solidFill>
              </a:rPr>
              <a:t>(</a:t>
            </a:r>
            <a:r>
              <a:rPr lang="fr-FR" altLang="en-US" sz="1200" b="1" dirty="0">
                <a:solidFill>
                  <a:schemeClr val="tx1"/>
                </a:solidFill>
                <a:highlight>
                  <a:srgbClr val="FFFF00"/>
                </a:highlight>
              </a:rPr>
              <a:t>F</a:t>
            </a:r>
            <a:r>
              <a:rPr lang="fr-FR" altLang="en-US" sz="1200" b="1" dirty="0">
                <a:solidFill>
                  <a:schemeClr val="bg1"/>
                </a:solidFill>
              </a:rPr>
              <a:t>)</a:t>
            </a:r>
            <a:r>
              <a:rPr lang="fr-FR" altLang="en-US" sz="1200" dirty="0">
                <a:solidFill>
                  <a:schemeClr val="bg1"/>
                </a:solidFill>
              </a:rPr>
              <a:t>, Marronniers)</a:t>
            </a:r>
          </a:p>
        </p:txBody>
      </p:sp>
      <p:sp>
        <p:nvSpPr>
          <p:cNvPr id="12" name="Rectangle à coins arrondis 11"/>
          <p:cNvSpPr/>
          <p:nvPr/>
        </p:nvSpPr>
        <p:spPr>
          <a:xfrm>
            <a:off x="3935412" y="1515751"/>
            <a:ext cx="3242582" cy="1259748"/>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a:p>
        </p:txBody>
      </p:sp>
      <p:sp>
        <p:nvSpPr>
          <p:cNvPr id="58382" name="ZoneTexte 14"/>
          <p:cNvSpPr txBox="1">
            <a:spLocks noChangeArrowheads="1"/>
          </p:cNvSpPr>
          <p:nvPr/>
        </p:nvSpPr>
        <p:spPr bwMode="auto">
          <a:xfrm>
            <a:off x="3998871" y="1537154"/>
            <a:ext cx="3164112"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algn="ctr"/>
            <a:r>
              <a:rPr lang="fr-FR" altLang="en-US" sz="1500" b="1" dirty="0">
                <a:solidFill>
                  <a:schemeClr val="bg1"/>
                </a:solidFill>
              </a:rPr>
              <a:t>24 maisons d’arrêt et de peine</a:t>
            </a:r>
          </a:p>
          <a:p>
            <a:pPr algn="ctr"/>
            <a:r>
              <a:rPr lang="fr-FR" altLang="en-US" sz="1050" dirty="0">
                <a:solidFill>
                  <a:schemeClr val="bg1"/>
                </a:solidFill>
                <a:latin typeface="Calibri" panose="020F0502020204030204" pitchFamily="34" charset="0"/>
                <a:cs typeface="Calibri" panose="020F0502020204030204" pitchFamily="34" charset="0"/>
              </a:rPr>
              <a:t>(Anvers (</a:t>
            </a:r>
            <a:r>
              <a:rPr lang="fr-FR" altLang="en-US" sz="1050" dirty="0">
                <a:highlight>
                  <a:srgbClr val="FFFF00"/>
                </a:highlight>
                <a:latin typeface="Calibri" panose="020F0502020204030204" pitchFamily="34" charset="0"/>
                <a:cs typeface="Calibri" panose="020F0502020204030204" pitchFamily="34" charset="0"/>
              </a:rPr>
              <a:t>QF</a:t>
            </a:r>
            <a:r>
              <a:rPr lang="fr-FR" altLang="en-US" sz="1050" dirty="0">
                <a:solidFill>
                  <a:schemeClr val="bg1"/>
                </a:solidFill>
                <a:latin typeface="Calibri" panose="020F0502020204030204" pitchFamily="34" charset="0"/>
                <a:cs typeface="Calibri" panose="020F0502020204030204" pitchFamily="34" charset="0"/>
              </a:rPr>
              <a:t>), Arlon, Audenarde, Bruges (</a:t>
            </a:r>
            <a:r>
              <a:rPr lang="fr-FR" altLang="en-US" sz="1050" dirty="0">
                <a:highlight>
                  <a:srgbClr val="FFFF00"/>
                </a:highlight>
                <a:latin typeface="Calibri" panose="020F0502020204030204" pitchFamily="34" charset="0"/>
                <a:cs typeface="Calibri" panose="020F0502020204030204" pitchFamily="34" charset="0"/>
              </a:rPr>
              <a:t>QF</a:t>
            </a:r>
            <a:r>
              <a:rPr lang="fr-FR" altLang="en-US" sz="1050" dirty="0">
                <a:solidFill>
                  <a:schemeClr val="bg1"/>
                </a:solidFill>
                <a:latin typeface="Calibri" panose="020F0502020204030204" pitchFamily="34" charset="0"/>
                <a:cs typeface="Calibri" panose="020F0502020204030204" pitchFamily="34" charset="0"/>
              </a:rPr>
              <a:t>), Saint-Gilles, Dinant, Gand (</a:t>
            </a:r>
            <a:r>
              <a:rPr lang="fr-FR" altLang="en-US" sz="1050" dirty="0">
                <a:highlight>
                  <a:srgbClr val="FFFF00"/>
                </a:highlight>
                <a:latin typeface="Calibri" panose="020F0502020204030204" pitchFamily="34" charset="0"/>
                <a:cs typeface="Calibri" panose="020F0502020204030204" pitchFamily="34" charset="0"/>
              </a:rPr>
              <a:t>QF</a:t>
            </a:r>
            <a:r>
              <a:rPr lang="fr-FR" altLang="en-US" sz="1050" dirty="0">
                <a:solidFill>
                  <a:schemeClr val="bg1"/>
                </a:solidFill>
                <a:latin typeface="Calibri" panose="020F0502020204030204" pitchFamily="34" charset="0"/>
                <a:cs typeface="Calibri" panose="020F0502020204030204" pitchFamily="34" charset="0"/>
              </a:rPr>
              <a:t>), Hasselt (</a:t>
            </a:r>
            <a:r>
              <a:rPr lang="fr-FR" altLang="en-US" sz="1050" dirty="0">
                <a:highlight>
                  <a:srgbClr val="FFFF00"/>
                </a:highlight>
                <a:latin typeface="Calibri" panose="020F0502020204030204" pitchFamily="34" charset="0"/>
                <a:cs typeface="Calibri" panose="020F0502020204030204" pitchFamily="34" charset="0"/>
              </a:rPr>
              <a:t>QF</a:t>
            </a:r>
            <a:r>
              <a:rPr lang="fr-FR" altLang="en-US" sz="1050" dirty="0">
                <a:solidFill>
                  <a:schemeClr val="bg1"/>
                </a:solidFill>
                <a:latin typeface="Calibri" panose="020F0502020204030204" pitchFamily="34" charset="0"/>
                <a:cs typeface="Calibri" panose="020F0502020204030204" pitchFamily="34" charset="0"/>
              </a:rPr>
              <a:t>), Huy, </a:t>
            </a:r>
            <a:r>
              <a:rPr lang="fr-FR" altLang="en-US" sz="1050" dirty="0" err="1">
                <a:solidFill>
                  <a:schemeClr val="bg1"/>
                </a:solidFill>
                <a:latin typeface="Calibri" panose="020F0502020204030204" pitchFamily="34" charset="0"/>
                <a:cs typeface="Calibri" panose="020F0502020204030204" pitchFamily="34" charset="0"/>
              </a:rPr>
              <a:t>Jamioulx</a:t>
            </a:r>
            <a:r>
              <a:rPr lang="fr-FR" altLang="en-US" sz="1050" dirty="0">
                <a:solidFill>
                  <a:schemeClr val="bg1"/>
                </a:solidFill>
                <a:latin typeface="Calibri" panose="020F0502020204030204" pitchFamily="34" charset="0"/>
                <a:cs typeface="Calibri" panose="020F0502020204030204" pitchFamily="34" charset="0"/>
              </a:rPr>
              <a:t>, Lantin (</a:t>
            </a:r>
            <a:r>
              <a:rPr lang="fr-FR" altLang="en-US" sz="1050" dirty="0">
                <a:highlight>
                  <a:srgbClr val="FFFF00"/>
                </a:highlight>
                <a:latin typeface="Calibri" panose="020F0502020204030204" pitchFamily="34" charset="0"/>
                <a:cs typeface="Calibri" panose="020F0502020204030204" pitchFamily="34" charset="0"/>
              </a:rPr>
              <a:t>QF</a:t>
            </a:r>
            <a:r>
              <a:rPr lang="fr-FR" altLang="en-US" sz="1050" dirty="0">
                <a:solidFill>
                  <a:schemeClr val="bg1"/>
                </a:solidFill>
                <a:latin typeface="Calibri" panose="020F0502020204030204" pitchFamily="34" charset="0"/>
                <a:cs typeface="Calibri" panose="020F0502020204030204" pitchFamily="34" charset="0"/>
              </a:rPr>
              <a:t>), Louvain secondaire, Leuze-en-Hainaut, Malines, Marche-en-Famenne (</a:t>
            </a:r>
            <a:r>
              <a:rPr lang="fr-FR" altLang="en-US" sz="1050" dirty="0">
                <a:highlight>
                  <a:srgbClr val="FFFF00"/>
                </a:highlight>
                <a:latin typeface="Calibri" panose="020F0502020204030204" pitchFamily="34" charset="0"/>
                <a:cs typeface="Calibri" panose="020F0502020204030204" pitchFamily="34" charset="0"/>
              </a:rPr>
              <a:t>QF</a:t>
            </a:r>
            <a:r>
              <a:rPr lang="fr-FR" altLang="en-US" sz="1050" dirty="0">
                <a:solidFill>
                  <a:schemeClr val="bg1"/>
                </a:solidFill>
                <a:latin typeface="Calibri" panose="020F0502020204030204" pitchFamily="34" charset="0"/>
                <a:cs typeface="Calibri" panose="020F0502020204030204" pitchFamily="34" charset="0"/>
              </a:rPr>
              <a:t>), Mons (</a:t>
            </a:r>
            <a:r>
              <a:rPr lang="fr-FR" altLang="en-US" sz="1050" dirty="0">
                <a:highlight>
                  <a:srgbClr val="FFFF00"/>
                </a:highlight>
                <a:latin typeface="Calibri" panose="020F0502020204030204" pitchFamily="34" charset="0"/>
                <a:cs typeface="Calibri" panose="020F0502020204030204" pitchFamily="34" charset="0"/>
              </a:rPr>
              <a:t>QF</a:t>
            </a:r>
            <a:r>
              <a:rPr lang="fr-FR" altLang="en-US" sz="1050" dirty="0">
                <a:solidFill>
                  <a:schemeClr val="bg1"/>
                </a:solidFill>
                <a:latin typeface="Calibri" panose="020F0502020204030204" pitchFamily="34" charset="0"/>
                <a:cs typeface="Calibri" panose="020F0502020204030204" pitchFamily="34" charset="0"/>
              </a:rPr>
              <a:t>), Namur, Nivelles, Termonde, Tournai, Turnhout, Ypres, </a:t>
            </a:r>
            <a:r>
              <a:rPr lang="fr-FR" altLang="en-US" sz="1050" dirty="0" err="1">
                <a:solidFill>
                  <a:schemeClr val="bg1"/>
                </a:solidFill>
                <a:latin typeface="Calibri" panose="020F0502020204030204" pitchFamily="34" charset="0"/>
                <a:cs typeface="Calibri" panose="020F0502020204030204" pitchFamily="34" charset="0"/>
              </a:rPr>
              <a:t>Haren</a:t>
            </a:r>
            <a:r>
              <a:rPr lang="fr-FR" altLang="en-US" sz="1050" dirty="0">
                <a:solidFill>
                  <a:schemeClr val="bg1"/>
                </a:solidFill>
                <a:latin typeface="Calibri" panose="020F0502020204030204" pitchFamily="34" charset="0"/>
                <a:cs typeface="Calibri" panose="020F0502020204030204" pitchFamily="34" charset="0"/>
              </a:rPr>
              <a:t> (</a:t>
            </a:r>
            <a:r>
              <a:rPr lang="fr-FR" altLang="en-US" sz="1050" dirty="0">
                <a:highlight>
                  <a:srgbClr val="FFFF00"/>
                </a:highlight>
                <a:latin typeface="Calibri" panose="020F0502020204030204" pitchFamily="34" charset="0"/>
                <a:cs typeface="Calibri" panose="020F0502020204030204" pitchFamily="34" charset="0"/>
              </a:rPr>
              <a:t>QF</a:t>
            </a:r>
            <a:r>
              <a:rPr lang="fr-FR" altLang="en-US" sz="1050" dirty="0">
                <a:solidFill>
                  <a:schemeClr val="bg1"/>
                </a:solidFill>
                <a:latin typeface="Calibri" panose="020F0502020204030204" pitchFamily="34" charset="0"/>
                <a:cs typeface="Calibri" panose="020F0502020204030204" pitchFamily="34" charset="0"/>
              </a:rPr>
              <a:t>)</a:t>
            </a:r>
            <a:r>
              <a:rPr lang="fr-FR" altLang="en-US" sz="1050" dirty="0">
                <a:solidFill>
                  <a:schemeClr val="bg1"/>
                </a:solidFill>
              </a:rPr>
              <a:t>) + Tongres</a:t>
            </a:r>
          </a:p>
        </p:txBody>
      </p:sp>
      <p:sp>
        <p:nvSpPr>
          <p:cNvPr id="19" name="Rectangle à coins arrondis 18"/>
          <p:cNvSpPr/>
          <p:nvPr/>
        </p:nvSpPr>
        <p:spPr>
          <a:xfrm>
            <a:off x="4529072" y="3834164"/>
            <a:ext cx="2507663" cy="45519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altLang="en-US" sz="1350" b="1" dirty="0">
                <a:solidFill>
                  <a:schemeClr val="bg1"/>
                </a:solidFill>
              </a:rPr>
              <a:t>Annexes psychiatriques </a:t>
            </a:r>
            <a:r>
              <a:rPr lang="fr-FR" altLang="en-US" sz="1350" dirty="0">
                <a:solidFill>
                  <a:schemeClr val="bg1"/>
                </a:solidFill>
              </a:rPr>
              <a:t>(9 – </a:t>
            </a:r>
            <a:r>
              <a:rPr lang="fr-FR" altLang="en-US" sz="1350" dirty="0">
                <a:solidFill>
                  <a:schemeClr val="tx1"/>
                </a:solidFill>
                <a:highlight>
                  <a:srgbClr val="FFFF00"/>
                </a:highlight>
              </a:rPr>
              <a:t>1F</a:t>
            </a:r>
            <a:r>
              <a:rPr lang="fr-FR" altLang="en-US" sz="1350" dirty="0">
                <a:solidFill>
                  <a:schemeClr val="bg1"/>
                </a:solidFill>
              </a:rPr>
              <a:t>)</a:t>
            </a:r>
          </a:p>
        </p:txBody>
      </p:sp>
      <p:sp>
        <p:nvSpPr>
          <p:cNvPr id="20" name="Rectangle à coins arrondis 19"/>
          <p:cNvSpPr/>
          <p:nvPr/>
        </p:nvSpPr>
        <p:spPr>
          <a:xfrm>
            <a:off x="4518394" y="4385952"/>
            <a:ext cx="4326477" cy="595540"/>
          </a:xfrm>
          <a:prstGeom prst="roundRect">
            <a:avLst>
              <a:gd name="adj" fmla="val 2148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altLang="en-US" sz="1350" b="1" dirty="0">
                <a:solidFill>
                  <a:schemeClr val="bg1"/>
                </a:solidFill>
              </a:rPr>
              <a:t>Sections de défense sociale (6)</a:t>
            </a:r>
          </a:p>
          <a:p>
            <a:pPr algn="ctr"/>
            <a:r>
              <a:rPr lang="fr-FR" altLang="en-US" sz="1050" b="1" dirty="0">
                <a:solidFill>
                  <a:schemeClr val="bg1"/>
                </a:solidFill>
              </a:rPr>
              <a:t>(Merksplas, Turnhout, Bruges (</a:t>
            </a:r>
            <a:r>
              <a:rPr lang="fr-FR" altLang="en-US" sz="1050" b="1" dirty="0">
                <a:solidFill>
                  <a:schemeClr val="tx1"/>
                </a:solidFill>
                <a:highlight>
                  <a:srgbClr val="FFFF00"/>
                </a:highlight>
              </a:rPr>
              <a:t>F</a:t>
            </a:r>
            <a:r>
              <a:rPr lang="fr-FR" altLang="en-US" sz="1050" b="1" dirty="0">
                <a:solidFill>
                  <a:schemeClr val="bg1"/>
                </a:solidFill>
              </a:rPr>
              <a:t>), Anvers, Gand (</a:t>
            </a:r>
            <a:r>
              <a:rPr lang="fr-FR" altLang="en-US" sz="1050" b="1" dirty="0">
                <a:solidFill>
                  <a:schemeClr val="tx1"/>
                </a:solidFill>
                <a:highlight>
                  <a:srgbClr val="FFFF00"/>
                </a:highlight>
              </a:rPr>
              <a:t>F</a:t>
            </a:r>
            <a:r>
              <a:rPr lang="fr-FR" altLang="en-US" sz="1050" b="1" dirty="0">
                <a:solidFill>
                  <a:schemeClr val="bg1"/>
                </a:solidFill>
              </a:rPr>
              <a:t>), Namur)</a:t>
            </a:r>
          </a:p>
        </p:txBody>
      </p:sp>
      <p:cxnSp>
        <p:nvCxnSpPr>
          <p:cNvPr id="24" name="Connecteur droit avec flèche 23"/>
          <p:cNvCxnSpPr>
            <a:cxnSpLocks/>
          </p:cNvCxnSpPr>
          <p:nvPr/>
        </p:nvCxnSpPr>
        <p:spPr>
          <a:xfrm flipV="1">
            <a:off x="2723380" y="1824061"/>
            <a:ext cx="1166372" cy="14902"/>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cxnSp>
        <p:nvCxnSpPr>
          <p:cNvPr id="27" name="Connecteur droit avec flèche 26"/>
          <p:cNvCxnSpPr>
            <a:cxnSpLocks/>
          </p:cNvCxnSpPr>
          <p:nvPr/>
        </p:nvCxnSpPr>
        <p:spPr>
          <a:xfrm>
            <a:off x="2696795" y="3004048"/>
            <a:ext cx="1235692" cy="126035"/>
          </a:xfrm>
          <a:prstGeom prst="straightConnector1">
            <a:avLst/>
          </a:prstGeom>
          <a:ln>
            <a:solidFill>
              <a:schemeClr val="tx2"/>
            </a:solidFill>
            <a:tailEnd type="triangle"/>
          </a:ln>
        </p:spPr>
        <p:style>
          <a:lnRef idx="3">
            <a:schemeClr val="dk1"/>
          </a:lnRef>
          <a:fillRef idx="0">
            <a:schemeClr val="dk1"/>
          </a:fillRef>
          <a:effectRef idx="2">
            <a:schemeClr val="dk1"/>
          </a:effectRef>
          <a:fontRef idx="minor">
            <a:schemeClr val="tx1"/>
          </a:fontRef>
        </p:style>
      </p:cxnSp>
      <p:cxnSp>
        <p:nvCxnSpPr>
          <p:cNvPr id="33" name="Connecteur droit avec flèche 32"/>
          <p:cNvCxnSpPr>
            <a:cxnSpLocks/>
          </p:cNvCxnSpPr>
          <p:nvPr/>
        </p:nvCxnSpPr>
        <p:spPr>
          <a:xfrm>
            <a:off x="3266453" y="3751139"/>
            <a:ext cx="1214073" cy="252922"/>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cxnSp>
        <p:nvCxnSpPr>
          <p:cNvPr id="36" name="Connecteur droit avec flèche 35"/>
          <p:cNvCxnSpPr>
            <a:cxnSpLocks/>
          </p:cNvCxnSpPr>
          <p:nvPr/>
        </p:nvCxnSpPr>
        <p:spPr>
          <a:xfrm>
            <a:off x="2726292" y="5793521"/>
            <a:ext cx="1703018" cy="447499"/>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cxnSp>
        <p:nvCxnSpPr>
          <p:cNvPr id="38" name="Connecteur droit avec flèche 37"/>
          <p:cNvCxnSpPr>
            <a:cxnSpLocks/>
          </p:cNvCxnSpPr>
          <p:nvPr/>
        </p:nvCxnSpPr>
        <p:spPr>
          <a:xfrm flipV="1">
            <a:off x="2718330" y="4622929"/>
            <a:ext cx="1787715" cy="949142"/>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cxnSp>
        <p:nvCxnSpPr>
          <p:cNvPr id="40" name="Connecteur droit avec flèche 39"/>
          <p:cNvCxnSpPr>
            <a:cxnSpLocks/>
          </p:cNvCxnSpPr>
          <p:nvPr/>
        </p:nvCxnSpPr>
        <p:spPr>
          <a:xfrm flipV="1">
            <a:off x="2712859" y="4127011"/>
            <a:ext cx="1812386" cy="1308646"/>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58395" name="ZoneTexte 46"/>
          <p:cNvSpPr txBox="1">
            <a:spLocks noChangeArrowheads="1"/>
          </p:cNvSpPr>
          <p:nvPr/>
        </p:nvSpPr>
        <p:spPr bwMode="auto">
          <a:xfrm>
            <a:off x="3663803" y="615712"/>
            <a:ext cx="3366413"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r>
              <a:rPr lang="fr-FR" altLang="en-US" sz="1350" b="1" dirty="0"/>
              <a:t>34 établissements pénitentiaires  et </a:t>
            </a:r>
          </a:p>
          <a:p>
            <a:r>
              <a:rPr lang="fr-FR" altLang="en-US" sz="1350" b="1" dirty="0"/>
              <a:t>2 maisons détention (36) </a:t>
            </a:r>
          </a:p>
          <a:p>
            <a:r>
              <a:rPr lang="fr-FR" altLang="en-US" sz="1200" dirty="0"/>
              <a:t>(capacité totale : environ 11.000 places)</a:t>
            </a:r>
          </a:p>
          <a:p>
            <a:r>
              <a:rPr lang="fr-FR" altLang="en-US" sz="1200" dirty="0">
                <a:highlight>
                  <a:srgbClr val="FFFF00"/>
                </a:highlight>
              </a:rPr>
              <a:t>QF</a:t>
            </a:r>
            <a:r>
              <a:rPr lang="fr-FR" altLang="en-US" sz="1200" dirty="0"/>
              <a:t> = quartier femmes</a:t>
            </a:r>
          </a:p>
        </p:txBody>
      </p:sp>
      <p:sp>
        <p:nvSpPr>
          <p:cNvPr id="58396" name="ZoneTexte 2"/>
          <p:cNvSpPr txBox="1">
            <a:spLocks noChangeArrowheads="1"/>
          </p:cNvSpPr>
          <p:nvPr/>
        </p:nvSpPr>
        <p:spPr bwMode="auto">
          <a:xfrm rot="19349703">
            <a:off x="2377218" y="4503562"/>
            <a:ext cx="185091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r>
              <a:rPr lang="fr-FR" altLang="en-US" sz="1125" dirty="0"/>
              <a:t>de manière temporaire</a:t>
            </a:r>
          </a:p>
          <a:p>
            <a:r>
              <a:rPr lang="fr-FR" altLang="en-US" sz="1125" dirty="0"/>
              <a:t>et exceptionnelle</a:t>
            </a:r>
          </a:p>
        </p:txBody>
      </p:sp>
      <p:sp>
        <p:nvSpPr>
          <p:cNvPr id="58397" name="ZoneTexte 38"/>
          <p:cNvSpPr txBox="1">
            <a:spLocks noChangeArrowheads="1"/>
          </p:cNvSpPr>
          <p:nvPr/>
        </p:nvSpPr>
        <p:spPr bwMode="auto">
          <a:xfrm>
            <a:off x="2799806" y="1547960"/>
            <a:ext cx="1595438" cy="265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r>
              <a:rPr lang="fr-FR" altLang="en-US" sz="1125" dirty="0"/>
              <a:t>en principe</a:t>
            </a:r>
          </a:p>
        </p:txBody>
      </p:sp>
      <p:sp>
        <p:nvSpPr>
          <p:cNvPr id="58398" name="ZoneTexte 40"/>
          <p:cNvSpPr txBox="1">
            <a:spLocks noChangeArrowheads="1"/>
          </p:cNvSpPr>
          <p:nvPr/>
        </p:nvSpPr>
        <p:spPr bwMode="auto">
          <a:xfrm rot="354605">
            <a:off x="2752327" y="2772877"/>
            <a:ext cx="1103728" cy="265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r>
              <a:rPr lang="fr-FR" altLang="en-US" sz="1125" dirty="0"/>
              <a:t>en principe</a:t>
            </a:r>
          </a:p>
        </p:txBody>
      </p:sp>
      <p:sp>
        <p:nvSpPr>
          <p:cNvPr id="32" name="Rectangle à coins arrondis 31"/>
          <p:cNvSpPr/>
          <p:nvPr/>
        </p:nvSpPr>
        <p:spPr>
          <a:xfrm>
            <a:off x="7246810" y="2159782"/>
            <a:ext cx="1729661" cy="196722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a:p>
        </p:txBody>
      </p:sp>
      <p:sp>
        <p:nvSpPr>
          <p:cNvPr id="58400" name="ZoneTexte 33"/>
          <p:cNvSpPr txBox="1">
            <a:spLocks noChangeArrowheads="1"/>
          </p:cNvSpPr>
          <p:nvPr/>
        </p:nvSpPr>
        <p:spPr bwMode="auto">
          <a:xfrm>
            <a:off x="7350830" y="2307940"/>
            <a:ext cx="1521619" cy="156966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algn="ctr"/>
            <a:r>
              <a:rPr lang="fr-FR" altLang="en-US" sz="1500" b="1" dirty="0">
                <a:solidFill>
                  <a:schemeClr val="bg1"/>
                </a:solidFill>
              </a:rPr>
              <a:t>2 maisons de </a:t>
            </a:r>
          </a:p>
          <a:p>
            <a:pPr algn="ctr"/>
            <a:r>
              <a:rPr lang="fr-FR" altLang="en-US" sz="1500" b="1" dirty="0">
                <a:solidFill>
                  <a:schemeClr val="bg1"/>
                </a:solidFill>
              </a:rPr>
              <a:t>détention </a:t>
            </a:r>
          </a:p>
          <a:p>
            <a:pPr algn="ctr"/>
            <a:r>
              <a:rPr lang="fr-FR" altLang="en-US" sz="1100" dirty="0">
                <a:solidFill>
                  <a:schemeClr val="bg1"/>
                </a:solidFill>
              </a:rPr>
              <a:t>(Courtrai, avec </a:t>
            </a:r>
            <a:r>
              <a:rPr lang="fr-FR" altLang="en-US" sz="1100" dirty="0">
                <a:highlight>
                  <a:srgbClr val="FFFF00"/>
                </a:highlight>
              </a:rPr>
              <a:t>QF</a:t>
            </a:r>
            <a:r>
              <a:rPr lang="fr-FR" altLang="en-US" sz="1100" dirty="0">
                <a:solidFill>
                  <a:schemeClr val="bg1"/>
                </a:solidFill>
              </a:rPr>
              <a:t> et </a:t>
            </a:r>
            <a:r>
              <a:rPr lang="fr-FR" altLang="en-US" sz="1100" dirty="0" err="1">
                <a:solidFill>
                  <a:schemeClr val="bg1"/>
                </a:solidFill>
              </a:rPr>
              <a:t>Berkendael</a:t>
            </a:r>
            <a:r>
              <a:rPr lang="fr-FR" altLang="en-US" sz="1100" dirty="0">
                <a:solidFill>
                  <a:schemeClr val="bg1"/>
                </a:solidFill>
              </a:rPr>
              <a:t>) </a:t>
            </a:r>
          </a:p>
          <a:p>
            <a:pPr algn="ctr"/>
            <a:r>
              <a:rPr lang="fr-FR" altLang="en-US" sz="1100" dirty="0">
                <a:solidFill>
                  <a:schemeClr val="bg1"/>
                </a:solidFill>
              </a:rPr>
              <a:t>(bientôt : Genk, Anvers, Olen, Liège, Jemeppe sur Sambre, Zelzate, Ninove)</a:t>
            </a:r>
          </a:p>
        </p:txBody>
      </p:sp>
      <p:sp>
        <p:nvSpPr>
          <p:cNvPr id="8" name="ZoneTexte 7">
            <a:extLst>
              <a:ext uri="{FF2B5EF4-FFF2-40B4-BE49-F238E27FC236}">
                <a16:creationId xmlns:a16="http://schemas.microsoft.com/office/drawing/2014/main" id="{629FD7A1-C04A-D185-ABC4-63D69269683A}"/>
              </a:ext>
            </a:extLst>
          </p:cNvPr>
          <p:cNvSpPr txBox="1"/>
          <p:nvPr/>
        </p:nvSpPr>
        <p:spPr>
          <a:xfrm>
            <a:off x="-51775" y="4024690"/>
            <a:ext cx="1339141" cy="738664"/>
          </a:xfrm>
          <a:prstGeom prst="rect">
            <a:avLst/>
          </a:prstGeom>
          <a:noFill/>
        </p:spPr>
        <p:txBody>
          <a:bodyPr wrap="square" rtlCol="0">
            <a:spAutoFit/>
          </a:bodyPr>
          <a:lstStyle/>
          <a:p>
            <a:pPr algn="ctr"/>
            <a:r>
              <a:rPr lang="fr-FR" sz="1050" dirty="0"/>
              <a:t>Procédure permettant d’interner un condamné</a:t>
            </a:r>
          </a:p>
        </p:txBody>
      </p:sp>
      <p:sp>
        <p:nvSpPr>
          <p:cNvPr id="15" name="Rectangle à coins arrondis 4">
            <a:extLst>
              <a:ext uri="{FF2B5EF4-FFF2-40B4-BE49-F238E27FC236}">
                <a16:creationId xmlns:a16="http://schemas.microsoft.com/office/drawing/2014/main" id="{C4F9A182-F963-FC73-8B98-85CE39EC12F1}"/>
              </a:ext>
            </a:extLst>
          </p:cNvPr>
          <p:cNvSpPr/>
          <p:nvPr/>
        </p:nvSpPr>
        <p:spPr>
          <a:xfrm>
            <a:off x="7120052" y="319407"/>
            <a:ext cx="1758800" cy="122195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a:noFill/>
            </a:endParaRPr>
          </a:p>
        </p:txBody>
      </p:sp>
      <p:sp>
        <p:nvSpPr>
          <p:cNvPr id="16" name="ZoneTexte 15">
            <a:extLst>
              <a:ext uri="{FF2B5EF4-FFF2-40B4-BE49-F238E27FC236}">
                <a16:creationId xmlns:a16="http://schemas.microsoft.com/office/drawing/2014/main" id="{3DF2AE07-749C-407B-8ADE-81AB2BC75D9A}"/>
              </a:ext>
            </a:extLst>
          </p:cNvPr>
          <p:cNvSpPr txBox="1"/>
          <p:nvPr/>
        </p:nvSpPr>
        <p:spPr>
          <a:xfrm>
            <a:off x="7244795" y="462738"/>
            <a:ext cx="1586219" cy="907941"/>
          </a:xfrm>
          <a:prstGeom prst="rect">
            <a:avLst/>
          </a:prstGeom>
          <a:noFill/>
        </p:spPr>
        <p:txBody>
          <a:bodyPr wrap="square" rtlCol="0">
            <a:spAutoFit/>
          </a:bodyPr>
          <a:lstStyle/>
          <a:p>
            <a:pPr algn="ctr"/>
            <a:r>
              <a:rPr lang="fr-FR" altLang="en-US" sz="1500" b="1" dirty="0">
                <a:solidFill>
                  <a:schemeClr val="bg1"/>
                </a:solidFill>
                <a:latin typeface="Calibri" panose="020F0502020204030204" pitchFamily="34" charset="0"/>
                <a:cs typeface="Calibri" panose="020F0502020204030204" pitchFamily="34" charset="0"/>
              </a:rPr>
              <a:t>4 maisons </a:t>
            </a:r>
          </a:p>
          <a:p>
            <a:pPr algn="ctr"/>
            <a:r>
              <a:rPr lang="fr-FR" altLang="en-US" sz="1500" b="1" dirty="0">
                <a:solidFill>
                  <a:schemeClr val="bg1"/>
                </a:solidFill>
                <a:latin typeface="Calibri" panose="020F0502020204030204" pitchFamily="34" charset="0"/>
                <a:cs typeface="Calibri" panose="020F0502020204030204" pitchFamily="34" charset="0"/>
              </a:rPr>
              <a:t>de transition </a:t>
            </a:r>
            <a:r>
              <a:rPr lang="fr-FR" altLang="en-US" sz="1200" dirty="0">
                <a:solidFill>
                  <a:schemeClr val="bg1"/>
                </a:solidFill>
                <a:latin typeface="Calibri" panose="020F0502020204030204" pitchFamily="34" charset="0"/>
                <a:cs typeface="Calibri" panose="020F0502020204030204" pitchFamily="34" charset="0"/>
              </a:rPr>
              <a:t>(</a:t>
            </a:r>
            <a:r>
              <a:rPr lang="fr-FR" altLang="en-US" sz="1100" dirty="0">
                <a:solidFill>
                  <a:schemeClr val="bg1"/>
                </a:solidFill>
                <a:latin typeface="Calibri" panose="020F0502020204030204" pitchFamily="34" charset="0"/>
                <a:cs typeface="Calibri" panose="020F0502020204030204" pitchFamily="34" charset="0"/>
              </a:rPr>
              <a:t>Malines, Gentbrugge, Leuven, Enghien)</a:t>
            </a:r>
          </a:p>
        </p:txBody>
      </p:sp>
      <p:sp>
        <p:nvSpPr>
          <p:cNvPr id="44" name="Rectangle à coins arrondis 19">
            <a:extLst>
              <a:ext uri="{FF2B5EF4-FFF2-40B4-BE49-F238E27FC236}">
                <a16:creationId xmlns:a16="http://schemas.microsoft.com/office/drawing/2014/main" id="{1A6E2E0D-BD7A-0080-7BDD-10ED3EDD5D37}"/>
              </a:ext>
            </a:extLst>
          </p:cNvPr>
          <p:cNvSpPr/>
          <p:nvPr/>
        </p:nvSpPr>
        <p:spPr>
          <a:xfrm>
            <a:off x="4525245" y="5063936"/>
            <a:ext cx="4365284" cy="360629"/>
          </a:xfrm>
          <a:prstGeom prst="roundRect">
            <a:avLst>
              <a:gd name="adj" fmla="val 2148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altLang="en-US" sz="1350" b="1" dirty="0">
                <a:solidFill>
                  <a:schemeClr val="bg1"/>
                </a:solidFill>
              </a:rPr>
              <a:t>Etablissement de défense sociale (1) </a:t>
            </a:r>
            <a:r>
              <a:rPr lang="fr-FR" altLang="en-US" sz="1200" b="1" dirty="0">
                <a:solidFill>
                  <a:schemeClr val="bg1"/>
                </a:solidFill>
              </a:rPr>
              <a:t>(</a:t>
            </a:r>
            <a:r>
              <a:rPr lang="fr-FR" altLang="en-US" sz="1200" b="1" dirty="0" err="1">
                <a:solidFill>
                  <a:schemeClr val="bg1"/>
                </a:solidFill>
              </a:rPr>
              <a:t>Paifve</a:t>
            </a:r>
            <a:r>
              <a:rPr lang="fr-FR" altLang="en-US" sz="1200" b="1" dirty="0">
                <a:solidFill>
                  <a:schemeClr val="bg1"/>
                </a:solidFill>
              </a:rPr>
              <a:t>)</a:t>
            </a:r>
          </a:p>
        </p:txBody>
      </p:sp>
      <p:sp>
        <p:nvSpPr>
          <p:cNvPr id="45" name="Rectangle à coins arrondis 19">
            <a:extLst>
              <a:ext uri="{FF2B5EF4-FFF2-40B4-BE49-F238E27FC236}">
                <a16:creationId xmlns:a16="http://schemas.microsoft.com/office/drawing/2014/main" id="{B137F4A0-86D6-1C14-02F7-71561118C44D}"/>
              </a:ext>
            </a:extLst>
          </p:cNvPr>
          <p:cNvSpPr/>
          <p:nvPr/>
        </p:nvSpPr>
        <p:spPr>
          <a:xfrm>
            <a:off x="4534209" y="5498258"/>
            <a:ext cx="3595253" cy="546630"/>
          </a:xfrm>
          <a:prstGeom prst="roundRect">
            <a:avLst>
              <a:gd name="adj" fmla="val 2148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altLang="en-US" sz="1350" b="1" dirty="0">
                <a:solidFill>
                  <a:schemeClr val="bg1"/>
                </a:solidFill>
              </a:rPr>
              <a:t>Centres psychiatrie légale (2) </a:t>
            </a:r>
          </a:p>
          <a:p>
            <a:pPr algn="ctr"/>
            <a:r>
              <a:rPr lang="fr-FR" altLang="en-US" sz="1200" b="1" dirty="0">
                <a:solidFill>
                  <a:schemeClr val="bg1"/>
                </a:solidFill>
              </a:rPr>
              <a:t>(Anvers (</a:t>
            </a:r>
            <a:r>
              <a:rPr lang="fr-FR" altLang="en-US" sz="1200" b="1" dirty="0">
                <a:solidFill>
                  <a:schemeClr val="tx1"/>
                </a:solidFill>
                <a:highlight>
                  <a:srgbClr val="FFFF00"/>
                </a:highlight>
              </a:rPr>
              <a:t>F</a:t>
            </a:r>
            <a:r>
              <a:rPr lang="fr-FR" altLang="en-US" sz="1200" b="1" dirty="0">
                <a:solidFill>
                  <a:schemeClr val="bg1"/>
                </a:solidFill>
              </a:rPr>
              <a:t>) et Gand)</a:t>
            </a:r>
          </a:p>
        </p:txBody>
      </p:sp>
      <p:cxnSp>
        <p:nvCxnSpPr>
          <p:cNvPr id="49" name="Connecteur droit avec flèche 48">
            <a:extLst>
              <a:ext uri="{FF2B5EF4-FFF2-40B4-BE49-F238E27FC236}">
                <a16:creationId xmlns:a16="http://schemas.microsoft.com/office/drawing/2014/main" id="{6FB5AD6D-FB07-C070-47CD-17D57EBC330B}"/>
              </a:ext>
            </a:extLst>
          </p:cNvPr>
          <p:cNvCxnSpPr>
            <a:cxnSpLocks/>
          </p:cNvCxnSpPr>
          <p:nvPr/>
        </p:nvCxnSpPr>
        <p:spPr>
          <a:xfrm>
            <a:off x="2741952" y="5724671"/>
            <a:ext cx="1738574" cy="28439"/>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cxnSp>
        <p:nvCxnSpPr>
          <p:cNvPr id="51" name="Connecteur droit avec flèche 50">
            <a:extLst>
              <a:ext uri="{FF2B5EF4-FFF2-40B4-BE49-F238E27FC236}">
                <a16:creationId xmlns:a16="http://schemas.microsoft.com/office/drawing/2014/main" id="{0525488F-532D-3C9F-2294-10BFFBE56E50}"/>
              </a:ext>
            </a:extLst>
          </p:cNvPr>
          <p:cNvCxnSpPr>
            <a:cxnSpLocks/>
          </p:cNvCxnSpPr>
          <p:nvPr/>
        </p:nvCxnSpPr>
        <p:spPr>
          <a:xfrm flipV="1">
            <a:off x="2737530" y="5214828"/>
            <a:ext cx="1710684" cy="465017"/>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41" name="ZoneTexte 40">
            <a:extLst>
              <a:ext uri="{FF2B5EF4-FFF2-40B4-BE49-F238E27FC236}">
                <a16:creationId xmlns:a16="http://schemas.microsoft.com/office/drawing/2014/main" id="{8E4D88E7-CDF0-AD94-6429-5183B85507D3}"/>
              </a:ext>
            </a:extLst>
          </p:cNvPr>
          <p:cNvSpPr txBox="1"/>
          <p:nvPr/>
        </p:nvSpPr>
        <p:spPr>
          <a:xfrm>
            <a:off x="115038" y="6104850"/>
            <a:ext cx="3848213" cy="784830"/>
          </a:xfrm>
          <a:prstGeom prst="rect">
            <a:avLst/>
          </a:prstGeom>
          <a:noFill/>
        </p:spPr>
        <p:txBody>
          <a:bodyPr wrap="square" rtlCol="0">
            <a:spAutoFit/>
          </a:bodyPr>
          <a:lstStyle/>
          <a:p>
            <a:r>
              <a:rPr lang="fr-FR" sz="900" dirty="0"/>
              <a:t>Article 1er, §1 de l’arrêté royal du 17 août 2019 portant exécution des dispositions de la loi de principes du 12 janvier 2005 concernant l’administration pénitentiaire ainsi que le statut juridique des détenus, relatives à la destination des prisons et au placement et transfèrement des détenus, </a:t>
            </a:r>
            <a:r>
              <a:rPr lang="fr-FR" sz="900" i="1" dirty="0"/>
              <a:t>M.B</a:t>
            </a:r>
            <a:r>
              <a:rPr lang="fr-FR" sz="900" dirty="0"/>
              <a:t>., 29 août 2019.</a:t>
            </a:r>
          </a:p>
        </p:txBody>
      </p:sp>
      <p:sp>
        <p:nvSpPr>
          <p:cNvPr id="52" name="ZoneTexte 51">
            <a:extLst>
              <a:ext uri="{FF2B5EF4-FFF2-40B4-BE49-F238E27FC236}">
                <a16:creationId xmlns:a16="http://schemas.microsoft.com/office/drawing/2014/main" id="{632AB64D-964E-7E4A-B41B-2BE86566B24C}"/>
              </a:ext>
            </a:extLst>
          </p:cNvPr>
          <p:cNvSpPr txBox="1"/>
          <p:nvPr/>
        </p:nvSpPr>
        <p:spPr>
          <a:xfrm>
            <a:off x="8160698" y="6083389"/>
            <a:ext cx="732063" cy="584775"/>
          </a:xfrm>
          <a:prstGeom prst="rect">
            <a:avLst/>
          </a:prstGeom>
          <a:noFill/>
        </p:spPr>
        <p:txBody>
          <a:bodyPr wrap="square" rtlCol="0">
            <a:spAutoFit/>
          </a:bodyPr>
          <a:lstStyle/>
          <a:p>
            <a:r>
              <a:rPr lang="fr-FR" sz="1600" dirty="0"/>
              <a:t>SPF Santé</a:t>
            </a:r>
          </a:p>
        </p:txBody>
      </p:sp>
      <p:sp>
        <p:nvSpPr>
          <p:cNvPr id="10" name="Rectangle à coins arrondis 5">
            <a:extLst>
              <a:ext uri="{FF2B5EF4-FFF2-40B4-BE49-F238E27FC236}">
                <a16:creationId xmlns:a16="http://schemas.microsoft.com/office/drawing/2014/main" id="{240FB078-B62A-F69F-8138-1E412329582D}"/>
              </a:ext>
            </a:extLst>
          </p:cNvPr>
          <p:cNvSpPr/>
          <p:nvPr/>
        </p:nvSpPr>
        <p:spPr>
          <a:xfrm>
            <a:off x="204060" y="527275"/>
            <a:ext cx="3049795" cy="574303"/>
          </a:xfrm>
          <a:prstGeom prst="round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200" dirty="0">
                <a:latin typeface="Calibri" panose="020F0502020204030204" pitchFamily="34" charset="0"/>
                <a:cs typeface="Calibri" panose="020F0502020204030204" pitchFamily="34" charset="0"/>
              </a:rPr>
              <a:t>Lieux de placement</a:t>
            </a:r>
          </a:p>
        </p:txBody>
      </p:sp>
      <p:cxnSp>
        <p:nvCxnSpPr>
          <p:cNvPr id="2" name="Connecteur droit avec flèche 1">
            <a:extLst>
              <a:ext uri="{FF2B5EF4-FFF2-40B4-BE49-F238E27FC236}">
                <a16:creationId xmlns:a16="http://schemas.microsoft.com/office/drawing/2014/main" id="{99BC3FED-8931-442A-507F-0D15F496CC7D}"/>
              </a:ext>
            </a:extLst>
          </p:cNvPr>
          <p:cNvCxnSpPr>
            <a:cxnSpLocks/>
          </p:cNvCxnSpPr>
          <p:nvPr/>
        </p:nvCxnSpPr>
        <p:spPr>
          <a:xfrm>
            <a:off x="2520131" y="2289065"/>
            <a:ext cx="20787" cy="1184086"/>
          </a:xfrm>
          <a:prstGeom prst="straightConnector1">
            <a:avLst/>
          </a:prstGeom>
          <a:ln w="38100">
            <a:solidFill>
              <a:schemeClr val="tx1"/>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459005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61029"/>
            <a:ext cx="8427381" cy="936104"/>
          </a:xfrm>
        </p:spPr>
        <p:txBody>
          <a:bodyPr>
            <a:normAutofit/>
          </a:bodyPr>
          <a:lstStyle/>
          <a:p>
            <a:r>
              <a:rPr lang="fr-FR" sz="3600" dirty="0"/>
              <a:t>Exécution internement</a:t>
            </a:r>
            <a:endParaRPr lang="fr-FR" sz="3600" b="1" u="sng" dirty="0"/>
          </a:p>
        </p:txBody>
      </p:sp>
      <p:sp>
        <p:nvSpPr>
          <p:cNvPr id="3" name="Espace réservé du contenu 2"/>
          <p:cNvSpPr>
            <a:spLocks noGrp="1"/>
          </p:cNvSpPr>
          <p:nvPr>
            <p:ph sz="quarter" idx="1"/>
          </p:nvPr>
        </p:nvSpPr>
        <p:spPr>
          <a:xfrm>
            <a:off x="0" y="1907977"/>
            <a:ext cx="6732240" cy="5012153"/>
          </a:xfrm>
        </p:spPr>
        <p:txBody>
          <a:bodyPr>
            <a:normAutofit fontScale="85000" lnSpcReduction="20000"/>
          </a:bodyPr>
          <a:lstStyle/>
          <a:p>
            <a:pPr algn="just"/>
            <a:r>
              <a:rPr lang="fr-BE" b="1" dirty="0"/>
              <a:t>Garder les internés au</a:t>
            </a:r>
            <a:r>
              <a:rPr lang="fr-BE" dirty="0"/>
              <a:t> </a:t>
            </a:r>
            <a:r>
              <a:rPr lang="fr-BE" b="1" dirty="0"/>
              <a:t>sein du système pénitentiaire </a:t>
            </a:r>
            <a:r>
              <a:rPr lang="fr-BE" dirty="0"/>
              <a:t>:</a:t>
            </a:r>
          </a:p>
          <a:p>
            <a:pPr lvl="1" algn="just"/>
            <a:r>
              <a:rPr lang="fr-BE" b="1" dirty="0"/>
              <a:t>Annexes psychiatriques </a:t>
            </a:r>
            <a:r>
              <a:rPr lang="fr-BE" dirty="0"/>
              <a:t>au sein d’une prison</a:t>
            </a:r>
          </a:p>
          <a:p>
            <a:pPr lvl="1" algn="just"/>
            <a:r>
              <a:rPr lang="fr-BE" b="1" dirty="0"/>
              <a:t>Sections de défense sociale </a:t>
            </a:r>
            <a:r>
              <a:rPr lang="fr-BE" dirty="0"/>
              <a:t>au sein d’une prison</a:t>
            </a:r>
          </a:p>
          <a:p>
            <a:pPr lvl="1" algn="just"/>
            <a:r>
              <a:rPr lang="fr-BE" b="1" dirty="0"/>
              <a:t>Établissement de défense sociale</a:t>
            </a:r>
          </a:p>
          <a:p>
            <a:pPr lvl="2" algn="just"/>
            <a:r>
              <a:rPr lang="fr-BE" dirty="0">
                <a:solidFill>
                  <a:schemeClr val="tx1"/>
                </a:solidFill>
              </a:rPr>
              <a:t>Critiques acerbes du CPT, du secteur associatif, etc., en raison du manque de soins adaptés : la sécurité prend le pas sur les soins </a:t>
            </a:r>
          </a:p>
          <a:p>
            <a:pPr lvl="3" algn="just"/>
            <a:r>
              <a:rPr lang="fr-BE" dirty="0">
                <a:solidFill>
                  <a:schemeClr val="tx1"/>
                </a:solidFill>
              </a:rPr>
              <a:t>rapport CCSP sur EDS </a:t>
            </a:r>
            <a:r>
              <a:rPr lang="fr-BE" dirty="0" err="1">
                <a:solidFill>
                  <a:schemeClr val="tx1"/>
                </a:solidFill>
              </a:rPr>
              <a:t>Paifve</a:t>
            </a:r>
            <a:r>
              <a:rPr lang="fr-BE" dirty="0">
                <a:solidFill>
                  <a:schemeClr val="tx1"/>
                </a:solidFill>
              </a:rPr>
              <a:t> + rapport CCSP-UNIA « la santé mentale derrière les barreaux : l’urgence à sortir de l’impasse », à paraître en avril 2024 (rapports des cinq visites : </a:t>
            </a:r>
            <a:r>
              <a:rPr lang="fr-BE" dirty="0" err="1">
                <a:solidFill>
                  <a:schemeClr val="tx1"/>
                </a:solidFill>
              </a:rPr>
              <a:t>Jamioulx</a:t>
            </a:r>
            <a:r>
              <a:rPr lang="fr-BE" dirty="0">
                <a:solidFill>
                  <a:schemeClr val="tx1"/>
                </a:solidFill>
              </a:rPr>
              <a:t>, Mons, Turnhout, </a:t>
            </a:r>
            <a:r>
              <a:rPr lang="fr-BE" dirty="0" err="1">
                <a:solidFill>
                  <a:schemeClr val="tx1"/>
                </a:solidFill>
              </a:rPr>
              <a:t>Haren</a:t>
            </a:r>
            <a:r>
              <a:rPr lang="fr-BE" dirty="0">
                <a:solidFill>
                  <a:schemeClr val="tx1"/>
                </a:solidFill>
              </a:rPr>
              <a:t>, Gand) : </a:t>
            </a:r>
            <a:r>
              <a:rPr lang="fr-FR" sz="2400" dirty="0">
                <a:hlinkClick r:id="rId2"/>
              </a:rPr>
              <a:t>https://ccsp.belgium.be/</a:t>
            </a:r>
            <a:endParaRPr lang="fr-BE" dirty="0">
              <a:solidFill>
                <a:schemeClr val="tx1"/>
              </a:solidFill>
            </a:endParaRPr>
          </a:p>
          <a:p>
            <a:pPr lvl="3" algn="just"/>
            <a:r>
              <a:rPr lang="fr-BE" dirty="0">
                <a:solidFill>
                  <a:schemeClr val="tx1"/>
                </a:solidFill>
              </a:rPr>
              <a:t>documentaire 9999 d’Ellen Vermeulen, </a:t>
            </a:r>
            <a:r>
              <a:rPr lang="fr-FR" sz="2200" dirty="0">
                <a:hlinkClick r:id="" action="ppaction://noaction"/>
              </a:rPr>
              <a:t>ttp</a:t>
            </a:r>
            <a:r>
              <a:rPr lang="fr-FR" sz="2200" dirty="0">
                <a:hlinkClick r:id="rId3"/>
              </a:rPr>
              <a:t>://www.9999themovie.com/</a:t>
            </a:r>
            <a:r>
              <a:rPr lang="fr-FR" sz="2200" dirty="0"/>
              <a:t> </a:t>
            </a:r>
            <a:endParaRPr lang="fr-BE" dirty="0"/>
          </a:p>
          <a:p>
            <a:endParaRPr lang="fr-FR" dirty="0"/>
          </a:p>
        </p:txBody>
      </p:sp>
      <p:pic>
        <p:nvPicPr>
          <p:cNvPr id="4" name="Image 3">
            <a:extLst>
              <a:ext uri="{FF2B5EF4-FFF2-40B4-BE49-F238E27FC236}">
                <a16:creationId xmlns:a16="http://schemas.microsoft.com/office/drawing/2014/main" id="{F2858830-A014-54ED-80E3-4BC7A460D870}"/>
              </a:ext>
            </a:extLst>
          </p:cNvPr>
          <p:cNvPicPr>
            <a:picLocks noChangeAspect="1"/>
          </p:cNvPicPr>
          <p:nvPr/>
        </p:nvPicPr>
        <p:blipFill>
          <a:blip r:embed="rId4"/>
          <a:stretch>
            <a:fillRect/>
          </a:stretch>
        </p:blipFill>
        <p:spPr>
          <a:xfrm>
            <a:off x="6806104" y="2636912"/>
            <a:ext cx="2337896" cy="3121212"/>
          </a:xfrm>
          <a:prstGeom prst="rect">
            <a:avLst/>
          </a:prstGeom>
        </p:spPr>
      </p:pic>
      <p:sp>
        <p:nvSpPr>
          <p:cNvPr id="5" name="ZoneTexte 4">
            <a:extLst>
              <a:ext uri="{FF2B5EF4-FFF2-40B4-BE49-F238E27FC236}">
                <a16:creationId xmlns:a16="http://schemas.microsoft.com/office/drawing/2014/main" id="{0603B82C-3C00-4CFE-26E7-646C5BD2A9AF}"/>
              </a:ext>
            </a:extLst>
          </p:cNvPr>
          <p:cNvSpPr txBox="1"/>
          <p:nvPr/>
        </p:nvSpPr>
        <p:spPr>
          <a:xfrm>
            <a:off x="395536" y="1286025"/>
            <a:ext cx="6552728" cy="400110"/>
          </a:xfrm>
          <a:prstGeom prst="rect">
            <a:avLst/>
          </a:prstGeom>
          <a:noFill/>
        </p:spPr>
        <p:txBody>
          <a:bodyPr wrap="square" rtlCol="0">
            <a:spAutoFit/>
          </a:bodyPr>
          <a:lstStyle/>
          <a:p>
            <a:r>
              <a:rPr lang="fr-BE" sz="2000" b="1" dirty="0">
                <a:solidFill>
                  <a:schemeClr val="accent3"/>
                </a:solidFill>
              </a:rPr>
              <a:t>Débat : prison-asile versus asile-prison ?</a:t>
            </a:r>
          </a:p>
        </p:txBody>
      </p:sp>
    </p:spTree>
    <p:extLst>
      <p:ext uri="{BB962C8B-B14F-4D97-AF65-F5344CB8AC3E}">
        <p14:creationId xmlns:p14="http://schemas.microsoft.com/office/powerpoint/2010/main" val="4189755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02700" y="275556"/>
            <a:ext cx="8229600" cy="1066800"/>
          </a:xfrm>
        </p:spPr>
        <p:txBody>
          <a:bodyPr>
            <a:normAutofit/>
          </a:bodyPr>
          <a:lstStyle/>
          <a:p>
            <a:r>
              <a:rPr lang="fr-FR" dirty="0"/>
              <a:t>EDS </a:t>
            </a:r>
            <a:r>
              <a:rPr lang="fr-FR" dirty="0" err="1"/>
              <a:t>Paifve</a:t>
            </a:r>
            <a:endParaRPr lang="fr-FR"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20" y="2737272"/>
            <a:ext cx="2922650" cy="3984476"/>
          </a:xfrm>
          <a:prstGeom prst="rect">
            <a:avLst/>
          </a:prstGeom>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6290" y="1221613"/>
            <a:ext cx="4073066" cy="3031317"/>
          </a:xfrm>
          <a:prstGeom prst="rect">
            <a:avLst/>
          </a:prstGeom>
        </p:spPr>
      </p:pic>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5838" y="188640"/>
            <a:ext cx="2603325" cy="3436764"/>
          </a:xfrm>
          <a:prstGeom prst="rect">
            <a:avLst/>
          </a:prstGeom>
        </p:spPr>
      </p:pic>
      <p:pic>
        <p:nvPicPr>
          <p:cNvPr id="9" name="Imag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981" y="3371900"/>
            <a:ext cx="4476174" cy="3349848"/>
          </a:xfrm>
          <a:prstGeom prst="rect">
            <a:avLst/>
          </a:prstGeom>
        </p:spPr>
      </p:pic>
      <p:pic>
        <p:nvPicPr>
          <p:cNvPr id="11" name="Imag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036" y="-22226"/>
            <a:ext cx="2738081" cy="3531076"/>
          </a:xfrm>
          <a:prstGeom prst="rect">
            <a:avLst/>
          </a:prstGeom>
          <a:ln>
            <a:solidFill>
              <a:schemeClr val="tx1"/>
            </a:solidFill>
          </a:ln>
        </p:spPr>
      </p:pic>
      <p:sp>
        <p:nvSpPr>
          <p:cNvPr id="3" name="ZoneTexte 2">
            <a:extLst>
              <a:ext uri="{FF2B5EF4-FFF2-40B4-BE49-F238E27FC236}">
                <a16:creationId xmlns:a16="http://schemas.microsoft.com/office/drawing/2014/main" id="{554419D5-CC12-2F23-9A4D-4EAFD118BB48}"/>
              </a:ext>
            </a:extLst>
          </p:cNvPr>
          <p:cNvSpPr txBox="1"/>
          <p:nvPr/>
        </p:nvSpPr>
        <p:spPr>
          <a:xfrm>
            <a:off x="606908" y="3569514"/>
            <a:ext cx="4084665" cy="954107"/>
          </a:xfrm>
          <a:prstGeom prst="rect">
            <a:avLst/>
          </a:prstGeom>
          <a:noFill/>
        </p:spPr>
        <p:txBody>
          <a:bodyPr wrap="square" rtlCol="0">
            <a:spAutoFit/>
          </a:bodyPr>
          <a:lstStyle/>
          <a:p>
            <a:r>
              <a:rPr lang="fr-FR" altLang="x-none" sz="1400" dirty="0">
                <a:solidFill>
                  <a:schemeClr val="tx1"/>
                </a:solidFill>
                <a:ea typeface="ＭＳ Ｐゴシック" charset="-128"/>
              </a:rPr>
              <a:t>rapport du 17 septembre 2020 du </a:t>
            </a:r>
            <a:r>
              <a:rPr lang="fr-FR" altLang="x-none" sz="1400" b="1" dirty="0">
                <a:ea typeface="ＭＳ Ｐゴシック" charset="-128"/>
              </a:rPr>
              <a:t>Conseil Central de Surveillance Pénitentiaire </a:t>
            </a:r>
            <a:r>
              <a:rPr lang="fr-FR" altLang="x-none" sz="1400" dirty="0">
                <a:solidFill>
                  <a:schemeClr val="tx1"/>
                </a:solidFill>
                <a:ea typeface="ＭＳ Ｐゴシック" charset="-128"/>
              </a:rPr>
              <a:t>suite à sa visite à l’EDS de </a:t>
            </a:r>
            <a:r>
              <a:rPr lang="fr-FR" altLang="x-none" sz="1400" dirty="0" err="1">
                <a:solidFill>
                  <a:schemeClr val="tx1"/>
                </a:solidFill>
                <a:ea typeface="ＭＳ Ｐゴシック" charset="-128"/>
              </a:rPr>
              <a:t>Paifve</a:t>
            </a:r>
            <a:r>
              <a:rPr lang="fr-FR" altLang="x-none" sz="1400" dirty="0">
                <a:solidFill>
                  <a:schemeClr val="tx1"/>
                </a:solidFill>
                <a:ea typeface="ＭＳ Ｐゴシック" charset="-128"/>
              </a:rPr>
              <a:t>, </a:t>
            </a:r>
            <a:r>
              <a:rPr lang="fr-FR" sz="1400" dirty="0">
                <a:hlinkClick r:id="rId7"/>
              </a:rPr>
              <a:t>https://ccsp.belgium.be/</a:t>
            </a:r>
            <a:endParaRPr lang="fr-FR" sz="1400" dirty="0"/>
          </a:p>
        </p:txBody>
      </p:sp>
    </p:spTree>
    <p:extLst>
      <p:ext uri="{BB962C8B-B14F-4D97-AF65-F5344CB8AC3E}">
        <p14:creationId xmlns:p14="http://schemas.microsoft.com/office/powerpoint/2010/main" val="38829488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61029"/>
            <a:ext cx="8427381" cy="936104"/>
          </a:xfrm>
        </p:spPr>
        <p:txBody>
          <a:bodyPr>
            <a:normAutofit/>
          </a:bodyPr>
          <a:lstStyle/>
          <a:p>
            <a:r>
              <a:rPr lang="fr-FR" sz="3600" dirty="0"/>
              <a:t>Exécution internement</a:t>
            </a:r>
            <a:endParaRPr lang="fr-FR" sz="3600" b="1" u="sng" dirty="0"/>
          </a:p>
        </p:txBody>
      </p:sp>
      <p:sp>
        <p:nvSpPr>
          <p:cNvPr id="3" name="Espace réservé du contenu 2"/>
          <p:cNvSpPr>
            <a:spLocks noGrp="1"/>
          </p:cNvSpPr>
          <p:nvPr>
            <p:ph sz="quarter" idx="1"/>
          </p:nvPr>
        </p:nvSpPr>
        <p:spPr>
          <a:xfrm>
            <a:off x="0" y="1196752"/>
            <a:ext cx="9144000" cy="5661248"/>
          </a:xfrm>
        </p:spPr>
        <p:txBody>
          <a:bodyPr>
            <a:normAutofit/>
          </a:bodyPr>
          <a:lstStyle/>
          <a:p>
            <a:pPr marL="411480" lvl="1" indent="0" algn="just">
              <a:buNone/>
            </a:pPr>
            <a:r>
              <a:rPr lang="fr-BE" b="1" dirty="0">
                <a:solidFill>
                  <a:schemeClr val="accent3"/>
                </a:solidFill>
              </a:rPr>
              <a:t>Débat : prison-asile versus asile-prison ?</a:t>
            </a:r>
          </a:p>
          <a:p>
            <a:pPr marL="411480" lvl="1" indent="0" algn="just">
              <a:buNone/>
            </a:pPr>
            <a:endParaRPr lang="fr-BE" dirty="0"/>
          </a:p>
          <a:p>
            <a:pPr algn="just"/>
            <a:r>
              <a:rPr lang="fr-BE" b="1" dirty="0"/>
              <a:t>Sortir les internés du système pénitentiaire </a:t>
            </a:r>
            <a:r>
              <a:rPr lang="fr-BE" dirty="0"/>
              <a:t>:</a:t>
            </a:r>
          </a:p>
          <a:p>
            <a:pPr lvl="1" algn="just"/>
            <a:r>
              <a:rPr lang="fr-BE" dirty="0"/>
              <a:t>Promouvoir le passage des internés vers le système de soins : </a:t>
            </a:r>
            <a:r>
              <a:rPr lang="fr-BE" dirty="0">
                <a:solidFill>
                  <a:schemeClr val="tx1"/>
                </a:solidFill>
              </a:rPr>
              <a:t>libérations à l’essai en vue de prise en charge dans hôpitaux psychiatriques ; équipes-mobiles</a:t>
            </a:r>
          </a:p>
          <a:p>
            <a:pPr lvl="2" algn="just"/>
            <a:r>
              <a:rPr lang="fr-BE" dirty="0">
                <a:solidFill>
                  <a:schemeClr val="tx1"/>
                </a:solidFill>
              </a:rPr>
              <a:t>attente de la conclusion d’accords de placement</a:t>
            </a:r>
          </a:p>
          <a:p>
            <a:pPr lvl="1" algn="just"/>
            <a:r>
              <a:rPr lang="fr-BE" dirty="0"/>
              <a:t>Construction de Centres de psychiatrie légaux (CPL)</a:t>
            </a:r>
          </a:p>
          <a:p>
            <a:pPr lvl="2" algn="just"/>
            <a:r>
              <a:rPr lang="fr-BE" dirty="0">
                <a:solidFill>
                  <a:schemeClr val="tx1"/>
                </a:solidFill>
              </a:rPr>
              <a:t>Gand (ouverture en novembre 2014 ; 264 places) et Anvers (ouverture en août 2017, 182 places) (</a:t>
            </a:r>
            <a:r>
              <a:rPr lang="fr-BE" dirty="0">
                <a:solidFill>
                  <a:schemeClr val="tx1"/>
                </a:solidFill>
                <a:hlinkClick r:id="rId2"/>
              </a:rPr>
              <a:t>https://www.fpcnv.be/)</a:t>
            </a:r>
            <a:r>
              <a:rPr lang="fr-BE" dirty="0">
                <a:solidFill>
                  <a:schemeClr val="tx1"/>
                </a:solidFill>
              </a:rPr>
              <a:t> </a:t>
            </a:r>
          </a:p>
          <a:p>
            <a:pPr lvl="3" algn="just"/>
            <a:r>
              <a:rPr lang="fr-BE" i="1" dirty="0">
                <a:solidFill>
                  <a:schemeClr val="tx1"/>
                </a:solidFill>
              </a:rPr>
              <a:t>Quid</a:t>
            </a:r>
            <a:r>
              <a:rPr lang="fr-BE" dirty="0">
                <a:solidFill>
                  <a:schemeClr val="tx1"/>
                </a:solidFill>
              </a:rPr>
              <a:t> construction CPL Alost, </a:t>
            </a:r>
            <a:r>
              <a:rPr lang="fr-BE" dirty="0" err="1">
                <a:solidFill>
                  <a:schemeClr val="tx1"/>
                </a:solidFill>
              </a:rPr>
              <a:t>Paifve</a:t>
            </a:r>
            <a:r>
              <a:rPr lang="fr-BE" dirty="0">
                <a:solidFill>
                  <a:schemeClr val="tx1"/>
                </a:solidFill>
              </a:rPr>
              <a:t> et Wavre ? « priorité » politique mais reports systématiques </a:t>
            </a:r>
          </a:p>
          <a:p>
            <a:endParaRPr lang="fr-FR" dirty="0"/>
          </a:p>
        </p:txBody>
      </p:sp>
    </p:spTree>
    <p:extLst>
      <p:ext uri="{BB962C8B-B14F-4D97-AF65-F5344CB8AC3E}">
        <p14:creationId xmlns:p14="http://schemas.microsoft.com/office/powerpoint/2010/main" val="16050086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2944" y="404664"/>
            <a:ext cx="8427381" cy="936104"/>
          </a:xfrm>
        </p:spPr>
        <p:txBody>
          <a:bodyPr>
            <a:normAutofit/>
          </a:bodyPr>
          <a:lstStyle/>
          <a:p>
            <a:r>
              <a:rPr lang="fr-FR" dirty="0"/>
              <a:t>Exécution internement</a:t>
            </a:r>
            <a:endParaRPr lang="fr-FR" b="1" u="sng" dirty="0"/>
          </a:p>
        </p:txBody>
      </p:sp>
      <p:sp>
        <p:nvSpPr>
          <p:cNvPr id="3" name="Espace réservé du contenu 2"/>
          <p:cNvSpPr>
            <a:spLocks noGrp="1"/>
          </p:cNvSpPr>
          <p:nvPr>
            <p:ph sz="quarter" idx="1"/>
          </p:nvPr>
        </p:nvSpPr>
        <p:spPr>
          <a:xfrm>
            <a:off x="0" y="1428150"/>
            <a:ext cx="9144000" cy="5429849"/>
          </a:xfrm>
        </p:spPr>
        <p:txBody>
          <a:bodyPr>
            <a:normAutofit fontScale="85000" lnSpcReduction="10000"/>
          </a:bodyPr>
          <a:lstStyle/>
          <a:p>
            <a:pPr marL="411480" lvl="1" indent="0" algn="just">
              <a:buNone/>
            </a:pPr>
            <a:endParaRPr lang="fr-BE" sz="400" dirty="0"/>
          </a:p>
          <a:p>
            <a:pPr algn="just"/>
            <a:r>
              <a:rPr lang="fr-BE" b="1" dirty="0"/>
              <a:t>L</a:t>
            </a:r>
            <a:r>
              <a:rPr lang="fr-FR" b="1" dirty="0"/>
              <a:t>es annexes psychiatriques des prisons </a:t>
            </a:r>
            <a:r>
              <a:rPr lang="fr-FR" dirty="0"/>
              <a:t>:</a:t>
            </a:r>
          </a:p>
          <a:p>
            <a:pPr marL="411480" lvl="1" indent="0" algn="just">
              <a:buNone/>
            </a:pPr>
            <a:endParaRPr lang="fr-FR" altLang="x-none" sz="1300" dirty="0">
              <a:solidFill>
                <a:schemeClr val="tx1"/>
              </a:solidFill>
              <a:ea typeface="ＭＳ Ｐゴシック" charset="-128"/>
            </a:endParaRPr>
          </a:p>
          <a:p>
            <a:pPr lvl="1" algn="just"/>
            <a:r>
              <a:rPr lang="fr-FR" altLang="x-none" dirty="0">
                <a:solidFill>
                  <a:schemeClr val="tx1"/>
                </a:solidFill>
                <a:ea typeface="ＭＳ Ｐゴシック" charset="-128"/>
              </a:rPr>
              <a:t>Loi 2014 : pas de </a:t>
            </a:r>
            <a:r>
              <a:rPr lang="fr-FR" altLang="x-none" u="sng" dirty="0">
                <a:solidFill>
                  <a:schemeClr val="tx1"/>
                </a:solidFill>
                <a:ea typeface="ＭＳ Ｐゴシック" charset="-128"/>
              </a:rPr>
              <a:t>placement</a:t>
            </a:r>
            <a:r>
              <a:rPr lang="fr-FR" altLang="x-none" dirty="0">
                <a:solidFill>
                  <a:schemeClr val="tx1"/>
                </a:solidFill>
                <a:ea typeface="ＭＳ Ｐゴシック" charset="-128"/>
              </a:rPr>
              <a:t> possible dans l</a:t>
            </a:r>
            <a:r>
              <a:rPr lang="fr-FR" altLang="fr-FR" dirty="0">
                <a:solidFill>
                  <a:schemeClr val="tx1"/>
                </a:solidFill>
                <a:ea typeface="ＭＳ Ｐゴシック" charset="-128"/>
              </a:rPr>
              <a:t>’</a:t>
            </a:r>
            <a:r>
              <a:rPr lang="fr-FR" altLang="x-none" dirty="0">
                <a:solidFill>
                  <a:schemeClr val="tx1"/>
                </a:solidFill>
                <a:ea typeface="ＭＳ Ｐゴシック" charset="-128"/>
              </a:rPr>
              <a:t>annexe psychiatrique d</a:t>
            </a:r>
            <a:r>
              <a:rPr lang="fr-FR" altLang="fr-FR" dirty="0">
                <a:solidFill>
                  <a:schemeClr val="tx1"/>
                </a:solidFill>
                <a:ea typeface="ＭＳ Ｐゴシック" charset="-128"/>
              </a:rPr>
              <a:t>’</a:t>
            </a:r>
            <a:r>
              <a:rPr lang="fr-FR" altLang="x-none" dirty="0">
                <a:solidFill>
                  <a:schemeClr val="tx1"/>
                </a:solidFill>
                <a:ea typeface="ＭＳ Ｐゴシック" charset="-128"/>
              </a:rPr>
              <a:t>une prison MAIS passage par annexe psychiatrique autorisé :</a:t>
            </a:r>
          </a:p>
          <a:p>
            <a:pPr lvl="2" algn="just"/>
            <a:r>
              <a:rPr lang="fr-FR" altLang="x-none" dirty="0">
                <a:solidFill>
                  <a:schemeClr val="tx1"/>
                </a:solidFill>
                <a:ea typeface="ＭＳ Ｐゴシック" charset="-128"/>
              </a:rPr>
              <a:t>Après décision d’internement, avant la première décision CPS si détention préventive ou incarcération immédiate prononcée par juge fond</a:t>
            </a:r>
          </a:p>
          <a:p>
            <a:pPr lvl="2" algn="just"/>
            <a:r>
              <a:rPr lang="fr-FR" altLang="x-none" dirty="0">
                <a:solidFill>
                  <a:schemeClr val="tx1"/>
                </a:solidFill>
                <a:ea typeface="ＭＳ Ｐゴシック" charset="-128"/>
              </a:rPr>
              <a:t>Si arrestation provisoire</a:t>
            </a:r>
          </a:p>
          <a:p>
            <a:pPr lvl="2" algn="just"/>
            <a:r>
              <a:rPr lang="fr-FR" altLang="x-none" dirty="0">
                <a:solidFill>
                  <a:schemeClr val="tx1"/>
                </a:solidFill>
                <a:ea typeface="ＭＳ Ｐゴシック" charset="-128"/>
              </a:rPr>
              <a:t>Si suspension</a:t>
            </a:r>
          </a:p>
          <a:p>
            <a:pPr marL="411480" lvl="1" indent="0" algn="just">
              <a:buNone/>
            </a:pPr>
            <a:endParaRPr lang="fr-FR" altLang="x-none" sz="1300" dirty="0">
              <a:solidFill>
                <a:schemeClr val="tx1"/>
              </a:solidFill>
              <a:ea typeface="ＭＳ Ｐゴシック" charset="-128"/>
            </a:endParaRPr>
          </a:p>
          <a:p>
            <a:pPr lvl="1" algn="just"/>
            <a:r>
              <a:rPr lang="fr-FR" altLang="x-none" b="1" dirty="0">
                <a:ea typeface="ＭＳ Ｐゴシック" charset="-128"/>
              </a:rPr>
              <a:t>Détention illégale </a:t>
            </a:r>
            <a:r>
              <a:rPr lang="fr-FR" altLang="x-none" dirty="0">
                <a:solidFill>
                  <a:schemeClr val="tx1"/>
                </a:solidFill>
                <a:ea typeface="ＭＳ Ｐゴシック" charset="-128"/>
              </a:rPr>
              <a:t>en annexe psychiatrique (jurisprudence référé condamnant Etat belge) :</a:t>
            </a:r>
          </a:p>
          <a:p>
            <a:pPr lvl="2" algn="just"/>
            <a:r>
              <a:rPr lang="fr-FR" altLang="x-none" dirty="0">
                <a:solidFill>
                  <a:schemeClr val="tx1"/>
                </a:solidFill>
                <a:ea typeface="ＭＳ Ｐゴシック" charset="-128"/>
              </a:rPr>
              <a:t> si CPS prend décision de placement mais que pas de place dans l’établissement désigné : interné se retrouve à l</a:t>
            </a:r>
            <a:r>
              <a:rPr lang="fr-FR" altLang="fr-FR" dirty="0">
                <a:solidFill>
                  <a:schemeClr val="tx1"/>
                </a:solidFill>
                <a:ea typeface="ＭＳ Ｐゴシック" charset="-128"/>
              </a:rPr>
              <a:t>’</a:t>
            </a:r>
            <a:r>
              <a:rPr lang="fr-FR" altLang="x-none" dirty="0">
                <a:solidFill>
                  <a:schemeClr val="tx1"/>
                </a:solidFill>
                <a:ea typeface="ＭＳ Ｐゴシック" charset="-128"/>
              </a:rPr>
              <a:t>annexe dans l</a:t>
            </a:r>
            <a:r>
              <a:rPr lang="fr-FR" altLang="fr-FR" dirty="0">
                <a:solidFill>
                  <a:schemeClr val="tx1"/>
                </a:solidFill>
                <a:ea typeface="ＭＳ Ｐゴシック" charset="-128"/>
              </a:rPr>
              <a:t>’</a:t>
            </a:r>
            <a:r>
              <a:rPr lang="fr-FR" altLang="x-none" dirty="0">
                <a:solidFill>
                  <a:schemeClr val="tx1"/>
                </a:solidFill>
                <a:ea typeface="ＭＳ Ｐゴシック" charset="-128"/>
              </a:rPr>
              <a:t>attente de la libération d</a:t>
            </a:r>
            <a:r>
              <a:rPr lang="fr-FR" altLang="fr-FR" dirty="0">
                <a:solidFill>
                  <a:schemeClr val="tx1"/>
                </a:solidFill>
                <a:ea typeface="ＭＳ Ｐゴシック" charset="-128"/>
              </a:rPr>
              <a:t>’</a:t>
            </a:r>
            <a:r>
              <a:rPr lang="fr-FR" altLang="x-none" dirty="0">
                <a:solidFill>
                  <a:schemeClr val="tx1"/>
                </a:solidFill>
                <a:ea typeface="ＭＳ Ｐゴシック" charset="-128"/>
              </a:rPr>
              <a:t>une place,</a:t>
            </a:r>
          </a:p>
          <a:p>
            <a:pPr lvl="2" algn="just"/>
            <a:r>
              <a:rPr lang="fr-FR" altLang="x-none" dirty="0">
                <a:solidFill>
                  <a:schemeClr val="tx1"/>
                </a:solidFill>
                <a:ea typeface="ＭＳ Ｐゴシック" charset="-128"/>
              </a:rPr>
              <a:t>suite à une révocation d’une SE ou LE, CPS désigne lieu de placement, mais pas de place dans établissement désigné : interné se retrouve à l</a:t>
            </a:r>
            <a:r>
              <a:rPr lang="fr-FR" altLang="fr-FR" dirty="0">
                <a:solidFill>
                  <a:schemeClr val="tx1"/>
                </a:solidFill>
                <a:ea typeface="ＭＳ Ｐゴシック" charset="-128"/>
              </a:rPr>
              <a:t>’</a:t>
            </a:r>
            <a:r>
              <a:rPr lang="fr-FR" altLang="x-none" dirty="0">
                <a:solidFill>
                  <a:schemeClr val="tx1"/>
                </a:solidFill>
                <a:ea typeface="ＭＳ Ｐゴシック" charset="-128"/>
              </a:rPr>
              <a:t>annexe dans l</a:t>
            </a:r>
            <a:r>
              <a:rPr lang="fr-FR" altLang="fr-FR" dirty="0">
                <a:solidFill>
                  <a:schemeClr val="tx1"/>
                </a:solidFill>
                <a:ea typeface="ＭＳ Ｐゴシック" charset="-128"/>
              </a:rPr>
              <a:t>’</a:t>
            </a:r>
            <a:r>
              <a:rPr lang="fr-FR" altLang="x-none" dirty="0">
                <a:solidFill>
                  <a:schemeClr val="tx1"/>
                </a:solidFill>
                <a:ea typeface="ＭＳ Ｐゴシック" charset="-128"/>
              </a:rPr>
              <a:t>attente de la libération d</a:t>
            </a:r>
            <a:r>
              <a:rPr lang="fr-FR" altLang="fr-FR" dirty="0">
                <a:solidFill>
                  <a:schemeClr val="tx1"/>
                </a:solidFill>
                <a:ea typeface="ＭＳ Ｐゴシック" charset="-128"/>
              </a:rPr>
              <a:t>’</a:t>
            </a:r>
            <a:r>
              <a:rPr lang="fr-FR" altLang="x-none" dirty="0">
                <a:solidFill>
                  <a:schemeClr val="tx1"/>
                </a:solidFill>
                <a:ea typeface="ＭＳ Ｐゴシック" charset="-128"/>
              </a:rPr>
              <a:t>une place</a:t>
            </a:r>
          </a:p>
        </p:txBody>
      </p:sp>
    </p:spTree>
    <p:extLst>
      <p:ext uri="{BB962C8B-B14F-4D97-AF65-F5344CB8AC3E}">
        <p14:creationId xmlns:p14="http://schemas.microsoft.com/office/powerpoint/2010/main" val="32470512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2944" y="404664"/>
            <a:ext cx="8427381" cy="936104"/>
          </a:xfrm>
        </p:spPr>
        <p:txBody>
          <a:bodyPr>
            <a:normAutofit/>
          </a:bodyPr>
          <a:lstStyle/>
          <a:p>
            <a:r>
              <a:rPr lang="fr-FR" dirty="0"/>
              <a:t>Exécution internement</a:t>
            </a:r>
            <a:endParaRPr lang="fr-FR" b="1" u="sng" dirty="0"/>
          </a:p>
        </p:txBody>
      </p:sp>
      <p:sp>
        <p:nvSpPr>
          <p:cNvPr id="3" name="Espace réservé du contenu 2"/>
          <p:cNvSpPr>
            <a:spLocks noGrp="1"/>
          </p:cNvSpPr>
          <p:nvPr>
            <p:ph sz="quarter" idx="1"/>
          </p:nvPr>
        </p:nvSpPr>
        <p:spPr>
          <a:xfrm>
            <a:off x="0" y="1340768"/>
            <a:ext cx="9144000" cy="5760640"/>
          </a:xfrm>
        </p:spPr>
        <p:txBody>
          <a:bodyPr>
            <a:normAutofit fontScale="77500" lnSpcReduction="20000"/>
          </a:bodyPr>
          <a:lstStyle/>
          <a:p>
            <a:pPr marL="411480" lvl="1" indent="0" algn="just">
              <a:buNone/>
            </a:pPr>
            <a:endParaRPr lang="fr-BE" sz="400" dirty="0">
              <a:solidFill>
                <a:schemeClr val="tx1"/>
              </a:solidFill>
            </a:endParaRPr>
          </a:p>
          <a:p>
            <a:pPr marL="133350" lvl="1" indent="0" algn="just">
              <a:buNone/>
            </a:pPr>
            <a:r>
              <a:rPr lang="fr-FR" altLang="x-none" dirty="0">
                <a:solidFill>
                  <a:schemeClr val="tx1"/>
                </a:solidFill>
                <a:ea typeface="ＭＳ Ｐゴシック" charset="-128"/>
              </a:rPr>
              <a:t>« L’absence de place dans les établissements appropriés et l’impossibilité qui en résulte d’exécuter la mesure de placement ordonnée en conformité avec la disposition précitée </a:t>
            </a:r>
            <a:r>
              <a:rPr lang="fr-FR" altLang="x-none" b="1" dirty="0">
                <a:solidFill>
                  <a:schemeClr val="tx1"/>
                </a:solidFill>
                <a:ea typeface="ＭＳ Ｐゴシック" charset="-128"/>
              </a:rPr>
              <a:t>n’autorisent pas pour autant le parquet à recourir à des mesures provisoires de placement dans les annexes des prisons </a:t>
            </a:r>
            <a:r>
              <a:rPr lang="fr-FR" altLang="x-none" dirty="0">
                <a:solidFill>
                  <a:schemeClr val="tx1"/>
                </a:solidFill>
                <a:ea typeface="ＭＳ Ｐゴシック" charset="-128"/>
              </a:rPr>
              <a:t>dans l’attente de la libération d’une place au sein de ces établissements. </a:t>
            </a:r>
            <a:r>
              <a:rPr lang="fr-FR" altLang="x-none" b="1" dirty="0">
                <a:solidFill>
                  <a:schemeClr val="tx1"/>
                </a:solidFill>
                <a:ea typeface="ＭＳ Ｐゴシック" charset="-128"/>
              </a:rPr>
              <a:t>Aucune disposition légale ne l’autorise </a:t>
            </a:r>
            <a:r>
              <a:rPr lang="fr-FR" altLang="x-none" dirty="0">
                <a:solidFill>
                  <a:schemeClr val="tx1"/>
                </a:solidFill>
                <a:ea typeface="ＭＳ Ｐゴシック" charset="-128"/>
              </a:rPr>
              <a:t>effectivement </a:t>
            </a:r>
            <a:r>
              <a:rPr lang="fr-FR" altLang="x-none" i="1" dirty="0">
                <a:solidFill>
                  <a:schemeClr val="tx1"/>
                </a:solidFill>
                <a:ea typeface="ＭＳ Ｐゴシック" charset="-128"/>
              </a:rPr>
              <a:t>prima </a:t>
            </a:r>
            <a:r>
              <a:rPr lang="fr-FR" altLang="x-none" i="1" dirty="0" err="1">
                <a:solidFill>
                  <a:schemeClr val="tx1"/>
                </a:solidFill>
                <a:ea typeface="ＭＳ Ｐゴシック" charset="-128"/>
              </a:rPr>
              <a:t>facie</a:t>
            </a:r>
            <a:r>
              <a:rPr lang="fr-FR" altLang="x-none" i="1" dirty="0">
                <a:solidFill>
                  <a:schemeClr val="tx1"/>
                </a:solidFill>
                <a:ea typeface="ＭＳ Ｐゴシック" charset="-128"/>
              </a:rPr>
              <a:t> </a:t>
            </a:r>
            <a:r>
              <a:rPr lang="fr-FR" altLang="x-none" dirty="0">
                <a:solidFill>
                  <a:schemeClr val="tx1"/>
                </a:solidFill>
                <a:ea typeface="ＭＳ Ｐゴシック" charset="-128"/>
              </a:rPr>
              <a:t>à agir en ce sens. </a:t>
            </a:r>
            <a:r>
              <a:rPr lang="fr-FR" altLang="x-none" dirty="0">
                <a:solidFill>
                  <a:schemeClr val="accent2"/>
                </a:solidFill>
                <a:ea typeface="ＭＳ Ｐゴシック" charset="-128"/>
              </a:rPr>
              <a:t>L’Etat belge </a:t>
            </a:r>
            <a:r>
              <a:rPr lang="fr-FR" altLang="x-none" b="1" dirty="0">
                <a:solidFill>
                  <a:schemeClr val="accent2"/>
                </a:solidFill>
                <a:ea typeface="ＭＳ Ｐゴシック" charset="-128"/>
              </a:rPr>
              <a:t>ne peut</a:t>
            </a:r>
            <a:r>
              <a:rPr lang="fr-FR" altLang="x-none" dirty="0">
                <a:solidFill>
                  <a:schemeClr val="accent2"/>
                </a:solidFill>
                <a:ea typeface="ＭＳ Ｐゴシック" charset="-128"/>
              </a:rPr>
              <a:t>, en </a:t>
            </a:r>
            <a:r>
              <a:rPr lang="fr-FR" altLang="x-none" b="1" dirty="0">
                <a:solidFill>
                  <a:schemeClr val="accent2"/>
                </a:solidFill>
                <a:ea typeface="ＭＳ Ｐゴシック" charset="-128"/>
              </a:rPr>
              <a:t>outre, se prévaloir de ses propres carences</a:t>
            </a:r>
            <a:r>
              <a:rPr lang="fr-FR" altLang="x-none" dirty="0">
                <a:solidFill>
                  <a:schemeClr val="accent2"/>
                </a:solidFill>
                <a:ea typeface="ＭＳ Ｐゴシック" charset="-128"/>
              </a:rPr>
              <a:t> et de l’absence de moyens mis en œuvre afin de permettre de s’assurer une application pleine et effective de la loi du 5 mai 2014 pour échapper à l’exécution de ses obligations et au respect des droits subjectifs des personnes internées</a:t>
            </a:r>
            <a:r>
              <a:rPr lang="fr-FR" altLang="x-none" dirty="0">
                <a:solidFill>
                  <a:schemeClr val="tx1"/>
                </a:solidFill>
                <a:ea typeface="ＭＳ Ｐゴシック" charset="-128"/>
              </a:rPr>
              <a:t>.</a:t>
            </a:r>
          </a:p>
          <a:p>
            <a:pPr marL="133350" lvl="4" indent="0" algn="just">
              <a:buNone/>
            </a:pPr>
            <a:r>
              <a:rPr lang="fr-FR" altLang="x-none" dirty="0">
                <a:solidFill>
                  <a:schemeClr val="tx1"/>
                </a:solidFill>
                <a:ea typeface="ＭＳ Ｐゴシック" charset="-128"/>
              </a:rPr>
              <a:t>(</a:t>
            </a:r>
            <a:r>
              <a:rPr lang="mr-IN" altLang="x-none" dirty="0">
                <a:solidFill>
                  <a:schemeClr val="tx1"/>
                </a:solidFill>
                <a:ea typeface="ＭＳ Ｐゴシック" charset="-128"/>
              </a:rPr>
              <a:t>…</a:t>
            </a:r>
            <a:r>
              <a:rPr lang="fr-FR" altLang="x-none" dirty="0">
                <a:solidFill>
                  <a:schemeClr val="tx1"/>
                </a:solidFill>
                <a:ea typeface="ＭＳ Ｐゴシック" charset="-128"/>
              </a:rPr>
              <a:t>.)  </a:t>
            </a:r>
            <a:r>
              <a:rPr lang="mr-IN" altLang="x-none" dirty="0">
                <a:solidFill>
                  <a:schemeClr val="tx1"/>
                </a:solidFill>
                <a:ea typeface="ＭＳ Ｐゴシック" charset="-128"/>
              </a:rPr>
              <a:t>…</a:t>
            </a:r>
            <a:r>
              <a:rPr lang="fr-FR" altLang="x-none" dirty="0">
                <a:solidFill>
                  <a:schemeClr val="tx1"/>
                </a:solidFill>
                <a:ea typeface="ＭＳ Ｐゴシック" charset="-128"/>
              </a:rPr>
              <a:t>. L’Etat belge a </a:t>
            </a:r>
            <a:r>
              <a:rPr lang="fr-FR" altLang="x-none" i="1" dirty="0">
                <a:solidFill>
                  <a:schemeClr val="tx1"/>
                </a:solidFill>
                <a:ea typeface="ＭＳ Ｐゴシック" charset="-128"/>
              </a:rPr>
              <a:t>prima </a:t>
            </a:r>
            <a:r>
              <a:rPr lang="fr-FR" altLang="x-none" i="1" dirty="0" err="1">
                <a:solidFill>
                  <a:schemeClr val="tx1"/>
                </a:solidFill>
                <a:ea typeface="ＭＳ Ｐゴシック" charset="-128"/>
              </a:rPr>
              <a:t>facie</a:t>
            </a:r>
            <a:r>
              <a:rPr lang="fr-FR" altLang="x-none" i="1" dirty="0">
                <a:solidFill>
                  <a:schemeClr val="tx1"/>
                </a:solidFill>
                <a:ea typeface="ＭＳ Ｐゴシック" charset="-128"/>
              </a:rPr>
              <a:t> </a:t>
            </a:r>
            <a:r>
              <a:rPr lang="fr-FR" altLang="x-none" dirty="0">
                <a:solidFill>
                  <a:schemeClr val="tx1"/>
                </a:solidFill>
                <a:ea typeface="ＭＳ Ｐゴシック" charset="-128"/>
              </a:rPr>
              <a:t>porté fautivement atteinte aux droits subjectifs de M. B, ceci en violation de l’article 5 de la Convention européenne de sauvegarde des droits de l’homme et des libertés fondamentales.</a:t>
            </a:r>
          </a:p>
          <a:p>
            <a:pPr marL="133350" lvl="4" indent="0" algn="just">
              <a:buNone/>
            </a:pPr>
            <a:r>
              <a:rPr lang="fr-FR" altLang="x-none" dirty="0">
                <a:solidFill>
                  <a:schemeClr val="tx1"/>
                </a:solidFill>
                <a:ea typeface="ＭＳ Ｐゴシック" charset="-128"/>
              </a:rPr>
              <a:t>(</a:t>
            </a:r>
            <a:r>
              <a:rPr lang="mr-IN" altLang="x-none" dirty="0">
                <a:solidFill>
                  <a:schemeClr val="tx1"/>
                </a:solidFill>
                <a:ea typeface="ＭＳ Ｐゴシック" charset="-128"/>
              </a:rPr>
              <a:t>…</a:t>
            </a:r>
            <a:r>
              <a:rPr lang="fr-FR" altLang="x-none" dirty="0">
                <a:solidFill>
                  <a:schemeClr val="tx1"/>
                </a:solidFill>
                <a:ea typeface="ＭＳ Ｐゴシック" charset="-128"/>
              </a:rPr>
              <a:t>.) Condamnons l’Etat belge à prendre toutes les mesures qu’il estimera appropriées pour mettre un terme à la détention actuelle de M. B. à l’annexe psychiatrique de la prison de Saint-Gilles dans un délai maximal de huit jours à dater de la signification de la présente ordonnance, ceci sous peine d’une astreinte de 2.5000,00€ par jour de retard, avec un maximum de 100.000,00€, les astreintes commençant à courir dès l’expiration du délai précité » </a:t>
            </a:r>
          </a:p>
          <a:p>
            <a:pPr marL="133350" lvl="4" indent="0" algn="just">
              <a:buNone/>
            </a:pPr>
            <a:r>
              <a:rPr lang="fr-FR" altLang="x-none" dirty="0">
                <a:solidFill>
                  <a:schemeClr val="tx1"/>
                </a:solidFill>
                <a:ea typeface="ＭＳ Ｐゴシック" charset="-128"/>
              </a:rPr>
              <a:t>(</a:t>
            </a:r>
            <a:r>
              <a:rPr lang="fr-FR" altLang="x-none" dirty="0" err="1">
                <a:solidFill>
                  <a:schemeClr val="tx1"/>
                </a:solidFill>
                <a:ea typeface="ＭＳ Ｐゴシック" charset="-128"/>
              </a:rPr>
              <a:t>Civ</a:t>
            </a:r>
            <a:r>
              <a:rPr lang="fr-FR" altLang="x-none" dirty="0">
                <a:solidFill>
                  <a:schemeClr val="tx1"/>
                </a:solidFill>
                <a:ea typeface="ＭＳ Ｐゴシック" charset="-128"/>
              </a:rPr>
              <a:t>. Bruxelles (réf.), 17 juin 2019, R.G. 19/60/C, inédit).</a:t>
            </a:r>
          </a:p>
          <a:p>
            <a:pPr marL="109728" indent="0">
              <a:buNone/>
            </a:pPr>
            <a:endParaRPr lang="fr-FR" dirty="0"/>
          </a:p>
          <a:p>
            <a:pPr marL="109728" indent="0">
              <a:buNone/>
            </a:pPr>
            <a:r>
              <a:rPr lang="fr-FR" sz="2600" u="sng" dirty="0"/>
              <a:t>Référence pour des jurisprudences</a:t>
            </a:r>
            <a:r>
              <a:rPr lang="fr-FR" sz="2600" dirty="0"/>
              <a:t> : cf. chronique de jurisprudence de l’exécution des peines et mesures, </a:t>
            </a:r>
            <a:r>
              <a:rPr lang="fr-FR" sz="2600" i="1" dirty="0"/>
              <a:t>Revue de droit pénal et de criminologie </a:t>
            </a:r>
          </a:p>
        </p:txBody>
      </p:sp>
    </p:spTree>
    <p:extLst>
      <p:ext uri="{BB962C8B-B14F-4D97-AF65-F5344CB8AC3E}">
        <p14:creationId xmlns:p14="http://schemas.microsoft.com/office/powerpoint/2010/main" val="36483787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AB870D0-55CF-88B3-3D56-6B91F6E6DB6A}"/>
              </a:ext>
            </a:extLst>
          </p:cNvPr>
          <p:cNvSpPr>
            <a:spLocks noGrp="1"/>
          </p:cNvSpPr>
          <p:nvPr>
            <p:ph idx="1"/>
          </p:nvPr>
        </p:nvSpPr>
        <p:spPr>
          <a:xfrm>
            <a:off x="0" y="1277435"/>
            <a:ext cx="8912720" cy="1323891"/>
          </a:xfrm>
        </p:spPr>
        <p:txBody>
          <a:bodyPr>
            <a:normAutofit fontScale="85000" lnSpcReduction="20000"/>
          </a:bodyPr>
          <a:lstStyle/>
          <a:p>
            <a:r>
              <a:rPr lang="fr-FR" dirty="0"/>
              <a:t>Placement dans section de défense sociale autorisé par la loi, mais pas dans une annexe psychiatrique : mais </a:t>
            </a:r>
            <a:r>
              <a:rPr lang="fr-FR" dirty="0">
                <a:solidFill>
                  <a:schemeClr val="accent1"/>
                </a:solidFill>
              </a:rPr>
              <a:t>quelle est la différence véritable entre ces deux lieux </a:t>
            </a:r>
            <a:r>
              <a:rPr lang="fr-FR" dirty="0"/>
              <a:t>(qui sont toutes les deux des « ailes » au sein de prisons) ?</a:t>
            </a:r>
          </a:p>
        </p:txBody>
      </p:sp>
      <p:sp>
        <p:nvSpPr>
          <p:cNvPr id="4" name="Titre 1">
            <a:extLst>
              <a:ext uri="{FF2B5EF4-FFF2-40B4-BE49-F238E27FC236}">
                <a16:creationId xmlns:a16="http://schemas.microsoft.com/office/drawing/2014/main" id="{B93FC728-2B00-49BC-F0CB-940905F01CCD}"/>
              </a:ext>
            </a:extLst>
          </p:cNvPr>
          <p:cNvSpPr txBox="1">
            <a:spLocks/>
          </p:cNvSpPr>
          <p:nvPr/>
        </p:nvSpPr>
        <p:spPr>
          <a:xfrm>
            <a:off x="107504" y="304909"/>
            <a:ext cx="8427381" cy="936104"/>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fr-FR" dirty="0"/>
              <a:t>Exécution internement</a:t>
            </a:r>
            <a:endParaRPr lang="fr-FR" b="1" u="sng" dirty="0"/>
          </a:p>
        </p:txBody>
      </p:sp>
      <p:pic>
        <p:nvPicPr>
          <p:cNvPr id="6" name="Image 5" descr="Une image contenant texte, Police, capture d’écran, noir et blanc&#10;&#10;Description générée automatiquement">
            <a:extLst>
              <a:ext uri="{FF2B5EF4-FFF2-40B4-BE49-F238E27FC236}">
                <a16:creationId xmlns:a16="http://schemas.microsoft.com/office/drawing/2014/main" id="{416EC6E7-2E2C-05DB-719A-D657D65060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068960"/>
            <a:ext cx="7016824" cy="3697432"/>
          </a:xfrm>
          <a:prstGeom prst="rect">
            <a:avLst/>
          </a:prstGeom>
        </p:spPr>
      </p:pic>
      <p:pic>
        <p:nvPicPr>
          <p:cNvPr id="8" name="Image 7" descr="Une image contenant texte, Police, blanc, reçu&#10;&#10;Description générée automatiquement">
            <a:extLst>
              <a:ext uri="{FF2B5EF4-FFF2-40B4-BE49-F238E27FC236}">
                <a16:creationId xmlns:a16="http://schemas.microsoft.com/office/drawing/2014/main" id="{D207189B-84A1-3ED8-159F-9921E44E5E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4294" y="2528590"/>
            <a:ext cx="5053434" cy="608758"/>
          </a:xfrm>
          <a:prstGeom prst="rect">
            <a:avLst/>
          </a:prstGeom>
        </p:spPr>
      </p:pic>
      <p:sp>
        <p:nvSpPr>
          <p:cNvPr id="9" name="Virage 8">
            <a:extLst>
              <a:ext uri="{FF2B5EF4-FFF2-40B4-BE49-F238E27FC236}">
                <a16:creationId xmlns:a16="http://schemas.microsoft.com/office/drawing/2014/main" id="{CD157A8F-743B-4E2C-4C12-5EA93F890A28}"/>
              </a:ext>
            </a:extLst>
          </p:cNvPr>
          <p:cNvSpPr/>
          <p:nvPr/>
        </p:nvSpPr>
        <p:spPr>
          <a:xfrm>
            <a:off x="3441564" y="2651317"/>
            <a:ext cx="432048" cy="431212"/>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ZoneTexte 1">
            <a:extLst>
              <a:ext uri="{FF2B5EF4-FFF2-40B4-BE49-F238E27FC236}">
                <a16:creationId xmlns:a16="http://schemas.microsoft.com/office/drawing/2014/main" id="{428F9B9F-8ED6-5D08-C64D-1AD0A77891E1}"/>
              </a:ext>
            </a:extLst>
          </p:cNvPr>
          <p:cNvSpPr txBox="1"/>
          <p:nvPr/>
        </p:nvSpPr>
        <p:spPr>
          <a:xfrm>
            <a:off x="7524328" y="4956574"/>
            <a:ext cx="1582259" cy="1785104"/>
          </a:xfrm>
          <a:prstGeom prst="rect">
            <a:avLst/>
          </a:prstGeom>
          <a:noFill/>
        </p:spPr>
        <p:txBody>
          <a:bodyPr wrap="square" rtlCol="0">
            <a:spAutoFit/>
          </a:bodyPr>
          <a:lstStyle/>
          <a:p>
            <a:r>
              <a:rPr lang="fr-FR" sz="1000" cap="small" dirty="0">
                <a:effectLst/>
                <a:latin typeface="Times New Roman" panose="02020603050405020304" pitchFamily="18" charset="0"/>
                <a:ea typeface="Calibri" panose="020F0502020204030204" pitchFamily="34" charset="0"/>
              </a:rPr>
              <a:t>Beernaert, M.-A., </a:t>
            </a:r>
            <a:r>
              <a:rPr lang="fr-FR" sz="1000" cap="small" dirty="0" err="1">
                <a:effectLst/>
                <a:latin typeface="Times New Roman" panose="02020603050405020304" pitchFamily="18" charset="0"/>
                <a:ea typeface="Calibri" panose="020F0502020204030204" pitchFamily="34" charset="0"/>
              </a:rPr>
              <a:t>Nederlandt</a:t>
            </a:r>
            <a:r>
              <a:rPr lang="fr-FR" sz="1000" cap="small" dirty="0">
                <a:effectLst/>
                <a:latin typeface="Times New Roman" panose="02020603050405020304" pitchFamily="18" charset="0"/>
                <a:ea typeface="Calibri" panose="020F0502020204030204" pitchFamily="34" charset="0"/>
              </a:rPr>
              <a:t>,</a:t>
            </a:r>
            <a:r>
              <a:rPr lang="fr-FR" sz="1000" cap="small" dirty="0">
                <a:effectLst/>
                <a:latin typeface="Times New Roman" panose="02020603050405020304" pitchFamily="18" charset="0"/>
                <a:ea typeface="MS Mincho" panose="02020609040205080304" pitchFamily="49" charset="-128"/>
              </a:rPr>
              <a:t> </a:t>
            </a:r>
            <a:r>
              <a:rPr lang="fr-FR" sz="1000" cap="small" dirty="0">
                <a:effectLst/>
                <a:latin typeface="Times New Roman" panose="02020603050405020304" pitchFamily="18" charset="0"/>
                <a:ea typeface="Calibri" panose="020F0502020204030204" pitchFamily="34" charset="0"/>
              </a:rPr>
              <a:t>O., </a:t>
            </a:r>
            <a:r>
              <a:rPr lang="fr-FR" sz="1000" cap="small" dirty="0" err="1">
                <a:effectLst/>
                <a:latin typeface="Times New Roman" panose="02020603050405020304" pitchFamily="18" charset="0"/>
                <a:ea typeface="Calibri" panose="020F0502020204030204" pitchFamily="34" charset="0"/>
              </a:rPr>
              <a:t>Teper</a:t>
            </a:r>
            <a:r>
              <a:rPr lang="fr-FR" sz="1000" cap="small" dirty="0">
                <a:effectLst/>
                <a:latin typeface="Times New Roman" panose="02020603050405020304" pitchFamily="18" charset="0"/>
                <a:ea typeface="Calibri" panose="020F0502020204030204" pitchFamily="34" charset="0"/>
              </a:rPr>
              <a:t>, L. </a:t>
            </a:r>
            <a:r>
              <a:rPr lang="fr-FR" sz="1000" dirty="0">
                <a:effectLst/>
                <a:latin typeface="Times New Roman" panose="02020603050405020304" pitchFamily="18" charset="0"/>
                <a:ea typeface="Calibri" panose="020F0502020204030204" pitchFamily="34" charset="0"/>
              </a:rPr>
              <a:t>et</a:t>
            </a:r>
            <a:r>
              <a:rPr lang="fr-FR" sz="1000" cap="small" dirty="0">
                <a:effectLst/>
                <a:latin typeface="Times New Roman" panose="02020603050405020304" pitchFamily="18" charset="0"/>
                <a:ea typeface="Calibri" panose="020F0502020204030204" pitchFamily="34" charset="0"/>
              </a:rPr>
              <a:t> </a:t>
            </a:r>
            <a:r>
              <a:rPr lang="fr-FR" sz="1000" cap="small" dirty="0" err="1">
                <a:effectLst/>
                <a:latin typeface="Times New Roman" panose="02020603050405020304" pitchFamily="18" charset="0"/>
                <a:ea typeface="Calibri" panose="020F0502020204030204" pitchFamily="34" charset="0"/>
              </a:rPr>
              <a:t>Truillet</a:t>
            </a:r>
            <a:r>
              <a:rPr lang="fr-FR" sz="1000" cap="small" dirty="0">
                <a:effectLst/>
                <a:latin typeface="Times New Roman" panose="02020603050405020304" pitchFamily="18" charset="0"/>
                <a:ea typeface="Calibri" panose="020F0502020204030204" pitchFamily="34" charset="0"/>
              </a:rPr>
              <a:t>, V.</a:t>
            </a:r>
            <a:r>
              <a:rPr lang="fr-FR" sz="1000" dirty="0">
                <a:effectLst/>
                <a:latin typeface="Times New Roman" panose="02020603050405020304" pitchFamily="18" charset="0"/>
                <a:ea typeface="Calibri" panose="020F0502020204030204" pitchFamily="34" charset="0"/>
              </a:rPr>
              <a:t> , </a:t>
            </a:r>
            <a:r>
              <a:rPr lang="fr-FR" sz="1000" dirty="0">
                <a:effectLst/>
                <a:latin typeface="Times New Roman" panose="02020603050405020304" pitchFamily="18" charset="0"/>
                <a:ea typeface="MS Mincho" panose="02020609040205080304" pitchFamily="49" charset="-128"/>
              </a:rPr>
              <a:t>« Chronique de jurisprudence en matière d’exécution des peines et des mesures »,</a:t>
            </a:r>
            <a:r>
              <a:rPr lang="fr-FR" sz="1000" i="1" dirty="0">
                <a:effectLst/>
                <a:latin typeface="Times New Roman" panose="02020603050405020304" pitchFamily="18" charset="0"/>
                <a:ea typeface="MS Mincho" panose="02020609040205080304" pitchFamily="49" charset="-128"/>
              </a:rPr>
              <a:t> </a:t>
            </a:r>
            <a:r>
              <a:rPr lang="fr-FR" sz="1000" i="1" dirty="0" err="1">
                <a:effectLst/>
                <a:latin typeface="Times New Roman" panose="02020603050405020304" pitchFamily="18" charset="0"/>
                <a:ea typeface="MS Mincho" panose="02020609040205080304" pitchFamily="49" charset="-128"/>
              </a:rPr>
              <a:t>Rev</a:t>
            </a:r>
            <a:r>
              <a:rPr lang="fr-FR" sz="1000" i="1" dirty="0">
                <a:effectLst/>
                <a:latin typeface="Times New Roman" panose="02020603050405020304" pitchFamily="18" charset="0"/>
                <a:ea typeface="MS Mincho" panose="02020609040205080304" pitchFamily="49" charset="-128"/>
              </a:rPr>
              <a:t>. </a:t>
            </a:r>
            <a:r>
              <a:rPr lang="fr-FR" sz="1000" i="1" dirty="0" err="1">
                <a:effectLst/>
                <a:latin typeface="Times New Roman" panose="02020603050405020304" pitchFamily="18" charset="0"/>
                <a:ea typeface="MS Mincho" panose="02020609040205080304" pitchFamily="49" charset="-128"/>
              </a:rPr>
              <a:t>dr</a:t>
            </a:r>
            <a:r>
              <a:rPr lang="fr-FR" sz="1000" i="1" dirty="0">
                <a:effectLst/>
                <a:latin typeface="Times New Roman" panose="02020603050405020304" pitchFamily="18" charset="0"/>
                <a:ea typeface="MS Mincho" panose="02020609040205080304" pitchFamily="49" charset="-128"/>
              </a:rPr>
              <a:t>. </a:t>
            </a:r>
            <a:r>
              <a:rPr lang="fr-FR" sz="1000" i="1" dirty="0" err="1">
                <a:effectLst/>
                <a:latin typeface="Times New Roman" panose="02020603050405020304" pitchFamily="18" charset="0"/>
                <a:ea typeface="MS Mincho" panose="02020609040205080304" pitchFamily="49" charset="-128"/>
              </a:rPr>
              <a:t>pén</a:t>
            </a:r>
            <a:r>
              <a:rPr lang="fr-FR" sz="1000" i="1" dirty="0">
                <a:effectLst/>
                <a:latin typeface="Times New Roman" panose="02020603050405020304" pitchFamily="18" charset="0"/>
                <a:ea typeface="MS Mincho" panose="02020609040205080304" pitchFamily="49" charset="-128"/>
              </a:rPr>
              <a:t>. </a:t>
            </a:r>
            <a:r>
              <a:rPr lang="fr-FR" sz="1000" i="1" dirty="0" err="1">
                <a:effectLst/>
                <a:latin typeface="Times New Roman" panose="02020603050405020304" pitchFamily="18" charset="0"/>
                <a:ea typeface="MS Mincho" panose="02020609040205080304" pitchFamily="49" charset="-128"/>
              </a:rPr>
              <a:t>crim</a:t>
            </a:r>
            <a:r>
              <a:rPr lang="fr-FR" sz="1000" dirty="0">
                <a:effectLst/>
                <a:latin typeface="Times New Roman" panose="02020603050405020304" pitchFamily="18" charset="0"/>
                <a:ea typeface="MS Mincho" panose="02020609040205080304" pitchFamily="49" charset="-128"/>
              </a:rPr>
              <a:t>., 2024, n°7-8 pp. 822-825 (jugement du 12 mars 2024)</a:t>
            </a:r>
            <a:endParaRPr lang="fr-FR" sz="1000" dirty="0"/>
          </a:p>
          <a:p>
            <a:endParaRPr lang="fr-FR" sz="1000" dirty="0"/>
          </a:p>
        </p:txBody>
      </p:sp>
    </p:spTree>
    <p:extLst>
      <p:ext uri="{BB962C8B-B14F-4D97-AF65-F5344CB8AC3E}">
        <p14:creationId xmlns:p14="http://schemas.microsoft.com/office/powerpoint/2010/main" val="28780563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03CD7F-4D82-2B15-B298-F53D118DFE36}"/>
              </a:ext>
            </a:extLst>
          </p:cNvPr>
          <p:cNvSpPr>
            <a:spLocks noGrp="1"/>
          </p:cNvSpPr>
          <p:nvPr>
            <p:ph type="title"/>
          </p:nvPr>
        </p:nvSpPr>
        <p:spPr>
          <a:xfrm>
            <a:off x="107504" y="283464"/>
            <a:ext cx="8229600" cy="1066800"/>
          </a:xfrm>
        </p:spPr>
        <p:txBody>
          <a:bodyPr>
            <a:normAutofit/>
          </a:bodyPr>
          <a:lstStyle/>
          <a:p>
            <a:r>
              <a:rPr lang="fr-FR" dirty="0"/>
              <a:t>Exécution internement</a:t>
            </a:r>
          </a:p>
        </p:txBody>
      </p:sp>
      <p:pic>
        <p:nvPicPr>
          <p:cNvPr id="7" name="Image 6" descr="Une image contenant texte, capture d’écran, Police, nombre&#10;&#10;Description générée automatiquement">
            <a:extLst>
              <a:ext uri="{FF2B5EF4-FFF2-40B4-BE49-F238E27FC236}">
                <a16:creationId xmlns:a16="http://schemas.microsoft.com/office/drawing/2014/main" id="{2E23D568-EDDE-41B4-042D-3E60CA5A8B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3" y="1350264"/>
            <a:ext cx="7295896" cy="3302872"/>
          </a:xfrm>
          <a:prstGeom prst="rect">
            <a:avLst/>
          </a:prstGeom>
        </p:spPr>
      </p:pic>
      <p:pic>
        <p:nvPicPr>
          <p:cNvPr id="9" name="Image 8" descr="Une image contenant texte, Police, capture d’écran&#10;&#10;Description générée automatiquement">
            <a:extLst>
              <a:ext uri="{FF2B5EF4-FFF2-40B4-BE49-F238E27FC236}">
                <a16:creationId xmlns:a16="http://schemas.microsoft.com/office/drawing/2014/main" id="{AF930C40-AD64-D52A-0242-1E02463597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94" y="4834636"/>
            <a:ext cx="7205812" cy="1739900"/>
          </a:xfrm>
          <a:prstGeom prst="rect">
            <a:avLst/>
          </a:prstGeom>
        </p:spPr>
      </p:pic>
    </p:spTree>
    <p:extLst>
      <p:ext uri="{BB962C8B-B14F-4D97-AF65-F5344CB8AC3E}">
        <p14:creationId xmlns:p14="http://schemas.microsoft.com/office/powerpoint/2010/main" val="4986683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capture d’écran, Police, nombre&#10;&#10;Description générée automatiquement">
            <a:extLst>
              <a:ext uri="{FF2B5EF4-FFF2-40B4-BE49-F238E27FC236}">
                <a16:creationId xmlns:a16="http://schemas.microsoft.com/office/drawing/2014/main" id="{32F63046-5E9A-147A-2A72-5C6A791A1D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34" y="32210"/>
            <a:ext cx="6455242" cy="4077753"/>
          </a:xfrm>
          <a:prstGeom prst="rect">
            <a:avLst/>
          </a:prstGeom>
        </p:spPr>
      </p:pic>
      <p:pic>
        <p:nvPicPr>
          <p:cNvPr id="6" name="Image 5" descr="Une image contenant texte, capture d’écran, Police, document&#10;&#10;Description générée automatiquement">
            <a:extLst>
              <a:ext uri="{FF2B5EF4-FFF2-40B4-BE49-F238E27FC236}">
                <a16:creationId xmlns:a16="http://schemas.microsoft.com/office/drawing/2014/main" id="{A7CC8CC5-0545-EDD3-0B70-523F53C87F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74" y="4077072"/>
            <a:ext cx="6777562" cy="2780928"/>
          </a:xfrm>
          <a:prstGeom prst="rect">
            <a:avLst/>
          </a:prstGeom>
        </p:spPr>
      </p:pic>
    </p:spTree>
    <p:extLst>
      <p:ext uri="{BB962C8B-B14F-4D97-AF65-F5344CB8AC3E}">
        <p14:creationId xmlns:p14="http://schemas.microsoft.com/office/powerpoint/2010/main" val="1365528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059" y="332656"/>
            <a:ext cx="8427381" cy="936104"/>
          </a:xfrm>
        </p:spPr>
        <p:txBody>
          <a:bodyPr>
            <a:normAutofit/>
          </a:bodyPr>
          <a:lstStyle/>
          <a:p>
            <a:r>
              <a:rPr lang="fr-FR" dirty="0"/>
              <a:t>Exécution internement</a:t>
            </a:r>
            <a:endParaRPr lang="fr-FR" b="1" u="sng" dirty="0"/>
          </a:p>
        </p:txBody>
      </p:sp>
      <p:sp>
        <p:nvSpPr>
          <p:cNvPr id="3" name="Espace réservé du contenu 2"/>
          <p:cNvSpPr>
            <a:spLocks noGrp="1"/>
          </p:cNvSpPr>
          <p:nvPr>
            <p:ph sz="quarter" idx="1"/>
          </p:nvPr>
        </p:nvSpPr>
        <p:spPr>
          <a:xfrm>
            <a:off x="12616" y="1549024"/>
            <a:ext cx="4689957" cy="4976319"/>
          </a:xfrm>
        </p:spPr>
        <p:txBody>
          <a:bodyPr>
            <a:normAutofit fontScale="85000" lnSpcReduction="20000"/>
          </a:bodyPr>
          <a:lstStyle/>
          <a:p>
            <a:pPr marL="109728" indent="0" algn="just">
              <a:buNone/>
            </a:pPr>
            <a:r>
              <a:rPr lang="fr-FR" altLang="x-none" b="1" dirty="0">
                <a:ea typeface="ＭＳ Ｐゴシック" charset="-128"/>
              </a:rPr>
              <a:t>Cour </a:t>
            </a:r>
            <a:r>
              <a:rPr lang="fr-FR" altLang="x-none" b="1" dirty="0" err="1">
                <a:ea typeface="ＭＳ Ｐゴシック" charset="-128"/>
              </a:rPr>
              <a:t>eur</a:t>
            </a:r>
            <a:r>
              <a:rPr lang="fr-FR" altLang="x-none" b="1" dirty="0">
                <a:ea typeface="ＭＳ Ｐゴシック" charset="-128"/>
              </a:rPr>
              <a:t>. D.H., arrêt </a:t>
            </a:r>
            <a:r>
              <a:rPr lang="fr-FR" altLang="x-none" b="1" i="1" dirty="0">
                <a:ea typeface="ＭＳ Ｐゴシック" charset="-128"/>
              </a:rPr>
              <a:t>W.D. c. Belgique</a:t>
            </a:r>
            <a:r>
              <a:rPr lang="fr-FR" altLang="x-none" b="1" dirty="0">
                <a:ea typeface="ＭＳ Ｐゴシック" charset="-128"/>
              </a:rPr>
              <a:t>, 6 septembre 2016</a:t>
            </a:r>
            <a:endParaRPr lang="fr-FR" altLang="x-none" dirty="0">
              <a:ea typeface="ＭＳ Ｐゴシック" charset="-128"/>
            </a:endParaRPr>
          </a:p>
          <a:p>
            <a:pPr lvl="1" algn="just"/>
            <a:r>
              <a:rPr lang="fr-FR" altLang="x-none" dirty="0">
                <a:solidFill>
                  <a:schemeClr val="tx1"/>
                </a:solidFill>
                <a:ea typeface="ＭＳ Ｐゴシック" charset="-128"/>
              </a:rPr>
              <a:t>W.D. : homme interné en 2007 à la </a:t>
            </a:r>
            <a:r>
              <a:rPr lang="fr-FR" altLang="x-none" dirty="0">
                <a:solidFill>
                  <a:schemeClr val="accent1"/>
                </a:solidFill>
                <a:ea typeface="ＭＳ Ｐゴシック" charset="-128"/>
              </a:rPr>
              <a:t>section de défense sociale de Merksplas </a:t>
            </a:r>
            <a:r>
              <a:rPr lang="fr-FR" altLang="x-none" dirty="0">
                <a:solidFill>
                  <a:schemeClr val="tx1"/>
                </a:solidFill>
                <a:ea typeface="ＭＳ Ｐゴシック" charset="-128"/>
              </a:rPr>
              <a:t>(faits de mœurs sur mineurs), se plaint de l’absence de thérapie personnalisée, aucun espoir de réinsertion dans la société</a:t>
            </a:r>
          </a:p>
          <a:p>
            <a:pPr lvl="2" algn="just"/>
            <a:r>
              <a:rPr lang="fr-FR" altLang="x-none" dirty="0">
                <a:solidFill>
                  <a:schemeClr val="tx1"/>
                </a:solidFill>
                <a:ea typeface="ＭＳ Ｐゴシック" charset="-128"/>
              </a:rPr>
              <a:t>Attention dans l’arrêt de la CEDH, Cour parle d’« </a:t>
            </a:r>
            <a:r>
              <a:rPr lang="fr-FR" altLang="x-none" dirty="0">
                <a:ea typeface="ＭＳ Ｐゴシック" charset="-128"/>
              </a:rPr>
              <a:t>aile psychiatrique </a:t>
            </a:r>
            <a:r>
              <a:rPr lang="fr-FR" altLang="x-none" dirty="0">
                <a:solidFill>
                  <a:schemeClr val="tx1"/>
                </a:solidFill>
                <a:ea typeface="ＭＳ Ｐゴシック" charset="-128"/>
              </a:rPr>
              <a:t>» pour désigner la section de défense sociale</a:t>
            </a:r>
          </a:p>
          <a:p>
            <a:pPr lvl="1" algn="just"/>
            <a:r>
              <a:rPr lang="fr-FR" altLang="x-none" dirty="0">
                <a:solidFill>
                  <a:schemeClr val="tx1"/>
                </a:solidFill>
                <a:ea typeface="ＭＳ Ｐゴシック" charset="-128"/>
              </a:rPr>
              <a:t>Arrêt constate la violation des articles 3, 5 et 13 combiné à 3 de la CEDH</a:t>
            </a: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8895" y="1124744"/>
            <a:ext cx="3905205" cy="5601091"/>
          </a:xfrm>
          <a:prstGeom prst="rect">
            <a:avLst/>
          </a:prstGeom>
          <a:ln>
            <a:solidFill>
              <a:schemeClr val="tx1"/>
            </a:solidFill>
          </a:ln>
        </p:spPr>
      </p:pic>
    </p:spTree>
    <p:extLst>
      <p:ext uri="{BB962C8B-B14F-4D97-AF65-F5344CB8AC3E}">
        <p14:creationId xmlns:p14="http://schemas.microsoft.com/office/powerpoint/2010/main" val="4050355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8147" y="317282"/>
            <a:ext cx="8427381" cy="936104"/>
          </a:xfrm>
        </p:spPr>
        <p:txBody>
          <a:bodyPr>
            <a:normAutofit/>
          </a:bodyPr>
          <a:lstStyle/>
          <a:p>
            <a:r>
              <a:rPr lang="fr-FR" sz="3800" dirty="0"/>
              <a:t>Exécution internement</a:t>
            </a:r>
            <a:endParaRPr lang="fr-FR" sz="3800" b="1" u="sng" dirty="0"/>
          </a:p>
        </p:txBody>
      </p:sp>
      <p:sp>
        <p:nvSpPr>
          <p:cNvPr id="3" name="Espace réservé du contenu 2"/>
          <p:cNvSpPr>
            <a:spLocks noGrp="1"/>
          </p:cNvSpPr>
          <p:nvPr>
            <p:ph sz="quarter" idx="1"/>
          </p:nvPr>
        </p:nvSpPr>
        <p:spPr>
          <a:xfrm>
            <a:off x="-3121" y="1412776"/>
            <a:ext cx="9140879" cy="5544616"/>
          </a:xfrm>
        </p:spPr>
        <p:txBody>
          <a:bodyPr>
            <a:normAutofit/>
          </a:bodyPr>
          <a:lstStyle/>
          <a:p>
            <a:pPr marL="411480" lvl="1" indent="0" algn="just">
              <a:buNone/>
            </a:pPr>
            <a:r>
              <a:rPr lang="fr-FR" altLang="x-none" dirty="0">
                <a:solidFill>
                  <a:schemeClr val="tx1"/>
                </a:solidFill>
                <a:ea typeface="ＭＳ Ｐゴシック" charset="-128"/>
              </a:rPr>
              <a:t>Nombre de personnes internées en prison (tous lieux confondus : EDS, SDS, annexes, régime ordinaire…) :</a:t>
            </a:r>
          </a:p>
          <a:p>
            <a:pPr>
              <a:buFont typeface="Arial" charset="0"/>
              <a:buNone/>
            </a:pPr>
            <a:endParaRPr lang="fr-FR" altLang="x-none" b="1" i="1" dirty="0">
              <a:ea typeface="ＭＳ Ｐゴシック" charset="-128"/>
            </a:endParaRPr>
          </a:p>
          <a:p>
            <a:pPr>
              <a:buFont typeface="Arial" charset="0"/>
              <a:buNone/>
            </a:pPr>
            <a:endParaRPr lang="fr-FR" altLang="x-none" b="1" i="1" dirty="0">
              <a:ea typeface="ＭＳ Ｐゴシック" charset="-128"/>
            </a:endParaRPr>
          </a:p>
          <a:p>
            <a:pPr>
              <a:buFont typeface="Arial" charset="0"/>
              <a:buNone/>
            </a:pPr>
            <a:endParaRPr lang="fr-FR" altLang="x-none" b="1" i="1" dirty="0">
              <a:ea typeface="ＭＳ Ｐゴシック" charset="-128"/>
            </a:endParaRPr>
          </a:p>
          <a:p>
            <a:pPr>
              <a:buFont typeface="Arial" charset="0"/>
              <a:buNone/>
            </a:pPr>
            <a:endParaRPr lang="fr-FR" altLang="x-none" b="1" i="1" dirty="0">
              <a:ea typeface="ＭＳ Ｐゴシック" charset="-128"/>
            </a:endParaRPr>
          </a:p>
          <a:p>
            <a:pPr>
              <a:buFont typeface="Arial" charset="0"/>
              <a:buNone/>
            </a:pPr>
            <a:endParaRPr lang="fr-FR" altLang="x-none" b="1" i="1" dirty="0">
              <a:ea typeface="ＭＳ Ｐゴシック" charset="-128"/>
            </a:endParaRPr>
          </a:p>
          <a:p>
            <a:pPr>
              <a:buFont typeface="Arial" charset="0"/>
              <a:buNone/>
            </a:pPr>
            <a:endParaRPr lang="fr-FR" altLang="x-none" b="1" i="1" dirty="0">
              <a:ea typeface="ＭＳ Ｐゴシック" charset="-128"/>
            </a:endParaRPr>
          </a:p>
          <a:p>
            <a:pPr>
              <a:buFont typeface="Arial" charset="0"/>
              <a:buNone/>
            </a:pPr>
            <a:endParaRPr lang="fr-FR" altLang="x-none" b="1" i="1" dirty="0">
              <a:ea typeface="ＭＳ Ｐゴシック" charset="-128"/>
            </a:endParaRPr>
          </a:p>
          <a:p>
            <a:pPr>
              <a:buFont typeface="Arial" charset="0"/>
              <a:buNone/>
            </a:pPr>
            <a:endParaRPr lang="fr-FR" altLang="x-none" i="1" dirty="0">
              <a:ea typeface="ＭＳ Ｐゴシック" charset="-128"/>
            </a:endParaRPr>
          </a:p>
          <a:p>
            <a:pPr>
              <a:buFont typeface="Arial" charset="0"/>
              <a:buNone/>
            </a:pPr>
            <a:r>
              <a:rPr lang="fr-FR" altLang="x-none" sz="1300" i="1" dirty="0">
                <a:ea typeface="ＭＳ Ｐゴシック" charset="-128"/>
              </a:rPr>
              <a:t>		</a:t>
            </a:r>
          </a:p>
          <a:p>
            <a:pPr>
              <a:buFont typeface="Arial" charset="0"/>
              <a:buNone/>
            </a:pPr>
            <a:endParaRPr lang="fr-FR" altLang="x-none" sz="1300" i="1" dirty="0">
              <a:ea typeface="ＭＳ Ｐゴシック" charset="-128"/>
            </a:endParaRPr>
          </a:p>
          <a:p>
            <a:pPr>
              <a:buFont typeface="Arial" charset="0"/>
              <a:buNone/>
            </a:pPr>
            <a:r>
              <a:rPr lang="fr-FR" altLang="x-none" sz="1300" i="1" dirty="0">
                <a:ea typeface="ＭＳ Ｐゴシック" charset="-128"/>
              </a:rPr>
              <a:t>		Sources : rapports annuels DGEPI et plan d’action</a:t>
            </a:r>
            <a:endParaRPr lang="fr-BE" sz="1300" dirty="0"/>
          </a:p>
          <a:p>
            <a:pPr algn="just"/>
            <a:endParaRPr lang="fr-BE" dirty="0"/>
          </a:p>
          <a:p>
            <a:pPr algn="just"/>
            <a:endParaRPr lang="fr-BE" dirty="0"/>
          </a:p>
          <a:p>
            <a:endParaRPr lang="fr-FR" dirty="0"/>
          </a:p>
        </p:txBody>
      </p:sp>
      <p:graphicFrame>
        <p:nvGraphicFramePr>
          <p:cNvPr id="7" name="Tableau 6">
            <a:extLst>
              <a:ext uri="{FF2B5EF4-FFF2-40B4-BE49-F238E27FC236}">
                <a16:creationId xmlns:a16="http://schemas.microsoft.com/office/drawing/2014/main" id="{AC09CE97-7EBC-57E7-9C96-A108F4061F63}"/>
              </a:ext>
            </a:extLst>
          </p:cNvPr>
          <p:cNvGraphicFramePr>
            <a:graphicFrameLocks noGrp="1"/>
          </p:cNvGraphicFramePr>
          <p:nvPr/>
        </p:nvGraphicFramePr>
        <p:xfrm>
          <a:off x="539552" y="2492896"/>
          <a:ext cx="7560839" cy="3770603"/>
        </p:xfrm>
        <a:graphic>
          <a:graphicData uri="http://schemas.openxmlformats.org/drawingml/2006/table">
            <a:tbl>
              <a:tblPr firstRow="1" firstCol="1" bandRow="1">
                <a:tableStyleId>{5C22544A-7EE6-4342-B048-85BDC9FD1C3A}</a:tableStyleId>
              </a:tblPr>
              <a:tblGrid>
                <a:gridCol w="1116300">
                  <a:extLst>
                    <a:ext uri="{9D8B030D-6E8A-4147-A177-3AD203B41FA5}">
                      <a16:colId xmlns:a16="http://schemas.microsoft.com/office/drawing/2014/main" val="2946928178"/>
                    </a:ext>
                  </a:extLst>
                </a:gridCol>
                <a:gridCol w="3679598">
                  <a:extLst>
                    <a:ext uri="{9D8B030D-6E8A-4147-A177-3AD203B41FA5}">
                      <a16:colId xmlns:a16="http://schemas.microsoft.com/office/drawing/2014/main" val="2163284067"/>
                    </a:ext>
                  </a:extLst>
                </a:gridCol>
                <a:gridCol w="2764941">
                  <a:extLst>
                    <a:ext uri="{9D8B030D-6E8A-4147-A177-3AD203B41FA5}">
                      <a16:colId xmlns:a16="http://schemas.microsoft.com/office/drawing/2014/main" val="3586737000"/>
                    </a:ext>
                  </a:extLst>
                </a:gridCol>
              </a:tblGrid>
              <a:tr h="628433">
                <a:tc>
                  <a:txBody>
                    <a:bodyPr/>
                    <a:lstStyle/>
                    <a:p>
                      <a:pPr algn="just"/>
                      <a:r>
                        <a:rPr lang="fr-FR" sz="2000" dirty="0">
                          <a:effectLst/>
                        </a:rPr>
                        <a:t> </a:t>
                      </a:r>
                      <a:endParaRPr lang="fr-B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r>
                        <a:rPr lang="fr-FR" sz="2000" dirty="0">
                          <a:effectLst/>
                        </a:rPr>
                        <a:t>Population moyenne des personnes détenues</a:t>
                      </a:r>
                      <a:endParaRPr lang="fr-B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r>
                        <a:rPr lang="fr-FR" sz="2000" dirty="0">
                          <a:effectLst/>
                        </a:rPr>
                        <a:t>Personnes internées en prison</a:t>
                      </a:r>
                      <a:endParaRPr lang="fr-B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003086"/>
                  </a:ext>
                </a:extLst>
              </a:tr>
              <a:tr h="314217">
                <a:tc>
                  <a:txBody>
                    <a:bodyPr/>
                    <a:lstStyle/>
                    <a:p>
                      <a:pPr algn="just"/>
                      <a:r>
                        <a:rPr lang="fr-FR" sz="2000">
                          <a:effectLst/>
                        </a:rPr>
                        <a:t>2013</a:t>
                      </a:r>
                      <a:endParaRPr lang="fr-BE"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11.647</a:t>
                      </a:r>
                      <a:endParaRPr lang="fr-B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1.139 (9,8%)</a:t>
                      </a:r>
                      <a:endParaRPr lang="fr-BE"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5702403"/>
                  </a:ext>
                </a:extLst>
              </a:tr>
              <a:tr h="314217">
                <a:tc>
                  <a:txBody>
                    <a:bodyPr/>
                    <a:lstStyle/>
                    <a:p>
                      <a:pPr algn="just"/>
                      <a:r>
                        <a:rPr lang="fr-FR" sz="2000">
                          <a:effectLst/>
                        </a:rPr>
                        <a:t>2014</a:t>
                      </a:r>
                      <a:endParaRPr lang="fr-BE"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11.578</a:t>
                      </a:r>
                      <a:endParaRPr lang="fr-B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1.088 (9,4%)</a:t>
                      </a:r>
                      <a:endParaRPr lang="fr-BE"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41891211"/>
                  </a:ext>
                </a:extLst>
              </a:tr>
              <a:tr h="314217">
                <a:tc>
                  <a:txBody>
                    <a:bodyPr/>
                    <a:lstStyle/>
                    <a:p>
                      <a:pPr algn="just"/>
                      <a:r>
                        <a:rPr lang="fr-FR" sz="2000">
                          <a:effectLst/>
                        </a:rPr>
                        <a:t>2015</a:t>
                      </a:r>
                      <a:endParaRPr lang="fr-BE"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11.040</a:t>
                      </a:r>
                      <a:endParaRPr lang="fr-B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904 (8,2%) </a:t>
                      </a:r>
                      <a:endParaRPr lang="fr-BE"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87367220"/>
                  </a:ext>
                </a:extLst>
              </a:tr>
              <a:tr h="314217">
                <a:tc>
                  <a:txBody>
                    <a:bodyPr/>
                    <a:lstStyle/>
                    <a:p>
                      <a:pPr algn="just"/>
                      <a:r>
                        <a:rPr lang="fr-FR" sz="2000">
                          <a:effectLst/>
                        </a:rPr>
                        <a:t>2016</a:t>
                      </a:r>
                      <a:endParaRPr lang="fr-BE"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10.619</a:t>
                      </a:r>
                      <a:endParaRPr lang="fr-B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784 (7,2%)</a:t>
                      </a:r>
                      <a:endParaRPr lang="fr-BE"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27399563"/>
                  </a:ext>
                </a:extLst>
              </a:tr>
              <a:tr h="314217">
                <a:tc>
                  <a:txBody>
                    <a:bodyPr/>
                    <a:lstStyle/>
                    <a:p>
                      <a:pPr algn="just"/>
                      <a:r>
                        <a:rPr lang="fr-FR" sz="2000">
                          <a:effectLst/>
                        </a:rPr>
                        <a:t>2017</a:t>
                      </a:r>
                      <a:endParaRPr lang="fr-BE"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10.471</a:t>
                      </a:r>
                      <a:endParaRPr lang="fr-B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695 (6,6%)</a:t>
                      </a:r>
                      <a:endParaRPr lang="fr-BE"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46310073"/>
                  </a:ext>
                </a:extLst>
              </a:tr>
              <a:tr h="314217">
                <a:tc>
                  <a:txBody>
                    <a:bodyPr/>
                    <a:lstStyle/>
                    <a:p>
                      <a:pPr algn="just"/>
                      <a:r>
                        <a:rPr lang="fr-FR" sz="2000">
                          <a:effectLst/>
                        </a:rPr>
                        <a:t>2018</a:t>
                      </a:r>
                      <a:endParaRPr lang="fr-BE"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10.260</a:t>
                      </a:r>
                      <a:endParaRPr lang="fr-B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529</a:t>
                      </a:r>
                      <a:endParaRPr lang="fr-B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16960045"/>
                  </a:ext>
                </a:extLst>
              </a:tr>
              <a:tr h="314217">
                <a:tc>
                  <a:txBody>
                    <a:bodyPr/>
                    <a:lstStyle/>
                    <a:p>
                      <a:pPr algn="just"/>
                      <a:r>
                        <a:rPr lang="fr-FR" sz="2000">
                          <a:effectLst/>
                        </a:rPr>
                        <a:t>2019</a:t>
                      </a:r>
                      <a:endParaRPr lang="fr-BE"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10.559</a:t>
                      </a:r>
                      <a:endParaRPr lang="fr-BE"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537</a:t>
                      </a:r>
                      <a:endParaRPr lang="fr-B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07092809"/>
                  </a:ext>
                </a:extLst>
              </a:tr>
              <a:tr h="314217">
                <a:tc>
                  <a:txBody>
                    <a:bodyPr/>
                    <a:lstStyle/>
                    <a:p>
                      <a:pPr algn="just"/>
                      <a:r>
                        <a:rPr lang="fr-FR" sz="2000">
                          <a:effectLst/>
                        </a:rPr>
                        <a:t>2020</a:t>
                      </a:r>
                      <a:endParaRPr lang="fr-BE"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a:effectLst/>
                        </a:rPr>
                        <a:t>(donnée non publiée)</a:t>
                      </a:r>
                      <a:endParaRPr lang="fr-BE"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595</a:t>
                      </a:r>
                      <a:endParaRPr lang="fr-B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43853801"/>
                  </a:ext>
                </a:extLst>
              </a:tr>
              <a:tr h="314217">
                <a:tc>
                  <a:txBody>
                    <a:bodyPr/>
                    <a:lstStyle/>
                    <a:p>
                      <a:pPr algn="just"/>
                      <a:r>
                        <a:rPr lang="fr-FR" sz="2000" dirty="0">
                          <a:effectLst/>
                        </a:rPr>
                        <a:t>2021</a:t>
                      </a:r>
                      <a:endParaRPr lang="fr-B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(donnée non publiée)</a:t>
                      </a:r>
                      <a:endParaRPr lang="fr-B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dirty="0">
                          <a:effectLst/>
                        </a:rPr>
                        <a:t>695</a:t>
                      </a:r>
                      <a:endParaRPr lang="fr-B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72728787"/>
                  </a:ext>
                </a:extLst>
              </a:tr>
              <a:tr h="314217">
                <a:tc>
                  <a:txBody>
                    <a:bodyPr/>
                    <a:lstStyle/>
                    <a:p>
                      <a:pPr algn="just"/>
                      <a:r>
                        <a:rPr lang="fr-BE" sz="2000" dirty="0">
                          <a:effectLst/>
                          <a:latin typeface="Times New Roman" panose="02020603050405020304" pitchFamily="18" charset="0"/>
                          <a:ea typeface="Calibri" panose="020F0502020204030204" pitchFamily="34" charset="0"/>
                          <a:cs typeface="Times New Roman" panose="02020603050405020304" pitchFamily="18" charset="0"/>
                        </a:rPr>
                        <a:t>2022</a:t>
                      </a:r>
                    </a:p>
                  </a:txBody>
                  <a:tcPr marL="68580" marR="68580" marT="0" marB="0"/>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2000" dirty="0">
                          <a:effectLst/>
                        </a:rPr>
                        <a:t>(donnée non publiée)</a:t>
                      </a:r>
                      <a:endParaRPr lang="fr-B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BE" sz="2000" dirty="0">
                          <a:effectLst/>
                          <a:latin typeface="Times New Roman" panose="02020603050405020304" pitchFamily="18" charset="0"/>
                          <a:ea typeface="Calibri" panose="020F0502020204030204" pitchFamily="34" charset="0"/>
                          <a:cs typeface="Times New Roman" panose="02020603050405020304" pitchFamily="18" charset="0"/>
                        </a:rPr>
                        <a:t>784</a:t>
                      </a:r>
                    </a:p>
                  </a:txBody>
                  <a:tcPr marL="68580" marR="68580" marT="0" marB="0"/>
                </a:tc>
                <a:extLst>
                  <a:ext uri="{0D108BD9-81ED-4DB2-BD59-A6C34878D82A}">
                    <a16:rowId xmlns:a16="http://schemas.microsoft.com/office/drawing/2014/main" val="428274151"/>
                  </a:ext>
                </a:extLst>
              </a:tr>
            </a:tbl>
          </a:graphicData>
        </a:graphic>
      </p:graphicFrame>
    </p:spTree>
    <p:extLst>
      <p:ext uri="{BB962C8B-B14F-4D97-AF65-F5344CB8AC3E}">
        <p14:creationId xmlns:p14="http://schemas.microsoft.com/office/powerpoint/2010/main" val="10087432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F259DA-C578-1FE4-DC7A-29B8D0519CB3}"/>
              </a:ext>
            </a:extLst>
          </p:cNvPr>
          <p:cNvSpPr>
            <a:spLocks noGrp="1"/>
          </p:cNvSpPr>
          <p:nvPr>
            <p:ph type="title"/>
          </p:nvPr>
        </p:nvSpPr>
        <p:spPr>
          <a:xfrm>
            <a:off x="107504" y="375828"/>
            <a:ext cx="8579296" cy="1066800"/>
          </a:xfrm>
        </p:spPr>
        <p:txBody>
          <a:bodyPr>
            <a:normAutofit/>
          </a:bodyPr>
          <a:lstStyle/>
          <a:p>
            <a:r>
              <a:rPr lang="fr-FR" sz="3000" dirty="0"/>
              <a:t>Surpopulation carcérale &amp; inflation carcérale</a:t>
            </a:r>
          </a:p>
        </p:txBody>
      </p:sp>
      <p:pic>
        <p:nvPicPr>
          <p:cNvPr id="5" name="Image 4" descr="Une image contenant texte, capture d’écran, logiciel, nombre&#10;&#10;Description générée automatiquement">
            <a:extLst>
              <a:ext uri="{FF2B5EF4-FFF2-40B4-BE49-F238E27FC236}">
                <a16:creationId xmlns:a16="http://schemas.microsoft.com/office/drawing/2014/main" id="{6FF531E4-4960-AFFB-AEB8-06530ABA33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1294007"/>
            <a:ext cx="6280147" cy="5100627"/>
          </a:xfrm>
          <a:prstGeom prst="rect">
            <a:avLst/>
          </a:prstGeom>
        </p:spPr>
      </p:pic>
      <p:sp>
        <p:nvSpPr>
          <p:cNvPr id="3" name="Flèche vers le bas 2">
            <a:extLst>
              <a:ext uri="{FF2B5EF4-FFF2-40B4-BE49-F238E27FC236}">
                <a16:creationId xmlns:a16="http://schemas.microsoft.com/office/drawing/2014/main" id="{81AEF121-6146-7C9B-1C63-0EBE80A9418A}"/>
              </a:ext>
            </a:extLst>
          </p:cNvPr>
          <p:cNvSpPr/>
          <p:nvPr/>
        </p:nvSpPr>
        <p:spPr>
          <a:xfrm>
            <a:off x="6156176" y="3366397"/>
            <a:ext cx="216024" cy="5213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Flèche vers la droite 3">
            <a:extLst>
              <a:ext uri="{FF2B5EF4-FFF2-40B4-BE49-F238E27FC236}">
                <a16:creationId xmlns:a16="http://schemas.microsoft.com/office/drawing/2014/main" id="{283591EC-360E-147B-8EF3-459037A4E84A}"/>
              </a:ext>
            </a:extLst>
          </p:cNvPr>
          <p:cNvSpPr/>
          <p:nvPr/>
        </p:nvSpPr>
        <p:spPr>
          <a:xfrm>
            <a:off x="806333" y="6602704"/>
            <a:ext cx="720079" cy="170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contenu 2">
            <a:extLst>
              <a:ext uri="{FF2B5EF4-FFF2-40B4-BE49-F238E27FC236}">
                <a16:creationId xmlns:a16="http://schemas.microsoft.com/office/drawing/2014/main" id="{CF4C6739-5B9A-B430-11F1-486713168424}"/>
              </a:ext>
            </a:extLst>
          </p:cNvPr>
          <p:cNvSpPr>
            <a:spLocks noGrp="1"/>
          </p:cNvSpPr>
          <p:nvPr>
            <p:ph sz="quarter" idx="1"/>
          </p:nvPr>
        </p:nvSpPr>
        <p:spPr>
          <a:xfrm>
            <a:off x="1166373" y="6480049"/>
            <a:ext cx="8919720" cy="416140"/>
          </a:xfrm>
        </p:spPr>
        <p:txBody>
          <a:bodyPr>
            <a:normAutofit fontScale="70000" lnSpcReduction="20000"/>
          </a:bodyPr>
          <a:lstStyle/>
          <a:p>
            <a:pPr marL="411480" lvl="1" indent="0" algn="just">
              <a:buNone/>
            </a:pPr>
            <a:r>
              <a:rPr lang="fr-FR" altLang="x-none" sz="1500" b="1" dirty="0">
                <a:solidFill>
                  <a:schemeClr val="tx1"/>
                </a:solidFill>
                <a:ea typeface="ＭＳ Ｐゴシック" charset="-128"/>
              </a:rPr>
              <a:t>1039 personnes internées en prison : nombre ne fait qu’augmenter !!!! </a:t>
            </a:r>
          </a:p>
          <a:p>
            <a:pPr marL="411480" lvl="1" indent="0" algn="just">
              <a:buNone/>
            </a:pPr>
            <a:r>
              <a:rPr lang="fr-FR" altLang="x-none" sz="1500" dirty="0">
                <a:solidFill>
                  <a:schemeClr val="tx1"/>
                </a:solidFill>
                <a:ea typeface="ＭＳ Ｐゴシック" charset="-128"/>
              </a:rPr>
              <a:t>Sources : DGEPI, statistiques surpopulation carcérale</a:t>
            </a:r>
            <a:endParaRPr lang="fr-BE" sz="1500" dirty="0"/>
          </a:p>
          <a:p>
            <a:endParaRPr lang="fr-FR" dirty="0"/>
          </a:p>
        </p:txBody>
      </p:sp>
    </p:spTree>
    <p:extLst>
      <p:ext uri="{BB962C8B-B14F-4D97-AF65-F5344CB8AC3E}">
        <p14:creationId xmlns:p14="http://schemas.microsoft.com/office/powerpoint/2010/main" val="36382350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F259DA-C578-1FE4-DC7A-29B8D0519CB3}"/>
              </a:ext>
            </a:extLst>
          </p:cNvPr>
          <p:cNvSpPr>
            <a:spLocks noGrp="1"/>
          </p:cNvSpPr>
          <p:nvPr>
            <p:ph type="title"/>
          </p:nvPr>
        </p:nvSpPr>
        <p:spPr>
          <a:xfrm>
            <a:off x="107504" y="375828"/>
            <a:ext cx="8579296" cy="1066800"/>
          </a:xfrm>
        </p:spPr>
        <p:txBody>
          <a:bodyPr>
            <a:normAutofit/>
          </a:bodyPr>
          <a:lstStyle/>
          <a:p>
            <a:r>
              <a:rPr lang="fr-FR" sz="3000" dirty="0"/>
              <a:t>Surpopulation carcérale &amp; inflation carcérale</a:t>
            </a:r>
          </a:p>
        </p:txBody>
      </p:sp>
      <p:pic>
        <p:nvPicPr>
          <p:cNvPr id="4" name="Image 3" descr="Une image contenant texte, nombre, logiciel, capture d’écran&#10;&#10;Description générée automatiquement">
            <a:extLst>
              <a:ext uri="{FF2B5EF4-FFF2-40B4-BE49-F238E27FC236}">
                <a16:creationId xmlns:a16="http://schemas.microsoft.com/office/drawing/2014/main" id="{ED046F51-370B-9E7E-0C40-B1C93BF828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006" y="1556792"/>
            <a:ext cx="8709798" cy="4608512"/>
          </a:xfrm>
          <a:prstGeom prst="rect">
            <a:avLst/>
          </a:prstGeom>
        </p:spPr>
      </p:pic>
    </p:spTree>
    <p:extLst>
      <p:ext uri="{BB962C8B-B14F-4D97-AF65-F5344CB8AC3E}">
        <p14:creationId xmlns:p14="http://schemas.microsoft.com/office/powerpoint/2010/main" val="35222198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6F8E5F-8773-A8B3-D082-4A0B714CC182}"/>
              </a:ext>
            </a:extLst>
          </p:cNvPr>
          <p:cNvSpPr>
            <a:spLocks noGrp="1"/>
          </p:cNvSpPr>
          <p:nvPr>
            <p:ph type="title"/>
          </p:nvPr>
        </p:nvSpPr>
        <p:spPr>
          <a:xfrm>
            <a:off x="107504" y="404664"/>
            <a:ext cx="8229600" cy="1066800"/>
          </a:xfrm>
        </p:spPr>
        <p:txBody>
          <a:bodyPr/>
          <a:lstStyle/>
          <a:p>
            <a:r>
              <a:rPr lang="fr-FR" dirty="0"/>
              <a:t>Exécution de l’internement</a:t>
            </a:r>
          </a:p>
        </p:txBody>
      </p:sp>
      <p:sp>
        <p:nvSpPr>
          <p:cNvPr id="3" name="Espace réservé du contenu 2">
            <a:extLst>
              <a:ext uri="{FF2B5EF4-FFF2-40B4-BE49-F238E27FC236}">
                <a16:creationId xmlns:a16="http://schemas.microsoft.com/office/drawing/2014/main" id="{3C18DBD4-9E9C-10F5-76EA-BB3603FCBD90}"/>
              </a:ext>
            </a:extLst>
          </p:cNvPr>
          <p:cNvSpPr>
            <a:spLocks noGrp="1"/>
          </p:cNvSpPr>
          <p:nvPr>
            <p:ph idx="1"/>
          </p:nvPr>
        </p:nvSpPr>
        <p:spPr>
          <a:xfrm>
            <a:off x="251520" y="1628800"/>
            <a:ext cx="8435280" cy="4945736"/>
          </a:xfrm>
        </p:spPr>
        <p:txBody>
          <a:bodyPr>
            <a:normAutofit fontScale="85000" lnSpcReduction="20000"/>
          </a:bodyPr>
          <a:lstStyle/>
          <a:p>
            <a:r>
              <a:rPr lang="fr-FR" dirty="0"/>
              <a:t>Conditions pour obtenir modalité DL, SE ou LE : art. 26 : </a:t>
            </a:r>
          </a:p>
          <a:p>
            <a:pPr lvl="1"/>
            <a:r>
              <a:rPr lang="fr-FR" dirty="0">
                <a:solidFill>
                  <a:schemeClr val="tx1"/>
                </a:solidFill>
              </a:rPr>
              <a:t>Absence des contre-indications suivantes : </a:t>
            </a:r>
          </a:p>
          <a:p>
            <a:pPr marL="1218438" lvl="2" indent="-514350">
              <a:buFont typeface="+mj-lt"/>
              <a:buAutoNum type="arabicPeriod"/>
            </a:pPr>
            <a:r>
              <a:rPr lang="fr-BE" sz="2600" dirty="0">
                <a:solidFill>
                  <a:schemeClr val="tx1"/>
                </a:solidFill>
              </a:rPr>
              <a:t>l'absence de perspectives de réinsertion sociale de la personne internée compte tenu de son trouble mental ;</a:t>
            </a:r>
          </a:p>
          <a:p>
            <a:pPr marL="1218438" lvl="2" indent="-514350">
              <a:buFont typeface="+mj-lt"/>
              <a:buAutoNum type="arabicPeriod"/>
            </a:pPr>
            <a:r>
              <a:rPr lang="fr-BE" sz="2600" dirty="0">
                <a:solidFill>
                  <a:schemeClr val="tx1"/>
                </a:solidFill>
              </a:rPr>
              <a:t>le risque qu'elle commette des infractions ;</a:t>
            </a:r>
          </a:p>
          <a:p>
            <a:pPr marL="1218438" lvl="2" indent="-514350">
              <a:buFont typeface="+mj-lt"/>
              <a:buAutoNum type="arabicPeriod"/>
            </a:pPr>
            <a:r>
              <a:rPr lang="fr-BE" sz="2600" dirty="0">
                <a:solidFill>
                  <a:schemeClr val="tx1"/>
                </a:solidFill>
              </a:rPr>
              <a:t>le risque qu'elle importune les victimes ;</a:t>
            </a:r>
          </a:p>
          <a:p>
            <a:pPr marL="1218438" lvl="2" indent="-514350">
              <a:buFont typeface="+mj-lt"/>
              <a:buAutoNum type="arabicPeriod"/>
            </a:pPr>
            <a:r>
              <a:rPr lang="fr-BE" sz="2600" dirty="0">
                <a:solidFill>
                  <a:schemeClr val="tx1"/>
                </a:solidFill>
              </a:rPr>
              <a:t>l'attitude de la personne internée à l'égard des victimes des faits qui ont conduit à son internement ;</a:t>
            </a:r>
          </a:p>
          <a:p>
            <a:pPr marL="1218438" lvl="2" indent="-514350">
              <a:buFont typeface="+mj-lt"/>
              <a:buAutoNum type="arabicPeriod"/>
            </a:pPr>
            <a:r>
              <a:rPr lang="fr-BE" sz="2600" dirty="0">
                <a:solidFill>
                  <a:schemeClr val="tx1"/>
                </a:solidFill>
              </a:rPr>
              <a:t>les efforts consentis par la personne internée pour indemniser la partie civile, compte tenu de sa situation patrimoniale telle qu'elle a évolué par son fait depuis la perpétration des faits pour lesquels elle a été internée ;</a:t>
            </a:r>
            <a:endParaRPr lang="fr-FR" dirty="0">
              <a:solidFill>
                <a:schemeClr val="tx1"/>
              </a:solidFill>
            </a:endParaRPr>
          </a:p>
          <a:p>
            <a:pPr lvl="1"/>
            <a:r>
              <a:rPr lang="fr-FR" dirty="0">
                <a:solidFill>
                  <a:schemeClr val="tx1"/>
                </a:solidFill>
              </a:rPr>
              <a:t>Accord sur les conditions</a:t>
            </a:r>
          </a:p>
          <a:p>
            <a:pPr lvl="1"/>
            <a:endParaRPr lang="fr-FR" dirty="0">
              <a:solidFill>
                <a:schemeClr val="tx1"/>
              </a:solidFill>
            </a:endParaRPr>
          </a:p>
          <a:p>
            <a:r>
              <a:rPr lang="fr-FR" dirty="0"/>
              <a:t>Conditions pour obtenir LPE : art. 28 : idem ci-dessus pour 2, 3 et 5 (mais pas 1 et 4)</a:t>
            </a:r>
          </a:p>
        </p:txBody>
      </p:sp>
    </p:spTree>
    <p:extLst>
      <p:ext uri="{BB962C8B-B14F-4D97-AF65-F5344CB8AC3E}">
        <p14:creationId xmlns:p14="http://schemas.microsoft.com/office/powerpoint/2010/main" val="11129298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9075" name="Rectangle 3">
            <a:extLst>
              <a:ext uri="{FF2B5EF4-FFF2-40B4-BE49-F238E27FC236}">
                <a16:creationId xmlns:a16="http://schemas.microsoft.com/office/drawing/2014/main" id="{044F17C1-296A-56F4-B6CD-A623AA6154EB}"/>
              </a:ext>
            </a:extLst>
          </p:cNvPr>
          <p:cNvSpPr>
            <a:spLocks noGrp="1" noChangeArrowheads="1"/>
          </p:cNvSpPr>
          <p:nvPr>
            <p:ph type="body" idx="1"/>
          </p:nvPr>
        </p:nvSpPr>
        <p:spPr>
          <a:xfrm>
            <a:off x="0" y="1183432"/>
            <a:ext cx="9144000" cy="5845968"/>
          </a:xfrm>
        </p:spPr>
        <p:txBody>
          <a:bodyPr>
            <a:normAutofit fontScale="85000" lnSpcReduction="10000"/>
          </a:bodyPr>
          <a:lstStyle/>
          <a:p>
            <a:pPr marL="285750" indent="-285750">
              <a:lnSpc>
                <a:spcPct val="120000"/>
              </a:lnSpc>
              <a:defRPr/>
            </a:pPr>
            <a:r>
              <a:rPr lang="fr-BE" altLang="fr-FR" sz="1800" b="1" dirty="0">
                <a:solidFill>
                  <a:schemeClr val="accent2"/>
                </a:solidFill>
              </a:rPr>
              <a:t>1</a:t>
            </a:r>
            <a:r>
              <a:rPr lang="fr-BE" altLang="fr-FR" sz="1800" b="1" baseline="30000" dirty="0">
                <a:solidFill>
                  <a:schemeClr val="accent2"/>
                </a:solidFill>
              </a:rPr>
              <a:t>ère</a:t>
            </a:r>
            <a:r>
              <a:rPr lang="fr-BE" altLang="fr-FR" sz="1800" b="1" dirty="0">
                <a:solidFill>
                  <a:schemeClr val="accent2"/>
                </a:solidFill>
              </a:rPr>
              <a:t> audience (art. 29 à 45)</a:t>
            </a:r>
          </a:p>
          <a:p>
            <a:pPr marL="578358" lvl="1" indent="-285750">
              <a:lnSpc>
                <a:spcPct val="120000"/>
              </a:lnSpc>
              <a:defRPr/>
            </a:pPr>
            <a:r>
              <a:rPr lang="fr-BE" sz="1600" dirty="0">
                <a:solidFill>
                  <a:schemeClr val="tx1"/>
                </a:solidFill>
              </a:rPr>
              <a:t>Lors de la</a:t>
            </a:r>
            <a:r>
              <a:rPr lang="fr-BE" sz="1600" b="0" dirty="0">
                <a:solidFill>
                  <a:schemeClr val="tx1"/>
                </a:solidFill>
              </a:rPr>
              <a:t> 1</a:t>
            </a:r>
            <a:r>
              <a:rPr lang="fr-BE" sz="1600" b="0" baseline="30000" dirty="0">
                <a:solidFill>
                  <a:schemeClr val="tx1"/>
                </a:solidFill>
              </a:rPr>
              <a:t>ère</a:t>
            </a:r>
            <a:r>
              <a:rPr lang="fr-BE" sz="1600" b="0" dirty="0">
                <a:solidFill>
                  <a:schemeClr val="tx1"/>
                </a:solidFill>
              </a:rPr>
              <a:t> audience (art. 34), CPS va :</a:t>
            </a:r>
          </a:p>
          <a:p>
            <a:pPr marL="843534" lvl="2" indent="-285750">
              <a:lnSpc>
                <a:spcPct val="120000"/>
              </a:lnSpc>
              <a:defRPr/>
            </a:pPr>
            <a:r>
              <a:rPr lang="fr-BE" sz="1600" i="1" dirty="0">
                <a:solidFill>
                  <a:schemeClr val="tx1"/>
                </a:solidFill>
              </a:rPr>
              <a:t>soit</a:t>
            </a:r>
            <a:r>
              <a:rPr lang="fr-BE" sz="1600" dirty="0">
                <a:solidFill>
                  <a:schemeClr val="tx1"/>
                </a:solidFill>
              </a:rPr>
              <a:t> désigner l’établissement où l’internement sera exécuté (placement ou transfèrement, le cas échéant avec PS, CP ou DL)</a:t>
            </a:r>
          </a:p>
          <a:p>
            <a:pPr marL="843534" lvl="2" indent="-285750">
              <a:lnSpc>
                <a:spcPct val="120000"/>
              </a:lnSpc>
              <a:defRPr/>
            </a:pPr>
            <a:r>
              <a:rPr lang="fr-BE" sz="1800" i="1" dirty="0">
                <a:solidFill>
                  <a:schemeClr val="tx1"/>
                </a:solidFill>
              </a:rPr>
              <a:t>soit</a:t>
            </a:r>
            <a:r>
              <a:rPr lang="fr-BE" sz="1800" dirty="0">
                <a:solidFill>
                  <a:schemeClr val="tx1"/>
                </a:solidFill>
              </a:rPr>
              <a:t> octroyer une autre modalité</a:t>
            </a:r>
            <a:endParaRPr lang="fr-BE" sz="1600" dirty="0">
              <a:solidFill>
                <a:schemeClr val="tx1"/>
              </a:solidFill>
            </a:endParaRPr>
          </a:p>
          <a:p>
            <a:pPr marL="578358" lvl="1" indent="-285750">
              <a:lnSpc>
                <a:spcPct val="120000"/>
              </a:lnSpc>
              <a:defRPr/>
            </a:pPr>
            <a:r>
              <a:rPr lang="fr-BE" sz="1800" dirty="0">
                <a:solidFill>
                  <a:schemeClr val="tx1"/>
                </a:solidFill>
              </a:rPr>
              <a:t>1</a:t>
            </a:r>
            <a:r>
              <a:rPr lang="fr-BE" sz="1800" baseline="30000" dirty="0">
                <a:solidFill>
                  <a:schemeClr val="tx1"/>
                </a:solidFill>
              </a:rPr>
              <a:t>ère</a:t>
            </a:r>
            <a:r>
              <a:rPr lang="fr-BE" sz="1800" dirty="0">
                <a:solidFill>
                  <a:schemeClr val="tx1"/>
                </a:solidFill>
              </a:rPr>
              <a:t> audience </a:t>
            </a:r>
            <a:r>
              <a:rPr lang="fr-BE" sz="1800" b="0" dirty="0">
                <a:solidFill>
                  <a:schemeClr val="tx1"/>
                </a:solidFill>
              </a:rPr>
              <a:t>doit avoir lieu </a:t>
            </a:r>
            <a:r>
              <a:rPr lang="fr-BE" sz="1800" b="0" dirty="0"/>
              <a:t>au plus tard </a:t>
            </a:r>
            <a:r>
              <a:rPr lang="fr-BE" sz="1800" b="1" dirty="0"/>
              <a:t>trois mois </a:t>
            </a:r>
            <a:r>
              <a:rPr lang="fr-BE" sz="1800" b="0" dirty="0"/>
              <a:t>après que le jugement ou l'arrêt d'internement est passé en force de chose jugée </a:t>
            </a:r>
            <a:r>
              <a:rPr lang="fr-BE" sz="1800" b="0" dirty="0">
                <a:solidFill>
                  <a:schemeClr val="tx1"/>
                </a:solidFill>
              </a:rPr>
              <a:t>(art. 29, § 2). Une seule remise est possible, à deux mois maximum (art. 32). La décision doit être prononcée dans les 14 jours de la prise en délibéré (art. 33). </a:t>
            </a:r>
          </a:p>
          <a:p>
            <a:pPr marL="285750" indent="-285750" algn="just">
              <a:lnSpc>
                <a:spcPct val="120000"/>
              </a:lnSpc>
              <a:spcBef>
                <a:spcPct val="100000"/>
              </a:spcBef>
              <a:defRPr/>
            </a:pPr>
            <a:r>
              <a:rPr lang="fr-FR" altLang="fr-FR" sz="1800" b="1" dirty="0">
                <a:solidFill>
                  <a:schemeClr val="accent2"/>
                </a:solidFill>
                <a:cs typeface="Times New Roman" pitchFamily="18" charset="0"/>
              </a:rPr>
              <a:t>Organisation ultérieure de l’internement :</a:t>
            </a:r>
          </a:p>
          <a:p>
            <a:pPr marL="578358" lvl="1" indent="-285750" algn="just">
              <a:lnSpc>
                <a:spcPct val="120000"/>
              </a:lnSpc>
              <a:spcBef>
                <a:spcPct val="100000"/>
              </a:spcBef>
              <a:defRPr/>
            </a:pPr>
            <a:r>
              <a:rPr lang="fr-FR" altLang="fr-FR" sz="1600" b="0" u="sng" dirty="0">
                <a:solidFill>
                  <a:schemeClr val="tx1"/>
                </a:solidFill>
                <a:cs typeface="Times New Roman" pitchFamily="18" charset="0"/>
              </a:rPr>
              <a:t>Si interné placé en établissement</a:t>
            </a:r>
            <a:r>
              <a:rPr lang="fr-FR" altLang="fr-FR" sz="1600" b="0" dirty="0">
                <a:solidFill>
                  <a:schemeClr val="tx1"/>
                </a:solidFill>
                <a:cs typeface="Times New Roman" pitchFamily="18" charset="0"/>
              </a:rPr>
              <a:t> : avis du directeur au plus tard dans l’année du 1</a:t>
            </a:r>
            <a:r>
              <a:rPr lang="fr-FR" altLang="fr-FR" sz="1600" b="0" baseline="30000" dirty="0">
                <a:solidFill>
                  <a:schemeClr val="tx1"/>
                </a:solidFill>
                <a:cs typeface="Times New Roman" pitchFamily="18" charset="0"/>
              </a:rPr>
              <a:t>er</a:t>
            </a:r>
            <a:r>
              <a:rPr lang="fr-FR" altLang="fr-FR" sz="1600" b="0" dirty="0">
                <a:solidFill>
                  <a:schemeClr val="tx1"/>
                </a:solidFill>
                <a:cs typeface="Times New Roman" pitchFamily="18" charset="0"/>
              </a:rPr>
              <a:t> jugement (art. 43 et 47) et chaque fois nouvelle audience CPS (</a:t>
            </a:r>
            <a:r>
              <a:rPr lang="fr-FR" altLang="fr-FR" sz="1600" b="0" dirty="0">
                <a:solidFill>
                  <a:schemeClr val="accent1"/>
                </a:solidFill>
                <a:cs typeface="Times New Roman" pitchFamily="18" charset="0"/>
              </a:rPr>
              <a:t>comparution automatique chaque année</a:t>
            </a:r>
            <a:r>
              <a:rPr lang="fr-FR" altLang="fr-FR" sz="1600" b="0" dirty="0">
                <a:solidFill>
                  <a:schemeClr val="tx1"/>
                </a:solidFill>
                <a:cs typeface="Times New Roman" pitchFamily="18" charset="0"/>
              </a:rPr>
              <a:t>)</a:t>
            </a:r>
          </a:p>
          <a:p>
            <a:pPr marL="578358" lvl="1" indent="-285750" algn="just">
              <a:lnSpc>
                <a:spcPct val="120000"/>
              </a:lnSpc>
              <a:spcBef>
                <a:spcPct val="100000"/>
              </a:spcBef>
              <a:defRPr/>
            </a:pPr>
            <a:r>
              <a:rPr lang="fr-FR" altLang="fr-FR" sz="1800" b="0" u="sng" dirty="0">
                <a:solidFill>
                  <a:schemeClr val="tx1"/>
                </a:solidFill>
                <a:cs typeface="Times New Roman" pitchFamily="18" charset="0"/>
              </a:rPr>
              <a:t>Si SE</a:t>
            </a:r>
            <a:r>
              <a:rPr lang="fr-FR" altLang="fr-FR" sz="1800" b="0" dirty="0">
                <a:solidFill>
                  <a:schemeClr val="tx1"/>
                </a:solidFill>
                <a:cs typeface="Times New Roman" pitchFamily="18" charset="0"/>
              </a:rPr>
              <a:t> : durée maximale de 6 mois, renouvelable une fois, puis conversion en libération à l’essai (art. 41, §§ 3, 4 et 7)</a:t>
            </a:r>
          </a:p>
          <a:p>
            <a:pPr marL="578358" lvl="1" indent="-285750" algn="just">
              <a:lnSpc>
                <a:spcPct val="120000"/>
              </a:lnSpc>
              <a:spcBef>
                <a:spcPct val="100000"/>
              </a:spcBef>
              <a:defRPr/>
            </a:pPr>
            <a:r>
              <a:rPr lang="fr-FR" altLang="fr-FR" sz="1800" b="0" u="sng" dirty="0">
                <a:solidFill>
                  <a:schemeClr val="tx1"/>
                </a:solidFill>
                <a:cs typeface="Times New Roman" pitchFamily="18" charset="0"/>
              </a:rPr>
              <a:t>Si libération à l’essai</a:t>
            </a:r>
            <a:r>
              <a:rPr lang="fr-FR" altLang="fr-FR" sz="1800" b="0" dirty="0">
                <a:solidFill>
                  <a:schemeClr val="tx1"/>
                </a:solidFill>
                <a:cs typeface="Times New Roman" pitchFamily="18" charset="0"/>
              </a:rPr>
              <a:t> : délai d’épreuve de 3 ans, renouvelable de 2 ans en 2 ans (art. 42, § 1</a:t>
            </a:r>
            <a:r>
              <a:rPr lang="fr-FR" altLang="fr-FR" sz="1800" b="0" baseline="30000" dirty="0">
                <a:solidFill>
                  <a:schemeClr val="tx1"/>
                </a:solidFill>
                <a:cs typeface="Times New Roman" pitchFamily="18" charset="0"/>
              </a:rPr>
              <a:t>er</a:t>
            </a:r>
            <a:r>
              <a:rPr lang="fr-FR" altLang="fr-FR" sz="1800" b="0" dirty="0">
                <a:solidFill>
                  <a:schemeClr val="tx1"/>
                </a:solidFill>
                <a:cs typeface="Times New Roman" pitchFamily="18" charset="0"/>
              </a:rPr>
              <a:t>) jusqu’à ce que le trouble mental soit suffisamment stabilisé pour permettre la libération définitive (art. 66) ; ! Cass. 9 avril 2019 (</a:t>
            </a:r>
            <a:r>
              <a:rPr lang="fr-FR" altLang="fr-FR" sz="1800" b="0" i="1" dirty="0">
                <a:solidFill>
                  <a:schemeClr val="tx1"/>
                </a:solidFill>
                <a:cs typeface="Times New Roman" pitchFamily="18" charset="0"/>
              </a:rPr>
              <a:t>infra</a:t>
            </a:r>
            <a:r>
              <a:rPr lang="fr-FR" altLang="fr-FR" sz="1800" b="0" dirty="0">
                <a:solidFill>
                  <a:schemeClr val="tx1"/>
                </a:solidFill>
                <a:cs typeface="Times New Roman" pitchFamily="18" charset="0"/>
              </a:rPr>
              <a:t>)</a:t>
            </a:r>
          </a:p>
          <a:p>
            <a:pPr marL="578358" lvl="1" indent="-285750" algn="just">
              <a:lnSpc>
                <a:spcPct val="120000"/>
              </a:lnSpc>
              <a:spcBef>
                <a:spcPct val="100000"/>
              </a:spcBef>
              <a:defRPr/>
            </a:pPr>
            <a:r>
              <a:rPr lang="fr-FR" altLang="fr-FR" sz="1800" b="0" u="sng" dirty="0">
                <a:solidFill>
                  <a:schemeClr val="tx1"/>
                </a:solidFill>
                <a:cs typeface="Times New Roman" pitchFamily="18" charset="0"/>
              </a:rPr>
              <a:t>Si libération anticipée en vue d’éloignement</a:t>
            </a:r>
            <a:r>
              <a:rPr lang="fr-FR" altLang="fr-FR" sz="1800" b="0" dirty="0">
                <a:solidFill>
                  <a:schemeClr val="tx1"/>
                </a:solidFill>
                <a:cs typeface="Times New Roman" pitchFamily="18" charset="0"/>
              </a:rPr>
              <a:t> : libération définitive après 6 ans (art. 42, § 2)</a:t>
            </a:r>
          </a:p>
        </p:txBody>
      </p:sp>
      <p:sp>
        <p:nvSpPr>
          <p:cNvPr id="2" name="Titre 1">
            <a:extLst>
              <a:ext uri="{FF2B5EF4-FFF2-40B4-BE49-F238E27FC236}">
                <a16:creationId xmlns:a16="http://schemas.microsoft.com/office/drawing/2014/main" id="{941CCC8A-E1CD-2F3D-A4D6-1D2CCFE9633A}"/>
              </a:ext>
            </a:extLst>
          </p:cNvPr>
          <p:cNvSpPr>
            <a:spLocks noGrp="1"/>
          </p:cNvSpPr>
          <p:nvPr>
            <p:ph type="title"/>
          </p:nvPr>
        </p:nvSpPr>
        <p:spPr>
          <a:xfrm>
            <a:off x="107504" y="260648"/>
            <a:ext cx="8229600" cy="1066800"/>
          </a:xfrm>
        </p:spPr>
        <p:txBody>
          <a:bodyPr>
            <a:normAutofit/>
          </a:bodyPr>
          <a:lstStyle/>
          <a:p>
            <a:r>
              <a:rPr lang="fr-FR" sz="3200" dirty="0"/>
              <a:t>Exécution de l’internement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590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590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590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25907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25907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25907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25907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25907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499"/>
                                          </p:stCondLst>
                                        </p:cTn>
                                        <p:tgtEl>
                                          <p:spTgt spid="25907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499"/>
                                          </p:stCondLst>
                                        </p:cTn>
                                        <p:tgtEl>
                                          <p:spTgt spid="25907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5"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548680"/>
            <a:ext cx="8427381" cy="936104"/>
          </a:xfrm>
        </p:spPr>
        <p:txBody>
          <a:bodyPr>
            <a:normAutofit/>
          </a:bodyPr>
          <a:lstStyle/>
          <a:p>
            <a:r>
              <a:rPr lang="fr-FR" dirty="0"/>
              <a:t>Exécution internement</a:t>
            </a:r>
            <a:endParaRPr lang="fr-FR" b="1" u="sng" dirty="0"/>
          </a:p>
        </p:txBody>
      </p:sp>
      <p:sp>
        <p:nvSpPr>
          <p:cNvPr id="3" name="Espace réservé du contenu 2"/>
          <p:cNvSpPr>
            <a:spLocks noGrp="1"/>
          </p:cNvSpPr>
          <p:nvPr>
            <p:ph sz="quarter" idx="1"/>
          </p:nvPr>
        </p:nvSpPr>
        <p:spPr>
          <a:xfrm>
            <a:off x="0" y="1700808"/>
            <a:ext cx="9144000" cy="5157192"/>
          </a:xfrm>
        </p:spPr>
        <p:txBody>
          <a:bodyPr>
            <a:normAutofit/>
          </a:bodyPr>
          <a:lstStyle/>
          <a:p>
            <a:pPr algn="just"/>
            <a:r>
              <a:rPr lang="fr-BE" dirty="0"/>
              <a:t>Interné en détention limitée, surveillance électronique ou libération à l’essai :</a:t>
            </a:r>
          </a:p>
          <a:p>
            <a:pPr lvl="1" algn="just"/>
            <a:r>
              <a:rPr lang="fr-BE" dirty="0">
                <a:solidFill>
                  <a:schemeClr val="tx1"/>
                </a:solidFill>
              </a:rPr>
              <a:t>Conditions générales (art. 36) et le cas échéant, conditions particulières individualisées (art. 37)</a:t>
            </a:r>
          </a:p>
          <a:p>
            <a:pPr lvl="1" algn="just"/>
            <a:r>
              <a:rPr lang="fr-BE" dirty="0">
                <a:solidFill>
                  <a:schemeClr val="tx1"/>
                </a:solidFill>
              </a:rPr>
              <a:t>Contrôle par ministère public</a:t>
            </a:r>
          </a:p>
          <a:p>
            <a:pPr lvl="1" algn="just"/>
            <a:r>
              <a:rPr lang="fr-BE" dirty="0">
                <a:solidFill>
                  <a:schemeClr val="tx1"/>
                </a:solidFill>
              </a:rPr>
              <a:t>Suivi par maisons de justice </a:t>
            </a:r>
          </a:p>
          <a:p>
            <a:pPr lvl="1" algn="just"/>
            <a:r>
              <a:rPr lang="fr-BE" dirty="0">
                <a:solidFill>
                  <a:schemeClr val="tx1"/>
                </a:solidFill>
              </a:rPr>
              <a:t>Possibilité pour la CPS de révoquer, réviser ou suspendre la modalité accordée (art. 59 – 65)</a:t>
            </a:r>
          </a:p>
          <a:p>
            <a:pPr algn="just"/>
            <a:endParaRPr lang="fr-BE" dirty="0"/>
          </a:p>
          <a:p>
            <a:pPr marL="109728" indent="0">
              <a:buNone/>
            </a:pPr>
            <a:endParaRPr lang="fr-FR" dirty="0"/>
          </a:p>
        </p:txBody>
      </p:sp>
    </p:spTree>
    <p:extLst>
      <p:ext uri="{BB962C8B-B14F-4D97-AF65-F5344CB8AC3E}">
        <p14:creationId xmlns:p14="http://schemas.microsoft.com/office/powerpoint/2010/main" val="1829104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332656"/>
            <a:ext cx="8427381" cy="936104"/>
          </a:xfrm>
        </p:spPr>
        <p:txBody>
          <a:bodyPr>
            <a:normAutofit/>
          </a:bodyPr>
          <a:lstStyle/>
          <a:p>
            <a:r>
              <a:rPr lang="fr-FR" dirty="0"/>
              <a:t>Exécution internement</a:t>
            </a:r>
            <a:endParaRPr lang="fr-FR" b="1" u="sng" dirty="0"/>
          </a:p>
        </p:txBody>
      </p:sp>
      <p:sp>
        <p:nvSpPr>
          <p:cNvPr id="3" name="Espace réservé du contenu 2"/>
          <p:cNvSpPr>
            <a:spLocks noGrp="1"/>
          </p:cNvSpPr>
          <p:nvPr>
            <p:ph sz="quarter" idx="1"/>
          </p:nvPr>
        </p:nvSpPr>
        <p:spPr>
          <a:xfrm>
            <a:off x="0" y="1412776"/>
            <a:ext cx="9144000" cy="5589239"/>
          </a:xfrm>
        </p:spPr>
        <p:txBody>
          <a:bodyPr>
            <a:normAutofit fontScale="70000" lnSpcReduction="20000"/>
          </a:bodyPr>
          <a:lstStyle/>
          <a:p>
            <a:pPr algn="just"/>
            <a:r>
              <a:rPr lang="fr-BE" b="1" dirty="0">
                <a:solidFill>
                  <a:schemeClr val="accent2"/>
                </a:solidFill>
              </a:rPr>
              <a:t>Libération définitive </a:t>
            </a:r>
            <a:r>
              <a:rPr lang="fr-BE" b="1" dirty="0"/>
              <a:t>peut être accordée par CPS à deux conditions (art. 66) :</a:t>
            </a:r>
          </a:p>
          <a:p>
            <a:pPr marL="109728" indent="0" algn="just">
              <a:buNone/>
            </a:pPr>
            <a:endParaRPr lang="fr-BE" sz="900" b="1" dirty="0">
              <a:solidFill>
                <a:schemeClr val="accent2"/>
              </a:solidFill>
            </a:endParaRPr>
          </a:p>
          <a:p>
            <a:pPr marL="1163638" indent="-277813" algn="just">
              <a:buFont typeface="Symbol" pitchFamily="2" charset="2"/>
              <a:buChar char="Þ"/>
            </a:pPr>
            <a:r>
              <a:rPr lang="fr-BE" b="1" dirty="0"/>
              <a:t>après</a:t>
            </a:r>
            <a:r>
              <a:rPr lang="fr-BE" dirty="0"/>
              <a:t> le passage par la </a:t>
            </a:r>
            <a:r>
              <a:rPr lang="fr-BE" b="1" dirty="0"/>
              <a:t>libération à l’essai, à l’expiration du délai d’épreuve</a:t>
            </a:r>
            <a:r>
              <a:rPr lang="fr-BE" dirty="0"/>
              <a:t> de celle-ci </a:t>
            </a:r>
          </a:p>
          <a:p>
            <a:pPr marL="885825" indent="0" algn="just">
              <a:buNone/>
            </a:pPr>
            <a:endParaRPr lang="fr-BE" sz="900" dirty="0"/>
          </a:p>
          <a:p>
            <a:pPr marL="1163638" indent="-277813" algn="just">
              <a:buFont typeface="Symbol" pitchFamily="2" charset="2"/>
              <a:buChar char="Þ"/>
            </a:pPr>
            <a:r>
              <a:rPr lang="fr-BE" dirty="0"/>
              <a:t>si </a:t>
            </a:r>
            <a:r>
              <a:rPr lang="fr-BE" b="1" dirty="0"/>
              <a:t>trouble mental suffisamment stabilisé </a:t>
            </a:r>
            <a:r>
              <a:rPr lang="fr-BE" dirty="0"/>
              <a:t>de manière à ne </a:t>
            </a:r>
            <a:r>
              <a:rPr lang="fr-BE" b="1" dirty="0"/>
              <a:t>plus craindre le risque de récidive </a:t>
            </a:r>
            <a:r>
              <a:rPr lang="fr-BE" dirty="0"/>
              <a:t>(risque portant sur infractions permettant le prononcé de la mesure d’internement).</a:t>
            </a:r>
          </a:p>
          <a:p>
            <a:pPr algn="just"/>
            <a:endParaRPr lang="fr-BE" dirty="0"/>
          </a:p>
          <a:p>
            <a:pPr marL="109728" indent="0" algn="just">
              <a:buNone/>
            </a:pPr>
            <a:r>
              <a:rPr lang="fr-BE" b="1" dirty="0"/>
              <a:t>Mais : Cass., 9 avril 2019 </a:t>
            </a:r>
            <a:r>
              <a:rPr lang="fr-BE" dirty="0"/>
              <a:t>: art. 5 CEDH prime sur art. 66 loi 5 mai 2014 :</a:t>
            </a:r>
          </a:p>
          <a:p>
            <a:pPr marL="109728" indent="0" algn="just">
              <a:buNone/>
            </a:pPr>
            <a:r>
              <a:rPr lang="fr-FR" dirty="0"/>
              <a:t>« s’il apparait que l’état mental de l’interné a évolué de manière telle qu’il ne présente plus de trouble mental et qu’il n’y a raisonnablement plus à craindre qu’il commette de nouveaux faits tels que ceux visés à l’art. 9 § 1, 1° de la loi relative à l’internement, la chambre de protection sociale </a:t>
            </a:r>
            <a:r>
              <a:rPr lang="fr-FR" dirty="0">
                <a:solidFill>
                  <a:schemeClr val="accent2"/>
                </a:solidFill>
              </a:rPr>
              <a:t>doit prononcer la libération définitive </a:t>
            </a:r>
            <a:r>
              <a:rPr lang="fr-FR" dirty="0"/>
              <a:t>de l’interné, </a:t>
            </a:r>
            <a:r>
              <a:rPr lang="fr-FR" dirty="0">
                <a:solidFill>
                  <a:schemeClr val="accent2"/>
                </a:solidFill>
              </a:rPr>
              <a:t>même si la période d’essai </a:t>
            </a:r>
            <a:r>
              <a:rPr lang="fr-FR" dirty="0"/>
              <a:t>prévue à l’art. 42 § 1 de la loi relative à l’internement ne s’est </a:t>
            </a:r>
            <a:r>
              <a:rPr lang="fr-FR" dirty="0">
                <a:solidFill>
                  <a:schemeClr val="accent2"/>
                </a:solidFill>
              </a:rPr>
              <a:t>pas encore écoulée</a:t>
            </a:r>
            <a:r>
              <a:rPr lang="fr-FR" dirty="0"/>
              <a:t>. L’art. 66 de la loi relative à l’internement, dans le sens où il prévoit que l’interné qui satisfait aux conditions ci-dessus ne peut être libéré définitivement qu’après l’écoulement d’un délai d’épreuve, n’est pas compatible avec l’art. 5.1 et 5.4 de la convention européenne des droits de l’homme » </a:t>
            </a:r>
            <a:endParaRPr lang="fr-BE" dirty="0"/>
          </a:p>
          <a:p>
            <a:endParaRPr lang="fr-FR" dirty="0"/>
          </a:p>
        </p:txBody>
      </p:sp>
    </p:spTree>
    <p:extLst>
      <p:ext uri="{BB962C8B-B14F-4D97-AF65-F5344CB8AC3E}">
        <p14:creationId xmlns:p14="http://schemas.microsoft.com/office/powerpoint/2010/main" val="1716458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0278" y="415915"/>
            <a:ext cx="8427381" cy="936104"/>
          </a:xfrm>
        </p:spPr>
        <p:txBody>
          <a:bodyPr>
            <a:normAutofit/>
          </a:bodyPr>
          <a:lstStyle/>
          <a:p>
            <a:r>
              <a:rPr lang="fr-FR" dirty="0"/>
              <a:t>Exécution internement</a:t>
            </a:r>
            <a:endParaRPr lang="fr-FR" b="1" u="sng" dirty="0"/>
          </a:p>
        </p:txBody>
      </p:sp>
      <p:sp>
        <p:nvSpPr>
          <p:cNvPr id="3" name="Espace réservé du contenu 2"/>
          <p:cNvSpPr>
            <a:spLocks noGrp="1"/>
          </p:cNvSpPr>
          <p:nvPr>
            <p:ph sz="quarter" idx="1"/>
          </p:nvPr>
        </p:nvSpPr>
        <p:spPr>
          <a:xfrm>
            <a:off x="0" y="1484784"/>
            <a:ext cx="4860032" cy="5517231"/>
          </a:xfrm>
        </p:spPr>
        <p:txBody>
          <a:bodyPr>
            <a:normAutofit fontScale="85000" lnSpcReduction="20000"/>
          </a:bodyPr>
          <a:lstStyle/>
          <a:p>
            <a:r>
              <a:rPr lang="fr-FR" b="1" dirty="0">
                <a:solidFill>
                  <a:schemeClr val="accent2"/>
                </a:solidFill>
              </a:rPr>
              <a:t>Situation des internés sans titre de séjour </a:t>
            </a:r>
            <a:r>
              <a:rPr lang="fr-FR" dirty="0"/>
              <a:t>:  risque de détention</a:t>
            </a:r>
            <a:r>
              <a:rPr lang="fr-FR" b="1" dirty="0"/>
              <a:t> illimitée dans le temps</a:t>
            </a:r>
          </a:p>
          <a:p>
            <a:endParaRPr lang="fr-FR" b="1" dirty="0"/>
          </a:p>
          <a:p>
            <a:r>
              <a:rPr lang="fr-FR" b="1" dirty="0"/>
              <a:t>Décisions de </a:t>
            </a:r>
            <a:r>
              <a:rPr lang="fr-FR" b="1" dirty="0">
                <a:solidFill>
                  <a:schemeClr val="accent1"/>
                </a:solidFill>
              </a:rPr>
              <a:t>libération définitives</a:t>
            </a:r>
          </a:p>
          <a:p>
            <a:pPr marL="109728" indent="0" algn="just">
              <a:buNone/>
            </a:pPr>
            <a:endParaRPr lang="fr-FR" sz="1500" b="1" dirty="0">
              <a:solidFill>
                <a:schemeClr val="accent2"/>
              </a:solidFill>
              <a:latin typeface="Georgia" panose="02040502050405020303" pitchFamily="18" charset="0"/>
            </a:endParaRPr>
          </a:p>
          <a:p>
            <a:pPr marL="109728" indent="0" algn="just">
              <a:buNone/>
            </a:pPr>
            <a:endParaRPr lang="fr-FR" sz="1500" b="1" dirty="0">
              <a:solidFill>
                <a:schemeClr val="accent2"/>
              </a:solidFill>
              <a:latin typeface="Georgia" panose="02040502050405020303" pitchFamily="18" charset="0"/>
            </a:endParaRPr>
          </a:p>
          <a:p>
            <a:pPr marL="109728" indent="0" algn="just">
              <a:buNone/>
            </a:pPr>
            <a:endParaRPr lang="fr-FR" sz="1500" b="1" dirty="0">
              <a:solidFill>
                <a:schemeClr val="accent2"/>
              </a:solidFill>
              <a:latin typeface="Georgia" panose="02040502050405020303" pitchFamily="18" charset="0"/>
            </a:endParaRPr>
          </a:p>
          <a:p>
            <a:pPr marL="109728" indent="0" algn="just">
              <a:buNone/>
            </a:pPr>
            <a:r>
              <a:rPr lang="fr-FR" sz="1500" b="1" dirty="0">
                <a:latin typeface="Georgia" panose="02040502050405020303" pitchFamily="18" charset="0"/>
              </a:rPr>
              <a:t>Sources :</a:t>
            </a:r>
          </a:p>
          <a:p>
            <a:pPr marL="109728" indent="0" algn="just">
              <a:buNone/>
            </a:pPr>
            <a:r>
              <a:rPr lang="fr-FR" sz="1500" dirty="0">
                <a:effectLst/>
                <a:latin typeface="Georgia" panose="02040502050405020303" pitchFamily="18" charset="0"/>
                <a:ea typeface="Calibri" panose="020F0502020204030204" pitchFamily="34" charset="0"/>
              </a:rPr>
              <a:t>Chronique de jurisprudence, </a:t>
            </a:r>
            <a:r>
              <a:rPr lang="fr-FR" sz="1500" i="1" dirty="0">
                <a:effectLst/>
                <a:latin typeface="Georgia" panose="02040502050405020303" pitchFamily="18" charset="0"/>
                <a:ea typeface="Calibri" panose="020F0502020204030204" pitchFamily="34" charset="0"/>
              </a:rPr>
              <a:t>Revue de droit pénal et de criminologie</a:t>
            </a:r>
          </a:p>
          <a:p>
            <a:pPr marL="109728" indent="0" algn="just">
              <a:buNone/>
            </a:pPr>
            <a:r>
              <a:rPr lang="fr-FR" sz="1500" dirty="0">
                <a:effectLst/>
                <a:latin typeface="Georgia" panose="02040502050405020303" pitchFamily="18" charset="0"/>
                <a:ea typeface="Calibri" panose="020F0502020204030204" pitchFamily="34" charset="0"/>
              </a:rPr>
              <a:t>Ch. </a:t>
            </a:r>
            <a:r>
              <a:rPr lang="fr-FR" sz="1500" cap="small" dirty="0">
                <a:effectLst/>
                <a:latin typeface="Georgia" panose="02040502050405020303" pitchFamily="18" charset="0"/>
                <a:ea typeface="Calibri" panose="020F0502020204030204" pitchFamily="34" charset="0"/>
              </a:rPr>
              <a:t>Macq</a:t>
            </a:r>
            <a:r>
              <a:rPr lang="fr-FR" sz="1500" dirty="0">
                <a:effectLst/>
                <a:latin typeface="Georgia" panose="02040502050405020303" pitchFamily="18" charset="0"/>
                <a:ea typeface="Calibri" panose="020F0502020204030204" pitchFamily="34" charset="0"/>
              </a:rPr>
              <a:t>, « Réinsertion des étrangers condamnés ou internés sans droit de séjour : l’impossible équation ? », </a:t>
            </a:r>
            <a:r>
              <a:rPr lang="fr-FR" sz="1500" i="1" dirty="0">
                <a:effectLst/>
                <a:latin typeface="Georgia" panose="02040502050405020303" pitchFamily="18" charset="0"/>
                <a:ea typeface="Calibri" panose="020F0502020204030204" pitchFamily="34" charset="0"/>
              </a:rPr>
              <a:t>J.T</a:t>
            </a:r>
            <a:r>
              <a:rPr lang="fr-FR" sz="1500" dirty="0">
                <a:effectLst/>
                <a:latin typeface="Georgia" panose="02040502050405020303" pitchFamily="18" charset="0"/>
                <a:ea typeface="Calibri" panose="020F0502020204030204" pitchFamily="34" charset="0"/>
              </a:rPr>
              <a:t>., 2022, pp. 497 – 511 </a:t>
            </a:r>
          </a:p>
          <a:p>
            <a:pPr marL="109728" indent="0" algn="just">
              <a:buNone/>
            </a:pPr>
            <a:r>
              <a:rPr lang="fr-FR" sz="1500" dirty="0">
                <a:effectLst/>
                <a:latin typeface="Georgia" panose="02040502050405020303" pitchFamily="18" charset="0"/>
                <a:ea typeface="Calibri" panose="020F0502020204030204" pitchFamily="34" charset="0"/>
              </a:rPr>
              <a:t>E. </a:t>
            </a:r>
            <a:r>
              <a:rPr lang="fr-FR" sz="1500" cap="small" dirty="0" err="1">
                <a:effectLst/>
                <a:latin typeface="Georgia" panose="02040502050405020303" pitchFamily="18" charset="0"/>
                <a:ea typeface="Calibri" panose="020F0502020204030204" pitchFamily="34" charset="0"/>
              </a:rPr>
              <a:t>Vandennieuwenhuysen</a:t>
            </a:r>
            <a:r>
              <a:rPr lang="fr-FR" sz="1500" cap="small" dirty="0">
                <a:effectLst/>
                <a:latin typeface="Georgia" panose="02040502050405020303" pitchFamily="18" charset="0"/>
                <a:ea typeface="Calibri" panose="020F0502020204030204" pitchFamily="34" charset="0"/>
              </a:rPr>
              <a:t>, Ch. </a:t>
            </a:r>
            <a:r>
              <a:rPr lang="en-US" sz="1500" cap="small" dirty="0">
                <a:effectLst/>
                <a:latin typeface="Georgia" panose="02040502050405020303" pitchFamily="18" charset="0"/>
                <a:ea typeface="Calibri" panose="020F0502020204030204" pitchFamily="34" charset="0"/>
              </a:rPr>
              <a:t>Macq, L. </a:t>
            </a:r>
            <a:r>
              <a:rPr lang="en-US" sz="1500" cap="small" dirty="0" err="1">
                <a:effectLst/>
                <a:latin typeface="Georgia" panose="02040502050405020303" pitchFamily="18" charset="0"/>
                <a:ea typeface="Calibri" panose="020F0502020204030204" pitchFamily="34" charset="0"/>
              </a:rPr>
              <a:t>Breuls</a:t>
            </a:r>
            <a:r>
              <a:rPr lang="en-US" sz="1500" cap="small" dirty="0">
                <a:effectLst/>
                <a:latin typeface="Georgia" panose="02040502050405020303" pitchFamily="18" charset="0"/>
                <a:ea typeface="Calibri" panose="020F0502020204030204" pitchFamily="34" charset="0"/>
              </a:rPr>
              <a:t>, M. De Pau</a:t>
            </a:r>
            <a:r>
              <a:rPr lang="en-US" sz="1500" dirty="0">
                <a:effectLst/>
                <a:latin typeface="Georgia" panose="02040502050405020303" pitchFamily="18" charset="0"/>
                <a:ea typeface="Calibri" panose="020F0502020204030204" pitchFamily="34" charset="0"/>
              </a:rPr>
              <a:t>, « When the security measure meets bordered </a:t>
            </a:r>
            <a:r>
              <a:rPr lang="en-US" sz="1500" dirty="0" err="1">
                <a:effectLst/>
                <a:latin typeface="Georgia" panose="02040502050405020303" pitchFamily="18" charset="0"/>
                <a:ea typeface="Calibri" panose="020F0502020204030204" pitchFamily="34" charset="0"/>
              </a:rPr>
              <a:t>penality</a:t>
            </a:r>
            <a:r>
              <a:rPr lang="en-US" sz="1500" dirty="0">
                <a:effectLst/>
                <a:latin typeface="Georgia" panose="02040502050405020303" pitchFamily="18" charset="0"/>
                <a:ea typeface="Calibri" panose="020F0502020204030204" pitchFamily="34" charset="0"/>
              </a:rPr>
              <a:t>: release procedures for persons who are not criminally responsible without residence rights in Belgium », </a:t>
            </a:r>
            <a:r>
              <a:rPr lang="en-US" sz="1500" i="1" dirty="0">
                <a:effectLst/>
                <a:latin typeface="Georgia" panose="02040502050405020303" pitchFamily="18" charset="0"/>
                <a:ea typeface="Calibri" panose="020F0502020204030204" pitchFamily="34" charset="0"/>
              </a:rPr>
              <a:t>International Journal of Law and Psychiatry</a:t>
            </a:r>
            <a:r>
              <a:rPr lang="en-US" sz="1500" dirty="0">
                <a:effectLst/>
                <a:latin typeface="Georgia" panose="02040502050405020303" pitchFamily="18" charset="0"/>
                <a:ea typeface="Calibri" panose="020F0502020204030204" pitchFamily="34" charset="0"/>
              </a:rPr>
              <a:t>, 2023-91, </a:t>
            </a:r>
            <a:r>
              <a:rPr lang="en-US" sz="1500" dirty="0" err="1">
                <a:effectLst/>
                <a:latin typeface="Georgia" panose="02040502050405020303" pitchFamily="18" charset="0"/>
                <a:ea typeface="Calibri" panose="020F0502020204030204" pitchFamily="34" charset="0"/>
              </a:rPr>
              <a:t>en</a:t>
            </a:r>
            <a:r>
              <a:rPr lang="en-US" sz="1500" dirty="0">
                <a:effectLst/>
                <a:latin typeface="Georgia" panose="02040502050405020303" pitchFamily="18" charset="0"/>
                <a:ea typeface="Calibri" panose="020F0502020204030204" pitchFamily="34" charset="0"/>
              </a:rPr>
              <a:t> </a:t>
            </a:r>
            <a:r>
              <a:rPr lang="en-US" sz="1500" dirty="0" err="1">
                <a:effectLst/>
                <a:latin typeface="Georgia" panose="02040502050405020303" pitchFamily="18" charset="0"/>
                <a:ea typeface="Calibri" panose="020F0502020204030204" pitchFamily="34" charset="0"/>
              </a:rPr>
              <a:t>ligne</a:t>
            </a:r>
            <a:r>
              <a:rPr lang="en-US" sz="1500" dirty="0">
                <a:effectLst/>
                <a:latin typeface="Georgia" panose="02040502050405020303" pitchFamily="18" charset="0"/>
                <a:ea typeface="Calibri" panose="020F0502020204030204" pitchFamily="34" charset="0"/>
              </a:rPr>
              <a:t> : </a:t>
            </a:r>
            <a:r>
              <a:rPr lang="en-US" sz="1500" u="sng" dirty="0">
                <a:effectLst/>
                <a:latin typeface="Georgia" panose="02040502050405020303" pitchFamily="18" charset="0"/>
                <a:ea typeface="Calibri" panose="020F0502020204030204" pitchFamily="34" charset="0"/>
                <a:hlinkClick r:id="rId3">
                  <a:extLst>
                    <a:ext uri="{A12FA001-AC4F-418D-AE19-62706E023703}">
                      <ahyp:hlinkClr xmlns:ahyp="http://schemas.microsoft.com/office/drawing/2018/hyperlinkcolor" val="tx"/>
                    </a:ext>
                  </a:extLst>
                </a:hlinkClick>
              </a:rPr>
              <a:t>https://www.sciencedirect.com/science/article/pii/S0160252723000651?dgcid=author</a:t>
            </a:r>
            <a:r>
              <a:rPr lang="fr-BE" sz="1500" dirty="0">
                <a:effectLst/>
                <a:latin typeface="Georgia" panose="02040502050405020303" pitchFamily="18" charset="0"/>
              </a:rPr>
              <a:t> </a:t>
            </a:r>
            <a:endParaRPr lang="fr-BE" sz="1500" dirty="0">
              <a:latin typeface="Georgia" panose="02040502050405020303" pitchFamily="18" charset="0"/>
            </a:endParaRPr>
          </a:p>
          <a:p>
            <a:endParaRPr lang="fr-FR" dirty="0"/>
          </a:p>
        </p:txBody>
      </p:sp>
      <p:pic>
        <p:nvPicPr>
          <p:cNvPr id="5" name="Image 4" descr="Une image contenant texte, Police, capture d’écran, papier&#10;&#10;Description générée automatiquement">
            <a:extLst>
              <a:ext uri="{FF2B5EF4-FFF2-40B4-BE49-F238E27FC236}">
                <a16:creationId xmlns:a16="http://schemas.microsoft.com/office/drawing/2014/main" id="{2CC49EBF-7938-81A3-B88B-9D4A24CD85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1246059"/>
            <a:ext cx="4329953" cy="5623191"/>
          </a:xfrm>
          <a:prstGeom prst="rect">
            <a:avLst/>
          </a:prstGeom>
        </p:spPr>
      </p:pic>
    </p:spTree>
    <p:extLst>
      <p:ext uri="{BB962C8B-B14F-4D97-AF65-F5344CB8AC3E}">
        <p14:creationId xmlns:p14="http://schemas.microsoft.com/office/powerpoint/2010/main" val="24965137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332656"/>
            <a:ext cx="8427381" cy="936104"/>
          </a:xfrm>
        </p:spPr>
        <p:txBody>
          <a:bodyPr>
            <a:normAutofit/>
          </a:bodyPr>
          <a:lstStyle/>
          <a:p>
            <a:r>
              <a:rPr lang="fr-FR" dirty="0"/>
              <a:t>Internement + peine</a:t>
            </a:r>
            <a:endParaRPr lang="fr-FR" b="1" u="sng" dirty="0"/>
          </a:p>
        </p:txBody>
      </p:sp>
      <p:sp>
        <p:nvSpPr>
          <p:cNvPr id="3" name="Espace réservé du contenu 2"/>
          <p:cNvSpPr>
            <a:spLocks noGrp="1"/>
          </p:cNvSpPr>
          <p:nvPr>
            <p:ph sz="quarter" idx="1"/>
          </p:nvPr>
        </p:nvSpPr>
        <p:spPr>
          <a:xfrm>
            <a:off x="0" y="1412776"/>
            <a:ext cx="9144000" cy="5301209"/>
          </a:xfrm>
        </p:spPr>
        <p:txBody>
          <a:bodyPr>
            <a:normAutofit fontScale="77500" lnSpcReduction="20000"/>
          </a:bodyPr>
          <a:lstStyle/>
          <a:p>
            <a:pPr algn="just"/>
            <a:r>
              <a:rPr lang="fr-BE" dirty="0"/>
              <a:t>Quid si une même personne doit exécuter simultanément une peine privative de liberté et un internement ?</a:t>
            </a:r>
          </a:p>
          <a:p>
            <a:pPr algn="just"/>
            <a:endParaRPr lang="fr-BE" dirty="0"/>
          </a:p>
          <a:p>
            <a:pPr algn="just"/>
            <a:r>
              <a:rPr lang="fr-BE" dirty="0"/>
              <a:t>Art. 76 et 77 loi relative à l’internement</a:t>
            </a:r>
          </a:p>
          <a:p>
            <a:pPr algn="just"/>
            <a:endParaRPr lang="fr-BE" dirty="0"/>
          </a:p>
          <a:p>
            <a:pPr algn="just"/>
            <a:r>
              <a:rPr lang="fr-BE" dirty="0">
                <a:solidFill>
                  <a:schemeClr val="accent1"/>
                </a:solidFill>
              </a:rPr>
              <a:t>Statut d’interné prime </a:t>
            </a:r>
            <a:r>
              <a:rPr lang="fr-BE" i="1" dirty="0"/>
              <a:t>mais</a:t>
            </a:r>
            <a:r>
              <a:rPr lang="fr-BE" dirty="0"/>
              <a:t> exécution simultanée internement et peine privative de liberté (durée du placement assimilée à la détention)</a:t>
            </a:r>
          </a:p>
          <a:p>
            <a:pPr algn="just"/>
            <a:endParaRPr lang="fr-BE" dirty="0"/>
          </a:p>
          <a:p>
            <a:pPr algn="just"/>
            <a:r>
              <a:rPr lang="fr-BE" dirty="0"/>
              <a:t>Délai d’épreuve en cas de libération à l’essai // art. 71 loi SJE (art. 77, § 1</a:t>
            </a:r>
            <a:r>
              <a:rPr lang="fr-BE" baseline="30000" dirty="0"/>
              <a:t>er</a:t>
            </a:r>
            <a:r>
              <a:rPr lang="fr-BE" dirty="0"/>
              <a:t>)</a:t>
            </a:r>
          </a:p>
          <a:p>
            <a:pPr algn="just"/>
            <a:endParaRPr lang="fr-BE" dirty="0"/>
          </a:p>
          <a:p>
            <a:pPr algn="just"/>
            <a:r>
              <a:rPr lang="fr-BE" dirty="0"/>
              <a:t>Fin peine avant internement : libération en ce qui concerne les condamnations (art. 77, § 2)</a:t>
            </a:r>
          </a:p>
          <a:p>
            <a:pPr algn="just"/>
            <a:endParaRPr lang="fr-BE" dirty="0"/>
          </a:p>
          <a:p>
            <a:pPr algn="just"/>
            <a:r>
              <a:rPr lang="fr-BE" dirty="0"/>
              <a:t>Si état mental suffisamment stabilisé, CPS peut octroyer libération définitive : personne continue alors à exécuter peine privative de liberté en prison (art. 77, § 3)</a:t>
            </a:r>
          </a:p>
          <a:p>
            <a:endParaRPr lang="fr-FR" dirty="0"/>
          </a:p>
        </p:txBody>
      </p:sp>
    </p:spTree>
    <p:extLst>
      <p:ext uri="{BB962C8B-B14F-4D97-AF65-F5344CB8AC3E}">
        <p14:creationId xmlns:p14="http://schemas.microsoft.com/office/powerpoint/2010/main" val="1908194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880156-D1FC-A5AC-13D6-46A414F7B178}"/>
              </a:ext>
            </a:extLst>
          </p:cNvPr>
          <p:cNvSpPr>
            <a:spLocks noGrp="1"/>
          </p:cNvSpPr>
          <p:nvPr>
            <p:ph type="title"/>
          </p:nvPr>
        </p:nvSpPr>
        <p:spPr>
          <a:xfrm>
            <a:off x="89756" y="332656"/>
            <a:ext cx="8229600" cy="1066800"/>
          </a:xfrm>
        </p:spPr>
        <p:txBody>
          <a:bodyPr>
            <a:normAutofit/>
          </a:bodyPr>
          <a:lstStyle/>
          <a:p>
            <a:r>
              <a:rPr lang="fr-FR" sz="3600" dirty="0"/>
              <a:t>Internement des condamnés</a:t>
            </a:r>
          </a:p>
        </p:txBody>
      </p:sp>
      <p:sp>
        <p:nvSpPr>
          <p:cNvPr id="3" name="Espace réservé du contenu 2">
            <a:extLst>
              <a:ext uri="{FF2B5EF4-FFF2-40B4-BE49-F238E27FC236}">
                <a16:creationId xmlns:a16="http://schemas.microsoft.com/office/drawing/2014/main" id="{5ACB0D51-22E9-F0BE-2FBE-94BC0A894B5A}"/>
              </a:ext>
            </a:extLst>
          </p:cNvPr>
          <p:cNvSpPr>
            <a:spLocks noGrp="1"/>
          </p:cNvSpPr>
          <p:nvPr>
            <p:ph idx="1"/>
          </p:nvPr>
        </p:nvSpPr>
        <p:spPr>
          <a:xfrm>
            <a:off x="0" y="1484784"/>
            <a:ext cx="9144000" cy="5688632"/>
          </a:xfrm>
        </p:spPr>
        <p:txBody>
          <a:bodyPr>
            <a:normAutofit fontScale="77500" lnSpcReduction="20000"/>
          </a:bodyPr>
          <a:lstStyle/>
          <a:p>
            <a:r>
              <a:rPr lang="fr-FR" dirty="0"/>
              <a:t>Condamnés qui développent des troubles mentaux en prison ?</a:t>
            </a:r>
          </a:p>
          <a:p>
            <a:endParaRPr lang="fr-FR" dirty="0"/>
          </a:p>
          <a:p>
            <a:r>
              <a:rPr lang="fr-FR" dirty="0"/>
              <a:t>Loi de défense sociale du 9 avril 1930 : article 21 : ministre de la Justice pouvait décider de l’internement d’un condamné « devenu » malade mental en cours de détention </a:t>
            </a:r>
          </a:p>
          <a:p>
            <a:pPr lvl="1"/>
            <a:r>
              <a:rPr lang="fr-FR" dirty="0">
                <a:solidFill>
                  <a:schemeClr val="tx1"/>
                </a:solidFill>
              </a:rPr>
              <a:t>Critiques :</a:t>
            </a:r>
          </a:p>
          <a:p>
            <a:pPr lvl="2"/>
            <a:r>
              <a:rPr lang="fr-FR" dirty="0">
                <a:solidFill>
                  <a:schemeClr val="tx1"/>
                </a:solidFill>
              </a:rPr>
              <a:t>procédure non contradictoire (droits de la défense ?) </a:t>
            </a:r>
          </a:p>
          <a:p>
            <a:pPr lvl="2"/>
            <a:r>
              <a:rPr lang="fr-FR" dirty="0">
                <a:solidFill>
                  <a:schemeClr val="tx1"/>
                </a:solidFill>
              </a:rPr>
              <a:t>risque d’instrumentalisation pour « garder » en prison un condamné en fin de peine que le pouvoir exécutif ne souhaitait pas voir libéré</a:t>
            </a:r>
          </a:p>
          <a:p>
            <a:pPr lvl="2"/>
            <a:endParaRPr lang="fr-FR" dirty="0">
              <a:solidFill>
                <a:schemeClr val="tx1"/>
              </a:solidFill>
            </a:endParaRPr>
          </a:p>
          <a:p>
            <a:r>
              <a:rPr lang="fr-FR" dirty="0">
                <a:solidFill>
                  <a:schemeClr val="accent2"/>
                </a:solidFill>
              </a:rPr>
              <a:t>Réforme </a:t>
            </a:r>
            <a:r>
              <a:rPr lang="fr-FR" dirty="0"/>
              <a:t>: loi relative à l’internement de </a:t>
            </a:r>
            <a:r>
              <a:rPr lang="fr-FR" dirty="0">
                <a:solidFill>
                  <a:schemeClr val="accent2"/>
                </a:solidFill>
              </a:rPr>
              <a:t>2014</a:t>
            </a:r>
            <a:r>
              <a:rPr lang="fr-FR" dirty="0"/>
              <a:t> : décision de SUPPRIMER la possibilité d’interner des condamnés : ces condamnés doivent simplement être soignés sans que leur statut ne change</a:t>
            </a:r>
          </a:p>
          <a:p>
            <a:endParaRPr lang="fr-FR" dirty="0"/>
          </a:p>
          <a:p>
            <a:r>
              <a:rPr lang="fr-FR" dirty="0">
                <a:solidFill>
                  <a:schemeClr val="accent2"/>
                </a:solidFill>
              </a:rPr>
              <a:t>Volte-face</a:t>
            </a:r>
            <a:r>
              <a:rPr lang="fr-FR" dirty="0"/>
              <a:t> avec la loi pot-pourri III du 4 mai </a:t>
            </a:r>
            <a:r>
              <a:rPr lang="fr-FR" dirty="0">
                <a:solidFill>
                  <a:schemeClr val="accent2"/>
                </a:solidFill>
              </a:rPr>
              <a:t>2016 </a:t>
            </a:r>
            <a:r>
              <a:rPr lang="fr-FR" dirty="0"/>
              <a:t>qui réinstaure possibilité d’interner des condamnés mais « judiciarise » la procédure : compétence de la CPS (</a:t>
            </a:r>
            <a:r>
              <a:rPr lang="fr-FR" strike="sngStrike" dirty="0"/>
              <a:t>ministre de la Justice</a:t>
            </a:r>
            <a:r>
              <a:rPr lang="fr-FR" dirty="0"/>
              <a:t>) </a:t>
            </a:r>
          </a:p>
          <a:p>
            <a:pPr marL="704088" lvl="2" indent="0">
              <a:buNone/>
            </a:pPr>
            <a:endParaRPr lang="fr-FR" dirty="0">
              <a:solidFill>
                <a:schemeClr val="tx1"/>
              </a:solidFill>
            </a:endParaRPr>
          </a:p>
        </p:txBody>
      </p:sp>
    </p:spTree>
    <p:extLst>
      <p:ext uri="{BB962C8B-B14F-4D97-AF65-F5344CB8AC3E}">
        <p14:creationId xmlns:p14="http://schemas.microsoft.com/office/powerpoint/2010/main" val="2337462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880156-D1FC-A5AC-13D6-46A414F7B178}"/>
              </a:ext>
            </a:extLst>
          </p:cNvPr>
          <p:cNvSpPr>
            <a:spLocks noGrp="1"/>
          </p:cNvSpPr>
          <p:nvPr>
            <p:ph type="title"/>
          </p:nvPr>
        </p:nvSpPr>
        <p:spPr>
          <a:xfrm>
            <a:off x="89756" y="332656"/>
            <a:ext cx="8229600" cy="1066800"/>
          </a:xfrm>
        </p:spPr>
        <p:txBody>
          <a:bodyPr>
            <a:normAutofit/>
          </a:bodyPr>
          <a:lstStyle/>
          <a:p>
            <a:r>
              <a:rPr lang="fr-FR" sz="3600" dirty="0"/>
              <a:t>Internement des condamnés</a:t>
            </a:r>
          </a:p>
        </p:txBody>
      </p:sp>
      <p:sp>
        <p:nvSpPr>
          <p:cNvPr id="3" name="Espace réservé du contenu 2">
            <a:extLst>
              <a:ext uri="{FF2B5EF4-FFF2-40B4-BE49-F238E27FC236}">
                <a16:creationId xmlns:a16="http://schemas.microsoft.com/office/drawing/2014/main" id="{5ACB0D51-22E9-F0BE-2FBE-94BC0A894B5A}"/>
              </a:ext>
            </a:extLst>
          </p:cNvPr>
          <p:cNvSpPr>
            <a:spLocks noGrp="1"/>
          </p:cNvSpPr>
          <p:nvPr>
            <p:ph idx="1"/>
          </p:nvPr>
        </p:nvSpPr>
        <p:spPr>
          <a:xfrm>
            <a:off x="0" y="1484784"/>
            <a:ext cx="9144000" cy="5373216"/>
          </a:xfrm>
        </p:spPr>
        <p:txBody>
          <a:bodyPr>
            <a:normAutofit fontScale="62500" lnSpcReduction="20000"/>
          </a:bodyPr>
          <a:lstStyle/>
          <a:p>
            <a:r>
              <a:rPr lang="fr-FR" dirty="0">
                <a:solidFill>
                  <a:schemeClr val="accent3"/>
                </a:solidFill>
              </a:rPr>
              <a:t>Titre </a:t>
            </a:r>
            <a:r>
              <a:rPr lang="fr-FR" dirty="0" err="1">
                <a:solidFill>
                  <a:schemeClr val="accent3"/>
                </a:solidFill>
              </a:rPr>
              <a:t>V</a:t>
            </a:r>
            <a:r>
              <a:rPr lang="fr-FR" i="1" dirty="0" err="1">
                <a:solidFill>
                  <a:schemeClr val="accent3"/>
                </a:solidFill>
              </a:rPr>
              <a:t>bis</a:t>
            </a:r>
            <a:r>
              <a:rPr lang="fr-FR" dirty="0">
                <a:solidFill>
                  <a:schemeClr val="accent3"/>
                </a:solidFill>
              </a:rPr>
              <a:t> loi du 5 mai 2014 : « de l’internement des condamnés » (art. 77/1 à 80)</a:t>
            </a:r>
          </a:p>
          <a:p>
            <a:endParaRPr lang="fr-FR" dirty="0"/>
          </a:p>
          <a:p>
            <a:r>
              <a:rPr lang="fr-FR" dirty="0">
                <a:solidFill>
                  <a:schemeClr val="accent2"/>
                </a:solidFill>
              </a:rPr>
              <a:t>Direction de la prison saisit la CPS </a:t>
            </a:r>
            <a:r>
              <a:rPr lang="fr-FR" dirty="0"/>
              <a:t>avec un dossier contenant  notamment son avis + </a:t>
            </a:r>
            <a:r>
              <a:rPr lang="fr-FR" dirty="0">
                <a:solidFill>
                  <a:schemeClr val="accent2"/>
                </a:solidFill>
              </a:rPr>
              <a:t>rapport du psychiatre de la prison </a:t>
            </a:r>
            <a:r>
              <a:rPr lang="fr-FR" dirty="0"/>
              <a:t>qui conclut à l’existence d’un trouble mental ayant un caractère durable et qui abolit ou altère gravement la capacité de discernement ou de contrôle de ses actes, avec un risque de commission de nouvelles infractions (celles visées par l’art. 9 de la loi du 5 mai 2014) + rapport récent SPS</a:t>
            </a:r>
          </a:p>
          <a:p>
            <a:endParaRPr lang="fr-FR" dirty="0"/>
          </a:p>
          <a:p>
            <a:r>
              <a:rPr lang="fr-FR" dirty="0"/>
              <a:t>CPS ordonne la réalisation d’une expertise psychiatrique médico-légale (avec mise en observation au COCS le cas échéant)</a:t>
            </a:r>
          </a:p>
          <a:p>
            <a:endParaRPr lang="fr-FR" dirty="0"/>
          </a:p>
          <a:p>
            <a:r>
              <a:rPr lang="fr-FR" dirty="0"/>
              <a:t>Audience contradictoire devant la CPS</a:t>
            </a:r>
          </a:p>
          <a:p>
            <a:endParaRPr lang="fr-FR" dirty="0"/>
          </a:p>
          <a:p>
            <a:r>
              <a:rPr lang="fr-FR" dirty="0"/>
              <a:t>Jugement CPS susceptible d’appel devant chambre correctionnelle de la cour d’appel </a:t>
            </a:r>
          </a:p>
          <a:p>
            <a:endParaRPr lang="fr-FR" dirty="0"/>
          </a:p>
          <a:p>
            <a:r>
              <a:rPr lang="fr-FR" dirty="0"/>
              <a:t>Si condamné est « interné », il bascule dans le système de l’internement… passe donc d’une peine à durée déterminée (sauf si perpétuité) à une mesure d’une durée indéterminée !	</a:t>
            </a:r>
          </a:p>
          <a:p>
            <a:pPr lvl="1"/>
            <a:r>
              <a:rPr lang="fr-FR" dirty="0">
                <a:solidFill>
                  <a:schemeClr val="tx1"/>
                </a:solidFill>
              </a:rPr>
              <a:t>Internement se prolonge au-delà de la fin de la peine (art. 77/9, § 10)</a:t>
            </a:r>
          </a:p>
          <a:p>
            <a:endParaRPr lang="fr-FR" dirty="0"/>
          </a:p>
          <a:p>
            <a:r>
              <a:rPr lang="fr-FR" i="1" dirty="0"/>
              <a:t>Recherche en cours !</a:t>
            </a:r>
          </a:p>
        </p:txBody>
      </p:sp>
    </p:spTree>
    <p:extLst>
      <p:ext uri="{BB962C8B-B14F-4D97-AF65-F5344CB8AC3E}">
        <p14:creationId xmlns:p14="http://schemas.microsoft.com/office/powerpoint/2010/main" val="37243698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404664"/>
            <a:ext cx="8229600" cy="1066800"/>
          </a:xfrm>
        </p:spPr>
        <p:txBody>
          <a:bodyPr/>
          <a:lstStyle/>
          <a:p>
            <a:r>
              <a:rPr lang="fr-FR" dirty="0"/>
              <a:t>Plan de la présentation</a:t>
            </a:r>
          </a:p>
        </p:txBody>
      </p:sp>
      <p:sp>
        <p:nvSpPr>
          <p:cNvPr id="3" name="Espace réservé du contenu 2"/>
          <p:cNvSpPr>
            <a:spLocks noGrp="1"/>
          </p:cNvSpPr>
          <p:nvPr>
            <p:ph idx="1"/>
          </p:nvPr>
        </p:nvSpPr>
        <p:spPr>
          <a:xfrm>
            <a:off x="269766" y="1772816"/>
            <a:ext cx="8855617" cy="4896544"/>
          </a:xfrm>
        </p:spPr>
        <p:txBody>
          <a:bodyPr>
            <a:normAutofit lnSpcReduction="10000"/>
          </a:bodyPr>
          <a:lstStyle/>
          <a:p>
            <a:pPr marL="624078" indent="-514350">
              <a:buFont typeface="+mj-lt"/>
              <a:buAutoNum type="arabicPeriod"/>
            </a:pPr>
            <a:r>
              <a:rPr lang="fr-FR" dirty="0"/>
              <a:t>La responsabilité pénale et la mesure d’internement</a:t>
            </a:r>
          </a:p>
          <a:p>
            <a:pPr marL="624078" indent="-514350">
              <a:buFont typeface="+mj-lt"/>
              <a:buAutoNum type="arabicPeriod"/>
            </a:pPr>
            <a:endParaRPr lang="fr-FR" dirty="0"/>
          </a:p>
          <a:p>
            <a:pPr marL="624078" indent="-514350">
              <a:buFont typeface="+mj-lt"/>
              <a:buAutoNum type="arabicPeriod"/>
            </a:pPr>
            <a:r>
              <a:rPr lang="fr-FR" dirty="0">
                <a:solidFill>
                  <a:schemeClr val="accent3"/>
                </a:solidFill>
              </a:rPr>
              <a:t>La peine de mise à la disposition du TAP</a:t>
            </a:r>
          </a:p>
          <a:p>
            <a:pPr marL="624078" indent="-514350">
              <a:buFont typeface="+mj-lt"/>
              <a:buAutoNum type="arabicPeriod"/>
            </a:pPr>
            <a:endParaRPr lang="fr-FR" dirty="0"/>
          </a:p>
          <a:p>
            <a:pPr marL="624078" indent="-514350">
              <a:buFont typeface="+mj-lt"/>
              <a:buAutoNum type="arabicPeriod"/>
            </a:pPr>
            <a:r>
              <a:rPr lang="fr-FR" dirty="0"/>
              <a:t>Le nouveau Code pénal  </a:t>
            </a:r>
          </a:p>
          <a:p>
            <a:pPr marL="624078" indent="-514350">
              <a:buFont typeface="+mj-lt"/>
              <a:buAutoNum type="arabicPeriod"/>
            </a:pPr>
            <a:endParaRPr lang="fr-FR" dirty="0"/>
          </a:p>
          <a:p>
            <a:pPr marL="624078" indent="-514350">
              <a:buFont typeface="+mj-lt"/>
              <a:buAutoNum type="arabicPeriod"/>
            </a:pPr>
            <a:r>
              <a:rPr lang="fr-FR" dirty="0"/>
              <a:t>La mesure de sûreté pour la protection de la société</a:t>
            </a:r>
          </a:p>
          <a:p>
            <a:pPr marL="624078" indent="-514350">
              <a:buFont typeface="+mj-lt"/>
              <a:buAutoNum type="arabicPeriod"/>
            </a:pPr>
            <a:endParaRPr lang="fr-FR" dirty="0"/>
          </a:p>
          <a:p>
            <a:pPr marL="624078" indent="-514350">
              <a:buFont typeface="+mj-lt"/>
              <a:buAutoNum type="arabicPeriod"/>
            </a:pPr>
            <a:r>
              <a:rPr lang="fr-FR" dirty="0"/>
              <a:t>Le futur Code de l’exécution des peines</a:t>
            </a:r>
          </a:p>
          <a:p>
            <a:pPr marL="109728" lvl="2" indent="0">
              <a:buClr>
                <a:schemeClr val="accent3"/>
              </a:buClr>
              <a:buNone/>
            </a:pPr>
            <a:endParaRPr lang="fr-FR" sz="2200" dirty="0">
              <a:solidFill>
                <a:schemeClr val="tx1"/>
              </a:solidFill>
            </a:endParaRPr>
          </a:p>
          <a:p>
            <a:pPr marL="624078" indent="-514350">
              <a:buFont typeface="+mj-lt"/>
              <a:buAutoNum type="arabicPeriod"/>
            </a:pPr>
            <a:endParaRPr lang="fr-FR" dirty="0"/>
          </a:p>
          <a:p>
            <a:endParaRPr lang="fr-FR" dirty="0"/>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4204641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40F94203-8683-0CDA-5BD2-9344E2AAE80C}"/>
              </a:ext>
            </a:extLst>
          </p:cNvPr>
          <p:cNvSpPr>
            <a:spLocks noGrp="1"/>
          </p:cNvSpPr>
          <p:nvPr>
            <p:ph type="title"/>
          </p:nvPr>
        </p:nvSpPr>
        <p:spPr>
          <a:xfrm>
            <a:off x="179512" y="332656"/>
            <a:ext cx="8229600" cy="1066800"/>
          </a:xfrm>
        </p:spPr>
        <p:txBody>
          <a:bodyPr>
            <a:normAutofit/>
          </a:bodyPr>
          <a:lstStyle/>
          <a:p>
            <a:r>
              <a:rPr lang="fr-FR" sz="3200" dirty="0"/>
              <a:t>Mise à la disposition du TAP</a:t>
            </a:r>
          </a:p>
        </p:txBody>
      </p:sp>
      <p:sp>
        <p:nvSpPr>
          <p:cNvPr id="5" name="Espace réservé du contenu 4">
            <a:extLst>
              <a:ext uri="{FF2B5EF4-FFF2-40B4-BE49-F238E27FC236}">
                <a16:creationId xmlns:a16="http://schemas.microsoft.com/office/drawing/2014/main" id="{361C254E-E8B7-E41C-7947-32363DFF1B65}"/>
              </a:ext>
            </a:extLst>
          </p:cNvPr>
          <p:cNvSpPr>
            <a:spLocks noGrp="1"/>
          </p:cNvSpPr>
          <p:nvPr>
            <p:ph idx="1"/>
          </p:nvPr>
        </p:nvSpPr>
        <p:spPr>
          <a:xfrm>
            <a:off x="179512" y="1484784"/>
            <a:ext cx="8964488" cy="5373216"/>
          </a:xfrm>
        </p:spPr>
        <p:txBody>
          <a:bodyPr>
            <a:normAutofit/>
          </a:bodyPr>
          <a:lstStyle/>
          <a:p>
            <a:pPr marL="0" indent="0">
              <a:defRPr/>
            </a:pPr>
            <a:r>
              <a:rPr lang="fr-FR" altLang="x-none" sz="1800" dirty="0"/>
              <a:t> Rappel : défense sociale à la fin du XIX</a:t>
            </a:r>
            <a:r>
              <a:rPr lang="fr-FR" altLang="x-none" sz="1800" baseline="30000" dirty="0"/>
              <a:t>e</a:t>
            </a:r>
            <a:r>
              <a:rPr lang="fr-FR" altLang="x-none" sz="1800" dirty="0"/>
              <a:t> siècle sous l’impulsion d’Adolphe Prins</a:t>
            </a:r>
          </a:p>
          <a:p>
            <a:pPr marL="285750" indent="-285750">
              <a:buFont typeface="Wingdings" charset="2"/>
              <a:buChar char="Ø"/>
              <a:defRPr/>
            </a:pPr>
            <a:endParaRPr lang="fr-FR" altLang="x-none" sz="1800" dirty="0"/>
          </a:p>
          <a:p>
            <a:pPr marL="285750" indent="-285750">
              <a:buFont typeface="Wingdings" charset="2"/>
              <a:buChar char="Ø"/>
              <a:defRPr/>
            </a:pPr>
            <a:r>
              <a:rPr lang="fr-FR" altLang="x-none" sz="1800" dirty="0"/>
              <a:t>recours au pénal s’impose </a:t>
            </a:r>
            <a:r>
              <a:rPr lang="fr-FR" altLang="x-none" sz="1800" i="1" dirty="0"/>
              <a:t>mais</a:t>
            </a:r>
            <a:r>
              <a:rPr lang="fr-FR" altLang="x-none" sz="1800" dirty="0"/>
              <a:t> peine « ordinaire », classique = insuffisante</a:t>
            </a:r>
          </a:p>
          <a:p>
            <a:pPr marL="581025" indent="-285750">
              <a:buFont typeface="Symbol" charset="2"/>
              <a:buChar char="Þ"/>
              <a:defRPr/>
            </a:pPr>
            <a:r>
              <a:rPr lang="fr-FR" altLang="x-none" sz="1800" dirty="0"/>
              <a:t>mesures de sûreté </a:t>
            </a:r>
            <a:r>
              <a:rPr lang="fr-FR" altLang="x-none" sz="1800" u="sng" dirty="0"/>
              <a:t>combinant</a:t>
            </a:r>
            <a:r>
              <a:rPr lang="fr-FR" altLang="x-none" sz="1800" dirty="0"/>
              <a:t> répression </a:t>
            </a:r>
            <a:r>
              <a:rPr lang="fr-FR" altLang="x-none" sz="1800" u="sng" dirty="0"/>
              <a:t>et</a:t>
            </a:r>
            <a:r>
              <a:rPr lang="fr-FR" altLang="x-none" sz="1800" dirty="0"/>
              <a:t> traitement / éducation / réhabilitation</a:t>
            </a:r>
          </a:p>
          <a:p>
            <a:pPr marL="581025" indent="-44450">
              <a:buFont typeface="Wingdings" charset="2"/>
              <a:buChar char="v"/>
              <a:defRPr/>
            </a:pPr>
            <a:r>
              <a:rPr lang="fr-FR" altLang="x-none" sz="1800" dirty="0"/>
              <a:t> évaluation dangerosité : diagnostic, expertise, statistiques récidive &amp; juges spécialisés</a:t>
            </a:r>
          </a:p>
          <a:p>
            <a:pPr marL="0" indent="0">
              <a:defRPr/>
            </a:pPr>
            <a:endParaRPr lang="fr-FR" altLang="x-none" sz="1800" dirty="0"/>
          </a:p>
          <a:p>
            <a:pPr marL="0" indent="0">
              <a:defRPr/>
            </a:pPr>
            <a:r>
              <a:rPr lang="fr-FR" altLang="x-none" sz="1800" dirty="0"/>
              <a:t> Traduction en droit ?</a:t>
            </a:r>
          </a:p>
          <a:p>
            <a:pPr marL="0" indent="0">
              <a:defRPr/>
            </a:pPr>
            <a:r>
              <a:rPr lang="fr-FR" altLang="x-none" sz="1800" dirty="0"/>
              <a:t> Entre autres :</a:t>
            </a:r>
          </a:p>
          <a:p>
            <a:pPr marL="285750" indent="-285750">
              <a:buFont typeface="Wingdings" charset="2"/>
              <a:buChar char="Ø"/>
              <a:defRPr/>
            </a:pPr>
            <a:r>
              <a:rPr lang="fr-FR" altLang="x-none" sz="1800" b="1" dirty="0"/>
              <a:t>loi du 31 mai 1888 </a:t>
            </a:r>
            <a:r>
              <a:rPr lang="fr-FR" altLang="x-none" sz="1800" dirty="0"/>
              <a:t>: libération conditionnelle pour les condamnés (+ sursis)</a:t>
            </a:r>
          </a:p>
          <a:p>
            <a:pPr marL="285750" indent="-285750">
              <a:buFont typeface="Wingdings" charset="2"/>
              <a:buChar char="Ø"/>
              <a:defRPr/>
            </a:pPr>
            <a:r>
              <a:rPr lang="fr-FR" altLang="x-none" sz="1800" b="1" dirty="0"/>
              <a:t>loi du 9 avril 1930</a:t>
            </a:r>
            <a:r>
              <a:rPr lang="fr-FR" altLang="x-none" sz="1800" dirty="0"/>
              <a:t> de défense sociale : </a:t>
            </a:r>
          </a:p>
          <a:p>
            <a:pPr marL="538163" indent="-263525">
              <a:buFont typeface="Symbol" charset="2"/>
              <a:buChar char="Þ"/>
              <a:defRPr/>
            </a:pPr>
            <a:r>
              <a:rPr lang="fr-FR" altLang="x-none" sz="1800" dirty="0"/>
              <a:t>internement des aliénés</a:t>
            </a:r>
          </a:p>
          <a:p>
            <a:pPr marL="538163" indent="-263525">
              <a:buFont typeface="Symbol" charset="2"/>
              <a:buChar char="Þ"/>
              <a:defRPr/>
            </a:pPr>
            <a:r>
              <a:rPr lang="fr-FR" altLang="x-none" sz="1800" dirty="0"/>
              <a:t>mise à la disposition du gouvernement des délinquants d’habitude et récidivistes</a:t>
            </a:r>
          </a:p>
          <a:p>
            <a:pPr marL="1360488" lvl="2" indent="-285750">
              <a:buFont typeface="Wingdings" charset="2"/>
              <a:buChar char="v"/>
              <a:defRPr/>
            </a:pPr>
            <a:r>
              <a:rPr lang="fr-FR" altLang="x-none" sz="1800" dirty="0">
                <a:solidFill>
                  <a:schemeClr val="tx1"/>
                </a:solidFill>
              </a:rPr>
              <a:t>sur décision du </a:t>
            </a:r>
            <a:r>
              <a:rPr lang="fr-FR" altLang="x-none" sz="1800" u="sng" dirty="0">
                <a:solidFill>
                  <a:schemeClr val="tx1"/>
                </a:solidFill>
              </a:rPr>
              <a:t>ministre de la Justice</a:t>
            </a:r>
          </a:p>
          <a:p>
            <a:endParaRPr lang="fr-FR" sz="1800" dirty="0"/>
          </a:p>
        </p:txBody>
      </p:sp>
    </p:spTree>
    <p:extLst>
      <p:ext uri="{BB962C8B-B14F-4D97-AF65-F5344CB8AC3E}">
        <p14:creationId xmlns:p14="http://schemas.microsoft.com/office/powerpoint/2010/main" val="37378590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40F94203-8683-0CDA-5BD2-9344E2AAE80C}"/>
              </a:ext>
            </a:extLst>
          </p:cNvPr>
          <p:cNvSpPr>
            <a:spLocks noGrp="1"/>
          </p:cNvSpPr>
          <p:nvPr>
            <p:ph type="title"/>
          </p:nvPr>
        </p:nvSpPr>
        <p:spPr>
          <a:xfrm>
            <a:off x="179512" y="332656"/>
            <a:ext cx="8229600" cy="1066800"/>
          </a:xfrm>
        </p:spPr>
        <p:txBody>
          <a:bodyPr>
            <a:normAutofit/>
          </a:bodyPr>
          <a:lstStyle/>
          <a:p>
            <a:r>
              <a:rPr lang="fr-FR" sz="3200" dirty="0"/>
              <a:t>Mise à la disposition du TAP</a:t>
            </a:r>
          </a:p>
        </p:txBody>
      </p:sp>
      <p:sp>
        <p:nvSpPr>
          <p:cNvPr id="5" name="Espace réservé du contenu 4">
            <a:extLst>
              <a:ext uri="{FF2B5EF4-FFF2-40B4-BE49-F238E27FC236}">
                <a16:creationId xmlns:a16="http://schemas.microsoft.com/office/drawing/2014/main" id="{361C254E-E8B7-E41C-7947-32363DFF1B65}"/>
              </a:ext>
            </a:extLst>
          </p:cNvPr>
          <p:cNvSpPr>
            <a:spLocks noGrp="1"/>
          </p:cNvSpPr>
          <p:nvPr>
            <p:ph idx="1"/>
          </p:nvPr>
        </p:nvSpPr>
        <p:spPr>
          <a:xfrm>
            <a:off x="179512" y="1399456"/>
            <a:ext cx="8964488" cy="1885528"/>
          </a:xfrm>
        </p:spPr>
        <p:txBody>
          <a:bodyPr>
            <a:normAutofit lnSpcReduction="10000"/>
          </a:bodyPr>
          <a:lstStyle/>
          <a:p>
            <a:pPr marL="0" indent="0">
              <a:defRPr/>
            </a:pPr>
            <a:r>
              <a:rPr lang="fr-FR" altLang="x-none" sz="1800" dirty="0"/>
              <a:t>  </a:t>
            </a:r>
            <a:r>
              <a:rPr lang="fr-FR" altLang="x-none" sz="1800" dirty="0">
                <a:solidFill>
                  <a:schemeClr val="accent1"/>
                </a:solidFill>
              </a:rPr>
              <a:t>CRITIQUE quant à la confusion </a:t>
            </a:r>
            <a:r>
              <a:rPr lang="fr-FR" altLang="x-none" sz="1800" dirty="0"/>
              <a:t>créée par la loi de défense sociale entre internement et peine car elle visait indistinctement personnes souffrant de maladies mentales, délinquants d’habitude et récidiviste</a:t>
            </a:r>
          </a:p>
          <a:p>
            <a:pPr marL="0" indent="0">
              <a:buNone/>
              <a:defRPr/>
            </a:pPr>
            <a:endParaRPr lang="fr-FR" altLang="x-none" sz="600" dirty="0"/>
          </a:p>
          <a:p>
            <a:pPr marL="0" indent="0">
              <a:defRPr/>
            </a:pPr>
            <a:r>
              <a:rPr lang="fr-FR" altLang="x-none" sz="1800" dirty="0"/>
              <a:t> En conséquence : décision de </a:t>
            </a:r>
            <a:r>
              <a:rPr lang="fr-FR" altLang="x-none" sz="1800" dirty="0">
                <a:solidFill>
                  <a:schemeClr val="accent1"/>
                </a:solidFill>
              </a:rPr>
              <a:t>SEPARER</a:t>
            </a:r>
            <a:r>
              <a:rPr lang="fr-FR" altLang="x-none" sz="1800" dirty="0"/>
              <a:t> totalement l’internement (</a:t>
            </a:r>
            <a:r>
              <a:rPr lang="fr-FR" altLang="x-none" sz="1800" dirty="0">
                <a:solidFill>
                  <a:schemeClr val="accent3"/>
                </a:solidFill>
              </a:rPr>
              <a:t>mesure de sûreté</a:t>
            </a:r>
            <a:r>
              <a:rPr lang="fr-FR" altLang="x-none" sz="1800" dirty="0"/>
              <a:t>) et la </a:t>
            </a:r>
            <a:r>
              <a:rPr lang="fr-FR" altLang="x-none" sz="1800" dirty="0">
                <a:solidFill>
                  <a:schemeClr val="accent3"/>
                </a:solidFill>
              </a:rPr>
              <a:t>peine</a:t>
            </a:r>
            <a:r>
              <a:rPr lang="fr-FR" altLang="x-none" sz="1800" dirty="0"/>
              <a:t> de mise à la disposition : deux lois différentes et deux instances différentes (CPS versus TAP)</a:t>
            </a:r>
          </a:p>
          <a:p>
            <a:pPr marL="0" indent="0">
              <a:defRPr/>
            </a:pPr>
            <a:endParaRPr lang="fr-FR" altLang="x-none" sz="1800" dirty="0"/>
          </a:p>
        </p:txBody>
      </p:sp>
      <p:pic>
        <p:nvPicPr>
          <p:cNvPr id="3" name="Image 2" descr="Une image contenant texte, capture d’écran, Police, conception&#10;&#10;Description générée automatiquement">
            <a:extLst>
              <a:ext uri="{FF2B5EF4-FFF2-40B4-BE49-F238E27FC236}">
                <a16:creationId xmlns:a16="http://schemas.microsoft.com/office/drawing/2014/main" id="{2E82C12C-E847-6042-3575-85CC4E4B9D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712" y="3284984"/>
            <a:ext cx="7772400" cy="3459327"/>
          </a:xfrm>
          <a:prstGeom prst="rect">
            <a:avLst/>
          </a:prstGeom>
        </p:spPr>
      </p:pic>
    </p:spTree>
    <p:extLst>
      <p:ext uri="{BB962C8B-B14F-4D97-AF65-F5344CB8AC3E}">
        <p14:creationId xmlns:p14="http://schemas.microsoft.com/office/powerpoint/2010/main" val="19516393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543472"/>
            <a:ext cx="8962987" cy="4981872"/>
          </a:xfrm>
        </p:spPr>
        <p:txBody>
          <a:bodyPr>
            <a:normAutofit fontScale="85000" lnSpcReduction="20000"/>
          </a:bodyPr>
          <a:lstStyle/>
          <a:p>
            <a:pPr algn="just">
              <a:defRPr/>
            </a:pPr>
            <a:r>
              <a:rPr lang="fr-FR" altLang="x-none" dirty="0"/>
              <a:t>Loi du 26 avril 2007 relative à la mise à la disposition du TAP, en vigueur </a:t>
            </a:r>
            <a:r>
              <a:rPr lang="fr-FR" altLang="x-none" dirty="0">
                <a:solidFill>
                  <a:schemeClr val="accent3"/>
                </a:solidFill>
              </a:rPr>
              <a:t>1</a:t>
            </a:r>
            <a:r>
              <a:rPr lang="fr-FR" altLang="x-none" baseline="30000" dirty="0">
                <a:solidFill>
                  <a:schemeClr val="accent3"/>
                </a:solidFill>
              </a:rPr>
              <a:t>er</a:t>
            </a:r>
            <a:r>
              <a:rPr lang="fr-FR" altLang="x-none" dirty="0">
                <a:solidFill>
                  <a:schemeClr val="accent3"/>
                </a:solidFill>
              </a:rPr>
              <a:t> janvier 2012 </a:t>
            </a:r>
            <a:r>
              <a:rPr lang="fr-FR" altLang="x-none" dirty="0"/>
              <a:t>remplace dispositions prévues dans la loi de défense sociale : remplacement de la peine de mise à la disposition du gouvernement par la peine de mise à la disposition du TAP </a:t>
            </a:r>
          </a:p>
          <a:p>
            <a:pPr marL="285750" indent="-147638" algn="just">
              <a:buFont typeface="Arial" charset="0"/>
              <a:buChar char="•"/>
              <a:defRPr/>
            </a:pPr>
            <a:endParaRPr lang="fr-FR" altLang="x-none" u="sng" dirty="0"/>
          </a:p>
          <a:p>
            <a:pPr marL="285750" indent="-147638" algn="just">
              <a:buFont typeface="Arial" charset="0"/>
              <a:buChar char="•"/>
              <a:defRPr/>
            </a:pPr>
            <a:r>
              <a:rPr lang="fr-FR" altLang="x-none" u="sng" dirty="0"/>
              <a:t>En modifiant deux textes législatifs</a:t>
            </a:r>
            <a:r>
              <a:rPr lang="fr-FR" altLang="x-none" dirty="0"/>
              <a:t> :</a:t>
            </a:r>
          </a:p>
          <a:p>
            <a:pPr marL="577850" indent="-215900" algn="just">
              <a:buFont typeface="Wingdings" charset="2"/>
              <a:buChar char="Ø"/>
              <a:defRPr/>
            </a:pPr>
            <a:r>
              <a:rPr lang="fr-FR" altLang="x-none" sz="2400" dirty="0"/>
              <a:t>Code pénal (prononcé)</a:t>
            </a:r>
          </a:p>
          <a:p>
            <a:pPr marL="577850" indent="-215900" algn="just">
              <a:buFont typeface="Wingdings" charset="2"/>
              <a:buChar char="Ø"/>
              <a:defRPr/>
            </a:pPr>
            <a:r>
              <a:rPr lang="fr-FR" altLang="x-none" sz="2400" dirty="0"/>
              <a:t>Loi du 17 mai 2006 relative au statut juridique des condamnés (exécution)</a:t>
            </a:r>
          </a:p>
          <a:p>
            <a:pPr marL="577850" indent="-354013" algn="just">
              <a:defRPr/>
            </a:pPr>
            <a:endParaRPr lang="fr-FR" altLang="x-none" sz="4000" dirty="0"/>
          </a:p>
          <a:p>
            <a:pPr algn="just">
              <a:defRPr/>
            </a:pPr>
            <a:r>
              <a:rPr lang="fr-FR" altLang="x-none" dirty="0"/>
              <a:t>Art. 34</a:t>
            </a:r>
            <a:r>
              <a:rPr lang="fr-FR" altLang="x-none" i="1" dirty="0"/>
              <a:t>bis</a:t>
            </a:r>
            <a:r>
              <a:rPr lang="fr-FR" altLang="x-none" dirty="0"/>
              <a:t> CP : </a:t>
            </a:r>
            <a:r>
              <a:rPr lang="fr-FR" altLang="x-none" u="sng" dirty="0"/>
              <a:t>peine complémentaire</a:t>
            </a:r>
            <a:r>
              <a:rPr lang="fr-FR" altLang="x-none" dirty="0"/>
              <a:t> qui doit ou peut être prononcée dans les cas prévus par la loi aux fins de </a:t>
            </a:r>
            <a:r>
              <a:rPr lang="fr-FR" altLang="x-none" u="sng" dirty="0">
                <a:solidFill>
                  <a:schemeClr val="accent2"/>
                </a:solidFill>
              </a:rPr>
              <a:t>protection de la société</a:t>
            </a:r>
            <a:r>
              <a:rPr lang="fr-FR" altLang="x-none" dirty="0">
                <a:solidFill>
                  <a:schemeClr val="accent2"/>
                </a:solidFill>
              </a:rPr>
              <a:t> </a:t>
            </a:r>
            <a:r>
              <a:rPr lang="fr-FR" altLang="x-none" dirty="0"/>
              <a:t>à l'égard de personnes ayant commis certains faits graves portant atteinte à l'intégrité de personnes (</a:t>
            </a:r>
            <a:r>
              <a:rPr lang="fr-FR" altLang="x-none" dirty="0">
                <a:solidFill>
                  <a:schemeClr val="accent2"/>
                </a:solidFill>
              </a:rPr>
              <a:t>défense sociale</a:t>
            </a:r>
            <a:r>
              <a:rPr lang="fr-FR" altLang="x-none" dirty="0"/>
              <a:t>)</a:t>
            </a:r>
          </a:p>
          <a:p>
            <a:pPr algn="just">
              <a:defRPr/>
            </a:pPr>
            <a:endParaRPr lang="fr-FR" altLang="x-none" dirty="0"/>
          </a:p>
          <a:p>
            <a:pPr marL="109728" indent="0">
              <a:buNone/>
            </a:pPr>
            <a:endParaRPr lang="fr-FR" dirty="0"/>
          </a:p>
        </p:txBody>
      </p:sp>
      <p:sp>
        <p:nvSpPr>
          <p:cNvPr id="7" name="Titre 1">
            <a:extLst>
              <a:ext uri="{FF2B5EF4-FFF2-40B4-BE49-F238E27FC236}">
                <a16:creationId xmlns:a16="http://schemas.microsoft.com/office/drawing/2014/main" id="{40F94203-8683-0CDA-5BD2-9344E2AAE80C}"/>
              </a:ext>
            </a:extLst>
          </p:cNvPr>
          <p:cNvSpPr>
            <a:spLocks noGrp="1"/>
          </p:cNvSpPr>
          <p:nvPr>
            <p:ph type="title"/>
          </p:nvPr>
        </p:nvSpPr>
        <p:spPr>
          <a:xfrm>
            <a:off x="179512" y="332656"/>
            <a:ext cx="8229600" cy="1066800"/>
          </a:xfrm>
        </p:spPr>
        <p:txBody>
          <a:bodyPr>
            <a:normAutofit/>
          </a:bodyPr>
          <a:lstStyle/>
          <a:p>
            <a:r>
              <a:rPr lang="fr-FR" sz="3200" dirty="0"/>
              <a:t>Mise à la disposition du TAP</a:t>
            </a:r>
          </a:p>
        </p:txBody>
      </p:sp>
    </p:spTree>
    <p:extLst>
      <p:ext uri="{BB962C8B-B14F-4D97-AF65-F5344CB8AC3E}">
        <p14:creationId xmlns:p14="http://schemas.microsoft.com/office/powerpoint/2010/main" val="21820330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8"/>
          <p:cNvSpPr txBox="1">
            <a:spLocks noChangeArrowheads="1"/>
          </p:cNvSpPr>
          <p:nvPr/>
        </p:nvSpPr>
        <p:spPr bwMode="auto">
          <a:xfrm>
            <a:off x="424446" y="1401762"/>
            <a:ext cx="17033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128"/>
              </a:defRPr>
            </a:lvl1pPr>
            <a:lvl2pPr marL="742950" indent="-285750">
              <a:defRPr>
                <a:solidFill>
                  <a:schemeClr val="tx1"/>
                </a:solidFill>
                <a:latin typeface="Calibri" charset="0"/>
                <a:ea typeface="ＭＳ Ｐゴシック" charset="-128"/>
              </a:defRPr>
            </a:lvl2pPr>
            <a:lvl3pPr marL="1143000" indent="-228600">
              <a:defRPr>
                <a:solidFill>
                  <a:schemeClr val="tx1"/>
                </a:solidFill>
                <a:latin typeface="Calibri" charset="0"/>
                <a:ea typeface="ＭＳ Ｐゴシック" charset="-128"/>
              </a:defRPr>
            </a:lvl3pPr>
            <a:lvl4pPr marL="1600200" indent="-228600">
              <a:defRPr>
                <a:solidFill>
                  <a:schemeClr val="tx1"/>
                </a:solidFill>
                <a:latin typeface="Calibri" charset="0"/>
                <a:ea typeface="ＭＳ Ｐゴシック" charset="-128"/>
              </a:defRPr>
            </a:lvl4pPr>
            <a:lvl5pPr marL="2057400" indent="-228600">
              <a:defRPr>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a:solidFill>
                  <a:schemeClr val="tx1"/>
                </a:solidFill>
                <a:latin typeface="Calibri" charset="0"/>
                <a:ea typeface="ＭＳ Ｐゴシック" charset="-128"/>
              </a:defRPr>
            </a:lvl9pPr>
          </a:lstStyle>
          <a:p>
            <a:pPr algn="ctr"/>
            <a:r>
              <a:rPr lang="fr-FR" altLang="x-none" b="1" dirty="0">
                <a:latin typeface="Arial" charset="0"/>
              </a:rPr>
              <a:t>Prononcé par juridictions de jugement</a:t>
            </a:r>
          </a:p>
        </p:txBody>
      </p:sp>
      <p:cxnSp>
        <p:nvCxnSpPr>
          <p:cNvPr id="9" name="Connecteur droit avec flèche 8"/>
          <p:cNvCxnSpPr/>
          <p:nvPr/>
        </p:nvCxnSpPr>
        <p:spPr>
          <a:xfrm>
            <a:off x="2108200" y="2228974"/>
            <a:ext cx="1284288" cy="31432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p:nvPr/>
        </p:nvCxnSpPr>
        <p:spPr>
          <a:xfrm flipH="1">
            <a:off x="1150938" y="2373313"/>
            <a:ext cx="0" cy="44767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27000" y="2857500"/>
            <a:ext cx="3148856" cy="3801041"/>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2" name="ZoneTexte 11"/>
          <p:cNvSpPr txBox="1"/>
          <p:nvPr/>
        </p:nvSpPr>
        <p:spPr>
          <a:xfrm>
            <a:off x="180976" y="2857500"/>
            <a:ext cx="3094877" cy="3801041"/>
          </a:xfrm>
          <a:prstGeom prst="rect">
            <a:avLst/>
          </a:prstGeom>
          <a:noFill/>
        </p:spPr>
        <p:txBody>
          <a:bodyPr wrap="square">
            <a:spAutoFit/>
          </a:bodyPr>
          <a:lstStyle/>
          <a:p>
            <a:pPr>
              <a:defRPr/>
            </a:pPr>
            <a:r>
              <a:rPr lang="fr-FR" altLang="x-none" sz="1400" b="1" u="sng" dirty="0">
                <a:solidFill>
                  <a:schemeClr val="bg1"/>
                </a:solidFill>
                <a:latin typeface="Arial" charset="0"/>
              </a:rPr>
              <a:t>Obligatoire</a:t>
            </a:r>
            <a:r>
              <a:rPr lang="fr-FR" altLang="x-none" sz="1400" b="1" dirty="0">
                <a:solidFill>
                  <a:schemeClr val="bg1"/>
                </a:solidFill>
                <a:latin typeface="Arial" charset="0"/>
              </a:rPr>
              <a:t> (art. 34</a:t>
            </a:r>
            <a:r>
              <a:rPr lang="fr-FR" altLang="x-none" sz="1400" b="1" i="1" dirty="0">
                <a:solidFill>
                  <a:schemeClr val="bg1"/>
                </a:solidFill>
                <a:latin typeface="Arial" charset="0"/>
              </a:rPr>
              <a:t>ter</a:t>
            </a:r>
            <a:r>
              <a:rPr lang="fr-FR" altLang="x-none" sz="1400" b="1" dirty="0">
                <a:solidFill>
                  <a:schemeClr val="bg1"/>
                </a:solidFill>
                <a:latin typeface="Arial" charset="0"/>
              </a:rPr>
              <a:t> CP) : </a:t>
            </a:r>
          </a:p>
          <a:p>
            <a:pPr>
              <a:defRPr/>
            </a:pPr>
            <a:endParaRPr lang="fr-FR" altLang="x-none" sz="800" b="1" dirty="0">
              <a:solidFill>
                <a:schemeClr val="bg1"/>
              </a:solidFill>
              <a:latin typeface="Arial" charset="0"/>
            </a:endParaRPr>
          </a:p>
          <a:p>
            <a:pPr marL="285750" indent="-285750">
              <a:buFont typeface="Symbol" charset="2"/>
              <a:buChar char="Þ"/>
              <a:defRPr/>
            </a:pPr>
            <a:r>
              <a:rPr lang="fr-FR" altLang="x-none" sz="1400" b="1" dirty="0">
                <a:solidFill>
                  <a:schemeClr val="bg1"/>
                </a:solidFill>
                <a:latin typeface="Arial" charset="0"/>
              </a:rPr>
              <a:t>récidive de crime sur crime </a:t>
            </a:r>
          </a:p>
          <a:p>
            <a:pPr marL="319088">
              <a:defRPr/>
            </a:pPr>
            <a:r>
              <a:rPr lang="fr-FR" altLang="x-none" sz="1200" dirty="0">
                <a:solidFill>
                  <a:schemeClr val="bg1"/>
                </a:solidFill>
                <a:latin typeface="Arial" charset="0"/>
              </a:rPr>
              <a:t>(sauf si la peine antérieure a été prononcée pour un crime politique) </a:t>
            </a:r>
          </a:p>
          <a:p>
            <a:pPr marL="319088">
              <a:defRPr/>
            </a:pPr>
            <a:r>
              <a:rPr lang="fr-FR" altLang="x-none" sz="1200" dirty="0">
                <a:solidFill>
                  <a:schemeClr val="bg1"/>
                </a:solidFill>
                <a:latin typeface="Arial" charset="0"/>
              </a:rPr>
              <a:t>(art. 54, 57 et 57</a:t>
            </a:r>
            <a:r>
              <a:rPr lang="fr-FR" altLang="x-none" sz="1200" i="1" dirty="0">
                <a:solidFill>
                  <a:schemeClr val="bg1"/>
                </a:solidFill>
                <a:latin typeface="Arial" charset="0"/>
              </a:rPr>
              <a:t>bis</a:t>
            </a:r>
            <a:r>
              <a:rPr lang="fr-FR" altLang="x-none" sz="1200" dirty="0">
                <a:solidFill>
                  <a:schemeClr val="bg1"/>
                </a:solidFill>
                <a:latin typeface="Arial" charset="0"/>
              </a:rPr>
              <a:t> CP)</a:t>
            </a:r>
          </a:p>
          <a:p>
            <a:pPr marL="800100" lvl="2">
              <a:defRPr/>
            </a:pPr>
            <a:endParaRPr lang="fr-FR" altLang="x-none" sz="800" b="1" dirty="0">
              <a:solidFill>
                <a:schemeClr val="bg1"/>
              </a:solidFill>
              <a:latin typeface="Arial" charset="0"/>
            </a:endParaRPr>
          </a:p>
          <a:p>
            <a:pPr marL="285750" indent="-285750">
              <a:buFont typeface="Symbol" charset="2"/>
              <a:buChar char="Þ"/>
              <a:defRPr/>
            </a:pPr>
            <a:r>
              <a:rPr lang="fr-FR" altLang="x-none" sz="1400" b="1" dirty="0">
                <a:solidFill>
                  <a:schemeClr val="bg1"/>
                </a:solidFill>
                <a:latin typeface="Arial" charset="0"/>
              </a:rPr>
              <a:t>si condamnation à une peine privative de liberté de </a:t>
            </a:r>
            <a:r>
              <a:rPr lang="fr-FR" altLang="x-none" sz="1400" b="1" u="sng" dirty="0">
                <a:solidFill>
                  <a:schemeClr val="bg1"/>
                </a:solidFill>
                <a:latin typeface="Arial" charset="0"/>
              </a:rPr>
              <a:t>cinq ans au moins</a:t>
            </a:r>
            <a:r>
              <a:rPr lang="fr-FR" altLang="x-none" sz="1400" b="1" dirty="0">
                <a:solidFill>
                  <a:schemeClr val="bg1"/>
                </a:solidFill>
                <a:latin typeface="Arial" charset="0"/>
              </a:rPr>
              <a:t> pour les infractions suivantes si elles ont entraîné la </a:t>
            </a:r>
            <a:r>
              <a:rPr lang="fr-FR" altLang="x-none" sz="1400" b="1" u="sng" dirty="0">
                <a:solidFill>
                  <a:schemeClr val="bg1"/>
                </a:solidFill>
                <a:latin typeface="Arial" charset="0"/>
              </a:rPr>
              <a:t>mort</a:t>
            </a:r>
            <a:r>
              <a:rPr lang="fr-FR" altLang="x-none" sz="1400" b="1" dirty="0">
                <a:solidFill>
                  <a:schemeClr val="bg1"/>
                </a:solidFill>
                <a:latin typeface="Arial" charset="0"/>
              </a:rPr>
              <a:t> :</a:t>
            </a:r>
          </a:p>
          <a:p>
            <a:pPr marL="490538" lvl="2" indent="-182563">
              <a:buFont typeface="Wingdings" charset="2"/>
              <a:buChar char="Ø"/>
              <a:defRPr/>
            </a:pPr>
            <a:r>
              <a:rPr lang="fr-FR" altLang="x-none" sz="1300" dirty="0">
                <a:solidFill>
                  <a:schemeClr val="bg1"/>
                </a:solidFill>
                <a:latin typeface="Arial" charset="0"/>
              </a:rPr>
              <a:t>infractions terroristes (art. 137), actes à caractère sexuel non consentis (art. 417/12, 417/16, al. 2, 417/17, al. 2, 417/18, al. 2), actes de torture (art. 417/2, al. 3, 2), enlèvement de mineur (art. 428, §5 )</a:t>
            </a:r>
            <a:endParaRPr lang="fr-FR" altLang="x-none" sz="1300" b="1" dirty="0">
              <a:solidFill>
                <a:schemeClr val="bg1"/>
              </a:solidFill>
              <a:latin typeface="Arial" charset="0"/>
            </a:endParaRPr>
          </a:p>
        </p:txBody>
      </p:sp>
      <p:sp>
        <p:nvSpPr>
          <p:cNvPr id="13" name="Rectangle 12"/>
          <p:cNvSpPr/>
          <p:nvPr/>
        </p:nvSpPr>
        <p:spPr>
          <a:xfrm>
            <a:off x="3392488" y="2484438"/>
            <a:ext cx="5656262" cy="386259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ZoneTexte 6"/>
          <p:cNvSpPr txBox="1">
            <a:spLocks noChangeArrowheads="1"/>
          </p:cNvSpPr>
          <p:nvPr/>
        </p:nvSpPr>
        <p:spPr bwMode="auto">
          <a:xfrm>
            <a:off x="3392488" y="2484438"/>
            <a:ext cx="5656262" cy="386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128"/>
              </a:defRPr>
            </a:lvl1pPr>
            <a:lvl2pPr marL="742950" indent="-285750">
              <a:defRPr>
                <a:solidFill>
                  <a:schemeClr val="tx1"/>
                </a:solidFill>
                <a:latin typeface="Calibri" charset="0"/>
                <a:ea typeface="ＭＳ Ｐゴシック" charset="-128"/>
              </a:defRPr>
            </a:lvl2pPr>
            <a:lvl3pPr marL="1143000" indent="-228600">
              <a:defRPr>
                <a:solidFill>
                  <a:schemeClr val="tx1"/>
                </a:solidFill>
                <a:latin typeface="Calibri" charset="0"/>
                <a:ea typeface="ＭＳ Ｐゴシック" charset="-128"/>
              </a:defRPr>
            </a:lvl3pPr>
            <a:lvl4pPr marL="1600200" indent="-228600">
              <a:defRPr>
                <a:solidFill>
                  <a:schemeClr val="tx1"/>
                </a:solidFill>
                <a:latin typeface="Calibri" charset="0"/>
                <a:ea typeface="ＭＳ Ｐゴシック" charset="-128"/>
              </a:defRPr>
            </a:lvl4pPr>
            <a:lvl5pPr marL="2057400" indent="-228600">
              <a:defRPr>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a:solidFill>
                  <a:schemeClr val="tx1"/>
                </a:solidFill>
                <a:latin typeface="Calibri" charset="0"/>
                <a:ea typeface="ＭＳ Ｐゴシック" charset="-128"/>
              </a:defRPr>
            </a:lvl9pPr>
          </a:lstStyle>
          <a:p>
            <a:r>
              <a:rPr lang="fr-FR" altLang="x-none" sz="1400" b="1" u="sng" dirty="0">
                <a:solidFill>
                  <a:schemeClr val="bg1"/>
                </a:solidFill>
                <a:latin typeface="Arial" charset="0"/>
              </a:rPr>
              <a:t>Facultatif</a:t>
            </a:r>
            <a:r>
              <a:rPr lang="fr-FR" altLang="x-none" sz="1400" b="1" dirty="0">
                <a:solidFill>
                  <a:schemeClr val="bg1"/>
                </a:solidFill>
                <a:latin typeface="Arial" charset="0"/>
              </a:rPr>
              <a:t> (art. 34</a:t>
            </a:r>
            <a:r>
              <a:rPr lang="fr-FR" altLang="x-none" sz="1400" b="1" i="1" dirty="0">
                <a:solidFill>
                  <a:schemeClr val="bg1"/>
                </a:solidFill>
                <a:latin typeface="Arial" charset="0"/>
              </a:rPr>
              <a:t>quater</a:t>
            </a:r>
            <a:r>
              <a:rPr lang="fr-FR" altLang="x-none" sz="1400" b="1" dirty="0">
                <a:solidFill>
                  <a:schemeClr val="bg1"/>
                </a:solidFill>
                <a:latin typeface="Arial" charset="0"/>
              </a:rPr>
              <a:t> CP) : </a:t>
            </a:r>
          </a:p>
          <a:p>
            <a:endParaRPr lang="fr-FR" altLang="x-none" sz="800" b="1" dirty="0">
              <a:solidFill>
                <a:schemeClr val="bg1"/>
              </a:solidFill>
              <a:latin typeface="Arial" charset="0"/>
            </a:endParaRPr>
          </a:p>
          <a:p>
            <a:pPr>
              <a:buFont typeface="Symbol" charset="2"/>
              <a:buChar char="Þ"/>
            </a:pPr>
            <a:r>
              <a:rPr lang="fr-FR" altLang="x-none" sz="1400" dirty="0">
                <a:solidFill>
                  <a:schemeClr val="bg1"/>
                </a:solidFill>
                <a:latin typeface="Arial" charset="0"/>
              </a:rPr>
              <a:t> </a:t>
            </a:r>
            <a:r>
              <a:rPr lang="fr-FR" altLang="x-none" sz="1400" b="1" u="sng" dirty="0">
                <a:solidFill>
                  <a:schemeClr val="bg1"/>
                </a:solidFill>
                <a:latin typeface="Arial" charset="0"/>
              </a:rPr>
              <a:t>récidive temporaire et spéciale liée à la gravité des faits</a:t>
            </a:r>
            <a:r>
              <a:rPr lang="fr-FR" altLang="x-none" sz="1400" dirty="0">
                <a:solidFill>
                  <a:schemeClr val="bg1"/>
                </a:solidFill>
                <a:latin typeface="Arial" charset="0"/>
              </a:rPr>
              <a:t> </a:t>
            </a:r>
            <a:r>
              <a:rPr lang="fr-FR" altLang="x-none" sz="1200" dirty="0">
                <a:solidFill>
                  <a:schemeClr val="bg1"/>
                </a:solidFill>
                <a:latin typeface="Arial" charset="0"/>
              </a:rPr>
              <a:t>: </a:t>
            </a:r>
          </a:p>
          <a:p>
            <a:r>
              <a:rPr lang="fr-FR" altLang="x-none" sz="1100" dirty="0">
                <a:solidFill>
                  <a:schemeClr val="bg1"/>
                </a:solidFill>
                <a:latin typeface="Arial" charset="0"/>
              </a:rPr>
              <a:t>les condamnations à l’égard de personnes qui, après avoir été condamnées à une peine d’au moins </a:t>
            </a:r>
            <a:r>
              <a:rPr lang="fr-FR" altLang="x-none" sz="1100" u="sng" dirty="0">
                <a:solidFill>
                  <a:schemeClr val="bg1"/>
                </a:solidFill>
                <a:latin typeface="Arial" charset="0"/>
              </a:rPr>
              <a:t>cinq ans d’emprisonnement</a:t>
            </a:r>
            <a:r>
              <a:rPr lang="fr-FR" altLang="x-none" sz="1100" dirty="0">
                <a:solidFill>
                  <a:schemeClr val="bg1"/>
                </a:solidFill>
                <a:latin typeface="Arial" charset="0"/>
              </a:rPr>
              <a:t> (</a:t>
            </a:r>
            <a:r>
              <a:rPr lang="mr-IN" altLang="x-none" sz="1100" dirty="0">
                <a:solidFill>
                  <a:schemeClr val="bg1"/>
                </a:solidFill>
                <a:latin typeface="Arial" charset="0"/>
                <a:ea typeface="Mangal" charset="0"/>
              </a:rPr>
              <a:t>…</a:t>
            </a:r>
            <a:r>
              <a:rPr lang="fr-FR" altLang="x-none" sz="1100" dirty="0">
                <a:solidFill>
                  <a:schemeClr val="bg1"/>
                </a:solidFill>
                <a:latin typeface="Arial" charset="0"/>
              </a:rPr>
              <a:t>) pour des faits ayant causé intentionnellement de grandes souffrances ou des atteintes graves à l’intégrité physique ou à la santé physique ou mentale, sont à nouveau condamnées pour des faits similaires dans un délai de </a:t>
            </a:r>
            <a:r>
              <a:rPr lang="fr-FR" altLang="x-none" sz="1100" u="sng" dirty="0">
                <a:solidFill>
                  <a:schemeClr val="bg1"/>
                </a:solidFill>
                <a:latin typeface="Arial" charset="0"/>
              </a:rPr>
              <a:t>dix ans</a:t>
            </a:r>
            <a:r>
              <a:rPr lang="fr-FR" altLang="x-none" sz="1100" dirty="0">
                <a:solidFill>
                  <a:schemeClr val="bg1"/>
                </a:solidFill>
                <a:latin typeface="Arial" charset="0"/>
              </a:rPr>
              <a:t> à compter du moment où la condamnation est passée en force de chose jugée ;</a:t>
            </a:r>
          </a:p>
          <a:p>
            <a:endParaRPr lang="fr-FR" altLang="x-none" sz="800" dirty="0">
              <a:solidFill>
                <a:schemeClr val="bg1"/>
              </a:solidFill>
              <a:latin typeface="Arial" charset="0"/>
            </a:endParaRPr>
          </a:p>
          <a:p>
            <a:pPr>
              <a:buFont typeface="Symbol" charset="2"/>
              <a:buChar char="Þ"/>
            </a:pPr>
            <a:r>
              <a:rPr lang="fr-FR" altLang="x-none" sz="1200" dirty="0">
                <a:solidFill>
                  <a:schemeClr val="bg1"/>
                </a:solidFill>
                <a:latin typeface="Arial" charset="0"/>
              </a:rPr>
              <a:t> </a:t>
            </a:r>
            <a:r>
              <a:rPr lang="fr-FR" altLang="x-none" sz="1400" b="1" u="sng" dirty="0">
                <a:solidFill>
                  <a:schemeClr val="bg1"/>
                </a:solidFill>
                <a:latin typeface="Arial" charset="0"/>
              </a:rPr>
              <a:t>infractions graves</a:t>
            </a:r>
            <a:r>
              <a:rPr lang="fr-FR" altLang="x-none" sz="1400" dirty="0">
                <a:solidFill>
                  <a:schemeClr val="bg1"/>
                </a:solidFill>
                <a:latin typeface="Arial" charset="0"/>
              </a:rPr>
              <a:t> : </a:t>
            </a:r>
          </a:p>
          <a:p>
            <a:r>
              <a:rPr lang="fr-FR" altLang="x-none" sz="1100" dirty="0">
                <a:solidFill>
                  <a:schemeClr val="bg1"/>
                </a:solidFill>
                <a:latin typeface="Arial" charset="0"/>
              </a:rPr>
              <a:t>les condamnations sur la base des articles 136</a:t>
            </a:r>
            <a:r>
              <a:rPr lang="fr-FR" altLang="x-none" sz="1100" i="1" dirty="0">
                <a:solidFill>
                  <a:schemeClr val="bg1"/>
                </a:solidFill>
                <a:latin typeface="Arial" charset="0"/>
              </a:rPr>
              <a:t>bis</a:t>
            </a:r>
            <a:r>
              <a:rPr lang="fr-FR" altLang="x-none" sz="1100" dirty="0">
                <a:solidFill>
                  <a:schemeClr val="bg1"/>
                </a:solidFill>
                <a:latin typeface="Arial" charset="0"/>
              </a:rPr>
              <a:t> à 136</a:t>
            </a:r>
            <a:r>
              <a:rPr lang="fr-FR" altLang="x-none" sz="1100" i="1" dirty="0">
                <a:solidFill>
                  <a:schemeClr val="bg1"/>
                </a:solidFill>
                <a:latin typeface="Arial" charset="0"/>
              </a:rPr>
              <a:t>septies </a:t>
            </a:r>
            <a:r>
              <a:rPr lang="fr-FR" altLang="x-none" sz="1100" dirty="0">
                <a:solidFill>
                  <a:schemeClr val="bg1"/>
                </a:solidFill>
                <a:latin typeface="Arial" charset="0"/>
              </a:rPr>
              <a:t>(violations du droit humanitaire), 347</a:t>
            </a:r>
            <a:r>
              <a:rPr lang="fr-FR" altLang="x-none" sz="1100" i="1" dirty="0">
                <a:solidFill>
                  <a:schemeClr val="bg1"/>
                </a:solidFill>
                <a:latin typeface="Arial" charset="0"/>
              </a:rPr>
              <a:t>bis</a:t>
            </a:r>
            <a:r>
              <a:rPr lang="fr-FR" altLang="x-none" sz="1100" dirty="0">
                <a:solidFill>
                  <a:schemeClr val="bg1"/>
                </a:solidFill>
                <a:latin typeface="Arial" charset="0"/>
              </a:rPr>
              <a:t>, §4, 1°, </a:t>
            </a:r>
            <a:r>
              <a:rPr lang="fr-FR" altLang="x-none" sz="1100" i="1" dirty="0">
                <a:solidFill>
                  <a:schemeClr val="bg1"/>
                </a:solidFill>
                <a:latin typeface="Arial" charset="0"/>
              </a:rPr>
              <a:t>in fine </a:t>
            </a:r>
            <a:r>
              <a:rPr lang="fr-FR" altLang="x-none" sz="1100" dirty="0">
                <a:solidFill>
                  <a:schemeClr val="bg1"/>
                </a:solidFill>
                <a:latin typeface="Arial" charset="0"/>
              </a:rPr>
              <a:t>(prise d'otages ayant entraîné la mort), 393 à 397 (meurtre et assassinat), 417/3, al. 3, 2° (traitement inhumain ayant entraîné la mort), 433</a:t>
            </a:r>
            <a:r>
              <a:rPr lang="fr-FR" altLang="x-none" sz="1100" i="1" dirty="0">
                <a:solidFill>
                  <a:schemeClr val="bg1"/>
                </a:solidFill>
                <a:latin typeface="Arial" charset="0"/>
              </a:rPr>
              <a:t>octies</a:t>
            </a:r>
            <a:r>
              <a:rPr lang="fr-FR" altLang="x-none" sz="1100" dirty="0">
                <a:solidFill>
                  <a:schemeClr val="bg1"/>
                </a:solidFill>
                <a:latin typeface="Arial" charset="0"/>
              </a:rPr>
              <a:t>, 1° (traite des êtres humains ayant entraîné la mort), 475 (meurtre pour faciliter le vol ou l'extorsion), 518, al. 3 (incendie ayant entraîné la mort) et 532 (meurtre pour faciliter la destruction ou le dégât) ;</a:t>
            </a:r>
          </a:p>
          <a:p>
            <a:endParaRPr lang="fr-FR" altLang="x-none" sz="800" dirty="0">
              <a:solidFill>
                <a:schemeClr val="bg1"/>
              </a:solidFill>
              <a:latin typeface="Arial" charset="0"/>
            </a:endParaRPr>
          </a:p>
          <a:p>
            <a:pPr>
              <a:buFont typeface="Symbol" charset="2"/>
              <a:buChar char="Þ"/>
            </a:pPr>
            <a:r>
              <a:rPr lang="fr-FR" altLang="x-none" sz="1200" dirty="0">
                <a:solidFill>
                  <a:schemeClr val="bg1"/>
                </a:solidFill>
                <a:latin typeface="Arial" charset="0"/>
              </a:rPr>
              <a:t> </a:t>
            </a:r>
            <a:r>
              <a:rPr lang="fr-FR" altLang="x-none" sz="1400" b="1" u="sng" dirty="0">
                <a:solidFill>
                  <a:schemeClr val="bg1"/>
                </a:solidFill>
                <a:latin typeface="Arial" charset="0"/>
              </a:rPr>
              <a:t>certains faits de mœurs</a:t>
            </a:r>
            <a:r>
              <a:rPr lang="fr-FR" altLang="x-none" sz="1400" dirty="0">
                <a:solidFill>
                  <a:schemeClr val="bg1"/>
                </a:solidFill>
                <a:latin typeface="Arial" charset="0"/>
              </a:rPr>
              <a:t> : </a:t>
            </a:r>
          </a:p>
          <a:p>
            <a:r>
              <a:rPr lang="fr-FR" altLang="x-none" sz="1100" dirty="0">
                <a:solidFill>
                  <a:schemeClr val="bg1"/>
                </a:solidFill>
                <a:latin typeface="Arial" charset="0"/>
              </a:rPr>
              <a:t>les condamnations sur la base des articles 417/7, 417/10, 417/11, 417/13 à 417/22 ;</a:t>
            </a:r>
          </a:p>
          <a:p>
            <a:endParaRPr lang="fr-FR" altLang="x-none" sz="800" dirty="0">
              <a:solidFill>
                <a:schemeClr val="bg1"/>
              </a:solidFill>
              <a:latin typeface="Arial" charset="0"/>
            </a:endParaRPr>
          </a:p>
          <a:p>
            <a:pPr>
              <a:buFont typeface="Symbol" charset="2"/>
              <a:buChar char="Þ"/>
            </a:pPr>
            <a:r>
              <a:rPr lang="fr-FR" altLang="x-none" sz="1200" dirty="0">
                <a:solidFill>
                  <a:schemeClr val="bg1"/>
                </a:solidFill>
                <a:latin typeface="Arial" charset="0"/>
              </a:rPr>
              <a:t> </a:t>
            </a:r>
            <a:r>
              <a:rPr lang="fr-FR" altLang="x-none" sz="1400" b="1" u="sng" dirty="0">
                <a:solidFill>
                  <a:schemeClr val="bg1"/>
                </a:solidFill>
                <a:latin typeface="Arial" charset="0"/>
              </a:rPr>
              <a:t>concours avec une des infractions susvisées</a:t>
            </a:r>
            <a:endParaRPr lang="fr-FR" altLang="x-none" sz="1200" dirty="0">
              <a:solidFill>
                <a:schemeClr val="bg1"/>
              </a:solidFill>
              <a:latin typeface="Arial" charset="0"/>
            </a:endParaRPr>
          </a:p>
        </p:txBody>
      </p:sp>
      <p:sp>
        <p:nvSpPr>
          <p:cNvPr id="15" name="Rectangle 14"/>
          <p:cNvSpPr/>
          <p:nvPr/>
        </p:nvSpPr>
        <p:spPr>
          <a:xfrm>
            <a:off x="3130550" y="1652588"/>
            <a:ext cx="5113858" cy="430212"/>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16" name="ZoneTexte 2"/>
          <p:cNvSpPr txBox="1">
            <a:spLocks noChangeArrowheads="1"/>
          </p:cNvSpPr>
          <p:nvPr/>
        </p:nvSpPr>
        <p:spPr bwMode="auto">
          <a:xfrm>
            <a:off x="2214563" y="1693863"/>
            <a:ext cx="6686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128"/>
              </a:defRPr>
            </a:lvl1pPr>
            <a:lvl2pPr marL="742950" indent="-285750">
              <a:defRPr>
                <a:solidFill>
                  <a:schemeClr val="tx1"/>
                </a:solidFill>
                <a:latin typeface="Calibri" charset="0"/>
                <a:ea typeface="ＭＳ Ｐゴシック" charset="-128"/>
              </a:defRPr>
            </a:lvl2pPr>
            <a:lvl3pPr marL="1143000" indent="-228600">
              <a:defRPr>
                <a:solidFill>
                  <a:schemeClr val="tx1"/>
                </a:solidFill>
                <a:latin typeface="Calibri" charset="0"/>
                <a:ea typeface="ＭＳ Ｐゴシック" charset="-128"/>
              </a:defRPr>
            </a:lvl3pPr>
            <a:lvl4pPr marL="1600200" indent="-228600">
              <a:defRPr>
                <a:solidFill>
                  <a:schemeClr val="tx1"/>
                </a:solidFill>
                <a:latin typeface="Calibri" charset="0"/>
                <a:ea typeface="ＭＳ Ｐゴシック" charset="-128"/>
              </a:defRPr>
            </a:lvl4pPr>
            <a:lvl5pPr marL="2057400" indent="-228600">
              <a:defRPr>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a:solidFill>
                  <a:schemeClr val="tx1"/>
                </a:solidFill>
                <a:latin typeface="Calibri" charset="0"/>
                <a:ea typeface="ＭＳ Ｐゴシック" charset="-128"/>
              </a:defRPr>
            </a:lvl9pPr>
          </a:lstStyle>
          <a:p>
            <a:pPr algn="ctr"/>
            <a:r>
              <a:rPr lang="fr-FR" altLang="x-none" sz="1600">
                <a:solidFill>
                  <a:schemeClr val="bg1"/>
                </a:solidFill>
                <a:latin typeface="Arial" charset="0"/>
              </a:rPr>
              <a:t>Durée = entre 5 ans et 15 ans</a:t>
            </a:r>
          </a:p>
        </p:txBody>
      </p:sp>
      <p:sp>
        <p:nvSpPr>
          <p:cNvPr id="7" name="Titre 1">
            <a:extLst>
              <a:ext uri="{FF2B5EF4-FFF2-40B4-BE49-F238E27FC236}">
                <a16:creationId xmlns:a16="http://schemas.microsoft.com/office/drawing/2014/main" id="{40B3BA7B-BC68-9DDC-5CEC-8904C4D12F7F}"/>
              </a:ext>
            </a:extLst>
          </p:cNvPr>
          <p:cNvSpPr>
            <a:spLocks noGrp="1"/>
          </p:cNvSpPr>
          <p:nvPr>
            <p:ph type="title"/>
          </p:nvPr>
        </p:nvSpPr>
        <p:spPr>
          <a:xfrm>
            <a:off x="179512" y="332656"/>
            <a:ext cx="8229600" cy="1066800"/>
          </a:xfrm>
        </p:spPr>
        <p:txBody>
          <a:bodyPr>
            <a:normAutofit/>
          </a:bodyPr>
          <a:lstStyle/>
          <a:p>
            <a:r>
              <a:rPr lang="fr-FR" sz="3200" dirty="0"/>
              <a:t>Mise à la disposition du TAP</a:t>
            </a:r>
          </a:p>
        </p:txBody>
      </p:sp>
    </p:spTree>
    <p:extLst>
      <p:ext uri="{BB962C8B-B14F-4D97-AF65-F5344CB8AC3E}">
        <p14:creationId xmlns:p14="http://schemas.microsoft.com/office/powerpoint/2010/main" val="15412930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79512" y="332656"/>
            <a:ext cx="8229600" cy="1066800"/>
          </a:xfrm>
        </p:spPr>
        <p:txBody>
          <a:bodyPr>
            <a:normAutofit/>
          </a:bodyPr>
          <a:lstStyle/>
          <a:p>
            <a:r>
              <a:rPr lang="fr-FR" sz="3200" dirty="0"/>
              <a:t>Mise à la disposition du TAP</a:t>
            </a: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2924944"/>
            <a:ext cx="7066227" cy="3784099"/>
          </a:xfrm>
          <a:prstGeom prst="rect">
            <a:avLst/>
          </a:prstGeom>
        </p:spPr>
      </p:pic>
      <p:sp>
        <p:nvSpPr>
          <p:cNvPr id="2" name="ZoneTexte 1"/>
          <p:cNvSpPr txBox="1"/>
          <p:nvPr/>
        </p:nvSpPr>
        <p:spPr>
          <a:xfrm>
            <a:off x="179512" y="1399456"/>
            <a:ext cx="8784976" cy="1446550"/>
          </a:xfrm>
          <a:prstGeom prst="rect">
            <a:avLst/>
          </a:prstGeom>
          <a:noFill/>
        </p:spPr>
        <p:txBody>
          <a:bodyPr wrap="square" rtlCol="0">
            <a:spAutoFit/>
          </a:bodyPr>
          <a:lstStyle/>
          <a:p>
            <a:r>
              <a:rPr lang="fr-FR" sz="2200" dirty="0"/>
              <a:t>Peine complémentaire est </a:t>
            </a:r>
            <a:r>
              <a:rPr lang="fr-FR" sz="2200" dirty="0">
                <a:solidFill>
                  <a:schemeClr val="accent3"/>
                </a:solidFill>
              </a:rPr>
              <a:t>activée à l’expiration de la peine principale</a:t>
            </a:r>
            <a:r>
              <a:rPr lang="fr-FR" sz="2200" dirty="0"/>
              <a:t>. TAP a alors 2 possibilités :</a:t>
            </a:r>
          </a:p>
          <a:p>
            <a:pPr marL="457200" indent="-457200">
              <a:buFontTx/>
              <a:buChar char="-"/>
            </a:pPr>
            <a:r>
              <a:rPr lang="fr-FR" sz="2200" dirty="0"/>
              <a:t>privation de liberté si risque récidive</a:t>
            </a:r>
          </a:p>
          <a:p>
            <a:pPr marL="457200" indent="-457200">
              <a:buFontTx/>
              <a:buChar char="-"/>
            </a:pPr>
            <a:r>
              <a:rPr lang="fr-FR" sz="2200" dirty="0"/>
              <a:t>libération sous surveillance</a:t>
            </a:r>
          </a:p>
        </p:txBody>
      </p:sp>
    </p:spTree>
    <p:extLst>
      <p:ext uri="{BB962C8B-B14F-4D97-AF65-F5344CB8AC3E}">
        <p14:creationId xmlns:p14="http://schemas.microsoft.com/office/powerpoint/2010/main" val="21201145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332656"/>
            <a:ext cx="8229600" cy="1066800"/>
          </a:xfrm>
        </p:spPr>
        <p:txBody>
          <a:bodyPr/>
          <a:lstStyle/>
          <a:p>
            <a:r>
              <a:rPr lang="fr-FR"/>
              <a:t>Mise à la disposition du TAP</a:t>
            </a:r>
            <a:endParaRPr lang="fr-FR" dirty="0"/>
          </a:p>
        </p:txBody>
      </p:sp>
      <p:sp>
        <p:nvSpPr>
          <p:cNvPr id="3" name="Espace réservé du contenu 2"/>
          <p:cNvSpPr>
            <a:spLocks noGrp="1"/>
          </p:cNvSpPr>
          <p:nvPr>
            <p:ph idx="1"/>
          </p:nvPr>
        </p:nvSpPr>
        <p:spPr>
          <a:xfrm>
            <a:off x="0" y="1556792"/>
            <a:ext cx="9036496" cy="5301208"/>
          </a:xfrm>
        </p:spPr>
        <p:txBody>
          <a:bodyPr>
            <a:normAutofit lnSpcReduction="10000"/>
          </a:bodyPr>
          <a:lstStyle/>
          <a:p>
            <a:pPr marL="109728" indent="0">
              <a:buNone/>
            </a:pPr>
            <a:r>
              <a:rPr lang="fr-FR" b="1" u="sng" dirty="0"/>
              <a:t>Modalités que le TAP peut octroyer durant la période de mise à la disposition</a:t>
            </a:r>
            <a:r>
              <a:rPr lang="fr-FR" dirty="0"/>
              <a:t> :</a:t>
            </a:r>
          </a:p>
          <a:p>
            <a:r>
              <a:rPr lang="fr-FR" dirty="0"/>
              <a:t>Permissions de sortie, congés pénitentiaires </a:t>
            </a:r>
          </a:p>
          <a:p>
            <a:pPr marL="411480" lvl="1" indent="0">
              <a:buNone/>
            </a:pPr>
            <a:r>
              <a:rPr lang="fr-FR" sz="2100" dirty="0">
                <a:solidFill>
                  <a:schemeClr val="tx1"/>
                </a:solidFill>
              </a:rPr>
              <a:t>(TAP et donc pas la DGD ≠ peine principale où cette compétence appartient, sauf exceptions, à la DGD)</a:t>
            </a:r>
          </a:p>
          <a:p>
            <a:r>
              <a:rPr lang="fr-FR" dirty="0"/>
              <a:t>Surveillance électronique </a:t>
            </a:r>
          </a:p>
          <a:p>
            <a:r>
              <a:rPr lang="fr-FR" dirty="0"/>
              <a:t>Détention limitée</a:t>
            </a:r>
          </a:p>
          <a:p>
            <a:r>
              <a:rPr lang="fr-FR" dirty="0"/>
              <a:t>Libération sous surveillance</a:t>
            </a:r>
            <a:r>
              <a:rPr lang="fr-FR" sz="2200" dirty="0"/>
              <a:t> (// libération conditionnelle)</a:t>
            </a:r>
          </a:p>
          <a:p>
            <a:r>
              <a:rPr lang="fr-FR" dirty="0"/>
              <a:t>Libération en vue de l’éloignement </a:t>
            </a:r>
            <a:r>
              <a:rPr lang="fr-FR" sz="2200" dirty="0"/>
              <a:t>(Cass., 20 avril 2022)</a:t>
            </a:r>
          </a:p>
          <a:p>
            <a:endParaRPr lang="fr-FR" dirty="0"/>
          </a:p>
          <a:p>
            <a:r>
              <a:rPr lang="fr-FR" dirty="0"/>
              <a:t>Possibilité de levée anticipée de la MDT 2 ans après l’octroi d’une libération sous surveillance</a:t>
            </a:r>
          </a:p>
          <a:p>
            <a:endParaRPr lang="fr-FR" dirty="0"/>
          </a:p>
        </p:txBody>
      </p:sp>
    </p:spTree>
    <p:extLst>
      <p:ext uri="{BB962C8B-B14F-4D97-AF65-F5344CB8AC3E}">
        <p14:creationId xmlns:p14="http://schemas.microsoft.com/office/powerpoint/2010/main" val="9192649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a:spLocks noGrp="1"/>
          </p:cNvSpPr>
          <p:nvPr>
            <p:ph type="title"/>
          </p:nvPr>
        </p:nvSpPr>
        <p:spPr>
          <a:xfrm>
            <a:off x="104460" y="620688"/>
            <a:ext cx="6987820" cy="576064"/>
          </a:xfrm>
        </p:spPr>
        <p:txBody>
          <a:bodyPr>
            <a:normAutofit fontScale="90000"/>
          </a:bodyPr>
          <a:lstStyle/>
          <a:p>
            <a:r>
              <a:rPr lang="fr-FR" dirty="0"/>
              <a:t>Mise à la disposition du TAP </a:t>
            </a:r>
            <a:endParaRPr lang="fr-FR" sz="3100" dirty="0">
              <a:solidFill>
                <a:schemeClr val="accent3"/>
              </a:solidFill>
            </a:endParaRPr>
          </a:p>
        </p:txBody>
      </p:sp>
      <p:pic>
        <p:nvPicPr>
          <p:cNvPr id="5" name="Image 4" descr="Une image contenant texte, capture d’écran, Police&#10;&#10;Description générée automatiquement">
            <a:extLst>
              <a:ext uri="{FF2B5EF4-FFF2-40B4-BE49-F238E27FC236}">
                <a16:creationId xmlns:a16="http://schemas.microsoft.com/office/drawing/2014/main" id="{8F44C306-2024-1C43-E17B-4B6CBFFCC2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5" y="1628800"/>
            <a:ext cx="8472999" cy="4608512"/>
          </a:xfrm>
          <a:prstGeom prst="rect">
            <a:avLst/>
          </a:prstGeom>
        </p:spPr>
      </p:pic>
    </p:spTree>
    <p:extLst>
      <p:ext uri="{BB962C8B-B14F-4D97-AF65-F5344CB8AC3E}">
        <p14:creationId xmlns:p14="http://schemas.microsoft.com/office/powerpoint/2010/main" val="18456457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1988840"/>
            <a:ext cx="7578484" cy="4373955"/>
          </a:xfrm>
          <a:prstGeom prst="rect">
            <a:avLst/>
          </a:prstGeom>
        </p:spPr>
      </p:pic>
      <p:sp>
        <p:nvSpPr>
          <p:cNvPr id="3" name="Titre 1"/>
          <p:cNvSpPr>
            <a:spLocks noGrp="1"/>
          </p:cNvSpPr>
          <p:nvPr>
            <p:ph type="title"/>
          </p:nvPr>
        </p:nvSpPr>
        <p:spPr>
          <a:xfrm>
            <a:off x="104460" y="620688"/>
            <a:ext cx="8229600" cy="1066800"/>
          </a:xfrm>
        </p:spPr>
        <p:txBody>
          <a:bodyPr>
            <a:normAutofit fontScale="90000"/>
          </a:bodyPr>
          <a:lstStyle/>
          <a:p>
            <a:r>
              <a:rPr lang="fr-FR" dirty="0"/>
              <a:t>Mise à la disposition du TAP </a:t>
            </a:r>
            <a:br>
              <a:rPr lang="fr-FR" dirty="0"/>
            </a:br>
            <a:r>
              <a:rPr lang="fr-FR" sz="3100" dirty="0">
                <a:solidFill>
                  <a:schemeClr val="accent3"/>
                </a:solidFill>
              </a:rPr>
              <a:t>avec période de sûreté</a:t>
            </a:r>
          </a:p>
        </p:txBody>
      </p:sp>
    </p:spTree>
    <p:extLst>
      <p:ext uri="{BB962C8B-B14F-4D97-AF65-F5344CB8AC3E}">
        <p14:creationId xmlns:p14="http://schemas.microsoft.com/office/powerpoint/2010/main" val="20511952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extLst>
              <p:ext uri="{D42A27DB-BD31-4B8C-83A1-F6EECF244321}">
                <p14:modId xmlns:p14="http://schemas.microsoft.com/office/powerpoint/2010/main" val="3560155692"/>
              </p:ext>
            </p:extLst>
          </p:nvPr>
        </p:nvGraphicFramePr>
        <p:xfrm>
          <a:off x="179512" y="764704"/>
          <a:ext cx="8784976" cy="5762672"/>
        </p:xfrm>
        <a:graphic>
          <a:graphicData uri="http://schemas.openxmlformats.org/drawingml/2006/table">
            <a:tbl>
              <a:tblPr firstRow="1" bandRow="1">
                <a:tableStyleId>{5C22544A-7EE6-4342-B048-85BDC9FD1C3A}</a:tableStyleId>
              </a:tblPr>
              <a:tblGrid>
                <a:gridCol w="4248472">
                  <a:extLst>
                    <a:ext uri="{9D8B030D-6E8A-4147-A177-3AD203B41FA5}">
                      <a16:colId xmlns:a16="http://schemas.microsoft.com/office/drawing/2014/main" val="20000"/>
                    </a:ext>
                  </a:extLst>
                </a:gridCol>
                <a:gridCol w="4536504">
                  <a:extLst>
                    <a:ext uri="{9D8B030D-6E8A-4147-A177-3AD203B41FA5}">
                      <a16:colId xmlns:a16="http://schemas.microsoft.com/office/drawing/2014/main" val="20001"/>
                    </a:ext>
                  </a:extLst>
                </a:gridCol>
              </a:tblGrid>
              <a:tr h="653813">
                <a:tc>
                  <a:txBody>
                    <a:bodyPr/>
                    <a:lstStyle/>
                    <a:p>
                      <a:r>
                        <a:rPr lang="fr-FR" dirty="0"/>
                        <a:t>Période de sûreté</a:t>
                      </a:r>
                    </a:p>
                    <a:p>
                      <a:r>
                        <a:rPr lang="fr-FR" dirty="0"/>
                        <a:t>(art. 195, al. 5 et 344, al. 5 </a:t>
                      </a:r>
                      <a:r>
                        <a:rPr lang="fr-FR" dirty="0" err="1"/>
                        <a:t>Cicr</a:t>
                      </a:r>
                      <a:r>
                        <a:rPr lang="fr-FR" dirty="0"/>
                        <a:t>)</a:t>
                      </a:r>
                    </a:p>
                  </a:txBody>
                  <a:tcPr/>
                </a:tc>
                <a:tc>
                  <a:txBody>
                    <a:bodyPr/>
                    <a:lstStyle/>
                    <a:p>
                      <a:r>
                        <a:rPr lang="fr-FR" dirty="0"/>
                        <a:t>Mise à la disposition du TAP (MDT)</a:t>
                      </a:r>
                    </a:p>
                    <a:p>
                      <a:r>
                        <a:rPr lang="fr-FR" dirty="0"/>
                        <a:t>(art. 34</a:t>
                      </a:r>
                      <a:r>
                        <a:rPr lang="fr-FR" i="1" dirty="0"/>
                        <a:t>bis</a:t>
                      </a:r>
                      <a:r>
                        <a:rPr lang="fr-FR" dirty="0"/>
                        <a:t> à 34</a:t>
                      </a:r>
                      <a:r>
                        <a:rPr lang="fr-FR" i="1" dirty="0"/>
                        <a:t>quinquies</a:t>
                      </a:r>
                      <a:r>
                        <a:rPr lang="fr-FR" dirty="0"/>
                        <a:t> CP)</a:t>
                      </a:r>
                    </a:p>
                  </a:txBody>
                  <a:tcPr/>
                </a:tc>
                <a:extLst>
                  <a:ext uri="{0D108BD9-81ED-4DB2-BD59-A6C34878D82A}">
                    <a16:rowId xmlns:a16="http://schemas.microsoft.com/office/drawing/2014/main" val="10000"/>
                  </a:ext>
                </a:extLst>
              </a:tr>
              <a:tr h="575225">
                <a:tc>
                  <a:txBody>
                    <a:bodyPr/>
                    <a:lstStyle/>
                    <a:p>
                      <a:pPr algn="just"/>
                      <a:r>
                        <a:rPr lang="fr-FR" sz="1600" dirty="0"/>
                        <a:t>Art. 195, al. 5 et 344, al. 5 </a:t>
                      </a:r>
                      <a:r>
                        <a:rPr lang="fr-FR" sz="1600" dirty="0" err="1"/>
                        <a:t>Cicr</a:t>
                      </a:r>
                      <a:endParaRPr lang="fr-FR" sz="1600" dirty="0"/>
                    </a:p>
                    <a:p>
                      <a:pPr algn="just"/>
                      <a:endParaRPr lang="fr-FR" sz="1600" dirty="0"/>
                    </a:p>
                  </a:txBody>
                  <a:tcPr/>
                </a:tc>
                <a:tc>
                  <a:txBody>
                    <a:bodyPr/>
                    <a:lstStyle/>
                    <a:p>
                      <a:pPr algn="just"/>
                      <a:r>
                        <a:rPr lang="fr-FR" sz="1600" u="sng" dirty="0"/>
                        <a:t>Prononcé</a:t>
                      </a:r>
                      <a:r>
                        <a:rPr lang="fr-FR" sz="1600" dirty="0"/>
                        <a:t> : art. 34</a:t>
                      </a:r>
                      <a:r>
                        <a:rPr lang="fr-FR" sz="1600" i="1" dirty="0"/>
                        <a:t>bis</a:t>
                      </a:r>
                      <a:r>
                        <a:rPr lang="fr-FR" sz="1600" dirty="0"/>
                        <a:t> à 34</a:t>
                      </a:r>
                      <a:r>
                        <a:rPr lang="fr-FR" sz="1600" i="1" dirty="0"/>
                        <a:t>quinquies</a:t>
                      </a:r>
                      <a:r>
                        <a:rPr lang="fr-FR" sz="1600" baseline="0" dirty="0"/>
                        <a:t> CP</a:t>
                      </a:r>
                    </a:p>
                    <a:p>
                      <a:pPr algn="just"/>
                      <a:r>
                        <a:rPr lang="fr-FR" sz="1600" u="sng" baseline="0" dirty="0"/>
                        <a:t>Exécution</a:t>
                      </a:r>
                      <a:r>
                        <a:rPr lang="fr-FR" sz="1600" baseline="0" dirty="0"/>
                        <a:t> : loi 17 mai 2006, art. </a:t>
                      </a:r>
                      <a:r>
                        <a:rPr lang="fr-FR" sz="1600" baseline="0"/>
                        <a:t>95/2 </a:t>
                      </a:r>
                      <a:r>
                        <a:rPr lang="fr-FR" sz="1600" baseline="0" dirty="0"/>
                        <a:t>à 95/30</a:t>
                      </a:r>
                    </a:p>
                  </a:txBody>
                  <a:tcPr/>
                </a:tc>
                <a:extLst>
                  <a:ext uri="{0D108BD9-81ED-4DB2-BD59-A6C34878D82A}">
                    <a16:rowId xmlns:a16="http://schemas.microsoft.com/office/drawing/2014/main" val="10001"/>
                  </a:ext>
                </a:extLst>
              </a:tr>
              <a:tr h="42910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1600" dirty="0"/>
                        <a:t>En</a:t>
                      </a:r>
                      <a:r>
                        <a:rPr lang="fr-FR" sz="1600" baseline="0" dirty="0"/>
                        <a:t> vigueur 21 janvier 2018</a:t>
                      </a:r>
                      <a:endParaRPr lang="fr-FR" sz="1600"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1600" baseline="0" dirty="0"/>
                        <a:t>En vigueur 1</a:t>
                      </a:r>
                      <a:r>
                        <a:rPr lang="fr-FR" sz="1600" baseline="30000" dirty="0"/>
                        <a:t>er</a:t>
                      </a:r>
                      <a:r>
                        <a:rPr lang="fr-FR" sz="1600" baseline="0" dirty="0"/>
                        <a:t> janvier 2012</a:t>
                      </a:r>
                      <a:endParaRPr lang="fr-FR" sz="1600" dirty="0"/>
                    </a:p>
                  </a:txBody>
                  <a:tcPr/>
                </a:tc>
                <a:extLst>
                  <a:ext uri="{0D108BD9-81ED-4DB2-BD59-A6C34878D82A}">
                    <a16:rowId xmlns:a16="http://schemas.microsoft.com/office/drawing/2014/main" val="10002"/>
                  </a:ext>
                </a:extLst>
              </a:tr>
              <a:tr h="643664">
                <a:tc>
                  <a:txBody>
                    <a:bodyPr/>
                    <a:lstStyle/>
                    <a:p>
                      <a:pPr algn="just"/>
                      <a:r>
                        <a:rPr lang="fr-FR" sz="1600" dirty="0"/>
                        <a:t>Fait partie de la peine privative</a:t>
                      </a:r>
                      <a:r>
                        <a:rPr lang="fr-FR" sz="1600" baseline="0" dirty="0"/>
                        <a:t> de liberté</a:t>
                      </a:r>
                    </a:p>
                    <a:p>
                      <a:pPr algn="just"/>
                      <a:r>
                        <a:rPr lang="fr-FR" sz="1600" baseline="0" dirty="0"/>
                        <a:t>= élément aggravant de celle-ci</a:t>
                      </a:r>
                      <a:endParaRPr lang="fr-FR" sz="1600"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1600" dirty="0"/>
                        <a:t>= Peine accessoire / complémentaire </a:t>
                      </a:r>
                    </a:p>
                    <a:p>
                      <a:pPr marL="0" marR="0" indent="0" algn="just" defTabSz="914400" rtl="0" eaLnBrk="1" fontAlgn="auto" latinLnBrk="0" hangingPunct="1">
                        <a:lnSpc>
                          <a:spcPct val="100000"/>
                        </a:lnSpc>
                        <a:spcBef>
                          <a:spcPts val="0"/>
                        </a:spcBef>
                        <a:spcAft>
                          <a:spcPts val="0"/>
                        </a:spcAft>
                        <a:buClrTx/>
                        <a:buSzTx/>
                        <a:buFontTx/>
                        <a:buNone/>
                        <a:tabLst/>
                        <a:defRPr/>
                      </a:pPr>
                      <a:endParaRPr lang="fr-FR" sz="1600" dirty="0"/>
                    </a:p>
                  </a:txBody>
                  <a:tcPr/>
                </a:tc>
                <a:extLst>
                  <a:ext uri="{0D108BD9-81ED-4DB2-BD59-A6C34878D82A}">
                    <a16:rowId xmlns:a16="http://schemas.microsoft.com/office/drawing/2014/main" val="10003"/>
                  </a:ext>
                </a:extLst>
              </a:tr>
              <a:tr h="357591">
                <a:tc>
                  <a:txBody>
                    <a:bodyPr/>
                    <a:lstStyle/>
                    <a:p>
                      <a:pPr algn="just"/>
                      <a:r>
                        <a:rPr lang="fr-FR" sz="1600" dirty="0"/>
                        <a:t>Prononcée par juridictions de fond</a:t>
                      </a: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1600" dirty="0"/>
                        <a:t>Prononcée par juridictions de fond</a:t>
                      </a:r>
                    </a:p>
                  </a:txBody>
                  <a:tcPr/>
                </a:tc>
                <a:extLst>
                  <a:ext uri="{0D108BD9-81ED-4DB2-BD59-A6C34878D82A}">
                    <a16:rowId xmlns:a16="http://schemas.microsoft.com/office/drawing/2014/main" val="10004"/>
                  </a:ext>
                </a:extLst>
              </a:tr>
              <a:tr h="575181">
                <a:tc>
                  <a:txBody>
                    <a:bodyPr/>
                    <a:lstStyle/>
                    <a:p>
                      <a:pPr algn="just"/>
                      <a:r>
                        <a:rPr lang="fr-FR" sz="1600" dirty="0"/>
                        <a:t>Avoir purgé entre 1/3 </a:t>
                      </a:r>
                      <a:r>
                        <a:rPr lang="mr-IN" sz="1600" dirty="0"/>
                        <a:t>–</a:t>
                      </a:r>
                      <a:r>
                        <a:rPr lang="fr-FR" sz="1600" dirty="0"/>
                        <a:t> 2/3 de la</a:t>
                      </a:r>
                      <a:r>
                        <a:rPr lang="fr-FR" sz="1600" baseline="0" dirty="0"/>
                        <a:t> peine principale</a:t>
                      </a:r>
                    </a:p>
                    <a:p>
                      <a:pPr algn="just"/>
                      <a:r>
                        <a:rPr lang="fr-FR" sz="1600" baseline="0" dirty="0"/>
                        <a:t>Avoir purgé entre 15 et 25 ans de la peine principale</a:t>
                      </a:r>
                      <a:endParaRPr lang="fr-FR" sz="1600"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1600" dirty="0"/>
                        <a:t>Longueur</a:t>
                      </a:r>
                      <a:r>
                        <a:rPr lang="fr-FR" sz="1600" baseline="0" dirty="0"/>
                        <a:t> : e</a:t>
                      </a:r>
                      <a:r>
                        <a:rPr lang="fr-FR" sz="1600" dirty="0"/>
                        <a:t>ntre 5 et 15 ans après</a:t>
                      </a:r>
                      <a:r>
                        <a:rPr lang="fr-FR" sz="1600" baseline="0" dirty="0"/>
                        <a:t> l’expiration de la peine principale</a:t>
                      </a:r>
                      <a:endParaRPr lang="fr-FR" sz="1600" dirty="0"/>
                    </a:p>
                  </a:txBody>
                  <a:tcPr/>
                </a:tc>
                <a:extLst>
                  <a:ext uri="{0D108BD9-81ED-4DB2-BD59-A6C34878D82A}">
                    <a16:rowId xmlns:a16="http://schemas.microsoft.com/office/drawing/2014/main" val="10005"/>
                  </a:ext>
                </a:extLst>
              </a:tr>
              <a:tr h="478095">
                <a:tc>
                  <a:txBody>
                    <a:bodyPr/>
                    <a:lstStyle/>
                    <a:p>
                      <a:pPr algn="just"/>
                      <a:r>
                        <a:rPr lang="fr-FR" sz="1600" dirty="0"/>
                        <a:t>Toujours</a:t>
                      </a:r>
                      <a:r>
                        <a:rPr lang="fr-FR" sz="1600" baseline="0" dirty="0"/>
                        <a:t> f</a:t>
                      </a:r>
                      <a:r>
                        <a:rPr lang="fr-FR" sz="1600" dirty="0"/>
                        <a:t>acultative </a:t>
                      </a:r>
                    </a:p>
                  </a:txBody>
                  <a:tcPr>
                    <a:lnB w="12700" cap="flat" cmpd="sng" algn="ctr">
                      <a:solidFill>
                        <a:schemeClr val="tx1"/>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1600" dirty="0"/>
                        <a:t>Parfois obligatoire, parfois facultative</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54390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1600" dirty="0"/>
                        <a:t>Période incompressible allongée : </a:t>
                      </a:r>
                      <a:r>
                        <a:rPr lang="fr-FR" sz="1600" b="1" dirty="0"/>
                        <a:t>aucun aménagement possible avant la fin de cette</a:t>
                      </a:r>
                      <a:r>
                        <a:rPr lang="fr-FR" sz="1600" b="1" baseline="0" dirty="0"/>
                        <a:t> période</a:t>
                      </a:r>
                      <a:r>
                        <a:rPr lang="fr-FR" sz="1600" b="0" baseline="0" dirty="0"/>
                        <a:t> ;</a:t>
                      </a:r>
                      <a:r>
                        <a:rPr lang="fr-FR" sz="1600" dirty="0"/>
                        <a:t> intervention TAP reportée, aucune intervention de ces tribunaux pendant</a:t>
                      </a:r>
                      <a:r>
                        <a:rPr lang="fr-FR" sz="1600" baseline="0" dirty="0"/>
                        <a:t> la durée de la période </a:t>
                      </a:r>
                    </a:p>
                    <a:p>
                      <a:pPr marL="0" marR="0" indent="0" algn="just" defTabSz="914400" rtl="0" eaLnBrk="1" fontAlgn="auto" latinLnBrk="0" hangingPunct="1">
                        <a:lnSpc>
                          <a:spcPct val="100000"/>
                        </a:lnSpc>
                        <a:spcBef>
                          <a:spcPts val="0"/>
                        </a:spcBef>
                        <a:spcAft>
                          <a:spcPts val="0"/>
                        </a:spcAft>
                        <a:buClrTx/>
                        <a:buSzTx/>
                        <a:buFontTx/>
                        <a:buNone/>
                        <a:tabLst/>
                        <a:defRPr/>
                      </a:pP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1600" b="1" dirty="0"/>
                        <a:t>Aménagement possible </a:t>
                      </a:r>
                      <a:r>
                        <a:rPr lang="fr-FR" sz="1600" dirty="0"/>
                        <a:t>: modalités d’exécution peuvent</a:t>
                      </a:r>
                      <a:r>
                        <a:rPr lang="fr-FR" sz="1600" baseline="0" dirty="0"/>
                        <a:t> être octroyées</a:t>
                      </a:r>
                      <a:r>
                        <a:rPr lang="fr-FR" sz="1600" dirty="0"/>
                        <a:t> par les TAP</a:t>
                      </a:r>
                      <a:r>
                        <a:rPr lang="fr-FR" sz="1600" baseline="0" dirty="0"/>
                        <a:t> tant</a:t>
                      </a:r>
                      <a:r>
                        <a:rPr lang="fr-FR" sz="1600" dirty="0"/>
                        <a:t> durant la peine principale que durant la MDT </a:t>
                      </a:r>
                      <a:r>
                        <a:rPr lang="fr-FR" sz="1600" baseline="0" dirty="0"/>
                        <a:t>; pas de report de l’intervention du TAP </a:t>
                      </a: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1488914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404664"/>
            <a:ext cx="8229600" cy="1066800"/>
          </a:xfrm>
        </p:spPr>
        <p:txBody>
          <a:bodyPr/>
          <a:lstStyle/>
          <a:p>
            <a:r>
              <a:rPr lang="fr-FR" dirty="0"/>
              <a:t>Plan de la présentation</a:t>
            </a:r>
          </a:p>
        </p:txBody>
      </p:sp>
      <p:sp>
        <p:nvSpPr>
          <p:cNvPr id="3" name="Espace réservé du contenu 2"/>
          <p:cNvSpPr>
            <a:spLocks noGrp="1"/>
          </p:cNvSpPr>
          <p:nvPr>
            <p:ph idx="1"/>
          </p:nvPr>
        </p:nvSpPr>
        <p:spPr>
          <a:xfrm>
            <a:off x="269766" y="1772816"/>
            <a:ext cx="8855617" cy="4896544"/>
          </a:xfrm>
        </p:spPr>
        <p:txBody>
          <a:bodyPr>
            <a:normAutofit lnSpcReduction="10000"/>
          </a:bodyPr>
          <a:lstStyle/>
          <a:p>
            <a:pPr marL="624078" indent="-514350">
              <a:buFont typeface="+mj-lt"/>
              <a:buAutoNum type="arabicPeriod"/>
            </a:pPr>
            <a:r>
              <a:rPr lang="fr-FR" dirty="0"/>
              <a:t>La responsabilité pénale et la mesure d’internement</a:t>
            </a:r>
          </a:p>
          <a:p>
            <a:pPr marL="624078" indent="-514350">
              <a:buFont typeface="+mj-lt"/>
              <a:buAutoNum type="arabicPeriod"/>
            </a:pPr>
            <a:endParaRPr lang="fr-FR" dirty="0"/>
          </a:p>
          <a:p>
            <a:pPr marL="624078" indent="-514350">
              <a:buFont typeface="+mj-lt"/>
              <a:buAutoNum type="arabicPeriod"/>
            </a:pPr>
            <a:r>
              <a:rPr lang="fr-FR" dirty="0"/>
              <a:t>La peine de mise à la disposition du TAP</a:t>
            </a:r>
          </a:p>
          <a:p>
            <a:pPr marL="624078" indent="-514350">
              <a:buFont typeface="+mj-lt"/>
              <a:buAutoNum type="arabicPeriod"/>
            </a:pPr>
            <a:endParaRPr lang="fr-FR" dirty="0">
              <a:solidFill>
                <a:schemeClr val="accent3"/>
              </a:solidFill>
            </a:endParaRPr>
          </a:p>
          <a:p>
            <a:pPr marL="624078" indent="-514350">
              <a:buFont typeface="+mj-lt"/>
              <a:buAutoNum type="arabicPeriod"/>
            </a:pPr>
            <a:r>
              <a:rPr lang="fr-FR" dirty="0"/>
              <a:t>La mesure de sûreté pour la protection de la société</a:t>
            </a:r>
          </a:p>
          <a:p>
            <a:pPr marL="624078" indent="-514350">
              <a:buFont typeface="+mj-lt"/>
              <a:buAutoNum type="arabicPeriod"/>
            </a:pPr>
            <a:endParaRPr lang="fr-FR" dirty="0"/>
          </a:p>
          <a:p>
            <a:pPr marL="624078" indent="-514350">
              <a:buFont typeface="+mj-lt"/>
              <a:buAutoNum type="arabicPeriod"/>
            </a:pPr>
            <a:r>
              <a:rPr lang="fr-FR" dirty="0">
                <a:solidFill>
                  <a:schemeClr val="accent3"/>
                </a:solidFill>
              </a:rPr>
              <a:t>Le nouveau Code pénal  </a:t>
            </a:r>
          </a:p>
          <a:p>
            <a:pPr marL="624078" indent="-514350">
              <a:buFont typeface="+mj-lt"/>
              <a:buAutoNum type="arabicPeriod"/>
            </a:pPr>
            <a:endParaRPr lang="fr-FR" dirty="0"/>
          </a:p>
          <a:p>
            <a:pPr marL="624078" indent="-514350">
              <a:buFont typeface="+mj-lt"/>
              <a:buAutoNum type="arabicPeriod"/>
            </a:pPr>
            <a:r>
              <a:rPr lang="fr-FR" dirty="0"/>
              <a:t>Le futur Code de l’exécution des peines</a:t>
            </a:r>
          </a:p>
          <a:p>
            <a:pPr marL="109728" lvl="2" indent="0">
              <a:buClr>
                <a:schemeClr val="accent3"/>
              </a:buClr>
              <a:buNone/>
            </a:pPr>
            <a:endParaRPr lang="fr-FR" sz="2200" dirty="0">
              <a:solidFill>
                <a:schemeClr val="tx1"/>
              </a:solidFill>
            </a:endParaRPr>
          </a:p>
          <a:p>
            <a:pPr marL="624078" indent="-514350">
              <a:buFont typeface="+mj-lt"/>
              <a:buAutoNum type="arabicPeriod"/>
            </a:pPr>
            <a:endParaRPr lang="fr-FR" dirty="0"/>
          </a:p>
          <a:p>
            <a:endParaRPr lang="fr-FR" dirty="0"/>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38999510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3DC25D-8FC1-6A42-3881-788B8F9B1693}"/>
              </a:ext>
            </a:extLst>
          </p:cNvPr>
          <p:cNvSpPr>
            <a:spLocks noGrp="1"/>
          </p:cNvSpPr>
          <p:nvPr>
            <p:ph type="title"/>
          </p:nvPr>
        </p:nvSpPr>
        <p:spPr>
          <a:xfrm>
            <a:off x="175992" y="548680"/>
            <a:ext cx="8229600" cy="1066800"/>
          </a:xfrm>
        </p:spPr>
        <p:txBody>
          <a:bodyPr/>
          <a:lstStyle/>
          <a:p>
            <a:r>
              <a:rPr lang="fr-FR" dirty="0"/>
              <a:t>Nouveau Code pénal (8 avril 2026)</a:t>
            </a:r>
          </a:p>
        </p:txBody>
      </p:sp>
      <p:sp>
        <p:nvSpPr>
          <p:cNvPr id="3" name="Espace réservé du contenu 2">
            <a:extLst>
              <a:ext uri="{FF2B5EF4-FFF2-40B4-BE49-F238E27FC236}">
                <a16:creationId xmlns:a16="http://schemas.microsoft.com/office/drawing/2014/main" id="{EDBEFA2D-0413-C309-7A4D-462299C232C2}"/>
              </a:ext>
            </a:extLst>
          </p:cNvPr>
          <p:cNvSpPr>
            <a:spLocks noGrp="1"/>
          </p:cNvSpPr>
          <p:nvPr>
            <p:ph idx="1"/>
          </p:nvPr>
        </p:nvSpPr>
        <p:spPr>
          <a:xfrm>
            <a:off x="175992" y="1916832"/>
            <a:ext cx="8964488" cy="4797151"/>
          </a:xfrm>
        </p:spPr>
        <p:txBody>
          <a:bodyPr>
            <a:normAutofit lnSpcReduction="10000"/>
          </a:bodyPr>
          <a:lstStyle/>
          <a:p>
            <a:r>
              <a:rPr lang="fr-FR" dirty="0"/>
              <a:t>Article 25 – trouble mental :</a:t>
            </a:r>
          </a:p>
          <a:p>
            <a:pPr marL="109728" indent="0">
              <a:buNone/>
            </a:pPr>
            <a:r>
              <a:rPr lang="fr-FR" dirty="0"/>
              <a:t>« N’est pas pénalement responsable celui qui, au moment des faits, était atteint d’un trouble mental qui a aboli sa capacité de discernement ou de contrôle de ses actes »</a:t>
            </a:r>
          </a:p>
          <a:p>
            <a:pPr marL="109728" indent="0">
              <a:buNone/>
            </a:pPr>
            <a:endParaRPr lang="fr-FR" dirty="0"/>
          </a:p>
          <a:p>
            <a:pPr>
              <a:buFont typeface="Symbol" pitchFamily="2" charset="2"/>
              <a:buChar char="Þ"/>
            </a:pPr>
            <a:r>
              <a:rPr lang="fr-FR" dirty="0"/>
              <a:t> Critère de l’ « </a:t>
            </a:r>
            <a:r>
              <a:rPr lang="fr-FR" dirty="0">
                <a:solidFill>
                  <a:schemeClr val="accent3"/>
                </a:solidFill>
              </a:rPr>
              <a:t>abolition totale </a:t>
            </a:r>
            <a:r>
              <a:rPr lang="fr-FR" dirty="0"/>
              <a:t>» des facultés mentales retenu pour cause de non-imputabilité</a:t>
            </a:r>
          </a:p>
          <a:p>
            <a:endParaRPr lang="fr-FR" sz="3500" dirty="0"/>
          </a:p>
          <a:p>
            <a:r>
              <a:rPr lang="fr-FR" dirty="0"/>
              <a:t>Choix de ne pas intégrer la loi relative à l’internement (partie « prononcé ») dans le Code pénal </a:t>
            </a:r>
          </a:p>
          <a:p>
            <a:endParaRPr lang="fr-FR" dirty="0"/>
          </a:p>
        </p:txBody>
      </p:sp>
    </p:spTree>
    <p:extLst>
      <p:ext uri="{BB962C8B-B14F-4D97-AF65-F5344CB8AC3E}">
        <p14:creationId xmlns:p14="http://schemas.microsoft.com/office/powerpoint/2010/main" val="42380146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3DC25D-8FC1-6A42-3881-788B8F9B1693}"/>
              </a:ext>
            </a:extLst>
          </p:cNvPr>
          <p:cNvSpPr>
            <a:spLocks noGrp="1"/>
          </p:cNvSpPr>
          <p:nvPr>
            <p:ph type="title"/>
          </p:nvPr>
        </p:nvSpPr>
        <p:spPr>
          <a:xfrm>
            <a:off x="54587" y="332656"/>
            <a:ext cx="8229600" cy="1066800"/>
          </a:xfrm>
        </p:spPr>
        <p:txBody>
          <a:bodyPr>
            <a:normAutofit/>
          </a:bodyPr>
          <a:lstStyle/>
          <a:p>
            <a:r>
              <a:rPr lang="fr-FR" sz="3800" dirty="0"/>
              <a:t>Nouveau Code pénal</a:t>
            </a:r>
          </a:p>
        </p:txBody>
      </p:sp>
      <p:sp>
        <p:nvSpPr>
          <p:cNvPr id="3" name="Espace réservé du contenu 2">
            <a:extLst>
              <a:ext uri="{FF2B5EF4-FFF2-40B4-BE49-F238E27FC236}">
                <a16:creationId xmlns:a16="http://schemas.microsoft.com/office/drawing/2014/main" id="{EDBEFA2D-0413-C309-7A4D-462299C232C2}"/>
              </a:ext>
            </a:extLst>
          </p:cNvPr>
          <p:cNvSpPr>
            <a:spLocks noGrp="1"/>
          </p:cNvSpPr>
          <p:nvPr>
            <p:ph idx="1"/>
          </p:nvPr>
        </p:nvSpPr>
        <p:spPr>
          <a:xfrm>
            <a:off x="19472" y="1484784"/>
            <a:ext cx="9144000" cy="5688632"/>
          </a:xfrm>
        </p:spPr>
        <p:txBody>
          <a:bodyPr>
            <a:normAutofit fontScale="85000" lnSpcReduction="20000"/>
          </a:bodyPr>
          <a:lstStyle/>
          <a:p>
            <a:r>
              <a:rPr lang="fr-FR" dirty="0"/>
              <a:t>Selon législateur, nombreuses situations où les facultés mentales sont </a:t>
            </a:r>
            <a:r>
              <a:rPr lang="fr-FR" b="1" dirty="0"/>
              <a:t>atténuées </a:t>
            </a:r>
            <a:r>
              <a:rPr lang="fr-FR" dirty="0"/>
              <a:t>sans être abolies et pour lesquelles peine d’emprisonnement est inadéquate</a:t>
            </a:r>
          </a:p>
          <a:p>
            <a:endParaRPr lang="fr-FR" dirty="0"/>
          </a:p>
          <a:p>
            <a:r>
              <a:rPr lang="fr-FR" dirty="0"/>
              <a:t>Législateur établit donc </a:t>
            </a:r>
            <a:r>
              <a:rPr lang="fr-FR" b="1" dirty="0"/>
              <a:t>triple distinction </a:t>
            </a:r>
            <a:r>
              <a:rPr lang="fr-FR" dirty="0"/>
              <a:t>entre</a:t>
            </a:r>
          </a:p>
          <a:p>
            <a:pPr lvl="2">
              <a:buFont typeface="Symbol" charset="2"/>
              <a:buChar char="Þ"/>
            </a:pPr>
            <a:r>
              <a:rPr lang="fr-FR" dirty="0">
                <a:solidFill>
                  <a:schemeClr val="tx1"/>
                </a:solidFill>
              </a:rPr>
              <a:t> Personnes </a:t>
            </a:r>
            <a:r>
              <a:rPr lang="fr-FR" b="1" dirty="0"/>
              <a:t>responsables</a:t>
            </a:r>
            <a:r>
              <a:rPr lang="fr-FR" dirty="0"/>
              <a:t> </a:t>
            </a:r>
            <a:r>
              <a:rPr lang="fr-FR" dirty="0">
                <a:solidFill>
                  <a:schemeClr val="tx1"/>
                </a:solidFill>
              </a:rPr>
              <a:t>: sanctionnées normalement</a:t>
            </a:r>
          </a:p>
          <a:p>
            <a:pPr lvl="2">
              <a:buFont typeface="Symbol" charset="2"/>
              <a:buChar char="Þ"/>
            </a:pPr>
            <a:r>
              <a:rPr lang="fr-FR" dirty="0">
                <a:solidFill>
                  <a:schemeClr val="tx1"/>
                </a:solidFill>
              </a:rPr>
              <a:t> Personnes dont la </a:t>
            </a:r>
            <a:r>
              <a:rPr lang="fr-FR" b="1" dirty="0"/>
              <a:t>responsabilité est atténuée </a:t>
            </a:r>
            <a:r>
              <a:rPr lang="fr-FR" dirty="0"/>
              <a:t>(</a:t>
            </a:r>
            <a:r>
              <a:rPr lang="fr-FR" dirty="0" err="1"/>
              <a:t>verminderde</a:t>
            </a:r>
            <a:r>
              <a:rPr lang="fr-FR" dirty="0"/>
              <a:t> </a:t>
            </a:r>
            <a:r>
              <a:rPr lang="fr-FR" dirty="0" err="1"/>
              <a:t>toerekeningsvatbaarheid</a:t>
            </a:r>
            <a:r>
              <a:rPr lang="fr-FR" dirty="0"/>
              <a:t>) </a:t>
            </a:r>
            <a:r>
              <a:rPr lang="fr-FR" dirty="0">
                <a:solidFill>
                  <a:schemeClr val="tx1"/>
                </a:solidFill>
              </a:rPr>
              <a:t>: </a:t>
            </a:r>
          </a:p>
          <a:p>
            <a:pPr lvl="3">
              <a:buFont typeface="Wingdings" pitchFamily="2" charset="2"/>
              <a:buChar char="Ø"/>
            </a:pPr>
            <a:r>
              <a:rPr lang="fr-FR" dirty="0">
                <a:solidFill>
                  <a:schemeClr val="tx1"/>
                </a:solidFill>
              </a:rPr>
              <a:t> soit </a:t>
            </a:r>
            <a:r>
              <a:rPr lang="fr-FR" b="1" dirty="0">
                <a:solidFill>
                  <a:schemeClr val="accent3"/>
                </a:solidFill>
              </a:rPr>
              <a:t>internées</a:t>
            </a:r>
            <a:r>
              <a:rPr lang="fr-FR" dirty="0">
                <a:solidFill>
                  <a:schemeClr val="tx1"/>
                </a:solidFill>
              </a:rPr>
              <a:t> (cas « les plus graves ») </a:t>
            </a:r>
          </a:p>
          <a:p>
            <a:pPr lvl="3">
              <a:buFont typeface="Wingdings" pitchFamily="2" charset="2"/>
              <a:buChar char="Ø"/>
            </a:pPr>
            <a:r>
              <a:rPr lang="fr-FR" dirty="0">
                <a:solidFill>
                  <a:schemeClr val="tx1"/>
                </a:solidFill>
              </a:rPr>
              <a:t> soit </a:t>
            </a:r>
            <a:r>
              <a:rPr lang="fr-FR" b="1" dirty="0">
                <a:solidFill>
                  <a:schemeClr val="tx1"/>
                </a:solidFill>
              </a:rPr>
              <a:t>sanctionnées</a:t>
            </a:r>
            <a:r>
              <a:rPr lang="fr-FR" dirty="0">
                <a:solidFill>
                  <a:schemeClr val="tx1"/>
                </a:solidFill>
              </a:rPr>
              <a:t> mais en vue de traiter le trouble à la base des faits, grâce à la </a:t>
            </a:r>
            <a:r>
              <a:rPr lang="fr-FR" dirty="0">
                <a:solidFill>
                  <a:schemeClr val="accent2"/>
                </a:solidFill>
              </a:rPr>
              <a:t>peine de probation </a:t>
            </a:r>
            <a:r>
              <a:rPr lang="fr-FR" dirty="0">
                <a:solidFill>
                  <a:schemeClr val="tx1"/>
                </a:solidFill>
              </a:rPr>
              <a:t>ou à la nouvelle </a:t>
            </a:r>
            <a:r>
              <a:rPr lang="fr-FR" dirty="0">
                <a:solidFill>
                  <a:schemeClr val="accent2"/>
                </a:solidFill>
              </a:rPr>
              <a:t>peine de traitement sous privation de liberté (2035) </a:t>
            </a:r>
            <a:r>
              <a:rPr lang="fr-FR" dirty="0">
                <a:solidFill>
                  <a:schemeClr val="tx1"/>
                </a:solidFill>
              </a:rPr>
              <a:t>; éventuellement avec </a:t>
            </a:r>
            <a:r>
              <a:rPr lang="fr-FR" dirty="0">
                <a:solidFill>
                  <a:schemeClr val="accent2"/>
                </a:solidFill>
              </a:rPr>
              <a:t>peine accessoire de suivi prolongé (2035)</a:t>
            </a:r>
          </a:p>
          <a:p>
            <a:pPr lvl="2">
              <a:buFont typeface="Symbol" charset="2"/>
              <a:buChar char="Þ"/>
            </a:pPr>
            <a:r>
              <a:rPr lang="fr-FR" dirty="0">
                <a:solidFill>
                  <a:schemeClr val="tx1"/>
                </a:solidFill>
              </a:rPr>
              <a:t> Personnes</a:t>
            </a:r>
            <a:r>
              <a:rPr lang="fr-FR" dirty="0"/>
              <a:t> </a:t>
            </a:r>
            <a:r>
              <a:rPr lang="fr-FR" b="1" dirty="0"/>
              <a:t>irresponsables </a:t>
            </a:r>
            <a:r>
              <a:rPr lang="fr-FR" dirty="0"/>
              <a:t>(facultés mentales abolies) </a:t>
            </a:r>
            <a:r>
              <a:rPr lang="fr-FR" dirty="0">
                <a:solidFill>
                  <a:schemeClr val="tx1"/>
                </a:solidFill>
              </a:rPr>
              <a:t>: cause de non-imputabilité : soit acquittées soit </a:t>
            </a:r>
            <a:r>
              <a:rPr lang="fr-FR" dirty="0">
                <a:solidFill>
                  <a:schemeClr val="accent3"/>
                </a:solidFill>
              </a:rPr>
              <a:t>internées</a:t>
            </a:r>
          </a:p>
          <a:p>
            <a:endParaRPr lang="fr-FR" dirty="0"/>
          </a:p>
          <a:p>
            <a:r>
              <a:rPr lang="fr-FR" dirty="0"/>
              <a:t>Commission de réforme avait suggéré que l’</a:t>
            </a:r>
            <a:r>
              <a:rPr lang="fr-FR" dirty="0">
                <a:solidFill>
                  <a:schemeClr val="accent3"/>
                </a:solidFill>
              </a:rPr>
              <a:t>internement</a:t>
            </a:r>
            <a:r>
              <a:rPr lang="fr-FR" dirty="0"/>
              <a:t> soit réservé uniquement aux personnes irresponsables</a:t>
            </a:r>
          </a:p>
          <a:p>
            <a:endParaRPr lang="fr-FR" dirty="0"/>
          </a:p>
        </p:txBody>
      </p:sp>
    </p:spTree>
    <p:extLst>
      <p:ext uri="{BB962C8B-B14F-4D97-AF65-F5344CB8AC3E}">
        <p14:creationId xmlns:p14="http://schemas.microsoft.com/office/powerpoint/2010/main" val="15050937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CD16A8-48FD-FB0E-B1A6-7320FCBC6E31}"/>
              </a:ext>
            </a:extLst>
          </p:cNvPr>
          <p:cNvSpPr>
            <a:spLocks noGrp="1"/>
          </p:cNvSpPr>
          <p:nvPr>
            <p:ph type="title"/>
          </p:nvPr>
        </p:nvSpPr>
        <p:spPr>
          <a:xfrm>
            <a:off x="179512" y="476672"/>
            <a:ext cx="8229600" cy="1066800"/>
          </a:xfrm>
        </p:spPr>
        <p:txBody>
          <a:bodyPr/>
          <a:lstStyle/>
          <a:p>
            <a:r>
              <a:rPr lang="fr-FR" dirty="0"/>
              <a:t>Nouveau Code pénal</a:t>
            </a:r>
          </a:p>
        </p:txBody>
      </p:sp>
      <p:sp>
        <p:nvSpPr>
          <p:cNvPr id="3" name="Espace réservé du contenu 2">
            <a:extLst>
              <a:ext uri="{FF2B5EF4-FFF2-40B4-BE49-F238E27FC236}">
                <a16:creationId xmlns:a16="http://schemas.microsoft.com/office/drawing/2014/main" id="{968268BF-F8D8-8460-952D-FFA14242A386}"/>
              </a:ext>
            </a:extLst>
          </p:cNvPr>
          <p:cNvSpPr>
            <a:spLocks noGrp="1"/>
          </p:cNvSpPr>
          <p:nvPr>
            <p:ph idx="1"/>
          </p:nvPr>
        </p:nvSpPr>
        <p:spPr>
          <a:xfrm>
            <a:off x="179512" y="1772816"/>
            <a:ext cx="8964488" cy="5085184"/>
          </a:xfrm>
        </p:spPr>
        <p:txBody>
          <a:bodyPr>
            <a:normAutofit fontScale="92500" lnSpcReduction="10000"/>
          </a:bodyPr>
          <a:lstStyle/>
          <a:p>
            <a:r>
              <a:rPr lang="fr-FR" dirty="0"/>
              <a:t>Traitement sous privation de liberté Commission crée la </a:t>
            </a:r>
            <a:r>
              <a:rPr lang="fr-FR" dirty="0">
                <a:solidFill>
                  <a:schemeClr val="accent2"/>
                </a:solidFill>
              </a:rPr>
              <a:t>nouvelle peine de « </a:t>
            </a:r>
            <a:r>
              <a:rPr lang="fr-FR" b="1" dirty="0">
                <a:solidFill>
                  <a:schemeClr val="accent2"/>
                </a:solidFill>
              </a:rPr>
              <a:t>traitement sous privation de liberté </a:t>
            </a:r>
            <a:r>
              <a:rPr lang="fr-FR" dirty="0">
                <a:solidFill>
                  <a:schemeClr val="accent2"/>
                </a:solidFill>
              </a:rPr>
              <a:t>»</a:t>
            </a:r>
            <a:r>
              <a:rPr lang="fr-FR" dirty="0"/>
              <a:t> qui entrera en vigueur en </a:t>
            </a:r>
            <a:r>
              <a:rPr lang="fr-FR" b="1" dirty="0">
                <a:solidFill>
                  <a:schemeClr val="accent2"/>
                </a:solidFill>
              </a:rPr>
              <a:t>2035</a:t>
            </a:r>
            <a:endParaRPr lang="fr-FR" dirty="0"/>
          </a:p>
          <a:p>
            <a:endParaRPr lang="fr-FR" dirty="0"/>
          </a:p>
          <a:p>
            <a:r>
              <a:rPr lang="fr-FR" dirty="0"/>
              <a:t>Peine qui impose un traitement adapté si l’auteur souffre d’un « </a:t>
            </a:r>
            <a:r>
              <a:rPr lang="fr-FR" dirty="0">
                <a:solidFill>
                  <a:schemeClr val="accent1"/>
                </a:solidFill>
              </a:rPr>
              <a:t>trouble psychiatrique </a:t>
            </a:r>
            <a:r>
              <a:rPr lang="fr-FR" dirty="0"/>
              <a:t>» </a:t>
            </a:r>
          </a:p>
          <a:p>
            <a:pPr lvl="1"/>
            <a:r>
              <a:rPr lang="fr-FR" dirty="0">
                <a:solidFill>
                  <a:schemeClr val="tx1"/>
                </a:solidFill>
              </a:rPr>
              <a:t>qui n’est pas d’une gravité telle qu’il abolit la capacité de discernement ou de contrôle des actes </a:t>
            </a:r>
          </a:p>
          <a:p>
            <a:pPr lvl="1"/>
            <a:r>
              <a:rPr lang="fr-FR" dirty="0">
                <a:solidFill>
                  <a:schemeClr val="tx1"/>
                </a:solidFill>
              </a:rPr>
              <a:t>mais en raison de laquelle l’auteur représente un grave danger pour l’intégrité ou la vie d’autrui</a:t>
            </a:r>
          </a:p>
          <a:p>
            <a:pPr lvl="1"/>
            <a:r>
              <a:rPr lang="fr-FR" dirty="0">
                <a:solidFill>
                  <a:schemeClr val="tx1"/>
                </a:solidFill>
              </a:rPr>
              <a:t>il existe un lien entre l’infraction et le trouble psychiatrique</a:t>
            </a:r>
          </a:p>
          <a:p>
            <a:endParaRPr lang="fr-FR" dirty="0"/>
          </a:p>
          <a:p>
            <a:r>
              <a:rPr lang="fr-FR" dirty="0"/>
              <a:t>Expertise préalable à la décision</a:t>
            </a:r>
          </a:p>
          <a:p>
            <a:endParaRPr lang="fr-FR" dirty="0"/>
          </a:p>
          <a:p>
            <a:endParaRPr lang="fr-FR" dirty="0"/>
          </a:p>
          <a:p>
            <a:endParaRPr lang="fr-FR" dirty="0"/>
          </a:p>
        </p:txBody>
      </p:sp>
    </p:spTree>
    <p:extLst>
      <p:ext uri="{BB962C8B-B14F-4D97-AF65-F5344CB8AC3E}">
        <p14:creationId xmlns:p14="http://schemas.microsoft.com/office/powerpoint/2010/main" val="7607138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CD16A8-48FD-FB0E-B1A6-7320FCBC6E31}"/>
              </a:ext>
            </a:extLst>
          </p:cNvPr>
          <p:cNvSpPr>
            <a:spLocks noGrp="1"/>
          </p:cNvSpPr>
          <p:nvPr>
            <p:ph type="title"/>
          </p:nvPr>
        </p:nvSpPr>
        <p:spPr>
          <a:xfrm>
            <a:off x="179512" y="332656"/>
            <a:ext cx="8229600" cy="1066800"/>
          </a:xfrm>
        </p:spPr>
        <p:txBody>
          <a:bodyPr/>
          <a:lstStyle/>
          <a:p>
            <a:r>
              <a:rPr lang="fr-FR" dirty="0"/>
              <a:t>Nouveau Code pénal</a:t>
            </a:r>
          </a:p>
        </p:txBody>
      </p:sp>
      <p:sp>
        <p:nvSpPr>
          <p:cNvPr id="3" name="Espace réservé du contenu 2">
            <a:extLst>
              <a:ext uri="{FF2B5EF4-FFF2-40B4-BE49-F238E27FC236}">
                <a16:creationId xmlns:a16="http://schemas.microsoft.com/office/drawing/2014/main" id="{968268BF-F8D8-8460-952D-FFA14242A386}"/>
              </a:ext>
            </a:extLst>
          </p:cNvPr>
          <p:cNvSpPr>
            <a:spLocks noGrp="1"/>
          </p:cNvSpPr>
          <p:nvPr>
            <p:ph idx="1"/>
          </p:nvPr>
        </p:nvSpPr>
        <p:spPr>
          <a:xfrm>
            <a:off x="0" y="1556792"/>
            <a:ext cx="9144000" cy="5278705"/>
          </a:xfrm>
        </p:spPr>
        <p:txBody>
          <a:bodyPr>
            <a:normAutofit fontScale="92500" lnSpcReduction="20000"/>
          </a:bodyPr>
          <a:lstStyle/>
          <a:p>
            <a:r>
              <a:rPr lang="fr-FR" dirty="0"/>
              <a:t>Durée : entre six mois et vingt ans</a:t>
            </a:r>
          </a:p>
          <a:p>
            <a:pPr lvl="1"/>
            <a:r>
              <a:rPr lang="fr-FR" dirty="0">
                <a:solidFill>
                  <a:schemeClr val="tx1"/>
                </a:solidFill>
              </a:rPr>
              <a:t>Emprisonnement subsidiaire en cas de non-exécution</a:t>
            </a:r>
          </a:p>
          <a:p>
            <a:endParaRPr lang="fr-FR" dirty="0"/>
          </a:p>
          <a:p>
            <a:r>
              <a:rPr lang="fr-FR" dirty="0"/>
              <a:t>Suivi par le TAP :</a:t>
            </a:r>
          </a:p>
          <a:p>
            <a:pPr lvl="1"/>
            <a:r>
              <a:rPr lang="fr-FR" dirty="0">
                <a:solidFill>
                  <a:schemeClr val="tx1"/>
                </a:solidFill>
              </a:rPr>
              <a:t>Désigne l’établissement dans lequel traitement se déroule (pas une prison)</a:t>
            </a:r>
          </a:p>
          <a:p>
            <a:pPr lvl="2"/>
            <a:r>
              <a:rPr lang="fr-FR" dirty="0">
                <a:solidFill>
                  <a:schemeClr val="tx1"/>
                </a:solidFill>
              </a:rPr>
              <a:t>Quels lieux ? </a:t>
            </a:r>
            <a:r>
              <a:rPr lang="fr-FR" i="1" dirty="0">
                <a:solidFill>
                  <a:schemeClr val="accent3"/>
                </a:solidFill>
              </a:rPr>
              <a:t>CPL :</a:t>
            </a:r>
            <a:r>
              <a:rPr lang="fr-FR" dirty="0">
                <a:solidFill>
                  <a:schemeClr val="tx1"/>
                </a:solidFill>
              </a:rPr>
              <a:t> </a:t>
            </a:r>
            <a:r>
              <a:rPr lang="fr-FR" i="1" dirty="0">
                <a:solidFill>
                  <a:schemeClr val="accent3"/>
                </a:solidFill>
              </a:rPr>
              <a:t>lieux de placement de l’internement ? Quid du retour de la confusion créée par la loi de défense sociale ?</a:t>
            </a:r>
          </a:p>
          <a:p>
            <a:pPr lvl="2"/>
            <a:endParaRPr lang="fr-FR" dirty="0">
              <a:solidFill>
                <a:schemeClr val="tx1"/>
              </a:solidFill>
            </a:endParaRPr>
          </a:p>
          <a:p>
            <a:pPr lvl="1"/>
            <a:r>
              <a:rPr lang="fr-FR" dirty="0">
                <a:solidFill>
                  <a:schemeClr val="tx1"/>
                </a:solidFill>
              </a:rPr>
              <a:t>Si état stabilisé pour ne plus craindre risque récidive : possibilité d’octroi d’une SE ou d’une LC selon mêmes conditions que les condamnés à une peine d’emprisonnement</a:t>
            </a:r>
          </a:p>
          <a:p>
            <a:pPr lvl="1"/>
            <a:endParaRPr lang="fr-FR" dirty="0">
              <a:solidFill>
                <a:schemeClr val="tx1"/>
              </a:solidFill>
            </a:endParaRPr>
          </a:p>
          <a:p>
            <a:r>
              <a:rPr lang="fr-FR" dirty="0"/>
              <a:t>Si condamné ne respecte pas le traitement : mise à exécution de la peine d’emprisonnement subsidiaire</a:t>
            </a:r>
          </a:p>
          <a:p>
            <a:endParaRPr lang="fr-FR" dirty="0"/>
          </a:p>
        </p:txBody>
      </p:sp>
    </p:spTree>
    <p:extLst>
      <p:ext uri="{BB962C8B-B14F-4D97-AF65-F5344CB8AC3E}">
        <p14:creationId xmlns:p14="http://schemas.microsoft.com/office/powerpoint/2010/main" val="6642355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8E7166-5915-66F0-9865-2E94F7ACEEEE}"/>
              </a:ext>
            </a:extLst>
          </p:cNvPr>
          <p:cNvSpPr>
            <a:spLocks noGrp="1"/>
          </p:cNvSpPr>
          <p:nvPr>
            <p:ph type="title"/>
          </p:nvPr>
        </p:nvSpPr>
        <p:spPr>
          <a:xfrm>
            <a:off x="282352" y="476672"/>
            <a:ext cx="8229600" cy="1066800"/>
          </a:xfrm>
        </p:spPr>
        <p:txBody>
          <a:bodyPr/>
          <a:lstStyle/>
          <a:p>
            <a:r>
              <a:rPr lang="fr-FR" dirty="0"/>
              <a:t>Nouveau Code pénal</a:t>
            </a:r>
          </a:p>
        </p:txBody>
      </p:sp>
      <p:sp>
        <p:nvSpPr>
          <p:cNvPr id="3" name="Espace réservé du contenu 2">
            <a:extLst>
              <a:ext uri="{FF2B5EF4-FFF2-40B4-BE49-F238E27FC236}">
                <a16:creationId xmlns:a16="http://schemas.microsoft.com/office/drawing/2014/main" id="{40A4945F-475C-D7BA-8709-263DD7B615BC}"/>
              </a:ext>
            </a:extLst>
          </p:cNvPr>
          <p:cNvSpPr>
            <a:spLocks noGrp="1"/>
          </p:cNvSpPr>
          <p:nvPr>
            <p:ph idx="1"/>
          </p:nvPr>
        </p:nvSpPr>
        <p:spPr>
          <a:xfrm>
            <a:off x="0" y="1772816"/>
            <a:ext cx="9144000" cy="5085184"/>
          </a:xfrm>
        </p:spPr>
        <p:txBody>
          <a:bodyPr/>
          <a:lstStyle/>
          <a:p>
            <a:r>
              <a:rPr lang="fr-FR" dirty="0"/>
              <a:t>Volonté de </a:t>
            </a:r>
            <a:r>
              <a:rPr lang="fr-FR" dirty="0">
                <a:solidFill>
                  <a:schemeClr val="accent2"/>
                </a:solidFill>
              </a:rPr>
              <a:t>supprimer la peine complémentaire de mise à la disposition du TAP </a:t>
            </a:r>
            <a:r>
              <a:rPr lang="fr-FR" dirty="0"/>
              <a:t>: refus du politique : nécessité de prise en charge des condamnés « dangereux qui font le choix d’aller à fond de peine sans se faire traiter »</a:t>
            </a:r>
          </a:p>
          <a:p>
            <a:endParaRPr lang="fr-FR" dirty="0"/>
          </a:p>
          <a:p>
            <a:r>
              <a:rPr lang="fr-FR" dirty="0"/>
              <a:t>Commission se remet au travail et propose la </a:t>
            </a:r>
            <a:r>
              <a:rPr lang="fr-FR" dirty="0">
                <a:solidFill>
                  <a:schemeClr val="accent2"/>
                </a:solidFill>
              </a:rPr>
              <a:t>nouvelle peine de « </a:t>
            </a:r>
            <a:r>
              <a:rPr lang="fr-FR" b="1" dirty="0">
                <a:solidFill>
                  <a:schemeClr val="accent2"/>
                </a:solidFill>
              </a:rPr>
              <a:t>suivi prolongé </a:t>
            </a:r>
            <a:r>
              <a:rPr lang="fr-FR" dirty="0">
                <a:solidFill>
                  <a:schemeClr val="accent2"/>
                </a:solidFill>
              </a:rPr>
              <a:t>»</a:t>
            </a:r>
            <a:r>
              <a:rPr lang="fr-FR" dirty="0"/>
              <a:t> qui entrera en vigueur en </a:t>
            </a:r>
            <a:r>
              <a:rPr lang="fr-FR" b="1" dirty="0">
                <a:solidFill>
                  <a:schemeClr val="accent2"/>
                </a:solidFill>
              </a:rPr>
              <a:t>2035</a:t>
            </a:r>
            <a:r>
              <a:rPr lang="fr-FR" dirty="0"/>
              <a:t> (peine de mise à la disposition du TAP subsistera dans l’attente)</a:t>
            </a:r>
          </a:p>
          <a:p>
            <a:endParaRPr lang="fr-FR" dirty="0"/>
          </a:p>
          <a:p>
            <a:endParaRPr lang="fr-FR" dirty="0"/>
          </a:p>
          <a:p>
            <a:endParaRPr lang="fr-FR" dirty="0"/>
          </a:p>
        </p:txBody>
      </p:sp>
    </p:spTree>
    <p:extLst>
      <p:ext uri="{BB962C8B-B14F-4D97-AF65-F5344CB8AC3E}">
        <p14:creationId xmlns:p14="http://schemas.microsoft.com/office/powerpoint/2010/main" val="32604701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E729EC-E618-CF63-BA88-428DC58D5E25}"/>
              </a:ext>
            </a:extLst>
          </p:cNvPr>
          <p:cNvSpPr>
            <a:spLocks noGrp="1"/>
          </p:cNvSpPr>
          <p:nvPr>
            <p:ph type="title"/>
          </p:nvPr>
        </p:nvSpPr>
        <p:spPr>
          <a:xfrm>
            <a:off x="179512" y="391471"/>
            <a:ext cx="8229600" cy="1066800"/>
          </a:xfrm>
        </p:spPr>
        <p:txBody>
          <a:bodyPr>
            <a:normAutofit/>
          </a:bodyPr>
          <a:lstStyle/>
          <a:p>
            <a:r>
              <a:rPr lang="fr-FR" sz="3200" dirty="0"/>
              <a:t>Nouveau Code pénal</a:t>
            </a:r>
          </a:p>
        </p:txBody>
      </p:sp>
      <p:sp>
        <p:nvSpPr>
          <p:cNvPr id="3" name="Espace réservé du contenu 2">
            <a:extLst>
              <a:ext uri="{FF2B5EF4-FFF2-40B4-BE49-F238E27FC236}">
                <a16:creationId xmlns:a16="http://schemas.microsoft.com/office/drawing/2014/main" id="{85B65DE9-D5C9-AE0C-FDEC-CD2CE22944AA}"/>
              </a:ext>
            </a:extLst>
          </p:cNvPr>
          <p:cNvSpPr>
            <a:spLocks noGrp="1"/>
          </p:cNvSpPr>
          <p:nvPr>
            <p:ph idx="1"/>
          </p:nvPr>
        </p:nvSpPr>
        <p:spPr>
          <a:xfrm>
            <a:off x="0" y="1484784"/>
            <a:ext cx="9144000" cy="5373216"/>
          </a:xfrm>
        </p:spPr>
        <p:txBody>
          <a:bodyPr>
            <a:normAutofit lnSpcReduction="10000"/>
          </a:bodyPr>
          <a:lstStyle/>
          <a:p>
            <a:r>
              <a:rPr lang="fr-FR" dirty="0"/>
              <a:t>Article 46 du nouveau Code pénal : trois grands changements :</a:t>
            </a:r>
          </a:p>
          <a:p>
            <a:pPr lvl="1"/>
            <a:r>
              <a:rPr lang="fr-BE" dirty="0">
                <a:solidFill>
                  <a:schemeClr val="tx1"/>
                </a:solidFill>
              </a:rPr>
              <a:t>Peine pas activée si le condamné est passé par une libération conditionnelle qui s’est bien déroulée</a:t>
            </a:r>
          </a:p>
          <a:p>
            <a:pPr lvl="1"/>
            <a:r>
              <a:rPr lang="fr-BE" dirty="0">
                <a:solidFill>
                  <a:schemeClr val="tx1"/>
                </a:solidFill>
              </a:rPr>
              <a:t>Peine qui consiste à </a:t>
            </a:r>
            <a:r>
              <a:rPr lang="fr-BE" u="sng" dirty="0">
                <a:solidFill>
                  <a:schemeClr val="tx1"/>
                </a:solidFill>
              </a:rPr>
              <a:t>d’abord</a:t>
            </a:r>
            <a:r>
              <a:rPr lang="fr-BE" dirty="0">
                <a:solidFill>
                  <a:schemeClr val="tx1"/>
                </a:solidFill>
              </a:rPr>
              <a:t> placer en liberté avec conditions à respecter (</a:t>
            </a:r>
            <a:r>
              <a:rPr lang="fr-BE" dirty="0"/>
              <a:t>probation par principe</a:t>
            </a:r>
            <a:r>
              <a:rPr lang="fr-BE" dirty="0">
                <a:solidFill>
                  <a:schemeClr val="tx1"/>
                </a:solidFill>
              </a:rPr>
              <a:t>), et si non-respect conditions, TAP pourra priver condamné de liberté qui sera alors enfermé</a:t>
            </a:r>
          </a:p>
          <a:p>
            <a:pPr lvl="1"/>
            <a:r>
              <a:rPr lang="fr-BE" dirty="0">
                <a:solidFill>
                  <a:schemeClr val="tx1"/>
                </a:solidFill>
              </a:rPr>
              <a:t>Si privation de liberté : pas dans une prison, mais dans un lieu adapté, tel qu’un </a:t>
            </a:r>
            <a:r>
              <a:rPr lang="fr-FR" dirty="0">
                <a:solidFill>
                  <a:schemeClr val="tx1"/>
                </a:solidFill>
              </a:rPr>
              <a:t>centre de psychiatrie légale (CPL)</a:t>
            </a:r>
          </a:p>
          <a:p>
            <a:pPr marL="704088" lvl="2" indent="0">
              <a:buNone/>
            </a:pPr>
            <a:r>
              <a:rPr lang="fr-FR" i="1" dirty="0">
                <a:solidFill>
                  <a:schemeClr val="accent3"/>
                </a:solidFill>
              </a:rPr>
              <a:t>Pourquoi viser les lieux de placement de l’internement ? Quid du retour de la confusion créée par la loi de défense sociale ?</a:t>
            </a:r>
          </a:p>
          <a:p>
            <a:endParaRPr lang="fr-FR" dirty="0"/>
          </a:p>
        </p:txBody>
      </p:sp>
    </p:spTree>
    <p:extLst>
      <p:ext uri="{BB962C8B-B14F-4D97-AF65-F5344CB8AC3E}">
        <p14:creationId xmlns:p14="http://schemas.microsoft.com/office/powerpoint/2010/main" val="406883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5AA4CA-57BE-BB3E-F747-67983A91857E}"/>
              </a:ext>
            </a:extLst>
          </p:cNvPr>
          <p:cNvSpPr>
            <a:spLocks noGrp="1"/>
          </p:cNvSpPr>
          <p:nvPr>
            <p:ph type="title"/>
          </p:nvPr>
        </p:nvSpPr>
        <p:spPr>
          <a:xfrm>
            <a:off x="149968" y="332656"/>
            <a:ext cx="8229600" cy="1066800"/>
          </a:xfrm>
        </p:spPr>
        <p:txBody>
          <a:bodyPr/>
          <a:lstStyle/>
          <a:p>
            <a:r>
              <a:rPr lang="fr-FR" dirty="0"/>
              <a:t>Nouveau Code pénal</a:t>
            </a:r>
          </a:p>
        </p:txBody>
      </p:sp>
      <p:sp>
        <p:nvSpPr>
          <p:cNvPr id="3" name="Espace réservé du contenu 2">
            <a:extLst>
              <a:ext uri="{FF2B5EF4-FFF2-40B4-BE49-F238E27FC236}">
                <a16:creationId xmlns:a16="http://schemas.microsoft.com/office/drawing/2014/main" id="{DCAEBD7B-88E3-7FB9-4EAB-29BF3DF79C71}"/>
              </a:ext>
            </a:extLst>
          </p:cNvPr>
          <p:cNvSpPr>
            <a:spLocks noGrp="1"/>
          </p:cNvSpPr>
          <p:nvPr>
            <p:ph idx="1"/>
          </p:nvPr>
        </p:nvSpPr>
        <p:spPr>
          <a:xfrm>
            <a:off x="149968" y="1603993"/>
            <a:ext cx="8964488" cy="5256584"/>
          </a:xfrm>
        </p:spPr>
        <p:txBody>
          <a:bodyPr>
            <a:normAutofit fontScale="92500" lnSpcReduction="20000"/>
          </a:bodyPr>
          <a:lstStyle/>
          <a:p>
            <a:r>
              <a:rPr lang="fr-FR" dirty="0"/>
              <a:t>Absence de définition des notions de</a:t>
            </a:r>
          </a:p>
          <a:p>
            <a:pPr lvl="1"/>
            <a:r>
              <a:rPr lang="fr-FR" dirty="0">
                <a:solidFill>
                  <a:schemeClr val="tx1"/>
                </a:solidFill>
              </a:rPr>
              <a:t>Trouble mental</a:t>
            </a:r>
          </a:p>
          <a:p>
            <a:pPr lvl="1"/>
            <a:r>
              <a:rPr lang="fr-FR" dirty="0">
                <a:solidFill>
                  <a:schemeClr val="tx1"/>
                </a:solidFill>
              </a:rPr>
              <a:t>Trouble psychiatrique</a:t>
            </a:r>
          </a:p>
          <a:p>
            <a:pPr lvl="1"/>
            <a:r>
              <a:rPr lang="fr-FR" dirty="0">
                <a:solidFill>
                  <a:schemeClr val="tx1"/>
                </a:solidFill>
              </a:rPr>
              <a:t>Capacité de discernement</a:t>
            </a:r>
          </a:p>
          <a:p>
            <a:pPr lvl="1"/>
            <a:r>
              <a:rPr lang="fr-FR" dirty="0">
                <a:solidFill>
                  <a:schemeClr val="tx1"/>
                </a:solidFill>
              </a:rPr>
              <a:t>Capacité de contrôle de ses actes</a:t>
            </a:r>
          </a:p>
          <a:p>
            <a:pPr lvl="1"/>
            <a:r>
              <a:rPr lang="fr-FR" dirty="0">
                <a:solidFill>
                  <a:schemeClr val="tx1"/>
                </a:solidFill>
              </a:rPr>
              <a:t>Abolition / atténuation / altération grave</a:t>
            </a:r>
          </a:p>
          <a:p>
            <a:endParaRPr lang="fr-FR" dirty="0"/>
          </a:p>
          <a:p>
            <a:r>
              <a:rPr lang="fr-FR" dirty="0"/>
              <a:t>Or, absence de consensus entre experts psychiatres</a:t>
            </a:r>
          </a:p>
          <a:p>
            <a:endParaRPr lang="fr-FR" dirty="0"/>
          </a:p>
          <a:p>
            <a:r>
              <a:rPr lang="fr-FR" dirty="0"/>
              <a:t>Membre de la commission de réforme : </a:t>
            </a:r>
          </a:p>
          <a:p>
            <a:pPr lvl="1"/>
            <a:r>
              <a:rPr lang="fr-FR" sz="1800" dirty="0">
                <a:solidFill>
                  <a:schemeClr val="tx1"/>
                </a:solidFill>
                <a:effectLst/>
                <a:latin typeface="Georgia" panose="02040502050405020303" pitchFamily="18" charset="0"/>
                <a:ea typeface="Calibri" panose="020F0502020204030204" pitchFamily="34" charset="0"/>
              </a:rPr>
              <a:t>« les psychiatres judiciaires soutiennent qu’il est particulièrement difficile de définir la catégorie intermédiaire de manière univoque. C’est la raison pour laquelle la Commission a choisi de ne pas la définir séparément. Au lieu de cela, cette catégorie est associée à la définition du traitement sous privation de liberté, qui inclut la notion générale de ‘‘maladie psychiatrique’’. Cette large notion recouvre tout ce qui est reconnu comme tel par la science médicale dans le Manuel diagnostique et statistique des troubles mentaux (DSM). L’orateur précise que tant la toxicomanie que la pédophilie relèvent de la catégorie ‘‘maladie psychiatrique’’ </a:t>
            </a:r>
            <a:r>
              <a:rPr lang="fr-BE" sz="1800" dirty="0">
                <a:solidFill>
                  <a:schemeClr val="tx1"/>
                </a:solidFill>
                <a:effectLst/>
                <a:latin typeface="Georgia" panose="02040502050405020303" pitchFamily="18" charset="0"/>
              </a:rPr>
              <a:t> </a:t>
            </a:r>
            <a:endParaRPr lang="fr-FR" sz="1800" dirty="0">
              <a:solidFill>
                <a:schemeClr val="tx1"/>
              </a:solidFill>
              <a:latin typeface="Georgia" panose="02040502050405020303" pitchFamily="18" charset="0"/>
            </a:endParaRPr>
          </a:p>
        </p:txBody>
      </p:sp>
    </p:spTree>
    <p:extLst>
      <p:ext uri="{BB962C8B-B14F-4D97-AF65-F5344CB8AC3E}">
        <p14:creationId xmlns:p14="http://schemas.microsoft.com/office/powerpoint/2010/main" val="26348471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EB8788-105B-3645-4E04-8311561F2F56}"/>
              </a:ext>
            </a:extLst>
          </p:cNvPr>
          <p:cNvSpPr>
            <a:spLocks noGrp="1"/>
          </p:cNvSpPr>
          <p:nvPr>
            <p:ph type="title"/>
          </p:nvPr>
        </p:nvSpPr>
        <p:spPr>
          <a:xfrm>
            <a:off x="228600" y="283464"/>
            <a:ext cx="8229600" cy="1066800"/>
          </a:xfrm>
        </p:spPr>
        <p:txBody>
          <a:bodyPr/>
          <a:lstStyle/>
          <a:p>
            <a:r>
              <a:rPr lang="fr-FR" dirty="0"/>
              <a:t>Nouveau Code pénal</a:t>
            </a:r>
          </a:p>
        </p:txBody>
      </p:sp>
      <p:sp>
        <p:nvSpPr>
          <p:cNvPr id="3" name="Espace réservé du contenu 2">
            <a:extLst>
              <a:ext uri="{FF2B5EF4-FFF2-40B4-BE49-F238E27FC236}">
                <a16:creationId xmlns:a16="http://schemas.microsoft.com/office/drawing/2014/main" id="{BBE143C2-BD4B-4259-3FBE-3740ADF880D8}"/>
              </a:ext>
            </a:extLst>
          </p:cNvPr>
          <p:cNvSpPr>
            <a:spLocks noGrp="1"/>
          </p:cNvSpPr>
          <p:nvPr>
            <p:ph idx="1"/>
          </p:nvPr>
        </p:nvSpPr>
        <p:spPr>
          <a:xfrm>
            <a:off x="0" y="1350264"/>
            <a:ext cx="9144000" cy="5507736"/>
          </a:xfrm>
        </p:spPr>
        <p:txBody>
          <a:bodyPr>
            <a:normAutofit lnSpcReduction="10000"/>
          </a:bodyPr>
          <a:lstStyle/>
          <a:p>
            <a:pPr marL="109728" indent="0">
              <a:buNone/>
            </a:pPr>
            <a:r>
              <a:rPr lang="fr-FR" sz="1800" b="1" i="1" dirty="0">
                <a:effectLst/>
                <a:latin typeface="Georgia" panose="02040502050405020303" pitchFamily="18" charset="0"/>
                <a:ea typeface="Calibri" panose="020F0502020204030204" pitchFamily="34" charset="0"/>
              </a:rPr>
              <a:t>Déclaration du ministre de la Justice durant les débats parlementaires relatifs au nouveau Code pénal</a:t>
            </a:r>
          </a:p>
          <a:p>
            <a:endParaRPr lang="fr-FR" sz="1700" dirty="0">
              <a:effectLst/>
              <a:latin typeface="Georgia" panose="02040502050405020303" pitchFamily="18" charset="0"/>
              <a:ea typeface="Calibri" panose="020F0502020204030204" pitchFamily="34" charset="0"/>
            </a:endParaRPr>
          </a:p>
          <a:p>
            <a:r>
              <a:rPr lang="fr-FR" sz="1700" dirty="0">
                <a:effectLst/>
                <a:latin typeface="Georgia" panose="02040502050405020303" pitchFamily="18" charset="0"/>
                <a:ea typeface="Calibri" panose="020F0502020204030204" pitchFamily="34" charset="0"/>
              </a:rPr>
              <a:t>« Le terme trouble psychiatrique doit être lu dans un sens positif et ouvert, car il évite que certains troubles n’échappent au champ d’application de la loi (par exemple, les troubles de la personnalité) et, d’autre part, que certains troubles tombent injustement dans le champ d’application (par exemple, la démence, une lésion cérébrale acquise consécutive à un accident de roulage, etc.). Cette définition positive de ce qu’il y a lieu d’entendre par trouble psychiatrique n’entraîne pas de limitation stricte du champ d’application. La définition reste suffisamment ouverte, mais intègre de manière expresse le caractère évolutif de la médecine. (…) Ce trouble ne peut évidemment pas être de nature à conduire à l’irresponsabilité (et le cas échéant, à l’application de la loi sur l’internement). D’où le fait que, par cohérence avec l’article 25 du projet de loi, le traitement sous privation de liberté est exclu lorsque le trouble a aboli chez le prévenu ou l’inculpé la capacité de discernement ou le contrôle de ses actes »</a:t>
            </a:r>
            <a:r>
              <a:rPr lang="fr-BE" sz="1700" dirty="0">
                <a:effectLst/>
                <a:latin typeface="Georgia" panose="02040502050405020303" pitchFamily="18" charset="0"/>
              </a:rPr>
              <a:t> </a:t>
            </a:r>
          </a:p>
          <a:p>
            <a:endParaRPr lang="fr-BE" sz="1700" dirty="0">
              <a:effectLst/>
              <a:latin typeface="Georgia" panose="02040502050405020303" pitchFamily="18" charset="0"/>
            </a:endParaRPr>
          </a:p>
          <a:p>
            <a:r>
              <a:rPr lang="fr-BE" sz="1700" dirty="0">
                <a:effectLst/>
                <a:latin typeface="Georgia" panose="02040502050405020303" pitchFamily="18" charset="0"/>
                <a:ea typeface="Calibri" panose="020F0502020204030204" pitchFamily="34" charset="0"/>
              </a:rPr>
              <a:t>« </a:t>
            </a:r>
            <a:r>
              <a:rPr lang="fr-FR" sz="1700" dirty="0">
                <a:effectLst/>
                <a:latin typeface="Georgia" panose="02040502050405020303" pitchFamily="18" charset="0"/>
                <a:ea typeface="Calibri" panose="020F0502020204030204" pitchFamily="34" charset="0"/>
              </a:rPr>
              <a:t>médicalement parlant, une assuétude est un trouble psychiatrique »</a:t>
            </a:r>
            <a:r>
              <a:rPr lang="fr-BE" sz="1700" dirty="0">
                <a:effectLst/>
                <a:latin typeface="Georgia" panose="02040502050405020303" pitchFamily="18" charset="0"/>
              </a:rPr>
              <a:t> </a:t>
            </a:r>
          </a:p>
          <a:p>
            <a:endParaRPr lang="fr-BE" sz="1700" dirty="0">
              <a:effectLst/>
              <a:latin typeface="Georgia" panose="02040502050405020303" pitchFamily="18" charset="0"/>
            </a:endParaRPr>
          </a:p>
          <a:p>
            <a:r>
              <a:rPr lang="fr-BE" sz="1700" dirty="0">
                <a:effectLst/>
                <a:latin typeface="Georgia" panose="02040502050405020303" pitchFamily="18" charset="0"/>
                <a:ea typeface="Calibri" panose="020F0502020204030204" pitchFamily="34" charset="0"/>
              </a:rPr>
              <a:t>« le traitement sous privation de liberté (…) fait écho au fait que la justice pénale est très souvent confrontée à des auteurs ayant un profil de personnalité perturbée d’un point de vue mental »</a:t>
            </a:r>
            <a:r>
              <a:rPr lang="fr-BE" sz="1700" dirty="0">
                <a:effectLst/>
                <a:latin typeface="Georgia" panose="02040502050405020303" pitchFamily="18" charset="0"/>
              </a:rPr>
              <a:t> </a:t>
            </a:r>
            <a:endParaRPr lang="fr-FR" sz="1700" dirty="0">
              <a:latin typeface="Georgia" panose="02040502050405020303" pitchFamily="18" charset="0"/>
            </a:endParaRPr>
          </a:p>
        </p:txBody>
      </p:sp>
    </p:spTree>
    <p:extLst>
      <p:ext uri="{BB962C8B-B14F-4D97-AF65-F5344CB8AC3E}">
        <p14:creationId xmlns:p14="http://schemas.microsoft.com/office/powerpoint/2010/main" val="8558686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404664"/>
            <a:ext cx="8229600" cy="1066800"/>
          </a:xfrm>
        </p:spPr>
        <p:txBody>
          <a:bodyPr/>
          <a:lstStyle/>
          <a:p>
            <a:r>
              <a:rPr lang="fr-FR" dirty="0"/>
              <a:t>Plan de la présentation</a:t>
            </a:r>
          </a:p>
        </p:txBody>
      </p:sp>
      <p:sp>
        <p:nvSpPr>
          <p:cNvPr id="3" name="Espace réservé du contenu 2"/>
          <p:cNvSpPr>
            <a:spLocks noGrp="1"/>
          </p:cNvSpPr>
          <p:nvPr>
            <p:ph idx="1"/>
          </p:nvPr>
        </p:nvSpPr>
        <p:spPr>
          <a:xfrm>
            <a:off x="269766" y="1772816"/>
            <a:ext cx="8855617" cy="4896544"/>
          </a:xfrm>
        </p:spPr>
        <p:txBody>
          <a:bodyPr>
            <a:normAutofit lnSpcReduction="10000"/>
          </a:bodyPr>
          <a:lstStyle/>
          <a:p>
            <a:pPr marL="624078" indent="-514350">
              <a:buFont typeface="+mj-lt"/>
              <a:buAutoNum type="arabicPeriod"/>
            </a:pPr>
            <a:r>
              <a:rPr lang="fr-FR" dirty="0"/>
              <a:t>La responsabilité pénale et la mesure d’internement</a:t>
            </a:r>
          </a:p>
          <a:p>
            <a:pPr marL="624078" indent="-514350">
              <a:buFont typeface="+mj-lt"/>
              <a:buAutoNum type="arabicPeriod"/>
            </a:pPr>
            <a:endParaRPr lang="fr-FR" dirty="0"/>
          </a:p>
          <a:p>
            <a:pPr marL="624078" indent="-514350">
              <a:buFont typeface="+mj-lt"/>
              <a:buAutoNum type="arabicPeriod"/>
            </a:pPr>
            <a:r>
              <a:rPr lang="fr-FR" dirty="0"/>
              <a:t>La peine de mise à la disposition du TAP</a:t>
            </a:r>
          </a:p>
          <a:p>
            <a:pPr marL="624078" indent="-514350">
              <a:buFont typeface="+mj-lt"/>
              <a:buAutoNum type="arabicPeriod"/>
            </a:pPr>
            <a:endParaRPr lang="fr-FR" dirty="0">
              <a:solidFill>
                <a:schemeClr val="accent3"/>
              </a:solidFill>
            </a:endParaRPr>
          </a:p>
          <a:p>
            <a:pPr marL="624078" indent="-514350">
              <a:buFont typeface="+mj-lt"/>
              <a:buAutoNum type="arabicPeriod"/>
            </a:pPr>
            <a:r>
              <a:rPr lang="fr-FR" dirty="0"/>
              <a:t>Le nouveau Code pénal  </a:t>
            </a:r>
          </a:p>
          <a:p>
            <a:pPr marL="624078" indent="-514350">
              <a:buFont typeface="+mj-lt"/>
              <a:buAutoNum type="arabicPeriod"/>
            </a:pPr>
            <a:endParaRPr lang="fr-FR" dirty="0">
              <a:solidFill>
                <a:schemeClr val="accent3"/>
              </a:solidFill>
            </a:endParaRPr>
          </a:p>
          <a:p>
            <a:pPr marL="624078" indent="-514350">
              <a:buFont typeface="+mj-lt"/>
              <a:buAutoNum type="arabicPeriod"/>
            </a:pPr>
            <a:r>
              <a:rPr lang="fr-FR" dirty="0">
                <a:solidFill>
                  <a:schemeClr val="accent3"/>
                </a:solidFill>
              </a:rPr>
              <a:t>La mesure de sûreté pour la protection de la société</a:t>
            </a:r>
            <a:endParaRPr lang="fr-FR" dirty="0"/>
          </a:p>
          <a:p>
            <a:pPr marL="624078" indent="-514350">
              <a:buFont typeface="+mj-lt"/>
              <a:buAutoNum type="arabicPeriod"/>
            </a:pPr>
            <a:endParaRPr lang="fr-FR" dirty="0"/>
          </a:p>
          <a:p>
            <a:pPr marL="624078" indent="-514350">
              <a:buFont typeface="+mj-lt"/>
              <a:buAutoNum type="arabicPeriod"/>
            </a:pPr>
            <a:r>
              <a:rPr lang="fr-FR" dirty="0"/>
              <a:t>Le futur Code de l’exécution des peines</a:t>
            </a:r>
          </a:p>
          <a:p>
            <a:pPr marL="109728" lvl="2" indent="0">
              <a:buClr>
                <a:schemeClr val="accent3"/>
              </a:buClr>
              <a:buNone/>
            </a:pPr>
            <a:endParaRPr lang="fr-FR" sz="2200" dirty="0">
              <a:solidFill>
                <a:schemeClr val="tx1"/>
              </a:solidFill>
            </a:endParaRPr>
          </a:p>
          <a:p>
            <a:pPr marL="624078" indent="-514350">
              <a:buFont typeface="+mj-lt"/>
              <a:buAutoNum type="arabicPeriod"/>
            </a:pPr>
            <a:endParaRPr lang="fr-FR" dirty="0"/>
          </a:p>
          <a:p>
            <a:endParaRPr lang="fr-FR" dirty="0"/>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3976356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43508" y="404664"/>
            <a:ext cx="8856984" cy="1080120"/>
          </a:xfrm>
        </p:spPr>
        <p:txBody>
          <a:bodyPr>
            <a:normAutofit/>
          </a:bodyPr>
          <a:lstStyle/>
          <a:p>
            <a:r>
              <a:rPr lang="fr-FR" sz="3400" dirty="0"/>
              <a:t>Projet de loi « mesure de sûreté »</a:t>
            </a:r>
            <a:endParaRPr lang="fr-FR" sz="2400" dirty="0"/>
          </a:p>
        </p:txBody>
      </p:sp>
      <p:sp>
        <p:nvSpPr>
          <p:cNvPr id="6" name="Espace réservé du contenu 2">
            <a:extLst>
              <a:ext uri="{FF2B5EF4-FFF2-40B4-BE49-F238E27FC236}">
                <a16:creationId xmlns:a16="http://schemas.microsoft.com/office/drawing/2014/main" id="{FE7E6FEC-1B43-0B0F-8618-058FD5F0EFD8}"/>
              </a:ext>
            </a:extLst>
          </p:cNvPr>
          <p:cNvSpPr>
            <a:spLocks noGrp="1"/>
          </p:cNvSpPr>
          <p:nvPr>
            <p:ph idx="1"/>
          </p:nvPr>
        </p:nvSpPr>
        <p:spPr>
          <a:xfrm>
            <a:off x="30222" y="1412776"/>
            <a:ext cx="9113777" cy="5616624"/>
          </a:xfrm>
        </p:spPr>
        <p:txBody>
          <a:bodyPr>
            <a:normAutofit fontScale="77500" lnSpcReduction="20000"/>
          </a:bodyPr>
          <a:lstStyle/>
          <a:p>
            <a:r>
              <a:rPr lang="fr-FR" dirty="0"/>
              <a:t>Deux projets de loi déposés en même temps à la chambre : Code pénal – Livre 1</a:t>
            </a:r>
            <a:r>
              <a:rPr lang="fr-FR" baseline="30000" dirty="0"/>
              <a:t>er</a:t>
            </a:r>
            <a:r>
              <a:rPr lang="fr-FR" dirty="0"/>
              <a:t> et Livre II + troisième projet de loi qui introduit une nouvelle mesure de sûreté à l’égard de certains condamnés à une </a:t>
            </a:r>
            <a:r>
              <a:rPr lang="fr-FR" dirty="0">
                <a:solidFill>
                  <a:schemeClr val="accent2"/>
                </a:solidFill>
              </a:rPr>
              <a:t>peine principale </a:t>
            </a:r>
            <a:r>
              <a:rPr lang="fr-FR" dirty="0"/>
              <a:t>d’au moins cinq ans d’emprisonnement </a:t>
            </a:r>
            <a:r>
              <a:rPr lang="fr-FR" b="1" u="sng" dirty="0">
                <a:solidFill>
                  <a:schemeClr val="accent2"/>
                </a:solidFill>
              </a:rPr>
              <a:t>et</a:t>
            </a:r>
            <a:r>
              <a:rPr lang="fr-FR" dirty="0"/>
              <a:t> à une </a:t>
            </a:r>
            <a:r>
              <a:rPr lang="fr-FR" dirty="0">
                <a:solidFill>
                  <a:schemeClr val="accent2"/>
                </a:solidFill>
              </a:rPr>
              <a:t>peine complémentaire </a:t>
            </a:r>
            <a:r>
              <a:rPr lang="fr-FR" dirty="0"/>
              <a:t>de mise à la disposition du TAP pour des faits portant atteinte à l’intégrité physique ou psychique de tiers</a:t>
            </a:r>
          </a:p>
          <a:p>
            <a:endParaRPr lang="fr-FR" dirty="0"/>
          </a:p>
          <a:p>
            <a:r>
              <a:rPr lang="fr-FR" dirty="0"/>
              <a:t>Selon l’ancien ministre de la Justice Vincent Van </a:t>
            </a:r>
            <a:r>
              <a:rPr lang="fr-FR" dirty="0" err="1"/>
              <a:t>Quickenborne</a:t>
            </a:r>
            <a:r>
              <a:rPr lang="fr-FR" dirty="0"/>
              <a:t>, seraient visés les « </a:t>
            </a:r>
            <a:r>
              <a:rPr lang="fr-FR" dirty="0">
                <a:solidFill>
                  <a:schemeClr val="accent3"/>
                </a:solidFill>
              </a:rPr>
              <a:t>psychopathes dangereux et personnes souffrant de troubles sexuels sévères </a:t>
            </a:r>
            <a:r>
              <a:rPr lang="fr-FR" dirty="0"/>
              <a:t>» qui n’auraient pas fait l’objet d’un traitement efficace en prison</a:t>
            </a:r>
          </a:p>
          <a:p>
            <a:endParaRPr lang="fr-FR" dirty="0"/>
          </a:p>
          <a:p>
            <a:r>
              <a:rPr lang="fr-FR" dirty="0"/>
              <a:t>Première « mouture » du projet = ne crée pas mesure de sûreté mais </a:t>
            </a:r>
            <a:r>
              <a:rPr lang="fr-FR" b="1" dirty="0">
                <a:solidFill>
                  <a:schemeClr val="accent2"/>
                </a:solidFill>
              </a:rPr>
              <a:t>élargit les possibilités d’interner des condamnés</a:t>
            </a:r>
          </a:p>
          <a:p>
            <a:pPr lvl="1"/>
            <a:r>
              <a:rPr lang="fr-FR" dirty="0">
                <a:solidFill>
                  <a:schemeClr val="tx1"/>
                </a:solidFill>
              </a:rPr>
              <a:t>Fortes critiques car :</a:t>
            </a:r>
          </a:p>
          <a:p>
            <a:pPr lvl="2"/>
            <a:r>
              <a:rPr lang="fr-FR" dirty="0">
                <a:solidFill>
                  <a:schemeClr val="tx1"/>
                </a:solidFill>
              </a:rPr>
              <a:t>l’internement, décidé par la CPS, s’ajoute à deux peines, pour des faits déjà sanctionnés </a:t>
            </a:r>
          </a:p>
          <a:p>
            <a:pPr lvl="2"/>
            <a:r>
              <a:rPr lang="fr-FR" dirty="0">
                <a:solidFill>
                  <a:schemeClr val="tx1"/>
                </a:solidFill>
              </a:rPr>
              <a:t>confusion : on envoie dans le régime de l’internement des condamnés ne souffrant pas de troubles mentaux !</a:t>
            </a:r>
          </a:p>
          <a:p>
            <a:pPr lvl="1"/>
            <a:endParaRPr lang="fr-FR" dirty="0">
              <a:solidFill>
                <a:schemeClr val="accent2"/>
              </a:solidFill>
            </a:endParaRPr>
          </a:p>
        </p:txBody>
      </p:sp>
    </p:spTree>
    <p:extLst>
      <p:ext uri="{BB962C8B-B14F-4D97-AF65-F5344CB8AC3E}">
        <p14:creationId xmlns:p14="http://schemas.microsoft.com/office/powerpoint/2010/main" val="39032135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60051" y="388405"/>
            <a:ext cx="8856984" cy="1080120"/>
          </a:xfrm>
        </p:spPr>
        <p:txBody>
          <a:bodyPr>
            <a:normAutofit/>
          </a:bodyPr>
          <a:lstStyle/>
          <a:p>
            <a:r>
              <a:rPr lang="fr-FR" sz="3000" dirty="0"/>
              <a:t>Mesure de sûreté pour la protection de la société</a:t>
            </a:r>
          </a:p>
        </p:txBody>
      </p:sp>
      <p:sp>
        <p:nvSpPr>
          <p:cNvPr id="6" name="Espace réservé du contenu 2">
            <a:extLst>
              <a:ext uri="{FF2B5EF4-FFF2-40B4-BE49-F238E27FC236}">
                <a16:creationId xmlns:a16="http://schemas.microsoft.com/office/drawing/2014/main" id="{FE7E6FEC-1B43-0B0F-8618-058FD5F0EFD8}"/>
              </a:ext>
            </a:extLst>
          </p:cNvPr>
          <p:cNvSpPr>
            <a:spLocks noGrp="1"/>
          </p:cNvSpPr>
          <p:nvPr>
            <p:ph idx="1"/>
          </p:nvPr>
        </p:nvSpPr>
        <p:spPr>
          <a:xfrm>
            <a:off x="30222" y="1556792"/>
            <a:ext cx="9113777" cy="5472608"/>
          </a:xfrm>
        </p:spPr>
        <p:txBody>
          <a:bodyPr>
            <a:normAutofit fontScale="70000" lnSpcReduction="20000"/>
          </a:bodyPr>
          <a:lstStyle/>
          <a:p>
            <a:r>
              <a:rPr lang="fr-FR" dirty="0"/>
              <a:t>Loi du 29 février 2024 insérant une mesure de sûreté pour la protection de la société : </a:t>
            </a:r>
          </a:p>
          <a:p>
            <a:pPr lvl="1"/>
            <a:r>
              <a:rPr lang="fr-FR" dirty="0">
                <a:solidFill>
                  <a:schemeClr val="accent3"/>
                </a:solidFill>
              </a:rPr>
              <a:t>Régime organisé : LARGEMENT similaire au régime de l’internement !!! </a:t>
            </a:r>
          </a:p>
          <a:p>
            <a:pPr marL="411480" lvl="1" indent="0">
              <a:buNone/>
            </a:pPr>
            <a:r>
              <a:rPr lang="fr-FR" sz="3100" b="1" i="1" dirty="0">
                <a:solidFill>
                  <a:schemeClr val="accent3"/>
                </a:solidFill>
              </a:rPr>
              <a:t>Retour de la confusion créée par la loi de défense sociale ?</a:t>
            </a:r>
          </a:p>
          <a:p>
            <a:endParaRPr lang="fr-FR" dirty="0"/>
          </a:p>
          <a:p>
            <a:r>
              <a:rPr lang="fr-FR" dirty="0"/>
              <a:t>Définition (art. 2) : </a:t>
            </a:r>
          </a:p>
          <a:p>
            <a:pPr marL="109728" indent="0">
              <a:buNone/>
            </a:pPr>
            <a:r>
              <a:rPr lang="fr-BE" i="1" dirty="0"/>
              <a:t>La mesure de sûreté pour la protection de la société est une </a:t>
            </a:r>
            <a:r>
              <a:rPr lang="fr-BE" i="1" dirty="0">
                <a:solidFill>
                  <a:schemeClr val="accent2"/>
                </a:solidFill>
              </a:rPr>
              <a:t>mesure de sûreté destinée à protéger la société contre </a:t>
            </a:r>
            <a:r>
              <a:rPr lang="fr-BE" i="1" dirty="0"/>
              <a:t>les personnes condamnées à une peine d'emprisonnement ou une réclusion d'au moins cinq ans assortie, à titre complémentaire, facultatif ou obligatoire, d'une mise à disposition du tribunal de l'application des peines chez lesquelles, au moment de la condamnation, est diagnostiqué un trouble psychiatrique grave pour lequel il n'existe pas encore de traitement suffisamment efficace et qui n'est pas de nature à abolir le jugement ou le contrôle de ses actes, mais qui a pour effet d'établir un danger grave et continu de commettre un nouveau crime ou délit qui porte atteinte ou menace gravement l'intégrité physique ou psychique de tiers et qui peut entraîner une peine d'emprisonnement ou de réclusion de cinq ans ou une peine plus lourde.</a:t>
            </a:r>
            <a:endParaRPr lang="fr-FR" i="1" dirty="0"/>
          </a:p>
          <a:p>
            <a:endParaRPr lang="fr-FR" dirty="0"/>
          </a:p>
          <a:p>
            <a:r>
              <a:rPr lang="fr-FR" dirty="0"/>
              <a:t>Prononcé </a:t>
            </a:r>
            <a:r>
              <a:rPr lang="fr-FR" dirty="0">
                <a:solidFill>
                  <a:schemeClr val="accent2"/>
                </a:solidFill>
              </a:rPr>
              <a:t>facultatif</a:t>
            </a:r>
            <a:r>
              <a:rPr lang="fr-FR" dirty="0"/>
              <a:t> de la mesure de sûreté par les juridictions de jugement</a:t>
            </a:r>
          </a:p>
          <a:p>
            <a:endParaRPr lang="fr-FR" dirty="0"/>
          </a:p>
        </p:txBody>
      </p:sp>
    </p:spTree>
    <p:extLst>
      <p:ext uri="{BB962C8B-B14F-4D97-AF65-F5344CB8AC3E}">
        <p14:creationId xmlns:p14="http://schemas.microsoft.com/office/powerpoint/2010/main" val="5415679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43507" y="283347"/>
            <a:ext cx="8856984" cy="1080120"/>
          </a:xfrm>
        </p:spPr>
        <p:txBody>
          <a:bodyPr>
            <a:normAutofit/>
          </a:bodyPr>
          <a:lstStyle/>
          <a:p>
            <a:r>
              <a:rPr lang="fr-FR" sz="3000" dirty="0"/>
              <a:t>Mesure de sûreté pour la protection de la société</a:t>
            </a:r>
          </a:p>
        </p:txBody>
      </p:sp>
      <p:sp>
        <p:nvSpPr>
          <p:cNvPr id="6" name="Espace réservé du contenu 2">
            <a:extLst>
              <a:ext uri="{FF2B5EF4-FFF2-40B4-BE49-F238E27FC236}">
                <a16:creationId xmlns:a16="http://schemas.microsoft.com/office/drawing/2014/main" id="{FE7E6FEC-1B43-0B0F-8618-058FD5F0EFD8}"/>
              </a:ext>
            </a:extLst>
          </p:cNvPr>
          <p:cNvSpPr>
            <a:spLocks noGrp="1"/>
          </p:cNvSpPr>
          <p:nvPr>
            <p:ph idx="1"/>
          </p:nvPr>
        </p:nvSpPr>
        <p:spPr>
          <a:xfrm>
            <a:off x="15111" y="1340768"/>
            <a:ext cx="9113777" cy="5632883"/>
          </a:xfrm>
        </p:spPr>
        <p:txBody>
          <a:bodyPr>
            <a:normAutofit fontScale="85000" lnSpcReduction="20000"/>
          </a:bodyPr>
          <a:lstStyle/>
          <a:p>
            <a:r>
              <a:rPr lang="fr-FR" dirty="0">
                <a:solidFill>
                  <a:schemeClr val="accent2"/>
                </a:solidFill>
              </a:rPr>
              <a:t>Conditions</a:t>
            </a:r>
            <a:r>
              <a:rPr lang="fr-FR" dirty="0"/>
              <a:t> pour </a:t>
            </a:r>
            <a:r>
              <a:rPr lang="fr-FR" b="1" dirty="0"/>
              <a:t>prononcer</a:t>
            </a:r>
            <a:r>
              <a:rPr lang="fr-FR" dirty="0"/>
              <a:t> la mesure (art. 9) :</a:t>
            </a:r>
          </a:p>
          <a:p>
            <a:pPr lvl="1"/>
            <a:endParaRPr lang="fr-FR" dirty="0">
              <a:solidFill>
                <a:schemeClr val="tx1"/>
              </a:solidFill>
            </a:endParaRPr>
          </a:p>
          <a:p>
            <a:pPr lvl="1"/>
            <a:r>
              <a:rPr lang="fr-FR" dirty="0">
                <a:solidFill>
                  <a:schemeClr val="tx1"/>
                </a:solidFill>
              </a:rPr>
              <a:t>Personne condamnée à une peine </a:t>
            </a:r>
            <a:r>
              <a:rPr lang="fr-FR" dirty="0"/>
              <a:t>d’emprisonnement de min 5 ans </a:t>
            </a:r>
            <a:r>
              <a:rPr lang="fr-FR" dirty="0">
                <a:solidFill>
                  <a:schemeClr val="tx1"/>
                </a:solidFill>
              </a:rPr>
              <a:t> </a:t>
            </a:r>
            <a:r>
              <a:rPr lang="fr-FR" b="1" u="sng" dirty="0"/>
              <a:t>et</a:t>
            </a:r>
            <a:r>
              <a:rPr lang="fr-FR" dirty="0">
                <a:solidFill>
                  <a:schemeClr val="tx1"/>
                </a:solidFill>
              </a:rPr>
              <a:t> à une </a:t>
            </a:r>
            <a:r>
              <a:rPr lang="fr-FR" dirty="0"/>
              <a:t>peine de mise à la disposition du TAP </a:t>
            </a:r>
          </a:p>
          <a:p>
            <a:pPr lvl="1"/>
            <a:endParaRPr lang="fr-FR" dirty="0">
              <a:solidFill>
                <a:schemeClr val="tx1"/>
              </a:solidFill>
            </a:endParaRPr>
          </a:p>
          <a:p>
            <a:pPr lvl="1"/>
            <a:r>
              <a:rPr lang="fr-FR" dirty="0">
                <a:solidFill>
                  <a:schemeClr val="tx1"/>
                </a:solidFill>
              </a:rPr>
              <a:t>Personne atteinte d’un </a:t>
            </a:r>
            <a:r>
              <a:rPr lang="fr-FR" dirty="0"/>
              <a:t>trouble psychiatrique grave </a:t>
            </a:r>
            <a:r>
              <a:rPr lang="fr-FR" dirty="0">
                <a:solidFill>
                  <a:schemeClr val="tx1"/>
                </a:solidFill>
              </a:rPr>
              <a:t>qui n’est pas de nature à abolir ses capacités volitives et cognitives et qui ne peut faire l’objet d’un traitement suffisamment efficace</a:t>
            </a:r>
          </a:p>
          <a:p>
            <a:pPr lvl="2"/>
            <a:r>
              <a:rPr lang="fr-FR" dirty="0"/>
              <a:t>Trouble psychiatrique </a:t>
            </a:r>
            <a:r>
              <a:rPr lang="fr-FR" b="1" dirty="0"/>
              <a:t>≠</a:t>
            </a:r>
            <a:r>
              <a:rPr lang="fr-FR" dirty="0"/>
              <a:t> trouble mental</a:t>
            </a:r>
          </a:p>
          <a:p>
            <a:pPr lvl="1"/>
            <a:endParaRPr lang="fr-FR" dirty="0">
              <a:solidFill>
                <a:schemeClr val="tx1"/>
              </a:solidFill>
            </a:endParaRPr>
          </a:p>
          <a:p>
            <a:pPr lvl="1"/>
            <a:r>
              <a:rPr lang="fr-FR" dirty="0"/>
              <a:t>Risque de récidive </a:t>
            </a:r>
            <a:r>
              <a:rPr lang="fr-FR" dirty="0">
                <a:solidFill>
                  <a:schemeClr val="tx1"/>
                </a:solidFill>
              </a:rPr>
              <a:t>(danger grave et continu qu’à la suite du trouble psychiatrique grave, combiné ou non à d’autres facteurs de risque, personne peut commettre nouveau crime ou délit </a:t>
            </a:r>
            <a:r>
              <a:rPr lang="fr-BE" dirty="0">
                <a:solidFill>
                  <a:schemeClr val="tx1"/>
                </a:solidFill>
              </a:rPr>
              <a:t>porte atteinte ou menace gravement l'intégrité physique ou psychique de tiers et qui peut entraîner une peine d'emprisonnement ou de réclusion de cinq ans ou une peine plus lourde)</a:t>
            </a:r>
          </a:p>
          <a:p>
            <a:pPr lvl="1"/>
            <a:endParaRPr lang="fr-BE" dirty="0">
              <a:solidFill>
                <a:schemeClr val="tx1"/>
              </a:solidFill>
            </a:endParaRPr>
          </a:p>
          <a:p>
            <a:pPr lvl="1"/>
            <a:r>
              <a:rPr lang="fr-BE" dirty="0"/>
              <a:t>Expertise psychiatrique médico-légale contradictoire </a:t>
            </a:r>
            <a:r>
              <a:rPr lang="fr-BE" dirty="0">
                <a:solidFill>
                  <a:schemeClr val="tx1"/>
                </a:solidFill>
              </a:rPr>
              <a:t>+ mise en </a:t>
            </a:r>
            <a:r>
              <a:rPr lang="fr-BE" dirty="0"/>
              <a:t>observation au COCS</a:t>
            </a:r>
            <a:endParaRPr lang="fr-FR" dirty="0"/>
          </a:p>
        </p:txBody>
      </p:sp>
    </p:spTree>
    <p:extLst>
      <p:ext uri="{BB962C8B-B14F-4D97-AF65-F5344CB8AC3E}">
        <p14:creationId xmlns:p14="http://schemas.microsoft.com/office/powerpoint/2010/main" val="41713917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43507" y="283347"/>
            <a:ext cx="8856984" cy="1080120"/>
          </a:xfrm>
        </p:spPr>
        <p:txBody>
          <a:bodyPr>
            <a:normAutofit/>
          </a:bodyPr>
          <a:lstStyle/>
          <a:p>
            <a:r>
              <a:rPr lang="fr-FR" sz="3000" dirty="0"/>
              <a:t>Mesure de sûreté pour la protection de la société</a:t>
            </a:r>
          </a:p>
        </p:txBody>
      </p:sp>
      <p:sp>
        <p:nvSpPr>
          <p:cNvPr id="6" name="Espace réservé du contenu 2">
            <a:extLst>
              <a:ext uri="{FF2B5EF4-FFF2-40B4-BE49-F238E27FC236}">
                <a16:creationId xmlns:a16="http://schemas.microsoft.com/office/drawing/2014/main" id="{FE7E6FEC-1B43-0B0F-8618-058FD5F0EFD8}"/>
              </a:ext>
            </a:extLst>
          </p:cNvPr>
          <p:cNvSpPr>
            <a:spLocks noGrp="1"/>
          </p:cNvSpPr>
          <p:nvPr>
            <p:ph idx="1"/>
          </p:nvPr>
        </p:nvSpPr>
        <p:spPr>
          <a:xfrm>
            <a:off x="15111" y="1340768"/>
            <a:ext cx="9113777" cy="5632883"/>
          </a:xfrm>
        </p:spPr>
        <p:txBody>
          <a:bodyPr>
            <a:normAutofit/>
          </a:bodyPr>
          <a:lstStyle/>
          <a:p>
            <a:r>
              <a:rPr lang="fr-FR" b="1" dirty="0"/>
              <a:t>Exécution de</a:t>
            </a:r>
            <a:r>
              <a:rPr lang="fr-FR" b="1" dirty="0">
                <a:solidFill>
                  <a:schemeClr val="accent2"/>
                </a:solidFill>
              </a:rPr>
              <a:t> </a:t>
            </a:r>
            <a:r>
              <a:rPr lang="fr-FR" b="1" dirty="0"/>
              <a:t>la mesure</a:t>
            </a:r>
            <a:r>
              <a:rPr lang="fr-FR" dirty="0"/>
              <a:t> :</a:t>
            </a:r>
          </a:p>
          <a:p>
            <a:pPr lvl="1"/>
            <a:endParaRPr lang="fr-FR" dirty="0">
              <a:solidFill>
                <a:schemeClr val="tx1"/>
              </a:solidFill>
            </a:endParaRPr>
          </a:p>
          <a:p>
            <a:pPr lvl="1"/>
            <a:r>
              <a:rPr lang="fr-FR" dirty="0">
                <a:solidFill>
                  <a:schemeClr val="tx1"/>
                </a:solidFill>
              </a:rPr>
              <a:t>Instance compétente pour exécution = CPS</a:t>
            </a:r>
          </a:p>
          <a:p>
            <a:pPr lvl="1"/>
            <a:endParaRPr lang="fr-FR" dirty="0">
              <a:solidFill>
                <a:schemeClr val="tx1"/>
              </a:solidFill>
            </a:endParaRPr>
          </a:p>
          <a:p>
            <a:pPr lvl="1"/>
            <a:r>
              <a:rPr lang="fr-FR" dirty="0">
                <a:solidFill>
                  <a:schemeClr val="tx1"/>
                </a:solidFill>
              </a:rPr>
              <a:t>CPS va d’abord décider de mettre, ou non, à exécution la mesure de sûreté</a:t>
            </a:r>
          </a:p>
          <a:p>
            <a:pPr lvl="1"/>
            <a:endParaRPr lang="fr-FR" dirty="0">
              <a:solidFill>
                <a:schemeClr val="tx1"/>
              </a:solidFill>
            </a:endParaRPr>
          </a:p>
          <a:p>
            <a:pPr lvl="1"/>
            <a:r>
              <a:rPr lang="fr-FR" dirty="0">
                <a:solidFill>
                  <a:schemeClr val="tx1"/>
                </a:solidFill>
              </a:rPr>
              <a:t>Si, un avant avant fin de la peine complémentaire de mise à la disposition du TAP, condamné n’exécute pas cette peine complémentaire en étant privé de liberté (car il a obtenu DL, SE ou LSS) : mesure de sûreté ne sera pas mise à exécution (art. 11)</a:t>
            </a:r>
          </a:p>
        </p:txBody>
      </p:sp>
    </p:spTree>
    <p:extLst>
      <p:ext uri="{BB962C8B-B14F-4D97-AF65-F5344CB8AC3E}">
        <p14:creationId xmlns:p14="http://schemas.microsoft.com/office/powerpoint/2010/main" val="12846467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43507" y="283347"/>
            <a:ext cx="8856984" cy="1080120"/>
          </a:xfrm>
        </p:spPr>
        <p:txBody>
          <a:bodyPr>
            <a:normAutofit/>
          </a:bodyPr>
          <a:lstStyle/>
          <a:p>
            <a:r>
              <a:rPr lang="fr-FR" sz="3000" dirty="0"/>
              <a:t>Mesure de sûreté pour la protection de la société</a:t>
            </a:r>
          </a:p>
        </p:txBody>
      </p:sp>
      <p:sp>
        <p:nvSpPr>
          <p:cNvPr id="6" name="Espace réservé du contenu 2">
            <a:extLst>
              <a:ext uri="{FF2B5EF4-FFF2-40B4-BE49-F238E27FC236}">
                <a16:creationId xmlns:a16="http://schemas.microsoft.com/office/drawing/2014/main" id="{FE7E6FEC-1B43-0B0F-8618-058FD5F0EFD8}"/>
              </a:ext>
            </a:extLst>
          </p:cNvPr>
          <p:cNvSpPr>
            <a:spLocks noGrp="1"/>
          </p:cNvSpPr>
          <p:nvPr>
            <p:ph idx="1"/>
          </p:nvPr>
        </p:nvSpPr>
        <p:spPr>
          <a:xfrm>
            <a:off x="15111" y="1340769"/>
            <a:ext cx="9113777" cy="5517232"/>
          </a:xfrm>
        </p:spPr>
        <p:txBody>
          <a:bodyPr>
            <a:normAutofit/>
          </a:bodyPr>
          <a:lstStyle/>
          <a:p>
            <a:r>
              <a:rPr lang="fr-FR" b="1" dirty="0"/>
              <a:t>Exécution de</a:t>
            </a:r>
            <a:r>
              <a:rPr lang="fr-FR" b="1" dirty="0">
                <a:solidFill>
                  <a:schemeClr val="accent2"/>
                </a:solidFill>
              </a:rPr>
              <a:t> </a:t>
            </a:r>
            <a:r>
              <a:rPr lang="fr-FR" b="1" dirty="0"/>
              <a:t>la mesure</a:t>
            </a:r>
            <a:r>
              <a:rPr lang="fr-FR" dirty="0"/>
              <a:t> :</a:t>
            </a:r>
          </a:p>
          <a:p>
            <a:pPr lvl="1"/>
            <a:endParaRPr lang="fr-FR" dirty="0">
              <a:solidFill>
                <a:schemeClr val="tx1"/>
              </a:solidFill>
            </a:endParaRPr>
          </a:p>
          <a:p>
            <a:pPr lvl="1"/>
            <a:r>
              <a:rPr lang="fr-FR" dirty="0">
                <a:solidFill>
                  <a:schemeClr val="tx1"/>
                </a:solidFill>
              </a:rPr>
              <a:t>Si condamné est privé de liberté, direction de la prison saisit la CPS qui ordonne la réalisation d’une expertise psychiatrique médico-légale (ici, pas de mise en observation prévue au COCS)</a:t>
            </a:r>
          </a:p>
          <a:p>
            <a:pPr lvl="1"/>
            <a:endParaRPr lang="fr-FR" dirty="0">
              <a:solidFill>
                <a:schemeClr val="tx1"/>
              </a:solidFill>
            </a:endParaRPr>
          </a:p>
          <a:p>
            <a:pPr lvl="1"/>
            <a:r>
              <a:rPr lang="fr-FR" dirty="0">
                <a:solidFill>
                  <a:schemeClr val="tx1"/>
                </a:solidFill>
              </a:rPr>
              <a:t>CPS décide, aux termes d’une audience contradictoire et après la réception de divers avis et rapports, de mettre à exécution la mesure de sûreté si les conditions pour prononcer cette mesure sont rencontrées (art. 10-12)</a:t>
            </a:r>
          </a:p>
          <a:p>
            <a:pPr lvl="1"/>
            <a:endParaRPr lang="fr-FR" dirty="0">
              <a:solidFill>
                <a:schemeClr val="tx1"/>
              </a:solidFill>
            </a:endParaRPr>
          </a:p>
          <a:p>
            <a:pPr lvl="1"/>
            <a:r>
              <a:rPr lang="fr-FR" dirty="0">
                <a:solidFill>
                  <a:schemeClr val="tx1"/>
                </a:solidFill>
              </a:rPr>
              <a:t>Décision de la CPS susceptible d’appel (art. 14-15)</a:t>
            </a:r>
          </a:p>
        </p:txBody>
      </p:sp>
    </p:spTree>
    <p:extLst>
      <p:ext uri="{BB962C8B-B14F-4D97-AF65-F5344CB8AC3E}">
        <p14:creationId xmlns:p14="http://schemas.microsoft.com/office/powerpoint/2010/main" val="25196283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43507" y="283347"/>
            <a:ext cx="8856984" cy="1080120"/>
          </a:xfrm>
        </p:spPr>
        <p:txBody>
          <a:bodyPr>
            <a:normAutofit/>
          </a:bodyPr>
          <a:lstStyle/>
          <a:p>
            <a:r>
              <a:rPr lang="fr-FR" sz="3000" dirty="0"/>
              <a:t>Mesure de sûreté pour la protection de la société</a:t>
            </a:r>
          </a:p>
        </p:txBody>
      </p:sp>
      <p:sp>
        <p:nvSpPr>
          <p:cNvPr id="6" name="Espace réservé du contenu 2">
            <a:extLst>
              <a:ext uri="{FF2B5EF4-FFF2-40B4-BE49-F238E27FC236}">
                <a16:creationId xmlns:a16="http://schemas.microsoft.com/office/drawing/2014/main" id="{FE7E6FEC-1B43-0B0F-8618-058FD5F0EFD8}"/>
              </a:ext>
            </a:extLst>
          </p:cNvPr>
          <p:cNvSpPr>
            <a:spLocks noGrp="1"/>
          </p:cNvSpPr>
          <p:nvPr>
            <p:ph idx="1"/>
          </p:nvPr>
        </p:nvSpPr>
        <p:spPr>
          <a:xfrm>
            <a:off x="-108519" y="1340769"/>
            <a:ext cx="9237408" cy="5517232"/>
          </a:xfrm>
        </p:spPr>
        <p:txBody>
          <a:bodyPr>
            <a:normAutofit fontScale="85000" lnSpcReduction="20000"/>
          </a:bodyPr>
          <a:lstStyle/>
          <a:p>
            <a:r>
              <a:rPr lang="fr-FR" b="1" dirty="0"/>
              <a:t>Exécution de</a:t>
            </a:r>
            <a:r>
              <a:rPr lang="fr-FR" b="1" dirty="0">
                <a:solidFill>
                  <a:schemeClr val="accent2"/>
                </a:solidFill>
              </a:rPr>
              <a:t> </a:t>
            </a:r>
            <a:r>
              <a:rPr lang="fr-FR" b="1" dirty="0"/>
              <a:t>la mesure</a:t>
            </a:r>
            <a:r>
              <a:rPr lang="fr-FR" dirty="0"/>
              <a:t> :</a:t>
            </a:r>
          </a:p>
          <a:p>
            <a:pPr lvl="1"/>
            <a:endParaRPr lang="fr-FR" dirty="0">
              <a:solidFill>
                <a:schemeClr val="tx1"/>
              </a:solidFill>
            </a:endParaRPr>
          </a:p>
          <a:p>
            <a:pPr lvl="1"/>
            <a:r>
              <a:rPr lang="fr-FR" dirty="0">
                <a:solidFill>
                  <a:schemeClr val="tx1"/>
                </a:solidFill>
              </a:rPr>
              <a:t>Si mesure de sûreté mise à exécution : </a:t>
            </a:r>
            <a:r>
              <a:rPr lang="fr-FR" dirty="0"/>
              <a:t>débute nécessairement par une privation de liberté</a:t>
            </a:r>
            <a:r>
              <a:rPr lang="fr-FR" dirty="0">
                <a:solidFill>
                  <a:schemeClr val="tx1"/>
                </a:solidFill>
              </a:rPr>
              <a:t> (≠ internement) qui se déroule </a:t>
            </a:r>
            <a:r>
              <a:rPr lang="fr-FR" dirty="0">
                <a:solidFill>
                  <a:schemeClr val="accent1"/>
                </a:solidFill>
              </a:rPr>
              <a:t>dans un lieu réservé aux personnes internées (EDS, SDS, CPL) (mais pas un hôpital psychiatrique ayant conclu un accord : ≠ internement)</a:t>
            </a:r>
          </a:p>
          <a:p>
            <a:pPr lvl="1"/>
            <a:endParaRPr lang="fr-FR" dirty="0">
              <a:solidFill>
                <a:schemeClr val="tx1"/>
              </a:solidFill>
            </a:endParaRPr>
          </a:p>
          <a:p>
            <a:pPr lvl="1"/>
            <a:r>
              <a:rPr lang="fr-FR" dirty="0">
                <a:solidFill>
                  <a:schemeClr val="tx1"/>
                </a:solidFill>
              </a:rPr>
              <a:t>Ensuite, examen régulier (au moins une fois par an) de la situation du condamné (art. 17 – 20)</a:t>
            </a:r>
          </a:p>
          <a:p>
            <a:pPr lvl="1"/>
            <a:endParaRPr lang="fr-FR" dirty="0">
              <a:solidFill>
                <a:schemeClr val="tx1"/>
              </a:solidFill>
            </a:endParaRPr>
          </a:p>
          <a:p>
            <a:pPr lvl="1"/>
            <a:r>
              <a:rPr lang="fr-FR" dirty="0">
                <a:solidFill>
                  <a:schemeClr val="tx1"/>
                </a:solidFill>
              </a:rPr>
              <a:t>CPS peut aménager la mesure de sûreté avec les mêmes modalités que celles prévues pour la mesure d’internement : mêmes conditions, avec une supplémentaire : « danger suffisamment diminué » (art. 16, al. 1</a:t>
            </a:r>
            <a:r>
              <a:rPr lang="fr-FR" baseline="30000" dirty="0">
                <a:solidFill>
                  <a:schemeClr val="tx1"/>
                </a:solidFill>
              </a:rPr>
              <a:t>er</a:t>
            </a:r>
            <a:r>
              <a:rPr lang="fr-FR" dirty="0">
                <a:solidFill>
                  <a:schemeClr val="tx1"/>
                </a:solidFill>
              </a:rPr>
              <a:t>) </a:t>
            </a:r>
          </a:p>
          <a:p>
            <a:pPr lvl="2"/>
            <a:r>
              <a:rPr lang="fr-FR" dirty="0">
                <a:solidFill>
                  <a:schemeClr val="tx1"/>
                </a:solidFill>
              </a:rPr>
              <a:t>placement dans hôpital psychiatrique envisageable que si CPS constate que traitement suffisamment efficace possible (art. 16, al. 2)</a:t>
            </a:r>
          </a:p>
          <a:p>
            <a:pPr lvl="1"/>
            <a:endParaRPr lang="fr-FR" dirty="0">
              <a:solidFill>
                <a:schemeClr val="tx1"/>
              </a:solidFill>
            </a:endParaRPr>
          </a:p>
          <a:p>
            <a:pPr lvl="1"/>
            <a:r>
              <a:rPr lang="fr-FR" dirty="0">
                <a:solidFill>
                  <a:schemeClr val="tx1"/>
                </a:solidFill>
              </a:rPr>
              <a:t>Suivi et contrôle condamné à qui modalité a été octroyée : renvoi à la loi relative à l’internement</a:t>
            </a:r>
          </a:p>
        </p:txBody>
      </p:sp>
    </p:spTree>
    <p:extLst>
      <p:ext uri="{BB962C8B-B14F-4D97-AF65-F5344CB8AC3E}">
        <p14:creationId xmlns:p14="http://schemas.microsoft.com/office/powerpoint/2010/main" val="37989465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43507" y="283347"/>
            <a:ext cx="8856984" cy="1080120"/>
          </a:xfrm>
        </p:spPr>
        <p:txBody>
          <a:bodyPr>
            <a:normAutofit/>
          </a:bodyPr>
          <a:lstStyle/>
          <a:p>
            <a:r>
              <a:rPr lang="fr-FR" sz="3000" dirty="0"/>
              <a:t>Mesure de sûreté pour la protection de la société</a:t>
            </a:r>
          </a:p>
        </p:txBody>
      </p:sp>
      <p:sp>
        <p:nvSpPr>
          <p:cNvPr id="6" name="Espace réservé du contenu 2">
            <a:extLst>
              <a:ext uri="{FF2B5EF4-FFF2-40B4-BE49-F238E27FC236}">
                <a16:creationId xmlns:a16="http://schemas.microsoft.com/office/drawing/2014/main" id="{FE7E6FEC-1B43-0B0F-8618-058FD5F0EFD8}"/>
              </a:ext>
            </a:extLst>
          </p:cNvPr>
          <p:cNvSpPr>
            <a:spLocks noGrp="1"/>
          </p:cNvSpPr>
          <p:nvPr>
            <p:ph idx="1"/>
          </p:nvPr>
        </p:nvSpPr>
        <p:spPr>
          <a:xfrm>
            <a:off x="143507" y="1556791"/>
            <a:ext cx="8985382" cy="5301209"/>
          </a:xfrm>
        </p:spPr>
        <p:txBody>
          <a:bodyPr>
            <a:normAutofit/>
          </a:bodyPr>
          <a:lstStyle/>
          <a:p>
            <a:r>
              <a:rPr lang="fr-FR" b="1" dirty="0"/>
              <a:t>Nouvelle mesure de sûreté </a:t>
            </a:r>
            <a:r>
              <a:rPr lang="fr-FR" dirty="0"/>
              <a:t>: une démesure ?</a:t>
            </a:r>
          </a:p>
          <a:p>
            <a:pPr lvl="1"/>
            <a:endParaRPr lang="fr-FR" dirty="0">
              <a:solidFill>
                <a:schemeClr val="tx1"/>
              </a:solidFill>
            </a:endParaRPr>
          </a:p>
          <a:p>
            <a:pPr lvl="1"/>
            <a:r>
              <a:rPr lang="fr-FR" dirty="0">
                <a:solidFill>
                  <a:schemeClr val="tx1"/>
                </a:solidFill>
              </a:rPr>
              <a:t>Mesure de sûreté après deux peines ? </a:t>
            </a:r>
          </a:p>
          <a:p>
            <a:pPr lvl="1"/>
            <a:endParaRPr lang="fr-FR" dirty="0">
              <a:solidFill>
                <a:schemeClr val="tx1"/>
              </a:solidFill>
            </a:endParaRPr>
          </a:p>
          <a:p>
            <a:pPr lvl="1"/>
            <a:r>
              <a:rPr lang="fr-FR" dirty="0">
                <a:solidFill>
                  <a:schemeClr val="tx1"/>
                </a:solidFill>
              </a:rPr>
              <a:t>Une mesure de sûreté ou une peine ? </a:t>
            </a:r>
          </a:p>
          <a:p>
            <a:pPr lvl="1"/>
            <a:endParaRPr lang="fr-FR" dirty="0">
              <a:solidFill>
                <a:schemeClr val="tx1"/>
              </a:solidFill>
            </a:endParaRPr>
          </a:p>
          <a:p>
            <a:pPr lvl="1"/>
            <a:r>
              <a:rPr lang="fr-FR" dirty="0">
                <a:solidFill>
                  <a:schemeClr val="tx1"/>
                </a:solidFill>
              </a:rPr>
              <a:t>Principe de légalité ? De proportionnalité ?</a:t>
            </a:r>
          </a:p>
          <a:p>
            <a:pPr lvl="1"/>
            <a:endParaRPr lang="fr-FR" dirty="0">
              <a:solidFill>
                <a:schemeClr val="tx1"/>
              </a:solidFill>
            </a:endParaRPr>
          </a:p>
          <a:p>
            <a:pPr marL="704088" lvl="2" indent="0">
              <a:buNone/>
            </a:pPr>
            <a:r>
              <a:rPr lang="fr-FR" sz="2000" i="1" dirty="0">
                <a:solidFill>
                  <a:schemeClr val="tx1"/>
                </a:solidFill>
              </a:rPr>
              <a:t>Recours pendant à la Cour constitutionnelle, affaire à  suivre…</a:t>
            </a:r>
          </a:p>
          <a:p>
            <a:pPr lvl="1"/>
            <a:endParaRPr lang="fr-FR" dirty="0">
              <a:solidFill>
                <a:schemeClr val="tx1"/>
              </a:solidFill>
            </a:endParaRPr>
          </a:p>
          <a:p>
            <a:pPr lvl="1"/>
            <a:r>
              <a:rPr lang="fr-FR" dirty="0">
                <a:solidFill>
                  <a:schemeClr val="tx1"/>
                </a:solidFill>
              </a:rPr>
              <a:t>Instrumentalisation du soin comme outil de gestion de la récidive ?</a:t>
            </a:r>
          </a:p>
          <a:p>
            <a:pPr lvl="1"/>
            <a:endParaRPr lang="fr-FR" dirty="0">
              <a:solidFill>
                <a:schemeClr val="tx1"/>
              </a:solidFill>
            </a:endParaRPr>
          </a:p>
        </p:txBody>
      </p:sp>
    </p:spTree>
    <p:extLst>
      <p:ext uri="{BB962C8B-B14F-4D97-AF65-F5344CB8AC3E}">
        <p14:creationId xmlns:p14="http://schemas.microsoft.com/office/powerpoint/2010/main" val="22446220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texte, Police, capture d’écran&#10;&#10;Description générée automatiquement">
            <a:extLst>
              <a:ext uri="{FF2B5EF4-FFF2-40B4-BE49-F238E27FC236}">
                <a16:creationId xmlns:a16="http://schemas.microsoft.com/office/drawing/2014/main" id="{A047F625-0F81-876A-881E-0863F541F4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32856"/>
            <a:ext cx="4594200" cy="2280653"/>
          </a:xfrm>
          <a:prstGeom prst="rect">
            <a:avLst/>
          </a:prstGeom>
        </p:spPr>
      </p:pic>
      <p:pic>
        <p:nvPicPr>
          <p:cNvPr id="9" name="Image 8" descr="Une image contenant texte, capture d’écran, Police, document&#10;&#10;Description générée automatiquement">
            <a:extLst>
              <a:ext uri="{FF2B5EF4-FFF2-40B4-BE49-F238E27FC236}">
                <a16:creationId xmlns:a16="http://schemas.microsoft.com/office/drawing/2014/main" id="{1B8311ED-63C1-E345-B96A-F5FB4AC80A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0292" y="730723"/>
            <a:ext cx="4528256" cy="5832648"/>
          </a:xfrm>
          <a:prstGeom prst="rect">
            <a:avLst/>
          </a:prstGeom>
        </p:spPr>
      </p:pic>
    </p:spTree>
    <p:extLst>
      <p:ext uri="{BB962C8B-B14F-4D97-AF65-F5344CB8AC3E}">
        <p14:creationId xmlns:p14="http://schemas.microsoft.com/office/powerpoint/2010/main" val="35384387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Police, nombre&#10;&#10;Description générée automatiquement">
            <a:extLst>
              <a:ext uri="{FF2B5EF4-FFF2-40B4-BE49-F238E27FC236}">
                <a16:creationId xmlns:a16="http://schemas.microsoft.com/office/drawing/2014/main" id="{A2D6FBC8-98FB-9B81-6678-CA67640015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4704"/>
            <a:ext cx="4227883" cy="5837077"/>
          </a:xfrm>
          <a:prstGeom prst="rect">
            <a:avLst/>
          </a:prstGeom>
        </p:spPr>
      </p:pic>
      <p:pic>
        <p:nvPicPr>
          <p:cNvPr id="5" name="Image 4" descr="Une image contenant texte, capture d’écran, Police, document&#10;&#10;Description générée automatiquement">
            <a:extLst>
              <a:ext uri="{FF2B5EF4-FFF2-40B4-BE49-F238E27FC236}">
                <a16:creationId xmlns:a16="http://schemas.microsoft.com/office/drawing/2014/main" id="{3791B100-92DD-74CB-FEAB-6D724040CD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7883" y="629189"/>
            <a:ext cx="4742385" cy="5589240"/>
          </a:xfrm>
          <a:prstGeom prst="rect">
            <a:avLst/>
          </a:prstGeom>
        </p:spPr>
      </p:pic>
      <p:pic>
        <p:nvPicPr>
          <p:cNvPr id="4" name="Image 3" descr="Une image contenant texte, Police, typographie&#10;&#10;Description générée automatiquement">
            <a:extLst>
              <a:ext uri="{FF2B5EF4-FFF2-40B4-BE49-F238E27FC236}">
                <a16:creationId xmlns:a16="http://schemas.microsoft.com/office/drawing/2014/main" id="{3DAE0DD0-BD48-96A7-3E48-B65C10BF2E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5976" y="6107457"/>
            <a:ext cx="4464496" cy="639169"/>
          </a:xfrm>
          <a:prstGeom prst="rect">
            <a:avLst/>
          </a:prstGeom>
        </p:spPr>
      </p:pic>
    </p:spTree>
    <p:extLst>
      <p:ext uri="{BB962C8B-B14F-4D97-AF65-F5344CB8AC3E}">
        <p14:creationId xmlns:p14="http://schemas.microsoft.com/office/powerpoint/2010/main" val="16198646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Police&#10;&#10;Description générée automatiquement">
            <a:extLst>
              <a:ext uri="{FF2B5EF4-FFF2-40B4-BE49-F238E27FC236}">
                <a16:creationId xmlns:a16="http://schemas.microsoft.com/office/drawing/2014/main" id="{64FE8653-AD9B-D417-67E6-18BFE9BBFB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5" y="116632"/>
            <a:ext cx="4752528" cy="2356945"/>
          </a:xfrm>
          <a:prstGeom prst="rect">
            <a:avLst/>
          </a:prstGeom>
        </p:spPr>
      </p:pic>
      <p:pic>
        <p:nvPicPr>
          <p:cNvPr id="5" name="Image 4" descr="Une image contenant texte, capture d’écran, Police, nombre&#10;&#10;Description générée automatiquement">
            <a:extLst>
              <a:ext uri="{FF2B5EF4-FFF2-40B4-BE49-F238E27FC236}">
                <a16:creationId xmlns:a16="http://schemas.microsoft.com/office/drawing/2014/main" id="{E8941FBA-F1DA-045F-6B3A-9A55F9C360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5" y="2458033"/>
            <a:ext cx="4346012" cy="3744416"/>
          </a:xfrm>
          <a:prstGeom prst="rect">
            <a:avLst/>
          </a:prstGeom>
        </p:spPr>
      </p:pic>
      <p:pic>
        <p:nvPicPr>
          <p:cNvPr id="6" name="Image 5" descr="Une image contenant texte, Police&#10;&#10;Description générée automatiquement">
            <a:extLst>
              <a:ext uri="{FF2B5EF4-FFF2-40B4-BE49-F238E27FC236}">
                <a16:creationId xmlns:a16="http://schemas.microsoft.com/office/drawing/2014/main" id="{4DBEC4E0-FA2F-B7B6-7690-41CFB1B28D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096659"/>
            <a:ext cx="4346012" cy="678101"/>
          </a:xfrm>
          <a:prstGeom prst="rect">
            <a:avLst/>
          </a:prstGeom>
        </p:spPr>
      </p:pic>
      <p:pic>
        <p:nvPicPr>
          <p:cNvPr id="7" name="Image 6" descr="Une image contenant texte, capture d’écran, Police&#10;&#10;Description générée automatiquement">
            <a:extLst>
              <a:ext uri="{FF2B5EF4-FFF2-40B4-BE49-F238E27FC236}">
                <a16:creationId xmlns:a16="http://schemas.microsoft.com/office/drawing/2014/main" id="{61E96BFB-18BA-D899-BB3D-199BDD5093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1772816"/>
            <a:ext cx="4346012" cy="2674469"/>
          </a:xfrm>
          <a:prstGeom prst="rect">
            <a:avLst/>
          </a:prstGeom>
        </p:spPr>
      </p:pic>
    </p:spTree>
    <p:extLst>
      <p:ext uri="{BB962C8B-B14F-4D97-AF65-F5344CB8AC3E}">
        <p14:creationId xmlns:p14="http://schemas.microsoft.com/office/powerpoint/2010/main" val="6067296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60051" y="388405"/>
            <a:ext cx="8856984" cy="1080120"/>
          </a:xfrm>
        </p:spPr>
        <p:txBody>
          <a:bodyPr>
            <a:normAutofit/>
          </a:bodyPr>
          <a:lstStyle/>
          <a:p>
            <a:r>
              <a:rPr lang="fr-FR" sz="3000" dirty="0"/>
              <a:t>Mesure de sûreté pour la protection de la société</a:t>
            </a:r>
          </a:p>
        </p:txBody>
      </p:sp>
      <p:sp>
        <p:nvSpPr>
          <p:cNvPr id="8" name="ZoneTexte 7">
            <a:extLst>
              <a:ext uri="{FF2B5EF4-FFF2-40B4-BE49-F238E27FC236}">
                <a16:creationId xmlns:a16="http://schemas.microsoft.com/office/drawing/2014/main" id="{72FC2780-1258-1206-791B-8E8BF7FD98A2}"/>
              </a:ext>
            </a:extLst>
          </p:cNvPr>
          <p:cNvSpPr txBox="1"/>
          <p:nvPr/>
        </p:nvSpPr>
        <p:spPr>
          <a:xfrm>
            <a:off x="1218844" y="5823264"/>
            <a:ext cx="6739398" cy="646331"/>
          </a:xfrm>
          <a:prstGeom prst="rect">
            <a:avLst/>
          </a:prstGeom>
          <a:noFill/>
        </p:spPr>
        <p:txBody>
          <a:bodyPr wrap="square">
            <a:spAutoFit/>
          </a:bodyPr>
          <a:lstStyle/>
          <a:p>
            <a:r>
              <a:rPr lang="fr-FR" dirty="0"/>
              <a:t>https://</a:t>
            </a:r>
            <a:r>
              <a:rPr lang="fr-FR" dirty="0" err="1"/>
              <a:t>www.lesoir.be</a:t>
            </a:r>
            <a:r>
              <a:rPr lang="fr-FR" dirty="0"/>
              <a:t>/515920/article/2023-05-27/peines-de-prison-stop-</a:t>
            </a:r>
            <a:r>
              <a:rPr lang="fr-FR" dirty="0" err="1"/>
              <a:t>lextension</a:t>
            </a:r>
            <a:r>
              <a:rPr lang="fr-FR" dirty="0"/>
              <a:t>-infinie-du-</a:t>
            </a:r>
            <a:r>
              <a:rPr lang="fr-FR" dirty="0" err="1"/>
              <a:t>securitaire</a:t>
            </a:r>
            <a:endParaRPr lang="fr-FR" dirty="0"/>
          </a:p>
        </p:txBody>
      </p:sp>
      <p:pic>
        <p:nvPicPr>
          <p:cNvPr id="10" name="Image 9" descr="Une image contenant texte, capture d’écran, Police&#10;&#10;Description générée automatiquement">
            <a:extLst>
              <a:ext uri="{FF2B5EF4-FFF2-40B4-BE49-F238E27FC236}">
                <a16:creationId xmlns:a16="http://schemas.microsoft.com/office/drawing/2014/main" id="{63291006-7234-9AC4-A8C1-5B487ACAFB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864" y="1556792"/>
            <a:ext cx="7211378" cy="4071905"/>
          </a:xfrm>
          <a:prstGeom prst="rect">
            <a:avLst/>
          </a:prstGeom>
        </p:spPr>
      </p:pic>
    </p:spTree>
    <p:extLst>
      <p:ext uri="{BB962C8B-B14F-4D97-AF65-F5344CB8AC3E}">
        <p14:creationId xmlns:p14="http://schemas.microsoft.com/office/powerpoint/2010/main" val="23516632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404664"/>
            <a:ext cx="8229600" cy="1066800"/>
          </a:xfrm>
        </p:spPr>
        <p:txBody>
          <a:bodyPr/>
          <a:lstStyle/>
          <a:p>
            <a:r>
              <a:rPr lang="fr-FR" dirty="0"/>
              <a:t>Plan de la présentation</a:t>
            </a:r>
          </a:p>
        </p:txBody>
      </p:sp>
      <p:sp>
        <p:nvSpPr>
          <p:cNvPr id="3" name="Espace réservé du contenu 2"/>
          <p:cNvSpPr>
            <a:spLocks noGrp="1"/>
          </p:cNvSpPr>
          <p:nvPr>
            <p:ph idx="1"/>
          </p:nvPr>
        </p:nvSpPr>
        <p:spPr>
          <a:xfrm>
            <a:off x="269766" y="1772816"/>
            <a:ext cx="8855617" cy="4896544"/>
          </a:xfrm>
        </p:spPr>
        <p:txBody>
          <a:bodyPr>
            <a:normAutofit lnSpcReduction="10000"/>
          </a:bodyPr>
          <a:lstStyle/>
          <a:p>
            <a:pPr marL="624078" indent="-514350">
              <a:buFont typeface="+mj-lt"/>
              <a:buAutoNum type="arabicPeriod"/>
            </a:pPr>
            <a:r>
              <a:rPr lang="fr-FR" dirty="0"/>
              <a:t>La responsabilité pénale et la mesure d’internement</a:t>
            </a:r>
          </a:p>
          <a:p>
            <a:pPr marL="624078" indent="-514350">
              <a:buFont typeface="+mj-lt"/>
              <a:buAutoNum type="arabicPeriod"/>
            </a:pPr>
            <a:endParaRPr lang="fr-FR" dirty="0"/>
          </a:p>
          <a:p>
            <a:pPr marL="624078" indent="-514350">
              <a:buFont typeface="+mj-lt"/>
              <a:buAutoNum type="arabicPeriod"/>
            </a:pPr>
            <a:r>
              <a:rPr lang="fr-FR" dirty="0"/>
              <a:t>La peine de mise à la disposition du TAP</a:t>
            </a:r>
          </a:p>
          <a:p>
            <a:pPr marL="624078" indent="-514350">
              <a:buFont typeface="+mj-lt"/>
              <a:buAutoNum type="arabicPeriod"/>
            </a:pPr>
            <a:endParaRPr lang="fr-FR" dirty="0">
              <a:solidFill>
                <a:schemeClr val="accent3"/>
              </a:solidFill>
            </a:endParaRPr>
          </a:p>
          <a:p>
            <a:pPr marL="624078" indent="-514350">
              <a:buFont typeface="+mj-lt"/>
              <a:buAutoNum type="arabicPeriod"/>
            </a:pPr>
            <a:r>
              <a:rPr lang="fr-FR" dirty="0"/>
              <a:t>La mesure de sûreté pour la protection de la société</a:t>
            </a:r>
          </a:p>
          <a:p>
            <a:pPr marL="624078" indent="-514350">
              <a:buFont typeface="+mj-lt"/>
              <a:buAutoNum type="arabicPeriod"/>
            </a:pPr>
            <a:endParaRPr lang="fr-FR" dirty="0"/>
          </a:p>
          <a:p>
            <a:pPr marL="624078" indent="-514350">
              <a:buFont typeface="+mj-lt"/>
              <a:buAutoNum type="arabicPeriod"/>
            </a:pPr>
            <a:r>
              <a:rPr lang="fr-FR" dirty="0"/>
              <a:t>Le nouveau Code pénal  </a:t>
            </a:r>
          </a:p>
          <a:p>
            <a:pPr marL="624078" indent="-514350">
              <a:buFont typeface="+mj-lt"/>
              <a:buAutoNum type="arabicPeriod"/>
            </a:pPr>
            <a:endParaRPr lang="fr-FR" dirty="0"/>
          </a:p>
          <a:p>
            <a:pPr marL="624078" indent="-514350">
              <a:buFont typeface="+mj-lt"/>
              <a:buAutoNum type="arabicPeriod"/>
            </a:pPr>
            <a:r>
              <a:rPr lang="fr-FR" dirty="0">
                <a:solidFill>
                  <a:schemeClr val="accent3"/>
                </a:solidFill>
              </a:rPr>
              <a:t>Le futur Code de l’exécution des peines et mesures</a:t>
            </a:r>
          </a:p>
          <a:p>
            <a:pPr marL="109728" lvl="2" indent="0">
              <a:buClr>
                <a:schemeClr val="accent3"/>
              </a:buClr>
              <a:buNone/>
            </a:pPr>
            <a:endParaRPr lang="fr-FR" sz="2200" dirty="0">
              <a:solidFill>
                <a:schemeClr val="tx1"/>
              </a:solidFill>
            </a:endParaRPr>
          </a:p>
          <a:p>
            <a:pPr marL="624078" indent="-514350">
              <a:buFont typeface="+mj-lt"/>
              <a:buAutoNum type="arabicPeriod"/>
            </a:pPr>
            <a:endParaRPr lang="fr-FR" dirty="0"/>
          </a:p>
          <a:p>
            <a:endParaRPr lang="fr-FR" dirty="0"/>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41212848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A5126E-8815-187A-DA59-A5784ACB97F9}"/>
              </a:ext>
            </a:extLst>
          </p:cNvPr>
          <p:cNvSpPr>
            <a:spLocks noGrp="1"/>
          </p:cNvSpPr>
          <p:nvPr>
            <p:ph type="title"/>
          </p:nvPr>
        </p:nvSpPr>
        <p:spPr>
          <a:xfrm>
            <a:off x="107504" y="404664"/>
            <a:ext cx="8229600" cy="1066800"/>
          </a:xfrm>
        </p:spPr>
        <p:txBody>
          <a:bodyPr>
            <a:normAutofit fontScale="90000"/>
          </a:bodyPr>
          <a:lstStyle/>
          <a:p>
            <a:r>
              <a:rPr lang="fr-FR" dirty="0"/>
              <a:t>Code exécution des peines et mesures</a:t>
            </a:r>
          </a:p>
        </p:txBody>
      </p:sp>
      <p:sp>
        <p:nvSpPr>
          <p:cNvPr id="3" name="Espace réservé du contenu 2">
            <a:extLst>
              <a:ext uri="{FF2B5EF4-FFF2-40B4-BE49-F238E27FC236}">
                <a16:creationId xmlns:a16="http://schemas.microsoft.com/office/drawing/2014/main" id="{3C8A9955-25DF-B1DE-EC1F-B4EB40E66C45}"/>
              </a:ext>
            </a:extLst>
          </p:cNvPr>
          <p:cNvSpPr>
            <a:spLocks noGrp="1"/>
          </p:cNvSpPr>
          <p:nvPr>
            <p:ph idx="1"/>
          </p:nvPr>
        </p:nvSpPr>
        <p:spPr>
          <a:xfrm>
            <a:off x="0" y="1700808"/>
            <a:ext cx="9144000" cy="5157192"/>
          </a:xfrm>
        </p:spPr>
        <p:txBody>
          <a:bodyPr>
            <a:normAutofit fontScale="92500" lnSpcReduction="10000"/>
          </a:bodyPr>
          <a:lstStyle/>
          <a:p>
            <a:r>
              <a:rPr lang="fr-FR" dirty="0"/>
              <a:t>Commission mise sur pied en mars 2024 : travail en cours</a:t>
            </a:r>
          </a:p>
          <a:p>
            <a:endParaRPr lang="fr-FR" dirty="0"/>
          </a:p>
          <a:p>
            <a:r>
              <a:rPr lang="fr-FR" b="1" i="1" dirty="0"/>
              <a:t>Quelles réformes ?</a:t>
            </a:r>
          </a:p>
          <a:p>
            <a:pPr lvl="1"/>
            <a:r>
              <a:rPr lang="fr-FR" i="1" dirty="0">
                <a:solidFill>
                  <a:schemeClr val="tx1"/>
                </a:solidFill>
              </a:rPr>
              <a:t>Au niveau du prononcé </a:t>
            </a:r>
            <a:r>
              <a:rPr lang="fr-FR" dirty="0">
                <a:solidFill>
                  <a:schemeClr val="tx1"/>
                </a:solidFill>
              </a:rPr>
              <a:t>(intégrer dans Code pénal ?) :</a:t>
            </a:r>
          </a:p>
          <a:p>
            <a:pPr lvl="2"/>
            <a:r>
              <a:rPr lang="fr-FR" dirty="0">
                <a:solidFill>
                  <a:schemeClr val="tx1"/>
                </a:solidFill>
              </a:rPr>
              <a:t>Quelles peines ? </a:t>
            </a:r>
          </a:p>
          <a:p>
            <a:pPr lvl="2"/>
            <a:r>
              <a:rPr lang="fr-FR" dirty="0">
                <a:solidFill>
                  <a:schemeClr val="tx1"/>
                </a:solidFill>
              </a:rPr>
              <a:t>Conserver la mesure d’internement ? </a:t>
            </a:r>
          </a:p>
          <a:p>
            <a:pPr lvl="2"/>
            <a:r>
              <a:rPr lang="fr-FR" dirty="0">
                <a:solidFill>
                  <a:schemeClr val="tx1"/>
                </a:solidFill>
              </a:rPr>
              <a:t>Définitions des notions de troubles mentaux / psychiatriques, capacité de discernement / contrôle de ses actes / </a:t>
            </a:r>
          </a:p>
          <a:p>
            <a:pPr lvl="2"/>
            <a:r>
              <a:rPr lang="fr-FR" dirty="0">
                <a:solidFill>
                  <a:schemeClr val="tx1"/>
                </a:solidFill>
              </a:rPr>
              <a:t>Décisions par juridictions de jugement uniquement ?</a:t>
            </a:r>
          </a:p>
          <a:p>
            <a:pPr lvl="2"/>
            <a:r>
              <a:rPr lang="fr-FR" dirty="0">
                <a:solidFill>
                  <a:schemeClr val="tx1"/>
                </a:solidFill>
              </a:rPr>
              <a:t>Chambres spécialisées ?</a:t>
            </a:r>
          </a:p>
          <a:p>
            <a:pPr lvl="1"/>
            <a:r>
              <a:rPr lang="fr-FR" i="1" dirty="0">
                <a:solidFill>
                  <a:schemeClr val="tx1"/>
                </a:solidFill>
              </a:rPr>
              <a:t>Au niveau de l’exécution</a:t>
            </a:r>
          </a:p>
          <a:p>
            <a:pPr lvl="2"/>
            <a:r>
              <a:rPr lang="fr-FR" dirty="0">
                <a:solidFill>
                  <a:schemeClr val="tx1"/>
                </a:solidFill>
              </a:rPr>
              <a:t>Chambre spécialisée ? Composition ?</a:t>
            </a:r>
          </a:p>
          <a:p>
            <a:pPr lvl="2"/>
            <a:r>
              <a:rPr lang="fr-FR" dirty="0">
                <a:solidFill>
                  <a:schemeClr val="tx1"/>
                </a:solidFill>
              </a:rPr>
              <a:t>Cumul peine / internement ?</a:t>
            </a:r>
          </a:p>
          <a:p>
            <a:pPr lvl="2"/>
            <a:r>
              <a:rPr lang="fr-FR" dirty="0">
                <a:solidFill>
                  <a:schemeClr val="tx1"/>
                </a:solidFill>
              </a:rPr>
              <a:t>Quid des « lieux » de privation de liberté ?</a:t>
            </a:r>
          </a:p>
          <a:p>
            <a:pPr lvl="1"/>
            <a:endParaRPr lang="fr-FR" dirty="0"/>
          </a:p>
        </p:txBody>
      </p:sp>
    </p:spTree>
    <p:extLst>
      <p:ext uri="{BB962C8B-B14F-4D97-AF65-F5344CB8AC3E}">
        <p14:creationId xmlns:p14="http://schemas.microsoft.com/office/powerpoint/2010/main" val="20915434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916832"/>
            <a:ext cx="8820472" cy="3528392"/>
          </a:xfrm>
        </p:spPr>
        <p:txBody>
          <a:bodyPr>
            <a:normAutofit fontScale="90000"/>
          </a:bodyPr>
          <a:lstStyle/>
          <a:p>
            <a:r>
              <a:rPr lang="fr-FR" sz="5000" dirty="0"/>
              <a:t>Merci de votre attention !</a:t>
            </a:r>
            <a:br>
              <a:rPr lang="fr-FR" sz="5000" dirty="0"/>
            </a:br>
            <a:br>
              <a:rPr lang="fr-FR" sz="3300" dirty="0"/>
            </a:br>
            <a:r>
              <a:rPr lang="fr-FR" sz="3600" i="1" u="sng" dirty="0"/>
              <a:t>Ressources</a:t>
            </a:r>
            <a:br>
              <a:rPr lang="fr-FR" i="1" dirty="0"/>
            </a:br>
            <a:br>
              <a:rPr lang="fr-FR" sz="2400" dirty="0"/>
            </a:br>
            <a:r>
              <a:rPr lang="fr-FR" sz="2400" dirty="0"/>
              <a:t>→ Centre de recherche : </a:t>
            </a:r>
            <a:br>
              <a:rPr lang="fr-FR" sz="2400" dirty="0"/>
            </a:br>
            <a:r>
              <a:rPr lang="fr-FR" sz="2000" dirty="0">
                <a:hlinkClick r:id="rId2"/>
              </a:rPr>
              <a:t>https://grepec.usaintlouis.be/</a:t>
            </a:r>
            <a:br>
              <a:rPr lang="fr-FR" sz="2400" dirty="0"/>
            </a:br>
            <a:br>
              <a:rPr lang="fr-FR" sz="2400" dirty="0"/>
            </a:br>
            <a:r>
              <a:rPr lang="fr-FR" sz="2400" dirty="0"/>
              <a:t>→ Publications : </a:t>
            </a:r>
            <a:r>
              <a:rPr lang="fr-FR" sz="2000" dirty="0">
                <a:hlinkClick r:id="rId3"/>
              </a:rPr>
              <a:t>https://dial.uclouvain.be/DialExport/Portail?method=bibliography&amp;author=Nederlandt,%20Olivia&amp;type=classic&amp;site=BOREAL</a:t>
            </a:r>
            <a:r>
              <a:rPr lang="fr-FR" sz="2000" dirty="0"/>
              <a:t> </a:t>
            </a:r>
            <a:br>
              <a:rPr lang="fr-FR" sz="2000" dirty="0"/>
            </a:br>
            <a:br>
              <a:rPr lang="fr-FR" sz="2000" dirty="0"/>
            </a:br>
            <a:r>
              <a:rPr lang="fr-FR" sz="2400" dirty="0"/>
              <a:t>→ PPT &amp; document « ressources » :</a:t>
            </a:r>
            <a:br>
              <a:rPr lang="fr-FR" sz="2400" dirty="0"/>
            </a:br>
            <a:r>
              <a:rPr lang="fr-BE" sz="2000" dirty="0">
                <a:hlinkClick r:id="rId4"/>
              </a:rPr>
              <a:t>https://dial.uclouvain.be/pr/boreal/object/boreal:293887</a:t>
            </a:r>
            <a:br>
              <a:rPr lang="fr-BE" sz="2000" dirty="0"/>
            </a:br>
            <a:br>
              <a:rPr lang="fr-BE" sz="2000" dirty="0"/>
            </a:br>
            <a:r>
              <a:rPr lang="fr-FR" sz="2400" dirty="0"/>
              <a:t>→ Cours en ligne gratuit sur l’internement :</a:t>
            </a:r>
            <a:br>
              <a:rPr lang="fr-BE" sz="2000" dirty="0"/>
            </a:br>
            <a:r>
              <a:rPr lang="fr-BE" sz="2000" dirty="0">
                <a:hlinkClick r:id="rId5"/>
              </a:rPr>
              <a:t>https://mividis.uclouvain.be/videos</a:t>
            </a:r>
            <a:r>
              <a:rPr lang="fr-BE" sz="2000">
                <a:hlinkClick r:id="rId5"/>
              </a:rPr>
              <a:t>/cours-penitentiaire-5/</a:t>
            </a:r>
            <a:r>
              <a:rPr lang="fr-BE" sz="2000"/>
              <a:t> </a:t>
            </a:r>
            <a:br>
              <a:rPr lang="fr-BE" sz="1800" dirty="0">
                <a:effectLst/>
                <a:latin typeface="Trebuchet MS" panose="020B0703020202090204" pitchFamily="34" charset="0"/>
                <a:ea typeface="Times New Roman" panose="02020603050405020304" pitchFamily="18" charset="0"/>
              </a:rPr>
            </a:br>
            <a:endParaRPr lang="fr-FR" sz="2000" i="1" dirty="0">
              <a:latin typeface="Trebuchet MS" panose="020B0703020202090204" pitchFamily="34" charset="0"/>
            </a:endParaRPr>
          </a:p>
        </p:txBody>
      </p:sp>
    </p:spTree>
    <p:extLst>
      <p:ext uri="{BB962C8B-B14F-4D97-AF65-F5344CB8AC3E}">
        <p14:creationId xmlns:p14="http://schemas.microsoft.com/office/powerpoint/2010/main" val="8852993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in">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rbai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i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Urban</Template>
  <TotalTime>17581</TotalTime>
  <Words>11058</Words>
  <Application>Microsoft Macintosh PowerPoint</Application>
  <PresentationFormat>Affichage à l'écran (4:3)</PresentationFormat>
  <Paragraphs>916</Paragraphs>
  <Slides>76</Slides>
  <Notes>47</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76</vt:i4>
      </vt:variant>
    </vt:vector>
  </HeadingPairs>
  <TitlesOfParts>
    <vt:vector size="86" baseType="lpstr">
      <vt:lpstr>Arial</vt:lpstr>
      <vt:lpstr>Calibri</vt:lpstr>
      <vt:lpstr>Georgia</vt:lpstr>
      <vt:lpstr>Georgia Pro</vt:lpstr>
      <vt:lpstr>Symbol</vt:lpstr>
      <vt:lpstr>Times New Roman</vt:lpstr>
      <vt:lpstr>Trebuchet MS</vt:lpstr>
      <vt:lpstr>Wingdings</vt:lpstr>
      <vt:lpstr>Wingdings 2</vt:lpstr>
      <vt:lpstr>Urbain</vt:lpstr>
      <vt:lpstr>Evolutions du cadre juridique  Colloque de la Plate-forme picarde de Concertation pour la santé mentale :  « Dix ans après la loi relative à l’internement :  évaluations, avancées et perspectives » 20 mars 2025 - CRP Les Marronniers</vt:lpstr>
      <vt:lpstr>Plan de la présentation</vt:lpstr>
      <vt:lpstr>Articles</vt:lpstr>
      <vt:lpstr>Recherche</vt:lpstr>
      <vt:lpstr>Plan de la présentation</vt:lpstr>
      <vt:lpstr>Trouble mental</vt:lpstr>
      <vt:lpstr>Trouble mental</vt:lpstr>
      <vt:lpstr>Trouble mental - internement</vt:lpstr>
      <vt:lpstr>Trouble mental - internement</vt:lpstr>
      <vt:lpstr>Internement</vt:lpstr>
      <vt:lpstr>Internement</vt:lpstr>
      <vt:lpstr>Décision </vt:lpstr>
      <vt:lpstr>Présentation PowerPoint</vt:lpstr>
      <vt:lpstr>Décision </vt:lpstr>
      <vt:lpstr>Nombre de prononcé de mesures d’internement</vt:lpstr>
      <vt:lpstr>Nombre de dossiers dans les CPS</vt:lpstr>
      <vt:lpstr>Recherche</vt:lpstr>
      <vt:lpstr>Recherche</vt:lpstr>
      <vt:lpstr>Exécution de l’internement</vt:lpstr>
      <vt:lpstr>Exécution de l’internement</vt:lpstr>
      <vt:lpstr>Exécution internement</vt:lpstr>
      <vt:lpstr>Présentation PowerPoint</vt:lpstr>
      <vt:lpstr>Exécution internement</vt:lpstr>
      <vt:lpstr>EDS Paifve</vt:lpstr>
      <vt:lpstr>Exécution internement</vt:lpstr>
      <vt:lpstr>Exécution internement</vt:lpstr>
      <vt:lpstr>Exécution internement</vt:lpstr>
      <vt:lpstr>Présentation PowerPoint</vt:lpstr>
      <vt:lpstr>Exécution internement</vt:lpstr>
      <vt:lpstr>Présentation PowerPoint</vt:lpstr>
      <vt:lpstr>Exécution internement</vt:lpstr>
      <vt:lpstr>Exécution internement</vt:lpstr>
      <vt:lpstr>Surpopulation carcérale &amp; inflation carcérale</vt:lpstr>
      <vt:lpstr>Surpopulation carcérale &amp; inflation carcérale</vt:lpstr>
      <vt:lpstr>Exécution de l’internement</vt:lpstr>
      <vt:lpstr>Exécution de l’internement</vt:lpstr>
      <vt:lpstr>Exécution internement</vt:lpstr>
      <vt:lpstr>Exécution internement</vt:lpstr>
      <vt:lpstr>Exécution internement</vt:lpstr>
      <vt:lpstr>Internement + peine</vt:lpstr>
      <vt:lpstr>Internement des condamnés</vt:lpstr>
      <vt:lpstr>Internement des condamnés</vt:lpstr>
      <vt:lpstr>Plan de la présentation</vt:lpstr>
      <vt:lpstr>Mise à la disposition du TAP</vt:lpstr>
      <vt:lpstr>Mise à la disposition du TAP</vt:lpstr>
      <vt:lpstr>Mise à la disposition du TAP</vt:lpstr>
      <vt:lpstr>Mise à la disposition du TAP</vt:lpstr>
      <vt:lpstr>Mise à la disposition du TAP</vt:lpstr>
      <vt:lpstr>Mise à la disposition du TAP</vt:lpstr>
      <vt:lpstr>Mise à la disposition du TAP </vt:lpstr>
      <vt:lpstr>Mise à la disposition du TAP  avec période de sûreté</vt:lpstr>
      <vt:lpstr>Présentation PowerPoint</vt:lpstr>
      <vt:lpstr>Plan de la présentation</vt:lpstr>
      <vt:lpstr>Nouveau Code pénal (8 avril 2026)</vt:lpstr>
      <vt:lpstr>Nouveau Code pénal</vt:lpstr>
      <vt:lpstr>Nouveau Code pénal</vt:lpstr>
      <vt:lpstr>Nouveau Code pénal</vt:lpstr>
      <vt:lpstr>Nouveau Code pénal</vt:lpstr>
      <vt:lpstr>Nouveau Code pénal</vt:lpstr>
      <vt:lpstr>Nouveau Code pénal</vt:lpstr>
      <vt:lpstr>Nouveau Code pénal</vt:lpstr>
      <vt:lpstr>Plan de la présentation</vt:lpstr>
      <vt:lpstr>Projet de loi « mesure de sûreté »</vt:lpstr>
      <vt:lpstr>Mesure de sûreté pour la protection de la société</vt:lpstr>
      <vt:lpstr>Mesure de sûreté pour la protection de la société</vt:lpstr>
      <vt:lpstr>Mesure de sûreté pour la protection de la société</vt:lpstr>
      <vt:lpstr>Mesure de sûreté pour la protection de la société</vt:lpstr>
      <vt:lpstr>Mesure de sûreté pour la protection de la société</vt:lpstr>
      <vt:lpstr>Mesure de sûreté pour la protection de la société</vt:lpstr>
      <vt:lpstr>Présentation PowerPoint</vt:lpstr>
      <vt:lpstr>Présentation PowerPoint</vt:lpstr>
      <vt:lpstr>Présentation PowerPoint</vt:lpstr>
      <vt:lpstr>Mesure de sûreté pour la protection de la société</vt:lpstr>
      <vt:lpstr>Plan de la présentation</vt:lpstr>
      <vt:lpstr>Code exécution des peines et mesures</vt:lpstr>
      <vt:lpstr>Merci de votre attention !  Ressources  → Centre de recherche :  https://grepec.usaintlouis.be/  → Publications : https://dial.uclouvain.be/DialExport/Portail?method=bibliography&amp;author=Nederlandt,%20Olivia&amp;type=classic&amp;site=BOREAL   → PPT &amp; document « ressources » : https://dial.uclouvain.be/pr/boreal/object/boreal:293887  → Cours en ligne gratuit sur l’internement : https://mividis.uclouvain.be/videos/cours-penitentiaire-5/  </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Dans la boîte à outils de la justice transitionnelle…</dc:title>
  <dc:creator>Olivia</dc:creator>
  <cp:lastModifiedBy>Olivia Nederlandt</cp:lastModifiedBy>
  <cp:revision>899</cp:revision>
  <cp:lastPrinted>2020-12-17T08:07:52Z</cp:lastPrinted>
  <dcterms:created xsi:type="dcterms:W3CDTF">2013-05-04T10:08:42Z</dcterms:created>
  <dcterms:modified xsi:type="dcterms:W3CDTF">2025-08-04T07:29:03Z</dcterms:modified>
</cp:coreProperties>
</file>