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71" r:id="rId5"/>
    <p:sldId id="272" r:id="rId6"/>
    <p:sldId id="273" r:id="rId7"/>
    <p:sldId id="258" r:id="rId8"/>
    <p:sldId id="259" r:id="rId9"/>
    <p:sldId id="260" r:id="rId10"/>
    <p:sldId id="261" r:id="rId11"/>
    <p:sldId id="263" r:id="rId12"/>
    <p:sldId id="264" r:id="rId13"/>
    <p:sldId id="265" r:id="rId14"/>
    <p:sldId id="266" r:id="rId15"/>
    <p:sldId id="267" r:id="rId16"/>
    <p:sldId id="269" r:id="rId17"/>
    <p:sldId id="268" r:id="rId1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18" autoAdjust="0"/>
    <p:restoredTop sz="94660"/>
  </p:normalViewPr>
  <p:slideViewPr>
    <p:cSldViewPr snapToGrid="0">
      <p:cViewPr varScale="1">
        <p:scale>
          <a:sx n="96" d="100"/>
          <a:sy n="96" d="100"/>
        </p:scale>
        <p:origin x="184"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7T15:52:47.13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62,'64'2,"0"0,-7 0,1 0,5-2,-3 0,14 0,-16 0,-35 0,-11 0,2 0,1 3,9-2,54 2,-16-3,-4 0,3 0,13 0,12 0,-41 0,36 0,-15 0,-14 0,3 0,35 0,-4 0,-32 0,12 0,-29 0,1 0,-16 0,-10 0,3 0,8 0,2 0,8 0,0 0,-8 0,7 0,-19 0,10 0,-12-3,5 2,5-2,21 3,-6 0,29 0,-11 0,32 0,5-10,-38 9,0 0,38-9,-40 10,1 0,38 0,-16 0,-8-5,-41 4,-5-4,-9 5,3 0,2-3,11 2,-6-2,26 3,-17 0,35 0,-11 0,-1 0,-3 0,16-10,8 8,0-8,-8 10,-17 0,-20 0,11 0,-25 0,-3 0,5 0,-4 0,6 0,-4 0,3 0,6 0,21 0,25 0,4 0,-4 0,-21 0,-15 0,15 0,-20 0,19 0,-23 0,8 0,16 0,-12 0,13 0,-17 0,-8-3,6 2,-6-3,41 4,-8 0,12 0,12 0,-8 0,16 0,-3 0,-34 0,-4 0,-27 0,-3 0,-8 0,16 0,0 0,45 0,2 0,0 0,-8 0,-44 0,-3 0,-8 4,7 3,-1-2,5 5,-10-9,2 6,1-6,5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7T15:52:52.06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1 107,'40'-3,"-4"2,-21-6,8 7,2-9,8 8,-8-7,23 7,-3-10,25 1,0 0,-25-1,-5 10,-28-2,-1 3,10 0,-10 0,21 0,-10 0,11 0,0 0,-8-4,-2 4,-8-4,-3 4,6 0,-6 0,7 0,-1 0,-5 4,5-4,-3 4,-3-4,13 3,-12-2,6 2,2-3,-11-3,14 2,-11-2,2 3,3-4,-5 3,5-5,-3 5,0-6,0 6,1-6,-1 6,0-2,0 6,0 2,1-1,-1 2,0-2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7T15:52:54.18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92,'94'0,"1"0,-31-3,1-3,6 2,8 3,7 0,2 1,-1-1,-4-2,0 0,-1-1,2 1,6-1,2 1,0-1,-1 1,-3 2,0 1,-2-1,1 0,-4-2,1 0,-2-1,-4 1,8-1,-5 0,-6 1,12 2,-14-1,-2-8,-52 10,-11 0,10-4,-5 3,6-2,-8 3</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FCD25B-7565-F188-CDFD-C0C1D8BE211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DF6A11F-72B1-29EC-5A83-96A03EB70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294C6B92-0A50-00A5-D87C-54964464B01B}"/>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9CC3ADA6-2C61-FBAC-B46B-39A61A462A1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3C9CAC3-EE99-DAD7-A07F-97977EC5E3D7}"/>
              </a:ext>
            </a:extLst>
          </p:cNvPr>
          <p:cNvSpPr>
            <a:spLocks noGrp="1"/>
          </p:cNvSpPr>
          <p:nvPr>
            <p:ph type="sldNum" sz="quarter" idx="12"/>
          </p:nvPr>
        </p:nvSpPr>
        <p:spPr/>
        <p:txBody>
          <a:bodyPr/>
          <a:lstStyle/>
          <a:p>
            <a:fld id="{9B3EE33B-C271-46DA-B99D-7FC4EA7D517C}" type="slidenum">
              <a:rPr lang="nl-BE" smtClean="0"/>
              <a:t>‹#›</a:t>
            </a:fld>
            <a:endParaRPr lang="nl-BE"/>
          </a:p>
        </p:txBody>
      </p:sp>
      <p:cxnSp>
        <p:nvCxnSpPr>
          <p:cNvPr id="7" name="Rechte verbindingslijn 6">
            <a:extLst>
              <a:ext uri="{FF2B5EF4-FFF2-40B4-BE49-F238E27FC236}">
                <a16:creationId xmlns:a16="http://schemas.microsoft.com/office/drawing/2014/main" id="{2252B233-F7E1-C945-4CE3-FD89BFD71249}"/>
              </a:ext>
            </a:extLst>
          </p:cNvPr>
          <p:cNvCxnSpPr>
            <a:cxnSpLocks/>
          </p:cNvCxnSpPr>
          <p:nvPr userDrawn="1"/>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pic>
        <p:nvPicPr>
          <p:cNvPr id="8" name="Afbeelding 7">
            <a:extLst>
              <a:ext uri="{FF2B5EF4-FFF2-40B4-BE49-F238E27FC236}">
                <a16:creationId xmlns:a16="http://schemas.microsoft.com/office/drawing/2014/main" id="{3498D65A-4E1B-B6E9-0B79-EC11F8A47A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spTree>
    <p:extLst>
      <p:ext uri="{BB962C8B-B14F-4D97-AF65-F5344CB8AC3E}">
        <p14:creationId xmlns:p14="http://schemas.microsoft.com/office/powerpoint/2010/main" val="318552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5E2A30-5D7E-1CB9-C0EE-2833DDE1AA87}"/>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B492D94-5886-DE65-0A0C-D199644F52D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B667040-5296-CD37-0428-F782004C5D62}"/>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9F34EB84-65FB-712B-3281-F20B204DB77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BD00879-0775-B76A-35E2-677EA7EE423D}"/>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1037498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59F68BF-6E38-3031-55BB-E5931A3C258F}"/>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8E269C6-7799-E293-BF58-E461AA59B4C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6CE88F8-81A0-8ACC-1648-C6415414887E}"/>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4CF3A74D-05A7-2C96-7CD8-947A1F6116B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88C2DA2-1C6A-915D-1271-C67D1E0A42B4}"/>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342013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C56616-052C-722C-A70C-D9D8DC36170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7604519-E762-9A54-C1D2-DCDA87DFD9A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4370F57-32C7-8E60-E639-147C9CC10BFC}"/>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5D50E6EF-7A9A-B054-718E-47F4676C665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FA24177-14F6-A91A-A771-632742D1455E}"/>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509841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2BF64E-3DCB-2B8E-C50B-65FE6A678F3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881FAD5-1691-FCF8-E52E-80EDA829FA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106FA43-9FB3-716B-8250-0B8C0E30218B}"/>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4755548A-9A60-9C09-AAFB-7F66C7EE59D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2BD66A-A743-9545-1A2A-F29B582F5264}"/>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200964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FC2A7B-F861-AB90-BAF6-C01A220D133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635EE70-F7EF-12E6-5E22-7C58FEF35E7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4EEB6CF6-39DA-82AB-EB8F-B4013E1E4AB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279222EF-63F2-70D4-39A0-511ED8FCBF12}"/>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6" name="Tijdelijke aanduiding voor voettekst 5">
            <a:extLst>
              <a:ext uri="{FF2B5EF4-FFF2-40B4-BE49-F238E27FC236}">
                <a16:creationId xmlns:a16="http://schemas.microsoft.com/office/drawing/2014/main" id="{C76926D8-83A5-6437-18B8-F5D763D8801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DAA28BD-A1BA-D476-9D80-AC1638018698}"/>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216868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B3925D-FE94-A926-A037-704EBA7CBDBF}"/>
              </a:ext>
            </a:extLst>
          </p:cNvPr>
          <p:cNvSpPr>
            <a:spLocks noGrp="1"/>
          </p:cNvSpPr>
          <p:nvPr>
            <p:ph type="title"/>
          </p:nvPr>
        </p:nvSpPr>
        <p:spPr>
          <a:xfrm>
            <a:off x="839788" y="939800"/>
            <a:ext cx="10515600" cy="750888"/>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C37C86E7-B9C0-7BAA-74C5-A45E45730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4EB5E9F-78BC-6FDB-B512-AD7673527BA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140E66A9-64B2-45B2-6539-2925E0E1D5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A703DF06-D885-7196-2126-4F88199F7ED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7B1103D6-D3AA-0C90-F69C-382D85E797F4}"/>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8" name="Tijdelijke aanduiding voor voettekst 7">
            <a:extLst>
              <a:ext uri="{FF2B5EF4-FFF2-40B4-BE49-F238E27FC236}">
                <a16:creationId xmlns:a16="http://schemas.microsoft.com/office/drawing/2014/main" id="{1A784F32-C521-E227-659E-A8489C1C20E7}"/>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A62C38EB-55FF-4D35-54F2-E70CB946BE58}"/>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2463932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964401-D7A0-AA4F-F353-E65496DDD41B}"/>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1350544-4517-57A7-FA96-7A327BDA2942}"/>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4" name="Tijdelijke aanduiding voor voettekst 3">
            <a:extLst>
              <a:ext uri="{FF2B5EF4-FFF2-40B4-BE49-F238E27FC236}">
                <a16:creationId xmlns:a16="http://schemas.microsoft.com/office/drawing/2014/main" id="{FF56D576-ED44-EF19-6096-54B7FC00D8F7}"/>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F1EB453-6BA9-0C23-F91C-96AC486248ED}"/>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354746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441F0A7-5917-945E-4B23-DE8C303228E0}"/>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3" name="Tijdelijke aanduiding voor voettekst 2">
            <a:extLst>
              <a:ext uri="{FF2B5EF4-FFF2-40B4-BE49-F238E27FC236}">
                <a16:creationId xmlns:a16="http://schemas.microsoft.com/office/drawing/2014/main" id="{BDA17CB5-5188-3428-095C-C57D7312829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8C941ED-4F44-232F-8DCD-B32AFE49D9AF}"/>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1285547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150EA-C818-BED2-0F03-D23DC1EA75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F064329-6E52-A0EB-D7B8-B29AEB40D1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AE247933-6A36-B824-1C69-8765CF0349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7052152-DB82-968C-5724-9DED1A945463}"/>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6" name="Tijdelijke aanduiding voor voettekst 5">
            <a:extLst>
              <a:ext uri="{FF2B5EF4-FFF2-40B4-BE49-F238E27FC236}">
                <a16:creationId xmlns:a16="http://schemas.microsoft.com/office/drawing/2014/main" id="{E3A8BD98-1641-9E5A-F21C-9EAFF7F9BA3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48B221A-93BA-CA3A-863D-7F1984706A46}"/>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185467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E513E1-30BF-E7D1-7D03-CC3485F191C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4FF42BA6-4E47-4459-85D1-3A5D6AFE5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01501653-FE68-BFCC-D6F1-6AD2004FA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58C5609-AA9E-3BE7-EF47-24EE6E6628EB}"/>
              </a:ext>
            </a:extLst>
          </p:cNvPr>
          <p:cNvSpPr>
            <a:spLocks noGrp="1"/>
          </p:cNvSpPr>
          <p:nvPr>
            <p:ph type="dt" sz="half" idx="10"/>
          </p:nvPr>
        </p:nvSpPr>
        <p:spPr/>
        <p:txBody>
          <a:bodyPr/>
          <a:lstStyle/>
          <a:p>
            <a:fld id="{7236CBA3-ADC3-4BB1-81A2-AC4E9DDE1EAD}" type="datetimeFigureOut">
              <a:rPr lang="nl-BE" smtClean="0"/>
              <a:t>6/10/2025</a:t>
            </a:fld>
            <a:endParaRPr lang="nl-BE"/>
          </a:p>
        </p:txBody>
      </p:sp>
      <p:sp>
        <p:nvSpPr>
          <p:cNvPr id="6" name="Tijdelijke aanduiding voor voettekst 5">
            <a:extLst>
              <a:ext uri="{FF2B5EF4-FFF2-40B4-BE49-F238E27FC236}">
                <a16:creationId xmlns:a16="http://schemas.microsoft.com/office/drawing/2014/main" id="{BCBDFE94-DAAF-FF0A-3CA5-6A744C898975}"/>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B1A5D2D-15D8-EB9E-A278-34FC18A5FC21}"/>
              </a:ext>
            </a:extLst>
          </p:cNvPr>
          <p:cNvSpPr>
            <a:spLocks noGrp="1"/>
          </p:cNvSpPr>
          <p:nvPr>
            <p:ph type="sldNum" sz="quarter" idx="12"/>
          </p:nvPr>
        </p:nvSpPr>
        <p:spPr/>
        <p:txBody>
          <a:bodyPr/>
          <a:lstStyle/>
          <a:p>
            <a:fld id="{9B3EE33B-C271-46DA-B99D-7FC4EA7D517C}" type="slidenum">
              <a:rPr lang="nl-BE" smtClean="0"/>
              <a:t>‹#›</a:t>
            </a:fld>
            <a:endParaRPr lang="nl-BE"/>
          </a:p>
        </p:txBody>
      </p:sp>
    </p:spTree>
    <p:extLst>
      <p:ext uri="{BB962C8B-B14F-4D97-AF65-F5344CB8AC3E}">
        <p14:creationId xmlns:p14="http://schemas.microsoft.com/office/powerpoint/2010/main" val="633609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91729C0-84F3-89B9-503E-83EFF0858D54}"/>
              </a:ext>
            </a:extLst>
          </p:cNvPr>
          <p:cNvSpPr>
            <a:spLocks noGrp="1"/>
          </p:cNvSpPr>
          <p:nvPr>
            <p:ph type="title"/>
          </p:nvPr>
        </p:nvSpPr>
        <p:spPr>
          <a:xfrm>
            <a:off x="838200" y="938064"/>
            <a:ext cx="10515600" cy="752624"/>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EBD49C6-433D-2476-8AE8-73D29621D0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23FFE0E-77F2-3F88-E1C7-FD14FEAACC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36CBA3-ADC3-4BB1-81A2-AC4E9DDE1EAD}" type="datetimeFigureOut">
              <a:rPr lang="nl-BE" smtClean="0"/>
              <a:t>6/10/2025</a:t>
            </a:fld>
            <a:endParaRPr lang="nl-BE"/>
          </a:p>
        </p:txBody>
      </p:sp>
      <p:sp>
        <p:nvSpPr>
          <p:cNvPr id="5" name="Tijdelijke aanduiding voor voettekst 4">
            <a:extLst>
              <a:ext uri="{FF2B5EF4-FFF2-40B4-BE49-F238E27FC236}">
                <a16:creationId xmlns:a16="http://schemas.microsoft.com/office/drawing/2014/main" id="{3528A570-E691-F384-98F2-EFCF1C32C7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81549017-E896-4653-F040-17D23220B6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3EE33B-C271-46DA-B99D-7FC4EA7D517C}" type="slidenum">
              <a:rPr lang="nl-BE" smtClean="0"/>
              <a:t>‹#›</a:t>
            </a:fld>
            <a:endParaRPr lang="nl-BE"/>
          </a:p>
        </p:txBody>
      </p:sp>
      <p:pic>
        <p:nvPicPr>
          <p:cNvPr id="7" name="Afbeelding 6">
            <a:extLst>
              <a:ext uri="{FF2B5EF4-FFF2-40B4-BE49-F238E27FC236}">
                <a16:creationId xmlns:a16="http://schemas.microsoft.com/office/drawing/2014/main" id="{822D2CE4-C9CA-90B9-8668-C4B089A30C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cxnSp>
        <p:nvCxnSpPr>
          <p:cNvPr id="8" name="Rechte verbindingslijn 7">
            <a:extLst>
              <a:ext uri="{FF2B5EF4-FFF2-40B4-BE49-F238E27FC236}">
                <a16:creationId xmlns:a16="http://schemas.microsoft.com/office/drawing/2014/main" id="{33C951D0-DD71-00FE-66CC-15942A6F56DC}"/>
              </a:ext>
            </a:extLst>
          </p:cNvPr>
          <p:cNvCxnSpPr>
            <a:cxnSpLocks/>
          </p:cNvCxnSpPr>
          <p:nvPr userDrawn="1"/>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6481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toerismewesthoek.be/nl/tyne-cot-cemetery"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vrt.be/vrtnws/nl/kijk/2025/09/23/video-donald-trump-verenigde-naties-vn/" TargetMode="External"/><Relationship Id="rId2" Type="http://schemas.openxmlformats.org/officeDocument/2006/relationships/hyperlink" Target="https://www.youtube.com/watch?v=GkiKpMDERE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greentogrey.eu/"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3.xml"/><Relationship Id="rId4" Type="http://schemas.openxmlformats.org/officeDocument/2006/relationships/image" Target="../media/image5.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visitbruges.b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A6639-DC59-31B2-4988-44D9A6476217}"/>
              </a:ext>
            </a:extLst>
          </p:cNvPr>
          <p:cNvSpPr>
            <a:spLocks noGrp="1"/>
          </p:cNvSpPr>
          <p:nvPr>
            <p:ph type="ctrTitle"/>
          </p:nvPr>
        </p:nvSpPr>
        <p:spPr/>
        <p:txBody>
          <a:bodyPr>
            <a:normAutofit fontScale="90000"/>
          </a:bodyPr>
          <a:lstStyle/>
          <a:p>
            <a:r>
              <a:rPr lang="nl-BE" dirty="0"/>
              <a:t>Duurzaamheid en de bescherming van onroerend erfgoed</a:t>
            </a:r>
          </a:p>
        </p:txBody>
      </p:sp>
      <p:sp>
        <p:nvSpPr>
          <p:cNvPr id="3" name="Ondertitel 2">
            <a:extLst>
              <a:ext uri="{FF2B5EF4-FFF2-40B4-BE49-F238E27FC236}">
                <a16:creationId xmlns:a16="http://schemas.microsoft.com/office/drawing/2014/main" id="{13CE22B2-549D-FA8B-7079-72AC97BB958C}"/>
              </a:ext>
            </a:extLst>
          </p:cNvPr>
          <p:cNvSpPr>
            <a:spLocks noGrp="1"/>
          </p:cNvSpPr>
          <p:nvPr>
            <p:ph type="subTitle" idx="1"/>
          </p:nvPr>
        </p:nvSpPr>
        <p:spPr/>
        <p:txBody>
          <a:bodyPr/>
          <a:lstStyle/>
          <a:p>
            <a:r>
              <a:rPr lang="nl-BE" dirty="0"/>
              <a:t>Dr Stijn Aerts (KULeuven) en Prof Dr Marie-Sophie de Clippele (UCLouvain Saint-Louis Bruxelles)</a:t>
            </a:r>
          </a:p>
        </p:txBody>
      </p:sp>
      <p:pic>
        <p:nvPicPr>
          <p:cNvPr id="4" name="Afbeelding 3">
            <a:extLst>
              <a:ext uri="{FF2B5EF4-FFF2-40B4-BE49-F238E27FC236}">
                <a16:creationId xmlns:a16="http://schemas.microsoft.com/office/drawing/2014/main" id="{45377F24-DA3C-7C19-76EB-BA61A0F9F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pic>
        <p:nvPicPr>
          <p:cNvPr id="5" name="Afbeelding 4">
            <a:extLst>
              <a:ext uri="{FF2B5EF4-FFF2-40B4-BE49-F238E27FC236}">
                <a16:creationId xmlns:a16="http://schemas.microsoft.com/office/drawing/2014/main" id="{83B233AE-25E7-ACDB-3728-F0E0DCA22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cxnSp>
        <p:nvCxnSpPr>
          <p:cNvPr id="6" name="Rechte verbindingslijn 5">
            <a:extLst>
              <a:ext uri="{FF2B5EF4-FFF2-40B4-BE49-F238E27FC236}">
                <a16:creationId xmlns:a16="http://schemas.microsoft.com/office/drawing/2014/main" id="{D9C73539-A6F2-E7E1-4B4F-3EF179E747BC}"/>
              </a:ext>
            </a:extLst>
          </p:cNvPr>
          <p:cNvCxnSpPr>
            <a:cxnSpLocks/>
          </p:cNvCxnSpPr>
          <p:nvPr/>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2059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E6CB2A-FA1D-9535-D578-1838AF0323E8}"/>
              </a:ext>
            </a:extLst>
          </p:cNvPr>
          <p:cNvSpPr>
            <a:spLocks noGrp="1"/>
          </p:cNvSpPr>
          <p:nvPr>
            <p:ph type="title"/>
          </p:nvPr>
        </p:nvSpPr>
        <p:spPr>
          <a:xfrm>
            <a:off x="838200" y="938064"/>
            <a:ext cx="10515600" cy="752624"/>
          </a:xfrm>
        </p:spPr>
        <p:txBody>
          <a:bodyPr anchor="ctr">
            <a:normAutofit/>
          </a:bodyPr>
          <a:lstStyle/>
          <a:p>
            <a:r>
              <a:rPr lang="nl-NL" dirty="0"/>
              <a:t>Primaat van het klimaat</a:t>
            </a:r>
            <a:endParaRPr lang="nl-BE" dirty="0"/>
          </a:p>
        </p:txBody>
      </p:sp>
      <p:sp>
        <p:nvSpPr>
          <p:cNvPr id="8" name="Content Placeholder 2">
            <a:extLst>
              <a:ext uri="{FF2B5EF4-FFF2-40B4-BE49-F238E27FC236}">
                <a16:creationId xmlns:a16="http://schemas.microsoft.com/office/drawing/2014/main" id="{3048F2E0-FA0D-9EF6-5B92-A39B5FAE67F4}"/>
              </a:ext>
            </a:extLst>
          </p:cNvPr>
          <p:cNvSpPr>
            <a:spLocks noGrp="1"/>
          </p:cNvSpPr>
          <p:nvPr>
            <p:ph sz="half" idx="1"/>
          </p:nvPr>
        </p:nvSpPr>
        <p:spPr>
          <a:xfrm>
            <a:off x="838200" y="1825625"/>
            <a:ext cx="5181600" cy="4351338"/>
          </a:xfrm>
        </p:spPr>
        <p:txBody>
          <a:bodyPr/>
          <a:lstStyle/>
          <a:p>
            <a:pPr marL="0" indent="0">
              <a:buNone/>
            </a:pPr>
            <a:r>
              <a:rPr lang="en-US" dirty="0">
                <a:hlinkClick r:id="rId2"/>
              </a:rPr>
              <a:t>https://www.toerismewesthoek.be/nl/tyne-cot-cemetery</a:t>
            </a:r>
            <a:endParaRPr lang="en-US" dirty="0"/>
          </a:p>
          <a:p>
            <a:pPr marL="0" indent="0">
              <a:buNone/>
            </a:pPr>
            <a:endParaRPr lang="en-US" dirty="0"/>
          </a:p>
          <a:p>
            <a:pPr marL="0" indent="0">
              <a:buNone/>
            </a:pPr>
            <a:r>
              <a:rPr lang="en-US" sz="2200" dirty="0" err="1"/>
              <a:t>Bv</a:t>
            </a:r>
            <a:r>
              <a:rPr lang="en-US" sz="2200" dirty="0"/>
              <a:t>. </a:t>
            </a:r>
            <a:r>
              <a:rPr lang="en-US" sz="2200" dirty="0" err="1"/>
              <a:t>RvVb</a:t>
            </a:r>
            <a:r>
              <a:rPr lang="en-US" sz="2200" dirty="0"/>
              <a:t> </a:t>
            </a:r>
            <a:r>
              <a:rPr lang="nl-NL" sz="2200" dirty="0"/>
              <a:t>20 maart 2025, nr. RvVb-A-2425-0637; </a:t>
            </a:r>
            <a:r>
              <a:rPr lang="en-US" sz="2200" dirty="0" err="1"/>
              <a:t>RvVb</a:t>
            </a:r>
            <a:r>
              <a:rPr lang="en-US" sz="2200" dirty="0"/>
              <a:t> </a:t>
            </a:r>
            <a:r>
              <a:rPr lang="nl-NL" sz="2200" dirty="0"/>
              <a:t>20 maart 2025, nr. RvVb-A-2425-0634 </a:t>
            </a:r>
            <a:endParaRPr lang="en-US" sz="2200" dirty="0"/>
          </a:p>
        </p:txBody>
      </p:sp>
      <p:pic>
        <p:nvPicPr>
          <p:cNvPr id="7" name="Tijdelijke aanduiding voor inhoud 6">
            <a:extLst>
              <a:ext uri="{FF2B5EF4-FFF2-40B4-BE49-F238E27FC236}">
                <a16:creationId xmlns:a16="http://schemas.microsoft.com/office/drawing/2014/main" id="{68A6FAAD-B92C-3018-BFAF-106D8584A4B1}"/>
              </a:ext>
            </a:extLst>
          </p:cNvPr>
          <p:cNvPicPr>
            <a:picLocks noGrp="1" noChangeAspect="1"/>
          </p:cNvPicPr>
          <p:nvPr>
            <p:ph sz="half" idx="2"/>
          </p:nvPr>
        </p:nvPicPr>
        <p:blipFill>
          <a:blip r:embed="rId3"/>
          <a:stretch>
            <a:fillRect/>
          </a:stretch>
        </p:blipFill>
        <p:spPr>
          <a:xfrm>
            <a:off x="6172200" y="2588890"/>
            <a:ext cx="5181600" cy="2824807"/>
          </a:xfrm>
          <a:prstGeom prst="rect">
            <a:avLst/>
          </a:prstGeom>
        </p:spPr>
      </p:pic>
    </p:spTree>
    <p:extLst>
      <p:ext uri="{BB962C8B-B14F-4D97-AF65-F5344CB8AC3E}">
        <p14:creationId xmlns:p14="http://schemas.microsoft.com/office/powerpoint/2010/main" val="995422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53047E-5DB3-D1C3-FD3A-C58305F1C123}"/>
              </a:ext>
            </a:extLst>
          </p:cNvPr>
          <p:cNvSpPr>
            <a:spLocks noGrp="1"/>
          </p:cNvSpPr>
          <p:nvPr>
            <p:ph type="title"/>
          </p:nvPr>
        </p:nvSpPr>
        <p:spPr/>
        <p:txBody>
          <a:bodyPr/>
          <a:lstStyle/>
          <a:p>
            <a:r>
              <a:rPr lang="nl-NL" dirty="0"/>
              <a:t>Primaat van het klimaat</a:t>
            </a:r>
            <a:endParaRPr lang="nl-BE" dirty="0"/>
          </a:p>
        </p:txBody>
      </p:sp>
      <p:sp>
        <p:nvSpPr>
          <p:cNvPr id="3" name="Tijdelijke aanduiding voor inhoud 2">
            <a:extLst>
              <a:ext uri="{FF2B5EF4-FFF2-40B4-BE49-F238E27FC236}">
                <a16:creationId xmlns:a16="http://schemas.microsoft.com/office/drawing/2014/main" id="{144ED028-5B5F-6222-041E-D8B7D4E2B3D7}"/>
              </a:ext>
            </a:extLst>
          </p:cNvPr>
          <p:cNvSpPr>
            <a:spLocks noGrp="1"/>
          </p:cNvSpPr>
          <p:nvPr>
            <p:ph idx="1"/>
          </p:nvPr>
        </p:nvSpPr>
        <p:spPr/>
        <p:txBody>
          <a:bodyPr/>
          <a:lstStyle/>
          <a:p>
            <a:r>
              <a:rPr lang="nl-NL" dirty="0"/>
              <a:t>OUV centraal</a:t>
            </a:r>
          </a:p>
          <a:p>
            <a:r>
              <a:rPr lang="nl-NL" dirty="0"/>
              <a:t>Ook als erfgoed voorgaat, moet de weigeringsbeslissing </a:t>
            </a:r>
            <a:r>
              <a:rPr lang="nl-NL"/>
              <a:t>voor WT afdoende </a:t>
            </a:r>
            <a:r>
              <a:rPr lang="nl-NL" dirty="0"/>
              <a:t>worden </a:t>
            </a:r>
            <a:r>
              <a:rPr lang="nl-NL" b="1" dirty="0"/>
              <a:t>gemotiveerd</a:t>
            </a:r>
          </a:p>
          <a:p>
            <a:r>
              <a:rPr lang="nl-BE" dirty="0"/>
              <a:t>Andersluidend(e) advies/replieknota</a:t>
            </a:r>
          </a:p>
          <a:p>
            <a:r>
              <a:rPr lang="nl-BE" dirty="0"/>
              <a:t>Omzendbrief OMG/2024/1</a:t>
            </a:r>
          </a:p>
          <a:p>
            <a:pPr marL="0" indent="0">
              <a:buNone/>
            </a:pPr>
            <a:r>
              <a:rPr lang="nl-BE" dirty="0">
                <a:sym typeface="Wingdings" panose="05000000000000000000" pitchFamily="2" charset="2"/>
              </a:rPr>
              <a:t>	</a:t>
            </a:r>
            <a:r>
              <a:rPr lang="nl-BE" sz="2200" dirty="0">
                <a:sym typeface="Wingdings" panose="05000000000000000000" pitchFamily="2" charset="2"/>
              </a:rPr>
              <a:t> voorafgaand advies </a:t>
            </a:r>
            <a:r>
              <a:rPr lang="nl-BE" sz="2200" dirty="0" err="1">
                <a:sym typeface="Wingdings" panose="05000000000000000000" pitchFamily="2" charset="2"/>
              </a:rPr>
              <a:t>werelderfgoedcomité</a:t>
            </a:r>
            <a:r>
              <a:rPr lang="nl-BE" sz="2200" dirty="0">
                <a:sym typeface="Wingdings" panose="05000000000000000000" pitchFamily="2" charset="2"/>
              </a:rPr>
              <a:t> niet vereist</a:t>
            </a:r>
            <a:endParaRPr lang="nl-BE" sz="2200" dirty="0"/>
          </a:p>
          <a:p>
            <a:r>
              <a:rPr lang="nl-BE" dirty="0"/>
              <a:t>Klimaat ontkennen = ¡No </a:t>
            </a:r>
            <a:r>
              <a:rPr lang="nl-BE" dirty="0" err="1"/>
              <a:t>pasarán</a:t>
            </a:r>
            <a:r>
              <a:rPr lang="nl-BE" dirty="0"/>
              <a:t>!</a:t>
            </a:r>
          </a:p>
          <a:p>
            <a:pPr marL="0" indent="0">
              <a:buNone/>
            </a:pPr>
            <a:endParaRPr lang="nl-BE" dirty="0"/>
          </a:p>
        </p:txBody>
      </p:sp>
    </p:spTree>
    <p:extLst>
      <p:ext uri="{BB962C8B-B14F-4D97-AF65-F5344CB8AC3E}">
        <p14:creationId xmlns:p14="http://schemas.microsoft.com/office/powerpoint/2010/main" val="2855164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266069-28CC-3F6D-5206-B7F298210051}"/>
              </a:ext>
            </a:extLst>
          </p:cNvPr>
          <p:cNvSpPr>
            <a:spLocks noGrp="1"/>
          </p:cNvSpPr>
          <p:nvPr>
            <p:ph type="title"/>
          </p:nvPr>
        </p:nvSpPr>
        <p:spPr/>
        <p:txBody>
          <a:bodyPr/>
          <a:lstStyle/>
          <a:p>
            <a:r>
              <a:rPr lang="nl-NL" dirty="0"/>
              <a:t>Primaat van het klimaat</a:t>
            </a:r>
            <a:endParaRPr lang="nl-BE" dirty="0"/>
          </a:p>
        </p:txBody>
      </p:sp>
      <p:sp>
        <p:nvSpPr>
          <p:cNvPr id="3" name="Tijdelijke aanduiding voor inhoud 2">
            <a:extLst>
              <a:ext uri="{FF2B5EF4-FFF2-40B4-BE49-F238E27FC236}">
                <a16:creationId xmlns:a16="http://schemas.microsoft.com/office/drawing/2014/main" id="{A18DB9DD-7DEE-9996-38E7-0F27D30B9605}"/>
              </a:ext>
            </a:extLst>
          </p:cNvPr>
          <p:cNvSpPr>
            <a:spLocks noGrp="1"/>
          </p:cNvSpPr>
          <p:nvPr>
            <p:ph idx="1"/>
          </p:nvPr>
        </p:nvSpPr>
        <p:spPr/>
        <p:txBody>
          <a:bodyPr>
            <a:normAutofit fontScale="70000" lnSpcReduction="20000"/>
          </a:bodyPr>
          <a:lstStyle/>
          <a:p>
            <a:r>
              <a:rPr lang="nl-BE" dirty="0"/>
              <a:t>Art. 16</a:t>
            </a:r>
            <a:r>
              <a:rPr lang="nl-BE" i="1" dirty="0"/>
              <a:t>septies </a:t>
            </a:r>
            <a:r>
              <a:rPr lang="nl-BE" dirty="0"/>
              <a:t>RED III </a:t>
            </a:r>
          </a:p>
          <a:p>
            <a:r>
              <a:rPr lang="nl-BE" dirty="0"/>
              <a:t>Art. 3, tweede lid Verordening (EU) 2022/2577</a:t>
            </a:r>
          </a:p>
          <a:p>
            <a:endParaRPr lang="nl-BE" dirty="0"/>
          </a:p>
          <a:p>
            <a:pPr marL="0" indent="0" algn="just">
              <a:buNone/>
            </a:pPr>
            <a:r>
              <a:rPr lang="nl-BE" dirty="0"/>
              <a:t>	</a:t>
            </a:r>
            <a:r>
              <a:rPr lang="nl-NL" dirty="0"/>
              <a:t>“2. De lidstaten zorgen ervoor dat bij het plannings- en 	</a:t>
            </a:r>
            <a:r>
              <a:rPr lang="nl-NL" dirty="0" err="1"/>
              <a:t>vergunningverleningsprocess</a:t>
            </a:r>
            <a:r>
              <a:rPr lang="nl-NL" dirty="0"/>
              <a:t> </a:t>
            </a:r>
            <a:r>
              <a:rPr lang="nl-NL" dirty="0">
                <a:solidFill>
                  <a:schemeClr val="accent6"/>
                </a:solidFill>
              </a:rPr>
              <a:t>voor projecten die van hoger openbaar belang 	worden geacht</a:t>
            </a:r>
            <a:r>
              <a:rPr lang="nl-NL" dirty="0"/>
              <a:t> </a:t>
            </a:r>
            <a:r>
              <a:rPr lang="nl-NL" dirty="0">
                <a:solidFill>
                  <a:schemeClr val="accent6"/>
                </a:solidFill>
              </a:rPr>
              <a:t>voorrang wordt gegeven </a:t>
            </a:r>
            <a:r>
              <a:rPr lang="nl-NL" dirty="0"/>
              <a:t>aan de bouw en exploitatie van 	installaties voor de productie van energie uit hernieuwbare bronnen en de 	daarmee 	verband houdende ontwikkeling van netwerkinfrastructuur </a:t>
            </a:r>
            <a:r>
              <a:rPr lang="nl-NL" dirty="0">
                <a:solidFill>
                  <a:schemeClr val="accent6"/>
                </a:solidFill>
              </a:rPr>
              <a:t>wanneer in 	individuele gevallen rechtmatige belangen worden afgewogen. </a:t>
            </a:r>
          </a:p>
          <a:p>
            <a:pPr marL="0" indent="0" algn="just">
              <a:buNone/>
            </a:pPr>
            <a:r>
              <a:rPr lang="nl-NL" dirty="0"/>
              <a:t>	Ter zake van beschermde soorten geldt de eerste alinea alleen indien en voor 	zover passende instandhoudingsmaatregelen voor soorten worden getroffen 	die bijdragen tot het behouden of herstellen van de populaties in een gunstige 	staat van instandhouding, en voor dat doel voldoende financiële middelen en 	gebieden ter beschikking worden gesteld.”</a:t>
            </a:r>
          </a:p>
          <a:p>
            <a:pPr marL="0" indent="0">
              <a:buNone/>
            </a:pPr>
            <a:endParaRPr lang="nl-BE" dirty="0"/>
          </a:p>
          <a:p>
            <a:r>
              <a:rPr lang="nl-BE" dirty="0"/>
              <a:t>RvS en </a:t>
            </a:r>
            <a:r>
              <a:rPr lang="nl-BE" dirty="0" err="1"/>
              <a:t>HvJ</a:t>
            </a:r>
            <a:r>
              <a:rPr lang="nl-BE" dirty="0"/>
              <a:t> </a:t>
            </a:r>
            <a:r>
              <a:rPr lang="nl-BE" dirty="0" err="1"/>
              <a:t>to</a:t>
            </a:r>
            <a:r>
              <a:rPr lang="nl-BE" dirty="0"/>
              <a:t> </a:t>
            </a:r>
            <a:r>
              <a:rPr lang="nl-BE" dirty="0" err="1"/>
              <a:t>the</a:t>
            </a:r>
            <a:r>
              <a:rPr lang="nl-BE" dirty="0"/>
              <a:t> </a:t>
            </a:r>
            <a:r>
              <a:rPr lang="nl-BE" dirty="0" err="1"/>
              <a:t>rescue</a:t>
            </a:r>
            <a:r>
              <a:rPr lang="nl-BE" dirty="0"/>
              <a:t>? (</a:t>
            </a:r>
            <a:r>
              <a:rPr lang="nl-NL" dirty="0"/>
              <a:t>RvS </a:t>
            </a:r>
            <a:r>
              <a:rPr lang="nl-BE" dirty="0"/>
              <a:t>24 april 2025, nr. 263.053)</a:t>
            </a:r>
          </a:p>
        </p:txBody>
      </p:sp>
    </p:spTree>
    <p:extLst>
      <p:ext uri="{BB962C8B-B14F-4D97-AF65-F5344CB8AC3E}">
        <p14:creationId xmlns:p14="http://schemas.microsoft.com/office/powerpoint/2010/main" val="1686454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68B64D-1B19-0E71-6E36-D40AC411A162}"/>
              </a:ext>
            </a:extLst>
          </p:cNvPr>
          <p:cNvSpPr>
            <a:spLocks noGrp="1"/>
          </p:cNvSpPr>
          <p:nvPr>
            <p:ph type="title"/>
          </p:nvPr>
        </p:nvSpPr>
        <p:spPr/>
        <p:txBody>
          <a:bodyPr/>
          <a:lstStyle/>
          <a:p>
            <a:r>
              <a:rPr lang="nl-NL" dirty="0"/>
              <a:t>Duurzame regelgeving: </a:t>
            </a:r>
            <a:r>
              <a:rPr lang="nl-NL" i="1" dirty="0" err="1"/>
              <a:t>don’t</a:t>
            </a:r>
            <a:r>
              <a:rPr lang="nl-NL" i="1" dirty="0"/>
              <a:t> </a:t>
            </a:r>
            <a:r>
              <a:rPr lang="nl-NL" i="1" dirty="0" err="1"/>
              <a:t>be</a:t>
            </a:r>
            <a:r>
              <a:rPr lang="nl-NL" i="1" dirty="0"/>
              <a:t> a tool</a:t>
            </a:r>
            <a:endParaRPr lang="nl-BE" i="1" dirty="0"/>
          </a:p>
        </p:txBody>
      </p:sp>
      <p:sp>
        <p:nvSpPr>
          <p:cNvPr id="3" name="Tijdelijke aanduiding voor inhoud 2">
            <a:extLst>
              <a:ext uri="{FF2B5EF4-FFF2-40B4-BE49-F238E27FC236}">
                <a16:creationId xmlns:a16="http://schemas.microsoft.com/office/drawing/2014/main" id="{A937A7EC-7754-ABE1-9AFA-132BF09DAE81}"/>
              </a:ext>
            </a:extLst>
          </p:cNvPr>
          <p:cNvSpPr>
            <a:spLocks noGrp="1"/>
          </p:cNvSpPr>
          <p:nvPr>
            <p:ph idx="1"/>
          </p:nvPr>
        </p:nvSpPr>
        <p:spPr/>
        <p:txBody>
          <a:bodyPr>
            <a:normAutofit/>
          </a:bodyPr>
          <a:lstStyle/>
          <a:p>
            <a:r>
              <a:rPr lang="nl-BE" dirty="0"/>
              <a:t>Artikel 4.2.5 VCRO:</a:t>
            </a:r>
          </a:p>
          <a:p>
            <a:pPr marL="0" indent="0" algn="just">
              <a:buNone/>
            </a:pPr>
            <a:endParaRPr lang="nl-BE" sz="2400" dirty="0"/>
          </a:p>
          <a:p>
            <a:pPr marL="0" indent="0" algn="just">
              <a:buNone/>
            </a:pPr>
            <a:r>
              <a:rPr lang="nl-BE" sz="2400" dirty="0"/>
              <a:t>“Een gemeentelijke stedenbouwkundige verordening kan voor het gehele grondgebied van de gemeente of voor een deel ervan, </a:t>
            </a:r>
            <a:r>
              <a:rPr lang="nl-BE" sz="2400" dirty="0">
                <a:solidFill>
                  <a:schemeClr val="accent6"/>
                </a:solidFill>
              </a:rPr>
              <a:t>alleen een vergunningsplicht invoeren voor vrijgestelde of niet-</a:t>
            </a:r>
            <a:r>
              <a:rPr lang="nl-BE" sz="2400" dirty="0" err="1">
                <a:solidFill>
                  <a:schemeClr val="accent6"/>
                </a:solidFill>
              </a:rPr>
              <a:t>vergunningsplichtige</a:t>
            </a:r>
            <a:r>
              <a:rPr lang="nl-BE" sz="2400" dirty="0">
                <a:solidFill>
                  <a:schemeClr val="accent6"/>
                </a:solidFill>
              </a:rPr>
              <a:t> stedenbouwkundige handelingen die voorkomen op een door de Vlaamse Regering vast te stellen limitatieve lijst </a:t>
            </a:r>
            <a:r>
              <a:rPr lang="nl-BE" sz="2400" dirty="0"/>
              <a:t>van mogelijke </a:t>
            </a:r>
            <a:r>
              <a:rPr lang="nl-BE" sz="2400" dirty="0" err="1"/>
              <a:t>vergunningsplichtige</a:t>
            </a:r>
            <a:r>
              <a:rPr lang="nl-BE" sz="2400" dirty="0"/>
              <a:t> handelingen op gemeentelijk niveau. </a:t>
            </a:r>
          </a:p>
          <a:p>
            <a:pPr marL="0" indent="0" algn="just">
              <a:buNone/>
            </a:pPr>
            <a:r>
              <a:rPr lang="nl-BE" sz="2400" dirty="0"/>
              <a:t>Een verordening kan de vergunningsplicht niet vervangen door een meldingsplicht of vrijstelling. Een verordening kan een meldingsplicht niet vervangen door een vergunningsplicht of vrijstelling.”</a:t>
            </a:r>
          </a:p>
          <a:p>
            <a:endParaRPr lang="nl-BE" dirty="0"/>
          </a:p>
        </p:txBody>
      </p:sp>
    </p:spTree>
    <p:extLst>
      <p:ext uri="{BB962C8B-B14F-4D97-AF65-F5344CB8AC3E}">
        <p14:creationId xmlns:p14="http://schemas.microsoft.com/office/powerpoint/2010/main" val="105877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F7E4C2E-66F3-3E2C-48B8-FCADE6D30955}"/>
              </a:ext>
            </a:extLst>
          </p:cNvPr>
          <p:cNvPicPr>
            <a:picLocks noChangeAspect="1"/>
          </p:cNvPicPr>
          <p:nvPr/>
        </p:nvPicPr>
        <p:blipFill>
          <a:blip r:embed="rId2"/>
          <a:stretch>
            <a:fillRect/>
          </a:stretch>
        </p:blipFill>
        <p:spPr>
          <a:xfrm>
            <a:off x="8075057" y="5808822"/>
            <a:ext cx="2975382" cy="736282"/>
          </a:xfrm>
          <a:prstGeom prst="rect">
            <a:avLst/>
          </a:prstGeom>
        </p:spPr>
      </p:pic>
      <p:sp>
        <p:nvSpPr>
          <p:cNvPr id="2" name="Titel 1">
            <a:extLst>
              <a:ext uri="{FF2B5EF4-FFF2-40B4-BE49-F238E27FC236}">
                <a16:creationId xmlns:a16="http://schemas.microsoft.com/office/drawing/2014/main" id="{DC073CF1-C19E-EAAB-3CE3-A67140F1ABB2}"/>
              </a:ext>
            </a:extLst>
          </p:cNvPr>
          <p:cNvSpPr>
            <a:spLocks noGrp="1"/>
          </p:cNvSpPr>
          <p:nvPr>
            <p:ph type="title"/>
          </p:nvPr>
        </p:nvSpPr>
        <p:spPr/>
        <p:txBody>
          <a:bodyPr/>
          <a:lstStyle/>
          <a:p>
            <a:r>
              <a:rPr lang="nl-NL" dirty="0"/>
              <a:t>Duurzame regelgeving: </a:t>
            </a:r>
            <a:r>
              <a:rPr lang="nl-NL" i="1" dirty="0" err="1"/>
              <a:t>don’t</a:t>
            </a:r>
            <a:r>
              <a:rPr lang="nl-NL" i="1" dirty="0"/>
              <a:t> </a:t>
            </a:r>
            <a:r>
              <a:rPr lang="nl-NL" i="1" dirty="0" err="1"/>
              <a:t>be</a:t>
            </a:r>
            <a:r>
              <a:rPr lang="nl-NL" i="1" dirty="0"/>
              <a:t> a tool</a:t>
            </a:r>
            <a:endParaRPr lang="nl-BE" i="1" dirty="0"/>
          </a:p>
        </p:txBody>
      </p:sp>
      <p:sp>
        <p:nvSpPr>
          <p:cNvPr id="3" name="Tijdelijke aanduiding voor inhoud 2">
            <a:extLst>
              <a:ext uri="{FF2B5EF4-FFF2-40B4-BE49-F238E27FC236}">
                <a16:creationId xmlns:a16="http://schemas.microsoft.com/office/drawing/2014/main" id="{EB32EC88-875F-7841-516F-725025B2DF04}"/>
              </a:ext>
            </a:extLst>
          </p:cNvPr>
          <p:cNvSpPr>
            <a:spLocks noGrp="1"/>
          </p:cNvSpPr>
          <p:nvPr>
            <p:ph idx="1"/>
          </p:nvPr>
        </p:nvSpPr>
        <p:spPr/>
        <p:txBody>
          <a:bodyPr>
            <a:normAutofit lnSpcReduction="10000"/>
          </a:bodyPr>
          <a:lstStyle/>
          <a:p>
            <a:r>
              <a:rPr lang="nl-NL" dirty="0"/>
              <a:t>Artikel 6.6.1 OED:</a:t>
            </a:r>
          </a:p>
          <a:p>
            <a:pPr marL="0" indent="0" algn="just">
              <a:buNone/>
            </a:pPr>
            <a:r>
              <a:rPr lang="nl-NL" sz="2000" dirty="0"/>
              <a:t>“§1. Bepaalde handelingen aan of in werelderfgoederen of onroerende goederen geheel of gedeeltelijk in de bufferzone ervan waarvoor geen omgevingsvergunning is vereist, kunnen niet worden aangevat zonder een voorafgaande toelating van het college van burgemeester en schepenen van de gemeente waar het werelderfgoed of het onroerend goed in de bufferzone ervan ligt tenzij zij zijn vrijgesteld in een beheersplan dat overeenkomstig artikel 8.1.1 is goedgekeurd.</a:t>
            </a:r>
          </a:p>
          <a:p>
            <a:pPr marL="0" indent="0" algn="just">
              <a:buNone/>
            </a:pPr>
            <a:r>
              <a:rPr lang="nl-NL" sz="2000" dirty="0"/>
              <a:t>Het college van burgemeester en schepenen gaat in voorkomend geval na of de aangevraagde handelingen rekening houden met de uitzonderlijke universele waarde van het werelderfgoed in kwestie.</a:t>
            </a:r>
          </a:p>
          <a:p>
            <a:pPr marL="0" indent="0" algn="just">
              <a:buNone/>
            </a:pPr>
            <a:r>
              <a:rPr lang="nl-NL" sz="2000" dirty="0">
                <a:solidFill>
                  <a:schemeClr val="accent6"/>
                </a:solidFill>
              </a:rPr>
              <a:t>De Vlaamse Regering bepaalt de </a:t>
            </a:r>
            <a:r>
              <a:rPr lang="nl-NL" sz="2000" dirty="0" err="1">
                <a:solidFill>
                  <a:schemeClr val="accent6"/>
                </a:solidFill>
              </a:rPr>
              <a:t>toelatingsplichtige</a:t>
            </a:r>
            <a:r>
              <a:rPr lang="nl-NL" sz="2000" dirty="0">
                <a:solidFill>
                  <a:schemeClr val="accent6"/>
                </a:solidFill>
              </a:rPr>
              <a:t> handelingen </a:t>
            </a:r>
            <a:r>
              <a:rPr lang="nl-NL" sz="2000" dirty="0"/>
              <a:t>en de nadere regels voor het aanvragen en afleveren van de toelating.”</a:t>
            </a:r>
          </a:p>
          <a:p>
            <a:pPr algn="just"/>
            <a:r>
              <a:rPr lang="nl-NL" dirty="0"/>
              <a:t>§§2-3? UNESCO als minst belangrijk erfgoed !!! </a:t>
            </a:r>
          </a:p>
        </p:txBody>
      </p:sp>
    </p:spTree>
    <p:extLst>
      <p:ext uri="{BB962C8B-B14F-4D97-AF65-F5344CB8AC3E}">
        <p14:creationId xmlns:p14="http://schemas.microsoft.com/office/powerpoint/2010/main" val="763759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DCC2FC-72C3-E4C0-815A-76D361D5C24F}"/>
              </a:ext>
            </a:extLst>
          </p:cNvPr>
          <p:cNvSpPr>
            <a:spLocks noGrp="1"/>
          </p:cNvSpPr>
          <p:nvPr>
            <p:ph type="title"/>
          </p:nvPr>
        </p:nvSpPr>
        <p:spPr/>
        <p:txBody>
          <a:bodyPr/>
          <a:lstStyle/>
          <a:p>
            <a:r>
              <a:rPr lang="nl-NL" dirty="0"/>
              <a:t>Besluit?</a:t>
            </a:r>
            <a:endParaRPr lang="nl-BE" dirty="0"/>
          </a:p>
        </p:txBody>
      </p:sp>
      <p:sp>
        <p:nvSpPr>
          <p:cNvPr id="3" name="Tijdelijke aanduiding voor inhoud 2">
            <a:extLst>
              <a:ext uri="{FF2B5EF4-FFF2-40B4-BE49-F238E27FC236}">
                <a16:creationId xmlns:a16="http://schemas.microsoft.com/office/drawing/2014/main" id="{B0248637-FDDA-4685-0F0B-304BBC1F128A}"/>
              </a:ext>
            </a:extLst>
          </p:cNvPr>
          <p:cNvSpPr>
            <a:spLocks noGrp="1"/>
          </p:cNvSpPr>
          <p:nvPr>
            <p:ph idx="1"/>
          </p:nvPr>
        </p:nvSpPr>
        <p:spPr/>
        <p:txBody>
          <a:bodyPr/>
          <a:lstStyle/>
          <a:p>
            <a:r>
              <a:rPr lang="en-US" dirty="0">
                <a:hlinkClick r:id="rId2"/>
              </a:rPr>
              <a:t>Trump tells Europe to 'stop the windmills' as he arrives in Scotland</a:t>
            </a:r>
            <a:r>
              <a:rPr lang="en-US" dirty="0"/>
              <a:t> (0.27)</a:t>
            </a:r>
            <a:endParaRPr lang="nl-BE" dirty="0"/>
          </a:p>
          <a:p>
            <a:r>
              <a:rPr lang="nl-NL" dirty="0">
                <a:hlinkClick r:id="rId3"/>
              </a:rPr>
              <a:t>Van haperende roltrap tot bolwassing voor VN en EU: dit was de toespraak van </a:t>
            </a:r>
            <a:r>
              <a:rPr lang="nl-NL" dirty="0" err="1">
                <a:hlinkClick r:id="rId3"/>
              </a:rPr>
              <a:t>Trump</a:t>
            </a:r>
            <a:r>
              <a:rPr lang="nl-NL" dirty="0">
                <a:hlinkClick r:id="rId3"/>
              </a:rPr>
              <a:t> | VRT NWS: nieuws</a:t>
            </a:r>
            <a:r>
              <a:rPr lang="nl-NL" dirty="0"/>
              <a:t> (1.58)</a:t>
            </a:r>
          </a:p>
          <a:p>
            <a:endParaRPr lang="nl-BE" dirty="0"/>
          </a:p>
        </p:txBody>
      </p:sp>
    </p:spTree>
    <p:extLst>
      <p:ext uri="{BB962C8B-B14F-4D97-AF65-F5344CB8AC3E}">
        <p14:creationId xmlns:p14="http://schemas.microsoft.com/office/powerpoint/2010/main" val="229577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D8A06B-BDF1-3499-F06D-F3A0C0AEF54C}"/>
              </a:ext>
            </a:extLst>
          </p:cNvPr>
          <p:cNvSpPr>
            <a:spLocks noGrp="1"/>
          </p:cNvSpPr>
          <p:nvPr>
            <p:ph type="title"/>
          </p:nvPr>
        </p:nvSpPr>
        <p:spPr/>
        <p:txBody>
          <a:bodyPr/>
          <a:lstStyle/>
          <a:p>
            <a:r>
              <a:rPr lang="nl-NL" dirty="0"/>
              <a:t>De waarheid is meer genuanceerd</a:t>
            </a:r>
            <a:endParaRPr lang="nl-BE" dirty="0"/>
          </a:p>
        </p:txBody>
      </p:sp>
      <p:pic>
        <p:nvPicPr>
          <p:cNvPr id="4" name="Tijdelijke aanduiding voor inhoud 3">
            <a:extLst>
              <a:ext uri="{FF2B5EF4-FFF2-40B4-BE49-F238E27FC236}">
                <a16:creationId xmlns:a16="http://schemas.microsoft.com/office/drawing/2014/main" id="{1FEB1D1A-244C-A5E5-1861-543F2BCC4E11}"/>
              </a:ext>
            </a:extLst>
          </p:cNvPr>
          <p:cNvPicPr>
            <a:picLocks noGrp="1" noChangeAspect="1"/>
          </p:cNvPicPr>
          <p:nvPr>
            <p:ph idx="1"/>
          </p:nvPr>
        </p:nvPicPr>
        <p:blipFill>
          <a:blip r:embed="rId2"/>
          <a:stretch>
            <a:fillRect/>
          </a:stretch>
        </p:blipFill>
        <p:spPr>
          <a:xfrm>
            <a:off x="3128340" y="1690688"/>
            <a:ext cx="7997739" cy="3994120"/>
          </a:xfrm>
          <a:prstGeom prst="rect">
            <a:avLst/>
          </a:prstGeom>
        </p:spPr>
      </p:pic>
      <p:sp>
        <p:nvSpPr>
          <p:cNvPr id="6" name="Tekstvak 5">
            <a:extLst>
              <a:ext uri="{FF2B5EF4-FFF2-40B4-BE49-F238E27FC236}">
                <a16:creationId xmlns:a16="http://schemas.microsoft.com/office/drawing/2014/main" id="{212AC1BF-18C0-1A51-DDCB-8443D8A6E0C3}"/>
              </a:ext>
            </a:extLst>
          </p:cNvPr>
          <p:cNvSpPr txBox="1"/>
          <p:nvPr/>
        </p:nvSpPr>
        <p:spPr>
          <a:xfrm>
            <a:off x="3048719" y="5791101"/>
            <a:ext cx="6094562" cy="646331"/>
          </a:xfrm>
          <a:prstGeom prst="rect">
            <a:avLst/>
          </a:prstGeom>
          <a:noFill/>
        </p:spPr>
        <p:txBody>
          <a:bodyPr wrap="square">
            <a:spAutoFit/>
          </a:bodyPr>
          <a:lstStyle/>
          <a:p>
            <a:r>
              <a:rPr lang="en-US" dirty="0">
                <a:hlinkClick r:id="rId3"/>
              </a:rPr>
              <a:t>Green to Grey – How Europe is squandering the little nature it has left</a:t>
            </a:r>
            <a:r>
              <a:rPr lang="en-US" dirty="0"/>
              <a:t> </a:t>
            </a:r>
          </a:p>
        </p:txBody>
      </p:sp>
    </p:spTree>
    <p:extLst>
      <p:ext uri="{BB962C8B-B14F-4D97-AF65-F5344CB8AC3E}">
        <p14:creationId xmlns:p14="http://schemas.microsoft.com/office/powerpoint/2010/main" val="2545913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E27DA-7465-0CC9-3DA2-E1163AEBD070}"/>
              </a:ext>
            </a:extLst>
          </p:cNvPr>
          <p:cNvSpPr>
            <a:spLocks noGrp="1"/>
          </p:cNvSpPr>
          <p:nvPr>
            <p:ph type="title"/>
          </p:nvPr>
        </p:nvSpPr>
        <p:spPr/>
        <p:txBody>
          <a:bodyPr/>
          <a:lstStyle/>
          <a:p>
            <a:r>
              <a:rPr lang="nl-NL" dirty="0"/>
              <a:t>Besluit:</a:t>
            </a:r>
            <a:endParaRPr lang="nl-BE" dirty="0"/>
          </a:p>
        </p:txBody>
      </p:sp>
      <p:sp>
        <p:nvSpPr>
          <p:cNvPr id="3" name="Tijdelijke aanduiding voor inhoud 2">
            <a:extLst>
              <a:ext uri="{FF2B5EF4-FFF2-40B4-BE49-F238E27FC236}">
                <a16:creationId xmlns:a16="http://schemas.microsoft.com/office/drawing/2014/main" id="{0FFBD27E-37C3-DEC0-547D-0BD2C20668CE}"/>
              </a:ext>
            </a:extLst>
          </p:cNvPr>
          <p:cNvSpPr>
            <a:spLocks noGrp="1"/>
          </p:cNvSpPr>
          <p:nvPr>
            <p:ph idx="1"/>
          </p:nvPr>
        </p:nvSpPr>
        <p:spPr/>
        <p:txBody>
          <a:bodyPr/>
          <a:lstStyle/>
          <a:p>
            <a:r>
              <a:rPr lang="nl-NL" dirty="0"/>
              <a:t>Erfgoed als </a:t>
            </a:r>
            <a:r>
              <a:rPr lang="nl-NL" dirty="0" err="1"/>
              <a:t>commons</a:t>
            </a:r>
            <a:endParaRPr lang="nl-NL" dirty="0"/>
          </a:p>
          <a:p>
            <a:r>
              <a:rPr lang="nl-NL" dirty="0"/>
              <a:t>Duurzame regelgeving vereist maatwerk</a:t>
            </a:r>
          </a:p>
          <a:p>
            <a:r>
              <a:rPr lang="nl-NL" dirty="0"/>
              <a:t>Geen lijstjes, maar </a:t>
            </a:r>
            <a:r>
              <a:rPr lang="nl-NL" dirty="0" err="1"/>
              <a:t>omgevingsdenken</a:t>
            </a:r>
            <a:endParaRPr lang="nl-NL" dirty="0"/>
          </a:p>
          <a:p>
            <a:r>
              <a:rPr lang="nl-NL" dirty="0"/>
              <a:t>Inspiratie overschrijdt niet alleen landsgrenzen, maar ook taalgrenzen</a:t>
            </a:r>
            <a:endParaRPr lang="nl-BE" dirty="0"/>
          </a:p>
        </p:txBody>
      </p:sp>
    </p:spTree>
    <p:extLst>
      <p:ext uri="{BB962C8B-B14F-4D97-AF65-F5344CB8AC3E}">
        <p14:creationId xmlns:p14="http://schemas.microsoft.com/office/powerpoint/2010/main" val="179284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5BBB57-9EC7-20F0-D681-842B503120D7}"/>
              </a:ext>
            </a:extLst>
          </p:cNvPr>
          <p:cNvSpPr>
            <a:spLocks noGrp="1"/>
          </p:cNvSpPr>
          <p:nvPr>
            <p:ph type="title"/>
          </p:nvPr>
        </p:nvSpPr>
        <p:spPr>
          <a:xfrm>
            <a:off x="838200" y="938064"/>
            <a:ext cx="10515600" cy="752624"/>
          </a:xfrm>
        </p:spPr>
        <p:txBody>
          <a:bodyPr/>
          <a:lstStyle/>
          <a:p>
            <a:r>
              <a:rPr lang="nl-BE" dirty="0"/>
              <a:t>Inleiding</a:t>
            </a:r>
          </a:p>
        </p:txBody>
      </p:sp>
      <p:sp>
        <p:nvSpPr>
          <p:cNvPr id="3" name="Tijdelijke aanduiding voor inhoud 2">
            <a:extLst>
              <a:ext uri="{FF2B5EF4-FFF2-40B4-BE49-F238E27FC236}">
                <a16:creationId xmlns:a16="http://schemas.microsoft.com/office/drawing/2014/main" id="{AAC332BC-9C72-7E58-736D-D5056CE56360}"/>
              </a:ext>
            </a:extLst>
          </p:cNvPr>
          <p:cNvSpPr>
            <a:spLocks noGrp="1"/>
          </p:cNvSpPr>
          <p:nvPr>
            <p:ph idx="1"/>
          </p:nvPr>
        </p:nvSpPr>
        <p:spPr/>
        <p:txBody>
          <a:bodyPr/>
          <a:lstStyle/>
          <a:p>
            <a:r>
              <a:rPr lang="nl-BE" dirty="0"/>
              <a:t>Erfgoed – duurzaamheid</a:t>
            </a:r>
          </a:p>
          <a:p>
            <a:endParaRPr lang="nl-BE" dirty="0"/>
          </a:p>
          <a:p>
            <a:r>
              <a:rPr lang="nl-BE" dirty="0"/>
              <a:t>Hoe verhoudt duurzaamheid zich tot het juridisch en beleidsmatig kader voor de bescherming van onroerend erfgoed in Vlaanderen/België?</a:t>
            </a:r>
          </a:p>
          <a:p>
            <a:endParaRPr lang="nl-BE" dirty="0"/>
          </a:p>
          <a:p>
            <a:r>
              <a:rPr lang="nl-BE" dirty="0"/>
              <a:t>Hypothese: duurzame erfgoedbescherming houdt rekening met andere maatschappelijke belangen + belang van duurzame regelgeving</a:t>
            </a:r>
          </a:p>
        </p:txBody>
      </p:sp>
      <p:pic>
        <p:nvPicPr>
          <p:cNvPr id="4" name="Afbeelding 3">
            <a:extLst>
              <a:ext uri="{FF2B5EF4-FFF2-40B4-BE49-F238E27FC236}">
                <a16:creationId xmlns:a16="http://schemas.microsoft.com/office/drawing/2014/main" id="{5369F32C-AAC5-479F-D332-9B55FE7DB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cxnSp>
        <p:nvCxnSpPr>
          <p:cNvPr id="5" name="Rechte verbindingslijn 4">
            <a:extLst>
              <a:ext uri="{FF2B5EF4-FFF2-40B4-BE49-F238E27FC236}">
                <a16:creationId xmlns:a16="http://schemas.microsoft.com/office/drawing/2014/main" id="{BAFCA2DF-4689-2540-4C3F-C961054B063F}"/>
              </a:ext>
            </a:extLst>
          </p:cNvPr>
          <p:cNvCxnSpPr>
            <a:cxnSpLocks/>
          </p:cNvCxnSpPr>
          <p:nvPr/>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E6FAA7E3-5296-81D2-ECDF-6A8B04FEF3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120" y="0"/>
            <a:ext cx="3870680" cy="2710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4823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3880-D357-AA47-665F-7369443AE797}"/>
              </a:ext>
            </a:extLst>
          </p:cNvPr>
          <p:cNvSpPr>
            <a:spLocks noGrp="1"/>
          </p:cNvSpPr>
          <p:nvPr>
            <p:ph type="title"/>
          </p:nvPr>
        </p:nvSpPr>
        <p:spPr/>
        <p:txBody>
          <a:bodyPr/>
          <a:lstStyle/>
          <a:p>
            <a:r>
              <a:rPr lang="fr-FR" dirty="0"/>
              <a:t>Plan</a:t>
            </a:r>
          </a:p>
        </p:txBody>
      </p:sp>
      <p:sp>
        <p:nvSpPr>
          <p:cNvPr id="3" name="Content Placeholder 2">
            <a:extLst>
              <a:ext uri="{FF2B5EF4-FFF2-40B4-BE49-F238E27FC236}">
                <a16:creationId xmlns:a16="http://schemas.microsoft.com/office/drawing/2014/main" id="{B14C20F3-1064-8CC1-7EEF-923DC31CE8F6}"/>
              </a:ext>
            </a:extLst>
          </p:cNvPr>
          <p:cNvSpPr>
            <a:spLocks noGrp="1"/>
          </p:cNvSpPr>
          <p:nvPr>
            <p:ph idx="1"/>
          </p:nvPr>
        </p:nvSpPr>
        <p:spPr/>
        <p:txBody>
          <a:bodyPr/>
          <a:lstStyle/>
          <a:p>
            <a:pPr marL="514350" indent="-514350">
              <a:buAutoNum type="arabicPeriod"/>
            </a:pPr>
            <a:r>
              <a:rPr lang="fr-FR" b="1" dirty="0" err="1"/>
              <a:t>Duurzaam</a:t>
            </a:r>
            <a:r>
              <a:rPr lang="fr-FR" b="1" dirty="0"/>
              <a:t> </a:t>
            </a:r>
            <a:r>
              <a:rPr lang="fr-FR" b="1" dirty="0" err="1"/>
              <a:t>erfgoed</a:t>
            </a:r>
            <a:r>
              <a:rPr lang="fr-FR" b="1" dirty="0"/>
              <a:t> </a:t>
            </a:r>
            <a:r>
              <a:rPr lang="fr-FR" b="1" dirty="0" err="1"/>
              <a:t>voor</a:t>
            </a:r>
            <a:r>
              <a:rPr lang="fr-FR" b="1" dirty="0"/>
              <a:t> </a:t>
            </a:r>
            <a:r>
              <a:rPr lang="fr-FR" b="1" dirty="0" err="1"/>
              <a:t>toekomstige</a:t>
            </a:r>
            <a:r>
              <a:rPr lang="fr-FR" b="1" dirty="0"/>
              <a:t> </a:t>
            </a:r>
            <a:r>
              <a:rPr lang="fr-FR" b="1" dirty="0" err="1"/>
              <a:t>generaties</a:t>
            </a:r>
            <a:endParaRPr lang="fr-FR" b="1" dirty="0"/>
          </a:p>
          <a:p>
            <a:pPr marL="971550" lvl="1" indent="-514350">
              <a:buAutoNum type="arabicPeriod"/>
            </a:pPr>
            <a:r>
              <a:rPr lang="fr-FR" dirty="0"/>
              <a:t>De </a:t>
            </a:r>
            <a:r>
              <a:rPr lang="fr-FR" dirty="0" err="1"/>
              <a:t>culturele</a:t>
            </a:r>
            <a:r>
              <a:rPr lang="fr-FR" dirty="0"/>
              <a:t> </a:t>
            </a:r>
            <a:r>
              <a:rPr lang="fr-FR" dirty="0" err="1"/>
              <a:t>dimensie</a:t>
            </a:r>
            <a:r>
              <a:rPr lang="fr-FR" dirty="0"/>
              <a:t> van </a:t>
            </a:r>
            <a:r>
              <a:rPr lang="fr-FR" dirty="0" err="1"/>
              <a:t>duurzaamheid</a:t>
            </a:r>
            <a:endParaRPr lang="fr-FR" dirty="0"/>
          </a:p>
          <a:p>
            <a:pPr marL="971550" lvl="1" indent="-514350">
              <a:buAutoNum type="arabicPeriod"/>
            </a:pPr>
            <a:r>
              <a:rPr lang="fr-FR" dirty="0" err="1"/>
              <a:t>Ergoed</a:t>
            </a:r>
            <a:r>
              <a:rPr lang="fr-FR" dirty="0"/>
              <a:t> </a:t>
            </a:r>
            <a:r>
              <a:rPr lang="fr-FR" dirty="0" err="1"/>
              <a:t>versterkt</a:t>
            </a:r>
            <a:r>
              <a:rPr lang="fr-FR" dirty="0"/>
              <a:t> </a:t>
            </a:r>
            <a:r>
              <a:rPr lang="fr-FR" dirty="0" err="1"/>
              <a:t>duurzaamheid</a:t>
            </a:r>
            <a:r>
              <a:rPr lang="fr-FR" dirty="0"/>
              <a:t>?</a:t>
            </a:r>
          </a:p>
          <a:p>
            <a:pPr marL="514350" indent="-514350">
              <a:buAutoNum type="arabicPeriod"/>
            </a:pPr>
            <a:r>
              <a:rPr lang="fr-FR" b="1" dirty="0" err="1"/>
              <a:t>Onroerend</a:t>
            </a:r>
            <a:r>
              <a:rPr lang="fr-FR" b="1" dirty="0"/>
              <a:t> </a:t>
            </a:r>
            <a:r>
              <a:rPr lang="fr-FR" b="1" dirty="0" err="1"/>
              <a:t>erfgoed</a:t>
            </a:r>
            <a:r>
              <a:rPr lang="fr-FR" b="1" dirty="0"/>
              <a:t> op </a:t>
            </a:r>
            <a:r>
              <a:rPr lang="fr-FR" b="1" dirty="0" err="1"/>
              <a:t>een</a:t>
            </a:r>
            <a:r>
              <a:rPr lang="fr-FR" b="1" dirty="0"/>
              <a:t> </a:t>
            </a:r>
            <a:r>
              <a:rPr lang="fr-FR" b="1" dirty="0" err="1"/>
              <a:t>schaal</a:t>
            </a:r>
            <a:r>
              <a:rPr lang="fr-FR" b="1" dirty="0"/>
              <a:t> van </a:t>
            </a:r>
            <a:r>
              <a:rPr lang="fr-FR" b="1" dirty="0" err="1"/>
              <a:t>duurzaamheid</a:t>
            </a:r>
            <a:endParaRPr lang="fr-FR" b="1" dirty="0"/>
          </a:p>
          <a:p>
            <a:pPr marL="971550" lvl="1" indent="-514350">
              <a:buAutoNum type="arabicPeriod"/>
            </a:pPr>
            <a:r>
              <a:rPr lang="fr-FR" dirty="0" err="1"/>
              <a:t>Beoordelingskaders</a:t>
            </a:r>
            <a:endParaRPr lang="fr-FR" dirty="0"/>
          </a:p>
          <a:p>
            <a:pPr marL="971550" lvl="1" indent="-514350">
              <a:buAutoNum type="arabicPeriod"/>
            </a:pPr>
            <a:r>
              <a:rPr lang="fr-FR" dirty="0" err="1"/>
              <a:t>Recente</a:t>
            </a:r>
            <a:r>
              <a:rPr lang="fr-FR" dirty="0"/>
              <a:t> </a:t>
            </a:r>
            <a:r>
              <a:rPr lang="fr-FR" dirty="0" err="1"/>
              <a:t>erfgoedrechtspraak</a:t>
            </a:r>
            <a:r>
              <a:rPr lang="fr-FR" dirty="0"/>
              <a:t>: </a:t>
            </a:r>
            <a:r>
              <a:rPr lang="fr-FR" dirty="0" err="1"/>
              <a:t>primaat</a:t>
            </a:r>
            <a:r>
              <a:rPr lang="fr-FR" dirty="0"/>
              <a:t> van </a:t>
            </a:r>
            <a:r>
              <a:rPr lang="fr-FR" dirty="0" err="1"/>
              <a:t>erfgoed</a:t>
            </a:r>
            <a:r>
              <a:rPr lang="fr-FR" dirty="0"/>
              <a:t> of van </a:t>
            </a:r>
            <a:r>
              <a:rPr lang="fr-FR" dirty="0" err="1"/>
              <a:t>klimaat</a:t>
            </a:r>
            <a:endParaRPr lang="fr-FR" dirty="0"/>
          </a:p>
          <a:p>
            <a:pPr marL="971550" lvl="1" indent="-514350">
              <a:buAutoNum type="arabicPeriod"/>
            </a:pPr>
            <a:r>
              <a:rPr lang="fr-FR" dirty="0" err="1"/>
              <a:t>Nood</a:t>
            </a:r>
            <a:r>
              <a:rPr lang="fr-FR" dirty="0"/>
              <a:t> </a:t>
            </a:r>
            <a:r>
              <a:rPr lang="fr-FR" dirty="0" err="1"/>
              <a:t>aan</a:t>
            </a:r>
            <a:r>
              <a:rPr lang="fr-FR" dirty="0"/>
              <a:t> </a:t>
            </a:r>
            <a:r>
              <a:rPr lang="fr-FR" dirty="0" err="1"/>
              <a:t>duurzame</a:t>
            </a:r>
            <a:r>
              <a:rPr lang="fr-FR" dirty="0"/>
              <a:t> </a:t>
            </a:r>
            <a:r>
              <a:rPr lang="fr-FR" dirty="0" err="1"/>
              <a:t>regelgeving</a:t>
            </a:r>
            <a:endParaRPr lang="fr-FR" dirty="0"/>
          </a:p>
          <a:p>
            <a:pPr marL="514350" indent="-514350">
              <a:buAutoNum type="arabicPeriod"/>
            </a:pPr>
            <a:endParaRPr lang="fr-FR" dirty="0"/>
          </a:p>
        </p:txBody>
      </p:sp>
    </p:spTree>
    <p:extLst>
      <p:ext uri="{BB962C8B-B14F-4D97-AF65-F5344CB8AC3E}">
        <p14:creationId xmlns:p14="http://schemas.microsoft.com/office/powerpoint/2010/main" val="2037099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4F4FB-6D32-8608-C44B-917A54FFB0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43C340-FF3C-5163-8D1A-20ECEE606C08}"/>
              </a:ext>
            </a:extLst>
          </p:cNvPr>
          <p:cNvSpPr>
            <a:spLocks noGrp="1"/>
          </p:cNvSpPr>
          <p:nvPr>
            <p:ph type="title"/>
          </p:nvPr>
        </p:nvSpPr>
        <p:spPr>
          <a:xfrm>
            <a:off x="838200" y="938064"/>
            <a:ext cx="10515600" cy="752624"/>
          </a:xfrm>
        </p:spPr>
        <p:txBody>
          <a:bodyPr/>
          <a:lstStyle/>
          <a:p>
            <a:r>
              <a:rPr lang="nl-BE" dirty="0"/>
              <a:t>De culturele dimensie van duurzamheid</a:t>
            </a:r>
          </a:p>
        </p:txBody>
      </p:sp>
      <p:sp>
        <p:nvSpPr>
          <p:cNvPr id="3" name="Tijdelijke aanduiding voor inhoud 2">
            <a:extLst>
              <a:ext uri="{FF2B5EF4-FFF2-40B4-BE49-F238E27FC236}">
                <a16:creationId xmlns:a16="http://schemas.microsoft.com/office/drawing/2014/main" id="{5F871142-FBE6-71DA-2F82-B7EA3E72E5C3}"/>
              </a:ext>
            </a:extLst>
          </p:cNvPr>
          <p:cNvSpPr>
            <a:spLocks noGrp="1"/>
          </p:cNvSpPr>
          <p:nvPr>
            <p:ph idx="1"/>
          </p:nvPr>
        </p:nvSpPr>
        <p:spPr/>
        <p:txBody>
          <a:bodyPr/>
          <a:lstStyle/>
          <a:p>
            <a:endParaRPr lang="nl-BE" dirty="0"/>
          </a:p>
          <a:p>
            <a:endParaRPr lang="nl-BE" dirty="0"/>
          </a:p>
          <a:p>
            <a:endParaRPr lang="nl-BE" dirty="0"/>
          </a:p>
          <a:p>
            <a:endParaRPr lang="nl-BE" dirty="0"/>
          </a:p>
          <a:p>
            <a:endParaRPr lang="nl-BE" dirty="0"/>
          </a:p>
          <a:p>
            <a:endParaRPr lang="nl-BE" dirty="0"/>
          </a:p>
          <a:p>
            <a:endParaRPr lang="nl-BE" dirty="0"/>
          </a:p>
          <a:p>
            <a:endParaRPr lang="nl-BE" dirty="0"/>
          </a:p>
        </p:txBody>
      </p:sp>
      <p:pic>
        <p:nvPicPr>
          <p:cNvPr id="4" name="Afbeelding 3">
            <a:extLst>
              <a:ext uri="{FF2B5EF4-FFF2-40B4-BE49-F238E27FC236}">
                <a16:creationId xmlns:a16="http://schemas.microsoft.com/office/drawing/2014/main" id="{2677E291-EDBE-98B4-FDB4-1EDB9127D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cxnSp>
        <p:nvCxnSpPr>
          <p:cNvPr id="5" name="Rechte verbindingslijn 4">
            <a:extLst>
              <a:ext uri="{FF2B5EF4-FFF2-40B4-BE49-F238E27FC236}">
                <a16:creationId xmlns:a16="http://schemas.microsoft.com/office/drawing/2014/main" id="{708902AC-4927-8F8F-D299-D63AF29DC39C}"/>
              </a:ext>
            </a:extLst>
          </p:cNvPr>
          <p:cNvCxnSpPr>
            <a:cxnSpLocks/>
          </p:cNvCxnSpPr>
          <p:nvPr/>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pic>
        <p:nvPicPr>
          <p:cNvPr id="1028" name="Picture 4" descr="Heritage and the Sustainable Development Goals: Policy Guidance for Heritage  and Development Actors - World Heritage USA">
            <a:extLst>
              <a:ext uri="{FF2B5EF4-FFF2-40B4-BE49-F238E27FC236}">
                <a16:creationId xmlns:a16="http://schemas.microsoft.com/office/drawing/2014/main" id="{D3AF27DE-E942-CC3C-C8B4-2F9E719A8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358" y="1911399"/>
            <a:ext cx="8291284" cy="303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7776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E107-CE07-05EC-0FC2-7A9C787F25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8D83D7E-094A-D143-A5CD-C5EBF6303A78}"/>
              </a:ext>
            </a:extLst>
          </p:cNvPr>
          <p:cNvSpPr>
            <a:spLocks noGrp="1"/>
          </p:cNvSpPr>
          <p:nvPr>
            <p:ph type="title"/>
          </p:nvPr>
        </p:nvSpPr>
        <p:spPr>
          <a:xfrm>
            <a:off x="838200" y="938064"/>
            <a:ext cx="10515600" cy="752624"/>
          </a:xfrm>
        </p:spPr>
        <p:txBody>
          <a:bodyPr/>
          <a:lstStyle/>
          <a:p>
            <a:r>
              <a:rPr lang="nl-BE" dirty="0"/>
              <a:t>De culturele dimensie van duurzamheid</a:t>
            </a:r>
          </a:p>
        </p:txBody>
      </p:sp>
      <p:sp>
        <p:nvSpPr>
          <p:cNvPr id="3" name="Tijdelijke aanduiding voor inhoud 2">
            <a:extLst>
              <a:ext uri="{FF2B5EF4-FFF2-40B4-BE49-F238E27FC236}">
                <a16:creationId xmlns:a16="http://schemas.microsoft.com/office/drawing/2014/main" id="{AED48F15-9F2A-957C-851C-976A8DF9D1DE}"/>
              </a:ext>
            </a:extLst>
          </p:cNvPr>
          <p:cNvSpPr>
            <a:spLocks noGrp="1"/>
          </p:cNvSpPr>
          <p:nvPr>
            <p:ph idx="1"/>
          </p:nvPr>
        </p:nvSpPr>
        <p:spPr/>
        <p:txBody>
          <a:bodyPr/>
          <a:lstStyle/>
          <a:p>
            <a:endParaRPr lang="nl-BE" dirty="0"/>
          </a:p>
          <a:p>
            <a:endParaRPr lang="nl-BE" dirty="0"/>
          </a:p>
          <a:p>
            <a:endParaRPr lang="nl-BE" dirty="0"/>
          </a:p>
          <a:p>
            <a:endParaRPr lang="nl-BE" dirty="0"/>
          </a:p>
          <a:p>
            <a:endParaRPr lang="nl-BE" dirty="0"/>
          </a:p>
          <a:p>
            <a:endParaRPr lang="nl-BE" dirty="0"/>
          </a:p>
          <a:p>
            <a:endParaRPr lang="nl-BE" dirty="0"/>
          </a:p>
          <a:p>
            <a:endParaRPr lang="nl-BE" dirty="0"/>
          </a:p>
        </p:txBody>
      </p:sp>
      <p:pic>
        <p:nvPicPr>
          <p:cNvPr id="4" name="Afbeelding 3">
            <a:extLst>
              <a:ext uri="{FF2B5EF4-FFF2-40B4-BE49-F238E27FC236}">
                <a16:creationId xmlns:a16="http://schemas.microsoft.com/office/drawing/2014/main" id="{D03226E1-07E6-191F-D517-A40A3C4B9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04664"/>
            <a:ext cx="2743200" cy="533400"/>
          </a:xfrm>
          <a:prstGeom prst="rect">
            <a:avLst/>
          </a:prstGeom>
        </p:spPr>
      </p:pic>
      <p:cxnSp>
        <p:nvCxnSpPr>
          <p:cNvPr id="5" name="Rechte verbindingslijn 4">
            <a:extLst>
              <a:ext uri="{FF2B5EF4-FFF2-40B4-BE49-F238E27FC236}">
                <a16:creationId xmlns:a16="http://schemas.microsoft.com/office/drawing/2014/main" id="{0B669FDD-BFDF-E6F7-152B-ED542C6462CA}"/>
              </a:ext>
            </a:extLst>
          </p:cNvPr>
          <p:cNvCxnSpPr>
            <a:cxnSpLocks/>
          </p:cNvCxnSpPr>
          <p:nvPr/>
        </p:nvCxnSpPr>
        <p:spPr>
          <a:xfrm>
            <a:off x="179512" y="188640"/>
            <a:ext cx="0" cy="6408712"/>
          </a:xfrm>
          <a:prstGeom prst="line">
            <a:avLst/>
          </a:prstGeom>
          <a:ln w="190500">
            <a:solidFill>
              <a:srgbClr val="9A3030"/>
            </a:solidFill>
          </a:ln>
        </p:spPr>
        <p:style>
          <a:lnRef idx="1">
            <a:schemeClr val="accent1"/>
          </a:lnRef>
          <a:fillRef idx="0">
            <a:schemeClr val="accent1"/>
          </a:fillRef>
          <a:effectRef idx="0">
            <a:schemeClr val="accent1"/>
          </a:effectRef>
          <a:fontRef idx="minor">
            <a:schemeClr val="tx1"/>
          </a:fontRef>
        </p:style>
      </p:cxnSp>
      <p:pic>
        <p:nvPicPr>
          <p:cNvPr id="13" name="Picture 12" descr="A blue sign with white text&#10;&#10;AI-generated content may be incorrect.">
            <a:extLst>
              <a:ext uri="{FF2B5EF4-FFF2-40B4-BE49-F238E27FC236}">
                <a16:creationId xmlns:a16="http://schemas.microsoft.com/office/drawing/2014/main" id="{E0488085-22C9-6B9F-5C28-6441886635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60" y="1731406"/>
            <a:ext cx="5977127" cy="1825788"/>
          </a:xfrm>
          <a:prstGeom prst="rect">
            <a:avLst/>
          </a:prstGeom>
        </p:spPr>
      </p:pic>
      <p:pic>
        <p:nvPicPr>
          <p:cNvPr id="16" name="Picture 15" descr="A black text on a white background&#10;&#10;AI-generated content may be incorrect.">
            <a:extLst>
              <a:ext uri="{FF2B5EF4-FFF2-40B4-BE49-F238E27FC236}">
                <a16:creationId xmlns:a16="http://schemas.microsoft.com/office/drawing/2014/main" id="{1D2BF9A0-70B3-7F45-72D4-0DA661B5AD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60" y="3718652"/>
            <a:ext cx="5977133" cy="921024"/>
          </a:xfrm>
          <a:prstGeom prst="rect">
            <a:avLst/>
          </a:prstGeom>
        </p:spPr>
      </p:pic>
      <p:pic>
        <p:nvPicPr>
          <p:cNvPr id="3074" name="Picture 2" descr="Edith Brown Weiss | Georgetown Law">
            <a:extLst>
              <a:ext uri="{FF2B5EF4-FFF2-40B4-BE49-F238E27FC236}">
                <a16:creationId xmlns:a16="http://schemas.microsoft.com/office/drawing/2014/main" id="{A786BE99-D9C2-A61E-4DE7-E93DFCEB96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19721" y="1584777"/>
            <a:ext cx="1805838" cy="259438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6">
            <p14:nvContentPartPr>
              <p14:cNvPr id="22" name="Ink 21">
                <a:extLst>
                  <a:ext uri="{FF2B5EF4-FFF2-40B4-BE49-F238E27FC236}">
                    <a16:creationId xmlns:a16="http://schemas.microsoft.com/office/drawing/2014/main" id="{B10C154D-3214-4570-7F9F-5AC038B48B32}"/>
                  </a:ext>
                </a:extLst>
              </p14:cNvPr>
              <p14:cNvContentPartPr/>
              <p14:nvPr/>
            </p14:nvContentPartPr>
            <p14:xfrm>
              <a:off x="2150400" y="4363158"/>
              <a:ext cx="2093400" cy="28080"/>
            </p14:xfrm>
          </p:contentPart>
        </mc:Choice>
        <mc:Fallback>
          <p:pic>
            <p:nvPicPr>
              <p:cNvPr id="22" name="Ink 21">
                <a:extLst>
                  <a:ext uri="{FF2B5EF4-FFF2-40B4-BE49-F238E27FC236}">
                    <a16:creationId xmlns:a16="http://schemas.microsoft.com/office/drawing/2014/main" id="{B10C154D-3214-4570-7F9F-5AC038B48B32}"/>
                  </a:ext>
                </a:extLst>
              </p:cNvPr>
              <p:cNvPicPr/>
              <p:nvPr/>
            </p:nvPicPr>
            <p:blipFill>
              <a:blip r:embed="rId7"/>
              <a:stretch>
                <a:fillRect/>
              </a:stretch>
            </p:blipFill>
            <p:spPr>
              <a:xfrm>
                <a:off x="2096760" y="4255158"/>
                <a:ext cx="220104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3" name="Ink 22">
                <a:extLst>
                  <a:ext uri="{FF2B5EF4-FFF2-40B4-BE49-F238E27FC236}">
                    <a16:creationId xmlns:a16="http://schemas.microsoft.com/office/drawing/2014/main" id="{BEE41073-FACF-5141-43CC-CB70F4880F05}"/>
                  </a:ext>
                </a:extLst>
              </p14:cNvPr>
              <p14:cNvContentPartPr/>
              <p14:nvPr/>
            </p14:nvContentPartPr>
            <p14:xfrm>
              <a:off x="4729080" y="4371078"/>
              <a:ext cx="448920" cy="38880"/>
            </p14:xfrm>
          </p:contentPart>
        </mc:Choice>
        <mc:Fallback>
          <p:pic>
            <p:nvPicPr>
              <p:cNvPr id="23" name="Ink 22">
                <a:extLst>
                  <a:ext uri="{FF2B5EF4-FFF2-40B4-BE49-F238E27FC236}">
                    <a16:creationId xmlns:a16="http://schemas.microsoft.com/office/drawing/2014/main" id="{BEE41073-FACF-5141-43CC-CB70F4880F05}"/>
                  </a:ext>
                </a:extLst>
              </p:cNvPr>
              <p:cNvPicPr/>
              <p:nvPr/>
            </p:nvPicPr>
            <p:blipFill>
              <a:blip r:embed="rId9"/>
              <a:stretch>
                <a:fillRect/>
              </a:stretch>
            </p:blipFill>
            <p:spPr>
              <a:xfrm>
                <a:off x="4675440" y="4263078"/>
                <a:ext cx="556560" cy="254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4" name="Ink 23">
                <a:extLst>
                  <a:ext uri="{FF2B5EF4-FFF2-40B4-BE49-F238E27FC236}">
                    <a16:creationId xmlns:a16="http://schemas.microsoft.com/office/drawing/2014/main" id="{6DFAD514-2581-9C76-1932-456887224893}"/>
                  </a:ext>
                </a:extLst>
              </p14:cNvPr>
              <p14:cNvContentPartPr/>
              <p14:nvPr/>
            </p14:nvContentPartPr>
            <p14:xfrm>
              <a:off x="685560" y="4519398"/>
              <a:ext cx="959040" cy="33120"/>
            </p14:xfrm>
          </p:contentPart>
        </mc:Choice>
        <mc:Fallback>
          <p:pic>
            <p:nvPicPr>
              <p:cNvPr id="24" name="Ink 23">
                <a:extLst>
                  <a:ext uri="{FF2B5EF4-FFF2-40B4-BE49-F238E27FC236}">
                    <a16:creationId xmlns:a16="http://schemas.microsoft.com/office/drawing/2014/main" id="{6DFAD514-2581-9C76-1932-456887224893}"/>
                  </a:ext>
                </a:extLst>
              </p:cNvPr>
              <p:cNvPicPr/>
              <p:nvPr/>
            </p:nvPicPr>
            <p:blipFill>
              <a:blip r:embed="rId11"/>
              <a:stretch>
                <a:fillRect/>
              </a:stretch>
            </p:blipFill>
            <p:spPr>
              <a:xfrm>
                <a:off x="631920" y="4411758"/>
                <a:ext cx="1066680" cy="248760"/>
              </a:xfrm>
              <a:prstGeom prst="rect">
                <a:avLst/>
              </a:prstGeom>
            </p:spPr>
          </p:pic>
        </mc:Fallback>
      </mc:AlternateContent>
      <p:pic>
        <p:nvPicPr>
          <p:cNvPr id="3076" name="Picture 4" descr="In Fairness to Future Generations: Environment: Science and Policy for  Sustainable Development: Vol 32, No 3">
            <a:extLst>
              <a:ext uri="{FF2B5EF4-FFF2-40B4-BE49-F238E27FC236}">
                <a16:creationId xmlns:a16="http://schemas.microsoft.com/office/drawing/2014/main" id="{CA0F10EC-324E-3533-F6E9-443B8F4D655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18514" y="2332413"/>
            <a:ext cx="3501201" cy="4373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218550"/>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C29A9-4D16-CD39-A9E3-B7681475EEAB}"/>
              </a:ext>
            </a:extLst>
          </p:cNvPr>
          <p:cNvSpPr>
            <a:spLocks noGrp="1"/>
          </p:cNvSpPr>
          <p:nvPr>
            <p:ph type="title"/>
          </p:nvPr>
        </p:nvSpPr>
        <p:spPr/>
        <p:txBody>
          <a:bodyPr/>
          <a:lstStyle/>
          <a:p>
            <a:r>
              <a:rPr lang="fr-FR" dirty="0" err="1"/>
              <a:t>Erfgoed</a:t>
            </a:r>
            <a:r>
              <a:rPr lang="fr-FR" dirty="0"/>
              <a:t> </a:t>
            </a:r>
            <a:r>
              <a:rPr lang="fr-FR" dirty="0" err="1"/>
              <a:t>versterkt</a:t>
            </a:r>
            <a:r>
              <a:rPr lang="fr-FR" dirty="0"/>
              <a:t> </a:t>
            </a:r>
            <a:r>
              <a:rPr lang="fr-FR" dirty="0" err="1"/>
              <a:t>duurzaamheid</a:t>
            </a:r>
            <a:r>
              <a:rPr lang="fr-FR" dirty="0"/>
              <a:t>?</a:t>
            </a:r>
          </a:p>
        </p:txBody>
      </p:sp>
      <p:sp>
        <p:nvSpPr>
          <p:cNvPr id="3" name="Content Placeholder 2">
            <a:extLst>
              <a:ext uri="{FF2B5EF4-FFF2-40B4-BE49-F238E27FC236}">
                <a16:creationId xmlns:a16="http://schemas.microsoft.com/office/drawing/2014/main" id="{47368C9A-21FF-83D9-3066-D086151AFE07}"/>
              </a:ext>
            </a:extLst>
          </p:cNvPr>
          <p:cNvSpPr>
            <a:spLocks noGrp="1"/>
          </p:cNvSpPr>
          <p:nvPr>
            <p:ph idx="1"/>
          </p:nvPr>
        </p:nvSpPr>
        <p:spPr/>
        <p:txBody>
          <a:bodyPr/>
          <a:lstStyle/>
          <a:p>
            <a:r>
              <a:rPr lang="fr-FR" dirty="0" err="1"/>
              <a:t>Natuurerfgoed</a:t>
            </a:r>
            <a:r>
              <a:rPr lang="fr-FR" dirty="0"/>
              <a:t>: </a:t>
            </a:r>
            <a:r>
              <a:rPr lang="fr-FR" dirty="0" err="1"/>
              <a:t>een</a:t>
            </a:r>
            <a:r>
              <a:rPr lang="fr-FR" dirty="0"/>
              <a:t> </a:t>
            </a:r>
            <a:r>
              <a:rPr lang="fr-FR" dirty="0" err="1"/>
              <a:t>ecologische</a:t>
            </a:r>
            <a:r>
              <a:rPr lang="fr-FR" dirty="0"/>
              <a:t> vs </a:t>
            </a:r>
            <a:r>
              <a:rPr lang="fr-FR" dirty="0" err="1"/>
              <a:t>erfgoedvisie</a:t>
            </a:r>
            <a:endParaRPr lang="fr-FR" dirty="0"/>
          </a:p>
          <a:p>
            <a:r>
              <a:rPr lang="fr-FR" dirty="0" err="1"/>
              <a:t>Landschappen</a:t>
            </a:r>
            <a:r>
              <a:rPr lang="fr-FR" dirty="0"/>
              <a:t>: </a:t>
            </a:r>
            <a:r>
              <a:rPr lang="fr-FR" dirty="0" err="1"/>
              <a:t>tussen</a:t>
            </a:r>
            <a:r>
              <a:rPr lang="fr-FR" dirty="0"/>
              <a:t> </a:t>
            </a:r>
            <a:r>
              <a:rPr lang="fr-FR" dirty="0" err="1"/>
              <a:t>natuur</a:t>
            </a:r>
            <a:r>
              <a:rPr lang="fr-FR" dirty="0"/>
              <a:t> en </a:t>
            </a:r>
            <a:r>
              <a:rPr lang="fr-FR" dirty="0" err="1"/>
              <a:t>cultuur</a:t>
            </a:r>
            <a:endParaRPr lang="fr-FR" dirty="0"/>
          </a:p>
          <a:p>
            <a:r>
              <a:rPr lang="fr-FR" dirty="0" err="1"/>
              <a:t>Bouwkundig</a:t>
            </a:r>
            <a:r>
              <a:rPr lang="fr-FR" dirty="0"/>
              <a:t> </a:t>
            </a:r>
            <a:r>
              <a:rPr lang="fr-FR" dirty="0" err="1"/>
              <a:t>erfgoed</a:t>
            </a:r>
            <a:r>
              <a:rPr lang="fr-FR" dirty="0"/>
              <a:t> en </a:t>
            </a:r>
            <a:r>
              <a:rPr lang="fr-FR" dirty="0" err="1"/>
              <a:t>klimaat</a:t>
            </a:r>
            <a:r>
              <a:rPr lang="fr-FR" dirty="0"/>
              <a:t>: </a:t>
            </a:r>
            <a:r>
              <a:rPr lang="fr-FR" dirty="0" err="1"/>
              <a:t>wederzijdse</a:t>
            </a:r>
            <a:r>
              <a:rPr lang="fr-FR" dirty="0"/>
              <a:t> impact</a:t>
            </a:r>
          </a:p>
          <a:p>
            <a:endParaRPr lang="fr-FR" dirty="0"/>
          </a:p>
        </p:txBody>
      </p:sp>
    </p:spTree>
    <p:extLst>
      <p:ext uri="{BB962C8B-B14F-4D97-AF65-F5344CB8AC3E}">
        <p14:creationId xmlns:p14="http://schemas.microsoft.com/office/powerpoint/2010/main" val="79474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F3A314-47DC-8C65-EE17-33D6D86A847C}"/>
              </a:ext>
            </a:extLst>
          </p:cNvPr>
          <p:cNvSpPr>
            <a:spLocks noGrp="1"/>
          </p:cNvSpPr>
          <p:nvPr>
            <p:ph type="title"/>
          </p:nvPr>
        </p:nvSpPr>
        <p:spPr/>
        <p:txBody>
          <a:bodyPr/>
          <a:lstStyle/>
          <a:p>
            <a:r>
              <a:rPr lang="nl-NL" dirty="0"/>
              <a:t>Belangrijkste beoordelingskaders</a:t>
            </a:r>
            <a:endParaRPr lang="nl-BE" dirty="0"/>
          </a:p>
        </p:txBody>
      </p:sp>
      <p:sp>
        <p:nvSpPr>
          <p:cNvPr id="3" name="Tijdelijke aanduiding voor inhoud 2">
            <a:extLst>
              <a:ext uri="{FF2B5EF4-FFF2-40B4-BE49-F238E27FC236}">
                <a16:creationId xmlns:a16="http://schemas.microsoft.com/office/drawing/2014/main" id="{4DCFA881-2505-782D-92BB-BE45E8296D3A}"/>
              </a:ext>
            </a:extLst>
          </p:cNvPr>
          <p:cNvSpPr>
            <a:spLocks noGrp="1"/>
          </p:cNvSpPr>
          <p:nvPr>
            <p:ph idx="1"/>
          </p:nvPr>
        </p:nvSpPr>
        <p:spPr/>
        <p:txBody>
          <a:bodyPr/>
          <a:lstStyle/>
          <a:p>
            <a:r>
              <a:rPr lang="nl-NL" dirty="0"/>
              <a:t>Beschermd erfgoed: beschermingsbesluit, </a:t>
            </a:r>
            <a:r>
              <a:rPr lang="nl-NL" dirty="0" err="1"/>
              <a:t>beheersdoelstellingen</a:t>
            </a:r>
            <a:r>
              <a:rPr lang="nl-NL" dirty="0"/>
              <a:t> en behoudsbeginselen</a:t>
            </a:r>
          </a:p>
          <a:p>
            <a:r>
              <a:rPr lang="nl-NL" dirty="0"/>
              <a:t>Vastgestelde inventaris: </a:t>
            </a:r>
            <a:r>
              <a:rPr lang="nl-NL" dirty="0" err="1"/>
              <a:t>Onroerenderfgoedtoets</a:t>
            </a:r>
            <a:r>
              <a:rPr lang="nl-NL" dirty="0"/>
              <a:t> en toelatingsplicht </a:t>
            </a:r>
            <a:r>
              <a:rPr lang="nl-NL" dirty="0">
                <a:sym typeface="Wingdings" panose="05000000000000000000" pitchFamily="2" charset="2"/>
              </a:rPr>
              <a:t> </a:t>
            </a:r>
            <a:r>
              <a:rPr lang="nl-NL" i="1" dirty="0">
                <a:sym typeface="Wingdings" panose="05000000000000000000" pitchFamily="2" charset="2"/>
              </a:rPr>
              <a:t>beperkte lijst op Vlaams niveau</a:t>
            </a:r>
          </a:p>
          <a:p>
            <a:r>
              <a:rPr lang="nl-BE" dirty="0"/>
              <a:t>Stedenbouwkundige voorschriften en goede ruimtelijke ordening</a:t>
            </a:r>
            <a:endParaRPr lang="nl-BE" sz="1800" dirty="0"/>
          </a:p>
          <a:p>
            <a:pPr marL="0" indent="0">
              <a:buNone/>
            </a:pPr>
            <a:endParaRPr lang="nl-BE" sz="1800" dirty="0">
              <a:solidFill>
                <a:schemeClr val="accent6"/>
              </a:solidFill>
            </a:endParaRPr>
          </a:p>
          <a:p>
            <a:pPr marL="0" indent="0">
              <a:buNone/>
            </a:pPr>
            <a:r>
              <a:rPr lang="nl-BE" sz="1800" dirty="0">
                <a:solidFill>
                  <a:schemeClr val="accent6"/>
                </a:solidFill>
              </a:rPr>
              <a:t>	</a:t>
            </a:r>
            <a:r>
              <a:rPr lang="nl-BE" sz="3000" dirty="0">
                <a:solidFill>
                  <a:schemeClr val="accent6"/>
                </a:solidFill>
              </a:rPr>
              <a:t>Duurzame ontwikkeling en afwegen van erfgoedwaarden</a:t>
            </a:r>
          </a:p>
        </p:txBody>
      </p:sp>
    </p:spTree>
    <p:extLst>
      <p:ext uri="{BB962C8B-B14F-4D97-AF65-F5344CB8AC3E}">
        <p14:creationId xmlns:p14="http://schemas.microsoft.com/office/powerpoint/2010/main" val="1241881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0FF4AE-4968-B4A5-4120-779F04560334}"/>
              </a:ext>
            </a:extLst>
          </p:cNvPr>
          <p:cNvSpPr>
            <a:spLocks noGrp="1"/>
          </p:cNvSpPr>
          <p:nvPr>
            <p:ph type="title"/>
          </p:nvPr>
        </p:nvSpPr>
        <p:spPr/>
        <p:txBody>
          <a:bodyPr/>
          <a:lstStyle/>
          <a:p>
            <a:r>
              <a:rPr lang="nl-NL" dirty="0"/>
              <a:t>Primaat van het erfgoed</a:t>
            </a:r>
            <a:endParaRPr lang="nl-BE" dirty="0"/>
          </a:p>
        </p:txBody>
      </p:sp>
      <p:sp>
        <p:nvSpPr>
          <p:cNvPr id="3" name="Tijdelijke aanduiding voor inhoud 2">
            <a:extLst>
              <a:ext uri="{FF2B5EF4-FFF2-40B4-BE49-F238E27FC236}">
                <a16:creationId xmlns:a16="http://schemas.microsoft.com/office/drawing/2014/main" id="{1F3C670D-1A11-0E75-86F4-31E4602922B5}"/>
              </a:ext>
            </a:extLst>
          </p:cNvPr>
          <p:cNvSpPr>
            <a:spLocks noGrp="1"/>
          </p:cNvSpPr>
          <p:nvPr>
            <p:ph idx="1"/>
          </p:nvPr>
        </p:nvSpPr>
        <p:spPr/>
        <p:txBody>
          <a:bodyPr/>
          <a:lstStyle/>
          <a:p>
            <a:pPr marL="0" indent="0">
              <a:buNone/>
            </a:pPr>
            <a:r>
              <a:rPr lang="nl-NL" dirty="0">
                <a:hlinkClick r:id="rId2"/>
              </a:rPr>
              <a:t>www.visitbruges.be</a:t>
            </a:r>
            <a:endParaRPr lang="nl-NL" dirty="0"/>
          </a:p>
          <a:p>
            <a:pPr marL="0" indent="0" algn="just">
              <a:buNone/>
            </a:pPr>
            <a:r>
              <a:rPr lang="nl-BE" dirty="0"/>
              <a:t>“In de Brugse binnenstad en de </a:t>
            </a:r>
            <a:r>
              <a:rPr lang="nl-BE" dirty="0" err="1"/>
              <a:t>Lisseweegse</a:t>
            </a:r>
            <a:r>
              <a:rPr lang="nl-BE" dirty="0"/>
              <a:t> en </a:t>
            </a:r>
            <a:r>
              <a:rPr lang="nl-BE" dirty="0" err="1"/>
              <a:t>Dudzeelse</a:t>
            </a:r>
            <a:r>
              <a:rPr lang="nl-BE" dirty="0"/>
              <a:t> dorpskommen </a:t>
            </a:r>
            <a:r>
              <a:rPr lang="nl-BE" b="1" dirty="0"/>
              <a:t>kan geen toelating worden verleend voor </a:t>
            </a:r>
            <a:r>
              <a:rPr lang="nl-BE" dirty="0"/>
              <a:t>het plaatsen van </a:t>
            </a:r>
            <a:r>
              <a:rPr lang="nl-BE" b="1" dirty="0"/>
              <a:t>zonnepanelen</a:t>
            </a:r>
            <a:r>
              <a:rPr lang="nl-BE" dirty="0"/>
              <a:t> of zonnecollectoren </a:t>
            </a:r>
            <a:r>
              <a:rPr lang="nl-BE" b="1" dirty="0"/>
              <a:t>die zichtbaar zijn vanaf het openbaar domein</a:t>
            </a:r>
            <a:r>
              <a:rPr lang="nl-BE" dirty="0"/>
              <a:t>”</a:t>
            </a:r>
          </a:p>
          <a:p>
            <a:pPr marL="0" indent="0" algn="just">
              <a:buNone/>
            </a:pPr>
            <a:endParaRPr lang="nl-BE" dirty="0"/>
          </a:p>
          <a:p>
            <a:pPr marL="0" indent="0" algn="just">
              <a:buNone/>
            </a:pPr>
            <a:endParaRPr lang="nl-BE" dirty="0"/>
          </a:p>
          <a:p>
            <a:pPr marL="0" indent="0" algn="just">
              <a:buNone/>
            </a:pPr>
            <a:endParaRPr lang="nl-BE" dirty="0"/>
          </a:p>
          <a:p>
            <a:pPr marL="0" indent="0" algn="just">
              <a:buNone/>
            </a:pPr>
            <a:r>
              <a:rPr lang="nl-BE" sz="2200" dirty="0"/>
              <a:t>Bv. </a:t>
            </a:r>
            <a:r>
              <a:rPr lang="en-US" sz="2200" dirty="0" err="1"/>
              <a:t>RvVb</a:t>
            </a:r>
            <a:r>
              <a:rPr lang="en-US" sz="2200" dirty="0"/>
              <a:t> 8 </a:t>
            </a:r>
            <a:r>
              <a:rPr lang="en-US" sz="2200" dirty="0" err="1"/>
              <a:t>mei</a:t>
            </a:r>
            <a:r>
              <a:rPr lang="en-US" sz="2200" dirty="0"/>
              <a:t> 2025, nr. RvVb-A-2425-0771</a:t>
            </a:r>
            <a:endParaRPr lang="nl-NL" sz="2200" dirty="0"/>
          </a:p>
          <a:p>
            <a:pPr marL="0" indent="0">
              <a:buNone/>
            </a:pPr>
            <a:endParaRPr lang="nl-NL" dirty="0"/>
          </a:p>
          <a:p>
            <a:pPr marL="0" indent="0">
              <a:buNone/>
            </a:pPr>
            <a:endParaRPr lang="nl-BE" dirty="0"/>
          </a:p>
        </p:txBody>
      </p:sp>
      <p:pic>
        <p:nvPicPr>
          <p:cNvPr id="7" name="Afbeelding 6">
            <a:extLst>
              <a:ext uri="{FF2B5EF4-FFF2-40B4-BE49-F238E27FC236}">
                <a16:creationId xmlns:a16="http://schemas.microsoft.com/office/drawing/2014/main" id="{EC52B1E8-1CCF-968D-36C9-3A04EBB016EA}"/>
              </a:ext>
            </a:extLst>
          </p:cNvPr>
          <p:cNvPicPr>
            <a:picLocks noChangeAspect="1"/>
          </p:cNvPicPr>
          <p:nvPr/>
        </p:nvPicPr>
        <p:blipFill>
          <a:blip r:embed="rId3"/>
          <a:stretch>
            <a:fillRect/>
          </a:stretch>
        </p:blipFill>
        <p:spPr>
          <a:xfrm>
            <a:off x="6437405" y="3548214"/>
            <a:ext cx="4684058" cy="2628750"/>
          </a:xfrm>
          <a:prstGeom prst="rect">
            <a:avLst/>
          </a:prstGeom>
        </p:spPr>
      </p:pic>
    </p:spTree>
    <p:extLst>
      <p:ext uri="{BB962C8B-B14F-4D97-AF65-F5344CB8AC3E}">
        <p14:creationId xmlns:p14="http://schemas.microsoft.com/office/powerpoint/2010/main" val="1187422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3E1DC9-C6AA-71E4-ABEE-54B46E50FCB4}"/>
              </a:ext>
            </a:extLst>
          </p:cNvPr>
          <p:cNvSpPr>
            <a:spLocks noGrp="1"/>
          </p:cNvSpPr>
          <p:nvPr>
            <p:ph type="title"/>
          </p:nvPr>
        </p:nvSpPr>
        <p:spPr/>
        <p:txBody>
          <a:bodyPr/>
          <a:lstStyle/>
          <a:p>
            <a:r>
              <a:rPr lang="nl-NL" dirty="0"/>
              <a:t>Primaat van het erfgoed</a:t>
            </a:r>
            <a:endParaRPr lang="nl-BE" dirty="0"/>
          </a:p>
        </p:txBody>
      </p:sp>
      <p:sp>
        <p:nvSpPr>
          <p:cNvPr id="3" name="Tijdelijke aanduiding voor inhoud 2">
            <a:extLst>
              <a:ext uri="{FF2B5EF4-FFF2-40B4-BE49-F238E27FC236}">
                <a16:creationId xmlns:a16="http://schemas.microsoft.com/office/drawing/2014/main" id="{5B2DBCDD-3A21-72EA-67D7-C9464489598D}"/>
              </a:ext>
            </a:extLst>
          </p:cNvPr>
          <p:cNvSpPr>
            <a:spLocks noGrp="1"/>
          </p:cNvSpPr>
          <p:nvPr>
            <p:ph idx="1"/>
          </p:nvPr>
        </p:nvSpPr>
        <p:spPr/>
        <p:txBody>
          <a:bodyPr/>
          <a:lstStyle/>
          <a:p>
            <a:r>
              <a:rPr lang="nl-NL" dirty="0"/>
              <a:t>Milderen via beleidskader is niet toegestaan?</a:t>
            </a:r>
          </a:p>
          <a:p>
            <a:endParaRPr lang="nl-NL" dirty="0"/>
          </a:p>
          <a:p>
            <a:r>
              <a:rPr lang="nl-NL" dirty="0"/>
              <a:t>Nadere invulling van: “zichtbaar vanaf het openbaar domein”</a:t>
            </a:r>
          </a:p>
          <a:p>
            <a:endParaRPr lang="nl-NL" dirty="0"/>
          </a:p>
          <a:p>
            <a:r>
              <a:rPr lang="nl-NL" dirty="0"/>
              <a:t>Een BGO gaat niet voor op stedenbouwkundige voorschriften</a:t>
            </a:r>
          </a:p>
          <a:p>
            <a:endParaRPr lang="nl-NL" dirty="0"/>
          </a:p>
          <a:p>
            <a:r>
              <a:rPr lang="nl-BE" dirty="0"/>
              <a:t>TE STRENG MET ONBEDOELDE GEVOLGEN VOOR HET KLIMAAT</a:t>
            </a:r>
          </a:p>
        </p:txBody>
      </p:sp>
    </p:spTree>
    <p:extLst>
      <p:ext uri="{BB962C8B-B14F-4D97-AF65-F5344CB8AC3E}">
        <p14:creationId xmlns:p14="http://schemas.microsoft.com/office/powerpoint/2010/main" val="379470991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otalTime>5797</TotalTime>
  <Words>799</Words>
  <Application>Microsoft Macintosh PowerPoint</Application>
  <PresentationFormat>Widescreen</PresentationFormat>
  <Paragraphs>95</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Wingdings</vt:lpstr>
      <vt:lpstr>Kantoorthema</vt:lpstr>
      <vt:lpstr>Duurzaamheid en de bescherming van onroerend erfgoed</vt:lpstr>
      <vt:lpstr>Inleiding</vt:lpstr>
      <vt:lpstr>Plan</vt:lpstr>
      <vt:lpstr>De culturele dimensie van duurzamheid</vt:lpstr>
      <vt:lpstr>De culturele dimensie van duurzamheid</vt:lpstr>
      <vt:lpstr>Erfgoed versterkt duurzaamheid?</vt:lpstr>
      <vt:lpstr>Belangrijkste beoordelingskaders</vt:lpstr>
      <vt:lpstr>Primaat van het erfgoed</vt:lpstr>
      <vt:lpstr>Primaat van het erfgoed</vt:lpstr>
      <vt:lpstr>Primaat van het klimaat</vt:lpstr>
      <vt:lpstr>Primaat van het klimaat</vt:lpstr>
      <vt:lpstr>Primaat van het klimaat</vt:lpstr>
      <vt:lpstr>Duurzame regelgeving: don’t be a tool</vt:lpstr>
      <vt:lpstr>Duurzame regelgeving: don’t be a tool</vt:lpstr>
      <vt:lpstr>Besluit?</vt:lpstr>
      <vt:lpstr>De waarheid is meer genuanceerd</vt:lpstr>
      <vt:lpstr>Besluit:</vt:lpstr>
    </vt:vector>
  </TitlesOfParts>
  <Company>KU Leuven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Estelle De Block</dc:creator>
  <cp:lastModifiedBy>Marie-Sophie de Clippele</cp:lastModifiedBy>
  <cp:revision>8</cp:revision>
  <dcterms:created xsi:type="dcterms:W3CDTF">2025-08-29T16:13:34Z</dcterms:created>
  <dcterms:modified xsi:type="dcterms:W3CDTF">2025-10-10T09:53:53Z</dcterms:modified>
</cp:coreProperties>
</file>