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256" r:id="rId2"/>
    <p:sldId id="301" r:id="rId3"/>
    <p:sldId id="302" r:id="rId4"/>
    <p:sldId id="257" r:id="rId5"/>
    <p:sldId id="278" r:id="rId6"/>
    <p:sldId id="258" r:id="rId7"/>
    <p:sldId id="259" r:id="rId8"/>
    <p:sldId id="260" r:id="rId9"/>
    <p:sldId id="299" r:id="rId10"/>
    <p:sldId id="264" r:id="rId11"/>
    <p:sldId id="288" r:id="rId12"/>
    <p:sldId id="289" r:id="rId13"/>
    <p:sldId id="291" r:id="rId14"/>
    <p:sldId id="293" r:id="rId15"/>
    <p:sldId id="294" r:id="rId16"/>
    <p:sldId id="296" r:id="rId17"/>
    <p:sldId id="280" r:id="rId18"/>
    <p:sldId id="281" r:id="rId19"/>
    <p:sldId id="282" r:id="rId20"/>
    <p:sldId id="283" r:id="rId21"/>
    <p:sldId id="286" r:id="rId22"/>
    <p:sldId id="270" r:id="rId23"/>
    <p:sldId id="279" r:id="rId24"/>
    <p:sldId id="287" r:id="rId25"/>
    <p:sldId id="271" r:id="rId26"/>
    <p:sldId id="272" r:id="rId27"/>
    <p:sldId id="300" r:id="rId28"/>
    <p:sldId id="277" r:id="rId2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92"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AD408E-80CE-4396-AE24-F4B18569ECA2}" type="datetimeFigureOut">
              <a:rPr lang="fr-BE" smtClean="0"/>
              <a:pPr/>
              <a:t>2/10/2013</a:t>
            </a:fld>
            <a:endParaRPr lang="fr-BE"/>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0F41F3-A551-4A35-BB96-56DF34BC0C7C}" type="slidenum">
              <a:rPr lang="fr-BE" smtClean="0"/>
              <a:pPr/>
              <a:t>‹N°›</a:t>
            </a:fld>
            <a:endParaRPr lang="fr-BE"/>
          </a:p>
        </p:txBody>
      </p:sp>
    </p:spTree>
    <p:extLst>
      <p:ext uri="{BB962C8B-B14F-4D97-AF65-F5344CB8AC3E}">
        <p14:creationId xmlns:p14="http://schemas.microsoft.com/office/powerpoint/2010/main" val="2907673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Ces deux modes de régulation ne sont pas exclusifs et peuvent très bien se combiner dans une perspective de conciliation. Cela dit, on le voit à travers notre analyse, certains milieux professionnels semblent </a:t>
            </a:r>
            <a:r>
              <a:rPr lang="fr-FR" dirty="0" err="1" smtClean="0"/>
              <a:t>organisationnellement</a:t>
            </a:r>
            <a:r>
              <a:rPr lang="fr-FR" dirty="0" smtClean="0"/>
              <a:t> et culturellement favoriser l’un plutôt que l’autre. La police parait davantage porteuse d’un mode intégratif </a:t>
            </a:r>
            <a:r>
              <a:rPr lang="fr-BE" dirty="0" smtClean="0"/>
              <a:t>que le milieu des infirmières, lequel révèle le mode séquentiel.</a:t>
            </a:r>
            <a:r>
              <a:rPr lang="fr-FR" dirty="0" smtClean="0"/>
              <a:t> Bien qu’il convienne d’approfondir le sujet, un mode intégratif paraît mieux rencontrer à la fois les préoccupations d’une articulation au quotidien de la vie professionnelle avec la vie familiale, et l’ethos de service qui valorise la dimension relationnelle du travail et la disponibilité pour la population dans le besoin au moment et à l’endroit où elle en a besoin.</a:t>
            </a:r>
            <a:endParaRPr lang="fr-BE" dirty="0"/>
          </a:p>
        </p:txBody>
      </p:sp>
      <p:sp>
        <p:nvSpPr>
          <p:cNvPr id="4" name="Espace réservé du numéro de diapositive 3"/>
          <p:cNvSpPr>
            <a:spLocks noGrp="1"/>
          </p:cNvSpPr>
          <p:nvPr>
            <p:ph type="sldNum" sz="quarter" idx="10"/>
          </p:nvPr>
        </p:nvSpPr>
        <p:spPr/>
        <p:txBody>
          <a:bodyPr/>
          <a:lstStyle/>
          <a:p>
            <a:fld id="{F80F41F3-A551-4A35-BB96-56DF34BC0C7C}" type="slidenum">
              <a:rPr lang="fr-BE" smtClean="0"/>
              <a:pPr/>
              <a:t>25</a:t>
            </a:fld>
            <a:endParaRPr lang="fr-B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dirty="0"/>
          </a:p>
        </p:txBody>
      </p:sp>
      <p:sp>
        <p:nvSpPr>
          <p:cNvPr id="4" name="Espace réservé du numéro de diapositive 3"/>
          <p:cNvSpPr>
            <a:spLocks noGrp="1"/>
          </p:cNvSpPr>
          <p:nvPr>
            <p:ph type="sldNum" sz="quarter" idx="10"/>
          </p:nvPr>
        </p:nvSpPr>
        <p:spPr/>
        <p:txBody>
          <a:bodyPr/>
          <a:lstStyle/>
          <a:p>
            <a:fld id="{F80F41F3-A551-4A35-BB96-56DF34BC0C7C}" type="slidenum">
              <a:rPr lang="fr-BE" smtClean="0"/>
              <a:pPr/>
              <a:t>26</a:t>
            </a:fld>
            <a:endParaRPr lang="fr-B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2362200" y="4038600"/>
            <a:ext cx="6477000" cy="1828800"/>
          </a:xfrm>
        </p:spPr>
        <p:txBody>
          <a:bodyPr anchor="b"/>
          <a:lstStyle>
            <a:lvl1pPr>
              <a:defRPr cap="all" baseline="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27204958-1283-4AEC-A42A-E4C6659B0BC3}" type="datetimeFigureOut">
              <a:rPr lang="fr-BE" smtClean="0"/>
              <a:pPr/>
              <a:t>2/10/2013</a:t>
            </a:fld>
            <a:endParaRPr lang="fr-BE"/>
          </a:p>
        </p:txBody>
      </p:sp>
      <p:sp>
        <p:nvSpPr>
          <p:cNvPr id="17" name="Espace réservé du pied de page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fr-BE"/>
          </a:p>
        </p:txBody>
      </p:sp>
      <p:sp>
        <p:nvSpPr>
          <p:cNvPr id="29" name="Espace réservé du numéro de diapositive 28"/>
          <p:cNvSpPr>
            <a:spLocks noGrp="1"/>
          </p:cNvSpPr>
          <p:nvPr>
            <p:ph type="sldNum" sz="quarter" idx="12"/>
          </p:nvPr>
        </p:nvSpPr>
        <p:spPr>
          <a:xfrm>
            <a:off x="8001000" y="228600"/>
            <a:ext cx="838200" cy="381000"/>
          </a:xfrm>
        </p:spPr>
        <p:txBody>
          <a:bodyPr/>
          <a:lstStyle>
            <a:lvl1pPr>
              <a:defRPr>
                <a:solidFill>
                  <a:schemeClr val="tx2"/>
                </a:solidFill>
              </a:defRPr>
            </a:lvl1pPr>
          </a:lstStyle>
          <a:p>
            <a:fld id="{EB1A80E3-476B-49AB-A5D2-EDEB6B720FBE}"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7204958-1283-4AEC-A42A-E4C6659B0BC3}" type="datetimeFigureOut">
              <a:rPr lang="fr-BE" smtClean="0"/>
              <a:pPr/>
              <a:t>2/10/2013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EB1A80E3-476B-49AB-A5D2-EDEB6B720FBE}" type="slidenum">
              <a:rPr lang="fr-BE" smtClean="0"/>
              <a:pPr/>
              <a:t>‹N°›</a:t>
            </a:fld>
            <a:endParaRPr lang="fr-BE"/>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1"/>
      </p:bgRef>
    </p:bg>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609600"/>
            <a:ext cx="2057400" cy="55165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609600"/>
            <a:ext cx="5562600" cy="5516564"/>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6553200" y="6248402"/>
            <a:ext cx="2209800" cy="365125"/>
          </a:xfrm>
        </p:spPr>
        <p:txBody>
          <a:bodyPr/>
          <a:lstStyle/>
          <a:p>
            <a:fld id="{27204958-1283-4AEC-A42A-E4C6659B0BC3}" type="datetimeFigureOut">
              <a:rPr lang="fr-BE" smtClean="0"/>
              <a:pPr/>
              <a:t>2/10/2013</a:t>
            </a:fld>
            <a:endParaRPr lang="fr-BE"/>
          </a:p>
        </p:txBody>
      </p:sp>
      <p:sp>
        <p:nvSpPr>
          <p:cNvPr id="5" name="Espace réservé du pied de page 4"/>
          <p:cNvSpPr>
            <a:spLocks noGrp="1"/>
          </p:cNvSpPr>
          <p:nvPr>
            <p:ph type="ftr" sz="quarter" idx="11"/>
          </p:nvPr>
        </p:nvSpPr>
        <p:spPr>
          <a:xfrm>
            <a:off x="457201" y="6248207"/>
            <a:ext cx="5573483" cy="365125"/>
          </a:xfrm>
        </p:spPr>
        <p:txBody>
          <a:bodyPr/>
          <a:lstStyle/>
          <a:p>
            <a:endParaRPr lang="fr-BE"/>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rot="5400000">
            <a:off x="5989638" y="144462"/>
            <a:ext cx="533400" cy="244476"/>
          </a:xfrm>
        </p:spPr>
        <p:txBody>
          <a:bodyPr/>
          <a:lstStyle/>
          <a:p>
            <a:fld id="{EB1A80E3-476B-49AB-A5D2-EDEB6B720FBE}"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12648" y="228600"/>
            <a:ext cx="8153400" cy="990600"/>
          </a:xfrm>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27204958-1283-4AEC-A42A-E4C6659B0BC3}" type="datetimeFigureOut">
              <a:rPr lang="fr-BE" smtClean="0"/>
              <a:pPr/>
              <a:t>2/10/2013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lvl1pPr>
              <a:defRPr>
                <a:solidFill>
                  <a:srgbClr val="FFFFFF"/>
                </a:solidFill>
              </a:defRPr>
            </a:lvl1pPr>
          </a:lstStyle>
          <a:p>
            <a:fld id="{EB1A80E3-476B-49AB-A5D2-EDEB6B720FBE}" type="slidenum">
              <a:rPr lang="fr-BE" smtClean="0"/>
              <a:pPr/>
              <a:t>‹N°›</a:t>
            </a:fld>
            <a:endParaRPr lang="fr-BE"/>
          </a:p>
        </p:txBody>
      </p:sp>
      <p:sp>
        <p:nvSpPr>
          <p:cNvPr id="8" name="Espace réservé du contenu 7"/>
          <p:cNvSpPr>
            <a:spLocks noGrp="1"/>
          </p:cNvSpPr>
          <p:nvPr>
            <p:ph sz="quarter" idx="1"/>
          </p:nvPr>
        </p:nvSpPr>
        <p:spPr>
          <a:xfrm>
            <a:off x="612648" y="1600200"/>
            <a:ext cx="8153400" cy="44958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27204958-1283-4AEC-A42A-E4C6659B0BC3}" type="datetimeFigureOut">
              <a:rPr lang="fr-BE" smtClean="0"/>
              <a:pPr/>
              <a:t>2/10/2013</a:t>
            </a:fld>
            <a:endParaRPr lang="fr-BE"/>
          </a:p>
        </p:txBody>
      </p:sp>
      <p:sp>
        <p:nvSpPr>
          <p:cNvPr id="13" name="Espace réservé du numéro de diapositive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B1A80E3-476B-49AB-A5D2-EDEB6B720FBE}" type="slidenum">
              <a:rPr lang="fr-BE" smtClean="0"/>
              <a:pPr/>
              <a:t>‹N°›</a:t>
            </a:fld>
            <a:endParaRPr lang="fr-BE"/>
          </a:p>
        </p:txBody>
      </p:sp>
      <p:sp>
        <p:nvSpPr>
          <p:cNvPr id="14" name="Espace réservé du pied de page 13"/>
          <p:cNvSpPr>
            <a:spLocks noGrp="1"/>
          </p:cNvSpPr>
          <p:nvPr>
            <p:ph type="ftr" sz="quarter" idx="12"/>
          </p:nvPr>
        </p:nvSpPr>
        <p:spPr/>
        <p:txBody>
          <a:bodyPr/>
          <a:lstStyle/>
          <a:p>
            <a:endParaRPr lang="fr-BE"/>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9" name="Espace réservé du contenu 8"/>
          <p:cNvSpPr>
            <a:spLocks noGrp="1"/>
          </p:cNvSpPr>
          <p:nvPr>
            <p:ph sz="quarter" idx="1"/>
          </p:nvPr>
        </p:nvSpPr>
        <p:spPr>
          <a:xfrm>
            <a:off x="609600"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844901"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8" name="Espace réservé de la date 7"/>
          <p:cNvSpPr>
            <a:spLocks noGrp="1"/>
          </p:cNvSpPr>
          <p:nvPr>
            <p:ph type="dt" sz="half" idx="15"/>
          </p:nvPr>
        </p:nvSpPr>
        <p:spPr/>
        <p:txBody>
          <a:bodyPr rtlCol="0"/>
          <a:lstStyle/>
          <a:p>
            <a:fld id="{27204958-1283-4AEC-A42A-E4C6659B0BC3}" type="datetimeFigureOut">
              <a:rPr lang="fr-BE" smtClean="0"/>
              <a:pPr/>
              <a:t>2/10/2013</a:t>
            </a:fld>
            <a:endParaRPr lang="fr-BE"/>
          </a:p>
        </p:txBody>
      </p:sp>
      <p:sp>
        <p:nvSpPr>
          <p:cNvPr id="10" name="Espace réservé du numéro de diapositive 9"/>
          <p:cNvSpPr>
            <a:spLocks noGrp="1"/>
          </p:cNvSpPr>
          <p:nvPr>
            <p:ph type="sldNum" sz="quarter" idx="16"/>
          </p:nvPr>
        </p:nvSpPr>
        <p:spPr/>
        <p:txBody>
          <a:bodyPr rtlCol="0"/>
          <a:lstStyle/>
          <a:p>
            <a:fld id="{EB1A80E3-476B-49AB-A5D2-EDEB6B720FBE}" type="slidenum">
              <a:rPr lang="fr-BE" smtClean="0"/>
              <a:pPr/>
              <a:t>‹N°›</a:t>
            </a:fld>
            <a:endParaRPr lang="fr-BE"/>
          </a:p>
        </p:txBody>
      </p:sp>
      <p:sp>
        <p:nvSpPr>
          <p:cNvPr id="12" name="Espace réservé du pied de page 11"/>
          <p:cNvSpPr>
            <a:spLocks noGrp="1"/>
          </p:cNvSpPr>
          <p:nvPr>
            <p:ph type="ftr" sz="quarter" idx="17"/>
          </p:nvPr>
        </p:nvSpPr>
        <p:spPr/>
        <p:txBody>
          <a:bodyPr rtlCol="0"/>
          <a:lstStyle/>
          <a:p>
            <a:endParaRPr lang="fr-BE"/>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3400" y="273050"/>
            <a:ext cx="8153400" cy="869950"/>
          </a:xfrm>
        </p:spPr>
        <p:txBody>
          <a:bodyPr anchor="ctr"/>
          <a:lstStyle>
            <a:lvl1pPr>
              <a:defRPr/>
            </a:lvl1pPr>
          </a:lstStyle>
          <a:p>
            <a:r>
              <a:rPr kumimoji="0" lang="fr-FR" smtClean="0"/>
              <a:t>Cliquez pour modifier le style du titre</a:t>
            </a:r>
            <a:endParaRPr kumimoji="0" lang="en-US"/>
          </a:p>
        </p:txBody>
      </p:sp>
      <p:sp>
        <p:nvSpPr>
          <p:cNvPr id="11" name="Espace réservé du contenu 10"/>
          <p:cNvSpPr>
            <a:spLocks noGrp="1"/>
          </p:cNvSpPr>
          <p:nvPr>
            <p:ph sz="quarter" idx="2"/>
          </p:nvPr>
        </p:nvSpPr>
        <p:spPr>
          <a:xfrm>
            <a:off x="609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800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5"/>
          </p:nvPr>
        </p:nvSpPr>
        <p:spPr/>
        <p:txBody>
          <a:bodyPr rtlCol="0"/>
          <a:lstStyle/>
          <a:p>
            <a:fld id="{27204958-1283-4AEC-A42A-E4C6659B0BC3}" type="datetimeFigureOut">
              <a:rPr lang="fr-BE" smtClean="0"/>
              <a:pPr/>
              <a:t>2/10/2013</a:t>
            </a:fld>
            <a:endParaRPr lang="fr-BE"/>
          </a:p>
        </p:txBody>
      </p:sp>
      <p:sp>
        <p:nvSpPr>
          <p:cNvPr id="12" name="Espace réservé du numéro de diapositive 11"/>
          <p:cNvSpPr>
            <a:spLocks noGrp="1"/>
          </p:cNvSpPr>
          <p:nvPr>
            <p:ph type="sldNum" sz="quarter" idx="16"/>
          </p:nvPr>
        </p:nvSpPr>
        <p:spPr/>
        <p:txBody>
          <a:bodyPr rtlCol="0"/>
          <a:lstStyle/>
          <a:p>
            <a:fld id="{EB1A80E3-476B-49AB-A5D2-EDEB6B720FBE}" type="slidenum">
              <a:rPr lang="fr-BE" smtClean="0"/>
              <a:pPr/>
              <a:t>‹N°›</a:t>
            </a:fld>
            <a:endParaRPr lang="fr-BE"/>
          </a:p>
        </p:txBody>
      </p:sp>
      <p:sp>
        <p:nvSpPr>
          <p:cNvPr id="14" name="Espace réservé du pied de page 13"/>
          <p:cNvSpPr>
            <a:spLocks noGrp="1"/>
          </p:cNvSpPr>
          <p:nvPr>
            <p:ph type="ftr" sz="quarter" idx="17"/>
          </p:nvPr>
        </p:nvSpPr>
        <p:spPr/>
        <p:txBody>
          <a:bodyPr rtlCol="0"/>
          <a:lstStyle/>
          <a:p>
            <a:endParaRPr lang="fr-BE"/>
          </a:p>
        </p:txBody>
      </p:sp>
      <p:sp>
        <p:nvSpPr>
          <p:cNvPr id="16" name="Espace réservé du texte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5" name="Espace réservé du texte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27204958-1283-4AEC-A42A-E4C6659B0BC3}" type="datetimeFigureOut">
              <a:rPr lang="fr-BE" smtClean="0"/>
              <a:pPr/>
              <a:t>2/10/2013</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lvl1pPr>
              <a:defRPr>
                <a:solidFill>
                  <a:srgbClr val="FFFFFF"/>
                </a:solidFill>
              </a:defRPr>
            </a:lvl1pPr>
          </a:lstStyle>
          <a:p>
            <a:fld id="{EB1A80E3-476B-49AB-A5D2-EDEB6B720FBE}" type="slidenum">
              <a:rPr lang="fr-BE" smtClean="0"/>
              <a:pPr/>
              <a:t>‹N°›</a:t>
            </a:fld>
            <a:endParaRPr lang="fr-BE"/>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7204958-1283-4AEC-A42A-E4C6659B0BC3}" type="datetimeFigureOut">
              <a:rPr lang="fr-BE" smtClean="0"/>
              <a:pPr/>
              <a:t>2/10/2013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a:xfrm>
            <a:off x="0" y="6248400"/>
            <a:ext cx="533400" cy="381000"/>
          </a:xfrm>
        </p:spPr>
        <p:txBody>
          <a:bodyPr/>
          <a:lstStyle>
            <a:lvl1pPr>
              <a:defRPr>
                <a:solidFill>
                  <a:schemeClr val="tx2"/>
                </a:solidFill>
              </a:defRPr>
            </a:lvl1pPr>
          </a:lstStyle>
          <a:p>
            <a:fld id="{EB1A80E3-476B-49AB-A5D2-EDEB6B720FBE}" type="slidenum">
              <a:rPr lang="fr-BE" smtClean="0"/>
              <a:pPr/>
              <a:t>‹N°›</a:t>
            </a:fld>
            <a:endParaRPr lang="fr-BE"/>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8077200" cy="869950"/>
          </a:xfrm>
        </p:spPr>
        <p:txBody>
          <a:bodyPr anchor="ctr"/>
          <a:lstStyle>
            <a:lvl1pPr algn="l">
              <a:buNone/>
              <a:defRPr sz="4400" b="0"/>
            </a:lvl1p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27204958-1283-4AEC-A42A-E4C6659B0BC3}" type="datetimeFigureOut">
              <a:rPr lang="fr-BE" smtClean="0"/>
              <a:pPr/>
              <a:t>2/10/2013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lvl1pPr>
              <a:defRPr>
                <a:solidFill>
                  <a:srgbClr val="FFFFFF"/>
                </a:solidFill>
              </a:defRPr>
            </a:lvl1pPr>
          </a:lstStyle>
          <a:p>
            <a:fld id="{EB1A80E3-476B-49AB-A5D2-EDEB6B720FBE}" type="slidenum">
              <a:rPr lang="fr-BE" smtClean="0"/>
              <a:pPr/>
              <a:t>‹N°›</a:t>
            </a:fld>
            <a:endParaRPr lang="fr-BE"/>
          </a:p>
        </p:txBody>
      </p:sp>
      <p:sp>
        <p:nvSpPr>
          <p:cNvPr id="3" name="Espace réservé du texte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9" name="Espace réservé du contenu 8"/>
          <p:cNvSpPr>
            <a:spLocks noGrp="1"/>
          </p:cNvSpPr>
          <p:nvPr>
            <p:ph sz="quarter" idx="1"/>
          </p:nvPr>
        </p:nvSpPr>
        <p:spPr>
          <a:xfrm>
            <a:off x="2362200" y="1752600"/>
            <a:ext cx="6400800" cy="44196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3">
        <a:schemeClr val="bg2"/>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fr-FR" smtClean="0"/>
              <a:t>Cliquez pour modifier le style du titre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ce réservé de la date 11"/>
          <p:cNvSpPr>
            <a:spLocks noGrp="1"/>
          </p:cNvSpPr>
          <p:nvPr>
            <p:ph type="dt" sz="half" idx="10"/>
          </p:nvPr>
        </p:nvSpPr>
        <p:spPr>
          <a:xfrm>
            <a:off x="6248400" y="6248400"/>
            <a:ext cx="2667000" cy="365125"/>
          </a:xfrm>
        </p:spPr>
        <p:txBody>
          <a:bodyPr rtlCol="0"/>
          <a:lstStyle/>
          <a:p>
            <a:fld id="{27204958-1283-4AEC-A42A-E4C6659B0BC3}" type="datetimeFigureOut">
              <a:rPr lang="fr-BE" smtClean="0"/>
              <a:pPr/>
              <a:t>2/10/2013</a:t>
            </a:fld>
            <a:endParaRPr lang="fr-BE"/>
          </a:p>
        </p:txBody>
      </p:sp>
      <p:sp>
        <p:nvSpPr>
          <p:cNvPr id="13" name="Espace réservé du numéro de diapositive 12"/>
          <p:cNvSpPr>
            <a:spLocks noGrp="1"/>
          </p:cNvSpPr>
          <p:nvPr>
            <p:ph type="sldNum" sz="quarter" idx="11"/>
          </p:nvPr>
        </p:nvSpPr>
        <p:spPr>
          <a:xfrm>
            <a:off x="0" y="4667249"/>
            <a:ext cx="1447800" cy="663578"/>
          </a:xfrm>
        </p:spPr>
        <p:txBody>
          <a:bodyPr rtlCol="0"/>
          <a:lstStyle>
            <a:lvl1pPr>
              <a:defRPr sz="2800"/>
            </a:lvl1pPr>
          </a:lstStyle>
          <a:p>
            <a:fld id="{EB1A80E3-476B-49AB-A5D2-EDEB6B720FBE}" type="slidenum">
              <a:rPr lang="fr-BE" smtClean="0"/>
              <a:pPr/>
              <a:t>‹N°›</a:t>
            </a:fld>
            <a:endParaRPr lang="fr-BE"/>
          </a:p>
        </p:txBody>
      </p:sp>
      <p:sp>
        <p:nvSpPr>
          <p:cNvPr id="14" name="Espace réservé du pied de page 13"/>
          <p:cNvSpPr>
            <a:spLocks noGrp="1"/>
          </p:cNvSpPr>
          <p:nvPr>
            <p:ph type="ftr" sz="quarter" idx="12"/>
          </p:nvPr>
        </p:nvSpPr>
        <p:spPr>
          <a:xfrm>
            <a:off x="1600200" y="6248206"/>
            <a:ext cx="4572000" cy="365125"/>
          </a:xfrm>
        </p:spPr>
        <p:txBody>
          <a:bodyPr rtlCol="0"/>
          <a:lstStyle/>
          <a:p>
            <a:endParaRPr lang="fr-BE"/>
          </a:p>
        </p:txBody>
      </p:sp>
      <p:sp>
        <p:nvSpPr>
          <p:cNvPr id="3" name="Espace réservé pour une image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fr-FR" smtClean="0"/>
              <a:t>Cliquez sur l'icône pour ajouter une image</a:t>
            </a:r>
            <a:endParaRPr kumimoji="0" lang="en-US" dirty="0"/>
          </a:p>
        </p:txBody>
      </p:sp>
    </p:spTree>
  </p:cSld>
  <p:clrMapOvr>
    <a:overrideClrMapping bg1="lt1" tx1="dk1" bg2="lt2" tx2="dk2" accent1="accent1" accent2="accent2" accent3="accent3" accent4="accent4" accent5="accent5" accent6="accent6" hlink="hlink" folHlink="folHlink"/>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609600" y="228600"/>
            <a:ext cx="8153400" cy="9906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7204958-1283-4AEC-A42A-E4C6659B0BC3}" type="datetimeFigureOut">
              <a:rPr lang="fr-BE" smtClean="0"/>
              <a:pPr/>
              <a:t>2/10/2013</a:t>
            </a:fld>
            <a:endParaRPr lang="fr-BE"/>
          </a:p>
        </p:txBody>
      </p:sp>
      <p:sp>
        <p:nvSpPr>
          <p:cNvPr id="3" name="Espace réservé du pied de page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fr-BE"/>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B1A80E3-476B-49AB-A5D2-EDEB6B720FBE}"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wedge/>
  </p:transition>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bernard.fusulier@uclouvain.b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9552" y="260648"/>
            <a:ext cx="7772400" cy="2262113"/>
          </a:xfrm>
        </p:spPr>
        <p:txBody>
          <a:bodyPr>
            <a:normAutofit fontScale="90000"/>
          </a:bodyPr>
          <a:lstStyle/>
          <a:p>
            <a:r>
              <a:rPr lang="fr-BE" b="1" dirty="0"/>
              <a:t> </a:t>
            </a:r>
            <a:r>
              <a:rPr lang="fr-BE" dirty="0" smtClean="0"/>
              <a:t>Articuler vie professionnelle &amp; vie familiale</a:t>
            </a:r>
            <a:r>
              <a:rPr lang="fr-BE" dirty="0"/>
              <a:t/>
            </a:r>
            <a:br>
              <a:rPr lang="fr-BE" dirty="0"/>
            </a:br>
            <a:endParaRPr lang="fr-BE" dirty="0"/>
          </a:p>
        </p:txBody>
      </p:sp>
      <p:sp>
        <p:nvSpPr>
          <p:cNvPr id="3" name="Sous-titre 2"/>
          <p:cNvSpPr>
            <a:spLocks noGrp="1"/>
          </p:cNvSpPr>
          <p:nvPr>
            <p:ph type="subTitle" idx="1"/>
          </p:nvPr>
        </p:nvSpPr>
        <p:spPr>
          <a:xfrm>
            <a:off x="1259632" y="3429000"/>
            <a:ext cx="6705600" cy="2053952"/>
          </a:xfrm>
        </p:spPr>
        <p:txBody>
          <a:bodyPr>
            <a:noAutofit/>
          </a:bodyPr>
          <a:lstStyle/>
          <a:p>
            <a:r>
              <a:rPr lang="fr-BE" sz="2400" dirty="0"/>
              <a:t>Bernard </a:t>
            </a:r>
            <a:r>
              <a:rPr lang="fr-BE" sz="2400" dirty="0" err="1" smtClean="0"/>
              <a:t>Fusulier</a:t>
            </a:r>
            <a:endParaRPr lang="fr-BE" sz="2400" dirty="0"/>
          </a:p>
          <a:p>
            <a:r>
              <a:rPr lang="fr-BE" sz="2400" dirty="0"/>
              <a:t>Université catholique de Louvain</a:t>
            </a:r>
          </a:p>
          <a:p>
            <a:r>
              <a:rPr lang="fr-BE" sz="2400" u="sng" dirty="0" smtClean="0">
                <a:hlinkClick r:id="rId2"/>
              </a:rPr>
              <a:t>bernard.fusulier@uclouvain.be</a:t>
            </a:r>
            <a:endParaRPr lang="fr-BE" sz="2400" dirty="0"/>
          </a:p>
        </p:txBody>
      </p:sp>
      <p:sp>
        <p:nvSpPr>
          <p:cNvPr id="4" name="Rectangle 3"/>
          <p:cNvSpPr/>
          <p:nvPr/>
        </p:nvSpPr>
        <p:spPr>
          <a:xfrm>
            <a:off x="2987824" y="6021288"/>
            <a:ext cx="4572000" cy="369332"/>
          </a:xfrm>
          <a:prstGeom prst="rect">
            <a:avLst/>
          </a:prstGeom>
        </p:spPr>
        <p:txBody>
          <a:bodyPr>
            <a:spAutoFit/>
          </a:bodyPr>
          <a:lstStyle/>
          <a:p>
            <a:r>
              <a:rPr lang="fr-BE" dirty="0" smtClean="0"/>
              <a:t>Rencontres impromptues, 2 février 2012</a:t>
            </a:r>
            <a:endParaRPr lang="fr-BE" dirty="0"/>
          </a:p>
        </p:txBody>
      </p:sp>
      <p:pic>
        <p:nvPicPr>
          <p:cNvPr id="22529" name="Picture 1"/>
          <p:cNvPicPr>
            <a:picLocks noChangeAspect="1" noChangeArrowheads="1"/>
          </p:cNvPicPr>
          <p:nvPr/>
        </p:nvPicPr>
        <p:blipFill>
          <a:blip r:embed="rId3" cstate="print"/>
          <a:srcRect/>
          <a:stretch>
            <a:fillRect/>
          </a:stretch>
        </p:blipFill>
        <p:spPr bwMode="auto">
          <a:xfrm>
            <a:off x="5436096" y="1556792"/>
            <a:ext cx="3546723" cy="3816424"/>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Les groupes professionnels. Infirmières, Policiers et Assistants sociaux</a:t>
            </a:r>
            <a:endParaRPr lang="fr-BE" dirty="0"/>
          </a:p>
        </p:txBody>
      </p:sp>
      <p:sp>
        <p:nvSpPr>
          <p:cNvPr id="3" name="Espace réservé du contenu 2"/>
          <p:cNvSpPr>
            <a:spLocks noGrp="1"/>
          </p:cNvSpPr>
          <p:nvPr>
            <p:ph sz="quarter" idx="1"/>
          </p:nvPr>
        </p:nvSpPr>
        <p:spPr/>
        <p:txBody>
          <a:bodyPr>
            <a:normAutofit lnSpcReduction="10000"/>
          </a:bodyPr>
          <a:lstStyle/>
          <a:p>
            <a:r>
              <a:rPr lang="fr-BE" dirty="0" smtClean="0"/>
              <a:t>Pourquoi une entrée par la profession ou les groupes professionnels?</a:t>
            </a:r>
          </a:p>
          <a:p>
            <a:r>
              <a:rPr lang="fr-BE" dirty="0" smtClean="0"/>
              <a:t>Pourquoi ces trois groupes?</a:t>
            </a:r>
          </a:p>
          <a:p>
            <a:pPr>
              <a:buFont typeface="Wingdings"/>
              <a:buChar char="à"/>
            </a:pPr>
            <a:r>
              <a:rPr lang="fr-BE" dirty="0" smtClean="0">
                <a:sym typeface="Wingdings" pitchFamily="2" charset="2"/>
              </a:rPr>
              <a:t>Image sociale forte</a:t>
            </a:r>
          </a:p>
          <a:p>
            <a:pPr>
              <a:buFont typeface="Wingdings"/>
              <a:buChar char="à"/>
            </a:pPr>
            <a:r>
              <a:rPr lang="fr-BE" dirty="0" smtClean="0">
                <a:sym typeface="Wingdings" pitchFamily="2" charset="2"/>
              </a:rPr>
              <a:t>Accès à la profession, socialisation longue, carrière</a:t>
            </a:r>
          </a:p>
          <a:p>
            <a:pPr>
              <a:buFont typeface="Wingdings"/>
              <a:buChar char="à"/>
            </a:pPr>
            <a:r>
              <a:rPr lang="fr-BE" dirty="0" smtClean="0">
                <a:sym typeface="Wingdings" pitchFamily="2" charset="2"/>
              </a:rPr>
              <a:t>Activités relationnelles</a:t>
            </a:r>
          </a:p>
          <a:p>
            <a:pPr>
              <a:buFont typeface="Wingdings"/>
              <a:buChar char="à"/>
            </a:pPr>
            <a:r>
              <a:rPr lang="fr-BE" dirty="0" smtClean="0">
                <a:sym typeface="Wingdings" pitchFamily="2" charset="2"/>
              </a:rPr>
              <a:t>Conditions de travail et d’emploi</a:t>
            </a:r>
          </a:p>
          <a:p>
            <a:pPr>
              <a:buFont typeface="Wingdings"/>
              <a:buChar char="à"/>
            </a:pPr>
            <a:r>
              <a:rPr lang="fr-BE" dirty="0" smtClean="0">
                <a:sym typeface="Wingdings" pitchFamily="2" charset="2"/>
              </a:rPr>
              <a:t>Différences en termes de genre</a:t>
            </a:r>
            <a:endParaRPr lang="fr-BE" dirty="0" smtClean="0"/>
          </a:p>
          <a:p>
            <a:r>
              <a:rPr lang="fr-BE" dirty="0" smtClean="0"/>
              <a:t>Méthodologie: volet quantitatif/volet qualitatif</a:t>
            </a:r>
            <a:endParaRPr lang="fr-BE" dirty="0"/>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BE" dirty="0" smtClean="0"/>
              <a:t>Des convergences</a:t>
            </a:r>
            <a:endParaRPr lang="fr-BE" dirty="0"/>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Au cœur du vécu professionnel</a:t>
            </a:r>
            <a:endParaRPr lang="fr-BE" dirty="0"/>
          </a:p>
        </p:txBody>
      </p:sp>
      <p:sp>
        <p:nvSpPr>
          <p:cNvPr id="3" name="Espace réservé du contenu 2"/>
          <p:cNvSpPr>
            <a:spLocks noGrp="1"/>
          </p:cNvSpPr>
          <p:nvPr>
            <p:ph sz="quarter" idx="1"/>
          </p:nvPr>
        </p:nvSpPr>
        <p:spPr/>
        <p:txBody>
          <a:bodyPr>
            <a:normAutofit/>
          </a:bodyPr>
          <a:lstStyle/>
          <a:p>
            <a:r>
              <a:rPr lang="fr-BE" dirty="0" smtClean="0"/>
              <a:t>Choix et entrée dans les professions </a:t>
            </a:r>
          </a:p>
          <a:p>
            <a:r>
              <a:rPr lang="fr-BE" dirty="0" smtClean="0"/>
              <a:t>Le « vrai boulot »</a:t>
            </a:r>
          </a:p>
          <a:p>
            <a:r>
              <a:rPr lang="fr-BE" dirty="0" smtClean="0"/>
              <a:t>Engagement et distanciation</a:t>
            </a:r>
          </a:p>
          <a:p>
            <a:pPr>
              <a:buFont typeface="Wingdings" pitchFamily="2" charset="2"/>
              <a:buChar char="à"/>
            </a:pPr>
            <a:r>
              <a:rPr lang="fr-BE" dirty="0" smtClean="0">
                <a:sym typeface="Wingdings" pitchFamily="2" charset="2"/>
              </a:rPr>
              <a:t>Référentiel professionnel</a:t>
            </a:r>
          </a:p>
          <a:p>
            <a:pPr>
              <a:buFont typeface="Wingdings" pitchFamily="2" charset="2"/>
              <a:buChar char="à"/>
            </a:pPr>
            <a:r>
              <a:rPr lang="fr-BE" dirty="0" smtClean="0">
                <a:sym typeface="Wingdings" pitchFamily="2" charset="2"/>
              </a:rPr>
              <a:t>Référentiel organisationnel</a:t>
            </a:r>
          </a:p>
          <a:p>
            <a:pPr>
              <a:buFont typeface="Wingdings" pitchFamily="2" charset="2"/>
              <a:buChar char="à"/>
            </a:pPr>
            <a:r>
              <a:rPr lang="fr-BE" dirty="0" smtClean="0">
                <a:sym typeface="Wingdings" pitchFamily="2" charset="2"/>
              </a:rPr>
              <a:t>Référentiel « citoyen »</a:t>
            </a:r>
          </a:p>
          <a:p>
            <a:pPr>
              <a:buFont typeface="Wingdings" pitchFamily="2" charset="2"/>
              <a:buChar char="à"/>
            </a:pPr>
            <a:r>
              <a:rPr lang="fr-BE" dirty="0" smtClean="0">
                <a:sym typeface="Wingdings" pitchFamily="2" charset="2"/>
              </a:rPr>
              <a:t>Référentiel personnel</a:t>
            </a:r>
            <a:endParaRPr lang="fr-BE" dirty="0" smtClean="0"/>
          </a:p>
          <a:p>
            <a:endParaRPr lang="fr-BE" dirty="0"/>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smtClean="0"/>
              <a:t>Être professionnel et parent…</a:t>
            </a:r>
            <a:endParaRPr lang="fr-BE" dirty="0"/>
          </a:p>
        </p:txBody>
      </p:sp>
      <p:sp>
        <p:nvSpPr>
          <p:cNvPr id="3" name="Espace réservé du contenu 2"/>
          <p:cNvSpPr>
            <a:spLocks noGrp="1"/>
          </p:cNvSpPr>
          <p:nvPr>
            <p:ph sz="quarter" idx="1"/>
          </p:nvPr>
        </p:nvSpPr>
        <p:spPr/>
        <p:txBody>
          <a:bodyPr>
            <a:normAutofit/>
          </a:bodyPr>
          <a:lstStyle/>
          <a:p>
            <a:r>
              <a:rPr lang="fr-BE" dirty="0" smtClean="0"/>
              <a:t>L</a:t>
            </a:r>
            <a:r>
              <a:rPr lang="fr-FR" dirty="0" smtClean="0"/>
              <a:t>a naissance d’un enfant et changements dans le rapport au travail et à l’emploi</a:t>
            </a:r>
          </a:p>
          <a:p>
            <a:r>
              <a:rPr lang="fr-FR" dirty="0" smtClean="0"/>
              <a:t>Des reconfigurations majeures ou mineures : dans la sphère </a:t>
            </a:r>
            <a:r>
              <a:rPr lang="fr-FR" dirty="0" smtClean="0"/>
              <a:t>professionnelle </a:t>
            </a:r>
            <a:r>
              <a:rPr lang="fr-FR" dirty="0" smtClean="0"/>
              <a:t>et dans la sphère privée</a:t>
            </a:r>
          </a:p>
          <a:p>
            <a:r>
              <a:rPr lang="fr-FR" dirty="0" smtClean="0"/>
              <a:t>Mise en balance des priorités</a:t>
            </a:r>
          </a:p>
          <a:p>
            <a:endParaRPr lang="fr-BE" dirty="0"/>
          </a:p>
        </p:txBody>
      </p:sp>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une question d’organisation pratique…</a:t>
            </a:r>
            <a:endParaRPr lang="fr-BE" dirty="0"/>
          </a:p>
        </p:txBody>
      </p:sp>
      <p:sp>
        <p:nvSpPr>
          <p:cNvPr id="3" name="Espace réservé du contenu 2"/>
          <p:cNvSpPr>
            <a:spLocks noGrp="1"/>
          </p:cNvSpPr>
          <p:nvPr>
            <p:ph sz="quarter" idx="1"/>
          </p:nvPr>
        </p:nvSpPr>
        <p:spPr/>
        <p:txBody>
          <a:bodyPr>
            <a:normAutofit/>
          </a:bodyPr>
          <a:lstStyle/>
          <a:p>
            <a:r>
              <a:rPr lang="fr-BE" dirty="0" smtClean="0"/>
              <a:t>Des modes de distanciation à l’égard des impératifs familiaux</a:t>
            </a:r>
          </a:p>
          <a:p>
            <a:r>
              <a:rPr lang="fr-BE" dirty="0" smtClean="0"/>
              <a:t>Des modes de distanciation à l’égard des impératifs professionnels</a:t>
            </a:r>
          </a:p>
          <a:p>
            <a:pPr>
              <a:buNone/>
            </a:pPr>
            <a:endParaRPr lang="fr-BE" dirty="0"/>
          </a:p>
        </p:txBody>
      </p:sp>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et de mise à distance subjective</a:t>
            </a:r>
            <a:endParaRPr lang="fr-BE" dirty="0"/>
          </a:p>
        </p:txBody>
      </p:sp>
      <p:sp>
        <p:nvSpPr>
          <p:cNvPr id="3" name="Espace réservé du contenu 2"/>
          <p:cNvSpPr>
            <a:spLocks noGrp="1"/>
          </p:cNvSpPr>
          <p:nvPr>
            <p:ph sz="quarter" idx="1"/>
          </p:nvPr>
        </p:nvSpPr>
        <p:spPr>
          <a:xfrm>
            <a:off x="251520" y="1600200"/>
            <a:ext cx="8712968" cy="4997152"/>
          </a:xfrm>
        </p:spPr>
        <p:txBody>
          <a:bodyPr>
            <a:normAutofit/>
          </a:bodyPr>
          <a:lstStyle/>
          <a:p>
            <a:r>
              <a:rPr lang="fr-FR" dirty="0" smtClean="0"/>
              <a:t>Engagement subjectif de l’acteur dans la relation de service et d’aide est prégnant; idem du côté des rôles familiaux</a:t>
            </a:r>
          </a:p>
          <a:p>
            <a:r>
              <a:rPr lang="fr-FR" dirty="0" smtClean="0"/>
              <a:t>La disponibilité d’esprit est fonction de la capacité de « </a:t>
            </a:r>
            <a:r>
              <a:rPr lang="fr-FR" i="1" dirty="0" smtClean="0"/>
              <a:t>fermer la porte du travail/de la maison </a:t>
            </a:r>
            <a:r>
              <a:rPr lang="fr-FR" dirty="0" smtClean="0"/>
              <a:t>», de pouvoir faire la part des choses, de prendre distance au rôle…</a:t>
            </a:r>
            <a:endParaRPr lang="fr-BE" dirty="0" smtClean="0"/>
          </a:p>
          <a:p>
            <a:r>
              <a:rPr lang="fr-BE" dirty="0" smtClean="0"/>
              <a:t>Mais aussi de stratégies plus intégratives: rester connecter, téléphoner, privilégier la </a:t>
            </a:r>
            <a:r>
              <a:rPr lang="fr-FR" dirty="0" smtClean="0"/>
              <a:t>qualité du temps et de la relation, débriefer en fin de journée, dialogue dans le couple … </a:t>
            </a:r>
          </a:p>
        </p:txBody>
      </p:sp>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BE" dirty="0" smtClean="0"/>
              <a:t>Des régulations différentes</a:t>
            </a:r>
            <a:endParaRPr lang="fr-BE" dirty="0"/>
          </a:p>
        </p:txBody>
      </p:sp>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Un ressenti sexué et professionnellement différencié</a:t>
            </a:r>
            <a:endParaRPr lang="fr-BE" dirty="0"/>
          </a:p>
        </p:txBody>
      </p:sp>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1028" name="Picture 4"/>
          <p:cNvPicPr>
            <a:picLocks noChangeAspect="1" noChangeArrowheads="1"/>
          </p:cNvPicPr>
          <p:nvPr/>
        </p:nvPicPr>
        <p:blipFill>
          <a:blip r:embed="rId2" cstate="print"/>
          <a:srcRect/>
          <a:stretch>
            <a:fillRect/>
          </a:stretch>
        </p:blipFill>
        <p:spPr bwMode="auto">
          <a:xfrm>
            <a:off x="683568" y="2060848"/>
            <a:ext cx="8064896" cy="4536504"/>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pic>
        <p:nvPicPr>
          <p:cNvPr id="40962" name="Picture 2"/>
          <p:cNvPicPr>
            <a:picLocks noChangeAspect="1" noChangeArrowheads="1"/>
          </p:cNvPicPr>
          <p:nvPr/>
        </p:nvPicPr>
        <p:blipFill>
          <a:blip r:embed="rId2" cstate="print"/>
          <a:srcRect/>
          <a:stretch>
            <a:fillRect/>
          </a:stretch>
        </p:blipFill>
        <p:spPr bwMode="auto">
          <a:xfrm>
            <a:off x="323528" y="1772816"/>
            <a:ext cx="8568952" cy="4752528"/>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smtClean="0"/>
              <a:t>Un degré d’usage et de légitimité des dispositifs APF sexué et distinct selon les professions</a:t>
            </a:r>
            <a:endParaRPr lang="fr-BE" sz="3200" dirty="0"/>
          </a:p>
        </p:txBody>
      </p:sp>
      <p:pic>
        <p:nvPicPr>
          <p:cNvPr id="41986" name="Picture 2"/>
          <p:cNvPicPr>
            <a:picLocks noChangeAspect="1" noChangeArrowheads="1"/>
          </p:cNvPicPr>
          <p:nvPr/>
        </p:nvPicPr>
        <p:blipFill>
          <a:blip r:embed="rId2" cstate="print"/>
          <a:srcRect/>
          <a:stretch>
            <a:fillRect/>
          </a:stretch>
        </p:blipFill>
        <p:spPr bwMode="auto">
          <a:xfrm>
            <a:off x="539553" y="1814513"/>
            <a:ext cx="8280920" cy="4638823"/>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sz="quarter" idx="1"/>
          </p:nvPr>
        </p:nvSpPr>
        <p:spPr/>
        <p:txBody>
          <a:bodyPr/>
          <a:lstStyle/>
          <a:p>
            <a:r>
              <a:rPr lang="fr-FR" dirty="0" smtClean="0"/>
              <a:t>« </a:t>
            </a:r>
            <a:r>
              <a:rPr lang="fr-FR" i="1" dirty="0" smtClean="0"/>
              <a:t>Le marché du travail exige la mobilité sans tenir compte des situations personnelles. Le couple et la famille exigent le contraire. […] Le sujet du marché est l’individu seul, débarrassé de tout "handicap” relationnel, conjugal ou familia</a:t>
            </a:r>
            <a:r>
              <a:rPr lang="fr-FR" dirty="0" smtClean="0"/>
              <a:t>l » (Ulrich </a:t>
            </a:r>
            <a:r>
              <a:rPr lang="fr-FR" dirty="0" err="1" smtClean="0"/>
              <a:t>Becq</a:t>
            </a:r>
            <a:r>
              <a:rPr lang="fr-FR" dirty="0" smtClean="0"/>
              <a:t>, 2001 : 257).</a:t>
            </a:r>
            <a:endParaRPr lang="fr-BE" dirty="0" smtClean="0"/>
          </a:p>
          <a:p>
            <a:endParaRPr lang="fr-BE" dirty="0"/>
          </a:p>
        </p:txBody>
      </p:sp>
    </p:spTree>
  </p:cSld>
  <p:clrMapOvr>
    <a:masterClrMapping/>
  </p:clrMapOvr>
  <p:transition>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dirty="0"/>
          </a:p>
        </p:txBody>
      </p:sp>
      <p:pic>
        <p:nvPicPr>
          <p:cNvPr id="43010" name="Picture 2"/>
          <p:cNvPicPr>
            <a:picLocks noChangeAspect="1" noChangeArrowheads="1"/>
          </p:cNvPicPr>
          <p:nvPr/>
        </p:nvPicPr>
        <p:blipFill>
          <a:blip r:embed="rId2" cstate="print"/>
          <a:srcRect/>
          <a:stretch>
            <a:fillRect/>
          </a:stretch>
        </p:blipFill>
        <p:spPr bwMode="auto">
          <a:xfrm>
            <a:off x="755576" y="1698742"/>
            <a:ext cx="7920880" cy="4394554"/>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BE" dirty="0" smtClean="0"/>
              <a:t>Trois professions: trois régulations</a:t>
            </a:r>
            <a:endParaRPr lang="fr-BE" dirty="0"/>
          </a:p>
        </p:txBody>
      </p:sp>
    </p:spTree>
  </p:cSld>
  <p:clrMapOvr>
    <a:masterClrMapping/>
  </p:clrMapOvr>
  <p:transition>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sz="quarter" idx="1"/>
          </p:nvPr>
        </p:nvSpPr>
        <p:spPr>
          <a:xfrm>
            <a:off x="395536" y="1600200"/>
            <a:ext cx="8370512" cy="4925144"/>
          </a:xfrm>
        </p:spPr>
        <p:txBody>
          <a:bodyPr>
            <a:normAutofit fontScale="77500" lnSpcReduction="20000"/>
          </a:bodyPr>
          <a:lstStyle/>
          <a:p>
            <a:pPr>
              <a:buNone/>
            </a:pPr>
            <a:r>
              <a:rPr lang="fr-BE" dirty="0" smtClean="0">
                <a:sym typeface="Wingdings" pitchFamily="2" charset="2"/>
              </a:rPr>
              <a:t> Dans le milieu policier, </a:t>
            </a:r>
            <a:r>
              <a:rPr lang="fr-FR" dirty="0" smtClean="0"/>
              <a:t>la </a:t>
            </a:r>
            <a:r>
              <a:rPr lang="fr-FR" dirty="0"/>
              <a:t>régulation de </a:t>
            </a:r>
            <a:r>
              <a:rPr lang="fr-FR" dirty="0" smtClean="0"/>
              <a:t>l’APF </a:t>
            </a:r>
            <a:r>
              <a:rPr lang="fr-FR" dirty="0"/>
              <a:t>a tendance à se caractériser par :</a:t>
            </a:r>
            <a:endParaRPr lang="fr-BE" dirty="0"/>
          </a:p>
          <a:p>
            <a:r>
              <a:rPr lang="fr-FR" dirty="0"/>
              <a:t>une norme du temps plein, indépendamment du sexe du policier ;</a:t>
            </a:r>
            <a:endParaRPr lang="fr-BE" dirty="0"/>
          </a:p>
          <a:p>
            <a:r>
              <a:rPr lang="fr-FR" dirty="0"/>
              <a:t>un rapport positif à la profession et un engagement professionnel important ;</a:t>
            </a:r>
            <a:endParaRPr lang="fr-BE" dirty="0"/>
          </a:p>
          <a:p>
            <a:r>
              <a:rPr lang="fr-FR" dirty="0"/>
              <a:t>une norme de la disponibilité pratique pour le travail et l’organisation ;</a:t>
            </a:r>
            <a:endParaRPr lang="fr-BE" dirty="0"/>
          </a:p>
          <a:p>
            <a:r>
              <a:rPr lang="fr-FR" dirty="0"/>
              <a:t>une relativement faible tension travail/famille ;</a:t>
            </a:r>
            <a:endParaRPr lang="fr-BE" dirty="0"/>
          </a:p>
          <a:p>
            <a:r>
              <a:rPr lang="fr-FR" dirty="0"/>
              <a:t>une porosité entre les deux sphères avec une acceptation d’un débordement des responsabilités professionnelles sur la sphère familiale ;</a:t>
            </a:r>
            <a:endParaRPr lang="fr-BE" dirty="0"/>
          </a:p>
          <a:p>
            <a:r>
              <a:rPr lang="fr-FR" dirty="0"/>
              <a:t>la possibilité d’arrangements informels et la présence d’un soutien organisationnel, hiérarchique et des collègues ; </a:t>
            </a:r>
            <a:endParaRPr lang="fr-BE" dirty="0"/>
          </a:p>
          <a:p>
            <a:r>
              <a:rPr lang="fr-FR" dirty="0"/>
              <a:t>un usage très fréquent des congés de maternité/paternité et une acceptabilité des autres dispositifs sans qu’ils soient fortement utilisés.</a:t>
            </a:r>
            <a:endParaRPr lang="fr-BE" dirty="0"/>
          </a:p>
        </p:txBody>
      </p:sp>
    </p:spTree>
  </p:cSld>
  <p:clrMapOvr>
    <a:masterClrMapping/>
  </p:clrMapOvr>
  <p:transition>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sz="quarter" idx="1"/>
          </p:nvPr>
        </p:nvSpPr>
        <p:spPr>
          <a:xfrm>
            <a:off x="395536" y="1600200"/>
            <a:ext cx="8496944" cy="4853136"/>
          </a:xfrm>
        </p:spPr>
        <p:txBody>
          <a:bodyPr>
            <a:normAutofit fontScale="77500" lnSpcReduction="20000"/>
          </a:bodyPr>
          <a:lstStyle/>
          <a:p>
            <a:pPr>
              <a:buNone/>
            </a:pPr>
            <a:r>
              <a:rPr lang="fr-BE" dirty="0" smtClean="0">
                <a:sym typeface="Wingdings" pitchFamily="2" charset="2"/>
              </a:rPr>
              <a:t> </a:t>
            </a:r>
            <a:r>
              <a:rPr lang="fr-BE" dirty="0" smtClean="0"/>
              <a:t>Dans le groupe professionnel infirmier, la régulation de l’APF se caractérise tendanciellement par :</a:t>
            </a:r>
          </a:p>
          <a:p>
            <a:r>
              <a:rPr lang="fr-BE" dirty="0" smtClean="0"/>
              <a:t>une norme modérée du travail à temps plein, en particulier pour les mères, mais aussi pour les pères ; </a:t>
            </a:r>
          </a:p>
          <a:p>
            <a:r>
              <a:rPr lang="fr-BE" dirty="0" smtClean="0"/>
              <a:t>un rapport positif à la profession et un engagement professionnel important ;</a:t>
            </a:r>
          </a:p>
          <a:p>
            <a:r>
              <a:rPr lang="fr-BE" dirty="0" smtClean="0"/>
              <a:t>une tension travail/famille perceptible ;</a:t>
            </a:r>
          </a:p>
          <a:p>
            <a:r>
              <a:rPr lang="fr-BE" dirty="0" smtClean="0"/>
              <a:t>une disponibilité pratique importante durant les horaires atypiques ;</a:t>
            </a:r>
          </a:p>
          <a:p>
            <a:r>
              <a:rPr lang="fr-BE" dirty="0" smtClean="0"/>
              <a:t>une certaine étanchéité entre la vie professionnelle et la vie familiale, et donc une faible porosité entre les sphères ;</a:t>
            </a:r>
          </a:p>
          <a:p>
            <a:r>
              <a:rPr lang="fr-BE" dirty="0" smtClean="0"/>
              <a:t>peu d’arrangements informels et de soutiens organisationnels et hiérarchiques ;</a:t>
            </a:r>
          </a:p>
          <a:p>
            <a:r>
              <a:rPr lang="fr-BE" dirty="0" smtClean="0"/>
              <a:t>un usage fréquent et légitime des dispositifs formels d’APF.</a:t>
            </a:r>
          </a:p>
          <a:p>
            <a:endParaRPr lang="fr-BE" dirty="0" smtClean="0"/>
          </a:p>
          <a:p>
            <a:endParaRPr lang="fr-BE" dirty="0"/>
          </a:p>
        </p:txBody>
      </p:sp>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sz="quarter" idx="1"/>
          </p:nvPr>
        </p:nvSpPr>
        <p:spPr>
          <a:xfrm>
            <a:off x="612648" y="1600200"/>
            <a:ext cx="8351840" cy="4925144"/>
          </a:xfrm>
        </p:spPr>
        <p:txBody>
          <a:bodyPr>
            <a:normAutofit fontScale="77500" lnSpcReduction="20000"/>
          </a:bodyPr>
          <a:lstStyle/>
          <a:p>
            <a:pPr>
              <a:buNone/>
            </a:pPr>
            <a:r>
              <a:rPr lang="fr-FR" dirty="0" smtClean="0">
                <a:sym typeface="Wingdings" pitchFamily="2" charset="2"/>
              </a:rPr>
              <a:t> </a:t>
            </a:r>
            <a:r>
              <a:rPr lang="fr-FR" dirty="0" smtClean="0"/>
              <a:t>Dans le groupe professionnel des AS, la régulation de l’APF se caractérise tendanciellement par :</a:t>
            </a:r>
            <a:endParaRPr lang="fr-BE" dirty="0" smtClean="0"/>
          </a:p>
          <a:p>
            <a:r>
              <a:rPr lang="fr-FR" dirty="0" smtClean="0"/>
              <a:t>une norme élevée du travail à temps plein, mais un usage courant des dispositifs formels d’APF, dont en particulier les mesures de réduction temporaire du temps de travail ;</a:t>
            </a:r>
            <a:endParaRPr lang="fr-BE" dirty="0" smtClean="0"/>
          </a:p>
          <a:p>
            <a:r>
              <a:rPr lang="fr-FR" dirty="0" smtClean="0"/>
              <a:t>un rapport positif à la profession, mais variable par rapport à l’organisation (lié au conflit entre perspective professionnelle et réalité organisationnelle) ;</a:t>
            </a:r>
            <a:endParaRPr lang="fr-BE" dirty="0" smtClean="0"/>
          </a:p>
          <a:p>
            <a:pPr lvl="0"/>
            <a:r>
              <a:rPr lang="fr-FR" dirty="0" smtClean="0"/>
              <a:t>une facilité d’articulation liée à la stabilité des horaires et la faible fréquence des horaires atypiques ;</a:t>
            </a:r>
            <a:endParaRPr lang="fr-BE" dirty="0" smtClean="0"/>
          </a:p>
          <a:p>
            <a:pPr lvl="0"/>
            <a:r>
              <a:rPr lang="fr-FR" dirty="0" smtClean="0"/>
              <a:t>une règle de l’acceptation des débordements du temps de travail conditionnée par la règle de l’étanchéité entre les sphères ;</a:t>
            </a:r>
            <a:endParaRPr lang="fr-BE" dirty="0" smtClean="0"/>
          </a:p>
          <a:p>
            <a:pPr lvl="0"/>
            <a:r>
              <a:rPr lang="fr-FR" dirty="0" smtClean="0"/>
              <a:t>des arrangements informels et des soutiens organisationnels et hiérarchiques fréquents, surtout dans les petites organisations.</a:t>
            </a:r>
            <a:endParaRPr lang="fr-BE" dirty="0" smtClean="0"/>
          </a:p>
        </p:txBody>
      </p:sp>
    </p:spTree>
  </p:cSld>
  <p:clrMapOvr>
    <a:masterClrMapping/>
  </p:clrMapOvr>
  <p:transition>
    <p:wedg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Deux modes de régulation de la tension travail/famille</a:t>
            </a:r>
            <a:endParaRPr lang="fr-BE" dirty="0"/>
          </a:p>
        </p:txBody>
      </p:sp>
      <p:sp>
        <p:nvSpPr>
          <p:cNvPr id="3" name="Espace réservé du contenu 2"/>
          <p:cNvSpPr>
            <a:spLocks noGrp="1"/>
          </p:cNvSpPr>
          <p:nvPr>
            <p:ph sz="quarter" idx="1"/>
          </p:nvPr>
        </p:nvSpPr>
        <p:spPr/>
        <p:txBody>
          <a:bodyPr>
            <a:normAutofit fontScale="77500" lnSpcReduction="20000"/>
          </a:bodyPr>
          <a:lstStyle/>
          <a:p>
            <a:r>
              <a:rPr lang="fr-BE" dirty="0" smtClean="0"/>
              <a:t>L’un </a:t>
            </a:r>
            <a:r>
              <a:rPr lang="fr-BE" dirty="0"/>
              <a:t>à caractère séquentiel ; l’autre à caractère intégratif. </a:t>
            </a:r>
            <a:endParaRPr lang="fr-BE" dirty="0" smtClean="0"/>
          </a:p>
          <a:p>
            <a:r>
              <a:rPr lang="fr-BE" dirty="0" smtClean="0"/>
              <a:t>La </a:t>
            </a:r>
            <a:r>
              <a:rPr lang="fr-BE" dirty="0"/>
              <a:t>régulation séquentielle réduit la tension entre la vie professionnelle et la vie familiale par l’usage des politiques formelles de temps de travail ; il s’agit de suspendre un engagement professionnel (prendre un congé) ou de le diminuer quantitativement (prendre un temps partiel). </a:t>
            </a:r>
            <a:endParaRPr lang="fr-BE" dirty="0" smtClean="0"/>
          </a:p>
          <a:p>
            <a:r>
              <a:rPr lang="fr-BE" dirty="0" smtClean="0"/>
              <a:t>La </a:t>
            </a:r>
            <a:r>
              <a:rPr lang="fr-BE" dirty="0"/>
              <a:t>régulation intégrative opère quant à elle davantage en continu à travers des aménagements et des arrangements qui ont lieu sur la scène professionnelle et qui rendent possible la prise en charge de dimensions de la vie privée sans que cela ne perturbe le service. Cette intégration s’accompagne d’un épanchement des occupations professionnelles vers les espaces et temps de vie hors travail dans une logique de compensation (</a:t>
            </a:r>
            <a:r>
              <a:rPr lang="fr-BE" i="1" dirty="0" err="1"/>
              <a:t>e.g</a:t>
            </a:r>
            <a:r>
              <a:rPr lang="fr-BE" i="1" dirty="0"/>
              <a:t>.</a:t>
            </a:r>
            <a:r>
              <a:rPr lang="fr-BE" dirty="0"/>
              <a:t> accepter de faire des heures supplémentaires, d’être appelé ou rappelé en dehors des heures de travail fixées, de ramener du travail à la maison, etc.). </a:t>
            </a:r>
            <a:r>
              <a:rPr lang="fr-FR" dirty="0" smtClean="0"/>
              <a:t> </a:t>
            </a:r>
            <a:endParaRPr lang="fr-BE" dirty="0"/>
          </a:p>
        </p:txBody>
      </p:sp>
    </p:spTree>
  </p:cSld>
  <p:clrMapOvr>
    <a:masterClrMapping/>
  </p:clrMapOvr>
  <p:transition>
    <p:wedg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0"/>
            <a:ext cx="8460432" cy="1179240"/>
          </a:xfrm>
        </p:spPr>
        <p:txBody>
          <a:bodyPr>
            <a:noAutofit/>
          </a:bodyPr>
          <a:lstStyle/>
          <a:p>
            <a:r>
              <a:rPr lang="fr-BE" sz="4000" dirty="0" smtClean="0"/>
              <a:t>Conclusion</a:t>
            </a:r>
            <a:endParaRPr lang="fr-BE" sz="4000" dirty="0"/>
          </a:p>
        </p:txBody>
      </p:sp>
      <p:sp>
        <p:nvSpPr>
          <p:cNvPr id="3" name="Espace réservé du contenu 2"/>
          <p:cNvSpPr>
            <a:spLocks noGrp="1"/>
          </p:cNvSpPr>
          <p:nvPr>
            <p:ph sz="quarter" idx="1"/>
          </p:nvPr>
        </p:nvSpPr>
        <p:spPr>
          <a:xfrm>
            <a:off x="323528" y="1600200"/>
            <a:ext cx="8442520" cy="5069160"/>
          </a:xfrm>
        </p:spPr>
        <p:txBody>
          <a:bodyPr>
            <a:noAutofit/>
          </a:bodyPr>
          <a:lstStyle/>
          <a:p>
            <a:r>
              <a:rPr lang="fr-FR" sz="2400" dirty="0" smtClean="0"/>
              <a:t>Au carrefour de plusieurs évolutions et transformations contemporaines, l’articulation de la vie professionnelle et de la vie familiale n’est pas qu’une affaire privée, mais devient un enjeu de société. </a:t>
            </a:r>
          </a:p>
          <a:p>
            <a:r>
              <a:rPr lang="fr-FR" sz="2400" dirty="0" smtClean="0"/>
              <a:t>La médiation professionnelle n’est pas facilement isolable d’un effet genre. Il n’en demeure pas moins que l’appartenance professionnelle favorise sans trop d’ambiguïté certains ressentis et comportements en matière d’articulation travail/famille. </a:t>
            </a:r>
          </a:p>
          <a:p>
            <a:r>
              <a:rPr lang="fr-BE" sz="2400" dirty="0" smtClean="0"/>
              <a:t>L’APF dans les professions étudiées suppose le développement d’une double capacité de distanciation à la fois pratique et subjective tant envers le travail qu’envers la famille. </a:t>
            </a:r>
          </a:p>
          <a:p>
            <a:r>
              <a:rPr lang="fr-BE" sz="2400" dirty="0" smtClean="0"/>
              <a:t>Certains milieux professionnels expriment davantage un mode intégratif d’APV et d’autres séquentiels.</a:t>
            </a:r>
            <a:endParaRPr lang="fr-BE" sz="2400" dirty="0"/>
          </a:p>
        </p:txBody>
      </p:sp>
    </p:spTree>
  </p:cSld>
  <p:clrMapOvr>
    <a:masterClrMapping/>
  </p:clrMapOvr>
  <p:transition>
    <p:wedg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3200" dirty="0" smtClean="0"/>
              <a:t>Inventer un nouveau cadre global pour accompagner un projet de société </a:t>
            </a:r>
            <a:r>
              <a:rPr lang="fr-BE" sz="3200" dirty="0" err="1" smtClean="0"/>
              <a:t>pluri-active</a:t>
            </a:r>
            <a:endParaRPr lang="fr-BE" sz="3200" dirty="0"/>
          </a:p>
        </p:txBody>
      </p:sp>
      <p:sp>
        <p:nvSpPr>
          <p:cNvPr id="3" name="Espace réservé du contenu 2"/>
          <p:cNvSpPr>
            <a:spLocks noGrp="1"/>
          </p:cNvSpPr>
          <p:nvPr>
            <p:ph sz="quarter" idx="1"/>
          </p:nvPr>
        </p:nvSpPr>
        <p:spPr/>
        <p:txBody>
          <a:bodyPr/>
          <a:lstStyle/>
          <a:p>
            <a:r>
              <a:rPr lang="fr-BE" dirty="0" smtClean="0"/>
              <a:t>Dépassement de la société salariale et du </a:t>
            </a:r>
            <a:r>
              <a:rPr lang="fr-BE" dirty="0" err="1" smtClean="0"/>
              <a:t>breadwinner</a:t>
            </a:r>
            <a:r>
              <a:rPr lang="fr-BE" dirty="0" smtClean="0"/>
              <a:t> (homme ou femme)</a:t>
            </a:r>
          </a:p>
          <a:p>
            <a:r>
              <a:rPr lang="fr-BE" dirty="0" smtClean="0"/>
              <a:t>Promouvoir une société du care dans une perspective d’égalité entre les sexes</a:t>
            </a:r>
          </a:p>
          <a:p>
            <a:r>
              <a:rPr lang="fr-BE" dirty="0" smtClean="0"/>
              <a:t>Figure de référence: une personne multi-active non </a:t>
            </a:r>
            <a:r>
              <a:rPr lang="fr-BE" dirty="0" err="1" smtClean="0"/>
              <a:t>genrée</a:t>
            </a:r>
            <a:endParaRPr lang="fr-BE" dirty="0" smtClean="0"/>
          </a:p>
          <a:p>
            <a:r>
              <a:rPr lang="fr-BE" dirty="0" smtClean="0"/>
              <a:t>Assurer un travail décent à travers un système de </a:t>
            </a:r>
            <a:r>
              <a:rPr lang="fr-BE" smtClean="0"/>
              <a:t>travail soutenable</a:t>
            </a:r>
            <a:endParaRPr lang="fr-BE" dirty="0" smtClean="0"/>
          </a:p>
        </p:txBody>
      </p:sp>
    </p:spTree>
  </p:cSld>
  <p:clrMapOvr>
    <a:masterClrMapping/>
  </p:clrMapOvr>
  <p:transition>
    <p:wedg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fr-BE" dirty="0"/>
              <a:t>MERCI</a:t>
            </a:r>
            <a:endParaRPr lang="fr-FR" dirty="0"/>
          </a:p>
        </p:txBody>
      </p:sp>
      <p:pic>
        <p:nvPicPr>
          <p:cNvPr id="51203" name="Picture 3" descr="Vision%202020"/>
          <p:cNvPicPr>
            <a:picLocks noGrp="1" noChangeAspect="1" noChangeArrowheads="1"/>
          </p:cNvPicPr>
          <p:nvPr>
            <p:ph idx="1"/>
          </p:nvPr>
        </p:nvPicPr>
        <p:blipFill>
          <a:blip r:embed="rId2" cstate="print"/>
          <a:srcRect/>
          <a:stretch>
            <a:fillRect/>
          </a:stretch>
        </p:blipFill>
        <p:spPr>
          <a:xfrm>
            <a:off x="1547665" y="1600200"/>
            <a:ext cx="6336704" cy="5257800"/>
          </a:xfrm>
          <a:noFill/>
          <a:ln/>
        </p:spPr>
      </p:pic>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Un ressenti sexué et professionnellement différencié</a:t>
            </a:r>
            <a:endParaRPr lang="fr-BE" dirty="0"/>
          </a:p>
        </p:txBody>
      </p:sp>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1028" name="Picture 4"/>
          <p:cNvPicPr>
            <a:picLocks noChangeAspect="1" noChangeArrowheads="1"/>
          </p:cNvPicPr>
          <p:nvPr/>
        </p:nvPicPr>
        <p:blipFill>
          <a:blip r:embed="rId2" cstate="print"/>
          <a:srcRect/>
          <a:stretch>
            <a:fillRect/>
          </a:stretch>
        </p:blipFill>
        <p:spPr bwMode="auto">
          <a:xfrm>
            <a:off x="683568" y="2060848"/>
            <a:ext cx="8064896" cy="4536504"/>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Quelques questions directrices</a:t>
            </a:r>
            <a:endParaRPr lang="fr-BE" dirty="0"/>
          </a:p>
        </p:txBody>
      </p:sp>
      <p:sp>
        <p:nvSpPr>
          <p:cNvPr id="3" name="Espace réservé du contenu 2"/>
          <p:cNvSpPr>
            <a:spLocks noGrp="1"/>
          </p:cNvSpPr>
          <p:nvPr>
            <p:ph sz="quarter" idx="1"/>
          </p:nvPr>
        </p:nvSpPr>
        <p:spPr>
          <a:xfrm>
            <a:off x="251520" y="1600200"/>
            <a:ext cx="8514528" cy="4853136"/>
          </a:xfrm>
        </p:spPr>
        <p:txBody>
          <a:bodyPr>
            <a:normAutofit/>
          </a:bodyPr>
          <a:lstStyle/>
          <a:p>
            <a:r>
              <a:rPr lang="fr-BE" dirty="0" smtClean="0"/>
              <a:t>Pourquoi s’intéresser à l’articulation de la vie professionnelle avec la vie familiale aujourd’hui?</a:t>
            </a:r>
          </a:p>
          <a:p>
            <a:r>
              <a:rPr lang="fr-BE" dirty="0" smtClean="0"/>
              <a:t>Qu’est-ce que la société peut faire?</a:t>
            </a:r>
          </a:p>
          <a:p>
            <a:r>
              <a:rPr lang="fr-BE" dirty="0" smtClean="0"/>
              <a:t>Quels écueils doit-elle éviter?</a:t>
            </a:r>
          </a:p>
          <a:p>
            <a:r>
              <a:rPr lang="fr-BE" dirty="0" smtClean="0"/>
              <a:t>Pourquoi s’intéresser aux professions d’infirmières, de policiers et d’assistants sociaux?</a:t>
            </a:r>
          </a:p>
          <a:p>
            <a:r>
              <a:rPr lang="fr-BE" dirty="0" smtClean="0"/>
              <a:t>Quel est le vécu et la gestion de l’APF dans ces univers professionnels?</a:t>
            </a:r>
            <a:endParaRPr lang="fr-BE" dirty="0"/>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Point 1. Quelques balises</a:t>
            </a:r>
            <a:endParaRPr lang="fr-BE" dirty="0"/>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3200" dirty="0" smtClean="0"/>
              <a:t>L’articulation </a:t>
            </a:r>
            <a:r>
              <a:rPr lang="fr-BE" sz="3200" dirty="0"/>
              <a:t>de la vie professionnelle et de vie familiale </a:t>
            </a:r>
            <a:r>
              <a:rPr lang="fr-BE" sz="3200" dirty="0" smtClean="0"/>
              <a:t>: </a:t>
            </a:r>
            <a:r>
              <a:rPr lang="fr-BE" sz="3200" dirty="0"/>
              <a:t>un enjeu de société </a:t>
            </a:r>
            <a:r>
              <a:rPr lang="fr-BE" sz="3200" dirty="0" smtClean="0"/>
              <a:t>aujourd’hui</a:t>
            </a:r>
            <a:endParaRPr lang="fr-BE" sz="3200" dirty="0"/>
          </a:p>
        </p:txBody>
      </p:sp>
      <p:sp>
        <p:nvSpPr>
          <p:cNvPr id="3" name="Espace réservé du contenu 2"/>
          <p:cNvSpPr>
            <a:spLocks noGrp="1"/>
          </p:cNvSpPr>
          <p:nvPr>
            <p:ph sz="quarter" idx="1"/>
          </p:nvPr>
        </p:nvSpPr>
        <p:spPr/>
        <p:txBody>
          <a:bodyPr>
            <a:normAutofit/>
          </a:bodyPr>
          <a:lstStyle/>
          <a:p>
            <a:r>
              <a:rPr lang="fr-BE" dirty="0" smtClean="0"/>
              <a:t>Des </a:t>
            </a:r>
            <a:r>
              <a:rPr lang="fr-BE" dirty="0"/>
              <a:t>changements </a:t>
            </a:r>
            <a:r>
              <a:rPr lang="fr-BE" dirty="0" smtClean="0"/>
              <a:t>structurels</a:t>
            </a:r>
          </a:p>
          <a:p>
            <a:endParaRPr lang="fr-BE" dirty="0"/>
          </a:p>
          <a:p>
            <a:r>
              <a:rPr lang="fr-BE" dirty="0" smtClean="0"/>
              <a:t>Des </a:t>
            </a:r>
            <a:r>
              <a:rPr lang="fr-BE" dirty="0"/>
              <a:t>changements </a:t>
            </a:r>
            <a:r>
              <a:rPr lang="fr-BE" dirty="0" smtClean="0"/>
              <a:t>culturels</a:t>
            </a:r>
          </a:p>
          <a:p>
            <a:endParaRPr lang="fr-BE" dirty="0"/>
          </a:p>
          <a:p>
            <a:r>
              <a:rPr lang="fr-BE" dirty="0" smtClean="0"/>
              <a:t>Enjeu </a:t>
            </a:r>
          </a:p>
          <a:p>
            <a:endParaRPr lang="fr-BE" dirty="0"/>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3600" dirty="0"/>
              <a:t>Trois forces à contrer pour favoriser un modèle de conciliation faiblement </a:t>
            </a:r>
            <a:r>
              <a:rPr lang="fr-BE" sz="3600" dirty="0" err="1"/>
              <a:t>genré</a:t>
            </a:r>
            <a:endParaRPr lang="fr-BE" sz="3600" dirty="0"/>
          </a:p>
        </p:txBody>
      </p:sp>
      <p:sp>
        <p:nvSpPr>
          <p:cNvPr id="3" name="Espace réservé du contenu 2"/>
          <p:cNvSpPr>
            <a:spLocks noGrp="1"/>
          </p:cNvSpPr>
          <p:nvPr>
            <p:ph sz="quarter" idx="1"/>
          </p:nvPr>
        </p:nvSpPr>
        <p:spPr/>
        <p:txBody>
          <a:bodyPr>
            <a:normAutofit/>
          </a:bodyPr>
          <a:lstStyle/>
          <a:p>
            <a:r>
              <a:rPr lang="fr-BE" dirty="0"/>
              <a:t>Les rapports sociaux de </a:t>
            </a:r>
            <a:r>
              <a:rPr lang="fr-BE" dirty="0" smtClean="0"/>
              <a:t>sexe</a:t>
            </a:r>
            <a:endParaRPr lang="fr-BE" dirty="0"/>
          </a:p>
          <a:p>
            <a:r>
              <a:rPr lang="fr-BE" dirty="0" smtClean="0"/>
              <a:t>La </a:t>
            </a:r>
            <a:r>
              <a:rPr lang="fr-BE" dirty="0"/>
              <a:t>logique du marché : </a:t>
            </a:r>
            <a:r>
              <a:rPr lang="fr-BE" dirty="0" err="1"/>
              <a:t>décommodification</a:t>
            </a:r>
            <a:endParaRPr lang="fr-BE" dirty="0"/>
          </a:p>
          <a:p>
            <a:pPr>
              <a:buNone/>
            </a:pPr>
            <a:r>
              <a:rPr lang="fr-FR" dirty="0"/>
              <a:t>« </a:t>
            </a:r>
            <a:r>
              <a:rPr lang="fr-FR" i="1" dirty="0"/>
              <a:t>Le marché du travail exige la mobilité sans tenir compte des situations personnelles. Le couple et la famille exigent le contraire. […] Le sujet du marché est l’individu seul, débarrassé de tout "handicap” relationnel, conjugal ou familia</a:t>
            </a:r>
            <a:r>
              <a:rPr lang="fr-FR" dirty="0"/>
              <a:t>l » </a:t>
            </a:r>
            <a:r>
              <a:rPr lang="fr-FR" dirty="0" smtClean="0"/>
              <a:t>(Ulrich </a:t>
            </a:r>
            <a:r>
              <a:rPr lang="fr-FR" dirty="0" err="1" smtClean="0"/>
              <a:t>Becq</a:t>
            </a:r>
            <a:r>
              <a:rPr lang="fr-FR" dirty="0" smtClean="0"/>
              <a:t>, 2001 </a:t>
            </a:r>
            <a:r>
              <a:rPr lang="fr-FR" dirty="0"/>
              <a:t>: 257).</a:t>
            </a:r>
            <a:endParaRPr lang="fr-BE" dirty="0"/>
          </a:p>
          <a:p>
            <a:r>
              <a:rPr lang="fr-BE" dirty="0" smtClean="0"/>
              <a:t>Le </a:t>
            </a:r>
            <a:r>
              <a:rPr lang="fr-BE" dirty="0"/>
              <a:t>poids des charges familiales : </a:t>
            </a:r>
            <a:r>
              <a:rPr lang="fr-BE" dirty="0" err="1"/>
              <a:t>défamilialisation</a:t>
            </a:r>
            <a:endParaRPr lang="fr-BE" dirty="0"/>
          </a:p>
          <a:p>
            <a:endParaRPr lang="fr-BE" dirty="0"/>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Trois écueils à éviter en termes de politiques publiques</a:t>
            </a:r>
          </a:p>
        </p:txBody>
      </p:sp>
      <p:sp>
        <p:nvSpPr>
          <p:cNvPr id="3" name="Espace réservé du contenu 2"/>
          <p:cNvSpPr>
            <a:spLocks noGrp="1"/>
          </p:cNvSpPr>
          <p:nvPr>
            <p:ph sz="quarter" idx="1"/>
          </p:nvPr>
        </p:nvSpPr>
        <p:spPr/>
        <p:txBody>
          <a:bodyPr/>
          <a:lstStyle/>
          <a:p>
            <a:r>
              <a:rPr lang="fr-BE" dirty="0" smtClean="0"/>
              <a:t>Imposition</a:t>
            </a:r>
          </a:p>
          <a:p>
            <a:endParaRPr lang="fr-BE" dirty="0"/>
          </a:p>
          <a:p>
            <a:r>
              <a:rPr lang="fr-BE" dirty="0" smtClean="0"/>
              <a:t>Exploitation</a:t>
            </a:r>
          </a:p>
          <a:p>
            <a:endParaRPr lang="fr-BE" dirty="0"/>
          </a:p>
          <a:p>
            <a:r>
              <a:rPr lang="fr-BE" dirty="0" smtClean="0"/>
              <a:t>Déshumanisation</a:t>
            </a:r>
            <a:endParaRPr lang="fr-BE" dirty="0"/>
          </a:p>
          <a:p>
            <a:endParaRPr lang="fr-BE" dirty="0"/>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1026"/>
          <p:cNvSpPr>
            <a:spLocks noGrp="1" noChangeArrowheads="1"/>
          </p:cNvSpPr>
          <p:nvPr>
            <p:ph type="title"/>
          </p:nvPr>
        </p:nvSpPr>
        <p:spPr/>
        <p:txBody>
          <a:bodyPr>
            <a:normAutofit/>
          </a:bodyPr>
          <a:lstStyle/>
          <a:p>
            <a:r>
              <a:rPr lang="fr-BE" sz="4000" dirty="0" smtClean="0"/>
              <a:t>Médiations sociales</a:t>
            </a:r>
            <a:endParaRPr lang="fr-FR" sz="4000" dirty="0" smtClean="0"/>
          </a:p>
        </p:txBody>
      </p:sp>
      <p:sp>
        <p:nvSpPr>
          <p:cNvPr id="83971" name="Rectangle 1027"/>
          <p:cNvSpPr>
            <a:spLocks noGrp="1" noChangeArrowheads="1"/>
          </p:cNvSpPr>
          <p:nvPr>
            <p:ph type="body" idx="1"/>
          </p:nvPr>
        </p:nvSpPr>
        <p:spPr/>
        <p:txBody>
          <a:bodyPr/>
          <a:lstStyle/>
          <a:p>
            <a:pPr>
              <a:buFont typeface="FFDingbats-ArrowsOne" charset="2"/>
              <a:buNone/>
            </a:pPr>
            <a:r>
              <a:rPr lang="fr-BE" dirty="0" smtClean="0"/>
              <a:t> </a:t>
            </a:r>
            <a:endParaRPr lang="fr-FR" dirty="0" smtClean="0"/>
          </a:p>
        </p:txBody>
      </p:sp>
      <p:sp>
        <p:nvSpPr>
          <p:cNvPr id="83972" name="Text Box 1028"/>
          <p:cNvSpPr txBox="1">
            <a:spLocks noChangeArrowheads="1"/>
          </p:cNvSpPr>
          <p:nvPr/>
        </p:nvSpPr>
        <p:spPr bwMode="auto">
          <a:xfrm>
            <a:off x="2751138" y="2081213"/>
            <a:ext cx="184150" cy="366712"/>
          </a:xfrm>
          <a:prstGeom prst="rect">
            <a:avLst/>
          </a:prstGeom>
          <a:noFill/>
          <a:ln w="9525">
            <a:noFill/>
            <a:miter lim="800000"/>
            <a:headEnd/>
            <a:tailEnd/>
          </a:ln>
          <a:effectLst/>
        </p:spPr>
        <p:txBody>
          <a:bodyPr wrap="none">
            <a:spAutoFit/>
          </a:bodyPr>
          <a:lstStyle/>
          <a:p>
            <a:pPr eaLnBrk="1" hangingPunct="1"/>
            <a:endParaRPr lang="en-GB"/>
          </a:p>
        </p:txBody>
      </p:sp>
      <p:sp>
        <p:nvSpPr>
          <p:cNvPr id="83973" name="Rectangle 1029"/>
          <p:cNvSpPr>
            <a:spLocks noChangeArrowheads="1"/>
          </p:cNvSpPr>
          <p:nvPr/>
        </p:nvSpPr>
        <p:spPr bwMode="auto">
          <a:xfrm>
            <a:off x="3059113" y="1989138"/>
            <a:ext cx="3524250" cy="366712"/>
          </a:xfrm>
          <a:prstGeom prst="rect">
            <a:avLst/>
          </a:prstGeom>
          <a:noFill/>
          <a:ln w="9525">
            <a:noFill/>
            <a:miter lim="800000"/>
            <a:headEnd/>
            <a:tailEnd/>
          </a:ln>
          <a:effectLst/>
        </p:spPr>
        <p:txBody>
          <a:bodyPr wrap="none">
            <a:spAutoFit/>
          </a:bodyPr>
          <a:lstStyle/>
          <a:p>
            <a:pPr eaLnBrk="1" hangingPunct="1">
              <a:spcBef>
                <a:spcPct val="20000"/>
              </a:spcBef>
            </a:pPr>
            <a:r>
              <a:rPr lang="fr-BE" dirty="0"/>
              <a:t>Transformations contemporaines</a:t>
            </a:r>
            <a:endParaRPr lang="fr-FR" dirty="0"/>
          </a:p>
        </p:txBody>
      </p:sp>
      <p:sp>
        <p:nvSpPr>
          <p:cNvPr id="83974" name="Text Box 1030"/>
          <p:cNvSpPr txBox="1">
            <a:spLocks noChangeArrowheads="1"/>
          </p:cNvSpPr>
          <p:nvPr/>
        </p:nvSpPr>
        <p:spPr bwMode="auto">
          <a:xfrm>
            <a:off x="1258888" y="3141663"/>
            <a:ext cx="6121400" cy="641350"/>
          </a:xfrm>
          <a:prstGeom prst="rect">
            <a:avLst/>
          </a:prstGeom>
          <a:noFill/>
          <a:ln w="9525">
            <a:noFill/>
            <a:miter lim="800000"/>
            <a:headEnd/>
            <a:tailEnd/>
          </a:ln>
          <a:effectLst/>
        </p:spPr>
        <p:txBody>
          <a:bodyPr>
            <a:spAutoFit/>
          </a:bodyPr>
          <a:lstStyle/>
          <a:p>
            <a:pPr algn="ctr" eaLnBrk="1" hangingPunct="1">
              <a:spcBef>
                <a:spcPct val="20000"/>
              </a:spcBef>
            </a:pPr>
            <a:r>
              <a:rPr lang="fr-BE" dirty="0"/>
              <a:t>Régulations sociétales &amp; jeu institutionnel </a:t>
            </a:r>
            <a:r>
              <a:rPr lang="fr-BE" dirty="0">
                <a:sym typeface="Wingdings" pitchFamily="2" charset="2"/>
              </a:rPr>
              <a:t> dispositifs</a:t>
            </a:r>
            <a:endParaRPr lang="fr-FR" dirty="0"/>
          </a:p>
          <a:p>
            <a:pPr eaLnBrk="1" hangingPunct="1"/>
            <a:endParaRPr lang="fr-FR" dirty="0"/>
          </a:p>
        </p:txBody>
      </p:sp>
      <p:sp>
        <p:nvSpPr>
          <p:cNvPr id="83975" name="Rectangle 1031"/>
          <p:cNvSpPr>
            <a:spLocks noChangeArrowheads="1"/>
          </p:cNvSpPr>
          <p:nvPr/>
        </p:nvSpPr>
        <p:spPr bwMode="auto">
          <a:xfrm>
            <a:off x="1042988" y="4292600"/>
            <a:ext cx="7464425" cy="366713"/>
          </a:xfrm>
          <a:prstGeom prst="rect">
            <a:avLst/>
          </a:prstGeom>
          <a:noFill/>
          <a:ln w="9525">
            <a:noFill/>
            <a:miter lim="800000"/>
            <a:headEnd/>
            <a:tailEnd/>
          </a:ln>
          <a:effectLst/>
        </p:spPr>
        <p:txBody>
          <a:bodyPr>
            <a:spAutoFit/>
          </a:bodyPr>
          <a:lstStyle/>
          <a:p>
            <a:pPr algn="ctr" eaLnBrk="1" hangingPunct="1"/>
            <a:r>
              <a:rPr lang="fr-BE" dirty="0"/>
              <a:t>Espace pluriel de </a:t>
            </a:r>
            <a:r>
              <a:rPr lang="fr-BE" dirty="0" smtClean="0"/>
              <a:t>médiation</a:t>
            </a:r>
            <a:endParaRPr lang="fr-FR" dirty="0"/>
          </a:p>
        </p:txBody>
      </p:sp>
      <p:sp>
        <p:nvSpPr>
          <p:cNvPr id="83976" name="Rectangle 1032"/>
          <p:cNvSpPr>
            <a:spLocks noChangeArrowheads="1"/>
          </p:cNvSpPr>
          <p:nvPr/>
        </p:nvSpPr>
        <p:spPr bwMode="auto">
          <a:xfrm>
            <a:off x="3276600" y="5661025"/>
            <a:ext cx="2940050" cy="366713"/>
          </a:xfrm>
          <a:prstGeom prst="rect">
            <a:avLst/>
          </a:prstGeom>
          <a:noFill/>
          <a:ln w="9525">
            <a:noFill/>
            <a:miter lim="800000"/>
            <a:headEnd/>
            <a:tailEnd/>
          </a:ln>
          <a:effectLst/>
        </p:spPr>
        <p:txBody>
          <a:bodyPr wrap="none">
            <a:spAutoFit/>
          </a:bodyPr>
          <a:lstStyle/>
          <a:p>
            <a:pPr eaLnBrk="1" hangingPunct="1">
              <a:spcBef>
                <a:spcPct val="20000"/>
              </a:spcBef>
            </a:pPr>
            <a:r>
              <a:rPr lang="fr-BE"/>
              <a:t>Comportements individuels</a:t>
            </a:r>
            <a:endParaRPr lang="fr-FR"/>
          </a:p>
        </p:txBody>
      </p:sp>
      <p:sp>
        <p:nvSpPr>
          <p:cNvPr id="83977" name="Line 1033"/>
          <p:cNvSpPr>
            <a:spLocks noChangeShapeType="1"/>
          </p:cNvSpPr>
          <p:nvPr/>
        </p:nvSpPr>
        <p:spPr bwMode="auto">
          <a:xfrm>
            <a:off x="4427538" y="3573463"/>
            <a:ext cx="0" cy="576262"/>
          </a:xfrm>
          <a:prstGeom prst="line">
            <a:avLst/>
          </a:prstGeom>
          <a:noFill/>
          <a:ln w="9525">
            <a:solidFill>
              <a:schemeClr val="tx1"/>
            </a:solidFill>
            <a:round/>
            <a:headEnd/>
            <a:tailEnd type="triangle" w="med" len="med"/>
          </a:ln>
          <a:effectLst/>
        </p:spPr>
        <p:txBody>
          <a:bodyPr/>
          <a:lstStyle/>
          <a:p>
            <a:endParaRPr lang="fr-BE"/>
          </a:p>
        </p:txBody>
      </p:sp>
      <p:sp>
        <p:nvSpPr>
          <p:cNvPr id="83978" name="Line 1034"/>
          <p:cNvSpPr>
            <a:spLocks noChangeShapeType="1"/>
          </p:cNvSpPr>
          <p:nvPr/>
        </p:nvSpPr>
        <p:spPr bwMode="auto">
          <a:xfrm>
            <a:off x="4427538" y="2492375"/>
            <a:ext cx="0" cy="576263"/>
          </a:xfrm>
          <a:prstGeom prst="line">
            <a:avLst/>
          </a:prstGeom>
          <a:noFill/>
          <a:ln w="9525">
            <a:solidFill>
              <a:schemeClr val="tx1"/>
            </a:solidFill>
            <a:round/>
            <a:headEnd/>
            <a:tailEnd type="triangle" w="med" len="med"/>
          </a:ln>
          <a:effectLst/>
        </p:spPr>
        <p:txBody>
          <a:bodyPr/>
          <a:lstStyle/>
          <a:p>
            <a:endParaRPr lang="fr-BE"/>
          </a:p>
        </p:txBody>
      </p:sp>
      <p:sp>
        <p:nvSpPr>
          <p:cNvPr id="83979" name="Line 1035"/>
          <p:cNvSpPr>
            <a:spLocks noChangeShapeType="1"/>
          </p:cNvSpPr>
          <p:nvPr/>
        </p:nvSpPr>
        <p:spPr bwMode="auto">
          <a:xfrm>
            <a:off x="4427538" y="5013325"/>
            <a:ext cx="0" cy="576263"/>
          </a:xfrm>
          <a:prstGeom prst="line">
            <a:avLst/>
          </a:prstGeom>
          <a:noFill/>
          <a:ln w="9525">
            <a:solidFill>
              <a:schemeClr val="tx1"/>
            </a:solidFill>
            <a:round/>
            <a:headEnd/>
            <a:tailEnd type="triangle" w="med" len="med"/>
          </a:ln>
          <a:effectLst/>
        </p:spPr>
        <p:txBody>
          <a:bodyPr/>
          <a:lstStyle/>
          <a:p>
            <a:endParaRPr lang="fr-BE"/>
          </a:p>
        </p:txBody>
      </p:sp>
      <p:sp>
        <p:nvSpPr>
          <p:cNvPr id="83980" name="Line 1036"/>
          <p:cNvSpPr>
            <a:spLocks noChangeShapeType="1"/>
          </p:cNvSpPr>
          <p:nvPr/>
        </p:nvSpPr>
        <p:spPr bwMode="auto">
          <a:xfrm flipV="1">
            <a:off x="5003800" y="2492375"/>
            <a:ext cx="0" cy="576263"/>
          </a:xfrm>
          <a:prstGeom prst="line">
            <a:avLst/>
          </a:prstGeom>
          <a:noFill/>
          <a:ln w="9525">
            <a:solidFill>
              <a:schemeClr val="tx1"/>
            </a:solidFill>
            <a:round/>
            <a:headEnd/>
            <a:tailEnd type="triangle" w="med" len="med"/>
          </a:ln>
          <a:effectLst/>
        </p:spPr>
        <p:txBody>
          <a:bodyPr/>
          <a:lstStyle/>
          <a:p>
            <a:endParaRPr lang="fr-BE"/>
          </a:p>
        </p:txBody>
      </p:sp>
      <p:sp>
        <p:nvSpPr>
          <p:cNvPr id="83981" name="Line 1037"/>
          <p:cNvSpPr>
            <a:spLocks noChangeShapeType="1"/>
          </p:cNvSpPr>
          <p:nvPr/>
        </p:nvSpPr>
        <p:spPr bwMode="auto">
          <a:xfrm flipV="1">
            <a:off x="5003800" y="3573463"/>
            <a:ext cx="0" cy="576262"/>
          </a:xfrm>
          <a:prstGeom prst="line">
            <a:avLst/>
          </a:prstGeom>
          <a:noFill/>
          <a:ln w="9525">
            <a:solidFill>
              <a:schemeClr val="tx1"/>
            </a:solidFill>
            <a:round/>
            <a:headEnd/>
            <a:tailEnd type="triangle" w="med" len="med"/>
          </a:ln>
          <a:effectLst/>
        </p:spPr>
        <p:txBody>
          <a:bodyPr/>
          <a:lstStyle/>
          <a:p>
            <a:endParaRPr lang="fr-BE"/>
          </a:p>
        </p:txBody>
      </p:sp>
      <p:sp>
        <p:nvSpPr>
          <p:cNvPr id="83982" name="Line 1038"/>
          <p:cNvSpPr>
            <a:spLocks noChangeShapeType="1"/>
          </p:cNvSpPr>
          <p:nvPr/>
        </p:nvSpPr>
        <p:spPr bwMode="auto">
          <a:xfrm flipV="1">
            <a:off x="5003800" y="5013325"/>
            <a:ext cx="0" cy="576263"/>
          </a:xfrm>
          <a:prstGeom prst="line">
            <a:avLst/>
          </a:prstGeom>
          <a:noFill/>
          <a:ln w="9525">
            <a:solidFill>
              <a:schemeClr val="tx1"/>
            </a:solidFill>
            <a:round/>
            <a:headEnd/>
            <a:tailEnd type="triangle" w="med" len="med"/>
          </a:ln>
          <a:effectLst/>
        </p:spPr>
        <p:txBody>
          <a:bodyPr/>
          <a:lstStyle/>
          <a:p>
            <a:endParaRPr lang="fr-BE"/>
          </a:p>
        </p:txBody>
      </p:sp>
    </p:spTree>
  </p:cSld>
  <p:clrMapOvr>
    <a:masterClrMapping/>
  </p:clrMapOvr>
  <p:transition>
    <p:wedg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édian">
  <a:themeElements>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é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1654</TotalTime>
  <Words>745</Words>
  <Application>Microsoft Office PowerPoint</Application>
  <PresentationFormat>Affichage à l'écran (4:3)</PresentationFormat>
  <Paragraphs>110</Paragraphs>
  <Slides>28</Slides>
  <Notes>2</Notes>
  <HiddenSlides>0</HiddenSlides>
  <MMClips>0</MMClips>
  <ScaleCrop>false</ScaleCrop>
  <HeadingPairs>
    <vt:vector size="4" baseType="variant">
      <vt:variant>
        <vt:lpstr>Thème</vt:lpstr>
      </vt:variant>
      <vt:variant>
        <vt:i4>1</vt:i4>
      </vt:variant>
      <vt:variant>
        <vt:lpstr>Titres des diapositives</vt:lpstr>
      </vt:variant>
      <vt:variant>
        <vt:i4>28</vt:i4>
      </vt:variant>
    </vt:vector>
  </HeadingPairs>
  <TitlesOfParts>
    <vt:vector size="29" baseType="lpstr">
      <vt:lpstr>Médian</vt:lpstr>
      <vt:lpstr> Articuler vie professionnelle &amp; vie familiale </vt:lpstr>
      <vt:lpstr>Présentation PowerPoint</vt:lpstr>
      <vt:lpstr>Un ressenti sexué et professionnellement différencié</vt:lpstr>
      <vt:lpstr>Quelques questions directrices</vt:lpstr>
      <vt:lpstr>Point 1. Quelques balises</vt:lpstr>
      <vt:lpstr>L’articulation de la vie professionnelle et de vie familiale : un enjeu de société aujourd’hui</vt:lpstr>
      <vt:lpstr>Trois forces à contrer pour favoriser un modèle de conciliation faiblement genré</vt:lpstr>
      <vt:lpstr>Trois écueils à éviter en termes de politiques publiques</vt:lpstr>
      <vt:lpstr>Médiations sociales</vt:lpstr>
      <vt:lpstr>Les groupes professionnels. Infirmières, Policiers et Assistants sociaux</vt:lpstr>
      <vt:lpstr>Des convergences</vt:lpstr>
      <vt:lpstr>Au cœur du vécu professionnel</vt:lpstr>
      <vt:lpstr>Être professionnel et parent…</vt:lpstr>
      <vt:lpstr>… une question d’organisation pratique…</vt:lpstr>
      <vt:lpstr>… et de mise à distance subjective</vt:lpstr>
      <vt:lpstr>Des régulations différentes</vt:lpstr>
      <vt:lpstr>Un ressenti sexué et professionnellement différencié</vt:lpstr>
      <vt:lpstr>Présentation PowerPoint</vt:lpstr>
      <vt:lpstr>Un degré d’usage et de légitimité des dispositifs APF sexué et distinct selon les professions</vt:lpstr>
      <vt:lpstr>Présentation PowerPoint</vt:lpstr>
      <vt:lpstr>Trois professions: trois régulations</vt:lpstr>
      <vt:lpstr>Présentation PowerPoint</vt:lpstr>
      <vt:lpstr>Présentation PowerPoint</vt:lpstr>
      <vt:lpstr>Présentation PowerPoint</vt:lpstr>
      <vt:lpstr>Deux modes de régulation de la tension travail/famille</vt:lpstr>
      <vt:lpstr>Conclusion</vt:lpstr>
      <vt:lpstr>Inventer un nouveau cadre global pour accompagner un projet de société pluri-active</vt:lpstr>
      <vt:lpstr>MERCI</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conciliation des temps de vie : analyse et pratiques en Europe</dc:title>
  <dc:creator>fusulier</dc:creator>
  <cp:lastModifiedBy>SIWS</cp:lastModifiedBy>
  <cp:revision>109</cp:revision>
  <dcterms:created xsi:type="dcterms:W3CDTF">2011-11-09T09:15:06Z</dcterms:created>
  <dcterms:modified xsi:type="dcterms:W3CDTF">2013-10-02T05:38:44Z</dcterms:modified>
</cp:coreProperties>
</file>