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1" r:id="rId2"/>
    <p:sldId id="258" r:id="rId3"/>
    <p:sldId id="262" r:id="rId4"/>
    <p:sldId id="259" r:id="rId5"/>
    <p:sldId id="260" r:id="rId6"/>
    <p:sldId id="284" r:id="rId7"/>
    <p:sldId id="288" r:id="rId8"/>
    <p:sldId id="261" r:id="rId9"/>
    <p:sldId id="285" r:id="rId10"/>
    <p:sldId id="279" r:id="rId11"/>
    <p:sldId id="290" r:id="rId12"/>
    <p:sldId id="293" r:id="rId13"/>
    <p:sldId id="291" r:id="rId14"/>
    <p:sldId id="278" r:id="rId15"/>
    <p:sldId id="283" r:id="rId16"/>
    <p:sldId id="280" r:id="rId17"/>
    <p:sldId id="282" r:id="rId18"/>
    <p:sldId id="292" r:id="rId19"/>
    <p:sldId id="263" r:id="rId20"/>
    <p:sldId id="289" r:id="rId2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Style moyen 4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9388"/>
    <p:restoredTop sz="95878"/>
  </p:normalViewPr>
  <p:slideViewPr>
    <p:cSldViewPr snapToGrid="0">
      <p:cViewPr>
        <p:scale>
          <a:sx n="44" d="100"/>
          <a:sy n="44" d="100"/>
        </p:scale>
        <p:origin x="-184" y="16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3F14C9-DBB8-E474-549A-F9CF8E3C7F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FB4D194-28A8-AB71-3D64-674FA0D15A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3A076C4-97B5-3981-3411-57B48A54F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10629-9E68-D440-BB1A-47C96EC53974}" type="datetimeFigureOut">
              <a:rPr lang="fr-FR" smtClean="0"/>
              <a:t>06/10/2022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2CCEE0-856E-764C-6D00-B87C7FFB2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312D93B-A782-774C-7279-7214565A8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E5B7-36E4-654A-9FFC-2FA46448F4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3214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A55F4F-1800-B6F2-340D-6F975F3B1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CD43051-CE92-E333-5EE7-0C5CB76DED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8F18CFD-9D51-1855-F8F4-C6E442D33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10629-9E68-D440-BB1A-47C96EC53974}" type="datetimeFigureOut">
              <a:rPr lang="fr-FR" smtClean="0"/>
              <a:t>06/10/2022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707C337-9E7F-3B23-A3A2-50AE5566B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C1AEA66-C9B3-F3CC-93D0-FCFA20A7B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E5B7-36E4-654A-9FFC-2FA46448F4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1079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DFFFBF7E-B0C3-7C76-95E6-36457870F6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FE5878A-C0F5-6C71-5B2B-8C803A6215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CFA6ABA-4FF7-E497-58F2-4A1FCCDB9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10629-9E68-D440-BB1A-47C96EC53974}" type="datetimeFigureOut">
              <a:rPr lang="fr-FR" smtClean="0"/>
              <a:t>06/10/2022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F9DB4A9-5C4B-B8EB-9FC1-C5A6248A5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292CACE-EA73-4164-9C58-EB68D1649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E5B7-36E4-654A-9FFC-2FA46448F4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1414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0E70E5-A46E-F6CB-0318-30F460C58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E3C2D71-1CBA-B18B-5C71-E91F85BB9F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D5C869-04C6-D3EE-A5C3-4C2435E97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10629-9E68-D440-BB1A-47C96EC53974}" type="datetimeFigureOut">
              <a:rPr lang="fr-FR" smtClean="0"/>
              <a:t>06/10/2022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DF0507-EEF8-B249-6319-B16A68148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9787AC-3D69-C904-1BD6-0E3D60EAD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E5B7-36E4-654A-9FFC-2FA46448F4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8800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54EFAC-F579-6729-5FB3-04236E1D3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F8C48DD-C4C4-F1AE-7BB2-BA956CF494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B786899-9B4D-8CAB-77AD-24965F422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10629-9E68-D440-BB1A-47C96EC53974}" type="datetimeFigureOut">
              <a:rPr lang="fr-FR" smtClean="0"/>
              <a:t>06/10/2022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0E83C49-7ED3-0814-ACDE-B25707666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D6268C2-CAA0-8895-13B6-6602AAB3C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E5B7-36E4-654A-9FFC-2FA46448F4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357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694AFC-3B76-3F08-B078-8C7FB650E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C0BFEE-A3E8-44AB-FE55-CF721F0A7A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B8912D9-F095-1DDF-33A2-145E32335D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CF4B85B-4865-CC50-13AA-6BD9AFDAE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10629-9E68-D440-BB1A-47C96EC53974}" type="datetimeFigureOut">
              <a:rPr lang="fr-FR" smtClean="0"/>
              <a:t>06/10/2022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FF645EE-804A-BD08-EC81-1B1F350B9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D5AC2E3-3733-7E71-3BCD-872CC612C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E5B7-36E4-654A-9FFC-2FA46448F4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7730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AFD541-ECC5-0656-7A16-8D105A600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4D86BD7-E8BA-DA98-554B-92DA91447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465DB3B-AB78-0F94-9D10-151533FE0E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2FAB384-D6DF-5B80-E3DF-5DD6D1E142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3B01EF3-7230-181B-1DF1-407463D53C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7A27963-5A55-0424-2AF0-6EB8CCD7B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10629-9E68-D440-BB1A-47C96EC53974}" type="datetimeFigureOut">
              <a:rPr lang="fr-FR" smtClean="0"/>
              <a:t>06/10/2022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99DB497-C6FD-3968-5961-98D999E0E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163CCEC-9335-4CB8-B1F2-9504D83FD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E5B7-36E4-654A-9FFC-2FA46448F4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8582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282032-CF00-6EF3-7ADB-50F990F63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9D0155B-89B9-311A-794F-3C37E6E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10629-9E68-D440-BB1A-47C96EC53974}" type="datetimeFigureOut">
              <a:rPr lang="fr-FR" smtClean="0"/>
              <a:t>06/10/2022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0B7DEA6-C073-EDD6-4E96-0B59CA7BD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207C86-0246-A881-EC0A-F501B7CD8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E5B7-36E4-654A-9FFC-2FA46448F4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1907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34E3A85-3B63-00F3-7F0A-FBBE3B2C9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10629-9E68-D440-BB1A-47C96EC53974}" type="datetimeFigureOut">
              <a:rPr lang="fr-FR" smtClean="0"/>
              <a:t>06/10/2022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9BD0705-E1B6-063A-2DA3-8CE63E16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13FAA23-B1E3-E902-0D96-90662F866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E5B7-36E4-654A-9FFC-2FA46448F4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7045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23C3DD-7892-E941-38D3-236F0314F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569E394-3B64-D9FD-ABF3-5F9D6871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8CAFA9B-D833-A432-4D91-EB9B6D123A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E516F81-F5D0-1EDA-B319-5B67E6B9C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10629-9E68-D440-BB1A-47C96EC53974}" type="datetimeFigureOut">
              <a:rPr lang="fr-FR" smtClean="0"/>
              <a:t>06/10/2022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08EA583-511A-2636-8039-8B65F0997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1E6048E-0713-CB81-E5E9-139FA9F9D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E5B7-36E4-654A-9FFC-2FA46448F4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8872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8C4D9A-E635-98D0-5D26-9AF87975C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1136B6F-BF12-B418-6CAE-3FD7D95A79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1B98FAB-63E8-76D6-7490-94EBC85507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F5D1F59-FF65-14B4-F08F-3836C30AF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10629-9E68-D440-BB1A-47C96EC53974}" type="datetimeFigureOut">
              <a:rPr lang="fr-FR" smtClean="0"/>
              <a:t>06/10/2022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B25B33F-26BB-C2CD-FA7E-58B3F0A6E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17EFDC4-8C71-7F49-D63E-6619301F6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E5B7-36E4-654A-9FFC-2FA46448F4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6943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E475DBF-280A-FA0F-2FAC-1D78BCE90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05D723-1142-4B06-5998-0A30B69D23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7FB89E-68EB-522B-B972-33F65EE5C1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E10629-9E68-D440-BB1A-47C96EC53974}" type="datetimeFigureOut">
              <a:rPr lang="fr-FR" smtClean="0"/>
              <a:t>06/10/2022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E5EA4C1-925F-34A9-69A6-64CBA108F7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01F0F33-7C46-322B-AB84-6F3A9A2A49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0E5B7-36E4-654A-9FFC-2FA46448F4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5614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FCAADA2-14BE-41D0-AAB5-63CE70589D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AB8356-CBDE-4DFD-A0D1-05042859B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1"/>
            <a:ext cx="7434727" cy="685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C02101-A358-4503-9755-19E25B531D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7464" y="685798"/>
            <a:ext cx="6074336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77510B6-12B7-6A08-3DC5-B2B75C87E1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1332" y="1331089"/>
            <a:ext cx="4344935" cy="4166886"/>
          </a:xfrm>
        </p:spPr>
        <p:txBody>
          <a:bodyPr anchor="ctr">
            <a:normAutofit fontScale="90000"/>
          </a:bodyPr>
          <a:lstStyle/>
          <a:p>
            <a:br>
              <a:rPr lang="fr-FR" sz="3200" dirty="0">
                <a:solidFill>
                  <a:schemeClr val="tx2"/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2"/>
                </a:solidFill>
                <a:latin typeface="Garamond" panose="02020404030301010803" pitchFamily="18" charset="0"/>
              </a:rPr>
            </a:br>
            <a:r>
              <a:rPr lang="fr-F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Victimes, passeurs, migrants:</a:t>
            </a:r>
            <a:br>
              <a:rPr lang="fr-F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r>
              <a:rPr lang="fr-F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 </a:t>
            </a:r>
            <a:br>
              <a:rPr lang="fr-F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r>
              <a:rPr lang="fr-F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du franchissement des frontières au dépassement des bornes juridiques</a:t>
            </a:r>
            <a:b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Diletta Tatti</a:t>
            </a:r>
            <a:b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Université Saint-Louis</a:t>
            </a: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endParaRPr lang="fr-FR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EF3B455-556F-48DE-8356-331B00ACD5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34729" y="-1"/>
            <a:ext cx="4757271" cy="6857999"/>
          </a:xfrm>
          <a:prstGeom prst="rect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A037AF8-8438-385E-E20C-670234EBF2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55843" y="982224"/>
            <a:ext cx="3209437" cy="4893548"/>
          </a:xfrm>
        </p:spPr>
        <p:txBody>
          <a:bodyPr anchor="ctr">
            <a:normAutofit/>
          </a:bodyPr>
          <a:lstStyle/>
          <a:p>
            <a:endParaRPr lang="fr-FR" sz="2000" b="1" i="1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</a:endParaRPr>
          </a:p>
          <a:p>
            <a:r>
              <a:rPr lang="fr-FR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Colloque</a:t>
            </a:r>
          </a:p>
          <a:p>
            <a:r>
              <a:rPr lang="fr-FR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 « Dépasser les bornes »</a:t>
            </a:r>
          </a:p>
          <a:p>
            <a:pPr marL="342900" indent="-342900">
              <a:buFontTx/>
              <a:buChar char="-"/>
            </a:pPr>
            <a:endParaRPr lang="fr-FR" sz="2000" b="1" i="1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</a:endParaRPr>
          </a:p>
          <a:p>
            <a:r>
              <a:rPr lang="fr-FR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U-Liège</a:t>
            </a:r>
          </a:p>
          <a:p>
            <a:r>
              <a:rPr lang="fr-BE" sz="16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Garamond" panose="02020404030301010803" pitchFamily="18" charset="0"/>
              </a:rPr>
              <a:t>Faculté de Droit, de Science politique et de criminologie</a:t>
            </a:r>
          </a:p>
          <a:p>
            <a:endParaRPr lang="fr-FR" sz="1800" b="1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</a:endParaRPr>
          </a:p>
          <a:p>
            <a:r>
              <a:rPr lang="fr-FR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7 octobre 2022 </a:t>
            </a:r>
          </a:p>
          <a:p>
            <a:endParaRPr lang="fr-FR" sz="1800" b="1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</a:endParaRPr>
          </a:p>
          <a:p>
            <a:pPr algn="r"/>
            <a:endParaRPr lang="fr-FR" sz="1400" b="1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</a:endParaRPr>
          </a:p>
          <a:p>
            <a:pPr algn="r"/>
            <a:endParaRPr lang="fr-F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997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7D7A02-907B-496F-BA7E-AA3780733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FBA5268-0AE7-4CAD-9537-D0EB09E76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88D065B-39DA-4077-B9CF-E489CE4C01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80E5FA0-AE29-9A3D-7CA5-1F6333A7EE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59529" y="2085788"/>
            <a:ext cx="6884895" cy="1496649"/>
          </a:xfrm>
        </p:spPr>
        <p:txBody>
          <a:bodyPr anchor="b"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III. Jurisprudence belge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672EDD1-1ACC-F37F-6A53-D392D7B5A8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3948056"/>
            <a:ext cx="6096000" cy="830134"/>
          </a:xfrm>
        </p:spPr>
        <p:txBody>
          <a:bodyPr anchor="t">
            <a:normAutofit/>
          </a:bodyPr>
          <a:lstStyle/>
          <a:p>
            <a:endParaRPr lang="fr-FR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875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B299CAB-C506-454B-90FC-406572829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D99311-F254-40F1-8AB5-EE3E7B9B6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17585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181690E-9D65-4097-7A5E-00A2F9550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6054" y="1070149"/>
            <a:ext cx="8959893" cy="1004836"/>
          </a:xfrm>
        </p:spPr>
        <p:txBody>
          <a:bodyPr anchor="ctr">
            <a:normAutofit/>
          </a:bodyPr>
          <a:lstStyle/>
          <a:p>
            <a:pPr algn="ctr"/>
            <a:r>
              <a:rPr lang="fr-BE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fr-FR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</a:rPr>
              <a:t>chantillon</a:t>
            </a:r>
            <a:endParaRPr lang="fr-FR" sz="3200" b="1" dirty="0">
              <a:solidFill>
                <a:schemeClr val="tx1">
                  <a:lumMod val="75000"/>
                  <a:lumOff val="25000"/>
                </a:schemeClr>
              </a:solidFill>
              <a:latin typeface="Garamond" panose="02020404030301010803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89E3CB-00ED-4691-9F0F-F23EA3564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016" y="2444376"/>
            <a:ext cx="10824184" cy="3727824"/>
          </a:xfrm>
          <a:prstGeom prst="rect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5" name="Tableau 5">
            <a:extLst>
              <a:ext uri="{FF2B5EF4-FFF2-40B4-BE49-F238E27FC236}">
                <a16:creationId xmlns:a16="http://schemas.microsoft.com/office/drawing/2014/main" id="{4E72C0A7-2FB0-5E6D-1920-F84011EBBA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8708802"/>
              </p:ext>
            </p:extLst>
          </p:nvPr>
        </p:nvGraphicFramePr>
        <p:xfrm>
          <a:off x="2032000" y="2708476"/>
          <a:ext cx="8128000" cy="134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1553624944"/>
                    </a:ext>
                  </a:extLst>
                </a:gridCol>
              </a:tblGrid>
              <a:tr h="1309028"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pPr algn="ctr"/>
                      <a:r>
                        <a:rPr lang="fr-FR" sz="2400" dirty="0">
                          <a:latin typeface="Garamond" panose="02020404030301010803" pitchFamily="18" charset="0"/>
                        </a:rPr>
                        <a:t>73 </a:t>
                      </a:r>
                      <a:r>
                        <a:rPr lang="fr-FR" sz="2000" dirty="0">
                          <a:latin typeface="Garamond" panose="02020404030301010803" pitchFamily="18" charset="0"/>
                        </a:rPr>
                        <a:t>DECISIONS JUDICIAIRES </a:t>
                      </a:r>
                    </a:p>
                    <a:p>
                      <a:pPr algn="ctr"/>
                      <a:endParaRPr lang="fr-FR" sz="2000" dirty="0">
                        <a:latin typeface="Garamond" panose="02020404030301010803" pitchFamily="18" charset="0"/>
                      </a:endParaRPr>
                    </a:p>
                    <a:p>
                      <a:pPr algn="ctr"/>
                      <a:r>
                        <a:rPr lang="fr-BE" sz="2000" b="1" kern="1200" dirty="0">
                          <a:solidFill>
                            <a:schemeClr val="lt1"/>
                          </a:solidFill>
                          <a:effectLst/>
                          <a:latin typeface="Garamond" panose="02020404030301010803" pitchFamily="18" charset="0"/>
                        </a:rPr>
                        <a:t>entre le 27 juin 2012 et le 18 janvier 2022</a:t>
                      </a:r>
                      <a:r>
                        <a:rPr lang="fr-BE" sz="2000" dirty="0"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endParaRPr lang="fr-FR" sz="20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4584847"/>
                  </a:ext>
                </a:extLst>
              </a:tr>
            </a:tbl>
          </a:graphicData>
        </a:graphic>
      </p:graphicFrame>
      <p:graphicFrame>
        <p:nvGraphicFramePr>
          <p:cNvPr id="16" name="Tableau 13">
            <a:extLst>
              <a:ext uri="{FF2B5EF4-FFF2-40B4-BE49-F238E27FC236}">
                <a16:creationId xmlns:a16="http://schemas.microsoft.com/office/drawing/2014/main" id="{18525968-D0D6-301C-23F9-DBB774CECE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2095116"/>
              </p:ext>
            </p:extLst>
          </p:nvPr>
        </p:nvGraphicFramePr>
        <p:xfrm>
          <a:off x="2032000" y="4600937"/>
          <a:ext cx="8127999" cy="13716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81651233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975653949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176503036"/>
                    </a:ext>
                  </a:extLst>
                </a:gridCol>
              </a:tblGrid>
              <a:tr h="1238491">
                <a:tc>
                  <a:txBody>
                    <a:bodyPr/>
                    <a:lstStyle/>
                    <a:p>
                      <a:pPr algn="ctr"/>
                      <a:endParaRPr lang="fr-FR" sz="2000" dirty="0">
                        <a:latin typeface="Garamond" panose="02020404030301010803" pitchFamily="18" charset="0"/>
                      </a:endParaRPr>
                    </a:p>
                    <a:p>
                      <a:pPr algn="ctr"/>
                      <a:r>
                        <a:rPr lang="fr-FR" sz="2400" dirty="0">
                          <a:latin typeface="Garamond" panose="02020404030301010803" pitchFamily="18" charset="0"/>
                        </a:rPr>
                        <a:t>60</a:t>
                      </a:r>
                    </a:p>
                    <a:p>
                      <a:pPr algn="ctr"/>
                      <a:endParaRPr lang="fr-FR" sz="2000" dirty="0">
                        <a:latin typeface="Garamond" panose="02020404030301010803" pitchFamily="18" charset="0"/>
                      </a:endParaRPr>
                    </a:p>
                    <a:p>
                      <a:pPr algn="ctr"/>
                      <a:r>
                        <a:rPr lang="fr-FR" sz="2000" dirty="0">
                          <a:latin typeface="Garamond" panose="02020404030301010803" pitchFamily="18" charset="0"/>
                        </a:rPr>
                        <a:t>Trafic par voie terrestre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2000" dirty="0">
                        <a:latin typeface="Garamond" panose="02020404030301010803" pitchFamily="18" charset="0"/>
                      </a:endParaRPr>
                    </a:p>
                    <a:p>
                      <a:pPr algn="ctr"/>
                      <a:r>
                        <a:rPr lang="fr-FR" sz="2400" dirty="0">
                          <a:latin typeface="Garamond" panose="02020404030301010803" pitchFamily="18" charset="0"/>
                        </a:rPr>
                        <a:t>9</a:t>
                      </a:r>
                    </a:p>
                    <a:p>
                      <a:pPr algn="ctr"/>
                      <a:endParaRPr lang="fr-FR" sz="2000" dirty="0">
                        <a:latin typeface="Garamond" panose="02020404030301010803" pitchFamily="18" charset="0"/>
                      </a:endParaRPr>
                    </a:p>
                    <a:p>
                      <a:pPr algn="ctr"/>
                      <a:r>
                        <a:rPr lang="fr-FR" sz="2000" dirty="0">
                          <a:latin typeface="Garamond" panose="02020404030301010803" pitchFamily="18" charset="0"/>
                        </a:rPr>
                        <a:t>Trafic par voie aérienne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2000" dirty="0">
                        <a:latin typeface="Garamond" panose="02020404030301010803" pitchFamily="18" charset="0"/>
                      </a:endParaRPr>
                    </a:p>
                    <a:p>
                      <a:pPr algn="ctr"/>
                      <a:r>
                        <a:rPr lang="fr-FR" sz="2400" dirty="0">
                          <a:latin typeface="Garamond" panose="02020404030301010803" pitchFamily="18" charset="0"/>
                        </a:rPr>
                        <a:t>4</a:t>
                      </a:r>
                    </a:p>
                    <a:p>
                      <a:pPr algn="ctr"/>
                      <a:endParaRPr lang="fr-FR" sz="2000" dirty="0">
                        <a:latin typeface="Garamond" panose="02020404030301010803" pitchFamily="18" charset="0"/>
                      </a:endParaRPr>
                    </a:p>
                    <a:p>
                      <a:pPr algn="ctr"/>
                      <a:r>
                        <a:rPr lang="fr-FR" sz="2000" dirty="0">
                          <a:latin typeface="Garamond" panose="02020404030301010803" pitchFamily="18" charset="0"/>
                        </a:rPr>
                        <a:t>Aide au séjour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55502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7466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B299CAB-C506-454B-90FC-406572829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D99311-F254-40F1-8AB5-EE3E7B9B6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17585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181690E-9D65-4097-7A5E-00A2F9550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6054" y="1070149"/>
            <a:ext cx="8959893" cy="1004836"/>
          </a:xfrm>
        </p:spPr>
        <p:txBody>
          <a:bodyPr anchor="ctr">
            <a:normAutofit/>
          </a:bodyPr>
          <a:lstStyle/>
          <a:p>
            <a:pPr algn="ctr"/>
            <a:r>
              <a:rPr lang="fr-FR" sz="3200" b="1" dirty="0">
                <a:solidFill>
                  <a:srgbClr val="595959"/>
                </a:solidFill>
                <a:latin typeface="Garamond" panose="02020404030301010803" pitchFamily="18" charset="0"/>
              </a:rPr>
              <a:t>Quelle place pour la victime 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89E3CB-00ED-4691-9F0F-F23EA3564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016" y="2444376"/>
            <a:ext cx="10824184" cy="3727824"/>
          </a:xfrm>
          <a:prstGeom prst="rect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0BF2A1EA-B0F9-9C2B-367B-98ACD2C9937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2548180"/>
          <a:ext cx="10515600" cy="213896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47027483"/>
                    </a:ext>
                  </a:extLst>
                </a:gridCol>
              </a:tblGrid>
              <a:tr h="858807">
                <a:tc>
                  <a:txBody>
                    <a:bodyPr/>
                    <a:lstStyle/>
                    <a:p>
                      <a:pPr algn="ctr"/>
                      <a:endParaRPr lang="fr-FR" dirty="0">
                        <a:latin typeface="Garamond" panose="02020404030301010803" pitchFamily="18" charset="0"/>
                      </a:endParaRPr>
                    </a:p>
                    <a:p>
                      <a:pPr algn="ctr"/>
                      <a:r>
                        <a:rPr lang="fr-FR" sz="2400" dirty="0">
                          <a:latin typeface="Garamond" panose="02020404030301010803" pitchFamily="18" charset="0"/>
                        </a:rPr>
                        <a:t>73 </a:t>
                      </a:r>
                      <a:r>
                        <a:rPr lang="fr-FR" dirty="0">
                          <a:latin typeface="Garamond" panose="02020404030301010803" pitchFamily="18" charset="0"/>
                        </a:rPr>
                        <a:t>DECISIONS JUDICIAIRES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8523665"/>
                  </a:ext>
                </a:extLst>
              </a:tr>
              <a:tr h="1108234"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Garamond" panose="02020404030301010803" pitchFamily="18" charset="0"/>
                      </a:endParaRPr>
                    </a:p>
                    <a:p>
                      <a:pPr algn="ctr"/>
                      <a:r>
                        <a:rPr lang="fr-FR" sz="2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Garamond" panose="02020404030301010803" pitchFamily="18" charset="0"/>
                        </a:rPr>
                        <a:t>32 </a:t>
                      </a:r>
                      <a:r>
                        <a:rPr lang="fr-FR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Garamond" panose="02020404030301010803" pitchFamily="18" charset="0"/>
                        </a:rPr>
                        <a:t>DECISIONS  : </a:t>
                      </a:r>
                    </a:p>
                    <a:p>
                      <a:pPr algn="ctr"/>
                      <a:r>
                        <a:rPr lang="fr-FR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Garamond" panose="02020404030301010803" pitchFamily="18" charset="0"/>
                        </a:rPr>
                        <a:t>NOMBRE DEFINI DE VICTIMES IDENTIFIEES</a:t>
                      </a:r>
                    </a:p>
                    <a:p>
                      <a:pPr algn="ctr"/>
                      <a:endParaRPr lang="fr-FR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751883"/>
                  </a:ext>
                </a:extLst>
              </a:tr>
            </a:tbl>
          </a:graphicData>
        </a:graphic>
      </p:graphicFrame>
      <p:graphicFrame>
        <p:nvGraphicFramePr>
          <p:cNvPr id="6" name="Tableau 6">
            <a:extLst>
              <a:ext uri="{FF2B5EF4-FFF2-40B4-BE49-F238E27FC236}">
                <a16:creationId xmlns:a16="http://schemas.microsoft.com/office/drawing/2014/main" id="{60E9C074-8E2E-E984-0A6D-EE8DE11D375F}"/>
              </a:ext>
            </a:extLst>
          </p:cNvPr>
          <p:cNvGraphicFramePr>
            <a:graphicFrameLocks noGrp="1"/>
          </p:cNvGraphicFramePr>
          <p:nvPr/>
        </p:nvGraphicFramePr>
        <p:xfrm>
          <a:off x="836308" y="4519361"/>
          <a:ext cx="10515600" cy="1584899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355816309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4141827458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672457494"/>
                    </a:ext>
                  </a:extLst>
                </a:gridCol>
              </a:tblGrid>
              <a:tr h="1584899"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Garamond" panose="02020404030301010803" pitchFamily="18" charset="0"/>
                      </a:endParaRPr>
                    </a:p>
                    <a:p>
                      <a:pPr algn="ctr"/>
                      <a:r>
                        <a:rPr lang="fr-FR" sz="2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Garamond" panose="02020404030301010803" pitchFamily="18" charset="0"/>
                        </a:rPr>
                        <a:t>4</a:t>
                      </a:r>
                    </a:p>
                    <a:p>
                      <a:pPr algn="ctr"/>
                      <a:endParaRPr lang="fr-FR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Garamond" panose="02020404030301010803" pitchFamily="18" charset="0"/>
                      </a:endParaRPr>
                    </a:p>
                    <a:p>
                      <a:pPr algn="ctr"/>
                      <a:r>
                        <a:rPr lang="fr-FR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Garamond" panose="02020404030301010803" pitchFamily="18" charset="0"/>
                        </a:rPr>
                        <a:t>AIDE AU SEJOUR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Garamond" panose="02020404030301010803" pitchFamily="18" charset="0"/>
                      </a:endParaRPr>
                    </a:p>
                    <a:p>
                      <a:pPr algn="ctr"/>
                      <a:r>
                        <a:rPr lang="fr-FR" sz="2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Garamond" panose="02020404030301010803" pitchFamily="18" charset="0"/>
                        </a:rPr>
                        <a:t>9</a:t>
                      </a:r>
                    </a:p>
                    <a:p>
                      <a:pPr algn="ctr"/>
                      <a:endParaRPr lang="fr-FR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Garamond" panose="02020404030301010803" pitchFamily="18" charset="0"/>
                      </a:endParaRPr>
                    </a:p>
                    <a:p>
                      <a:pPr algn="ctr"/>
                      <a:r>
                        <a:rPr lang="fr-FR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Garamond" panose="02020404030301010803" pitchFamily="18" charset="0"/>
                        </a:rPr>
                        <a:t>TRAFIC PAR VOIE AERIENNE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Garamond" panose="02020404030301010803" pitchFamily="18" charset="0"/>
                      </a:endParaRPr>
                    </a:p>
                    <a:p>
                      <a:pPr algn="ctr"/>
                      <a:r>
                        <a:rPr lang="fr-FR" sz="2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Garamond" panose="02020404030301010803" pitchFamily="18" charset="0"/>
                        </a:rPr>
                        <a:t>19</a:t>
                      </a:r>
                    </a:p>
                    <a:p>
                      <a:pPr algn="ctr"/>
                      <a:endParaRPr lang="fr-FR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Garamond" panose="02020404030301010803" pitchFamily="18" charset="0"/>
                      </a:endParaRPr>
                    </a:p>
                    <a:p>
                      <a:pPr algn="ctr"/>
                      <a:r>
                        <a:rPr lang="fr-FR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Garamond" panose="02020404030301010803" pitchFamily="18" charset="0"/>
                        </a:rPr>
                        <a:t>TRAFIC PAR VOIE TERRESTRE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58858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8089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B299CAB-C506-454B-90FC-406572829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D99311-F254-40F1-8AB5-EE3E7B9B6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17585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181690E-9D65-4097-7A5E-00A2F9550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6054" y="1070149"/>
            <a:ext cx="8959893" cy="1004836"/>
          </a:xfrm>
        </p:spPr>
        <p:txBody>
          <a:bodyPr anchor="ctr">
            <a:normAutofit/>
          </a:bodyPr>
          <a:lstStyle/>
          <a:p>
            <a:pPr algn="ctr"/>
            <a:r>
              <a:rPr lang="fr-FR" sz="3200" b="1" dirty="0">
                <a:solidFill>
                  <a:srgbClr val="595959"/>
                </a:solidFill>
                <a:latin typeface="Garamond" panose="02020404030301010803" pitchFamily="18" charset="0"/>
              </a:rPr>
              <a:t>Quelle place pour la victime 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89E3CB-00ED-4691-9F0F-F23EA3564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016" y="2444376"/>
            <a:ext cx="10824184" cy="3727824"/>
          </a:xfrm>
          <a:prstGeom prst="rect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0BF2A1EA-B0F9-9C2B-367B-98ACD2C993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0902548"/>
              </p:ext>
            </p:extLst>
          </p:nvPr>
        </p:nvGraphicFramePr>
        <p:xfrm>
          <a:off x="836308" y="2065207"/>
          <a:ext cx="10515600" cy="206895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47027483"/>
                    </a:ext>
                  </a:extLst>
                </a:gridCol>
              </a:tblGrid>
              <a:tr h="960725">
                <a:tc>
                  <a:txBody>
                    <a:bodyPr/>
                    <a:lstStyle/>
                    <a:p>
                      <a:pPr algn="ctr"/>
                      <a:endParaRPr lang="fr-FR" dirty="0">
                        <a:latin typeface="Garamond" panose="02020404030301010803" pitchFamily="18" charset="0"/>
                      </a:endParaRPr>
                    </a:p>
                    <a:p>
                      <a:pPr algn="ctr"/>
                      <a:r>
                        <a:rPr lang="fr-FR" sz="2400" dirty="0">
                          <a:latin typeface="Garamond" panose="02020404030301010803" pitchFamily="18" charset="0"/>
                        </a:rPr>
                        <a:t>73</a:t>
                      </a:r>
                      <a:r>
                        <a:rPr lang="fr-FR" sz="2000" dirty="0"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fr-FR" sz="1800" dirty="0">
                          <a:latin typeface="Garamond" panose="02020404030301010803" pitchFamily="18" charset="0"/>
                        </a:rPr>
                        <a:t>DECISIONS JUDICIAIRES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8523665"/>
                  </a:ext>
                </a:extLst>
              </a:tr>
              <a:tr h="1108234"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Garamond" panose="02020404030301010803" pitchFamily="18" charset="0"/>
                      </a:endParaRPr>
                    </a:p>
                    <a:p>
                      <a:pPr algn="ctr"/>
                      <a:r>
                        <a:rPr lang="fr-FR" sz="2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Garamond" panose="02020404030301010803" pitchFamily="18" charset="0"/>
                        </a:rPr>
                        <a:t>36 </a:t>
                      </a:r>
                    </a:p>
                    <a:p>
                      <a:pPr algn="ctr"/>
                      <a:r>
                        <a:rPr lang="fr-FR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Garamond" panose="02020404030301010803" pitchFamily="18" charset="0"/>
                        </a:rPr>
                        <a:t>CONSTITUTIONS DE PARTIE CIVILE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751883"/>
                  </a:ext>
                </a:extLst>
              </a:tr>
            </a:tbl>
          </a:graphicData>
        </a:graphic>
      </p:graphicFrame>
      <p:graphicFrame>
        <p:nvGraphicFramePr>
          <p:cNvPr id="3" name="Tableau 4">
            <a:extLst>
              <a:ext uri="{FF2B5EF4-FFF2-40B4-BE49-F238E27FC236}">
                <a16:creationId xmlns:a16="http://schemas.microsoft.com/office/drawing/2014/main" id="{0A24E4C8-B9D9-27C9-EA8B-17A62C0897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1080183"/>
              </p:ext>
            </p:extLst>
          </p:nvPr>
        </p:nvGraphicFramePr>
        <p:xfrm>
          <a:off x="836308" y="4132764"/>
          <a:ext cx="10515600" cy="100584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520502226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895146335"/>
                    </a:ext>
                  </a:extLst>
                </a:gridCol>
              </a:tblGrid>
              <a:tr h="882149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Garamond" panose="02020404030301010803" pitchFamily="18" charset="0"/>
                        </a:rPr>
                        <a:t>13 </a:t>
                      </a:r>
                    </a:p>
                    <a:p>
                      <a:pPr algn="ctr"/>
                      <a:r>
                        <a:rPr lang="fr-FR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Garamond" panose="02020404030301010803" pitchFamily="18" charset="0"/>
                        </a:rPr>
                        <a:t>DECISIONS : DES VICTIMES DIRECTES SONT PARTIES CIVILES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Garamond" panose="02020404030301010803" pitchFamily="18" charset="0"/>
                        </a:rPr>
                        <a:t>23</a:t>
                      </a:r>
                      <a:r>
                        <a:rPr lang="fr-FR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Garamond" panose="02020404030301010803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fr-FR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Garamond" panose="02020404030301010803" pitchFamily="18" charset="0"/>
                        </a:rPr>
                        <a:t>DECISIONS : MYRIA EST LA SEULE PARTIE CIVILE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3499965"/>
                  </a:ext>
                </a:extLst>
              </a:tr>
            </a:tbl>
          </a:graphicData>
        </a:graphic>
      </p:graphicFrame>
      <p:graphicFrame>
        <p:nvGraphicFramePr>
          <p:cNvPr id="7" name="Tableau 8">
            <a:extLst>
              <a:ext uri="{FF2B5EF4-FFF2-40B4-BE49-F238E27FC236}">
                <a16:creationId xmlns:a16="http://schemas.microsoft.com/office/drawing/2014/main" id="{95FB8011-6F66-13BE-D1C6-7959441284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9295170"/>
              </p:ext>
            </p:extLst>
          </p:nvPr>
        </p:nvGraphicFramePr>
        <p:xfrm>
          <a:off x="834416" y="5140913"/>
          <a:ext cx="5259692" cy="1046527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5259692">
                  <a:extLst>
                    <a:ext uri="{9D8B030D-6E8A-4147-A177-3AD203B41FA5}">
                      <a16:colId xmlns:a16="http://schemas.microsoft.com/office/drawing/2014/main" val="2974577263"/>
                    </a:ext>
                  </a:extLst>
                </a:gridCol>
              </a:tblGrid>
              <a:tr h="1046527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Garamond" panose="02020404030301010803" pitchFamily="18" charset="0"/>
                        </a:rPr>
                        <a:t>4</a:t>
                      </a:r>
                    </a:p>
                    <a:p>
                      <a:pPr algn="ctr"/>
                      <a:r>
                        <a:rPr lang="fr-FR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Garamond" panose="02020404030301010803" pitchFamily="18" charset="0"/>
                        </a:rPr>
                        <a:t> PARTIES CIVILES BENEFICIANT DU STATUT DE VICTIME PROTEGEE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41365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38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B299CAB-C506-454B-90FC-406572829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D99311-F254-40F1-8AB5-EE3E7B9B6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17585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181690E-9D65-4097-7A5E-00A2F9550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6054" y="1070149"/>
            <a:ext cx="8959893" cy="1004836"/>
          </a:xfrm>
        </p:spPr>
        <p:txBody>
          <a:bodyPr anchor="ctr">
            <a:normAutofit/>
          </a:bodyPr>
          <a:lstStyle/>
          <a:p>
            <a:pPr algn="ctr"/>
            <a:r>
              <a:rPr lang="fr-FR" sz="3200" b="1" dirty="0">
                <a:solidFill>
                  <a:srgbClr val="595959"/>
                </a:solidFill>
                <a:latin typeface="Garamond" panose="02020404030301010803" pitchFamily="18" charset="0"/>
              </a:rPr>
              <a:t>Quelle place pour la victime 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89E3CB-00ED-4691-9F0F-F23EA3564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016" y="2444376"/>
            <a:ext cx="10824184" cy="3727824"/>
          </a:xfrm>
          <a:prstGeom prst="rect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61A5B32-207B-914D-6256-B83BDC5E8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6054" y="2768321"/>
            <a:ext cx="8959892" cy="2828543"/>
          </a:xfrm>
        </p:spPr>
        <p:txBody>
          <a:bodyPr anchor="t">
            <a:normAutofit/>
          </a:bodyPr>
          <a:lstStyle/>
          <a:p>
            <a:pPr algn="ctr"/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fr-F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→ La victime invisible</a:t>
            </a:r>
          </a:p>
          <a:p>
            <a:pPr marL="0" indent="0" algn="ctr">
              <a:buNone/>
            </a:pPr>
            <a:endParaRPr lang="fr-FR" sz="2400" b="1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fr-F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La victime active ou intervenante ←</a:t>
            </a:r>
          </a:p>
        </p:txBody>
      </p:sp>
    </p:spTree>
    <p:extLst>
      <p:ext uri="{BB962C8B-B14F-4D97-AF65-F5344CB8AC3E}">
        <p14:creationId xmlns:p14="http://schemas.microsoft.com/office/powerpoint/2010/main" val="1657443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B299CAB-C506-454B-90FC-406572829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D99311-F254-40F1-8AB5-EE3E7B9B6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17585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181690E-9D65-4097-7A5E-00A2F9550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6054" y="1070149"/>
            <a:ext cx="8959893" cy="1004836"/>
          </a:xfrm>
        </p:spPr>
        <p:txBody>
          <a:bodyPr anchor="ctr">
            <a:normAutofit/>
          </a:bodyPr>
          <a:lstStyle/>
          <a:p>
            <a:pPr algn="ctr"/>
            <a:r>
              <a:rPr lang="fr-FR" sz="3200" b="1" dirty="0">
                <a:solidFill>
                  <a:srgbClr val="595959"/>
                </a:solidFill>
                <a:latin typeface="Garamond" panose="02020404030301010803" pitchFamily="18" charset="0"/>
              </a:rPr>
              <a:t>Qui sont les passeurs 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89E3CB-00ED-4691-9F0F-F23EA3564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016" y="2444376"/>
            <a:ext cx="10824184" cy="3727824"/>
          </a:xfrm>
          <a:prstGeom prst="rect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61A5B32-207B-914D-6256-B83BDC5E8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6054" y="2768321"/>
            <a:ext cx="8959892" cy="2828543"/>
          </a:xfrm>
        </p:spPr>
        <p:txBody>
          <a:bodyPr anchor="t">
            <a:normAutofit/>
          </a:bodyPr>
          <a:lstStyle/>
          <a:p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endParaRPr lang="fr-FR" sz="2400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fr-F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→ Membres d’organisations criminelles</a:t>
            </a:r>
          </a:p>
          <a:p>
            <a:pPr marL="0" indent="0" algn="ctr">
              <a:buNone/>
            </a:pPr>
            <a:endParaRPr lang="fr-FR" sz="2400" b="1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fr-F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Migrants trafiquants et trafiqués ←</a:t>
            </a:r>
          </a:p>
          <a:p>
            <a:pPr>
              <a:buFont typeface="Wingdings" pitchFamily="2" charset="2"/>
              <a:buChar char="Ø"/>
            </a:pPr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4FFE90B-F392-7AFC-F155-4605522B2380}"/>
              </a:ext>
            </a:extLst>
          </p:cNvPr>
          <p:cNvSpPr txBox="1"/>
          <p:nvPr/>
        </p:nvSpPr>
        <p:spPr>
          <a:xfrm>
            <a:off x="5855677" y="37806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4245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7D7A02-907B-496F-BA7E-AA3780733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FBA5268-0AE7-4CAD-9537-D0EB09E76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88D065B-39DA-4077-B9CF-E489CE4C01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80E5FA0-AE29-9A3D-7CA5-1F6333A7EE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59529" y="2085788"/>
            <a:ext cx="6884895" cy="2232212"/>
          </a:xfrm>
        </p:spPr>
        <p:txBody>
          <a:bodyPr anchor="b">
            <a:normAutofit fontScale="90000"/>
          </a:bodyPr>
          <a:lstStyle/>
          <a:p>
            <a:pPr>
              <a:lnSpc>
                <a:spcPct val="150000"/>
              </a:lnSpc>
            </a:pP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r>
              <a:rPr lang="fr-F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IV. Une approche élargie des migrations</a:t>
            </a: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endParaRPr lang="fr-FR" sz="3200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672EDD1-1ACC-F37F-6A53-D392D7B5A8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3948056"/>
            <a:ext cx="6096000" cy="830134"/>
          </a:xfrm>
        </p:spPr>
        <p:txBody>
          <a:bodyPr anchor="t">
            <a:normAutofit/>
          </a:bodyPr>
          <a:lstStyle/>
          <a:p>
            <a:endParaRPr lang="fr-FR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201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B299CAB-C506-454B-90FC-406572829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D99311-F254-40F1-8AB5-EE3E7B9B6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17585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5341292-A3E0-089F-480A-8CB891510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6054" y="1070149"/>
            <a:ext cx="8959893" cy="1004836"/>
          </a:xfrm>
        </p:spPr>
        <p:txBody>
          <a:bodyPr anchor="ctr">
            <a:normAutofit/>
          </a:bodyPr>
          <a:lstStyle/>
          <a:p>
            <a:pPr algn="ctr"/>
            <a:r>
              <a:rPr lang="fr-F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Une approche élargie des migrations</a:t>
            </a:r>
            <a:endParaRPr lang="fr-FR" sz="3200" b="1" dirty="0">
              <a:solidFill>
                <a:srgbClr val="595959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89E3CB-00ED-4691-9F0F-F23EA3564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016" y="2444376"/>
            <a:ext cx="10824184" cy="3727824"/>
          </a:xfrm>
          <a:prstGeom prst="rect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8FF58FF-0AEB-8295-EE8A-7151143483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6054" y="2444377"/>
            <a:ext cx="8959892" cy="3152488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endParaRPr lang="fr-FR" sz="2000" b="1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endParaRPr lang="fr-FR" sz="2200" b="1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fr-FR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Le passeur : une figure complexe </a:t>
            </a:r>
          </a:p>
          <a:p>
            <a:pPr marL="0" indent="0" algn="ctr">
              <a:buNone/>
            </a:pPr>
            <a:endParaRPr lang="fr-FR" sz="2200" b="1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fr-BE" sz="22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L’économie du trafic à l’intersection entre dynamiques migratoires et stratégies étatiques</a:t>
            </a:r>
            <a:r>
              <a:rPr lang="fr-BE" sz="22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Garamond" panose="02020404030301010803" pitchFamily="18" charset="0"/>
              </a:rPr>
              <a:t> </a:t>
            </a:r>
            <a:endParaRPr lang="fr-FR" sz="2200" b="1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</a:endParaRPr>
          </a:p>
          <a:p>
            <a:pPr algn="ctr">
              <a:buFont typeface="Wingdings" pitchFamily="2" charset="2"/>
              <a:buChar char="Ø"/>
            </a:pPr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</a:endParaRPr>
          </a:p>
          <a:p>
            <a:pPr algn="ctr">
              <a:buFont typeface="Wingdings" pitchFamily="2" charset="2"/>
              <a:buChar char="Ø"/>
            </a:pPr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</a:endParaRPr>
          </a:p>
          <a:p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55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B299CAB-C506-454B-90FC-406572829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D99311-F254-40F1-8AB5-EE3E7B9B6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17585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5341292-A3E0-089F-480A-8CB891510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6054" y="1070149"/>
            <a:ext cx="8959893" cy="1004836"/>
          </a:xfrm>
        </p:spPr>
        <p:txBody>
          <a:bodyPr anchor="ctr">
            <a:normAutofit/>
          </a:bodyPr>
          <a:lstStyle/>
          <a:p>
            <a:pPr algn="ctr"/>
            <a:r>
              <a:rPr lang="fr-F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Une approche élargie des migrations</a:t>
            </a:r>
            <a:endParaRPr lang="fr-FR" sz="3200" b="1" dirty="0">
              <a:solidFill>
                <a:srgbClr val="595959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89E3CB-00ED-4691-9F0F-F23EA3564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016" y="2444376"/>
            <a:ext cx="10824184" cy="3727824"/>
          </a:xfrm>
          <a:prstGeom prst="rect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8FF58FF-0AEB-8295-EE8A-7151143483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6054" y="2444377"/>
            <a:ext cx="8959892" cy="3152488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endParaRPr lang="fr-FR" sz="2000" b="1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</a:endParaRPr>
          </a:p>
          <a:p>
            <a:pPr algn="ctr">
              <a:buFont typeface="Wingdings" pitchFamily="2" charset="2"/>
              <a:buChar char="Ø"/>
            </a:pPr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</a:endParaRPr>
          </a:p>
          <a:p>
            <a:pPr algn="ctr">
              <a:buFont typeface="Wingdings" pitchFamily="2" charset="2"/>
              <a:buChar char="Ø"/>
            </a:pPr>
            <a:endParaRPr lang="fr-FR" sz="2400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fr-F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Du passeur à la victime… et inversement</a:t>
            </a:r>
          </a:p>
          <a:p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508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B299CAB-C506-454B-90FC-406572829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D99311-F254-40F1-8AB5-EE3E7B9B6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17585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5341292-A3E0-089F-480A-8CB891510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6054" y="1070149"/>
            <a:ext cx="8959893" cy="1004836"/>
          </a:xfrm>
        </p:spPr>
        <p:txBody>
          <a:bodyPr anchor="ctr">
            <a:normAutofit/>
          </a:bodyPr>
          <a:lstStyle/>
          <a:p>
            <a:pPr algn="ctr"/>
            <a:r>
              <a:rPr lang="fr-F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</a:rPr>
              <a:t>Une approche élargie des migrations</a:t>
            </a:r>
            <a:endParaRPr lang="fr-FR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89E3CB-00ED-4691-9F0F-F23EA3564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016" y="2444376"/>
            <a:ext cx="10824184" cy="3727824"/>
          </a:xfrm>
          <a:prstGeom prst="rect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8FF58FF-0AEB-8295-EE8A-7151143483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6054" y="2768321"/>
            <a:ext cx="8959892" cy="2828543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fr-F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La victime idéale, méritante, ou coupable</a:t>
            </a:r>
          </a:p>
          <a:p>
            <a:pPr marL="0" indent="0" algn="ctr">
              <a:buNone/>
            </a:pPr>
            <a:endParaRPr lang="fr-FR" sz="2400" b="1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fr-F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La victime idéale au service d’une politique d’immigration choisie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4620034-4B9B-1986-3C9C-09A8518D5A2D}"/>
              </a:ext>
            </a:extLst>
          </p:cNvPr>
          <p:cNvSpPr txBox="1"/>
          <p:nvPr/>
        </p:nvSpPr>
        <p:spPr>
          <a:xfrm>
            <a:off x="3178645" y="4257751"/>
            <a:ext cx="61018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fr-FR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 </a:t>
            </a:r>
            <a:endParaRPr lang="fr-FR" sz="2800" dirty="0">
              <a:solidFill>
                <a:schemeClr val="tx1">
                  <a:lumMod val="75000"/>
                  <a:lumOff val="2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3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B299CAB-C506-454B-90FC-406572829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D99311-F254-40F1-8AB5-EE3E7B9B6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17585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F49AD02-DBF5-7A25-C2A8-1CDFD2E3E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6054" y="1070149"/>
            <a:ext cx="8959893" cy="1004836"/>
          </a:xfrm>
        </p:spPr>
        <p:txBody>
          <a:bodyPr anchor="ctr">
            <a:normAutofit/>
          </a:bodyPr>
          <a:lstStyle/>
          <a:p>
            <a:pPr algn="ctr"/>
            <a:r>
              <a:rPr lang="fr-FR" sz="3200" b="1" dirty="0">
                <a:solidFill>
                  <a:srgbClr val="595959"/>
                </a:solidFill>
                <a:latin typeface="Garamond" panose="02020404030301010803" pitchFamily="18" charset="0"/>
              </a:rPr>
              <a:t>- Plan -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89E3CB-00ED-4691-9F0F-F23EA3564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016" y="2444376"/>
            <a:ext cx="10824184" cy="3727824"/>
          </a:xfrm>
          <a:prstGeom prst="rect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0FC2885-1356-DE79-66F2-66774C8E5F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6054" y="2459334"/>
            <a:ext cx="8959892" cy="3231781"/>
          </a:xfrm>
        </p:spPr>
        <p:txBody>
          <a:bodyPr anchor="t">
            <a:normAutofit lnSpcReduction="10000"/>
          </a:bodyPr>
          <a:lstStyle/>
          <a:p>
            <a:pPr marL="0" indent="0" algn="ctr">
              <a:buNone/>
            </a:pPr>
            <a:endParaRPr lang="fr-FR" sz="2000" b="1" dirty="0">
              <a:solidFill>
                <a:schemeClr val="tx1">
                  <a:lumMod val="75000"/>
                  <a:lumOff val="25000"/>
                </a:schemeClr>
              </a:solidFill>
              <a:latin typeface="Garamond" panose="02020404030301010803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I. Instruments européens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II. Instruments belges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III. Jurisprudence belge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IV. Une approche élargie des migrations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V. Conclusion</a:t>
            </a:r>
          </a:p>
          <a:p>
            <a:pPr marL="0" indent="0" algn="ctr">
              <a:buNone/>
            </a:pPr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121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7D7A02-907B-496F-BA7E-AA3780733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FBA5268-0AE7-4CAD-9537-D0EB09E76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88D065B-39DA-4077-B9CF-E489CE4C01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80E5FA0-AE29-9A3D-7CA5-1F6333A7EE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59529" y="1540933"/>
            <a:ext cx="6884895" cy="3014134"/>
          </a:xfrm>
        </p:spPr>
        <p:txBody>
          <a:bodyPr anchor="b">
            <a:normAutofit fontScale="90000"/>
          </a:bodyPr>
          <a:lstStyle/>
          <a:p>
            <a:pPr>
              <a:lnSpc>
                <a:spcPct val="150000"/>
              </a:lnSpc>
            </a:pP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r>
              <a:rPr lang="fr-F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V. Conclusion</a:t>
            </a: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endParaRPr lang="fr-FR" sz="3200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672EDD1-1ACC-F37F-6A53-D392D7B5A8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3948056"/>
            <a:ext cx="6096000" cy="830134"/>
          </a:xfrm>
        </p:spPr>
        <p:txBody>
          <a:bodyPr anchor="t">
            <a:normAutofit/>
          </a:bodyPr>
          <a:lstStyle/>
          <a:p>
            <a:endParaRPr lang="fr-FR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698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63038BC-9FCB-466B-8EE5-7B0DC8F25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58F4797-C77D-4821-B8FF-057D7524C6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90CB3DB-B42E-47BF-A595-527CB329A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5515" y="685800"/>
            <a:ext cx="10800971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181690E-9D65-4097-7A5E-00A2F9550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9572" y="1036674"/>
            <a:ext cx="9292856" cy="1371600"/>
          </a:xfrm>
        </p:spPr>
        <p:txBody>
          <a:bodyPr>
            <a:normAutofit/>
          </a:bodyPr>
          <a:lstStyle/>
          <a:p>
            <a:pPr algn="ctr"/>
            <a:r>
              <a:rPr lang="fr-F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Préliminaire : </a:t>
            </a:r>
            <a:br>
              <a:rPr lang="fr-F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r>
              <a:rPr lang="fr-F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une distinction essentielle entre deux infractions</a:t>
            </a:r>
            <a:endParaRPr lang="fr-FR" sz="3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54991F21-ABAA-70B4-48E1-19F2091D01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4351392"/>
              </p:ext>
            </p:extLst>
          </p:nvPr>
        </p:nvGraphicFramePr>
        <p:xfrm>
          <a:off x="1835388" y="2716620"/>
          <a:ext cx="8521224" cy="330993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4096229">
                  <a:extLst>
                    <a:ext uri="{9D8B030D-6E8A-4147-A177-3AD203B41FA5}">
                      <a16:colId xmlns:a16="http://schemas.microsoft.com/office/drawing/2014/main" val="2369654531"/>
                    </a:ext>
                  </a:extLst>
                </a:gridCol>
                <a:gridCol w="4424995">
                  <a:extLst>
                    <a:ext uri="{9D8B030D-6E8A-4147-A177-3AD203B41FA5}">
                      <a16:colId xmlns:a16="http://schemas.microsoft.com/office/drawing/2014/main" val="3366653063"/>
                    </a:ext>
                  </a:extLst>
                </a:gridCol>
              </a:tblGrid>
              <a:tr h="800760">
                <a:tc>
                  <a:txBody>
                    <a:bodyPr/>
                    <a:lstStyle/>
                    <a:p>
                      <a:pPr algn="ctr"/>
                      <a:endParaRPr lang="fr-FR" sz="2100" dirty="0">
                        <a:latin typeface="Garamond" panose="02020404030301010803" pitchFamily="18" charset="0"/>
                      </a:endParaRPr>
                    </a:p>
                    <a:p>
                      <a:pPr algn="ctr"/>
                      <a:r>
                        <a:rPr lang="fr-FR" sz="2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Garamond" panose="02020404030301010803" pitchFamily="18" charset="0"/>
                        </a:rPr>
                        <a:t>Trafic d’êtres humains</a:t>
                      </a:r>
                    </a:p>
                  </a:txBody>
                  <a:tcPr marL="108211" marR="108211" marT="54105" marB="54105"/>
                </a:tc>
                <a:tc>
                  <a:txBody>
                    <a:bodyPr/>
                    <a:lstStyle/>
                    <a:p>
                      <a:pPr algn="ctr"/>
                      <a:endParaRPr lang="fr-FR" sz="2100" dirty="0">
                        <a:latin typeface="Garamond" panose="02020404030301010803" pitchFamily="18" charset="0"/>
                      </a:endParaRPr>
                    </a:p>
                    <a:p>
                      <a:pPr algn="ctr"/>
                      <a:r>
                        <a:rPr lang="fr-FR" sz="2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Garamond" panose="02020404030301010803" pitchFamily="18" charset="0"/>
                        </a:rPr>
                        <a:t>Traite des êtres humains</a:t>
                      </a:r>
                    </a:p>
                  </a:txBody>
                  <a:tcPr marL="108211" marR="108211" marT="54105" marB="54105"/>
                </a:tc>
                <a:extLst>
                  <a:ext uri="{0D108BD9-81ED-4DB2-BD59-A6C34878D82A}">
                    <a16:rowId xmlns:a16="http://schemas.microsoft.com/office/drawing/2014/main" val="1731977020"/>
                  </a:ext>
                </a:extLst>
              </a:tr>
              <a:tr h="14500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Garamond" panose="02020404030301010803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Garamond" panose="02020404030301010803" pitchFamily="18" charset="0"/>
                        </a:rPr>
                        <a:t>L’exploitation et la contrainte ne sont pas nécessairement des éléments constitutifs</a:t>
                      </a:r>
                    </a:p>
                  </a:txBody>
                  <a:tcPr marL="108211" marR="108211" marT="54105" marB="54105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fr-FR" sz="2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Garamond" panose="02020404030301010803" pitchFamily="18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fr-FR" sz="2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Garamond" panose="02020404030301010803" pitchFamily="18" charset="0"/>
                        </a:rPr>
                        <a:t>L’exploitation et la contrainte sont des éléments constitutifs</a:t>
                      </a:r>
                    </a:p>
                    <a:p>
                      <a:pPr marL="0" indent="0" algn="ctr">
                        <a:buNone/>
                      </a:pPr>
                      <a:endParaRPr lang="fr-FR" sz="2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Garamond" panose="02020404030301010803" pitchFamily="18" charset="0"/>
                      </a:endParaRPr>
                    </a:p>
                    <a:p>
                      <a:pPr algn="ctr"/>
                      <a:endParaRPr lang="fr-FR" sz="2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Garamond" panose="02020404030301010803" pitchFamily="18" charset="0"/>
                      </a:endParaRPr>
                    </a:p>
                  </a:txBody>
                  <a:tcPr marL="108211" marR="108211" marT="54105" marB="54105"/>
                </a:tc>
                <a:extLst>
                  <a:ext uri="{0D108BD9-81ED-4DB2-BD59-A6C34878D82A}">
                    <a16:rowId xmlns:a16="http://schemas.microsoft.com/office/drawing/2014/main" val="3255353313"/>
                  </a:ext>
                </a:extLst>
              </a:tr>
              <a:tr h="8007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Garamond" panose="02020404030301010803" pitchFamily="18" charset="0"/>
                        </a:rPr>
                        <a:t>Définitions divergentes</a:t>
                      </a:r>
                    </a:p>
                    <a:p>
                      <a:pPr algn="ctr"/>
                      <a:endParaRPr lang="fr-FR" sz="2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Garamond" panose="02020404030301010803" pitchFamily="18" charset="0"/>
                      </a:endParaRPr>
                    </a:p>
                  </a:txBody>
                  <a:tcPr marL="108211" marR="108211" marT="54105" marB="54105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Garamond" panose="02020404030301010803" pitchFamily="18" charset="0"/>
                        </a:rPr>
                        <a:t>Définition plus consensuelle</a:t>
                      </a:r>
                    </a:p>
                    <a:p>
                      <a:pPr algn="ctr"/>
                      <a:endParaRPr lang="fr-FR" sz="2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Garamond" panose="02020404030301010803" pitchFamily="18" charset="0"/>
                      </a:endParaRPr>
                    </a:p>
                  </a:txBody>
                  <a:tcPr marL="108211" marR="108211" marT="54105" marB="54105"/>
                </a:tc>
                <a:extLst>
                  <a:ext uri="{0D108BD9-81ED-4DB2-BD59-A6C34878D82A}">
                    <a16:rowId xmlns:a16="http://schemas.microsoft.com/office/drawing/2014/main" val="31594685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7220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7D7A02-907B-496F-BA7E-AA3780733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FBA5268-0AE7-4CAD-9537-D0EB09E76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88D065B-39DA-4077-B9CF-E489CE4C01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80E5FA0-AE29-9A3D-7CA5-1F6333A7EE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7467" y="1583474"/>
            <a:ext cx="8077200" cy="1998964"/>
          </a:xfrm>
        </p:spPr>
        <p:txBody>
          <a:bodyPr anchor="b">
            <a:normAutofit/>
          </a:bodyPr>
          <a:lstStyle/>
          <a:p>
            <a:pPr>
              <a:lnSpc>
                <a:spcPct val="150000"/>
              </a:lnSpc>
            </a:pP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r>
              <a:rPr lang="fr-F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I. Instruments européens en matière de trafic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672EDD1-1ACC-F37F-6A53-D392D7B5A8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3948056"/>
            <a:ext cx="6096000" cy="830134"/>
          </a:xfrm>
        </p:spPr>
        <p:txBody>
          <a:bodyPr anchor="t">
            <a:normAutofit/>
          </a:bodyPr>
          <a:lstStyle/>
          <a:p>
            <a:endParaRPr lang="fr-FR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67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B299CAB-C506-454B-90FC-406572829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D99311-F254-40F1-8AB5-EE3E7B9B6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17585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058A626-02A4-ECDB-237C-F80984215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6054" y="1070149"/>
            <a:ext cx="8959893" cy="1004836"/>
          </a:xfrm>
        </p:spPr>
        <p:txBody>
          <a:bodyPr anchor="ctr">
            <a:normAutofit/>
          </a:bodyPr>
          <a:lstStyle/>
          <a:p>
            <a:pPr algn="ctr"/>
            <a:r>
              <a:rPr lang="fr-F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Instruments juridiques européens</a:t>
            </a:r>
            <a:endParaRPr lang="fr-FR" sz="3200" b="1" dirty="0">
              <a:solidFill>
                <a:srgbClr val="595959"/>
              </a:solidFill>
              <a:latin typeface="Garamond" panose="02020404030301010803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89E3CB-00ED-4691-9F0F-F23EA3564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016" y="2444376"/>
            <a:ext cx="10824184" cy="3727824"/>
          </a:xfrm>
          <a:prstGeom prst="rect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0441A4-D5C3-F689-3187-8A0321B80A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6054" y="2768321"/>
            <a:ext cx="8959892" cy="3272715"/>
          </a:xfrm>
        </p:spPr>
        <p:txBody>
          <a:bodyPr anchor="t">
            <a:normAutofit fontScale="70000" lnSpcReduction="20000"/>
          </a:bodyPr>
          <a:lstStyle/>
          <a:p>
            <a:pPr marL="0" indent="0">
              <a:buNone/>
            </a:pPr>
            <a:endParaRPr lang="fr-BE" sz="3100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  <a:ea typeface="Calibri" panose="020F0502020204030204" pitchFamily="34" charset="0"/>
            </a:endParaRPr>
          </a:p>
          <a:p>
            <a:pPr algn="ctr">
              <a:buFont typeface="Wingdings" pitchFamily="2" charset="2"/>
              <a:buChar char="Ø"/>
            </a:pPr>
            <a:endParaRPr lang="fr-BE" sz="3100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  <a:ea typeface="Calibri" panose="020F0502020204030204" pitchFamily="34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fr-BE" sz="3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Directive </a:t>
            </a:r>
            <a:r>
              <a:rPr lang="fr-FR" sz="31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2002/90/CE </a:t>
            </a:r>
            <a:r>
              <a:rPr lang="fr-BE" sz="3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du Conseil du</a:t>
            </a:r>
            <a:r>
              <a:rPr lang="fr-FR" sz="31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28 </a:t>
            </a:r>
            <a:r>
              <a:rPr lang="fr-FR" sz="3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novembre </a:t>
            </a:r>
            <a:r>
              <a:rPr lang="fr-FR" sz="31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2002</a:t>
            </a:r>
          </a:p>
          <a:p>
            <a:pPr algn="ctr">
              <a:buFont typeface="Wingdings" pitchFamily="2" charset="2"/>
              <a:buChar char="Ø"/>
            </a:pPr>
            <a:endParaRPr lang="fr-BE" sz="3100" b="1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Garamond" panose="02020404030301010803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fr-FR" sz="3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Décision-cadre </a:t>
            </a:r>
            <a:r>
              <a:rPr lang="fr-BE" sz="3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2002/946/JHA </a:t>
            </a:r>
            <a:r>
              <a:rPr lang="fr-FR" sz="3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du Conseil </a:t>
            </a:r>
            <a:r>
              <a:rPr lang="fr-FR" sz="31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du 28 novembre 2002</a:t>
            </a:r>
          </a:p>
          <a:p>
            <a:pPr algn="ctr">
              <a:buFont typeface="Wingdings" pitchFamily="2" charset="2"/>
              <a:buChar char="Ø"/>
            </a:pPr>
            <a:endParaRPr lang="fr-FR" sz="3100" b="1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Garamond" panose="02020404030301010803" pitchFamily="18" charset="0"/>
              <a:ea typeface="Calibri" panose="020F0502020204030204" pitchFamily="34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fr-FR" sz="31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Directive 2004/81/CE du Conseil du 29 avril 2004</a:t>
            </a:r>
          </a:p>
          <a:p>
            <a:endParaRPr lang="fr-FR" sz="1800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fr-FR" sz="1900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</a:endParaRPr>
          </a:p>
          <a:p>
            <a:pPr algn="r">
              <a:buFontTx/>
              <a:buChar char="-"/>
            </a:pPr>
            <a:r>
              <a:rPr lang="fr-BE" sz="1100" dirty="0">
                <a:effectLst/>
              </a:rPr>
              <a:t> </a:t>
            </a:r>
            <a:endParaRPr lang="fr-FR" sz="1600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144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B299CAB-C506-454B-90FC-406572829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D99311-F254-40F1-8AB5-EE3E7B9B6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17585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058A626-02A4-ECDB-237C-F80984215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6054" y="1070149"/>
            <a:ext cx="8959893" cy="1004836"/>
          </a:xfrm>
        </p:spPr>
        <p:txBody>
          <a:bodyPr anchor="ctr">
            <a:normAutofit/>
          </a:bodyPr>
          <a:lstStyle/>
          <a:p>
            <a:pPr algn="ctr"/>
            <a:r>
              <a:rPr lang="fr-F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Instruments politiques européens</a:t>
            </a:r>
            <a:endParaRPr lang="fr-FR" sz="3200" b="1" dirty="0">
              <a:solidFill>
                <a:srgbClr val="595959"/>
              </a:solidFill>
              <a:latin typeface="Garamond" panose="02020404030301010803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89E3CB-00ED-4691-9F0F-F23EA3564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016" y="2444376"/>
            <a:ext cx="10824184" cy="3727824"/>
          </a:xfrm>
          <a:prstGeom prst="rect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0441A4-D5C3-F689-3187-8A0321B80A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6054" y="2768321"/>
            <a:ext cx="8959892" cy="340387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fr-BE" sz="1900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fr-FR" sz="1900" b="1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fr-BE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Nouveau pacte sur la migration et l’asile </a:t>
            </a:r>
            <a:r>
              <a:rPr lang="fr-BE" sz="24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(septembre 2020)</a:t>
            </a:r>
          </a:p>
          <a:p>
            <a:pPr algn="ctr">
              <a:buFont typeface="Wingdings" pitchFamily="2" charset="2"/>
              <a:buChar char="Ø"/>
            </a:pPr>
            <a:endParaRPr lang="fr-BE" sz="2400" b="1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Garamond" panose="02020404030301010803" pitchFamily="18" charset="0"/>
              <a:ea typeface="Calibri" panose="020F0502020204030204" pitchFamily="34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fr-BE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Plan d’action renouvelé contre le trafic d’êtres humains (2021-2025)</a:t>
            </a:r>
            <a:endParaRPr lang="fr-BE" sz="2400" b="1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Garamond" panose="02020404030301010803" pitchFamily="18" charset="0"/>
              <a:ea typeface="Calibri" panose="020F0502020204030204" pitchFamily="34" charset="0"/>
            </a:endParaRPr>
          </a:p>
          <a:p>
            <a:pPr algn="r">
              <a:buFontTx/>
              <a:buChar char="-"/>
            </a:pPr>
            <a:r>
              <a:rPr lang="fr-BE" sz="1100" dirty="0">
                <a:effectLst/>
              </a:rPr>
              <a:t> </a:t>
            </a:r>
            <a:endParaRPr lang="fr-FR" sz="1600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307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7D7A02-907B-496F-BA7E-AA3780733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FBA5268-0AE7-4CAD-9537-D0EB09E76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88D065B-39DA-4077-B9CF-E489CE4C01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80E5FA0-AE29-9A3D-7CA5-1F6333A7EE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59529" y="1583474"/>
            <a:ext cx="6884895" cy="1998964"/>
          </a:xfrm>
        </p:spPr>
        <p:txBody>
          <a:bodyPr anchor="b">
            <a:normAutofit fontScale="90000"/>
          </a:bodyPr>
          <a:lstStyle/>
          <a:p>
            <a:pPr>
              <a:lnSpc>
                <a:spcPct val="150000"/>
              </a:lnSpc>
            </a:pPr>
            <a:b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</a:br>
            <a:r>
              <a:rPr lang="fr-F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II. Instruments belges en matière de trafic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672EDD1-1ACC-F37F-6A53-D392D7B5A8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3948056"/>
            <a:ext cx="6096000" cy="830134"/>
          </a:xfrm>
        </p:spPr>
        <p:txBody>
          <a:bodyPr anchor="t">
            <a:normAutofit/>
          </a:bodyPr>
          <a:lstStyle/>
          <a:p>
            <a:endParaRPr lang="fr-FR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216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B299CAB-C506-454B-90FC-406572829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D99311-F254-40F1-8AB5-EE3E7B9B6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17585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058A626-02A4-ECDB-237C-F80984215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6054" y="1070149"/>
            <a:ext cx="8959893" cy="1004836"/>
          </a:xfrm>
        </p:spPr>
        <p:txBody>
          <a:bodyPr anchor="ctr">
            <a:normAutofit/>
          </a:bodyPr>
          <a:lstStyle/>
          <a:p>
            <a:pPr algn="ctr"/>
            <a:r>
              <a:rPr lang="fr-F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Législation belge</a:t>
            </a:r>
            <a:endParaRPr lang="fr-FR" sz="3200" b="1" dirty="0">
              <a:solidFill>
                <a:srgbClr val="595959"/>
              </a:solidFill>
              <a:latin typeface="Garamond" panose="02020404030301010803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89E3CB-00ED-4691-9F0F-F23EA3564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016" y="2444376"/>
            <a:ext cx="10824184" cy="3727824"/>
          </a:xfrm>
          <a:prstGeom prst="rect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0441A4-D5C3-F689-3187-8A0321B80A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6054" y="2768321"/>
            <a:ext cx="8959892" cy="2828543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endParaRPr lang="fr-BE" sz="2200" b="1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Garamond" panose="02020404030301010803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fr-BE" sz="22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Garamond" panose="02020404030301010803" pitchFamily="18" charset="0"/>
              </a:rPr>
              <a:t>Loi du 15 décembre 1980 </a:t>
            </a:r>
            <a:r>
              <a:rPr lang="fr-FR" sz="22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sur l’accès au territoire, le séjour, l’établissement et l’éloignement des étrangers</a:t>
            </a:r>
          </a:p>
          <a:p>
            <a:pPr marL="0" indent="0" algn="ctr">
              <a:buNone/>
            </a:pPr>
            <a:endParaRPr lang="fr-FR" sz="1800" b="1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Garamond" panose="02020404030301010803" pitchFamily="18" charset="0"/>
              <a:ea typeface="Calibri" panose="020F0502020204030204" pitchFamily="34" charset="0"/>
            </a:endParaRPr>
          </a:p>
          <a:p>
            <a:pPr algn="ctr">
              <a:buFont typeface="Courier New" panose="02070309020205020404" pitchFamily="49" charset="0"/>
              <a:buChar char="o"/>
            </a:pPr>
            <a:r>
              <a:rPr lang="fr-FR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l’aide à l’entrée et au séjour (article 77)</a:t>
            </a:r>
          </a:p>
          <a:p>
            <a:pPr algn="ctr">
              <a:buFont typeface="Courier New" panose="02070309020205020404" pitchFamily="49" charset="0"/>
              <a:buChar char="o"/>
            </a:pPr>
            <a:r>
              <a:rPr lang="fr-FR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le trafic d’êtres humains (article 77</a:t>
            </a:r>
            <a:r>
              <a:rPr lang="fr-FR" sz="18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bis</a:t>
            </a:r>
            <a:r>
              <a:rPr lang="fr-FR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)</a:t>
            </a:r>
          </a:p>
          <a:p>
            <a:pPr algn="ctr">
              <a:buFont typeface="Courier New" panose="02070309020205020404" pitchFamily="49" charset="0"/>
              <a:buChar char="o"/>
            </a:pPr>
            <a:r>
              <a:rPr lang="fr-FR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les formes aggravées de trafic (articles 77</a:t>
            </a:r>
            <a:r>
              <a:rPr lang="fr-FR" sz="18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ter</a:t>
            </a:r>
            <a:r>
              <a:rPr lang="fr-FR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 à 77</a:t>
            </a:r>
            <a:r>
              <a:rPr lang="fr-FR" sz="18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quinquies</a:t>
            </a:r>
            <a:r>
              <a:rPr lang="fr-FR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)</a:t>
            </a:r>
            <a:endParaRPr lang="fr-BE" sz="1800" b="1" i="1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879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B299CAB-C506-454B-90FC-406572829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D99311-F254-40F1-8AB5-EE3E7B9B6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17585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058A626-02A4-ECDB-237C-F80984215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6054" y="1070149"/>
            <a:ext cx="8959893" cy="1004836"/>
          </a:xfrm>
        </p:spPr>
        <p:txBody>
          <a:bodyPr anchor="ctr">
            <a:normAutofit/>
          </a:bodyPr>
          <a:lstStyle/>
          <a:p>
            <a:pPr algn="ctr"/>
            <a:r>
              <a:rPr lang="fr-F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Instruments politiques belges</a:t>
            </a:r>
            <a:endParaRPr lang="fr-FR" sz="3200" b="1" dirty="0">
              <a:solidFill>
                <a:srgbClr val="595959"/>
              </a:solidFill>
              <a:latin typeface="Garamond" panose="02020404030301010803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89E3CB-00ED-4691-9F0F-F23EA3564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016" y="2444376"/>
            <a:ext cx="10824184" cy="3727824"/>
          </a:xfrm>
          <a:prstGeom prst="rect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0441A4-D5C3-F689-3187-8A0321B80A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6054" y="2768321"/>
            <a:ext cx="8959892" cy="2828543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endParaRPr lang="fr-FR" sz="2200" b="1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fr-FR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Accord de Gouvernement (Septembre 2020)</a:t>
            </a:r>
          </a:p>
          <a:p>
            <a:pPr marL="0" indent="0" algn="ctr">
              <a:buNone/>
            </a:pPr>
            <a:endParaRPr lang="fr-FR" sz="2200" b="1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fr-FR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Plan d’action trafic des êtres humains ( 2021-2025) </a:t>
            </a:r>
          </a:p>
          <a:p>
            <a:pPr marL="0" indent="0" algn="ctr">
              <a:buNone/>
            </a:pPr>
            <a:endParaRPr lang="fr-FR" sz="2200" b="1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fr-FR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</a:rPr>
              <a:t>Plan national de sécurité (2022-2025)</a:t>
            </a:r>
          </a:p>
          <a:p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460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1851</TotalTime>
  <Words>519</Words>
  <Application>Microsoft Macintosh PowerPoint</Application>
  <PresentationFormat>Grand écran</PresentationFormat>
  <Paragraphs>142</Paragraphs>
  <Slides>20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Courier New</vt:lpstr>
      <vt:lpstr>Garamond</vt:lpstr>
      <vt:lpstr>Wingdings</vt:lpstr>
      <vt:lpstr>Thème Office</vt:lpstr>
      <vt:lpstr>  Victimes, passeurs, migrants:   du franchissement des frontières au dépassement des bornes juridiques   Diletta Tatti  Université Saint-Louis </vt:lpstr>
      <vt:lpstr>- Plan - </vt:lpstr>
      <vt:lpstr>Préliminaire :  une distinction essentielle entre deux infractions</vt:lpstr>
      <vt:lpstr> I. Instruments européens en matière de trafic</vt:lpstr>
      <vt:lpstr>Instruments juridiques européens</vt:lpstr>
      <vt:lpstr>Instruments politiques européens</vt:lpstr>
      <vt:lpstr> II. Instruments belges en matière de trafic</vt:lpstr>
      <vt:lpstr>Législation belge</vt:lpstr>
      <vt:lpstr>Instruments politiques belges</vt:lpstr>
      <vt:lpstr>III. Jurisprudence belge</vt:lpstr>
      <vt:lpstr>Échantillon</vt:lpstr>
      <vt:lpstr>Quelle place pour la victime ?</vt:lpstr>
      <vt:lpstr>Quelle place pour la victime ?</vt:lpstr>
      <vt:lpstr>Quelle place pour la victime ?</vt:lpstr>
      <vt:lpstr>Qui sont les passeurs ?</vt:lpstr>
      <vt:lpstr>                    IV. Une approche élargie des migrations </vt:lpstr>
      <vt:lpstr>Une approche élargie des migrations</vt:lpstr>
      <vt:lpstr>Une approche élargie des migrations</vt:lpstr>
      <vt:lpstr>Une approche élargie des migrations</vt:lpstr>
      <vt:lpstr>                        V. Conclusion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Victimes, passeurs, migrants:  du franchissement des frontières au dépassement des bornes juridiques</dc:title>
  <dc:creator>Diletta Tatti</dc:creator>
  <cp:lastModifiedBy>Diletta Tatti</cp:lastModifiedBy>
  <cp:revision>46</cp:revision>
  <dcterms:created xsi:type="dcterms:W3CDTF">2022-09-15T09:58:58Z</dcterms:created>
  <dcterms:modified xsi:type="dcterms:W3CDTF">2022-10-06T21:03:34Z</dcterms:modified>
</cp:coreProperties>
</file>