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3720763" cy="24393525"/>
  <p:notesSz cx="6858000" cy="9144000"/>
  <p:defaultTextStyle>
    <a:defPPr>
      <a:defRPr lang="en-US"/>
    </a:defPPr>
    <a:lvl1pPr marL="0" algn="l" defTabSz="243920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219602" algn="l" defTabSz="243920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2439204" algn="l" defTabSz="243920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3658806" algn="l" defTabSz="243920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4878408" algn="l" defTabSz="243920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6098010" algn="l" defTabSz="243920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7317612" algn="l" defTabSz="243920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8537214" algn="l" defTabSz="243920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9756816" algn="l" defTabSz="243920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83">
          <p15:clr>
            <a:srgbClr val="A4A3A4"/>
          </p15:clr>
        </p15:guide>
        <p15:guide id="2" pos="432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6249" autoAdjust="0"/>
    <p:restoredTop sz="94660"/>
  </p:normalViewPr>
  <p:slideViewPr>
    <p:cSldViewPr>
      <p:cViewPr>
        <p:scale>
          <a:sx n="50" d="100"/>
          <a:sy n="50" d="100"/>
        </p:scale>
        <p:origin x="-1733" y="1378"/>
      </p:cViewPr>
      <p:guideLst>
        <p:guide orient="horz" pos="7683"/>
        <p:guide pos="432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9B412-9A76-4ECA-A652-38DB6B51D434}" type="datetimeFigureOut">
              <a:rPr lang="en-IN" smtClean="0"/>
              <a:t>19-03-2019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E86E1-293F-42B0-8DA1-335301E17538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94987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2E86E1-293F-42B0-8DA1-335301E17538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5442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9060" y="7577808"/>
            <a:ext cx="11662649" cy="52287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8116" y="13822997"/>
            <a:ext cx="9604534" cy="623390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219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9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8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8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8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7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7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6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95501" y="1304379"/>
            <a:ext cx="1736533" cy="277476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5897" y="1304379"/>
            <a:ext cx="4980924" cy="277476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848" y="15675101"/>
            <a:ext cx="11662649" cy="4844825"/>
          </a:xfrm>
        </p:spPr>
        <p:txBody>
          <a:bodyPr anchor="t"/>
          <a:lstStyle>
            <a:lvl1pPr algn="l">
              <a:defRPr sz="107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848" y="10339020"/>
            <a:ext cx="11662649" cy="5336081"/>
          </a:xfrm>
        </p:spPr>
        <p:txBody>
          <a:bodyPr anchor="b"/>
          <a:lstStyle>
            <a:lvl1pPr marL="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1pPr>
            <a:lvl2pPr marL="1219602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2pPr>
            <a:lvl3pPr marL="2439204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3pPr>
            <a:lvl4pPr marL="3658806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4pPr>
            <a:lvl5pPr marL="4878408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5pPr>
            <a:lvl6pPr marL="6098010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6pPr>
            <a:lvl7pPr marL="7317612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7pPr>
            <a:lvl8pPr marL="8537214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8pPr>
            <a:lvl9pPr marL="9756816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5896" y="7589098"/>
            <a:ext cx="3358729" cy="21462917"/>
          </a:xfrm>
        </p:spPr>
        <p:txBody>
          <a:bodyPr/>
          <a:lstStyle>
            <a:lvl1pPr>
              <a:defRPr sz="7500"/>
            </a:lvl1pPr>
            <a:lvl2pPr>
              <a:defRPr sz="6400"/>
            </a:lvl2pPr>
            <a:lvl3pPr>
              <a:defRPr sz="540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73304" y="7589098"/>
            <a:ext cx="3358729" cy="21462917"/>
          </a:xfrm>
        </p:spPr>
        <p:txBody>
          <a:bodyPr/>
          <a:lstStyle>
            <a:lvl1pPr>
              <a:defRPr sz="7500"/>
            </a:lvl1pPr>
            <a:lvl2pPr>
              <a:defRPr sz="6400"/>
            </a:lvl2pPr>
            <a:lvl3pPr>
              <a:defRPr sz="540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039" y="976872"/>
            <a:ext cx="12348687" cy="40655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038" y="5460311"/>
            <a:ext cx="6062387" cy="2275598"/>
          </a:xfrm>
        </p:spPr>
        <p:txBody>
          <a:bodyPr anchor="b"/>
          <a:lstStyle>
            <a:lvl1pPr marL="0" indent="0">
              <a:buNone/>
              <a:defRPr sz="6400" b="1"/>
            </a:lvl1pPr>
            <a:lvl2pPr marL="1219602" indent="0">
              <a:buNone/>
              <a:defRPr sz="5400" b="1"/>
            </a:lvl2pPr>
            <a:lvl3pPr marL="2439204" indent="0">
              <a:buNone/>
              <a:defRPr sz="4800" b="1"/>
            </a:lvl3pPr>
            <a:lvl4pPr marL="3658806" indent="0">
              <a:buNone/>
              <a:defRPr sz="4200" b="1"/>
            </a:lvl4pPr>
            <a:lvl5pPr marL="4878408" indent="0">
              <a:buNone/>
              <a:defRPr sz="4200" b="1"/>
            </a:lvl5pPr>
            <a:lvl6pPr marL="6098010" indent="0">
              <a:buNone/>
              <a:defRPr sz="4200" b="1"/>
            </a:lvl6pPr>
            <a:lvl7pPr marL="7317612" indent="0">
              <a:buNone/>
              <a:defRPr sz="4200" b="1"/>
            </a:lvl7pPr>
            <a:lvl8pPr marL="8537214" indent="0">
              <a:buNone/>
              <a:defRPr sz="4200" b="1"/>
            </a:lvl8pPr>
            <a:lvl9pPr marL="9756816" indent="0">
              <a:buNone/>
              <a:defRPr sz="4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038" y="7735909"/>
            <a:ext cx="6062387" cy="14054512"/>
          </a:xfrm>
        </p:spPr>
        <p:txBody>
          <a:bodyPr/>
          <a:lstStyle>
            <a:lvl1pPr>
              <a:defRPr sz="6400"/>
            </a:lvl1pPr>
            <a:lvl2pPr>
              <a:defRPr sz="5400"/>
            </a:lvl2pPr>
            <a:lvl3pPr>
              <a:defRPr sz="48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9959" y="5460311"/>
            <a:ext cx="6064767" cy="2275598"/>
          </a:xfrm>
        </p:spPr>
        <p:txBody>
          <a:bodyPr anchor="b"/>
          <a:lstStyle>
            <a:lvl1pPr marL="0" indent="0">
              <a:buNone/>
              <a:defRPr sz="6400" b="1"/>
            </a:lvl1pPr>
            <a:lvl2pPr marL="1219602" indent="0">
              <a:buNone/>
              <a:defRPr sz="5400" b="1"/>
            </a:lvl2pPr>
            <a:lvl3pPr marL="2439204" indent="0">
              <a:buNone/>
              <a:defRPr sz="4800" b="1"/>
            </a:lvl3pPr>
            <a:lvl4pPr marL="3658806" indent="0">
              <a:buNone/>
              <a:defRPr sz="4200" b="1"/>
            </a:lvl4pPr>
            <a:lvl5pPr marL="4878408" indent="0">
              <a:buNone/>
              <a:defRPr sz="4200" b="1"/>
            </a:lvl5pPr>
            <a:lvl6pPr marL="6098010" indent="0">
              <a:buNone/>
              <a:defRPr sz="4200" b="1"/>
            </a:lvl6pPr>
            <a:lvl7pPr marL="7317612" indent="0">
              <a:buNone/>
              <a:defRPr sz="4200" b="1"/>
            </a:lvl7pPr>
            <a:lvl8pPr marL="8537214" indent="0">
              <a:buNone/>
              <a:defRPr sz="4200" b="1"/>
            </a:lvl8pPr>
            <a:lvl9pPr marL="9756816" indent="0">
              <a:buNone/>
              <a:defRPr sz="4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9959" y="7735909"/>
            <a:ext cx="6064767" cy="14054512"/>
          </a:xfrm>
        </p:spPr>
        <p:txBody>
          <a:bodyPr/>
          <a:lstStyle>
            <a:lvl1pPr>
              <a:defRPr sz="6400"/>
            </a:lvl1pPr>
            <a:lvl2pPr>
              <a:defRPr sz="5400"/>
            </a:lvl2pPr>
            <a:lvl3pPr>
              <a:defRPr sz="48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037" y="971225"/>
            <a:ext cx="4514037" cy="4133347"/>
          </a:xfrm>
        </p:spPr>
        <p:txBody>
          <a:bodyPr anchor="b"/>
          <a:lstStyle>
            <a:lvl1pPr algn="l">
              <a:defRPr sz="54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440" y="971228"/>
            <a:ext cx="7670286" cy="20819198"/>
          </a:xfrm>
        </p:spPr>
        <p:txBody>
          <a:bodyPr/>
          <a:lstStyle>
            <a:lvl1pPr>
              <a:defRPr sz="8500"/>
            </a:lvl1pPr>
            <a:lvl2pPr>
              <a:defRPr sz="7500"/>
            </a:lvl2pPr>
            <a:lvl3pPr>
              <a:defRPr sz="64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6037" y="5104574"/>
            <a:ext cx="4514037" cy="16685851"/>
          </a:xfrm>
        </p:spPr>
        <p:txBody>
          <a:bodyPr/>
          <a:lstStyle>
            <a:lvl1pPr marL="0" indent="0">
              <a:buNone/>
              <a:defRPr sz="3700"/>
            </a:lvl1pPr>
            <a:lvl2pPr marL="1219602" indent="0">
              <a:buNone/>
              <a:defRPr sz="3200"/>
            </a:lvl2pPr>
            <a:lvl3pPr marL="2439204" indent="0">
              <a:buNone/>
              <a:defRPr sz="2700"/>
            </a:lvl3pPr>
            <a:lvl4pPr marL="3658806" indent="0">
              <a:buNone/>
              <a:defRPr sz="2400"/>
            </a:lvl4pPr>
            <a:lvl5pPr marL="4878408" indent="0">
              <a:buNone/>
              <a:defRPr sz="2400"/>
            </a:lvl5pPr>
            <a:lvl6pPr marL="6098010" indent="0">
              <a:buNone/>
              <a:defRPr sz="2400"/>
            </a:lvl6pPr>
            <a:lvl7pPr marL="7317612" indent="0">
              <a:buNone/>
              <a:defRPr sz="2400"/>
            </a:lvl7pPr>
            <a:lvl8pPr marL="8537214" indent="0">
              <a:buNone/>
              <a:defRPr sz="2400"/>
            </a:lvl8pPr>
            <a:lvl9pPr marL="9756816" indent="0">
              <a:buNone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366" y="17075468"/>
            <a:ext cx="8232458" cy="2015857"/>
          </a:xfrm>
        </p:spPr>
        <p:txBody>
          <a:bodyPr anchor="b"/>
          <a:lstStyle>
            <a:lvl1pPr algn="l">
              <a:defRPr sz="54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9366" y="2179607"/>
            <a:ext cx="8232458" cy="14636115"/>
          </a:xfrm>
        </p:spPr>
        <p:txBody>
          <a:bodyPr/>
          <a:lstStyle>
            <a:lvl1pPr marL="0" indent="0">
              <a:buNone/>
              <a:defRPr sz="8500"/>
            </a:lvl1pPr>
            <a:lvl2pPr marL="1219602" indent="0">
              <a:buNone/>
              <a:defRPr sz="7500"/>
            </a:lvl2pPr>
            <a:lvl3pPr marL="2439204" indent="0">
              <a:buNone/>
              <a:defRPr sz="6400"/>
            </a:lvl3pPr>
            <a:lvl4pPr marL="3658806" indent="0">
              <a:buNone/>
              <a:defRPr sz="5400"/>
            </a:lvl4pPr>
            <a:lvl5pPr marL="4878408" indent="0">
              <a:buNone/>
              <a:defRPr sz="5400"/>
            </a:lvl5pPr>
            <a:lvl6pPr marL="6098010" indent="0">
              <a:buNone/>
              <a:defRPr sz="5400"/>
            </a:lvl6pPr>
            <a:lvl7pPr marL="7317612" indent="0">
              <a:buNone/>
              <a:defRPr sz="5400"/>
            </a:lvl7pPr>
            <a:lvl8pPr marL="8537214" indent="0">
              <a:buNone/>
              <a:defRPr sz="5400"/>
            </a:lvl8pPr>
            <a:lvl9pPr marL="9756816" indent="0">
              <a:buNone/>
              <a:defRPr sz="5400"/>
            </a:lvl9pPr>
          </a:lstStyle>
          <a:p>
            <a:endParaRPr lang="en-N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366" y="19091326"/>
            <a:ext cx="8232458" cy="2862848"/>
          </a:xfrm>
        </p:spPr>
        <p:txBody>
          <a:bodyPr/>
          <a:lstStyle>
            <a:lvl1pPr marL="0" indent="0">
              <a:buNone/>
              <a:defRPr sz="3700"/>
            </a:lvl1pPr>
            <a:lvl2pPr marL="1219602" indent="0">
              <a:buNone/>
              <a:defRPr sz="3200"/>
            </a:lvl2pPr>
            <a:lvl3pPr marL="2439204" indent="0">
              <a:buNone/>
              <a:defRPr sz="2700"/>
            </a:lvl3pPr>
            <a:lvl4pPr marL="3658806" indent="0">
              <a:buNone/>
              <a:defRPr sz="2400"/>
            </a:lvl4pPr>
            <a:lvl5pPr marL="4878408" indent="0">
              <a:buNone/>
              <a:defRPr sz="2400"/>
            </a:lvl5pPr>
            <a:lvl6pPr marL="6098010" indent="0">
              <a:buNone/>
              <a:defRPr sz="2400"/>
            </a:lvl6pPr>
            <a:lvl7pPr marL="7317612" indent="0">
              <a:buNone/>
              <a:defRPr sz="2400"/>
            </a:lvl7pPr>
            <a:lvl8pPr marL="8537214" indent="0">
              <a:buNone/>
              <a:defRPr sz="2400"/>
            </a:lvl8pPr>
            <a:lvl9pPr marL="9756816" indent="0">
              <a:buNone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039" y="976872"/>
            <a:ext cx="12348687" cy="4065587"/>
          </a:xfrm>
          <a:prstGeom prst="rect">
            <a:avLst/>
          </a:prstGeom>
        </p:spPr>
        <p:txBody>
          <a:bodyPr vert="horz" lIns="243921" tIns="121960" rIns="243921" bIns="12196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039" y="5691828"/>
            <a:ext cx="12348687" cy="16098598"/>
          </a:xfrm>
          <a:prstGeom prst="rect">
            <a:avLst/>
          </a:prstGeom>
        </p:spPr>
        <p:txBody>
          <a:bodyPr vert="horz" lIns="243921" tIns="121960" rIns="243921" bIns="12196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6037" y="22609187"/>
            <a:ext cx="3201512" cy="1298729"/>
          </a:xfrm>
          <a:prstGeom prst="rect">
            <a:avLst/>
          </a:prstGeom>
        </p:spPr>
        <p:txBody>
          <a:bodyPr vert="horz" lIns="243921" tIns="121960" rIns="243921" bIns="121960" rtlCol="0" anchor="ctr"/>
          <a:lstStyle>
            <a:lvl1pPr algn="l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7D69-F4EF-478B-8885-D5A5695C2131}" type="datetimeFigureOut">
              <a:rPr lang="en-NZ" smtClean="0"/>
              <a:pPr/>
              <a:t>19/03/2019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7930" y="22609187"/>
            <a:ext cx="4344909" cy="1298729"/>
          </a:xfrm>
          <a:prstGeom prst="rect">
            <a:avLst/>
          </a:prstGeom>
        </p:spPr>
        <p:txBody>
          <a:bodyPr vert="horz" lIns="243921" tIns="121960" rIns="243921" bIns="121960" rtlCol="0" anchor="ctr"/>
          <a:lstStyle>
            <a:lvl1pPr algn="ctr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3214" y="22609187"/>
            <a:ext cx="3201512" cy="1298729"/>
          </a:xfrm>
          <a:prstGeom prst="rect">
            <a:avLst/>
          </a:prstGeom>
        </p:spPr>
        <p:txBody>
          <a:bodyPr vert="horz" lIns="243921" tIns="121960" rIns="243921" bIns="12196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74CB4-C4D7-4FAC-8D5B-C19F8DDC1820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439204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702" indent="-914702" algn="l" defTabSz="2439204" rtl="0" eaLnBrk="1" latinLnBrk="0" hangingPunct="1">
        <a:spcBef>
          <a:spcPct val="20000"/>
        </a:spcBef>
        <a:buFont typeface="Arial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854" indent="-762252" algn="l" defTabSz="2439204" rtl="0" eaLnBrk="1" latinLnBrk="0" hangingPunct="1">
        <a:spcBef>
          <a:spcPct val="20000"/>
        </a:spcBef>
        <a:buFont typeface="Arial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9005" indent="-609801" algn="l" defTabSz="2439204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8607" indent="-609801" algn="l" defTabSz="2439204" rtl="0" eaLnBrk="1" latinLnBrk="0" hangingPunct="1">
        <a:spcBef>
          <a:spcPct val="20000"/>
        </a:spcBef>
        <a:buFont typeface="Arial" pitchFamily="34" charset="0"/>
        <a:buChar char="–"/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88209" indent="-609801" algn="l" defTabSz="2439204" rtl="0" eaLnBrk="1" latinLnBrk="0" hangingPunct="1">
        <a:spcBef>
          <a:spcPct val="20000"/>
        </a:spcBef>
        <a:buFont typeface="Arial" pitchFamily="34" charset="0"/>
        <a:buChar char="»"/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707811" indent="-609801" algn="l" defTabSz="2439204" rtl="0" eaLnBrk="1" latinLnBrk="0" hangingPunct="1">
        <a:spcBef>
          <a:spcPct val="20000"/>
        </a:spcBef>
        <a:buFont typeface="Arial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7927413" indent="-609801" algn="l" defTabSz="2439204" rtl="0" eaLnBrk="1" latinLnBrk="0" hangingPunct="1">
        <a:spcBef>
          <a:spcPct val="20000"/>
        </a:spcBef>
        <a:buFont typeface="Arial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147015" indent="-609801" algn="l" defTabSz="2439204" rtl="0" eaLnBrk="1" latinLnBrk="0" hangingPunct="1">
        <a:spcBef>
          <a:spcPct val="20000"/>
        </a:spcBef>
        <a:buFont typeface="Arial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6617" indent="-609801" algn="l" defTabSz="2439204" rtl="0" eaLnBrk="1" latinLnBrk="0" hangingPunct="1">
        <a:spcBef>
          <a:spcPct val="20000"/>
        </a:spcBef>
        <a:buFont typeface="Arial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9204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602" algn="l" defTabSz="2439204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9204" algn="l" defTabSz="2439204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8806" algn="l" defTabSz="2439204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8408" algn="l" defTabSz="2439204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8010" algn="l" defTabSz="2439204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7612" algn="l" defTabSz="2439204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7214" algn="l" defTabSz="2439204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6816" algn="l" defTabSz="2439204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g"/><Relationship Id="rId7" Type="http://schemas.openxmlformats.org/officeDocument/2006/relationships/hyperlink" Target="http://www.nrhmhp.gov.in/sites/default/files/files/NCD_Guidelines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90">
            <a:extLst>
              <a:ext uri="{FF2B5EF4-FFF2-40B4-BE49-F238E27FC236}">
                <a16:creationId xmlns:a16="http://schemas.microsoft.com/office/drawing/2014/main" xmlns="" id="{370B831B-F3F4-4243-A5F6-2D099FE3A9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125" t="37566" r="26479" b="21549"/>
          <a:stretch/>
        </p:blipFill>
        <p:spPr>
          <a:xfrm>
            <a:off x="7063808" y="7012772"/>
            <a:ext cx="6378304" cy="437705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9D3F63F9-BF81-4820-98BB-A1E6F1E52CFA}"/>
              </a:ext>
            </a:extLst>
          </p:cNvPr>
          <p:cNvSpPr/>
          <p:nvPr/>
        </p:nvSpPr>
        <p:spPr>
          <a:xfrm>
            <a:off x="310395" y="3332620"/>
            <a:ext cx="6089326" cy="3578148"/>
          </a:xfrm>
          <a:prstGeom prst="roundRect">
            <a:avLst>
              <a:gd name="adj" fmla="val 9394"/>
            </a:avLst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  <a:effectLst>
            <a:glow rad="1905000">
              <a:schemeClr val="accent3">
                <a:lumMod val="20000"/>
                <a:lumOff val="80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IN" sz="1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179" y="1611586"/>
            <a:ext cx="11161240" cy="858977"/>
          </a:xfrm>
        </p:spPr>
        <p:txBody>
          <a:bodyPr>
            <a:noAutofit/>
          </a:bodyPr>
          <a:lstStyle/>
          <a:p>
            <a:pPr algn="l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Dsouza JP</a:t>
            </a:r>
            <a:r>
              <a:rPr lang="en-US" sz="1400" b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</a:t>
            </a:r>
            <a:r>
              <a:rPr lang="en-I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den </a:t>
            </a:r>
            <a:r>
              <a:rPr lang="en-IN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Broucke</a:t>
            </a:r>
            <a:r>
              <a:rPr lang="en-I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en-IN" sz="1400" b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r>
              <a:rPr lang="en-IN" sz="1400" b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Dhoore</a:t>
            </a:r>
            <a:r>
              <a:rPr lang="en-I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W,</a:t>
            </a:r>
            <a:r>
              <a:rPr lang="en-IN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IN" sz="1400" b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Pattanshetty</a:t>
            </a:r>
            <a:r>
              <a:rPr lang="en-I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IN" sz="1400" b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I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Université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Catholique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Louvain, Belgium 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I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I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Manipal </a:t>
            </a:r>
            <a:r>
              <a:rPr lang="en-I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Academy of Higher Education, Manipal, India</a:t>
            </a:r>
            <a:endParaRPr lang="en-NZ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4A79E64-1860-4FA5-BE17-B0CCA4C314B8}"/>
              </a:ext>
            </a:extLst>
          </p:cNvPr>
          <p:cNvSpPr/>
          <p:nvPr/>
        </p:nvSpPr>
        <p:spPr>
          <a:xfrm>
            <a:off x="163637" y="226591"/>
            <a:ext cx="8280920" cy="1384995"/>
          </a:xfrm>
          <a:prstGeom prst="rect">
            <a:avLst/>
          </a:prstGeom>
          <a:noFill/>
          <a:ln>
            <a:gradFill>
              <a:gsLst>
                <a:gs pos="0">
                  <a:srgbClr val="92D050"/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>
              <a:schemeClr val="bg1"/>
            </a:glow>
            <a:outerShdw blurRad="50800" algn="ctr" rotWithShape="0">
              <a:srgbClr val="000000">
                <a:alpha val="43137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800" b="1" cap="none" spc="0" dirty="0">
                <a:ln w="9525">
                  <a:solidFill>
                    <a:srgbClr val="FFC000"/>
                  </a:solidFill>
                  <a:prstDash val="solid"/>
                </a:ln>
                <a:gradFill>
                  <a:gsLst>
                    <a:gs pos="42000">
                      <a:srgbClr val="92D05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2794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Health promotion for cervical cancer in </a:t>
            </a:r>
            <a:r>
              <a:rPr lang="en-GB" sz="2800" b="1" cap="none" spc="0" dirty="0" smtClean="0">
                <a:ln w="9525">
                  <a:solidFill>
                    <a:srgbClr val="FFC000"/>
                  </a:solidFill>
                  <a:prstDash val="solid"/>
                </a:ln>
                <a:gradFill>
                  <a:gsLst>
                    <a:gs pos="42000">
                      <a:srgbClr val="92D05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2794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India: </a:t>
            </a:r>
            <a:endParaRPr lang="en-GB" sz="2800" b="1" cap="none" spc="0" dirty="0">
              <a:ln w="9525">
                <a:solidFill>
                  <a:srgbClr val="FFC000"/>
                </a:solidFill>
                <a:prstDash val="solid"/>
              </a:ln>
              <a:gradFill>
                <a:gsLst>
                  <a:gs pos="42000">
                    <a:srgbClr val="92D050"/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outerShdw blurRad="2794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b="1" cap="none" spc="0" dirty="0">
                <a:ln w="9525">
                  <a:solidFill>
                    <a:srgbClr val="FFC000"/>
                  </a:solidFill>
                  <a:prstDash val="solid"/>
                </a:ln>
                <a:gradFill>
                  <a:gsLst>
                    <a:gs pos="42000">
                      <a:srgbClr val="92D05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2794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Why is it a </a:t>
            </a:r>
            <a:r>
              <a:rPr lang="en-GB" sz="2800" b="1" cap="none" spc="0" dirty="0" smtClean="0">
                <a:ln w="9525">
                  <a:solidFill>
                    <a:srgbClr val="FFC000"/>
                  </a:solidFill>
                  <a:prstDash val="solid"/>
                </a:ln>
                <a:gradFill>
                  <a:gsLst>
                    <a:gs pos="42000">
                      <a:srgbClr val="92D05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2794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challenge </a:t>
            </a:r>
            <a:r>
              <a:rPr lang="en-GB" sz="2800" b="1" cap="none" spc="0" dirty="0">
                <a:ln w="9525">
                  <a:solidFill>
                    <a:srgbClr val="FFC000"/>
                  </a:solidFill>
                  <a:prstDash val="solid"/>
                </a:ln>
                <a:gradFill>
                  <a:gsLst>
                    <a:gs pos="42000">
                      <a:srgbClr val="92D05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2794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what can be </a:t>
            </a:r>
            <a:r>
              <a:rPr lang="en-GB" sz="2800" b="1" cap="none" spc="0" dirty="0" smtClean="0">
                <a:ln w="9525">
                  <a:solidFill>
                    <a:srgbClr val="FFC000"/>
                  </a:solidFill>
                  <a:prstDash val="solid"/>
                </a:ln>
                <a:gradFill>
                  <a:gsLst>
                    <a:gs pos="42000">
                      <a:srgbClr val="92D05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2794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done?</a:t>
            </a:r>
            <a:endParaRPr lang="en-GB" sz="2800" b="1" cap="none" spc="0" dirty="0">
              <a:ln w="9525">
                <a:solidFill>
                  <a:srgbClr val="FFC000"/>
                </a:solidFill>
                <a:prstDash val="solid"/>
              </a:ln>
              <a:gradFill>
                <a:gsLst>
                  <a:gs pos="42000">
                    <a:srgbClr val="92D050"/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outerShdw blurRad="2794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b="1" cap="none" spc="0" dirty="0" smtClean="0">
                <a:ln w="9525">
                  <a:solidFill>
                    <a:srgbClr val="FFC000"/>
                  </a:solidFill>
                  <a:prstDash val="solid"/>
                </a:ln>
                <a:gradFill>
                  <a:gsLst>
                    <a:gs pos="42000">
                      <a:srgbClr val="92D05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2794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800" b="1" cap="none" spc="0" dirty="0">
                <a:ln w="9525">
                  <a:solidFill>
                    <a:srgbClr val="FFC000"/>
                  </a:solidFill>
                  <a:prstDash val="solid"/>
                </a:ln>
                <a:gradFill>
                  <a:gsLst>
                    <a:gs pos="42000">
                      <a:srgbClr val="92D05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2794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multi-contextual approach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0B9EDF2E-F6CD-4436-947F-F15D91801088}"/>
              </a:ext>
            </a:extLst>
          </p:cNvPr>
          <p:cNvSpPr/>
          <p:nvPr/>
        </p:nvSpPr>
        <p:spPr>
          <a:xfrm>
            <a:off x="2366521" y="2742088"/>
            <a:ext cx="2501048" cy="52579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>
                <a:solidFill>
                  <a:srgbClr val="002060"/>
                </a:solidFill>
                <a:effectLst>
                  <a:glow rad="317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DB941FAB-2254-46CA-B3F9-61A0895D5A77}"/>
              </a:ext>
            </a:extLst>
          </p:cNvPr>
          <p:cNvSpPr/>
          <p:nvPr/>
        </p:nvSpPr>
        <p:spPr>
          <a:xfrm>
            <a:off x="260471" y="7418932"/>
            <a:ext cx="6075657" cy="1465462"/>
          </a:xfrm>
          <a:prstGeom prst="roundRect">
            <a:avLst/>
          </a:prstGeom>
          <a:solidFill>
            <a:schemeClr val="bg1"/>
          </a:solidFill>
          <a:effectLst>
            <a:glow rad="1905000">
              <a:schemeClr val="accent3">
                <a:lumMod val="20000"/>
                <a:lumOff val="80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2C37EE3F-DD98-4543-AC59-4FA97028C07D}"/>
              </a:ext>
            </a:extLst>
          </p:cNvPr>
          <p:cNvSpPr/>
          <p:nvPr/>
        </p:nvSpPr>
        <p:spPr>
          <a:xfrm>
            <a:off x="281321" y="9533126"/>
            <a:ext cx="6075657" cy="4535844"/>
          </a:xfrm>
          <a:prstGeom prst="roundRect">
            <a:avLst>
              <a:gd name="adj" fmla="val 5591"/>
            </a:avLst>
          </a:prstGeom>
          <a:solidFill>
            <a:schemeClr val="bg1"/>
          </a:solidFill>
          <a:effectLst>
            <a:glow rad="1905000">
              <a:schemeClr val="accent3">
                <a:lumMod val="20000"/>
                <a:lumOff val="80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68E1A52B-4C79-4CFF-9647-AD270352E070}"/>
              </a:ext>
            </a:extLst>
          </p:cNvPr>
          <p:cNvSpPr/>
          <p:nvPr/>
        </p:nvSpPr>
        <p:spPr>
          <a:xfrm>
            <a:off x="6921370" y="11543480"/>
            <a:ext cx="6423953" cy="6053882"/>
          </a:xfrm>
          <a:prstGeom prst="roundRect">
            <a:avLst>
              <a:gd name="adj" fmla="val 5046"/>
            </a:avLst>
          </a:prstGeom>
          <a:solidFill>
            <a:schemeClr val="bg1"/>
          </a:solidFill>
          <a:effectLst>
            <a:glow rad="558800">
              <a:schemeClr val="accent3">
                <a:lumMod val="20000"/>
                <a:lumOff val="80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69879BD-7A71-4CC6-9A5D-5503634B6383}"/>
              </a:ext>
            </a:extLst>
          </p:cNvPr>
          <p:cNvSpPr txBox="1"/>
          <p:nvPr/>
        </p:nvSpPr>
        <p:spPr>
          <a:xfrm>
            <a:off x="442959" y="3411786"/>
            <a:ext cx="5914019" cy="33958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With an age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standardized incidence rate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14.7/100,000 person years, cervical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cancer is the second most common cancer among Indian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  <a:r>
              <a:rPr lang="en-IN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IN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Only 22.3% of Indian women have ever undergone examination of cervix</a:t>
            </a:r>
            <a:r>
              <a:rPr lang="en-IN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Various factors promote uptake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cervical screening</a:t>
            </a:r>
            <a:r>
              <a:rPr lang="en-IN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IN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Government of India has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developed operational guidelines for cervical cancer screening under the National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Program for Prevention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 Cancer, Diabetes, Cardiovascular diseases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Stroke (NPCDCS)</a:t>
            </a:r>
            <a:r>
              <a:rPr lang="en-IN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IN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States of India are tasked with the implementation of the NPCDCS screening guidelines but encounter specific challenges.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A3CDB825-3479-4B90-A683-D099F7697302}"/>
              </a:ext>
            </a:extLst>
          </p:cNvPr>
          <p:cNvSpPr/>
          <p:nvPr/>
        </p:nvSpPr>
        <p:spPr>
          <a:xfrm>
            <a:off x="2155397" y="7012772"/>
            <a:ext cx="2489141" cy="4061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 smtClean="0">
                <a:solidFill>
                  <a:srgbClr val="002060"/>
                </a:solidFill>
                <a:effectLst>
                  <a:glow rad="317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Aims</a:t>
            </a:r>
            <a:endParaRPr lang="en-IN" sz="2800" b="1" dirty="0">
              <a:solidFill>
                <a:srgbClr val="002060"/>
              </a:solidFill>
              <a:effectLst>
                <a:glow rad="317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235F8D34-0DA6-4E79-97AD-7244E79E6F4D}"/>
              </a:ext>
            </a:extLst>
          </p:cNvPr>
          <p:cNvSpPr/>
          <p:nvPr/>
        </p:nvSpPr>
        <p:spPr>
          <a:xfrm>
            <a:off x="2053728" y="8998690"/>
            <a:ext cx="2489141" cy="53443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>
                <a:solidFill>
                  <a:srgbClr val="002060"/>
                </a:solidFill>
                <a:effectLst>
                  <a:glow rad="317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58161A6-BBA6-4F71-9624-63A8E12C1382}"/>
              </a:ext>
            </a:extLst>
          </p:cNvPr>
          <p:cNvSpPr txBox="1"/>
          <p:nvPr/>
        </p:nvSpPr>
        <p:spPr>
          <a:xfrm>
            <a:off x="348385" y="9663741"/>
            <a:ext cx="5836869" cy="42780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study took place in three different States (Himachal,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Maghalaya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Karnataka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 Two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 three districts in 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each state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selected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 participate in the study.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State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district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program managers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implementers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were interviewed to asses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state of implementation of strategies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prevention and screening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 cervical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cancer.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Women aged 30-59yrs were randomly selected from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participating districts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interviewed to assess their knowledge and opinion on cervical cancer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screening.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Data from program managers and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implementers on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existing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strategies were triangulated and content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analyzed, Encountered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challenges to cervical cancer prevention and screening were classified using the dimensions of the Public Health Capacity Framework</a:t>
            </a:r>
            <a:r>
              <a:rPr lang="en-IN" sz="1600" baseline="300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IN" sz="1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Knowledge and utilization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screening services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provided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beneficiaries was used to assess the effects of the programs. </a:t>
            </a:r>
            <a:endParaRPr lang="en-IN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905AF3C-E938-47F4-A574-9F00864C9F8E}"/>
              </a:ext>
            </a:extLst>
          </p:cNvPr>
          <p:cNvSpPr txBox="1"/>
          <p:nvPr/>
        </p:nvSpPr>
        <p:spPr>
          <a:xfrm>
            <a:off x="7065822" y="11672844"/>
            <a:ext cx="6013637" cy="5391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National Program for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cervical cancer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is in its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initial phase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of implementation in all three the participating States (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i.e.,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training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pilot testing). </a:t>
            </a:r>
            <a:endParaRPr lang="en-US" sz="16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Health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system related challenges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to implementation as experienced by implementers at state and district level include problems with resources, organizational structures in the form of accessible and affordable services, trained workforce,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and involvement of associated stakeholders. </a:t>
            </a:r>
            <a:endParaRPr lang="en-US" sz="1600" dirty="0" smtClean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Individual challenges to implementation of the program include low health literacy among  the population. </a:t>
            </a:r>
          </a:p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overall poor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uptake of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cervical screening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beneficiaries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suggest that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strategies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improve the utilization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screening services must be developed.</a:t>
            </a:r>
            <a:endParaRPr lang="en-US" sz="16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 addition to targeted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strategies for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families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communities to enhance participation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 cervical cancer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screening, there is a need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for context specific implementation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plans that take beneficiary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characteristics and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specific determinants of screening participation into account. </a:t>
            </a:r>
            <a:endParaRPr lang="en-US" sz="16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Integrated strategies involving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NGOs and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other stakeholders and making use of available </a:t>
            </a:r>
            <a:r>
              <a:rPr lang="en-US" sz="16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facilities </a:t>
            </a:r>
            <a:r>
              <a:rPr lang="en-US" sz="1600" dirty="0" smtClean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could improve screening coverage.</a:t>
            </a:r>
            <a:endParaRPr lang="en-US" sz="16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 descr="Large Color Map of India">
            <a:extLst>
              <a:ext uri="{FF2B5EF4-FFF2-40B4-BE49-F238E27FC236}">
                <a16:creationId xmlns:a16="http://schemas.microsoft.com/office/drawing/2014/main" xmlns="" id="{6AE67650-38FE-4961-A5BF-303E4F6CC1DF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8"/>
          <a:stretch/>
        </p:blipFill>
        <p:spPr bwMode="auto">
          <a:xfrm>
            <a:off x="281322" y="14188056"/>
            <a:ext cx="6208222" cy="8161834"/>
          </a:xfrm>
          <a:prstGeom prst="rect">
            <a:avLst/>
          </a:prstGeom>
          <a:noFill/>
          <a:effectLst>
            <a:softEdge rad="25400"/>
          </a:effectLst>
          <a:extLst/>
        </p:spPr>
      </p:pic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xmlns="" id="{8E809BAD-5BEA-4D76-87B9-8741BB3632F8}"/>
              </a:ext>
            </a:extLst>
          </p:cNvPr>
          <p:cNvSpPr/>
          <p:nvPr/>
        </p:nvSpPr>
        <p:spPr>
          <a:xfrm rot="10800000" flipV="1">
            <a:off x="7593998" y="2772164"/>
            <a:ext cx="5250287" cy="4488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 smtClean="0">
                <a:solidFill>
                  <a:srgbClr val="002060"/>
                </a:solidFill>
                <a:effectLst>
                  <a:glow rad="317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IN" sz="2800" b="1" dirty="0">
              <a:solidFill>
                <a:srgbClr val="002060"/>
              </a:solidFill>
              <a:effectLst>
                <a:glow rad="317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00753D0A-C905-4FC7-B1D8-F5BA52A9ABB0}"/>
              </a:ext>
            </a:extLst>
          </p:cNvPr>
          <p:cNvSpPr/>
          <p:nvPr/>
        </p:nvSpPr>
        <p:spPr>
          <a:xfrm>
            <a:off x="8381365" y="11058624"/>
            <a:ext cx="3321970" cy="3619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>
                <a:solidFill>
                  <a:srgbClr val="002060"/>
                </a:solidFill>
                <a:effectLst>
                  <a:glow rad="317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xmlns="" id="{39809F99-FC79-4E1D-8A5B-DC8712153F7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059" t="36012" r="35898" b="33646"/>
          <a:stretch/>
        </p:blipFill>
        <p:spPr>
          <a:xfrm>
            <a:off x="6716170" y="3721547"/>
            <a:ext cx="6843223" cy="2713386"/>
          </a:xfrm>
          <a:prstGeom prst="rect">
            <a:avLst/>
          </a:prstGeom>
        </p:spPr>
      </p:pic>
      <p:sp>
        <p:nvSpPr>
          <p:cNvPr id="109" name="Arrow: Right 108">
            <a:extLst>
              <a:ext uri="{FF2B5EF4-FFF2-40B4-BE49-F238E27FC236}">
                <a16:creationId xmlns:a16="http://schemas.microsoft.com/office/drawing/2014/main" xmlns="" id="{EF17993C-5D64-47F7-89A3-8C4B96C31FB8}"/>
              </a:ext>
            </a:extLst>
          </p:cNvPr>
          <p:cNvSpPr/>
          <p:nvPr/>
        </p:nvSpPr>
        <p:spPr>
          <a:xfrm rot="10800000" flipV="1">
            <a:off x="2368099" y="15365114"/>
            <a:ext cx="1056708" cy="34528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0" name="Arrow: Right 119">
            <a:extLst>
              <a:ext uri="{FF2B5EF4-FFF2-40B4-BE49-F238E27FC236}">
                <a16:creationId xmlns:a16="http://schemas.microsoft.com/office/drawing/2014/main" xmlns="" id="{CCE01AAF-7329-463F-A9A6-4B8178A17D50}"/>
              </a:ext>
            </a:extLst>
          </p:cNvPr>
          <p:cNvSpPr/>
          <p:nvPr/>
        </p:nvSpPr>
        <p:spPr>
          <a:xfrm rot="10800000">
            <a:off x="5320005" y="16949290"/>
            <a:ext cx="953918" cy="38112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1" name="Arrow: Right 120">
            <a:extLst>
              <a:ext uri="{FF2B5EF4-FFF2-40B4-BE49-F238E27FC236}">
                <a16:creationId xmlns:a16="http://schemas.microsoft.com/office/drawing/2014/main" xmlns="" id="{E3DC208F-0761-4B49-8D0B-8C8A789D1500}"/>
              </a:ext>
            </a:extLst>
          </p:cNvPr>
          <p:cNvSpPr/>
          <p:nvPr/>
        </p:nvSpPr>
        <p:spPr>
          <a:xfrm>
            <a:off x="883717" y="1982961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CAE00EB-3DB8-4DFC-A61E-548197F2A543}"/>
              </a:ext>
            </a:extLst>
          </p:cNvPr>
          <p:cNvSpPr txBox="1"/>
          <p:nvPr/>
        </p:nvSpPr>
        <p:spPr>
          <a:xfrm>
            <a:off x="348385" y="7445087"/>
            <a:ext cx="580890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 asses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state of implementation of primary prevention and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screening of cervical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cancer in India.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explore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specific challenges to cervical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cancer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screening.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 assess women’s knowledge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opinions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 cervical cancer and screening. 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0CE4991D-3B72-485F-8ACE-DEF83B48D38B}"/>
              </a:ext>
            </a:extLst>
          </p:cNvPr>
          <p:cNvSpPr/>
          <p:nvPr/>
        </p:nvSpPr>
        <p:spPr>
          <a:xfrm>
            <a:off x="6930242" y="18173426"/>
            <a:ext cx="6415081" cy="4176464"/>
          </a:xfrm>
          <a:prstGeom prst="roundRect">
            <a:avLst>
              <a:gd name="adj" fmla="val 5046"/>
            </a:avLst>
          </a:prstGeom>
          <a:solidFill>
            <a:schemeClr val="bg1"/>
          </a:solidFill>
          <a:effectLst>
            <a:glow rad="546100">
              <a:schemeClr val="accent3">
                <a:lumMod val="20000"/>
                <a:lumOff val="80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D639FC9F-C9D2-4A17-A454-A36ADC3905F0}"/>
              </a:ext>
            </a:extLst>
          </p:cNvPr>
          <p:cNvSpPr/>
          <p:nvPr/>
        </p:nvSpPr>
        <p:spPr>
          <a:xfrm>
            <a:off x="8797779" y="17644298"/>
            <a:ext cx="2529640" cy="5040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>
                <a:solidFill>
                  <a:srgbClr val="002060"/>
                </a:solidFill>
                <a:effectLst>
                  <a:glow rad="317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6CC7A8B-F59D-4C4B-BD27-5B97DB6A7354}"/>
              </a:ext>
            </a:extLst>
          </p:cNvPr>
          <p:cNvSpPr txBox="1"/>
          <p:nvPr/>
        </p:nvSpPr>
        <p:spPr>
          <a:xfrm>
            <a:off x="7007417" y="18245434"/>
            <a:ext cx="6208222" cy="35445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00"/>
              </a:spcAft>
              <a:buFont typeface="+mj-lt"/>
              <a:buAutoNum type="arabicPeriod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Bray, F.,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Ferlay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J.,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Soerjomataram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I., Siegel, R. L., Torre, L. A., &amp; Jemal, A. (2018). Global cancer statistics 2018: GLOBOCAN estimates of incidence and mortality worldwide for 36 cancers in 185 countries. </a:t>
            </a: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CA: a cancer journal for clinicians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(6), 394-424</a:t>
            </a:r>
          </a:p>
          <a:p>
            <a:pPr marL="342900" indent="-342900" algn="just">
              <a:spcAft>
                <a:spcPts val="100"/>
              </a:spcAft>
              <a:buFont typeface="+mj-lt"/>
              <a:buAutoNum type="arabicPeriod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Sheet, I. F. (2017). NFHS-4 (National Family Health Survey-4). </a:t>
            </a: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International Institute for Population Studies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pPr marL="342900" indent="-342900" algn="just">
              <a:spcAft>
                <a:spcPts val="100"/>
              </a:spcAft>
              <a:buFont typeface="+mj-lt"/>
              <a:buAutoNum type="arabicPeriod"/>
            </a:pP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Aswathy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S.,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Quereshi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MA, Kurian, B., &amp;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Leelamoni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K. (2012). Cervical cancer screening: Current knowledge and practice among women in a rural population of Kerala, India. </a:t>
            </a: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The Indian journal of medical research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 , </a:t>
            </a: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136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 (2), 205.</a:t>
            </a:r>
          </a:p>
          <a:p>
            <a:pPr marL="342900" indent="-342900" algn="just">
              <a:spcAft>
                <a:spcPts val="100"/>
              </a:spcAft>
              <a:buFont typeface="+mj-lt"/>
              <a:buAutoNum type="arabicPeriod"/>
            </a:pP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for Prevention and Control of Cancer, Diabetes, Cardiovascular Disease and Stroke. [Accessed July 15, 2018]. Available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from: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://www.nrhmhp.gov.in/sites/default/files/files/NCD_Guidelines.pdf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Aft>
                <a:spcPts val="100"/>
              </a:spcAft>
              <a:buFont typeface="+mj-lt"/>
              <a:buAutoNum type="arabicPeriod"/>
            </a:pP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Aluttis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C., Van den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Broucke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S.,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Chiotan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C.,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Costongs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C.,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Michelsen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K., &amp; Brand, H. (2014). Public health and health promotion capacity at national and regional level: a review of conceptual frameworks. Journal of public health research, 3(1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pic>
        <p:nvPicPr>
          <p:cNvPr id="36" name="Picture 6" descr="RÃ©sultat de recherche d'images pour &quot;uclouvain&quot;">
            <a:extLst>
              <a:ext uri="{FF2B5EF4-FFF2-40B4-BE49-F238E27FC236}">
                <a16:creationId xmlns:a16="http://schemas.microsoft.com/office/drawing/2014/main" xmlns="" id="{7431D940-AED8-4ABF-92CF-58F3EFD32C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31542" r="6215" b="26378"/>
          <a:stretch/>
        </p:blipFill>
        <p:spPr bwMode="auto">
          <a:xfrm>
            <a:off x="9596685" y="23040784"/>
            <a:ext cx="3912907" cy="110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: Rounded Corners 95">
            <a:extLst>
              <a:ext uri="{FF2B5EF4-FFF2-40B4-BE49-F238E27FC236}">
                <a16:creationId xmlns:a16="http://schemas.microsoft.com/office/drawing/2014/main" xmlns="" id="{8E809BAD-5BEA-4D76-87B9-8741BB3632F8}"/>
              </a:ext>
            </a:extLst>
          </p:cNvPr>
          <p:cNvSpPr/>
          <p:nvPr/>
        </p:nvSpPr>
        <p:spPr>
          <a:xfrm rot="10800000" flipV="1">
            <a:off x="7332570" y="3262940"/>
            <a:ext cx="5250287" cy="4488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800" b="1" dirty="0" smtClean="0">
                <a:solidFill>
                  <a:srgbClr val="002060"/>
                </a:solidFill>
                <a:effectLst>
                  <a:glow rad="317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Existing strategies for cervical screening </a:t>
            </a:r>
            <a:endParaRPr lang="en-IN" sz="1800" b="1" dirty="0">
              <a:solidFill>
                <a:srgbClr val="002060"/>
              </a:solidFill>
              <a:effectLst>
                <a:glow rad="317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: Rounded Corners 95">
            <a:extLst>
              <a:ext uri="{FF2B5EF4-FFF2-40B4-BE49-F238E27FC236}">
                <a16:creationId xmlns:a16="http://schemas.microsoft.com/office/drawing/2014/main" xmlns="" id="{8E809BAD-5BEA-4D76-87B9-8741BB3632F8}"/>
              </a:ext>
            </a:extLst>
          </p:cNvPr>
          <p:cNvSpPr/>
          <p:nvPr/>
        </p:nvSpPr>
        <p:spPr>
          <a:xfrm rot="10800000" flipV="1">
            <a:off x="7508202" y="6674764"/>
            <a:ext cx="5250287" cy="4488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800" b="1" dirty="0" smtClean="0">
                <a:solidFill>
                  <a:srgbClr val="002060"/>
                </a:solidFill>
                <a:effectLst>
                  <a:glow rad="317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Challenges to implementation  </a:t>
            </a:r>
            <a:endParaRPr lang="en-IN" sz="1800" b="1" dirty="0">
              <a:solidFill>
                <a:srgbClr val="002060"/>
              </a:solidFill>
              <a:effectLst>
                <a:glow rad="317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DB0B76CE105D459F58063C0D0B3831" ma:contentTypeVersion="10" ma:contentTypeDescription="Create a new document." ma:contentTypeScope="" ma:versionID="b5698b635db848892298e7bbf4d8287d">
  <xsd:schema xmlns:xsd="http://www.w3.org/2001/XMLSchema" xmlns:xs="http://www.w3.org/2001/XMLSchema" xmlns:p="http://schemas.microsoft.com/office/2006/metadata/properties" xmlns:ns2="6911e96c-4cc4-42d5-8e43-f93924cf6a05" xmlns:ns3="9c8a2b7b-0bee-4c48-b0a6-23db8982d3bc" targetNamespace="http://schemas.microsoft.com/office/2006/metadata/properties" ma:root="true" ma:fieldsID="81b94e971b6b6ee05a488a6b0e151f68" ns2:_="" ns3:_="">
    <xsd:import namespace="6911e96c-4cc4-42d5-8e43-f93924cf6a05"/>
    <xsd:import namespace="9c8a2b7b-0bee-4c48-b0a6-23db8982d3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11e96c-4cc4-42d5-8e43-f93924cf6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8a2b7b-0bee-4c48-b0a6-23db8982d3b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0BBEB6-F57C-4D6C-9C13-ED5D418B51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11e96c-4cc4-42d5-8e43-f93924cf6a05"/>
    <ds:schemaRef ds:uri="9c8a2b7b-0bee-4c48-b0a6-23db8982d3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4FEBE5-914A-4C8C-900C-D34C55C0F8C0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6911e96c-4cc4-42d5-8e43-f93924cf6a05"/>
    <ds:schemaRef ds:uri="9c8a2b7b-0bee-4c48-b0a6-23db8982d3b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34E48BF-6AAA-4AF0-AC4F-1338BF3C9F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529</Words>
  <Application>Microsoft Office PowerPoint</Application>
  <PresentationFormat>Custom</PresentationFormat>
  <Paragraphs>37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Dsouza JP1, Van den Broucke S1, Dhoore W,1 Pattanshetty S2 1Université Catholique de Louvain, Belgium , 2Manipal Academy of Higher Education, Manipal, India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Kurt</dc:creator>
  <cp:lastModifiedBy>Van den Broucke Stephan</cp:lastModifiedBy>
  <cp:revision>62</cp:revision>
  <dcterms:created xsi:type="dcterms:W3CDTF">2012-04-12T23:38:53Z</dcterms:created>
  <dcterms:modified xsi:type="dcterms:W3CDTF">2019-03-19T22:07:20Z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0x01010004DB0B76CE105D459F58063C0D0B3831</vt:lpwstr>
  </property>
</Properties>
</file>