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9.xml" ContentType="application/vnd.openxmlformats-officedocument.theme+xml"/>
  <Override PartName="/ppt/slideLayouts/slideLayout12.xml" ContentType="application/vnd.openxmlformats-officedocument.presentationml.slideLayout+xml"/>
  <Override PartName="/ppt/theme/theme10.xml" ContentType="application/vnd.openxmlformats-officedocument.theme+xml"/>
  <Override PartName="/ppt/slideLayouts/slideLayout13.xml" ContentType="application/vnd.openxmlformats-officedocument.presentationml.slideLayout+xml"/>
  <Override PartName="/ppt/theme/theme11.xml" ContentType="application/vnd.openxmlformats-officedocument.theme+xml"/>
  <Override PartName="/ppt/slideLayouts/slideLayout14.xml" ContentType="application/vnd.openxmlformats-officedocument.presentationml.slideLayout+xml"/>
  <Override PartName="/ppt/theme/theme12.xml" ContentType="application/vnd.openxmlformats-officedocument.theme+xml"/>
  <Override PartName="/ppt/slideLayouts/slideLayout15.xml" ContentType="application/vnd.openxmlformats-officedocument.presentationml.slideLayout+xml"/>
  <Override PartName="/ppt/theme/theme13.xml" ContentType="application/vnd.openxmlformats-officedocument.theme+xml"/>
  <Override PartName="/ppt/slideLayouts/slideLayout16.xml" ContentType="application/vnd.openxmlformats-officedocument.presentationml.slideLayout+xml"/>
  <Override PartName="/ppt/theme/theme14.xml" ContentType="application/vnd.openxmlformats-officedocument.theme+xml"/>
  <Override PartName="/ppt/slideLayouts/slideLayout17.xml" ContentType="application/vnd.openxmlformats-officedocument.presentationml.slideLayout+xml"/>
  <Override PartName="/ppt/theme/theme15.xml" ContentType="application/vnd.openxmlformats-officedocument.theme+xml"/>
  <Override PartName="/ppt/slideLayouts/slideLayout18.xml" ContentType="application/vnd.openxmlformats-officedocument.presentationml.slideLayout+xml"/>
  <Override PartName="/ppt/theme/theme16.xml" ContentType="application/vnd.openxmlformats-officedocument.theme+xml"/>
  <Override PartName="/ppt/slideLayouts/slideLayout19.xml" ContentType="application/vnd.openxmlformats-officedocument.presentationml.slideLayout+xml"/>
  <Override PartName="/ppt/theme/theme17.xml" ContentType="application/vnd.openxmlformats-officedocument.theme+xml"/>
  <Override PartName="/ppt/theme/theme18.xml" ContentType="application/vnd.openxmlformats-officedocument.theme+xml"/>
  <Override PartName="/ppt/theme/theme1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4"/>
    <p:sldMasterId id="2147483662" r:id="rId5"/>
    <p:sldMasterId id="2147483664" r:id="rId6"/>
    <p:sldMasterId id="2147483666" r:id="rId7"/>
    <p:sldMasterId id="2147483668" r:id="rId8"/>
    <p:sldMasterId id="2147483670" r:id="rId9"/>
    <p:sldMasterId id="2147483673" r:id="rId10"/>
    <p:sldMasterId id="2147483675" r:id="rId11"/>
    <p:sldMasterId id="2147483693" r:id="rId12"/>
    <p:sldMasterId id="2147483695" r:id="rId13"/>
    <p:sldMasterId id="2147483679" r:id="rId14"/>
    <p:sldMasterId id="2147483681" r:id="rId15"/>
    <p:sldMasterId id="2147483685" r:id="rId16"/>
    <p:sldMasterId id="2147483683" r:id="rId17"/>
    <p:sldMasterId id="2147483687" r:id="rId18"/>
    <p:sldMasterId id="2147483689" r:id="rId19"/>
    <p:sldMasterId id="2147483691" r:id="rId20"/>
  </p:sldMasterIdLst>
  <p:notesMasterIdLst>
    <p:notesMasterId r:id="rId46"/>
  </p:notesMasterIdLst>
  <p:handoutMasterIdLst>
    <p:handoutMasterId r:id="rId47"/>
  </p:handoutMasterIdLst>
  <p:sldIdLst>
    <p:sldId id="295" r:id="rId21"/>
    <p:sldId id="354" r:id="rId22"/>
    <p:sldId id="307" r:id="rId23"/>
    <p:sldId id="357" r:id="rId24"/>
    <p:sldId id="296" r:id="rId25"/>
    <p:sldId id="355" r:id="rId26"/>
    <p:sldId id="300" r:id="rId27"/>
    <p:sldId id="301" r:id="rId28"/>
    <p:sldId id="308" r:id="rId29"/>
    <p:sldId id="345" r:id="rId30"/>
    <p:sldId id="347" r:id="rId31"/>
    <p:sldId id="351" r:id="rId32"/>
    <p:sldId id="297" r:id="rId33"/>
    <p:sldId id="298" r:id="rId34"/>
    <p:sldId id="299" r:id="rId35"/>
    <p:sldId id="302" r:id="rId36"/>
    <p:sldId id="303" r:id="rId37"/>
    <p:sldId id="358" r:id="rId38"/>
    <p:sldId id="310" r:id="rId39"/>
    <p:sldId id="356" r:id="rId40"/>
    <p:sldId id="305" r:id="rId41"/>
    <p:sldId id="344" r:id="rId42"/>
    <p:sldId id="353" r:id="rId43"/>
    <p:sldId id="306" r:id="rId44"/>
    <p:sldId id="359" r:id="rId45"/>
  </p:sldIdLst>
  <p:sldSz cx="9144000" cy="6858000" type="screen4x3"/>
  <p:notesSz cx="9144000" cy="6858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Sabine Müller" initials="SM" lastIdx="1" clrIdx="3">
    <p:extLst>
      <p:ext uri="{19B8F6BF-5375-455C-9EA6-DF929625EA0E}">
        <p15:presenceInfo xmlns:p15="http://schemas.microsoft.com/office/powerpoint/2012/main" userId="S::sabine.deknop_live.de#ext#@uclouvain.be::0897d759-cea9-4e4f-8b1c-dfa7968a632c" providerId="AD"/>
      </p:ext>
    </p:extLst>
  </p:cmAuthor>
  <p:cmAuthor id="1" name="Françoise Gallez" initials="FG" lastIdx="82" clrIdx="1">
    <p:extLst>
      <p:ext uri="{19B8F6BF-5375-455C-9EA6-DF929625EA0E}">
        <p15:presenceInfo xmlns:p15="http://schemas.microsoft.com/office/powerpoint/2012/main" userId="S-1-5-21-3833422039-1977871958-3486634389-138779" providerId="AD"/>
      </p:ext>
    </p:extLst>
  </p:cmAuthor>
  <p:cmAuthor id="5" name="Françoise Gallez" initials="FG [2]" lastIdx="15" clrIdx="0">
    <p:extLst>
      <p:ext uri="{19B8F6BF-5375-455C-9EA6-DF929625EA0E}">
        <p15:presenceInfo xmlns:p15="http://schemas.microsoft.com/office/powerpoint/2012/main" userId="Françoise Gallez" providerId="None"/>
      </p:ext>
    </p:extLst>
  </p:cmAuthor>
  <p:cmAuthor id="6" name="Françoise Gallez" initials="FG [3]" lastIdx="2" clrIdx="2">
    <p:extLst>
      <p:ext uri="{19B8F6BF-5375-455C-9EA6-DF929625EA0E}">
        <p15:presenceInfo xmlns:p15="http://schemas.microsoft.com/office/powerpoint/2012/main" userId="S::francoise.gallez@uclouvain.be::da4842e8-512e-4e62-bd21-abf44df2c9a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79"/>
    <p:restoredTop sz="92526"/>
  </p:normalViewPr>
  <p:slideViewPr>
    <p:cSldViewPr snapToGrid="0">
      <p:cViewPr varScale="1">
        <p:scale>
          <a:sx n="51" d="100"/>
          <a:sy n="51" d="100"/>
        </p:scale>
        <p:origin x="200" y="3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Master" Target="slideMasters/slideMaster15.xml"/><Relationship Id="rId26" Type="http://schemas.openxmlformats.org/officeDocument/2006/relationships/slide" Target="slides/slide6.xml"/><Relationship Id="rId39" Type="http://schemas.openxmlformats.org/officeDocument/2006/relationships/slide" Target="slides/slide19.xml"/><Relationship Id="rId21" Type="http://schemas.openxmlformats.org/officeDocument/2006/relationships/slide" Target="slides/slide1.xml"/><Relationship Id="rId34" Type="http://schemas.openxmlformats.org/officeDocument/2006/relationships/slide" Target="slides/slide14.xml"/><Relationship Id="rId42" Type="http://schemas.openxmlformats.org/officeDocument/2006/relationships/slide" Target="slides/slide22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9" Type="http://schemas.openxmlformats.org/officeDocument/2006/relationships/slide" Target="slides/slide9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4.xml"/><Relationship Id="rId32" Type="http://schemas.openxmlformats.org/officeDocument/2006/relationships/slide" Target="slides/slide12.xml"/><Relationship Id="rId37" Type="http://schemas.openxmlformats.org/officeDocument/2006/relationships/slide" Target="slides/slide17.xml"/><Relationship Id="rId40" Type="http://schemas.openxmlformats.org/officeDocument/2006/relationships/slide" Target="slides/slide20.xml"/><Relationship Id="rId45" Type="http://schemas.openxmlformats.org/officeDocument/2006/relationships/slide" Target="slides/slide25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3.xml"/><Relationship Id="rId28" Type="http://schemas.openxmlformats.org/officeDocument/2006/relationships/slide" Target="slides/slide8.xml"/><Relationship Id="rId36" Type="http://schemas.openxmlformats.org/officeDocument/2006/relationships/slide" Target="slides/slide16.xml"/><Relationship Id="rId49" Type="http://schemas.openxmlformats.org/officeDocument/2006/relationships/presProps" Target="presProps.xml"/><Relationship Id="rId10" Type="http://schemas.openxmlformats.org/officeDocument/2006/relationships/slideMaster" Target="slideMasters/slideMaster7.xml"/><Relationship Id="rId19" Type="http://schemas.openxmlformats.org/officeDocument/2006/relationships/slideMaster" Target="slideMasters/slideMaster16.xml"/><Relationship Id="rId31" Type="http://schemas.openxmlformats.org/officeDocument/2006/relationships/slide" Target="slides/slide11.xml"/><Relationship Id="rId44" Type="http://schemas.openxmlformats.org/officeDocument/2006/relationships/slide" Target="slides/slide24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2.xml"/><Relationship Id="rId27" Type="http://schemas.openxmlformats.org/officeDocument/2006/relationships/slide" Target="slides/slide7.xml"/><Relationship Id="rId30" Type="http://schemas.openxmlformats.org/officeDocument/2006/relationships/slide" Target="slides/slide10.xml"/><Relationship Id="rId35" Type="http://schemas.openxmlformats.org/officeDocument/2006/relationships/slide" Target="slides/slide15.xml"/><Relationship Id="rId43" Type="http://schemas.openxmlformats.org/officeDocument/2006/relationships/slide" Target="slides/slide23.xml"/><Relationship Id="rId48" Type="http://schemas.openxmlformats.org/officeDocument/2006/relationships/commentAuthors" Target="commentAuthors.xml"/><Relationship Id="rId8" Type="http://schemas.openxmlformats.org/officeDocument/2006/relationships/slideMaster" Target="slideMasters/slideMaster5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" Target="slides/slide5.xml"/><Relationship Id="rId33" Type="http://schemas.openxmlformats.org/officeDocument/2006/relationships/slide" Target="slides/slide13.xml"/><Relationship Id="rId38" Type="http://schemas.openxmlformats.org/officeDocument/2006/relationships/slide" Target="slides/slide18.xml"/><Relationship Id="rId46" Type="http://schemas.openxmlformats.org/officeDocument/2006/relationships/notesMaster" Target="notesMasters/notesMaster1.xml"/><Relationship Id="rId20" Type="http://schemas.openxmlformats.org/officeDocument/2006/relationships/slideMaster" Target="slideMasters/slideMaster17.xml"/><Relationship Id="rId41" Type="http://schemas.openxmlformats.org/officeDocument/2006/relationships/slide" Target="slides/slide2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7" dt="2019-07-16T01:08:39.699" idx="1">
    <p:pos x="10" y="10"/>
    <p:text>Ex avec 'weg', pas de changement d'état, mais bien motion
</p:text>
    <p:extLst>
      <p:ext uri="{C676402C-5697-4E1C-873F-D02D1690AC5C}">
        <p15:threadingInfo xmlns:p15="http://schemas.microsoft.com/office/powerpoint/2012/main" timeZoneBias="4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7-17T10:14:29.045" idx="80">
    <p:pos x="4755" y="1781"/>
    <p:text>dan sles exemples que nous analysons, c'est plutôt subjective que non-actual</p:text>
    <p:extLst>
      <p:ext uri="{C676402C-5697-4E1C-873F-D02D1690AC5C}">
        <p15:threadingInfo xmlns:p15="http://schemas.microsoft.com/office/powerpoint/2012/main" timeZoneBias="-1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56B43B23-2697-8D40-BC60-7947D2BF5DB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C3FB618-5059-244B-97A0-83BDF2ED651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19AF8A3-5A59-F248-A772-620FFAA9ABC9}" type="datetimeFigureOut">
              <a:rPr lang="fr-FR"/>
              <a:pPr>
                <a:defRPr/>
              </a:pPr>
              <a:t>08/08/2019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25D5C2D-4873-4042-8C83-E11E368062F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FD928E6-EDF0-ED40-AD78-2A0935D5C39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1D7793A-269F-D746-902E-1F5309441013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24D0E7-6C65-4F9E-AAC6-1A6661F91587}" type="datetimeFigureOut">
              <a:rPr lang="fr-BE" smtClean="0"/>
              <a:t>8/08/19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8646A5-DB21-47C8-8DA8-F1F0903E1393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42209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39750" lvl="0" indent="-274638" algn="just">
              <a:spcAft>
                <a:spcPts val="600"/>
              </a:spcAft>
              <a:buSzPts val="1200"/>
              <a:tabLst>
                <a:tab pos="582295" algn="l"/>
              </a:tabLst>
            </a:pPr>
            <a:r>
              <a:rPr lang="fr-BE" i="1" kern="5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cf. Goldberg en parle en 2004, donc ce ne serait pas une des extensions à la définition, mais une précision relative à nos exemples.</a:t>
            </a:r>
          </a:p>
          <a:p>
            <a:pPr marL="539750" lvl="0" indent="-274638" algn="just">
              <a:spcAft>
                <a:spcPts val="600"/>
              </a:spcAft>
              <a:buSzPts val="1200"/>
              <a:tabLst>
                <a:tab pos="582295" algn="l"/>
              </a:tabLst>
            </a:pPr>
            <a:r>
              <a:rPr lang="fr-BE" i="1" kern="5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but in </a:t>
            </a:r>
            <a:r>
              <a:rPr lang="fr-BE" i="1" kern="5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both</a:t>
            </a:r>
            <a:r>
              <a:rPr lang="fr-BE" i="1" kern="5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cases: </a:t>
            </a:r>
            <a:r>
              <a:rPr lang="fr-BE" i="1" kern="5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object</a:t>
            </a:r>
            <a:r>
              <a:rPr lang="fr-BE" i="1" kern="5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figure of the motion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FD794443-7450-449E-A64B-05F57368F488}" type="datetime1">
              <a:rPr lang="fr-FR" smtClean="0"/>
              <a:t>08/08/2019</a:t>
            </a:fld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8409C5-C297-47E6-A3B8-E4B08377745C}" type="slidenum">
              <a:rPr lang="fr-BE" smtClean="0"/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8663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[ˈt3ː</a:t>
            </a:r>
            <a:r>
              <a:rPr lang="fr-BE" sz="1200" b="0" i="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</a:t>
            </a:r>
            <a:r>
              <a:rPr lang="fr-B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baɪn]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8646A5-DB21-47C8-8DA8-F1F0903E1393}" type="slidenum">
              <a:rPr lang="fr-BE" smtClean="0"/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79264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err="1"/>
              <a:t>ajouter</a:t>
            </a:r>
            <a:r>
              <a:rPr lang="de-DE"/>
              <a:t> Der Kritiker schrieb den Text in das Heft/an die Tafel/...?</a:t>
            </a:r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8646A5-DB21-47C8-8DA8-F1F0903E1393}" type="slidenum">
              <a:rPr lang="fr-BE" smtClean="0"/>
              <a:t>12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7940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B208B-3BEE-416E-B432-AE880108EECD}" type="slidenum">
              <a:rPr lang="fr-BE" smtClean="0"/>
              <a:t>18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908245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1"/>
              <a:t>Recategorization </a:t>
            </a:r>
            <a:r>
              <a:rPr lang="en-US" sz="1200"/>
              <a:t>is the change of the word class or part of speech of a word or phrase with a semantic equivalent 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 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interchange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(Delisle et al. 1999), the translator swaps two lexical items with respect to form and function, thereby switching their respective parts of speech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B94743-8B35-4B9E-B084-3E2035C7844A}" type="datetime1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08/08/2019</a:t>
            </a:fld>
            <a:endParaRPr kumimoji="0" lang="fr-B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Contribution of Construction Grammar to Translation Teaching </a:t>
            </a:r>
            <a:endParaRPr kumimoji="0" lang="fr-B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ED589-630F-4B05-96E4-919ABE5085D4}" type="slidenum">
              <a:rPr kumimoji="0" lang="fr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fr-B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87270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2E CAS = </a:t>
            </a:r>
            <a:r>
              <a:rPr lang="de-DE" dirty="0" err="1"/>
              <a:t>chassé-croisé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8646A5-DB21-47C8-8DA8-F1F0903E1393}" type="slidenum">
              <a:rPr lang="fr-BE" smtClean="0"/>
              <a:t>23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59273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0302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4734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19"/>
          <p:cNvSpPr>
            <a:spLocks noGrp="1"/>
          </p:cNvSpPr>
          <p:nvPr>
            <p:ph type="body" sz="quarter" idx="10" hasCustomPrompt="1"/>
          </p:nvPr>
        </p:nvSpPr>
        <p:spPr>
          <a:xfrm>
            <a:off x="4273044" y="6234478"/>
            <a:ext cx="4248150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5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/>
              <a:t>Titre de la présentation</a:t>
            </a:r>
          </a:p>
        </p:txBody>
      </p:sp>
      <p:sp>
        <p:nvSpPr>
          <p:cNvPr id="10" name="Espace réservé du texte 21"/>
          <p:cNvSpPr>
            <a:spLocks noGrp="1"/>
          </p:cNvSpPr>
          <p:nvPr>
            <p:ph type="body" sz="quarter" idx="11" hasCustomPrompt="1"/>
          </p:nvPr>
        </p:nvSpPr>
        <p:spPr>
          <a:xfrm>
            <a:off x="8413504" y="6234987"/>
            <a:ext cx="540345" cy="431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/>
              <a:t>n°</a:t>
            </a:r>
          </a:p>
        </p:txBody>
      </p:sp>
    </p:spTree>
    <p:extLst>
      <p:ext uri="{BB962C8B-B14F-4D97-AF65-F5344CB8AC3E}">
        <p14:creationId xmlns:p14="http://schemas.microsoft.com/office/powerpoint/2010/main" val="36944871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19"/>
          <p:cNvSpPr>
            <a:spLocks noGrp="1"/>
          </p:cNvSpPr>
          <p:nvPr>
            <p:ph type="body" sz="quarter" idx="10"/>
          </p:nvPr>
        </p:nvSpPr>
        <p:spPr>
          <a:xfrm>
            <a:off x="4273044" y="6234478"/>
            <a:ext cx="4248150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5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fr-BE"/>
          </a:p>
        </p:txBody>
      </p:sp>
      <p:sp>
        <p:nvSpPr>
          <p:cNvPr id="10" name="Espace réservé du texte 21"/>
          <p:cNvSpPr>
            <a:spLocks noGrp="1"/>
          </p:cNvSpPr>
          <p:nvPr>
            <p:ph type="body" sz="quarter" idx="11"/>
          </p:nvPr>
        </p:nvSpPr>
        <p:spPr>
          <a:xfrm>
            <a:off x="8413504" y="6234987"/>
            <a:ext cx="540345" cy="431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fr-BE"/>
          </a:p>
        </p:txBody>
      </p:sp>
      <p:sp>
        <p:nvSpPr>
          <p:cNvPr id="5" name="Espace réservé du texte 7"/>
          <p:cNvSpPr>
            <a:spLocks noGrp="1"/>
          </p:cNvSpPr>
          <p:nvPr>
            <p:ph type="body" sz="quarter" idx="12"/>
          </p:nvPr>
        </p:nvSpPr>
        <p:spPr>
          <a:xfrm>
            <a:off x="971600" y="1699200"/>
            <a:ext cx="3600000" cy="4752000"/>
          </a:xfrm>
          <a:prstGeom prst="rect">
            <a:avLst/>
          </a:prstGeom>
        </p:spPr>
        <p:txBody>
          <a:bodyPr/>
          <a:lstStyle>
            <a:lvl1pPr marL="342900" indent="-342900">
              <a:buFont typeface="+mj-lt"/>
              <a:buAutoNum type="arabicPeriod"/>
              <a:defRPr sz="20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fr-BE"/>
          </a:p>
        </p:txBody>
      </p:sp>
      <p:sp>
        <p:nvSpPr>
          <p:cNvPr id="6" name="Espace réservé du texte 7"/>
          <p:cNvSpPr>
            <a:spLocks noGrp="1"/>
          </p:cNvSpPr>
          <p:nvPr>
            <p:ph type="body" sz="quarter" idx="13"/>
          </p:nvPr>
        </p:nvSpPr>
        <p:spPr>
          <a:xfrm>
            <a:off x="5040000" y="1699200"/>
            <a:ext cx="3600000" cy="4752000"/>
          </a:xfrm>
          <a:prstGeom prst="rect">
            <a:avLst/>
          </a:prstGeom>
        </p:spPr>
        <p:txBody>
          <a:bodyPr/>
          <a:lstStyle>
            <a:lvl1pPr marL="342900" indent="-342900">
              <a:buFont typeface="+mj-lt"/>
              <a:buAutoNum type="arabicPeriod" startAt="4"/>
              <a:defRPr sz="20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332689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10"/>
          <p:cNvSpPr>
            <a:spLocks noGrp="1"/>
          </p:cNvSpPr>
          <p:nvPr>
            <p:ph type="pic" sz="quarter" idx="10"/>
          </p:nvPr>
        </p:nvSpPr>
        <p:spPr>
          <a:xfrm>
            <a:off x="1008000" y="1339200"/>
            <a:ext cx="3456000" cy="4824000"/>
          </a:xfrm>
          <a:prstGeom prst="rect">
            <a:avLst/>
          </a:prstGeom>
        </p:spPr>
        <p:txBody>
          <a:bodyPr/>
          <a:lstStyle/>
          <a:p>
            <a:pPr lvl="0"/>
            <a:endParaRPr lang="fr-BE" noProof="0"/>
          </a:p>
        </p:txBody>
      </p:sp>
      <p:sp>
        <p:nvSpPr>
          <p:cNvPr id="8" name="Espace réservé pour une image  10"/>
          <p:cNvSpPr>
            <a:spLocks noGrp="1"/>
          </p:cNvSpPr>
          <p:nvPr>
            <p:ph type="pic" sz="quarter" idx="11"/>
          </p:nvPr>
        </p:nvSpPr>
        <p:spPr>
          <a:xfrm>
            <a:off x="4680012" y="1339200"/>
            <a:ext cx="3456000" cy="4824000"/>
          </a:xfrm>
          <a:prstGeom prst="rect">
            <a:avLst/>
          </a:prstGeom>
        </p:spPr>
        <p:txBody>
          <a:bodyPr/>
          <a:lstStyle/>
          <a:p>
            <a:pPr lvl="0"/>
            <a:endParaRPr lang="fr-BE" noProof="0"/>
          </a:p>
        </p:txBody>
      </p:sp>
    </p:spTree>
    <p:extLst>
      <p:ext uri="{BB962C8B-B14F-4D97-AF65-F5344CB8AC3E}">
        <p14:creationId xmlns:p14="http://schemas.microsoft.com/office/powerpoint/2010/main" val="13974859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11"/>
          <p:cNvSpPr>
            <a:spLocks noGrp="1"/>
          </p:cNvSpPr>
          <p:nvPr>
            <p:ph type="pic" sz="quarter" idx="10"/>
          </p:nvPr>
        </p:nvSpPr>
        <p:spPr>
          <a:xfrm>
            <a:off x="1006475" y="1340768"/>
            <a:ext cx="3529013" cy="2303462"/>
          </a:xfrm>
          <a:prstGeom prst="rect">
            <a:avLst/>
          </a:prstGeom>
        </p:spPr>
        <p:txBody>
          <a:bodyPr/>
          <a:lstStyle/>
          <a:p>
            <a:pPr lvl="0"/>
            <a:endParaRPr lang="fr-BE" noProof="0"/>
          </a:p>
        </p:txBody>
      </p:sp>
      <p:sp>
        <p:nvSpPr>
          <p:cNvPr id="5" name="Espace réservé pour une image  11"/>
          <p:cNvSpPr>
            <a:spLocks noGrp="1"/>
          </p:cNvSpPr>
          <p:nvPr>
            <p:ph type="pic" sz="quarter" idx="11"/>
          </p:nvPr>
        </p:nvSpPr>
        <p:spPr>
          <a:xfrm>
            <a:off x="4679391" y="1339200"/>
            <a:ext cx="3529013" cy="2303462"/>
          </a:xfrm>
          <a:prstGeom prst="rect">
            <a:avLst/>
          </a:prstGeom>
        </p:spPr>
        <p:txBody>
          <a:bodyPr/>
          <a:lstStyle/>
          <a:p>
            <a:pPr lvl="0"/>
            <a:endParaRPr lang="fr-BE" noProof="0"/>
          </a:p>
        </p:txBody>
      </p:sp>
      <p:sp>
        <p:nvSpPr>
          <p:cNvPr id="6" name="Espace réservé pour une image  11"/>
          <p:cNvSpPr>
            <a:spLocks noGrp="1"/>
          </p:cNvSpPr>
          <p:nvPr>
            <p:ph type="pic" sz="quarter" idx="12"/>
          </p:nvPr>
        </p:nvSpPr>
        <p:spPr>
          <a:xfrm>
            <a:off x="1007604" y="3789040"/>
            <a:ext cx="3529013" cy="2303462"/>
          </a:xfrm>
          <a:prstGeom prst="rect">
            <a:avLst/>
          </a:prstGeom>
        </p:spPr>
        <p:txBody>
          <a:bodyPr/>
          <a:lstStyle/>
          <a:p>
            <a:pPr lvl="0"/>
            <a:endParaRPr lang="fr-BE" noProof="0"/>
          </a:p>
        </p:txBody>
      </p:sp>
      <p:sp>
        <p:nvSpPr>
          <p:cNvPr id="9" name="Espace réservé pour une image  11"/>
          <p:cNvSpPr>
            <a:spLocks noGrp="1"/>
          </p:cNvSpPr>
          <p:nvPr>
            <p:ph type="pic" sz="quarter" idx="13"/>
          </p:nvPr>
        </p:nvSpPr>
        <p:spPr>
          <a:xfrm>
            <a:off x="4680012" y="3790800"/>
            <a:ext cx="3529013" cy="2303462"/>
          </a:xfrm>
          <a:prstGeom prst="rect">
            <a:avLst/>
          </a:prstGeom>
        </p:spPr>
        <p:txBody>
          <a:bodyPr/>
          <a:lstStyle/>
          <a:p>
            <a:pPr lvl="0"/>
            <a:endParaRPr lang="fr-BE" noProof="0"/>
          </a:p>
        </p:txBody>
      </p:sp>
    </p:spTree>
    <p:extLst>
      <p:ext uri="{BB962C8B-B14F-4D97-AF65-F5344CB8AC3E}">
        <p14:creationId xmlns:p14="http://schemas.microsoft.com/office/powerpoint/2010/main" val="6873108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8"/>
          <p:cNvSpPr>
            <a:spLocks noGrp="1"/>
          </p:cNvSpPr>
          <p:nvPr>
            <p:ph type="pic" sz="quarter" idx="10"/>
          </p:nvPr>
        </p:nvSpPr>
        <p:spPr>
          <a:xfrm>
            <a:off x="1008063" y="1340892"/>
            <a:ext cx="7200900" cy="4824412"/>
          </a:xfrm>
          <a:prstGeom prst="rect">
            <a:avLst/>
          </a:prstGeom>
        </p:spPr>
        <p:txBody>
          <a:bodyPr/>
          <a:lstStyle/>
          <a:p>
            <a:pPr lvl="0"/>
            <a:endParaRPr lang="fr-BE" noProof="0"/>
          </a:p>
        </p:txBody>
      </p:sp>
    </p:spTree>
    <p:extLst>
      <p:ext uri="{BB962C8B-B14F-4D97-AF65-F5344CB8AC3E}">
        <p14:creationId xmlns:p14="http://schemas.microsoft.com/office/powerpoint/2010/main" val="10921179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9"/>
          <p:cNvSpPr>
            <a:spLocks noGrp="1"/>
          </p:cNvSpPr>
          <p:nvPr>
            <p:ph type="pic" sz="quarter" idx="10"/>
          </p:nvPr>
        </p:nvSpPr>
        <p:spPr>
          <a:xfrm>
            <a:off x="4644000" y="1339200"/>
            <a:ext cx="3528000" cy="4824000"/>
          </a:xfrm>
          <a:prstGeom prst="rect">
            <a:avLst/>
          </a:prstGeom>
        </p:spPr>
        <p:txBody>
          <a:bodyPr/>
          <a:lstStyle/>
          <a:p>
            <a:pPr lvl="0"/>
            <a:endParaRPr lang="fr-BE" noProof="0"/>
          </a:p>
        </p:txBody>
      </p:sp>
      <p:sp>
        <p:nvSpPr>
          <p:cNvPr id="8" name="Espace réservé du texte 11"/>
          <p:cNvSpPr>
            <a:spLocks noGrp="1"/>
          </p:cNvSpPr>
          <p:nvPr>
            <p:ph type="body" sz="quarter" idx="11"/>
          </p:nvPr>
        </p:nvSpPr>
        <p:spPr>
          <a:xfrm>
            <a:off x="897308" y="2828658"/>
            <a:ext cx="3537959" cy="1572426"/>
          </a:xfrm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4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134941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13"/>
          <p:cNvSpPr>
            <a:spLocks noGrp="1"/>
          </p:cNvSpPr>
          <p:nvPr>
            <p:ph type="pic" sz="quarter" idx="10"/>
          </p:nvPr>
        </p:nvSpPr>
        <p:spPr>
          <a:xfrm>
            <a:off x="1008063" y="1342800"/>
            <a:ext cx="3528000" cy="2304000"/>
          </a:xfrm>
          <a:prstGeom prst="rect">
            <a:avLst/>
          </a:prstGeom>
        </p:spPr>
        <p:txBody>
          <a:bodyPr/>
          <a:lstStyle>
            <a:lvl1pPr>
              <a:defRPr sz="2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fr-BE" noProof="0"/>
          </a:p>
        </p:txBody>
      </p:sp>
      <p:sp>
        <p:nvSpPr>
          <p:cNvPr id="5" name="Espace réservé pour une image  13"/>
          <p:cNvSpPr>
            <a:spLocks noGrp="1"/>
          </p:cNvSpPr>
          <p:nvPr>
            <p:ph type="pic" sz="quarter" idx="11"/>
          </p:nvPr>
        </p:nvSpPr>
        <p:spPr>
          <a:xfrm>
            <a:off x="4680000" y="3934800"/>
            <a:ext cx="3528000" cy="2304000"/>
          </a:xfrm>
          <a:prstGeom prst="rect">
            <a:avLst/>
          </a:prstGeom>
        </p:spPr>
        <p:txBody>
          <a:bodyPr/>
          <a:lstStyle/>
          <a:p>
            <a:pPr lvl="0"/>
            <a:endParaRPr lang="fr-BE" noProof="0"/>
          </a:p>
        </p:txBody>
      </p:sp>
      <p:sp>
        <p:nvSpPr>
          <p:cNvPr id="6" name="Espace réservé du texte 16"/>
          <p:cNvSpPr>
            <a:spLocks noGrp="1"/>
          </p:cNvSpPr>
          <p:nvPr>
            <p:ph type="body" sz="quarter" idx="12"/>
          </p:nvPr>
        </p:nvSpPr>
        <p:spPr>
          <a:xfrm>
            <a:off x="4680000" y="1339200"/>
            <a:ext cx="3528000" cy="23034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fr-BE"/>
          </a:p>
        </p:txBody>
      </p:sp>
      <p:sp>
        <p:nvSpPr>
          <p:cNvPr id="9" name="Espace réservé du texte 16"/>
          <p:cNvSpPr>
            <a:spLocks noGrp="1"/>
          </p:cNvSpPr>
          <p:nvPr>
            <p:ph type="body" sz="quarter" idx="13"/>
          </p:nvPr>
        </p:nvSpPr>
        <p:spPr>
          <a:xfrm>
            <a:off x="1007604" y="3933056"/>
            <a:ext cx="3528000" cy="230346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1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265067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19"/>
          <p:cNvSpPr>
            <a:spLocks noGrp="1"/>
          </p:cNvSpPr>
          <p:nvPr>
            <p:ph type="body" sz="quarter" idx="11"/>
          </p:nvPr>
        </p:nvSpPr>
        <p:spPr>
          <a:xfrm>
            <a:off x="1023786" y="2988654"/>
            <a:ext cx="7332358" cy="93386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tabLst>
                <a:tab pos="179388" algn="l"/>
              </a:tabLst>
              <a:defRPr sz="66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288683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368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0017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19"/>
          <p:cNvSpPr>
            <a:spLocks noGrp="1"/>
          </p:cNvSpPr>
          <p:nvPr>
            <p:ph type="body" sz="quarter" idx="10"/>
          </p:nvPr>
        </p:nvSpPr>
        <p:spPr>
          <a:xfrm>
            <a:off x="4273044" y="6234478"/>
            <a:ext cx="4248150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5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fr-BE"/>
          </a:p>
        </p:txBody>
      </p:sp>
      <p:sp>
        <p:nvSpPr>
          <p:cNvPr id="10" name="Espace réservé du texte 21"/>
          <p:cNvSpPr>
            <a:spLocks noGrp="1"/>
          </p:cNvSpPr>
          <p:nvPr>
            <p:ph type="body" sz="quarter" idx="11"/>
          </p:nvPr>
        </p:nvSpPr>
        <p:spPr>
          <a:xfrm>
            <a:off x="8413504" y="6234987"/>
            <a:ext cx="540345" cy="431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54153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8"/>
          <p:cNvSpPr>
            <a:spLocks noGrp="1"/>
          </p:cNvSpPr>
          <p:nvPr>
            <p:ph type="pic" sz="quarter" idx="10"/>
          </p:nvPr>
        </p:nvSpPr>
        <p:spPr>
          <a:xfrm>
            <a:off x="1008062" y="2068082"/>
            <a:ext cx="8135937" cy="4789918"/>
          </a:xfrm>
          <a:prstGeom prst="rect">
            <a:avLst/>
          </a:prstGeom>
        </p:spPr>
        <p:txBody>
          <a:bodyPr/>
          <a:lstStyle/>
          <a:p>
            <a:pPr lvl="0"/>
            <a:endParaRPr lang="fr-BE" noProof="0"/>
          </a:p>
        </p:txBody>
      </p:sp>
      <p:sp>
        <p:nvSpPr>
          <p:cNvPr id="6" name="Espace réservé du texte 19"/>
          <p:cNvSpPr>
            <a:spLocks noGrp="1"/>
          </p:cNvSpPr>
          <p:nvPr>
            <p:ph type="body" sz="quarter" idx="13"/>
          </p:nvPr>
        </p:nvSpPr>
        <p:spPr>
          <a:xfrm>
            <a:off x="1619672" y="4869160"/>
            <a:ext cx="4932548" cy="1548172"/>
          </a:xfrm>
          <a:prstGeom prst="rect">
            <a:avLst/>
          </a:prstGeom>
          <a:solidFill>
            <a:srgbClr val="5DB3E6">
              <a:alpha val="79000"/>
            </a:srgbClr>
          </a:solidFill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800" b="1" baseline="0">
                <a:ln>
                  <a:noFill/>
                </a:ln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fr-BE"/>
          </a:p>
        </p:txBody>
      </p:sp>
      <p:sp>
        <p:nvSpPr>
          <p:cNvPr id="9" name="Espace réservé du texte 19"/>
          <p:cNvSpPr>
            <a:spLocks noGrp="1"/>
          </p:cNvSpPr>
          <p:nvPr>
            <p:ph type="body" sz="quarter" idx="11"/>
          </p:nvPr>
        </p:nvSpPr>
        <p:spPr>
          <a:xfrm>
            <a:off x="1692002" y="5096487"/>
            <a:ext cx="4691706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8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fr-BE"/>
          </a:p>
        </p:txBody>
      </p:sp>
      <p:sp>
        <p:nvSpPr>
          <p:cNvPr id="11" name="Espace réservé du texte 19"/>
          <p:cNvSpPr>
            <a:spLocks noGrp="1"/>
          </p:cNvSpPr>
          <p:nvPr>
            <p:ph type="body" sz="quarter" idx="12"/>
          </p:nvPr>
        </p:nvSpPr>
        <p:spPr>
          <a:xfrm>
            <a:off x="1692002" y="5539714"/>
            <a:ext cx="4691706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0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36392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19"/>
          <p:cNvSpPr>
            <a:spLocks noGrp="1"/>
          </p:cNvSpPr>
          <p:nvPr>
            <p:ph type="body" sz="quarter" idx="11"/>
          </p:nvPr>
        </p:nvSpPr>
        <p:spPr>
          <a:xfrm>
            <a:off x="1298895" y="5742864"/>
            <a:ext cx="4691706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8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fr-BE"/>
          </a:p>
        </p:txBody>
      </p:sp>
      <p:sp>
        <p:nvSpPr>
          <p:cNvPr id="10" name="Espace réservé du texte 19"/>
          <p:cNvSpPr>
            <a:spLocks noGrp="1"/>
          </p:cNvSpPr>
          <p:nvPr>
            <p:ph type="body" sz="quarter" idx="12"/>
          </p:nvPr>
        </p:nvSpPr>
        <p:spPr>
          <a:xfrm>
            <a:off x="1298895" y="6186091"/>
            <a:ext cx="4691706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0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fr-BE"/>
          </a:p>
        </p:txBody>
      </p:sp>
      <p:sp>
        <p:nvSpPr>
          <p:cNvPr id="17" name="Espace réservé du texte 19"/>
          <p:cNvSpPr>
            <a:spLocks noGrp="1"/>
          </p:cNvSpPr>
          <p:nvPr>
            <p:ph type="body" sz="quarter" idx="16"/>
          </p:nvPr>
        </p:nvSpPr>
        <p:spPr>
          <a:xfrm>
            <a:off x="1298895" y="1055354"/>
            <a:ext cx="4691706" cy="92428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tabLst>
                <a:tab pos="179388" algn="l"/>
              </a:tabLst>
              <a:defRPr sz="1600" b="0" baseline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fr-BE"/>
          </a:p>
        </p:txBody>
      </p:sp>
      <p:sp>
        <p:nvSpPr>
          <p:cNvPr id="19" name="Espace réservé du texte 19"/>
          <p:cNvSpPr>
            <a:spLocks noGrp="1"/>
          </p:cNvSpPr>
          <p:nvPr>
            <p:ph type="body" sz="quarter" idx="17"/>
          </p:nvPr>
        </p:nvSpPr>
        <p:spPr>
          <a:xfrm>
            <a:off x="1298895" y="1323901"/>
            <a:ext cx="4691706" cy="26748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tabLst>
                <a:tab pos="179388" algn="l"/>
              </a:tabLst>
              <a:defRPr sz="1600" b="0" baseline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fr-BE"/>
          </a:p>
        </p:txBody>
      </p:sp>
      <p:sp>
        <p:nvSpPr>
          <p:cNvPr id="20" name="Espace réservé du texte 19"/>
          <p:cNvSpPr>
            <a:spLocks noGrp="1"/>
          </p:cNvSpPr>
          <p:nvPr>
            <p:ph type="body" sz="quarter" idx="18"/>
          </p:nvPr>
        </p:nvSpPr>
        <p:spPr>
          <a:xfrm>
            <a:off x="1298895" y="1591386"/>
            <a:ext cx="4691706" cy="3939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tabLst>
                <a:tab pos="179388" algn="l"/>
              </a:tabLst>
              <a:defRPr sz="1600" b="0" baseline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87452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9"/>
          <p:cNvSpPr>
            <a:spLocks noGrp="1"/>
          </p:cNvSpPr>
          <p:nvPr>
            <p:ph type="body" sz="quarter" idx="11"/>
          </p:nvPr>
        </p:nvSpPr>
        <p:spPr>
          <a:xfrm>
            <a:off x="1298895" y="5742864"/>
            <a:ext cx="4691706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8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fr-BE"/>
          </a:p>
        </p:txBody>
      </p:sp>
      <p:sp>
        <p:nvSpPr>
          <p:cNvPr id="6" name="Espace réservé du texte 19"/>
          <p:cNvSpPr>
            <a:spLocks noGrp="1"/>
          </p:cNvSpPr>
          <p:nvPr>
            <p:ph type="body" sz="quarter" idx="12"/>
          </p:nvPr>
        </p:nvSpPr>
        <p:spPr>
          <a:xfrm>
            <a:off x="1298895" y="6186091"/>
            <a:ext cx="4691706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0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fr-BE"/>
          </a:p>
        </p:txBody>
      </p:sp>
      <p:sp>
        <p:nvSpPr>
          <p:cNvPr id="10" name="Espace réservé du texte 19"/>
          <p:cNvSpPr>
            <a:spLocks noGrp="1"/>
          </p:cNvSpPr>
          <p:nvPr>
            <p:ph type="body" sz="quarter" idx="16"/>
          </p:nvPr>
        </p:nvSpPr>
        <p:spPr>
          <a:xfrm>
            <a:off x="1418232" y="1197827"/>
            <a:ext cx="4691706" cy="92428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tabLst>
                <a:tab pos="179388" algn="l"/>
              </a:tabLst>
              <a:defRPr sz="1700" b="0" baseline="0">
                <a:solidFill>
                  <a:srgbClr val="9A969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sz="quarter" idx="17"/>
          </p:nvPr>
        </p:nvSpPr>
        <p:spPr>
          <a:xfrm>
            <a:off x="7878763" y="419100"/>
            <a:ext cx="838200" cy="85407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pPr lvl="0"/>
            <a:endParaRPr lang="fr-BE" noProof="0"/>
          </a:p>
        </p:txBody>
      </p:sp>
    </p:spTree>
    <p:extLst>
      <p:ext uri="{BB962C8B-B14F-4D97-AF65-F5344CB8AC3E}">
        <p14:creationId xmlns:p14="http://schemas.microsoft.com/office/powerpoint/2010/main" val="2966296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texte 19"/>
          <p:cNvSpPr>
            <a:spLocks noGrp="1"/>
          </p:cNvSpPr>
          <p:nvPr>
            <p:ph type="body" sz="quarter" idx="11"/>
          </p:nvPr>
        </p:nvSpPr>
        <p:spPr>
          <a:xfrm>
            <a:off x="1023786" y="2988654"/>
            <a:ext cx="7332358" cy="10193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66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03072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texte 19"/>
          <p:cNvSpPr>
            <a:spLocks noGrp="1"/>
          </p:cNvSpPr>
          <p:nvPr>
            <p:ph type="body" sz="quarter" idx="10"/>
          </p:nvPr>
        </p:nvSpPr>
        <p:spPr>
          <a:xfrm>
            <a:off x="4273044" y="6234478"/>
            <a:ext cx="4248150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5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fr-BE"/>
          </a:p>
        </p:txBody>
      </p:sp>
      <p:sp>
        <p:nvSpPr>
          <p:cNvPr id="11" name="Espace réservé du texte 21"/>
          <p:cNvSpPr>
            <a:spLocks noGrp="1"/>
          </p:cNvSpPr>
          <p:nvPr>
            <p:ph type="body" sz="quarter" idx="11"/>
          </p:nvPr>
        </p:nvSpPr>
        <p:spPr>
          <a:xfrm>
            <a:off x="8413504" y="6234987"/>
            <a:ext cx="540345" cy="431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fr-BE"/>
          </a:p>
        </p:txBody>
      </p:sp>
      <p:sp>
        <p:nvSpPr>
          <p:cNvPr id="13" name="Espace réservé du texte 19"/>
          <p:cNvSpPr>
            <a:spLocks noGrp="1"/>
          </p:cNvSpPr>
          <p:nvPr>
            <p:ph type="body" sz="quarter" idx="13"/>
          </p:nvPr>
        </p:nvSpPr>
        <p:spPr>
          <a:xfrm>
            <a:off x="606864" y="157942"/>
            <a:ext cx="7806639" cy="8894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59670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19"/>
          <p:cNvSpPr>
            <a:spLocks noGrp="1"/>
          </p:cNvSpPr>
          <p:nvPr>
            <p:ph type="body" sz="quarter" idx="10"/>
          </p:nvPr>
        </p:nvSpPr>
        <p:spPr>
          <a:xfrm>
            <a:off x="4273044" y="6234478"/>
            <a:ext cx="4248150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5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fr-BE"/>
          </a:p>
        </p:txBody>
      </p:sp>
      <p:sp>
        <p:nvSpPr>
          <p:cNvPr id="10" name="Espace réservé du texte 21"/>
          <p:cNvSpPr>
            <a:spLocks noGrp="1"/>
          </p:cNvSpPr>
          <p:nvPr>
            <p:ph type="body" sz="quarter" idx="11"/>
          </p:nvPr>
        </p:nvSpPr>
        <p:spPr>
          <a:xfrm>
            <a:off x="8413504" y="6234987"/>
            <a:ext cx="540345" cy="431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2"/>
          </p:nvPr>
        </p:nvSpPr>
        <p:spPr>
          <a:xfrm>
            <a:off x="946150" y="2073275"/>
            <a:ext cx="7832725" cy="4160838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68198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2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3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4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5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6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7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18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1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.emf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57" r:id="rId2"/>
    <p:sldLayoutId id="2147483761" r:id="rId3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abine.deknop@usaintlouis.be" TargetMode="External"/><Relationship Id="rId2" Type="http://schemas.openxmlformats.org/officeDocument/2006/relationships/hyperlink" Target="mailto:francoise.gallez@uclouvain.be" TargetMode="Externa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Espace réservé du texte 7">
            <a:extLst>
              <a:ext uri="{FF2B5EF4-FFF2-40B4-BE49-F238E27FC236}">
                <a16:creationId xmlns:a16="http://schemas.microsoft.com/office/drawing/2014/main" id="{D912159B-4CAF-3C47-BC27-FDA2D3BBE8A9}"/>
              </a:ext>
            </a:extLst>
          </p:cNvPr>
          <p:cNvSpPr>
            <a:spLocks noGrp="1" noChangeArrowheads="1"/>
          </p:cNvSpPr>
          <p:nvPr>
            <p:ph type="body" sz="quarter" idx="12"/>
          </p:nvPr>
        </p:nvSpPr>
        <p:spPr bwMode="auto">
          <a:xfrm>
            <a:off x="463550" y="1828800"/>
            <a:ext cx="8315325" cy="44053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 fontAlgn="base"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de-DE" sz="3200" b="1">
                <a:latin typeface="Cambria" panose="02040503050406030204" pitchFamily="18" charset="0"/>
                <a:ea typeface="Cambria" panose="02040503050406030204" pitchFamily="18" charset="0"/>
                <a:cs typeface="Verdana" panose="020B0604030504040204" pitchFamily="34" charset="0"/>
              </a:rPr>
              <a:t>The caused motion construction revisited: </a:t>
            </a:r>
          </a:p>
          <a:p>
            <a:pPr marL="0" indent="0" algn="ctr" fontAlgn="base"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de-DE" sz="3200" b="1">
                <a:latin typeface="Cambria" panose="02040503050406030204" pitchFamily="18" charset="0"/>
                <a:ea typeface="Cambria" panose="02040503050406030204" pitchFamily="18" charset="0"/>
                <a:cs typeface="Verdana" panose="020B0604030504040204" pitchFamily="34" charset="0"/>
              </a:rPr>
              <a:t>theoretical and </a:t>
            </a:r>
            <a:r>
              <a:rPr lang="fr-BE" altLang="de-DE" sz="3200" b="1">
                <a:latin typeface="Cambria" panose="02040503050406030204" pitchFamily="18" charset="0"/>
                <a:ea typeface="Cambria" panose="02040503050406030204" pitchFamily="18" charset="0"/>
                <a:cs typeface="Verdana" panose="020B0604030504040204" pitchFamily="34" charset="0"/>
              </a:rPr>
              <a:t>cross-</a:t>
            </a:r>
            <a:r>
              <a:rPr lang="fr-BE" altLang="de-DE" sz="3200" b="1" err="1">
                <a:latin typeface="Cambria" panose="02040503050406030204" pitchFamily="18" charset="0"/>
                <a:ea typeface="Cambria" panose="02040503050406030204" pitchFamily="18" charset="0"/>
                <a:cs typeface="Verdana" panose="020B0604030504040204" pitchFamily="34" charset="0"/>
              </a:rPr>
              <a:t>linguistic</a:t>
            </a:r>
            <a:r>
              <a:rPr lang="fr-BE" altLang="de-DE" sz="3200" b="1">
                <a:latin typeface="Cambria" panose="02040503050406030204" pitchFamily="18" charset="0"/>
                <a:ea typeface="Cambria" panose="02040503050406030204" pitchFamily="18" charset="0"/>
                <a:cs typeface="Verdana" panose="020B0604030504040204" pitchFamily="34" charset="0"/>
              </a:rPr>
              <a:t> perspectives</a:t>
            </a:r>
            <a:endParaRPr lang="de-DE" altLang="de-DE" sz="3200">
              <a:latin typeface="Cambria" panose="02040503050406030204" pitchFamily="18" charset="0"/>
              <a:ea typeface="Cambria" panose="02040503050406030204" pitchFamily="18" charset="0"/>
              <a:cs typeface="Verdana" panose="020B0604030504040204" pitchFamily="34" charset="0"/>
            </a:endParaRPr>
          </a:p>
          <a:p>
            <a:pPr marL="0" indent="0" algn="ctr" fontAlgn="base"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fr-BE" altLang="de-DE" sz="2800">
                <a:latin typeface="Cambria" panose="02040503050406030204" pitchFamily="18" charset="0"/>
                <a:ea typeface="Cambria" panose="02040503050406030204" pitchFamily="18" charset="0"/>
              </a:rPr>
              <a:t>Françoise Gallez</a:t>
            </a:r>
            <a:r>
              <a:rPr lang="fr-BE" altLang="de-DE" sz="2800" baseline="30000"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r>
              <a:rPr lang="fr-BE" altLang="de-DE" sz="2800">
                <a:latin typeface="Cambria" panose="02040503050406030204" pitchFamily="18" charset="0"/>
                <a:ea typeface="Cambria" panose="02040503050406030204" pitchFamily="18" charset="0"/>
              </a:rPr>
              <a:t> &amp; Sabine De Knop</a:t>
            </a:r>
            <a:r>
              <a:rPr lang="fr-BE" altLang="de-DE" sz="2800" baseline="3000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de-DE" altLang="de-DE" sz="28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 fontAlgn="base"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fr-BE" altLang="de-DE" sz="2800" i="1" baseline="30000">
                <a:latin typeface="Cambria" panose="02040503050406030204" pitchFamily="18" charset="0"/>
                <a:ea typeface="Cambria" panose="02040503050406030204" pitchFamily="18" charset="0"/>
              </a:rPr>
              <a:t>1 </a:t>
            </a:r>
            <a:r>
              <a:rPr lang="fr-BE" altLang="de-DE" sz="2800" i="1">
                <a:latin typeface="Cambria" panose="02040503050406030204" pitchFamily="18" charset="0"/>
                <a:ea typeface="Cambria" panose="02040503050406030204" pitchFamily="18" charset="0"/>
              </a:rPr>
              <a:t>Université catholique de Louvain</a:t>
            </a:r>
            <a:endParaRPr lang="de-DE" altLang="de-DE" sz="2800" i="1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 fontAlgn="base"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fr-BE" altLang="de-DE" sz="2800" i="1" baseline="30000">
                <a:latin typeface="Cambria" panose="02040503050406030204" pitchFamily="18" charset="0"/>
                <a:ea typeface="Cambria" panose="02040503050406030204" pitchFamily="18" charset="0"/>
              </a:rPr>
              <a:t>2 </a:t>
            </a:r>
            <a:r>
              <a:rPr lang="fr-BE" altLang="de-DE" sz="2800" i="1">
                <a:latin typeface="Cambria" panose="02040503050406030204" pitchFamily="18" charset="0"/>
                <a:ea typeface="Cambria" panose="02040503050406030204" pitchFamily="18" charset="0"/>
              </a:rPr>
              <a:t>Université Saint-Louis Bruxelles</a:t>
            </a:r>
            <a:endParaRPr lang="de-DE" altLang="de-DE" sz="2800" i="1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 fontAlgn="base"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fr-BE" altLang="de-DE" sz="2800" u="sng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francoise.gallez@uclouvain.be</a:t>
            </a:r>
            <a:endParaRPr lang="de-DE" altLang="de-DE" sz="28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 fontAlgn="base"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fr-BE" altLang="de-DE" sz="2800" u="sng">
                <a:latin typeface="Cambria" panose="02040503050406030204" pitchFamily="18" charset="0"/>
                <a:ea typeface="Cambria" panose="02040503050406030204" pitchFamily="18" charset="0"/>
                <a:hlinkClick r:id="rId3"/>
              </a:rPr>
              <a:t>sabine.deknop@usaintlouis.be</a:t>
            </a:r>
            <a:endParaRPr lang="de-DE" altLang="de-DE" sz="28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fontAlgn="base">
              <a:spcAft>
                <a:spcPct val="0"/>
              </a:spcAft>
              <a:buFont typeface="Arial" panose="020B0604020202020204" pitchFamily="34" charset="0"/>
              <a:buNone/>
            </a:pPr>
            <a:endParaRPr lang="fr-BE" altLang="de-DE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850577" y="1398165"/>
            <a:ext cx="7732704" cy="4801314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fr-FR" sz="2400" b="1" kern="5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Selected</a:t>
            </a:r>
            <a:r>
              <a:rPr lang="fr-FR" sz="2400" b="1" kern="5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 </a:t>
            </a:r>
            <a:r>
              <a:rPr lang="fr-FR" sz="2400" b="1" kern="5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object</a:t>
            </a:r>
            <a:r>
              <a:rPr lang="fr-FR" sz="2400" b="1" kern="5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 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à"/>
            </a:pPr>
            <a:r>
              <a:rPr lang="fr-FR" sz="2000" b="1" kern="5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Object of CMC = direct </a:t>
            </a:r>
            <a:r>
              <a:rPr lang="fr-FR" sz="2000" b="1" kern="5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object</a:t>
            </a:r>
            <a:r>
              <a:rPr lang="fr-FR" sz="2000" b="1" kern="5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fr-BE" sz="2000" i="1" kern="5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Er </a:t>
            </a:r>
            <a:r>
              <a:rPr lang="fr-BE" sz="2000" i="1" kern="5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schneidet</a:t>
            </a:r>
            <a:r>
              <a:rPr lang="fr-BE" sz="2000" i="1" kern="5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 die </a:t>
            </a:r>
            <a:r>
              <a:rPr lang="fr-BE" sz="2000" i="1" kern="5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Zwiebel</a:t>
            </a:r>
            <a:r>
              <a:rPr lang="fr-BE" sz="2000" i="1" kern="5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 in die </a:t>
            </a:r>
            <a:r>
              <a:rPr lang="fr-BE" sz="2000" i="1" kern="5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Schüssel</a:t>
            </a:r>
            <a:r>
              <a:rPr lang="fr-BE" sz="2000" i="1" kern="5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fr-BE" sz="2000" kern="5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(</a:t>
            </a:r>
            <a:r>
              <a:rPr lang="fr-BE" sz="2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Lit.</a:t>
            </a:r>
            <a:r>
              <a:rPr lang="fr-BE" sz="2000" i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 </a:t>
            </a:r>
            <a:r>
              <a:rPr lang="fr-BE" sz="2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‘He </a:t>
            </a:r>
            <a:r>
              <a:rPr lang="fr-BE" sz="2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cuts</a:t>
            </a:r>
            <a:r>
              <a:rPr lang="fr-BE" sz="2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 the </a:t>
            </a:r>
            <a:r>
              <a:rPr lang="fr-BE" sz="2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onion</a:t>
            </a:r>
            <a:r>
              <a:rPr lang="fr-BE" sz="2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 </a:t>
            </a:r>
            <a:r>
              <a:rPr lang="fr-BE" sz="2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into</a:t>
            </a:r>
            <a:r>
              <a:rPr lang="fr-BE" sz="2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 the </a:t>
            </a:r>
            <a:r>
              <a:rPr lang="fr-BE" sz="2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bowl</a:t>
            </a:r>
            <a:r>
              <a:rPr lang="fr-BE" sz="2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’)</a:t>
            </a:r>
            <a:endParaRPr lang="fr-BE" sz="2000" kern="5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</a:pPr>
            <a:endParaRPr lang="fr-FR" sz="1600" i="1" kern="5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fr-FR" sz="2400" b="1" kern="5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Unselected</a:t>
            </a:r>
            <a:r>
              <a:rPr lang="fr-FR" sz="2400" b="1" kern="5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 </a:t>
            </a:r>
            <a:r>
              <a:rPr lang="fr-FR" sz="2400" b="1" kern="5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object</a:t>
            </a:r>
            <a:r>
              <a:rPr lang="fr-FR" sz="2400" b="1" kern="5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fr-FR" sz="2000" b="1" kern="5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Wingdings" panose="05000000000000000000" pitchFamily="2" charset="2"/>
              </a:rPr>
              <a:t> </a:t>
            </a:r>
            <a:r>
              <a:rPr lang="fr-FR" sz="2000" b="1" kern="5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Object of CMC ≠ direct </a:t>
            </a:r>
            <a:r>
              <a:rPr lang="fr-FR" sz="2000" b="1" kern="5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object</a:t>
            </a:r>
            <a:r>
              <a:rPr lang="fr-FR" sz="2000" b="1" kern="5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 </a:t>
            </a:r>
            <a:endParaRPr lang="fr-FR" sz="2000" b="1" i="1" kern="5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fr-BE" sz="2000" i="1" kern="50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Er </a:t>
            </a:r>
            <a:r>
              <a:rPr lang="fr-BE" sz="2000" i="1" kern="50" dirty="0" err="1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hat</a:t>
            </a:r>
            <a:r>
              <a:rPr lang="fr-BE" sz="2000" i="1" kern="50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 </a:t>
            </a:r>
            <a:r>
              <a:rPr lang="fr-BE" sz="2000" i="1" u="sng" kern="50" dirty="0" err="1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das</a:t>
            </a:r>
            <a:r>
              <a:rPr lang="fr-BE" sz="2000" i="1" u="sng" kern="50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 </a:t>
            </a:r>
            <a:r>
              <a:rPr lang="fr-BE" sz="2000" i="1" u="sng" kern="50" dirty="0" err="1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Buch</a:t>
            </a:r>
            <a:r>
              <a:rPr lang="fr-BE" sz="2000" i="1" kern="50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 </a:t>
            </a:r>
            <a:r>
              <a:rPr lang="fr-BE" sz="2000" i="1" kern="50" dirty="0" err="1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geschrieben</a:t>
            </a:r>
            <a:r>
              <a:rPr lang="fr-BE" sz="2000" i="1" kern="50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. </a:t>
            </a:r>
            <a:r>
              <a:rPr lang="fr-BE" sz="2000" i="1" kern="50" dirty="0">
                <a:solidFill>
                  <a:srgbClr val="002060"/>
                </a:solidFill>
                <a:latin typeface="Cambria"/>
                <a:ea typeface="Cambria"/>
                <a:cs typeface="Arial"/>
                <a:sym typeface="Wingdings" panose="05000000000000000000" pitchFamily="2" charset="2"/>
              </a:rPr>
              <a:t> </a:t>
            </a:r>
            <a:r>
              <a:rPr lang="fr-BE" sz="2000" kern="50" dirty="0">
                <a:solidFill>
                  <a:srgbClr val="002060"/>
                </a:solidFill>
                <a:latin typeface="Cambria"/>
                <a:ea typeface="Cambria"/>
                <a:cs typeface="Arial"/>
                <a:sym typeface="Wingdings" panose="05000000000000000000" pitchFamily="2" charset="2"/>
              </a:rPr>
              <a:t>He has </a:t>
            </a:r>
            <a:r>
              <a:rPr lang="fr-BE" sz="2000" kern="50" dirty="0" err="1">
                <a:solidFill>
                  <a:srgbClr val="002060"/>
                </a:solidFill>
                <a:latin typeface="Cambria"/>
                <a:ea typeface="Cambria"/>
                <a:cs typeface="Arial"/>
                <a:sym typeface="Wingdings" panose="05000000000000000000" pitchFamily="2" charset="2"/>
              </a:rPr>
              <a:t>written</a:t>
            </a:r>
            <a:r>
              <a:rPr lang="fr-BE" sz="2000" kern="50" dirty="0">
                <a:solidFill>
                  <a:srgbClr val="002060"/>
                </a:solidFill>
                <a:latin typeface="Cambria"/>
                <a:ea typeface="Cambria"/>
                <a:cs typeface="Arial"/>
                <a:sym typeface="Wingdings" panose="05000000000000000000" pitchFamily="2" charset="2"/>
              </a:rPr>
              <a:t> the book</a:t>
            </a:r>
            <a:endParaRPr lang="fr-BE" sz="2000" kern="50" dirty="0">
              <a:solidFill>
                <a:srgbClr val="002060"/>
              </a:solidFill>
              <a:latin typeface="Cambria"/>
              <a:ea typeface="Cambria"/>
              <a:cs typeface="Arial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buSzPts val="1200"/>
              <a:tabLst>
                <a:tab pos="582295" algn="l"/>
                <a:tab pos="1094740" algn="l"/>
              </a:tabLst>
            </a:pPr>
            <a:r>
              <a:rPr lang="fr-BE" sz="2000" i="1" kern="50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Er </a:t>
            </a:r>
            <a:r>
              <a:rPr lang="fr-BE" sz="2000" i="1" kern="50" dirty="0" err="1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hat</a:t>
            </a:r>
            <a:r>
              <a:rPr lang="fr-BE" sz="2000" i="1" kern="50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 </a:t>
            </a:r>
            <a:r>
              <a:rPr lang="fr-BE" sz="2000" i="1" u="sng" kern="50" dirty="0" err="1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das</a:t>
            </a:r>
            <a:r>
              <a:rPr lang="fr-BE" sz="2000" i="1" u="sng" kern="50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 </a:t>
            </a:r>
            <a:r>
              <a:rPr lang="fr-BE" sz="2000" i="1" u="sng" kern="50" dirty="0" err="1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Buch</a:t>
            </a:r>
            <a:r>
              <a:rPr lang="fr-BE" sz="2000" i="1" kern="50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 in die Tonne </a:t>
            </a:r>
            <a:r>
              <a:rPr lang="fr-BE" sz="2000" i="1" kern="50" dirty="0" err="1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geschrieben</a:t>
            </a:r>
            <a:r>
              <a:rPr lang="fr-BE" sz="2000" i="1" kern="50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. </a:t>
            </a:r>
            <a:r>
              <a:rPr lang="fr-BE" sz="2000" kern="50" dirty="0">
                <a:solidFill>
                  <a:srgbClr val="002060"/>
                </a:solidFill>
                <a:latin typeface="Cambria"/>
                <a:ea typeface="Cambria"/>
                <a:cs typeface="Arial"/>
                <a:sym typeface="Wingdings" panose="05000000000000000000" pitchFamily="2" charset="2"/>
              </a:rPr>
              <a:t> He </a:t>
            </a:r>
            <a:r>
              <a:rPr lang="fr-BE" sz="2000" kern="50" dirty="0" err="1">
                <a:solidFill>
                  <a:srgbClr val="002060"/>
                </a:solidFill>
                <a:latin typeface="Cambria"/>
                <a:ea typeface="Cambria"/>
                <a:cs typeface="Arial"/>
                <a:sym typeface="Wingdings" panose="05000000000000000000" pitchFamily="2" charset="2"/>
              </a:rPr>
              <a:t>didn’t</a:t>
            </a:r>
            <a:r>
              <a:rPr lang="fr-BE" sz="2000" kern="50" dirty="0">
                <a:solidFill>
                  <a:srgbClr val="002060"/>
                </a:solidFill>
                <a:latin typeface="Cambria"/>
                <a:ea typeface="Cambria"/>
                <a:cs typeface="Arial"/>
                <a:sym typeface="Wingdings" panose="05000000000000000000" pitchFamily="2" charset="2"/>
              </a:rPr>
              <a:t> </a:t>
            </a:r>
            <a:r>
              <a:rPr lang="fr-BE" sz="2000" kern="50" dirty="0" err="1">
                <a:solidFill>
                  <a:srgbClr val="002060"/>
                </a:solidFill>
                <a:latin typeface="Cambria"/>
                <a:ea typeface="Cambria"/>
                <a:cs typeface="Arial"/>
                <a:sym typeface="Wingdings" panose="05000000000000000000" pitchFamily="2" charset="2"/>
              </a:rPr>
              <a:t>write</a:t>
            </a:r>
            <a:r>
              <a:rPr lang="fr-BE" sz="2000" kern="50" dirty="0">
                <a:solidFill>
                  <a:srgbClr val="002060"/>
                </a:solidFill>
                <a:latin typeface="Cambria"/>
                <a:ea typeface="Cambria"/>
                <a:cs typeface="Arial"/>
                <a:sym typeface="Wingdings" panose="05000000000000000000" pitchFamily="2" charset="2"/>
              </a:rPr>
              <a:t> the book</a:t>
            </a:r>
            <a:endParaRPr lang="fr-BE" sz="2000" dirty="0">
              <a:solidFill>
                <a:srgbClr val="002060"/>
              </a:solidFill>
              <a:latin typeface="Cambria"/>
              <a:ea typeface="Cambria"/>
              <a:cs typeface="Arial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buSzPts val="1200"/>
              <a:tabLst>
                <a:tab pos="582295" algn="l"/>
                <a:tab pos="1094740" algn="l"/>
              </a:tabLst>
            </a:pPr>
            <a:r>
              <a:rPr lang="fr-BE" sz="2000" kern="50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(Lit. ‘He has </a:t>
            </a:r>
            <a:r>
              <a:rPr lang="fr-BE" sz="2000" kern="50" dirty="0" err="1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written</a:t>
            </a:r>
            <a:r>
              <a:rPr lang="fr-BE" sz="2000" kern="50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 the book </a:t>
            </a:r>
            <a:r>
              <a:rPr lang="fr-BE" sz="2000" kern="50" dirty="0" err="1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into</a:t>
            </a:r>
            <a:r>
              <a:rPr lang="fr-BE" sz="2000" kern="50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 the bin’)</a:t>
            </a:r>
            <a:endParaRPr lang="de-DE" sz="2000" i="1" kern="50" dirty="0">
              <a:solidFill>
                <a:srgbClr val="002060"/>
              </a:solidFill>
              <a:latin typeface="Cambria"/>
              <a:ea typeface="Cambria"/>
              <a:cs typeface="Arial" panose="020B0604020202020204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630167" y="425697"/>
            <a:ext cx="5029201" cy="52322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fr-BE" altLang="de-DE" sz="2800" err="1">
                <a:solidFill>
                  <a:srgbClr val="002060"/>
                </a:solidFill>
                <a:latin typeface="Cambria"/>
                <a:ea typeface="Cambria" panose="02040503050406030204" pitchFamily="18" charset="0"/>
              </a:rPr>
              <a:t>Status</a:t>
            </a:r>
            <a:r>
              <a:rPr lang="fr-BE" altLang="de-DE" sz="2800">
                <a:solidFill>
                  <a:srgbClr val="002060"/>
                </a:solidFill>
                <a:latin typeface="Cambria"/>
                <a:ea typeface="Cambria" panose="02040503050406030204" pitchFamily="18" charset="0"/>
              </a:rPr>
              <a:t> of OBJ </a:t>
            </a:r>
            <a:endParaRPr lang="fr-BE" kern="50">
              <a:solidFill>
                <a:srgbClr val="002060"/>
              </a:solidFill>
              <a:latin typeface="Cambria"/>
              <a:ea typeface="Cambria" panose="02040503050406030204" pitchFamily="18" charset="0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F3520B2-E66F-4753-AC56-4380749B950F}"/>
              </a:ext>
            </a:extLst>
          </p:cNvPr>
          <p:cNvSpPr txBox="1"/>
          <p:nvPr/>
        </p:nvSpPr>
        <p:spPr>
          <a:xfrm>
            <a:off x="5011271" y="6122894"/>
            <a:ext cx="44196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solidFill>
                  <a:srgbClr val="002060"/>
                </a:solidFill>
                <a:latin typeface="Cambria"/>
              </a:rPr>
              <a:t>(a. o. Goldberg &amp; Jackendoff 2004)</a:t>
            </a:r>
            <a:r>
              <a:rPr lang="fr-FR">
                <a:latin typeface="Cambria"/>
              </a:rPr>
              <a:t>​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1487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Espace réservé du texte 7">
            <a:extLst>
              <a:ext uri="{FF2B5EF4-FFF2-40B4-BE49-F238E27FC236}">
                <a16:creationId xmlns:a16="http://schemas.microsoft.com/office/drawing/2014/main" id="{DE2E426D-B0BD-4E4C-8325-4769226706B4}"/>
              </a:ext>
            </a:extLst>
          </p:cNvPr>
          <p:cNvSpPr>
            <a:spLocks noGrp="1" noChangeArrowheads="1"/>
          </p:cNvSpPr>
          <p:nvPr>
            <p:ph type="body" sz="quarter" idx="12"/>
          </p:nvPr>
        </p:nvSpPr>
        <p:spPr bwMode="auto">
          <a:xfrm>
            <a:off x="614363" y="1423988"/>
            <a:ext cx="8164512" cy="5144763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spcAft>
                <a:spcPct val="0"/>
              </a:spcAft>
              <a:buNone/>
              <a:defRPr/>
            </a:pPr>
            <a:r>
              <a:rPr lang="fr-BE" altLang="de-DE" sz="2800" b="1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(i) </a:t>
            </a:r>
            <a:r>
              <a:rPr lang="fr-BE" altLang="de-DE" sz="2800" b="1" dirty="0" err="1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Syntactic</a:t>
            </a:r>
            <a:r>
              <a:rPr lang="fr-BE" altLang="de-DE" sz="2800" b="1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 </a:t>
            </a:r>
            <a:r>
              <a:rPr lang="fr-BE" altLang="de-DE" sz="2800" b="1" dirty="0" err="1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realization</a:t>
            </a:r>
            <a:r>
              <a:rPr lang="fr-BE" altLang="de-DE" sz="2800" b="1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 of OBL:</a:t>
            </a:r>
            <a:endParaRPr lang="fr-FR" dirty="0">
              <a:latin typeface="Cambria"/>
              <a:ea typeface="Cambria"/>
            </a:endParaRPr>
          </a:p>
          <a:p>
            <a:pPr marL="0" indent="0">
              <a:spcAft>
                <a:spcPct val="0"/>
              </a:spcAft>
              <a:buNone/>
              <a:defRPr/>
            </a:pPr>
            <a:endParaRPr lang="fr-BE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base"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fr-BE" altLang="de-DE" dirty="0" err="1">
                <a:latin typeface="Cambria"/>
                <a:ea typeface="Cambria"/>
                <a:cs typeface="Arial"/>
              </a:rPr>
              <a:t>Prepositional</a:t>
            </a:r>
            <a:r>
              <a:rPr lang="fr-BE" altLang="de-DE" dirty="0">
                <a:latin typeface="Cambria"/>
                <a:ea typeface="Cambria"/>
                <a:cs typeface="Arial"/>
              </a:rPr>
              <a:t> phrase</a:t>
            </a:r>
          </a:p>
          <a:p>
            <a:pPr marL="0" indent="0" fontAlgn="base">
              <a:spcAft>
                <a:spcPct val="0"/>
              </a:spcAft>
              <a:buNone/>
              <a:defRPr/>
            </a:pPr>
            <a:r>
              <a:rPr lang="fr-FR" altLang="de-DE" sz="2000" dirty="0">
                <a:latin typeface="Cambria"/>
                <a:ea typeface="Cambria"/>
                <a:cs typeface="Arial"/>
              </a:rPr>
              <a:t>	</a:t>
            </a:r>
            <a:r>
              <a:rPr lang="fr-FR" altLang="de-DE" sz="2000" i="1" dirty="0">
                <a:latin typeface="Cambria"/>
                <a:ea typeface="Cambria"/>
                <a:cs typeface="Arial"/>
              </a:rPr>
              <a:t>Die Turbine </a:t>
            </a:r>
            <a:r>
              <a:rPr lang="fr-FR" altLang="de-DE" sz="2000" i="1" dirty="0" err="1">
                <a:latin typeface="Cambria"/>
                <a:ea typeface="Cambria"/>
                <a:cs typeface="Arial"/>
              </a:rPr>
              <a:t>bläst</a:t>
            </a:r>
            <a:r>
              <a:rPr lang="fr-FR" altLang="de-DE" sz="2000" i="1" dirty="0">
                <a:latin typeface="Cambria"/>
                <a:ea typeface="Cambria"/>
                <a:cs typeface="Arial"/>
              </a:rPr>
              <a:t> die </a:t>
            </a:r>
            <a:r>
              <a:rPr lang="fr-FR" altLang="de-DE" sz="2000" i="1" dirty="0" err="1">
                <a:latin typeface="Cambria"/>
                <a:ea typeface="Cambria"/>
                <a:cs typeface="Arial"/>
              </a:rPr>
              <a:t>Touristin</a:t>
            </a:r>
            <a:r>
              <a:rPr lang="fr-FR" altLang="de-DE" sz="2000" i="1" dirty="0">
                <a:latin typeface="Cambria"/>
                <a:ea typeface="Cambria"/>
                <a:cs typeface="Arial"/>
              </a:rPr>
              <a:t> </a:t>
            </a:r>
            <a:r>
              <a:rPr lang="fr-FR" altLang="de-DE" sz="2000" i="1" u="sng" dirty="0" err="1">
                <a:latin typeface="Cambria"/>
                <a:ea typeface="Cambria"/>
                <a:cs typeface="Arial"/>
              </a:rPr>
              <a:t>ins</a:t>
            </a:r>
            <a:r>
              <a:rPr lang="fr-FR" altLang="de-DE" sz="2000" i="1" u="sng" dirty="0">
                <a:latin typeface="Cambria"/>
                <a:ea typeface="Cambria"/>
                <a:cs typeface="Arial"/>
              </a:rPr>
              <a:t> </a:t>
            </a:r>
            <a:r>
              <a:rPr lang="fr-FR" altLang="de-DE" sz="2000" i="1" u="sng" dirty="0" err="1">
                <a:latin typeface="Cambria"/>
                <a:ea typeface="Cambria"/>
                <a:cs typeface="Arial"/>
              </a:rPr>
              <a:t>Wasser</a:t>
            </a:r>
            <a:r>
              <a:rPr lang="fr-FR" altLang="de-DE" sz="2000" i="1" u="sng" dirty="0">
                <a:latin typeface="Cambria"/>
                <a:ea typeface="Cambria"/>
                <a:cs typeface="Arial"/>
              </a:rPr>
              <a:t>/</a:t>
            </a:r>
            <a:r>
              <a:rPr lang="fr-FR" altLang="de-DE" sz="2000" i="1" u="sng" dirty="0" err="1">
                <a:latin typeface="Cambria"/>
                <a:ea typeface="Cambria"/>
                <a:cs typeface="Arial"/>
              </a:rPr>
              <a:t>ins</a:t>
            </a:r>
            <a:r>
              <a:rPr lang="fr-FR" altLang="de-DE" sz="2000" i="1" u="sng" dirty="0">
                <a:latin typeface="Cambria"/>
                <a:ea typeface="Cambria"/>
                <a:cs typeface="Arial"/>
              </a:rPr>
              <a:t> </a:t>
            </a:r>
            <a:r>
              <a:rPr lang="fr-FR" altLang="de-DE" sz="2000" i="1" u="sng" dirty="0" err="1">
                <a:latin typeface="Cambria"/>
                <a:ea typeface="Cambria"/>
                <a:cs typeface="Arial"/>
              </a:rPr>
              <a:t>Meer</a:t>
            </a:r>
            <a:r>
              <a:rPr lang="fr-FR" altLang="de-DE" sz="2000" i="1" dirty="0">
                <a:latin typeface="Cambria"/>
                <a:ea typeface="Cambria"/>
                <a:cs typeface="Arial"/>
              </a:rPr>
              <a:t>.</a:t>
            </a:r>
          </a:p>
          <a:p>
            <a:pPr marL="0" indent="0">
              <a:spcAft>
                <a:spcPct val="0"/>
              </a:spcAft>
              <a:buNone/>
              <a:defRPr/>
            </a:pPr>
            <a:r>
              <a:rPr lang="fr-FR" altLang="de-DE" sz="2000" dirty="0">
                <a:latin typeface="Cambria"/>
                <a:ea typeface="Cambria"/>
                <a:cs typeface="Arial"/>
              </a:rPr>
              <a:t>                (Lit. 'The turbine </a:t>
            </a:r>
            <a:r>
              <a:rPr lang="fr-FR" altLang="de-DE" sz="2000" dirty="0" err="1">
                <a:latin typeface="Cambria"/>
                <a:ea typeface="Cambria"/>
                <a:cs typeface="Arial"/>
              </a:rPr>
              <a:t>blows</a:t>
            </a:r>
            <a:r>
              <a:rPr lang="fr-FR" altLang="de-DE" sz="2000" dirty="0">
                <a:latin typeface="Cambria"/>
                <a:ea typeface="Cambria"/>
                <a:cs typeface="Arial"/>
              </a:rPr>
              <a:t> the </a:t>
            </a:r>
            <a:r>
              <a:rPr lang="fr-FR" altLang="de-DE" sz="2000" dirty="0" err="1">
                <a:latin typeface="Cambria"/>
                <a:ea typeface="Cambria"/>
                <a:cs typeface="Arial"/>
              </a:rPr>
              <a:t>tourist</a:t>
            </a:r>
            <a:r>
              <a:rPr lang="fr-FR" altLang="de-DE" sz="2000" dirty="0">
                <a:latin typeface="Cambria"/>
                <a:ea typeface="Cambria"/>
                <a:cs typeface="Arial"/>
              </a:rPr>
              <a:t> </a:t>
            </a:r>
            <a:r>
              <a:rPr lang="fr-FR" altLang="de-DE" sz="2000" dirty="0" err="1">
                <a:latin typeface="Cambria"/>
                <a:ea typeface="Cambria"/>
                <a:cs typeface="Arial"/>
              </a:rPr>
              <a:t>into</a:t>
            </a:r>
            <a:r>
              <a:rPr lang="fr-FR" altLang="de-DE" sz="2000" dirty="0">
                <a:latin typeface="Cambria"/>
                <a:ea typeface="Cambria"/>
                <a:cs typeface="Arial"/>
              </a:rPr>
              <a:t> the water/</a:t>
            </a:r>
            <a:r>
              <a:rPr lang="fr-FR" altLang="de-DE" sz="2000" dirty="0" err="1">
                <a:latin typeface="Cambria"/>
                <a:ea typeface="Cambria"/>
                <a:cs typeface="Arial"/>
              </a:rPr>
              <a:t>into</a:t>
            </a:r>
            <a:r>
              <a:rPr lang="fr-FR" altLang="de-DE" sz="2000" dirty="0">
                <a:latin typeface="Cambria"/>
                <a:ea typeface="Cambria"/>
                <a:cs typeface="Arial"/>
              </a:rPr>
              <a:t> the </a:t>
            </a:r>
            <a:r>
              <a:rPr lang="fr-FR" altLang="de-DE" sz="2000" dirty="0" err="1">
                <a:latin typeface="Cambria"/>
                <a:ea typeface="Cambria"/>
                <a:cs typeface="Arial"/>
              </a:rPr>
              <a:t>sea</a:t>
            </a:r>
            <a:r>
              <a:rPr lang="fr-FR" altLang="de-DE" sz="2000" dirty="0">
                <a:latin typeface="Cambria"/>
                <a:ea typeface="Cambria"/>
                <a:cs typeface="Arial"/>
              </a:rPr>
              <a:t>’)</a:t>
            </a:r>
            <a:endParaRPr lang="fr-FR" dirty="0"/>
          </a:p>
          <a:p>
            <a:pPr marL="0" indent="0" fontAlgn="base">
              <a:spcAft>
                <a:spcPct val="0"/>
              </a:spcAft>
              <a:buNone/>
              <a:defRPr/>
            </a:pPr>
            <a:endParaRPr lang="fr-BE" altLang="de-DE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base"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fr-BE" altLang="de-DE" dirty="0" err="1">
                <a:latin typeface="Cambria"/>
                <a:ea typeface="Cambria"/>
                <a:cs typeface="Arial"/>
              </a:rPr>
              <a:t>Particle</a:t>
            </a:r>
            <a:r>
              <a:rPr lang="fr-BE" altLang="de-DE" dirty="0">
                <a:latin typeface="Cambria"/>
                <a:ea typeface="Cambria"/>
                <a:cs typeface="Arial"/>
              </a:rPr>
              <a:t> of </a:t>
            </a:r>
            <a:r>
              <a:rPr lang="fr-BE" altLang="de-DE" dirty="0" err="1">
                <a:latin typeface="Cambria"/>
                <a:ea typeface="Cambria"/>
                <a:cs typeface="Arial"/>
              </a:rPr>
              <a:t>phrasal</a:t>
            </a:r>
            <a:r>
              <a:rPr lang="fr-BE" altLang="de-DE" dirty="0">
                <a:latin typeface="Cambria"/>
                <a:ea typeface="Cambria"/>
                <a:cs typeface="Arial"/>
              </a:rPr>
              <a:t> </a:t>
            </a:r>
            <a:r>
              <a:rPr lang="fr-BE" altLang="de-DE" dirty="0" err="1">
                <a:latin typeface="Cambria"/>
                <a:ea typeface="Cambria"/>
                <a:cs typeface="Arial"/>
              </a:rPr>
              <a:t>verb</a:t>
            </a:r>
            <a:endParaRPr lang="fr-BE" altLang="de-DE" dirty="0">
              <a:latin typeface="Cambria"/>
              <a:ea typeface="Cambria"/>
              <a:cs typeface="Arial"/>
            </a:endParaRPr>
          </a:p>
          <a:p>
            <a:pPr marL="0" indent="0" fontAlgn="base">
              <a:spcAft>
                <a:spcPct val="0"/>
              </a:spcAft>
              <a:buNone/>
              <a:defRPr/>
            </a:pPr>
            <a:r>
              <a:rPr lang="fr-FR" altLang="de-DE" sz="2000" dirty="0">
                <a:latin typeface="Cambria"/>
                <a:ea typeface="Cambria"/>
                <a:cs typeface="Arial"/>
              </a:rPr>
              <a:t>	</a:t>
            </a:r>
            <a:r>
              <a:rPr lang="fr-FR" altLang="de-DE" sz="2000" i="1" dirty="0">
                <a:latin typeface="Cambria"/>
                <a:ea typeface="Cambria"/>
                <a:cs typeface="Arial"/>
              </a:rPr>
              <a:t>Die Turbine </a:t>
            </a:r>
            <a:r>
              <a:rPr lang="fr-FR" altLang="de-DE" sz="2000" i="1" dirty="0" err="1">
                <a:latin typeface="Cambria"/>
                <a:ea typeface="Cambria"/>
                <a:cs typeface="Arial"/>
              </a:rPr>
              <a:t>bläst</a:t>
            </a:r>
            <a:r>
              <a:rPr lang="fr-FR" altLang="de-DE" sz="2000" i="1" dirty="0">
                <a:latin typeface="Cambria"/>
                <a:ea typeface="Cambria"/>
                <a:cs typeface="Arial"/>
              </a:rPr>
              <a:t> die </a:t>
            </a:r>
            <a:r>
              <a:rPr lang="fr-FR" altLang="de-DE" sz="2000" i="1" dirty="0" err="1">
                <a:latin typeface="Cambria"/>
                <a:ea typeface="Cambria"/>
                <a:cs typeface="Arial"/>
              </a:rPr>
              <a:t>Touristin</a:t>
            </a:r>
            <a:r>
              <a:rPr lang="fr-FR" altLang="de-DE" sz="2000" i="1" dirty="0">
                <a:latin typeface="Cambria"/>
                <a:ea typeface="Cambria"/>
                <a:cs typeface="Arial"/>
              </a:rPr>
              <a:t> </a:t>
            </a:r>
            <a:r>
              <a:rPr lang="fr-FR" altLang="de-DE" sz="2000" i="1" u="sng" dirty="0" err="1">
                <a:latin typeface="Cambria"/>
                <a:ea typeface="Cambria"/>
                <a:cs typeface="Arial"/>
              </a:rPr>
              <a:t>weg</a:t>
            </a:r>
            <a:r>
              <a:rPr lang="fr-FR" altLang="de-DE" sz="2000" i="1" dirty="0">
                <a:latin typeface="Cambria"/>
                <a:ea typeface="Cambria"/>
                <a:cs typeface="Arial"/>
              </a:rPr>
              <a:t>.</a:t>
            </a:r>
          </a:p>
          <a:p>
            <a:pPr marL="0" indent="0" fontAlgn="base">
              <a:spcAft>
                <a:spcPct val="0"/>
              </a:spcAft>
              <a:buNone/>
              <a:defRPr/>
            </a:pPr>
            <a:r>
              <a:rPr lang="fr-FR" altLang="de-DE" sz="1800" dirty="0">
                <a:latin typeface="Cambria"/>
                <a:ea typeface="Cambria"/>
                <a:cs typeface="Arial"/>
              </a:rPr>
              <a:t>	</a:t>
            </a:r>
            <a:r>
              <a:rPr lang="fr-FR" altLang="de-DE" sz="2000" dirty="0">
                <a:latin typeface="Cambria"/>
                <a:ea typeface="Cambria"/>
                <a:cs typeface="Arial"/>
              </a:rPr>
              <a:t>(Lit. ‘The turbine </a:t>
            </a:r>
            <a:r>
              <a:rPr lang="fr-FR" altLang="de-DE" sz="2000" dirty="0" err="1">
                <a:latin typeface="Cambria"/>
                <a:ea typeface="Cambria"/>
                <a:cs typeface="Arial"/>
              </a:rPr>
              <a:t>blows</a:t>
            </a:r>
            <a:r>
              <a:rPr lang="fr-FR" altLang="de-DE" sz="2000" dirty="0">
                <a:latin typeface="Cambria"/>
                <a:ea typeface="Cambria"/>
                <a:cs typeface="Arial"/>
              </a:rPr>
              <a:t> the </a:t>
            </a:r>
            <a:r>
              <a:rPr lang="fr-FR" altLang="de-DE" sz="2000" dirty="0" err="1">
                <a:latin typeface="Cambria"/>
                <a:ea typeface="Cambria"/>
                <a:cs typeface="Arial"/>
              </a:rPr>
              <a:t>tourist</a:t>
            </a:r>
            <a:r>
              <a:rPr lang="fr-FR" altLang="de-DE" sz="2000" dirty="0">
                <a:latin typeface="Cambria"/>
                <a:ea typeface="Cambria"/>
                <a:cs typeface="Arial"/>
              </a:rPr>
              <a:t> </a:t>
            </a:r>
            <a:r>
              <a:rPr lang="fr-FR" altLang="de-DE" sz="2000" dirty="0" err="1">
                <a:latin typeface="Cambria"/>
                <a:ea typeface="Cambria"/>
                <a:cs typeface="Arial"/>
              </a:rPr>
              <a:t>away</a:t>
            </a:r>
            <a:r>
              <a:rPr lang="fr-FR" altLang="de-DE" sz="2000" dirty="0">
                <a:latin typeface="Cambria"/>
                <a:ea typeface="Cambria"/>
                <a:cs typeface="Arial"/>
              </a:rPr>
              <a:t>’)</a:t>
            </a:r>
            <a:endParaRPr lang="fr-FR" altLang="de-DE" sz="2000" dirty="0">
              <a:latin typeface="Cambria"/>
              <a:ea typeface="Cambria" panose="02040503050406030204" pitchFamily="18" charset="0"/>
              <a:cs typeface="Arial"/>
            </a:endParaRPr>
          </a:p>
          <a:p>
            <a:pPr marL="0" indent="0" fontAlgn="base">
              <a:spcAft>
                <a:spcPct val="0"/>
              </a:spcAft>
              <a:buNone/>
              <a:defRPr/>
            </a:pPr>
            <a:endParaRPr lang="fr-BE" altLang="de-DE" sz="1800" dirty="0"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566161" y="379366"/>
            <a:ext cx="4882896" cy="58477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altLang="de-DE" sz="32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3. The oblique argument</a:t>
            </a:r>
          </a:p>
        </p:txBody>
      </p:sp>
    </p:spTree>
    <p:extLst>
      <p:ext uri="{BB962C8B-B14F-4D97-AF65-F5344CB8AC3E}">
        <p14:creationId xmlns:p14="http://schemas.microsoft.com/office/powerpoint/2010/main" val="1929473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DC62DC-E6E7-43C6-893E-E353ECD75DDD}"/>
              </a:ext>
            </a:extLst>
          </p:cNvPr>
          <p:cNvSpPr txBox="1"/>
          <p:nvPr/>
        </p:nvSpPr>
        <p:spPr>
          <a:xfrm>
            <a:off x="825632" y="1563762"/>
            <a:ext cx="7427081" cy="43858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400" eaLnBrk="1" fontAlgn="auto" hangingPunct="1">
              <a:lnSpc>
                <a:spcPct val="90000"/>
              </a:lnSpc>
              <a:spcBef>
                <a:spcPts val="1000"/>
              </a:spcBef>
              <a:defRPr/>
            </a:pPr>
            <a:r>
              <a:rPr lang="fr-BE" sz="2800" b="1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(ii) </a:t>
            </a:r>
            <a:r>
              <a:rPr lang="fr-BE" sz="2800" b="1" dirty="0" err="1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Morphosyntactic</a:t>
            </a:r>
            <a:r>
              <a:rPr lang="fr-BE" sz="2800" b="1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 case-</a:t>
            </a:r>
            <a:r>
              <a:rPr lang="fr-BE" sz="2800" b="1" dirty="0" err="1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marking</a:t>
            </a:r>
            <a:r>
              <a:rPr lang="fr-BE" sz="2800" b="1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 of OBL:</a:t>
            </a:r>
            <a:r>
              <a:rPr lang="fr-FR" sz="2800" b="1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​</a:t>
            </a:r>
            <a:endParaRPr lang="fr-FR" dirty="0">
              <a:latin typeface="Cambria"/>
            </a:endParaRPr>
          </a:p>
          <a:p>
            <a:pPr defTabSz="914400" eaLnBrk="1" fontAlgn="auto" hangingPunct="1">
              <a:lnSpc>
                <a:spcPct val="90000"/>
              </a:lnSpc>
              <a:spcBef>
                <a:spcPts val="1000"/>
              </a:spcBef>
              <a:defRPr/>
            </a:pPr>
            <a:endParaRPr lang="fr-FR" sz="24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  <a:p>
            <a:pPr defTabSz="914400" eaLnBrk="1" fontAlgn="auto" hangingPunct="1">
              <a:lnSpc>
                <a:spcPct val="90000"/>
              </a:lnSpc>
              <a:spcBef>
                <a:spcPts val="1000"/>
              </a:spcBef>
              <a:defRPr/>
            </a:pPr>
            <a:endParaRPr lang="fr-FR" sz="24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  <a:p>
            <a:pPr defTabSz="914400" eaLnBrk="1" fontAlgn="auto" hangingPunct="1">
              <a:lnSpc>
                <a:spcPct val="90000"/>
              </a:lnSpc>
              <a:spcBef>
                <a:spcPts val="1000"/>
              </a:spcBef>
              <a:defRPr/>
            </a:pPr>
            <a:endParaRPr lang="fr-FR" sz="24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  <a:p>
            <a:endParaRPr lang="fr-FR" sz="2400" i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Segoe UI"/>
            </a:endParaRPr>
          </a:p>
          <a:p>
            <a:endParaRPr lang="fr-FR" sz="2400" i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Segoe UI"/>
            </a:endParaRPr>
          </a:p>
          <a:p>
            <a:r>
              <a:rPr lang="fr-FR" sz="2000" i="1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Segoe UI"/>
              </a:rPr>
              <a:t>Der </a:t>
            </a:r>
            <a:r>
              <a:rPr lang="fr-FR" sz="2000" i="1" dirty="0" err="1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Segoe UI"/>
              </a:rPr>
              <a:t>Kritiker</a:t>
            </a:r>
            <a:r>
              <a:rPr lang="fr-FR" sz="2000" i="1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Segoe UI"/>
              </a:rPr>
              <a:t> </a:t>
            </a:r>
            <a:r>
              <a:rPr lang="fr-FR" sz="2000" i="1" dirty="0" err="1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Segoe UI"/>
              </a:rPr>
              <a:t>schrieb</a:t>
            </a:r>
            <a:r>
              <a:rPr lang="fr-FR" sz="2000" i="1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Segoe UI"/>
              </a:rPr>
              <a:t> </a:t>
            </a:r>
            <a:r>
              <a:rPr lang="fr-FR" sz="2000" i="1" dirty="0" err="1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Segoe UI"/>
              </a:rPr>
              <a:t>das</a:t>
            </a:r>
            <a:r>
              <a:rPr lang="fr-FR" sz="2000" i="1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Segoe UI"/>
              </a:rPr>
              <a:t> </a:t>
            </a:r>
            <a:r>
              <a:rPr lang="fr-FR" sz="2000" i="1" dirty="0" err="1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Segoe UI"/>
              </a:rPr>
              <a:t>Buch</a:t>
            </a:r>
            <a:r>
              <a:rPr lang="fr-FR" sz="2000" i="1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Segoe UI"/>
              </a:rPr>
              <a:t> in </a:t>
            </a:r>
            <a:r>
              <a:rPr lang="fr-FR" sz="2000" i="1" dirty="0" err="1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Segoe UI"/>
              </a:rPr>
              <a:t>die</a:t>
            </a:r>
            <a:r>
              <a:rPr lang="fr-FR" sz="2000" i="1" baseline="-25000" dirty="0" err="1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Segoe UI"/>
              </a:rPr>
              <a:t>ACC</a:t>
            </a:r>
            <a:r>
              <a:rPr lang="fr-FR" sz="2000" i="1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Segoe UI"/>
              </a:rPr>
              <a:t> Tonne </a:t>
            </a:r>
            <a:r>
              <a:rPr lang="fr-FR" sz="2000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Segoe UI"/>
              </a:rPr>
              <a:t>[PP + Accusative]</a:t>
            </a:r>
          </a:p>
          <a:p>
            <a:r>
              <a:rPr lang="en-US" sz="2000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Segoe UI"/>
              </a:rPr>
              <a:t>​(Lit. ‘The critic/reviewer wrote the book into the bin')</a:t>
            </a:r>
            <a:endParaRPr lang="en-US" sz="2000" dirty="0">
              <a:solidFill>
                <a:srgbClr val="002060"/>
              </a:solidFill>
              <a:latin typeface="Cambria"/>
              <a:ea typeface="Cambria" panose="02040503050406030204" pitchFamily="18" charset="0"/>
            </a:endParaRPr>
          </a:p>
          <a:p>
            <a:r>
              <a:rPr lang="fr-FR" sz="2000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Segoe UI"/>
              </a:rPr>
              <a:t>	</a:t>
            </a:r>
            <a:r>
              <a:rPr lang="fr-FR" sz="3200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Segoe UI"/>
              </a:rPr>
              <a:t>							≠</a:t>
            </a:r>
            <a:endParaRPr lang="en-US" sz="3200" dirty="0">
              <a:solidFill>
                <a:srgbClr val="002060"/>
              </a:solidFill>
              <a:latin typeface="Cambria"/>
              <a:ea typeface="Cambria" panose="02040503050406030204" pitchFamily="18" charset="0"/>
              <a:cs typeface="Segoe UI"/>
            </a:endParaRPr>
          </a:p>
          <a:p>
            <a:r>
              <a:rPr lang="fr-FR" sz="2000" i="1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Segoe UI"/>
              </a:rPr>
              <a:t>Der </a:t>
            </a:r>
            <a:r>
              <a:rPr lang="fr-FR" sz="2000" i="1" dirty="0" err="1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Segoe UI"/>
              </a:rPr>
              <a:t>Kritiker</a:t>
            </a:r>
            <a:r>
              <a:rPr lang="fr-FR" sz="2000" i="1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Segoe UI"/>
              </a:rPr>
              <a:t> </a:t>
            </a:r>
            <a:r>
              <a:rPr lang="fr-FR" sz="2000" i="1" dirty="0" err="1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Segoe UI"/>
              </a:rPr>
              <a:t>schrieb</a:t>
            </a:r>
            <a:r>
              <a:rPr lang="fr-FR" sz="2000" i="1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Segoe UI"/>
              </a:rPr>
              <a:t> </a:t>
            </a:r>
            <a:r>
              <a:rPr lang="fr-FR" sz="2000" i="1" dirty="0" err="1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Segoe UI"/>
              </a:rPr>
              <a:t>das</a:t>
            </a:r>
            <a:r>
              <a:rPr lang="fr-FR" sz="2000" i="1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Segoe UI"/>
              </a:rPr>
              <a:t> </a:t>
            </a:r>
            <a:r>
              <a:rPr lang="fr-FR" sz="2000" i="1" dirty="0" err="1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Segoe UI"/>
              </a:rPr>
              <a:t>Buch</a:t>
            </a:r>
            <a:r>
              <a:rPr lang="fr-FR" sz="2000" i="1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Segoe UI"/>
              </a:rPr>
              <a:t> in </a:t>
            </a:r>
            <a:r>
              <a:rPr lang="fr-FR" sz="2000" i="1" dirty="0" err="1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Segoe UI"/>
              </a:rPr>
              <a:t>der</a:t>
            </a:r>
            <a:r>
              <a:rPr lang="fr-FR" sz="2000" i="1" baseline="-25000" dirty="0" err="1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Segoe UI"/>
              </a:rPr>
              <a:t>DAT</a:t>
            </a:r>
            <a:r>
              <a:rPr lang="fr-FR" sz="2000" i="1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Segoe UI"/>
              </a:rPr>
              <a:t> Bretagne </a:t>
            </a:r>
            <a:r>
              <a:rPr lang="fr-FR" sz="2000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Segoe UI"/>
              </a:rPr>
              <a:t>[PP + Dative]</a:t>
            </a:r>
            <a:r>
              <a:rPr lang="fr-BE" sz="2000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Segoe UI"/>
              </a:rPr>
              <a:t>​</a:t>
            </a:r>
          </a:p>
          <a:p>
            <a:r>
              <a:rPr lang="en-US" sz="2000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Segoe UI"/>
              </a:rPr>
              <a:t>(Lit. ‘The critic/reviewer wrote the book in Brittany')</a:t>
            </a:r>
            <a:endParaRPr lang="fr-BE" sz="2000" dirty="0">
              <a:solidFill>
                <a:srgbClr val="002060"/>
              </a:solidFill>
              <a:latin typeface="Cambria"/>
              <a:ea typeface="Cambria" panose="02040503050406030204" pitchFamily="18" charset="0"/>
              <a:cs typeface="Segoe UI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566161" y="379366"/>
            <a:ext cx="4882896" cy="58477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altLang="de-DE" sz="32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3. The oblique argument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994468" y="2186579"/>
            <a:ext cx="5257800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fr-FR" sz="24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DIRECTION				  LOCATION				</a:t>
            </a:r>
          </a:p>
          <a:p>
            <a:pPr algn="just"/>
            <a:endParaRPr lang="fr-FR" sz="2400">
              <a:solidFill>
                <a:srgbClr val="002060"/>
              </a:solidFill>
              <a:latin typeface="Cambria"/>
              <a:ea typeface="Cambria" panose="02040503050406030204" pitchFamily="18" charset="0"/>
            </a:endParaRPr>
          </a:p>
          <a:p>
            <a:pPr algn="just"/>
            <a:r>
              <a:rPr lang="fr-FR" sz="24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Accusative					Dative	</a:t>
            </a:r>
          </a:p>
        </p:txBody>
      </p:sp>
      <p:sp>
        <p:nvSpPr>
          <p:cNvPr id="11" name="Flèche vers le bas 10"/>
          <p:cNvSpPr/>
          <p:nvPr/>
        </p:nvSpPr>
        <p:spPr>
          <a:xfrm>
            <a:off x="2645126" y="2669656"/>
            <a:ext cx="252000" cy="603505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2" name="Flèche vers le bas 11"/>
          <p:cNvSpPr/>
          <p:nvPr/>
        </p:nvSpPr>
        <p:spPr>
          <a:xfrm>
            <a:off x="6007609" y="2669657"/>
            <a:ext cx="252000" cy="603504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908489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Espace réservé du texte 7">
            <a:extLst>
              <a:ext uri="{FF2B5EF4-FFF2-40B4-BE49-F238E27FC236}">
                <a16:creationId xmlns:a16="http://schemas.microsoft.com/office/drawing/2014/main" id="{DE2E426D-B0BD-4E4C-8325-4769226706B4}"/>
              </a:ext>
            </a:extLst>
          </p:cNvPr>
          <p:cNvSpPr>
            <a:spLocks noGrp="1" noChangeArrowheads="1"/>
          </p:cNvSpPr>
          <p:nvPr>
            <p:ph type="body" sz="quarter" idx="12"/>
          </p:nvPr>
        </p:nvSpPr>
        <p:spPr bwMode="auto">
          <a:xfrm>
            <a:off x="837484" y="1366506"/>
            <a:ext cx="8015523" cy="4945063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spcAft>
                <a:spcPct val="0"/>
              </a:spcAft>
              <a:buNone/>
              <a:defRPr/>
            </a:pPr>
            <a:r>
              <a:rPr lang="fr-BE" altLang="de-DE" sz="2800" b="1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(iii)  </a:t>
            </a:r>
            <a:r>
              <a:rPr lang="fr-BE" altLang="de-DE" sz="2800" b="1" dirty="0" err="1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Semantics</a:t>
            </a:r>
            <a:r>
              <a:rPr lang="fr-BE" altLang="de-DE" sz="2800" b="1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 of OBL: spatial, temporal, state</a:t>
            </a:r>
          </a:p>
          <a:p>
            <a:pPr marL="0" indent="0" fontAlgn="base">
              <a:spcAft>
                <a:spcPct val="0"/>
              </a:spcAft>
              <a:buNone/>
              <a:defRPr/>
            </a:pPr>
            <a:endParaRPr lang="fr-BE" altLang="de-DE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  <a:p>
            <a:pPr marL="0" indent="0" fontAlgn="base">
              <a:spcAft>
                <a:spcPct val="0"/>
              </a:spcAft>
              <a:buNone/>
              <a:defRPr/>
            </a:pPr>
            <a:r>
              <a:rPr lang="fr-BE" altLang="de-DE" dirty="0" err="1">
                <a:latin typeface="Cambria"/>
                <a:ea typeface="Cambria"/>
                <a:cs typeface="Arial"/>
              </a:rPr>
              <a:t>Goldberg's</a:t>
            </a:r>
            <a:r>
              <a:rPr lang="fr-BE" altLang="de-DE" dirty="0">
                <a:latin typeface="Cambria"/>
                <a:ea typeface="Cambria"/>
                <a:cs typeface="Arial"/>
              </a:rPr>
              <a:t> (1995; 2006) CMC </a:t>
            </a:r>
            <a:r>
              <a:rPr lang="fr-BE" altLang="de-DE" dirty="0">
                <a:latin typeface="Cambria"/>
                <a:ea typeface="Cambria"/>
                <a:cs typeface="Arial"/>
                <a:sym typeface="Wingdings" panose="05000000000000000000" pitchFamily="2" charset="2"/>
              </a:rPr>
              <a:t> </a:t>
            </a:r>
            <a:r>
              <a:rPr lang="fr-BE" altLang="de-DE" dirty="0">
                <a:latin typeface="Cambria"/>
                <a:ea typeface="Cambria"/>
                <a:cs typeface="Arial"/>
              </a:rPr>
              <a:t>spatial/local</a:t>
            </a:r>
          </a:p>
          <a:p>
            <a:pPr marL="0" indent="0" fontAlgn="base">
              <a:spcAft>
                <a:spcPct val="0"/>
              </a:spcAft>
              <a:buNone/>
              <a:defRPr/>
            </a:pPr>
            <a:endParaRPr lang="fr-BE" altLang="de-DE" dirty="0"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  <a:p>
            <a:pPr marL="0" indent="0" fontAlgn="base">
              <a:spcAft>
                <a:spcPct val="0"/>
              </a:spcAft>
              <a:buNone/>
              <a:defRPr/>
            </a:pPr>
            <a:r>
              <a:rPr lang="fr-BE" altLang="de-DE" sz="2000" dirty="0">
                <a:latin typeface="Cambria"/>
                <a:ea typeface="Cambria"/>
                <a:cs typeface="Arial"/>
              </a:rPr>
              <a:t>           </a:t>
            </a:r>
            <a:r>
              <a:rPr lang="fr-BE" altLang="de-DE" sz="2000" dirty="0" err="1">
                <a:latin typeface="Cambria"/>
                <a:ea typeface="Cambria"/>
                <a:cs typeface="Arial"/>
              </a:rPr>
              <a:t>e.g</a:t>
            </a:r>
            <a:r>
              <a:rPr lang="fr-BE" altLang="de-DE" sz="2000" dirty="0">
                <a:latin typeface="Cambria"/>
                <a:ea typeface="Cambria"/>
                <a:cs typeface="Arial"/>
              </a:rPr>
              <a:t>. </a:t>
            </a:r>
            <a:r>
              <a:rPr lang="fr-BE" altLang="de-DE" sz="2000" i="1" dirty="0">
                <a:latin typeface="Cambria"/>
                <a:ea typeface="Cambria"/>
                <a:cs typeface="Arial"/>
              </a:rPr>
              <a:t>Sam </a:t>
            </a:r>
            <a:r>
              <a:rPr lang="fr-BE" altLang="de-DE" sz="2000" i="1" dirty="0" err="1">
                <a:latin typeface="Cambria"/>
                <a:ea typeface="Cambria"/>
                <a:cs typeface="Arial"/>
              </a:rPr>
              <a:t>showed</a:t>
            </a:r>
            <a:r>
              <a:rPr lang="fr-BE" altLang="de-DE" sz="2000" i="1" dirty="0">
                <a:latin typeface="Cambria"/>
                <a:ea typeface="Cambria"/>
                <a:cs typeface="Arial"/>
              </a:rPr>
              <a:t> </a:t>
            </a:r>
            <a:r>
              <a:rPr lang="fr-BE" altLang="de-DE" sz="2000" i="1" dirty="0" err="1">
                <a:latin typeface="Cambria"/>
                <a:ea typeface="Cambria"/>
                <a:cs typeface="Arial"/>
              </a:rPr>
              <a:t>him</a:t>
            </a:r>
            <a:r>
              <a:rPr lang="fr-BE" altLang="de-DE" sz="2000" i="1" dirty="0">
                <a:latin typeface="Cambria"/>
                <a:ea typeface="Cambria"/>
                <a:cs typeface="Arial"/>
              </a:rPr>
              <a:t> </a:t>
            </a:r>
            <a:r>
              <a:rPr lang="fr-BE" altLang="de-DE" sz="2000" i="1" dirty="0" err="1">
                <a:latin typeface="Cambria"/>
                <a:ea typeface="Cambria"/>
                <a:cs typeface="Arial"/>
              </a:rPr>
              <a:t>into</a:t>
            </a:r>
            <a:r>
              <a:rPr lang="fr-BE" altLang="de-DE" sz="2000" i="1" dirty="0">
                <a:latin typeface="Cambria"/>
                <a:ea typeface="Cambria"/>
                <a:cs typeface="Arial"/>
              </a:rPr>
              <a:t> the </a:t>
            </a:r>
            <a:r>
              <a:rPr lang="fr-BE" altLang="de-DE" sz="2000" i="1" dirty="0" err="1">
                <a:latin typeface="Cambria"/>
                <a:ea typeface="Cambria"/>
                <a:cs typeface="Arial"/>
              </a:rPr>
              <a:t>livingroom</a:t>
            </a:r>
            <a:r>
              <a:rPr lang="fr-BE" altLang="de-DE" sz="2000" i="1" dirty="0">
                <a:latin typeface="Cambria"/>
                <a:ea typeface="Cambria"/>
                <a:cs typeface="Arial"/>
              </a:rPr>
              <a:t> </a:t>
            </a:r>
            <a:r>
              <a:rPr lang="fr-BE" altLang="de-DE" sz="1800" dirty="0">
                <a:latin typeface="Cambria"/>
                <a:ea typeface="Cambria"/>
                <a:cs typeface="Arial"/>
              </a:rPr>
              <a:t>(1995: 162)</a:t>
            </a:r>
          </a:p>
          <a:p>
            <a:pPr marL="0" indent="0" fontAlgn="base">
              <a:spcAft>
                <a:spcPct val="0"/>
              </a:spcAft>
              <a:buFont typeface="Arial" panose="020B0604020202020204" pitchFamily="34" charset="0"/>
              <a:buNone/>
              <a:defRPr/>
            </a:pPr>
            <a:endParaRPr lang="fr-BE" altLang="de-DE" sz="2000" u="sng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fontAlgn="base">
              <a:spcAft>
                <a:spcPct val="0"/>
              </a:spcAft>
              <a:buNone/>
              <a:defRPr/>
            </a:pPr>
            <a:r>
              <a:rPr lang="fr-BE" altLang="de-DE" u="sng" dirty="0">
                <a:latin typeface="Cambria"/>
                <a:ea typeface="Cambria"/>
                <a:cs typeface="Arial"/>
              </a:rPr>
              <a:t>But</a:t>
            </a:r>
            <a:r>
              <a:rPr lang="fr-BE" altLang="de-DE" dirty="0">
                <a:latin typeface="Cambria"/>
                <a:ea typeface="Cambria"/>
                <a:cs typeface="Arial"/>
              </a:rPr>
              <a:t>: in </a:t>
            </a:r>
            <a:r>
              <a:rPr lang="fr-BE" altLang="de-DE" dirty="0" err="1">
                <a:latin typeface="Cambria"/>
                <a:ea typeface="Cambria"/>
                <a:cs typeface="Arial"/>
              </a:rPr>
              <a:t>German</a:t>
            </a:r>
            <a:r>
              <a:rPr lang="fr-BE" altLang="de-DE" dirty="0">
                <a:latin typeface="Cambria"/>
                <a:ea typeface="Cambria"/>
                <a:cs typeface="Arial"/>
              </a:rPr>
              <a:t> </a:t>
            </a:r>
            <a:r>
              <a:rPr lang="en-US" dirty="0">
                <a:latin typeface="Cambria"/>
                <a:ea typeface="Cambria"/>
                <a:cs typeface="Arial"/>
              </a:rPr>
              <a:t>CMCs</a:t>
            </a:r>
            <a:r>
              <a:rPr lang="en-US" dirty="0">
                <a:latin typeface="Cambria"/>
                <a:ea typeface="Cambria"/>
                <a:cs typeface="Arial"/>
                <a:sym typeface="Wingdings" pitchFamily="2" charset="2"/>
              </a:rPr>
              <a:t> </a:t>
            </a:r>
            <a:r>
              <a:rPr lang="en-US" dirty="0">
                <a:latin typeface="Cambria"/>
                <a:ea typeface="Cambria"/>
                <a:cs typeface="Arial"/>
              </a:rPr>
              <a:t>greater variety in realization      </a:t>
            </a:r>
            <a:endParaRPr lang="en-US" dirty="0">
              <a:latin typeface="Cambria"/>
              <a:ea typeface="Cambria"/>
            </a:endParaRPr>
          </a:p>
          <a:p>
            <a:pPr marL="0" indent="0" fontAlgn="base">
              <a:spcAft>
                <a:spcPct val="0"/>
              </a:spcAft>
              <a:buNone/>
              <a:defRPr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        of OBL </a:t>
            </a:r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(</a:t>
            </a:r>
            <a:r>
              <a:rPr lang="en-US" sz="1600" dirty="0" err="1"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Dalmas</a:t>
            </a:r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 &amp; Gautier 2013; </a:t>
            </a:r>
            <a:r>
              <a:rPr lang="en-US" sz="1600" dirty="0" err="1"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Dewell</a:t>
            </a:r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 2011)</a:t>
            </a:r>
          </a:p>
          <a:p>
            <a:pPr fontAlgn="base">
              <a:spcAft>
                <a:spcPct val="0"/>
              </a:spcAft>
              <a:buFont typeface="Wingdings" pitchFamily="2" charset="2"/>
              <a:buChar char="§"/>
              <a:defRPr/>
            </a:pPr>
            <a:endParaRPr lang="fr-BE" altLang="de-DE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566161" y="379366"/>
            <a:ext cx="4882896" cy="58477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altLang="de-DE" sz="32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3. The oblique argument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Espace réservé du texte 7">
            <a:extLst>
              <a:ext uri="{FF2B5EF4-FFF2-40B4-BE49-F238E27FC236}">
                <a16:creationId xmlns:a16="http://schemas.microsoft.com/office/drawing/2014/main" id="{DE2E426D-B0BD-4E4C-8325-4769226706B4}"/>
              </a:ext>
            </a:extLst>
          </p:cNvPr>
          <p:cNvSpPr>
            <a:spLocks noGrp="1" noChangeArrowheads="1"/>
          </p:cNvSpPr>
          <p:nvPr>
            <p:ph type="body" sz="quarter" idx="12"/>
          </p:nvPr>
        </p:nvSpPr>
        <p:spPr bwMode="auto">
          <a:xfrm>
            <a:off x="550355" y="1277684"/>
            <a:ext cx="8164512" cy="493109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Aft>
                <a:spcPct val="0"/>
              </a:spcAft>
              <a:buFont typeface="Wingdings" pitchFamily="2" charset="2"/>
              <a:buChar char="§"/>
              <a:defRPr/>
            </a:pPr>
            <a:r>
              <a:rPr lang="fr-BE" altLang="de-DE" b="1" dirty="0">
                <a:solidFill>
                  <a:srgbClr val="C00000"/>
                </a:solidFill>
                <a:latin typeface="Cambria"/>
                <a:ea typeface="Cambria"/>
                <a:cs typeface="Arial"/>
              </a:rPr>
              <a:t>Local OBL: </a:t>
            </a:r>
            <a:endParaRPr lang="fr-BE" altLang="de-DE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fontAlgn="base">
              <a:spcAft>
                <a:spcPct val="0"/>
              </a:spcAft>
              <a:buNone/>
              <a:defRPr/>
            </a:pPr>
            <a:r>
              <a:rPr lang="de-DE" sz="2000" b="1" i="1" dirty="0">
                <a:latin typeface="Cambria"/>
                <a:ea typeface="Cambria"/>
                <a:cs typeface="Arial"/>
              </a:rPr>
              <a:t>1. Der Fußballer köpft den Ball </a:t>
            </a:r>
            <a:r>
              <a:rPr lang="de-DE" sz="2000" b="1" i="1" u="sng" dirty="0">
                <a:latin typeface="Cambria"/>
                <a:ea typeface="Cambria"/>
                <a:cs typeface="Arial"/>
              </a:rPr>
              <a:t>ins Tor</a:t>
            </a:r>
            <a:r>
              <a:rPr lang="de-DE" sz="2000" b="1" i="1" dirty="0">
                <a:latin typeface="Cambria"/>
                <a:ea typeface="Cambria"/>
                <a:cs typeface="Arial"/>
              </a:rPr>
              <a:t>.</a:t>
            </a:r>
            <a:r>
              <a:rPr lang="de-DE" sz="2000" b="1" dirty="0">
                <a:latin typeface="Cambria"/>
                <a:ea typeface="Cambria"/>
                <a:cs typeface="Arial"/>
              </a:rPr>
              <a:t> </a:t>
            </a:r>
            <a:endParaRPr lang="de-DE" sz="20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fontAlgn="base">
              <a:spcAft>
                <a:spcPct val="0"/>
              </a:spcAft>
              <a:buNone/>
              <a:defRPr/>
            </a:pPr>
            <a:r>
              <a:rPr lang="en-US" sz="1800" dirty="0">
                <a:latin typeface="Cambria"/>
                <a:ea typeface="Cambria"/>
                <a:cs typeface="Arial"/>
              </a:rPr>
              <a:t>      (lit. 'The soccer player heads the ball </a:t>
            </a:r>
            <a:r>
              <a:rPr lang="en-US" sz="1800" u="sng" dirty="0">
                <a:latin typeface="Cambria"/>
                <a:ea typeface="Cambria"/>
                <a:cs typeface="Arial"/>
              </a:rPr>
              <a:t>into the goal</a:t>
            </a:r>
            <a:r>
              <a:rPr lang="en-US" sz="1800" dirty="0">
                <a:latin typeface="Cambria"/>
                <a:ea typeface="Cambria"/>
                <a:cs typeface="Arial"/>
              </a:rPr>
              <a:t>’)</a:t>
            </a:r>
          </a:p>
          <a:p>
            <a:pPr marL="0" indent="0" fontAlgn="base">
              <a:spcAft>
                <a:spcPct val="0"/>
              </a:spcAft>
              <a:buNone/>
              <a:defRPr/>
            </a:pPr>
            <a:r>
              <a:rPr lang="de-DE" sz="2000" b="1" i="1" dirty="0">
                <a:latin typeface="Cambria"/>
                <a:ea typeface="Cambria"/>
                <a:cs typeface="Arial"/>
              </a:rPr>
              <a:t>2. Der Fußballer köpfte eine Ecke von Marcel W. </a:t>
            </a:r>
            <a:r>
              <a:rPr lang="de-DE" sz="2000" b="1" i="1" u="sng" dirty="0">
                <a:latin typeface="Cambria"/>
                <a:ea typeface="Cambria"/>
                <a:cs typeface="Arial"/>
              </a:rPr>
              <a:t>ins Tor</a:t>
            </a:r>
            <a:r>
              <a:rPr lang="de-DE" sz="2000" b="1" i="1" dirty="0">
                <a:latin typeface="Cambria"/>
                <a:ea typeface="Cambria"/>
                <a:cs typeface="Arial"/>
              </a:rPr>
              <a:t>.</a:t>
            </a:r>
            <a:r>
              <a:rPr lang="de-DE" sz="2000" b="1" dirty="0">
                <a:latin typeface="Cambria"/>
                <a:ea typeface="Cambria"/>
                <a:cs typeface="Arial"/>
              </a:rPr>
              <a:t> </a:t>
            </a:r>
            <a:endParaRPr lang="de-DE" sz="20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fontAlgn="base">
              <a:spcAft>
                <a:spcPct val="0"/>
              </a:spcAft>
              <a:buNone/>
              <a:defRPr/>
            </a:pPr>
            <a:r>
              <a:rPr lang="en-US" sz="1800" dirty="0">
                <a:latin typeface="Cambria"/>
                <a:ea typeface="Cambria"/>
                <a:cs typeface="Arial"/>
              </a:rPr>
              <a:t>      (lit. 'The soccer player headed a corner by Marcel W. </a:t>
            </a:r>
            <a:r>
              <a:rPr lang="en-US" sz="1800" u="sng" dirty="0">
                <a:latin typeface="Cambria"/>
                <a:ea typeface="Cambria"/>
                <a:cs typeface="Arial"/>
              </a:rPr>
              <a:t>into the goal</a:t>
            </a:r>
            <a:r>
              <a:rPr lang="en-US" sz="1800" dirty="0">
                <a:latin typeface="Cambria"/>
                <a:ea typeface="Cambria"/>
                <a:cs typeface="Arial"/>
              </a:rPr>
              <a:t>')</a:t>
            </a:r>
          </a:p>
          <a:p>
            <a:pPr marL="0" indent="0" fontAlgn="base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endParaRPr lang="fr-BE" altLang="de-DE" sz="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base">
              <a:spcAft>
                <a:spcPct val="0"/>
              </a:spcAft>
              <a:buFont typeface="Wingdings" pitchFamily="2" charset="2"/>
              <a:buChar char="§"/>
              <a:defRPr/>
            </a:pPr>
            <a:r>
              <a:rPr lang="fr-BE" altLang="de-DE" b="1" dirty="0">
                <a:solidFill>
                  <a:srgbClr val="C00000"/>
                </a:solidFill>
                <a:latin typeface="Cambria"/>
                <a:ea typeface="Cambria"/>
                <a:cs typeface="Arial"/>
              </a:rPr>
              <a:t>Temporal OBL: </a:t>
            </a:r>
            <a:r>
              <a:rPr lang="fr-BE" altLang="de-DE" dirty="0">
                <a:latin typeface="Cambria"/>
                <a:ea typeface="Cambria"/>
                <a:cs typeface="Arial"/>
              </a:rPr>
              <a:t>(</a:t>
            </a:r>
            <a:r>
              <a:rPr lang="en-US" cap="small" dirty="0">
                <a:latin typeface="Cambria"/>
                <a:ea typeface="Cambria"/>
                <a:cs typeface="Arial"/>
              </a:rPr>
              <a:t>time is motion, </a:t>
            </a:r>
            <a:r>
              <a:rPr lang="en-US" dirty="0">
                <a:latin typeface="Cambria"/>
                <a:ea typeface="Cambria"/>
                <a:cs typeface="Arial"/>
              </a:rPr>
              <a:t>Grady 1997). </a:t>
            </a:r>
            <a:endParaRPr lang="fr-BE" altLang="de-DE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fontAlgn="base">
              <a:spcAft>
                <a:spcPct val="0"/>
              </a:spcAft>
              <a:buNone/>
              <a:defRPr/>
            </a:pPr>
            <a:r>
              <a:rPr lang="de-DE" sz="2000" b="1" i="1" dirty="0">
                <a:latin typeface="Cambria"/>
                <a:ea typeface="Cambria"/>
                <a:cs typeface="Arial"/>
              </a:rPr>
              <a:t>3. Der Fußballer köpft das Team </a:t>
            </a:r>
            <a:r>
              <a:rPr lang="de-DE" sz="2000" b="1" i="1" u="sng" dirty="0">
                <a:latin typeface="Cambria"/>
                <a:ea typeface="Cambria"/>
                <a:cs typeface="Arial"/>
              </a:rPr>
              <a:t>in die nächste Saison</a:t>
            </a:r>
            <a:r>
              <a:rPr lang="de-DE" sz="2000" b="1" i="1" dirty="0">
                <a:latin typeface="Cambria"/>
                <a:ea typeface="Cambria"/>
                <a:cs typeface="Arial"/>
              </a:rPr>
              <a:t>.</a:t>
            </a:r>
            <a:r>
              <a:rPr lang="de-DE" sz="2000" b="1" dirty="0">
                <a:latin typeface="Cambria"/>
                <a:ea typeface="Cambria"/>
                <a:cs typeface="Arial"/>
              </a:rPr>
              <a:t> </a:t>
            </a:r>
            <a:endParaRPr lang="de-DE" sz="20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fontAlgn="base">
              <a:spcAft>
                <a:spcPct val="0"/>
              </a:spcAft>
              <a:buNone/>
              <a:defRPr/>
            </a:pPr>
            <a:r>
              <a:rPr lang="en-US" sz="1800" dirty="0">
                <a:latin typeface="Cambria"/>
                <a:ea typeface="Cambria"/>
                <a:cs typeface="Arial"/>
              </a:rPr>
              <a:t>      (lit. 'The soccer player heads the team </a:t>
            </a:r>
            <a:r>
              <a:rPr lang="en-US" sz="1800" u="sng" dirty="0">
                <a:latin typeface="Cambria"/>
                <a:ea typeface="Cambria"/>
                <a:cs typeface="Arial"/>
              </a:rPr>
              <a:t>into the following term</a:t>
            </a:r>
            <a:r>
              <a:rPr lang="en-US" sz="1800" dirty="0">
                <a:latin typeface="Cambria"/>
                <a:ea typeface="Cambria"/>
                <a:cs typeface="Arial"/>
              </a:rPr>
              <a:t>')</a:t>
            </a:r>
          </a:p>
          <a:p>
            <a:pPr marL="0" indent="0" fontAlgn="base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endParaRPr lang="fr-BE" altLang="de-DE" sz="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base">
              <a:spcAft>
                <a:spcPct val="0"/>
              </a:spcAft>
              <a:buFont typeface="Wingdings" pitchFamily="2" charset="2"/>
              <a:buChar char="§"/>
              <a:defRPr/>
            </a:pPr>
            <a:r>
              <a:rPr lang="fr-BE" altLang="de-DE" b="1" dirty="0">
                <a:solidFill>
                  <a:srgbClr val="C00000"/>
                </a:solidFill>
                <a:latin typeface="Cambria"/>
                <a:ea typeface="Cambria"/>
                <a:cs typeface="Arial"/>
              </a:rPr>
              <a:t>State OBL: </a:t>
            </a:r>
            <a:r>
              <a:rPr lang="fr-BE" altLang="de-DE" dirty="0">
                <a:latin typeface="Cambria"/>
                <a:ea typeface="Cambria"/>
                <a:cs typeface="Arial"/>
              </a:rPr>
              <a:t>(</a:t>
            </a:r>
            <a:r>
              <a:rPr lang="en-US" cap="small" dirty="0">
                <a:latin typeface="Cambria"/>
                <a:ea typeface="Cambria"/>
                <a:cs typeface="Arial"/>
              </a:rPr>
              <a:t>change is motion, </a:t>
            </a:r>
            <a:r>
              <a:rPr lang="en-US" dirty="0">
                <a:latin typeface="Cambria"/>
                <a:ea typeface="Cambria"/>
                <a:cs typeface="Arial"/>
              </a:rPr>
              <a:t>Grady 1997). </a:t>
            </a:r>
            <a:endParaRPr lang="fr-BE" altLang="de-DE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fontAlgn="base">
              <a:spcAft>
                <a:spcPct val="0"/>
              </a:spcAft>
              <a:buNone/>
              <a:defRPr/>
            </a:pPr>
            <a:r>
              <a:rPr lang="de-DE" sz="2000" b="1" i="1" dirty="0">
                <a:latin typeface="Cambria"/>
                <a:ea typeface="Cambria"/>
                <a:cs typeface="Arial"/>
              </a:rPr>
              <a:t>4. Der Fußballer köpft das Team </a:t>
            </a:r>
            <a:r>
              <a:rPr lang="de-DE" sz="2000" b="1" i="1" u="sng" dirty="0">
                <a:latin typeface="Cambria"/>
                <a:ea typeface="Cambria"/>
                <a:cs typeface="Arial"/>
              </a:rPr>
              <a:t>zum Erfolg</a:t>
            </a:r>
            <a:r>
              <a:rPr lang="de-DE" sz="2000" b="1" i="1" dirty="0">
                <a:latin typeface="Cambria"/>
                <a:ea typeface="Cambria"/>
                <a:cs typeface="Arial"/>
              </a:rPr>
              <a:t>.</a:t>
            </a:r>
            <a:r>
              <a:rPr lang="de-DE" sz="2000" b="1" dirty="0">
                <a:latin typeface="Cambria"/>
                <a:ea typeface="Cambria"/>
                <a:cs typeface="Arial"/>
              </a:rPr>
              <a:t> </a:t>
            </a:r>
            <a:endParaRPr lang="de-DE" sz="20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fontAlgn="base">
              <a:spcAft>
                <a:spcPct val="0"/>
              </a:spcAft>
              <a:buNone/>
              <a:defRPr/>
            </a:pPr>
            <a:r>
              <a:rPr lang="en-US" sz="1800" dirty="0">
                <a:latin typeface="Cambria"/>
                <a:ea typeface="Cambria"/>
                <a:cs typeface="Arial"/>
              </a:rPr>
              <a:t>      (lit. 'The soccer player heads the team </a:t>
            </a:r>
            <a:r>
              <a:rPr lang="en-US" sz="1800" u="sng" dirty="0">
                <a:latin typeface="Cambria"/>
                <a:ea typeface="Cambria"/>
                <a:cs typeface="Arial"/>
              </a:rPr>
              <a:t>to (the) success</a:t>
            </a:r>
            <a:r>
              <a:rPr lang="en-US" sz="1800" dirty="0">
                <a:latin typeface="Cambria"/>
                <a:ea typeface="Cambria"/>
                <a:cs typeface="Arial"/>
              </a:rPr>
              <a:t>')</a:t>
            </a:r>
            <a:endParaRPr lang="de-DE" sz="1800" dirty="0">
              <a:latin typeface="Cambria"/>
              <a:ea typeface="Cambria"/>
              <a:cs typeface="Arial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566161" y="379366"/>
            <a:ext cx="4882896" cy="58477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altLang="de-DE" sz="32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3. The oblique argument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Espace réservé du texte 7">
            <a:extLst>
              <a:ext uri="{FF2B5EF4-FFF2-40B4-BE49-F238E27FC236}">
                <a16:creationId xmlns:a16="http://schemas.microsoft.com/office/drawing/2014/main" id="{DE2E426D-B0BD-4E4C-8325-4769226706B4}"/>
              </a:ext>
            </a:extLst>
          </p:cNvPr>
          <p:cNvSpPr>
            <a:spLocks noGrp="1" noChangeArrowheads="1"/>
          </p:cNvSpPr>
          <p:nvPr>
            <p:ph type="body" sz="quarter" idx="12"/>
          </p:nvPr>
        </p:nvSpPr>
        <p:spPr bwMode="auto">
          <a:xfrm>
            <a:off x="692435" y="1223029"/>
            <a:ext cx="8305800" cy="49752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fontAlgn="base">
              <a:spcAft>
                <a:spcPct val="0"/>
              </a:spcAft>
              <a:buFont typeface="Arial" panose="020B0604020202020204" pitchFamily="34" charset="0"/>
              <a:buNone/>
              <a:defRPr/>
            </a:pPr>
            <a:r>
              <a:rPr lang="fr-BE" altLang="de-DE" u="sng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More </a:t>
            </a:r>
            <a:r>
              <a:rPr lang="fr-BE" altLang="de-DE" u="sng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examples</a:t>
            </a:r>
            <a:endParaRPr lang="fr-BE" altLang="de-DE" u="sng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de-DE" sz="2200" b="1" i="1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Der Pilot startet die Zeitmaschine </a:t>
            </a:r>
            <a:r>
              <a:rPr lang="de-DE" sz="2200" b="1" i="1" u="sng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in die Zukunft</a:t>
            </a:r>
            <a:r>
              <a:rPr lang="de-DE" sz="2200" b="1" i="1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 </a:t>
            </a:r>
            <a:r>
              <a:rPr lang="fr-BE" sz="2200" b="1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[</a:t>
            </a:r>
            <a:r>
              <a:rPr lang="fr-BE" sz="2200" b="1" cap="small" dirty="0" err="1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temp</a:t>
            </a:r>
            <a:r>
              <a:rPr lang="fr-BE" sz="2200" b="1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]</a:t>
            </a:r>
            <a:endParaRPr lang="de-DE" sz="2200" b="1" dirty="0">
              <a:solidFill>
                <a:srgbClr val="002060"/>
              </a:solidFill>
              <a:latin typeface="Cambria"/>
              <a:ea typeface="Cambria" panose="02040503050406030204" pitchFamily="18" charset="0"/>
              <a:cs typeface="Arial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de-DE" sz="2000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(</a:t>
            </a:r>
            <a:r>
              <a:rPr lang="de-DE" sz="2000" dirty="0" err="1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lit</a:t>
            </a:r>
            <a:r>
              <a:rPr lang="de-DE" sz="2000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. </a:t>
            </a:r>
            <a:r>
              <a:rPr lang="en-US" sz="2000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‘The pilot starts the time machine into the future’)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de-DE" sz="800" dirty="0">
              <a:solidFill>
                <a:srgbClr val="002060"/>
              </a:solidFill>
              <a:latin typeface="Cambria"/>
              <a:ea typeface="Cambria" panose="02040503050406030204" pitchFamily="18" charset="0"/>
              <a:cs typeface="Arial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de-DE" sz="2200" b="1" i="1" dirty="0">
                <a:solidFill>
                  <a:srgbClr val="002060"/>
                </a:solidFill>
                <a:latin typeface="Cambria"/>
                <a:cs typeface="Arial"/>
              </a:rPr>
              <a:t>Der Mann startet die Zeitmaschine</a:t>
            </a:r>
            <a:r>
              <a:rPr lang="de-DE" sz="2200" b="1" dirty="0">
                <a:solidFill>
                  <a:srgbClr val="002060"/>
                </a:solidFill>
                <a:latin typeface="Cambria"/>
                <a:cs typeface="Arial"/>
              </a:rPr>
              <a:t> </a:t>
            </a:r>
            <a:r>
              <a:rPr lang="de-DE" sz="2200" b="1" i="1" u="sng" dirty="0">
                <a:solidFill>
                  <a:srgbClr val="002060"/>
                </a:solidFill>
                <a:latin typeface="Cambria"/>
                <a:cs typeface="Arial"/>
              </a:rPr>
              <a:t>in die Steinzeit </a:t>
            </a:r>
            <a:r>
              <a:rPr lang="fr-BE" sz="2200" b="1" dirty="0">
                <a:solidFill>
                  <a:srgbClr val="002060"/>
                </a:solidFill>
                <a:latin typeface="Cambria"/>
                <a:cs typeface="Arial"/>
              </a:rPr>
              <a:t>[</a:t>
            </a:r>
            <a:r>
              <a:rPr lang="fr-BE" sz="2200" b="1" cap="small" dirty="0" err="1">
                <a:solidFill>
                  <a:srgbClr val="002060"/>
                </a:solidFill>
                <a:latin typeface="Cambria"/>
                <a:cs typeface="Arial"/>
              </a:rPr>
              <a:t>temp</a:t>
            </a:r>
            <a:r>
              <a:rPr lang="fr-BE" sz="2200" b="1" dirty="0">
                <a:solidFill>
                  <a:srgbClr val="002060"/>
                </a:solidFill>
                <a:latin typeface="Cambria"/>
                <a:cs typeface="Arial"/>
              </a:rPr>
              <a:t>]</a:t>
            </a:r>
            <a:endParaRPr lang="de-DE" sz="2200" b="1" dirty="0">
              <a:solidFill>
                <a:srgbClr val="002060"/>
              </a:solidFill>
              <a:latin typeface="Cambria"/>
              <a:cs typeface="Arial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2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(lit. ‘The man starts the time machine into stone age’)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de-DE" sz="8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de-DE" sz="2200" b="1" i="1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Maria singt das Kind </a:t>
            </a:r>
            <a:r>
              <a:rPr lang="de-DE" sz="2200" b="1" i="1" u="sng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in den Schlaf</a:t>
            </a:r>
            <a:r>
              <a:rPr lang="de-DE" sz="2200" b="1" i="1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 </a:t>
            </a:r>
            <a:r>
              <a:rPr lang="de-DE" sz="1600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(</a:t>
            </a:r>
            <a:r>
              <a:rPr lang="de-DE" sz="1600" dirty="0" err="1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Dalmas</a:t>
            </a:r>
            <a:r>
              <a:rPr lang="de-DE" sz="1600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 &amp; Gautier 2012)</a:t>
            </a:r>
            <a:r>
              <a:rPr lang="de-DE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 </a:t>
            </a:r>
            <a:r>
              <a:rPr lang="de-DE" sz="2200" b="1" dirty="0">
                <a:solidFill>
                  <a:srgbClr val="002060"/>
                </a:solidFill>
                <a:latin typeface="Cambria"/>
                <a:cs typeface="Arial"/>
              </a:rPr>
              <a:t>[</a:t>
            </a:r>
            <a:r>
              <a:rPr lang="de-DE" sz="2200" b="1" cap="small" dirty="0" err="1">
                <a:solidFill>
                  <a:srgbClr val="002060"/>
                </a:solidFill>
                <a:latin typeface="Cambria"/>
                <a:cs typeface="Arial"/>
              </a:rPr>
              <a:t>state</a:t>
            </a:r>
            <a:r>
              <a:rPr lang="de-DE" sz="2200" b="1" dirty="0">
                <a:solidFill>
                  <a:srgbClr val="002060"/>
                </a:solidFill>
                <a:latin typeface="Cambria"/>
                <a:cs typeface="Arial"/>
              </a:rPr>
              <a:t>]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2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(lit. ‘Maria sings the child into sleep’)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de-DE" sz="8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  <a:defRPr/>
            </a:pPr>
            <a:r>
              <a:rPr lang="de-DE" sz="2200" b="1" i="1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Der Traum schickt den alten Mann </a:t>
            </a:r>
            <a:r>
              <a:rPr lang="de-DE" sz="2200" b="1" i="1" u="sng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in ein Leben in Reichtum</a:t>
            </a:r>
            <a:r>
              <a:rPr lang="de-DE" sz="2200" b="1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 </a:t>
            </a:r>
          </a:p>
          <a:p>
            <a:pPr marL="0" indent="0">
              <a:buNone/>
              <a:defRPr/>
            </a:pPr>
            <a:r>
              <a:rPr lang="en-US" sz="2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(lit. ‘The dream sends the old man in a life of wealth’)</a:t>
            </a:r>
            <a:r>
              <a:rPr lang="de-DE" sz="2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	      </a:t>
            </a:r>
            <a:r>
              <a:rPr lang="de-DE" sz="2000" b="1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[</a:t>
            </a:r>
            <a:r>
              <a:rPr lang="de-DE" sz="2000" b="1" cap="small" dirty="0" err="1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state</a:t>
            </a:r>
            <a:r>
              <a:rPr lang="de-DE" sz="2000" b="1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]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3566161" y="379366"/>
            <a:ext cx="4882896" cy="58477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altLang="de-DE" sz="32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3. The oblique argument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Espace réservé du texte 7">
            <a:extLst>
              <a:ext uri="{FF2B5EF4-FFF2-40B4-BE49-F238E27FC236}">
                <a16:creationId xmlns:a16="http://schemas.microsoft.com/office/drawing/2014/main" id="{9E62DF57-8D7D-974A-9CE2-148DE6237281}"/>
              </a:ext>
            </a:extLst>
          </p:cNvPr>
          <p:cNvSpPr>
            <a:spLocks noGrp="1" noChangeArrowheads="1"/>
          </p:cNvSpPr>
          <p:nvPr>
            <p:ph type="body" sz="quarter" idx="12"/>
          </p:nvPr>
        </p:nvSpPr>
        <p:spPr bwMode="auto">
          <a:xfrm>
            <a:off x="442748" y="1303966"/>
            <a:ext cx="8607938" cy="491054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CMCs express motion (transfer, change) events </a:t>
            </a:r>
            <a:endParaRPr lang="en-US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en-US" sz="800" dirty="0">
              <a:solidFill>
                <a:srgbClr val="002060"/>
              </a:solidFill>
              <a:latin typeface="Cambria"/>
              <a:ea typeface="Cambria"/>
              <a:cs typeface="Arial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a. </a:t>
            </a:r>
            <a:r>
              <a:rPr lang="en-US" u="sng" dirty="0">
                <a:solidFill>
                  <a:srgbClr val="C00000"/>
                </a:solidFill>
                <a:latin typeface="Cambria"/>
                <a:ea typeface="Cambria" panose="02040503050406030204" pitchFamily="18" charset="0"/>
                <a:cs typeface="Arial"/>
              </a:rPr>
              <a:t>actual motion</a:t>
            </a:r>
            <a:r>
              <a:rPr lang="en-US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: </a:t>
            </a:r>
            <a:r>
              <a:rPr lang="en-US" sz="2000" i="1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Frank sneezed the tissue off the table.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b. </a:t>
            </a:r>
            <a:r>
              <a:rPr lang="en-US" u="sng" dirty="0">
                <a:solidFill>
                  <a:srgbClr val="C00000"/>
                </a:solidFill>
                <a:latin typeface="Cambria"/>
                <a:ea typeface="Cambria"/>
                <a:cs typeface="Arial"/>
              </a:rPr>
              <a:t>non-actual motion:</a:t>
            </a:r>
            <a:r>
              <a:rPr lang="en-US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 </a:t>
            </a:r>
            <a:r>
              <a:rPr lang="en-US" sz="1800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(Blomberg 2017; Brandt 2013; </a:t>
            </a:r>
            <a:r>
              <a:rPr lang="en-US" sz="1800" dirty="0" err="1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Özçaliskan</a:t>
            </a:r>
            <a:r>
              <a:rPr lang="en-US" sz="1800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 et al. 2017)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	- more abstract events 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	- no transfer or change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	- measurement or quantity visually perceived as 	dynamic </a:t>
            </a:r>
            <a:r>
              <a:rPr lang="en-US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motion </a:t>
            </a:r>
            <a:r>
              <a:rPr lang="en-US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Wingdings" pitchFamily="2" charset="2"/>
              </a:rPr>
              <a:t> </a:t>
            </a:r>
            <a:r>
              <a:rPr lang="en-US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nominal dimensions</a:t>
            </a:r>
            <a:r>
              <a:rPr lang="de-DE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 </a:t>
            </a:r>
          </a:p>
          <a:p>
            <a:pPr marL="0" indent="0">
              <a:buNone/>
            </a:pPr>
            <a:endParaRPr lang="en-US" sz="8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1" indent="0">
              <a:buNone/>
            </a:pPr>
            <a:r>
              <a:rPr lang="de-DE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	</a:t>
            </a:r>
            <a:r>
              <a:rPr lang="de-DE" sz="20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Die Firma </a:t>
            </a:r>
            <a:r>
              <a:rPr lang="de-DE" sz="2000" i="1" u="sng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erstreckt</a:t>
            </a:r>
            <a:r>
              <a:rPr lang="de-DE" sz="20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ihre Tätigkeit ins Ausland.</a:t>
            </a:r>
          </a:p>
          <a:p>
            <a:pPr marL="342900" lvl="1" indent="0">
              <a:buNone/>
            </a:pPr>
            <a:r>
              <a:rPr lang="de-DE" sz="2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   	</a:t>
            </a:r>
            <a:r>
              <a:rPr lang="de-DE" sz="1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de-DE" sz="1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Lit</a:t>
            </a:r>
            <a:r>
              <a:rPr lang="de-DE" sz="1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18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‘</a:t>
            </a:r>
            <a:r>
              <a:rPr lang="en-US" sz="1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company stretches its activity into foreign countries’)</a:t>
            </a:r>
            <a:endParaRPr lang="de-DE" sz="18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fontAlgn="base">
              <a:spcAft>
                <a:spcPct val="0"/>
              </a:spcAft>
              <a:buNone/>
            </a:pPr>
            <a:r>
              <a:rPr lang="fr-BE" altLang="de-DE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    </a:t>
            </a:r>
            <a:r>
              <a:rPr lang="fr-BE" altLang="de-DE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Wingdings" pitchFamily="2" charset="2"/>
              </a:rPr>
              <a:t> </a:t>
            </a:r>
            <a:r>
              <a:rPr lang="fr-BE" altLang="de-DE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Motion V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3657600" y="242206"/>
            <a:ext cx="5102352" cy="46166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altLang="de-DE" sz="24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4. </a:t>
            </a:r>
            <a:r>
              <a:rPr lang="fr-BE" altLang="de-DE" sz="240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Semantics</a:t>
            </a:r>
            <a:r>
              <a:rPr lang="fr-BE" altLang="de-DE" sz="24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 of the CMC as a </a:t>
            </a:r>
            <a:r>
              <a:rPr lang="fr-BE" altLang="de-DE" sz="240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whole</a:t>
            </a:r>
            <a:endParaRPr lang="fr-BE" sz="240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Espace réservé du texte 7">
            <a:extLst>
              <a:ext uri="{FF2B5EF4-FFF2-40B4-BE49-F238E27FC236}">
                <a16:creationId xmlns:a16="http://schemas.microsoft.com/office/drawing/2014/main" id="{6ACE3660-8D30-D846-9337-B79D36742958}"/>
              </a:ext>
            </a:extLst>
          </p:cNvPr>
          <p:cNvSpPr>
            <a:spLocks noGrp="1" noChangeArrowheads="1"/>
          </p:cNvSpPr>
          <p:nvPr>
            <p:ph type="body" sz="quarter" idx="12"/>
          </p:nvPr>
        </p:nvSpPr>
        <p:spPr bwMode="auto">
          <a:xfrm>
            <a:off x="361886" y="1398784"/>
            <a:ext cx="8096950" cy="514832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fontAlgn="base">
              <a:spcAft>
                <a:spcPct val="0"/>
              </a:spcAft>
              <a:buNone/>
            </a:pPr>
            <a:r>
              <a:rPr lang="fr-BE" altLang="de-DE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c.  </a:t>
            </a:r>
            <a:r>
              <a:rPr lang="fr-BE" altLang="de-DE" u="sng" dirty="0">
                <a:solidFill>
                  <a:srgbClr val="C00000"/>
                </a:solidFill>
                <a:latin typeface="Cambria"/>
                <a:ea typeface="Cambria" panose="02040503050406030204" pitchFamily="18" charset="0"/>
                <a:cs typeface="Arial"/>
              </a:rPr>
              <a:t>Subjective motion:</a:t>
            </a:r>
            <a:r>
              <a:rPr lang="fr-BE" altLang="de-DE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 </a:t>
            </a:r>
            <a:r>
              <a:rPr lang="fr-BE" altLang="de-DE" dirty="0">
                <a:latin typeface="Cambria"/>
                <a:ea typeface="Cambria" panose="02040503050406030204" pitchFamily="18" charset="0"/>
                <a:cs typeface="Arial"/>
              </a:rPr>
              <a:t>(</a:t>
            </a:r>
            <a:r>
              <a:rPr lang="en-US" dirty="0" err="1">
                <a:latin typeface="Cambria"/>
                <a:ea typeface="Cambria" panose="02040503050406030204" pitchFamily="18" charset="0"/>
                <a:cs typeface="Arial"/>
              </a:rPr>
              <a:t>Langacker</a:t>
            </a:r>
            <a:r>
              <a:rPr lang="en-US" dirty="0">
                <a:latin typeface="Cambria"/>
                <a:ea typeface="Cambria" panose="02040503050406030204" pitchFamily="18" charset="0"/>
                <a:cs typeface="Arial"/>
              </a:rPr>
              <a:t> 2006: 25) </a:t>
            </a:r>
          </a:p>
          <a:p>
            <a:pPr marL="0" indent="0" fontAlgn="base">
              <a:spcAft>
                <a:spcPct val="0"/>
              </a:spcAft>
              <a:buNone/>
            </a:pPr>
            <a:r>
              <a:rPr lang="en-US" dirty="0">
                <a:latin typeface="Cambria"/>
                <a:ea typeface="Cambria"/>
                <a:cs typeface="Arial"/>
              </a:rPr>
              <a:t>    </a:t>
            </a:r>
            <a:r>
              <a:rPr lang="en-US" dirty="0">
                <a:latin typeface="Cambria"/>
                <a:ea typeface="Cambria"/>
                <a:cs typeface="Arial"/>
                <a:sym typeface="Wingdings" pitchFamily="2" charset="2"/>
              </a:rPr>
              <a:t> </a:t>
            </a:r>
            <a:r>
              <a:rPr lang="en-US" dirty="0">
                <a:latin typeface="Cambria"/>
                <a:ea typeface="Cambria"/>
                <a:cs typeface="Arial"/>
              </a:rPr>
              <a:t>no motion verb, but whole event perceived as        </a:t>
            </a:r>
            <a:endParaRPr lang="de-DE" dirty="0"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  <a:p>
            <a:pPr marL="0" indent="0">
              <a:spcAft>
                <a:spcPct val="0"/>
              </a:spcAft>
              <a:buNone/>
            </a:pPr>
            <a:r>
              <a:rPr lang="en-US" dirty="0">
                <a:latin typeface="Cambria"/>
                <a:ea typeface="Cambria"/>
                <a:cs typeface="Arial"/>
              </a:rPr>
              <a:t>         motion through visual or mental scanning</a:t>
            </a:r>
            <a:r>
              <a:rPr lang="de-DE" dirty="0">
                <a:latin typeface="Cambria"/>
                <a:ea typeface="Cambria"/>
                <a:cs typeface="Arial"/>
              </a:rPr>
              <a:t> </a:t>
            </a:r>
            <a:endParaRPr lang="de-DE" dirty="0"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  <a:p>
            <a:pPr marL="0" indent="0">
              <a:buNone/>
            </a:pPr>
            <a:endParaRPr lang="de-DE" dirty="0"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  <a:p>
            <a:pPr marL="342900" lvl="1" indent="0">
              <a:buNone/>
            </a:pPr>
            <a:r>
              <a:rPr lang="de-DE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      </a:t>
            </a:r>
            <a:endParaRPr lang="en-US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  <a:p>
            <a:pPr marL="718820" lvl="1" indent="0">
              <a:buNone/>
            </a:pPr>
            <a:r>
              <a:rPr lang="en-US" i="1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	Sie </a:t>
            </a:r>
            <a:r>
              <a:rPr lang="en-US" i="1" dirty="0" err="1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trinken</a:t>
            </a:r>
            <a:r>
              <a:rPr lang="en-US" i="1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ihren</a:t>
            </a:r>
            <a:r>
              <a:rPr lang="en-US" i="1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 Freund </a:t>
            </a:r>
            <a:r>
              <a:rPr lang="en-US" i="1" dirty="0" err="1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unter</a:t>
            </a:r>
            <a:r>
              <a:rPr lang="en-US" i="1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 den </a:t>
            </a:r>
            <a:r>
              <a:rPr lang="en-US" i="1" dirty="0" err="1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Tisch</a:t>
            </a:r>
            <a:r>
              <a:rPr lang="en-US" i="1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.</a:t>
            </a:r>
          </a:p>
          <a:p>
            <a:pPr marL="342900" lvl="1" indent="0">
              <a:buNone/>
            </a:pPr>
            <a:r>
              <a:rPr lang="en-US" sz="2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	(</a:t>
            </a:r>
            <a:r>
              <a:rPr lang="de-DE" sz="20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Lit</a:t>
            </a:r>
            <a:r>
              <a:rPr lang="de-DE" sz="2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en-US" sz="2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 ‘They drink their friend under the table.’)</a:t>
            </a:r>
          </a:p>
          <a:p>
            <a:pPr marL="718820" lvl="1" indent="0">
              <a:buNone/>
            </a:pPr>
            <a:endParaRPr lang="en-US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  <a:p>
            <a:pPr marL="718820" lvl="1" indent="0">
              <a:buNone/>
            </a:pPr>
            <a:r>
              <a:rPr lang="en-US" i="1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	Sie </a:t>
            </a:r>
            <a:r>
              <a:rPr lang="en-US" i="1" dirty="0" err="1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prügeln</a:t>
            </a:r>
            <a:r>
              <a:rPr lang="en-US" i="1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 den </a:t>
            </a:r>
            <a:r>
              <a:rPr lang="en-US" i="1" dirty="0" err="1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Obdachlosen</a:t>
            </a:r>
            <a:r>
              <a:rPr lang="en-US" i="1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 ins </a:t>
            </a:r>
            <a:r>
              <a:rPr lang="en-US" i="1" dirty="0" err="1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Krankenhaus</a:t>
            </a:r>
            <a:r>
              <a:rPr lang="en-US" i="1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.</a:t>
            </a:r>
          </a:p>
          <a:p>
            <a:pPr marL="718820" lvl="1" indent="0">
              <a:buNone/>
            </a:pPr>
            <a:r>
              <a:rPr lang="en-US" sz="2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	(</a:t>
            </a:r>
            <a:r>
              <a:rPr lang="de-DE" sz="20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Lit</a:t>
            </a:r>
            <a:r>
              <a:rPr lang="de-DE" sz="2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en-US" sz="2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 ‘They beat the homeless person into the hospital.')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3657600" y="242206"/>
            <a:ext cx="5102352" cy="46166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altLang="de-DE" sz="24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4. </a:t>
            </a:r>
            <a:r>
              <a:rPr lang="fr-BE" altLang="de-DE" sz="240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Semantics</a:t>
            </a:r>
            <a:r>
              <a:rPr lang="fr-BE" altLang="de-DE" sz="24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 of the CMC as a </a:t>
            </a:r>
            <a:r>
              <a:rPr lang="fr-BE" altLang="de-DE" sz="240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whole</a:t>
            </a:r>
            <a:endParaRPr lang="fr-BE" sz="240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62309" y="1708030"/>
            <a:ext cx="5115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BE"/>
          </a:p>
        </p:txBody>
      </p:sp>
      <p:sp>
        <p:nvSpPr>
          <p:cNvPr id="3" name="ZoneTexte 2"/>
          <p:cNvSpPr txBox="1"/>
          <p:nvPr/>
        </p:nvSpPr>
        <p:spPr>
          <a:xfrm>
            <a:off x="137113" y="1274230"/>
            <a:ext cx="8857597" cy="40011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sz="20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Motion-</a:t>
            </a:r>
            <a:r>
              <a:rPr lang="fr-BE" sz="200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Result</a:t>
            </a:r>
            <a:r>
              <a:rPr lang="fr-BE" sz="20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Continuum 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231641" y="1985488"/>
            <a:ext cx="5872589" cy="3970318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 anchor="t">
            <a:spAutoFit/>
          </a:bodyPr>
          <a:lstStyle/>
          <a:p>
            <a:pPr defTabSz="65315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BE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(1)       </a:t>
            </a:r>
            <a:r>
              <a:rPr lang="fr-BE" i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Er </a:t>
            </a:r>
            <a:r>
              <a:rPr lang="fr-BE" i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hustet</a:t>
            </a:r>
            <a:r>
              <a:rPr lang="fr-BE" i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den </a:t>
            </a:r>
            <a:r>
              <a:rPr lang="fr-BE" i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Schaum</a:t>
            </a:r>
            <a:r>
              <a:rPr lang="fr-BE" i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lang="fr-BE" i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vom</a:t>
            </a:r>
            <a:r>
              <a:rPr lang="fr-BE" i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Cappuccino.</a:t>
            </a:r>
          </a:p>
          <a:p>
            <a:pPr defTabSz="653156">
              <a:defRPr/>
            </a:pPr>
            <a:r>
              <a:rPr lang="fr-BE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            	Lit.</a:t>
            </a:r>
            <a:r>
              <a:rPr lang="fr-BE" i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lang="fr-BE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‘He </a:t>
            </a:r>
            <a:r>
              <a:rPr lang="fr-BE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caughs</a:t>
            </a:r>
            <a:r>
              <a:rPr lang="fr-BE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the </a:t>
            </a:r>
            <a:r>
              <a:rPr lang="fr-BE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foam</a:t>
            </a:r>
            <a:r>
              <a:rPr lang="fr-BE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off the cappuccino.’</a:t>
            </a:r>
          </a:p>
          <a:p>
            <a:pPr defTabSz="65315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BE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	</a:t>
            </a:r>
          </a:p>
          <a:p>
            <a:pPr defTabSz="65315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BE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(2)       </a:t>
            </a:r>
            <a:r>
              <a:rPr lang="fr-BE" i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Ronaldo </a:t>
            </a:r>
            <a:r>
              <a:rPr lang="fr-BE" i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köpft</a:t>
            </a:r>
            <a:r>
              <a:rPr lang="fr-BE" i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Portugal </a:t>
            </a:r>
            <a:r>
              <a:rPr lang="fr-BE" i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ins</a:t>
            </a:r>
            <a:r>
              <a:rPr lang="fr-BE" i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Finale.</a:t>
            </a:r>
          </a:p>
          <a:p>
            <a:pPr marL="447675" defTabSz="653156">
              <a:defRPr/>
            </a:pPr>
            <a:r>
              <a:rPr lang="fr-BE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    	Lit.</a:t>
            </a:r>
            <a:r>
              <a:rPr lang="fr-BE" i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‘Ronaldo </a:t>
            </a:r>
            <a:r>
              <a:rPr lang="fr-BE" i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heads</a:t>
            </a:r>
            <a:r>
              <a:rPr lang="fr-BE" i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Portugal </a:t>
            </a:r>
            <a:r>
              <a:rPr lang="fr-BE" i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into</a:t>
            </a:r>
            <a:r>
              <a:rPr lang="fr-BE" i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the final.’</a:t>
            </a:r>
          </a:p>
          <a:p>
            <a:pPr marL="447675" defTabSz="65315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BE" i="1" kern="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defTabSz="653156">
              <a:defRPr/>
            </a:pPr>
            <a:r>
              <a:rPr lang="fr-BE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(3)       </a:t>
            </a:r>
            <a:r>
              <a:rPr lang="fr-BE" i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Er </a:t>
            </a:r>
            <a:r>
              <a:rPr lang="fr-BE" i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wurde</a:t>
            </a:r>
            <a:r>
              <a:rPr lang="fr-BE" i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lang="fr-BE" i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ins</a:t>
            </a:r>
            <a:r>
              <a:rPr lang="fr-BE" i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lang="fr-BE" i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Krankenhaus</a:t>
            </a:r>
            <a:r>
              <a:rPr lang="fr-BE" i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lang="fr-BE" i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geprügelt</a:t>
            </a:r>
            <a:r>
              <a:rPr lang="fr-BE" i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.</a:t>
            </a:r>
          </a:p>
          <a:p>
            <a:pPr defTabSz="653156">
              <a:defRPr/>
            </a:pPr>
            <a:r>
              <a:rPr lang="fr-BE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             Lit. ‘</a:t>
            </a:r>
            <a:r>
              <a:rPr lang="fr-FR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He </a:t>
            </a:r>
            <a:r>
              <a:rPr lang="fr-FR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was</a:t>
            </a:r>
            <a:r>
              <a:rPr lang="fr-FR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hit/</a:t>
            </a:r>
            <a:r>
              <a:rPr lang="fr-FR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beaten</a:t>
            </a:r>
            <a:r>
              <a:rPr lang="fr-FR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lang="fr-FR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into</a:t>
            </a:r>
            <a:r>
              <a:rPr lang="fr-FR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the </a:t>
            </a:r>
            <a:r>
              <a:rPr lang="fr-FR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hospital</a:t>
            </a:r>
            <a:r>
              <a:rPr lang="fr-BE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.’</a:t>
            </a:r>
          </a:p>
          <a:p>
            <a:pPr defTabSz="65315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BE" kern="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defTabSz="653156">
              <a:defRPr/>
            </a:pPr>
            <a:r>
              <a:rPr lang="fr-BE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(4)       </a:t>
            </a:r>
            <a:r>
              <a:rPr lang="fr-BE" i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Er </a:t>
            </a:r>
            <a:r>
              <a:rPr lang="fr-BE" i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wurde</a:t>
            </a:r>
            <a:r>
              <a:rPr lang="fr-BE" i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lang="fr-BE" i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ins</a:t>
            </a:r>
            <a:r>
              <a:rPr lang="fr-BE" i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lang="fr-BE" i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Koma</a:t>
            </a:r>
            <a:r>
              <a:rPr lang="fr-BE" i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lang="fr-BE" i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geprügelt</a:t>
            </a:r>
            <a:r>
              <a:rPr lang="fr-BE" i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.</a:t>
            </a:r>
          </a:p>
          <a:p>
            <a:pPr defTabSz="653156">
              <a:defRPr/>
            </a:pPr>
            <a:r>
              <a:rPr lang="fr-BE" i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             </a:t>
            </a:r>
            <a:r>
              <a:rPr lang="fr-BE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Lit</a:t>
            </a:r>
            <a:r>
              <a:rPr lang="fr-BE" i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. </a:t>
            </a:r>
            <a:r>
              <a:rPr lang="fr-BE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‘</a:t>
            </a:r>
            <a:r>
              <a:rPr lang="fr-FR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He </a:t>
            </a:r>
            <a:r>
              <a:rPr lang="fr-FR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was</a:t>
            </a:r>
            <a:r>
              <a:rPr lang="fr-FR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hit/</a:t>
            </a:r>
            <a:r>
              <a:rPr lang="fr-FR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beaten</a:t>
            </a:r>
            <a:r>
              <a:rPr lang="fr-FR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lang="fr-FR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into</a:t>
            </a:r>
            <a:r>
              <a:rPr lang="fr-FR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the coma</a:t>
            </a:r>
            <a:r>
              <a:rPr lang="fr-BE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.’</a:t>
            </a:r>
          </a:p>
          <a:p>
            <a:pPr defTabSz="65315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BE" kern="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defTabSz="65315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BE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(5)       </a:t>
            </a:r>
            <a:r>
              <a:rPr lang="fr-BE" i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Er </a:t>
            </a:r>
            <a:r>
              <a:rPr lang="fr-BE" i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wurde</a:t>
            </a:r>
            <a:r>
              <a:rPr lang="fr-BE" i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lang="fr-BE" i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krankenhausreif</a:t>
            </a:r>
            <a:r>
              <a:rPr lang="fr-BE" i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lang="fr-BE" i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geprügelt</a:t>
            </a:r>
            <a:r>
              <a:rPr lang="fr-BE" i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.</a:t>
            </a:r>
          </a:p>
          <a:p>
            <a:pPr defTabSz="653156">
              <a:spcAft>
                <a:spcPts val="1200"/>
              </a:spcAft>
              <a:defRPr/>
            </a:pPr>
            <a:r>
              <a:rPr lang="fr-BE" i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             </a:t>
            </a:r>
            <a:r>
              <a:rPr lang="fr-BE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Lit.</a:t>
            </a:r>
            <a:r>
              <a:rPr lang="fr-BE" i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lang="fr-BE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‘</a:t>
            </a:r>
            <a:r>
              <a:rPr lang="fr-FR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He </a:t>
            </a:r>
            <a:r>
              <a:rPr lang="fr-FR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was</a:t>
            </a:r>
            <a:r>
              <a:rPr lang="fr-FR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hit/</a:t>
            </a:r>
            <a:r>
              <a:rPr lang="fr-FR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beaten</a:t>
            </a:r>
            <a:r>
              <a:rPr lang="fr-FR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‘mature’ for the </a:t>
            </a:r>
            <a:r>
              <a:rPr lang="fr-FR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hospital</a:t>
            </a:r>
            <a:r>
              <a:rPr lang="fr-BE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’. 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7213324" y="1985488"/>
            <a:ext cx="1725289" cy="3970318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 anchor="t">
            <a:spAutoFit/>
          </a:bodyPr>
          <a:lstStyle/>
          <a:p>
            <a:pPr defTabSz="65315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6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CMC</a:t>
            </a:r>
          </a:p>
          <a:p>
            <a:pPr defTabSz="65315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sz="1600" kern="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defTabSz="65315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kern="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defTabSz="653156">
              <a:defRPr/>
            </a:pPr>
            <a:r>
              <a:rPr lang="fr-FR" sz="16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Metaphorical</a:t>
            </a:r>
            <a:r>
              <a:rPr lang="fr-FR" sz="16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CMC</a:t>
            </a:r>
          </a:p>
          <a:p>
            <a:pPr defTabSz="65315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sz="1400" kern="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defTabSz="653156">
              <a:defRPr/>
            </a:pPr>
            <a:endParaRPr lang="fr-FR" sz="1000" kern="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defTabSz="653156">
              <a:defRPr/>
            </a:pPr>
            <a:r>
              <a:rPr lang="fr-FR" sz="1600" kern="0" dirty="0" err="1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Resultative</a:t>
            </a:r>
            <a:r>
              <a:rPr lang="fr-FR" sz="1600" kern="0" dirty="0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 CMC (</a:t>
            </a:r>
            <a:r>
              <a:rPr lang="fr-FR" sz="1600" kern="0" dirty="0" err="1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metonymy</a:t>
            </a:r>
            <a:r>
              <a:rPr lang="fr-FR" sz="1600" kern="0" dirty="0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)</a:t>
            </a:r>
          </a:p>
          <a:p>
            <a:pPr defTabSz="653156">
              <a:defRPr/>
            </a:pPr>
            <a:endParaRPr lang="fr-FR" sz="800" kern="0" dirty="0">
              <a:solidFill>
                <a:srgbClr val="002060"/>
              </a:solidFill>
              <a:latin typeface="Cambria"/>
              <a:ea typeface="Cambria"/>
              <a:cs typeface="Calibri"/>
            </a:endParaRPr>
          </a:p>
          <a:p>
            <a:pPr defTabSz="653156">
              <a:defRPr/>
            </a:pPr>
            <a:endParaRPr lang="fr-FR" sz="1400" kern="0" dirty="0">
              <a:solidFill>
                <a:srgbClr val="002060"/>
              </a:solidFill>
              <a:latin typeface="Cambria"/>
              <a:ea typeface="Cambria"/>
              <a:cs typeface="Calibri"/>
            </a:endParaRPr>
          </a:p>
          <a:p>
            <a:pPr defTabSz="653156">
              <a:defRPr/>
            </a:pPr>
            <a:r>
              <a:rPr lang="fr-FR" sz="1600" kern="0" dirty="0" err="1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Resultative</a:t>
            </a:r>
            <a:r>
              <a:rPr lang="fr-FR" sz="1600" kern="0" dirty="0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 CMC</a:t>
            </a:r>
            <a:endParaRPr lang="fr-FR" dirty="0">
              <a:latin typeface="Cambria"/>
              <a:ea typeface="Cambria"/>
              <a:cs typeface="Calibri"/>
            </a:endParaRPr>
          </a:p>
          <a:p>
            <a:pPr defTabSz="65315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6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(State)</a:t>
            </a:r>
          </a:p>
          <a:p>
            <a:pPr defTabSz="653156" eaLnBrk="0" fontAlgn="base" hangingPunct="0">
              <a:spcBef>
                <a:spcPts val="0"/>
              </a:spcBef>
              <a:spcAft>
                <a:spcPts val="0"/>
              </a:spcAft>
              <a:defRPr/>
            </a:pPr>
            <a:endParaRPr lang="fr-FR" sz="800" kern="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defTabSz="653156" eaLnBrk="0" fontAlgn="base" hangingPunct="0">
              <a:spcBef>
                <a:spcPts val="0"/>
              </a:spcBef>
              <a:spcAft>
                <a:spcPts val="0"/>
              </a:spcAft>
              <a:defRPr/>
            </a:pPr>
            <a:endParaRPr lang="fr-FR" sz="800" kern="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defTabSz="653156" eaLnBrk="0" fontAlgn="base" hangingPunct="0">
              <a:spcBef>
                <a:spcPts val="0"/>
              </a:spcBef>
              <a:spcAft>
                <a:spcPts val="0"/>
              </a:spcAft>
              <a:defRPr/>
            </a:pPr>
            <a:endParaRPr lang="fr-FR" sz="800" kern="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defTabSz="653156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6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Resultative</a:t>
            </a:r>
            <a:r>
              <a:rPr lang="fr-FR" sz="16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C</a:t>
            </a:r>
          </a:p>
          <a:p>
            <a:pPr defTabSz="653156" eaLnBrk="0" fontAlgn="base" hangingPunct="0">
              <a:spcBef>
                <a:spcPts val="0"/>
              </a:spcBef>
              <a:spcAft>
                <a:spcPts val="0"/>
              </a:spcAft>
              <a:defRPr/>
            </a:pPr>
            <a:endParaRPr lang="fr-FR" sz="1400" kern="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5764E068-4295-4298-9F58-6E23077C2167}"/>
              </a:ext>
            </a:extLst>
          </p:cNvPr>
          <p:cNvSpPr txBox="1">
            <a:spLocks/>
          </p:cNvSpPr>
          <p:nvPr/>
        </p:nvSpPr>
        <p:spPr>
          <a:xfrm>
            <a:off x="137113" y="2156100"/>
            <a:ext cx="985434" cy="3712855"/>
          </a:xfrm>
          <a:ln>
            <a:solidFill>
              <a:schemeClr val="accent2">
                <a:lumMod val="75000"/>
              </a:schemeClr>
            </a:solidFill>
          </a:ln>
        </p:spPr>
        <p:txBody>
          <a:bodyPr>
            <a:noAutofit/>
          </a:bodyPr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440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BE" sz="18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Motion</a:t>
            </a:r>
          </a:p>
          <a:p>
            <a:pPr marL="0" indent="0" algn="ctr" defTabSz="91440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endParaRPr lang="fr-BE" sz="1800" b="1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 defTabSz="91440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endParaRPr lang="fr-BE" sz="1800" b="1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 defTabSz="91440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endParaRPr lang="fr-BE" sz="1800" b="1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 defTabSz="91440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endParaRPr lang="fr-BE" sz="1800" b="1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 defTabSz="91440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endParaRPr lang="fr-BE" sz="1800" b="1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 defTabSz="91440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endParaRPr lang="fr-BE" sz="1800" b="1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 defTabSz="91440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endParaRPr lang="fr-BE" sz="1800" b="1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 defTabSz="91440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endParaRPr lang="fr-BE" sz="1800" b="1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 defTabSz="91440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endParaRPr lang="fr-BE" sz="1800" b="1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 defTabSz="91440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endParaRPr lang="fr-BE" sz="1800" b="1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 defTabSz="91440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endParaRPr lang="fr-FR" sz="1800" b="1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 defTabSz="91440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endParaRPr lang="fr-BE" sz="1800" b="1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 defTabSz="91440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BE" sz="1800" b="1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Result</a:t>
            </a:r>
            <a:endParaRPr lang="fr-BE" sz="1800" b="1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1" name="Connecteur droit 10"/>
          <p:cNvCxnSpPr>
            <a:cxnSpLocks/>
          </p:cNvCxnSpPr>
          <p:nvPr/>
        </p:nvCxnSpPr>
        <p:spPr>
          <a:xfrm>
            <a:off x="1231641" y="5288405"/>
            <a:ext cx="5872589" cy="2052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>
            <a:off x="7213324" y="5288405"/>
            <a:ext cx="1725289" cy="0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>
            <a:off x="3826621" y="353487"/>
            <a:ext cx="5102352" cy="46166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altLang="de-DE" sz="24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4. </a:t>
            </a:r>
            <a:r>
              <a:rPr lang="fr-BE" altLang="de-DE" sz="240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Semantics</a:t>
            </a:r>
            <a:r>
              <a:rPr lang="fr-BE" altLang="de-DE" sz="24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 of the CMC as a </a:t>
            </a:r>
            <a:r>
              <a:rPr lang="fr-BE" altLang="de-DE" sz="240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whole</a:t>
            </a:r>
            <a:endParaRPr lang="fr-BE" sz="240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Flèche vers le bas 7"/>
          <p:cNvSpPr/>
          <p:nvPr/>
        </p:nvSpPr>
        <p:spPr>
          <a:xfrm>
            <a:off x="500641" y="2623495"/>
            <a:ext cx="197556" cy="2542865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290533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812217" y="1543735"/>
            <a:ext cx="8074152" cy="38779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Cambria"/>
                <a:cs typeface="Arial"/>
              </a:rPr>
              <a:t>To summarize ...</a:t>
            </a:r>
          </a:p>
          <a:p>
            <a:endParaRPr lang="en-US" sz="2400" dirty="0">
              <a:solidFill>
                <a:srgbClr val="C00000"/>
              </a:solidFill>
              <a:latin typeface="Cambria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Cambria"/>
                <a:cs typeface="Arial"/>
              </a:rPr>
              <a:t>Complex interplay between   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Cambria"/>
                <a:cs typeface="Arial"/>
              </a:rPr>
              <a:t>   </a:t>
            </a:r>
            <a:endParaRPr lang="en-US" sz="2000" dirty="0">
              <a:solidFill>
                <a:schemeClr val="accent5">
                  <a:lumMod val="50000"/>
                </a:schemeClr>
              </a:solidFill>
              <a:latin typeface="Cambria"/>
              <a:ea typeface="Cambria"/>
              <a:cs typeface="Arial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Cambria"/>
                <a:cs typeface="Arial"/>
              </a:rPr>
              <a:t>        -  </a:t>
            </a:r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Cambria"/>
                <a:cs typeface="Arial"/>
              </a:rPr>
              <a:t>constructional meaning (actual/non actual motion, result),</a:t>
            </a:r>
            <a:endParaRPr lang="en-US" sz="2200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Cambria"/>
                <a:cs typeface="Arial"/>
              </a:rPr>
              <a:t>	-  verb meaning (concrete, metaphorical),</a:t>
            </a:r>
            <a:endParaRPr lang="en-US" sz="2200" dirty="0">
              <a:solidFill>
                <a:schemeClr val="accent5">
                  <a:lumMod val="50000"/>
                </a:schemeClr>
              </a:solidFill>
              <a:latin typeface="Cambria"/>
              <a:ea typeface="Cambria"/>
              <a:cs typeface="Arial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Cambria"/>
                <a:cs typeface="Arial"/>
              </a:rPr>
              <a:t>	-  meaning of arguments (concrete, metaphorical, metonymic).</a:t>
            </a:r>
            <a:endParaRPr lang="en-US" sz="2200" dirty="0">
              <a:solidFill>
                <a:schemeClr val="accent5">
                  <a:lumMod val="50000"/>
                </a:schemeClr>
              </a:solidFill>
              <a:latin typeface="Cambria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2000" dirty="0">
              <a:solidFill>
                <a:schemeClr val="accent5">
                  <a:lumMod val="50000"/>
                </a:schemeClr>
              </a:solidFill>
              <a:latin typeface="Cambri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588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0D8103D-9455-43EC-A774-39ABE9A43FC9}"/>
              </a:ext>
            </a:extLst>
          </p:cNvPr>
          <p:cNvSpPr txBox="1"/>
          <p:nvPr/>
        </p:nvSpPr>
        <p:spPr>
          <a:xfrm>
            <a:off x="4571936" y="410809"/>
            <a:ext cx="2574907" cy="58477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Introduction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68EA14-755D-43F2-8ED4-2D4C372B35C1}"/>
              </a:ext>
            </a:extLst>
          </p:cNvPr>
          <p:cNvSpPr txBox="1"/>
          <p:nvPr/>
        </p:nvSpPr>
        <p:spPr>
          <a:xfrm>
            <a:off x="774155" y="1124770"/>
            <a:ext cx="8184721" cy="735483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Wingdings"/>
              <a:buChar char="§"/>
            </a:pPr>
            <a:r>
              <a:rPr lang="fr-FR" sz="2400" dirty="0" err="1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Caused</a:t>
            </a:r>
            <a:r>
              <a:rPr lang="fr-FR" sz="2400" dirty="0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 Motion Construction (CMC) = favorite </a:t>
            </a:r>
            <a:r>
              <a:rPr lang="fr-FR" sz="2400" dirty="0" err="1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way</a:t>
            </a:r>
            <a:r>
              <a:rPr lang="fr-FR" sz="2400" dirty="0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 of expression in </a:t>
            </a:r>
            <a:r>
              <a:rPr lang="fr-FR" sz="2400" dirty="0" err="1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German</a:t>
            </a:r>
            <a:r>
              <a:rPr lang="fr-FR" sz="2400" dirty="0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 </a:t>
            </a:r>
            <a:endParaRPr lang="fr-FR" sz="2400" dirty="0">
              <a:solidFill>
                <a:srgbClr val="002060"/>
              </a:solidFill>
              <a:cs typeface="Calibri"/>
            </a:endParaRPr>
          </a:p>
          <a:p>
            <a:pPr marL="342900" indent="-342900">
              <a:buFont typeface="Wingdings"/>
              <a:buChar char="§"/>
            </a:pPr>
            <a:r>
              <a:rPr lang="fr-FR" sz="2400" dirty="0" err="1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belongs</a:t>
            </a:r>
            <a:r>
              <a:rPr lang="fr-FR" sz="2400" dirty="0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 to </a:t>
            </a:r>
            <a:r>
              <a:rPr lang="fr-FR" sz="2400" dirty="0" err="1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creative</a:t>
            </a:r>
            <a:r>
              <a:rPr lang="fr-FR" sz="2400" dirty="0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 </a:t>
            </a:r>
            <a:r>
              <a:rPr lang="fr-FR" sz="2400" dirty="0" err="1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ways</a:t>
            </a:r>
            <a:r>
              <a:rPr lang="fr-FR" sz="2400" dirty="0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 of expression </a:t>
            </a:r>
          </a:p>
          <a:p>
            <a:pPr marL="342900" indent="-342900">
              <a:buFont typeface="Wingdings"/>
              <a:buChar char="§"/>
            </a:pPr>
            <a:r>
              <a:rPr lang="fr-FR" sz="2400" dirty="0" err="1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especially</a:t>
            </a:r>
            <a:r>
              <a:rPr lang="fr-FR" sz="2400" dirty="0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 in </a:t>
            </a:r>
            <a:r>
              <a:rPr lang="fr-FR" sz="2400" dirty="0" err="1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press</a:t>
            </a:r>
            <a:r>
              <a:rPr lang="fr-FR" sz="2400" dirty="0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 articles:</a:t>
            </a:r>
          </a:p>
          <a:p>
            <a:pPr marL="342900" indent="-342900">
              <a:buFont typeface="Wingdings"/>
              <a:buChar char="Ø"/>
            </a:pPr>
            <a:endParaRPr lang="fr-FR" sz="2000" dirty="0">
              <a:latin typeface="Cambria"/>
              <a:ea typeface="Cambria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</a:pPr>
            <a:r>
              <a:rPr lang="de-DE" sz="2000" i="1" dirty="0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          </a:t>
            </a:r>
            <a:r>
              <a:rPr lang="de-DE" sz="2200" i="1" dirty="0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 Der Pilot startet die Zeitmaschine in die Zukunft </a:t>
            </a:r>
          </a:p>
          <a:p>
            <a:pPr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</a:pPr>
            <a:r>
              <a:rPr lang="de-DE" sz="2000" dirty="0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           (</a:t>
            </a:r>
            <a:r>
              <a:rPr lang="de-DE" sz="2000" dirty="0" err="1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lit</a:t>
            </a:r>
            <a:r>
              <a:rPr lang="de-DE" sz="2000" dirty="0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. </a:t>
            </a:r>
            <a:r>
              <a:rPr lang="en-US" sz="2000" dirty="0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‘The pilot starts the time machine into the future’)</a:t>
            </a:r>
            <a:endParaRPr lang="en-US" sz="2000" dirty="0">
              <a:latin typeface="Calibri"/>
              <a:ea typeface="Cambria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</a:pPr>
            <a:r>
              <a:rPr lang="de-DE" sz="2000" i="1" dirty="0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           </a:t>
            </a:r>
            <a:r>
              <a:rPr lang="de-DE" sz="2200" i="1" dirty="0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Der Traum schickt den alten Mann in ein Leben in Reichtum</a:t>
            </a:r>
            <a:r>
              <a:rPr lang="de-DE" sz="2200" dirty="0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 </a:t>
            </a:r>
            <a:endParaRPr lang="de-DE" sz="2200" dirty="0">
              <a:latin typeface="Calibri"/>
              <a:ea typeface="Cambria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sz="2000" dirty="0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           (lit. ‘The dream sends the old man in a life of wealth’)</a:t>
            </a:r>
            <a:endParaRPr lang="de-DE" sz="2000" dirty="0">
              <a:latin typeface="Calibri"/>
              <a:ea typeface="Cambria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fr-BE" sz="2000" i="1" dirty="0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          </a:t>
            </a:r>
            <a:r>
              <a:rPr lang="fr-BE" sz="2200" i="1" dirty="0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 Ronaldo </a:t>
            </a:r>
            <a:r>
              <a:rPr lang="fr-BE" sz="2200" i="1" dirty="0" err="1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köpft</a:t>
            </a:r>
            <a:r>
              <a:rPr lang="fr-BE" sz="2200" i="1" dirty="0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 Portugal </a:t>
            </a:r>
            <a:r>
              <a:rPr lang="fr-BE" sz="2200" i="1" dirty="0" err="1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ins</a:t>
            </a:r>
            <a:r>
              <a:rPr lang="fr-BE" sz="2200" i="1" dirty="0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 Finale</a:t>
            </a:r>
            <a:endParaRPr lang="en-US" sz="2200" dirty="0">
              <a:solidFill>
                <a:srgbClr val="000000"/>
              </a:solidFill>
              <a:latin typeface="Calibri"/>
              <a:ea typeface="Cambria"/>
              <a:cs typeface="Calibri"/>
            </a:endParaRPr>
          </a:p>
          <a:p>
            <a:r>
              <a:rPr lang="fr-BE" sz="2000" dirty="0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           (Lit. ‘Ronaldo </a:t>
            </a:r>
            <a:r>
              <a:rPr lang="fr-BE" sz="2000" dirty="0" err="1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heads</a:t>
            </a:r>
            <a:r>
              <a:rPr lang="fr-BE" sz="2000" dirty="0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 Portugal </a:t>
            </a:r>
            <a:r>
              <a:rPr lang="fr-BE" sz="2000" dirty="0" err="1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into</a:t>
            </a:r>
            <a:r>
              <a:rPr lang="fr-BE" sz="2000" dirty="0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 the final.’)</a:t>
            </a:r>
            <a:endParaRPr lang="en-US" sz="2000" dirty="0">
              <a:latin typeface="Calibri"/>
              <a:ea typeface="Cambria"/>
              <a:cs typeface="Calibri"/>
            </a:endParaRPr>
          </a:p>
          <a:p>
            <a:pPr marL="342900" indent="-342900">
              <a:buFont typeface="Wingdings"/>
              <a:buChar char="Ø"/>
            </a:pPr>
            <a:endParaRPr lang="fr-FR" sz="2000" dirty="0">
              <a:latin typeface="Cambria"/>
              <a:ea typeface="Cambria"/>
              <a:cs typeface="Calibri"/>
            </a:endParaRPr>
          </a:p>
          <a:p>
            <a:pPr marL="342900" indent="-342900">
              <a:buFont typeface="Wingdings"/>
              <a:buChar char="Ø"/>
            </a:pPr>
            <a:endParaRPr lang="fr-FR" dirty="0"/>
          </a:p>
          <a:p>
            <a:pPr marL="342900" indent="-342900">
              <a:buFont typeface="Wingdings"/>
              <a:buChar char="Ø"/>
            </a:pPr>
            <a:r>
              <a:rPr lang="fr-FR" sz="2400" dirty="0" err="1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Need</a:t>
            </a:r>
            <a:r>
              <a:rPr lang="fr-FR" sz="2400" dirty="0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 for more </a:t>
            </a:r>
            <a:r>
              <a:rPr lang="fr-FR" sz="2400" dirty="0" err="1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differentiated</a:t>
            </a:r>
            <a:r>
              <a:rPr lang="fr-FR" sz="2400" dirty="0">
                <a:solidFill>
                  <a:srgbClr val="002060"/>
                </a:solidFill>
                <a:latin typeface="Cambria"/>
                <a:ea typeface="Cambria"/>
                <a:cs typeface="Calibri"/>
              </a:rPr>
              <a:t> description of CMC </a:t>
            </a:r>
          </a:p>
          <a:p>
            <a:endParaRPr lang="fr-FR" sz="2400" dirty="0">
              <a:solidFill>
                <a:srgbClr val="002060"/>
              </a:solidFill>
              <a:latin typeface="Cambria"/>
              <a:ea typeface="Cambria"/>
              <a:cs typeface="Calibri"/>
            </a:endParaRPr>
          </a:p>
          <a:p>
            <a:endParaRPr lang="fr-FR" dirty="0">
              <a:latin typeface="Calibri"/>
              <a:cs typeface="Calibri"/>
            </a:endParaRPr>
          </a:p>
          <a:p>
            <a:endParaRPr lang="fr-FR" dirty="0">
              <a:latin typeface="Calibri"/>
              <a:cs typeface="Calibri"/>
            </a:endParaRPr>
          </a:p>
          <a:p>
            <a:endParaRPr lang="fr-FR" dirty="0">
              <a:latin typeface="Calibri"/>
              <a:cs typeface="Calibri"/>
            </a:endParaRPr>
          </a:p>
          <a:p>
            <a:endParaRPr lang="fr-FR" dirty="0">
              <a:latin typeface="Calibri"/>
              <a:cs typeface="Calibri"/>
            </a:endParaRPr>
          </a:p>
          <a:p>
            <a:endParaRPr lang="fr-FR" dirty="0">
              <a:latin typeface="Calibri"/>
              <a:cs typeface="Calibri"/>
            </a:endParaRPr>
          </a:p>
          <a:p>
            <a:endParaRPr lang="fr-FR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97518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9A02023-CF44-46B4-AB57-AD621CF680AE}"/>
              </a:ext>
            </a:extLst>
          </p:cNvPr>
          <p:cNvSpPr txBox="1"/>
          <p:nvPr/>
        </p:nvSpPr>
        <p:spPr>
          <a:xfrm>
            <a:off x="2043899" y="2146788"/>
            <a:ext cx="5102352" cy="830997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sz="2400">
                <a:solidFill>
                  <a:srgbClr val="002060"/>
                </a:solidFill>
                <a:latin typeface="Cambria"/>
                <a:ea typeface="Cambria"/>
              </a:rPr>
              <a:t>C.  Cross-linguistic challenges for translation issues GE&gt;FR</a:t>
            </a:r>
            <a:endParaRPr lang="fr-BE" sz="240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45769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Espace réservé du texte 7">
            <a:extLst>
              <a:ext uri="{FF2B5EF4-FFF2-40B4-BE49-F238E27FC236}">
                <a16:creationId xmlns:a16="http://schemas.microsoft.com/office/drawing/2014/main" id="{E3EDA7E6-2F9C-384B-81C2-D9EE5524E6F3}"/>
              </a:ext>
            </a:extLst>
          </p:cNvPr>
          <p:cNvSpPr>
            <a:spLocks noGrp="1" noChangeArrowheads="1"/>
          </p:cNvSpPr>
          <p:nvPr>
            <p:ph type="body" sz="quarter" idx="12"/>
          </p:nvPr>
        </p:nvSpPr>
        <p:spPr bwMode="auto">
          <a:xfrm>
            <a:off x="623227" y="1324365"/>
            <a:ext cx="7953846" cy="514290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spcBef>
                <a:spcPct val="20000"/>
              </a:spcBef>
              <a:buNone/>
              <a:defRPr/>
            </a:pPr>
            <a:r>
              <a:rPr lang="fr-FR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No one-to-one </a:t>
            </a:r>
            <a:r>
              <a:rPr lang="fr-FR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constructional</a:t>
            </a:r>
            <a:r>
              <a:rPr lang="fr-FR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equivalence</a:t>
            </a:r>
            <a:endParaRPr lang="fr-FR" sz="20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spcBef>
                <a:spcPct val="20000"/>
              </a:spcBef>
              <a:buNone/>
              <a:defRPr/>
            </a:pPr>
            <a:r>
              <a:rPr lang="fr-FR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Wingdings" panose="05000000000000000000" pitchFamily="2" charset="2"/>
              </a:rPr>
              <a:t> </a:t>
            </a:r>
            <a:r>
              <a:rPr lang="fr-FR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Privileged</a:t>
            </a:r>
            <a:r>
              <a:rPr lang="fr-FR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 constructions and </a:t>
            </a:r>
            <a:r>
              <a:rPr lang="fr-FR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lexicalization</a:t>
            </a:r>
            <a:r>
              <a:rPr lang="fr-FR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 patterns</a:t>
            </a:r>
          </a:p>
          <a:p>
            <a:pPr>
              <a:spcBef>
                <a:spcPct val="20000"/>
              </a:spcBef>
              <a:defRPr/>
            </a:pPr>
            <a:endParaRPr lang="fr-FR" sz="18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spcBef>
                <a:spcPct val="20000"/>
              </a:spcBef>
              <a:buNone/>
              <a:defRPr/>
            </a:pPr>
            <a:r>
              <a:rPr lang="fr-FR" sz="2000" b="1" dirty="0" err="1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German</a:t>
            </a:r>
            <a:r>
              <a:rPr lang="fr-FR" sz="2000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   </a:t>
            </a:r>
            <a:r>
              <a:rPr lang="fr-FR" sz="2000" dirty="0">
                <a:solidFill>
                  <a:srgbClr val="002060"/>
                </a:solidFill>
                <a:latin typeface="Cambria"/>
                <a:ea typeface="Cambria"/>
                <a:cs typeface="Arial"/>
                <a:sym typeface="Wingdings" panose="05000000000000000000" pitchFamily="2" charset="2"/>
              </a:rPr>
              <a:t> 	CMC + </a:t>
            </a:r>
            <a:r>
              <a:rPr lang="fr-FR" sz="2000" dirty="0" err="1">
                <a:solidFill>
                  <a:srgbClr val="002060"/>
                </a:solidFill>
                <a:latin typeface="Cambria"/>
                <a:ea typeface="Cambria"/>
                <a:cs typeface="Arial"/>
                <a:sym typeface="Wingdings" panose="05000000000000000000" pitchFamily="2" charset="2"/>
              </a:rPr>
              <a:t>manner</a:t>
            </a:r>
            <a:r>
              <a:rPr lang="fr-FR" sz="2000" dirty="0">
                <a:solidFill>
                  <a:srgbClr val="002060"/>
                </a:solidFill>
                <a:latin typeface="Cambria"/>
                <a:ea typeface="Cambria"/>
                <a:cs typeface="Arial"/>
                <a:sym typeface="Wingdings" panose="05000000000000000000" pitchFamily="2" charset="2"/>
              </a:rPr>
              <a:t> </a:t>
            </a:r>
            <a:r>
              <a:rPr lang="fr-FR" sz="2000" dirty="0" err="1">
                <a:solidFill>
                  <a:srgbClr val="002060"/>
                </a:solidFill>
                <a:latin typeface="Cambria"/>
                <a:ea typeface="Cambria"/>
                <a:cs typeface="Arial"/>
                <a:sym typeface="Wingdings" panose="05000000000000000000" pitchFamily="2" charset="2"/>
              </a:rPr>
              <a:t>salience</a:t>
            </a:r>
            <a:endParaRPr lang="fr-FR" sz="2000" dirty="0">
              <a:solidFill>
                <a:srgbClr val="002060"/>
              </a:solidFill>
              <a:latin typeface="Cambria"/>
              <a:ea typeface="Cambria"/>
              <a:cs typeface="Arial"/>
              <a:sym typeface="Wingdings" panose="05000000000000000000" pitchFamily="2" charset="2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fr-FR" sz="8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Wingdings" panose="05000000000000000000" pitchFamily="2" charset="2"/>
            </a:endParaRPr>
          </a:p>
          <a:p>
            <a:pPr marL="0" indent="0">
              <a:spcBef>
                <a:spcPct val="20000"/>
              </a:spcBef>
              <a:buNone/>
              <a:defRPr/>
            </a:pPr>
            <a:r>
              <a:rPr lang="de-DE" altLang="fr-FR" sz="2000" i="1" dirty="0">
                <a:solidFill>
                  <a:srgbClr val="002060"/>
                </a:solidFill>
                <a:latin typeface="Cambria"/>
                <a:ea typeface="Cambria"/>
                <a:cs typeface="Times New Roman"/>
              </a:rPr>
              <a:t>	Die Mutter </a:t>
            </a:r>
            <a:r>
              <a:rPr lang="de-DE" altLang="fr-FR" sz="2000" b="1" i="1" dirty="0">
                <a:solidFill>
                  <a:srgbClr val="002060"/>
                </a:solidFill>
                <a:latin typeface="Cambria"/>
                <a:ea typeface="Cambria"/>
                <a:cs typeface="Times New Roman"/>
              </a:rPr>
              <a:t>singt</a:t>
            </a:r>
            <a:r>
              <a:rPr lang="de-DE" altLang="fr-FR" sz="2000" i="1" dirty="0">
                <a:solidFill>
                  <a:srgbClr val="002060"/>
                </a:solidFill>
                <a:latin typeface="Cambria"/>
                <a:ea typeface="Cambria"/>
                <a:cs typeface="Times New Roman"/>
              </a:rPr>
              <a:t> das Kind in den Schlaf. </a:t>
            </a:r>
            <a:r>
              <a:rPr lang="de-DE" altLang="fr-FR" sz="1600" dirty="0">
                <a:solidFill>
                  <a:srgbClr val="002060"/>
                </a:solidFill>
                <a:latin typeface="Cambria"/>
                <a:ea typeface="Cambria"/>
                <a:cs typeface="Times New Roman"/>
              </a:rPr>
              <a:t>(</a:t>
            </a:r>
            <a:r>
              <a:rPr lang="de-DE" altLang="fr-FR" sz="1600" dirty="0" err="1">
                <a:solidFill>
                  <a:srgbClr val="002060"/>
                </a:solidFill>
                <a:latin typeface="Cambria"/>
                <a:ea typeface="Cambria"/>
                <a:cs typeface="Times New Roman"/>
              </a:rPr>
              <a:t>Dalmas</a:t>
            </a:r>
            <a:r>
              <a:rPr lang="de-DE" altLang="fr-FR" sz="1600" dirty="0">
                <a:solidFill>
                  <a:srgbClr val="002060"/>
                </a:solidFill>
                <a:latin typeface="Cambria"/>
                <a:ea typeface="Cambria"/>
                <a:cs typeface="Times New Roman"/>
              </a:rPr>
              <a:t> &amp; Gautier 2012)</a:t>
            </a:r>
            <a:endParaRPr lang="de-DE" altLang="fr-FR" sz="1600" i="1" dirty="0">
              <a:solidFill>
                <a:srgbClr val="002060"/>
              </a:solidFill>
              <a:latin typeface="Cambria"/>
              <a:ea typeface="Cambria"/>
              <a:cs typeface="Times New Roman"/>
            </a:endParaRPr>
          </a:p>
          <a:p>
            <a:pPr marL="0" indent="0">
              <a:spcBef>
                <a:spcPct val="20000"/>
              </a:spcBef>
              <a:buNone/>
              <a:defRPr/>
            </a:pPr>
            <a:r>
              <a:rPr lang="de-DE" altLang="fr-FR" sz="1800" i="1" dirty="0">
                <a:solidFill>
                  <a:srgbClr val="002060"/>
                </a:solidFill>
                <a:latin typeface="Cambria"/>
                <a:ea typeface="Cambria"/>
                <a:cs typeface="Times New Roman"/>
              </a:rPr>
              <a:t>	</a:t>
            </a:r>
            <a:r>
              <a:rPr lang="de-DE" altLang="fr-FR" sz="1800" dirty="0">
                <a:solidFill>
                  <a:srgbClr val="002060"/>
                </a:solidFill>
                <a:latin typeface="Cambria"/>
                <a:ea typeface="Cambria"/>
                <a:cs typeface="Times New Roman"/>
              </a:rPr>
              <a:t>(</a:t>
            </a:r>
            <a:r>
              <a:rPr lang="de-DE" altLang="fr-FR" sz="1800" dirty="0" err="1">
                <a:solidFill>
                  <a:srgbClr val="002060"/>
                </a:solidFill>
                <a:latin typeface="Cambria"/>
                <a:ea typeface="Cambria"/>
                <a:cs typeface="Times New Roman"/>
              </a:rPr>
              <a:t>Lit</a:t>
            </a:r>
            <a:r>
              <a:rPr lang="de-DE" altLang="fr-FR" sz="1800" dirty="0">
                <a:solidFill>
                  <a:srgbClr val="002060"/>
                </a:solidFill>
                <a:latin typeface="Cambria"/>
                <a:ea typeface="Cambria"/>
                <a:cs typeface="Times New Roman"/>
              </a:rPr>
              <a:t>. </a:t>
            </a:r>
            <a:r>
              <a:rPr lang="fr-FR" sz="1800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‘</a:t>
            </a:r>
            <a:r>
              <a:rPr lang="de-DE" altLang="fr-FR" sz="1800" dirty="0">
                <a:solidFill>
                  <a:srgbClr val="002060"/>
                </a:solidFill>
                <a:latin typeface="Cambria"/>
                <a:ea typeface="Cambria"/>
                <a:cs typeface="Times New Roman"/>
              </a:rPr>
              <a:t>The </a:t>
            </a:r>
            <a:r>
              <a:rPr lang="de-DE" altLang="fr-FR" sz="1800" dirty="0" err="1">
                <a:solidFill>
                  <a:srgbClr val="002060"/>
                </a:solidFill>
                <a:latin typeface="Cambria"/>
                <a:ea typeface="Cambria"/>
                <a:cs typeface="Times New Roman"/>
              </a:rPr>
              <a:t>mother</a:t>
            </a:r>
            <a:r>
              <a:rPr lang="de-DE" altLang="fr-FR" sz="1800" dirty="0">
                <a:solidFill>
                  <a:srgbClr val="002060"/>
                </a:solidFill>
                <a:latin typeface="Cambria"/>
                <a:ea typeface="Cambria"/>
                <a:cs typeface="Times New Roman"/>
              </a:rPr>
              <a:t> </a:t>
            </a:r>
            <a:r>
              <a:rPr lang="de-DE" altLang="fr-FR" sz="1800" dirty="0" err="1">
                <a:solidFill>
                  <a:srgbClr val="002060"/>
                </a:solidFill>
                <a:latin typeface="Cambria"/>
                <a:ea typeface="Cambria"/>
                <a:cs typeface="Times New Roman"/>
              </a:rPr>
              <a:t>sings</a:t>
            </a:r>
            <a:r>
              <a:rPr lang="de-DE" altLang="fr-FR" sz="1800" dirty="0">
                <a:solidFill>
                  <a:srgbClr val="002060"/>
                </a:solidFill>
                <a:latin typeface="Cambria"/>
                <a:ea typeface="Cambria"/>
                <a:cs typeface="Times New Roman"/>
              </a:rPr>
              <a:t> </a:t>
            </a:r>
            <a:r>
              <a:rPr lang="de-DE" altLang="fr-FR" sz="1800" dirty="0" err="1">
                <a:solidFill>
                  <a:srgbClr val="002060"/>
                </a:solidFill>
                <a:latin typeface="Cambria"/>
                <a:ea typeface="Cambria"/>
                <a:cs typeface="Times New Roman"/>
              </a:rPr>
              <a:t>the</a:t>
            </a:r>
            <a:r>
              <a:rPr lang="de-DE" altLang="fr-FR" sz="1800" dirty="0">
                <a:solidFill>
                  <a:srgbClr val="002060"/>
                </a:solidFill>
                <a:latin typeface="Cambria"/>
                <a:ea typeface="Cambria"/>
                <a:cs typeface="Times New Roman"/>
              </a:rPr>
              <a:t> </a:t>
            </a:r>
            <a:r>
              <a:rPr lang="de-DE" altLang="fr-FR" sz="1800" dirty="0" err="1">
                <a:solidFill>
                  <a:srgbClr val="002060"/>
                </a:solidFill>
                <a:latin typeface="Cambria"/>
                <a:ea typeface="Cambria"/>
                <a:cs typeface="Times New Roman"/>
              </a:rPr>
              <a:t>child</a:t>
            </a:r>
            <a:r>
              <a:rPr lang="de-DE" altLang="fr-FR" sz="1800" dirty="0">
                <a:solidFill>
                  <a:srgbClr val="002060"/>
                </a:solidFill>
                <a:latin typeface="Cambria"/>
                <a:ea typeface="Cambria"/>
                <a:cs typeface="Times New Roman"/>
              </a:rPr>
              <a:t> </a:t>
            </a:r>
            <a:r>
              <a:rPr lang="de-DE" altLang="fr-FR" sz="1800" dirty="0" err="1">
                <a:solidFill>
                  <a:srgbClr val="002060"/>
                </a:solidFill>
                <a:latin typeface="Cambria"/>
                <a:ea typeface="Cambria"/>
                <a:cs typeface="Times New Roman"/>
              </a:rPr>
              <a:t>into</a:t>
            </a:r>
            <a:r>
              <a:rPr lang="de-DE" altLang="fr-FR" sz="1800" dirty="0">
                <a:solidFill>
                  <a:srgbClr val="002060"/>
                </a:solidFill>
                <a:latin typeface="Cambria"/>
                <a:ea typeface="Cambria"/>
                <a:cs typeface="Times New Roman"/>
              </a:rPr>
              <a:t> </a:t>
            </a:r>
            <a:r>
              <a:rPr lang="de-DE" altLang="fr-FR" sz="1800" dirty="0" err="1">
                <a:solidFill>
                  <a:srgbClr val="002060"/>
                </a:solidFill>
                <a:latin typeface="Cambria"/>
                <a:ea typeface="Cambria"/>
                <a:cs typeface="Times New Roman"/>
              </a:rPr>
              <a:t>the</a:t>
            </a:r>
            <a:r>
              <a:rPr lang="de-DE" altLang="fr-FR" sz="1800" dirty="0">
                <a:solidFill>
                  <a:srgbClr val="002060"/>
                </a:solidFill>
                <a:latin typeface="Cambria"/>
                <a:ea typeface="Cambria"/>
                <a:cs typeface="Times New Roman"/>
              </a:rPr>
              <a:t> </a:t>
            </a:r>
            <a:r>
              <a:rPr lang="de-DE" altLang="fr-FR" sz="1800" dirty="0" err="1">
                <a:solidFill>
                  <a:srgbClr val="002060"/>
                </a:solidFill>
                <a:latin typeface="Cambria"/>
                <a:ea typeface="Cambria"/>
                <a:cs typeface="Times New Roman"/>
              </a:rPr>
              <a:t>sleep</a:t>
            </a:r>
            <a:r>
              <a:rPr lang="de-DE" altLang="fr-FR" sz="1800" dirty="0">
                <a:solidFill>
                  <a:srgbClr val="002060"/>
                </a:solidFill>
                <a:latin typeface="Cambria"/>
                <a:ea typeface="Cambria"/>
                <a:cs typeface="Times New Roman"/>
              </a:rPr>
              <a:t>‘)</a:t>
            </a:r>
          </a:p>
          <a:p>
            <a:pPr marL="0" indent="0">
              <a:spcBef>
                <a:spcPct val="20000"/>
              </a:spcBef>
              <a:buNone/>
              <a:defRPr/>
            </a:pPr>
            <a:endParaRPr lang="de-DE" altLang="fr-FR" sz="18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fr-FR" sz="8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Wingdings" panose="05000000000000000000" pitchFamily="2" charset="2"/>
            </a:endParaRPr>
          </a:p>
          <a:p>
            <a:pPr marL="0" indent="0">
              <a:spcBef>
                <a:spcPct val="20000"/>
              </a:spcBef>
              <a:buNone/>
              <a:defRPr/>
            </a:pPr>
            <a:r>
              <a:rPr lang="fr-FR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Wingdings" panose="05000000000000000000" pitchFamily="2" charset="2"/>
              </a:rPr>
              <a:t>French</a:t>
            </a:r>
            <a:r>
              <a:rPr lang="fr-FR" sz="2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Wingdings" panose="05000000000000000000" pitchFamily="2" charset="2"/>
              </a:rPr>
              <a:t>      	</a:t>
            </a:r>
            <a:r>
              <a:rPr lang="fr-FR" sz="20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Wingdings" panose="05000000000000000000" pitchFamily="2" charset="2"/>
              </a:rPr>
              <a:t>resultative</a:t>
            </a:r>
            <a:r>
              <a:rPr lang="fr-FR" sz="2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Wingdings" panose="05000000000000000000" pitchFamily="2" charset="2"/>
              </a:rPr>
              <a:t> construction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fr-FR" sz="8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Wingdings" panose="05000000000000000000" pitchFamily="2" charset="2"/>
            </a:endParaRPr>
          </a:p>
          <a:p>
            <a:pPr marL="0" indent="0">
              <a:spcBef>
                <a:spcPct val="20000"/>
              </a:spcBef>
              <a:buNone/>
              <a:defRPr/>
            </a:pPr>
            <a:r>
              <a:rPr lang="fr-FR" sz="2000" i="1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	La mère endort l’enfant (en chantant).</a:t>
            </a:r>
          </a:p>
          <a:p>
            <a:pPr marL="0" indent="0">
              <a:spcBef>
                <a:spcPct val="20000"/>
              </a:spcBef>
              <a:buNone/>
              <a:defRPr/>
            </a:pPr>
            <a:r>
              <a:rPr lang="fr-FR" sz="1800" i="1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	</a:t>
            </a:r>
            <a:r>
              <a:rPr lang="fr-FR" sz="1800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(Lit. ‘The </a:t>
            </a:r>
            <a:r>
              <a:rPr lang="fr-FR" sz="1800" dirty="0" err="1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mother</a:t>
            </a:r>
            <a:r>
              <a:rPr lang="fr-FR" sz="1800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 </a:t>
            </a:r>
            <a:r>
              <a:rPr lang="fr-FR" sz="1800" dirty="0" err="1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puts</a:t>
            </a:r>
            <a:r>
              <a:rPr lang="fr-FR" sz="1800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 the </a:t>
            </a:r>
            <a:r>
              <a:rPr lang="fr-FR" sz="1800" dirty="0" err="1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child</a:t>
            </a:r>
            <a:r>
              <a:rPr lang="fr-FR" sz="1800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 to </a:t>
            </a:r>
            <a:r>
              <a:rPr lang="fr-FR" sz="1800" dirty="0" err="1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sleep</a:t>
            </a:r>
            <a:r>
              <a:rPr lang="fr-FR" sz="1800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 (by </a:t>
            </a:r>
            <a:r>
              <a:rPr lang="fr-FR" sz="1800" dirty="0" err="1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singing</a:t>
            </a:r>
            <a:r>
              <a:rPr lang="fr-FR" sz="1800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)')</a:t>
            </a:r>
            <a:endParaRPr lang="fr-FR" sz="1800" i="1" dirty="0">
              <a:solidFill>
                <a:srgbClr val="002060"/>
              </a:solidFill>
              <a:latin typeface="Cambria"/>
              <a:ea typeface="Cambria" panose="02040503050406030204" pitchFamily="18" charset="0"/>
              <a:cs typeface="Arial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fr-FR" sz="8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  <a:p>
            <a:pPr marL="0" indent="0">
              <a:spcBef>
                <a:spcPct val="20000"/>
              </a:spcBef>
              <a:buNone/>
              <a:tabLst>
                <a:tab pos="895350" algn="l"/>
                <a:tab pos="1079500" algn="l"/>
              </a:tabLst>
              <a:defRPr/>
            </a:pPr>
            <a:r>
              <a:rPr lang="fr-FR" sz="2000" dirty="0">
                <a:solidFill>
                  <a:srgbClr val="002060"/>
                </a:solidFill>
                <a:latin typeface="Cambria"/>
                <a:ea typeface="Cambria"/>
                <a:cs typeface="Arial"/>
                <a:sym typeface="Wingdings" panose="05000000000000000000" pitchFamily="2" charset="2"/>
              </a:rPr>
              <a:t>   </a:t>
            </a:r>
            <a:r>
              <a:rPr lang="fr-FR" sz="2000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                	</a:t>
            </a:r>
            <a:r>
              <a:rPr lang="fr-FR" sz="2000" dirty="0">
                <a:solidFill>
                  <a:srgbClr val="002060"/>
                </a:solidFill>
                <a:latin typeface="Cambria"/>
                <a:ea typeface="Cambria"/>
                <a:cs typeface="Arial"/>
                <a:sym typeface="Wingdings" panose="05000000000000000000" pitchFamily="2" charset="2"/>
              </a:rPr>
              <a:t> 	</a:t>
            </a:r>
            <a:r>
              <a:rPr lang="fr-FR" sz="2000" dirty="0" err="1">
                <a:solidFill>
                  <a:srgbClr val="002060"/>
                </a:solidFill>
                <a:latin typeface="Cambria"/>
                <a:ea typeface="Cambria"/>
                <a:cs typeface="Arial"/>
                <a:sym typeface="Wingdings" panose="05000000000000000000" pitchFamily="2" charset="2"/>
              </a:rPr>
              <a:t>telic</a:t>
            </a:r>
            <a:r>
              <a:rPr lang="fr-FR" sz="2000" i="1" dirty="0">
                <a:solidFill>
                  <a:srgbClr val="002060"/>
                </a:solidFill>
                <a:latin typeface="Cambria"/>
                <a:ea typeface="Cambria"/>
                <a:cs typeface="Arial"/>
                <a:sym typeface="Wingdings" panose="05000000000000000000" pitchFamily="2" charset="2"/>
              </a:rPr>
              <a:t> </a:t>
            </a:r>
            <a:r>
              <a:rPr lang="fr-FR" sz="2000" dirty="0">
                <a:solidFill>
                  <a:srgbClr val="002060"/>
                </a:solidFill>
                <a:latin typeface="Cambria"/>
                <a:ea typeface="Cambria"/>
                <a:cs typeface="Arial"/>
                <a:sym typeface="Wingdings" panose="05000000000000000000" pitchFamily="2" charset="2"/>
              </a:rPr>
              <a:t>construction</a:t>
            </a:r>
            <a:endParaRPr lang="fr-FR" sz="2000" dirty="0">
              <a:solidFill>
                <a:srgbClr val="002060"/>
              </a:solidFill>
              <a:latin typeface="Cambria"/>
              <a:ea typeface="Cambria"/>
              <a:cs typeface="Arial"/>
            </a:endParaRPr>
          </a:p>
          <a:p>
            <a:pPr mar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fr-FR" sz="8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spcBef>
                <a:spcPct val="20000"/>
              </a:spcBef>
              <a:buNone/>
              <a:defRPr/>
            </a:pPr>
            <a:r>
              <a:rPr lang="fr-FR" sz="2000" i="1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	La mère chante pour endormir l’enfant.</a:t>
            </a:r>
          </a:p>
          <a:p>
            <a:pPr marL="0" indent="0">
              <a:spcBef>
                <a:spcPct val="20000"/>
              </a:spcBef>
              <a:buNone/>
              <a:defRPr/>
            </a:pPr>
            <a:r>
              <a:rPr lang="fr-FR" sz="1800" i="1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	</a:t>
            </a:r>
            <a:r>
              <a:rPr lang="fr-FR" sz="1800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(Lit. 'The </a:t>
            </a:r>
            <a:r>
              <a:rPr lang="fr-FR" sz="1800" dirty="0" err="1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mother</a:t>
            </a:r>
            <a:r>
              <a:rPr lang="fr-FR" sz="1800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 </a:t>
            </a:r>
            <a:r>
              <a:rPr lang="fr-FR" sz="1800" dirty="0" err="1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sings</a:t>
            </a:r>
            <a:r>
              <a:rPr lang="fr-FR" sz="1800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 to put the </a:t>
            </a:r>
            <a:r>
              <a:rPr lang="fr-FR" sz="1800" dirty="0" err="1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child</a:t>
            </a:r>
            <a:r>
              <a:rPr lang="fr-FR" sz="1800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 to </a:t>
            </a:r>
            <a:r>
              <a:rPr lang="fr-FR" sz="1800" dirty="0" err="1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sleep</a:t>
            </a:r>
            <a:r>
              <a:rPr lang="fr-FR" sz="1800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  <a:cs typeface="Arial"/>
              </a:rPr>
              <a:t>')</a:t>
            </a:r>
          </a:p>
          <a:p>
            <a:pPr marL="0" indent="0" algn="r">
              <a:spcBef>
                <a:spcPct val="20000"/>
              </a:spcBef>
              <a:buNone/>
              <a:defRPr/>
            </a:pPr>
            <a:r>
              <a:rPr lang="de-DE" altLang="fr-FR" sz="1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</a:t>
            </a:r>
            <a:r>
              <a:rPr lang="de-DE" altLang="fr-FR" sz="1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Dalmas</a:t>
            </a:r>
            <a:r>
              <a:rPr lang="de-DE" altLang="fr-FR" sz="1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&amp; Gautier 2012)</a:t>
            </a:r>
            <a:endParaRPr lang="fr-FR" sz="1800" i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18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 sz="18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18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20000"/>
              </a:spcBef>
              <a:defRPr/>
            </a:pPr>
            <a:endParaRPr lang="fr-FR" sz="18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fontAlgn="base">
              <a:spcAft>
                <a:spcPct val="0"/>
              </a:spcAft>
              <a:buNone/>
            </a:pPr>
            <a:endParaRPr lang="en-US" sz="1800" u="sng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578484" y="325871"/>
            <a:ext cx="5102352" cy="830997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sz="2400">
                <a:solidFill>
                  <a:srgbClr val="002060"/>
                </a:solidFill>
                <a:latin typeface="Cambria"/>
                <a:ea typeface="Cambria" panose="02040503050406030204" pitchFamily="18" charset="0"/>
              </a:rPr>
              <a:t>C. Cross-linguistic challenges for translation issues GE&gt;FR</a:t>
            </a:r>
            <a:endParaRPr lang="fr-BE" sz="2400">
              <a:solidFill>
                <a:srgbClr val="002060"/>
              </a:solidFill>
              <a:latin typeface="Cambria"/>
              <a:ea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2F7985B-AF00-4FC3-987E-A325D9F2CFCF}"/>
              </a:ext>
            </a:extLst>
          </p:cNvPr>
          <p:cNvSpPr txBox="1"/>
          <p:nvPr/>
        </p:nvSpPr>
        <p:spPr>
          <a:xfrm>
            <a:off x="1435608" y="1856232"/>
            <a:ext cx="5184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6D2DC37-DEA3-4077-8818-2021718B4125}"/>
              </a:ext>
            </a:extLst>
          </p:cNvPr>
          <p:cNvSpPr txBox="1"/>
          <p:nvPr/>
        </p:nvSpPr>
        <p:spPr>
          <a:xfrm>
            <a:off x="618615" y="1398352"/>
            <a:ext cx="7936992" cy="53860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Arial"/>
              </a:rPr>
              <a:t>Translation Studies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Arial"/>
              </a:rPr>
              <a:t>(Delisle et al: 1999)</a:t>
            </a:r>
            <a:r>
              <a:rPr lang="en-US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 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/>
              <a:ea typeface="Cambri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Arial"/>
              </a:rPr>
              <a:t>Recategorization</a:t>
            </a:r>
            <a:r>
              <a:rPr lang="en-US" sz="2000" i="1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 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        GE</a:t>
            </a:r>
            <a:r>
              <a:rPr lang="en-US" sz="2000" i="1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: 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Arial"/>
              </a:rPr>
              <a:t>Sie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Arial"/>
              </a:rPr>
              <a:t>ist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Arial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Arial"/>
              </a:rPr>
              <a:t>eine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Arial"/>
              </a:rPr>
              <a:t> </a:t>
            </a:r>
            <a:r>
              <a:rPr kumimoji="0" lang="en-US" sz="2000" b="0" i="1" u="sng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Arial"/>
              </a:rPr>
              <a:t>leidenschaftliche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Arial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Arial"/>
              </a:rPr>
              <a:t>Tänzerin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Arial"/>
              </a:rPr>
              <a:t>.</a:t>
            </a:r>
            <a:r>
              <a:rPr lang="en-US" sz="2000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 </a:t>
            </a:r>
            <a:endParaRPr lang="en-U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/>
              <a:ea typeface="Cambria"/>
              <a:cs typeface="Arial" panose="020B0604020202020204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Arial"/>
              </a:rPr>
              <a:t>	EN: *She is a </a:t>
            </a: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Arial"/>
              </a:rPr>
              <a:t>passionate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Arial"/>
              </a:rPr>
              <a:t> dancer. =&gt; She has a </a:t>
            </a: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Arial"/>
              </a:rPr>
              <a:t>passion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Arial"/>
              </a:rPr>
              <a:t> for dancing.</a:t>
            </a:r>
            <a:endParaRPr lang="en-U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/>
              <a:ea typeface="Cambria"/>
              <a:cs typeface="Arial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Arial"/>
              </a:rPr>
              <a:t>“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Arial"/>
              </a:rPr>
              <a:t>Chassé-croisé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Arial"/>
              </a:rPr>
              <a:t>”</a:t>
            </a:r>
            <a:r>
              <a:rPr lang="en-US" b="1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 </a:t>
            </a:r>
            <a:r>
              <a:rPr lang="en-US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(‘interchange')</a:t>
            </a:r>
            <a:endParaRPr lang="en-US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        GE: </a:t>
            </a:r>
            <a:r>
              <a:rPr lang="en-GB" sz="2000" i="1" dirty="0" err="1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Er</a:t>
            </a:r>
            <a:r>
              <a:rPr lang="en-GB" sz="2000" i="1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 </a:t>
            </a:r>
            <a:r>
              <a:rPr lang="en-GB" sz="2000" i="1" u="sng" dirty="0" err="1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rannte</a:t>
            </a:r>
            <a:r>
              <a:rPr lang="en-GB" sz="2000" i="1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 </a:t>
            </a:r>
            <a:r>
              <a:rPr lang="en-GB" sz="2000" i="1" u="sng" dirty="0" err="1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aus</a:t>
            </a:r>
            <a:r>
              <a:rPr lang="en-GB" sz="2000" i="1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 </a:t>
            </a:r>
            <a:r>
              <a:rPr lang="en-GB" sz="2000" i="1" dirty="0" err="1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dem</a:t>
            </a:r>
            <a:r>
              <a:rPr lang="en-GB" sz="2000" i="1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 Haus.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Arial"/>
              </a:rPr>
              <a:t>	FR: </a:t>
            </a:r>
            <a:r>
              <a:rPr kumimoji="0" lang="en-GB" sz="20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Arial"/>
              </a:rPr>
              <a:t>Il </a:t>
            </a:r>
            <a:r>
              <a:rPr kumimoji="0" lang="en-GB" sz="2000" b="0" i="1" u="sng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Arial"/>
              </a:rPr>
              <a:t>sortit</a:t>
            </a:r>
            <a:r>
              <a:rPr kumimoji="0" lang="en-GB" sz="20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Arial"/>
              </a:rPr>
              <a:t> de la </a:t>
            </a:r>
            <a:r>
              <a:rPr kumimoji="0" lang="en-GB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Arial"/>
              </a:rPr>
              <a:t>maison</a:t>
            </a:r>
            <a:r>
              <a:rPr kumimoji="0" lang="en-GB" sz="20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Arial"/>
              </a:rPr>
              <a:t> </a:t>
            </a:r>
            <a:r>
              <a:rPr kumimoji="0" lang="en-GB" sz="2000" b="0" i="1" u="sng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Arial"/>
              </a:rPr>
              <a:t>en</a:t>
            </a:r>
            <a:r>
              <a:rPr kumimoji="0" lang="en-GB" sz="2000" b="0" i="1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Arial"/>
              </a:rPr>
              <a:t> courant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Arial"/>
              </a:rPr>
              <a:t>.</a:t>
            </a:r>
            <a:r>
              <a:rPr lang="en-GB" sz="2000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 </a:t>
            </a:r>
            <a:endParaRPr lang="en-GB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/>
              <a:ea typeface="Cambria"/>
              <a:cs typeface="Arial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	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Arial"/>
              </a:rPr>
              <a:t>EN: He </a:t>
            </a:r>
            <a:r>
              <a:rPr kumimoji="0" lang="en-GB" sz="20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Arial"/>
              </a:rPr>
              <a:t>ran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Arial"/>
              </a:rPr>
              <a:t> </a:t>
            </a:r>
            <a:r>
              <a:rPr kumimoji="0" lang="en-GB" sz="20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Arial"/>
              </a:rPr>
              <a:t>out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Cambria"/>
                <a:cs typeface="Arial"/>
              </a:rPr>
              <a:t> of the house.</a:t>
            </a:r>
            <a:r>
              <a:rPr lang="en-GB" sz="2000" dirty="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 </a:t>
            </a:r>
            <a:endParaRPr lang="en-GB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/>
              <a:ea typeface="Cambria"/>
              <a:cs typeface="Arial" panose="020B0604020202020204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à"/>
              <a:defRPr/>
            </a:pPr>
            <a:r>
              <a:rPr lang="fr-FR" sz="2400" dirty="0" err="1">
                <a:solidFill>
                  <a:srgbClr val="002060"/>
                </a:solidFill>
                <a:latin typeface="Cambria"/>
                <a:ea typeface="Cambria"/>
                <a:cs typeface="Arial"/>
                <a:sym typeface="Wingdings" panose="05000000000000000000" pitchFamily="2" charset="2"/>
              </a:rPr>
              <a:t>Two</a:t>
            </a:r>
            <a:r>
              <a:rPr lang="fr-FR" sz="2400" dirty="0">
                <a:solidFill>
                  <a:srgbClr val="002060"/>
                </a:solidFill>
                <a:latin typeface="Cambria"/>
                <a:ea typeface="Cambria"/>
                <a:cs typeface="Arial"/>
                <a:sym typeface="Wingdings" panose="05000000000000000000" pitchFamily="2" charset="2"/>
              </a:rPr>
              <a:t> </a:t>
            </a:r>
            <a:r>
              <a:rPr lang="fr-FR" sz="2400" dirty="0" err="1">
                <a:solidFill>
                  <a:srgbClr val="002060"/>
                </a:solidFill>
                <a:latin typeface="Cambria"/>
                <a:ea typeface="Cambria"/>
                <a:cs typeface="Arial"/>
                <a:sym typeface="Wingdings" panose="05000000000000000000" pitchFamily="2" charset="2"/>
              </a:rPr>
              <a:t>separate</a:t>
            </a:r>
            <a:r>
              <a:rPr lang="fr-FR" sz="2400" dirty="0">
                <a:solidFill>
                  <a:srgbClr val="002060"/>
                </a:solidFill>
                <a:latin typeface="Cambria"/>
                <a:ea typeface="Cambria"/>
                <a:cs typeface="Arial"/>
                <a:sym typeface="Wingdings" panose="05000000000000000000" pitchFamily="2" charset="2"/>
              </a:rPr>
              <a:t> translation </a:t>
            </a:r>
            <a:r>
              <a:rPr lang="fr-FR" sz="2400" dirty="0" err="1">
                <a:solidFill>
                  <a:srgbClr val="002060"/>
                </a:solidFill>
                <a:latin typeface="Cambria"/>
                <a:ea typeface="Cambria"/>
                <a:cs typeface="Arial"/>
                <a:sym typeface="Wingdings" panose="05000000000000000000" pitchFamily="2" charset="2"/>
              </a:rPr>
              <a:t>procedures</a:t>
            </a:r>
            <a:endParaRPr lang="fr-FR" sz="2400" dirty="0">
              <a:solidFill>
                <a:srgbClr val="002060"/>
              </a:solidFill>
              <a:latin typeface="Cambria"/>
              <a:ea typeface="Cambria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lvl="0" defTabSz="457200">
              <a:defRPr/>
            </a:pPr>
            <a:endParaRPr lang="fr-FR" sz="2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lvl="0" indent="-285750" defTabSz="457200">
              <a:buFont typeface="Wingdings" panose="05000000000000000000" pitchFamily="2" charset="2"/>
              <a:buChar char="à"/>
              <a:defRPr/>
            </a:pPr>
            <a:r>
              <a:rPr lang="fr-FR" sz="2400" dirty="0" err="1">
                <a:solidFill>
                  <a:srgbClr val="002060"/>
                </a:solidFill>
                <a:latin typeface="Cambria"/>
                <a:ea typeface="Cambria"/>
                <a:cs typeface="Arial"/>
                <a:sym typeface="Wingdings" panose="05000000000000000000" pitchFamily="2" charset="2"/>
              </a:rPr>
              <a:t>CxG</a:t>
            </a:r>
            <a:r>
              <a:rPr lang="fr-FR" sz="2400" dirty="0">
                <a:solidFill>
                  <a:srgbClr val="002060"/>
                </a:solidFill>
                <a:latin typeface="Cambria"/>
                <a:ea typeface="Cambria"/>
                <a:cs typeface="Arial"/>
                <a:sym typeface="Wingdings" panose="05000000000000000000" pitchFamily="2" charset="2"/>
              </a:rPr>
              <a:t> : one </a:t>
            </a:r>
            <a:r>
              <a:rPr lang="fr-FR" sz="2400" dirty="0" err="1">
                <a:solidFill>
                  <a:srgbClr val="002060"/>
                </a:solidFill>
                <a:latin typeface="Cambria"/>
                <a:ea typeface="Cambria"/>
                <a:cs typeface="Arial"/>
                <a:sym typeface="Wingdings" panose="05000000000000000000" pitchFamily="2" charset="2"/>
              </a:rPr>
              <a:t>framework</a:t>
            </a:r>
            <a:r>
              <a:rPr lang="fr-FR" sz="2400" dirty="0">
                <a:solidFill>
                  <a:srgbClr val="002060"/>
                </a:solidFill>
                <a:latin typeface="Cambria"/>
                <a:ea typeface="Cambria"/>
                <a:cs typeface="Arial"/>
                <a:sym typeface="Wingdings" panose="05000000000000000000" pitchFamily="2" charset="2"/>
              </a:rPr>
              <a:t> (</a:t>
            </a:r>
            <a:r>
              <a:rPr lang="fr-FR" sz="2400" dirty="0" err="1">
                <a:solidFill>
                  <a:srgbClr val="002060"/>
                </a:solidFill>
                <a:latin typeface="Cambria"/>
                <a:ea typeface="Cambria"/>
                <a:cs typeface="Arial"/>
                <a:sym typeface="Wingdings" panose="05000000000000000000" pitchFamily="2" charset="2"/>
              </a:rPr>
              <a:t>form</a:t>
            </a:r>
            <a:r>
              <a:rPr lang="fr-FR" sz="2400" dirty="0">
                <a:solidFill>
                  <a:srgbClr val="002060"/>
                </a:solidFill>
                <a:latin typeface="Cambria"/>
                <a:ea typeface="Cambria"/>
                <a:cs typeface="Arial"/>
                <a:sym typeface="Wingdings" panose="05000000000000000000" pitchFamily="2" charset="2"/>
              </a:rPr>
              <a:t>/</a:t>
            </a:r>
            <a:r>
              <a:rPr lang="fr-FR" sz="2400" dirty="0" err="1">
                <a:solidFill>
                  <a:srgbClr val="002060"/>
                </a:solidFill>
                <a:latin typeface="Cambria"/>
                <a:ea typeface="Cambria"/>
                <a:cs typeface="Arial"/>
                <a:sym typeface="Wingdings" panose="05000000000000000000" pitchFamily="2" charset="2"/>
              </a:rPr>
              <a:t>meaning</a:t>
            </a:r>
            <a:r>
              <a:rPr lang="fr-FR" sz="2400" dirty="0">
                <a:solidFill>
                  <a:srgbClr val="002060"/>
                </a:solidFill>
                <a:latin typeface="Cambria"/>
                <a:ea typeface="Cambria"/>
                <a:cs typeface="Arial"/>
                <a:sym typeface="Wingdings" panose="05000000000000000000" pitchFamily="2" charset="2"/>
              </a:rPr>
              <a:t>/use)</a:t>
            </a:r>
            <a:endParaRPr lang="fr-FR" sz="2400" dirty="0">
              <a:solidFill>
                <a:srgbClr val="002060"/>
              </a:solidFill>
              <a:latin typeface="Cambria"/>
              <a:ea typeface="Cambria"/>
              <a:cs typeface="Arial" panose="020B0604020202020204" pitchFamily="34" charset="0"/>
            </a:endParaRPr>
          </a:p>
          <a:p>
            <a:pPr marL="285750" lvl="0" indent="-285750" defTabSz="457200">
              <a:buFont typeface="Wingdings" panose="05000000000000000000" pitchFamily="2" charset="2"/>
              <a:buChar char="à"/>
              <a:defRPr/>
            </a:pPr>
            <a:endParaRPr lang="fr-FR" sz="2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lvl="0" indent="-285750" defTabSz="457200">
              <a:buFont typeface="Wingdings" panose="05000000000000000000" pitchFamily="2" charset="2"/>
              <a:buChar char="à"/>
              <a:defRPr/>
            </a:pPr>
            <a:endParaRPr lang="fr-BE" sz="2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890629" y="371775"/>
            <a:ext cx="5102352" cy="830997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sz="2400">
                <a:solidFill>
                  <a:srgbClr val="002060"/>
                </a:solidFill>
                <a:latin typeface="Cambria"/>
                <a:ea typeface="Cambria" panose="02040503050406030204" pitchFamily="18" charset="0"/>
              </a:rPr>
              <a:t>C. Cross-linguistic challenges for translation issues GE&gt;FR</a:t>
            </a:r>
            <a:endParaRPr lang="fr-BE" sz="2400">
              <a:solidFill>
                <a:srgbClr val="002060"/>
              </a:solidFill>
              <a:latin typeface="Cambria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3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4">
            <a:extLst>
              <a:ext uri="{FF2B5EF4-FFF2-40B4-BE49-F238E27FC236}">
                <a16:creationId xmlns:a16="http://schemas.microsoft.com/office/drawing/2014/main" id="{50F5CEBD-2E32-4DDE-8778-04981F78F21B}"/>
              </a:ext>
            </a:extLst>
          </p:cNvPr>
          <p:cNvSpPr txBox="1"/>
          <p:nvPr/>
        </p:nvSpPr>
        <p:spPr>
          <a:xfrm>
            <a:off x="3648582" y="371775"/>
            <a:ext cx="5102352" cy="830997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sz="2400">
                <a:solidFill>
                  <a:srgbClr val="002060"/>
                </a:solidFill>
                <a:latin typeface="Cambria"/>
                <a:ea typeface="Cambria" panose="02040503050406030204" pitchFamily="18" charset="0"/>
              </a:rPr>
              <a:t>C. Cross-linguistic challenges for translation issues GE&gt;FR</a:t>
            </a:r>
            <a:endParaRPr lang="fr-BE" sz="2400">
              <a:solidFill>
                <a:srgbClr val="002060"/>
              </a:solidFill>
              <a:latin typeface="Cambria"/>
              <a:ea typeface="Cambria" panose="0204050305040603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4DBA74-A0E5-4A84-B717-7FF13BB4D154}"/>
              </a:ext>
            </a:extLst>
          </p:cNvPr>
          <p:cNvSpPr txBox="1"/>
          <p:nvPr/>
        </p:nvSpPr>
        <p:spPr>
          <a:xfrm>
            <a:off x="331525" y="1275918"/>
            <a:ext cx="6414658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000" dirty="0" err="1">
                <a:solidFill>
                  <a:schemeClr val="accent5">
                    <a:lumMod val="50000"/>
                  </a:schemeClr>
                </a:solidFill>
                <a:latin typeface="Cambria"/>
                <a:cs typeface="Calibri"/>
              </a:rPr>
              <a:t>Some</a:t>
            </a:r>
            <a:r>
              <a:rPr lang="fr-FR" sz="2000" dirty="0">
                <a:solidFill>
                  <a:schemeClr val="accent5">
                    <a:lumMod val="50000"/>
                  </a:schemeClr>
                </a:solidFill>
                <a:latin typeface="Cambria"/>
                <a:cs typeface="Calibri"/>
              </a:rPr>
              <a:t> more </a:t>
            </a:r>
            <a:r>
              <a:rPr lang="fr-FR" sz="2000" dirty="0" err="1">
                <a:solidFill>
                  <a:schemeClr val="accent5">
                    <a:lumMod val="50000"/>
                  </a:schemeClr>
                </a:solidFill>
                <a:latin typeface="Cambria"/>
                <a:cs typeface="Calibri"/>
              </a:rPr>
              <a:t>examples</a:t>
            </a:r>
            <a:r>
              <a:rPr lang="fr-FR" sz="2000" dirty="0">
                <a:solidFill>
                  <a:schemeClr val="accent5">
                    <a:lumMod val="50000"/>
                  </a:schemeClr>
                </a:solidFill>
                <a:latin typeface="Cambria"/>
                <a:cs typeface="Calibri"/>
              </a:rPr>
              <a:t> </a:t>
            </a:r>
            <a:r>
              <a:rPr lang="fr-FR" sz="2000" dirty="0" err="1">
                <a:solidFill>
                  <a:schemeClr val="accent5">
                    <a:lumMod val="50000"/>
                  </a:schemeClr>
                </a:solidFill>
                <a:latin typeface="Cambria"/>
                <a:cs typeface="Calibri"/>
              </a:rPr>
              <a:t>from</a:t>
            </a:r>
            <a:r>
              <a:rPr lang="fr-FR" sz="2000" dirty="0">
                <a:solidFill>
                  <a:schemeClr val="accent5">
                    <a:lumMod val="50000"/>
                  </a:schemeClr>
                </a:solidFill>
                <a:latin typeface="Cambria"/>
                <a:cs typeface="Calibri"/>
              </a:rPr>
              <a:t> OPUS </a:t>
            </a:r>
            <a:r>
              <a:rPr lang="fr-FR" sz="2000" dirty="0" err="1">
                <a:solidFill>
                  <a:schemeClr val="accent5">
                    <a:lumMod val="50000"/>
                  </a:schemeClr>
                </a:solidFill>
                <a:latin typeface="Cambria"/>
                <a:cs typeface="Calibri"/>
              </a:rPr>
              <a:t>corpora</a:t>
            </a:r>
            <a:endParaRPr lang="fr-FR" sz="2000" dirty="0">
              <a:solidFill>
                <a:schemeClr val="accent5">
                  <a:lumMod val="50000"/>
                </a:schemeClr>
              </a:solidFill>
              <a:latin typeface="Cambria"/>
            </a:endParaRPr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6417460"/>
              </p:ext>
            </p:extLst>
          </p:nvPr>
        </p:nvGraphicFramePr>
        <p:xfrm>
          <a:off x="400049" y="1830798"/>
          <a:ext cx="8553800" cy="4254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7983">
                  <a:extLst>
                    <a:ext uri="{9D8B030D-6E8A-4147-A177-3AD203B41FA5}">
                      <a16:colId xmlns:a16="http://schemas.microsoft.com/office/drawing/2014/main" val="4042923913"/>
                    </a:ext>
                  </a:extLst>
                </a:gridCol>
                <a:gridCol w="4125817">
                  <a:extLst>
                    <a:ext uri="{9D8B030D-6E8A-4147-A177-3AD203B41FA5}">
                      <a16:colId xmlns:a16="http://schemas.microsoft.com/office/drawing/2014/main" val="17854881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b="1" dirty="0" err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German</a:t>
                      </a:r>
                      <a:r>
                        <a:rPr lang="fr-BE" sz="18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(CMC)</a:t>
                      </a:r>
                      <a:endParaRPr lang="fr-BE" sz="18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72000" marB="72000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French (OTHER CONSTRUCTIONS)</a:t>
                      </a:r>
                      <a:endParaRPr lang="fr-BE" sz="18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72000" marB="72000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559916"/>
                  </a:ext>
                </a:extLst>
              </a:tr>
              <a:tr h="12006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i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Seit vier Jahren ... </a:t>
                      </a:r>
                      <a:r>
                        <a:rPr lang="de-DE" sz="1600" b="1" i="1" dirty="0">
                          <a:solidFill>
                            <a:srgbClr val="C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weint</a:t>
                      </a:r>
                      <a:r>
                        <a:rPr lang="de-DE" sz="1600" i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 sich meine Frau </a:t>
                      </a:r>
                      <a:r>
                        <a:rPr lang="de-DE" sz="1600" b="1" i="1" dirty="0">
                          <a:solidFill>
                            <a:srgbClr val="C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in den Schlaf.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8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Lit. ‘My wife has been crying herself to sleep for four years'</a:t>
                      </a:r>
                      <a:endParaRPr lang="fr-BE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144000" marB="144000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600" i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Et, depuis quatre ans, ma femme </a:t>
                      </a:r>
                      <a:r>
                        <a:rPr lang="fr-BE" sz="1600" b="1" i="1" dirty="0">
                          <a:solidFill>
                            <a:srgbClr val="C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s'endort en pleurant</a:t>
                      </a:r>
                      <a:r>
                        <a:rPr lang="fr-BE" sz="1600" i="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fr-BE" sz="1400" b="1" i="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[RESULTATIVE</a:t>
                      </a:r>
                      <a:r>
                        <a:rPr lang="fr-BE" sz="1600" b="1" i="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]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8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Lit. ‘And, for the past four years, my wife falls asleep while crying'</a:t>
                      </a:r>
                      <a:endParaRPr lang="fr-BE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144000" marB="144000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12619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i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(…) die Armen werden das nächste Mal </a:t>
                      </a:r>
                      <a:r>
                        <a:rPr lang="de-DE" sz="1600" b="1" i="1" dirty="0">
                          <a:solidFill>
                            <a:srgbClr val="C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in die Steinzeit zurückgebombt.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8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Lit. ‘(…) the poor will be bombed back to the Stone Age next time’</a:t>
                      </a:r>
                      <a:endParaRPr lang="fr-BE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144000" marB="144000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600" i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(…) quels pauvres hères il souhaite </a:t>
                      </a:r>
                      <a:r>
                        <a:rPr lang="fr-BE" sz="1600" b="1" i="1" dirty="0">
                          <a:solidFill>
                            <a:srgbClr val="C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ramener à l'âge de la pierre à coups de bombes.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400" b="1" i="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[VERB FOR GOAL + PREPOSITIONAL PHRASE] </a:t>
                      </a:r>
                      <a:endParaRPr lang="fr-BE" sz="14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Lit. ‘(…) which poor he wants to bring back to the Stone Age with bombs'</a:t>
                      </a:r>
                      <a:endParaRPr lang="fr-BE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144000" marB="144000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55012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i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Du</a:t>
                      </a:r>
                      <a:r>
                        <a:rPr lang="de-DE" sz="1600" b="1" i="1" dirty="0">
                          <a:solidFill>
                            <a:srgbClr val="C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hast </a:t>
                      </a:r>
                      <a:r>
                        <a:rPr lang="de-DE" sz="1600" i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mich meistens</a:t>
                      </a:r>
                      <a:r>
                        <a:rPr lang="de-DE" sz="1600" b="1" i="1" dirty="0">
                          <a:solidFill>
                            <a:srgbClr val="C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unter den Tisch gefeiert.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8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Lit. ‘You used to party me under the table’</a:t>
                      </a:r>
                      <a:endParaRPr lang="fr-BE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144000" marB="144000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600" i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(…) </a:t>
                      </a:r>
                      <a:r>
                        <a:rPr lang="fr-BE" sz="1600" b="1" i="1" dirty="0">
                          <a:solidFill>
                            <a:srgbClr val="C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tu faisais plus la fête que moi</a:t>
                      </a:r>
                      <a:r>
                        <a:rPr lang="fr-BE" sz="1600" i="1" dirty="0">
                          <a:solidFill>
                            <a:srgbClr val="C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fr-BE" sz="1600" i="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300" b="1" i="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[NO MOTION EXPRESSION + DIFFERENT SYNTAX]</a:t>
                      </a:r>
                      <a:endParaRPr lang="fr-BE" sz="8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Lit. ‘(…) 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you were partying more than I was’</a:t>
                      </a:r>
                      <a:endParaRPr lang="fr-BE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144000" marB="144000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08503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7705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Espace réservé du texte 7">
            <a:extLst>
              <a:ext uri="{FF2B5EF4-FFF2-40B4-BE49-F238E27FC236}">
                <a16:creationId xmlns:a16="http://schemas.microsoft.com/office/drawing/2014/main" id="{BDB769B6-FE27-AE47-B161-4493B6DF8B0B}"/>
              </a:ext>
            </a:extLst>
          </p:cNvPr>
          <p:cNvSpPr>
            <a:spLocks noGrp="1" noChangeArrowheads="1"/>
          </p:cNvSpPr>
          <p:nvPr>
            <p:ph type="body" sz="quarter" idx="12"/>
          </p:nvPr>
        </p:nvSpPr>
        <p:spPr bwMode="auto">
          <a:xfrm>
            <a:off x="516836" y="1550504"/>
            <a:ext cx="8584603" cy="468360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fontAlgn="base">
              <a:spcAft>
                <a:spcPct val="0"/>
              </a:spcAft>
              <a:buNone/>
            </a:pPr>
            <a:r>
              <a:rPr lang="fr-BE" altLang="de-DE" u="sng" dirty="0">
                <a:latin typeface="Cambria"/>
                <a:ea typeface="Cambria"/>
                <a:cs typeface="Arial"/>
              </a:rPr>
              <a:t>Our </a:t>
            </a:r>
            <a:r>
              <a:rPr lang="fr-BE" altLang="de-DE" u="sng" dirty="0" err="1">
                <a:latin typeface="Cambria"/>
                <a:ea typeface="Cambria"/>
                <a:cs typeface="Arial"/>
              </a:rPr>
              <a:t>presentation</a:t>
            </a:r>
            <a:r>
              <a:rPr lang="fr-BE" altLang="de-DE" u="sng" dirty="0">
                <a:latin typeface="Cambria"/>
                <a:ea typeface="Cambria"/>
                <a:cs typeface="Arial"/>
              </a:rPr>
              <a:t> has </a:t>
            </a:r>
            <a:r>
              <a:rPr lang="fr-BE" altLang="de-DE" u="sng" dirty="0" err="1">
                <a:latin typeface="Cambria"/>
                <a:ea typeface="Cambria"/>
                <a:cs typeface="Arial"/>
              </a:rPr>
              <a:t>shown</a:t>
            </a:r>
            <a:endParaRPr lang="fr-BE" altLang="de-DE" u="sng" dirty="0">
              <a:latin typeface="Cambria"/>
              <a:ea typeface="Cambria"/>
            </a:endParaRPr>
          </a:p>
          <a:p>
            <a:pPr>
              <a:spcAft>
                <a:spcPct val="0"/>
              </a:spcAft>
              <a:buFont typeface="Wingdings" panose="020B0604020202020204" pitchFamily="34" charset="0"/>
              <a:buChar char="Ø"/>
            </a:pPr>
            <a:r>
              <a:rPr lang="fr-BE" altLang="de-DE" dirty="0">
                <a:latin typeface="Cambria"/>
                <a:ea typeface="Cambria"/>
                <a:cs typeface="Arial"/>
              </a:rPr>
              <a:t>CMC </a:t>
            </a:r>
            <a:r>
              <a:rPr lang="fr-BE" altLang="de-DE" dirty="0" err="1">
                <a:latin typeface="Cambria"/>
                <a:ea typeface="Cambria"/>
                <a:cs typeface="Arial"/>
              </a:rPr>
              <a:t>is</a:t>
            </a:r>
            <a:r>
              <a:rPr lang="fr-BE" altLang="de-DE" dirty="0">
                <a:latin typeface="Cambria"/>
                <a:ea typeface="Cambria"/>
                <a:cs typeface="Arial"/>
              </a:rPr>
              <a:t> more </a:t>
            </a:r>
            <a:r>
              <a:rPr lang="fr-BE" altLang="de-DE" dirty="0" err="1">
                <a:latin typeface="Cambria"/>
                <a:ea typeface="Cambria"/>
                <a:cs typeface="Arial"/>
              </a:rPr>
              <a:t>complex</a:t>
            </a:r>
            <a:endParaRPr lang="fr-BE" altLang="de-DE" dirty="0">
              <a:latin typeface="Cambria"/>
              <a:ea typeface="Cambria"/>
            </a:endParaRPr>
          </a:p>
          <a:p>
            <a:pPr>
              <a:spcAft>
                <a:spcPct val="0"/>
              </a:spcAft>
              <a:buFont typeface="Wingdings" panose="020B0604020202020204" pitchFamily="34" charset="0"/>
              <a:buChar char="Ø"/>
            </a:pPr>
            <a:r>
              <a:rPr lang="fr-BE" altLang="de-DE" dirty="0">
                <a:latin typeface="Cambria"/>
                <a:ea typeface="Cambria"/>
                <a:cs typeface="Arial"/>
              </a:rPr>
              <a:t>more fine-</a:t>
            </a:r>
            <a:r>
              <a:rPr lang="fr-BE" altLang="de-DE" dirty="0" err="1">
                <a:latin typeface="Cambria"/>
                <a:ea typeface="Cambria"/>
                <a:cs typeface="Arial"/>
              </a:rPr>
              <a:t>grained</a:t>
            </a:r>
            <a:r>
              <a:rPr lang="fr-BE" altLang="de-DE" dirty="0">
                <a:latin typeface="Cambria"/>
                <a:ea typeface="Cambria"/>
                <a:cs typeface="Arial"/>
              </a:rPr>
              <a:t> </a:t>
            </a:r>
            <a:r>
              <a:rPr lang="fr-BE" altLang="de-DE" dirty="0" err="1">
                <a:latin typeface="Cambria"/>
                <a:ea typeface="Cambria"/>
                <a:cs typeface="Arial"/>
              </a:rPr>
              <a:t>analysis</a:t>
            </a:r>
            <a:r>
              <a:rPr lang="fr-BE" altLang="de-DE" dirty="0">
                <a:latin typeface="Cambria"/>
                <a:ea typeface="Cambria"/>
                <a:cs typeface="Arial"/>
              </a:rPr>
              <a:t> of CMC </a:t>
            </a:r>
            <a:r>
              <a:rPr lang="fr-BE" altLang="de-DE" dirty="0" err="1">
                <a:latin typeface="Cambria"/>
                <a:ea typeface="Cambria"/>
                <a:cs typeface="Arial"/>
              </a:rPr>
              <a:t>needed</a:t>
            </a:r>
            <a:endParaRPr lang="fr-BE" altLang="de-DE" dirty="0">
              <a:latin typeface="Cambria"/>
              <a:ea typeface="Cambria"/>
              <a:cs typeface="Arial"/>
            </a:endParaRPr>
          </a:p>
          <a:p>
            <a:pPr>
              <a:spcAft>
                <a:spcPct val="0"/>
              </a:spcAft>
              <a:buFont typeface="Wingdings" panose="020B0604020202020204" pitchFamily="34" charset="0"/>
              <a:buChar char="Ø"/>
            </a:pPr>
            <a:r>
              <a:rPr lang="fr-BE" altLang="de-DE" dirty="0">
                <a:latin typeface="Cambria"/>
                <a:ea typeface="Cambria"/>
                <a:cs typeface="Arial"/>
              </a:rPr>
              <a:t>importance of </a:t>
            </a:r>
            <a:r>
              <a:rPr lang="fr-BE" altLang="de-DE" dirty="0" err="1">
                <a:latin typeface="Cambria"/>
                <a:ea typeface="Cambria"/>
                <a:cs typeface="Arial"/>
              </a:rPr>
              <a:t>typological</a:t>
            </a:r>
            <a:r>
              <a:rPr lang="fr-BE" altLang="de-DE" dirty="0">
                <a:latin typeface="Cambria"/>
                <a:ea typeface="Cambria"/>
                <a:cs typeface="Arial"/>
              </a:rPr>
              <a:t> aspects, CMC favorite </a:t>
            </a:r>
            <a:endParaRPr lang="fr-BE" altLang="de-DE" dirty="0">
              <a:latin typeface="Cambria"/>
              <a:ea typeface="Cambria"/>
            </a:endParaRPr>
          </a:p>
          <a:p>
            <a:pPr marL="0" indent="0">
              <a:spcAft>
                <a:spcPct val="0"/>
              </a:spcAft>
              <a:buNone/>
            </a:pPr>
            <a:r>
              <a:rPr lang="fr-BE" altLang="de-DE" dirty="0">
                <a:latin typeface="Cambria"/>
                <a:ea typeface="Cambria"/>
                <a:cs typeface="Arial"/>
              </a:rPr>
              <a:t>     in </a:t>
            </a:r>
            <a:r>
              <a:rPr lang="fr-BE" altLang="de-DE" dirty="0" err="1">
                <a:latin typeface="Cambria"/>
                <a:ea typeface="Cambria"/>
                <a:cs typeface="Arial"/>
              </a:rPr>
              <a:t>Germanic</a:t>
            </a:r>
            <a:r>
              <a:rPr lang="fr-BE" altLang="de-DE" dirty="0">
                <a:latin typeface="Cambria"/>
                <a:ea typeface="Cambria"/>
                <a:cs typeface="Arial"/>
              </a:rPr>
              <a:t> </a:t>
            </a:r>
            <a:r>
              <a:rPr lang="fr-BE" altLang="de-DE" dirty="0" err="1">
                <a:latin typeface="Cambria"/>
                <a:ea typeface="Cambria"/>
                <a:cs typeface="Arial"/>
              </a:rPr>
              <a:t>languages</a:t>
            </a:r>
            <a:endParaRPr lang="fr-BE" altLang="de-DE" dirty="0">
              <a:latin typeface="Cambria"/>
              <a:ea typeface="Cambria"/>
            </a:endParaRPr>
          </a:p>
          <a:p>
            <a:pPr marL="0" indent="0">
              <a:spcAft>
                <a:spcPct val="0"/>
              </a:spcAft>
              <a:buNone/>
            </a:pPr>
            <a:endParaRPr lang="fr-BE" altLang="de-DE" dirty="0">
              <a:latin typeface="Cambria" panose="02040503050406030204" pitchFamily="18" charset="0"/>
              <a:ea typeface="Cambria"/>
              <a:cs typeface="Arial"/>
            </a:endParaRPr>
          </a:p>
          <a:p>
            <a:pPr marL="0" indent="0">
              <a:spcAft>
                <a:spcPct val="0"/>
              </a:spcAft>
              <a:buNone/>
            </a:pPr>
            <a:r>
              <a:rPr lang="fr-BE" altLang="de-DE" u="sng" dirty="0">
                <a:latin typeface="Cambria" panose="02040503050406030204" pitchFamily="18" charset="0"/>
                <a:ea typeface="Cambria"/>
                <a:cs typeface="Arial"/>
              </a:rPr>
              <a:t>More fine-</a:t>
            </a:r>
            <a:r>
              <a:rPr lang="fr-BE" altLang="de-DE" u="sng" dirty="0" err="1">
                <a:latin typeface="Cambria" panose="02040503050406030204" pitchFamily="18" charset="0"/>
                <a:ea typeface="Cambria"/>
                <a:cs typeface="Arial"/>
              </a:rPr>
              <a:t>grained</a:t>
            </a:r>
            <a:r>
              <a:rPr lang="fr-BE" altLang="de-DE" u="sng" dirty="0">
                <a:latin typeface="Cambria" panose="02040503050406030204" pitchFamily="18" charset="0"/>
                <a:ea typeface="Cambria"/>
                <a:cs typeface="Arial"/>
              </a:rPr>
              <a:t> </a:t>
            </a:r>
            <a:r>
              <a:rPr lang="fr-BE" altLang="de-DE" u="sng" dirty="0" err="1">
                <a:latin typeface="Cambria" panose="02040503050406030204" pitchFamily="18" charset="0"/>
                <a:ea typeface="Cambria"/>
                <a:cs typeface="Arial"/>
              </a:rPr>
              <a:t>analysis</a:t>
            </a:r>
            <a:r>
              <a:rPr lang="fr-BE" altLang="de-DE" u="sng" dirty="0">
                <a:latin typeface="Cambria" panose="02040503050406030204" pitchFamily="18" charset="0"/>
                <a:ea typeface="Cambria"/>
                <a:cs typeface="Arial"/>
              </a:rPr>
              <a:t> </a:t>
            </a:r>
            <a:r>
              <a:rPr lang="fr-BE" altLang="de-DE" u="sng" dirty="0" err="1">
                <a:latin typeface="Cambria" panose="02040503050406030204" pitchFamily="18" charset="0"/>
                <a:ea typeface="Cambria"/>
                <a:cs typeface="Arial"/>
              </a:rPr>
              <a:t>can</a:t>
            </a:r>
            <a:r>
              <a:rPr lang="fr-BE" altLang="de-DE" u="sng" dirty="0">
                <a:latin typeface="Cambria" panose="02040503050406030204" pitchFamily="18" charset="0"/>
                <a:ea typeface="Cambria"/>
                <a:cs typeface="Arial"/>
              </a:rPr>
              <a:t> lead to: </a:t>
            </a:r>
            <a:endParaRPr lang="fr-BE" altLang="de-DE" u="sng" dirty="0">
              <a:latin typeface="Cambria"/>
              <a:ea typeface="Cambria"/>
              <a:cs typeface="Arial"/>
            </a:endParaRPr>
          </a:p>
          <a:p>
            <a:pPr>
              <a:spcAft>
                <a:spcPct val="0"/>
              </a:spcAft>
              <a:buFont typeface="Wingdings" panose="020B0604020202020204" pitchFamily="34" charset="0"/>
              <a:buChar char="Ø"/>
            </a:pPr>
            <a:r>
              <a:rPr lang="fr-BE" altLang="de-DE" dirty="0" err="1">
                <a:latin typeface="Cambria"/>
                <a:ea typeface="Cambria"/>
                <a:cs typeface="Arial"/>
              </a:rPr>
              <a:t>better</a:t>
            </a:r>
            <a:r>
              <a:rPr lang="fr-BE" altLang="de-DE" dirty="0">
                <a:latin typeface="Cambria"/>
                <a:ea typeface="Cambria"/>
                <a:cs typeface="Arial"/>
              </a:rPr>
              <a:t> </a:t>
            </a:r>
            <a:r>
              <a:rPr lang="fr-BE" altLang="de-DE" dirty="0" err="1">
                <a:latin typeface="Cambria"/>
                <a:ea typeface="Cambria"/>
                <a:cs typeface="Arial"/>
              </a:rPr>
              <a:t>understanding</a:t>
            </a:r>
            <a:r>
              <a:rPr lang="fr-BE" altLang="de-DE" dirty="0">
                <a:latin typeface="Cambria"/>
                <a:ea typeface="Cambria"/>
                <a:cs typeface="Arial"/>
              </a:rPr>
              <a:t>/description of abstract CMC and  </a:t>
            </a:r>
            <a:r>
              <a:rPr lang="fr-BE" altLang="de-DE" dirty="0" err="1">
                <a:latin typeface="Cambria"/>
                <a:ea typeface="Cambria"/>
                <a:cs typeface="Arial"/>
              </a:rPr>
              <a:t>numerous</a:t>
            </a:r>
            <a:r>
              <a:rPr lang="fr-BE" altLang="de-DE" dirty="0">
                <a:latin typeface="Cambria"/>
                <a:ea typeface="Cambria"/>
                <a:cs typeface="Arial"/>
              </a:rPr>
              <a:t> possible </a:t>
            </a:r>
            <a:r>
              <a:rPr lang="fr-BE" altLang="de-DE" dirty="0" err="1">
                <a:latin typeface="Cambria"/>
                <a:ea typeface="Cambria"/>
                <a:cs typeface="Arial"/>
              </a:rPr>
              <a:t>instantiations</a:t>
            </a:r>
            <a:endParaRPr lang="fr-BE" altLang="de-DE" dirty="0">
              <a:latin typeface="Cambria"/>
              <a:ea typeface="Cambria"/>
              <a:cs typeface="Arial"/>
            </a:endParaRPr>
          </a:p>
          <a:p>
            <a:pPr>
              <a:spcAft>
                <a:spcPct val="0"/>
              </a:spcAft>
              <a:buFont typeface="Wingdings" panose="020B0604020202020204" pitchFamily="34" charset="0"/>
              <a:buChar char="Ø"/>
            </a:pPr>
            <a:r>
              <a:rPr lang="fr-BE" altLang="de-DE" dirty="0">
                <a:latin typeface="Cambria"/>
                <a:ea typeface="Cambria"/>
                <a:cs typeface="Arial"/>
              </a:rPr>
              <a:t>New avenues for </a:t>
            </a:r>
            <a:r>
              <a:rPr lang="fr-BE" altLang="de-DE" dirty="0" err="1">
                <a:latin typeface="Cambria"/>
                <a:ea typeface="Cambria"/>
                <a:cs typeface="Arial"/>
              </a:rPr>
              <a:t>applied</a:t>
            </a:r>
            <a:r>
              <a:rPr lang="fr-BE" altLang="de-DE" dirty="0">
                <a:latin typeface="Cambria"/>
                <a:ea typeface="Cambria"/>
                <a:cs typeface="Arial"/>
              </a:rPr>
              <a:t> issues </a:t>
            </a:r>
            <a:r>
              <a:rPr lang="fr-BE" altLang="de-DE" sz="2200" dirty="0">
                <a:latin typeface="Cambria"/>
                <a:ea typeface="Cambria"/>
                <a:cs typeface="Arial"/>
              </a:rPr>
              <a:t>(</a:t>
            </a:r>
            <a:r>
              <a:rPr lang="fr-BE" altLang="de-DE" sz="2200" dirty="0" err="1">
                <a:latin typeface="Cambria"/>
                <a:ea typeface="Cambria"/>
                <a:cs typeface="Arial"/>
              </a:rPr>
              <a:t>teaching</a:t>
            </a:r>
            <a:r>
              <a:rPr lang="fr-BE" altLang="de-DE" sz="2200" dirty="0">
                <a:latin typeface="Cambria"/>
                <a:ea typeface="Cambria"/>
                <a:cs typeface="Arial"/>
              </a:rPr>
              <a:t>/</a:t>
            </a:r>
            <a:r>
              <a:rPr lang="fr-BE" altLang="de-DE" sz="2200" dirty="0" err="1">
                <a:latin typeface="Cambria"/>
                <a:ea typeface="Cambria"/>
                <a:cs typeface="Arial"/>
              </a:rPr>
              <a:t>learning</a:t>
            </a:r>
            <a:r>
              <a:rPr lang="fr-BE" altLang="de-DE" sz="2200" dirty="0">
                <a:latin typeface="Cambria"/>
                <a:ea typeface="Cambria"/>
                <a:cs typeface="Arial"/>
              </a:rPr>
              <a:t>/translation)</a:t>
            </a:r>
            <a:endParaRPr lang="fr-BE" altLang="de-DE" sz="2200" dirty="0">
              <a:latin typeface="Cambria"/>
              <a:ea typeface="Cambria"/>
            </a:endParaRPr>
          </a:p>
          <a:p>
            <a:pPr marL="0" indent="0">
              <a:spcAft>
                <a:spcPct val="0"/>
              </a:spcAft>
              <a:buNone/>
            </a:pPr>
            <a:endParaRPr lang="fr-BE" altLang="de-DE" dirty="0">
              <a:latin typeface="Cambria"/>
              <a:ea typeface="Cambria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890629" y="371775"/>
            <a:ext cx="5102352" cy="646331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altLang="de-DE" sz="360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Concluding</a:t>
            </a:r>
            <a:r>
              <a:rPr lang="fr-BE" altLang="de-DE" sz="36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 </a:t>
            </a:r>
            <a:r>
              <a:rPr lang="fr-BE" altLang="de-DE" sz="360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remarks</a:t>
            </a:r>
            <a:endParaRPr lang="fr-BE" sz="360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5B173A0-47EB-46EA-AF95-FA44CA2F132D}"/>
              </a:ext>
            </a:extLst>
          </p:cNvPr>
          <p:cNvSpPr txBox="1"/>
          <p:nvPr/>
        </p:nvSpPr>
        <p:spPr>
          <a:xfrm>
            <a:off x="1700379" y="2810922"/>
            <a:ext cx="6113197" cy="584775"/>
          </a:xfrm>
          <a:prstGeom prst="rect">
            <a:avLst/>
          </a:prstGeom>
          <a:noFill/>
          <a:ln w="19050"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fr-FR" altLang="de-DE" sz="3200" dirty="0" err="1">
                <a:solidFill>
                  <a:srgbClr val="002060"/>
                </a:solidFill>
                <a:latin typeface="Cambria"/>
                <a:ea typeface="Cambria"/>
              </a:rPr>
              <a:t>Thank</a:t>
            </a:r>
            <a:r>
              <a:rPr lang="fr-FR" altLang="de-DE" sz="3200" dirty="0">
                <a:solidFill>
                  <a:srgbClr val="002060"/>
                </a:solidFill>
                <a:latin typeface="Cambria"/>
                <a:ea typeface="Cambria"/>
              </a:rPr>
              <a:t> </a:t>
            </a:r>
            <a:r>
              <a:rPr lang="fr-FR" altLang="de-DE" sz="3200" dirty="0" err="1">
                <a:solidFill>
                  <a:srgbClr val="002060"/>
                </a:solidFill>
                <a:latin typeface="Cambria"/>
                <a:ea typeface="Cambria"/>
              </a:rPr>
              <a:t>you</a:t>
            </a:r>
            <a:r>
              <a:rPr lang="fr-FR" altLang="de-DE" sz="3200" dirty="0">
                <a:solidFill>
                  <a:srgbClr val="002060"/>
                </a:solidFill>
                <a:latin typeface="Cambria"/>
                <a:ea typeface="Cambria"/>
              </a:rPr>
              <a:t> for </a:t>
            </a:r>
            <a:r>
              <a:rPr lang="fr-FR" altLang="de-DE" sz="3200" dirty="0" err="1">
                <a:solidFill>
                  <a:srgbClr val="002060"/>
                </a:solidFill>
                <a:latin typeface="Cambria"/>
                <a:ea typeface="Cambria"/>
              </a:rPr>
              <a:t>your</a:t>
            </a:r>
            <a:r>
              <a:rPr lang="fr-FR" altLang="de-DE" sz="3200" dirty="0">
                <a:solidFill>
                  <a:srgbClr val="002060"/>
                </a:solidFill>
                <a:latin typeface="Cambria"/>
                <a:ea typeface="Cambria"/>
              </a:rPr>
              <a:t> attention!</a:t>
            </a:r>
            <a:endParaRPr lang="fr-BE" sz="3200" dirty="0"/>
          </a:p>
        </p:txBody>
      </p:sp>
    </p:spTree>
    <p:extLst>
      <p:ext uri="{BB962C8B-B14F-4D97-AF65-F5344CB8AC3E}">
        <p14:creationId xmlns:p14="http://schemas.microsoft.com/office/powerpoint/2010/main" val="1108283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Espace réservé du texte 7">
            <a:extLst>
              <a:ext uri="{FF2B5EF4-FFF2-40B4-BE49-F238E27FC236}">
                <a16:creationId xmlns:a16="http://schemas.microsoft.com/office/drawing/2014/main" id="{DE2E426D-B0BD-4E4C-8325-4769226706B4}"/>
              </a:ext>
            </a:extLst>
          </p:cNvPr>
          <p:cNvSpPr>
            <a:spLocks noGrp="1" noChangeArrowheads="1"/>
          </p:cNvSpPr>
          <p:nvPr>
            <p:ph type="body" sz="quarter" idx="12"/>
          </p:nvPr>
        </p:nvSpPr>
        <p:spPr bwMode="auto">
          <a:xfrm>
            <a:off x="563182" y="1478072"/>
            <a:ext cx="8323448" cy="514819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fontAlgn="base">
              <a:spcAft>
                <a:spcPct val="0"/>
              </a:spcAft>
              <a:buNone/>
              <a:defRPr/>
            </a:pPr>
            <a:r>
              <a:rPr lang="en-US" dirty="0">
                <a:solidFill>
                  <a:srgbClr val="C00000"/>
                </a:solidFill>
                <a:latin typeface="Cambria"/>
                <a:ea typeface="Cambria" panose="02040503050406030204" pitchFamily="18" charset="0"/>
                <a:cs typeface="Arial"/>
              </a:rPr>
              <a:t>A.</a:t>
            </a:r>
            <a:r>
              <a:rPr lang="en-US" dirty="0">
                <a:latin typeface="Cambria"/>
                <a:ea typeface="Cambria" panose="02040503050406030204" pitchFamily="18" charset="0"/>
                <a:cs typeface="Arial"/>
              </a:rPr>
              <a:t> Goldberg's definition of caused motion construction (CMC)</a:t>
            </a:r>
            <a:endParaRPr lang="fr-FR" dirty="0"/>
          </a:p>
          <a:p>
            <a:pPr marL="0" indent="0">
              <a:spcAft>
                <a:spcPct val="0"/>
              </a:spcAft>
              <a:buNone/>
              <a:defRPr/>
            </a:pPr>
            <a:r>
              <a:rPr lang="en-US" dirty="0">
                <a:solidFill>
                  <a:srgbClr val="C00000"/>
                </a:solidFill>
                <a:latin typeface="Cambria"/>
                <a:ea typeface="Cambria" panose="02040503050406030204" pitchFamily="18" charset="0"/>
                <a:cs typeface="Arial"/>
              </a:rPr>
              <a:t>B. </a:t>
            </a:r>
            <a:r>
              <a:rPr lang="en-US" dirty="0">
                <a:latin typeface="Cambria"/>
                <a:ea typeface="Cambria" panose="02040503050406030204" pitchFamily="18" charset="0"/>
                <a:cs typeface="Arial"/>
              </a:rPr>
              <a:t>Several suggestions for extension</a:t>
            </a:r>
            <a:endParaRPr lang="en-US" dirty="0"/>
          </a:p>
          <a:p>
            <a:pPr marL="914400" lvl="1" indent="-457200" eaLnBrk="1" hangingPunct="1">
              <a:buFont typeface="+mj-lt"/>
              <a:buAutoNum type="arabicPeriod"/>
              <a:defRPr/>
            </a:pPr>
            <a:r>
              <a:rPr lang="en-US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CMC vs. causative C</a:t>
            </a:r>
          </a:p>
          <a:p>
            <a:pPr marL="914400" lvl="1" indent="-457200" eaLnBrk="1" hangingPunct="1">
              <a:buFont typeface="+mj-lt"/>
              <a:buAutoNum type="arabicPeriod"/>
              <a:defRPr/>
            </a:pPr>
            <a:r>
              <a:rPr lang="en-US" dirty="0">
                <a:solidFill>
                  <a:srgbClr val="002060"/>
                </a:solidFill>
                <a:latin typeface="Cambria"/>
                <a:ea typeface="Cambria" panose="02040503050406030204" pitchFamily="18" charset="0"/>
              </a:rPr>
              <a:t>Formal structure</a:t>
            </a:r>
          </a:p>
          <a:p>
            <a:pPr marL="914400" lvl="1" indent="-457200" eaLnBrk="1" hangingPunct="1">
              <a:buFont typeface="+mj-lt"/>
              <a:buAutoNum type="arabicPeriod"/>
              <a:defRPr/>
            </a:pPr>
            <a:r>
              <a:rPr lang="en-US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Status of OBL</a:t>
            </a:r>
          </a:p>
          <a:p>
            <a:pPr marL="914400" lvl="1" indent="-457200" eaLnBrk="1" hangingPunct="1">
              <a:buFont typeface="+mj-lt"/>
              <a:buAutoNum type="arabicPeriod"/>
              <a:defRPr/>
            </a:pPr>
            <a:r>
              <a:rPr lang="en-US" dirty="0">
                <a:solidFill>
                  <a:srgbClr val="002060"/>
                </a:solidFill>
                <a:latin typeface="Cambria"/>
                <a:ea typeface="Cambria"/>
              </a:rPr>
              <a:t>Semantics of CMC: actual, non-actual, subjective motion</a:t>
            </a:r>
          </a:p>
          <a:p>
            <a:pPr marL="0" indent="0" fontAlgn="base">
              <a:spcAft>
                <a:spcPct val="0"/>
              </a:spcAft>
              <a:buNone/>
              <a:defRPr/>
            </a:pPr>
            <a:r>
              <a:rPr lang="en-US" dirty="0">
                <a:solidFill>
                  <a:srgbClr val="C00000"/>
                </a:solidFill>
                <a:latin typeface="Cambria"/>
                <a:ea typeface="Cambria"/>
                <a:cs typeface="Arial"/>
              </a:rPr>
              <a:t>C. </a:t>
            </a:r>
            <a:r>
              <a:rPr lang="en-US" dirty="0">
                <a:latin typeface="Cambria"/>
                <a:ea typeface="Cambria"/>
                <a:cs typeface="Arial"/>
              </a:rPr>
              <a:t>Not only descriptive perspective, but also </a:t>
            </a:r>
          </a:p>
          <a:p>
            <a:pPr marL="0" indent="0" fontAlgn="base">
              <a:spcAft>
                <a:spcPct val="0"/>
              </a:spcAft>
              <a:buNone/>
              <a:defRPr/>
            </a:pPr>
            <a:r>
              <a:rPr lang="en-US" dirty="0">
                <a:latin typeface="Cambria"/>
                <a:ea typeface="Cambria"/>
                <a:cs typeface="Arial"/>
              </a:rPr>
              <a:t>     cross-linguistic challenges for translation issues</a:t>
            </a:r>
          </a:p>
          <a:p>
            <a:pPr marL="0" indent="0" fontAlgn="base">
              <a:lnSpc>
                <a:spcPct val="100000"/>
              </a:lnSpc>
              <a:spcAft>
                <a:spcPct val="0"/>
              </a:spcAft>
              <a:buNone/>
              <a:defRPr/>
            </a:pPr>
            <a:endParaRPr lang="en-US" sz="1400" dirty="0">
              <a:latin typeface="Cambria"/>
              <a:cs typeface="Arial"/>
            </a:endParaRPr>
          </a:p>
          <a:p>
            <a:pPr>
              <a:spcAft>
                <a:spcPct val="0"/>
              </a:spcAft>
              <a:buFont typeface="Wingdings,Sans-Serif" pitchFamily="2" charset="2"/>
              <a:buChar char="§"/>
              <a:defRPr/>
            </a:pPr>
            <a:r>
              <a:rPr lang="en-US" dirty="0">
                <a:latin typeface="Cambria"/>
                <a:cs typeface="Arial"/>
              </a:rPr>
              <a:t>Based on analysis of CMC-</a:t>
            </a:r>
            <a:r>
              <a:rPr lang="en-US" dirty="0" err="1">
                <a:latin typeface="Cambria"/>
                <a:cs typeface="Arial"/>
              </a:rPr>
              <a:t>exs</a:t>
            </a:r>
            <a:r>
              <a:rPr lang="en-US" dirty="0">
                <a:latin typeface="Cambria"/>
                <a:cs typeface="Arial"/>
              </a:rPr>
              <a:t> in German</a:t>
            </a:r>
          </a:p>
          <a:p>
            <a:pPr>
              <a:spcAft>
                <a:spcPct val="0"/>
              </a:spcAft>
              <a:buFont typeface="Wingdings,Sans-Serif" pitchFamily="2" charset="2"/>
              <a:buChar char="§"/>
              <a:defRPr/>
            </a:pPr>
            <a:r>
              <a:rPr lang="en-US" dirty="0">
                <a:latin typeface="Cambria"/>
                <a:cs typeface="Arial"/>
              </a:rPr>
              <a:t>Data: collection from the </a:t>
            </a:r>
            <a:r>
              <a:rPr lang="en-US" dirty="0" err="1">
                <a:latin typeface="Cambria"/>
                <a:cs typeface="Arial"/>
              </a:rPr>
              <a:t>DeReKo</a:t>
            </a:r>
            <a:r>
              <a:rPr lang="en-US" dirty="0">
                <a:latin typeface="Cambria"/>
                <a:cs typeface="Arial"/>
              </a:rPr>
              <a:t> (IDS Mannheim) + some examples from German press (Ph.D. </a:t>
            </a:r>
            <a:r>
              <a:rPr lang="en-US" dirty="0" err="1">
                <a:latin typeface="Cambria"/>
                <a:cs typeface="Arial"/>
              </a:rPr>
              <a:t>Gallez</a:t>
            </a:r>
            <a:r>
              <a:rPr lang="en-US" dirty="0">
                <a:latin typeface="Cambria"/>
                <a:cs typeface="Arial"/>
              </a:rPr>
              <a:t> fc.)</a:t>
            </a:r>
          </a:p>
          <a:p>
            <a:pPr marL="0" indent="0" fontAlgn="base">
              <a:spcAft>
                <a:spcPct val="0"/>
              </a:spcAft>
              <a:buNone/>
              <a:defRPr/>
            </a:pPr>
            <a:endParaRPr lang="fr-BE" altLang="de-DE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849624" y="443911"/>
            <a:ext cx="4645153" cy="58477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altLang="de-DE" sz="320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Aims</a:t>
            </a:r>
            <a:r>
              <a:rPr lang="fr-BE" altLang="de-DE" sz="32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of </a:t>
            </a:r>
            <a:r>
              <a:rPr lang="fr-BE" altLang="de-DE" sz="320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our</a:t>
            </a:r>
            <a:r>
              <a:rPr lang="fr-BE" altLang="de-DE" sz="32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BE" altLang="de-DE" sz="320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presentation</a:t>
            </a:r>
            <a:endParaRPr lang="fr-BE" altLang="de-DE" sz="320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1">
            <a:extLst>
              <a:ext uri="{FF2B5EF4-FFF2-40B4-BE49-F238E27FC236}">
                <a16:creationId xmlns:a16="http://schemas.microsoft.com/office/drawing/2014/main" id="{A5B173A0-47EB-46EA-AF95-FA44CA2F132D}"/>
              </a:ext>
            </a:extLst>
          </p:cNvPr>
          <p:cNvSpPr txBox="1"/>
          <p:nvPr/>
        </p:nvSpPr>
        <p:spPr>
          <a:xfrm>
            <a:off x="1288899" y="2207418"/>
            <a:ext cx="6113197" cy="830997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fr-BE" altLang="de-DE" sz="2800">
                <a:solidFill>
                  <a:srgbClr val="002060"/>
                </a:solidFill>
                <a:latin typeface="Cambria"/>
                <a:ea typeface="Cambria"/>
              </a:rPr>
              <a:t>A.    Definition of English CMC </a:t>
            </a:r>
            <a:endParaRPr lang="fr-FR"/>
          </a:p>
          <a:p>
            <a:pPr algn="ctr"/>
            <a:r>
              <a:rPr lang="fr-BE" altLang="de-DE" sz="2000">
                <a:solidFill>
                  <a:srgbClr val="002060"/>
                </a:solidFill>
                <a:latin typeface="Cambria"/>
                <a:ea typeface="Cambria" panose="02040503050406030204" pitchFamily="18" charset="0"/>
              </a:rPr>
              <a:t>(Goldberg 1995, 2006) </a:t>
            </a:r>
            <a:endParaRPr lang="fr-BE" sz="2000"/>
          </a:p>
        </p:txBody>
      </p:sp>
    </p:spTree>
    <p:extLst>
      <p:ext uri="{BB962C8B-B14F-4D97-AF65-F5344CB8AC3E}">
        <p14:creationId xmlns:p14="http://schemas.microsoft.com/office/powerpoint/2010/main" val="2899868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Espace réservé du texte 7">
            <a:extLst>
              <a:ext uri="{FF2B5EF4-FFF2-40B4-BE49-F238E27FC236}">
                <a16:creationId xmlns:a16="http://schemas.microsoft.com/office/drawing/2014/main" id="{DE2E426D-B0BD-4E4C-8325-4769226706B4}"/>
              </a:ext>
            </a:extLst>
          </p:cNvPr>
          <p:cNvSpPr>
            <a:spLocks noGrp="1" noChangeArrowheads="1"/>
          </p:cNvSpPr>
          <p:nvPr>
            <p:ph type="body" sz="quarter" idx="12"/>
          </p:nvPr>
        </p:nvSpPr>
        <p:spPr bwMode="auto">
          <a:xfrm>
            <a:off x="444848" y="1762999"/>
            <a:ext cx="8224837" cy="4261104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fontAlgn="base">
              <a:spcAft>
                <a:spcPct val="0"/>
              </a:spcAft>
              <a:buNone/>
              <a:defRPr/>
            </a:pPr>
            <a:r>
              <a:rPr lang="fr-BE" altLang="de-DE" sz="2000">
                <a:latin typeface="Cambria"/>
                <a:ea typeface="Cambria"/>
                <a:cs typeface="Arial"/>
              </a:rPr>
              <a:t>e.g. </a:t>
            </a:r>
            <a:r>
              <a:rPr lang="fr-BE" altLang="de-DE" sz="2000" i="1">
                <a:latin typeface="Cambria"/>
                <a:ea typeface="Cambria"/>
                <a:cs typeface="Arial"/>
              </a:rPr>
              <a:t>Maria urges </a:t>
            </a:r>
            <a:r>
              <a:rPr lang="fr-BE" altLang="de-DE" sz="2000" i="1" err="1">
                <a:latin typeface="Cambria"/>
                <a:ea typeface="Cambria"/>
                <a:cs typeface="Arial"/>
              </a:rPr>
              <a:t>her</a:t>
            </a:r>
            <a:r>
              <a:rPr lang="fr-BE" altLang="de-DE" sz="2000" i="1">
                <a:latin typeface="Cambria"/>
                <a:ea typeface="Cambria"/>
                <a:cs typeface="Arial"/>
              </a:rPr>
              <a:t> </a:t>
            </a:r>
            <a:r>
              <a:rPr lang="fr-BE" altLang="de-DE" sz="2000" i="1" err="1">
                <a:latin typeface="Cambria"/>
                <a:ea typeface="Cambria"/>
                <a:cs typeface="Arial"/>
              </a:rPr>
              <a:t>daughter</a:t>
            </a:r>
            <a:r>
              <a:rPr lang="fr-BE" altLang="de-DE" sz="2000" i="1">
                <a:latin typeface="Cambria"/>
                <a:ea typeface="Cambria"/>
                <a:cs typeface="Arial"/>
              </a:rPr>
              <a:t> to </a:t>
            </a:r>
            <a:r>
              <a:rPr lang="fr-BE" altLang="de-DE" sz="2000" i="1" err="1">
                <a:latin typeface="Cambria"/>
                <a:ea typeface="Cambria"/>
                <a:cs typeface="Arial"/>
              </a:rPr>
              <a:t>bed</a:t>
            </a:r>
            <a:endParaRPr lang="fr-BE" altLang="de-DE" sz="2000" i="1">
              <a:latin typeface="Cambria"/>
              <a:ea typeface="Cambria"/>
              <a:cs typeface="Arial"/>
            </a:endParaRPr>
          </a:p>
          <a:p>
            <a:pPr marL="0" indent="0" fontAlgn="base">
              <a:spcAft>
                <a:spcPct val="0"/>
              </a:spcAft>
              <a:buNone/>
              <a:defRPr/>
            </a:pPr>
            <a:endParaRPr lang="fr-BE" altLang="de-DE" sz="2800" i="1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base">
              <a:spcAft>
                <a:spcPct val="0"/>
              </a:spcAft>
              <a:buFont typeface="Wingdings" pitchFamily="2" charset="2"/>
              <a:buChar char="§"/>
              <a:defRPr/>
            </a:pPr>
            <a:endParaRPr lang="fr-BE" altLang="de-DE" sz="2800" i="1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base">
              <a:spcAft>
                <a:spcPct val="0"/>
              </a:spcAft>
              <a:buFont typeface="Wingdings" pitchFamily="2" charset="2"/>
              <a:buChar char="§"/>
              <a:defRPr/>
            </a:pPr>
            <a:endParaRPr lang="fr-BE" altLang="de-DE" sz="2800" i="1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base">
              <a:spcAft>
                <a:spcPct val="0"/>
              </a:spcAft>
              <a:buFont typeface="Wingdings" pitchFamily="2" charset="2"/>
              <a:buChar char="§"/>
              <a:defRPr/>
            </a:pPr>
            <a:endParaRPr lang="fr-BE" altLang="de-DE" sz="2800" i="1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fontAlgn="base">
              <a:spcAft>
                <a:spcPct val="0"/>
              </a:spcAft>
              <a:buNone/>
              <a:defRPr/>
            </a:pPr>
            <a:endParaRPr lang="en-US" sz="2200" i="1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fontAlgn="base">
              <a:lnSpc>
                <a:spcPct val="100000"/>
              </a:lnSpc>
              <a:spcAft>
                <a:spcPct val="0"/>
              </a:spcAft>
              <a:buNone/>
              <a:defRPr/>
            </a:pPr>
            <a:r>
              <a:rPr lang="en-US" i="1">
                <a:latin typeface="Cambria"/>
                <a:ea typeface="Cambria"/>
                <a:cs typeface="Arial"/>
              </a:rPr>
              <a:t>“the causer argument directly causes the theme argument</a:t>
            </a:r>
            <a:endParaRPr lang="fr-BE" altLang="de-DE" sz="1800">
              <a:latin typeface="Cambria"/>
              <a:ea typeface="Cambria"/>
              <a:cs typeface="Arial"/>
            </a:endParaRPr>
          </a:p>
          <a:p>
            <a:pPr marL="0" indent="0">
              <a:lnSpc>
                <a:spcPct val="100000"/>
              </a:lnSpc>
              <a:spcAft>
                <a:spcPct val="0"/>
              </a:spcAft>
              <a:buNone/>
              <a:defRPr/>
            </a:pPr>
            <a:r>
              <a:rPr lang="en-US" i="1">
                <a:latin typeface="Cambria"/>
                <a:ea typeface="Cambria"/>
                <a:cs typeface="Arial"/>
              </a:rPr>
              <a:t> to move along a path designated by the directional phrase;</a:t>
            </a:r>
            <a:endParaRPr lang="fr-BE" altLang="de-DE" sz="1800">
              <a:latin typeface="Cambria"/>
              <a:ea typeface="Cambria"/>
              <a:cs typeface="Arial"/>
            </a:endParaRPr>
          </a:p>
          <a:p>
            <a:pPr marL="0" indent="0">
              <a:lnSpc>
                <a:spcPct val="100000"/>
              </a:lnSpc>
              <a:spcAft>
                <a:spcPct val="0"/>
              </a:spcAft>
              <a:buNone/>
              <a:defRPr/>
            </a:pPr>
            <a:r>
              <a:rPr lang="en-US" i="1">
                <a:latin typeface="Cambria"/>
                <a:ea typeface="Cambria"/>
                <a:cs typeface="Arial"/>
              </a:rPr>
              <a:t> that is, ‘</a:t>
            </a:r>
            <a:r>
              <a:rPr lang="en-US" i="1" cap="small">
                <a:latin typeface="Cambria"/>
                <a:ea typeface="Cambria"/>
                <a:cs typeface="Arial"/>
              </a:rPr>
              <a:t>X causes Y to move Z’</a:t>
            </a:r>
            <a:r>
              <a:rPr lang="en-US" i="1">
                <a:latin typeface="Cambria"/>
                <a:ea typeface="Cambria"/>
                <a:cs typeface="Arial"/>
              </a:rPr>
              <a:t>.” </a:t>
            </a:r>
            <a:r>
              <a:rPr lang="en-US" sz="1800">
                <a:latin typeface="Cambria"/>
                <a:ea typeface="Cambria"/>
                <a:cs typeface="Arial"/>
              </a:rPr>
              <a:t>(Goldberg 1995: 152)</a:t>
            </a:r>
            <a:endParaRPr lang="fr-BE" altLang="de-DE" sz="1800">
              <a:latin typeface="Cambria"/>
              <a:ea typeface="Cambria"/>
              <a:cs typeface="Arial"/>
            </a:endParaRPr>
          </a:p>
          <a:p>
            <a:pPr marL="0" indent="0" fontAlgn="base">
              <a:spcAft>
                <a:spcPct val="0"/>
              </a:spcAft>
              <a:buNone/>
              <a:defRPr/>
            </a:pPr>
            <a:endParaRPr lang="fr-BE" altLang="de-DE" sz="2800" i="1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base">
              <a:spcAft>
                <a:spcPct val="0"/>
              </a:spcAft>
              <a:buFont typeface="Wingdings" pitchFamily="2" charset="2"/>
              <a:buChar char="§"/>
              <a:defRPr/>
            </a:pPr>
            <a:endParaRPr lang="fr-BE" altLang="de-DE" sz="2800" i="1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base">
              <a:spcAft>
                <a:spcPct val="0"/>
              </a:spcAft>
              <a:buFont typeface="Wingdings" pitchFamily="2" charset="2"/>
              <a:buChar char="§"/>
              <a:defRPr/>
            </a:pPr>
            <a:endParaRPr lang="fr-BE" altLang="de-DE" sz="2800" i="1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fontAlgn="base">
              <a:spcAft>
                <a:spcPct val="0"/>
              </a:spcAft>
              <a:buFont typeface="Arial" panose="020B0604020202020204" pitchFamily="34" charset="0"/>
              <a:buNone/>
              <a:defRPr/>
            </a:pPr>
            <a:endParaRPr lang="fr-BE" altLang="de-DE" sz="2800" i="1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base">
              <a:spcAft>
                <a:spcPct val="0"/>
              </a:spcAft>
              <a:buFont typeface="Wingdings" pitchFamily="2" charset="2"/>
              <a:buChar char="§"/>
              <a:defRPr/>
            </a:pPr>
            <a:endParaRPr lang="fr-BE" altLang="de-DE" sz="2800" i="1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base">
              <a:spcAft>
                <a:spcPct val="0"/>
              </a:spcAft>
              <a:buFont typeface="Wingdings" pitchFamily="2" charset="2"/>
              <a:buChar char="§"/>
              <a:defRPr/>
            </a:pPr>
            <a:endParaRPr lang="fr-BE" altLang="de-DE" sz="2800" i="1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base">
              <a:spcAft>
                <a:spcPct val="0"/>
              </a:spcAft>
              <a:buFont typeface="Wingdings" pitchFamily="2" charset="2"/>
              <a:buChar char="§"/>
              <a:defRPr/>
            </a:pPr>
            <a:endParaRPr lang="fr-BE" altLang="de-DE" sz="2800" i="1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base">
              <a:spcAft>
                <a:spcPct val="0"/>
              </a:spcAft>
              <a:buFont typeface="Wingdings" pitchFamily="2" charset="2"/>
              <a:buChar char="§"/>
              <a:defRPr/>
            </a:pPr>
            <a:endParaRPr lang="fr-BE" altLang="de-DE" sz="2800" i="1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base">
              <a:spcAft>
                <a:spcPct val="0"/>
              </a:spcAft>
              <a:buFont typeface="Wingdings" pitchFamily="2" charset="2"/>
              <a:buChar char="§"/>
              <a:defRPr/>
            </a:pPr>
            <a:endParaRPr lang="fr-BE" altLang="de-DE" sz="2800" i="1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base">
              <a:spcAft>
                <a:spcPct val="0"/>
              </a:spcAft>
              <a:buFont typeface="Wingdings" pitchFamily="2" charset="2"/>
              <a:buChar char="§"/>
              <a:defRPr/>
            </a:pPr>
            <a:endParaRPr lang="fr-BE" altLang="de-DE" sz="2800" i="1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base">
              <a:spcAft>
                <a:spcPct val="0"/>
              </a:spcAft>
              <a:buFont typeface="Wingdings" pitchFamily="2" charset="2"/>
              <a:buChar char="§"/>
              <a:defRPr/>
            </a:pPr>
            <a:endParaRPr lang="fr-BE" altLang="de-DE" sz="2800" i="1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base">
              <a:spcAft>
                <a:spcPct val="0"/>
              </a:spcAft>
              <a:buFont typeface="Wingdings" pitchFamily="2" charset="2"/>
              <a:buChar char="§"/>
              <a:defRPr/>
            </a:pPr>
            <a:endParaRPr lang="fr-BE" altLang="de-DE" sz="2800" i="1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base">
              <a:spcAft>
                <a:spcPct val="0"/>
              </a:spcAft>
              <a:buFont typeface="Wingdings" pitchFamily="2" charset="2"/>
              <a:buChar char="§"/>
              <a:defRPr/>
            </a:pPr>
            <a:endParaRPr lang="fr-BE" altLang="de-DE" sz="2800" i="1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base">
              <a:spcAft>
                <a:spcPct val="0"/>
              </a:spcAft>
              <a:buFont typeface="Wingdings" pitchFamily="2" charset="2"/>
              <a:buChar char="§"/>
              <a:defRPr/>
            </a:pPr>
            <a:endParaRPr lang="fr-BE" altLang="de-DE" sz="2800" i="1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base">
              <a:spcAft>
                <a:spcPct val="0"/>
              </a:spcAft>
              <a:buFont typeface="Wingdings" pitchFamily="2" charset="2"/>
              <a:buChar char="§"/>
              <a:defRPr/>
            </a:pPr>
            <a:endParaRPr lang="en-US" altLang="de-DE" sz="2800" i="1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fontAlgn="base">
              <a:spcAft>
                <a:spcPct val="0"/>
              </a:spcAft>
              <a:buFont typeface="Arial" panose="020B0604020202020204" pitchFamily="34" charset="0"/>
              <a:buNone/>
              <a:defRPr/>
            </a:pPr>
            <a:endParaRPr lang="fr-BE" altLang="de-DE" sz="28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0482" name="Grafik 20">
            <a:extLst>
              <a:ext uri="{FF2B5EF4-FFF2-40B4-BE49-F238E27FC236}">
                <a16:creationId xmlns:a16="http://schemas.microsoft.com/office/drawing/2014/main" id="{F361F54D-3C02-9848-9E89-817B8AC036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531" y="2194575"/>
            <a:ext cx="8954248" cy="271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3675887" y="242743"/>
            <a:ext cx="5020691" cy="954107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 anchor="t">
            <a:spAutoFit/>
          </a:bodyPr>
          <a:lstStyle/>
          <a:p>
            <a:r>
              <a:rPr lang="fr-BE" altLang="de-DE" sz="2800">
                <a:solidFill>
                  <a:srgbClr val="002060"/>
                </a:solidFill>
                <a:latin typeface="Cambria"/>
                <a:ea typeface="Cambria"/>
              </a:rPr>
              <a:t>A.   Definition of English CMC </a:t>
            </a:r>
            <a:endParaRPr lang="fr-FR"/>
          </a:p>
          <a:p>
            <a:r>
              <a:rPr lang="fr-BE" altLang="de-DE" sz="2800">
                <a:solidFill>
                  <a:srgbClr val="002060"/>
                </a:solidFill>
                <a:latin typeface="Cambria"/>
                <a:ea typeface="Cambria"/>
              </a:rPr>
              <a:t>       (Goldberg 1995, 2006) </a:t>
            </a:r>
            <a:endParaRPr lang="fr-BE">
              <a:ea typeface="Cambri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C1FD288-582E-4409-95E4-58B3EC10802B}"/>
              </a:ext>
            </a:extLst>
          </p:cNvPr>
          <p:cNvSpPr txBox="1"/>
          <p:nvPr/>
        </p:nvSpPr>
        <p:spPr>
          <a:xfrm>
            <a:off x="1006897" y="1777894"/>
            <a:ext cx="6825369" cy="58477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 anchor="t">
            <a:spAutoFit/>
          </a:bodyPr>
          <a:lstStyle/>
          <a:p>
            <a:r>
              <a:rPr lang="en-US" sz="3200">
                <a:solidFill>
                  <a:srgbClr val="002060"/>
                </a:solidFill>
                <a:latin typeface="Cambria"/>
                <a:ea typeface="Cambria"/>
              </a:rPr>
              <a:t>B.   Several suggestions for extension</a:t>
            </a:r>
            <a:r>
              <a:rPr lang="fr-FR" sz="3200">
                <a:solidFill>
                  <a:srgbClr val="002060"/>
                </a:solidFill>
                <a:latin typeface="Cambria"/>
                <a:ea typeface="Cambria"/>
              </a:rPr>
              <a:t>​</a:t>
            </a:r>
          </a:p>
        </p:txBody>
      </p:sp>
      <p:sp>
        <p:nvSpPr>
          <p:cNvPr id="3" name="Rectangle 2"/>
          <p:cNvSpPr/>
          <p:nvPr/>
        </p:nvSpPr>
        <p:spPr>
          <a:xfrm>
            <a:off x="693598" y="3063957"/>
            <a:ext cx="7708392" cy="193899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14400" lvl="1" indent="-457200" eaLnBrk="1" hangingPunct="1">
              <a:buFont typeface="+mj-lt"/>
              <a:buAutoNum type="arabicPeriod"/>
              <a:defRPr/>
            </a:pPr>
            <a:r>
              <a:rPr lang="en-US" sz="2400">
                <a:solidFill>
                  <a:srgbClr val="002060"/>
                </a:solidFill>
                <a:latin typeface="Cambria"/>
                <a:ea typeface="Cambria"/>
              </a:rPr>
              <a:t>CMC vs. causative C</a:t>
            </a:r>
          </a:p>
          <a:p>
            <a:pPr marL="914400" lvl="1" indent="-457200" eaLnBrk="1" hangingPunct="1">
              <a:buFont typeface="+mj-lt"/>
              <a:buAutoNum type="arabicPeriod"/>
              <a:defRPr/>
            </a:pPr>
            <a:r>
              <a:rPr lang="en-US" sz="2400">
                <a:solidFill>
                  <a:srgbClr val="002060"/>
                </a:solidFill>
                <a:latin typeface="Cambria"/>
                <a:ea typeface="Cambria"/>
              </a:rPr>
              <a:t>Formal structure</a:t>
            </a:r>
          </a:p>
          <a:p>
            <a:pPr marL="914400" lvl="1" indent="-457200" eaLnBrk="1" hangingPunct="1">
              <a:buFont typeface="+mj-lt"/>
              <a:buAutoNum type="arabicPeriod"/>
              <a:defRPr/>
            </a:pPr>
            <a:r>
              <a:rPr lang="en-US" sz="2400">
                <a:solidFill>
                  <a:srgbClr val="002060"/>
                </a:solidFill>
                <a:latin typeface="Cambria"/>
                <a:ea typeface="Cambria"/>
              </a:rPr>
              <a:t>Status of OBL</a:t>
            </a:r>
          </a:p>
          <a:p>
            <a:pPr marL="914400" lvl="1" indent="-457200" eaLnBrk="1" hangingPunct="1">
              <a:buFont typeface="+mj-lt"/>
              <a:buAutoNum type="arabicPeriod"/>
              <a:defRPr/>
            </a:pPr>
            <a:r>
              <a:rPr lang="en-US" sz="2400">
                <a:solidFill>
                  <a:srgbClr val="002060"/>
                </a:solidFill>
                <a:latin typeface="Cambria"/>
                <a:ea typeface="Cambria"/>
              </a:rPr>
              <a:t>Semantics of CMC: actual, non-actual, subjective motion</a:t>
            </a:r>
          </a:p>
        </p:txBody>
      </p:sp>
    </p:spTree>
    <p:extLst>
      <p:ext uri="{BB962C8B-B14F-4D97-AF65-F5344CB8AC3E}">
        <p14:creationId xmlns:p14="http://schemas.microsoft.com/office/powerpoint/2010/main" val="1554992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Espace réservé du texte 7">
            <a:extLst>
              <a:ext uri="{FF2B5EF4-FFF2-40B4-BE49-F238E27FC236}">
                <a16:creationId xmlns:a16="http://schemas.microsoft.com/office/drawing/2014/main" id="{7249F1E7-1BE7-0843-964B-3DA5C520AF9D}"/>
              </a:ext>
            </a:extLst>
          </p:cNvPr>
          <p:cNvSpPr>
            <a:spLocks noGrp="1" noChangeArrowheads="1"/>
          </p:cNvSpPr>
          <p:nvPr>
            <p:ph type="body" sz="quarter" idx="12"/>
          </p:nvPr>
        </p:nvSpPr>
        <p:spPr bwMode="auto">
          <a:xfrm>
            <a:off x="586931" y="1550247"/>
            <a:ext cx="8164512" cy="44573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fontAlgn="base">
              <a:spcAft>
                <a:spcPct val="0"/>
              </a:spcAft>
              <a:buNone/>
            </a:pPr>
            <a:r>
              <a:rPr lang="fr-BE" altLang="de-DE" sz="280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CMC and CC </a:t>
            </a:r>
            <a:r>
              <a:rPr lang="fr-BE" altLang="de-DE" sz="2800" err="1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share</a:t>
            </a:r>
            <a:r>
              <a:rPr lang="fr-BE" altLang="de-DE" sz="280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 </a:t>
            </a:r>
            <a:r>
              <a:rPr lang="fr-BE" altLang="de-DE" sz="2800" err="1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similar</a:t>
            </a:r>
            <a:r>
              <a:rPr lang="fr-BE" altLang="de-DE" sz="280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 </a:t>
            </a:r>
            <a:r>
              <a:rPr lang="fr-BE" altLang="de-DE" sz="2800" err="1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syntax</a:t>
            </a:r>
            <a:r>
              <a:rPr lang="fr-BE" altLang="de-DE" sz="280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 and </a:t>
            </a:r>
            <a:r>
              <a:rPr lang="fr-BE" altLang="de-DE" sz="2800" err="1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semantics</a:t>
            </a:r>
            <a:r>
              <a:rPr lang="fr-BE" altLang="de-DE" sz="280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: </a:t>
            </a:r>
            <a:endParaRPr lang="fr-BE" altLang="de-DE" sz="280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fontAlgn="base">
              <a:spcAft>
                <a:spcPct val="0"/>
              </a:spcAft>
              <a:buNone/>
            </a:pPr>
            <a:endParaRPr lang="fr-BE" altLang="de-DE" sz="200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fontAlgn="base">
              <a:spcAft>
                <a:spcPct val="0"/>
              </a:spcAft>
              <a:buNone/>
            </a:pPr>
            <a:r>
              <a:rPr lang="fr-BE" altLang="de-DE" sz="200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e.g. CC: </a:t>
            </a:r>
            <a:r>
              <a:rPr lang="fr-BE" altLang="de-DE" sz="2000" i="1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Maria </a:t>
            </a:r>
            <a:r>
              <a:rPr lang="fr-BE" altLang="de-DE" sz="2000" i="1" err="1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puts</a:t>
            </a:r>
            <a:r>
              <a:rPr lang="fr-BE" altLang="de-DE" sz="2000" i="1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 the baby in the </a:t>
            </a:r>
            <a:r>
              <a:rPr lang="fr-BE" altLang="de-DE" sz="2000" i="1" err="1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pram</a:t>
            </a:r>
            <a:endParaRPr lang="fr-BE" altLang="de-DE" sz="2000" i="1">
              <a:solidFill>
                <a:srgbClr val="002060"/>
              </a:solidFill>
              <a:latin typeface="Cambria"/>
              <a:ea typeface="Cambria"/>
              <a:cs typeface="Arial"/>
            </a:endParaRPr>
          </a:p>
          <a:p>
            <a:pPr marL="0" indent="0" fontAlgn="base">
              <a:spcAft>
                <a:spcPct val="0"/>
              </a:spcAft>
              <a:buFont typeface="Arial" panose="020B0604020202020204" pitchFamily="34" charset="0"/>
              <a:buNone/>
            </a:pPr>
            <a:endParaRPr lang="fr-BE" altLang="de-DE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fontAlgn="base">
              <a:spcAft>
                <a:spcPct val="0"/>
              </a:spcAft>
              <a:buFont typeface="Arial" panose="020B0604020202020204" pitchFamily="34" charset="0"/>
              <a:buNone/>
            </a:pPr>
            <a:endParaRPr lang="fr-BE" altLang="de-DE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fontAlgn="base">
              <a:spcAft>
                <a:spcPct val="0"/>
              </a:spcAft>
              <a:buFont typeface="Arial" panose="020B0604020202020204" pitchFamily="34" charset="0"/>
              <a:buNone/>
            </a:pPr>
            <a:endParaRPr lang="fr-BE" altLang="de-DE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fontAlgn="base">
              <a:spcAft>
                <a:spcPct val="0"/>
              </a:spcAft>
              <a:buFont typeface="Arial" panose="020B0604020202020204" pitchFamily="34" charset="0"/>
              <a:buNone/>
            </a:pPr>
            <a:endParaRPr lang="fr-BE" altLang="de-DE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fontAlgn="base">
              <a:spcAft>
                <a:spcPct val="0"/>
              </a:spcAft>
              <a:buFont typeface="Arial" panose="020B0604020202020204" pitchFamily="34" charset="0"/>
              <a:buNone/>
            </a:pPr>
            <a:endParaRPr lang="fr-BE" altLang="de-DE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fontAlgn="base"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fr-BE" altLang="de-DE" sz="280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=&gt; Goldberg (2006: 35): no </a:t>
            </a:r>
            <a:r>
              <a:rPr lang="fr-BE" altLang="de-DE" sz="2800" err="1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necessity</a:t>
            </a:r>
            <a:r>
              <a:rPr lang="fr-BE" altLang="de-DE" sz="280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 to </a:t>
            </a:r>
            <a:r>
              <a:rPr lang="fr-BE" altLang="de-DE" sz="2800" err="1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distinguish</a:t>
            </a:r>
            <a:r>
              <a:rPr lang="fr-BE" altLang="de-DE" sz="280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 </a:t>
            </a:r>
            <a:r>
              <a:rPr lang="fr-BE" altLang="de-DE" sz="2800" err="1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between</a:t>
            </a:r>
            <a:r>
              <a:rPr lang="fr-BE" altLang="de-DE" sz="2800">
                <a:solidFill>
                  <a:srgbClr val="002060"/>
                </a:solidFill>
                <a:latin typeface="Cambria"/>
                <a:ea typeface="Cambria"/>
                <a:cs typeface="Arial"/>
              </a:rPr>
              <a:t> CMC and CC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8761F614-B54D-B54E-BAF8-64768FACEC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471" y="2546350"/>
            <a:ext cx="8606209" cy="2546858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3566161" y="379366"/>
            <a:ext cx="4882896" cy="58477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altLang="de-DE" sz="32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1. CMC vs. Causative C (CC)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8673" name="Espace réservé du texte 7">
                <a:extLst>
                  <a:ext uri="{FF2B5EF4-FFF2-40B4-BE49-F238E27FC236}">
                    <a16:creationId xmlns:a16="http://schemas.microsoft.com/office/drawing/2014/main" id="{A38FA779-1401-F845-8AF9-0FE7FD9EAD87}"/>
                  </a:ext>
                </a:extLst>
              </p:cNvPr>
              <p:cNvSpPr>
                <a:spLocks noGrp="1" noChangeArrowheads="1"/>
              </p:cNvSpPr>
              <p:nvPr>
                <p:ph type="body" sz="quarter" idx="12"/>
              </p:nvPr>
            </p:nvSpPr>
            <p:spPr bwMode="auto">
              <a:xfrm>
                <a:off x="458567" y="1268430"/>
                <a:ext cx="8158943" cy="5260386"/>
              </a:xfrm>
              <a:noFill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indent="0" fontAlgn="base">
                  <a:spcAft>
                    <a:spcPct val="0"/>
                  </a:spcAft>
                  <a:buNone/>
                </a:pPr>
                <a:r>
                  <a:rPr lang="fr-BE" altLang="de-DE" sz="2800" u="sng" dirty="0">
                    <a:latin typeface="Cambria" panose="02040503050406030204" pitchFamily="18" charset="0"/>
                    <a:ea typeface="Cambria" panose="02040503050406030204" pitchFamily="18" charset="0"/>
                  </a:rPr>
                  <a:t>But CMC </a:t>
                </a:r>
                <a14:m>
                  <m:oMath xmlns:m="http://schemas.openxmlformats.org/officeDocument/2006/math">
                    <m:r>
                      <a:rPr lang="fr-BE" altLang="de-DE" sz="2800" i="1" u="sng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fr-BE" altLang="de-DE" sz="2800" u="sng" dirty="0">
                    <a:latin typeface="Cambria" panose="02040503050406030204" pitchFamily="18" charset="0"/>
                    <a:ea typeface="Cambria" panose="02040503050406030204" pitchFamily="18" charset="0"/>
                  </a:rPr>
                  <a:t> CC</a:t>
                </a:r>
                <a:r>
                  <a:rPr lang="fr-BE" altLang="de-DE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</a:p>
              <a:p>
                <a:pPr marL="514350" indent="-514350" fontAlgn="base">
                  <a:spcAft>
                    <a:spcPct val="0"/>
                  </a:spcAft>
                  <a:buAutoNum type="romanLcParenBoth"/>
                </a:pPr>
                <a:r>
                  <a:rPr lang="fr-BE" altLang="de-DE" dirty="0">
                    <a:latin typeface="Cambria" panose="02040503050406030204" pitchFamily="18" charset="0"/>
                    <a:ea typeface="Cambria" panose="02040503050406030204" pitchFamily="18" charset="0"/>
                  </a:rPr>
                  <a:t> In CC: </a:t>
                </a:r>
                <a:r>
                  <a:rPr lang="fr-BE" altLang="de-DE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concrete</a:t>
                </a:r>
                <a:r>
                  <a:rPr lang="fr-BE" altLang="de-DE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fr-BE" altLang="de-DE" u="sng" dirty="0">
                    <a:solidFill>
                      <a:srgbClr val="C0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motion V</a:t>
                </a:r>
              </a:p>
              <a:p>
                <a:pPr marL="0" indent="0" fontAlgn="base">
                  <a:spcAft>
                    <a:spcPct val="0"/>
                  </a:spcAft>
                  <a:buNone/>
                </a:pPr>
                <a:r>
                  <a:rPr lang="fr-BE" altLang="de-DE" dirty="0">
                    <a:latin typeface="Cambria" panose="02040503050406030204" pitchFamily="18" charset="0"/>
                    <a:ea typeface="Cambria" panose="02040503050406030204" pitchFamily="18" charset="0"/>
                  </a:rPr>
                  <a:t>         </a:t>
                </a:r>
                <a:r>
                  <a:rPr lang="fr-BE" altLang="de-DE" sz="20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e.g</a:t>
                </a:r>
                <a:r>
                  <a:rPr lang="fr-BE" altLang="de-DE" sz="20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. </a:t>
                </a:r>
                <a:r>
                  <a:rPr lang="fr-BE" altLang="de-DE" sz="2000" i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Maria </a:t>
                </a:r>
                <a:r>
                  <a:rPr lang="fr-BE" altLang="de-DE" sz="2000" i="1" u="sng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puts</a:t>
                </a:r>
                <a:r>
                  <a:rPr lang="fr-BE" altLang="de-DE" sz="2000" i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the baby in the </a:t>
                </a:r>
                <a:r>
                  <a:rPr lang="fr-BE" altLang="de-DE" sz="2000" i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pram</a:t>
                </a:r>
                <a:endParaRPr lang="fr-BE" altLang="de-DE" sz="2000" i="1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indent="0" fontAlgn="base">
                  <a:spcAft>
                    <a:spcPct val="0"/>
                  </a:spcAft>
                  <a:buNone/>
                </a:pPr>
                <a:endParaRPr lang="fr-BE" altLang="de-DE" sz="2000" i="1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indent="0" fontAlgn="base">
                  <a:spcAft>
                    <a:spcPct val="0"/>
                  </a:spcAft>
                  <a:buNone/>
                </a:pPr>
                <a:r>
                  <a:rPr lang="fr-BE" altLang="de-DE" i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        </a:t>
                </a:r>
                <a:r>
                  <a:rPr lang="fr-BE" altLang="de-DE" dirty="0">
                    <a:latin typeface="Cambria" panose="02040503050406030204" pitchFamily="18" charset="0"/>
                    <a:ea typeface="Cambria" panose="02040503050406030204" pitchFamily="18" charset="0"/>
                  </a:rPr>
                  <a:t>In CMC: </a:t>
                </a:r>
                <a:r>
                  <a:rPr lang="fr-BE" altLang="de-DE" u="sng" dirty="0" err="1">
                    <a:solidFill>
                      <a:srgbClr val="C0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manner</a:t>
                </a:r>
                <a:r>
                  <a:rPr lang="fr-BE" altLang="de-DE" u="sng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fr-BE" altLang="de-DE" u="sng" dirty="0">
                    <a:latin typeface="Cambria" panose="02040503050406030204" pitchFamily="18" charset="0"/>
                    <a:ea typeface="Cambria" panose="02040503050406030204" pitchFamily="18" charset="0"/>
                  </a:rPr>
                  <a:t>(non-motion)</a:t>
                </a:r>
                <a:r>
                  <a:rPr lang="fr-BE" altLang="de-DE" u="sng" dirty="0">
                    <a:solidFill>
                      <a:srgbClr val="C0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V</a:t>
                </a:r>
              </a:p>
              <a:p>
                <a:pPr marL="0" indent="0" fontAlgn="base">
                  <a:spcAft>
                    <a:spcPct val="0"/>
                  </a:spcAft>
                  <a:buNone/>
                </a:pPr>
                <a:r>
                  <a:rPr lang="fr-BE" altLang="de-DE" sz="20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          </a:t>
                </a:r>
                <a:r>
                  <a:rPr lang="fr-BE" altLang="de-DE" sz="20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e.g</a:t>
                </a:r>
                <a:r>
                  <a:rPr lang="fr-BE" altLang="de-DE" sz="20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. </a:t>
                </a:r>
                <a:r>
                  <a:rPr lang="fr-BE" altLang="de-DE" sz="2000" i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Fred </a:t>
                </a:r>
                <a:r>
                  <a:rPr lang="fr-BE" altLang="de-DE" sz="2000" i="1" u="sng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sneezes</a:t>
                </a:r>
                <a:r>
                  <a:rPr lang="fr-BE" altLang="de-DE" sz="2000" i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the tissue off the table</a:t>
                </a:r>
              </a:p>
              <a:p>
                <a:pPr marL="0" indent="0" fontAlgn="base">
                  <a:spcAft>
                    <a:spcPct val="0"/>
                  </a:spcAft>
                  <a:buNone/>
                </a:pPr>
                <a:endParaRPr lang="fr-BE" altLang="de-DE" sz="20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514350" indent="-514350" fontAlgn="base">
                  <a:spcAft>
                    <a:spcPct val="0"/>
                  </a:spcAft>
                  <a:buAutoNum type="romanLcParenBoth" startAt="2"/>
                </a:pPr>
                <a:r>
                  <a:rPr lang="fr-BE" altLang="de-DE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OBL in CMC:</a:t>
                </a:r>
                <a:r>
                  <a:rPr lang="fr-BE" altLang="de-DE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fr-BE" altLang="de-DE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can</a:t>
                </a:r>
                <a:r>
                  <a:rPr lang="fr-BE" altLang="de-DE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fr-BE" altLang="de-DE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be</a:t>
                </a:r>
                <a:r>
                  <a:rPr lang="fr-BE" altLang="de-DE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fr-BE" altLang="de-DE" dirty="0">
                    <a:solidFill>
                      <a:srgbClr val="C0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spatial, temporal, state</a:t>
                </a:r>
              </a:p>
              <a:p>
                <a:pPr marL="630238" indent="-630238" fontAlgn="base">
                  <a:spcAft>
                    <a:spcPct val="0"/>
                  </a:spcAft>
                  <a:buNone/>
                  <a:tabLst>
                    <a:tab pos="712788" algn="l"/>
                  </a:tabLst>
                </a:pPr>
                <a:endParaRPr lang="fr-BE" altLang="de-DE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539750" indent="-539750" fontAlgn="base">
                  <a:spcAft>
                    <a:spcPct val="0"/>
                  </a:spcAft>
                  <a:buNone/>
                  <a:tabLst>
                    <a:tab pos="712788" algn="l"/>
                  </a:tabLst>
                </a:pPr>
                <a:r>
                  <a:rPr lang="fr-BE" altLang="de-DE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(iii) </a:t>
                </a:r>
                <a:r>
                  <a:rPr lang="fr-BE" altLang="de-DE" dirty="0" err="1">
                    <a:solidFill>
                      <a:srgbClr val="C0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Pedagogical</a:t>
                </a:r>
                <a:r>
                  <a:rPr lang="fr-BE" altLang="de-DE" dirty="0">
                    <a:solidFill>
                      <a:srgbClr val="C0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perspective</a:t>
                </a:r>
                <a:r>
                  <a:rPr lang="fr-BE" altLang="de-DE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 more </a:t>
                </a:r>
                <a:r>
                  <a:rPr lang="fr-BE" altLang="de-DE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difficult</a:t>
                </a:r>
                <a:r>
                  <a:rPr lang="fr-BE" altLang="de-DE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to </a:t>
                </a:r>
                <a:r>
                  <a:rPr lang="fr-BE" altLang="de-DE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learn</a:t>
                </a:r>
                <a:r>
                  <a:rPr lang="fr-BE" altLang="de-DE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CMC           </a:t>
                </a:r>
                <a:r>
                  <a:rPr lang="fr-BE" altLang="de-DE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because</a:t>
                </a:r>
                <a:r>
                  <a:rPr lang="fr-BE" altLang="de-DE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of non-motion V + </a:t>
                </a:r>
                <a:r>
                  <a:rPr lang="fr-BE" altLang="de-DE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different</a:t>
                </a:r>
                <a:r>
                  <a:rPr lang="fr-BE" altLang="de-DE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OBL</a:t>
                </a:r>
              </a:p>
            </p:txBody>
          </p:sp>
        </mc:Choice>
        <mc:Fallback xmlns="">
          <p:sp>
            <p:nvSpPr>
              <p:cNvPr id="28673" name="Espace réservé du texte 7">
                <a:extLst>
                  <a:ext uri="{FF2B5EF4-FFF2-40B4-BE49-F238E27FC236}">
                    <a16:creationId xmlns:a16="http://schemas.microsoft.com/office/drawing/2014/main" id="{A38FA779-1401-F845-8AF9-0FE7FD9EAD8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2"/>
              </p:nvPr>
            </p:nvSpPr>
            <p:spPr bwMode="auto">
              <a:xfrm>
                <a:off x="458567" y="1268430"/>
                <a:ext cx="8158943" cy="5260386"/>
              </a:xfrm>
              <a:blipFill>
                <a:blip r:embed="rId2"/>
                <a:stretch>
                  <a:fillRect l="-1494" t="-1970" r="-2091"/>
                </a:stretch>
              </a:blipFill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/>
          <p:cNvSpPr txBox="1"/>
          <p:nvPr/>
        </p:nvSpPr>
        <p:spPr>
          <a:xfrm>
            <a:off x="3566161" y="379366"/>
            <a:ext cx="4882896" cy="58477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altLang="de-DE" sz="32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1. CMC vs. Causative C (CC)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Espace réservé du texte 7">
            <a:extLst>
              <a:ext uri="{FF2B5EF4-FFF2-40B4-BE49-F238E27FC236}">
                <a16:creationId xmlns:a16="http://schemas.microsoft.com/office/drawing/2014/main" id="{DE2E426D-B0BD-4E4C-8325-4769226706B4}"/>
              </a:ext>
            </a:extLst>
          </p:cNvPr>
          <p:cNvSpPr>
            <a:spLocks noGrp="1" noChangeArrowheads="1"/>
          </p:cNvSpPr>
          <p:nvPr>
            <p:ph type="body" sz="quarter" idx="12"/>
          </p:nvPr>
        </p:nvSpPr>
        <p:spPr bwMode="auto">
          <a:xfrm>
            <a:off x="352870" y="1341688"/>
            <a:ext cx="8224837" cy="510273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 fontAlgn="base">
              <a:spcAft>
                <a:spcPct val="0"/>
              </a:spcAft>
              <a:buFont typeface="Arial" panose="020B0604020202020204" pitchFamily="34" charset="0"/>
              <a:buNone/>
              <a:defRPr/>
            </a:pPr>
            <a:r>
              <a:rPr lang="en-US" sz="2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‘</a:t>
            </a:r>
            <a:r>
              <a:rPr lang="en-US" sz="3200" cap="small" dirty="0">
                <a:latin typeface="Cambria" panose="02040503050406030204" pitchFamily="18" charset="0"/>
                <a:ea typeface="Cambria" panose="02040503050406030204" pitchFamily="18" charset="0"/>
              </a:rPr>
              <a:t>X causes Y to move Z’ </a:t>
            </a:r>
            <a:r>
              <a:rPr lang="en-US" sz="1800" cap="small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Goldberg 1995: 152)</a:t>
            </a:r>
          </a:p>
          <a:p>
            <a:pPr marL="0" indent="0" algn="ctr" fontAlgn="base">
              <a:spcAft>
                <a:spcPct val="0"/>
              </a:spcAft>
              <a:buFont typeface="Arial" panose="020B0604020202020204" pitchFamily="34" charset="0"/>
              <a:buNone/>
              <a:defRPr/>
            </a:pPr>
            <a:endParaRPr lang="fr-BE" altLang="de-DE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fontAlgn="base">
              <a:spcAft>
                <a:spcPct val="0"/>
              </a:spcAft>
              <a:buNone/>
              <a:defRPr/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	e.g.   </a:t>
            </a:r>
            <a:r>
              <a:rPr lang="en-US" sz="20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He laughed the poor guy out of the room.</a:t>
            </a:r>
            <a:endParaRPr lang="en-US" sz="2000" i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  <a:p>
            <a:pPr marL="800100" lvl="2" indent="0" eaLnBrk="1" hangingPunct="1">
              <a:buFont typeface="Arial" panose="020B0604020202020204" pitchFamily="34" charset="0"/>
              <a:buNone/>
              <a:defRPr/>
            </a:pPr>
            <a:r>
              <a:rPr lang="en-US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Frank sneezed the tissue off the table.</a:t>
            </a:r>
          </a:p>
          <a:p>
            <a:pPr marL="800100" lvl="2" indent="0" eaLnBrk="1" hangingPunct="1">
              <a:buFont typeface="Arial" panose="020B0604020202020204" pitchFamily="34" charset="0"/>
              <a:buNone/>
              <a:defRPr/>
            </a:pPr>
            <a:endParaRPr lang="fr-BE" altLang="de-DE" sz="2400" i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base">
              <a:spcAft>
                <a:spcPct val="0"/>
              </a:spcAft>
              <a:buFont typeface="Wingdings" pitchFamily="2" charset="2"/>
              <a:buChar char="§"/>
              <a:defRPr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OBL = ‘</a:t>
            </a:r>
            <a:r>
              <a:rPr lang="en-US" cap="small" dirty="0">
                <a:latin typeface="Cambria" panose="02040503050406030204" pitchFamily="18" charset="0"/>
                <a:ea typeface="Cambria" panose="02040503050406030204" pitchFamily="18" charset="0"/>
              </a:rPr>
              <a:t>to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Z’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  <a:sym typeface="Wingdings" pitchFamily="2" charset="2"/>
              </a:rPr>
              <a:t>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PP expresses a goal and not additional element to be moved</a:t>
            </a:r>
          </a:p>
          <a:p>
            <a:pPr marL="0" indent="0" fontAlgn="base">
              <a:spcAft>
                <a:spcPct val="0"/>
              </a:spcAft>
              <a:buNone/>
              <a:defRPr/>
            </a:pP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base">
              <a:spcAft>
                <a:spcPct val="0"/>
              </a:spcAft>
              <a:buFont typeface="Wingdings" pitchFamily="2" charset="2"/>
              <a:buChar char="§"/>
              <a:defRPr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2 Events combined in one construction: causing and motion event</a:t>
            </a:r>
          </a:p>
          <a:p>
            <a:pPr marL="0" indent="0" fontAlgn="base">
              <a:spcAft>
                <a:spcPct val="0"/>
              </a:spcAft>
              <a:buFont typeface="Arial" panose="020B0604020202020204" pitchFamily="34" charset="0"/>
              <a:buNone/>
              <a:defRPr/>
            </a:pP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=&gt;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formal structure </a:t>
            </a:r>
            <a:r>
              <a:rPr lang="en-US" sz="28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‘</a:t>
            </a:r>
            <a:r>
              <a:rPr lang="en-US" sz="2800" cap="small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 causes Y to move </a:t>
            </a:r>
            <a:r>
              <a:rPr lang="en-US" sz="2800" u="sng" cap="small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</a:t>
            </a:r>
            <a:r>
              <a:rPr lang="en-US" sz="2800" cap="small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Z’</a:t>
            </a:r>
            <a:r>
              <a:rPr lang="en-US" sz="28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de-DE" sz="2800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fontAlgn="base">
              <a:spcAft>
                <a:spcPct val="0"/>
              </a:spcAft>
              <a:buFont typeface="Arial" panose="020B0604020202020204" pitchFamily="34" charset="0"/>
              <a:buNone/>
              <a:defRPr/>
            </a:pPr>
            <a:endParaRPr lang="fr-BE" altLang="de-DE" sz="2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base">
              <a:spcAft>
                <a:spcPct val="0"/>
              </a:spcAft>
              <a:buFont typeface="Wingdings" pitchFamily="2" charset="2"/>
              <a:buChar char="§"/>
              <a:defRPr/>
            </a:pPr>
            <a:endParaRPr lang="fr-BE" altLang="de-DE" sz="2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base">
              <a:spcAft>
                <a:spcPct val="0"/>
              </a:spcAft>
              <a:buFont typeface="Wingdings" pitchFamily="2" charset="2"/>
              <a:buChar char="§"/>
              <a:defRPr/>
            </a:pPr>
            <a:endParaRPr lang="en-US" altLang="de-DE" sz="2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fontAlgn="base">
              <a:spcAft>
                <a:spcPct val="0"/>
              </a:spcAft>
              <a:buFont typeface="Arial" panose="020B0604020202020204" pitchFamily="34" charset="0"/>
              <a:buNone/>
              <a:defRPr/>
            </a:pPr>
            <a:endParaRPr lang="fr-BE" altLang="de-DE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566161" y="379366"/>
            <a:ext cx="4882896" cy="58477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altLang="de-DE" sz="32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2. </a:t>
            </a:r>
            <a:r>
              <a:rPr lang="fr-BE" altLang="de-DE" sz="320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Formal</a:t>
            </a:r>
            <a:r>
              <a:rPr lang="fr-BE" altLang="de-DE" sz="32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structure of CMC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7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6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8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9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0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1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14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5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9856D7A61B084598F5BED8521FBB26" ma:contentTypeVersion="11" ma:contentTypeDescription="Crée un document." ma:contentTypeScope="" ma:versionID="77462184cb9adf9cae19cc52deb0def0">
  <xsd:schema xmlns:xsd="http://www.w3.org/2001/XMLSchema" xmlns:xs="http://www.w3.org/2001/XMLSchema" xmlns:p="http://schemas.microsoft.com/office/2006/metadata/properties" xmlns:ns3="fcc9452c-ce67-4852-9d89-7209194ea3e5" xmlns:ns4="863cec73-1cad-4293-ada1-cb775eec6a42" targetNamespace="http://schemas.microsoft.com/office/2006/metadata/properties" ma:root="true" ma:fieldsID="e3f5b28d84a76f35968fb97ecfaffdb3" ns3:_="" ns4:_="">
    <xsd:import namespace="fcc9452c-ce67-4852-9d89-7209194ea3e5"/>
    <xsd:import namespace="863cec73-1cad-4293-ada1-cb775eec6a4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9452c-ce67-4852-9d89-7209194ea3e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3cec73-1cad-4293-ada1-cb775eec6a4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F5A2410-7DB6-42BA-9015-FD1687EE0C92}">
  <ds:schemaRefs>
    <ds:schemaRef ds:uri="http://schemas.openxmlformats.org/package/2006/metadata/core-properties"/>
    <ds:schemaRef ds:uri="fcc9452c-ce67-4852-9d89-7209194ea3e5"/>
    <ds:schemaRef ds:uri="http://purl.org/dc/elements/1.1/"/>
    <ds:schemaRef ds:uri="http://www.w3.org/XML/1998/namespace"/>
    <ds:schemaRef ds:uri="http://purl.org/dc/terms/"/>
    <ds:schemaRef ds:uri="http://schemas.microsoft.com/office/infopath/2007/PartnerControls"/>
    <ds:schemaRef ds:uri="http://schemas.microsoft.com/office/2006/documentManagement/types"/>
    <ds:schemaRef ds:uri="863cec73-1cad-4293-ada1-cb775eec6a42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07B1BB3-0C57-49C5-92A0-4E8DE585173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cc9452c-ce67-4852-9d89-7209194ea3e5"/>
    <ds:schemaRef ds:uri="863cec73-1cad-4293-ada1-cb775eec6a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8C70456-5D09-41DD-96D2-9F74BC8DACF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820</Words>
  <Application>Microsoft Macintosh PowerPoint</Application>
  <PresentationFormat>Bildschirmpräsentation (4:3)</PresentationFormat>
  <Paragraphs>339</Paragraphs>
  <Slides>25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17</vt:i4>
      </vt:variant>
      <vt:variant>
        <vt:lpstr>Folientitel</vt:lpstr>
      </vt:variant>
      <vt:variant>
        <vt:i4>25</vt:i4>
      </vt:variant>
    </vt:vector>
  </HeadingPairs>
  <TitlesOfParts>
    <vt:vector size="52" baseType="lpstr">
      <vt:lpstr>Arial</vt:lpstr>
      <vt:lpstr>Calibri</vt:lpstr>
      <vt:lpstr>Calibri Light</vt:lpstr>
      <vt:lpstr>Cambria</vt:lpstr>
      <vt:lpstr>Cambria Math</vt:lpstr>
      <vt:lpstr>Segoe UI</vt:lpstr>
      <vt:lpstr>Times New Roman</vt:lpstr>
      <vt:lpstr>Verdana</vt:lpstr>
      <vt:lpstr>Wingdings</vt:lpstr>
      <vt:lpstr>Wingdings,Sans-Serif</vt:lpstr>
      <vt:lpstr>17_Conception personnalisée</vt:lpstr>
      <vt:lpstr>Conception personnalisée</vt:lpstr>
      <vt:lpstr>1_Conception personnalisée</vt:lpstr>
      <vt:lpstr>2_Conception personnalisée</vt:lpstr>
      <vt:lpstr>3_Conception personnalisée</vt:lpstr>
      <vt:lpstr>4_Conception personnalisée</vt:lpstr>
      <vt:lpstr>5_Conception personnalisée</vt:lpstr>
      <vt:lpstr>6_Conception personnalisée</vt:lpstr>
      <vt:lpstr>15_Conception personnalisée</vt:lpstr>
      <vt:lpstr>16_Conception personnalisée</vt:lpstr>
      <vt:lpstr>8_Conception personnalisée</vt:lpstr>
      <vt:lpstr>9_Conception personnalisée</vt:lpstr>
      <vt:lpstr>11_Conception personnalisée</vt:lpstr>
      <vt:lpstr>10_Conception personnalisée</vt:lpstr>
      <vt:lpstr>12_Conception personnalisée</vt:lpstr>
      <vt:lpstr>13_Conception personnalisée</vt:lpstr>
      <vt:lpstr>14_Conception personnalisée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Université Catholique de Louvain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Mélissa Nyamabu</dc:creator>
  <cp:lastModifiedBy>Microsoft Office User</cp:lastModifiedBy>
  <cp:revision>25</cp:revision>
  <cp:lastPrinted>2019-07-17T17:05:50Z</cp:lastPrinted>
  <dcterms:created xsi:type="dcterms:W3CDTF">2018-06-29T12:50:19Z</dcterms:created>
  <dcterms:modified xsi:type="dcterms:W3CDTF">2019-08-08T13:48:58Z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0x010100459856D7A61B084598F5BED8521FBB26</vt:lpwstr>
  </property>
</Properties>
</file>