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7" r:id="rId2"/>
    <p:sldId id="299" r:id="rId3"/>
    <p:sldId id="298" r:id="rId4"/>
    <p:sldId id="304" r:id="rId5"/>
    <p:sldId id="305" r:id="rId6"/>
    <p:sldId id="306" r:id="rId7"/>
    <p:sldId id="307" r:id="rId8"/>
    <p:sldId id="308" r:id="rId9"/>
    <p:sldId id="300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01" r:id="rId20"/>
    <p:sldId id="318" r:id="rId21"/>
    <p:sldId id="302" r:id="rId22"/>
    <p:sldId id="319" r:id="rId23"/>
    <p:sldId id="303" r:id="rId24"/>
    <p:sldId id="320" r:id="rId25"/>
    <p:sldId id="321" r:id="rId26"/>
    <p:sldId id="322" r:id="rId27"/>
    <p:sldId id="323" r:id="rId28"/>
    <p:sldId id="324" r:id="rId29"/>
    <p:sldId id="325" r:id="rId30"/>
    <p:sldId id="281" r:id="rId31"/>
    <p:sldId id="268" r:id="rId32"/>
    <p:sldId id="29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622" autoAdjust="0"/>
  </p:normalViewPr>
  <p:slideViewPr>
    <p:cSldViewPr snapToGrid="0">
      <p:cViewPr varScale="1">
        <p:scale>
          <a:sx n="121" d="100"/>
          <a:sy n="121" d="100"/>
        </p:scale>
        <p:origin x="52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80EAA-9546-4D49-BE0A-6995F93A83CC}" type="datetimeFigureOut">
              <a:rPr lang="fr-BE" smtClean="0"/>
              <a:t>25-11-23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CA572-B226-49C4-B5DC-1C5E4BF90F4C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2963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i="0" u="none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6020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800" b="0" i="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45724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800" b="0" i="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55088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27626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b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42687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9553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12740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b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18580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b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4172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BE" sz="1800" b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9322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0258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15493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043953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2876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59900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813425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003733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61927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678630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601086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634242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5895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098832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54094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50417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078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368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54364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BE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2822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0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1828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3149-F9CB-4616-8738-F6C302883BB8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9406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1220-1F3E-424F-8163-10B6398D8B94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5981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3525-7F99-465C-A6DD-A451338E2682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068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6305-5EBF-44E2-93EB-60E609E09597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5866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C16B-A383-46B6-9DFB-53C06EA541C5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7017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B3B0-F5B5-4BF6-AB67-E55BB8EDF10F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36709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C05-EE46-4C15-8057-F94F82591CA8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29429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CA77-065B-4E84-8178-1159ADE81BE3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9622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AFEB2-0775-4DE7-9E67-080BB9CE73A0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698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BF16-C5B8-4002-9781-170C63EDB7E8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9212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00C08-369D-49BF-8A34-437A141F016D}" type="datetime1">
              <a:rPr lang="fr-BE" smtClean="0"/>
              <a:t>25-11-23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68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57148-5DAC-4C99-BFFC-E517B5F33D9B}" type="datetime1">
              <a:rPr lang="fr-BE" smtClean="0"/>
              <a:t>25-11-23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73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C8619-5326-445D-B531-3804227FF7E2}" type="datetime1">
              <a:rPr lang="fr-BE" smtClean="0"/>
              <a:t>25-11-23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0793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7BE6-9DF2-4909-87E9-D9DB615B53E0}" type="datetime1">
              <a:rPr lang="fr-BE" smtClean="0"/>
              <a:t>25-11-23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8423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426B-001D-4A8B-AF17-A15E4FDDF40A}" type="datetime1">
              <a:rPr lang="fr-BE" smtClean="0"/>
              <a:t>25-11-23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415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8CE17-F782-4A03-96A5-2A9A59ED04A6}" type="datetime1">
              <a:rPr lang="fr-BE" smtClean="0"/>
              <a:t>25-11-23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400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3B5B-31B1-4F74-8DD2-62F5D1F18675}" type="datetime1">
              <a:rPr lang="fr-BE" smtClean="0"/>
              <a:t>25-11-23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524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rmation.tv5monde.com/info/dialogue-entre-un-islamologue-et-un-rabbin-sur-les-textes-sacres-200487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rmation.tv5monde.com/info/dialogue-entre-un-islamologue-et-un-rabbin-sur-les-textes-sacres-200487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ecsi.site/au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35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36" name="Isosceles Triangle 1035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37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38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39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40" name="Isosceles Triangle 1039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  <p:sp>
          <p:nvSpPr>
            <p:cNvPr id="1041" name="Isosceles Triangle 1040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BE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A884B3-CCCA-834C-CBD0-D458C72724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0" t="9091" r="3122" b="-2"/>
          <a:stretch/>
        </p:blipFill>
        <p:spPr bwMode="auto"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614" y="2274073"/>
            <a:ext cx="4903924" cy="292468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fr-BE" sz="4800" b="1" dirty="0">
                <a:solidFill>
                  <a:srgbClr val="FFC000"/>
                </a:solidFill>
              </a:rPr>
              <a:t>Comment tirer son trésor du neuf et de l’ancien </a:t>
            </a:r>
            <a:br>
              <a:rPr lang="fr-BE" sz="4800" dirty="0">
                <a:solidFill>
                  <a:srgbClr val="FFC000"/>
                </a:solidFill>
              </a:rPr>
            </a:br>
            <a:r>
              <a:rPr lang="fr-BE" sz="4800" b="1" dirty="0">
                <a:solidFill>
                  <a:srgbClr val="FFC000"/>
                </a:solidFill>
              </a:rPr>
              <a:t>(Mt 13, </a:t>
            </a:r>
            <a:r>
              <a:rPr lang="fr-BE" sz="3900" b="1" dirty="0">
                <a:solidFill>
                  <a:srgbClr val="FFC000"/>
                </a:solidFill>
              </a:rPr>
              <a:t>52</a:t>
            </a:r>
            <a:r>
              <a:rPr lang="fr-BE" sz="4800" b="1" dirty="0">
                <a:solidFill>
                  <a:srgbClr val="FFC000"/>
                </a:solidFill>
              </a:rPr>
              <a:t>) ? </a:t>
            </a:r>
          </a:p>
        </p:txBody>
      </p: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7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1051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60EDD6C-1D29-4565-ACDC-92CD44B501D7}" type="slidenum">
              <a:rPr lang="en-US">
                <a:solidFill>
                  <a:srgbClr val="FFFFFF"/>
                </a:solidFill>
              </a:rPr>
              <a:pPr defTabSz="914400">
                <a:spcAft>
                  <a:spcPts val="600"/>
                </a:spcAft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105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1057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  <p:sp>
        <p:nvSpPr>
          <p:cNvPr id="105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3896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452307"/>
            <a:ext cx="6826609" cy="49541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00" dirty="0"/>
          </a:p>
          <a:p>
            <a:pPr algn="just"/>
            <a:r>
              <a:rPr lang="fr-FR" sz="2000" dirty="0"/>
              <a:t>Crise de la transmission</a:t>
            </a:r>
          </a:p>
          <a:p>
            <a:pPr lvl="1" algn="just"/>
            <a:r>
              <a:rPr lang="fr-FR" sz="1800" dirty="0"/>
              <a:t>Contenus</a:t>
            </a:r>
          </a:p>
          <a:p>
            <a:pPr lvl="1" algn="just"/>
            <a:r>
              <a:rPr lang="fr-FR" sz="1800" dirty="0"/>
              <a:t>Acte de transmettre</a:t>
            </a:r>
          </a:p>
          <a:p>
            <a:pPr algn="just"/>
            <a:endParaRPr lang="fr-FR" sz="800" dirty="0"/>
          </a:p>
          <a:p>
            <a:pPr algn="just"/>
            <a:r>
              <a:rPr lang="fr-FR" sz="2000" dirty="0"/>
              <a:t>La difficile transmission</a:t>
            </a:r>
          </a:p>
          <a:p>
            <a:pPr algn="just"/>
            <a:endParaRPr lang="fr-FR" sz="800" dirty="0"/>
          </a:p>
          <a:p>
            <a:pPr algn="just"/>
            <a:r>
              <a:rPr lang="fr-FR" sz="2000" dirty="0"/>
              <a:t>La transmission, c’est « inscrire l’humain dans une chaîne de générations et lui signifier qu’il est un parmi d’autres […] La qualité de [la] relation fera que la tradition sera vivante ou mortifère. » (p. 13 et 19)</a:t>
            </a:r>
          </a:p>
          <a:p>
            <a:pPr marL="0" indent="0" algn="just">
              <a:buNone/>
            </a:pPr>
            <a:endParaRPr lang="fr-FR" sz="800" dirty="0"/>
          </a:p>
          <a:p>
            <a:pPr algn="just"/>
            <a:r>
              <a:rPr lang="fr-FR" sz="2000" dirty="0"/>
              <a:t>Réappropriation personnelle : laisser l’héritage vivant</a:t>
            </a:r>
          </a:p>
          <a:p>
            <a:pPr algn="just"/>
            <a:r>
              <a:rPr lang="fr-FR" sz="2000" dirty="0"/>
              <a:t>Dynamique de transmission &gt; &lt; Littéral, figé, statique </a:t>
            </a:r>
          </a:p>
          <a:p>
            <a:endParaRPr lang="fr-FR" dirty="0"/>
          </a:p>
          <a:p>
            <a:pPr lvl="1"/>
            <a:endParaRPr lang="fr-FR" sz="200" dirty="0"/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10</a:t>
            </a:fld>
            <a:endParaRPr lang="fr-B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BD20885-C6AB-12C3-C842-F785ACE0D0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4388" r="20742" b="2568"/>
          <a:stretch/>
        </p:blipFill>
        <p:spPr bwMode="auto">
          <a:xfrm>
            <a:off x="7634319" y="1359673"/>
            <a:ext cx="2218346" cy="321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081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7792" y="1563345"/>
            <a:ext cx="7096836" cy="49295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200" b="1" dirty="0"/>
              <a:t>2.1. Les seuils</a:t>
            </a:r>
          </a:p>
          <a:p>
            <a:pPr algn="just"/>
            <a:endParaRPr lang="fr-FR" sz="800" dirty="0"/>
          </a:p>
          <a:p>
            <a:pPr algn="just"/>
            <a:r>
              <a:rPr lang="fr-FR" sz="2000" dirty="0"/>
              <a:t>« Les premières rencontres avec des éducateurs […] indiquent des portes que chacun peut ouvrir. […] Une porte cependant que chacun est seul à pouvoir ouvrir pour lui-même. » (p. 22)</a:t>
            </a:r>
          </a:p>
          <a:p>
            <a:pPr marL="0" indent="0" algn="just">
              <a:buNone/>
            </a:pPr>
            <a:endParaRPr lang="fr-FR" sz="400" dirty="0"/>
          </a:p>
          <a:p>
            <a:pPr algn="just"/>
            <a:r>
              <a:rPr lang="fr-FR" sz="2000" dirty="0"/>
              <a:t>Besoin de lieux </a:t>
            </a:r>
            <a:r>
              <a:rPr lang="fr-FR" sz="2000" u="sng" dirty="0"/>
              <a:t>clos</a:t>
            </a:r>
            <a:r>
              <a:rPr lang="fr-FR" sz="2000" dirty="0"/>
              <a:t> et de lieux </a:t>
            </a:r>
            <a:r>
              <a:rPr lang="fr-FR" sz="2000" u="sng" dirty="0"/>
              <a:t>ouverts</a:t>
            </a:r>
          </a:p>
          <a:p>
            <a:pPr marL="0" indent="0" algn="just">
              <a:buNone/>
            </a:pPr>
            <a:endParaRPr lang="fr-FR" sz="400" u="sng" dirty="0"/>
          </a:p>
          <a:p>
            <a:pPr algn="just"/>
            <a:r>
              <a:rPr lang="fr-FR" sz="2000" dirty="0"/>
              <a:t>Importance des questions à la fin des cours</a:t>
            </a:r>
          </a:p>
          <a:p>
            <a:pPr marL="0" indent="0" algn="just">
              <a:buNone/>
            </a:pPr>
            <a:endParaRPr lang="fr-FR" sz="400" dirty="0"/>
          </a:p>
          <a:p>
            <a:pPr algn="just"/>
            <a:r>
              <a:rPr lang="fr-FR" sz="2000" dirty="0"/>
              <a:t>Récits et témoignages &gt; abstraction et la théorie</a:t>
            </a:r>
          </a:p>
          <a:p>
            <a:pPr marL="0" indent="0" algn="just">
              <a:buNone/>
            </a:pPr>
            <a:endParaRPr lang="fr-FR" sz="400" dirty="0"/>
          </a:p>
          <a:p>
            <a:pPr algn="just"/>
            <a:r>
              <a:rPr lang="fr-FR" sz="2000" dirty="0"/>
              <a:t>Besoin de lieux de passage, ni dedans ni dehors.</a:t>
            </a:r>
          </a:p>
          <a:p>
            <a:pPr lvl="1"/>
            <a:endParaRPr lang="fr-FR" sz="2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11</a:t>
            </a:fld>
            <a:endParaRPr lang="fr-BE"/>
          </a:p>
        </p:txBody>
      </p:sp>
      <p:pic>
        <p:nvPicPr>
          <p:cNvPr id="2050" name="Picture 2" descr="image for Le Seuil">
            <a:extLst>
              <a:ext uri="{FF2B5EF4-FFF2-40B4-BE49-F238E27FC236}">
                <a16:creationId xmlns:a16="http://schemas.microsoft.com/office/drawing/2014/main" id="{E1ACFE79-0E29-8D24-4927-982BAAA0CD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6" t="24072" r="14145" b="3592"/>
          <a:stretch/>
        </p:blipFill>
        <p:spPr bwMode="auto">
          <a:xfrm>
            <a:off x="363436" y="2496711"/>
            <a:ext cx="2147753" cy="330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331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2468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569" y="1702608"/>
            <a:ext cx="4514656" cy="470387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fr-FR" sz="2400" b="1" dirty="0"/>
              <a:t>2.1. Les seuils</a:t>
            </a:r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2200" dirty="0"/>
              <a:t>« Sur le seuil, un ange passe »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Moment furtif, </a:t>
            </a:r>
            <a:r>
              <a:rPr lang="fr-FR" sz="1800" i="1" dirty="0"/>
              <a:t>kairos</a:t>
            </a:r>
          </a:p>
          <a:p>
            <a:pPr marL="0" indent="0">
              <a:lnSpc>
                <a:spcPct val="90000"/>
              </a:lnSpc>
              <a:buNone/>
            </a:pPr>
            <a:endParaRPr lang="fr-FR" sz="800" dirty="0"/>
          </a:p>
          <a:p>
            <a:pPr>
              <a:lnSpc>
                <a:spcPct val="90000"/>
              </a:lnSpc>
            </a:pPr>
            <a:r>
              <a:rPr lang="fr-FR" sz="2200" dirty="0"/>
              <a:t>Espace ouvert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Ni dedans, ni dehors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Lieu pour une transmission exceptionnelle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Par la parole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Mystère de la transmission</a:t>
            </a:r>
          </a:p>
          <a:p>
            <a:pPr marL="0" indent="0">
              <a:lnSpc>
                <a:spcPct val="90000"/>
              </a:lnSpc>
              <a:buNone/>
            </a:pPr>
            <a:endParaRPr lang="fr-FR" dirty="0"/>
          </a:p>
          <a:p>
            <a:pPr>
              <a:lnSpc>
                <a:spcPct val="90000"/>
              </a:lnSpc>
            </a:pPr>
            <a:r>
              <a:rPr lang="fr-FR" sz="2200" dirty="0"/>
              <a:t>« Sur le seuil, une porte s’ouvre »</a:t>
            </a:r>
          </a:p>
          <a:p>
            <a:pPr lvl="1">
              <a:lnSpc>
                <a:spcPct val="90000"/>
              </a:lnSpc>
            </a:pPr>
            <a:r>
              <a:rPr lang="fr-FR" sz="1800" dirty="0"/>
              <a:t>Aller vers soi-même en allant vers l’autre</a:t>
            </a:r>
          </a:p>
          <a:p>
            <a:pPr>
              <a:lnSpc>
                <a:spcPct val="90000"/>
              </a:lnSpc>
            </a:pP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266" y="6490611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  <a:p>
            <a:pPr algn="ctr">
              <a:spcAft>
                <a:spcPts val="600"/>
              </a:spcAft>
            </a:pP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12</a:t>
            </a:fld>
            <a:endParaRPr lang="fr-BE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B67AFF77-2F30-5206-B4F2-C495C898F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1" y="1678755"/>
            <a:ext cx="4514657" cy="454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46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4170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4523"/>
            <a:ext cx="8999403" cy="506271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fr-FR" sz="100" dirty="0"/>
          </a:p>
          <a:p>
            <a:pPr marL="0" indent="0">
              <a:lnSpc>
                <a:spcPct val="90000"/>
              </a:lnSpc>
              <a:buNone/>
            </a:pPr>
            <a:r>
              <a:rPr lang="fr-FR" sz="2400" b="1" dirty="0"/>
              <a:t>2.2. Le « jeu de la passe » au rugby</a:t>
            </a:r>
          </a:p>
          <a:p>
            <a:pPr marL="0" indent="0">
              <a:lnSpc>
                <a:spcPct val="90000"/>
              </a:lnSpc>
              <a:buNone/>
            </a:pPr>
            <a:endParaRPr lang="fr-FR" sz="2000" dirty="0"/>
          </a:p>
          <a:p>
            <a:pPr marL="0" indent="0">
              <a:lnSpc>
                <a:spcPct val="90000"/>
              </a:lnSpc>
              <a:buNone/>
            </a:pPr>
            <a:endParaRPr lang="fr-FR" sz="2000" dirty="0"/>
          </a:p>
          <a:p>
            <a:pPr marL="0" indent="0">
              <a:lnSpc>
                <a:spcPct val="90000"/>
              </a:lnSpc>
              <a:buNone/>
            </a:pPr>
            <a:endParaRPr lang="fr-FR" sz="2000" dirty="0"/>
          </a:p>
          <a:p>
            <a:pPr marL="0" indent="0">
              <a:lnSpc>
                <a:spcPct val="90000"/>
              </a:lnSpc>
              <a:buNone/>
            </a:pPr>
            <a:endParaRPr lang="fr-FR" sz="2000" dirty="0"/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endParaRPr lang="fr-FR" sz="1000" dirty="0"/>
          </a:p>
          <a:p>
            <a:pPr marL="0" indent="0">
              <a:lnSpc>
                <a:spcPct val="90000"/>
              </a:lnSpc>
              <a:buNone/>
            </a:pPr>
            <a:endParaRPr lang="fr-FR" sz="1000" dirty="0"/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2000" dirty="0"/>
              <a:t>Collectif</a:t>
            </a:r>
          </a:p>
          <a:p>
            <a:pPr>
              <a:lnSpc>
                <a:spcPct val="90000"/>
              </a:lnSpc>
            </a:pPr>
            <a:r>
              <a:rPr lang="fr-FR" sz="2000" dirty="0"/>
              <a:t>Ballon ovale: imprévisibilité</a:t>
            </a:r>
          </a:p>
          <a:p>
            <a:pPr>
              <a:lnSpc>
                <a:spcPct val="90000"/>
              </a:lnSpc>
            </a:pPr>
            <a:r>
              <a:rPr lang="fr-FR" sz="2000" dirty="0"/>
              <a:t>Passes derrière soi 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sz="2000" dirty="0"/>
              <a:t> regarder derrière soi pour aller de l’avant</a:t>
            </a:r>
          </a:p>
          <a:p>
            <a:pPr>
              <a:lnSpc>
                <a:spcPct val="90000"/>
              </a:lnSpc>
            </a:pPr>
            <a:r>
              <a:rPr lang="fr-FR" sz="2000" dirty="0"/>
              <a:t>Croire (confiance) en l’autre, en sa capacité de réception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266" y="6496216"/>
            <a:ext cx="6297612" cy="35952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13</a:t>
            </a:fld>
            <a:endParaRPr lang="fr-BE"/>
          </a:p>
        </p:txBody>
      </p:sp>
      <p:pic>
        <p:nvPicPr>
          <p:cNvPr id="3" name="Picture 2" descr="South Africa’s Handre Pollard passes the ball during the Rugby Championship match against New Zealand at Cbus Super Stadium in Gold Coast on October 2, 2021. -- IMAGE RESTRICTED TO EDITORIAL USE – STRICTLY NO COMMERCIAL USE --&#10;(Photo by Patrick HAMILTON / AFP) / -- IMAGE RESTRICTED TO EDITORIAL USE – STRICTLY NO COMMERCIAL USE --">
            <a:extLst>
              <a:ext uri="{FF2B5EF4-FFF2-40B4-BE49-F238E27FC236}">
                <a16:creationId xmlns:a16="http://schemas.microsoft.com/office/drawing/2014/main" id="{7F9D4446-C9C2-B823-A6C5-0987EF088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862" y="2086746"/>
            <a:ext cx="4259016" cy="284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711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3141"/>
            <a:ext cx="7203971" cy="48238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fr-FR" sz="2200" b="1" dirty="0"/>
              <a:t>2.2. Le « jeu de la passe » au rugby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2000" dirty="0"/>
              <a:t>« 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jeu de la passe au rugby m’a appris qu’on ne pouvait pas transmettre un héritage comme s’il s’agissait d’un objet figé ou mort. Tout l’art de la transmission consiste à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réceptionner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et à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s’approprier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le ballon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pour le risquer comme un trésor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s’adapter aux passes et aux rebonds d’une transmission aussi imprévisible que celle d’un ballon ovale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Le geste de transmettre situe chacun dans un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collectif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dans un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rapport aux autres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qui dépasse les limites de son existence individuelle. Il le définit comme un maillon dans la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chaîne des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générations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mais comme un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maillon unique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qui, à tout moment, peut </a:t>
            </a:r>
            <a:r>
              <a:rPr lang="fr-FR" sz="2000" kern="1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transformer un héritage</a:t>
            </a:r>
            <a:r>
              <a:rPr lang="fr-FR" sz="20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comme un ballon endormi peut devenir un trésor. »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(Nathalie </a:t>
            </a:r>
            <a:r>
              <a:rPr lang="fr-FR" kern="100" dirty="0" err="1">
                <a:ea typeface="Calibri" panose="020F0502020204030204" pitchFamily="34" charset="0"/>
                <a:cs typeface="Times New Roman" panose="02020603050405020304" pitchFamily="18" charset="0"/>
              </a:rPr>
              <a:t>Sarthou-Lajus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i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Le geste de transmettre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, p. 52-53)</a:t>
            </a:r>
            <a:endParaRPr lang="fr-BE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266" y="6490611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  <a:p>
            <a:pPr algn="ctr">
              <a:spcAft>
                <a:spcPts val="600"/>
              </a:spcAft>
            </a:pP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14</a:t>
            </a:fld>
            <a:endParaRPr lang="fr-BE"/>
          </a:p>
        </p:txBody>
      </p:sp>
      <p:pic>
        <p:nvPicPr>
          <p:cNvPr id="4098" name="Picture 2" descr="South Africa’s Handre Pollard passes the ball during the Rugby Championship match against New Zealand at Cbus Super Stadium in Gold Coast on October 2, 2021. -- IMAGE RESTRICTED TO EDITORIAL USE – STRICTLY NO COMMERCIAL USE --&#10;(Photo by Patrick HAMILTON / AFP) / -- IMAGE RESTRICTED TO EDITORIAL USE – STRICTLY NO COMMERCIAL USE --">
            <a:extLst>
              <a:ext uri="{FF2B5EF4-FFF2-40B4-BE49-F238E27FC236}">
                <a16:creationId xmlns:a16="http://schemas.microsoft.com/office/drawing/2014/main" id="{B4293923-7A25-A726-A0F4-9826F320A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452" y="0"/>
            <a:ext cx="4056548" cy="27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865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08" y="619566"/>
            <a:ext cx="8596668" cy="710317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62364" y="6492875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</p:txBody>
      </p:sp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30DC1350-5A18-C65C-E0F4-2674283764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0" r="3" b="26727"/>
          <a:stretch/>
        </p:blipFill>
        <p:spPr bwMode="auto">
          <a:xfrm>
            <a:off x="6096000" y="2565234"/>
            <a:ext cx="3760967" cy="26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15</a:t>
            </a:fld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901F20-2366-FC22-C2B2-AA00C49FEFEF}"/>
              </a:ext>
            </a:extLst>
          </p:cNvPr>
          <p:cNvSpPr txBox="1">
            <a:spLocks/>
          </p:cNvSpPr>
          <p:nvPr/>
        </p:nvSpPr>
        <p:spPr>
          <a:xfrm>
            <a:off x="414941" y="1560004"/>
            <a:ext cx="5426301" cy="515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3" charset="2"/>
              <a:buNone/>
            </a:pPr>
            <a:r>
              <a:rPr lang="fr-FR" sz="2400" b="1" dirty="0"/>
              <a:t>2.2. Le « jeu de la passe » au rugby</a:t>
            </a:r>
          </a:p>
          <a:p>
            <a:pPr>
              <a:lnSpc>
                <a:spcPct val="90000"/>
              </a:lnSpc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1900" dirty="0"/>
              <a:t>La parabole des talents (Mt 25, 14-30)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400" dirty="0"/>
          </a:p>
          <a:p>
            <a:pPr>
              <a:lnSpc>
                <a:spcPct val="90000"/>
              </a:lnSpc>
            </a:pPr>
            <a:r>
              <a:rPr lang="fr-FR" sz="1900" dirty="0"/>
              <a:t>Les réponses des générations précédentes doivent être réinterprétées</a:t>
            </a:r>
          </a:p>
          <a:p>
            <a:pPr lvl="1">
              <a:lnSpc>
                <a:spcPct val="90000"/>
              </a:lnSpc>
            </a:pPr>
            <a:r>
              <a:rPr lang="fr-FR" sz="1700" dirty="0"/>
              <a:t>Poids de cet héritage // « Mauvais » serviteur </a:t>
            </a:r>
          </a:p>
          <a:p>
            <a:pPr lvl="1">
              <a:lnSpc>
                <a:spcPct val="90000"/>
              </a:lnSpc>
            </a:pPr>
            <a:r>
              <a:rPr lang="fr-FR" sz="1700" dirty="0"/>
              <a:t>Il conserve son patrimoine à l’identique</a:t>
            </a:r>
          </a:p>
          <a:p>
            <a:pPr lvl="1">
              <a:lnSpc>
                <a:spcPct val="90000"/>
              </a:lnSpc>
            </a:pPr>
            <a:r>
              <a:rPr lang="fr-FR" sz="1700" dirty="0"/>
              <a:t>Il enterre son talent par </a:t>
            </a:r>
            <a:r>
              <a:rPr lang="fr-FR" sz="1700" u="sng" dirty="0"/>
              <a:t>peur</a:t>
            </a:r>
            <a:r>
              <a:rPr lang="fr-FR" sz="1700" dirty="0"/>
              <a:t> de le perdre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fr-FR" sz="1700" dirty="0">
                <a:sym typeface="Wingdings" panose="05000000000000000000" pitchFamily="2" charset="2"/>
              </a:rPr>
              <a:t> </a:t>
            </a:r>
            <a:r>
              <a:rPr lang="fr-FR" sz="1700" dirty="0"/>
              <a:t>Audace et liberté dans la réappropriation</a:t>
            </a:r>
          </a:p>
          <a:p>
            <a:pPr lvl="1">
              <a:lnSpc>
                <a:spcPct val="90000"/>
              </a:lnSpc>
            </a:pPr>
            <a:r>
              <a:rPr lang="fr-FR" sz="1700" dirty="0"/>
              <a:t>À nous de faire fructifier cet héritage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400" dirty="0"/>
          </a:p>
          <a:p>
            <a:pPr>
              <a:lnSpc>
                <a:spcPct val="90000"/>
              </a:lnSpc>
            </a:pPr>
            <a:r>
              <a:rPr lang="fr-FR" sz="1900" dirty="0"/>
              <a:t>Pour une transmission fluide, mobile, vivante, comme une passe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FB700A-ECA8-91BE-2EE9-48B5CD97D682}"/>
              </a:ext>
            </a:extLst>
          </p:cNvPr>
          <p:cNvSpPr txBox="1"/>
          <p:nvPr/>
        </p:nvSpPr>
        <p:spPr>
          <a:xfrm>
            <a:off x="5970104" y="5321201"/>
            <a:ext cx="401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Andrei </a:t>
            </a:r>
            <a:r>
              <a:rPr lang="fr-BE" dirty="0" err="1"/>
              <a:t>Mironov</a:t>
            </a:r>
            <a:r>
              <a:rPr lang="fr-BE" dirty="0"/>
              <a:t>, </a:t>
            </a:r>
            <a:r>
              <a:rPr lang="fr-BE" i="1" dirty="0"/>
              <a:t>Parabole des talents </a:t>
            </a:r>
          </a:p>
        </p:txBody>
      </p:sp>
    </p:spTree>
    <p:extLst>
      <p:ext uri="{BB962C8B-B14F-4D97-AF65-F5344CB8AC3E}">
        <p14:creationId xmlns:p14="http://schemas.microsoft.com/office/powerpoint/2010/main" val="2166651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717" y="417323"/>
            <a:ext cx="8596668" cy="710317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62364" y="6492875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16</a:t>
            </a:fld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901F20-2366-FC22-C2B2-AA00C49FEFEF}"/>
              </a:ext>
            </a:extLst>
          </p:cNvPr>
          <p:cNvSpPr txBox="1">
            <a:spLocks/>
          </p:cNvSpPr>
          <p:nvPr/>
        </p:nvSpPr>
        <p:spPr>
          <a:xfrm>
            <a:off x="4862041" y="1275573"/>
            <a:ext cx="4950699" cy="5055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3" charset="2"/>
              <a:buNone/>
            </a:pPr>
            <a:r>
              <a:rPr lang="fr-FR" sz="2200" b="1" dirty="0"/>
              <a:t>2.3. Les « passeurs »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400" dirty="0"/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r>
              <a:rPr lang="fr-FR" u="sng" dirty="0"/>
              <a:t>Caractéristiques</a:t>
            </a:r>
            <a:r>
              <a:rPr lang="fr-FR" dirty="0"/>
              <a:t> : 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400" dirty="0"/>
          </a:p>
          <a:p>
            <a:pPr>
              <a:lnSpc>
                <a:spcPct val="90000"/>
              </a:lnSpc>
            </a:pPr>
            <a:r>
              <a:rPr lang="fr-FR" dirty="0"/>
              <a:t>Passeur ≠ Maître</a:t>
            </a:r>
          </a:p>
          <a:p>
            <a:pPr>
              <a:lnSpc>
                <a:spcPct val="90000"/>
              </a:lnSpc>
            </a:pPr>
            <a:r>
              <a:rPr lang="fr-FR" dirty="0"/>
              <a:t>Il laisse émerger la curiosité de l’autre</a:t>
            </a:r>
          </a:p>
          <a:p>
            <a:pPr>
              <a:lnSpc>
                <a:spcPct val="90000"/>
              </a:lnSpc>
            </a:pPr>
            <a:r>
              <a:rPr lang="fr-FR" dirty="0"/>
              <a:t>Discrétion : « il ne fait que passer »</a:t>
            </a:r>
          </a:p>
          <a:p>
            <a:pPr>
              <a:lnSpc>
                <a:spcPct val="90000"/>
              </a:lnSpc>
            </a:pPr>
            <a:r>
              <a:rPr lang="fr-FR" dirty="0"/>
              <a:t>Il ne cherche pas de disciple</a:t>
            </a:r>
          </a:p>
          <a:p>
            <a:pPr>
              <a:lnSpc>
                <a:spcPct val="90000"/>
              </a:lnSpc>
            </a:pPr>
            <a:r>
              <a:rPr lang="fr-FR" dirty="0"/>
              <a:t>Il construit des ponts et produit du sens</a:t>
            </a:r>
          </a:p>
          <a:p>
            <a:pPr>
              <a:lnSpc>
                <a:spcPct val="90000"/>
              </a:lnSpc>
            </a:pPr>
            <a:r>
              <a:rPr lang="fr-FR" dirty="0"/>
              <a:t>Intérêt pour la vie, en dépit des difficultés de vivre, des blessures, des déceptions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Travail de la résilience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&gt;&lt; Décrochage scolaire</a:t>
            </a:r>
          </a:p>
          <a:p>
            <a:pPr>
              <a:lnSpc>
                <a:spcPct val="90000"/>
              </a:lnSpc>
            </a:pPr>
            <a:r>
              <a:rPr lang="fr-FR" dirty="0"/>
              <a:t>Il initie au goût de vivre, au goût de l’autre, et aux rencontres improbables.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FB700A-ECA8-91BE-2EE9-48B5CD97D682}"/>
              </a:ext>
            </a:extLst>
          </p:cNvPr>
          <p:cNvSpPr txBox="1"/>
          <p:nvPr/>
        </p:nvSpPr>
        <p:spPr>
          <a:xfrm>
            <a:off x="739471" y="4076512"/>
            <a:ext cx="3822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i="1" dirty="0"/>
              <a:t>Pont </a:t>
            </a:r>
            <a:r>
              <a:rPr lang="fr-BE" i="1" dirty="0" err="1"/>
              <a:t>Saint-Ange</a:t>
            </a:r>
            <a:endParaRPr lang="fr-BE" i="1" dirty="0"/>
          </a:p>
        </p:txBody>
      </p:sp>
      <p:pic>
        <p:nvPicPr>
          <p:cNvPr id="6146" name="Picture 2" descr="Vue du pont Saint Ange à Rome">
            <a:extLst>
              <a:ext uri="{FF2B5EF4-FFF2-40B4-BE49-F238E27FC236}">
                <a16:creationId xmlns:a16="http://schemas.microsoft.com/office/drawing/2014/main" id="{ED2B48E0-D3B8-19FA-C412-EE2682645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71" y="1550001"/>
            <a:ext cx="3822741" cy="246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252918B-CF41-58D3-C394-1C5F91FC718C}"/>
              </a:ext>
            </a:extLst>
          </p:cNvPr>
          <p:cNvSpPr txBox="1"/>
          <p:nvPr/>
        </p:nvSpPr>
        <p:spPr>
          <a:xfrm>
            <a:off x="307418" y="5001822"/>
            <a:ext cx="4554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i="1" dirty="0">
                <a:highlight>
                  <a:srgbClr val="FFFF00"/>
                </a:highlight>
              </a:rPr>
              <a:t>« La qualité de la relation fera que la transmission sera vivante ou mortifère. » </a:t>
            </a:r>
          </a:p>
        </p:txBody>
      </p:sp>
    </p:spTree>
    <p:extLst>
      <p:ext uri="{BB962C8B-B14F-4D97-AF65-F5344CB8AC3E}">
        <p14:creationId xmlns:p14="http://schemas.microsoft.com/office/powerpoint/2010/main" val="421846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08" y="619566"/>
            <a:ext cx="8596668" cy="710317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62364" y="6492875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17</a:t>
            </a:fld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901F20-2366-FC22-C2B2-AA00C49FEFEF}"/>
              </a:ext>
            </a:extLst>
          </p:cNvPr>
          <p:cNvSpPr txBox="1">
            <a:spLocks/>
          </p:cNvSpPr>
          <p:nvPr/>
        </p:nvSpPr>
        <p:spPr>
          <a:xfrm>
            <a:off x="992655" y="1560004"/>
            <a:ext cx="8707935" cy="484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3" charset="2"/>
              <a:buNone/>
            </a:pPr>
            <a:r>
              <a:rPr lang="fr-FR" sz="2400" b="1" dirty="0"/>
              <a:t>2.3. Les « passeurs »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2200" dirty="0"/>
          </a:p>
          <a:p>
            <a:pPr>
              <a:lnSpc>
                <a:spcPct val="90000"/>
              </a:lnSpc>
            </a:pPr>
            <a:r>
              <a:rPr lang="fr-FR" sz="2400" dirty="0"/>
              <a:t>Importance de raconter des histoires (narrativité)  : 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Rassemblement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Relier une communauté</a:t>
            </a:r>
          </a:p>
          <a:p>
            <a:pPr>
              <a:lnSpc>
                <a:spcPct val="90000"/>
              </a:lnSpc>
            </a:pPr>
            <a:endParaRPr lang="fr-FR" sz="2400" dirty="0"/>
          </a:p>
          <a:p>
            <a:pPr>
              <a:lnSpc>
                <a:spcPct val="90000"/>
              </a:lnSpc>
            </a:pPr>
            <a:r>
              <a:rPr lang="fr-FR" sz="2400" dirty="0"/>
              <a:t>Shéhérazade. Par la narrativité, </a:t>
            </a:r>
            <a:endParaRPr lang="fr-FR" sz="800" dirty="0"/>
          </a:p>
          <a:p>
            <a:pPr lvl="1">
              <a:lnSpc>
                <a:spcPct val="90000"/>
              </a:lnSpc>
            </a:pPr>
            <a:r>
              <a:rPr lang="fr-FR" sz="2200" dirty="0"/>
              <a:t>Elle se sauve</a:t>
            </a:r>
          </a:p>
          <a:p>
            <a:pPr lvl="1">
              <a:lnSpc>
                <a:spcPct val="90000"/>
              </a:lnSpc>
            </a:pPr>
            <a:r>
              <a:rPr lang="fr-FR" sz="2200" dirty="0"/>
              <a:t>Elle sauve les autres femmes</a:t>
            </a:r>
          </a:p>
          <a:p>
            <a:pPr lvl="1">
              <a:lnSpc>
                <a:spcPct val="90000"/>
              </a:lnSpc>
            </a:pPr>
            <a:r>
              <a:rPr lang="fr-FR" sz="2200" dirty="0"/>
              <a:t>Elle humanise (guérit) le « roi »</a:t>
            </a:r>
          </a:p>
          <a:p>
            <a:pPr lvl="1">
              <a:lnSpc>
                <a:spcPct val="90000"/>
              </a:lnSpc>
            </a:pPr>
            <a:r>
              <a:rPr lang="fr-FR" sz="2200" dirty="0"/>
              <a:t>Elle relie la vie et la mort</a:t>
            </a:r>
          </a:p>
        </p:txBody>
      </p:sp>
      <p:pic>
        <p:nvPicPr>
          <p:cNvPr id="7172" name="Picture 4" descr="Illustration des « Mille et Une nuits » (détail) par Léon Carré (1878-1942) © BnF / 1888, Nicolaï Rimski-Korsakov compose Shéhérazade- Musicopolis ">
            <a:extLst>
              <a:ext uri="{FF2B5EF4-FFF2-40B4-BE49-F238E27FC236}">
                <a16:creationId xmlns:a16="http://schemas.microsoft.com/office/drawing/2014/main" id="{FF179D5C-CE60-3936-726C-368DDA163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57625"/>
            <a:ext cx="5334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071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08" y="292020"/>
            <a:ext cx="8596668" cy="710317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62364" y="6492875"/>
            <a:ext cx="629761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fr-FR" dirty="0"/>
              <a:t>Journée pastorale – 23.11.2023 - G. Legrand</a:t>
            </a:r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18</a:t>
            </a:fld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901F20-2366-FC22-C2B2-AA00C49FEFEF}"/>
              </a:ext>
            </a:extLst>
          </p:cNvPr>
          <p:cNvSpPr txBox="1">
            <a:spLocks/>
          </p:cNvSpPr>
          <p:nvPr/>
        </p:nvSpPr>
        <p:spPr>
          <a:xfrm>
            <a:off x="518308" y="1329884"/>
            <a:ext cx="9071015" cy="55281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3" charset="2"/>
              <a:buNone/>
            </a:pPr>
            <a:r>
              <a:rPr lang="fr-FR" sz="2600" b="1" dirty="0"/>
              <a:t>2.3. Les « passeurs »</a:t>
            </a:r>
          </a:p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400" dirty="0"/>
          </a:p>
          <a:p>
            <a:pPr>
              <a:lnSpc>
                <a:spcPct val="90000"/>
              </a:lnSpc>
            </a:pPr>
            <a:r>
              <a:rPr lang="fr-FR" sz="2200" dirty="0"/>
              <a:t>La violence de ne rien transmettre</a:t>
            </a:r>
          </a:p>
          <a:p>
            <a:pPr lvl="1">
              <a:lnSpc>
                <a:spcPct val="90000"/>
              </a:lnSpc>
            </a:pPr>
            <a:r>
              <a:rPr lang="fr-FR" sz="1900" dirty="0"/>
              <a:t>Vide de la transmission</a:t>
            </a:r>
          </a:p>
          <a:p>
            <a:pPr lvl="1">
              <a:lnSpc>
                <a:spcPct val="90000"/>
              </a:lnSpc>
            </a:pPr>
            <a:r>
              <a:rPr lang="fr-FR" sz="1900" dirty="0"/>
              <a:t>Déshumanisation ; radicalisation</a:t>
            </a:r>
          </a:p>
          <a:p>
            <a:pPr lvl="1">
              <a:lnSpc>
                <a:spcPct val="90000"/>
              </a:lnSpc>
            </a:pPr>
            <a:r>
              <a:rPr lang="fr-FR" sz="1900" dirty="0"/>
              <a:t>Réappropriation personnelle nécessaire</a:t>
            </a:r>
          </a:p>
          <a:p>
            <a:pPr>
              <a:lnSpc>
                <a:spcPct val="90000"/>
              </a:lnSpc>
            </a:pPr>
            <a:endParaRPr lang="fr-FR" sz="400" dirty="0"/>
          </a:p>
          <a:p>
            <a:pPr>
              <a:lnSpc>
                <a:spcPct val="90000"/>
              </a:lnSpc>
            </a:pPr>
            <a:r>
              <a:rPr lang="fr-FR" sz="2200" dirty="0"/>
              <a:t>Ne pas confondre transmission et endoctrinement :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fr-FR" sz="400" dirty="0"/>
          </a:p>
          <a:p>
            <a:pPr marL="457200" lvl="1" indent="0" algn="just">
              <a:lnSpc>
                <a:spcPct val="90000"/>
              </a:lnSpc>
              <a:buNone/>
            </a:pPr>
            <a:r>
              <a:rPr lang="fr-FR" sz="1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 La différence entre l’endoctrinement et la transmission, c’est d’abord l’intention de celui qui transmet plus que le contenu de la transmission. Dans l’endoctrinement, l’intention est de rendre l’autre identique à soi par la contrainte. La véritable transmission est une éducation au choix et à la liberté individuelle. Elle n’impose pas un savoir, des croyances, même si elle marque des préférences. </a:t>
            </a:r>
            <a:r>
              <a:rPr lang="fr-FR" sz="19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La transmission n'est vivante que si elle incite à se réapproprier un héritage, qui si elle fait place à l’interprétation et à la création. </a:t>
            </a:r>
            <a:r>
              <a:rPr lang="fr-FR" sz="1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L’endoctrinement entraîne la mort des individus et fait peser sur plusieurs générations un destin de mort en empêchant les singularités d’éclore. » </a:t>
            </a:r>
            <a:r>
              <a:rPr lang="fr-FR" sz="19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(Nathalie </a:t>
            </a:r>
            <a:r>
              <a:rPr lang="fr-FR" sz="1900" kern="100" dirty="0" err="1">
                <a:ea typeface="Calibri" panose="020F0502020204030204" pitchFamily="34" charset="0"/>
                <a:cs typeface="Times New Roman" panose="02020603050405020304" pitchFamily="18" charset="0"/>
              </a:rPr>
              <a:t>Sarthou-Lajus</a:t>
            </a:r>
            <a:r>
              <a:rPr lang="fr-FR" sz="19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1900" i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Le geste de transmettre</a:t>
            </a:r>
            <a:r>
              <a:rPr lang="fr-FR" sz="19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, p. 99)</a:t>
            </a:r>
            <a:endParaRPr lang="fr-BE" sz="19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93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3. La religion comme </a:t>
            </a:r>
            <a:r>
              <a:rPr lang="fr-FR" b="1" dirty="0" err="1">
                <a:solidFill>
                  <a:srgbClr val="FFC000"/>
                </a:solidFill>
              </a:rPr>
              <a:t>re-lecture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970" y="1705970"/>
            <a:ext cx="9327418" cy="4335392"/>
          </a:xfrm>
        </p:spPr>
        <p:txBody>
          <a:bodyPr>
            <a:normAutofit/>
          </a:bodyPr>
          <a:lstStyle/>
          <a:p>
            <a:r>
              <a:rPr lang="fr-FR" sz="3600" dirty="0">
                <a:latin typeface="+mj-lt"/>
                <a:cs typeface="Times New Roman" panose="02020603050405020304" pitchFamily="18" charset="0"/>
              </a:rPr>
              <a:t> Étymologie latine du mot </a:t>
            </a:r>
            <a:r>
              <a:rPr lang="fr-FR" sz="3600" i="1" dirty="0" err="1">
                <a:latin typeface="+mj-lt"/>
                <a:cs typeface="Times New Roman" panose="02020603050405020304" pitchFamily="18" charset="0"/>
              </a:rPr>
              <a:t>religio</a:t>
            </a:r>
            <a:r>
              <a:rPr lang="fr-FR" sz="3600" dirty="0">
                <a:latin typeface="+mj-lt"/>
                <a:cs typeface="Times New Roman" panose="02020603050405020304" pitchFamily="18" charset="0"/>
              </a:rPr>
              <a:t> : </a:t>
            </a:r>
          </a:p>
          <a:p>
            <a:pPr lvl="1"/>
            <a:r>
              <a:rPr lang="fr-FR" sz="28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800" i="1" dirty="0" err="1">
                <a:latin typeface="+mj-lt"/>
                <a:cs typeface="Times New Roman" panose="02020603050405020304" pitchFamily="18" charset="0"/>
              </a:rPr>
              <a:t>Religare</a:t>
            </a:r>
            <a:r>
              <a:rPr lang="fr-FR" sz="28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+mj-lt"/>
                <a:cs typeface="Times New Roman" panose="02020603050405020304" pitchFamily="18" charset="0"/>
              </a:rPr>
              <a:t>: relier (Lactance)</a:t>
            </a:r>
          </a:p>
          <a:p>
            <a:pPr lvl="1"/>
            <a:r>
              <a:rPr lang="fr-FR" sz="28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800" i="1" dirty="0" err="1">
                <a:latin typeface="+mj-lt"/>
                <a:cs typeface="Times New Roman" panose="02020603050405020304" pitchFamily="18" charset="0"/>
              </a:rPr>
              <a:t>Relegere</a:t>
            </a:r>
            <a:r>
              <a:rPr lang="fr-FR" sz="28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+mj-lt"/>
                <a:cs typeface="Times New Roman" panose="02020603050405020304" pitchFamily="18" charset="0"/>
              </a:rPr>
              <a:t>: relire (Cicéron)</a:t>
            </a:r>
          </a:p>
          <a:p>
            <a:pPr marL="0" indent="0">
              <a:buNone/>
            </a:pPr>
            <a:endParaRPr lang="fr-FR" sz="36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3600" dirty="0">
              <a:latin typeface="+mj-lt"/>
              <a:cs typeface="Times New Roman" panose="02020603050405020304" pitchFamily="18" charset="0"/>
            </a:endParaRPr>
          </a:p>
          <a:p>
            <a:r>
              <a:rPr lang="fr-FR" sz="3600" dirty="0">
                <a:latin typeface="+mj-lt"/>
                <a:cs typeface="Times New Roman" panose="02020603050405020304" pitchFamily="18" charset="0"/>
              </a:rPr>
              <a:t> Un devoir de </a:t>
            </a:r>
            <a:r>
              <a:rPr lang="fr-FR" sz="3600" dirty="0" err="1">
                <a:highlight>
                  <a:srgbClr val="FFFF00"/>
                </a:highlight>
                <a:latin typeface="+mj-lt"/>
                <a:cs typeface="Times New Roman" panose="02020603050405020304" pitchFamily="18" charset="0"/>
              </a:rPr>
              <a:t>re-lecture</a:t>
            </a:r>
            <a:r>
              <a:rPr lang="fr-FR" sz="3600" dirty="0">
                <a:latin typeface="+mj-lt"/>
                <a:cs typeface="Times New Roman" panose="02020603050405020304" pitchFamily="18" charset="0"/>
              </a:rPr>
              <a:t> de notre tradition chrétienne</a:t>
            </a:r>
          </a:p>
          <a:p>
            <a:pPr marL="0" indent="0">
              <a:buNone/>
            </a:pPr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19</a:t>
            </a:fld>
            <a:endParaRPr lang="fr-BE"/>
          </a:p>
        </p:txBody>
      </p:sp>
      <p:pic>
        <p:nvPicPr>
          <p:cNvPr id="8" name="Picture 2" descr="Bible Ouverte Dessin Vectores, Ilustraciones y Gráficos - 123RF">
            <a:extLst>
              <a:ext uri="{FF2B5EF4-FFF2-40B4-BE49-F238E27FC236}">
                <a16:creationId xmlns:a16="http://schemas.microsoft.com/office/drawing/2014/main" id="{1135B263-C0B5-B936-1A34-42ED2D83F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128" y="2547029"/>
            <a:ext cx="2441628" cy="228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241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2365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Plan de la présentation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2896" y="2238233"/>
            <a:ext cx="7389436" cy="401016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700" dirty="0">
                <a:latin typeface="+mj-lt"/>
                <a:cs typeface="Times New Roman" panose="02020603050405020304" pitchFamily="18" charset="0"/>
              </a:rPr>
              <a:t>1. Notre contexte sociologique</a:t>
            </a:r>
          </a:p>
          <a:p>
            <a:pPr>
              <a:lnSpc>
                <a:spcPct val="150000"/>
              </a:lnSpc>
            </a:pPr>
            <a:r>
              <a:rPr lang="fr-FR" sz="2700" dirty="0">
                <a:latin typeface="+mj-lt"/>
                <a:cs typeface="Times New Roman" panose="02020603050405020304" pitchFamily="18" charset="0"/>
              </a:rPr>
              <a:t>2. Apports philosophiques</a:t>
            </a:r>
          </a:p>
          <a:p>
            <a:pPr>
              <a:lnSpc>
                <a:spcPct val="150000"/>
              </a:lnSpc>
            </a:pPr>
            <a:r>
              <a:rPr lang="fr-FR" sz="2700" dirty="0">
                <a:latin typeface="+mj-lt"/>
                <a:cs typeface="Times New Roman" panose="02020603050405020304" pitchFamily="18" charset="0"/>
              </a:rPr>
              <a:t>3. La religion comme </a:t>
            </a:r>
            <a:r>
              <a:rPr lang="fr-FR" sz="2700" dirty="0" err="1">
                <a:latin typeface="+mj-lt"/>
                <a:cs typeface="Times New Roman" panose="02020603050405020304" pitchFamily="18" charset="0"/>
              </a:rPr>
              <a:t>re-lecture</a:t>
            </a:r>
            <a:endParaRPr lang="fr-FR" sz="27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700" dirty="0">
                <a:latin typeface="+mj-lt"/>
                <a:cs typeface="Times New Roman" panose="02020603050405020304" pitchFamily="18" charset="0"/>
              </a:rPr>
              <a:t>4. Une « fidélité créative » à la tradition</a:t>
            </a:r>
          </a:p>
          <a:p>
            <a:pPr>
              <a:lnSpc>
                <a:spcPct val="150000"/>
              </a:lnSpc>
            </a:pPr>
            <a:r>
              <a:rPr lang="fr-FR" sz="2700" dirty="0">
                <a:latin typeface="+mj-lt"/>
                <a:cs typeface="Times New Roman" panose="02020603050405020304" pitchFamily="18" charset="0"/>
              </a:rPr>
              <a:t>5. Interruption et recontextualisation</a:t>
            </a:r>
            <a:endParaRPr lang="fr-FR" sz="2700" i="1" dirty="0">
              <a:latin typeface="+mj-lt"/>
              <a:cs typeface="Times New Roman" panose="02020603050405020304" pitchFamily="18" charset="0"/>
            </a:endParaRPr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30071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3. La religion comme </a:t>
            </a:r>
            <a:r>
              <a:rPr lang="fr-FR" b="1" dirty="0" err="1">
                <a:solidFill>
                  <a:srgbClr val="FFC000"/>
                </a:solidFill>
              </a:rPr>
              <a:t>re-lecture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8" y="1596788"/>
            <a:ext cx="9074727" cy="4809699"/>
          </a:xfrm>
        </p:spPr>
        <p:txBody>
          <a:bodyPr>
            <a:normAutofit lnSpcReduction="10000"/>
          </a:bodyPr>
          <a:lstStyle/>
          <a:p>
            <a:r>
              <a:rPr lang="fr-FR" sz="2800" dirty="0">
                <a:latin typeface="+mj-lt"/>
                <a:cs typeface="Times New Roman" panose="02020603050405020304" pitchFamily="18" charset="0"/>
              </a:rPr>
              <a:t>Origine latine du mot </a:t>
            </a:r>
            <a:r>
              <a:rPr lang="fr-FR" sz="2800" i="1" dirty="0" err="1">
                <a:latin typeface="+mj-lt"/>
                <a:cs typeface="Times New Roman" panose="02020603050405020304" pitchFamily="18" charset="0"/>
              </a:rPr>
              <a:t>religio</a:t>
            </a:r>
            <a:r>
              <a:rPr lang="fr-FR" sz="28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+mj-lt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endParaRPr lang="fr-FR" sz="400" dirty="0">
              <a:latin typeface="+mj-lt"/>
              <a:cs typeface="Times New Roman" panose="02020603050405020304" pitchFamily="18" charset="0"/>
            </a:endParaRPr>
          </a:p>
          <a:p>
            <a:pPr lvl="1" algn="just"/>
            <a:r>
              <a:rPr lang="fr-FR" sz="24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BE" sz="2400" i="1" dirty="0" err="1">
                <a:latin typeface="+mj-lt"/>
                <a:cs typeface="Times New Roman" panose="02020603050405020304" pitchFamily="18" charset="0"/>
              </a:rPr>
              <a:t>R</a:t>
            </a:r>
            <a:r>
              <a:rPr lang="fr-BE" sz="2400" i="1" baseline="0" dirty="0" err="1">
                <a:latin typeface="+mj-lt"/>
              </a:rPr>
              <a:t>eligio</a:t>
            </a:r>
            <a:r>
              <a:rPr lang="fr-BE" sz="2400" i="1" baseline="0" dirty="0">
                <a:latin typeface="+mj-lt"/>
              </a:rPr>
              <a:t> </a:t>
            </a:r>
            <a:r>
              <a:rPr lang="fr-BE" sz="2400" baseline="0" dirty="0">
                <a:latin typeface="+mj-lt"/>
              </a:rPr>
              <a:t>: le fait de s’occuper d’une nature supérieure que l’on appelle divine et de lui rendre un </a:t>
            </a:r>
            <a:r>
              <a:rPr lang="fr-BE" sz="2400" u="sng" baseline="0" dirty="0">
                <a:latin typeface="+mj-lt"/>
              </a:rPr>
              <a:t>culte</a:t>
            </a:r>
            <a:r>
              <a:rPr lang="fr-BE" sz="2400" baseline="0" dirty="0">
                <a:latin typeface="+mj-lt"/>
              </a:rPr>
              <a:t> (Cicéron, </a:t>
            </a:r>
            <a:r>
              <a:rPr lang="fr-BE" sz="2400" i="1" baseline="0" dirty="0">
                <a:latin typeface="+mj-lt"/>
              </a:rPr>
              <a:t>De l’invention oratoire</a:t>
            </a:r>
            <a:r>
              <a:rPr lang="fr-BE" sz="2400" baseline="0" dirty="0">
                <a:latin typeface="+mj-lt"/>
              </a:rPr>
              <a:t>, 2, 53)</a:t>
            </a:r>
          </a:p>
          <a:p>
            <a:pPr marL="0" indent="0" algn="just">
              <a:buNone/>
            </a:pPr>
            <a:endParaRPr lang="fr-BE" sz="400" baseline="0" dirty="0">
              <a:latin typeface="+mj-lt"/>
            </a:endParaRPr>
          </a:p>
          <a:p>
            <a:pPr lvl="1" algn="just"/>
            <a:r>
              <a:rPr lang="fr-BE" sz="2400" baseline="0" dirty="0">
                <a:latin typeface="+mj-lt"/>
              </a:rPr>
              <a:t>« On a appelé </a:t>
            </a:r>
            <a:r>
              <a:rPr lang="fr-BE" sz="2400" u="sng" baseline="0" dirty="0">
                <a:latin typeface="+mj-lt"/>
              </a:rPr>
              <a:t>superstitieux</a:t>
            </a:r>
            <a:r>
              <a:rPr lang="fr-BE" sz="2400" baseline="0" dirty="0">
                <a:latin typeface="+mj-lt"/>
              </a:rPr>
              <a:t> ceux qui pendant </a:t>
            </a:r>
            <a:r>
              <a:rPr lang="fr-BE" sz="2400" u="none" baseline="0" dirty="0">
                <a:latin typeface="+mj-lt"/>
              </a:rPr>
              <a:t>des journées entières font des prières et des sacrifices pour que leurs enfants leur survivent. Mais ceux qui examinent </a:t>
            </a:r>
            <a:r>
              <a:rPr lang="fr-BE" sz="2400" u="sng" baseline="0" dirty="0">
                <a:latin typeface="+mj-lt"/>
              </a:rPr>
              <a:t>avec soin</a:t>
            </a:r>
            <a:r>
              <a:rPr lang="fr-BE" sz="2400" baseline="0" dirty="0">
                <a:latin typeface="+mj-lt"/>
              </a:rPr>
              <a:t> </a:t>
            </a:r>
            <a:r>
              <a:rPr lang="fr-BE" sz="2400" u="none" baseline="0" dirty="0">
                <a:latin typeface="+mj-lt"/>
              </a:rPr>
              <a:t>tout ce qui se rapporte au </a:t>
            </a:r>
            <a:r>
              <a:rPr lang="fr-BE" sz="2400" u="sng" baseline="0" dirty="0">
                <a:latin typeface="+mj-lt"/>
              </a:rPr>
              <a:t>culte des dieux</a:t>
            </a:r>
            <a:r>
              <a:rPr lang="fr-BE" sz="2400" u="none" baseline="0" dirty="0">
                <a:latin typeface="+mj-lt"/>
              </a:rPr>
              <a:t>, et </a:t>
            </a:r>
            <a:r>
              <a:rPr lang="fr-BE" sz="2400" baseline="0" dirty="0">
                <a:latin typeface="+mj-lt"/>
              </a:rPr>
              <a:t>pour ainsi dire </a:t>
            </a:r>
            <a:r>
              <a:rPr lang="fr-BE" sz="2400" u="sng" baseline="0" dirty="0">
                <a:highlight>
                  <a:srgbClr val="FFFF00"/>
                </a:highlight>
                <a:latin typeface="+mj-lt"/>
              </a:rPr>
              <a:t>le relisent</a:t>
            </a:r>
            <a:r>
              <a:rPr lang="fr-BE" sz="2400" baseline="0" dirty="0">
                <a:latin typeface="+mj-lt"/>
              </a:rPr>
              <a:t>, ceux-là ont été appelés des religieux. Les termes « religieux » et « superstitieux » sont ainsi devenus l’un péjoratif, l’autre quelque chose que l’on peut louer. » (Cicéron, </a:t>
            </a:r>
            <a:r>
              <a:rPr lang="fr-BE" sz="2400" i="1" baseline="0" dirty="0">
                <a:latin typeface="+mj-lt"/>
              </a:rPr>
              <a:t>De </a:t>
            </a:r>
            <a:r>
              <a:rPr lang="fr-BE" sz="2400" i="1" baseline="0" dirty="0" err="1">
                <a:latin typeface="+mj-lt"/>
              </a:rPr>
              <a:t>natura</a:t>
            </a:r>
            <a:r>
              <a:rPr lang="fr-BE" sz="2400" i="1" baseline="0" dirty="0">
                <a:latin typeface="+mj-lt"/>
              </a:rPr>
              <a:t> </a:t>
            </a:r>
            <a:r>
              <a:rPr lang="fr-BE" sz="2400" i="1" baseline="0" dirty="0" err="1">
                <a:latin typeface="+mj-lt"/>
              </a:rPr>
              <a:t>deorum</a:t>
            </a:r>
            <a:r>
              <a:rPr lang="fr-BE" sz="2400" i="1" baseline="0" dirty="0">
                <a:latin typeface="+mj-lt"/>
              </a:rPr>
              <a:t> </a:t>
            </a:r>
            <a:r>
              <a:rPr lang="fr-BE" sz="2400" baseline="0" dirty="0">
                <a:latin typeface="+mj-lt"/>
              </a:rPr>
              <a:t>2, 28, 71)</a:t>
            </a:r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27187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86" y="469427"/>
            <a:ext cx="8917042" cy="75007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4. Une « fidélité créative » à la tradition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960" y="1814428"/>
            <a:ext cx="8917042" cy="4226934"/>
          </a:xfrm>
        </p:spPr>
        <p:txBody>
          <a:bodyPr>
            <a:normAutofit/>
          </a:bodyPr>
          <a:lstStyle/>
          <a:p>
            <a:r>
              <a:rPr lang="fr-FR" sz="2000" dirty="0">
                <a:latin typeface="+mj-lt"/>
                <a:cs typeface="Times New Roman" panose="02020603050405020304" pitchFamily="18" charset="0"/>
              </a:rPr>
              <a:t>Voir le livre de Delphine H</a:t>
            </a:r>
            <a:r>
              <a:rPr lang="fr-FR" dirty="0">
                <a:latin typeface="+mj-lt"/>
                <a:cs typeface="Times New Roman" panose="02020603050405020304" pitchFamily="18" charset="0"/>
              </a:rPr>
              <a:t>ORVILLEUR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 et Rachid B</a:t>
            </a:r>
            <a:r>
              <a:rPr lang="fr-FR" dirty="0">
                <a:latin typeface="+mj-lt"/>
                <a:cs typeface="Times New Roman" panose="02020603050405020304" pitchFamily="18" charset="0"/>
              </a:rPr>
              <a:t>ENZINE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fr-FR" sz="2000" i="1" dirty="0">
                <a:latin typeface="+mj-lt"/>
                <a:cs typeface="Times New Roman" panose="02020603050405020304" pitchFamily="18" charset="0"/>
              </a:rPr>
              <a:t>Des mille façons d’être juif ou musulman  ou la vidéo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 (lien ci-dessous) : </a:t>
            </a:r>
          </a:p>
          <a:p>
            <a:r>
              <a:rPr lang="fr-BE" sz="2000" dirty="0">
                <a:hlinkClick r:id="rId3"/>
              </a:rPr>
              <a:t>https://information.tv5monde.com/info/dialogue-entre-un-islamologue-et-un-rabbin-sur-les-textes-sacres-200487</a:t>
            </a:r>
            <a:endParaRPr lang="fr-BE" sz="2000" dirty="0"/>
          </a:p>
          <a:p>
            <a:pPr marL="0" indent="0">
              <a:buNone/>
            </a:pPr>
            <a:endParaRPr lang="fr-BE" sz="2000" dirty="0"/>
          </a:p>
          <a:p>
            <a:pPr marL="0" indent="0">
              <a:buNone/>
            </a:pPr>
            <a:endParaRPr lang="fr-FR" sz="4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Le titre</a:t>
            </a: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La capacité d’entendre des récits</a:t>
            </a: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Un travail d’interprétation rigoureuse</a:t>
            </a: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Pour une tradition vivante </a:t>
            </a:r>
            <a:r>
              <a:rPr lang="fr-FR" sz="24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« Fidélité créative »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21</a:t>
            </a:fld>
            <a:endParaRPr lang="fr-BE"/>
          </a:p>
        </p:txBody>
      </p:sp>
      <p:pic>
        <p:nvPicPr>
          <p:cNvPr id="3" name="Picture 2" descr="Des mille et une façons d'être juif ou musulman. Dialogue">
            <a:extLst>
              <a:ext uri="{FF2B5EF4-FFF2-40B4-BE49-F238E27FC236}">
                <a16:creationId xmlns:a16="http://schemas.microsoft.com/office/drawing/2014/main" id="{D27907D1-1CDF-2241-559D-E63EFDAB63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r="20239"/>
          <a:stretch/>
        </p:blipFill>
        <p:spPr bwMode="auto">
          <a:xfrm>
            <a:off x="9740382" y="1814428"/>
            <a:ext cx="2451618" cy="394601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59579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86" y="469427"/>
            <a:ext cx="8917042" cy="75007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FFC000"/>
                </a:solidFill>
              </a:rPr>
              <a:t>4. Une « fidélité créative » à la tradition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959" y="1814428"/>
            <a:ext cx="9073643" cy="4226934"/>
          </a:xfrm>
        </p:spPr>
        <p:txBody>
          <a:bodyPr>
            <a:normAutofit/>
          </a:bodyPr>
          <a:lstStyle/>
          <a:p>
            <a:r>
              <a:rPr lang="fr-FR" sz="2000" dirty="0">
                <a:latin typeface="+mj-lt"/>
                <a:cs typeface="Times New Roman" panose="02020603050405020304" pitchFamily="18" charset="0"/>
              </a:rPr>
              <a:t>Voir le livre de Delphine H</a:t>
            </a:r>
            <a:r>
              <a:rPr lang="fr-FR" dirty="0">
                <a:latin typeface="+mj-lt"/>
                <a:cs typeface="Times New Roman" panose="02020603050405020304" pitchFamily="18" charset="0"/>
              </a:rPr>
              <a:t>ORVILLEUR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 et Rachid B</a:t>
            </a:r>
            <a:r>
              <a:rPr lang="fr-FR" dirty="0">
                <a:latin typeface="+mj-lt"/>
                <a:cs typeface="Times New Roman" panose="02020603050405020304" pitchFamily="18" charset="0"/>
              </a:rPr>
              <a:t>ENZINE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fr-FR" sz="2000" i="1" dirty="0">
                <a:latin typeface="+mj-lt"/>
                <a:cs typeface="Times New Roman" panose="02020603050405020304" pitchFamily="18" charset="0"/>
              </a:rPr>
              <a:t>Des mille façons d’être juif ou musulman  ou la vidéo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 (lien ci-dessous) : </a:t>
            </a:r>
          </a:p>
          <a:p>
            <a:r>
              <a:rPr lang="fr-BE" sz="2000" dirty="0">
                <a:hlinkClick r:id="rId3"/>
              </a:rPr>
              <a:t>https://information.tv5monde.com/info/dialogue-entre-un-islamologue-et-un-rabbin-sur-les-textes-sacres-200487</a:t>
            </a:r>
            <a:endParaRPr lang="fr-BE" sz="2000" dirty="0"/>
          </a:p>
          <a:p>
            <a:pPr marL="0" indent="0">
              <a:buNone/>
            </a:pPr>
            <a:endParaRPr lang="fr-FR" sz="4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4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dirty="0">
                <a:cs typeface="Times New Roman" panose="02020603050405020304" pitchFamily="18" charset="0"/>
                <a:sym typeface="Wingdings" panose="05000000000000000000" pitchFamily="2" charset="2"/>
              </a:rPr>
              <a:t>Modestie et humilité</a:t>
            </a:r>
          </a:p>
          <a:p>
            <a:pPr lvl="1"/>
            <a:r>
              <a:rPr lang="fr-FR" sz="2400" dirty="0">
                <a:cs typeface="Times New Roman" panose="02020603050405020304" pitchFamily="18" charset="0"/>
                <a:sym typeface="Wingdings" panose="05000000000000000000" pitchFamily="2" charset="2"/>
              </a:rPr>
              <a:t>La véritable infidélité aux textes = « se croire tellement fidèle au texte en ne relisant pas ce dont on est héritier ». </a:t>
            </a:r>
          </a:p>
          <a:p>
            <a:pPr lvl="1"/>
            <a:r>
              <a:rPr lang="fr-BE" sz="2400" dirty="0"/>
              <a:t>Relecture critique de nos traditions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22</a:t>
            </a:fld>
            <a:endParaRPr lang="fr-BE"/>
          </a:p>
        </p:txBody>
      </p:sp>
      <p:pic>
        <p:nvPicPr>
          <p:cNvPr id="3" name="Picture 2" descr="Des mille et une façons d'être juif ou musulman. Dialogue">
            <a:extLst>
              <a:ext uri="{FF2B5EF4-FFF2-40B4-BE49-F238E27FC236}">
                <a16:creationId xmlns:a16="http://schemas.microsoft.com/office/drawing/2014/main" id="{D27907D1-1CDF-2241-559D-E63EFDAB63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r="20239"/>
          <a:stretch/>
        </p:blipFill>
        <p:spPr bwMode="auto">
          <a:xfrm>
            <a:off x="9740382" y="1814428"/>
            <a:ext cx="2451618" cy="394601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588443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23</a:t>
            </a:fld>
            <a:endParaRPr lang="fr-BE"/>
          </a:p>
        </p:txBody>
      </p:sp>
      <p:pic>
        <p:nvPicPr>
          <p:cNvPr id="3" name="Picture 2" descr="Lieven Boeve">
            <a:extLst>
              <a:ext uri="{FF2B5EF4-FFF2-40B4-BE49-F238E27FC236}">
                <a16:creationId xmlns:a16="http://schemas.microsoft.com/office/drawing/2014/main" id="{36DB297F-9F1C-CA45-393F-811EF71C89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1596" b="1604"/>
          <a:stretch/>
        </p:blipFill>
        <p:spPr bwMode="auto">
          <a:xfrm>
            <a:off x="15070" y="1636359"/>
            <a:ext cx="2715272" cy="235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5B940EA-36C2-7721-2608-F8615C40C377}"/>
              </a:ext>
            </a:extLst>
          </p:cNvPr>
          <p:cNvSpPr txBox="1"/>
          <p:nvPr/>
        </p:nvSpPr>
        <p:spPr>
          <a:xfrm>
            <a:off x="-7477" y="4118958"/>
            <a:ext cx="292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Lieven</a:t>
            </a:r>
            <a:r>
              <a:rPr lang="fr-BE" dirty="0"/>
              <a:t> </a:t>
            </a:r>
            <a:r>
              <a:rPr lang="fr-BE" dirty="0" err="1"/>
              <a:t>Boeve</a:t>
            </a:r>
            <a:r>
              <a:rPr lang="fr-BE" dirty="0"/>
              <a:t> (1966 - ) 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B997887-6935-1C7B-402E-850907EF7422}"/>
              </a:ext>
            </a:extLst>
          </p:cNvPr>
          <p:cNvSpPr txBox="1">
            <a:spLocks/>
          </p:cNvSpPr>
          <p:nvPr/>
        </p:nvSpPr>
        <p:spPr>
          <a:xfrm>
            <a:off x="2866029" y="1645053"/>
            <a:ext cx="7710985" cy="4226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Voir </a:t>
            </a:r>
            <a:r>
              <a:rPr lang="fr-FR" sz="2400" dirty="0" err="1">
                <a:latin typeface="+mj-lt"/>
                <a:cs typeface="Times New Roman" panose="02020603050405020304" pitchFamily="18" charset="0"/>
              </a:rPr>
              <a:t>Lieven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 B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OEVE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God</a:t>
            </a:r>
            <a:r>
              <a:rPr lang="fr-FR" sz="24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Interrupts</a:t>
            </a:r>
            <a:r>
              <a:rPr lang="fr-FR" sz="24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History</a:t>
            </a: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r>
              <a:rPr lang="fr-FR" sz="2400" dirty="0">
                <a:cs typeface="Times New Roman" panose="02020603050405020304" pitchFamily="18" charset="0"/>
                <a:sym typeface="Wingdings" panose="05000000000000000000" pitchFamily="2" charset="2"/>
              </a:rPr>
              <a:t>Interruption :</a:t>
            </a:r>
          </a:p>
          <a:p>
            <a:pPr lvl="1"/>
            <a:r>
              <a:rPr lang="fr-FR" sz="2000" dirty="0">
                <a:cs typeface="Times New Roman" panose="02020603050405020304" pitchFamily="18" charset="0"/>
                <a:sym typeface="Wingdings" panose="05000000000000000000" pitchFamily="2" charset="2"/>
              </a:rPr>
              <a:t>Dieu se définit lui-même comme une Altérité qui interrompt nos existences quand il se révèle</a:t>
            </a:r>
          </a:p>
          <a:p>
            <a:pPr marL="457200" lvl="1" indent="0">
              <a:buNone/>
            </a:pPr>
            <a:endParaRPr lang="fr-FR" sz="2000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FR" sz="2000" dirty="0">
                <a:cs typeface="Times New Roman" panose="02020603050405020304" pitchFamily="18" charset="0"/>
                <a:sym typeface="Wingdings" panose="05000000000000000000" pitchFamily="2" charset="2"/>
              </a:rPr>
              <a:t>Dieu interrompt l’histoire pour ouvrir des récits fermés</a:t>
            </a:r>
          </a:p>
          <a:p>
            <a:pPr lvl="2"/>
            <a:r>
              <a:rPr lang="fr-FR" sz="1800" dirty="0">
                <a:cs typeface="Times New Roman" panose="02020603050405020304" pitchFamily="18" charset="0"/>
                <a:sym typeface="Wingdings" panose="05000000000000000000" pitchFamily="2" charset="2"/>
              </a:rPr>
              <a:t>Contextuelle (par la pluralisation)</a:t>
            </a:r>
          </a:p>
          <a:p>
            <a:pPr lvl="2"/>
            <a:r>
              <a:rPr lang="fr-BE" sz="1800" dirty="0">
                <a:cs typeface="Times New Roman" panose="02020603050405020304" pitchFamily="18" charset="0"/>
                <a:sym typeface="Wingdings" panose="05000000000000000000" pitchFamily="2" charset="2"/>
              </a:rPr>
              <a:t>Théologique (voir passages bibliques)</a:t>
            </a:r>
            <a:endParaRPr lang="fr-FR" sz="1800" dirty="0"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14773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24</a:t>
            </a:fld>
            <a:endParaRPr lang="fr-BE"/>
          </a:p>
        </p:txBody>
      </p:sp>
      <p:pic>
        <p:nvPicPr>
          <p:cNvPr id="3" name="Picture 2" descr="Lieven Boeve">
            <a:extLst>
              <a:ext uri="{FF2B5EF4-FFF2-40B4-BE49-F238E27FC236}">
                <a16:creationId xmlns:a16="http://schemas.microsoft.com/office/drawing/2014/main" id="{36DB297F-9F1C-CA45-393F-811EF71C89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1596" b="1604"/>
          <a:stretch/>
        </p:blipFill>
        <p:spPr bwMode="auto">
          <a:xfrm>
            <a:off x="15070" y="1636359"/>
            <a:ext cx="2715272" cy="235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5B940EA-36C2-7721-2608-F8615C40C377}"/>
              </a:ext>
            </a:extLst>
          </p:cNvPr>
          <p:cNvSpPr txBox="1"/>
          <p:nvPr/>
        </p:nvSpPr>
        <p:spPr>
          <a:xfrm>
            <a:off x="-7477" y="4118958"/>
            <a:ext cx="292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Lieven</a:t>
            </a:r>
            <a:r>
              <a:rPr lang="fr-BE" dirty="0"/>
              <a:t> </a:t>
            </a:r>
            <a:r>
              <a:rPr lang="fr-BE" dirty="0" err="1"/>
              <a:t>Boeve</a:t>
            </a:r>
            <a:r>
              <a:rPr lang="fr-BE" dirty="0"/>
              <a:t> (1966 - ) 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B997887-6935-1C7B-402E-850907EF7422}"/>
              </a:ext>
            </a:extLst>
          </p:cNvPr>
          <p:cNvSpPr txBox="1">
            <a:spLocks/>
          </p:cNvSpPr>
          <p:nvPr/>
        </p:nvSpPr>
        <p:spPr>
          <a:xfrm>
            <a:off x="2866029" y="1645053"/>
            <a:ext cx="7069541" cy="476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Voir </a:t>
            </a:r>
            <a:r>
              <a:rPr lang="fr-FR" sz="2400" dirty="0" err="1">
                <a:latin typeface="+mj-lt"/>
                <a:cs typeface="Times New Roman" panose="02020603050405020304" pitchFamily="18" charset="0"/>
              </a:rPr>
              <a:t>Lieven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 B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OEVE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God</a:t>
            </a:r>
            <a:r>
              <a:rPr lang="fr-FR" sz="24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Interrupts</a:t>
            </a:r>
            <a:r>
              <a:rPr lang="fr-FR" sz="24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History</a:t>
            </a: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400" i="1" dirty="0">
              <a:latin typeface="+mj-lt"/>
              <a:cs typeface="Times New Roman" panose="02020603050405020304" pitchFamily="18" charset="0"/>
            </a:endParaRPr>
          </a:p>
          <a:p>
            <a:r>
              <a:rPr lang="fr-FR" sz="2400" dirty="0">
                <a:cs typeface="Times New Roman" panose="02020603050405020304" pitchFamily="18" charset="0"/>
                <a:sym typeface="Wingdings" panose="05000000000000000000" pitchFamily="2" charset="2"/>
              </a:rPr>
              <a:t>Recontextualisation :</a:t>
            </a:r>
          </a:p>
          <a:p>
            <a:pPr lvl="1" algn="just"/>
            <a:r>
              <a:rPr lang="fr-FR" sz="2000" dirty="0">
                <a:cs typeface="Times New Roman" panose="02020603050405020304" pitchFamily="18" charset="0"/>
                <a:sym typeface="Wingdings" panose="05000000000000000000" pitchFamily="2" charset="2"/>
              </a:rPr>
              <a:t>« Processus formel dans lequel quelque chose est placé dans un nouveau contexte de sorte qu’il acquière une nouvelle signification et devienne à nouveau crédible »</a:t>
            </a:r>
          </a:p>
          <a:p>
            <a:pPr marL="457200" lvl="1" indent="0">
              <a:buNone/>
            </a:pPr>
            <a:endParaRPr lang="fr-FR" sz="400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FR" sz="2000" dirty="0">
                <a:cs typeface="Times New Roman" panose="02020603050405020304" pitchFamily="18" charset="0"/>
                <a:sym typeface="Wingdings" panose="05000000000000000000" pitchFamily="2" charset="2"/>
              </a:rPr>
              <a:t>4 caractéristiques : </a:t>
            </a:r>
          </a:p>
          <a:p>
            <a:pPr lvl="2"/>
            <a:r>
              <a:rPr lang="fr-FR" sz="1600" dirty="0">
                <a:cs typeface="Times New Roman" panose="02020603050405020304" pitchFamily="18" charset="0"/>
                <a:sym typeface="Wingdings" panose="05000000000000000000" pitchFamily="2" charset="2"/>
              </a:rPr>
              <a:t>Mélange des horizons</a:t>
            </a:r>
          </a:p>
          <a:p>
            <a:pPr lvl="2"/>
            <a:r>
              <a:rPr lang="fr-FR" sz="1600" dirty="0">
                <a:cs typeface="Times New Roman" panose="02020603050405020304" pitchFamily="18" charset="0"/>
                <a:sym typeface="Wingdings" panose="05000000000000000000" pitchFamily="2" charset="2"/>
              </a:rPr>
              <a:t>Mono-  Multi-corrélations</a:t>
            </a:r>
          </a:p>
          <a:p>
            <a:pPr lvl="2"/>
            <a:r>
              <a:rPr lang="fr-FR" sz="1600" dirty="0">
                <a:cs typeface="Times New Roman" panose="02020603050405020304" pitchFamily="18" charset="0"/>
                <a:sym typeface="Wingdings" panose="05000000000000000000" pitchFamily="2" charset="2"/>
              </a:rPr>
              <a:t>La particularité chrétienne au premier plan</a:t>
            </a:r>
          </a:p>
          <a:p>
            <a:pPr lvl="2"/>
            <a:r>
              <a:rPr lang="fr-FR" sz="1600" dirty="0">
                <a:cs typeface="Times New Roman" panose="02020603050405020304" pitchFamily="18" charset="0"/>
                <a:sym typeface="Wingdings" panose="05000000000000000000" pitchFamily="2" charset="2"/>
              </a:rPr>
              <a:t>Toucher les personnes dans une dynamique existentielle</a:t>
            </a:r>
          </a:p>
          <a:p>
            <a:pPr lvl="2"/>
            <a:endParaRPr lang="fr-FR" sz="1600" dirty="0"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1676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25</a:t>
            </a:fld>
            <a:endParaRPr lang="fr-BE"/>
          </a:p>
        </p:txBody>
      </p:sp>
      <p:pic>
        <p:nvPicPr>
          <p:cNvPr id="4" name="Picture 2" descr="Kwantitatief onderzoek naar levensbeschouwelijke identiteit - ppt video  online download">
            <a:extLst>
              <a:ext uri="{FF2B5EF4-FFF2-40B4-BE49-F238E27FC236}">
                <a16:creationId xmlns:a16="http://schemas.microsoft.com/office/drawing/2014/main" id="{F82F0BEF-D0F7-44CB-6C83-9C6AE1F84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" b="1306"/>
          <a:stretch/>
        </p:blipFill>
        <p:spPr bwMode="auto">
          <a:xfrm>
            <a:off x="1528872" y="1359673"/>
            <a:ext cx="7303024" cy="533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028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26</a:t>
            </a:fld>
            <a:endParaRPr lang="fr-BE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B997887-6935-1C7B-402E-850907EF7422}"/>
              </a:ext>
            </a:extLst>
          </p:cNvPr>
          <p:cNvSpPr txBox="1">
            <a:spLocks/>
          </p:cNvSpPr>
          <p:nvPr/>
        </p:nvSpPr>
        <p:spPr>
          <a:xfrm>
            <a:off x="805219" y="1645053"/>
            <a:ext cx="9130352" cy="476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i="1" dirty="0">
                <a:latin typeface="+mj-lt"/>
                <a:cs typeface="Times New Roman" panose="02020603050405020304" pitchFamily="18" charset="0"/>
              </a:rPr>
              <a:t>3 exemples 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: la « </a:t>
            </a:r>
            <a:r>
              <a:rPr lang="fr-FR" sz="22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g</a:t>
            </a:r>
            <a:r>
              <a:rPr lang="fr-FR" sz="2200" dirty="0">
                <a:cs typeface="Times New Roman" panose="02020603050405020304" pitchFamily="18" charset="0"/>
                <a:sym typeface="Wingdings" panose="05000000000000000000" pitchFamily="2" charset="2"/>
              </a:rPr>
              <a:t>uerre des crèches » (Holsbeek):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1E4B86-B5F5-E4A5-03D1-670BD5B7B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223" y="2497540"/>
            <a:ext cx="6308890" cy="354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057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27</a:t>
            </a:fld>
            <a:endParaRPr lang="fr-BE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B997887-6935-1C7B-402E-850907EF7422}"/>
              </a:ext>
            </a:extLst>
          </p:cNvPr>
          <p:cNvSpPr txBox="1">
            <a:spLocks/>
          </p:cNvSpPr>
          <p:nvPr/>
        </p:nvSpPr>
        <p:spPr>
          <a:xfrm>
            <a:off x="805219" y="1645053"/>
            <a:ext cx="9130352" cy="476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i="1" dirty="0">
                <a:latin typeface="+mj-lt"/>
                <a:cs typeface="Times New Roman" panose="02020603050405020304" pitchFamily="18" charset="0"/>
              </a:rPr>
              <a:t>3 exemples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 : Jésus et les migrants (J. </a:t>
            </a:r>
            <a:r>
              <a:rPr lang="fr-FR" sz="2400" dirty="0" err="1">
                <a:latin typeface="+mj-lt"/>
                <a:cs typeface="Times New Roman" panose="02020603050405020304" pitchFamily="18" charset="0"/>
              </a:rPr>
              <a:t>Bouwens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)</a:t>
            </a: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400" i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Afbeelding 5">
            <a:extLst>
              <a:ext uri="{FF2B5EF4-FFF2-40B4-BE49-F238E27FC236}">
                <a16:creationId xmlns:a16="http://schemas.microsoft.com/office/drawing/2014/main" id="{76C3FE7C-8F06-A1A5-F2CE-4290FFF7D6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758" y="2432666"/>
            <a:ext cx="6887819" cy="3608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5720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5. Interruption et recontextualisation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28</a:t>
            </a:fld>
            <a:endParaRPr lang="fr-BE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B997887-6935-1C7B-402E-850907EF7422}"/>
              </a:ext>
            </a:extLst>
          </p:cNvPr>
          <p:cNvSpPr txBox="1">
            <a:spLocks/>
          </p:cNvSpPr>
          <p:nvPr/>
        </p:nvSpPr>
        <p:spPr>
          <a:xfrm>
            <a:off x="805219" y="1645053"/>
            <a:ext cx="9130352" cy="476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i="1" dirty="0">
                <a:latin typeface="+mj-lt"/>
                <a:cs typeface="Times New Roman" panose="02020603050405020304" pitchFamily="18" charset="0"/>
              </a:rPr>
              <a:t>3 exemples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 : Jésus et les plus pauvres (J. </a:t>
            </a:r>
            <a:r>
              <a:rPr lang="fr-FR" sz="2400" dirty="0" err="1">
                <a:latin typeface="+mj-lt"/>
                <a:cs typeface="Times New Roman" panose="02020603050405020304" pitchFamily="18" charset="0"/>
              </a:rPr>
              <a:t>Bouwens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)</a:t>
            </a: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400" i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298B71-07C5-52E2-4055-41811BBF1A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65"/>
          <a:stretch/>
        </p:blipFill>
        <p:spPr bwMode="auto">
          <a:xfrm>
            <a:off x="2007576" y="2251881"/>
            <a:ext cx="6651031" cy="355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4845BCA-37ED-75FA-93AC-5EB3956481BD}"/>
              </a:ext>
            </a:extLst>
          </p:cNvPr>
          <p:cNvSpPr txBox="1"/>
          <p:nvPr/>
        </p:nvSpPr>
        <p:spPr>
          <a:xfrm>
            <a:off x="2256429" y="5904878"/>
            <a:ext cx="59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Timonthy</a:t>
            </a:r>
            <a:r>
              <a:rPr lang="fr-BE" dirty="0"/>
              <a:t> </a:t>
            </a:r>
            <a:r>
              <a:rPr lang="fr-BE" dirty="0" err="1"/>
              <a:t>Schmalz</a:t>
            </a:r>
            <a:r>
              <a:rPr lang="fr-BE" dirty="0"/>
              <a:t>, </a:t>
            </a:r>
            <a:r>
              <a:rPr lang="fr-BE" i="1" dirty="0" err="1"/>
              <a:t>Homeless</a:t>
            </a:r>
            <a:r>
              <a:rPr lang="fr-BE" i="1" dirty="0"/>
              <a:t> </a:t>
            </a:r>
            <a:r>
              <a:rPr lang="fr-BE" i="1" dirty="0" err="1"/>
              <a:t>Jesus</a:t>
            </a:r>
            <a:r>
              <a:rPr lang="fr-BE" dirty="0"/>
              <a:t>, 2012 </a:t>
            </a:r>
          </a:p>
        </p:txBody>
      </p:sp>
    </p:spTree>
    <p:extLst>
      <p:ext uri="{BB962C8B-B14F-4D97-AF65-F5344CB8AC3E}">
        <p14:creationId xmlns:p14="http://schemas.microsoft.com/office/powerpoint/2010/main" val="4154131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38EA1-688C-2C96-7171-9B4969603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5232147" cy="768824"/>
          </a:xfrm>
        </p:spPr>
        <p:txBody>
          <a:bodyPr/>
          <a:lstStyle/>
          <a:p>
            <a:r>
              <a:rPr lang="fr-BE" b="1" dirty="0">
                <a:solidFill>
                  <a:srgbClr val="FFC000"/>
                </a:solidFill>
              </a:rPr>
              <a:t>Questions et réactions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A62AEF-FE9F-EE75-20C5-DC8672EAE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46" y="1773024"/>
            <a:ext cx="9567081" cy="4719851"/>
          </a:xfrm>
        </p:spPr>
        <p:txBody>
          <a:bodyPr>
            <a:noAutofit/>
          </a:bodyPr>
          <a:lstStyle/>
          <a:p>
            <a:pPr algn="just"/>
            <a:r>
              <a:rPr lang="fr-BE" sz="2000" dirty="0"/>
              <a:t>1) Parmi les métaphores employées par Nathalie </a:t>
            </a:r>
            <a:r>
              <a:rPr lang="fr-BE" sz="2000" dirty="0" err="1"/>
              <a:t>Sarthou-Lajus</a:t>
            </a:r>
            <a:r>
              <a:rPr lang="fr-BE" sz="2000" dirty="0"/>
              <a:t> (les seuils, le « jeu de la passe » </a:t>
            </a:r>
            <a:r>
              <a:rPr lang="fr-BE" sz="2000"/>
              <a:t>au rugby, </a:t>
            </a:r>
            <a:r>
              <a:rPr lang="fr-BE" sz="2000" dirty="0"/>
              <a:t>les passeurs comme le personnage de </a:t>
            </a:r>
            <a:r>
              <a:rPr lang="fr-BE" sz="2000" dirty="0" err="1"/>
              <a:t>Shéhéraze</a:t>
            </a:r>
            <a:r>
              <a:rPr lang="fr-BE" sz="2000" dirty="0"/>
              <a:t>), y-a-t-il l’une ou l’autre image qui m’inspire / pourrait m’inspirer pour mon travail pastoral ? Si, oui, laquelle et comment ? </a:t>
            </a:r>
          </a:p>
          <a:p>
            <a:pPr marL="0" indent="0" algn="just">
              <a:buNone/>
            </a:pPr>
            <a:endParaRPr lang="fr-BE" sz="400" dirty="0"/>
          </a:p>
          <a:p>
            <a:pPr algn="just"/>
            <a:r>
              <a:rPr lang="fr-BE" sz="2000" dirty="0"/>
              <a:t>2) « Relecture critique », « fidélité créative  », « recontextualisation » : comment ces concepts me parlent-ils dans mon action pastorale ? Dans mon école, de quelle manière pouvons-nous nous réapproprier notre tradition pour que celle-ci ne soit pas « figée » ? Avec quels exemples concrets ?</a:t>
            </a:r>
          </a:p>
          <a:p>
            <a:pPr marL="0" indent="0" algn="just">
              <a:buNone/>
            </a:pPr>
            <a:endParaRPr lang="fr-BE" sz="400" dirty="0"/>
          </a:p>
          <a:p>
            <a:pPr algn="just"/>
            <a:r>
              <a:rPr lang="fr-BE" sz="2000" dirty="0"/>
              <a:t>3) « Comment tirer son trésor du neuf et de l’ancien ? ». Dans la rencontre interconvictionnelle et interreligieuse que nous vivons de plus en plus souvent en école, de quelle manière l’autre, d’une tradition différente de la mienne, peut-il m’aider à </a:t>
            </a:r>
            <a:r>
              <a:rPr lang="fr-BE" sz="2000" dirty="0" err="1"/>
              <a:t>re-découvrir</a:t>
            </a:r>
            <a:r>
              <a:rPr lang="fr-BE" sz="2000" dirty="0"/>
              <a:t> le trésor enfoui de ma propre religion ?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64708F-AA28-97F7-69CD-65AD6A23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29</a:t>
            </a:fld>
            <a:endParaRPr lang="fr-B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9A472C1-8D08-8085-969B-FB62688C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1633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8" y="1606164"/>
            <a:ext cx="9074727" cy="443519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1.1. Fin de la Modernité = « Désenchantement du monde »</a:t>
            </a:r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6985" y="6587350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</a:t>
            </a:fld>
            <a:endParaRPr lang="fr-BE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12A3367-A8B4-ACD9-8EAB-586574A51F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" r="2574" b="1"/>
          <a:stretch/>
        </p:blipFill>
        <p:spPr bwMode="auto">
          <a:xfrm>
            <a:off x="4221814" y="2182424"/>
            <a:ext cx="1367954" cy="202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Une image contenant personne, homme, table, intérieur&#10;&#10;Description générée automatiquement">
            <a:extLst>
              <a:ext uri="{FF2B5EF4-FFF2-40B4-BE49-F238E27FC236}">
                <a16:creationId xmlns:a16="http://schemas.microsoft.com/office/drawing/2014/main" id="{3BE54B97-ABCE-F47E-8A3E-52F9D5F33C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" r="5" b="5"/>
          <a:stretch/>
        </p:blipFill>
        <p:spPr bwMode="auto">
          <a:xfrm>
            <a:off x="7351273" y="2182424"/>
            <a:ext cx="1506272" cy="202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escription de cette image, également commentée ci-après">
            <a:extLst>
              <a:ext uri="{FF2B5EF4-FFF2-40B4-BE49-F238E27FC236}">
                <a16:creationId xmlns:a16="http://schemas.microsoft.com/office/drawing/2014/main" id="{DB5B77C0-E3C3-E906-C994-56E0FEB551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" b="5"/>
          <a:stretch/>
        </p:blipFill>
        <p:spPr bwMode="auto">
          <a:xfrm>
            <a:off x="1016159" y="2075553"/>
            <a:ext cx="1588496" cy="213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4E3DF0C-75A8-316E-8346-B13FC2F303EE}"/>
              </a:ext>
            </a:extLst>
          </p:cNvPr>
          <p:cNvSpPr txBox="1"/>
          <p:nvPr/>
        </p:nvSpPr>
        <p:spPr>
          <a:xfrm>
            <a:off x="1158952" y="5263763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CCA6128-ABC2-EA4A-0EC8-B3393AAC8083}"/>
              </a:ext>
            </a:extLst>
          </p:cNvPr>
          <p:cNvSpPr txBox="1"/>
          <p:nvPr/>
        </p:nvSpPr>
        <p:spPr>
          <a:xfrm>
            <a:off x="547270" y="4367113"/>
            <a:ext cx="2612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Max Weber (1864-1920)</a:t>
            </a:r>
          </a:p>
          <a:p>
            <a:endParaRPr lang="fr-BE" sz="1400" dirty="0"/>
          </a:p>
          <a:p>
            <a:pPr algn="just"/>
            <a:r>
              <a:rPr lang="fr-BE" sz="1600" dirty="0"/>
              <a:t>- Montée des explications technico-scientifiques et recul des croyances. </a:t>
            </a:r>
          </a:p>
          <a:p>
            <a:pPr algn="just"/>
            <a:endParaRPr lang="fr-BE" sz="1600" dirty="0"/>
          </a:p>
          <a:p>
            <a:pPr algn="just"/>
            <a:r>
              <a:rPr lang="fr-BE" sz="1600" dirty="0"/>
              <a:t>- Mais les sciences ne disent rien sur le sens de l’existence.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004EDA8-9E34-A3B5-9A0E-8D304C7B34FC}"/>
              </a:ext>
            </a:extLst>
          </p:cNvPr>
          <p:cNvSpPr txBox="1"/>
          <p:nvPr/>
        </p:nvSpPr>
        <p:spPr>
          <a:xfrm>
            <a:off x="3721103" y="4357763"/>
            <a:ext cx="28797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Jacques Ellul (1912-1994)</a:t>
            </a:r>
          </a:p>
          <a:p>
            <a:endParaRPr lang="fr-BE" sz="1600" dirty="0"/>
          </a:p>
          <a:p>
            <a:r>
              <a:rPr lang="fr-BE" sz="1600" dirty="0"/>
              <a:t>- Nature désacralisée</a:t>
            </a:r>
          </a:p>
          <a:p>
            <a:endParaRPr lang="fr-BE" sz="1600" dirty="0"/>
          </a:p>
          <a:p>
            <a:r>
              <a:rPr lang="fr-BE" sz="1600" dirty="0"/>
              <a:t>- L’exploitation de la nature rendue possible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721104" y="57510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1E555C30-7E7B-33A5-8494-1125AB50BA80}"/>
              </a:ext>
            </a:extLst>
          </p:cNvPr>
          <p:cNvSpPr txBox="1"/>
          <p:nvPr/>
        </p:nvSpPr>
        <p:spPr>
          <a:xfrm>
            <a:off x="6864456" y="4278353"/>
            <a:ext cx="28752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sz="400" dirty="0"/>
          </a:p>
          <a:p>
            <a:r>
              <a:rPr lang="fr-BE" dirty="0"/>
              <a:t>Marcel Gauchet (1946 - )</a:t>
            </a:r>
          </a:p>
          <a:p>
            <a:endParaRPr lang="fr-BE" sz="1600" dirty="0"/>
          </a:p>
          <a:p>
            <a:r>
              <a:rPr lang="fr-BE" sz="1600" dirty="0"/>
              <a:t>- 1985, </a:t>
            </a:r>
            <a:r>
              <a:rPr lang="fr-BE" sz="1600" i="1" dirty="0"/>
              <a:t>Le désenchantement du monde</a:t>
            </a:r>
          </a:p>
          <a:p>
            <a:endParaRPr lang="fr-BE" sz="1600" dirty="0"/>
          </a:p>
          <a:p>
            <a:r>
              <a:rPr lang="fr-BE" sz="1600" dirty="0"/>
              <a:t>- Christianisme = « religion de la sortie de la religion »</a:t>
            </a:r>
          </a:p>
          <a:p>
            <a:endParaRPr lang="fr-BE" sz="1600" dirty="0"/>
          </a:p>
          <a:p>
            <a:r>
              <a:rPr lang="fr-BE" sz="1600" dirty="0"/>
              <a:t>- Sécularisation</a:t>
            </a:r>
          </a:p>
        </p:txBody>
      </p:sp>
    </p:spTree>
    <p:extLst>
      <p:ext uri="{BB962C8B-B14F-4D97-AF65-F5344CB8AC3E}">
        <p14:creationId xmlns:p14="http://schemas.microsoft.com/office/powerpoint/2010/main" val="17860057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FA5CB7-D399-01EC-5650-E5083C49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références bibliographiques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2B6F3F-5031-2D55-7904-BD46E9CB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1987"/>
            <a:ext cx="8596668" cy="4312987"/>
          </a:xfrm>
        </p:spPr>
        <p:txBody>
          <a:bodyPr>
            <a:normAutofit/>
          </a:bodyPr>
          <a:lstStyle/>
          <a:p>
            <a:r>
              <a:rPr lang="fr-FR" sz="2000" dirty="0"/>
              <a:t>B</a:t>
            </a:r>
            <a:r>
              <a:rPr lang="fr-FR" sz="1600" dirty="0"/>
              <a:t>AUMAN</a:t>
            </a:r>
            <a:r>
              <a:rPr lang="fr-FR" sz="2000" dirty="0"/>
              <a:t> Zygmunt, </a:t>
            </a:r>
            <a:r>
              <a:rPr lang="fr-FR" sz="2000" i="1" dirty="0"/>
              <a:t>La vie en miettes. Expérience postmoderne et moralité</a:t>
            </a:r>
            <a:r>
              <a:rPr lang="fr-FR" sz="2000" dirty="0"/>
              <a:t>, Rodez, Éditions du Rouergue/Chambon, 2003. </a:t>
            </a:r>
          </a:p>
          <a:p>
            <a:r>
              <a:rPr lang="fr-FR" sz="2000" dirty="0"/>
              <a:t>B</a:t>
            </a:r>
            <a:r>
              <a:rPr lang="fr-FR" sz="1600" dirty="0"/>
              <a:t>AUMAN</a:t>
            </a:r>
            <a:r>
              <a:rPr lang="fr-FR" sz="2000" dirty="0"/>
              <a:t> Zygmunt, </a:t>
            </a:r>
            <a:r>
              <a:rPr lang="fr-FR" sz="2000" i="1" dirty="0"/>
              <a:t>L’amour liquide. De la fragilité des liens entre les hommes</a:t>
            </a:r>
            <a:r>
              <a:rPr lang="fr-FR" sz="2000" dirty="0"/>
              <a:t>, Rodez, Éditions du Rouergue/Chambon, 2004. </a:t>
            </a:r>
          </a:p>
          <a:p>
            <a:r>
              <a:rPr lang="fr-FR" sz="2000" dirty="0"/>
              <a:t>B</a:t>
            </a:r>
            <a:r>
              <a:rPr lang="fr-FR" sz="1600" dirty="0"/>
              <a:t>AUMAN</a:t>
            </a:r>
            <a:r>
              <a:rPr lang="fr-FR" sz="2000" dirty="0"/>
              <a:t> Zygmunt, </a:t>
            </a:r>
            <a:r>
              <a:rPr lang="fr-FR" sz="2000" i="1" dirty="0"/>
              <a:t>Identité</a:t>
            </a:r>
            <a:r>
              <a:rPr lang="fr-FR" sz="2000" dirty="0"/>
              <a:t>, Paris, L’Herne, 2010</a:t>
            </a:r>
          </a:p>
          <a:p>
            <a:r>
              <a:rPr lang="fr-FR" sz="2000" dirty="0"/>
              <a:t>B</a:t>
            </a:r>
            <a:r>
              <a:rPr lang="fr-FR" sz="1600" dirty="0"/>
              <a:t>AUMAN</a:t>
            </a:r>
            <a:r>
              <a:rPr lang="fr-FR" sz="2000" dirty="0"/>
              <a:t> Zygmunt, </a:t>
            </a:r>
            <a:r>
              <a:rPr lang="fr-FR" sz="2000" i="1" dirty="0"/>
              <a:t>Le présent liquide. Peurs sociales et obsession sécuritaire</a:t>
            </a:r>
            <a:r>
              <a:rPr lang="fr-FR" sz="2000" dirty="0"/>
              <a:t>, Paris, Seuil, 2007. </a:t>
            </a:r>
          </a:p>
          <a:p>
            <a:pPr algn="just"/>
            <a:r>
              <a:rPr lang="fr-BE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fr-BE" sz="16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ENZINE</a:t>
            </a:r>
            <a:r>
              <a:rPr lang="fr-BE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Rachid et H</a:t>
            </a:r>
            <a:r>
              <a:rPr lang="fr-BE" sz="16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ORVILLEUR</a:t>
            </a:r>
            <a:r>
              <a:rPr lang="fr-BE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Delphine, </a:t>
            </a:r>
            <a:r>
              <a:rPr lang="fr-BE" sz="2000" i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Des mille et une façons d’être juif ou musulman. Dialogue</a:t>
            </a:r>
            <a:r>
              <a:rPr lang="fr-BE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, Paris, Seuil, 2017. </a:t>
            </a:r>
          </a:p>
          <a:p>
            <a:pPr algn="just"/>
            <a:r>
              <a:rPr lang="en-US" sz="2000" cap="small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600" cap="small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OEVE</a:t>
            </a:r>
            <a:r>
              <a:rPr lang="en-US" sz="2000" cap="small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Lieven, </a:t>
            </a:r>
            <a:r>
              <a:rPr lang="en-US" sz="2000" i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God Interrupts History</a:t>
            </a:r>
            <a:r>
              <a:rPr lang="en-US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i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Theology in a Time of Upheaval</a:t>
            </a:r>
            <a:r>
              <a:rPr lang="en-US" sz="2000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, New York/London, Continuum, 2007. </a:t>
            </a:r>
            <a:endParaRPr lang="fr-BE" sz="2000" dirty="0">
              <a:effectLst/>
              <a:highlight>
                <a:srgbClr val="FFFF00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C54E07-6414-433A-9323-FFE0C2AFA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30</a:t>
            </a:fld>
            <a:endParaRPr lang="fr-B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7307C035-4EBC-67B9-0120-94CB380AE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476146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B3920-44B6-6597-ED5B-BD985981A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références bibliographiques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209D64-508A-7BA2-55CC-E20746B77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460310"/>
            <a:ext cx="8869789" cy="49461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100" dirty="0">
              <a:latin typeface="+mj-lt"/>
            </a:endParaRPr>
          </a:p>
          <a:p>
            <a:pPr algn="just"/>
            <a:r>
              <a:rPr lang="fr-FR" sz="2000" dirty="0"/>
              <a:t>B</a:t>
            </a:r>
            <a:r>
              <a:rPr lang="fr-FR" sz="1600" dirty="0"/>
              <a:t>OURGINE</a:t>
            </a:r>
            <a:r>
              <a:rPr lang="fr-FR" sz="2000" dirty="0"/>
              <a:t> Benoît, « La promesse d’être soi », dans </a:t>
            </a:r>
            <a:r>
              <a:rPr lang="fr-FR" sz="2000" i="1" dirty="0"/>
              <a:t>Revue théologique de Louvain</a:t>
            </a:r>
            <a:r>
              <a:rPr lang="fr-FR" sz="2000" dirty="0"/>
              <a:t>, 42 (2011/1), p. 3-34. </a:t>
            </a:r>
          </a:p>
          <a:p>
            <a:pPr algn="just"/>
            <a:r>
              <a:rPr lang="fr-FR" sz="2000" dirty="0"/>
              <a:t>G</a:t>
            </a:r>
            <a:r>
              <a:rPr lang="fr-FR" sz="1600" dirty="0"/>
              <a:t>AUCHET</a:t>
            </a:r>
            <a:r>
              <a:rPr lang="fr-FR" sz="2000" dirty="0"/>
              <a:t> Marcel, </a:t>
            </a:r>
            <a:r>
              <a:rPr lang="fr-FR" sz="2000" i="1" dirty="0"/>
              <a:t>Le désenchantement du monde. Une histoire politique de la religion</a:t>
            </a:r>
            <a:r>
              <a:rPr lang="fr-FR" sz="2000" dirty="0"/>
              <a:t>, Paris, Gallimard, 1985. </a:t>
            </a:r>
          </a:p>
          <a:p>
            <a:pPr algn="just"/>
            <a:r>
              <a:rPr lang="fr-FR" sz="2000" dirty="0"/>
              <a:t>H</a:t>
            </a:r>
            <a:r>
              <a:rPr lang="fr-FR" sz="1600" dirty="0"/>
              <a:t>ERVIEU-LÉGER</a:t>
            </a:r>
            <a:r>
              <a:rPr lang="fr-FR" sz="2000" dirty="0"/>
              <a:t> Danièle, </a:t>
            </a:r>
            <a:r>
              <a:rPr lang="fr-FR" sz="2000" i="1" dirty="0"/>
              <a:t>Le pèlerin et le converti. La religion en mouvement</a:t>
            </a:r>
            <a:r>
              <a:rPr lang="fr-FR" sz="2000" dirty="0"/>
              <a:t>, Paris, Flammarion, 1999. </a:t>
            </a:r>
          </a:p>
          <a:p>
            <a:pPr algn="just"/>
            <a:r>
              <a:rPr lang="fr-FR" sz="2000" dirty="0"/>
              <a:t>R</a:t>
            </a:r>
            <a:r>
              <a:rPr lang="fr-FR" sz="1600" dirty="0"/>
              <a:t>OSA</a:t>
            </a:r>
            <a:r>
              <a:rPr lang="fr-FR" sz="2000" dirty="0"/>
              <a:t> Hartmut, </a:t>
            </a:r>
            <a:r>
              <a:rPr lang="fr-FR" sz="2000" i="1" dirty="0"/>
              <a:t>Accélération. Une critique sociale du temps</a:t>
            </a:r>
            <a:r>
              <a:rPr lang="fr-FR" sz="2000" dirty="0"/>
              <a:t>, Paris, La Découverte, 2010.  </a:t>
            </a:r>
          </a:p>
          <a:p>
            <a:pPr algn="just"/>
            <a:r>
              <a:rPr lang="fr-FR" sz="2000" dirty="0">
                <a:highlight>
                  <a:srgbClr val="FFFF00"/>
                </a:highlight>
              </a:rPr>
              <a:t>S</a:t>
            </a:r>
            <a:r>
              <a:rPr lang="fr-FR" sz="1600" dirty="0">
                <a:highlight>
                  <a:srgbClr val="FFFF00"/>
                </a:highlight>
              </a:rPr>
              <a:t>ARTHOU-LAJUS</a:t>
            </a:r>
            <a:r>
              <a:rPr lang="fr-FR" sz="2000" dirty="0">
                <a:highlight>
                  <a:srgbClr val="FFFF00"/>
                </a:highlight>
              </a:rPr>
              <a:t> Nathalie, Le geste de transmettre (J’y crois), Paris, Bayard, 2017.</a:t>
            </a:r>
          </a:p>
          <a:p>
            <a:pPr algn="just"/>
            <a:r>
              <a:rPr lang="fr-FR" sz="2000" dirty="0"/>
              <a:t>W</a:t>
            </a:r>
            <a:r>
              <a:rPr lang="fr-FR" sz="1600" dirty="0"/>
              <a:t>EBER</a:t>
            </a:r>
            <a:r>
              <a:rPr lang="fr-FR" sz="2000" dirty="0"/>
              <a:t> Max, </a:t>
            </a:r>
            <a:r>
              <a:rPr lang="fr-FR" sz="2000" i="1" dirty="0"/>
              <a:t>Le savant et la politique</a:t>
            </a:r>
            <a:r>
              <a:rPr lang="fr-FR" sz="2000" dirty="0"/>
              <a:t>. </a:t>
            </a:r>
            <a:r>
              <a:rPr lang="fr-FR" sz="2000" i="1" dirty="0"/>
              <a:t>Une nouvelle traduction </a:t>
            </a:r>
            <a:r>
              <a:rPr lang="fr-FR" sz="2000" dirty="0"/>
              <a:t>(La Découverte / Poche, 158), Paris, La Découverte, 2003.</a:t>
            </a:r>
          </a:p>
          <a:p>
            <a:pPr algn="just"/>
            <a:r>
              <a:rPr lang="fr-FR" sz="2000" dirty="0"/>
              <a:t>Un site internet :  </a:t>
            </a:r>
            <a:r>
              <a:rPr lang="fr-BE" sz="2000" dirty="0">
                <a:hlinkClick r:id="rId2"/>
              </a:rPr>
              <a:t>https://ecsi.site/au/</a:t>
            </a:r>
            <a:r>
              <a:rPr lang="fr-FR" sz="2000" dirty="0"/>
              <a:t> </a:t>
            </a:r>
            <a:endParaRPr lang="fr-BE" sz="20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0C96CC-8A51-9FC8-F845-518BCB3BC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31</a:t>
            </a:fld>
            <a:endParaRPr lang="fr-BE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66A5C937-23D7-5BC6-3900-5DAB81C25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25737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B3E25-9808-6A63-BF92-9B1F142CC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9110" y="5576962"/>
            <a:ext cx="5984892" cy="566653"/>
          </a:xfrm>
        </p:spPr>
        <p:txBody>
          <a:bodyPr>
            <a:normAutofit fontScale="90000"/>
          </a:bodyPr>
          <a:lstStyle/>
          <a:p>
            <a:pPr algn="r"/>
            <a:r>
              <a:rPr lang="fr-FR" sz="3200" b="1" i="1" dirty="0">
                <a:solidFill>
                  <a:srgbClr val="FFC000"/>
                </a:solidFill>
              </a:rPr>
              <a:t>Merci pour votre attention.</a:t>
            </a:r>
            <a:endParaRPr lang="fr-BE" sz="3200" b="1" i="1" dirty="0">
              <a:solidFill>
                <a:srgbClr val="FFC000"/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B55031-560D-1BB9-CF6C-59DB32118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58972" y="6403509"/>
            <a:ext cx="6297612" cy="365125"/>
          </a:xfrm>
        </p:spPr>
        <p:txBody>
          <a:bodyPr/>
          <a:lstStyle/>
          <a:p>
            <a:pPr algn="ctr"/>
            <a:r>
              <a:rPr lang="fr-FR" dirty="0"/>
              <a:t>Journée pastorale – 23.11.2023 - G. Legrand</a:t>
            </a:r>
            <a:endParaRPr lang="fr-BE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5C204A-83A6-6B37-45AA-BD669BDD7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32</a:t>
            </a:fld>
            <a:endParaRPr lang="fr-BE"/>
          </a:p>
        </p:txBody>
      </p:sp>
      <p:pic>
        <p:nvPicPr>
          <p:cNvPr id="5" name="Picture 2" descr="© iStock">
            <a:extLst>
              <a:ext uri="{FF2B5EF4-FFF2-40B4-BE49-F238E27FC236}">
                <a16:creationId xmlns:a16="http://schemas.microsoft.com/office/drawing/2014/main" id="{DEF0A152-44ED-7DA0-C849-8A0BE8198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15" y="592754"/>
            <a:ext cx="8075967" cy="472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807A518-A021-E515-51BA-8E3880D003E4}"/>
              </a:ext>
            </a:extLst>
          </p:cNvPr>
          <p:cNvSpPr txBox="1">
            <a:spLocks/>
          </p:cNvSpPr>
          <p:nvPr/>
        </p:nvSpPr>
        <p:spPr>
          <a:xfrm>
            <a:off x="677334" y="5474709"/>
            <a:ext cx="8596668" cy="5666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endParaRPr lang="fr-BE" sz="2400" i="1" dirty="0"/>
          </a:p>
        </p:txBody>
      </p:sp>
    </p:spTree>
    <p:extLst>
      <p:ext uri="{BB962C8B-B14F-4D97-AF65-F5344CB8AC3E}">
        <p14:creationId xmlns:p14="http://schemas.microsoft.com/office/powerpoint/2010/main" val="150042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8" y="1606163"/>
            <a:ext cx="9084606" cy="4738977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1.2. Fin de la Modernité = « Exculturation du catholicisme »</a:t>
            </a:r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</a:t>
            </a:fld>
            <a:endParaRPr lang="fr-BE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4E3DF0C-75A8-316E-8346-B13FC2F303EE}"/>
              </a:ext>
            </a:extLst>
          </p:cNvPr>
          <p:cNvSpPr txBox="1"/>
          <p:nvPr/>
        </p:nvSpPr>
        <p:spPr>
          <a:xfrm>
            <a:off x="1158952" y="5263763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980638" y="3687059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D5782EB-1D06-167F-D4E8-EAC75E9A5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73"/>
          <a:stretch/>
        </p:blipFill>
        <p:spPr bwMode="auto">
          <a:xfrm>
            <a:off x="807726" y="2665493"/>
            <a:ext cx="2408574" cy="2973658"/>
          </a:xfrm>
          <a:prstGeom prst="rect">
            <a:avLst/>
          </a:prstGeom>
          <a:ln w="2540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0F191DD-58CB-C1E8-42F2-3A9A4BFFA90D}"/>
              </a:ext>
            </a:extLst>
          </p:cNvPr>
          <p:cNvSpPr txBox="1">
            <a:spLocks/>
          </p:cNvSpPr>
          <p:nvPr/>
        </p:nvSpPr>
        <p:spPr>
          <a:xfrm>
            <a:off x="3511407" y="2665493"/>
            <a:ext cx="6297611" cy="3081514"/>
          </a:xfrm>
          <a:prstGeom prst="rect">
            <a:avLst/>
          </a:prstGeom>
          <a:effectLst>
            <a:softEdge rad="127000"/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fr-FR" dirty="0"/>
          </a:p>
          <a:p>
            <a:r>
              <a:rPr lang="fr-FR" sz="2000" dirty="0"/>
              <a:t>Émergence d’une culture qui n’est plus structurée par le catholicisme</a:t>
            </a:r>
          </a:p>
          <a:p>
            <a:pPr lvl="1" algn="just"/>
            <a:r>
              <a:rPr lang="fr-FR" sz="2000" dirty="0"/>
              <a:t>Questions de sens :</a:t>
            </a:r>
          </a:p>
          <a:p>
            <a:pPr lvl="2" algn="just"/>
            <a:r>
              <a:rPr lang="fr-FR" sz="1800" u="sng" dirty="0"/>
              <a:t>Avant</a:t>
            </a:r>
            <a:r>
              <a:rPr lang="fr-FR" sz="1800" dirty="0"/>
              <a:t>, les réponses étaient fournies par l’Église</a:t>
            </a:r>
          </a:p>
          <a:p>
            <a:pPr lvl="2" algn="just"/>
            <a:r>
              <a:rPr lang="fr-FR" sz="1800" u="sng" dirty="0"/>
              <a:t>Maintenant</a:t>
            </a:r>
            <a:r>
              <a:rPr lang="fr-FR" sz="1800" dirty="0"/>
              <a:t>, il existe diverses sagesses, spiritualités, religions</a:t>
            </a:r>
          </a:p>
          <a:p>
            <a:pPr lvl="1" algn="just"/>
            <a:r>
              <a:rPr lang="fr-FR" sz="2000" dirty="0"/>
              <a:t>Bricolage, religions « poreuses » : syncrétisme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9D613F-7247-9665-347B-2B12F7504F9E}"/>
              </a:ext>
            </a:extLst>
          </p:cNvPr>
          <p:cNvSpPr txBox="1"/>
          <p:nvPr/>
        </p:nvSpPr>
        <p:spPr>
          <a:xfrm>
            <a:off x="310382" y="5747007"/>
            <a:ext cx="361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Danièle Hervieu-Léger (1947 - ) </a:t>
            </a:r>
          </a:p>
        </p:txBody>
      </p:sp>
    </p:spTree>
    <p:extLst>
      <p:ext uri="{BB962C8B-B14F-4D97-AF65-F5344CB8AC3E}">
        <p14:creationId xmlns:p14="http://schemas.microsoft.com/office/powerpoint/2010/main" val="2995029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8" y="1606164"/>
            <a:ext cx="9084606" cy="443519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1.3. Post-modernité = « Société liquide »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5</a:t>
            </a:fld>
            <a:endParaRPr lang="fr-BE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4E3DF0C-75A8-316E-8346-B13FC2F303EE}"/>
              </a:ext>
            </a:extLst>
          </p:cNvPr>
          <p:cNvSpPr txBox="1"/>
          <p:nvPr/>
        </p:nvSpPr>
        <p:spPr>
          <a:xfrm>
            <a:off x="1158952" y="5263763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721104" y="57510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0F191DD-58CB-C1E8-42F2-3A9A4BFFA90D}"/>
              </a:ext>
            </a:extLst>
          </p:cNvPr>
          <p:cNvSpPr txBox="1">
            <a:spLocks/>
          </p:cNvSpPr>
          <p:nvPr/>
        </p:nvSpPr>
        <p:spPr>
          <a:xfrm>
            <a:off x="3511407" y="2166860"/>
            <a:ext cx="6297611" cy="4120993"/>
          </a:xfrm>
          <a:prstGeom prst="rect">
            <a:avLst/>
          </a:prstGeom>
          <a:effectLst>
            <a:softEdge rad="127000"/>
          </a:effectLst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fr-FR" dirty="0"/>
          </a:p>
          <a:p>
            <a:pPr>
              <a:lnSpc>
                <a:spcPct val="90000"/>
              </a:lnSpc>
            </a:pPr>
            <a:r>
              <a:rPr lang="fr-FR" sz="2200" dirty="0"/>
              <a:t>1998 : « société solide » </a:t>
            </a:r>
            <a:r>
              <a:rPr lang="fr-FR" sz="2200" dirty="0">
                <a:sym typeface="Wingdings" panose="05000000000000000000" pitchFamily="2" charset="2"/>
              </a:rPr>
              <a:t> </a:t>
            </a:r>
            <a:r>
              <a:rPr lang="fr-FR" sz="2200" dirty="0"/>
              <a:t>« société liquide » 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2200" dirty="0"/>
              <a:t>Société aux liens affaiblis, relations incertaines, complexes et précaires</a:t>
            </a:r>
          </a:p>
          <a:p>
            <a:pPr lvl="1">
              <a:lnSpc>
                <a:spcPct val="90000"/>
              </a:lnSpc>
            </a:pPr>
            <a:r>
              <a:rPr lang="fr-FR" sz="1900" dirty="0"/>
              <a:t>Ex. : Divorces, séparations &gt; mariage</a:t>
            </a:r>
          </a:p>
          <a:p>
            <a:pPr lvl="1">
              <a:lnSpc>
                <a:spcPct val="90000"/>
              </a:lnSpc>
            </a:pPr>
            <a:r>
              <a:rPr lang="fr-FR" sz="1900" dirty="0"/>
              <a:t>Ex.: Réseaux sociaux sur Internet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2200" dirty="0"/>
              <a:t>Identité de plus en plus complexe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à"/>
            </a:pPr>
            <a:r>
              <a:rPr lang="fr-FR" sz="1900" dirty="0">
                <a:sym typeface="Wingdings" panose="05000000000000000000" pitchFamily="2" charset="2"/>
              </a:rPr>
              <a:t>L’homme aux prises avec ses contradictions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à"/>
            </a:pPr>
            <a:r>
              <a:rPr lang="fr-FR" sz="1900" dirty="0">
                <a:sym typeface="Wingdings" panose="05000000000000000000" pitchFamily="2" charset="2"/>
              </a:rPr>
              <a:t>Risque fondamentaliste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fr-FR" sz="2200" u="sng" dirty="0">
                <a:sym typeface="Wingdings" panose="05000000000000000000" pitchFamily="2" charset="2"/>
              </a:rPr>
              <a:t>Conclusion</a:t>
            </a:r>
            <a:r>
              <a:rPr lang="fr-FR" sz="2200" dirty="0">
                <a:sym typeface="Wingdings" panose="05000000000000000000" pitchFamily="2" charset="2"/>
              </a:rPr>
              <a:t> : Aucun acquis n’est définitif, chacun doit trouver le sens par lui-même.</a:t>
            </a:r>
            <a:endParaRPr lang="fr-FR" sz="2200" dirty="0"/>
          </a:p>
          <a:p>
            <a:endParaRPr lang="fr-FR" sz="1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9D613F-7247-9665-347B-2B12F7504F9E}"/>
              </a:ext>
            </a:extLst>
          </p:cNvPr>
          <p:cNvSpPr txBox="1"/>
          <p:nvPr/>
        </p:nvSpPr>
        <p:spPr>
          <a:xfrm>
            <a:off x="300824" y="5977457"/>
            <a:ext cx="330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Zygmunt </a:t>
            </a:r>
            <a:r>
              <a:rPr lang="fr-BE" dirty="0" err="1"/>
              <a:t>Bauman</a:t>
            </a:r>
            <a:r>
              <a:rPr lang="fr-BE" dirty="0"/>
              <a:t> (1925-2017 </a:t>
            </a:r>
            <a:r>
              <a:rPr lang="fr-BE" sz="1600" dirty="0"/>
              <a:t>) </a:t>
            </a:r>
          </a:p>
        </p:txBody>
      </p:sp>
      <p:pic>
        <p:nvPicPr>
          <p:cNvPr id="11" name="Picture 2" descr="Une image contenant texte, personne, homme">
            <a:extLst>
              <a:ext uri="{FF2B5EF4-FFF2-40B4-BE49-F238E27FC236}">
                <a16:creationId xmlns:a16="http://schemas.microsoft.com/office/drawing/2014/main" id="{BD4D0E0A-2B05-0976-298D-6F25BA5979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r="-4" b="2072"/>
          <a:stretch/>
        </p:blipFill>
        <p:spPr bwMode="auto">
          <a:xfrm>
            <a:off x="808527" y="2636652"/>
            <a:ext cx="2548383" cy="323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97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8" y="1606164"/>
            <a:ext cx="9084606" cy="443519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1.4. Post-modernité = « Accélération »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6</a:t>
            </a:fld>
            <a:endParaRPr lang="fr-BE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4E3DF0C-75A8-316E-8346-B13FC2F303EE}"/>
              </a:ext>
            </a:extLst>
          </p:cNvPr>
          <p:cNvSpPr txBox="1"/>
          <p:nvPr/>
        </p:nvSpPr>
        <p:spPr>
          <a:xfrm>
            <a:off x="1158952" y="5263763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721104" y="57510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0F191DD-58CB-C1E8-42F2-3A9A4BFFA90D}"/>
              </a:ext>
            </a:extLst>
          </p:cNvPr>
          <p:cNvSpPr txBox="1">
            <a:spLocks/>
          </p:cNvSpPr>
          <p:nvPr/>
        </p:nvSpPr>
        <p:spPr>
          <a:xfrm>
            <a:off x="2594776" y="2166860"/>
            <a:ext cx="6907033" cy="4435198"/>
          </a:xfrm>
          <a:prstGeom prst="rect">
            <a:avLst/>
          </a:prstGeom>
          <a:effectLst>
            <a:softEdge rad="127000"/>
          </a:effectLst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fr-FR" sz="100" dirty="0"/>
          </a:p>
          <a:p>
            <a:pPr>
              <a:lnSpc>
                <a:spcPct val="90000"/>
              </a:lnSpc>
            </a:pPr>
            <a:r>
              <a:rPr lang="fr-FR" sz="1900" dirty="0"/>
              <a:t>Accélération technique : transports, communications, production 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/>
          </a:p>
          <a:p>
            <a:pPr>
              <a:lnSpc>
                <a:spcPct val="90000"/>
              </a:lnSpc>
            </a:pPr>
            <a:r>
              <a:rPr lang="fr-FR" sz="1900" dirty="0"/>
              <a:t>Modification des structures</a:t>
            </a:r>
          </a:p>
          <a:p>
            <a:pPr lvl="1">
              <a:lnSpc>
                <a:spcPct val="90000"/>
              </a:lnSpc>
            </a:pPr>
            <a:r>
              <a:rPr lang="fr-FR" sz="1500" dirty="0"/>
              <a:t>Stabilité sur plusieurs générations </a:t>
            </a:r>
            <a:r>
              <a:rPr lang="fr-FR" sz="1500" dirty="0">
                <a:sym typeface="Wingdings" panose="05000000000000000000" pitchFamily="2" charset="2"/>
              </a:rPr>
              <a:t> Rythme intergénérationnel</a:t>
            </a:r>
          </a:p>
          <a:p>
            <a:pPr lvl="1">
              <a:lnSpc>
                <a:spcPct val="90000"/>
              </a:lnSpc>
            </a:pPr>
            <a:endParaRPr lang="fr-FR" sz="1400" dirty="0"/>
          </a:p>
          <a:p>
            <a:pPr>
              <a:lnSpc>
                <a:spcPct val="90000"/>
              </a:lnSpc>
            </a:pPr>
            <a:r>
              <a:rPr lang="fr-FR" sz="1900" dirty="0">
                <a:sym typeface="Wingdings" panose="05000000000000000000" pitchFamily="2" charset="2"/>
              </a:rPr>
              <a:t>Compression du présent, désynchronisation, fracture générationnelle</a:t>
            </a:r>
          </a:p>
          <a:p>
            <a:pPr marL="0" indent="0">
              <a:lnSpc>
                <a:spcPct val="90000"/>
              </a:lnSpc>
              <a:buNone/>
            </a:pPr>
            <a:endParaRPr lang="fr-FR" sz="10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fr-FR" sz="1900" dirty="0">
                <a:sym typeface="Wingdings" panose="05000000000000000000" pitchFamily="2" charset="2"/>
              </a:rPr>
              <a:t>Incapacité à transformer le vécu en expérience signifiante</a:t>
            </a:r>
          </a:p>
          <a:p>
            <a:pPr>
              <a:lnSpc>
                <a:spcPct val="90000"/>
              </a:lnSpc>
            </a:pPr>
            <a:endParaRPr lang="fr-FR" sz="19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 On n’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pas boulanger, mais on 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travaille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(depuis deux ans) comme boulanger, on n’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plus le mari de Y, mais on 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vit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avec elle, on n’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pas munichois ou conservateur, mais on 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habite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(pour les quelques années à venir) Munich et on </a:t>
            </a:r>
            <a:r>
              <a:rPr lang="fr-FR" sz="19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vote</a:t>
            </a:r>
            <a:r>
              <a:rPr lang="fr-FR" sz="19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conservateur. »</a:t>
            </a:r>
            <a:endParaRPr lang="fr-BE" sz="1900" i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fr-FR" sz="1900" dirty="0">
              <a:sym typeface="Wingdings" panose="05000000000000000000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endParaRPr lang="fr-FR" sz="1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9D613F-7247-9665-347B-2B12F7504F9E}"/>
              </a:ext>
            </a:extLst>
          </p:cNvPr>
          <p:cNvSpPr txBox="1"/>
          <p:nvPr/>
        </p:nvSpPr>
        <p:spPr>
          <a:xfrm>
            <a:off x="181847" y="5289807"/>
            <a:ext cx="257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Hartmut Rosa (1965 - )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DC7352-D66A-A703-2194-178EC24D6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 r="-2" b="5870"/>
          <a:stretch/>
        </p:blipFill>
        <p:spPr bwMode="auto">
          <a:xfrm>
            <a:off x="329129" y="2634215"/>
            <a:ext cx="2047435" cy="252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892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857" y="1606164"/>
            <a:ext cx="9477955" cy="443519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1.5. Post-modernité = « Détraditionalisation, pluralisation, individualisation »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7</a:t>
            </a:fld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721104" y="57510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0F191DD-58CB-C1E8-42F2-3A9A4BFFA90D}"/>
              </a:ext>
            </a:extLst>
          </p:cNvPr>
          <p:cNvSpPr txBox="1">
            <a:spLocks/>
          </p:cNvSpPr>
          <p:nvPr/>
        </p:nvSpPr>
        <p:spPr>
          <a:xfrm>
            <a:off x="3241110" y="2240777"/>
            <a:ext cx="6907033" cy="4120993"/>
          </a:xfrm>
          <a:prstGeom prst="rect">
            <a:avLst/>
          </a:prstGeom>
          <a:effectLst>
            <a:softEdge rad="127000"/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endParaRPr lang="fr-FR" sz="19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endParaRPr lang="fr-FR" sz="1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9D613F-7247-9665-347B-2B12F7504F9E}"/>
              </a:ext>
            </a:extLst>
          </p:cNvPr>
          <p:cNvSpPr txBox="1"/>
          <p:nvPr/>
        </p:nvSpPr>
        <p:spPr>
          <a:xfrm>
            <a:off x="580362" y="5645260"/>
            <a:ext cx="292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Lieven</a:t>
            </a:r>
            <a:r>
              <a:rPr lang="fr-BE" dirty="0"/>
              <a:t> </a:t>
            </a:r>
            <a:r>
              <a:rPr lang="fr-BE" dirty="0" err="1"/>
              <a:t>Boeve</a:t>
            </a:r>
            <a:r>
              <a:rPr lang="fr-BE" dirty="0"/>
              <a:t> (1966 - ) </a:t>
            </a:r>
          </a:p>
        </p:txBody>
      </p:sp>
      <p:pic>
        <p:nvPicPr>
          <p:cNvPr id="9" name="Picture 2" descr="Lieven Boeve">
            <a:extLst>
              <a:ext uri="{FF2B5EF4-FFF2-40B4-BE49-F238E27FC236}">
                <a16:creationId xmlns:a16="http://schemas.microsoft.com/office/drawing/2014/main" id="{35ED9D08-8C32-447D-80F3-256CA09B13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1596" b="1604"/>
          <a:stretch/>
        </p:blipFill>
        <p:spPr bwMode="auto">
          <a:xfrm>
            <a:off x="419227" y="2843045"/>
            <a:ext cx="3171557" cy="275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ED459C73-C4C3-0CF8-821F-3E5A9BAF9A7B}"/>
              </a:ext>
            </a:extLst>
          </p:cNvPr>
          <p:cNvSpPr txBox="1">
            <a:spLocks/>
          </p:cNvSpPr>
          <p:nvPr/>
        </p:nvSpPr>
        <p:spPr>
          <a:xfrm>
            <a:off x="3512347" y="2256492"/>
            <a:ext cx="6179247" cy="4120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3" charset="2"/>
              <a:buNone/>
            </a:pPr>
            <a:endParaRPr lang="fr-FR" sz="1500" dirty="0"/>
          </a:p>
          <a:p>
            <a:pPr lvl="1" algn="just">
              <a:lnSpc>
                <a:spcPct val="90000"/>
              </a:lnSpc>
            </a:pPr>
            <a:r>
              <a:rPr lang="fr-FR" sz="2000" dirty="0"/>
              <a:t>« La thèse de la sécularisation n’est plus pertinente aujourd’hui »</a:t>
            </a:r>
            <a:r>
              <a:rPr lang="fr-BE" sz="2000" dirty="0"/>
              <a:t> (théorie de la « somme nulle » remise en question)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fr-BE" sz="1800" dirty="0"/>
          </a:p>
          <a:p>
            <a:pPr lvl="1">
              <a:lnSpc>
                <a:spcPct val="90000"/>
              </a:lnSpc>
            </a:pPr>
            <a:r>
              <a:rPr lang="fr-BE" sz="2000" dirty="0"/>
              <a:t>Europe « post-laïque » et « post-chrétienne »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fr-BE" sz="1800" dirty="0"/>
          </a:p>
          <a:p>
            <a:pPr lvl="1">
              <a:lnSpc>
                <a:spcPct val="90000"/>
              </a:lnSpc>
            </a:pPr>
            <a:r>
              <a:rPr lang="fr-BE" sz="2000" dirty="0"/>
              <a:t>Trois processus importants : </a:t>
            </a:r>
          </a:p>
          <a:p>
            <a:pPr lvl="2">
              <a:lnSpc>
                <a:spcPct val="90000"/>
              </a:lnSpc>
            </a:pPr>
            <a:r>
              <a:rPr lang="fr-BE" sz="2000" dirty="0"/>
              <a:t>Détraditionalisation</a:t>
            </a:r>
          </a:p>
          <a:p>
            <a:pPr lvl="2">
              <a:lnSpc>
                <a:spcPct val="90000"/>
              </a:lnSpc>
            </a:pPr>
            <a:r>
              <a:rPr lang="fr-BE" sz="2000" dirty="0"/>
              <a:t>Pluralisation</a:t>
            </a:r>
          </a:p>
          <a:p>
            <a:pPr lvl="2">
              <a:lnSpc>
                <a:spcPct val="90000"/>
              </a:lnSpc>
            </a:pPr>
            <a:r>
              <a:rPr lang="fr-BE" sz="2000" dirty="0"/>
              <a:t>Individualisation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5712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1. Notre contexte sociologique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857" y="1606164"/>
            <a:ext cx="9477955" cy="443519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1.5. Post-modernité = « Détraditionalisation, pluralisation, individualisation »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8</a:t>
            </a:fld>
            <a:endParaRPr lang="fr-BE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8AE8A73-8EFE-90BA-2F6B-96686BAFD462}"/>
              </a:ext>
            </a:extLst>
          </p:cNvPr>
          <p:cNvSpPr txBox="1"/>
          <p:nvPr/>
        </p:nvSpPr>
        <p:spPr>
          <a:xfrm>
            <a:off x="3568704" y="55986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ED68989-0F37-0FC8-FD5A-97A9577EB7ED}"/>
              </a:ext>
            </a:extLst>
          </p:cNvPr>
          <p:cNvSpPr txBox="1"/>
          <p:nvPr/>
        </p:nvSpPr>
        <p:spPr>
          <a:xfrm>
            <a:off x="3721104" y="5751047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BF075D-ACA6-266D-EF77-D929BD1A69A6}"/>
              </a:ext>
            </a:extLst>
          </p:cNvPr>
          <p:cNvSpPr txBox="1"/>
          <p:nvPr/>
        </p:nvSpPr>
        <p:spPr>
          <a:xfrm>
            <a:off x="6448477" y="5189466"/>
            <a:ext cx="1743787" cy="42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0F191DD-58CB-C1E8-42F2-3A9A4BFFA90D}"/>
              </a:ext>
            </a:extLst>
          </p:cNvPr>
          <p:cNvSpPr txBox="1">
            <a:spLocks/>
          </p:cNvSpPr>
          <p:nvPr/>
        </p:nvSpPr>
        <p:spPr>
          <a:xfrm>
            <a:off x="3241110" y="2240777"/>
            <a:ext cx="6907033" cy="4120993"/>
          </a:xfrm>
          <a:prstGeom prst="rect">
            <a:avLst/>
          </a:prstGeom>
          <a:effectLst>
            <a:softEdge rad="127000"/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endParaRPr lang="fr-FR" sz="19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endParaRPr lang="fr-FR" sz="1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9D613F-7247-9665-347B-2B12F7504F9E}"/>
              </a:ext>
            </a:extLst>
          </p:cNvPr>
          <p:cNvSpPr txBox="1"/>
          <p:nvPr/>
        </p:nvSpPr>
        <p:spPr>
          <a:xfrm>
            <a:off x="349857" y="5413981"/>
            <a:ext cx="267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Lieven</a:t>
            </a:r>
            <a:r>
              <a:rPr lang="fr-BE" dirty="0"/>
              <a:t> </a:t>
            </a:r>
            <a:r>
              <a:rPr lang="fr-BE" dirty="0" err="1"/>
              <a:t>Boeve</a:t>
            </a:r>
            <a:r>
              <a:rPr lang="fr-BE" dirty="0"/>
              <a:t> (1966 - ) </a:t>
            </a:r>
          </a:p>
        </p:txBody>
      </p:sp>
      <p:pic>
        <p:nvPicPr>
          <p:cNvPr id="9" name="Picture 2" descr="Lieven Boeve">
            <a:extLst>
              <a:ext uri="{FF2B5EF4-FFF2-40B4-BE49-F238E27FC236}">
                <a16:creationId xmlns:a16="http://schemas.microsoft.com/office/drawing/2014/main" id="{35ED9D08-8C32-447D-80F3-256CA09B13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1596" b="1604"/>
          <a:stretch/>
        </p:blipFill>
        <p:spPr bwMode="auto">
          <a:xfrm>
            <a:off x="274166" y="2700463"/>
            <a:ext cx="3065285" cy="266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DB8A5B-E6FB-2C6D-6B12-49074E306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571" y="2701449"/>
            <a:ext cx="6476359" cy="153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5A198EC3-4598-6576-795F-F5DCB69E0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74" y="4417765"/>
            <a:ext cx="5705949" cy="189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671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87F55-7191-7E41-6BDB-27A67EE3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0073"/>
          </a:xfrm>
        </p:spPr>
        <p:txBody>
          <a:bodyPr/>
          <a:lstStyle/>
          <a:p>
            <a:r>
              <a:rPr lang="fr-FR" b="1" dirty="0">
                <a:solidFill>
                  <a:srgbClr val="FFC000"/>
                </a:solidFill>
              </a:rPr>
              <a:t>2. Apports philosophiques</a:t>
            </a:r>
            <a:endParaRPr lang="fr-BE" b="1" dirty="0">
              <a:solidFill>
                <a:srgbClr val="FFC000"/>
              </a:solidFill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5E70B71-58F5-91F5-5854-688F2803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19" y="2072508"/>
            <a:ext cx="5583382" cy="3707531"/>
          </a:xfrm>
        </p:spPr>
        <p:txBody>
          <a:bodyPr>
            <a:normAutofit/>
          </a:bodyPr>
          <a:lstStyle/>
          <a:p>
            <a:r>
              <a:rPr lang="fr-FR" sz="2200" dirty="0">
                <a:highlight>
                  <a:srgbClr val="FFFF00"/>
                </a:highlight>
              </a:rPr>
              <a:t>Faire place aux héritiers pour qu’ils se réapproprient leur héritage</a:t>
            </a:r>
          </a:p>
          <a:p>
            <a:pPr marL="0" indent="0">
              <a:buNone/>
            </a:pPr>
            <a:endParaRPr lang="fr-FR" dirty="0">
              <a:highlight>
                <a:srgbClr val="FFFF00"/>
              </a:highlight>
            </a:endParaRPr>
          </a:p>
          <a:p>
            <a:r>
              <a:rPr lang="fr-FR" sz="2200" dirty="0">
                <a:highlight>
                  <a:srgbClr val="FFFF00"/>
                </a:highlight>
              </a:rPr>
              <a:t>3 métaphores </a:t>
            </a:r>
            <a:r>
              <a:rPr lang="fr-FR" sz="2200" dirty="0"/>
              <a:t>:</a:t>
            </a:r>
          </a:p>
          <a:p>
            <a:pPr lvl="1"/>
            <a:r>
              <a:rPr lang="fr-FR" sz="1800" dirty="0"/>
              <a:t>Les seuils : lieux / espaces ouverts</a:t>
            </a:r>
          </a:p>
          <a:p>
            <a:pPr lvl="1"/>
            <a:r>
              <a:rPr lang="fr-FR" sz="1800" dirty="0"/>
              <a:t>Le « jeu de la passe » au rugby</a:t>
            </a:r>
          </a:p>
          <a:p>
            <a:pPr lvl="1"/>
            <a:r>
              <a:rPr lang="fr-FR" sz="1800" dirty="0"/>
              <a:t>Les « passeurs » (exemple de Shéhérazade)</a:t>
            </a:r>
          </a:p>
          <a:p>
            <a:pPr marL="0" indent="0">
              <a:buNone/>
            </a:pPr>
            <a:endParaRPr lang="fr-FR" dirty="0"/>
          </a:p>
          <a:p>
            <a:pPr lvl="1"/>
            <a:endParaRPr lang="fr-FR" sz="200" dirty="0"/>
          </a:p>
          <a:p>
            <a:endParaRPr lang="fr-FR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B211EA-5DC3-39D4-5979-F98546C7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8952" y="6492875"/>
            <a:ext cx="6297612" cy="365125"/>
          </a:xfrm>
        </p:spPr>
        <p:txBody>
          <a:bodyPr/>
          <a:lstStyle/>
          <a:p>
            <a:pPr algn="ctr"/>
            <a:r>
              <a:rPr lang="fr-FR"/>
              <a:t>Journée pastorale – 23.11.2023 - G. Legrand</a:t>
            </a:r>
            <a:endParaRPr lang="fr-BE"/>
          </a:p>
          <a:p>
            <a:pPr algn="ctr"/>
            <a:endParaRPr lang="fr-B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4FE5D-AA3E-3333-1295-50C57E5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9</a:t>
            </a:fld>
            <a:endParaRPr lang="fr-B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BD20885-C6AB-12C3-C842-F785ACE0D0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4388" r="20742" b="2568"/>
          <a:stretch/>
        </p:blipFill>
        <p:spPr bwMode="auto">
          <a:xfrm>
            <a:off x="6372012" y="2072508"/>
            <a:ext cx="2560320" cy="370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525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5281</TotalTime>
  <Words>2578</Words>
  <Application>Microsoft Office PowerPoint</Application>
  <PresentationFormat>Grand écran</PresentationFormat>
  <Paragraphs>379</Paragraphs>
  <Slides>32</Slides>
  <Notes>30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9" baseType="lpstr">
      <vt:lpstr>Arial</vt:lpstr>
      <vt:lpstr>Calibri</vt:lpstr>
      <vt:lpstr>Palatino Linotype</vt:lpstr>
      <vt:lpstr>Trebuchet MS</vt:lpstr>
      <vt:lpstr>Wingdings</vt:lpstr>
      <vt:lpstr>Wingdings 3</vt:lpstr>
      <vt:lpstr>Facette</vt:lpstr>
      <vt:lpstr>Comment tirer son trésor du neuf et de l’ancien  (Mt 13, 52) ? </vt:lpstr>
      <vt:lpstr>Plan de la présentation</vt:lpstr>
      <vt:lpstr>1. Notre contexte sociologique</vt:lpstr>
      <vt:lpstr>1. Notre contexte sociologique</vt:lpstr>
      <vt:lpstr>1. Notre contexte sociologique</vt:lpstr>
      <vt:lpstr>1. Notre contexte sociologique</vt:lpstr>
      <vt:lpstr>1. Notre contexte sociologique</vt:lpstr>
      <vt:lpstr>1. Notre contexte sociologique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2. Apports philosophiques</vt:lpstr>
      <vt:lpstr>3. La religion comme re-lecture</vt:lpstr>
      <vt:lpstr>3. La religion comme re-lecture</vt:lpstr>
      <vt:lpstr>4. Une « fidélité créative » à la tradition</vt:lpstr>
      <vt:lpstr>4. Une « fidélité créative » à la tradition</vt:lpstr>
      <vt:lpstr>5. Interruption et recontextualisation</vt:lpstr>
      <vt:lpstr>5. Interruption et recontextualisation</vt:lpstr>
      <vt:lpstr>5. Interruption et recontextualisation</vt:lpstr>
      <vt:lpstr>5. Interruption et recontextualisation</vt:lpstr>
      <vt:lpstr>5. Interruption et recontextualisation</vt:lpstr>
      <vt:lpstr>5. Interruption et recontextualisation</vt:lpstr>
      <vt:lpstr>Questions et réactions</vt:lpstr>
      <vt:lpstr>Quelques références bibliographiques</vt:lpstr>
      <vt:lpstr>Quelques références bibliographiques</vt:lpstr>
      <vt:lpstr>Merci pour votre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LTECO1220 :  Sociétés, cultures, religions</dc:title>
  <dc:creator>Geoffrey Legrand</dc:creator>
  <cp:lastModifiedBy>Geoffrey Legrand</cp:lastModifiedBy>
  <cp:revision>106</cp:revision>
  <dcterms:created xsi:type="dcterms:W3CDTF">2022-09-19T10:59:56Z</dcterms:created>
  <dcterms:modified xsi:type="dcterms:W3CDTF">2023-11-25T10:44:42Z</dcterms:modified>
</cp:coreProperties>
</file>