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89" r:id="rId3"/>
    <p:sldId id="290" r:id="rId4"/>
    <p:sldId id="291" r:id="rId5"/>
    <p:sldId id="292" r:id="rId6"/>
    <p:sldId id="294" r:id="rId7"/>
    <p:sldId id="293" r:id="rId8"/>
    <p:sldId id="295" r:id="rId9"/>
    <p:sldId id="296" r:id="rId10"/>
    <p:sldId id="297" r:id="rId11"/>
    <p:sldId id="298" r:id="rId12"/>
    <p:sldId id="299" r:id="rId13"/>
    <p:sldId id="300" r:id="rId14"/>
    <p:sldId id="301" r:id="rId15"/>
    <p:sldId id="302" r:id="rId16"/>
    <p:sldId id="303" r:id="rId17"/>
    <p:sldId id="306" r:id="rId18"/>
    <p:sldId id="307" r:id="rId19"/>
    <p:sldId id="308" r:id="rId20"/>
    <p:sldId id="310" r:id="rId21"/>
    <p:sldId id="309" r:id="rId22"/>
    <p:sldId id="311" r:id="rId23"/>
    <p:sldId id="312" r:id="rId24"/>
    <p:sldId id="313" r:id="rId25"/>
    <p:sldId id="288"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118" autoAdjust="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D2DC55-ECF0-4F3C-9799-8DFB2173CA37}" type="datetimeFigureOut">
              <a:rPr lang="fr-BE" smtClean="0"/>
              <a:t>10-08-23</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2AD994-D965-47B7-9703-CB57F13DB2F5}" type="slidenum">
              <a:rPr lang="fr-BE" smtClean="0"/>
              <a:t>‹N°›</a:t>
            </a:fld>
            <a:endParaRPr lang="fr-BE"/>
          </a:p>
        </p:txBody>
      </p:sp>
    </p:spTree>
    <p:extLst>
      <p:ext uri="{BB962C8B-B14F-4D97-AF65-F5344CB8AC3E}">
        <p14:creationId xmlns:p14="http://schemas.microsoft.com/office/powerpoint/2010/main" val="1340349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02AD994-D965-47B7-9703-CB57F13DB2F5}" type="slidenum">
              <a:rPr lang="fr-BE" smtClean="0"/>
              <a:t>1</a:t>
            </a:fld>
            <a:endParaRPr lang="fr-BE"/>
          </a:p>
        </p:txBody>
      </p:sp>
    </p:spTree>
    <p:extLst>
      <p:ext uri="{BB962C8B-B14F-4D97-AF65-F5344CB8AC3E}">
        <p14:creationId xmlns:p14="http://schemas.microsoft.com/office/powerpoint/2010/main" val="2810961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5"/>
          </p:nvPr>
        </p:nvSpPr>
        <p:spPr/>
        <p:txBody>
          <a:bodyPr/>
          <a:lstStyle/>
          <a:p>
            <a:fld id="{D02AD994-D965-47B7-9703-CB57F13DB2F5}" type="slidenum">
              <a:rPr lang="fr-BE" smtClean="0"/>
              <a:t>25</a:t>
            </a:fld>
            <a:endParaRPr lang="fr-BE"/>
          </a:p>
        </p:txBody>
      </p:sp>
    </p:spTree>
    <p:extLst>
      <p:ext uri="{BB962C8B-B14F-4D97-AF65-F5344CB8AC3E}">
        <p14:creationId xmlns:p14="http://schemas.microsoft.com/office/powerpoint/2010/main" val="18453218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089B343-16EC-4FBB-A1B8-D9914DEA43DD}" type="datetime1">
              <a:rPr lang="fr-BE" smtClean="0"/>
              <a:t>10-08-23</a:t>
            </a:fld>
            <a:endParaRPr lang="fr-BE"/>
          </a:p>
        </p:txBody>
      </p:sp>
      <p:sp>
        <p:nvSpPr>
          <p:cNvPr id="5" name="Footer Placeholder 4"/>
          <p:cNvSpPr>
            <a:spLocks noGrp="1"/>
          </p:cNvSpPr>
          <p:nvPr>
            <p:ph type="ftr" sz="quarter" idx="11"/>
          </p:nvPr>
        </p:nvSpPr>
        <p:spPr>
          <a:xfrm>
            <a:off x="2692397" y="5037663"/>
            <a:ext cx="5214635" cy="279400"/>
          </a:xfrm>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a:xfrm>
            <a:off x="8956900" y="5037663"/>
            <a:ext cx="551167" cy="279400"/>
          </a:xfrm>
        </p:spPr>
        <p:txBody>
          <a:bodyPr/>
          <a:lstStyle/>
          <a:p>
            <a:fld id="{179806A3-4D35-4CF4-AB75-82D1919212D1}" type="slidenum">
              <a:rPr lang="fr-BE" smtClean="0"/>
              <a:t>‹N°›</a:t>
            </a:fld>
            <a:endParaRPr lang="fr-BE"/>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0436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1E28C1B-A049-4CE2-B5BF-9DB5F58E6DC2}" type="datetime1">
              <a:rPr lang="fr-BE" smtClean="0"/>
              <a:t>10-08-23</a:t>
            </a:fld>
            <a:endParaRPr lang="fr-BE"/>
          </a:p>
        </p:txBody>
      </p:sp>
      <p:sp>
        <p:nvSpPr>
          <p:cNvPr id="6" name="Footer Placeholder 5"/>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7" name="Slide Number Placeholder 6"/>
          <p:cNvSpPr>
            <a:spLocks noGrp="1"/>
          </p:cNvSpPr>
          <p:nvPr>
            <p:ph type="sldNum" sz="quarter" idx="12"/>
          </p:nvPr>
        </p:nvSpPr>
        <p:spPr/>
        <p:txBody>
          <a:bodyPr/>
          <a:lstStyle/>
          <a:p>
            <a:fld id="{179806A3-4D35-4CF4-AB75-82D1919212D1}" type="slidenum">
              <a:rPr lang="fr-BE" smtClean="0"/>
              <a:t>‹N°›</a:t>
            </a:fld>
            <a:endParaRPr lang="fr-BE"/>
          </a:p>
        </p:txBody>
      </p:sp>
    </p:spTree>
    <p:extLst>
      <p:ext uri="{BB962C8B-B14F-4D97-AF65-F5344CB8AC3E}">
        <p14:creationId xmlns:p14="http://schemas.microsoft.com/office/powerpoint/2010/main" val="2396105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2DAA5E-0896-44C6-BFCC-5F252C571684}"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2689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9F36670-7B9A-4B6E-B86D-E8CA44C05876}"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3552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AAB94C2-4C17-459B-A0A8-E15DB8C8840E}"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spTree>
    <p:extLst>
      <p:ext uri="{BB962C8B-B14F-4D97-AF65-F5344CB8AC3E}">
        <p14:creationId xmlns:p14="http://schemas.microsoft.com/office/powerpoint/2010/main" val="696631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CF772CD-146B-4331-95C4-D7B2C1712082}"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6181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1159B2C0-A8B8-46F8-9A04-5B7F49B86D2E}"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6044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D15CABF-62A2-4D68-8CEF-8FE437B1B21E}"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920522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234C350-BB6D-4F0F-BE84-94D6174B0E8B}"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7544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7E56D8F-3A25-4233-9C43-C9D701E645F5}"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spTree>
    <p:extLst>
      <p:ext uri="{BB962C8B-B14F-4D97-AF65-F5344CB8AC3E}">
        <p14:creationId xmlns:p14="http://schemas.microsoft.com/office/powerpoint/2010/main" val="18253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C22F3BB-838F-42C6-ACE6-8B5D2D81739C}" type="datetime1">
              <a:rPr lang="fr-BE" smtClean="0"/>
              <a:t>10-08-23</a:t>
            </a:fld>
            <a:endParaRPr lang="fr-BE"/>
          </a:p>
        </p:txBody>
      </p:sp>
      <p:sp>
        <p:nvSpPr>
          <p:cNvPr id="5" name="Footer Placeholder 4"/>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12"/>
          </p:nvPr>
        </p:nvSpPr>
        <p:spPr/>
        <p:txBody>
          <a:bodyPr/>
          <a:lstStyle/>
          <a:p>
            <a:fld id="{179806A3-4D35-4CF4-AB75-82D1919212D1}" type="slidenum">
              <a:rPr lang="fr-BE" smtClean="0"/>
              <a:t>‹N°›</a:t>
            </a:fld>
            <a:endParaRPr lang="fr-BE"/>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7405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2A9053-A78E-435F-B33F-F96B04F71CD7}" type="datetime1">
              <a:rPr lang="fr-BE" smtClean="0"/>
              <a:t>10-08-23</a:t>
            </a:fld>
            <a:endParaRPr lang="fr-BE"/>
          </a:p>
        </p:txBody>
      </p:sp>
      <p:sp>
        <p:nvSpPr>
          <p:cNvPr id="6" name="Footer Placeholder 5"/>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7" name="Slide Number Placeholder 6"/>
          <p:cNvSpPr>
            <a:spLocks noGrp="1"/>
          </p:cNvSpPr>
          <p:nvPr>
            <p:ph type="sldNum" sz="quarter" idx="12"/>
          </p:nvPr>
        </p:nvSpPr>
        <p:spPr/>
        <p:txBody>
          <a:bodyPr/>
          <a:lstStyle/>
          <a:p>
            <a:fld id="{179806A3-4D35-4CF4-AB75-82D1919212D1}" type="slidenum">
              <a:rPr lang="fr-BE" smtClean="0"/>
              <a:t>‹N°›</a:t>
            </a:fld>
            <a:endParaRPr lang="fr-BE"/>
          </a:p>
        </p:txBody>
      </p:sp>
    </p:spTree>
    <p:extLst>
      <p:ext uri="{BB962C8B-B14F-4D97-AF65-F5344CB8AC3E}">
        <p14:creationId xmlns:p14="http://schemas.microsoft.com/office/powerpoint/2010/main" val="286302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7BC12B0A-71A3-4993-AFCA-C7A82FBE4DAB}" type="datetime1">
              <a:rPr lang="fr-BE" smtClean="0"/>
              <a:t>10-08-23</a:t>
            </a:fld>
            <a:endParaRPr lang="fr-BE"/>
          </a:p>
        </p:txBody>
      </p:sp>
      <p:sp>
        <p:nvSpPr>
          <p:cNvPr id="8" name="Footer Placeholder 7"/>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9" name="Slide Number Placeholder 8"/>
          <p:cNvSpPr>
            <a:spLocks noGrp="1"/>
          </p:cNvSpPr>
          <p:nvPr>
            <p:ph type="sldNum" sz="quarter" idx="12"/>
          </p:nvPr>
        </p:nvSpPr>
        <p:spPr/>
        <p:txBody>
          <a:bodyPr/>
          <a:lstStyle/>
          <a:p>
            <a:fld id="{179806A3-4D35-4CF4-AB75-82D1919212D1}" type="slidenum">
              <a:rPr lang="fr-BE" smtClean="0"/>
              <a:t>‹N°›</a:t>
            </a:fld>
            <a:endParaRPr lang="fr-BE"/>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0491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4AF3193-0F2C-4E73-94C1-26A45810599B}" type="datetime1">
              <a:rPr lang="fr-BE" smtClean="0"/>
              <a:t>10-08-23</a:t>
            </a:fld>
            <a:endParaRPr lang="fr-BE"/>
          </a:p>
        </p:txBody>
      </p:sp>
      <p:sp>
        <p:nvSpPr>
          <p:cNvPr id="4" name="Footer Placeholder 3"/>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5" name="Slide Number Placeholder 4"/>
          <p:cNvSpPr>
            <a:spLocks noGrp="1"/>
          </p:cNvSpPr>
          <p:nvPr>
            <p:ph type="sldNum" sz="quarter" idx="12"/>
          </p:nvPr>
        </p:nvSpPr>
        <p:spPr/>
        <p:txBody>
          <a:bodyPr/>
          <a:lstStyle/>
          <a:p>
            <a:fld id="{179806A3-4D35-4CF4-AB75-82D1919212D1}" type="slidenum">
              <a:rPr lang="fr-BE" smtClean="0"/>
              <a:t>‹N°›</a:t>
            </a:fld>
            <a:endParaRPr lang="fr-BE"/>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728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68452-DB37-4189-BBB7-5082F80C03CA}" type="datetime1">
              <a:rPr lang="fr-BE" smtClean="0"/>
              <a:t>10-08-23</a:t>
            </a:fld>
            <a:endParaRPr lang="fr-BE"/>
          </a:p>
        </p:txBody>
      </p:sp>
      <p:sp>
        <p:nvSpPr>
          <p:cNvPr id="3" name="Footer Placeholder 2"/>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4" name="Slide Number Placeholder 3"/>
          <p:cNvSpPr>
            <a:spLocks noGrp="1"/>
          </p:cNvSpPr>
          <p:nvPr>
            <p:ph type="sldNum" sz="quarter" idx="12"/>
          </p:nvPr>
        </p:nvSpPr>
        <p:spPr/>
        <p:txBody>
          <a:bodyPr/>
          <a:lstStyle/>
          <a:p>
            <a:fld id="{179806A3-4D35-4CF4-AB75-82D1919212D1}" type="slidenum">
              <a:rPr lang="fr-BE" smtClean="0"/>
              <a:t>‹N°›</a:t>
            </a:fld>
            <a:endParaRPr lang="fr-BE"/>
          </a:p>
        </p:txBody>
      </p:sp>
    </p:spTree>
    <p:extLst>
      <p:ext uri="{BB962C8B-B14F-4D97-AF65-F5344CB8AC3E}">
        <p14:creationId xmlns:p14="http://schemas.microsoft.com/office/powerpoint/2010/main" val="1367737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7299C4D-5D2A-4C4C-98D3-E4ED5B036272}" type="datetime1">
              <a:rPr lang="fr-BE" smtClean="0"/>
              <a:t>10-08-23</a:t>
            </a:fld>
            <a:endParaRPr lang="fr-BE"/>
          </a:p>
        </p:txBody>
      </p:sp>
      <p:sp>
        <p:nvSpPr>
          <p:cNvPr id="6" name="Footer Placeholder 5"/>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7" name="Slide Number Placeholder 6"/>
          <p:cNvSpPr>
            <a:spLocks noGrp="1"/>
          </p:cNvSpPr>
          <p:nvPr>
            <p:ph type="sldNum" sz="quarter" idx="12"/>
          </p:nvPr>
        </p:nvSpPr>
        <p:spPr/>
        <p:txBody>
          <a:bodyPr/>
          <a:lstStyle/>
          <a:p>
            <a:fld id="{179806A3-4D35-4CF4-AB75-82D1919212D1}" type="slidenum">
              <a:rPr lang="fr-BE" smtClean="0"/>
              <a:t>‹N°›</a:t>
            </a:fld>
            <a:endParaRPr lang="fr-BE"/>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5209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A6EC0E8-8D7C-4534-8E4F-90C673DF06D7}" type="datetime1">
              <a:rPr lang="fr-BE" smtClean="0"/>
              <a:t>10-08-23</a:t>
            </a:fld>
            <a:endParaRPr lang="fr-BE"/>
          </a:p>
        </p:txBody>
      </p:sp>
      <p:sp>
        <p:nvSpPr>
          <p:cNvPr id="6" name="Footer Placeholder 5"/>
          <p:cNvSpPr>
            <a:spLocks noGrp="1"/>
          </p:cNvSpPr>
          <p:nvPr>
            <p:ph type="ftr" sz="quarter" idx="11"/>
          </p:nvPr>
        </p:nvSpPr>
        <p:spPr/>
        <p:txBody>
          <a:bodyPr/>
          <a:lstStyle/>
          <a:p>
            <a:r>
              <a:rPr lang="fr-FR"/>
              <a:t>Geoffrey Legrand - « Église manifeste » et « Église latente » - 25e colloque de l’APTEF (Kigali, 11 août 2023)</a:t>
            </a:r>
            <a:endParaRPr lang="fr-BE"/>
          </a:p>
        </p:txBody>
      </p:sp>
      <p:sp>
        <p:nvSpPr>
          <p:cNvPr id="7" name="Slide Number Placeholder 6"/>
          <p:cNvSpPr>
            <a:spLocks noGrp="1"/>
          </p:cNvSpPr>
          <p:nvPr>
            <p:ph type="sldNum" sz="quarter" idx="12"/>
          </p:nvPr>
        </p:nvSpPr>
        <p:spPr/>
        <p:txBody>
          <a:bodyPr/>
          <a:lstStyle/>
          <a:p>
            <a:fld id="{179806A3-4D35-4CF4-AB75-82D1919212D1}" type="slidenum">
              <a:rPr lang="fr-BE" smtClean="0"/>
              <a:t>‹N°›</a:t>
            </a:fld>
            <a:endParaRPr lang="fr-BE"/>
          </a:p>
        </p:txBody>
      </p:sp>
    </p:spTree>
    <p:extLst>
      <p:ext uri="{BB962C8B-B14F-4D97-AF65-F5344CB8AC3E}">
        <p14:creationId xmlns:p14="http://schemas.microsoft.com/office/powerpoint/2010/main" val="3793192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35E2D3E-94EE-46D4-B8D4-FB1BE674B087}" type="datetime1">
              <a:rPr lang="fr-BE" smtClean="0"/>
              <a:t>10-08-23</a:t>
            </a:fld>
            <a:endParaRPr lang="fr-BE"/>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fr-FR"/>
              <a:t>Geoffrey Legrand - « Église manifeste » et « Église latente » - 25e colloque de l’APTEF (Kigali, 11 août 2023)</a:t>
            </a:r>
            <a:endParaRPr lang="fr-BE"/>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79806A3-4D35-4CF4-AB75-82D1919212D1}" type="slidenum">
              <a:rPr lang="fr-BE" smtClean="0"/>
              <a:t>‹N°›</a:t>
            </a:fld>
            <a:endParaRPr lang="fr-BE"/>
          </a:p>
        </p:txBody>
      </p:sp>
    </p:spTree>
    <p:extLst>
      <p:ext uri="{BB962C8B-B14F-4D97-AF65-F5344CB8AC3E}">
        <p14:creationId xmlns:p14="http://schemas.microsoft.com/office/powerpoint/2010/main" val="16120451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311893-CB64-168A-F118-1BB8A9EFF6B4}"/>
              </a:ext>
            </a:extLst>
          </p:cNvPr>
          <p:cNvSpPr>
            <a:spLocks noGrp="1"/>
          </p:cNvSpPr>
          <p:nvPr>
            <p:ph type="ctrTitle"/>
          </p:nvPr>
        </p:nvSpPr>
        <p:spPr>
          <a:xfrm>
            <a:off x="2569029" y="2567817"/>
            <a:ext cx="7184571" cy="861183"/>
          </a:xfrm>
        </p:spPr>
        <p:txBody>
          <a:bodyPr/>
          <a:lstStyle/>
          <a:p>
            <a:r>
              <a:rPr lang="fr-FR" sz="3200" b="1" dirty="0"/>
              <a:t>« Église manifeste » et « Église latente »</a:t>
            </a:r>
            <a:endParaRPr lang="fr-BE" sz="3200" b="1" dirty="0"/>
          </a:p>
        </p:txBody>
      </p:sp>
      <p:sp>
        <p:nvSpPr>
          <p:cNvPr id="3" name="Sous-titre 2">
            <a:extLst>
              <a:ext uri="{FF2B5EF4-FFF2-40B4-BE49-F238E27FC236}">
                <a16:creationId xmlns:a16="http://schemas.microsoft.com/office/drawing/2014/main" id="{122F6087-6533-78F5-6654-C183A35565F4}"/>
              </a:ext>
            </a:extLst>
          </p:cNvPr>
          <p:cNvSpPr>
            <a:spLocks noGrp="1"/>
          </p:cNvSpPr>
          <p:nvPr>
            <p:ph type="subTitle" idx="1"/>
          </p:nvPr>
        </p:nvSpPr>
        <p:spPr>
          <a:xfrm>
            <a:off x="2692398" y="3690254"/>
            <a:ext cx="6815669" cy="861183"/>
          </a:xfrm>
        </p:spPr>
        <p:txBody>
          <a:bodyPr>
            <a:noAutofit/>
          </a:bodyPr>
          <a:lstStyle/>
          <a:p>
            <a:r>
              <a:rPr lang="fr-FR" sz="2800" i="1" dirty="0"/>
              <a:t>Une double figure d’Église pour notre temps ?</a:t>
            </a:r>
            <a:endParaRPr lang="fr-BE" sz="2800" i="1" dirty="0"/>
          </a:p>
        </p:txBody>
      </p:sp>
      <p:sp>
        <p:nvSpPr>
          <p:cNvPr id="4" name="Espace réservé du pied de page 3">
            <a:extLst>
              <a:ext uri="{FF2B5EF4-FFF2-40B4-BE49-F238E27FC236}">
                <a16:creationId xmlns:a16="http://schemas.microsoft.com/office/drawing/2014/main" id="{649526DF-A69E-C94D-6E89-9CD49DA594DA}"/>
              </a:ext>
            </a:extLst>
          </p:cNvPr>
          <p:cNvSpPr>
            <a:spLocks noGrp="1"/>
          </p:cNvSpPr>
          <p:nvPr>
            <p:ph type="ftr" sz="quarter" idx="11"/>
          </p:nvPr>
        </p:nvSpPr>
        <p:spPr>
          <a:xfrm>
            <a:off x="3115731" y="6476996"/>
            <a:ext cx="5630336"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AE0DB40-56D3-C347-BB7C-51007833C6E2}"/>
              </a:ext>
            </a:extLst>
          </p:cNvPr>
          <p:cNvSpPr>
            <a:spLocks noGrp="1"/>
          </p:cNvSpPr>
          <p:nvPr>
            <p:ph type="sldNum" sz="quarter" idx="12"/>
          </p:nvPr>
        </p:nvSpPr>
        <p:spPr/>
        <p:txBody>
          <a:bodyPr/>
          <a:lstStyle/>
          <a:p>
            <a:fld id="{179806A3-4D35-4CF4-AB75-82D1919212D1}" type="slidenum">
              <a:rPr lang="fr-BE" smtClean="0"/>
              <a:t>1</a:t>
            </a:fld>
            <a:endParaRPr lang="fr-BE"/>
          </a:p>
        </p:txBody>
      </p:sp>
    </p:spTree>
    <p:extLst>
      <p:ext uri="{BB962C8B-B14F-4D97-AF65-F5344CB8AC3E}">
        <p14:creationId xmlns:p14="http://schemas.microsoft.com/office/powerpoint/2010/main" val="3239525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556932"/>
            <a:ext cx="10149840" cy="3691468"/>
          </a:xfrm>
        </p:spPr>
        <p:txBody>
          <a:bodyPr>
            <a:normAutofit/>
          </a:bodyPr>
          <a:lstStyle/>
          <a:p>
            <a:pPr algn="just"/>
            <a:r>
              <a:rPr lang="fr-FR" b="1" dirty="0">
                <a:effectLst/>
                <a:ea typeface="Calibri" panose="020F0502020204030204" pitchFamily="34" charset="0"/>
              </a:rPr>
              <a:t>1.2. « </a:t>
            </a:r>
            <a:r>
              <a:rPr lang="fr-FR" b="1" dirty="0">
                <a:ea typeface="Calibri" panose="020F0502020204030204" pitchFamily="34" charset="0"/>
              </a:rPr>
              <a:t>Aux frontières. Esquisse autobiographique</a:t>
            </a:r>
            <a:r>
              <a:rPr lang="fr-FR" b="1" dirty="0">
                <a:effectLst/>
                <a:ea typeface="Calibri" panose="020F0502020204030204" pitchFamily="34" charset="0"/>
              </a:rPr>
              <a:t> » (1936)</a:t>
            </a:r>
          </a:p>
          <a:p>
            <a:pPr lvl="1" algn="just">
              <a:buFontTx/>
              <a:buChar char="-"/>
            </a:pPr>
            <a:r>
              <a:rPr lang="fr-FR" sz="2400" u="sng" dirty="0">
                <a:ea typeface="Calibri" panose="020F0502020204030204" pitchFamily="34" charset="0"/>
              </a:rPr>
              <a:t>Définition par l’expérience</a:t>
            </a:r>
            <a:r>
              <a:rPr lang="fr-FR" sz="2400" dirty="0">
                <a:ea typeface="Calibri" panose="020F0502020204030204" pitchFamily="34" charset="0"/>
              </a:rPr>
              <a:t> : </a:t>
            </a:r>
          </a:p>
          <a:p>
            <a:pPr marL="457200" lvl="1" indent="0" algn="just">
              <a:buNone/>
            </a:pPr>
            <a:r>
              <a:rPr lang="fr-FR" sz="2200" kern="100" dirty="0">
                <a:effectLst/>
                <a:ea typeface="Calibri" panose="020F0502020204030204" pitchFamily="34" charset="0"/>
                <a:cs typeface="Times New Roman" panose="02020603050405020304" pitchFamily="18" charset="0"/>
              </a:rPr>
              <a:t>« Il m’a souvent paru que l’ « Église latente », était une Église plus vraie que les dénominations organisées, ne serait-ce qu’à cause du fait que ses membres ne prétendaient pas posséder la vérité » (p. 45)</a:t>
            </a:r>
          </a:p>
          <a:p>
            <a:pPr marL="457200" lvl="1" indent="0" algn="just">
              <a:buNone/>
            </a:pPr>
            <a:endParaRPr lang="fr-BE" sz="1000" kern="100" dirty="0">
              <a:effectLst/>
              <a:ea typeface="Calibri" panose="020F0502020204030204" pitchFamily="34" charset="0"/>
              <a:cs typeface="Times New Roman" panose="02020603050405020304" pitchFamily="18" charset="0"/>
            </a:endParaRPr>
          </a:p>
          <a:p>
            <a:pPr marL="457200" lvl="1" indent="0" algn="just">
              <a:buNone/>
            </a:pPr>
            <a:r>
              <a:rPr lang="fr-BE" sz="2200" b="1" kern="100" dirty="0">
                <a:effectLst/>
                <a:ea typeface="Calibri" panose="020F0502020204030204" pitchFamily="34" charset="0"/>
                <a:cs typeface="Times New Roman" panose="02020603050405020304" pitchFamily="18" charset="0"/>
                <a:sym typeface="Wingdings" panose="05000000000000000000" pitchFamily="2" charset="2"/>
              </a:rPr>
              <a:t> Importance pour l’Église manifeste de côtoyer et de vivre parmi ces groupes sociaux où la grâce est présente</a:t>
            </a:r>
            <a:endParaRPr lang="fr-BE" sz="2200" b="1" kern="100" dirty="0">
              <a:effectLst/>
              <a:ea typeface="Calibri" panose="020F0502020204030204" pitchFamily="34" charset="0"/>
              <a:cs typeface="Times New Roman" panose="02020603050405020304" pitchFamily="18" charset="0"/>
            </a:endParaRP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10</a:t>
            </a:fld>
            <a:endParaRPr lang="fr-BE"/>
          </a:p>
        </p:txBody>
      </p:sp>
    </p:spTree>
    <p:extLst>
      <p:ext uri="{BB962C8B-B14F-4D97-AF65-F5344CB8AC3E}">
        <p14:creationId xmlns:p14="http://schemas.microsoft.com/office/powerpoint/2010/main" val="2814690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556932"/>
            <a:ext cx="10149840" cy="3318936"/>
          </a:xfrm>
        </p:spPr>
        <p:txBody>
          <a:bodyPr>
            <a:normAutofit/>
          </a:bodyPr>
          <a:lstStyle/>
          <a:p>
            <a:pPr algn="just"/>
            <a:r>
              <a:rPr lang="fr-FR" b="1" dirty="0">
                <a:effectLst/>
                <a:ea typeface="Calibri" panose="020F0502020204030204" pitchFamily="34" charset="0"/>
              </a:rPr>
              <a:t>1.3. « La communauté spirituelle au stade latent ou manifeste » (1963)</a:t>
            </a:r>
          </a:p>
          <a:p>
            <a:pPr lvl="1" algn="just">
              <a:buFontTx/>
              <a:buChar char="-"/>
            </a:pPr>
            <a:r>
              <a:rPr lang="fr-FR" sz="2400" u="sng" dirty="0">
                <a:ea typeface="Calibri" panose="020F0502020204030204" pitchFamily="34" charset="0"/>
              </a:rPr>
              <a:t>Vocabulaire nouveau</a:t>
            </a:r>
            <a:r>
              <a:rPr lang="fr-FR" sz="2400" dirty="0">
                <a:ea typeface="Calibri" panose="020F0502020204030204" pitchFamily="34" charset="0"/>
              </a:rPr>
              <a:t> : </a:t>
            </a:r>
          </a:p>
          <a:p>
            <a:pPr marL="457200" lvl="1" indent="0" algn="just">
              <a:buNone/>
            </a:pPr>
            <a:r>
              <a:rPr lang="fr-FR" sz="2200" kern="100" dirty="0">
                <a:effectLst/>
                <a:ea typeface="Calibri" panose="020F0502020204030204" pitchFamily="34" charset="0"/>
                <a:cs typeface="Times New Roman" panose="02020603050405020304" pitchFamily="18" charset="0"/>
              </a:rPr>
              <a:t>	« Être nouveau » ; « communauté spirituelle » &gt; « Église »</a:t>
            </a:r>
          </a:p>
          <a:p>
            <a:pPr marL="457200" lvl="1" indent="0" algn="just">
              <a:buNone/>
            </a:pPr>
            <a:r>
              <a:rPr lang="fr-FR" sz="2200" kern="100" dirty="0">
                <a:ea typeface="Calibri" panose="020F0502020204030204" pitchFamily="34" charset="0"/>
                <a:cs typeface="Times New Roman" panose="02020603050405020304" pitchFamily="18" charset="0"/>
              </a:rPr>
              <a:t>	« La venue de Jésus en tant que Christ détermine la communauté spirituelle, […] 	celle-ci n’est pas identique aux Églises chrétiennes » (p. 167)</a:t>
            </a:r>
          </a:p>
          <a:p>
            <a:pPr marL="457200" lvl="1" indent="0" algn="just">
              <a:buNone/>
            </a:pPr>
            <a:r>
              <a:rPr lang="fr-FR" sz="2200" kern="100" dirty="0">
                <a:effectLst/>
                <a:ea typeface="Calibri" panose="020F0502020204030204" pitchFamily="34" charset="0"/>
                <a:cs typeface="Times New Roman" panose="02020603050405020304" pitchFamily="18" charset="0"/>
              </a:rPr>
              <a:t>	La communauté spirituelle est caractérisée g</a:t>
            </a:r>
            <a:r>
              <a:rPr lang="fr-FR" sz="2200" kern="100" dirty="0">
                <a:ea typeface="Calibri" panose="020F0502020204030204" pitchFamily="34" charset="0"/>
                <a:cs typeface="Times New Roman" panose="02020603050405020304" pitchFamily="18" charset="0"/>
              </a:rPr>
              <a:t>râce à « l’Être nouveau créé par la 	présence spirituelle » (p. 165)</a:t>
            </a:r>
            <a:endParaRPr lang="fr-FR" sz="2200" kern="100" dirty="0">
              <a:effectLst/>
              <a:ea typeface="Calibri" panose="020F0502020204030204" pitchFamily="34" charset="0"/>
              <a:cs typeface="Times New Roman" panose="02020603050405020304" pitchFamily="18" charset="0"/>
            </a:endParaRP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11</a:t>
            </a:fld>
            <a:endParaRPr lang="fr-BE"/>
          </a:p>
        </p:txBody>
      </p:sp>
    </p:spTree>
    <p:extLst>
      <p:ext uri="{BB962C8B-B14F-4D97-AF65-F5344CB8AC3E}">
        <p14:creationId xmlns:p14="http://schemas.microsoft.com/office/powerpoint/2010/main" val="2091969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556932"/>
            <a:ext cx="10149840" cy="3691468"/>
          </a:xfrm>
        </p:spPr>
        <p:txBody>
          <a:bodyPr>
            <a:normAutofit lnSpcReduction="10000"/>
          </a:bodyPr>
          <a:lstStyle/>
          <a:p>
            <a:pPr algn="just"/>
            <a:r>
              <a:rPr lang="fr-FR" b="1" dirty="0">
                <a:effectLst/>
                <a:ea typeface="Calibri" panose="020F0502020204030204" pitchFamily="34" charset="0"/>
              </a:rPr>
              <a:t>1.3. « La communauté spirituelle au stade latent ou manifeste » (1963)</a:t>
            </a:r>
          </a:p>
          <a:p>
            <a:pPr lvl="1" algn="just">
              <a:buFontTx/>
              <a:buChar char="-"/>
            </a:pPr>
            <a:r>
              <a:rPr lang="fr-FR" sz="2400" u="sng" kern="100" dirty="0">
                <a:ea typeface="Calibri" panose="020F0502020204030204" pitchFamily="34" charset="0"/>
                <a:cs typeface="Times New Roman" panose="02020603050405020304" pitchFamily="18" charset="0"/>
              </a:rPr>
              <a:t>Liens avec la notion de « </a:t>
            </a:r>
            <a:r>
              <a:rPr lang="fr-FR" sz="2400" i="1" u="sng" kern="100" dirty="0">
                <a:ea typeface="Calibri" panose="020F0502020204030204" pitchFamily="34" charset="0"/>
                <a:cs typeface="Times New Roman" panose="02020603050405020304" pitchFamily="18" charset="0"/>
              </a:rPr>
              <a:t>kairos</a:t>
            </a:r>
            <a:r>
              <a:rPr lang="fr-FR" sz="2400" u="sng" kern="100" dirty="0">
                <a:ea typeface="Calibri" panose="020F0502020204030204" pitchFamily="34" charset="0"/>
                <a:cs typeface="Times New Roman" panose="02020603050405020304" pitchFamily="18" charset="0"/>
              </a:rPr>
              <a:t> »</a:t>
            </a:r>
            <a:r>
              <a:rPr lang="fr-FR" sz="2400" kern="100" dirty="0">
                <a:ea typeface="Calibri" panose="020F0502020204030204" pitchFamily="34" charset="0"/>
                <a:cs typeface="Times New Roman" panose="02020603050405020304" pitchFamily="18" charset="0"/>
              </a:rPr>
              <a:t> : </a:t>
            </a:r>
          </a:p>
          <a:p>
            <a:pPr marL="457200" lvl="1" indent="0" algn="just">
              <a:buNone/>
            </a:pPr>
            <a:r>
              <a:rPr lang="fr-FR" sz="2400" kern="100" dirty="0">
                <a:effectLst/>
                <a:ea typeface="Calibri" panose="020F0502020204030204" pitchFamily="34" charset="0"/>
                <a:cs typeface="Times New Roman" panose="02020603050405020304" pitchFamily="18" charset="0"/>
              </a:rPr>
              <a:t>	</a:t>
            </a:r>
            <a:r>
              <a:rPr lang="fr-FR" sz="2400" kern="100" dirty="0">
                <a:effectLst/>
                <a:ea typeface="Calibri" panose="020F0502020204030204" pitchFamily="34" charset="0"/>
                <a:cs typeface="Times New Roman" panose="02020603050405020304" pitchFamily="18" charset="0"/>
                <a:sym typeface="Wingdings" panose="05000000000000000000" pitchFamily="2" charset="2"/>
              </a:rPr>
              <a:t> </a:t>
            </a:r>
            <a:r>
              <a:rPr lang="fr-FR" sz="2400" kern="100" dirty="0">
                <a:effectLst/>
                <a:ea typeface="Calibri" panose="020F0502020204030204" pitchFamily="34" charset="0"/>
                <a:cs typeface="Times New Roman" panose="02020603050405020304" pitchFamily="18" charset="0"/>
              </a:rPr>
              <a:t>La communauté spirituelle manifeste est celle qu</a:t>
            </a:r>
            <a:r>
              <a:rPr lang="fr-FR" sz="2400" kern="100" dirty="0">
                <a:ea typeface="Calibri" panose="020F0502020204030204" pitchFamily="34" charset="0"/>
                <a:cs typeface="Times New Roman" panose="02020603050405020304" pitchFamily="18" charset="0"/>
              </a:rPr>
              <a:t>i a expérimenté la 	rencontre avec la Révélation centrale, celle de Jésus en tant que Christ (= 	</a:t>
            </a:r>
            <a:r>
              <a:rPr lang="fr-FR" sz="2400" i="1" kern="100" dirty="0">
                <a:ea typeface="Calibri" panose="020F0502020204030204" pitchFamily="34" charset="0"/>
                <a:cs typeface="Times New Roman" panose="02020603050405020304" pitchFamily="18" charset="0"/>
              </a:rPr>
              <a:t>kairos </a:t>
            </a:r>
            <a:r>
              <a:rPr lang="fr-FR" sz="2400" kern="100" dirty="0">
                <a:ea typeface="Calibri" panose="020F0502020204030204" pitchFamily="34" charset="0"/>
                <a:cs typeface="Times New Roman" panose="02020603050405020304" pitchFamily="18" charset="0"/>
              </a:rPr>
              <a:t>central, le centre de l’histoire)</a:t>
            </a:r>
          </a:p>
          <a:p>
            <a:pPr marL="457200" lvl="1" indent="0" algn="just">
              <a:buNone/>
            </a:pPr>
            <a:r>
              <a:rPr lang="fr-FR" sz="2400" kern="100" dirty="0">
                <a:effectLst/>
                <a:ea typeface="Calibri" panose="020F0502020204030204" pitchFamily="34" charset="0"/>
                <a:cs typeface="Times New Roman" panose="02020603050405020304" pitchFamily="18" charset="0"/>
              </a:rPr>
              <a:t>	</a:t>
            </a:r>
            <a:r>
              <a:rPr lang="fr-FR" sz="2400" kern="100" dirty="0">
                <a:effectLst/>
                <a:ea typeface="Calibri" panose="020F0502020204030204" pitchFamily="34" charset="0"/>
                <a:cs typeface="Times New Roman" panose="02020603050405020304" pitchFamily="18" charset="0"/>
                <a:sym typeface="Wingdings" panose="05000000000000000000" pitchFamily="2" charset="2"/>
              </a:rPr>
              <a:t> </a:t>
            </a:r>
            <a:r>
              <a:rPr lang="fr-FR" sz="2400" kern="100" dirty="0">
                <a:effectLst/>
                <a:ea typeface="Calibri" panose="020F0502020204030204" pitchFamily="34" charset="0"/>
                <a:cs typeface="Times New Roman" panose="02020603050405020304" pitchFamily="18" charset="0"/>
              </a:rPr>
              <a:t>La communauté spirituelle en état de latence se situe avant la Révélation 	centrale, tout en ayant fait l’expérience de l’un des </a:t>
            </a:r>
            <a:r>
              <a:rPr lang="fr-FR" sz="2400" i="1" kern="100" dirty="0" err="1">
                <a:effectLst/>
                <a:ea typeface="Calibri" panose="020F0502020204030204" pitchFamily="34" charset="0"/>
                <a:cs typeface="Times New Roman" panose="02020603050405020304" pitchFamily="18" charset="0"/>
              </a:rPr>
              <a:t>kairoi</a:t>
            </a:r>
            <a:r>
              <a:rPr lang="fr-FR" sz="2400" kern="100" dirty="0">
                <a:effectLst/>
                <a:ea typeface="Calibri" panose="020F0502020204030204" pitchFamily="34" charset="0"/>
                <a:cs typeface="Times New Roman" panose="02020603050405020304" pitchFamily="18" charset="0"/>
              </a:rPr>
              <a:t> dérivés de cette 	Révélation plénière. Til</a:t>
            </a:r>
            <a:r>
              <a:rPr lang="fr-FR" sz="2400" kern="100" dirty="0">
                <a:ea typeface="Calibri" panose="020F0502020204030204" pitchFamily="34" charset="0"/>
                <a:cs typeface="Times New Roman" panose="02020603050405020304" pitchFamily="18" charset="0"/>
              </a:rPr>
              <a:t>lich discerne malgré tout dans ces groupes 	l’impressionnante emprise de la Présence spirituelle. </a:t>
            </a:r>
            <a:endParaRPr lang="fr-FR" sz="2200" kern="100" dirty="0">
              <a:effectLst/>
              <a:ea typeface="Calibri" panose="020F0502020204030204" pitchFamily="34" charset="0"/>
              <a:cs typeface="Times New Roman" panose="02020603050405020304" pitchFamily="18" charset="0"/>
            </a:endParaRP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12</a:t>
            </a:fld>
            <a:endParaRPr lang="fr-BE"/>
          </a:p>
        </p:txBody>
      </p:sp>
    </p:spTree>
    <p:extLst>
      <p:ext uri="{BB962C8B-B14F-4D97-AF65-F5344CB8AC3E}">
        <p14:creationId xmlns:p14="http://schemas.microsoft.com/office/powerpoint/2010/main" val="28987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556932"/>
            <a:ext cx="10149840" cy="3691468"/>
          </a:xfrm>
        </p:spPr>
        <p:txBody>
          <a:bodyPr>
            <a:normAutofit/>
          </a:bodyPr>
          <a:lstStyle/>
          <a:p>
            <a:pPr algn="just"/>
            <a:r>
              <a:rPr lang="fr-FR" b="1" dirty="0">
                <a:effectLst/>
                <a:ea typeface="Calibri" panose="020F0502020204030204" pitchFamily="34" charset="0"/>
              </a:rPr>
              <a:t>1.3. « La communauté spirituelle au stade latent ou manifeste » (1963)</a:t>
            </a:r>
          </a:p>
          <a:p>
            <a:pPr lvl="1" algn="just">
              <a:buFontTx/>
              <a:buChar char="-"/>
            </a:pPr>
            <a:r>
              <a:rPr lang="fr-FR" sz="2400" u="sng" kern="100" dirty="0">
                <a:ea typeface="Calibri" panose="020F0502020204030204" pitchFamily="34" charset="0"/>
                <a:cs typeface="Times New Roman" panose="02020603050405020304" pitchFamily="18" charset="0"/>
              </a:rPr>
              <a:t>Déplacement de sa réflexion, des rapports entre l’Église et la société humaniste vers les relations que devrait entretenir l’Église avec l’ensemble des autres philosophies et religions</a:t>
            </a:r>
            <a:r>
              <a:rPr lang="fr-FR" sz="2400" kern="100" dirty="0">
                <a:ea typeface="Calibri" panose="020F0502020204030204" pitchFamily="34" charset="0"/>
                <a:cs typeface="Times New Roman" panose="02020603050405020304" pitchFamily="18" charset="0"/>
              </a:rPr>
              <a:t> :</a:t>
            </a:r>
            <a:r>
              <a:rPr lang="fr-FR" sz="2400" u="sng" kern="100" dirty="0">
                <a:ea typeface="Calibri" panose="020F0502020204030204" pitchFamily="34" charset="0"/>
                <a:cs typeface="Times New Roman" panose="02020603050405020304" pitchFamily="18" charset="0"/>
              </a:rPr>
              <a:t> </a:t>
            </a:r>
          </a:p>
          <a:p>
            <a:pPr marL="457200" lvl="1" indent="0" algn="just">
              <a:buNone/>
            </a:pPr>
            <a:r>
              <a:rPr lang="fr-FR" sz="2200" kern="100" dirty="0">
                <a:effectLst/>
                <a:ea typeface="Calibri" panose="020F0502020204030204" pitchFamily="34" charset="0"/>
                <a:cs typeface="Times New Roman" panose="02020603050405020304" pitchFamily="18" charset="0"/>
              </a:rPr>
              <a:t>	« </a:t>
            </a:r>
            <a:r>
              <a:rPr lang="fr-FR" sz="2200" dirty="0">
                <a:effectLst/>
                <a:ea typeface="Calibri" panose="020F0502020204030204" pitchFamily="34" charset="0"/>
              </a:rPr>
              <a:t>Il y a une communauté spirituelle latente dans l’assemblée du peuple d’Israël, dans 	les écoles de prophètes, dans la communauté du Temple, dans les synagogues de 	Palestine et de la Diaspora, dans les synagogues médiévales et modernes. Il y a une 	communauté spirituelle latente dans les communautés cultuelles islamiques, dans les 	mosquées et les écoles théologiques, dans les mouvements mystiques de l’islam…</a:t>
            </a:r>
            <a:endParaRPr lang="fr-FR" sz="2200" kern="100" dirty="0">
              <a:effectLst/>
              <a:ea typeface="Calibri" panose="020F0502020204030204" pitchFamily="34" charset="0"/>
              <a:cs typeface="Times New Roman" panose="02020603050405020304" pitchFamily="18" charset="0"/>
            </a:endParaRP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13</a:t>
            </a:fld>
            <a:endParaRPr lang="fr-BE"/>
          </a:p>
        </p:txBody>
      </p:sp>
    </p:spTree>
    <p:extLst>
      <p:ext uri="{BB962C8B-B14F-4D97-AF65-F5344CB8AC3E}">
        <p14:creationId xmlns:p14="http://schemas.microsoft.com/office/powerpoint/2010/main" val="3464461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392680"/>
            <a:ext cx="10149840" cy="3992880"/>
          </a:xfrm>
        </p:spPr>
        <p:txBody>
          <a:bodyPr>
            <a:normAutofit fontScale="92500" lnSpcReduction="10000"/>
          </a:bodyPr>
          <a:lstStyle/>
          <a:p>
            <a:pPr algn="just"/>
            <a:r>
              <a:rPr lang="fr-FR" b="1" dirty="0">
                <a:effectLst/>
                <a:ea typeface="Calibri" panose="020F0502020204030204" pitchFamily="34" charset="0"/>
              </a:rPr>
              <a:t>1.3. « La communauté spirituelle au stade latent ou manifeste » (1963)</a:t>
            </a:r>
          </a:p>
          <a:p>
            <a:pPr marL="457200" lvl="1" indent="0" algn="just">
              <a:buNone/>
            </a:pPr>
            <a:r>
              <a:rPr lang="fr-FR" sz="2200" kern="100" dirty="0">
                <a:effectLst/>
                <a:ea typeface="Calibri" panose="020F0502020204030204" pitchFamily="34" charset="0"/>
                <a:cs typeface="Times New Roman" panose="02020603050405020304" pitchFamily="18" charset="0"/>
              </a:rPr>
              <a:t>	</a:t>
            </a:r>
            <a:r>
              <a:rPr lang="fr-FR" sz="2400" kern="100" dirty="0">
                <a:ea typeface="Calibri" panose="020F0502020204030204" pitchFamily="34" charset="0"/>
                <a:cs typeface="Times New Roman" panose="02020603050405020304" pitchFamily="18" charset="0"/>
              </a:rPr>
              <a:t>… </a:t>
            </a:r>
            <a:r>
              <a:rPr lang="fr-FR" sz="2400" dirty="0">
                <a:effectLst/>
                <a:ea typeface="Calibri" panose="020F0502020204030204" pitchFamily="34" charset="0"/>
              </a:rPr>
              <a:t>Il y a une communauté spirituelle latente dans les communautés d’adorateurs 	des 	grands 	dieux de la mythologie, dans les ordres sacerdotaux ésotériques, dans 	les 	cultes à mystères de la Basse Antiquité et dans les communautés mi-	intellectuelles, mi-rituelles des écoles 	philosophiques grecques. Il y a une 	communauté spirituelle 	latente dans le mysticisme classique de l’Asie et de 	l’Europe et dans les groupes 	monastiques et semi-monastiques auxquels les 	religions mystiques ont donné naissance. L’emprise de la Présence 	spirituelle et, 	par conséquent, de la communauté spirituelle, se fait sentir dans tous ces 	groupes et dans beaucoup d’autres. On y trouve l’élément de la foi au sens d’être 	saisi par une préoccupation ultime et l’élément de l’amour au sens d’une réunion 	transcendante de ce</a:t>
            </a:r>
            <a:r>
              <a:rPr lang="fr-FR" sz="2400" dirty="0">
                <a:ea typeface="Calibri" panose="020F0502020204030204" pitchFamily="34" charset="0"/>
              </a:rPr>
              <a:t> </a:t>
            </a:r>
            <a:r>
              <a:rPr lang="fr-FR" sz="2400" dirty="0">
                <a:effectLst/>
                <a:ea typeface="Calibri" panose="020F0502020204030204" pitchFamily="34" charset="0"/>
              </a:rPr>
              <a:t>qui est séparé. » (p. 169-170)</a:t>
            </a:r>
            <a:endParaRPr lang="fr-FR" sz="2400" kern="100" dirty="0">
              <a:effectLst/>
              <a:ea typeface="Calibri" panose="020F0502020204030204" pitchFamily="34" charset="0"/>
              <a:cs typeface="Times New Roman" panose="02020603050405020304" pitchFamily="18" charset="0"/>
            </a:endParaRP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14</a:t>
            </a:fld>
            <a:endParaRPr lang="fr-BE"/>
          </a:p>
        </p:txBody>
      </p:sp>
    </p:spTree>
    <p:extLst>
      <p:ext uri="{BB962C8B-B14F-4D97-AF65-F5344CB8AC3E}">
        <p14:creationId xmlns:p14="http://schemas.microsoft.com/office/powerpoint/2010/main" val="2379249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310640" y="2836332"/>
            <a:ext cx="9585958" cy="2761828"/>
          </a:xfrm>
        </p:spPr>
        <p:txBody>
          <a:bodyPr>
            <a:normAutofit/>
          </a:bodyPr>
          <a:lstStyle/>
          <a:p>
            <a:pPr algn="just"/>
            <a:r>
              <a:rPr lang="fr-FR" b="1" dirty="0">
                <a:effectLst/>
                <a:ea typeface="Calibri" panose="020F0502020204030204" pitchFamily="34" charset="0"/>
              </a:rPr>
              <a:t>1.3. « La communauté spirituelle au stade latent ou manifeste » (1963)</a:t>
            </a:r>
          </a:p>
          <a:p>
            <a:pPr marL="0" indent="0" algn="just">
              <a:buNone/>
            </a:pPr>
            <a:endParaRPr lang="fr-FR" sz="1000" b="1" dirty="0">
              <a:effectLst/>
              <a:ea typeface="Calibri" panose="020F0502020204030204" pitchFamily="34" charset="0"/>
            </a:endParaRPr>
          </a:p>
          <a:p>
            <a:pPr marL="457200" lvl="1" indent="0" algn="just">
              <a:buNone/>
            </a:pPr>
            <a:r>
              <a:rPr lang="fr-FR" sz="2400" b="1" u="sng" dirty="0">
                <a:effectLst/>
                <a:ea typeface="Calibri" panose="020F0502020204030204" pitchFamily="34" charset="0"/>
                <a:sym typeface="Wingdings" panose="05000000000000000000" pitchFamily="2" charset="2"/>
              </a:rPr>
              <a:t> </a:t>
            </a:r>
            <a:r>
              <a:rPr lang="fr-FR" sz="2400" b="1" u="sng" dirty="0">
                <a:effectLst/>
                <a:ea typeface="Calibri" panose="020F0502020204030204" pitchFamily="34" charset="0"/>
              </a:rPr>
              <a:t>Reconnaissance mutuelle des parties en présence</a:t>
            </a:r>
            <a:r>
              <a:rPr lang="fr-FR" sz="2400" b="1" dirty="0">
                <a:effectLst/>
                <a:ea typeface="Calibri" panose="020F0502020204030204" pitchFamily="34" charset="0"/>
              </a:rPr>
              <a:t> : </a:t>
            </a:r>
          </a:p>
          <a:p>
            <a:pPr marL="457200" lvl="1" indent="0" algn="just">
              <a:buNone/>
            </a:pPr>
            <a:r>
              <a:rPr lang="fr-FR" sz="2200" dirty="0">
                <a:effectLst/>
                <a:ea typeface="Calibri" panose="020F0502020204030204" pitchFamily="34" charset="0"/>
              </a:rPr>
              <a:t>	« considérer les païens, les humanistes et les juifs [etc.] comme des membres 	de la communauté spirituelle latente et non comme de complets étrangers 	invités à entrer du dehors dans la communauté spirituelle » (p. 170) </a:t>
            </a: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15</a:t>
            </a:fld>
            <a:endParaRPr lang="fr-BE"/>
          </a:p>
        </p:txBody>
      </p:sp>
    </p:spTree>
    <p:extLst>
      <p:ext uri="{BB962C8B-B14F-4D97-AF65-F5344CB8AC3E}">
        <p14:creationId xmlns:p14="http://schemas.microsoft.com/office/powerpoint/2010/main" val="1811593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lstStyle/>
          <a:p>
            <a:r>
              <a:rPr lang="fr-FR" b="1" dirty="0"/>
              <a:t>2. Limites à ces concepts tillichéens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19401" y="6574381"/>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16</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447800" y="2882050"/>
            <a:ext cx="9601196" cy="3366349"/>
          </a:xfrm>
          <a:prstGeom prst="rect">
            <a:avLst/>
          </a:prstGeom>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600" b="1" dirty="0">
                <a:ea typeface="Calibri" panose="020F0502020204030204" pitchFamily="34" charset="0"/>
              </a:rPr>
              <a:t>2. Limites</a:t>
            </a:r>
          </a:p>
          <a:p>
            <a:pPr marL="0" indent="0" algn="just">
              <a:buNone/>
            </a:pPr>
            <a:r>
              <a:rPr lang="fr-FR" sz="2600" b="1" dirty="0">
                <a:ea typeface="Calibri" panose="020F0502020204030204" pitchFamily="34" charset="0"/>
              </a:rPr>
              <a:t>	 </a:t>
            </a:r>
            <a:r>
              <a:rPr lang="fr-FR" sz="2600" dirty="0"/>
              <a:t>- </a:t>
            </a:r>
            <a:r>
              <a:rPr lang="fr-FR" sz="2600" u="sng" dirty="0"/>
              <a:t>« Penser avec Paul Tillich »</a:t>
            </a:r>
            <a:r>
              <a:rPr lang="fr-FR" sz="2600" dirty="0"/>
              <a:t> : </a:t>
            </a:r>
          </a:p>
          <a:p>
            <a:pPr marL="0" indent="0">
              <a:buNone/>
            </a:pPr>
            <a:r>
              <a:rPr lang="fr-FR" sz="2600" dirty="0"/>
              <a:t>		</a:t>
            </a:r>
            <a:r>
              <a:rPr lang="fr-FR" sz="2200" dirty="0"/>
              <a:t>« Actualisation » de son discours = tâche toujours complexe et risquée</a:t>
            </a:r>
          </a:p>
          <a:p>
            <a:pPr marL="0" indent="0">
              <a:buNone/>
            </a:pPr>
            <a:endParaRPr lang="fr-FR" sz="1100" dirty="0"/>
          </a:p>
          <a:p>
            <a:pPr marL="0" indent="0">
              <a:buNone/>
            </a:pPr>
            <a:r>
              <a:rPr lang="fr-FR" sz="2600" dirty="0"/>
              <a:t>	- </a:t>
            </a:r>
            <a:r>
              <a:rPr lang="fr-FR" sz="2600" u="sng" dirty="0"/>
              <a:t>Double limite</a:t>
            </a:r>
            <a:r>
              <a:rPr lang="fr-FR" sz="2600" dirty="0"/>
              <a:t> : </a:t>
            </a:r>
          </a:p>
          <a:p>
            <a:pPr lvl="1"/>
            <a:r>
              <a:rPr lang="fr-FR" sz="2200" dirty="0"/>
              <a:t>1) Bouleversements sociétaux, culturels et religieux de la post-modernité</a:t>
            </a:r>
          </a:p>
          <a:p>
            <a:pPr lvl="1"/>
            <a:r>
              <a:rPr lang="fr-FR" sz="2200" dirty="0"/>
              <a:t>2) Méfiance à l’égard de certains accents inclusivistes</a:t>
            </a:r>
          </a:p>
          <a:p>
            <a:pPr algn="just"/>
            <a:endParaRPr lang="fr-FR" b="1" dirty="0">
              <a:ea typeface="Calibri" panose="020F0502020204030204" pitchFamily="34" charset="0"/>
            </a:endParaRPr>
          </a:p>
        </p:txBody>
      </p:sp>
    </p:spTree>
    <p:extLst>
      <p:ext uri="{BB962C8B-B14F-4D97-AF65-F5344CB8AC3E}">
        <p14:creationId xmlns:p14="http://schemas.microsoft.com/office/powerpoint/2010/main" val="1168308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lstStyle/>
          <a:p>
            <a:r>
              <a:rPr lang="fr-FR" b="1" dirty="0"/>
              <a:t>2. Limites à ces concepts tillichéens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19401" y="6575075"/>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17</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005840" y="2453640"/>
            <a:ext cx="10485120" cy="401828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600" b="1" dirty="0">
                <a:ea typeface="Calibri" panose="020F0502020204030204" pitchFamily="34" charset="0"/>
              </a:rPr>
              <a:t>2. Limites</a:t>
            </a:r>
          </a:p>
          <a:p>
            <a:pPr marL="0" indent="0" algn="just">
              <a:buNone/>
            </a:pPr>
            <a:r>
              <a:rPr lang="fr-FR" sz="2600" b="1" dirty="0">
                <a:ea typeface="Calibri" panose="020F0502020204030204" pitchFamily="34" charset="0"/>
              </a:rPr>
              <a:t>	 2.1. </a:t>
            </a:r>
            <a:r>
              <a:rPr lang="fr-FR" sz="2600" b="1" dirty="0"/>
              <a:t>Bouleversements sociétaux, culturels et religieux post-modernes : </a:t>
            </a:r>
          </a:p>
          <a:p>
            <a:pPr marL="0" indent="0" algn="just">
              <a:buNone/>
            </a:pPr>
            <a:r>
              <a:rPr lang="fr-FR" dirty="0"/>
              <a:t>		- Nous n’avons plus affaire à une double réalité, d’un côté l’Église 					chrétienne et de l’autre la société humaniste sécularisée (L. </a:t>
            </a:r>
            <a:r>
              <a:rPr lang="fr-FR" dirty="0" err="1"/>
              <a:t>Boeve</a:t>
            </a:r>
            <a:r>
              <a:rPr lang="fr-FR" dirty="0"/>
              <a:t>)</a:t>
            </a:r>
          </a:p>
          <a:p>
            <a:pPr marL="0" indent="0" algn="just">
              <a:buNone/>
            </a:pPr>
            <a:r>
              <a:rPr lang="fr-FR" dirty="0"/>
              <a:t>		- Détraditionalisation, individualisation et </a:t>
            </a:r>
            <a:r>
              <a:rPr lang="fr-FR" u="sng" dirty="0"/>
              <a:t>pluralisation</a:t>
            </a:r>
            <a:r>
              <a:rPr lang="fr-FR" dirty="0"/>
              <a:t> (interne et externe)</a:t>
            </a:r>
          </a:p>
          <a:p>
            <a:pPr marL="0" indent="0" algn="just">
              <a:buNone/>
            </a:pPr>
            <a:r>
              <a:rPr lang="fr-FR" dirty="0"/>
              <a:t>		- Les stratégies de corrélation « classiques » ne fonctionnent plus </a:t>
            </a:r>
          </a:p>
          <a:p>
            <a:pPr marL="0" indent="0" algn="just">
              <a:buNone/>
            </a:pPr>
            <a:r>
              <a:rPr lang="fr-FR" dirty="0">
                <a:sym typeface="Wingdings" panose="05000000000000000000" pitchFamily="2" charset="2"/>
              </a:rPr>
              <a:t> Il ne s’agit plus tant de « façonner à partir de chacun des deux côtés en vue de l’autre » mais de prendre en compte les « </a:t>
            </a:r>
            <a:r>
              <a:rPr lang="fr-FR" b="1" u="sng" dirty="0">
                <a:sym typeface="Wingdings" panose="05000000000000000000" pitchFamily="2" charset="2"/>
              </a:rPr>
              <a:t>multi-corrélations</a:t>
            </a:r>
            <a:r>
              <a:rPr lang="fr-FR" dirty="0">
                <a:sym typeface="Wingdings" panose="05000000000000000000" pitchFamily="2" charset="2"/>
              </a:rPr>
              <a:t> » en présence</a:t>
            </a:r>
            <a:endParaRPr lang="fr-FR" dirty="0"/>
          </a:p>
        </p:txBody>
      </p:sp>
    </p:spTree>
    <p:extLst>
      <p:ext uri="{BB962C8B-B14F-4D97-AF65-F5344CB8AC3E}">
        <p14:creationId xmlns:p14="http://schemas.microsoft.com/office/powerpoint/2010/main" val="1878967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lstStyle/>
          <a:p>
            <a:r>
              <a:rPr lang="fr-FR" b="1" dirty="0"/>
              <a:t>2. Limites à ces concepts tillichéens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10071" y="6570824"/>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18</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508760" y="2514600"/>
            <a:ext cx="9601196" cy="3733799"/>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600" b="1" dirty="0">
                <a:ea typeface="Calibri" panose="020F0502020204030204" pitchFamily="34" charset="0"/>
              </a:rPr>
              <a:t>2. Limites</a:t>
            </a:r>
          </a:p>
          <a:p>
            <a:pPr marL="0" indent="0" algn="just">
              <a:buNone/>
            </a:pPr>
            <a:r>
              <a:rPr lang="fr-FR" sz="2600" b="1" dirty="0">
                <a:ea typeface="Calibri" panose="020F0502020204030204" pitchFamily="34" charset="0"/>
              </a:rPr>
              <a:t>	</a:t>
            </a:r>
            <a:r>
              <a:rPr lang="fr-FR" b="1" dirty="0">
                <a:ea typeface="Calibri" panose="020F0502020204030204" pitchFamily="34" charset="0"/>
              </a:rPr>
              <a:t> 2.2. </a:t>
            </a:r>
            <a:r>
              <a:rPr lang="fr-FR" b="1" dirty="0"/>
              <a:t>Méfiance à l’égard de certains accents quasi-inclusivistes :</a:t>
            </a:r>
          </a:p>
          <a:p>
            <a:pPr marL="0" indent="0" algn="just">
              <a:buNone/>
            </a:pPr>
            <a:r>
              <a:rPr lang="fr-FR" dirty="0"/>
              <a:t>		- Frein au dialogue. </a:t>
            </a:r>
            <a:r>
              <a:rPr lang="fr-FR" sz="2200" dirty="0"/>
              <a:t>Ex. : « </a:t>
            </a:r>
            <a:r>
              <a:rPr lang="fr-FR" sz="2200" dirty="0">
                <a:effectLst/>
                <a:ea typeface="Calibri" panose="020F0502020204030204" pitchFamily="34" charset="0"/>
              </a:rPr>
              <a:t>[ces groupes de l’Église latente] sont conduits 			</a:t>
            </a:r>
            <a:r>
              <a:rPr lang="fr-FR" sz="2200" i="1" dirty="0">
                <a:effectLst/>
                <a:ea typeface="Calibri" panose="020F0502020204030204" pitchFamily="34" charset="0"/>
              </a:rPr>
              <a:t>inconsciemment</a:t>
            </a:r>
            <a:r>
              <a:rPr lang="fr-FR" sz="2200" dirty="0">
                <a:effectLst/>
                <a:ea typeface="Calibri" panose="020F0502020204030204" pitchFamily="34" charset="0"/>
              </a:rPr>
              <a:t> vers le Christ, même s’ils le rejettent »</a:t>
            </a:r>
          </a:p>
          <a:p>
            <a:pPr marL="0" indent="0" algn="just">
              <a:buNone/>
            </a:pPr>
            <a:r>
              <a:rPr lang="fr-FR" sz="2200" dirty="0">
                <a:ea typeface="Calibri" panose="020F0502020204030204" pitchFamily="34" charset="0"/>
              </a:rPr>
              <a:t>		- // « christianisme anonyme » de K. Rahner : « présence agissante et cachée 		du Christ dans les autres traditions religieuses » (E. </a:t>
            </a:r>
            <a:r>
              <a:rPr lang="fr-FR" sz="2200" dirty="0" err="1">
                <a:ea typeface="Calibri" panose="020F0502020204030204" pitchFamily="34" charset="0"/>
              </a:rPr>
              <a:t>Gaziaux</a:t>
            </a:r>
            <a:r>
              <a:rPr lang="fr-FR" sz="2200" dirty="0">
                <a:ea typeface="Calibri" panose="020F0502020204030204" pitchFamily="34" charset="0"/>
              </a:rPr>
              <a:t>)</a:t>
            </a:r>
          </a:p>
          <a:p>
            <a:pPr marL="0" indent="0" algn="just">
              <a:buNone/>
            </a:pPr>
            <a:r>
              <a:rPr lang="fr-FR" b="1" dirty="0">
                <a:ea typeface="Calibri" panose="020F0502020204030204" pitchFamily="34" charset="0"/>
                <a:sym typeface="Wingdings" panose="05000000000000000000" pitchFamily="2" charset="2"/>
              </a:rPr>
              <a:t> </a:t>
            </a:r>
            <a:r>
              <a:rPr lang="fr-FR" dirty="0">
                <a:ea typeface="Calibri" panose="020F0502020204030204" pitchFamily="34" charset="0"/>
                <a:sym typeface="Wingdings" panose="05000000000000000000" pitchFamily="2" charset="2"/>
              </a:rPr>
              <a:t>Concepts marqués par la </a:t>
            </a:r>
            <a:r>
              <a:rPr lang="fr-FR" b="1" dirty="0">
                <a:ea typeface="Calibri" panose="020F0502020204030204" pitchFamily="34" charset="0"/>
                <a:sym typeface="Wingdings" panose="05000000000000000000" pitchFamily="2" charset="2"/>
              </a:rPr>
              <a:t>Modernité</a:t>
            </a:r>
            <a:r>
              <a:rPr lang="fr-FR" dirty="0">
                <a:ea typeface="Calibri" panose="020F0502020204030204" pitchFamily="34" charset="0"/>
                <a:sym typeface="Wingdings" panose="05000000000000000000" pitchFamily="2" charset="2"/>
              </a:rPr>
              <a:t>, ne pouvant pas être transposés tels quels dans notre contexte mais devant être « </a:t>
            </a:r>
            <a:r>
              <a:rPr lang="fr-FR" b="1" dirty="0">
                <a:ea typeface="Calibri" panose="020F0502020204030204" pitchFamily="34" charset="0"/>
                <a:sym typeface="Wingdings" panose="05000000000000000000" pitchFamily="2" charset="2"/>
              </a:rPr>
              <a:t>repensés</a:t>
            </a:r>
            <a:r>
              <a:rPr lang="fr-FR" dirty="0">
                <a:ea typeface="Calibri" panose="020F0502020204030204" pitchFamily="34" charset="0"/>
                <a:sym typeface="Wingdings" panose="05000000000000000000" pitchFamily="2" charset="2"/>
              </a:rPr>
              <a:t> » et « </a:t>
            </a:r>
            <a:r>
              <a:rPr lang="fr-FR" b="1" dirty="0">
                <a:ea typeface="Calibri" panose="020F0502020204030204" pitchFamily="34" charset="0"/>
                <a:sym typeface="Wingdings" panose="05000000000000000000" pitchFamily="2" charset="2"/>
              </a:rPr>
              <a:t>retravaillés</a:t>
            </a:r>
            <a:r>
              <a:rPr lang="fr-FR" dirty="0">
                <a:ea typeface="Calibri" panose="020F0502020204030204" pitchFamily="34" charset="0"/>
                <a:sym typeface="Wingdings" panose="05000000000000000000" pitchFamily="2" charset="2"/>
              </a:rPr>
              <a:t> »</a:t>
            </a:r>
            <a:endParaRPr lang="fr-FR" dirty="0"/>
          </a:p>
        </p:txBody>
      </p:sp>
    </p:spTree>
    <p:extLst>
      <p:ext uri="{BB962C8B-B14F-4D97-AF65-F5344CB8AC3E}">
        <p14:creationId xmlns:p14="http://schemas.microsoft.com/office/powerpoint/2010/main" val="1052257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normAutofit/>
          </a:bodyPr>
          <a:lstStyle/>
          <a:p>
            <a:r>
              <a:rPr lang="fr-FR" b="1" dirty="0"/>
              <a:t>3. Pistes pour l’action des Églises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28732" y="6578600"/>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19</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066800" y="2621280"/>
            <a:ext cx="10363200" cy="3347720"/>
          </a:xfrm>
          <a:prstGeom prst="rect">
            <a:avLst/>
          </a:prstGeom>
        </p:spPr>
        <p:txBody>
          <a:bodyPr vert="horz" lIns="91440" tIns="45720" rIns="91440" bIns="45720" rtlCol="0" anchor="t">
            <a:normAutofit fontScale="77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800" b="1" dirty="0">
                <a:ea typeface="Calibri" panose="020F0502020204030204" pitchFamily="34" charset="0"/>
              </a:rPr>
              <a:t>3. Pistes pour l’action des Églises</a:t>
            </a:r>
          </a:p>
          <a:p>
            <a:pPr marL="0" indent="0" algn="just">
              <a:buNone/>
            </a:pPr>
            <a:r>
              <a:rPr lang="fr-FR" sz="2800" b="1" dirty="0">
                <a:ea typeface="Calibri" panose="020F0502020204030204" pitchFamily="34" charset="0"/>
              </a:rPr>
              <a:t>	 3.1. La grâce est présente dans l’Église latente</a:t>
            </a:r>
            <a:endParaRPr lang="fr-FR" sz="2800" dirty="0"/>
          </a:p>
          <a:p>
            <a:pPr marL="0" indent="0" algn="just">
              <a:buNone/>
            </a:pPr>
            <a:r>
              <a:rPr lang="fr-FR" dirty="0"/>
              <a:t>		- </a:t>
            </a:r>
            <a:r>
              <a:rPr lang="fr-FR" sz="2600" dirty="0"/>
              <a:t>Présence de la grâce, de l’Esprit divin, de la Présence spirituelle</a:t>
            </a:r>
          </a:p>
          <a:p>
            <a:pPr marL="0" indent="0" algn="just">
              <a:buNone/>
            </a:pPr>
            <a:r>
              <a:rPr lang="fr-FR" sz="2600" dirty="0"/>
              <a:t>		- Comme à l’époque de Tillich, des gens s’engagent aujourd’hui pour le bien commun, pour la 		paix dans le monde ou pour aider les plus pauvres</a:t>
            </a:r>
          </a:p>
          <a:p>
            <a:pPr marL="0" indent="0" algn="just">
              <a:buNone/>
            </a:pPr>
            <a:r>
              <a:rPr lang="fr-FR" sz="2600" dirty="0"/>
              <a:t>		- L’Église devrait reconnaître ces groupes, les côtoyer, vivre parmi eux (la grâce est présente). </a:t>
            </a:r>
            <a:endParaRPr lang="fr-FR" sz="2600" dirty="0">
              <a:ea typeface="Calibri" panose="020F0502020204030204" pitchFamily="34" charset="0"/>
            </a:endParaRPr>
          </a:p>
          <a:p>
            <a:pPr lvl="1" algn="just">
              <a:buFont typeface="Wingdings" panose="05000000000000000000" pitchFamily="2" charset="2"/>
              <a:buChar char="à"/>
            </a:pPr>
            <a:r>
              <a:rPr lang="fr-FR" sz="2200" b="1" dirty="0">
                <a:ea typeface="Calibri" panose="020F0502020204030204" pitchFamily="34" charset="0"/>
                <a:sym typeface="Wingdings" panose="05000000000000000000" pitchFamily="2" charset="2"/>
              </a:rPr>
              <a:t>Ne pas s’éloigner de ces forces vives </a:t>
            </a:r>
          </a:p>
          <a:p>
            <a:pPr lvl="1" algn="just">
              <a:buFont typeface="Wingdings" panose="05000000000000000000" pitchFamily="2" charset="2"/>
              <a:buChar char="à"/>
            </a:pPr>
            <a:r>
              <a:rPr lang="fr-FR" sz="2200" dirty="0">
                <a:ea typeface="Calibri" panose="020F0502020204030204" pitchFamily="34" charset="0"/>
                <a:sym typeface="Wingdings" panose="05000000000000000000" pitchFamily="2" charset="2"/>
              </a:rPr>
              <a:t>Aider nos contemporains à </a:t>
            </a:r>
            <a:r>
              <a:rPr lang="fr-FR" sz="2200" b="1" dirty="0">
                <a:ea typeface="Calibri" panose="020F0502020204030204" pitchFamily="34" charset="0"/>
                <a:sym typeface="Wingdings" panose="05000000000000000000" pitchFamily="2" charset="2"/>
              </a:rPr>
              <a:t>voir au-delà de l’immanence</a:t>
            </a:r>
          </a:p>
          <a:p>
            <a:pPr lvl="1" algn="just">
              <a:buFont typeface="Wingdings" panose="05000000000000000000" pitchFamily="2" charset="2"/>
              <a:buChar char="à"/>
            </a:pPr>
            <a:r>
              <a:rPr lang="fr-FR" sz="2200" u="sng" dirty="0"/>
              <a:t>Repenser </a:t>
            </a:r>
            <a:r>
              <a:rPr lang="fr-FR" sz="2200" b="1" u="sng" dirty="0"/>
              <a:t>l’interdépendance de l’</a:t>
            </a:r>
            <a:r>
              <a:rPr lang="fr-FR" sz="2200" b="1" i="1" u="sng" dirty="0"/>
              <a:t>intra</a:t>
            </a:r>
            <a:r>
              <a:rPr lang="fr-FR" sz="2200" b="1" u="sng" dirty="0"/>
              <a:t>- et de l’</a:t>
            </a:r>
            <a:r>
              <a:rPr lang="fr-FR" sz="2200" b="1" i="1" u="sng" dirty="0"/>
              <a:t>extra</a:t>
            </a:r>
            <a:r>
              <a:rPr lang="fr-FR" sz="2200" b="1" u="sng" dirty="0"/>
              <a:t>-ecclésial</a:t>
            </a:r>
            <a:r>
              <a:rPr lang="fr-FR" sz="2200" b="1" dirty="0"/>
              <a:t> (tout en gardant une tension entre les deux)</a:t>
            </a:r>
          </a:p>
        </p:txBody>
      </p:sp>
    </p:spTree>
    <p:extLst>
      <p:ext uri="{BB962C8B-B14F-4D97-AF65-F5344CB8AC3E}">
        <p14:creationId xmlns:p14="http://schemas.microsoft.com/office/powerpoint/2010/main" val="1240168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lstStyle/>
          <a:p>
            <a:r>
              <a:rPr lang="fr-FR" b="1" dirty="0"/>
              <a:t>Introduction</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822960" y="2556932"/>
            <a:ext cx="10256519" cy="3318936"/>
          </a:xfrm>
        </p:spPr>
        <p:txBody>
          <a:bodyPr>
            <a:normAutofit/>
          </a:bodyPr>
          <a:lstStyle/>
          <a:p>
            <a:r>
              <a:rPr lang="fr-FR" b="1" dirty="0"/>
              <a:t>Problématique</a:t>
            </a:r>
          </a:p>
          <a:p>
            <a:pPr marL="0" indent="0">
              <a:buNone/>
            </a:pPr>
            <a:endParaRPr lang="fr-FR" sz="1200" b="1" dirty="0"/>
          </a:p>
          <a:p>
            <a:pPr marL="0" indent="0" algn="ctr">
              <a:buNone/>
            </a:pPr>
            <a:r>
              <a:rPr lang="fr-BE" sz="2200" kern="100" dirty="0">
                <a:effectLst/>
                <a:ea typeface="Calibri" panose="020F0502020204030204" pitchFamily="34" charset="0"/>
                <a:cs typeface="Times New Roman" panose="02020603050405020304" pitchFamily="18" charset="0"/>
              </a:rPr>
              <a:t>« Qu’est-ce que l’Église latente et l’Église manifeste d’après Paul Tillich ? »</a:t>
            </a:r>
          </a:p>
          <a:p>
            <a:pPr marL="0" indent="0" algn="ctr">
              <a:buNone/>
            </a:pPr>
            <a:r>
              <a:rPr lang="fr-BE" sz="2200" kern="100" dirty="0">
                <a:ea typeface="Calibri" panose="020F0502020204030204" pitchFamily="34" charset="0"/>
                <a:cs typeface="Times New Roman" panose="02020603050405020304" pitchFamily="18" charset="0"/>
              </a:rPr>
              <a:t>« Si ces concepts sont toujours opérants de nos jours, à quoi correspondraient-ils? »</a:t>
            </a:r>
          </a:p>
          <a:p>
            <a:pPr marL="0" indent="0" algn="ctr">
              <a:buNone/>
            </a:pPr>
            <a:r>
              <a:rPr lang="fr-BE" sz="2200" kern="100" dirty="0">
                <a:effectLst/>
                <a:ea typeface="Calibri" panose="020F0502020204030204" pitchFamily="34" charset="0"/>
                <a:cs typeface="Times New Roman" panose="02020603050405020304" pitchFamily="18" charset="0"/>
              </a:rPr>
              <a:t>« Faut-il encre réconcilier ces deux types d’Église ? »</a:t>
            </a:r>
          </a:p>
          <a:p>
            <a:pPr marL="0" indent="0" algn="ctr">
              <a:buNone/>
            </a:pPr>
            <a:r>
              <a:rPr lang="fr-BE" sz="2200" kern="100" dirty="0">
                <a:ea typeface="Calibri" panose="020F0502020204030204" pitchFamily="34" charset="0"/>
                <a:cs typeface="Times New Roman" panose="02020603050405020304" pitchFamily="18" charset="0"/>
              </a:rPr>
              <a:t>« </a:t>
            </a:r>
            <a:r>
              <a:rPr lang="fr-BE" sz="2200" i="1" kern="100" dirty="0">
                <a:ea typeface="Calibri" panose="020F0502020204030204" pitchFamily="34" charset="0"/>
                <a:cs typeface="Times New Roman" panose="02020603050405020304" pitchFamily="18" charset="0"/>
              </a:rPr>
              <a:t>Quid</a:t>
            </a:r>
            <a:r>
              <a:rPr lang="fr-BE" sz="2200" kern="100" dirty="0">
                <a:ea typeface="Calibri" panose="020F0502020204030204" pitchFamily="34" charset="0"/>
                <a:cs typeface="Times New Roman" panose="02020603050405020304" pitchFamily="18" charset="0"/>
              </a:rPr>
              <a:t> aujourd’hui des Églises manifestes ; comment penser leur finalité et leurs missions ? »</a:t>
            </a:r>
            <a:endParaRPr lang="fr-BE" sz="2200" kern="100" dirty="0">
              <a:effectLst/>
              <a:ea typeface="Calibri" panose="020F0502020204030204" pitchFamily="34" charset="0"/>
              <a:cs typeface="Times New Roman" panose="02020603050405020304" pitchFamily="18" charset="0"/>
            </a:endParaRPr>
          </a:p>
          <a:p>
            <a:pPr marL="0" indent="0">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
        <p:nvSpPr>
          <p:cNvPr id="6" name="Espace réservé du pied de page 5">
            <a:extLst>
              <a:ext uri="{FF2B5EF4-FFF2-40B4-BE49-F238E27FC236}">
                <a16:creationId xmlns:a16="http://schemas.microsoft.com/office/drawing/2014/main" id="{8DA1A1D7-D687-95AB-2506-B02D0124FF15}"/>
              </a:ext>
            </a:extLst>
          </p:cNvPr>
          <p:cNvSpPr>
            <a:spLocks noGrp="1"/>
          </p:cNvSpPr>
          <p:nvPr>
            <p:ph type="ftr" sz="quarter" idx="11"/>
          </p:nvPr>
        </p:nvSpPr>
        <p:spPr>
          <a:xfrm>
            <a:off x="3064935"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B65A1D0F-9CBD-1C85-B5A8-E57AF3EB763A}"/>
              </a:ext>
            </a:extLst>
          </p:cNvPr>
          <p:cNvSpPr>
            <a:spLocks noGrp="1"/>
          </p:cNvSpPr>
          <p:nvPr>
            <p:ph type="sldNum" sz="quarter" idx="12"/>
          </p:nvPr>
        </p:nvSpPr>
        <p:spPr/>
        <p:txBody>
          <a:bodyPr/>
          <a:lstStyle/>
          <a:p>
            <a:fld id="{179806A3-4D35-4CF4-AB75-82D1919212D1}" type="slidenum">
              <a:rPr lang="fr-BE" smtClean="0"/>
              <a:t>2</a:t>
            </a:fld>
            <a:endParaRPr lang="fr-BE"/>
          </a:p>
        </p:txBody>
      </p:sp>
    </p:spTree>
    <p:extLst>
      <p:ext uri="{BB962C8B-B14F-4D97-AF65-F5344CB8AC3E}">
        <p14:creationId xmlns:p14="http://schemas.microsoft.com/office/powerpoint/2010/main" val="27843410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normAutofit/>
          </a:bodyPr>
          <a:lstStyle/>
          <a:p>
            <a:r>
              <a:rPr lang="fr-FR" b="1" dirty="0"/>
              <a:t>3. Pistes pour l’action des Églises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28731" y="6583681"/>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20</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066800" y="2621280"/>
            <a:ext cx="10363200" cy="362712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800" b="1" dirty="0">
                <a:ea typeface="Calibri" panose="020F0502020204030204" pitchFamily="34" charset="0"/>
              </a:rPr>
              <a:t>3. Pistes pour l’action des Églises</a:t>
            </a:r>
          </a:p>
          <a:p>
            <a:pPr marL="0" indent="0" algn="just">
              <a:buNone/>
            </a:pPr>
            <a:r>
              <a:rPr lang="fr-FR" sz="2800" b="1" dirty="0">
                <a:ea typeface="Calibri" panose="020F0502020204030204" pitchFamily="34" charset="0"/>
              </a:rPr>
              <a:t>	 3.2. La finalité des Églises manifestes = </a:t>
            </a:r>
            <a:r>
              <a:rPr lang="fr-FR" sz="2800" b="1" u="sng" dirty="0">
                <a:ea typeface="Calibri" panose="020F0502020204030204" pitchFamily="34" charset="0"/>
              </a:rPr>
              <a:t>Annoncer le Royaume</a:t>
            </a:r>
          </a:p>
          <a:p>
            <a:pPr marL="0" indent="0" algn="just">
              <a:buNone/>
            </a:pPr>
            <a:r>
              <a:rPr lang="fr-FR" dirty="0"/>
              <a:t>		- Les Églises officielles au service du Royaume </a:t>
            </a:r>
          </a:p>
          <a:p>
            <a:pPr marL="0" indent="0" algn="just">
              <a:buNone/>
            </a:pPr>
            <a:r>
              <a:rPr lang="fr-FR" sz="2200" b="1" dirty="0"/>
              <a:t>		</a:t>
            </a:r>
            <a:r>
              <a:rPr lang="fr-FR" sz="2200" dirty="0"/>
              <a:t>- Or, il n’y a pas de coïncidence entre les Églises manifestes et le Royaume de Dieu : 			elles sont amenées à « reconnaître la présence du Royaume en dehors d’elles-mêmes » 		(J. </a:t>
            </a:r>
            <a:r>
              <a:rPr lang="fr-FR" sz="2200" dirty="0" err="1"/>
              <a:t>Famerée</a:t>
            </a:r>
            <a:r>
              <a:rPr lang="fr-FR" sz="2200" dirty="0"/>
              <a:t>)</a:t>
            </a:r>
          </a:p>
          <a:p>
            <a:pPr marL="0" indent="0" algn="just">
              <a:buNone/>
            </a:pPr>
            <a:r>
              <a:rPr lang="fr-FR" sz="2200" dirty="0"/>
              <a:t>		- L’orientation finale, c’est le Royaume du Christ et non l’Église</a:t>
            </a:r>
          </a:p>
        </p:txBody>
      </p:sp>
    </p:spTree>
    <p:extLst>
      <p:ext uri="{BB962C8B-B14F-4D97-AF65-F5344CB8AC3E}">
        <p14:creationId xmlns:p14="http://schemas.microsoft.com/office/powerpoint/2010/main" val="1854502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normAutofit/>
          </a:bodyPr>
          <a:lstStyle/>
          <a:p>
            <a:r>
              <a:rPr lang="fr-FR" b="1" dirty="0"/>
              <a:t>3. Pistes pour l’action des Églises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19401" y="6578600"/>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21</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066800" y="2621280"/>
            <a:ext cx="10363200" cy="362712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800" b="1" dirty="0">
                <a:ea typeface="Calibri" panose="020F0502020204030204" pitchFamily="34" charset="0"/>
              </a:rPr>
              <a:t>3. Pistes pour l’action des Églises</a:t>
            </a:r>
          </a:p>
          <a:p>
            <a:pPr marL="0" indent="0" algn="just">
              <a:buNone/>
            </a:pPr>
            <a:r>
              <a:rPr lang="fr-FR" sz="2800" b="1" dirty="0">
                <a:ea typeface="Calibri" panose="020F0502020204030204" pitchFamily="34" charset="0"/>
              </a:rPr>
              <a:t>	 3.3. Poursuivre les efforts pour le dialogue interreligieux</a:t>
            </a:r>
          </a:p>
          <a:p>
            <a:pPr marL="0" indent="0" algn="just">
              <a:buNone/>
            </a:pPr>
            <a:r>
              <a:rPr lang="fr-FR" dirty="0"/>
              <a:t>	</a:t>
            </a:r>
            <a:r>
              <a:rPr lang="fr-FR" sz="2200" dirty="0"/>
              <a:t>	- Selon Tillich, les communautés spirituelles latentes ne sont pas étrangères aux 				Églises officielles : importance de la reconnaissance mutuelle</a:t>
            </a:r>
          </a:p>
          <a:p>
            <a:pPr marL="0" indent="0" algn="just">
              <a:buNone/>
            </a:pPr>
            <a:r>
              <a:rPr lang="fr-FR" sz="2200" b="1" dirty="0"/>
              <a:t>		</a:t>
            </a:r>
            <a:r>
              <a:rPr lang="fr-FR" sz="2200" dirty="0"/>
              <a:t>- Cela va dans le sens de </a:t>
            </a:r>
            <a:r>
              <a:rPr lang="fr-FR" sz="2200" i="1" dirty="0"/>
              <a:t>Nostra </a:t>
            </a:r>
            <a:r>
              <a:rPr lang="fr-FR" sz="2200" i="1" dirty="0" err="1"/>
              <a:t>aetate</a:t>
            </a:r>
            <a:r>
              <a:rPr lang="fr-FR" sz="2200" dirty="0"/>
              <a:t>, 2</a:t>
            </a:r>
          </a:p>
          <a:p>
            <a:pPr marL="0" indent="0" algn="just">
              <a:buNone/>
            </a:pPr>
            <a:r>
              <a:rPr lang="fr-FR" sz="2200" dirty="0"/>
              <a:t>		- Ligne de crête du dialogue interreligieux = d’une part, </a:t>
            </a:r>
            <a:r>
              <a:rPr lang="fr-BE" sz="2200" dirty="0">
                <a:effectLst/>
                <a:ea typeface="Calibri" panose="020F0502020204030204" pitchFamily="34" charset="0"/>
              </a:rPr>
              <a:t>l’unité et l’universalité de la 			médiation du salut par Jésus-Christ et d’autre part la reconnaissance de la pluralité des 		religions non chrétiennes et leurs potentielles capacités à être des voies de salut</a:t>
            </a:r>
            <a:endParaRPr lang="fr-FR" sz="2200" dirty="0"/>
          </a:p>
        </p:txBody>
      </p:sp>
    </p:spTree>
    <p:extLst>
      <p:ext uri="{BB962C8B-B14F-4D97-AF65-F5344CB8AC3E}">
        <p14:creationId xmlns:p14="http://schemas.microsoft.com/office/powerpoint/2010/main" val="1036217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EFCB-13A0-5605-65B4-3D51D136B442}"/>
              </a:ext>
            </a:extLst>
          </p:cNvPr>
          <p:cNvSpPr>
            <a:spLocks noGrp="1"/>
          </p:cNvSpPr>
          <p:nvPr>
            <p:ph type="title"/>
          </p:nvPr>
        </p:nvSpPr>
        <p:spPr/>
        <p:txBody>
          <a:bodyPr>
            <a:normAutofit/>
          </a:bodyPr>
          <a:lstStyle/>
          <a:p>
            <a:r>
              <a:rPr lang="fr-FR" b="1" dirty="0"/>
              <a:t>3. Pistes pour l’action des Églises</a:t>
            </a:r>
            <a:endParaRPr lang="fr-BE" b="1" dirty="0"/>
          </a:p>
        </p:txBody>
      </p:sp>
      <p:sp>
        <p:nvSpPr>
          <p:cNvPr id="4" name="Espace réservé du pied de page 3">
            <a:extLst>
              <a:ext uri="{FF2B5EF4-FFF2-40B4-BE49-F238E27FC236}">
                <a16:creationId xmlns:a16="http://schemas.microsoft.com/office/drawing/2014/main" id="{8B4DAE6C-7949-7546-21BD-3D4C485CF3F4}"/>
              </a:ext>
            </a:extLst>
          </p:cNvPr>
          <p:cNvSpPr>
            <a:spLocks noGrp="1"/>
          </p:cNvSpPr>
          <p:nvPr>
            <p:ph type="ftr" sz="quarter" idx="11"/>
          </p:nvPr>
        </p:nvSpPr>
        <p:spPr>
          <a:xfrm>
            <a:off x="2819401" y="6583681"/>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168A0AD9-51AD-0E47-DEA1-A33E6F284B9C}"/>
              </a:ext>
            </a:extLst>
          </p:cNvPr>
          <p:cNvSpPr>
            <a:spLocks noGrp="1"/>
          </p:cNvSpPr>
          <p:nvPr>
            <p:ph type="sldNum" sz="quarter" idx="12"/>
          </p:nvPr>
        </p:nvSpPr>
        <p:spPr/>
        <p:txBody>
          <a:bodyPr/>
          <a:lstStyle/>
          <a:p>
            <a:fld id="{179806A3-4D35-4CF4-AB75-82D1919212D1}" type="slidenum">
              <a:rPr lang="fr-BE" smtClean="0"/>
              <a:t>22</a:t>
            </a:fld>
            <a:endParaRPr lang="fr-BE"/>
          </a:p>
        </p:txBody>
      </p:sp>
      <p:sp>
        <p:nvSpPr>
          <p:cNvPr id="6" name="Espace réservé du contenu 2">
            <a:extLst>
              <a:ext uri="{FF2B5EF4-FFF2-40B4-BE49-F238E27FC236}">
                <a16:creationId xmlns:a16="http://schemas.microsoft.com/office/drawing/2014/main" id="{B88B3F05-B89E-928A-35AD-AADAE29AE235}"/>
              </a:ext>
            </a:extLst>
          </p:cNvPr>
          <p:cNvSpPr txBox="1">
            <a:spLocks/>
          </p:cNvSpPr>
          <p:nvPr/>
        </p:nvSpPr>
        <p:spPr>
          <a:xfrm>
            <a:off x="1066800" y="2621280"/>
            <a:ext cx="10363200" cy="362712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fr-FR" sz="2800" b="1" dirty="0">
                <a:ea typeface="Calibri" panose="020F0502020204030204" pitchFamily="34" charset="0"/>
              </a:rPr>
              <a:t>3. Pistes pour l’action des Églises</a:t>
            </a:r>
          </a:p>
          <a:p>
            <a:pPr marL="0" indent="0" algn="just">
              <a:buNone/>
            </a:pPr>
            <a:r>
              <a:rPr lang="fr-FR" sz="2800" b="1" dirty="0">
                <a:ea typeface="Calibri" panose="020F0502020204030204" pitchFamily="34" charset="0"/>
              </a:rPr>
              <a:t>	 3.3. Poursuivre les efforts en vue du dialogue interreligieux</a:t>
            </a:r>
          </a:p>
          <a:p>
            <a:pPr marL="0" indent="0" algn="just">
              <a:buNone/>
            </a:pPr>
            <a:r>
              <a:rPr lang="fr-FR" dirty="0"/>
              <a:t>	</a:t>
            </a:r>
            <a:r>
              <a:rPr lang="fr-FR" sz="2200" dirty="0"/>
              <a:t>	- Des anciennes catégories (exclusivisme, inclusivisme, pluralisme, etc.) à l’importance 		de la </a:t>
            </a:r>
            <a:r>
              <a:rPr lang="fr-FR" sz="2200" u="sng" dirty="0"/>
              <a:t>rencontre concrète et authentique</a:t>
            </a:r>
          </a:p>
          <a:p>
            <a:pPr marL="0" indent="0" algn="just">
              <a:buNone/>
            </a:pPr>
            <a:r>
              <a:rPr lang="fr-FR" sz="2200" dirty="0"/>
              <a:t>		- La mission devient « dialogue de salut »</a:t>
            </a:r>
          </a:p>
          <a:p>
            <a:pPr marL="0" indent="0" algn="just">
              <a:buNone/>
            </a:pPr>
            <a:r>
              <a:rPr lang="fr-FR" sz="2200" dirty="0"/>
              <a:t>		- </a:t>
            </a:r>
            <a:r>
              <a:rPr lang="fr-FR" sz="2200" b="1" u="sng" dirty="0"/>
              <a:t>Associer la « christologie » à la « </a:t>
            </a:r>
            <a:r>
              <a:rPr lang="fr-FR" sz="2200" b="1" u="sng" dirty="0" err="1"/>
              <a:t>christopraxie</a:t>
            </a:r>
            <a:r>
              <a:rPr lang="fr-FR" sz="2200" b="1" u="sng" dirty="0"/>
              <a:t> »</a:t>
            </a:r>
          </a:p>
          <a:p>
            <a:pPr marL="0" indent="0" algn="just">
              <a:buNone/>
            </a:pPr>
            <a:r>
              <a:rPr lang="fr-FR" sz="2200" dirty="0"/>
              <a:t>		- // Voyage de Tillich au Japon en 1960</a:t>
            </a:r>
          </a:p>
          <a:p>
            <a:pPr marL="0" indent="0" algn="just">
              <a:buNone/>
            </a:pPr>
            <a:endParaRPr lang="fr-FR" sz="2200" dirty="0"/>
          </a:p>
        </p:txBody>
      </p:sp>
    </p:spTree>
    <p:extLst>
      <p:ext uri="{BB962C8B-B14F-4D97-AF65-F5344CB8AC3E}">
        <p14:creationId xmlns:p14="http://schemas.microsoft.com/office/powerpoint/2010/main" val="2215481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C00DCD-9D2B-06C6-290A-78922CC0268E}"/>
              </a:ext>
            </a:extLst>
          </p:cNvPr>
          <p:cNvSpPr>
            <a:spLocks noGrp="1"/>
          </p:cNvSpPr>
          <p:nvPr>
            <p:ph type="title"/>
          </p:nvPr>
        </p:nvSpPr>
        <p:spPr/>
        <p:txBody>
          <a:bodyPr/>
          <a:lstStyle/>
          <a:p>
            <a:r>
              <a:rPr lang="fr-FR" b="1" dirty="0"/>
              <a:t>Conclusion et ouverture</a:t>
            </a:r>
            <a:endParaRPr lang="fr-BE" b="1" dirty="0"/>
          </a:p>
        </p:txBody>
      </p:sp>
      <p:sp>
        <p:nvSpPr>
          <p:cNvPr id="3" name="Espace réservé du contenu 2">
            <a:extLst>
              <a:ext uri="{FF2B5EF4-FFF2-40B4-BE49-F238E27FC236}">
                <a16:creationId xmlns:a16="http://schemas.microsoft.com/office/drawing/2014/main" id="{9AB275D4-6581-8F14-A742-8DA8627468FA}"/>
              </a:ext>
            </a:extLst>
          </p:cNvPr>
          <p:cNvSpPr>
            <a:spLocks noGrp="1"/>
          </p:cNvSpPr>
          <p:nvPr>
            <p:ph idx="1"/>
          </p:nvPr>
        </p:nvSpPr>
        <p:spPr>
          <a:xfrm>
            <a:off x="1417320" y="2484120"/>
            <a:ext cx="9936479" cy="3484880"/>
          </a:xfrm>
        </p:spPr>
        <p:txBody>
          <a:bodyPr>
            <a:normAutofit lnSpcReduction="10000"/>
          </a:bodyPr>
          <a:lstStyle/>
          <a:p>
            <a:pPr algn="just"/>
            <a:r>
              <a:rPr lang="fr-FR" sz="2200" u="sng" dirty="0"/>
              <a:t>Rappels de notre parcours en trois temps</a:t>
            </a:r>
            <a:r>
              <a:rPr lang="fr-FR" sz="2200" dirty="0"/>
              <a:t> : analyse de trois textes de Paul Tillich, identification des limites et lancement de pistes pour l’action des Églises contemporaines</a:t>
            </a:r>
          </a:p>
          <a:p>
            <a:pPr marL="0" indent="0" algn="just">
              <a:buNone/>
            </a:pPr>
            <a:endParaRPr lang="fr-FR" sz="1100" dirty="0"/>
          </a:p>
          <a:p>
            <a:pPr marL="0" indent="0" algn="just">
              <a:buNone/>
            </a:pPr>
            <a:r>
              <a:rPr lang="fr-FR" sz="2600" b="1" dirty="0">
                <a:sym typeface="Wingdings" panose="05000000000000000000" pitchFamily="2" charset="2"/>
              </a:rPr>
              <a:t> </a:t>
            </a:r>
            <a:r>
              <a:rPr lang="fr-FR" sz="2600" b="1" u="sng" dirty="0"/>
              <a:t>Pour une transformation missionnaire de l’Église manifeste</a:t>
            </a:r>
          </a:p>
          <a:p>
            <a:pPr lvl="1" algn="just"/>
            <a:r>
              <a:rPr lang="fr-FR" sz="2400" dirty="0"/>
              <a:t>Pape François : m</a:t>
            </a:r>
            <a:r>
              <a:rPr lang="fr-FR" sz="2200" dirty="0"/>
              <a:t>ouvement de décentrement, encouragement à aller vers les périphéries, souhaits d’une « Église en sortie », dénonciation de l’archaïsme ou du cléricalisme</a:t>
            </a:r>
          </a:p>
          <a:p>
            <a:pPr lvl="1" algn="just"/>
            <a:r>
              <a:rPr lang="fr-FR" sz="2200" dirty="0"/>
              <a:t>Création d’un langage nouveau</a:t>
            </a:r>
          </a:p>
        </p:txBody>
      </p:sp>
      <p:sp>
        <p:nvSpPr>
          <p:cNvPr id="4" name="Espace réservé du pied de page 3">
            <a:extLst>
              <a:ext uri="{FF2B5EF4-FFF2-40B4-BE49-F238E27FC236}">
                <a16:creationId xmlns:a16="http://schemas.microsoft.com/office/drawing/2014/main" id="{F4469429-2914-4296-8B91-169C9D44269D}"/>
              </a:ext>
            </a:extLst>
          </p:cNvPr>
          <p:cNvSpPr>
            <a:spLocks noGrp="1"/>
          </p:cNvSpPr>
          <p:nvPr>
            <p:ph type="ftr" sz="quarter" idx="11"/>
          </p:nvPr>
        </p:nvSpPr>
        <p:spPr>
          <a:xfrm>
            <a:off x="2727961" y="6558280"/>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076052DA-B827-E893-8D9C-72EDDFEB1BD3}"/>
              </a:ext>
            </a:extLst>
          </p:cNvPr>
          <p:cNvSpPr>
            <a:spLocks noGrp="1"/>
          </p:cNvSpPr>
          <p:nvPr>
            <p:ph type="sldNum" sz="quarter" idx="12"/>
          </p:nvPr>
        </p:nvSpPr>
        <p:spPr/>
        <p:txBody>
          <a:bodyPr/>
          <a:lstStyle/>
          <a:p>
            <a:fld id="{179806A3-4D35-4CF4-AB75-82D1919212D1}" type="slidenum">
              <a:rPr lang="fr-BE" smtClean="0"/>
              <a:t>23</a:t>
            </a:fld>
            <a:endParaRPr lang="fr-BE"/>
          </a:p>
        </p:txBody>
      </p:sp>
    </p:spTree>
    <p:extLst>
      <p:ext uri="{BB962C8B-B14F-4D97-AF65-F5344CB8AC3E}">
        <p14:creationId xmlns:p14="http://schemas.microsoft.com/office/powerpoint/2010/main" val="7297139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C00DCD-9D2B-06C6-290A-78922CC0268E}"/>
              </a:ext>
            </a:extLst>
          </p:cNvPr>
          <p:cNvSpPr>
            <a:spLocks noGrp="1"/>
          </p:cNvSpPr>
          <p:nvPr>
            <p:ph type="title"/>
          </p:nvPr>
        </p:nvSpPr>
        <p:spPr/>
        <p:txBody>
          <a:bodyPr>
            <a:normAutofit fontScale="90000"/>
          </a:bodyPr>
          <a:lstStyle/>
          <a:p>
            <a:r>
              <a:rPr lang="fr-FR" sz="4400" b="1" dirty="0"/>
              <a:t>Pour une transformation missionnaire de l’Église manifeste</a:t>
            </a:r>
            <a:endParaRPr lang="fr-BE" b="1" dirty="0"/>
          </a:p>
        </p:txBody>
      </p:sp>
      <p:sp>
        <p:nvSpPr>
          <p:cNvPr id="3" name="Espace réservé du contenu 2">
            <a:extLst>
              <a:ext uri="{FF2B5EF4-FFF2-40B4-BE49-F238E27FC236}">
                <a16:creationId xmlns:a16="http://schemas.microsoft.com/office/drawing/2014/main" id="{9AB275D4-6581-8F14-A742-8DA8627468FA}"/>
              </a:ext>
            </a:extLst>
          </p:cNvPr>
          <p:cNvSpPr>
            <a:spLocks noGrp="1"/>
          </p:cNvSpPr>
          <p:nvPr>
            <p:ph idx="1"/>
          </p:nvPr>
        </p:nvSpPr>
        <p:spPr>
          <a:xfrm>
            <a:off x="1127760" y="2786380"/>
            <a:ext cx="10226039" cy="3322320"/>
          </a:xfrm>
        </p:spPr>
        <p:txBody>
          <a:bodyPr>
            <a:normAutofit/>
          </a:bodyPr>
          <a:lstStyle/>
          <a:p>
            <a:pPr marL="457200" lvl="1" indent="0" algn="ctr">
              <a:buNone/>
            </a:pPr>
            <a:r>
              <a:rPr lang="fr-FR" sz="3000" dirty="0"/>
              <a:t>Au lieu de s’ « accrocher à ses propres sécurités » ou de se « refermer dans des structures qui donnent une fausse protection » (EG 49), l’Église dont rêvent le pape François - et probablement Paul Tillich - serait une « Église en sortie », une « Église manifeste » qui ose pratiquer le dialogue, la rencontre et la fraternité en vue de la construction du Royaume. </a:t>
            </a:r>
            <a:endParaRPr lang="fr-BE" sz="3000" dirty="0"/>
          </a:p>
        </p:txBody>
      </p:sp>
      <p:sp>
        <p:nvSpPr>
          <p:cNvPr id="4" name="Espace réservé du pied de page 3">
            <a:extLst>
              <a:ext uri="{FF2B5EF4-FFF2-40B4-BE49-F238E27FC236}">
                <a16:creationId xmlns:a16="http://schemas.microsoft.com/office/drawing/2014/main" id="{F4469429-2914-4296-8B91-169C9D44269D}"/>
              </a:ext>
            </a:extLst>
          </p:cNvPr>
          <p:cNvSpPr>
            <a:spLocks noGrp="1"/>
          </p:cNvSpPr>
          <p:nvPr>
            <p:ph type="ftr" sz="quarter" idx="11"/>
          </p:nvPr>
        </p:nvSpPr>
        <p:spPr>
          <a:xfrm>
            <a:off x="2727961" y="6567611"/>
            <a:ext cx="7305900" cy="279400"/>
          </a:xfrm>
        </p:spPr>
        <p:txBody>
          <a:bodyPr/>
          <a:lstStyle/>
          <a:p>
            <a:r>
              <a:rPr lang="fr-FR" dirty="0"/>
              <a:t>Geoffrey Legrand - « Église manifeste » et « Église latente » - 25e colloque de l’APTEF (Kigali, 11 août 2023)</a:t>
            </a:r>
            <a:endParaRPr lang="fr-BE" dirty="0"/>
          </a:p>
        </p:txBody>
      </p:sp>
      <p:sp>
        <p:nvSpPr>
          <p:cNvPr id="5" name="Espace réservé du numéro de diapositive 4">
            <a:extLst>
              <a:ext uri="{FF2B5EF4-FFF2-40B4-BE49-F238E27FC236}">
                <a16:creationId xmlns:a16="http://schemas.microsoft.com/office/drawing/2014/main" id="{076052DA-B827-E893-8D9C-72EDDFEB1BD3}"/>
              </a:ext>
            </a:extLst>
          </p:cNvPr>
          <p:cNvSpPr>
            <a:spLocks noGrp="1"/>
          </p:cNvSpPr>
          <p:nvPr>
            <p:ph type="sldNum" sz="quarter" idx="12"/>
          </p:nvPr>
        </p:nvSpPr>
        <p:spPr/>
        <p:txBody>
          <a:bodyPr/>
          <a:lstStyle/>
          <a:p>
            <a:fld id="{179806A3-4D35-4CF4-AB75-82D1919212D1}" type="slidenum">
              <a:rPr lang="fr-BE" smtClean="0"/>
              <a:t>24</a:t>
            </a:fld>
            <a:endParaRPr lang="fr-BE"/>
          </a:p>
        </p:txBody>
      </p:sp>
    </p:spTree>
    <p:extLst>
      <p:ext uri="{BB962C8B-B14F-4D97-AF65-F5344CB8AC3E}">
        <p14:creationId xmlns:p14="http://schemas.microsoft.com/office/powerpoint/2010/main" val="235798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57325C-C55E-8C08-195F-8ED6EB3DC0C5}"/>
              </a:ext>
            </a:extLst>
          </p:cNvPr>
          <p:cNvSpPr>
            <a:spLocks noGrp="1"/>
          </p:cNvSpPr>
          <p:nvPr>
            <p:ph type="title"/>
          </p:nvPr>
        </p:nvSpPr>
        <p:spPr/>
        <p:txBody>
          <a:bodyPr/>
          <a:lstStyle/>
          <a:p>
            <a:r>
              <a:rPr lang="fr-FR" dirty="0"/>
              <a:t>Merci pour votre attention ! </a:t>
            </a:r>
            <a:endParaRPr lang="fr-BE" dirty="0"/>
          </a:p>
        </p:txBody>
      </p:sp>
      <p:sp>
        <p:nvSpPr>
          <p:cNvPr id="4" name="Espace réservé du pied de page 3">
            <a:extLst>
              <a:ext uri="{FF2B5EF4-FFF2-40B4-BE49-F238E27FC236}">
                <a16:creationId xmlns:a16="http://schemas.microsoft.com/office/drawing/2014/main" id="{04FFD2FB-EDD4-7AAB-B579-9AFB44C3AA3D}"/>
              </a:ext>
            </a:extLst>
          </p:cNvPr>
          <p:cNvSpPr>
            <a:spLocks noGrp="1"/>
          </p:cNvSpPr>
          <p:nvPr>
            <p:ph type="ftr" sz="quarter" idx="11"/>
          </p:nvPr>
        </p:nvSpPr>
        <p:spPr>
          <a:xfrm>
            <a:off x="3258344" y="6578600"/>
            <a:ext cx="5675312" cy="279400"/>
          </a:xfrm>
        </p:spPr>
        <p:txBody>
          <a:bodyPr/>
          <a:lstStyle/>
          <a:p>
            <a:r>
              <a:rPr lang="fr-FR" dirty="0"/>
              <a:t>Geoffrey Legrand - « Église manifeste » et « Église latente » - 25e colloque de l’APTEF (Kigali, 11 août 2023)</a:t>
            </a:r>
            <a:endParaRPr lang="fr-BE" dirty="0"/>
          </a:p>
        </p:txBody>
      </p:sp>
      <p:sp>
        <p:nvSpPr>
          <p:cNvPr id="6" name="Espace réservé du numéro de diapositive 5">
            <a:extLst>
              <a:ext uri="{FF2B5EF4-FFF2-40B4-BE49-F238E27FC236}">
                <a16:creationId xmlns:a16="http://schemas.microsoft.com/office/drawing/2014/main" id="{527D2713-C343-F5CD-2208-6AEF32714237}"/>
              </a:ext>
            </a:extLst>
          </p:cNvPr>
          <p:cNvSpPr>
            <a:spLocks noGrp="1"/>
          </p:cNvSpPr>
          <p:nvPr>
            <p:ph type="sldNum" sz="quarter" idx="12"/>
          </p:nvPr>
        </p:nvSpPr>
        <p:spPr/>
        <p:txBody>
          <a:bodyPr/>
          <a:lstStyle/>
          <a:p>
            <a:fld id="{179806A3-4D35-4CF4-AB75-82D1919212D1}" type="slidenum">
              <a:rPr lang="fr-BE" smtClean="0"/>
              <a:t>25</a:t>
            </a:fld>
            <a:endParaRPr lang="fr-BE"/>
          </a:p>
        </p:txBody>
      </p:sp>
      <p:pic>
        <p:nvPicPr>
          <p:cNvPr id="9" name="Image 8">
            <a:extLst>
              <a:ext uri="{FF2B5EF4-FFF2-40B4-BE49-F238E27FC236}">
                <a16:creationId xmlns:a16="http://schemas.microsoft.com/office/drawing/2014/main" id="{0EC43A94-1E92-92F4-D83D-72853C94D725}"/>
              </a:ext>
            </a:extLst>
          </p:cNvPr>
          <p:cNvPicPr>
            <a:picLocks noChangeAspect="1"/>
          </p:cNvPicPr>
          <p:nvPr/>
        </p:nvPicPr>
        <p:blipFill>
          <a:blip r:embed="rId3"/>
          <a:stretch>
            <a:fillRect/>
          </a:stretch>
        </p:blipFill>
        <p:spPr>
          <a:xfrm>
            <a:off x="4190999" y="2584176"/>
            <a:ext cx="4003357" cy="3524524"/>
          </a:xfrm>
          <a:prstGeom prst="rect">
            <a:avLst/>
          </a:prstGeom>
        </p:spPr>
      </p:pic>
    </p:spTree>
    <p:extLst>
      <p:ext uri="{BB962C8B-B14F-4D97-AF65-F5344CB8AC3E}">
        <p14:creationId xmlns:p14="http://schemas.microsoft.com/office/powerpoint/2010/main" val="3553991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lstStyle/>
          <a:p>
            <a:r>
              <a:rPr lang="fr-FR" b="1" dirty="0"/>
              <a:t>Introduction</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295401" y="2556932"/>
            <a:ext cx="9601196" cy="3318936"/>
          </a:xfrm>
        </p:spPr>
        <p:txBody>
          <a:bodyPr>
            <a:normAutofit/>
          </a:bodyPr>
          <a:lstStyle/>
          <a:p>
            <a:r>
              <a:rPr lang="fr-FR" b="1" dirty="0"/>
              <a:t>Plan</a:t>
            </a:r>
          </a:p>
          <a:p>
            <a:pPr marL="0" indent="0">
              <a:buNone/>
            </a:pPr>
            <a:r>
              <a:rPr lang="fr-FR" sz="2000" kern="100" dirty="0">
                <a:effectLst/>
                <a:ea typeface="Calibri" panose="020F0502020204030204" pitchFamily="34" charset="0"/>
                <a:cs typeface="Times New Roman" panose="02020603050405020304" pitchFamily="18" charset="0"/>
              </a:rPr>
              <a:t>1. Distinction entre « Église manifeste » et « Église latente » </a:t>
            </a:r>
            <a:r>
              <a:rPr lang="fr-FR" sz="2000" kern="100" dirty="0">
                <a:ea typeface="Calibri" panose="020F0502020204030204" pitchFamily="34" charset="0"/>
                <a:cs typeface="Times New Roman" panose="02020603050405020304" pitchFamily="18" charset="0"/>
              </a:rPr>
              <a:t>d’après</a:t>
            </a:r>
            <a:r>
              <a:rPr lang="fr-FR" sz="2000" kern="100" dirty="0">
                <a:effectLst/>
                <a:ea typeface="Calibri" panose="020F0502020204030204" pitchFamily="34" charset="0"/>
                <a:cs typeface="Times New Roman" panose="02020603050405020304" pitchFamily="18" charset="0"/>
              </a:rPr>
              <a:t> Paul Tillich</a:t>
            </a:r>
          </a:p>
          <a:p>
            <a:pPr marL="0" indent="0">
              <a:buNone/>
            </a:pPr>
            <a:r>
              <a:rPr lang="fr-FR" sz="2000" dirty="0">
                <a:effectLst/>
                <a:ea typeface="Calibri" panose="020F0502020204030204" pitchFamily="34" charset="0"/>
              </a:rPr>
              <a:t>	1.1. « L’Église et la société humaniste » (1931)</a:t>
            </a:r>
          </a:p>
          <a:p>
            <a:pPr marL="0" indent="0">
              <a:buNone/>
            </a:pPr>
            <a:r>
              <a:rPr lang="fr-FR" sz="2000" dirty="0">
                <a:effectLst/>
                <a:ea typeface="Calibri" panose="020F0502020204030204" pitchFamily="34" charset="0"/>
              </a:rPr>
              <a:t>	1.2. « Aux frontières. Esquisse autobiographique » (1936)</a:t>
            </a:r>
            <a:endParaRPr lang="fr-FR" sz="2000" dirty="0">
              <a:ea typeface="Calibri" panose="020F0502020204030204" pitchFamily="34" charset="0"/>
            </a:endParaRPr>
          </a:p>
          <a:p>
            <a:pPr marL="0" indent="0">
              <a:buNone/>
            </a:pPr>
            <a:r>
              <a:rPr lang="fr-FR" sz="2000" kern="100" dirty="0">
                <a:effectLst/>
                <a:ea typeface="Calibri" panose="020F0502020204030204" pitchFamily="34" charset="0"/>
                <a:cs typeface="Times New Roman" panose="02020603050405020304" pitchFamily="18" charset="0"/>
              </a:rPr>
              <a:t>	1.3. La communauté spirituelle au stade latent ou au stade manifeste (1963)</a:t>
            </a:r>
            <a:endParaRPr lang="fr-BE" sz="2000" kern="100" dirty="0">
              <a:effectLst/>
              <a:ea typeface="Calibri" panose="020F0502020204030204" pitchFamily="34" charset="0"/>
              <a:cs typeface="Times New Roman" panose="02020603050405020304" pitchFamily="18" charset="0"/>
            </a:endParaRPr>
          </a:p>
          <a:p>
            <a:pPr marL="0" indent="0">
              <a:buNone/>
            </a:pPr>
            <a:r>
              <a:rPr lang="fr-FR" sz="2000" kern="100" dirty="0">
                <a:effectLst/>
                <a:ea typeface="Calibri" panose="020F0502020204030204" pitchFamily="34" charset="0"/>
                <a:cs typeface="Times New Roman" panose="02020603050405020304" pitchFamily="18" charset="0"/>
              </a:rPr>
              <a:t>2. Quelques limites à ces concepts tillichéens</a:t>
            </a:r>
          </a:p>
          <a:p>
            <a:pPr marL="0" indent="0">
              <a:buNone/>
            </a:pPr>
            <a:r>
              <a:rPr lang="fr-FR" sz="2000" kern="100" dirty="0">
                <a:effectLst/>
                <a:ea typeface="Calibri" panose="020F0502020204030204" pitchFamily="34" charset="0"/>
                <a:cs typeface="Times New Roman" panose="02020603050405020304" pitchFamily="18" charset="0"/>
              </a:rPr>
              <a:t>3. Pistes pour repenser l’action des Églises contemporaines</a:t>
            </a:r>
            <a:endParaRPr lang="fr-BE" sz="2000" kern="100" dirty="0">
              <a:effectLst/>
              <a:ea typeface="Calibri" panose="020F0502020204030204" pitchFamily="34" charset="0"/>
              <a:cs typeface="Times New Roman" panose="02020603050405020304" pitchFamily="18" charset="0"/>
            </a:endParaRPr>
          </a:p>
          <a:p>
            <a:pPr marL="0" indent="0">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3</a:t>
            </a:fld>
            <a:endParaRPr lang="fr-BE"/>
          </a:p>
        </p:txBody>
      </p:sp>
    </p:spTree>
    <p:extLst>
      <p:ext uri="{BB962C8B-B14F-4D97-AF65-F5344CB8AC3E}">
        <p14:creationId xmlns:p14="http://schemas.microsoft.com/office/powerpoint/2010/main" val="2448270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d’après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295400" y="2556932"/>
            <a:ext cx="9890759" cy="3691468"/>
          </a:xfrm>
        </p:spPr>
        <p:txBody>
          <a:bodyPr>
            <a:normAutofit lnSpcReduction="10000"/>
          </a:bodyPr>
          <a:lstStyle/>
          <a:p>
            <a:r>
              <a:rPr lang="fr-FR" b="1" dirty="0">
                <a:effectLst/>
                <a:ea typeface="Calibri" panose="020F0502020204030204" pitchFamily="34" charset="0"/>
              </a:rPr>
              <a:t>1.1. « L’Église et la société humaniste » (1931)</a:t>
            </a:r>
          </a:p>
          <a:p>
            <a:pPr marL="0" indent="0">
              <a:buNone/>
            </a:pPr>
            <a:r>
              <a:rPr lang="fr-FR" b="1" dirty="0">
                <a:ea typeface="Calibri" panose="020F0502020204030204" pitchFamily="34" charset="0"/>
              </a:rPr>
              <a:t>	</a:t>
            </a:r>
            <a:r>
              <a:rPr lang="fr-FR" dirty="0">
                <a:ea typeface="Calibri" panose="020F0502020204030204" pitchFamily="34" charset="0"/>
              </a:rPr>
              <a:t>- </a:t>
            </a:r>
            <a:r>
              <a:rPr lang="fr-FR" u="sng" dirty="0">
                <a:ea typeface="Calibri" panose="020F0502020204030204" pitchFamily="34" charset="0"/>
              </a:rPr>
              <a:t>Contexte historique et intellectuel </a:t>
            </a:r>
            <a:r>
              <a:rPr lang="fr-FR" dirty="0">
                <a:ea typeface="Calibri" panose="020F0502020204030204" pitchFamily="34" charset="0"/>
              </a:rPr>
              <a:t>: </a:t>
            </a:r>
          </a:p>
          <a:p>
            <a:pPr marL="0" indent="0">
              <a:buNone/>
            </a:pPr>
            <a:r>
              <a:rPr lang="fr-FR" dirty="0">
                <a:ea typeface="Calibri" panose="020F0502020204030204" pitchFamily="34" charset="0"/>
              </a:rPr>
              <a:t>	</a:t>
            </a:r>
            <a:r>
              <a:rPr lang="fr-FR" sz="2000" kern="100" dirty="0">
                <a:effectLst/>
                <a:ea typeface="Calibri" panose="020F0502020204030204" pitchFamily="34" charset="0"/>
                <a:cs typeface="Times New Roman" panose="02020603050405020304" pitchFamily="18" charset="0"/>
              </a:rPr>
              <a:t>	</a:t>
            </a:r>
            <a:r>
              <a:rPr lang="fr-FR" sz="2200" kern="100" dirty="0">
                <a:ea typeface="Calibri" panose="020F0502020204030204" pitchFamily="34" charset="0"/>
                <a:cs typeface="Times New Roman" panose="02020603050405020304" pitchFamily="18" charset="0"/>
              </a:rPr>
              <a:t>Participation au Cercle de </a:t>
            </a:r>
            <a:r>
              <a:rPr lang="fr-FR" sz="2200" kern="100" dirty="0" err="1">
                <a:ea typeface="Calibri" panose="020F0502020204030204" pitchFamily="34" charset="0"/>
                <a:cs typeface="Times New Roman" panose="02020603050405020304" pitchFamily="18" charset="0"/>
              </a:rPr>
              <a:t>Berneuchen</a:t>
            </a:r>
            <a:endParaRPr lang="fr-FR" sz="2200" kern="100" dirty="0">
              <a:ea typeface="Calibri" panose="020F0502020204030204" pitchFamily="34" charset="0"/>
              <a:cs typeface="Times New Roman" panose="02020603050405020304" pitchFamily="18" charset="0"/>
            </a:endParaRPr>
          </a:p>
          <a:p>
            <a:pPr marL="0" indent="0">
              <a:buNone/>
            </a:pPr>
            <a:r>
              <a:rPr lang="fr-FR" sz="2200" kern="100" dirty="0">
                <a:effectLst/>
                <a:ea typeface="Calibri" panose="020F0502020204030204" pitchFamily="34" charset="0"/>
                <a:cs typeface="Times New Roman" panose="02020603050405020304" pitchFamily="18" charset="0"/>
              </a:rPr>
              <a:t>		</a:t>
            </a:r>
            <a:r>
              <a:rPr lang="fr-FR" sz="2200" kern="100" dirty="0">
                <a:ea typeface="Calibri" panose="020F0502020204030204" pitchFamily="34" charset="0"/>
                <a:cs typeface="Times New Roman" panose="02020603050405020304" pitchFamily="18" charset="0"/>
              </a:rPr>
              <a:t>Intérêt pour</a:t>
            </a:r>
            <a:r>
              <a:rPr lang="fr-FR" sz="2200" kern="100" dirty="0">
                <a:effectLst/>
                <a:ea typeface="Calibri" panose="020F0502020204030204" pitchFamily="34" charset="0"/>
                <a:cs typeface="Times New Roman" panose="02020603050405020304" pitchFamily="18" charset="0"/>
              </a:rPr>
              <a:t> la « structuration prote</a:t>
            </a:r>
            <a:r>
              <a:rPr lang="fr-FR" sz="2200" kern="100" dirty="0">
                <a:ea typeface="Calibri" panose="020F0502020204030204" pitchFamily="34" charset="0"/>
                <a:cs typeface="Times New Roman" panose="02020603050405020304" pitchFamily="18" charset="0"/>
              </a:rPr>
              <a:t>stante »</a:t>
            </a:r>
          </a:p>
          <a:p>
            <a:pPr marL="0" indent="0">
              <a:buNone/>
            </a:pPr>
            <a:endParaRPr lang="fr-BE" sz="1000" kern="100" dirty="0">
              <a:ea typeface="Calibri" panose="020F0502020204030204" pitchFamily="34" charset="0"/>
              <a:cs typeface="Times New Roman" panose="02020603050405020304" pitchFamily="18" charset="0"/>
            </a:endParaRPr>
          </a:p>
          <a:p>
            <a:pPr marL="0" indent="0">
              <a:buNone/>
            </a:pPr>
            <a:r>
              <a:rPr lang="fr-BE" kern="100" dirty="0">
                <a:ea typeface="Calibri" panose="020F0502020204030204" pitchFamily="34" charset="0"/>
                <a:cs typeface="Times New Roman" panose="02020603050405020304" pitchFamily="18" charset="0"/>
              </a:rPr>
              <a:t>	- </a:t>
            </a:r>
            <a:r>
              <a:rPr lang="fr-FR" u="sng" kern="100" dirty="0">
                <a:ea typeface="Calibri" panose="020F0502020204030204" pitchFamily="34" charset="0"/>
                <a:cs typeface="Times New Roman" panose="02020603050405020304" pitchFamily="18" charset="0"/>
              </a:rPr>
              <a:t>Réflexions sur</a:t>
            </a:r>
            <a:r>
              <a:rPr lang="fr-FR" kern="100" dirty="0">
                <a:ea typeface="Calibri" panose="020F0502020204030204" pitchFamily="34" charset="0"/>
                <a:cs typeface="Times New Roman" panose="02020603050405020304" pitchFamily="18" charset="0"/>
              </a:rPr>
              <a:t> : </a:t>
            </a:r>
          </a:p>
          <a:p>
            <a:pPr marL="0" indent="0">
              <a:buNone/>
            </a:pPr>
            <a:r>
              <a:rPr lang="fr-FR" kern="100" dirty="0">
                <a:ea typeface="Calibri" panose="020F0502020204030204" pitchFamily="34" charset="0"/>
                <a:cs typeface="Times New Roman" panose="02020603050405020304" pitchFamily="18" charset="0"/>
              </a:rPr>
              <a:t>	</a:t>
            </a:r>
            <a:r>
              <a:rPr lang="fr-FR" sz="2200" kern="100" dirty="0">
                <a:ea typeface="Calibri" panose="020F0502020204030204" pitchFamily="34" charset="0"/>
                <a:cs typeface="Times New Roman" panose="02020603050405020304" pitchFamily="18" charset="0"/>
              </a:rPr>
              <a:t>	L</a:t>
            </a:r>
            <a:r>
              <a:rPr lang="fr-FR" sz="2200" dirty="0">
                <a:ea typeface="Calibri" panose="020F0502020204030204" pitchFamily="34" charset="0"/>
              </a:rPr>
              <a:t>’humanisme chrétien </a:t>
            </a:r>
          </a:p>
          <a:p>
            <a:pPr marL="0" indent="0">
              <a:buNone/>
            </a:pPr>
            <a:r>
              <a:rPr lang="fr-FR" sz="2200" dirty="0">
                <a:ea typeface="Calibri" panose="020F0502020204030204" pitchFamily="34" charset="0"/>
              </a:rPr>
              <a:t>		Les relations entre l’Église et la société humaniste </a:t>
            </a:r>
          </a:p>
          <a:p>
            <a:endParaRPr lang="fr-BE" dirty="0"/>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4</a:t>
            </a:fld>
            <a:endParaRPr lang="fr-BE"/>
          </a:p>
        </p:txBody>
      </p:sp>
    </p:spTree>
    <p:extLst>
      <p:ext uri="{BB962C8B-B14F-4D97-AF65-F5344CB8AC3E}">
        <p14:creationId xmlns:p14="http://schemas.microsoft.com/office/powerpoint/2010/main" val="1417350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295401" y="2556932"/>
            <a:ext cx="9601196" cy="3691468"/>
          </a:xfrm>
        </p:spPr>
        <p:txBody>
          <a:bodyPr>
            <a:normAutofit lnSpcReduction="10000"/>
          </a:bodyPr>
          <a:lstStyle/>
          <a:p>
            <a:pPr algn="just"/>
            <a:r>
              <a:rPr lang="fr-FR" b="1" dirty="0">
                <a:effectLst/>
                <a:ea typeface="Calibri" panose="020F0502020204030204" pitchFamily="34" charset="0"/>
              </a:rPr>
              <a:t>1.1. « L’Église et la société humaniste » (1931)</a:t>
            </a:r>
          </a:p>
          <a:p>
            <a:pPr marL="0" indent="0" algn="just">
              <a:buNone/>
            </a:pPr>
            <a:r>
              <a:rPr lang="fr-FR" b="1" dirty="0">
                <a:ea typeface="Calibri" panose="020F0502020204030204" pitchFamily="34" charset="0"/>
              </a:rPr>
              <a:t>	</a:t>
            </a:r>
            <a:r>
              <a:rPr lang="fr-FR" dirty="0">
                <a:ea typeface="Calibri" panose="020F0502020204030204" pitchFamily="34" charset="0"/>
              </a:rPr>
              <a:t>- </a:t>
            </a:r>
            <a:r>
              <a:rPr lang="fr-FR" u="sng" dirty="0">
                <a:ea typeface="Calibri" panose="020F0502020204030204" pitchFamily="34" charset="0"/>
              </a:rPr>
              <a:t>But</a:t>
            </a:r>
            <a:r>
              <a:rPr lang="fr-FR" dirty="0">
                <a:ea typeface="Calibri" panose="020F0502020204030204" pitchFamily="34" charset="0"/>
              </a:rPr>
              <a:t> : </a:t>
            </a:r>
          </a:p>
          <a:p>
            <a:pPr marL="0" indent="0" algn="just">
              <a:buNone/>
            </a:pPr>
            <a:r>
              <a:rPr lang="fr-FR" dirty="0">
                <a:ea typeface="Calibri" panose="020F0502020204030204" pitchFamily="34" charset="0"/>
              </a:rPr>
              <a:t>	Identifier les influences réciproques existantes entre les deux sphères</a:t>
            </a:r>
          </a:p>
          <a:p>
            <a:pPr marL="0" indent="0" algn="just">
              <a:buNone/>
            </a:pPr>
            <a:endParaRPr lang="fr-FR" sz="1100" dirty="0">
              <a:ea typeface="Calibri" panose="020F0502020204030204" pitchFamily="34" charset="0"/>
            </a:endParaRPr>
          </a:p>
          <a:p>
            <a:pPr marL="0" indent="0" algn="just">
              <a:buNone/>
            </a:pPr>
            <a:r>
              <a:rPr lang="fr-FR" dirty="0">
                <a:ea typeface="Calibri" panose="020F0502020204030204" pitchFamily="34" charset="0"/>
              </a:rPr>
              <a:t>	- </a:t>
            </a:r>
            <a:r>
              <a:rPr lang="fr-FR" u="sng" dirty="0">
                <a:ea typeface="Calibri" panose="020F0502020204030204" pitchFamily="34" charset="0"/>
              </a:rPr>
              <a:t>Suggestion</a:t>
            </a:r>
            <a:r>
              <a:rPr lang="fr-FR" dirty="0">
                <a:ea typeface="Calibri" panose="020F0502020204030204" pitchFamily="34" charset="0"/>
              </a:rPr>
              <a:t> : </a:t>
            </a:r>
          </a:p>
          <a:p>
            <a:pPr marL="0" indent="0" algn="just">
              <a:buNone/>
            </a:pPr>
            <a:r>
              <a:rPr lang="fr-FR" dirty="0">
                <a:ea typeface="Calibri" panose="020F0502020204030204" pitchFamily="34" charset="0"/>
              </a:rPr>
              <a:t>	« Que de nouvelles forces trouvent place dans l’Église, non pas en 	provenance du 	désir de sécurité, mais sous l’inspiration d’une volonté 	créatrice : la volonté de créer des formes de vie et de vérité à partir d’une 	profondeur nouvelle » (p. 354) </a:t>
            </a:r>
            <a:endParaRPr lang="fr-BE" dirty="0"/>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5</a:t>
            </a:fld>
            <a:endParaRPr lang="fr-BE"/>
          </a:p>
        </p:txBody>
      </p:sp>
    </p:spTree>
    <p:extLst>
      <p:ext uri="{BB962C8B-B14F-4D97-AF65-F5344CB8AC3E}">
        <p14:creationId xmlns:p14="http://schemas.microsoft.com/office/powerpoint/2010/main" val="103715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295401" y="2556932"/>
            <a:ext cx="9235439" cy="3691468"/>
          </a:xfrm>
        </p:spPr>
        <p:txBody>
          <a:bodyPr>
            <a:normAutofit/>
          </a:bodyPr>
          <a:lstStyle/>
          <a:p>
            <a:pPr algn="just"/>
            <a:r>
              <a:rPr lang="fr-FR" b="1" dirty="0">
                <a:effectLst/>
                <a:ea typeface="Calibri" panose="020F0502020204030204" pitchFamily="34" charset="0"/>
              </a:rPr>
              <a:t>1.1. « L’Église et la société humaniste » (1931)</a:t>
            </a:r>
          </a:p>
          <a:p>
            <a:pPr marL="0" indent="0" algn="just">
              <a:buNone/>
            </a:pPr>
            <a:r>
              <a:rPr lang="fr-FR" b="1" dirty="0">
                <a:ea typeface="Calibri" panose="020F0502020204030204" pitchFamily="34" charset="0"/>
              </a:rPr>
              <a:t>	</a:t>
            </a:r>
            <a:r>
              <a:rPr lang="fr-FR" dirty="0">
                <a:ea typeface="Calibri" panose="020F0502020204030204" pitchFamily="34" charset="0"/>
              </a:rPr>
              <a:t>- </a:t>
            </a:r>
            <a:r>
              <a:rPr lang="fr-FR" u="sng" dirty="0">
                <a:ea typeface="Calibri" panose="020F0502020204030204" pitchFamily="34" charset="0"/>
              </a:rPr>
              <a:t>Définition</a:t>
            </a:r>
            <a:r>
              <a:rPr lang="fr-FR" dirty="0">
                <a:ea typeface="Calibri" panose="020F0502020204030204" pitchFamily="34" charset="0"/>
              </a:rPr>
              <a:t> : </a:t>
            </a:r>
          </a:p>
          <a:p>
            <a:pPr marL="0" indent="0" algn="just">
              <a:buNone/>
            </a:pPr>
            <a:r>
              <a:rPr lang="fr-FR" dirty="0">
                <a:ea typeface="Calibri" panose="020F0502020204030204" pitchFamily="34" charset="0"/>
              </a:rPr>
              <a:t>	« À </a:t>
            </a:r>
            <a:r>
              <a:rPr lang="fr-FR" dirty="0">
                <a:effectLst/>
                <a:ea typeface="Calibri" panose="020F0502020204030204" pitchFamily="34" charset="0"/>
              </a:rPr>
              <a:t>côté de l’Église officielle qualifiée de « manifeste », l’ « Église 	latente » rassemble 	« des groupes humanistes dans lesquels l’Église est 	vivante, mais de façon informelle […]. Y 	appartiendraient les hommes 	qui 	auraient accueilli en eux la réalité chrétienne sous sa forme 	humaniste, 	mais qui […] se situeraient en opposition avec l’Église 	manifeste » (p. 354)</a:t>
            </a:r>
          </a:p>
          <a:p>
            <a:pPr marL="0" indent="0" algn="just">
              <a:buNone/>
            </a:pPr>
            <a:endParaRPr lang="fr-BE" sz="2000" dirty="0"/>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6</a:t>
            </a:fld>
            <a:endParaRPr lang="fr-BE"/>
          </a:p>
        </p:txBody>
      </p:sp>
    </p:spTree>
    <p:extLst>
      <p:ext uri="{BB962C8B-B14F-4D97-AF65-F5344CB8AC3E}">
        <p14:creationId xmlns:p14="http://schemas.microsoft.com/office/powerpoint/2010/main" val="1634391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d’après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038225" y="2556932"/>
            <a:ext cx="10077449" cy="3412068"/>
          </a:xfrm>
        </p:spPr>
        <p:txBody>
          <a:bodyPr>
            <a:normAutofit fontScale="92500"/>
          </a:bodyPr>
          <a:lstStyle/>
          <a:p>
            <a:pPr algn="just"/>
            <a:r>
              <a:rPr lang="fr-FR" b="1" dirty="0">
                <a:effectLst/>
                <a:ea typeface="Calibri" panose="020F0502020204030204" pitchFamily="34" charset="0"/>
              </a:rPr>
              <a:t>1.1. « L’Église et la société humaniste » (1931)</a:t>
            </a:r>
          </a:p>
          <a:p>
            <a:pPr marL="0" indent="0" algn="just">
              <a:buNone/>
            </a:pPr>
            <a:r>
              <a:rPr lang="fr-FR" b="1" dirty="0">
                <a:ea typeface="Calibri" panose="020F0502020204030204" pitchFamily="34" charset="0"/>
              </a:rPr>
              <a:t>	</a:t>
            </a:r>
            <a:r>
              <a:rPr lang="fr-FR" dirty="0">
                <a:ea typeface="Calibri" panose="020F0502020204030204" pitchFamily="34" charset="0"/>
              </a:rPr>
              <a:t>- </a:t>
            </a:r>
            <a:r>
              <a:rPr lang="fr-FR" u="sng" dirty="0">
                <a:ea typeface="Calibri" panose="020F0502020204030204" pitchFamily="34" charset="0"/>
              </a:rPr>
              <a:t>Conséquence</a:t>
            </a:r>
            <a:r>
              <a:rPr lang="fr-FR" dirty="0">
                <a:ea typeface="Calibri" panose="020F0502020204030204" pitchFamily="34" charset="0"/>
              </a:rPr>
              <a:t> : </a:t>
            </a:r>
          </a:p>
          <a:p>
            <a:pPr marL="0" indent="0" algn="just">
              <a:buNone/>
            </a:pPr>
            <a:r>
              <a:rPr lang="fr-FR" sz="2400" dirty="0">
                <a:effectLst/>
                <a:ea typeface="Calibri" panose="020F0502020204030204" pitchFamily="34" charset="0"/>
              </a:rPr>
              <a:t>	« Façonner à partir de chacun des deux côtés en vue de l’autre : à partir de l’Église 	latente en vue de l’Église manifeste, et à partir de l’Église manifeste en vue de l’Église 	latente » </a:t>
            </a:r>
            <a:r>
              <a:rPr lang="fr-FR" sz="2400" kern="100" dirty="0">
                <a:effectLst/>
                <a:ea typeface="Calibri" panose="020F0502020204030204" pitchFamily="34" charset="0"/>
                <a:cs typeface="Times New Roman" panose="02020603050405020304" pitchFamily="18" charset="0"/>
              </a:rPr>
              <a:t>(p. 355)</a:t>
            </a:r>
            <a:r>
              <a:rPr lang="fr-FR" dirty="0">
                <a:ea typeface="Calibri" panose="020F0502020204030204" pitchFamily="34" charset="0"/>
              </a:rPr>
              <a:t>	</a:t>
            </a:r>
          </a:p>
          <a:p>
            <a:pPr marL="0" indent="0" algn="just">
              <a:buNone/>
            </a:pPr>
            <a:endParaRPr lang="fr-FR" sz="1100" dirty="0">
              <a:ea typeface="Calibri" panose="020F0502020204030204" pitchFamily="34" charset="0"/>
            </a:endParaRPr>
          </a:p>
          <a:p>
            <a:pPr marL="0" indent="0" algn="just">
              <a:buNone/>
            </a:pPr>
            <a:r>
              <a:rPr lang="fr-FR" dirty="0">
                <a:ea typeface="Calibri" panose="020F0502020204030204" pitchFamily="34" charset="0"/>
              </a:rPr>
              <a:t>	</a:t>
            </a:r>
            <a:r>
              <a:rPr lang="fr-FR" dirty="0">
                <a:ea typeface="Calibri" panose="020F0502020204030204" pitchFamily="34" charset="0"/>
                <a:sym typeface="Wingdings" panose="05000000000000000000" pitchFamily="2" charset="2"/>
              </a:rPr>
              <a:t></a:t>
            </a:r>
            <a:r>
              <a:rPr lang="fr-FR" dirty="0">
                <a:ea typeface="Calibri" panose="020F0502020204030204" pitchFamily="34" charset="0"/>
              </a:rPr>
              <a:t> </a:t>
            </a:r>
            <a:r>
              <a:rPr lang="fr-FR" b="1" u="sng" dirty="0">
                <a:ea typeface="Calibri" panose="020F0502020204030204" pitchFamily="34" charset="0"/>
              </a:rPr>
              <a:t>Danger pour les Églises officielles</a:t>
            </a:r>
            <a:r>
              <a:rPr lang="fr-FR" b="1" dirty="0">
                <a:ea typeface="Calibri" panose="020F0502020204030204" pitchFamily="34" charset="0"/>
              </a:rPr>
              <a:t> : </a:t>
            </a:r>
          </a:p>
          <a:p>
            <a:pPr marL="0" indent="0" algn="just">
              <a:buNone/>
            </a:pPr>
            <a:r>
              <a:rPr lang="fr-FR" b="1" dirty="0">
                <a:ea typeface="Calibri" panose="020F0502020204030204" pitchFamily="34" charset="0"/>
              </a:rPr>
              <a:t>	Qu’elles s’écartent trop des forces constructrices présentes dans l’Église latente</a:t>
            </a:r>
          </a:p>
          <a:p>
            <a:pPr marL="0" indent="0" algn="just">
              <a:buNone/>
            </a:pPr>
            <a:endParaRPr lang="fr-BE" sz="2000" dirty="0"/>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7</a:t>
            </a:fld>
            <a:endParaRPr lang="fr-BE"/>
          </a:p>
        </p:txBody>
      </p:sp>
    </p:spTree>
    <p:extLst>
      <p:ext uri="{BB962C8B-B14F-4D97-AF65-F5344CB8AC3E}">
        <p14:creationId xmlns:p14="http://schemas.microsoft.com/office/powerpoint/2010/main" val="3807647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 </a:t>
            </a:r>
            <a:r>
              <a:rPr lang="fr-FR" sz="4400" b="1" kern="100" dirty="0">
                <a:effectLst/>
                <a:ea typeface="Calibri" panose="020F0502020204030204" pitchFamily="34" charset="0"/>
                <a:cs typeface="Times New Roman" panose="02020603050405020304" pitchFamily="18" charset="0"/>
              </a:rPr>
              <a:t>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556932"/>
            <a:ext cx="10149840" cy="3691468"/>
          </a:xfrm>
        </p:spPr>
        <p:txBody>
          <a:bodyPr>
            <a:normAutofit/>
          </a:bodyPr>
          <a:lstStyle/>
          <a:p>
            <a:pPr algn="just"/>
            <a:r>
              <a:rPr lang="fr-FR" b="1" dirty="0">
                <a:effectLst/>
                <a:ea typeface="Calibri" panose="020F0502020204030204" pitchFamily="34" charset="0"/>
              </a:rPr>
              <a:t>1.2. « </a:t>
            </a:r>
            <a:r>
              <a:rPr lang="fr-FR" b="1" dirty="0">
                <a:ea typeface="Calibri" panose="020F0502020204030204" pitchFamily="34" charset="0"/>
              </a:rPr>
              <a:t>Aux frontières. Esquisse autobiographique</a:t>
            </a:r>
            <a:r>
              <a:rPr lang="fr-FR" b="1" dirty="0">
                <a:effectLst/>
                <a:ea typeface="Calibri" panose="020F0502020204030204" pitchFamily="34" charset="0"/>
              </a:rPr>
              <a:t> » (1936)</a:t>
            </a:r>
          </a:p>
          <a:p>
            <a:pPr lvl="1" algn="just">
              <a:buFontTx/>
              <a:buChar char="-"/>
            </a:pPr>
            <a:r>
              <a:rPr lang="fr-FR" sz="2400" u="sng" dirty="0">
                <a:ea typeface="Calibri" panose="020F0502020204030204" pitchFamily="34" charset="0"/>
              </a:rPr>
              <a:t>Texte à caractère plus personnel</a:t>
            </a:r>
            <a:r>
              <a:rPr lang="fr-FR" sz="2400" dirty="0">
                <a:ea typeface="Calibri" panose="020F0502020204030204" pitchFamily="34" charset="0"/>
              </a:rPr>
              <a:t> : </a:t>
            </a:r>
          </a:p>
          <a:p>
            <a:pPr marL="457200" lvl="1" indent="0" algn="just">
              <a:buNone/>
            </a:pPr>
            <a:r>
              <a:rPr lang="fr-FR" sz="2200" dirty="0">
                <a:ea typeface="Calibri" panose="020F0502020204030204" pitchFamily="34" charset="0"/>
              </a:rPr>
              <a:t>Tillich se sent aux frontières entre l’Église et la société. </a:t>
            </a:r>
            <a:r>
              <a:rPr lang="fr-FR" sz="2200" dirty="0">
                <a:effectLst/>
                <a:ea typeface="Calibri" panose="020F0502020204030204" pitchFamily="34" charset="0"/>
              </a:rPr>
              <a:t>Il c</a:t>
            </a:r>
            <a:r>
              <a:rPr lang="fr-FR" sz="2200" dirty="0">
                <a:ea typeface="Calibri" panose="020F0502020204030204" pitchFamily="34" charset="0"/>
              </a:rPr>
              <a:t>ôtoie l’</a:t>
            </a:r>
            <a:r>
              <a:rPr lang="fr-FR" sz="2200" i="1" dirty="0">
                <a:ea typeface="Calibri" panose="020F0502020204030204" pitchFamily="34" charset="0"/>
              </a:rPr>
              <a:t>intelligentsia</a:t>
            </a:r>
            <a:r>
              <a:rPr lang="fr-FR" sz="2200" dirty="0">
                <a:ea typeface="Calibri" panose="020F0502020204030204" pitchFamily="34" charset="0"/>
              </a:rPr>
              <a:t> et les classes ouvrières de son temps et pratique l’art de l’apologétique (par la recherche du</a:t>
            </a:r>
            <a:r>
              <a:rPr lang="fr-FR" sz="2200" dirty="0">
                <a:effectLst/>
                <a:ea typeface="Calibri" panose="020F0502020204030204" pitchFamily="34" charset="0"/>
              </a:rPr>
              <a:t> </a:t>
            </a:r>
            <a:r>
              <a:rPr lang="fr-FR" sz="2200" dirty="0">
                <a:ea typeface="Calibri" panose="020F0502020204030204" pitchFamily="34" charset="0"/>
              </a:rPr>
              <a:t>« critère commun ») : </a:t>
            </a:r>
          </a:p>
          <a:p>
            <a:pPr marL="457200" lvl="1" indent="0" algn="just">
              <a:buNone/>
            </a:pPr>
            <a:r>
              <a:rPr lang="fr-FR" sz="2200" dirty="0">
                <a:effectLst/>
                <a:ea typeface="Calibri" panose="020F0502020204030204" pitchFamily="34" charset="0"/>
              </a:rPr>
              <a:t>	° De l’humanisme de substance païenne à l’humanisme de substance chrétienne</a:t>
            </a:r>
          </a:p>
          <a:p>
            <a:pPr marL="457200" lvl="1" indent="0" algn="just">
              <a:buNone/>
            </a:pPr>
            <a:r>
              <a:rPr lang="fr-FR" sz="2200" dirty="0">
                <a:ea typeface="Calibri" panose="020F0502020204030204" pitchFamily="34" charset="0"/>
              </a:rPr>
              <a:t>	° Importance du socialisme religieux</a:t>
            </a:r>
          </a:p>
          <a:p>
            <a:pPr marL="457200" lvl="1" indent="0" algn="just">
              <a:buNone/>
            </a:pPr>
            <a:r>
              <a:rPr lang="fr-FR" sz="2200" dirty="0">
                <a:effectLst/>
                <a:ea typeface="Calibri" panose="020F0502020204030204" pitchFamily="34" charset="0"/>
                <a:sym typeface="Wingdings" panose="05000000000000000000" pitchFamily="2" charset="2"/>
              </a:rPr>
              <a:t> Recherche du langage a</a:t>
            </a:r>
            <a:r>
              <a:rPr lang="fr-FR" sz="2200" dirty="0">
                <a:ea typeface="Calibri" panose="020F0502020204030204" pitchFamily="34" charset="0"/>
                <a:sym typeface="Wingdings" panose="05000000000000000000" pitchFamily="2" charset="2"/>
              </a:rPr>
              <a:t>déquat pour annoncer la Bonne nouvelle</a:t>
            </a:r>
            <a:endParaRPr lang="fr-FR" sz="2200" dirty="0">
              <a:effectLst/>
              <a:ea typeface="Calibri" panose="020F0502020204030204" pitchFamily="34" charset="0"/>
            </a:endParaRPr>
          </a:p>
          <a:p>
            <a:pPr marL="0" indent="0" algn="just">
              <a:buNone/>
            </a:pPr>
            <a:endParaRPr lang="fr-BE" sz="2000" dirty="0"/>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8</a:t>
            </a:fld>
            <a:endParaRPr lang="fr-BE"/>
          </a:p>
        </p:txBody>
      </p:sp>
    </p:spTree>
    <p:extLst>
      <p:ext uri="{BB962C8B-B14F-4D97-AF65-F5344CB8AC3E}">
        <p14:creationId xmlns:p14="http://schemas.microsoft.com/office/powerpoint/2010/main" val="547319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F8741-A80D-FC17-FDBA-DB3F4940DA5F}"/>
              </a:ext>
            </a:extLst>
          </p:cNvPr>
          <p:cNvSpPr>
            <a:spLocks noGrp="1"/>
          </p:cNvSpPr>
          <p:nvPr>
            <p:ph type="title"/>
          </p:nvPr>
        </p:nvSpPr>
        <p:spPr/>
        <p:txBody>
          <a:bodyPr>
            <a:normAutofit fontScale="90000"/>
          </a:bodyPr>
          <a:lstStyle/>
          <a:p>
            <a:r>
              <a:rPr lang="fr-FR" sz="4400" b="1" kern="100" dirty="0">
                <a:effectLst/>
                <a:ea typeface="Calibri" panose="020F0502020204030204" pitchFamily="34" charset="0"/>
                <a:cs typeface="Times New Roman" panose="02020603050405020304" pitchFamily="18" charset="0"/>
              </a:rPr>
              <a:t>1. Distinction entre « Église manifeste » et « Église latente » </a:t>
            </a:r>
            <a:r>
              <a:rPr lang="fr-FR" b="1" kern="100" dirty="0">
                <a:ea typeface="Calibri" panose="020F0502020204030204" pitchFamily="34" charset="0"/>
                <a:cs typeface="Times New Roman" panose="02020603050405020304" pitchFamily="18" charset="0"/>
              </a:rPr>
              <a:t>d’après</a:t>
            </a:r>
            <a:r>
              <a:rPr lang="fr-FR" sz="4400" b="1" kern="100" dirty="0">
                <a:effectLst/>
                <a:ea typeface="Calibri" panose="020F0502020204030204" pitchFamily="34" charset="0"/>
                <a:cs typeface="Times New Roman" panose="02020603050405020304" pitchFamily="18" charset="0"/>
              </a:rPr>
              <a:t> Paul Tillich</a:t>
            </a:r>
            <a:endParaRPr lang="fr-BE" b="1" dirty="0"/>
          </a:p>
        </p:txBody>
      </p:sp>
      <p:sp>
        <p:nvSpPr>
          <p:cNvPr id="3" name="Espace réservé du contenu 2">
            <a:extLst>
              <a:ext uri="{FF2B5EF4-FFF2-40B4-BE49-F238E27FC236}">
                <a16:creationId xmlns:a16="http://schemas.microsoft.com/office/drawing/2014/main" id="{A9D79C83-34C9-EEE5-1667-E6294BB76A9D}"/>
              </a:ext>
            </a:extLst>
          </p:cNvPr>
          <p:cNvSpPr>
            <a:spLocks noGrp="1"/>
          </p:cNvSpPr>
          <p:nvPr>
            <p:ph idx="1"/>
          </p:nvPr>
        </p:nvSpPr>
        <p:spPr>
          <a:xfrm>
            <a:off x="1112520" y="2556932"/>
            <a:ext cx="10149840" cy="3691468"/>
          </a:xfrm>
        </p:spPr>
        <p:txBody>
          <a:bodyPr>
            <a:normAutofit/>
          </a:bodyPr>
          <a:lstStyle/>
          <a:p>
            <a:pPr algn="just"/>
            <a:r>
              <a:rPr lang="fr-FR" b="1" dirty="0">
                <a:effectLst/>
                <a:ea typeface="Calibri" panose="020F0502020204030204" pitchFamily="34" charset="0"/>
              </a:rPr>
              <a:t>1.2. « </a:t>
            </a:r>
            <a:r>
              <a:rPr lang="fr-FR" b="1" dirty="0">
                <a:ea typeface="Calibri" panose="020F0502020204030204" pitchFamily="34" charset="0"/>
              </a:rPr>
              <a:t>Aux frontières. Esquisse autobiographique</a:t>
            </a:r>
            <a:r>
              <a:rPr lang="fr-FR" b="1" dirty="0">
                <a:effectLst/>
                <a:ea typeface="Calibri" panose="020F0502020204030204" pitchFamily="34" charset="0"/>
              </a:rPr>
              <a:t> » (1936)</a:t>
            </a:r>
          </a:p>
          <a:p>
            <a:pPr lvl="1" algn="just">
              <a:buFontTx/>
              <a:buChar char="-"/>
            </a:pPr>
            <a:r>
              <a:rPr lang="fr-FR" sz="2400" u="sng" dirty="0">
                <a:ea typeface="Calibri" panose="020F0502020204030204" pitchFamily="34" charset="0"/>
              </a:rPr>
              <a:t>Définition par l’expérience</a:t>
            </a:r>
            <a:r>
              <a:rPr lang="fr-FR" sz="2400" dirty="0">
                <a:ea typeface="Calibri" panose="020F0502020204030204" pitchFamily="34" charset="0"/>
              </a:rPr>
              <a:t> : </a:t>
            </a:r>
          </a:p>
          <a:p>
            <a:pPr marL="457200" lvl="1" indent="0" algn="just">
              <a:buNone/>
            </a:pPr>
            <a:r>
              <a:rPr lang="fr-FR" sz="2200" kern="100" dirty="0">
                <a:effectLst/>
                <a:ea typeface="Calibri" panose="020F0502020204030204" pitchFamily="34" charset="0"/>
                <a:cs typeface="Times New Roman" panose="02020603050405020304" pitchFamily="18" charset="0"/>
              </a:rPr>
              <a:t>« En vivant parmi ces groupes durant une bonne décennie, j’ai appris quelle part importante il y a chez eux de ce qui fait l’Église latente. J’y ai rencontré </a:t>
            </a:r>
            <a:r>
              <a:rPr lang="fr-FR" sz="2200" u="sng" kern="100" dirty="0">
                <a:effectLst/>
                <a:ea typeface="Calibri" panose="020F0502020204030204" pitchFamily="34" charset="0"/>
                <a:cs typeface="Times New Roman" panose="02020603050405020304" pitchFamily="18" charset="0"/>
              </a:rPr>
              <a:t>l’expérience de la finitude</a:t>
            </a:r>
            <a:r>
              <a:rPr lang="fr-FR" sz="2200" kern="100" dirty="0">
                <a:effectLst/>
                <a:ea typeface="Calibri" panose="020F0502020204030204" pitchFamily="34" charset="0"/>
                <a:cs typeface="Times New Roman" panose="02020603050405020304" pitchFamily="18" charset="0"/>
              </a:rPr>
              <a:t>, </a:t>
            </a:r>
            <a:r>
              <a:rPr lang="fr-FR" sz="2200" u="sng" kern="100" dirty="0">
                <a:effectLst/>
                <a:ea typeface="Calibri" panose="020F0502020204030204" pitchFamily="34" charset="0"/>
                <a:cs typeface="Times New Roman" panose="02020603050405020304" pitchFamily="18" charset="0"/>
              </a:rPr>
              <a:t>la quête de l’éternel et de l’inconditionné</a:t>
            </a:r>
            <a:r>
              <a:rPr lang="fr-FR" sz="2200" kern="100" dirty="0">
                <a:effectLst/>
                <a:ea typeface="Calibri" panose="020F0502020204030204" pitchFamily="34" charset="0"/>
                <a:cs typeface="Times New Roman" panose="02020603050405020304" pitchFamily="18" charset="0"/>
              </a:rPr>
              <a:t>, </a:t>
            </a:r>
            <a:r>
              <a:rPr lang="fr-FR" sz="2200" u="sng" kern="100" dirty="0">
                <a:effectLst/>
                <a:ea typeface="Calibri" panose="020F0502020204030204" pitchFamily="34" charset="0"/>
                <a:cs typeface="Times New Roman" panose="02020603050405020304" pitchFamily="18" charset="0"/>
              </a:rPr>
              <a:t>une absolue dévotion à la justice et à l’amour</a:t>
            </a:r>
            <a:r>
              <a:rPr lang="fr-FR" sz="2200" kern="100" dirty="0">
                <a:effectLst/>
                <a:ea typeface="Calibri" panose="020F0502020204030204" pitchFamily="34" charset="0"/>
                <a:cs typeface="Times New Roman" panose="02020603050405020304" pitchFamily="18" charset="0"/>
              </a:rPr>
              <a:t>, </a:t>
            </a:r>
            <a:r>
              <a:rPr lang="fr-FR" sz="2200" u="sng" kern="100" dirty="0">
                <a:effectLst/>
                <a:ea typeface="Calibri" panose="020F0502020204030204" pitchFamily="34" charset="0"/>
                <a:cs typeface="Times New Roman" panose="02020603050405020304" pitchFamily="18" charset="0"/>
              </a:rPr>
              <a:t>une espérance fondée au-delà de toute utopie</a:t>
            </a:r>
            <a:r>
              <a:rPr lang="fr-FR" sz="2200" kern="100" dirty="0">
                <a:effectLst/>
                <a:ea typeface="Calibri" panose="020F0502020204030204" pitchFamily="34" charset="0"/>
                <a:cs typeface="Times New Roman" panose="02020603050405020304" pitchFamily="18" charset="0"/>
              </a:rPr>
              <a:t>, </a:t>
            </a:r>
            <a:r>
              <a:rPr lang="fr-FR" sz="2200" u="sng" kern="100" dirty="0">
                <a:effectLst/>
                <a:ea typeface="Calibri" panose="020F0502020204030204" pitchFamily="34" charset="0"/>
                <a:cs typeface="Times New Roman" panose="02020603050405020304" pitchFamily="18" charset="0"/>
              </a:rPr>
              <a:t>une juste estime des valeurs chrétiennes</a:t>
            </a:r>
            <a:r>
              <a:rPr lang="fr-FR" sz="2200" kern="100" dirty="0">
                <a:effectLst/>
                <a:ea typeface="Calibri" panose="020F0502020204030204" pitchFamily="34" charset="0"/>
                <a:cs typeface="Times New Roman" panose="02020603050405020304" pitchFamily="18" charset="0"/>
              </a:rPr>
              <a:t> et </a:t>
            </a:r>
            <a:r>
              <a:rPr lang="fr-FR" sz="2200" u="sng" kern="100" dirty="0">
                <a:effectLst/>
                <a:ea typeface="Calibri" panose="020F0502020204030204" pitchFamily="34" charset="0"/>
                <a:cs typeface="Times New Roman" panose="02020603050405020304" pitchFamily="18" charset="0"/>
              </a:rPr>
              <a:t>une conscience très délicate de l’abus idéologique du christianisme dans l’interpénétration de l’Église et de l’État</a:t>
            </a:r>
            <a:r>
              <a:rPr lang="fr-FR" sz="2200" kern="100" dirty="0">
                <a:ea typeface="Calibri" panose="020F0502020204030204" pitchFamily="34" charset="0"/>
                <a:cs typeface="Times New Roman" panose="02020603050405020304" pitchFamily="18" charset="0"/>
              </a:rPr>
              <a:t> » (p. 45)</a:t>
            </a:r>
            <a:endParaRPr lang="fr-BE" sz="2200" kern="100" dirty="0">
              <a:effectLst/>
              <a:ea typeface="Calibri" panose="020F0502020204030204" pitchFamily="34" charset="0"/>
              <a:cs typeface="Times New Roman" panose="02020603050405020304" pitchFamily="18" charset="0"/>
            </a:endParaRPr>
          </a:p>
        </p:txBody>
      </p:sp>
      <p:sp>
        <p:nvSpPr>
          <p:cNvPr id="6" name="Espace réservé du pied de page 5">
            <a:extLst>
              <a:ext uri="{FF2B5EF4-FFF2-40B4-BE49-F238E27FC236}">
                <a16:creationId xmlns:a16="http://schemas.microsoft.com/office/drawing/2014/main" id="{10887F4F-FF13-179E-0207-8D4E8FDE3601}"/>
              </a:ext>
            </a:extLst>
          </p:cNvPr>
          <p:cNvSpPr>
            <a:spLocks noGrp="1"/>
          </p:cNvSpPr>
          <p:nvPr>
            <p:ph type="ftr" sz="quarter" idx="11"/>
          </p:nvPr>
        </p:nvSpPr>
        <p:spPr>
          <a:xfrm>
            <a:off x="3032761" y="6578600"/>
            <a:ext cx="7305900" cy="279400"/>
          </a:xfrm>
        </p:spPr>
        <p:txBody>
          <a:bodyPr/>
          <a:lstStyle/>
          <a:p>
            <a:r>
              <a:rPr lang="fr-FR" dirty="0"/>
              <a:t>Geoffrey Legrand - « Église manifeste » et « Église latente » - 25e colloque de l’APTEF (Kigali, 11 août 2023)</a:t>
            </a:r>
            <a:endParaRPr lang="fr-BE" dirty="0"/>
          </a:p>
        </p:txBody>
      </p:sp>
      <p:sp>
        <p:nvSpPr>
          <p:cNvPr id="7" name="Espace réservé du numéro de diapositive 6">
            <a:extLst>
              <a:ext uri="{FF2B5EF4-FFF2-40B4-BE49-F238E27FC236}">
                <a16:creationId xmlns:a16="http://schemas.microsoft.com/office/drawing/2014/main" id="{954E6B22-E493-FA75-96FB-CC6BC27171DE}"/>
              </a:ext>
            </a:extLst>
          </p:cNvPr>
          <p:cNvSpPr>
            <a:spLocks noGrp="1"/>
          </p:cNvSpPr>
          <p:nvPr>
            <p:ph type="sldNum" sz="quarter" idx="12"/>
          </p:nvPr>
        </p:nvSpPr>
        <p:spPr/>
        <p:txBody>
          <a:bodyPr/>
          <a:lstStyle/>
          <a:p>
            <a:fld id="{179806A3-4D35-4CF4-AB75-82D1919212D1}" type="slidenum">
              <a:rPr lang="fr-BE" smtClean="0"/>
              <a:t>9</a:t>
            </a:fld>
            <a:endParaRPr lang="fr-BE"/>
          </a:p>
        </p:txBody>
      </p:sp>
    </p:spTree>
    <p:extLst>
      <p:ext uri="{BB962C8B-B14F-4D97-AF65-F5344CB8AC3E}">
        <p14:creationId xmlns:p14="http://schemas.microsoft.com/office/powerpoint/2010/main" val="24887183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TM02900743[[fn=Organique]]</Template>
  <TotalTime>1336</TotalTime>
  <Words>2966</Words>
  <Application>Microsoft Office PowerPoint</Application>
  <PresentationFormat>Grand écran</PresentationFormat>
  <Paragraphs>195</Paragraphs>
  <Slides>25</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25</vt:i4>
      </vt:variant>
    </vt:vector>
  </HeadingPairs>
  <TitlesOfParts>
    <vt:vector size="30" baseType="lpstr">
      <vt:lpstr>Arial</vt:lpstr>
      <vt:lpstr>Calibri</vt:lpstr>
      <vt:lpstr>Garamond</vt:lpstr>
      <vt:lpstr>Wingdings</vt:lpstr>
      <vt:lpstr>Organique</vt:lpstr>
      <vt:lpstr>« Église manifeste » et « Église latente »</vt:lpstr>
      <vt:lpstr>Introduction</vt:lpstr>
      <vt:lpstr>Introduction</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1. Distinction entre « Église manifeste » et « Église latente » d’après Paul Tillich</vt:lpstr>
      <vt:lpstr>2. Limites à ces concepts tillichéens</vt:lpstr>
      <vt:lpstr>2. Limites à ces concepts tillichéens</vt:lpstr>
      <vt:lpstr>2. Limites à ces concepts tillichéens</vt:lpstr>
      <vt:lpstr>3. Pistes pour l’action des Églises</vt:lpstr>
      <vt:lpstr>3. Pistes pour l’action des Églises</vt:lpstr>
      <vt:lpstr>3. Pistes pour l’action des Églises</vt:lpstr>
      <vt:lpstr>3. Pistes pour l’action des Églises</vt:lpstr>
      <vt:lpstr>Conclusion et ouverture</vt:lpstr>
      <vt:lpstr>Pour une transformation missionnaire de l’Église manifeste</vt:lpstr>
      <vt:lpstr>Merci pour votre attention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CDER 1200 : Rencontres interreligieuses</dc:title>
  <dc:creator>Geoffrey Legrand</dc:creator>
  <cp:lastModifiedBy>Geoffrey Legrand</cp:lastModifiedBy>
  <cp:revision>79</cp:revision>
  <dcterms:created xsi:type="dcterms:W3CDTF">2022-10-08T13:20:53Z</dcterms:created>
  <dcterms:modified xsi:type="dcterms:W3CDTF">2023-08-10T20:16:24Z</dcterms:modified>
</cp:coreProperties>
</file>