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0" r:id="rId4"/>
    <p:sldId id="279" r:id="rId5"/>
    <p:sldId id="281" r:id="rId6"/>
    <p:sldId id="261" r:id="rId7"/>
    <p:sldId id="262" r:id="rId8"/>
    <p:sldId id="263" r:id="rId9"/>
    <p:sldId id="265" r:id="rId10"/>
    <p:sldId id="280" r:id="rId11"/>
    <p:sldId id="266" r:id="rId12"/>
    <p:sldId id="267" r:id="rId13"/>
    <p:sldId id="268" r:id="rId14"/>
    <p:sldId id="27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2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94643"/>
  </p:normalViewPr>
  <p:slideViewPr>
    <p:cSldViewPr snapToGrid="0" snapToObjects="1">
      <p:cViewPr varScale="1">
        <p:scale>
          <a:sx n="73" d="100"/>
          <a:sy n="73" d="100"/>
        </p:scale>
        <p:origin x="-96" y="-1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AFA84-B3C1-5845-9E6D-A9EF5654B09B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74F7A-1EB3-9943-889E-0C96217FED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915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74F7A-1EB3-9943-889E-0C96217FED3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168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4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492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2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1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39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168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49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231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80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342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9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F762-2317-1043-B5F4-DE161603B37C}" type="datetimeFigureOut">
              <a:rPr lang="fr-FR" smtClean="0"/>
              <a:t>29/10/19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20F1F-A713-5B40-90EA-4E6EED4C5E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34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787703"/>
            <a:ext cx="9144000" cy="2589088"/>
          </a:xfrm>
        </p:spPr>
        <p:txBody>
          <a:bodyPr>
            <a:normAutofit/>
          </a:bodyPr>
          <a:lstStyle/>
          <a:p>
            <a:r>
              <a:rPr lang="fr-FR" dirty="0"/>
              <a:t>Jérôme cite-t-il ses propres traductions du Cantique des cantiques ?</a:t>
            </a:r>
            <a:r>
              <a:rPr lang="fr-FR" dirty="0" smtClean="0">
                <a:effectLst/>
              </a:rPr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982966"/>
            <a:ext cx="9144000" cy="274834"/>
          </a:xfrm>
        </p:spPr>
        <p:txBody>
          <a:bodyPr>
            <a:normAutofit fontScale="70000" lnSpcReduction="2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700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400" dirty="0" smtClean="0"/>
              <a:t>Roma, </a:t>
            </a:r>
            <a:r>
              <a:rPr lang="fr-FR" sz="2400" dirty="0" err="1" smtClean="0"/>
              <a:t>Biblioteca</a:t>
            </a:r>
            <a:r>
              <a:rPr lang="fr-FR" sz="2400" dirty="0" smtClean="0"/>
              <a:t> </a:t>
            </a:r>
            <a:r>
              <a:rPr lang="fr-FR" sz="2400" dirty="0" err="1" smtClean="0"/>
              <a:t>nazionale</a:t>
            </a:r>
            <a:r>
              <a:rPr lang="fr-FR" sz="2400" dirty="0" smtClean="0"/>
              <a:t> centrale Vittorio Emanuele II, </a:t>
            </a:r>
            <a:r>
              <a:rPr lang="fr-FR" sz="2400" i="1" dirty="0" err="1" smtClean="0"/>
              <a:t>Sessoriano</a:t>
            </a:r>
            <a:r>
              <a:rPr lang="fr-FR" sz="2400" i="1" dirty="0" smtClean="0"/>
              <a:t>, </a:t>
            </a:r>
            <a:r>
              <a:rPr lang="fr-FR" sz="2400" i="1" dirty="0" err="1" smtClean="0"/>
              <a:t>Sess</a:t>
            </a:r>
            <a:r>
              <a:rPr lang="fr-FR" sz="2400" i="1" dirty="0" smtClean="0"/>
              <a:t>. </a:t>
            </a:r>
            <a:r>
              <a:rPr lang="fr-FR" sz="2400" i="1" dirty="0"/>
              <a:t>128</a:t>
            </a:r>
            <a:r>
              <a:rPr lang="fr-FR" sz="2400" dirty="0"/>
              <a:t> 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766" y="1825625"/>
            <a:ext cx="3300468" cy="4351338"/>
          </a:xfrm>
        </p:spPr>
      </p:pic>
    </p:spTree>
    <p:extLst>
      <p:ext uri="{BB962C8B-B14F-4D97-AF65-F5344CB8AC3E}">
        <p14:creationId xmlns:p14="http://schemas.microsoft.com/office/powerpoint/2010/main" val="645657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716692"/>
            <a:ext cx="10515600" cy="97399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VL 160 et HI </a:t>
            </a:r>
            <a:r>
              <a:rPr lang="fr-FR" dirty="0" err="1" smtClean="0"/>
              <a:t>Jov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(Ct 3,7-8)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545491"/>
            <a:ext cx="10515600" cy="3631471"/>
          </a:xfrm>
        </p:spPr>
        <p:txBody>
          <a:bodyPr/>
          <a:lstStyle/>
          <a:p>
            <a:r>
              <a:rPr lang="fr-FR" dirty="0"/>
              <a:t>VL 160 : ecce </a:t>
            </a:r>
            <a:r>
              <a:rPr lang="fr-FR" dirty="0" err="1"/>
              <a:t>lectus</a:t>
            </a:r>
            <a:r>
              <a:rPr lang="fr-FR" dirty="0"/>
              <a:t> </a:t>
            </a:r>
            <a:r>
              <a:rPr lang="fr-FR" dirty="0" err="1"/>
              <a:t>Solomonis</a:t>
            </a:r>
            <a:r>
              <a:rPr lang="fr-FR" dirty="0"/>
              <a:t>, </a:t>
            </a:r>
            <a:r>
              <a:rPr lang="fr-FR" dirty="0" smtClean="0"/>
              <a:t>lx </a:t>
            </a:r>
            <a:r>
              <a:rPr lang="fr-FR" dirty="0" err="1"/>
              <a:t>potentes</a:t>
            </a:r>
            <a:r>
              <a:rPr lang="fr-FR" dirty="0"/>
              <a:t> in </a:t>
            </a:r>
            <a:r>
              <a:rPr lang="fr-FR" dirty="0" err="1"/>
              <a:t>circuitu</a:t>
            </a:r>
            <a:r>
              <a:rPr lang="fr-FR" dirty="0"/>
              <a:t> </a:t>
            </a:r>
            <a:r>
              <a:rPr lang="fr-FR" dirty="0" err="1"/>
              <a:t>eius</a:t>
            </a:r>
            <a:r>
              <a:rPr lang="fr-FR" dirty="0"/>
              <a:t> de </a:t>
            </a:r>
            <a:r>
              <a:rPr lang="fr-FR" dirty="0" err="1"/>
              <a:t>potentibus</a:t>
            </a:r>
            <a:r>
              <a:rPr lang="fr-FR" dirty="0"/>
              <a:t> </a:t>
            </a:r>
            <a:r>
              <a:rPr lang="fr-FR" dirty="0" err="1"/>
              <a:t>Israhel</a:t>
            </a:r>
            <a:r>
              <a:rPr lang="fr-FR" dirty="0"/>
              <a:t>,  </a:t>
            </a:r>
            <a:r>
              <a:rPr lang="fr-FR" dirty="0" err="1"/>
              <a:t>omnes</a:t>
            </a:r>
            <a:r>
              <a:rPr lang="fr-FR" dirty="0"/>
              <a:t> </a:t>
            </a:r>
            <a:r>
              <a:rPr lang="fr-FR" dirty="0" err="1"/>
              <a:t>tenentes</a:t>
            </a:r>
            <a:r>
              <a:rPr lang="fr-FR" dirty="0"/>
              <a:t> </a:t>
            </a:r>
            <a:r>
              <a:rPr lang="fr-FR" dirty="0" err="1" smtClean="0"/>
              <a:t>frameam</a:t>
            </a:r>
            <a:r>
              <a:rPr lang="fr-FR" dirty="0" smtClean="0"/>
              <a:t>, </a:t>
            </a:r>
            <a:r>
              <a:rPr lang="fr-FR" dirty="0" err="1"/>
              <a:t>edocti</a:t>
            </a:r>
            <a:r>
              <a:rPr lang="fr-FR" dirty="0"/>
              <a:t> </a:t>
            </a:r>
            <a:r>
              <a:rPr lang="fr-FR" dirty="0" err="1"/>
              <a:t>bellum</a:t>
            </a:r>
            <a:r>
              <a:rPr lang="fr-FR" dirty="0"/>
              <a:t>, </a:t>
            </a:r>
            <a:r>
              <a:rPr lang="fr-FR" dirty="0" err="1"/>
              <a:t>uir</a:t>
            </a:r>
            <a:r>
              <a:rPr lang="fr-FR" dirty="0"/>
              <a:t> </a:t>
            </a:r>
            <a:r>
              <a:rPr lang="fr-FR" dirty="0" err="1"/>
              <a:t>gladius</a:t>
            </a:r>
            <a:r>
              <a:rPr lang="fr-FR" dirty="0"/>
              <a:t> </a:t>
            </a:r>
            <a:r>
              <a:rPr lang="fr-FR" dirty="0" err="1"/>
              <a:t>eius</a:t>
            </a:r>
            <a:r>
              <a:rPr lang="fr-FR" dirty="0"/>
              <a:t> in </a:t>
            </a:r>
            <a:r>
              <a:rPr lang="fr-FR" dirty="0" err="1"/>
              <a:t>femore</a:t>
            </a:r>
            <a:r>
              <a:rPr lang="fr-FR" dirty="0"/>
              <a:t> </a:t>
            </a:r>
            <a:r>
              <a:rPr lang="fr-FR" dirty="0" err="1"/>
              <a:t>ipsius</a:t>
            </a:r>
            <a:r>
              <a:rPr lang="fr-FR" dirty="0"/>
              <a:t> </a:t>
            </a:r>
            <a:r>
              <a:rPr lang="fr-FR" dirty="0" smtClean="0"/>
              <a:t>(p. 228)</a:t>
            </a:r>
            <a:endParaRPr lang="fr-FR" dirty="0"/>
          </a:p>
          <a:p>
            <a:r>
              <a:rPr lang="fr-FR" dirty="0"/>
              <a:t>HI </a:t>
            </a:r>
            <a:r>
              <a:rPr lang="fr-FR" dirty="0" err="1"/>
              <a:t>Jov</a:t>
            </a:r>
            <a:r>
              <a:rPr lang="fr-FR" dirty="0"/>
              <a:t> : Ecce </a:t>
            </a:r>
            <a:r>
              <a:rPr lang="fr-FR" dirty="0" err="1"/>
              <a:t>lectulus</a:t>
            </a:r>
            <a:r>
              <a:rPr lang="fr-FR" dirty="0"/>
              <a:t> </a:t>
            </a:r>
            <a:r>
              <a:rPr lang="fr-FR" dirty="0" err="1"/>
              <a:t>Salomonis</a:t>
            </a:r>
            <a:r>
              <a:rPr lang="fr-FR" dirty="0"/>
              <a:t>, </a:t>
            </a:r>
            <a:r>
              <a:rPr lang="fr-FR" dirty="0" err="1"/>
              <a:t>sexaginta</a:t>
            </a:r>
            <a:r>
              <a:rPr lang="fr-FR" dirty="0"/>
              <a:t> </a:t>
            </a:r>
            <a:r>
              <a:rPr lang="fr-FR" dirty="0" err="1"/>
              <a:t>potentes</a:t>
            </a:r>
            <a:r>
              <a:rPr lang="fr-FR" dirty="0"/>
              <a:t> in </a:t>
            </a:r>
            <a:r>
              <a:rPr lang="fr-FR" dirty="0" err="1"/>
              <a:t>circuitu</a:t>
            </a:r>
            <a:r>
              <a:rPr lang="fr-FR" dirty="0"/>
              <a:t> </a:t>
            </a:r>
            <a:r>
              <a:rPr lang="fr-FR" dirty="0" err="1"/>
              <a:t>eius</a:t>
            </a:r>
            <a:r>
              <a:rPr lang="fr-FR" dirty="0"/>
              <a:t> de </a:t>
            </a:r>
            <a:r>
              <a:rPr lang="fr-FR" dirty="0" err="1"/>
              <a:t>potentibus</a:t>
            </a:r>
            <a:r>
              <a:rPr lang="fr-FR" dirty="0"/>
              <a:t> </a:t>
            </a:r>
            <a:r>
              <a:rPr lang="fr-FR" dirty="0" err="1"/>
              <a:t>Israhel</a:t>
            </a:r>
            <a:r>
              <a:rPr lang="fr-FR" dirty="0"/>
              <a:t>, </a:t>
            </a:r>
            <a:r>
              <a:rPr lang="fr-FR" dirty="0" err="1"/>
              <a:t>omnes</a:t>
            </a:r>
            <a:r>
              <a:rPr lang="fr-FR" dirty="0"/>
              <a:t> </a:t>
            </a:r>
            <a:r>
              <a:rPr lang="fr-FR" dirty="0" err="1"/>
              <a:t>ferentes</a:t>
            </a:r>
            <a:r>
              <a:rPr lang="fr-FR" dirty="0"/>
              <a:t> </a:t>
            </a:r>
            <a:r>
              <a:rPr lang="fr-FR" dirty="0" err="1"/>
              <a:t>frameam</a:t>
            </a:r>
            <a:r>
              <a:rPr lang="fr-FR" dirty="0"/>
              <a:t> et </a:t>
            </a:r>
            <a:r>
              <a:rPr lang="fr-FR" dirty="0" err="1"/>
              <a:t>docti</a:t>
            </a:r>
            <a:r>
              <a:rPr lang="fr-FR" dirty="0"/>
              <a:t> </a:t>
            </a:r>
            <a:r>
              <a:rPr lang="fr-FR" dirty="0" err="1"/>
              <a:t>bello</a:t>
            </a:r>
            <a:r>
              <a:rPr lang="fr-FR" dirty="0"/>
              <a:t>, </a:t>
            </a:r>
            <a:r>
              <a:rPr lang="fr-FR" dirty="0" err="1"/>
              <a:t>uiri</a:t>
            </a:r>
            <a:r>
              <a:rPr lang="fr-FR" dirty="0"/>
              <a:t> </a:t>
            </a:r>
            <a:r>
              <a:rPr lang="fr-FR" dirty="0" err="1"/>
              <a:t>gladius</a:t>
            </a:r>
            <a:r>
              <a:rPr lang="fr-FR" dirty="0"/>
              <a:t> in </a:t>
            </a:r>
            <a:r>
              <a:rPr lang="fr-FR" dirty="0" err="1"/>
              <a:t>femore</a:t>
            </a:r>
            <a:r>
              <a:rPr lang="fr-FR" dirty="0"/>
              <a:t> </a:t>
            </a:r>
            <a:r>
              <a:rPr lang="fr-FR" dirty="0" err="1"/>
              <a:t>eius</a:t>
            </a:r>
            <a:r>
              <a:rPr lang="fr-FR" dirty="0"/>
              <a:t>  (Roma, BNC, </a:t>
            </a:r>
            <a:r>
              <a:rPr lang="fr-FR" dirty="0" err="1"/>
              <a:t>Sess</a:t>
            </a:r>
            <a:r>
              <a:rPr lang="fr-FR" dirty="0"/>
              <a:t> </a:t>
            </a:r>
            <a:r>
              <a:rPr lang="fr-FR" dirty="0" smtClean="0"/>
              <a:t>128, fol. 53v)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6579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HI </a:t>
            </a:r>
            <a:r>
              <a:rPr lang="fr-FR" dirty="0" err="1" smtClean="0"/>
              <a:t>Jov</a:t>
            </a:r>
            <a:r>
              <a:rPr lang="fr-FR" dirty="0" smtClean="0"/>
              <a:t> et EP-SC Ct</a:t>
            </a:r>
            <a:br>
              <a:rPr lang="fr-FR" dirty="0" smtClean="0"/>
            </a:br>
            <a:r>
              <a:rPr lang="fr-FR" dirty="0" smtClean="0"/>
              <a:t>Ct 2,14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HI </a:t>
            </a:r>
            <a:r>
              <a:rPr lang="fr-FR" dirty="0" err="1" smtClean="0"/>
              <a:t>Jov</a:t>
            </a:r>
            <a:r>
              <a:rPr lang="fr-FR" dirty="0" smtClean="0"/>
              <a:t>: et </a:t>
            </a:r>
            <a:r>
              <a:rPr lang="fr-FR" dirty="0" err="1"/>
              <a:t>ueni</a:t>
            </a:r>
            <a:r>
              <a:rPr lang="fr-FR" dirty="0"/>
              <a:t>, tu, </a:t>
            </a:r>
            <a:r>
              <a:rPr lang="fr-FR" dirty="0" err="1"/>
              <a:t>columba</a:t>
            </a:r>
            <a:r>
              <a:rPr lang="fr-FR" dirty="0"/>
              <a:t> mea, in </a:t>
            </a:r>
            <a:r>
              <a:rPr lang="fr-FR" dirty="0" err="1"/>
              <a:t>uelamento</a:t>
            </a:r>
            <a:r>
              <a:rPr lang="fr-FR" dirty="0"/>
              <a:t> </a:t>
            </a:r>
            <a:r>
              <a:rPr lang="fr-FR" dirty="0" err="1"/>
              <a:t>petrae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iuxta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promurale</a:t>
            </a:r>
            <a:r>
              <a:rPr lang="fr-FR" dirty="0"/>
              <a:t>, et </a:t>
            </a:r>
            <a:r>
              <a:rPr lang="fr-FR" dirty="0" err="1"/>
              <a:t>ostende</a:t>
            </a:r>
            <a:r>
              <a:rPr lang="fr-FR" dirty="0"/>
              <a:t> </a:t>
            </a:r>
            <a:r>
              <a:rPr lang="fr-FR" dirty="0" err="1"/>
              <a:t>mihi</a:t>
            </a:r>
            <a:r>
              <a:rPr lang="fr-FR" dirty="0"/>
              <a:t> </a:t>
            </a:r>
            <a:r>
              <a:rPr lang="fr-FR" dirty="0" err="1"/>
              <a:t>faciem</a:t>
            </a:r>
            <a:r>
              <a:rPr lang="fr-FR" dirty="0"/>
              <a:t> </a:t>
            </a:r>
            <a:r>
              <a:rPr lang="fr-FR" dirty="0" err="1"/>
              <a:t>tuam</a:t>
            </a:r>
            <a:r>
              <a:rPr lang="fr-FR" dirty="0"/>
              <a:t> et </a:t>
            </a:r>
            <a:r>
              <a:rPr lang="fr-FR" dirty="0" err="1">
                <a:solidFill>
                  <a:schemeClr val="accent2"/>
                </a:solidFill>
              </a:rPr>
              <a:t>auditam</a:t>
            </a:r>
            <a:r>
              <a:rPr lang="fr-FR" dirty="0">
                <a:solidFill>
                  <a:schemeClr val="accent2"/>
                </a:solidFill>
              </a:rPr>
              <a:t> </a:t>
            </a:r>
            <a:r>
              <a:rPr lang="fr-FR" dirty="0" err="1">
                <a:solidFill>
                  <a:schemeClr val="accent2"/>
                </a:solidFill>
              </a:rPr>
              <a:t>mihi</a:t>
            </a:r>
            <a:r>
              <a:rPr lang="fr-FR" dirty="0">
                <a:solidFill>
                  <a:schemeClr val="accent2"/>
                </a:solidFill>
              </a:rPr>
              <a:t> fac </a:t>
            </a:r>
            <a:r>
              <a:rPr lang="fr-FR" dirty="0" err="1"/>
              <a:t>uocem</a:t>
            </a:r>
            <a:r>
              <a:rPr lang="fr-FR" dirty="0"/>
              <a:t> </a:t>
            </a:r>
            <a:r>
              <a:rPr lang="fr-FR" dirty="0" err="1"/>
              <a:t>tuam</a:t>
            </a:r>
            <a:r>
              <a:rPr lang="fr-FR" dirty="0"/>
              <a:t>, </a:t>
            </a:r>
            <a:r>
              <a:rPr lang="fr-FR" dirty="0" err="1"/>
              <a:t>quoniam</a:t>
            </a:r>
            <a:r>
              <a:rPr lang="fr-FR" dirty="0"/>
              <a:t> </a:t>
            </a:r>
            <a:r>
              <a:rPr lang="fr-FR" dirty="0" err="1"/>
              <a:t>uox</a:t>
            </a:r>
            <a:r>
              <a:rPr lang="fr-FR" dirty="0"/>
              <a:t> tua </a:t>
            </a:r>
            <a:r>
              <a:rPr lang="fr-FR" dirty="0" err="1"/>
              <a:t>suauis</a:t>
            </a:r>
            <a:r>
              <a:rPr lang="fr-FR" dirty="0"/>
              <a:t> et facies tua </a:t>
            </a:r>
            <a:r>
              <a:rPr lang="fr-FR" dirty="0" err="1" smtClean="0"/>
              <a:t>speciosa</a:t>
            </a:r>
            <a:endParaRPr lang="fr-FR" dirty="0" smtClean="0"/>
          </a:p>
          <a:p>
            <a:r>
              <a:rPr lang="fr-FR" dirty="0" smtClean="0"/>
              <a:t>EP-SC Ct: </a:t>
            </a:r>
            <a:r>
              <a:rPr lang="fr-FR" dirty="0"/>
              <a:t>et </a:t>
            </a:r>
            <a:r>
              <a:rPr lang="fr-FR" dirty="0" err="1"/>
              <a:t>ueni</a:t>
            </a:r>
            <a:r>
              <a:rPr lang="fr-FR" dirty="0"/>
              <a:t>, tu, </a:t>
            </a:r>
            <a:r>
              <a:rPr lang="fr-FR" dirty="0" err="1"/>
              <a:t>columba</a:t>
            </a:r>
            <a:r>
              <a:rPr lang="fr-FR" dirty="0"/>
              <a:t> mea, in </a:t>
            </a:r>
            <a:r>
              <a:rPr lang="fr-FR" dirty="0" err="1"/>
              <a:t>uelamento</a:t>
            </a:r>
            <a:r>
              <a:rPr lang="fr-FR" dirty="0"/>
              <a:t> </a:t>
            </a:r>
            <a:r>
              <a:rPr lang="fr-FR" dirty="0" err="1"/>
              <a:t>petrae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iuxta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promurale</a:t>
            </a:r>
            <a:r>
              <a:rPr lang="fr-FR" dirty="0"/>
              <a:t>, </a:t>
            </a:r>
            <a:r>
              <a:rPr lang="fr-FR" dirty="0" err="1"/>
              <a:t>ostende</a:t>
            </a:r>
            <a:r>
              <a:rPr lang="fr-FR" dirty="0"/>
              <a:t> </a:t>
            </a:r>
            <a:r>
              <a:rPr lang="fr-FR" dirty="0" err="1"/>
              <a:t>mihi</a:t>
            </a:r>
            <a:r>
              <a:rPr lang="fr-FR" dirty="0"/>
              <a:t> </a:t>
            </a:r>
            <a:r>
              <a:rPr lang="fr-FR" dirty="0" err="1"/>
              <a:t>faciem</a:t>
            </a:r>
            <a:r>
              <a:rPr lang="fr-FR" dirty="0"/>
              <a:t> </a:t>
            </a:r>
            <a:r>
              <a:rPr lang="fr-FR" dirty="0" err="1"/>
              <a:t>tuam</a:t>
            </a:r>
            <a:r>
              <a:rPr lang="fr-FR" dirty="0"/>
              <a:t> et </a:t>
            </a:r>
            <a:r>
              <a:rPr lang="fr-FR" dirty="0" err="1">
                <a:solidFill>
                  <a:schemeClr val="accent2"/>
                </a:solidFill>
              </a:rPr>
              <a:t>auditam</a:t>
            </a:r>
            <a:r>
              <a:rPr lang="fr-FR" dirty="0">
                <a:solidFill>
                  <a:schemeClr val="accent2"/>
                </a:solidFill>
              </a:rPr>
              <a:t> </a:t>
            </a:r>
            <a:r>
              <a:rPr lang="fr-FR" dirty="0" err="1">
                <a:solidFill>
                  <a:schemeClr val="accent2"/>
                </a:solidFill>
              </a:rPr>
              <a:t>mihi</a:t>
            </a:r>
            <a:r>
              <a:rPr lang="fr-FR" dirty="0">
                <a:solidFill>
                  <a:schemeClr val="accent2"/>
                </a:solidFill>
              </a:rPr>
              <a:t> fac </a:t>
            </a:r>
            <a:r>
              <a:rPr lang="fr-FR" dirty="0" err="1"/>
              <a:t>uocem</a:t>
            </a:r>
            <a:r>
              <a:rPr lang="fr-FR" dirty="0"/>
              <a:t> </a:t>
            </a:r>
            <a:r>
              <a:rPr lang="fr-FR" dirty="0" err="1"/>
              <a:t>tuam</a:t>
            </a:r>
            <a:r>
              <a:rPr lang="fr-FR" dirty="0"/>
              <a:t>, </a:t>
            </a:r>
            <a:r>
              <a:rPr lang="fr-FR" dirty="0" err="1"/>
              <a:t>quoniam</a:t>
            </a:r>
            <a:r>
              <a:rPr lang="fr-FR" dirty="0"/>
              <a:t> </a:t>
            </a:r>
            <a:r>
              <a:rPr lang="fr-FR" dirty="0" err="1"/>
              <a:t>uox</a:t>
            </a:r>
            <a:r>
              <a:rPr lang="fr-FR" dirty="0"/>
              <a:t> tua </a:t>
            </a:r>
            <a:r>
              <a:rPr lang="fr-FR" dirty="0" err="1"/>
              <a:t>suauis</a:t>
            </a:r>
            <a:r>
              <a:rPr lang="fr-FR" dirty="0"/>
              <a:t> et facies tua </a:t>
            </a:r>
            <a:r>
              <a:rPr lang="fr-FR" dirty="0" err="1"/>
              <a:t>speciosa</a:t>
            </a:r>
            <a:r>
              <a:rPr lang="fr-FR" dirty="0" smtClean="0">
                <a:effectLst/>
              </a:rPr>
              <a:t> </a:t>
            </a:r>
          </a:p>
          <a:p>
            <a:pPr marL="457200" lvl="1" indent="0">
              <a:buNone/>
            </a:pPr>
            <a:r>
              <a:rPr lang="fr-FR" i="1" dirty="0" err="1" smtClean="0">
                <a:solidFill>
                  <a:srgbClr val="FF0000"/>
                </a:solidFill>
              </a:rPr>
              <a:t>iuxta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promurale</a:t>
            </a:r>
            <a:r>
              <a:rPr lang="fr-FR" dirty="0" smtClean="0"/>
              <a:t>]</a:t>
            </a:r>
            <a:r>
              <a:rPr lang="fr-FR" i="1" dirty="0" smtClean="0"/>
              <a:t> in </a:t>
            </a:r>
            <a:r>
              <a:rPr lang="fr-FR" i="1" dirty="0" err="1"/>
              <a:t>tegmine</a:t>
            </a:r>
            <a:r>
              <a:rPr lang="fr-FR" i="1" dirty="0"/>
              <a:t> </a:t>
            </a:r>
            <a:r>
              <a:rPr lang="fr-FR" i="1" dirty="0" err="1"/>
              <a:t>antemuralis</a:t>
            </a:r>
            <a:r>
              <a:rPr lang="fr-FR" dirty="0"/>
              <a:t>, </a:t>
            </a:r>
            <a:r>
              <a:rPr lang="fr-FR" dirty="0" smtClean="0"/>
              <a:t>HI Cant </a:t>
            </a:r>
            <a:r>
              <a:rPr lang="fr-FR" dirty="0" err="1" smtClean="0"/>
              <a:t>Ori</a:t>
            </a:r>
            <a:r>
              <a:rPr lang="fr-FR" dirty="0" smtClean="0"/>
              <a:t>; </a:t>
            </a:r>
            <a:r>
              <a:rPr lang="fr-FR" i="1" dirty="0" err="1"/>
              <a:t>continuata</a:t>
            </a:r>
            <a:r>
              <a:rPr lang="fr-FR" i="1" dirty="0"/>
              <a:t> </a:t>
            </a:r>
            <a:r>
              <a:rPr lang="fr-FR" i="1" dirty="0" err="1"/>
              <a:t>usque</a:t>
            </a:r>
            <a:r>
              <a:rPr lang="fr-FR" i="1" dirty="0"/>
              <a:t> ante muros</a:t>
            </a:r>
            <a:r>
              <a:rPr lang="fr-FR" dirty="0"/>
              <a:t> </a:t>
            </a:r>
            <a:r>
              <a:rPr lang="fr-FR" dirty="0" smtClean="0"/>
              <a:t>VL 169-170</a:t>
            </a:r>
          </a:p>
          <a:p>
            <a:pPr marL="457200" lvl="1" indent="0">
              <a:buNone/>
            </a:pPr>
            <a:r>
              <a:rPr lang="fr-FR" dirty="0" err="1" smtClean="0">
                <a:solidFill>
                  <a:schemeClr val="accent2"/>
                </a:solidFill>
              </a:rPr>
              <a:t>auditam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mihi</a:t>
            </a:r>
            <a:r>
              <a:rPr lang="fr-FR" dirty="0" smtClean="0">
                <a:solidFill>
                  <a:schemeClr val="accent2"/>
                </a:solidFill>
              </a:rPr>
              <a:t> fac</a:t>
            </a:r>
            <a:r>
              <a:rPr lang="fr-FR" dirty="0" smtClean="0"/>
              <a:t>] </a:t>
            </a:r>
            <a:r>
              <a:rPr lang="fr-FR" dirty="0" err="1" smtClean="0"/>
              <a:t>audire</a:t>
            </a:r>
            <a:r>
              <a:rPr lang="fr-FR" dirty="0" smtClean="0"/>
              <a:t> me fac VL 169-170, HI Cant </a:t>
            </a:r>
            <a:r>
              <a:rPr lang="fr-FR" dirty="0" err="1" smtClean="0"/>
              <a:t>Ori</a:t>
            </a:r>
            <a:endParaRPr lang="fr-FR" dirty="0" smtClean="0"/>
          </a:p>
          <a:p>
            <a:pPr marL="457200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8983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La mémoire défaillante</a:t>
            </a:r>
            <a:br>
              <a:rPr lang="fr-FR" dirty="0" smtClean="0"/>
            </a:br>
            <a:r>
              <a:rPr lang="fr-FR" dirty="0" smtClean="0"/>
              <a:t>Ct 2,14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ad </a:t>
            </a:r>
            <a:r>
              <a:rPr lang="fr-FR" dirty="0" err="1" smtClean="0"/>
              <a:t>sponsam</a:t>
            </a:r>
            <a:r>
              <a:rPr lang="fr-FR" dirty="0" smtClean="0"/>
              <a:t> </a:t>
            </a:r>
            <a:r>
              <a:rPr lang="fr-FR" dirty="0" err="1" smtClean="0"/>
              <a:t>sponsus</a:t>
            </a:r>
            <a:r>
              <a:rPr lang="fr-FR" dirty="0" smtClean="0"/>
              <a:t> </a:t>
            </a:r>
            <a:r>
              <a:rPr lang="fr-FR" dirty="0" err="1" smtClean="0"/>
              <a:t>loquitur</a:t>
            </a:r>
            <a:r>
              <a:rPr lang="fr-FR" i="1" dirty="0" smtClean="0"/>
              <a:t>: </a:t>
            </a:r>
            <a:r>
              <a:rPr lang="fr-FR" i="1" dirty="0" err="1" smtClean="0"/>
              <a:t>Odor</a:t>
            </a:r>
            <a:r>
              <a:rPr lang="fr-FR" i="1" dirty="0" smtClean="0"/>
              <a:t> </a:t>
            </a:r>
            <a:r>
              <a:rPr lang="fr-FR" i="1" dirty="0" err="1"/>
              <a:t>tuus</a:t>
            </a:r>
            <a:r>
              <a:rPr lang="fr-FR" i="1" dirty="0"/>
              <a:t> </a:t>
            </a:r>
            <a:r>
              <a:rPr lang="fr-FR" i="1" dirty="0" err="1"/>
              <a:t>suauis</a:t>
            </a:r>
            <a:r>
              <a:rPr lang="fr-FR" i="1" dirty="0"/>
              <a:t> et facies tua </a:t>
            </a:r>
            <a:r>
              <a:rPr lang="fr-FR" i="1" dirty="0" err="1" smtClean="0"/>
              <a:t>speciosa</a:t>
            </a:r>
            <a:endParaRPr lang="fr-FR" dirty="0" smtClean="0"/>
          </a:p>
          <a:p>
            <a:pPr marL="0" indent="0" algn="r">
              <a:buNone/>
            </a:pPr>
            <a:r>
              <a:rPr lang="fr-FR" dirty="0" smtClean="0"/>
              <a:t>(</a:t>
            </a:r>
            <a:r>
              <a:rPr lang="nl-BE" dirty="0"/>
              <a:t>Hieronymus, </a:t>
            </a:r>
            <a:r>
              <a:rPr lang="nl-BE" i="1" dirty="0"/>
              <a:t>In Isaiam</a:t>
            </a:r>
            <a:r>
              <a:rPr lang="nl-BE" dirty="0"/>
              <a:t>, VI, </a:t>
            </a:r>
            <a:r>
              <a:rPr lang="nl-BE" dirty="0" smtClean="0"/>
              <a:t>29</a:t>
            </a:r>
            <a:r>
              <a:rPr lang="fr-FR" dirty="0" smtClean="0">
                <a:effectLst/>
              </a:rPr>
              <a:t>)</a:t>
            </a:r>
          </a:p>
          <a:p>
            <a:pPr marL="0" indent="0">
              <a:buNone/>
            </a:pPr>
            <a:r>
              <a:rPr lang="fr-FR" smtClean="0"/>
              <a:t>LXX</a:t>
            </a:r>
            <a:r>
              <a:rPr lang="fr-FR" dirty="0" smtClean="0"/>
              <a:t>: </a:t>
            </a:r>
            <a:r>
              <a:rPr lang="fr-FR" dirty="0" err="1"/>
              <a:t>ἡ</a:t>
            </a:r>
            <a:r>
              <a:rPr lang="fr-FR" dirty="0"/>
              <a:t> </a:t>
            </a:r>
            <a:r>
              <a:rPr lang="fr-FR" dirty="0" err="1"/>
              <a:t>φωνή</a:t>
            </a:r>
            <a:r>
              <a:rPr lang="fr-FR" dirty="0"/>
              <a:t> </a:t>
            </a:r>
            <a:r>
              <a:rPr lang="fr-FR" dirty="0" err="1"/>
              <a:t>σου</a:t>
            </a:r>
            <a:r>
              <a:rPr lang="fr-FR" dirty="0"/>
              <a:t> </a:t>
            </a:r>
            <a:r>
              <a:rPr lang="fr-FR" dirty="0" err="1"/>
              <a:t>ἡδεῖ</a:t>
            </a:r>
            <a:r>
              <a:rPr lang="fr-FR" dirty="0"/>
              <a:t>α, </a:t>
            </a:r>
            <a:r>
              <a:rPr lang="fr-FR" dirty="0" err="1"/>
              <a:t>κ</a:t>
            </a:r>
            <a:r>
              <a:rPr lang="fr-FR" dirty="0"/>
              <a:t>α</a:t>
            </a:r>
            <a:r>
              <a:rPr lang="fr-FR" dirty="0" err="1"/>
              <a:t>ὶ</a:t>
            </a:r>
            <a:r>
              <a:rPr lang="fr-FR" dirty="0"/>
              <a:t> </a:t>
            </a:r>
            <a:r>
              <a:rPr lang="fr-FR" dirty="0" err="1"/>
              <a:t>ἡ</a:t>
            </a:r>
            <a:r>
              <a:rPr lang="fr-FR" dirty="0"/>
              <a:t> </a:t>
            </a:r>
            <a:r>
              <a:rPr lang="fr-FR" dirty="0" err="1"/>
              <a:t>ὄψις</a:t>
            </a:r>
            <a:r>
              <a:rPr lang="fr-FR" dirty="0"/>
              <a:t> </a:t>
            </a:r>
            <a:r>
              <a:rPr lang="fr-FR" dirty="0" err="1"/>
              <a:t>σου</a:t>
            </a:r>
            <a:r>
              <a:rPr lang="fr-FR" dirty="0"/>
              <a:t> </a:t>
            </a:r>
            <a:r>
              <a:rPr lang="fr-FR" dirty="0" err="1"/>
              <a:t>ὡρ</a:t>
            </a:r>
            <a:r>
              <a:rPr lang="fr-FR" dirty="0"/>
              <a:t>α</a:t>
            </a:r>
            <a:r>
              <a:rPr lang="fr-FR" dirty="0" err="1"/>
              <a:t>ί</a:t>
            </a:r>
            <a:r>
              <a:rPr lang="fr-FR" dirty="0"/>
              <a:t>α</a:t>
            </a:r>
            <a:r>
              <a:rPr lang="fr-FR" dirty="0" smtClean="0">
                <a:effectLst/>
              </a:rPr>
              <a:t> (= TM)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8182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64795" cy="5010064"/>
          </a:xfrm>
        </p:spPr>
        <p:txBody>
          <a:bodyPr/>
          <a:lstStyle/>
          <a:p>
            <a:r>
              <a:rPr lang="fr-FR" dirty="0" smtClean="0"/>
              <a:t>Jérôme cite-t-il sa traduction d’après l’hébreu?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04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Citations selon le grec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fratruelis</a:t>
            </a:r>
            <a:r>
              <a:rPr lang="fr-FR" dirty="0" smtClean="0"/>
              <a:t> (</a:t>
            </a:r>
            <a:r>
              <a:rPr lang="fr-FR" i="1" dirty="0" smtClean="0"/>
              <a:t>vs</a:t>
            </a:r>
            <a:r>
              <a:rPr lang="fr-FR" dirty="0" smtClean="0"/>
              <a:t> trad. </a:t>
            </a:r>
            <a:r>
              <a:rPr lang="fr-FR" dirty="0" err="1" smtClean="0"/>
              <a:t>iuxta</a:t>
            </a:r>
            <a:r>
              <a:rPr lang="fr-FR" dirty="0" smtClean="0"/>
              <a:t> </a:t>
            </a:r>
            <a:r>
              <a:rPr lang="fr-FR" dirty="0" err="1" smtClean="0"/>
              <a:t>Hebraeos</a:t>
            </a:r>
            <a:r>
              <a:rPr lang="fr-FR" dirty="0" smtClean="0"/>
              <a:t>: </a:t>
            </a:r>
            <a:r>
              <a:rPr lang="fr-FR" i="1" dirty="0" err="1" smtClean="0"/>
              <a:t>dilectus</a:t>
            </a:r>
            <a:r>
              <a:rPr lang="fr-FR" dirty="0" smtClean="0"/>
              <a:t>)</a:t>
            </a:r>
          </a:p>
          <a:p>
            <a:r>
              <a:rPr lang="fr-FR" i="1" dirty="0" err="1" smtClean="0"/>
              <a:t>proxima</a:t>
            </a:r>
            <a:r>
              <a:rPr lang="fr-FR" dirty="0" smtClean="0"/>
              <a:t> (</a:t>
            </a:r>
            <a:r>
              <a:rPr lang="fr-FR" i="1" dirty="0" smtClean="0"/>
              <a:t>vs</a:t>
            </a:r>
            <a:r>
              <a:rPr lang="fr-FR" dirty="0" smtClean="0"/>
              <a:t> trad. </a:t>
            </a:r>
            <a:r>
              <a:rPr lang="fr-FR" dirty="0" err="1" smtClean="0"/>
              <a:t>iuxta</a:t>
            </a:r>
            <a:r>
              <a:rPr lang="fr-FR" dirty="0" smtClean="0"/>
              <a:t> </a:t>
            </a:r>
            <a:r>
              <a:rPr lang="fr-FR" dirty="0" err="1" smtClean="0"/>
              <a:t>Hebraeos</a:t>
            </a:r>
            <a:r>
              <a:rPr lang="fr-FR" dirty="0" smtClean="0"/>
              <a:t>: </a:t>
            </a:r>
            <a:r>
              <a:rPr lang="fr-FR" i="1" dirty="0" err="1" smtClean="0"/>
              <a:t>amica</a:t>
            </a:r>
            <a:r>
              <a:rPr lang="fr-FR" dirty="0" smtClean="0"/>
              <a:t>)</a:t>
            </a:r>
          </a:p>
          <a:p>
            <a:r>
              <a:rPr lang="fr-FR" dirty="0" smtClean="0"/>
              <a:t>Ct 2,4: </a:t>
            </a:r>
            <a:r>
              <a:rPr lang="fr-FR" i="1" dirty="0" err="1" smtClean="0"/>
              <a:t>introducite</a:t>
            </a:r>
            <a:r>
              <a:rPr lang="fr-FR" i="1" dirty="0" smtClean="0"/>
              <a:t> me in </a:t>
            </a:r>
            <a:r>
              <a:rPr lang="fr-FR" i="1" dirty="0" err="1" smtClean="0"/>
              <a:t>cellam</a:t>
            </a:r>
            <a:r>
              <a:rPr lang="fr-FR" i="1" dirty="0" smtClean="0"/>
              <a:t> </a:t>
            </a:r>
            <a:r>
              <a:rPr lang="fr-FR" i="1" dirty="0" err="1" smtClean="0"/>
              <a:t>uini</a:t>
            </a:r>
            <a:r>
              <a:rPr lang="fr-FR" i="1" dirty="0" smtClean="0"/>
              <a:t>, </a:t>
            </a:r>
            <a:r>
              <a:rPr lang="fr-FR" i="1" dirty="0" err="1" smtClean="0"/>
              <a:t>ordinate</a:t>
            </a:r>
            <a:r>
              <a:rPr lang="fr-FR" i="1" dirty="0" smtClean="0"/>
              <a:t> in me </a:t>
            </a:r>
            <a:r>
              <a:rPr lang="fr-FR" i="1" dirty="0" err="1" smtClean="0"/>
              <a:t>caritatem</a:t>
            </a:r>
            <a:r>
              <a:rPr lang="fr-FR" dirty="0" smtClean="0">
                <a:effectLst/>
              </a:rPr>
              <a:t> </a:t>
            </a:r>
            <a:br>
              <a:rPr lang="fr-FR" dirty="0" smtClean="0">
                <a:effectLst/>
              </a:rPr>
            </a:br>
            <a:r>
              <a:rPr lang="fr-FR" dirty="0" smtClean="0"/>
              <a:t>(</a:t>
            </a:r>
            <a:r>
              <a:rPr lang="fr-FR" i="1" dirty="0" smtClean="0"/>
              <a:t>vs</a:t>
            </a:r>
            <a:r>
              <a:rPr lang="fr-FR" dirty="0" smtClean="0"/>
              <a:t> trad. </a:t>
            </a:r>
            <a:r>
              <a:rPr lang="fr-FR" dirty="0" err="1" smtClean="0"/>
              <a:t>iuxta</a:t>
            </a:r>
            <a:r>
              <a:rPr lang="fr-FR" dirty="0" smtClean="0"/>
              <a:t> </a:t>
            </a:r>
            <a:r>
              <a:rPr lang="fr-FR" dirty="0" err="1" smtClean="0"/>
              <a:t>Hebraeos</a:t>
            </a:r>
            <a:r>
              <a:rPr lang="fr-FR" dirty="0" smtClean="0"/>
              <a:t>: </a:t>
            </a:r>
            <a:r>
              <a:rPr lang="fr-FR" i="1" dirty="0" err="1" smtClean="0"/>
              <a:t>introduxit</a:t>
            </a:r>
            <a:r>
              <a:rPr lang="fr-FR" i="1" dirty="0" smtClean="0"/>
              <a:t> me…, </a:t>
            </a:r>
            <a:r>
              <a:rPr lang="fr-FR" i="1" dirty="0" err="1" smtClean="0"/>
              <a:t>ordinauit</a:t>
            </a:r>
            <a:r>
              <a:rPr lang="fr-FR" dirty="0" smtClean="0"/>
              <a:t>)</a:t>
            </a:r>
          </a:p>
          <a:p>
            <a:r>
              <a:rPr lang="fr-FR" dirty="0" smtClean="0"/>
              <a:t>Ct 8,5: </a:t>
            </a:r>
            <a:r>
              <a:rPr lang="fr-FR" i="1" dirty="0" err="1" smtClean="0"/>
              <a:t>dealbata</a:t>
            </a:r>
            <a:r>
              <a:rPr lang="fr-FR" i="1" dirty="0" smtClean="0"/>
              <a:t> </a:t>
            </a:r>
            <a:r>
              <a:rPr lang="fr-FR" dirty="0" smtClean="0"/>
              <a:t>(= </a:t>
            </a:r>
            <a:r>
              <a:rPr lang="fr-FR" dirty="0" err="1"/>
              <a:t>λελευκ</a:t>
            </a:r>
            <a:r>
              <a:rPr lang="fr-FR" dirty="0"/>
              <a:t>α</a:t>
            </a:r>
            <a:r>
              <a:rPr lang="fr-FR" dirty="0" err="1"/>
              <a:t>νθισμένη</a:t>
            </a:r>
            <a:r>
              <a:rPr lang="fr-FR" dirty="0" smtClean="0">
                <a:effectLst/>
              </a:rPr>
              <a:t> </a:t>
            </a:r>
            <a:r>
              <a:rPr lang="fr-FR" i="1" dirty="0" smtClean="0"/>
              <a:t>vs</a:t>
            </a:r>
            <a:r>
              <a:rPr lang="fr-FR" dirty="0" smtClean="0"/>
              <a:t> trad. </a:t>
            </a:r>
            <a:r>
              <a:rPr lang="fr-FR" dirty="0" err="1" smtClean="0"/>
              <a:t>iuxta</a:t>
            </a:r>
            <a:r>
              <a:rPr lang="fr-FR" dirty="0" smtClean="0"/>
              <a:t> </a:t>
            </a:r>
            <a:r>
              <a:rPr lang="fr-FR" dirty="0" err="1" smtClean="0"/>
              <a:t>Hebraeos</a:t>
            </a:r>
            <a:r>
              <a:rPr lang="fr-FR" dirty="0" smtClean="0"/>
              <a:t>: </a:t>
            </a:r>
            <a:r>
              <a:rPr lang="fr-FR" i="1" dirty="0" smtClean="0"/>
              <a:t>de </a:t>
            </a:r>
            <a:r>
              <a:rPr lang="fr-FR" i="1" dirty="0" err="1" smtClean="0"/>
              <a:t>deserto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8367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Ct 1,4-5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i="1" dirty="0" err="1" smtClean="0"/>
              <a:t>Nigra</a:t>
            </a:r>
            <a:r>
              <a:rPr lang="fr-FR" i="1" dirty="0" smtClean="0"/>
              <a:t> </a:t>
            </a:r>
            <a:r>
              <a:rPr lang="fr-FR" i="1" dirty="0" err="1"/>
              <a:t>sum</a:t>
            </a:r>
            <a:r>
              <a:rPr lang="fr-FR" i="1" dirty="0"/>
              <a:t> et </a:t>
            </a:r>
            <a:r>
              <a:rPr lang="fr-FR" i="1" dirty="0" err="1"/>
              <a:t>formosa</a:t>
            </a:r>
            <a:r>
              <a:rPr lang="fr-FR" i="1" dirty="0"/>
              <a:t> quia </a:t>
            </a:r>
            <a:r>
              <a:rPr lang="fr-FR" i="1" dirty="0" err="1"/>
              <a:t>despexit</a:t>
            </a:r>
            <a:r>
              <a:rPr lang="fr-FR" i="1" dirty="0"/>
              <a:t> me</a:t>
            </a:r>
            <a:r>
              <a:rPr lang="fr-FR" dirty="0"/>
              <a:t> (</a:t>
            </a:r>
            <a:r>
              <a:rPr lang="fr-FR" dirty="0" err="1"/>
              <a:t>siue</a:t>
            </a:r>
            <a:r>
              <a:rPr lang="fr-FR" dirty="0"/>
              <a:t>, ut </a:t>
            </a:r>
            <a:r>
              <a:rPr lang="fr-FR" dirty="0" err="1"/>
              <a:t>melius</a:t>
            </a:r>
            <a:r>
              <a:rPr lang="fr-FR" dirty="0"/>
              <a:t> in </a:t>
            </a:r>
            <a:r>
              <a:rPr lang="fr-FR" dirty="0" err="1"/>
              <a:t>hebraico</a:t>
            </a:r>
            <a:r>
              <a:rPr lang="fr-FR" dirty="0"/>
              <a:t> </a:t>
            </a:r>
            <a:r>
              <a:rPr lang="fr-FR" dirty="0" err="1"/>
              <a:t>continetur</a:t>
            </a:r>
            <a:r>
              <a:rPr lang="fr-FR" dirty="0"/>
              <a:t>, </a:t>
            </a:r>
            <a:r>
              <a:rPr lang="fr-FR" i="1" dirty="0" err="1"/>
              <a:t>decolorauit</a:t>
            </a:r>
            <a:r>
              <a:rPr lang="fr-FR" i="1" dirty="0"/>
              <a:t> me</a:t>
            </a:r>
            <a:r>
              <a:rPr lang="fr-FR" dirty="0"/>
              <a:t>) </a:t>
            </a:r>
            <a:r>
              <a:rPr lang="fr-FR" i="1" dirty="0"/>
              <a:t>sol </a:t>
            </a:r>
            <a:r>
              <a:rPr lang="fr-FR" dirty="0" smtClean="0">
                <a:effectLst/>
              </a:rPr>
              <a:t> </a:t>
            </a:r>
          </a:p>
          <a:p>
            <a:pPr marL="0" indent="0" algn="r">
              <a:buNone/>
            </a:pPr>
            <a:r>
              <a:rPr lang="fr-FR" dirty="0" smtClean="0">
                <a:effectLst/>
              </a:rPr>
              <a:t>(</a:t>
            </a:r>
            <a:r>
              <a:rPr lang="fr-FR" dirty="0" err="1" smtClean="0">
                <a:effectLst/>
              </a:rPr>
              <a:t>Hieronymus</a:t>
            </a:r>
            <a:r>
              <a:rPr lang="fr-FR" dirty="0" smtClean="0">
                <a:effectLst/>
              </a:rPr>
              <a:t>, </a:t>
            </a:r>
            <a:r>
              <a:rPr lang="nl-BE" i="1" dirty="0" smtClean="0"/>
              <a:t>In Ezechielem,</a:t>
            </a:r>
            <a:r>
              <a:rPr lang="nl-BE" dirty="0" smtClean="0"/>
              <a:t> </a:t>
            </a:r>
            <a:r>
              <a:rPr lang="nl-BE" dirty="0"/>
              <a:t>VIII, sur Ez </a:t>
            </a:r>
            <a:r>
              <a:rPr lang="nl-BE" dirty="0" smtClean="0"/>
              <a:t>27,26b)</a:t>
            </a:r>
          </a:p>
          <a:p>
            <a:endParaRPr lang="fr-FR" i="1" dirty="0" smtClean="0"/>
          </a:p>
          <a:p>
            <a:r>
              <a:rPr lang="fr-FR" i="1" dirty="0" err="1" smtClean="0"/>
              <a:t>Nigra</a:t>
            </a:r>
            <a:r>
              <a:rPr lang="fr-FR" i="1" dirty="0" smtClean="0"/>
              <a:t> </a:t>
            </a:r>
            <a:r>
              <a:rPr lang="fr-FR" i="1" dirty="0" err="1"/>
              <a:t>sum</a:t>
            </a:r>
            <a:r>
              <a:rPr lang="fr-FR" i="1" dirty="0"/>
              <a:t> et </a:t>
            </a:r>
            <a:r>
              <a:rPr lang="fr-FR" i="1" dirty="0" err="1"/>
              <a:t>speciosa</a:t>
            </a:r>
            <a:r>
              <a:rPr lang="fr-FR" i="1" dirty="0"/>
              <a:t> </a:t>
            </a:r>
            <a:r>
              <a:rPr lang="fr-FR" i="1" dirty="0" err="1"/>
              <a:t>quoniam</a:t>
            </a:r>
            <a:r>
              <a:rPr lang="fr-FR" i="1" dirty="0"/>
              <a:t> </a:t>
            </a:r>
            <a:r>
              <a:rPr lang="fr-FR" i="1" dirty="0" err="1"/>
              <a:t>decolorauit</a:t>
            </a:r>
            <a:r>
              <a:rPr lang="fr-FR" i="1" dirty="0"/>
              <a:t> me sol</a:t>
            </a:r>
            <a:r>
              <a:rPr lang="fr-FR" dirty="0" smtClean="0">
                <a:effectLst/>
              </a:rPr>
              <a:t> </a:t>
            </a:r>
          </a:p>
          <a:p>
            <a:pPr marL="0" indent="0" algn="r">
              <a:buNone/>
            </a:pPr>
            <a:r>
              <a:rPr lang="fr-FR" dirty="0" smtClean="0">
                <a:effectLst/>
              </a:rPr>
              <a:t>(</a:t>
            </a:r>
            <a:r>
              <a:rPr lang="fr-FR" dirty="0" err="1" smtClean="0">
                <a:effectLst/>
              </a:rPr>
              <a:t>Hieronymus</a:t>
            </a:r>
            <a:r>
              <a:rPr lang="fr-FR" dirty="0" smtClean="0">
                <a:effectLst/>
              </a:rPr>
              <a:t>, </a:t>
            </a:r>
            <a:r>
              <a:rPr lang="nl-BE" i="1" dirty="0" smtClean="0"/>
              <a:t>In Amos,</a:t>
            </a:r>
            <a:r>
              <a:rPr lang="nl-BE" dirty="0" smtClean="0"/>
              <a:t> III, sur Am 9,7-8)</a:t>
            </a:r>
          </a:p>
          <a:p>
            <a:endParaRPr lang="fr-FR" dirty="0"/>
          </a:p>
          <a:p>
            <a:r>
              <a:rPr lang="fr-FR" i="1" dirty="0" err="1" smtClean="0"/>
              <a:t>Nigra</a:t>
            </a:r>
            <a:r>
              <a:rPr lang="fr-FR" i="1" dirty="0" smtClean="0"/>
              <a:t> </a:t>
            </a:r>
            <a:r>
              <a:rPr lang="fr-FR" i="1" dirty="0" err="1"/>
              <a:t>sum</a:t>
            </a:r>
            <a:r>
              <a:rPr lang="fr-FR" i="1" dirty="0"/>
              <a:t> </a:t>
            </a:r>
            <a:r>
              <a:rPr lang="fr-FR" i="1" dirty="0" err="1"/>
              <a:t>sed</a:t>
            </a:r>
            <a:r>
              <a:rPr lang="fr-FR" i="1" dirty="0"/>
              <a:t> </a:t>
            </a:r>
            <a:r>
              <a:rPr lang="fr-FR" i="1" dirty="0" err="1"/>
              <a:t>formosa</a:t>
            </a:r>
            <a:r>
              <a:rPr lang="fr-FR" i="1" dirty="0"/>
              <a:t> … quia </a:t>
            </a:r>
            <a:r>
              <a:rPr lang="fr-FR" i="1" dirty="0" err="1"/>
              <a:t>decolorauit</a:t>
            </a:r>
            <a:r>
              <a:rPr lang="fr-FR" i="1" dirty="0"/>
              <a:t> me sol</a:t>
            </a:r>
            <a:r>
              <a:rPr lang="fr-FR" dirty="0" smtClean="0">
                <a:effectLst/>
              </a:rPr>
              <a:t> </a:t>
            </a:r>
          </a:p>
          <a:p>
            <a:pPr marL="0" indent="0" algn="r">
              <a:buNone/>
            </a:pPr>
            <a:r>
              <a:rPr lang="fr-FR" dirty="0" smtClean="0"/>
              <a:t>(trad. </a:t>
            </a:r>
            <a:r>
              <a:rPr lang="fr-FR" dirty="0" err="1" smtClean="0"/>
              <a:t>iuxta</a:t>
            </a:r>
            <a:r>
              <a:rPr lang="fr-FR" dirty="0" smtClean="0"/>
              <a:t> </a:t>
            </a:r>
            <a:r>
              <a:rPr lang="fr-FR" dirty="0" err="1" smtClean="0"/>
              <a:t>Hebraeos</a:t>
            </a:r>
            <a:r>
              <a:rPr lang="fr-FR" dirty="0" smtClean="0"/>
              <a:t>)</a:t>
            </a:r>
            <a:endParaRPr lang="nl-BE" dirty="0"/>
          </a:p>
          <a:p>
            <a:pPr marL="0" indent="0" algn="r">
              <a:buNone/>
            </a:pPr>
            <a:r>
              <a:rPr lang="nl-BE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4249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Ct 5,1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Comedite</a:t>
            </a:r>
            <a:r>
              <a:rPr lang="fr-FR" i="1" dirty="0" smtClean="0"/>
              <a:t>, </a:t>
            </a:r>
            <a:r>
              <a:rPr lang="fr-FR" i="1" dirty="0" err="1" smtClean="0"/>
              <a:t>amici</a:t>
            </a:r>
            <a:r>
              <a:rPr lang="fr-FR" i="1" dirty="0" smtClean="0"/>
              <a:t>, </a:t>
            </a:r>
            <a:r>
              <a:rPr lang="fr-FR" i="1" dirty="0" err="1" smtClean="0"/>
              <a:t>bibite</a:t>
            </a:r>
            <a:r>
              <a:rPr lang="fr-FR" i="1" dirty="0" smtClean="0"/>
              <a:t> et </a:t>
            </a:r>
            <a:r>
              <a:rPr lang="fr-FR" i="1" dirty="0" err="1" smtClean="0"/>
              <a:t>inebriamini</a:t>
            </a:r>
            <a:r>
              <a:rPr lang="fr-FR" i="1" dirty="0" smtClean="0"/>
              <a:t>, </a:t>
            </a:r>
            <a:r>
              <a:rPr lang="fr-FR" i="1" dirty="0" err="1" smtClean="0"/>
              <a:t>carissimi</a:t>
            </a:r>
            <a:endParaRPr lang="fr-FR" i="1" dirty="0" smtClean="0"/>
          </a:p>
          <a:p>
            <a:pPr marL="0" indent="0" algn="r">
              <a:buNone/>
            </a:pPr>
            <a:r>
              <a:rPr lang="fr-FR" dirty="0" smtClean="0"/>
              <a:t>(</a:t>
            </a:r>
            <a:r>
              <a:rPr lang="fr-FR" dirty="0" err="1" smtClean="0"/>
              <a:t>Hieronymus</a:t>
            </a:r>
            <a:r>
              <a:rPr lang="fr-FR" dirty="0" smtClean="0"/>
              <a:t>, </a:t>
            </a:r>
            <a:r>
              <a:rPr lang="fr-FR" i="1" dirty="0" smtClean="0"/>
              <a:t>In </a:t>
            </a:r>
            <a:r>
              <a:rPr lang="fr-FR" i="1" dirty="0" err="1" smtClean="0"/>
              <a:t>Isaiam</a:t>
            </a:r>
            <a:r>
              <a:rPr lang="nl-BE" dirty="0" smtClean="0"/>
              <a:t>, VII, 51; </a:t>
            </a:r>
            <a:r>
              <a:rPr lang="nl-BE" i="1" dirty="0" smtClean="0"/>
              <a:t>In Hieremiam</a:t>
            </a:r>
            <a:r>
              <a:rPr lang="nl-BE" dirty="0" smtClean="0"/>
              <a:t>, VI,4)</a:t>
            </a:r>
          </a:p>
          <a:p>
            <a:pPr marL="0" indent="0" algn="r">
              <a:buNone/>
            </a:pPr>
            <a:r>
              <a:rPr lang="nl-BE" dirty="0" smtClean="0"/>
              <a:t>= trad. iuxta Hebraeos (carissimi = </a:t>
            </a:r>
            <a:r>
              <a:rPr lang="x-none" dirty="0" err="1" smtClean="0"/>
              <a:t>דודים</a:t>
            </a:r>
            <a:r>
              <a:rPr lang="nl-BE" dirty="0" smtClean="0"/>
              <a:t> )</a:t>
            </a:r>
            <a:r>
              <a:rPr lang="fr-FR" i="1" dirty="0" smtClean="0"/>
              <a:t> </a:t>
            </a:r>
          </a:p>
          <a:p>
            <a:r>
              <a:rPr lang="fr-FR" i="1" dirty="0" err="1" smtClean="0"/>
              <a:t>Bibite</a:t>
            </a:r>
            <a:r>
              <a:rPr lang="fr-FR" i="1" dirty="0" smtClean="0"/>
              <a:t>, </a:t>
            </a:r>
            <a:r>
              <a:rPr lang="fr-FR" i="1" dirty="0" err="1" smtClean="0"/>
              <a:t>amici</a:t>
            </a:r>
            <a:r>
              <a:rPr lang="fr-FR" i="1" dirty="0" smtClean="0"/>
              <a:t> </a:t>
            </a:r>
            <a:r>
              <a:rPr lang="fr-FR" i="1" dirty="0" err="1" smtClean="0"/>
              <a:t>mei</a:t>
            </a:r>
            <a:r>
              <a:rPr lang="fr-FR" i="1" dirty="0" smtClean="0"/>
              <a:t>, et </a:t>
            </a:r>
            <a:r>
              <a:rPr lang="fr-FR" i="1" dirty="0" err="1" smtClean="0"/>
              <a:t>inebriamini</a:t>
            </a:r>
            <a:r>
              <a:rPr lang="fr-FR" i="1" dirty="0" smtClean="0"/>
              <a:t>, </a:t>
            </a:r>
            <a:r>
              <a:rPr lang="fr-FR" i="1" dirty="0" err="1" smtClean="0"/>
              <a:t>fratres</a:t>
            </a:r>
            <a:endParaRPr lang="fr-FR" i="1" dirty="0" smtClean="0"/>
          </a:p>
          <a:p>
            <a:pPr marL="0" indent="0" algn="r">
              <a:buNone/>
            </a:pPr>
            <a:r>
              <a:rPr lang="fr-FR" dirty="0" smtClean="0"/>
              <a:t>(</a:t>
            </a:r>
            <a:r>
              <a:rPr lang="fr-FR" dirty="0" err="1" smtClean="0"/>
              <a:t>Hieronymus</a:t>
            </a:r>
            <a:r>
              <a:rPr lang="fr-FR" dirty="0" smtClean="0"/>
              <a:t>, </a:t>
            </a:r>
            <a:r>
              <a:rPr lang="fr-FR" i="1" dirty="0" smtClean="0"/>
              <a:t>In </a:t>
            </a:r>
            <a:r>
              <a:rPr lang="fr-FR" i="1" dirty="0" err="1" smtClean="0"/>
              <a:t>Isaiam</a:t>
            </a:r>
            <a:r>
              <a:rPr lang="nl-BE" dirty="0" smtClean="0"/>
              <a:t>, XVII, 22)</a:t>
            </a:r>
          </a:p>
          <a:p>
            <a:r>
              <a:rPr lang="fr-FR" i="1" dirty="0" err="1" smtClean="0"/>
              <a:t>Comedite</a:t>
            </a:r>
            <a:r>
              <a:rPr lang="fr-FR" i="1" dirty="0" smtClean="0"/>
              <a:t>, </a:t>
            </a:r>
            <a:r>
              <a:rPr lang="fr-FR" i="1" dirty="0" err="1" smtClean="0"/>
              <a:t>amici</a:t>
            </a:r>
            <a:r>
              <a:rPr lang="fr-FR" i="1" dirty="0" smtClean="0"/>
              <a:t>, et </a:t>
            </a:r>
            <a:r>
              <a:rPr lang="fr-FR" i="1" dirty="0" err="1" smtClean="0"/>
              <a:t>bibite</a:t>
            </a:r>
            <a:r>
              <a:rPr lang="fr-FR" i="1" dirty="0" smtClean="0"/>
              <a:t> et </a:t>
            </a:r>
            <a:r>
              <a:rPr lang="fr-FR" i="1" dirty="0" err="1" smtClean="0"/>
              <a:t>inebriamini</a:t>
            </a:r>
            <a:r>
              <a:rPr lang="fr-FR" i="1" dirty="0" smtClean="0"/>
              <a:t>, </a:t>
            </a:r>
            <a:r>
              <a:rPr lang="fr-FR" i="1" dirty="0" err="1" smtClean="0"/>
              <a:t>fratres</a:t>
            </a:r>
            <a:endParaRPr lang="fr-FR" i="1" dirty="0" smtClean="0"/>
          </a:p>
          <a:p>
            <a:pPr marL="0" indent="0" algn="r">
              <a:buNone/>
            </a:pPr>
            <a:r>
              <a:rPr lang="fr-FR" dirty="0" smtClean="0"/>
              <a:t>(</a:t>
            </a:r>
            <a:r>
              <a:rPr lang="fr-FR" dirty="0" err="1" smtClean="0"/>
              <a:t>Hieronymus</a:t>
            </a:r>
            <a:r>
              <a:rPr lang="fr-FR" dirty="0" smtClean="0"/>
              <a:t>, </a:t>
            </a:r>
            <a:r>
              <a:rPr lang="nl-BE" i="1" dirty="0"/>
              <a:t>In Osee</a:t>
            </a:r>
            <a:r>
              <a:rPr lang="nl-BE" dirty="0"/>
              <a:t>, III, sur Os 14,5-9 </a:t>
            </a:r>
            <a:r>
              <a:rPr lang="nl-BE" dirty="0" smtClean="0"/>
              <a:t>)</a:t>
            </a:r>
          </a:p>
          <a:p>
            <a:pPr marL="0" indent="0" algn="r">
              <a:buNone/>
            </a:pPr>
            <a:r>
              <a:rPr lang="nl-BE" dirty="0" smtClean="0"/>
              <a:t>(fratres = ἀδελφοί )</a:t>
            </a:r>
            <a:endParaRPr lang="fr-FR" dirty="0" smtClean="0"/>
          </a:p>
          <a:p>
            <a:pPr marL="0" indent="0" algn="r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2250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Ct 3,9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 smtClean="0"/>
              <a:t>Omniumque</a:t>
            </a:r>
            <a:r>
              <a:rPr lang="fr-FR" dirty="0" smtClean="0"/>
              <a:t> </a:t>
            </a:r>
            <a:r>
              <a:rPr lang="fr-FR" dirty="0" err="1"/>
              <a:t>paene</a:t>
            </a:r>
            <a:r>
              <a:rPr lang="fr-FR" dirty="0"/>
              <a:t> </a:t>
            </a:r>
            <a:r>
              <a:rPr lang="fr-FR" dirty="0" err="1"/>
              <a:t>linguarum</a:t>
            </a:r>
            <a:r>
              <a:rPr lang="fr-FR" dirty="0"/>
              <a:t> </a:t>
            </a:r>
            <a:r>
              <a:rPr lang="fr-FR" dirty="0" err="1"/>
              <a:t>uerbis</a:t>
            </a:r>
            <a:r>
              <a:rPr lang="fr-FR" dirty="0"/>
              <a:t> </a:t>
            </a:r>
            <a:r>
              <a:rPr lang="fr-FR" dirty="0" err="1"/>
              <a:t>utuntur</a:t>
            </a:r>
            <a:r>
              <a:rPr lang="fr-FR" dirty="0"/>
              <a:t> </a:t>
            </a:r>
            <a:r>
              <a:rPr lang="fr-FR" dirty="0" err="1"/>
              <a:t>Hebraei</a:t>
            </a:r>
            <a:r>
              <a:rPr lang="fr-FR" dirty="0"/>
              <a:t>, ut est </a:t>
            </a:r>
            <a:r>
              <a:rPr lang="fr-FR" dirty="0" err="1"/>
              <a:t>illud</a:t>
            </a:r>
            <a:r>
              <a:rPr lang="fr-FR" dirty="0"/>
              <a:t> in </a:t>
            </a:r>
            <a:r>
              <a:rPr lang="fr-FR" dirty="0" err="1"/>
              <a:t>Cantico</a:t>
            </a:r>
            <a:r>
              <a:rPr lang="fr-FR" dirty="0"/>
              <a:t> </a:t>
            </a:r>
            <a:r>
              <a:rPr lang="fr-FR" dirty="0" err="1"/>
              <a:t>canticorum</a:t>
            </a:r>
            <a:r>
              <a:rPr lang="fr-FR" dirty="0"/>
              <a:t> de </a:t>
            </a:r>
            <a:r>
              <a:rPr lang="fr-FR" dirty="0" err="1"/>
              <a:t>graeco</a:t>
            </a:r>
            <a:r>
              <a:rPr lang="fr-FR" dirty="0"/>
              <a:t> : </a:t>
            </a:r>
            <a:r>
              <a:rPr lang="fr-FR" cap="small" dirty="0" err="1"/>
              <a:t>φοριον</a:t>
            </a:r>
            <a:r>
              <a:rPr lang="fr-FR" dirty="0"/>
              <a:t>, id est </a:t>
            </a:r>
            <a:r>
              <a:rPr lang="fr-FR" i="1" dirty="0" err="1"/>
              <a:t>ferculum</a:t>
            </a:r>
            <a:r>
              <a:rPr lang="fr-FR" i="1" dirty="0"/>
              <a:t> </a:t>
            </a:r>
            <a:r>
              <a:rPr lang="fr-FR" i="1" dirty="0" err="1"/>
              <a:t>sibi</a:t>
            </a:r>
            <a:r>
              <a:rPr lang="fr-FR" i="1" dirty="0"/>
              <a:t> </a:t>
            </a:r>
            <a:r>
              <a:rPr lang="fr-FR" i="1" dirty="0" err="1"/>
              <a:t>fecit</a:t>
            </a:r>
            <a:r>
              <a:rPr lang="fr-FR" i="1" dirty="0"/>
              <a:t> Salomon</a:t>
            </a:r>
            <a:r>
              <a:rPr lang="fr-FR" dirty="0"/>
              <a:t>, quod in </a:t>
            </a:r>
            <a:r>
              <a:rPr lang="fr-FR" dirty="0" err="1"/>
              <a:t>hebraeo</a:t>
            </a:r>
            <a:r>
              <a:rPr lang="fr-FR" dirty="0"/>
              <a:t> </a:t>
            </a:r>
            <a:r>
              <a:rPr lang="fr-FR" dirty="0" err="1"/>
              <a:t>ita</a:t>
            </a:r>
            <a:r>
              <a:rPr lang="fr-FR" dirty="0"/>
              <a:t> </a:t>
            </a:r>
            <a:r>
              <a:rPr lang="fr-FR" dirty="0" err="1" smtClean="0"/>
              <a:t>legimus</a:t>
            </a:r>
            <a:r>
              <a:rPr lang="fr-FR" dirty="0" smtClean="0"/>
              <a:t>.</a:t>
            </a:r>
            <a:r>
              <a:rPr lang="fr-FR" dirty="0" smtClean="0">
                <a:effectLst/>
              </a:rPr>
              <a:t> </a:t>
            </a:r>
          </a:p>
          <a:p>
            <a:pPr marL="0" indent="0" algn="r">
              <a:buNone/>
            </a:pPr>
            <a:r>
              <a:rPr lang="fr-FR" dirty="0"/>
              <a:t>(</a:t>
            </a:r>
            <a:r>
              <a:rPr lang="nl-BE" dirty="0" smtClean="0"/>
              <a:t>Hieronymus</a:t>
            </a:r>
            <a:r>
              <a:rPr lang="nl-BE" dirty="0"/>
              <a:t>, </a:t>
            </a:r>
            <a:r>
              <a:rPr lang="nl-BE" i="1" dirty="0"/>
              <a:t>In Isaiam</a:t>
            </a:r>
            <a:r>
              <a:rPr lang="nl-BE" dirty="0"/>
              <a:t>, III, </a:t>
            </a:r>
            <a:r>
              <a:rPr lang="nl-BE" dirty="0" smtClean="0"/>
              <a:t>16)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0084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Ct 5,4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46886"/>
            <a:ext cx="10515600" cy="4830077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Trad. </a:t>
            </a:r>
            <a:r>
              <a:rPr lang="fr-FR" dirty="0" err="1" smtClean="0"/>
              <a:t>iuxta</a:t>
            </a:r>
            <a:r>
              <a:rPr lang="fr-FR" dirty="0" smtClean="0"/>
              <a:t> </a:t>
            </a:r>
            <a:r>
              <a:rPr lang="fr-FR" dirty="0" err="1" smtClean="0"/>
              <a:t>Hebraeos</a:t>
            </a:r>
            <a:r>
              <a:rPr lang="fr-FR" dirty="0" smtClean="0"/>
              <a:t>:</a:t>
            </a:r>
          </a:p>
          <a:p>
            <a:pPr marL="457200" lvl="1" indent="0">
              <a:buNone/>
            </a:pPr>
            <a:r>
              <a:rPr lang="fr-FR" sz="3200" dirty="0" err="1" smtClean="0"/>
              <a:t>Dilectus</a:t>
            </a:r>
            <a:r>
              <a:rPr lang="fr-FR" sz="3200" dirty="0" smtClean="0"/>
              <a:t> </a:t>
            </a:r>
            <a:r>
              <a:rPr lang="fr-FR" sz="3200" dirty="0"/>
              <a:t>meus </a:t>
            </a:r>
            <a:r>
              <a:rPr lang="fr-FR" sz="3200" dirty="0" err="1"/>
              <a:t>misit</a:t>
            </a:r>
            <a:r>
              <a:rPr lang="fr-FR" sz="3200" dirty="0"/>
              <a:t> </a:t>
            </a:r>
            <a:r>
              <a:rPr lang="fr-FR" sz="3200" dirty="0" err="1"/>
              <a:t>manum</a:t>
            </a:r>
            <a:r>
              <a:rPr lang="fr-FR" sz="3200" dirty="0"/>
              <a:t> </a:t>
            </a:r>
            <a:r>
              <a:rPr lang="fr-FR" sz="3200" dirty="0" err="1"/>
              <a:t>suam</a:t>
            </a:r>
            <a:r>
              <a:rPr lang="fr-FR" sz="3200" dirty="0"/>
              <a:t> per foramen </a:t>
            </a:r>
            <a:endParaRPr lang="fr-FR" sz="3200" dirty="0" smtClean="0"/>
          </a:p>
          <a:p>
            <a:pPr marL="457200" lvl="1" indent="0">
              <a:buNone/>
            </a:pPr>
            <a:r>
              <a:rPr lang="fr-FR" sz="3200" dirty="0" smtClean="0"/>
              <a:t>et </a:t>
            </a:r>
            <a:r>
              <a:rPr lang="fr-FR" sz="3200" dirty="0"/>
              <a:t>venter meus </a:t>
            </a:r>
            <a:r>
              <a:rPr lang="fr-FR" sz="3200" dirty="0" err="1"/>
              <a:t>intremuit</a:t>
            </a:r>
            <a:r>
              <a:rPr lang="fr-FR" sz="3200" dirty="0"/>
              <a:t> ad </a:t>
            </a:r>
            <a:r>
              <a:rPr lang="fr-FR" sz="3200" dirty="0" err="1"/>
              <a:t>tactum</a:t>
            </a:r>
            <a:r>
              <a:rPr lang="fr-FR" sz="3200" dirty="0"/>
              <a:t> </a:t>
            </a:r>
            <a:r>
              <a:rPr lang="fr-FR" sz="3200" dirty="0" err="1"/>
              <a:t>eius</a:t>
            </a:r>
            <a:r>
              <a:rPr lang="fr-FR" sz="3200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fr-FR" dirty="0" smtClean="0"/>
              <a:t>TM: </a:t>
            </a:r>
            <a:r>
              <a:rPr lang="fr-FR" sz="3200" dirty="0" smtClean="0"/>
              <a:t>Mon aimé a envoyé la main par l’ouverture </a:t>
            </a:r>
          </a:p>
          <a:p>
            <a:pPr marL="457200" lvl="1" indent="0">
              <a:buNone/>
            </a:pPr>
            <a:r>
              <a:rPr lang="fr-FR" sz="3200" dirty="0" smtClean="0"/>
              <a:t>Et mes entrailles ont frémi à cause de lui (</a:t>
            </a:r>
            <a:r>
              <a:rPr lang="fr-FR" sz="3200" dirty="0" err="1" smtClean="0"/>
              <a:t>עָלָיו</a:t>
            </a:r>
            <a:r>
              <a:rPr lang="fr-FR" sz="3200" dirty="0" smtClean="0"/>
              <a:t> )</a:t>
            </a:r>
            <a:endParaRPr lang="fr-FR" sz="3200" dirty="0"/>
          </a:p>
          <a:p>
            <a:pPr marL="0" indent="0">
              <a:buNone/>
            </a:pPr>
            <a:r>
              <a:rPr lang="fr-FR" dirty="0" smtClean="0"/>
              <a:t>LXX:</a:t>
            </a:r>
            <a:r>
              <a:rPr lang="fr-FR" sz="3200" dirty="0" smtClean="0"/>
              <a:t> </a:t>
            </a:r>
            <a:r>
              <a:rPr lang="fr-FR" sz="3200" dirty="0" err="1"/>
              <a:t>ἀδελφιδός</a:t>
            </a:r>
            <a:r>
              <a:rPr lang="fr-FR" sz="3200" dirty="0"/>
              <a:t> </a:t>
            </a:r>
            <a:r>
              <a:rPr lang="fr-FR" sz="3200" dirty="0" err="1"/>
              <a:t>μου</a:t>
            </a:r>
            <a:r>
              <a:rPr lang="fr-FR" sz="3200" dirty="0"/>
              <a:t> </a:t>
            </a:r>
            <a:r>
              <a:rPr lang="fr-FR" sz="3200" dirty="0" err="1"/>
              <a:t>ἀ</a:t>
            </a:r>
            <a:r>
              <a:rPr lang="fr-FR" sz="3200" dirty="0"/>
              <a:t>π</a:t>
            </a:r>
            <a:r>
              <a:rPr lang="fr-FR" sz="3200" dirty="0" err="1"/>
              <a:t>έστειλεν</a:t>
            </a:r>
            <a:r>
              <a:rPr lang="fr-FR" sz="3200" dirty="0"/>
              <a:t> </a:t>
            </a:r>
            <a:r>
              <a:rPr lang="fr-FR" sz="3200" dirty="0" err="1"/>
              <a:t>χεῖρ</a:t>
            </a:r>
            <a:r>
              <a:rPr lang="fr-FR" sz="3200" dirty="0"/>
              <a:t>α α</a:t>
            </a:r>
            <a:r>
              <a:rPr lang="fr-FR" sz="3200" dirty="0" err="1"/>
              <a:t>ὐτοῦ</a:t>
            </a:r>
            <a:r>
              <a:rPr lang="fr-FR" sz="3200" dirty="0"/>
              <a:t> </a:t>
            </a:r>
            <a:r>
              <a:rPr lang="fr-FR" sz="3200" dirty="0" err="1"/>
              <a:t>ἀ</a:t>
            </a:r>
            <a:r>
              <a:rPr lang="fr-FR" sz="3200" dirty="0"/>
              <a:t>π</a:t>
            </a:r>
            <a:r>
              <a:rPr lang="fr-FR" sz="3200" dirty="0" err="1"/>
              <a:t>ὸ</a:t>
            </a:r>
            <a:r>
              <a:rPr lang="fr-FR" sz="3200" dirty="0"/>
              <a:t> </a:t>
            </a:r>
            <a:r>
              <a:rPr lang="fr-FR" sz="3200" dirty="0" err="1"/>
              <a:t>τῆς</a:t>
            </a:r>
            <a:r>
              <a:rPr lang="fr-FR" sz="3200" dirty="0"/>
              <a:t> </a:t>
            </a:r>
            <a:r>
              <a:rPr lang="fr-FR" sz="3200" dirty="0" err="1"/>
              <a:t>ὀ</a:t>
            </a:r>
            <a:r>
              <a:rPr lang="fr-FR" sz="3200" dirty="0"/>
              <a:t>π</a:t>
            </a:r>
            <a:r>
              <a:rPr lang="fr-FR" sz="3200" dirty="0" err="1"/>
              <a:t>ῆς</a:t>
            </a:r>
            <a:r>
              <a:rPr lang="fr-FR" sz="3200" dirty="0" smtClean="0"/>
              <a:t>,</a:t>
            </a:r>
          </a:p>
          <a:p>
            <a:pPr marL="457200" lvl="1" indent="0">
              <a:buNone/>
            </a:pPr>
            <a:r>
              <a:rPr lang="fr-FR" sz="3200" dirty="0" smtClean="0"/>
              <a:t> </a:t>
            </a:r>
            <a:r>
              <a:rPr lang="fr-FR" sz="3200" dirty="0" err="1"/>
              <a:t>κ</a:t>
            </a:r>
            <a:r>
              <a:rPr lang="fr-FR" sz="3200" dirty="0"/>
              <a:t>α</a:t>
            </a:r>
            <a:r>
              <a:rPr lang="fr-FR" sz="3200" dirty="0" err="1"/>
              <a:t>ὶ</a:t>
            </a:r>
            <a:r>
              <a:rPr lang="fr-FR" sz="3200" dirty="0"/>
              <a:t> </a:t>
            </a:r>
            <a:r>
              <a:rPr lang="fr-FR" sz="3200" dirty="0" err="1"/>
              <a:t>ἡ</a:t>
            </a:r>
            <a:r>
              <a:rPr lang="fr-FR" sz="3200" dirty="0"/>
              <a:t> </a:t>
            </a:r>
            <a:r>
              <a:rPr lang="fr-FR" sz="3200" dirty="0" err="1"/>
              <a:t>κοιλί</a:t>
            </a:r>
            <a:r>
              <a:rPr lang="fr-FR" sz="3200" dirty="0"/>
              <a:t>α </a:t>
            </a:r>
            <a:r>
              <a:rPr lang="fr-FR" sz="3200" dirty="0" err="1"/>
              <a:t>μου</a:t>
            </a:r>
            <a:r>
              <a:rPr lang="fr-FR" sz="3200" dirty="0"/>
              <a:t> </a:t>
            </a:r>
            <a:r>
              <a:rPr lang="fr-FR" sz="3200" dirty="0" err="1"/>
              <a:t>ἐθροήθη</a:t>
            </a:r>
            <a:r>
              <a:rPr lang="fr-FR" sz="3200" dirty="0"/>
              <a:t> </a:t>
            </a:r>
            <a:r>
              <a:rPr lang="fr-FR" sz="3200" dirty="0" err="1"/>
              <a:t>ἐ</a:t>
            </a:r>
            <a:r>
              <a:rPr lang="fr-FR" sz="3200" dirty="0"/>
              <a:t>π᾿ α</a:t>
            </a:r>
            <a:r>
              <a:rPr lang="fr-FR" sz="3200" dirty="0" err="1"/>
              <a:t>ὐτόν</a:t>
            </a:r>
            <a:r>
              <a:rPr lang="fr-FR" sz="3200" dirty="0" smtClean="0">
                <a:effectLst/>
              </a:rPr>
              <a:t> </a:t>
            </a:r>
            <a:endParaRPr lang="fr-FR" sz="3200" dirty="0" smtClean="0"/>
          </a:p>
          <a:p>
            <a:pPr marL="0" indent="0">
              <a:buNone/>
            </a:pPr>
            <a:r>
              <a:rPr lang="fr-FR" dirty="0" smtClean="0"/>
              <a:t>Symmaque:</a:t>
            </a:r>
            <a:r>
              <a:rPr lang="fr-FR" sz="3200" dirty="0" smtClean="0"/>
              <a:t> &lt;mon aimé&gt; </a:t>
            </a:r>
            <a:r>
              <a:rPr lang="en-US" sz="3200" dirty="0" err="1" smtClean="0"/>
              <a:t>ἔθιξεν</a:t>
            </a:r>
            <a:r>
              <a:rPr lang="fr-FR" sz="3200" dirty="0" smtClean="0">
                <a:effectLst/>
              </a:rPr>
              <a:t> &lt;ma (?) main&gt;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743179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Jérôme </a:t>
            </a:r>
            <a:r>
              <a:rPr lang="fr-FR" sz="3600" dirty="0"/>
              <a:t>traducteur et le Cantique des cantiques</a:t>
            </a:r>
            <a:r>
              <a:rPr lang="fr-FR" sz="3600" dirty="0" smtClean="0">
                <a:effectLst/>
              </a:rPr>
              <a:t> 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1. </a:t>
            </a:r>
            <a:r>
              <a:rPr lang="fr-FR" i="1" dirty="0" smtClean="0"/>
              <a:t>La traduction des deux homélies d’Origène (383)</a:t>
            </a:r>
          </a:p>
          <a:p>
            <a:endParaRPr lang="fr-FR" dirty="0"/>
          </a:p>
          <a:p>
            <a:pPr lvl="1"/>
            <a:r>
              <a:rPr lang="fr-FR" dirty="0" smtClean="0"/>
              <a:t>2,13 </a:t>
            </a:r>
            <a:r>
              <a:rPr lang="fr-FR" dirty="0" err="1" smtClean="0"/>
              <a:t>ἐξήνεγκεν</a:t>
            </a:r>
            <a:r>
              <a:rPr lang="fr-FR" dirty="0" smtClean="0"/>
              <a:t>: </a:t>
            </a:r>
            <a:r>
              <a:rPr lang="fr-FR" i="1" dirty="0" err="1" smtClean="0"/>
              <a:t>produxit</a:t>
            </a:r>
            <a:r>
              <a:rPr lang="fr-FR" dirty="0" smtClean="0"/>
              <a:t> (= VL 169-170) - </a:t>
            </a:r>
            <a:r>
              <a:rPr lang="fr-FR" i="1" dirty="0" err="1"/>
              <a:t>protulit</a:t>
            </a:r>
            <a:r>
              <a:rPr lang="fr-FR" dirty="0" smtClean="0">
                <a:effectLst/>
              </a:rPr>
              <a:t> </a:t>
            </a:r>
          </a:p>
          <a:p>
            <a:pPr lvl="1"/>
            <a:endParaRPr lang="fr-FR" dirty="0" smtClean="0">
              <a:effectLst/>
            </a:endParaRPr>
          </a:p>
          <a:p>
            <a:pPr lvl="1"/>
            <a:r>
              <a:rPr lang="fr-FR" dirty="0"/>
              <a:t>1,13 </a:t>
            </a:r>
            <a:r>
              <a:rPr lang="fr-FR" dirty="0" err="1" smtClean="0"/>
              <a:t>ἀ</a:t>
            </a:r>
            <a:r>
              <a:rPr lang="fr-FR" dirty="0" smtClean="0"/>
              <a:t>π</a:t>
            </a:r>
            <a:r>
              <a:rPr lang="fr-FR" dirty="0" err="1" smtClean="0"/>
              <a:t>όδεσμος</a:t>
            </a:r>
            <a:r>
              <a:rPr lang="fr-FR" dirty="0" smtClean="0"/>
              <a:t> </a:t>
            </a:r>
            <a:r>
              <a:rPr lang="fr-FR" dirty="0" err="1"/>
              <a:t>τῆς</a:t>
            </a:r>
            <a:r>
              <a:rPr lang="fr-FR" dirty="0"/>
              <a:t> </a:t>
            </a:r>
            <a:r>
              <a:rPr lang="fr-FR" dirty="0" err="1" smtClean="0"/>
              <a:t>στ</a:t>
            </a:r>
            <a:r>
              <a:rPr lang="fr-FR" dirty="0" smtClean="0"/>
              <a:t>α</a:t>
            </a:r>
            <a:r>
              <a:rPr lang="fr-FR" dirty="0" err="1" smtClean="0"/>
              <a:t>κτῆς</a:t>
            </a:r>
            <a:r>
              <a:rPr lang="fr-FR" dirty="0" smtClean="0"/>
              <a:t>: </a:t>
            </a:r>
            <a:r>
              <a:rPr lang="fr-FR" i="1" dirty="0" err="1" smtClean="0"/>
              <a:t>fasciculus</a:t>
            </a:r>
            <a:r>
              <a:rPr lang="fr-FR" i="1" dirty="0" smtClean="0"/>
              <a:t> </a:t>
            </a:r>
            <a:r>
              <a:rPr lang="fr-FR" i="1" dirty="0" err="1"/>
              <a:t>guttae</a:t>
            </a:r>
            <a:r>
              <a:rPr lang="fr-FR" dirty="0" smtClean="0">
                <a:effectLst/>
              </a:rPr>
              <a:t> - </a:t>
            </a:r>
            <a:r>
              <a:rPr lang="fr-FR" i="1" dirty="0" err="1"/>
              <a:t>fasciculus</a:t>
            </a:r>
            <a:r>
              <a:rPr lang="fr-FR" i="1" dirty="0"/>
              <a:t> </a:t>
            </a:r>
            <a:r>
              <a:rPr lang="fr-FR" i="1" dirty="0" err="1" smtClean="0"/>
              <a:t>stactes</a:t>
            </a:r>
            <a:r>
              <a:rPr lang="fr-FR" i="1" dirty="0" smtClean="0"/>
              <a:t> - </a:t>
            </a:r>
            <a:r>
              <a:rPr lang="fr-FR" i="1" dirty="0" err="1"/>
              <a:t>fasciculus</a:t>
            </a:r>
            <a:r>
              <a:rPr lang="fr-FR" i="1" dirty="0"/>
              <a:t> </a:t>
            </a:r>
            <a:r>
              <a:rPr lang="fr-FR" i="1" dirty="0" err="1" smtClean="0"/>
              <a:t>stillae</a:t>
            </a:r>
            <a:r>
              <a:rPr lang="fr-FR" i="1" dirty="0" smtClean="0"/>
              <a:t> (VL 169-170: </a:t>
            </a:r>
            <a:r>
              <a:rPr lang="fr-FR" i="1" dirty="0" err="1" smtClean="0"/>
              <a:t>alligamentum</a:t>
            </a:r>
            <a:r>
              <a:rPr lang="fr-FR" i="1" dirty="0" smtClean="0"/>
              <a:t> </a:t>
            </a:r>
            <a:r>
              <a:rPr lang="fr-FR" i="1" dirty="0" err="1" smtClean="0"/>
              <a:t>guttae</a:t>
            </a:r>
            <a:r>
              <a:rPr lang="fr-FR" i="1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2868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Ct 5,4 dans la lettre à </a:t>
            </a:r>
            <a:r>
              <a:rPr lang="fr-FR" dirty="0" err="1" smtClean="0"/>
              <a:t>Eustochium</a:t>
            </a:r>
            <a:r>
              <a:rPr lang="fr-FR" dirty="0" smtClean="0"/>
              <a:t> (384)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sz="3200" dirty="0" smtClean="0"/>
              <a:t>Semper </a:t>
            </a:r>
            <a:r>
              <a:rPr lang="fr-FR" sz="3200" dirty="0"/>
              <a:t>te </a:t>
            </a:r>
            <a:r>
              <a:rPr lang="fr-FR" sz="3200" dirty="0" err="1"/>
              <a:t>cubiculi</a:t>
            </a:r>
            <a:r>
              <a:rPr lang="fr-FR" sz="3200" dirty="0"/>
              <a:t> </a:t>
            </a:r>
            <a:r>
              <a:rPr lang="fr-FR" sz="3200" dirty="0" err="1"/>
              <a:t>tui</a:t>
            </a:r>
            <a:r>
              <a:rPr lang="fr-FR" sz="3200" dirty="0"/>
              <a:t> </a:t>
            </a:r>
            <a:r>
              <a:rPr lang="fr-FR" sz="3200" dirty="0" err="1"/>
              <a:t>secreta</a:t>
            </a:r>
            <a:r>
              <a:rPr lang="fr-FR" sz="3200" dirty="0"/>
              <a:t> </a:t>
            </a:r>
            <a:r>
              <a:rPr lang="fr-FR" sz="3200" dirty="0" err="1"/>
              <a:t>custodiant</a:t>
            </a:r>
            <a:r>
              <a:rPr lang="fr-FR" sz="3200" dirty="0"/>
              <a:t>, semper </a:t>
            </a:r>
            <a:r>
              <a:rPr lang="fr-FR" sz="3200" dirty="0" err="1"/>
              <a:t>tecum</a:t>
            </a:r>
            <a:r>
              <a:rPr lang="fr-FR" sz="3200" dirty="0"/>
              <a:t> </a:t>
            </a:r>
            <a:r>
              <a:rPr lang="fr-FR" sz="3200" dirty="0" err="1"/>
              <a:t>sponsus</a:t>
            </a:r>
            <a:r>
              <a:rPr lang="fr-FR" sz="3200" dirty="0"/>
              <a:t> </a:t>
            </a:r>
            <a:r>
              <a:rPr lang="fr-FR" sz="3200" dirty="0" err="1"/>
              <a:t>ludat</a:t>
            </a:r>
            <a:r>
              <a:rPr lang="fr-FR" sz="3200" dirty="0"/>
              <a:t> </a:t>
            </a:r>
            <a:r>
              <a:rPr lang="fr-FR" sz="3200" dirty="0" err="1"/>
              <a:t>intrinsecus</a:t>
            </a:r>
            <a:r>
              <a:rPr lang="fr-FR" sz="3200" dirty="0"/>
              <a:t>. </a:t>
            </a:r>
            <a:r>
              <a:rPr lang="fr-FR" sz="3200" dirty="0" err="1"/>
              <a:t>Oras</a:t>
            </a:r>
            <a:r>
              <a:rPr lang="fr-FR" sz="3200" dirty="0"/>
              <a:t> : </a:t>
            </a:r>
            <a:r>
              <a:rPr lang="fr-FR" sz="3200" dirty="0" err="1"/>
              <a:t>loqueris</a:t>
            </a:r>
            <a:r>
              <a:rPr lang="fr-FR" sz="3200" dirty="0"/>
              <a:t> ad </a:t>
            </a:r>
            <a:r>
              <a:rPr lang="fr-FR" sz="3200" dirty="0" err="1"/>
              <a:t>sponsum</a:t>
            </a:r>
            <a:r>
              <a:rPr lang="fr-FR" sz="3200" dirty="0"/>
              <a:t> ; </a:t>
            </a:r>
            <a:r>
              <a:rPr lang="fr-FR" sz="3200" dirty="0" err="1"/>
              <a:t>legis</a:t>
            </a:r>
            <a:r>
              <a:rPr lang="fr-FR" sz="3200" dirty="0"/>
              <a:t> : </a:t>
            </a:r>
            <a:r>
              <a:rPr lang="fr-FR" sz="3200" dirty="0" err="1"/>
              <a:t>ille</a:t>
            </a:r>
            <a:r>
              <a:rPr lang="fr-FR" sz="3200" dirty="0"/>
              <a:t> </a:t>
            </a:r>
            <a:r>
              <a:rPr lang="fr-FR" sz="3200" dirty="0" err="1"/>
              <a:t>tibi</a:t>
            </a:r>
            <a:r>
              <a:rPr lang="fr-FR" sz="3200" dirty="0"/>
              <a:t> </a:t>
            </a:r>
            <a:r>
              <a:rPr lang="fr-FR" sz="3200" dirty="0" err="1"/>
              <a:t>loquitur</a:t>
            </a:r>
            <a:r>
              <a:rPr lang="fr-FR" sz="3200" dirty="0"/>
              <a:t> et, cum te </a:t>
            </a:r>
            <a:r>
              <a:rPr lang="fr-FR" sz="3200" dirty="0" err="1"/>
              <a:t>somnus</a:t>
            </a:r>
            <a:r>
              <a:rPr lang="fr-FR" sz="3200" dirty="0"/>
              <a:t> </a:t>
            </a:r>
            <a:r>
              <a:rPr lang="fr-FR" sz="3200" dirty="0" err="1"/>
              <a:t>oppresserit</a:t>
            </a:r>
            <a:r>
              <a:rPr lang="fr-FR" sz="3200" dirty="0"/>
              <a:t>, </a:t>
            </a:r>
            <a:r>
              <a:rPr lang="fr-FR" sz="3200" dirty="0" err="1"/>
              <a:t>ueniet</a:t>
            </a:r>
            <a:r>
              <a:rPr lang="fr-FR" sz="3200" dirty="0"/>
              <a:t> post </a:t>
            </a:r>
            <a:r>
              <a:rPr lang="fr-FR" sz="3200" dirty="0" err="1"/>
              <a:t>parietem</a:t>
            </a:r>
            <a:r>
              <a:rPr lang="fr-FR" sz="3200" dirty="0"/>
              <a:t> et </a:t>
            </a:r>
            <a:r>
              <a:rPr lang="fr-FR" sz="3200" dirty="0" err="1"/>
              <a:t>mittet</a:t>
            </a:r>
            <a:r>
              <a:rPr lang="fr-FR" sz="3200" dirty="0"/>
              <a:t> </a:t>
            </a:r>
            <a:r>
              <a:rPr lang="fr-FR" sz="3200" dirty="0" err="1"/>
              <a:t>manum</a:t>
            </a:r>
            <a:r>
              <a:rPr lang="fr-FR" sz="3200" dirty="0"/>
              <a:t> </a:t>
            </a:r>
            <a:r>
              <a:rPr lang="fr-FR" sz="3200" dirty="0" err="1"/>
              <a:t>suam</a:t>
            </a:r>
            <a:r>
              <a:rPr lang="fr-FR" sz="3200" dirty="0"/>
              <a:t> per foramen et </a:t>
            </a:r>
            <a:r>
              <a:rPr lang="fr-FR" sz="3200" dirty="0" err="1"/>
              <a:t>tanget</a:t>
            </a:r>
            <a:r>
              <a:rPr lang="fr-FR" sz="3200" dirty="0"/>
              <a:t> </a:t>
            </a:r>
            <a:r>
              <a:rPr lang="fr-FR" sz="3200" dirty="0" err="1"/>
              <a:t>uentrem</a:t>
            </a:r>
            <a:r>
              <a:rPr lang="fr-FR" sz="3200" dirty="0"/>
              <a:t> </a:t>
            </a:r>
            <a:r>
              <a:rPr lang="fr-FR" sz="3200" dirty="0" err="1"/>
              <a:t>tuum</a:t>
            </a:r>
            <a:r>
              <a:rPr lang="fr-FR" sz="3200" dirty="0"/>
              <a:t>, et </a:t>
            </a:r>
            <a:r>
              <a:rPr lang="fr-FR" sz="3200" dirty="0" err="1"/>
              <a:t>tremefacta</a:t>
            </a:r>
            <a:r>
              <a:rPr lang="fr-FR" sz="3200" dirty="0"/>
              <a:t> </a:t>
            </a:r>
            <a:r>
              <a:rPr lang="fr-FR" sz="3200" dirty="0" err="1"/>
              <a:t>consurges</a:t>
            </a:r>
            <a:r>
              <a:rPr lang="fr-FR" sz="3200" dirty="0"/>
              <a:t> et </a:t>
            </a:r>
            <a:r>
              <a:rPr lang="fr-FR" sz="3200" dirty="0" err="1"/>
              <a:t>dices</a:t>
            </a:r>
            <a:r>
              <a:rPr lang="fr-FR" sz="3200" dirty="0"/>
              <a:t> : </a:t>
            </a:r>
            <a:r>
              <a:rPr lang="fr-FR" sz="3200" i="1" dirty="0" err="1"/>
              <a:t>vulnerata</a:t>
            </a:r>
            <a:r>
              <a:rPr lang="fr-FR" sz="3200" i="1" dirty="0"/>
              <a:t> </a:t>
            </a:r>
            <a:r>
              <a:rPr lang="fr-FR" sz="3200" i="1" dirty="0" err="1"/>
              <a:t>caritatis</a:t>
            </a:r>
            <a:r>
              <a:rPr lang="fr-FR" sz="3200" i="1" dirty="0"/>
              <a:t> ego </a:t>
            </a:r>
            <a:r>
              <a:rPr lang="fr-FR" sz="3200" i="1" dirty="0" err="1" smtClean="0"/>
              <a:t>sum</a:t>
            </a:r>
            <a:r>
              <a:rPr lang="fr-FR" sz="3200" i="1" dirty="0" smtClean="0"/>
              <a:t>.</a:t>
            </a:r>
          </a:p>
          <a:p>
            <a:pPr marL="0" indent="0" algn="r">
              <a:buNone/>
            </a:pPr>
            <a:r>
              <a:rPr lang="fr-FR" dirty="0" smtClean="0"/>
              <a:t>(</a:t>
            </a:r>
            <a:r>
              <a:rPr lang="fr-FR" dirty="0" err="1" smtClean="0"/>
              <a:t>Hieronymus</a:t>
            </a:r>
            <a:r>
              <a:rPr lang="fr-FR" dirty="0" smtClean="0"/>
              <a:t>, </a:t>
            </a:r>
            <a:r>
              <a:rPr lang="fr-FR" i="1" dirty="0" err="1" smtClean="0"/>
              <a:t>Epist</a:t>
            </a:r>
            <a:r>
              <a:rPr lang="fr-FR" i="1" dirty="0" smtClean="0"/>
              <a:t>. </a:t>
            </a:r>
            <a:r>
              <a:rPr lang="fr-FR" dirty="0" smtClean="0"/>
              <a:t>22, 25)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344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Ct 5,4 selon Grégoire de </a:t>
            </a:r>
            <a:r>
              <a:rPr lang="fr-FR" dirty="0" err="1" smtClean="0"/>
              <a:t>Nysse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200" dirty="0" smtClean="0"/>
              <a:t>«Ouvre», </a:t>
            </a:r>
            <a:r>
              <a:rPr lang="fr-FR" sz="3200" dirty="0"/>
              <a:t>dit le Verbe à l'épouse.  </a:t>
            </a:r>
            <a:r>
              <a:rPr lang="fr-FR" sz="3200" dirty="0" smtClean="0"/>
              <a:t>(…) Elle obéit </a:t>
            </a:r>
            <a:r>
              <a:rPr lang="fr-FR" sz="3200" dirty="0"/>
              <a:t>à son ordre.  Elle ouvre la </a:t>
            </a:r>
            <a:r>
              <a:rPr lang="fr-FR" sz="3200" dirty="0" smtClean="0"/>
              <a:t>porte.  (…) Mais </a:t>
            </a:r>
            <a:r>
              <a:rPr lang="fr-FR" sz="3200" dirty="0"/>
              <a:t>voici que cette vaste ouverture de la porte est déclarée n'être qu'un petit trou étroit et insignifiant, par lequel non pas l'Époux lui-même, mais seulement sa main peut à peine passer de façon à pénétrer à l'intérieur et à toucher (</a:t>
            </a:r>
            <a:r>
              <a:rPr lang="fr-FR" sz="3200" dirty="0" err="1"/>
              <a:t>ἐ</a:t>
            </a:r>
            <a:r>
              <a:rPr lang="fr-FR" sz="3200" dirty="0"/>
              <a:t>π</a:t>
            </a:r>
            <a:r>
              <a:rPr lang="fr-FR" sz="3200" dirty="0" err="1"/>
              <a:t>ὶ</a:t>
            </a:r>
            <a:r>
              <a:rPr lang="fr-FR" sz="3200" dirty="0"/>
              <a:t> </a:t>
            </a:r>
            <a:r>
              <a:rPr lang="fr-FR" sz="3200" dirty="0" err="1"/>
              <a:t>τὸ</a:t>
            </a:r>
            <a:r>
              <a:rPr lang="fr-FR" sz="3200" dirty="0"/>
              <a:t> </a:t>
            </a:r>
            <a:r>
              <a:rPr lang="fr-FR" sz="3200" dirty="0" err="1"/>
              <a:t>ἐντὸς</a:t>
            </a:r>
            <a:r>
              <a:rPr lang="fr-FR" sz="3200" dirty="0"/>
              <a:t> </a:t>
            </a:r>
            <a:r>
              <a:rPr lang="fr-FR" sz="3200" dirty="0" err="1"/>
              <a:t>γενέσθ</a:t>
            </a:r>
            <a:r>
              <a:rPr lang="fr-FR" sz="3200" dirty="0"/>
              <a:t>α</a:t>
            </a:r>
            <a:r>
              <a:rPr lang="fr-FR" sz="3200" dirty="0" err="1"/>
              <a:t>ι</a:t>
            </a:r>
            <a:r>
              <a:rPr lang="fr-FR" sz="3200" dirty="0"/>
              <a:t> </a:t>
            </a:r>
            <a:r>
              <a:rPr lang="fr-FR" sz="3200" dirty="0" err="1"/>
              <a:t>κ</a:t>
            </a:r>
            <a:r>
              <a:rPr lang="fr-FR" sz="3200" dirty="0"/>
              <a:t>α</a:t>
            </a:r>
            <a:r>
              <a:rPr lang="fr-FR" sz="3200" dirty="0" err="1"/>
              <a:t>ὶ</a:t>
            </a:r>
            <a:r>
              <a:rPr lang="fr-FR" sz="3200" dirty="0"/>
              <a:t> </a:t>
            </a:r>
            <a:r>
              <a:rPr lang="fr-FR" sz="3200" dirty="0" err="1"/>
              <a:t>ἅψ</a:t>
            </a:r>
            <a:r>
              <a:rPr lang="fr-FR" sz="3200" dirty="0"/>
              <a:t>α</a:t>
            </a:r>
            <a:r>
              <a:rPr lang="fr-FR" sz="3200" dirty="0" err="1"/>
              <a:t>σθ</a:t>
            </a:r>
            <a:r>
              <a:rPr lang="fr-FR" sz="3200" dirty="0"/>
              <a:t>α</a:t>
            </a:r>
            <a:r>
              <a:rPr lang="fr-FR" sz="3200" dirty="0" err="1"/>
              <a:t>ι</a:t>
            </a:r>
            <a:r>
              <a:rPr lang="fr-FR" sz="3200" dirty="0"/>
              <a:t>) </a:t>
            </a:r>
            <a:r>
              <a:rPr lang="fr-FR" sz="3200" dirty="0" smtClean="0"/>
              <a:t>celle </a:t>
            </a:r>
            <a:r>
              <a:rPr lang="fr-FR" sz="3200" dirty="0"/>
              <a:t>qui désirait voir </a:t>
            </a:r>
            <a:r>
              <a:rPr lang="fr-FR" sz="3200" dirty="0" smtClean="0"/>
              <a:t>l'Époux…</a:t>
            </a:r>
          </a:p>
          <a:p>
            <a:pPr marL="0" indent="0" algn="r">
              <a:buNone/>
            </a:pPr>
            <a:r>
              <a:rPr lang="fr-FR" dirty="0" smtClean="0"/>
              <a:t>(Grégoire </a:t>
            </a:r>
            <a:r>
              <a:rPr lang="fr-FR" dirty="0"/>
              <a:t>de </a:t>
            </a:r>
            <a:r>
              <a:rPr lang="fr-FR" dirty="0" err="1"/>
              <a:t>Nysse</a:t>
            </a:r>
            <a:r>
              <a:rPr lang="fr-FR" dirty="0"/>
              <a:t>, </a:t>
            </a:r>
            <a:r>
              <a:rPr lang="fr-FR" i="1" dirty="0"/>
              <a:t>Homélies sur le </a:t>
            </a:r>
            <a:r>
              <a:rPr lang="fr-FR" i="1" dirty="0" smtClean="0"/>
              <a:t>Cantique</a:t>
            </a:r>
            <a:r>
              <a:rPr lang="fr-FR" dirty="0" smtClean="0"/>
              <a:t>, </a:t>
            </a:r>
            <a:r>
              <a:rPr lang="fr-FR" dirty="0"/>
              <a:t>11, </a:t>
            </a:r>
            <a:r>
              <a:rPr lang="fr-FR" dirty="0" err="1"/>
              <a:t>ed</a:t>
            </a:r>
            <a:r>
              <a:rPr lang="fr-FR" dirty="0"/>
              <a:t>. </a:t>
            </a:r>
            <a:r>
              <a:rPr lang="fr-FR" cap="small" dirty="0" err="1" smtClean="0"/>
              <a:t>L</a:t>
            </a:r>
            <a:r>
              <a:rPr lang="fr-FR" dirty="0" err="1" smtClean="0"/>
              <a:t>angerbeck</a:t>
            </a:r>
            <a:r>
              <a:rPr lang="fr-FR" dirty="0" smtClean="0"/>
              <a:t>, </a:t>
            </a:r>
            <a:r>
              <a:rPr lang="fr-FR" dirty="0"/>
              <a:t>p. </a:t>
            </a:r>
            <a:r>
              <a:rPr lang="fr-FR" dirty="0" smtClean="0"/>
              <a:t>333)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3781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5852" y="-662782"/>
            <a:ext cx="10515600" cy="1325563"/>
          </a:xfrm>
        </p:spPr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129" y="881728"/>
            <a:ext cx="8190271" cy="5460078"/>
          </a:xfrm>
        </p:spPr>
      </p:pic>
    </p:spTree>
    <p:extLst>
      <p:ext uri="{BB962C8B-B14F-4D97-AF65-F5344CB8AC3E}">
        <p14:creationId xmlns:p14="http://schemas.microsoft.com/office/powerpoint/2010/main" val="1273435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Jérôme </a:t>
            </a:r>
            <a:r>
              <a:rPr lang="fr-FR" sz="3600" dirty="0"/>
              <a:t>traducteur et le Cantique des cantiques</a:t>
            </a:r>
            <a:r>
              <a:rPr lang="fr-FR" sz="3600" dirty="0" smtClean="0">
                <a:effectLst/>
              </a:rPr>
              <a:t> 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2. </a:t>
            </a:r>
            <a:r>
              <a:rPr lang="fr-FR" i="1" dirty="0" smtClean="0"/>
              <a:t>La révision </a:t>
            </a:r>
            <a:r>
              <a:rPr lang="fr-FR" i="1" dirty="0" err="1" smtClean="0"/>
              <a:t>hexaplaire</a:t>
            </a:r>
            <a:r>
              <a:rPr lang="fr-FR" i="1" dirty="0" smtClean="0"/>
              <a:t> (c. 387)</a:t>
            </a:r>
          </a:p>
          <a:p>
            <a:endParaRPr lang="fr-FR" dirty="0"/>
          </a:p>
          <a:p>
            <a:pPr lvl="1"/>
            <a:r>
              <a:rPr lang="fr-FR" dirty="0" smtClean="0"/>
              <a:t>13 versets conservés dans VL 160 (St-Gall, 11)</a:t>
            </a:r>
            <a:endParaRPr lang="fr-FR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677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5306"/>
          </a:xfrm>
        </p:spPr>
        <p:txBody>
          <a:bodyPr/>
          <a:lstStyle/>
          <a:p>
            <a:pPr algn="ctr"/>
            <a:r>
              <a:rPr lang="fr-FR" dirty="0" smtClean="0"/>
              <a:t>VL 160 (St-Gall, </a:t>
            </a:r>
            <a:r>
              <a:rPr lang="nl-BE" dirty="0" smtClean="0"/>
              <a:t>Stiftsbibliothek,</a:t>
            </a:r>
            <a:r>
              <a:rPr lang="fr-FR" dirty="0" smtClean="0"/>
              <a:t> 11)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746" y="1212351"/>
            <a:ext cx="3460935" cy="4964612"/>
          </a:xfrm>
        </p:spPr>
      </p:pic>
    </p:spTree>
    <p:extLst>
      <p:ext uri="{BB962C8B-B14F-4D97-AF65-F5344CB8AC3E}">
        <p14:creationId xmlns:p14="http://schemas.microsoft.com/office/powerpoint/2010/main" val="572690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Jérôme </a:t>
            </a:r>
            <a:r>
              <a:rPr lang="fr-FR" sz="3600" dirty="0"/>
              <a:t>traducteur et le Cantique des cantiques</a:t>
            </a:r>
            <a:r>
              <a:rPr lang="fr-FR" sz="3600" dirty="0" smtClean="0">
                <a:effectLst/>
              </a:rPr>
              <a:t> 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2. </a:t>
            </a:r>
            <a:r>
              <a:rPr lang="fr-FR" i="1" dirty="0" smtClean="0"/>
              <a:t>La révision </a:t>
            </a:r>
            <a:r>
              <a:rPr lang="fr-FR" i="1" dirty="0" err="1" smtClean="0"/>
              <a:t>hexaplaire</a:t>
            </a:r>
            <a:r>
              <a:rPr lang="fr-FR" i="1" dirty="0" smtClean="0"/>
              <a:t> (c. 387)</a:t>
            </a:r>
          </a:p>
          <a:p>
            <a:endParaRPr lang="fr-FR" dirty="0"/>
          </a:p>
          <a:p>
            <a:pPr lvl="1"/>
            <a:r>
              <a:rPr lang="fr-FR" dirty="0" smtClean="0"/>
              <a:t>Reconstitution par A. </a:t>
            </a:r>
            <a:r>
              <a:rPr lang="fr-FR" dirty="0" err="1" smtClean="0"/>
              <a:t>Vaccari</a:t>
            </a:r>
            <a:r>
              <a:rPr lang="fr-FR" dirty="0" smtClean="0"/>
              <a:t> (1959) d’après les lemmes du commentaire d’Épiphane le scolastique:</a:t>
            </a:r>
          </a:p>
          <a:p>
            <a:pPr marL="457200" lvl="1" indent="0">
              <a:buNone/>
            </a:pPr>
            <a:r>
              <a:rPr lang="en-US" i="1" dirty="0" err="1"/>
              <a:t>Cantici</a:t>
            </a:r>
            <a:r>
              <a:rPr lang="en-US" i="1" dirty="0"/>
              <a:t> </a:t>
            </a:r>
            <a:r>
              <a:rPr lang="en-US" i="1" dirty="0" err="1"/>
              <a:t>canticorum</a:t>
            </a:r>
            <a:r>
              <a:rPr lang="en-US" i="1" dirty="0"/>
              <a:t> </a:t>
            </a:r>
            <a:r>
              <a:rPr lang="en-US" i="1" dirty="0" err="1"/>
              <a:t>Vetus</a:t>
            </a:r>
            <a:r>
              <a:rPr lang="en-US" i="1" dirty="0"/>
              <a:t> </a:t>
            </a:r>
            <a:r>
              <a:rPr lang="en-US" i="1" dirty="0" err="1"/>
              <a:t>latina</a:t>
            </a:r>
            <a:r>
              <a:rPr lang="en-US" i="1" dirty="0"/>
              <a:t> </a:t>
            </a:r>
            <a:r>
              <a:rPr lang="en-US" i="1" dirty="0" err="1"/>
              <a:t>translatio</a:t>
            </a:r>
            <a:r>
              <a:rPr lang="en-US" i="1" dirty="0"/>
              <a:t> a S. </a:t>
            </a:r>
            <a:r>
              <a:rPr lang="en-US" i="1" dirty="0" err="1"/>
              <a:t>Hieronymo</a:t>
            </a:r>
            <a:r>
              <a:rPr lang="en-US" i="1" dirty="0"/>
              <a:t> ad </a:t>
            </a:r>
            <a:r>
              <a:rPr lang="en-US" i="1" dirty="0" err="1"/>
              <a:t>graecum</a:t>
            </a:r>
            <a:r>
              <a:rPr lang="en-US" i="1" dirty="0"/>
              <a:t> </a:t>
            </a:r>
            <a:r>
              <a:rPr lang="en-US" i="1" dirty="0" err="1"/>
              <a:t>textum</a:t>
            </a:r>
            <a:r>
              <a:rPr lang="en-US" i="1" dirty="0"/>
              <a:t> </a:t>
            </a:r>
            <a:r>
              <a:rPr lang="en-US" i="1" dirty="0" err="1"/>
              <a:t>hexaplarem</a:t>
            </a:r>
            <a:r>
              <a:rPr lang="en-US" i="1" dirty="0"/>
              <a:t> </a:t>
            </a:r>
            <a:r>
              <a:rPr lang="en-US" i="1" dirty="0" err="1"/>
              <a:t>emendata</a:t>
            </a:r>
            <a:r>
              <a:rPr lang="en-US" dirty="0"/>
              <a:t>, ed. </a:t>
            </a:r>
            <a:r>
              <a:rPr lang="nl-NL" dirty="0"/>
              <a:t>A. </a:t>
            </a:r>
            <a:r>
              <a:rPr lang="nl-NL" dirty="0" err="1"/>
              <a:t>Vaccari</a:t>
            </a:r>
            <a:r>
              <a:rPr lang="nl-NL" dirty="0"/>
              <a:t>, Rome, 1959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356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/>
              <a:t>Jérôme </a:t>
            </a:r>
            <a:r>
              <a:rPr lang="fr-FR" sz="3600" dirty="0"/>
              <a:t>traducteur et le Cantique des cantiques</a:t>
            </a:r>
            <a:r>
              <a:rPr lang="fr-FR" sz="3600" dirty="0" smtClean="0">
                <a:effectLst/>
              </a:rPr>
              <a:t> 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3. </a:t>
            </a:r>
            <a:r>
              <a:rPr lang="fr-FR" i="1" dirty="0" smtClean="0"/>
              <a:t>La traduction </a:t>
            </a:r>
            <a:r>
              <a:rPr lang="fr-FR" i="1" dirty="0" err="1" smtClean="0"/>
              <a:t>iuxta</a:t>
            </a:r>
            <a:r>
              <a:rPr lang="fr-FR" i="1" dirty="0" smtClean="0"/>
              <a:t> </a:t>
            </a:r>
            <a:r>
              <a:rPr lang="fr-FR" i="1" dirty="0" err="1" smtClean="0"/>
              <a:t>Hebraeos</a:t>
            </a:r>
            <a:r>
              <a:rPr lang="fr-FR" i="1" dirty="0" smtClean="0"/>
              <a:t> (c. 398)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8870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6066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/>
              <a:t>Jérôme cite-t-il ses traductions?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2515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err="1" smtClean="0"/>
              <a:t>Fratruelis</a:t>
            </a:r>
            <a:r>
              <a:rPr lang="fr-FR" sz="3600" dirty="0" smtClean="0"/>
              <a:t>, « signature » de Jérôme 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err="1" smtClean="0"/>
              <a:t>ἀδελφιδός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endParaRPr lang="fr-FR" dirty="0" smtClean="0"/>
          </a:p>
          <a:p>
            <a:pPr lvl="1"/>
            <a:r>
              <a:rPr lang="fr-FR" dirty="0" smtClean="0"/>
              <a:t>= </a:t>
            </a:r>
            <a:r>
              <a:rPr lang="fr-FR" i="1" dirty="0" smtClean="0"/>
              <a:t>frater</a:t>
            </a:r>
            <a:r>
              <a:rPr lang="fr-FR" dirty="0" smtClean="0"/>
              <a:t> (</a:t>
            </a:r>
            <a:r>
              <a:rPr lang="fr-FR" dirty="0"/>
              <a:t>VL 169-170) </a:t>
            </a:r>
            <a:endParaRPr lang="fr-FR" dirty="0" smtClean="0"/>
          </a:p>
          <a:p>
            <a:pPr lvl="1"/>
            <a:r>
              <a:rPr lang="fr-FR" dirty="0" smtClean="0"/>
              <a:t>= </a:t>
            </a:r>
            <a:r>
              <a:rPr lang="fr-FR" i="1" dirty="0" err="1" smtClean="0"/>
              <a:t>fraternus</a:t>
            </a:r>
            <a:r>
              <a:rPr lang="fr-FR" dirty="0" smtClean="0"/>
              <a:t> (Rufin)</a:t>
            </a:r>
          </a:p>
          <a:p>
            <a:pPr lvl="1"/>
            <a:r>
              <a:rPr lang="fr-FR" dirty="0" smtClean="0"/>
              <a:t>= </a:t>
            </a:r>
            <a:r>
              <a:rPr lang="fr-FR" i="1" dirty="0" err="1" smtClean="0"/>
              <a:t>consobrinus</a:t>
            </a:r>
            <a:r>
              <a:rPr lang="fr-FR" dirty="0" smtClean="0"/>
              <a:t> (Ambroise)</a:t>
            </a:r>
          </a:p>
          <a:p>
            <a:pPr lvl="1"/>
            <a:r>
              <a:rPr lang="fr-FR" dirty="0" smtClean="0"/>
              <a:t>= </a:t>
            </a:r>
            <a:r>
              <a:rPr lang="fr-FR" i="1" dirty="0" err="1" smtClean="0"/>
              <a:t>fratruelis</a:t>
            </a:r>
            <a:r>
              <a:rPr lang="fr-FR" dirty="0" smtClean="0"/>
              <a:t> (Jérôme, dès 383).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0131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470454"/>
            <a:ext cx="10515600" cy="2508422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Jérôme cite-il sa révision </a:t>
            </a:r>
            <a:r>
              <a:rPr lang="fr-FR" dirty="0" err="1" smtClean="0"/>
              <a:t>hexaplaire</a:t>
            </a:r>
            <a:r>
              <a:rPr lang="fr-FR" dirty="0" smtClean="0"/>
              <a:t>?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3781168"/>
            <a:ext cx="10515600" cy="556054"/>
          </a:xfrm>
        </p:spPr>
        <p:txBody>
          <a:bodyPr/>
          <a:lstStyle/>
          <a:p>
            <a:pPr algn="ctr"/>
            <a:r>
              <a:rPr lang="fr-FR" dirty="0" smtClean="0"/>
              <a:t>Le cas du </a:t>
            </a:r>
            <a:r>
              <a:rPr lang="fr-FR" i="1" dirty="0" smtClean="0"/>
              <a:t>Contre </a:t>
            </a:r>
            <a:r>
              <a:rPr lang="fr-FR" i="1" dirty="0" err="1" smtClean="0"/>
              <a:t>Jovinien</a:t>
            </a:r>
            <a:r>
              <a:rPr lang="fr-FR" i="1" dirty="0" smtClean="0"/>
              <a:t> </a:t>
            </a:r>
            <a:r>
              <a:rPr lang="fr-FR" dirty="0" smtClean="0"/>
              <a:t>I, 30-31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540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806</Words>
  <Application>Microsoft Macintosh PowerPoint</Application>
  <PresentationFormat>Personnalisé</PresentationFormat>
  <Paragraphs>90</Paragraphs>
  <Slides>22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Thème Office</vt:lpstr>
      <vt:lpstr>Jérôme cite-t-il ses propres traductions du Cantique des cantiques ? </vt:lpstr>
      <vt:lpstr>Jérôme traducteur et le Cantique des cantiques </vt:lpstr>
      <vt:lpstr>Jérôme traducteur et le Cantique des cantiques </vt:lpstr>
      <vt:lpstr>VL 160 (St-Gall, Stiftsbibliothek, 11)</vt:lpstr>
      <vt:lpstr>Jérôme traducteur et le Cantique des cantiques </vt:lpstr>
      <vt:lpstr>Jérôme traducteur et le Cantique des cantiques </vt:lpstr>
      <vt:lpstr>Jérôme cite-t-il ses traductions?</vt:lpstr>
      <vt:lpstr>Fratruelis, « signature » de Jérôme </vt:lpstr>
      <vt:lpstr>Jérôme cite-il sa révision hexaplaire? </vt:lpstr>
      <vt:lpstr>Roma, Biblioteca nazionale centrale Vittorio Emanuele II, Sessoriano, Sess. 128 </vt:lpstr>
      <vt:lpstr>VL 160 et HI Jov (Ct 3,7-8)</vt:lpstr>
      <vt:lpstr>HI Jov et EP-SC Ct Ct 2,14</vt:lpstr>
      <vt:lpstr>La mémoire défaillante Ct 2,14</vt:lpstr>
      <vt:lpstr>Jérôme cite-t-il sa traduction d’après l’hébreu?</vt:lpstr>
      <vt:lpstr>Citations selon le grec</vt:lpstr>
      <vt:lpstr>Ct 1,4-5</vt:lpstr>
      <vt:lpstr>Ct 5,1</vt:lpstr>
      <vt:lpstr>Ct 3,9</vt:lpstr>
      <vt:lpstr>Ct 5,4</vt:lpstr>
      <vt:lpstr>Ct 5,4 dans la lettre à Eustochium (384)</vt:lpstr>
      <vt:lpstr>Ct 5,4 selon Grégoire de Nysse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Jérôme cite-t-il ses propres traductions du Cantique des cantiques ? </dc:title>
  <dc:creator>Jean-Marie Auwers</dc:creator>
  <cp:lastModifiedBy>auwers</cp:lastModifiedBy>
  <cp:revision>29</cp:revision>
  <dcterms:created xsi:type="dcterms:W3CDTF">2019-10-17T19:21:22Z</dcterms:created>
  <dcterms:modified xsi:type="dcterms:W3CDTF">2019-10-29T11:22:36Z</dcterms:modified>
</cp:coreProperties>
</file>