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8" r:id="rId6"/>
    <p:sldId id="267" r:id="rId7"/>
    <p:sldId id="266" r:id="rId8"/>
    <p:sldId id="261" r:id="rId9"/>
    <p:sldId id="262" r:id="rId10"/>
    <p:sldId id="263" r:id="rId11"/>
    <p:sldId id="264" r:id="rId12"/>
    <p:sldId id="269"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0EBB0C4-6273-4C6E-B9BD-2EDC30F1CD52}"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1/27/2017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1/27/2017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9CAD897-D46E-4AD2-BD9B-49DD3E640873}" type="datetimeFigureOut">
              <a:rPr lang="en-US" dirty="0"/>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1/27/2017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pPr algn="ctr"/>
            <a:r>
              <a:rPr lang="en-US" sz="5400" b="1" dirty="0" err="1"/>
              <a:t>Rankean</a:t>
            </a:r>
            <a:r>
              <a:rPr lang="en-US" sz="5400" b="1" dirty="0"/>
              <a:t> scholarly persona and German Jewish Historians in Wilhelminian Germany</a:t>
            </a:r>
            <a:r>
              <a:rPr lang="fr-BE" dirty="0"/>
              <a:t/>
            </a:r>
            <a:br>
              <a:rPr lang="fr-BE" dirty="0"/>
            </a:br>
            <a:endParaRPr lang="fr-BE" dirty="0"/>
          </a:p>
        </p:txBody>
      </p:sp>
      <p:sp>
        <p:nvSpPr>
          <p:cNvPr id="3" name="Sous-titre 2"/>
          <p:cNvSpPr>
            <a:spLocks noGrp="1"/>
          </p:cNvSpPr>
          <p:nvPr>
            <p:ph type="subTitle" idx="1"/>
          </p:nvPr>
        </p:nvSpPr>
        <p:spPr/>
        <p:txBody>
          <a:bodyPr/>
          <a:lstStyle/>
          <a:p>
            <a:pPr algn="ctr"/>
            <a:r>
              <a:rPr lang="fr-BE" dirty="0" smtClean="0"/>
              <a:t>Geneviève </a:t>
            </a:r>
            <a:r>
              <a:rPr lang="fr-BE" dirty="0" err="1" smtClean="0"/>
              <a:t>WarlanD</a:t>
            </a:r>
            <a:r>
              <a:rPr lang="fr-BE" dirty="0" smtClean="0"/>
              <a:t> </a:t>
            </a:r>
          </a:p>
          <a:p>
            <a:pPr algn="ctr"/>
            <a:r>
              <a:rPr lang="fr-BE" dirty="0" smtClean="0"/>
              <a:t>Université catholique de </a:t>
            </a:r>
            <a:r>
              <a:rPr lang="fr-BE" dirty="0" err="1" smtClean="0"/>
              <a:t>louvain</a:t>
            </a:r>
            <a:r>
              <a:rPr lang="fr-BE" dirty="0" smtClean="0"/>
              <a:t>, </a:t>
            </a:r>
            <a:r>
              <a:rPr lang="fr-BE" dirty="0" err="1" smtClean="0"/>
              <a:t>Belgium</a:t>
            </a:r>
            <a:endParaRPr lang="fr-BE" dirty="0"/>
          </a:p>
        </p:txBody>
      </p:sp>
    </p:spTree>
    <p:extLst>
      <p:ext uri="{BB962C8B-B14F-4D97-AF65-F5344CB8AC3E}">
        <p14:creationId xmlns:p14="http://schemas.microsoft.com/office/powerpoint/2010/main" val="3725562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err="1" smtClean="0"/>
              <a:t>Historiography</a:t>
            </a:r>
            <a:r>
              <a:rPr lang="fr-BE" dirty="0" smtClean="0"/>
              <a:t> in Wilhelminian Germany (</a:t>
            </a:r>
            <a:r>
              <a:rPr lang="fr-BE" dirty="0" err="1" smtClean="0"/>
              <a:t>Rüdiger</a:t>
            </a:r>
            <a:r>
              <a:rPr lang="fr-BE" dirty="0" smtClean="0"/>
              <a:t> </a:t>
            </a:r>
            <a:r>
              <a:rPr lang="fr-BE" dirty="0" err="1" smtClean="0"/>
              <a:t>vom</a:t>
            </a:r>
            <a:r>
              <a:rPr lang="fr-BE" dirty="0" smtClean="0"/>
              <a:t> Bruch)</a:t>
            </a:r>
            <a:endParaRPr lang="fr-BE" dirty="0"/>
          </a:p>
        </p:txBody>
      </p:sp>
      <p:sp>
        <p:nvSpPr>
          <p:cNvPr id="3" name="Espace réservé du contenu 2"/>
          <p:cNvSpPr>
            <a:spLocks noGrp="1"/>
          </p:cNvSpPr>
          <p:nvPr>
            <p:ph idx="1"/>
          </p:nvPr>
        </p:nvSpPr>
        <p:spPr/>
        <p:txBody>
          <a:bodyPr/>
          <a:lstStyle/>
          <a:p>
            <a:r>
              <a:rPr lang="en-GB" i="1" dirty="0" err="1" smtClean="0"/>
              <a:t>Reputierte</a:t>
            </a:r>
            <a:r>
              <a:rPr lang="en-GB" i="1" dirty="0" smtClean="0"/>
              <a:t> </a:t>
            </a:r>
            <a:r>
              <a:rPr lang="en-GB" i="1" dirty="0" err="1" smtClean="0"/>
              <a:t>Wissenschaft</a:t>
            </a:r>
            <a:r>
              <a:rPr lang="en-GB" dirty="0" smtClean="0"/>
              <a:t>: high consideration in the public space and in governmental circles</a:t>
            </a:r>
          </a:p>
          <a:p>
            <a:r>
              <a:rPr lang="en-GB" i="1" dirty="0" err="1" smtClean="0"/>
              <a:t>Politische</a:t>
            </a:r>
            <a:r>
              <a:rPr lang="en-GB" i="1" dirty="0" smtClean="0"/>
              <a:t> </a:t>
            </a:r>
            <a:r>
              <a:rPr lang="en-GB" i="1" dirty="0" err="1" smtClean="0"/>
              <a:t>Wissenschaft</a:t>
            </a:r>
            <a:r>
              <a:rPr lang="en-GB" dirty="0" smtClean="0"/>
              <a:t>: methodological controversies inside the historical discipline (</a:t>
            </a:r>
            <a:r>
              <a:rPr lang="en-GB" dirty="0" err="1" smtClean="0"/>
              <a:t>Schäfer-Gothein</a:t>
            </a:r>
            <a:r>
              <a:rPr lang="en-GB" dirty="0" smtClean="0"/>
              <a:t>; </a:t>
            </a:r>
            <a:r>
              <a:rPr lang="en-GB" dirty="0" err="1" smtClean="0"/>
              <a:t>Lamprecht</a:t>
            </a:r>
            <a:r>
              <a:rPr lang="en-GB" dirty="0" smtClean="0"/>
              <a:t>: definition and status of the </a:t>
            </a:r>
            <a:r>
              <a:rPr lang="en-GB" i="1" dirty="0" err="1" smtClean="0"/>
              <a:t>Kulturgeschichte</a:t>
            </a:r>
            <a:r>
              <a:rPr lang="en-GB" dirty="0" smtClean="0"/>
              <a:t>)</a:t>
            </a:r>
          </a:p>
          <a:p>
            <a:r>
              <a:rPr lang="en-GB" i="1" dirty="0" err="1" smtClean="0"/>
              <a:t>Protestantische</a:t>
            </a:r>
            <a:r>
              <a:rPr lang="en-GB" i="1" dirty="0" smtClean="0"/>
              <a:t> </a:t>
            </a:r>
            <a:r>
              <a:rPr lang="en-GB" i="1" dirty="0" err="1" smtClean="0"/>
              <a:t>Wissenschaft</a:t>
            </a:r>
            <a:r>
              <a:rPr lang="en-GB" dirty="0" smtClean="0"/>
              <a:t>: superiority of Protestant scholarship; exclusion of scholars from other confessions (Catholic and Jews)</a:t>
            </a:r>
          </a:p>
          <a:p>
            <a:r>
              <a:rPr lang="en-GB" i="1" dirty="0" err="1" smtClean="0"/>
              <a:t>Nationale</a:t>
            </a:r>
            <a:r>
              <a:rPr lang="en-GB" i="1" dirty="0" smtClean="0"/>
              <a:t> </a:t>
            </a:r>
            <a:r>
              <a:rPr lang="en-GB" i="1" dirty="0" err="1" smtClean="0"/>
              <a:t>Wissenschaft</a:t>
            </a:r>
            <a:r>
              <a:rPr lang="en-GB" dirty="0" smtClean="0"/>
              <a:t>: patriotism; insistence on Prussian traditions and hegemony in the </a:t>
            </a:r>
            <a:r>
              <a:rPr lang="en-GB" i="1" dirty="0" smtClean="0"/>
              <a:t>Reich</a:t>
            </a:r>
          </a:p>
          <a:p>
            <a:r>
              <a:rPr lang="en-GB" i="1" dirty="0" err="1" smtClean="0"/>
              <a:t>Wissenschaftliche</a:t>
            </a:r>
            <a:r>
              <a:rPr lang="en-GB" i="1" dirty="0" smtClean="0"/>
              <a:t> </a:t>
            </a:r>
            <a:r>
              <a:rPr lang="en-GB" i="1" dirty="0" err="1" smtClean="0"/>
              <a:t>Wissenschaft</a:t>
            </a:r>
            <a:r>
              <a:rPr lang="en-GB" dirty="0" smtClean="0"/>
              <a:t>: search for objectivity, accurate set of methods, and source criticisms</a:t>
            </a:r>
          </a:p>
          <a:p>
            <a:endParaRPr lang="fr-BE" dirty="0" smtClean="0"/>
          </a:p>
          <a:p>
            <a:endParaRPr lang="fr-BE" dirty="0"/>
          </a:p>
        </p:txBody>
      </p:sp>
    </p:spTree>
    <p:extLst>
      <p:ext uri="{BB962C8B-B14F-4D97-AF65-F5344CB8AC3E}">
        <p14:creationId xmlns:p14="http://schemas.microsoft.com/office/powerpoint/2010/main" val="3963049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263" y="187943"/>
            <a:ext cx="11654287" cy="1450757"/>
          </a:xfrm>
        </p:spPr>
        <p:txBody>
          <a:bodyPr>
            <a:normAutofit/>
          </a:bodyPr>
          <a:lstStyle/>
          <a:p>
            <a:pPr algn="ctr"/>
            <a:r>
              <a:rPr lang="fr-BE" dirty="0"/>
              <a:t>A good </a:t>
            </a:r>
            <a:r>
              <a:rPr lang="fr-BE" dirty="0" err="1"/>
              <a:t>historian</a:t>
            </a:r>
            <a:r>
              <a:rPr lang="fr-BE" dirty="0"/>
              <a:t>: </a:t>
            </a:r>
            <a:r>
              <a:rPr lang="fr-BE" dirty="0" err="1"/>
              <a:t>skills</a:t>
            </a:r>
            <a:r>
              <a:rPr lang="fr-BE" dirty="0"/>
              <a:t> </a:t>
            </a:r>
            <a:r>
              <a:rPr lang="fr-BE" dirty="0" smtClean="0"/>
              <a:t>and </a:t>
            </a:r>
            <a:r>
              <a:rPr lang="fr-BE" dirty="0" err="1" smtClean="0"/>
              <a:t>virtues</a:t>
            </a:r>
            <a:r>
              <a:rPr lang="fr-BE" dirty="0" smtClean="0"/>
              <a:t/>
            </a:r>
            <a:br>
              <a:rPr lang="fr-BE" dirty="0" smtClean="0"/>
            </a:br>
            <a:r>
              <a:rPr lang="fr-BE" dirty="0" smtClean="0"/>
              <a:t>(Hermann Paul)</a:t>
            </a:r>
            <a:endParaRPr lang="fr-BE" dirty="0"/>
          </a:p>
        </p:txBody>
      </p:sp>
      <p:sp>
        <p:nvSpPr>
          <p:cNvPr id="3" name="Espace réservé du contenu 2"/>
          <p:cNvSpPr>
            <a:spLocks noGrp="1"/>
          </p:cNvSpPr>
          <p:nvPr>
            <p:ph idx="1"/>
          </p:nvPr>
        </p:nvSpPr>
        <p:spPr/>
        <p:txBody>
          <a:bodyPr/>
          <a:lstStyle/>
          <a:p>
            <a:r>
              <a:rPr lang="en-US" dirty="0" smtClean="0"/>
              <a:t>Scholarly persona as a repertoire of skills (abilities or techniques related to specific tasks and projects) and virtues (qualities ingrained in human beings orientated towards goods). </a:t>
            </a:r>
          </a:p>
          <a:p>
            <a:r>
              <a:rPr lang="en-US" dirty="0" smtClean="0"/>
              <a:t>Epistemic skills: knowledge of Latin, old German, and of modern languages; use of the critical methods; diplomatic; heuristic; …. </a:t>
            </a:r>
          </a:p>
          <a:p>
            <a:r>
              <a:rPr lang="en-US" dirty="0" smtClean="0"/>
              <a:t>Epistemic virtues: discipline, willingness, curiosity, accurateness, ….</a:t>
            </a:r>
          </a:p>
          <a:p>
            <a:r>
              <a:rPr lang="en-US" dirty="0" smtClean="0"/>
              <a:t>Social skills and virtues: fidelity to a master (</a:t>
            </a:r>
            <a:r>
              <a:rPr lang="en-US" i="1" dirty="0" err="1" smtClean="0"/>
              <a:t>Schülerschaft</a:t>
            </a:r>
            <a:r>
              <a:rPr lang="en-US" dirty="0" smtClean="0"/>
              <a:t>), networking, reliability, …</a:t>
            </a:r>
          </a:p>
          <a:p>
            <a:r>
              <a:rPr lang="en-US" dirty="0" smtClean="0"/>
              <a:t>Political skills and virtues: fidelity to the </a:t>
            </a:r>
            <a:r>
              <a:rPr lang="en-US" i="1" dirty="0" smtClean="0"/>
              <a:t>Reich</a:t>
            </a:r>
            <a:r>
              <a:rPr lang="en-US" dirty="0" smtClean="0"/>
              <a:t>, patriotism, freedoms’ defense, … </a:t>
            </a:r>
          </a:p>
          <a:p>
            <a:r>
              <a:rPr lang="en-US" dirty="0" smtClean="0"/>
              <a:t>Moral skills and virtues: honesty, fidelity to his own faith, ….</a:t>
            </a:r>
          </a:p>
        </p:txBody>
      </p:sp>
    </p:spTree>
    <p:extLst>
      <p:ext uri="{BB962C8B-B14F-4D97-AF65-F5344CB8AC3E}">
        <p14:creationId xmlns:p14="http://schemas.microsoft.com/office/powerpoint/2010/main" val="881402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US" dirty="0" smtClean="0"/>
              <a:t>Main questions and hypotheses concerning Jewish scholars in the </a:t>
            </a:r>
            <a:r>
              <a:rPr lang="en-US" i="1" dirty="0" smtClean="0"/>
              <a:t>Reich</a:t>
            </a:r>
            <a:endParaRPr lang="en-US" i="1" dirty="0"/>
          </a:p>
        </p:txBody>
      </p:sp>
      <p:sp>
        <p:nvSpPr>
          <p:cNvPr id="3" name="Espace réservé du contenu 2"/>
          <p:cNvSpPr>
            <a:spLocks noGrp="1"/>
          </p:cNvSpPr>
          <p:nvPr>
            <p:ph idx="1"/>
          </p:nvPr>
        </p:nvSpPr>
        <p:spPr/>
        <p:txBody>
          <a:bodyPr>
            <a:normAutofit fontScale="92500" lnSpcReduction="20000"/>
          </a:bodyPr>
          <a:lstStyle/>
          <a:p>
            <a:r>
              <a:rPr lang="en-US" dirty="0"/>
              <a:t>Even all citizens of the German Reich were endowed with the same civil rights, confessional belonging did unofficially influence the recruitment of civil servants; this applied in particular to appointed university professors, whose choice by the Faculty members had to be confirmed by the Education Ministry (</a:t>
            </a:r>
            <a:r>
              <a:rPr lang="en-US" i="1" dirty="0" err="1"/>
              <a:t>Kultusministerium</a:t>
            </a:r>
            <a:r>
              <a:rPr lang="en-US" dirty="0" smtClean="0"/>
              <a:t>). </a:t>
            </a:r>
          </a:p>
          <a:p>
            <a:r>
              <a:rPr lang="en-US" b="1" dirty="0" smtClean="0"/>
              <a:t>Main questions</a:t>
            </a:r>
            <a:r>
              <a:rPr lang="en-US" dirty="0" smtClean="0"/>
              <a:t>: which </a:t>
            </a:r>
            <a:r>
              <a:rPr lang="en-US" dirty="0"/>
              <a:t>kind of skills and virtues did the Jewish scholars cultivate in order to pursue a scientific career? How were these skills and virtues adjusted to the repertoire of qualities required to be a good historian in Wilhelminian Germany? </a:t>
            </a:r>
            <a:endParaRPr lang="en-US" dirty="0" smtClean="0"/>
          </a:p>
          <a:p>
            <a:r>
              <a:rPr lang="en-US" b="1" dirty="0" smtClean="0"/>
              <a:t>Main hypothesis</a:t>
            </a:r>
            <a:r>
              <a:rPr lang="en-US" dirty="0" smtClean="0"/>
              <a:t>: German Jewish scholarly persona as partly a contestation and partly an adaptation to the dominant Prussian scholarly </a:t>
            </a:r>
            <a:r>
              <a:rPr lang="en-US" dirty="0" smtClean="0"/>
              <a:t>persona</a:t>
            </a:r>
          </a:p>
          <a:p>
            <a:r>
              <a:rPr lang="en-US" dirty="0" smtClean="0"/>
              <a:t>German Jewish history writing went beyond the national frame and/or focused on methodology (search for new interpretation's frames in historiography and for ways of avoiding conflicts on viewing Prussian politics)</a:t>
            </a:r>
          </a:p>
          <a:p>
            <a:r>
              <a:rPr lang="en-US" dirty="0" smtClean="0"/>
              <a:t>German </a:t>
            </a:r>
            <a:r>
              <a:rPr lang="en-US" dirty="0" smtClean="0"/>
              <a:t>Jewish history doing (historian’s conduct): survival strategies to overcome obstacles in a not very friendly environment: </a:t>
            </a:r>
            <a:r>
              <a:rPr lang="en-US" i="1" dirty="0" err="1" smtClean="0"/>
              <a:t>Schülerschaft</a:t>
            </a:r>
            <a:r>
              <a:rPr lang="en-US" dirty="0" smtClean="0"/>
              <a:t>, networking, learning of foreign languages, emigration, …. </a:t>
            </a:r>
          </a:p>
          <a:p>
            <a:endParaRPr lang="fr-BE" dirty="0"/>
          </a:p>
        </p:txBody>
      </p:sp>
    </p:spTree>
    <p:extLst>
      <p:ext uri="{BB962C8B-B14F-4D97-AF65-F5344CB8AC3E}">
        <p14:creationId xmlns:p14="http://schemas.microsoft.com/office/powerpoint/2010/main" val="387615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a:t>Ernst Bernheim (1850-1942</a:t>
            </a:r>
            <a:r>
              <a:rPr lang="fr-BE" dirty="0" smtClean="0"/>
              <a:t>)</a:t>
            </a:r>
            <a:endParaRPr lang="fr-BE" dirty="0"/>
          </a:p>
        </p:txBody>
      </p:sp>
      <p:sp>
        <p:nvSpPr>
          <p:cNvPr id="3" name="Espace réservé du contenu 2"/>
          <p:cNvSpPr>
            <a:spLocks noGrp="1"/>
          </p:cNvSpPr>
          <p:nvPr>
            <p:ph sz="half" idx="1"/>
          </p:nvPr>
        </p:nvSpPr>
        <p:spPr/>
        <p:txBody>
          <a:bodyPr>
            <a:normAutofit fontScale="92500" lnSpcReduction="10000"/>
          </a:bodyPr>
          <a:lstStyle/>
          <a:p>
            <a:r>
              <a:rPr lang="en-US" dirty="0"/>
              <a:t>S</a:t>
            </a:r>
            <a:r>
              <a:rPr lang="en-US" dirty="0" smtClean="0"/>
              <a:t>tudies in Berlin, Heidelberg and Strasburg. Full professorship in Greifswald </a:t>
            </a:r>
            <a:r>
              <a:rPr lang="fr-BE" dirty="0" smtClean="0"/>
              <a:t>(</a:t>
            </a:r>
            <a:r>
              <a:rPr lang="fr-BE" dirty="0"/>
              <a:t>1889).</a:t>
            </a:r>
          </a:p>
          <a:p>
            <a:r>
              <a:rPr lang="en-US" i="1" dirty="0" err="1" smtClean="0"/>
              <a:t>Lehrbuch</a:t>
            </a:r>
            <a:r>
              <a:rPr lang="en-US" i="1" dirty="0" smtClean="0"/>
              <a:t> des </a:t>
            </a:r>
            <a:r>
              <a:rPr lang="en-US" i="1" dirty="0" err="1" smtClean="0"/>
              <a:t>historischen</a:t>
            </a:r>
            <a:r>
              <a:rPr lang="en-US" i="1" dirty="0" smtClean="0"/>
              <a:t> </a:t>
            </a:r>
            <a:r>
              <a:rPr lang="en-US" i="1" dirty="0" err="1" smtClean="0"/>
              <a:t>Methode</a:t>
            </a:r>
            <a:r>
              <a:rPr lang="en-US" i="1" dirty="0" smtClean="0"/>
              <a:t> </a:t>
            </a:r>
            <a:r>
              <a:rPr lang="en-US" dirty="0" smtClean="0"/>
              <a:t>(1889; 6 editions and translation in 4 languages</a:t>
            </a:r>
            <a:r>
              <a:rPr lang="fr-BE" dirty="0" smtClean="0"/>
              <a:t>).</a:t>
            </a:r>
          </a:p>
          <a:p>
            <a:r>
              <a:rPr lang="fr-BE" i="1" dirty="0" err="1"/>
              <a:t>Einleitung</a:t>
            </a:r>
            <a:r>
              <a:rPr lang="fr-BE" i="1" dirty="0"/>
              <a:t> in die </a:t>
            </a:r>
            <a:r>
              <a:rPr lang="fr-BE" i="1" dirty="0" err="1" smtClean="0"/>
              <a:t>Geschichtswissenschaft</a:t>
            </a:r>
            <a:r>
              <a:rPr lang="fr-BE" i="1" dirty="0" smtClean="0"/>
              <a:t> </a:t>
            </a:r>
            <a:r>
              <a:rPr lang="fr-BE" dirty="0" smtClean="0"/>
              <a:t>(1905; </a:t>
            </a:r>
            <a:r>
              <a:rPr lang="fr-BE" dirty="0" err="1" smtClean="0"/>
              <a:t>several</a:t>
            </a:r>
            <a:r>
              <a:rPr lang="fr-BE" dirty="0" smtClean="0"/>
              <a:t> </a:t>
            </a:r>
            <a:r>
              <a:rPr lang="fr-BE" dirty="0" err="1" smtClean="0"/>
              <a:t>editions</a:t>
            </a:r>
            <a:r>
              <a:rPr lang="fr-BE" dirty="0" smtClean="0"/>
              <a:t>)</a:t>
            </a:r>
            <a:r>
              <a:rPr lang="fr-BE" dirty="0"/>
              <a:t>.</a:t>
            </a:r>
          </a:p>
          <a:p>
            <a:r>
              <a:rPr lang="en-US" dirty="0"/>
              <a:t>Special interest in </a:t>
            </a:r>
            <a:r>
              <a:rPr lang="en-US" dirty="0" smtClean="0"/>
              <a:t>methodology and in philosophy of history, in </a:t>
            </a:r>
            <a:r>
              <a:rPr lang="en-US" dirty="0"/>
              <a:t>legal and constitutional history with a focus on conflicts between secular and religious </a:t>
            </a:r>
            <a:r>
              <a:rPr lang="en-US" dirty="0" smtClean="0"/>
              <a:t>authorities, as well as in cultural history and history of ideas.</a:t>
            </a:r>
          </a:p>
          <a:p>
            <a:r>
              <a:rPr lang="en-US" dirty="0" smtClean="0"/>
              <a:t>President</a:t>
            </a:r>
            <a:r>
              <a:rPr lang="fr-BE" dirty="0" smtClean="0"/>
              <a:t> of the </a:t>
            </a:r>
            <a:r>
              <a:rPr lang="fr-BE" i="1" dirty="0" smtClean="0"/>
              <a:t>Gesellschaft </a:t>
            </a:r>
            <a:r>
              <a:rPr lang="fr-BE" i="1" dirty="0" err="1"/>
              <a:t>für</a:t>
            </a:r>
            <a:r>
              <a:rPr lang="fr-BE" i="1" dirty="0"/>
              <a:t> </a:t>
            </a:r>
            <a:r>
              <a:rPr lang="fr-BE" i="1" dirty="0" err="1" smtClean="0"/>
              <a:t>Hochschulpädagogik</a:t>
            </a:r>
            <a:r>
              <a:rPr lang="fr-BE" i="1" dirty="0" smtClean="0"/>
              <a:t> </a:t>
            </a:r>
            <a:r>
              <a:rPr lang="fr-BE" dirty="0" smtClean="0"/>
              <a:t>(1912-)</a:t>
            </a:r>
            <a:endParaRPr lang="fr-BE" dirty="0"/>
          </a:p>
          <a:p>
            <a:endParaRPr lang="fr-BE" dirty="0"/>
          </a:p>
        </p:txBody>
      </p:sp>
      <p:pic>
        <p:nvPicPr>
          <p:cNvPr id="1026" name="Picture 2" descr="http://kulturportal-west-ost.eu/wp-content/uploads/2012/02/berner92-236x300.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43237" y="1845734"/>
            <a:ext cx="2662080" cy="3384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680768" y="5435444"/>
            <a:ext cx="7319239" cy="369332"/>
          </a:xfrm>
          <a:prstGeom prst="rect">
            <a:avLst/>
          </a:prstGeom>
        </p:spPr>
        <p:txBody>
          <a:bodyPr wrap="square">
            <a:spAutoFit/>
          </a:bodyPr>
          <a:lstStyle/>
          <a:p>
            <a:r>
              <a:rPr lang="fr-BE" dirty="0"/>
              <a:t>http://kulturportal-west-ost.eu/biographien/bernheim-ernst-2</a:t>
            </a:r>
          </a:p>
        </p:txBody>
      </p:sp>
    </p:spTree>
    <p:extLst>
      <p:ext uri="{BB962C8B-B14F-4D97-AF65-F5344CB8AC3E}">
        <p14:creationId xmlns:p14="http://schemas.microsoft.com/office/powerpoint/2010/main" val="71762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a:t>Martin </a:t>
            </a:r>
            <a:r>
              <a:rPr lang="fr-BE" dirty="0" err="1"/>
              <a:t>Philippson</a:t>
            </a:r>
            <a:r>
              <a:rPr lang="fr-BE" dirty="0"/>
              <a:t> (1846-1916</a:t>
            </a:r>
            <a:r>
              <a:rPr lang="fr-BE" dirty="0" smtClean="0"/>
              <a:t>)</a:t>
            </a:r>
            <a:endParaRPr lang="fr-BE" dirty="0"/>
          </a:p>
        </p:txBody>
      </p:sp>
      <p:sp>
        <p:nvSpPr>
          <p:cNvPr id="3" name="Espace réservé du contenu 2"/>
          <p:cNvSpPr>
            <a:spLocks noGrp="1"/>
          </p:cNvSpPr>
          <p:nvPr>
            <p:ph sz="half" idx="1"/>
          </p:nvPr>
        </p:nvSpPr>
        <p:spPr/>
        <p:txBody>
          <a:bodyPr>
            <a:normAutofit fontScale="85000" lnSpcReduction="20000"/>
          </a:bodyPr>
          <a:lstStyle/>
          <a:p>
            <a:r>
              <a:rPr lang="en-US" dirty="0" smtClean="0"/>
              <a:t>Studies in Bonn and Berlin. Full professorship in Brussels (1879). Return to Berlin (1890): </a:t>
            </a:r>
            <a:r>
              <a:rPr lang="en-US" i="1" dirty="0" err="1" smtClean="0"/>
              <a:t>Privatgelehrter</a:t>
            </a:r>
            <a:r>
              <a:rPr lang="en-US" dirty="0" smtClean="0"/>
              <a:t> and founder of the</a:t>
            </a:r>
            <a:r>
              <a:rPr lang="fr-BE" dirty="0" smtClean="0"/>
              <a:t> </a:t>
            </a:r>
            <a:r>
              <a:rPr lang="en-US" i="1" dirty="0" err="1"/>
              <a:t>Gesellschaft</a:t>
            </a:r>
            <a:r>
              <a:rPr lang="en-US" i="1" dirty="0"/>
              <a:t> </a:t>
            </a:r>
            <a:r>
              <a:rPr lang="en-US" i="1" dirty="0" err="1"/>
              <a:t>zur</a:t>
            </a:r>
            <a:r>
              <a:rPr lang="en-US" i="1" dirty="0"/>
              <a:t> </a:t>
            </a:r>
            <a:r>
              <a:rPr lang="en-US" i="1" dirty="0" err="1"/>
              <a:t>Förderung</a:t>
            </a:r>
            <a:r>
              <a:rPr lang="en-US" i="1" dirty="0"/>
              <a:t> der </a:t>
            </a:r>
            <a:r>
              <a:rPr lang="en-US" i="1" dirty="0" err="1"/>
              <a:t>Wissenschaft</a:t>
            </a:r>
            <a:r>
              <a:rPr lang="en-US" i="1" dirty="0"/>
              <a:t> des </a:t>
            </a:r>
            <a:r>
              <a:rPr lang="en-US" i="1" dirty="0" err="1"/>
              <a:t>Judentums</a:t>
            </a:r>
            <a:r>
              <a:rPr lang="en-US" dirty="0"/>
              <a:t> (1902). </a:t>
            </a:r>
            <a:endParaRPr lang="fr-BE" dirty="0"/>
          </a:p>
          <a:p>
            <a:r>
              <a:rPr lang="en-US" i="1" dirty="0"/>
              <a:t>Heinrich IV. und Philipp III. Die </a:t>
            </a:r>
            <a:r>
              <a:rPr lang="en-US" i="1" dirty="0" err="1"/>
              <a:t>Begründung</a:t>
            </a:r>
            <a:r>
              <a:rPr lang="en-US" i="1" dirty="0"/>
              <a:t> des </a:t>
            </a:r>
            <a:r>
              <a:rPr lang="en-US" i="1" dirty="0" err="1"/>
              <a:t>französischen</a:t>
            </a:r>
            <a:r>
              <a:rPr lang="en-US" i="1" dirty="0"/>
              <a:t> </a:t>
            </a:r>
            <a:r>
              <a:rPr lang="en-US" i="1" dirty="0" err="1"/>
              <a:t>Übergewichtes</a:t>
            </a:r>
            <a:r>
              <a:rPr lang="en-US" i="1" dirty="0"/>
              <a:t> in Europa. 1596-1610</a:t>
            </a:r>
            <a:r>
              <a:rPr lang="en-US" dirty="0"/>
              <a:t>, 3 vol</a:t>
            </a:r>
            <a:r>
              <a:rPr lang="en-US" dirty="0" smtClean="0"/>
              <a:t>., </a:t>
            </a:r>
            <a:r>
              <a:rPr lang="en-US" dirty="0"/>
              <a:t>1870-76. </a:t>
            </a:r>
          </a:p>
          <a:p>
            <a:r>
              <a:rPr lang="de-DE" i="1" dirty="0"/>
              <a:t>Geschichte des Preußischen Staatswesens vom Tode Friedrichs des Großen bis zu den </a:t>
            </a:r>
            <a:r>
              <a:rPr lang="de-DE" i="1" dirty="0" smtClean="0"/>
              <a:t>Freiheitskriegen, </a:t>
            </a:r>
            <a:r>
              <a:rPr lang="de-DE" dirty="0" smtClean="0"/>
              <a:t>2 vol., 1880-82.</a:t>
            </a:r>
            <a:endParaRPr lang="en-US" dirty="0"/>
          </a:p>
          <a:p>
            <a:r>
              <a:rPr lang="de-DE" i="1" dirty="0"/>
              <a:t>Neueste Geschichte des jüdischen </a:t>
            </a:r>
            <a:r>
              <a:rPr lang="de-DE" i="1" dirty="0" smtClean="0"/>
              <a:t>Volkes, </a:t>
            </a:r>
            <a:r>
              <a:rPr lang="de-DE" dirty="0" smtClean="0"/>
              <a:t>1907-11</a:t>
            </a:r>
            <a:r>
              <a:rPr lang="de-DE" dirty="0"/>
              <a:t>, 3 vol</a:t>
            </a:r>
            <a:r>
              <a:rPr lang="de-DE" dirty="0" smtClean="0"/>
              <a:t>.</a:t>
            </a:r>
            <a:endParaRPr lang="fr-BE" dirty="0"/>
          </a:p>
          <a:p>
            <a:r>
              <a:rPr lang="en-US" dirty="0"/>
              <a:t>His major topics </a:t>
            </a:r>
            <a:r>
              <a:rPr lang="en-US" dirty="0" smtClean="0"/>
              <a:t>were </a:t>
            </a:r>
            <a:r>
              <a:rPr lang="en-US" dirty="0"/>
              <a:t>diplomatic and political history in Western Europe, religious matters which </a:t>
            </a:r>
            <a:r>
              <a:rPr lang="en-US" dirty="0" smtClean="0"/>
              <a:t>transcended </a:t>
            </a:r>
            <a:r>
              <a:rPr lang="en-US" dirty="0"/>
              <a:t>the frontiers (religious wars, counterreformation) and </a:t>
            </a:r>
            <a:r>
              <a:rPr lang="en-US" dirty="0" smtClean="0"/>
              <a:t>Jewish </a:t>
            </a:r>
            <a:r>
              <a:rPr lang="en-US" dirty="0"/>
              <a:t>history</a:t>
            </a:r>
            <a:r>
              <a:rPr lang="en-US" dirty="0" smtClean="0"/>
              <a:t>.</a:t>
            </a:r>
            <a:endParaRPr lang="fr-BE" dirty="0"/>
          </a:p>
        </p:txBody>
      </p:sp>
      <p:pic>
        <p:nvPicPr>
          <p:cNvPr id="5" name="Espace réservé du conten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68006" y="1737360"/>
            <a:ext cx="2713634" cy="4022725"/>
          </a:xfrm>
        </p:spPr>
      </p:pic>
      <p:sp>
        <p:nvSpPr>
          <p:cNvPr id="6" name="Rectangle 5"/>
          <p:cNvSpPr/>
          <p:nvPr/>
        </p:nvSpPr>
        <p:spPr>
          <a:xfrm>
            <a:off x="6150634" y="5788650"/>
            <a:ext cx="6875253" cy="369332"/>
          </a:xfrm>
          <a:prstGeom prst="rect">
            <a:avLst/>
          </a:prstGeom>
        </p:spPr>
        <p:txBody>
          <a:bodyPr wrap="square">
            <a:spAutoFit/>
          </a:bodyPr>
          <a:lstStyle/>
          <a:p>
            <a:r>
              <a:rPr lang="fr-BE" dirty="0"/>
              <a:t>Photothèque </a:t>
            </a:r>
            <a:r>
              <a:rPr lang="fr-BE" dirty="0" smtClean="0"/>
              <a:t>du </a:t>
            </a:r>
            <a:r>
              <a:rPr lang="fr-BE" dirty="0"/>
              <a:t>Musée Juif de </a:t>
            </a:r>
            <a:r>
              <a:rPr lang="fr-BE" dirty="0" smtClean="0"/>
              <a:t>Belgique. Inv</a:t>
            </a:r>
            <a:r>
              <a:rPr lang="fr-BE" dirty="0"/>
              <a:t>. MJB- 04879</a:t>
            </a:r>
          </a:p>
        </p:txBody>
      </p:sp>
    </p:spTree>
    <p:extLst>
      <p:ext uri="{BB962C8B-B14F-4D97-AF65-F5344CB8AC3E}">
        <p14:creationId xmlns:p14="http://schemas.microsoft.com/office/powerpoint/2010/main" val="3922845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a:t>Alfred Stern (1846-1936</a:t>
            </a:r>
            <a:r>
              <a:rPr lang="fr-BE" dirty="0" smtClean="0"/>
              <a:t>)</a:t>
            </a:r>
            <a:endParaRPr lang="fr-BE" dirty="0"/>
          </a:p>
        </p:txBody>
      </p:sp>
      <p:sp>
        <p:nvSpPr>
          <p:cNvPr id="3" name="Espace réservé du contenu 2"/>
          <p:cNvSpPr>
            <a:spLocks noGrp="1"/>
          </p:cNvSpPr>
          <p:nvPr>
            <p:ph sz="half" idx="1"/>
          </p:nvPr>
        </p:nvSpPr>
        <p:spPr/>
        <p:txBody>
          <a:bodyPr>
            <a:normAutofit lnSpcReduction="10000"/>
          </a:bodyPr>
          <a:lstStyle/>
          <a:p>
            <a:pPr marL="0" indent="0">
              <a:buNone/>
            </a:pPr>
            <a:r>
              <a:rPr lang="en-US" dirty="0" smtClean="0"/>
              <a:t>Studies in Heidelberg, Berlin and Gottingen. Full professorship in Bern (1878) and then in Zürich (1887).</a:t>
            </a:r>
          </a:p>
          <a:p>
            <a:pPr marL="0" indent="0">
              <a:buNone/>
            </a:pPr>
            <a:r>
              <a:rPr lang="en-US" i="1" dirty="0" smtClean="0"/>
              <a:t>Milton </a:t>
            </a:r>
            <a:r>
              <a:rPr lang="en-US" i="1" dirty="0"/>
              <a:t>und seine </a:t>
            </a:r>
            <a:r>
              <a:rPr lang="en-US" i="1" dirty="0" err="1"/>
              <a:t>Zeit</a:t>
            </a:r>
            <a:r>
              <a:rPr lang="en-US" i="1" dirty="0"/>
              <a:t> </a:t>
            </a:r>
            <a:r>
              <a:rPr lang="en-US" dirty="0"/>
              <a:t>(2 vol</a:t>
            </a:r>
            <a:r>
              <a:rPr lang="en-US" dirty="0" smtClean="0"/>
              <a:t>., </a:t>
            </a:r>
            <a:r>
              <a:rPr lang="en-US" dirty="0"/>
              <a:t>1877/79); </a:t>
            </a:r>
            <a:r>
              <a:rPr lang="en-US" i="1" dirty="0"/>
              <a:t>Das </a:t>
            </a:r>
            <a:r>
              <a:rPr lang="en-US" i="1" dirty="0" err="1"/>
              <a:t>Leben</a:t>
            </a:r>
            <a:r>
              <a:rPr lang="en-US" i="1" dirty="0"/>
              <a:t> </a:t>
            </a:r>
            <a:r>
              <a:rPr lang="en-US" i="1" dirty="0" err="1"/>
              <a:t>Mirabeaus</a:t>
            </a:r>
            <a:r>
              <a:rPr lang="en-US" dirty="0"/>
              <a:t>, 2 vol</a:t>
            </a:r>
            <a:r>
              <a:rPr lang="en-US" dirty="0" smtClean="0"/>
              <a:t>., 1889.</a:t>
            </a:r>
            <a:endParaRPr lang="fr-BE" dirty="0"/>
          </a:p>
          <a:p>
            <a:pPr marL="0" indent="0">
              <a:buNone/>
            </a:pPr>
            <a:r>
              <a:rPr lang="de-DE" i="1" dirty="0" smtClean="0"/>
              <a:t>Geschichte </a:t>
            </a:r>
            <a:r>
              <a:rPr lang="de-DE" i="1" dirty="0"/>
              <a:t>Europas seit den Verträgen von 1815 bis zum Frankfurter Frieden von 1871 </a:t>
            </a:r>
            <a:r>
              <a:rPr lang="de-DE" dirty="0"/>
              <a:t>(10 vol</a:t>
            </a:r>
            <a:r>
              <a:rPr lang="de-DE" dirty="0" smtClean="0"/>
              <a:t>., </a:t>
            </a:r>
            <a:r>
              <a:rPr lang="de-DE" dirty="0"/>
              <a:t>1894-1925, 2ed., 1913-1928). </a:t>
            </a:r>
          </a:p>
          <a:p>
            <a:pPr marL="0" indent="0">
              <a:buNone/>
            </a:pPr>
            <a:r>
              <a:rPr lang="en-US" dirty="0" smtClean="0"/>
              <a:t>Focus on revolutionary times (peasants‘ revolt in South Germany in the 16th, English Revolution of the mid-17th, French Revolution at the end of the 18th) and on political and religious freedoms. </a:t>
            </a:r>
          </a:p>
          <a:p>
            <a:endParaRPr lang="fr-BE" dirty="0"/>
          </a:p>
        </p:txBody>
      </p:sp>
      <p:pic>
        <p:nvPicPr>
          <p:cNvPr id="2050" name="Picture 2" descr="https://upload.wikimedia.org/wikipedia/commons/e/ea/Alfred_Stern.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575655" y="1725764"/>
            <a:ext cx="2515588" cy="40227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385758" y="5736892"/>
            <a:ext cx="6096000" cy="646331"/>
          </a:xfrm>
          <a:prstGeom prst="rect">
            <a:avLst/>
          </a:prstGeom>
        </p:spPr>
        <p:txBody>
          <a:bodyPr>
            <a:spAutoFit/>
          </a:bodyPr>
          <a:lstStyle/>
          <a:p>
            <a:r>
              <a:rPr lang="fr-BE" dirty="0"/>
              <a:t>https://upload.wikimedia.org/wikipedia/commons/e/ea/Alfred_Stern.png</a:t>
            </a:r>
          </a:p>
        </p:txBody>
      </p:sp>
    </p:spTree>
    <p:extLst>
      <p:ext uri="{BB962C8B-B14F-4D97-AF65-F5344CB8AC3E}">
        <p14:creationId xmlns:p14="http://schemas.microsoft.com/office/powerpoint/2010/main" val="4070397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smtClean="0"/>
              <a:t>The </a:t>
            </a:r>
            <a:r>
              <a:rPr lang="fr-BE" dirty="0" err="1" smtClean="0"/>
              <a:t>unwritten</a:t>
            </a:r>
            <a:r>
              <a:rPr lang="fr-BE" dirty="0" smtClean="0"/>
              <a:t> </a:t>
            </a:r>
            <a:r>
              <a:rPr lang="fr-BE" dirty="0" err="1" smtClean="0"/>
              <a:t>law</a:t>
            </a:r>
            <a:r>
              <a:rPr lang="fr-BE" dirty="0" smtClean="0"/>
              <a:t> of </a:t>
            </a:r>
            <a:r>
              <a:rPr lang="fr-BE" dirty="0" err="1" smtClean="0"/>
              <a:t>Jews</a:t>
            </a:r>
            <a:r>
              <a:rPr lang="fr-BE" dirty="0" smtClean="0"/>
              <a:t>’ exclusion </a:t>
            </a:r>
            <a:r>
              <a:rPr lang="fr-BE" dirty="0" err="1" smtClean="0"/>
              <a:t>from</a:t>
            </a:r>
            <a:r>
              <a:rPr lang="fr-BE" dirty="0"/>
              <a:t> </a:t>
            </a:r>
            <a:r>
              <a:rPr lang="fr-BE" dirty="0" smtClean="0"/>
              <a:t>public office</a:t>
            </a:r>
            <a:endParaRPr lang="fr-BE" dirty="0"/>
          </a:p>
        </p:txBody>
      </p:sp>
      <p:sp>
        <p:nvSpPr>
          <p:cNvPr id="3" name="Espace réservé du contenu 2"/>
          <p:cNvSpPr>
            <a:spLocks noGrp="1"/>
          </p:cNvSpPr>
          <p:nvPr>
            <p:ph idx="1"/>
          </p:nvPr>
        </p:nvSpPr>
        <p:spPr/>
        <p:txBody>
          <a:bodyPr>
            <a:normAutofit fontScale="92500" lnSpcReduction="20000"/>
          </a:bodyPr>
          <a:lstStyle/>
          <a:p>
            <a:r>
              <a:rPr lang="de-DE" dirty="0"/>
              <a:t>“Ein Jude hat in Deutschland keine Hoffnung als Historiker in der akademischen Laufbahn bis zum </a:t>
            </a:r>
            <a:r>
              <a:rPr lang="de-DE" dirty="0" smtClean="0"/>
              <a:t>Ordinariat </a:t>
            </a:r>
            <a:r>
              <a:rPr lang="de-DE" dirty="0"/>
              <a:t>zu gelangen</a:t>
            </a:r>
            <a:r>
              <a:rPr lang="de-DE" dirty="0" smtClean="0"/>
              <a:t>“ (</a:t>
            </a:r>
            <a:r>
              <a:rPr lang="de-DE" dirty="0"/>
              <a:t>Alfred Stern </a:t>
            </a:r>
            <a:r>
              <a:rPr lang="de-DE" dirty="0" err="1" smtClean="0"/>
              <a:t>to</a:t>
            </a:r>
            <a:r>
              <a:rPr lang="de-DE" dirty="0" smtClean="0"/>
              <a:t> Eduard </a:t>
            </a:r>
            <a:r>
              <a:rPr lang="de-DE" dirty="0"/>
              <a:t>Winkelmann, </a:t>
            </a:r>
            <a:r>
              <a:rPr lang="de-DE" dirty="0" smtClean="0"/>
              <a:t>27.3.1887, in </a:t>
            </a:r>
            <a:r>
              <a:rPr lang="de-DE" dirty="0"/>
              <a:t>Schmitz, </a:t>
            </a:r>
            <a:r>
              <a:rPr lang="en-US" i="1" dirty="0"/>
              <a:t>Alfred Stern (1846-1936)</a:t>
            </a:r>
            <a:r>
              <a:rPr lang="fr-BE" i="1" dirty="0"/>
              <a:t>, </a:t>
            </a:r>
            <a:r>
              <a:rPr lang="de-DE" i="1" dirty="0"/>
              <a:t>Ein europäischer Historiker gegen den Strom der nationalen Geschichtsschreibung</a:t>
            </a:r>
            <a:r>
              <a:rPr lang="de-DE" dirty="0"/>
              <a:t>, Hannover, </a:t>
            </a:r>
            <a:r>
              <a:rPr lang="de-DE" dirty="0" err="1"/>
              <a:t>Wehrhahn</a:t>
            </a:r>
            <a:r>
              <a:rPr lang="de-DE" dirty="0"/>
              <a:t> Verlag, </a:t>
            </a:r>
            <a:r>
              <a:rPr lang="de-DE" dirty="0" smtClean="0"/>
              <a:t>2009, p</a:t>
            </a:r>
            <a:r>
              <a:rPr lang="de-DE" dirty="0"/>
              <a:t>. 131).</a:t>
            </a:r>
          </a:p>
          <a:p>
            <a:r>
              <a:rPr lang="de-DE" dirty="0"/>
              <a:t>„Ich war zweimal zum Ordinariat vorgeschlagen, in Münster u. Königsberg: beide Male scheiterte meine Ernennung an letzter Stelle an meiner jüdische Abstammung. Ich kann diese mit völliger Sicherheit sagen, da ich es aus dem Mund des damaligen Ministers Dr. Falk selbst erfuhr. Ich fragte ihn dann, wie es sich bei einer meiner dritten Vorstellung gestalten würden: er erwiderte es würde sicher sein möglichste </a:t>
            </a:r>
            <a:r>
              <a:rPr lang="de-DE" dirty="0" err="1"/>
              <a:t>thun</a:t>
            </a:r>
            <a:r>
              <a:rPr lang="de-DE" dirty="0"/>
              <a:t>, um dann meine Ernennung durchzusetzen. Eine solche Antwort belegt dass ich nicht zu verlieren habe. Im September 1878, unmittelbar darauf erhielt ich die Berufung hierher [in Brüssel], die sehr ehrenvoll für mich war […]“ </a:t>
            </a:r>
            <a:r>
              <a:rPr lang="de-DE" dirty="0" smtClean="0"/>
              <a:t>( </a:t>
            </a:r>
            <a:r>
              <a:rPr lang="de-DE" dirty="0" err="1" smtClean="0"/>
              <a:t>Philippson‘s</a:t>
            </a:r>
            <a:r>
              <a:rPr lang="de-DE" dirty="0" smtClean="0"/>
              <a:t> </a:t>
            </a:r>
            <a:r>
              <a:rPr lang="de-DE" dirty="0" err="1" smtClean="0"/>
              <a:t>letter</a:t>
            </a:r>
            <a:r>
              <a:rPr lang="de-DE" dirty="0" smtClean="0"/>
              <a:t> </a:t>
            </a:r>
            <a:r>
              <a:rPr lang="de-DE" dirty="0" err="1" smtClean="0"/>
              <a:t>to</a:t>
            </a:r>
            <a:r>
              <a:rPr lang="de-DE" dirty="0" smtClean="0"/>
              <a:t> Hermann </a:t>
            </a:r>
            <a:r>
              <a:rPr lang="de-DE" dirty="0" err="1" smtClean="0"/>
              <a:t>Usener</a:t>
            </a:r>
            <a:r>
              <a:rPr lang="de-DE" dirty="0" smtClean="0"/>
              <a:t>, a </a:t>
            </a:r>
            <a:r>
              <a:rPr lang="de-DE" dirty="0" err="1" smtClean="0"/>
              <a:t>former</a:t>
            </a:r>
            <a:r>
              <a:rPr lang="de-DE" dirty="0" smtClean="0"/>
              <a:t> </a:t>
            </a:r>
            <a:r>
              <a:rPr lang="de-DE" dirty="0" err="1" smtClean="0"/>
              <a:t>colleague</a:t>
            </a:r>
            <a:r>
              <a:rPr lang="de-DE" dirty="0" smtClean="0"/>
              <a:t> in Bonn, 7 </a:t>
            </a:r>
            <a:r>
              <a:rPr lang="de-DE" dirty="0"/>
              <a:t>Juni 1882</a:t>
            </a:r>
            <a:r>
              <a:rPr lang="de-DE" dirty="0" smtClean="0"/>
              <a:t>). </a:t>
            </a:r>
          </a:p>
          <a:p>
            <a:r>
              <a:rPr lang="de-DE" dirty="0"/>
              <a:t>“In Erlangen ist für alte Geschichte Schöne da, sonst Hegel; ob der letztere eine aufstrebende Kraft neben sich gern haben würde, bezweifle ich lebhaft; auch ist für die lutherische Universität Erlangen ihre Konfession nicht gerade günstig</a:t>
            </a:r>
            <a:r>
              <a:rPr lang="de-DE" dirty="0" smtClean="0"/>
              <a:t>“ (</a:t>
            </a:r>
            <a:r>
              <a:rPr lang="de-DE" dirty="0"/>
              <a:t>UBG, Briefwechsel </a:t>
            </a:r>
            <a:r>
              <a:rPr lang="de-DE" dirty="0" err="1"/>
              <a:t>Weiszäcker-Bernheim</a:t>
            </a:r>
            <a:r>
              <a:rPr lang="de-DE" dirty="0"/>
              <a:t>, </a:t>
            </a:r>
            <a:r>
              <a:rPr lang="de-DE" dirty="0" err="1"/>
              <a:t>Ms</a:t>
            </a:r>
            <a:r>
              <a:rPr lang="de-DE" dirty="0"/>
              <a:t> 1558, Nr. 6, </a:t>
            </a:r>
            <a:r>
              <a:rPr lang="de-DE" dirty="0" err="1" smtClean="0"/>
              <a:t>quoted</a:t>
            </a:r>
            <a:r>
              <a:rPr lang="de-DE" dirty="0" smtClean="0"/>
              <a:t> in </a:t>
            </a:r>
            <a:r>
              <a:rPr lang="de-DE" dirty="0" err="1"/>
              <a:t>Ogrin</a:t>
            </a:r>
            <a:r>
              <a:rPr lang="de-DE" dirty="0"/>
              <a:t>, </a:t>
            </a:r>
            <a:r>
              <a:rPr lang="de-DE" i="1" dirty="0"/>
              <a:t>Ernst </a:t>
            </a:r>
            <a:r>
              <a:rPr lang="de-DE" i="1" dirty="0" err="1"/>
              <a:t>Bernheim</a:t>
            </a:r>
            <a:r>
              <a:rPr lang="de-DE" i="1" dirty="0"/>
              <a:t> (1850–1942). Historiker und Wissenschaftspolitiker im Kaiserreich und in der Weimarer Republik</a:t>
            </a:r>
            <a:r>
              <a:rPr lang="de-DE" dirty="0"/>
              <a:t>. Steiner, Stuttgart </a:t>
            </a:r>
            <a:r>
              <a:rPr lang="de-DE" dirty="0" smtClean="0"/>
              <a:t>2012, p</a:t>
            </a:r>
            <a:r>
              <a:rPr lang="de-DE" dirty="0"/>
              <a:t>. </a:t>
            </a:r>
            <a:r>
              <a:rPr lang="de-DE" dirty="0" smtClean="0"/>
              <a:t>26). </a:t>
            </a:r>
            <a:endParaRPr lang="fr-BE" dirty="0"/>
          </a:p>
        </p:txBody>
      </p:sp>
    </p:spTree>
    <p:extLst>
      <p:ext uri="{BB962C8B-B14F-4D97-AF65-F5344CB8AC3E}">
        <p14:creationId xmlns:p14="http://schemas.microsoft.com/office/powerpoint/2010/main" val="199248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en-US" dirty="0" smtClean="0"/>
              <a:t>German Jewish scholars’ career’s perspectives </a:t>
            </a:r>
            <a:br>
              <a:rPr lang="en-US" dirty="0" smtClean="0"/>
            </a:br>
            <a:r>
              <a:rPr lang="fr-BE" dirty="0" smtClean="0"/>
              <a:t>in </a:t>
            </a:r>
            <a:r>
              <a:rPr lang="en-US" dirty="0"/>
              <a:t>Wilhelminian </a:t>
            </a:r>
            <a:r>
              <a:rPr lang="en-US" dirty="0" smtClean="0"/>
              <a:t>Germany</a:t>
            </a:r>
            <a:endParaRPr lang="fr-BE" dirty="0"/>
          </a:p>
        </p:txBody>
      </p:sp>
      <p:sp>
        <p:nvSpPr>
          <p:cNvPr id="3" name="Espace réservé du contenu 2"/>
          <p:cNvSpPr>
            <a:spLocks noGrp="1"/>
          </p:cNvSpPr>
          <p:nvPr>
            <p:ph idx="1"/>
          </p:nvPr>
        </p:nvSpPr>
        <p:spPr/>
        <p:txBody>
          <a:bodyPr>
            <a:normAutofit/>
          </a:bodyPr>
          <a:lstStyle/>
          <a:p>
            <a:r>
              <a:rPr lang="en-US" dirty="0" smtClean="0"/>
              <a:t>The </a:t>
            </a:r>
            <a:r>
              <a:rPr lang="en-US" dirty="0" smtClean="0"/>
              <a:t>three historians’ conduct mirror three possible career's paths :  </a:t>
            </a:r>
          </a:p>
          <a:p>
            <a:pPr marL="457200" indent="-457200">
              <a:buFont typeface="+mj-lt"/>
              <a:buAutoNum type="arabicPeriod"/>
            </a:pPr>
            <a:r>
              <a:rPr lang="en-US" dirty="0" smtClean="0"/>
              <a:t>The standard one: </a:t>
            </a:r>
            <a:r>
              <a:rPr lang="en-US" i="1" dirty="0" err="1" smtClean="0"/>
              <a:t>Privatdozent</a:t>
            </a:r>
            <a:r>
              <a:rPr lang="en-US" dirty="0" smtClean="0"/>
              <a:t>, </a:t>
            </a:r>
            <a:r>
              <a:rPr lang="en-US" i="1" dirty="0" err="1" smtClean="0"/>
              <a:t>Extraordinarius</a:t>
            </a:r>
            <a:r>
              <a:rPr lang="en-US" dirty="0" smtClean="0"/>
              <a:t>, </a:t>
            </a:r>
            <a:r>
              <a:rPr lang="en-US" i="1" dirty="0" err="1" smtClean="0"/>
              <a:t>Ordinarius</a:t>
            </a:r>
            <a:r>
              <a:rPr lang="en-US" dirty="0" smtClean="0"/>
              <a:t>, including sometimes a long waiting time….</a:t>
            </a:r>
          </a:p>
          <a:p>
            <a:pPr marL="457200" indent="-457200">
              <a:buFont typeface="+mj-lt"/>
              <a:buAutoNum type="arabicPeriod"/>
            </a:pPr>
            <a:r>
              <a:rPr lang="en-US" dirty="0"/>
              <a:t>E</a:t>
            </a:r>
            <a:r>
              <a:rPr lang="en-US" dirty="0" smtClean="0"/>
              <a:t>migration to obtain a full professorship in a foreign country.</a:t>
            </a:r>
          </a:p>
          <a:p>
            <a:pPr marL="457200" indent="-457200">
              <a:buFont typeface="+mj-lt"/>
              <a:buAutoNum type="arabicPeriod"/>
            </a:pPr>
            <a:r>
              <a:rPr lang="en-US" dirty="0" smtClean="0"/>
              <a:t>The </a:t>
            </a:r>
            <a:r>
              <a:rPr lang="en-US" i="1" dirty="0" err="1" smtClean="0"/>
              <a:t>Privatgelehrterdasein</a:t>
            </a:r>
            <a:r>
              <a:rPr lang="en-US" dirty="0" smtClean="0"/>
              <a:t>, independent scholar (or the </a:t>
            </a:r>
            <a:r>
              <a:rPr lang="en-US" i="1" dirty="0" err="1" smtClean="0"/>
              <a:t>ewiger</a:t>
            </a:r>
            <a:r>
              <a:rPr lang="en-US" i="1" dirty="0" smtClean="0"/>
              <a:t> </a:t>
            </a:r>
            <a:r>
              <a:rPr lang="en-US" i="1" dirty="0" err="1" smtClean="0"/>
              <a:t>Privatdozent</a:t>
            </a:r>
            <a:r>
              <a:rPr lang="en-US" dirty="0" smtClean="0"/>
              <a:t>).</a:t>
            </a:r>
          </a:p>
          <a:p>
            <a:r>
              <a:rPr lang="en-US" dirty="0" smtClean="0"/>
              <a:t>If these 3 paths belonged to the world of possibilities for all German scholars (because of the huge number of PD), 2 and 3 concerned much often German Jewish scholars.</a:t>
            </a:r>
          </a:p>
          <a:p>
            <a:r>
              <a:rPr lang="en-US" dirty="0" smtClean="0"/>
              <a:t>Virtues of German Jews scholars in order to obtain a full professorship: clear-mindedness, patience, perseverance, flexibility, …. </a:t>
            </a:r>
          </a:p>
          <a:p>
            <a:endParaRPr lang="en-US" dirty="0" smtClean="0"/>
          </a:p>
          <a:p>
            <a:endParaRPr lang="fr-BE" dirty="0"/>
          </a:p>
        </p:txBody>
      </p:sp>
    </p:spTree>
    <p:extLst>
      <p:ext uri="{BB962C8B-B14F-4D97-AF65-F5344CB8AC3E}">
        <p14:creationId xmlns:p14="http://schemas.microsoft.com/office/powerpoint/2010/main" val="1554621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err="1" smtClean="0"/>
              <a:t>German</a:t>
            </a:r>
            <a:r>
              <a:rPr lang="fr-BE" dirty="0" smtClean="0"/>
              <a:t> </a:t>
            </a:r>
            <a:r>
              <a:rPr lang="fr-BE" dirty="0" err="1" smtClean="0"/>
              <a:t>Jewish</a:t>
            </a:r>
            <a:r>
              <a:rPr lang="fr-BE" dirty="0" smtClean="0"/>
              <a:t> </a:t>
            </a:r>
            <a:r>
              <a:rPr lang="fr-BE" dirty="0" err="1" smtClean="0"/>
              <a:t>scholars</a:t>
            </a:r>
            <a:r>
              <a:rPr lang="fr-BE" dirty="0" smtClean="0"/>
              <a:t> </a:t>
            </a:r>
            <a:br>
              <a:rPr lang="fr-BE" dirty="0" smtClean="0"/>
            </a:br>
            <a:r>
              <a:rPr lang="fr-BE" dirty="0" smtClean="0"/>
              <a:t>in the </a:t>
            </a:r>
            <a:r>
              <a:rPr lang="fr-BE" dirty="0" err="1" smtClean="0"/>
              <a:t>Rankean</a:t>
            </a:r>
            <a:r>
              <a:rPr lang="fr-BE" dirty="0" smtClean="0"/>
              <a:t> tradition</a:t>
            </a:r>
            <a:endParaRPr lang="fr-BE" dirty="0"/>
          </a:p>
        </p:txBody>
      </p:sp>
      <p:sp>
        <p:nvSpPr>
          <p:cNvPr id="3" name="Espace réservé du contenu 2"/>
          <p:cNvSpPr>
            <a:spLocks noGrp="1"/>
          </p:cNvSpPr>
          <p:nvPr>
            <p:ph idx="1"/>
          </p:nvPr>
        </p:nvSpPr>
        <p:spPr/>
        <p:txBody>
          <a:bodyPr/>
          <a:lstStyle/>
          <a:p>
            <a:pPr>
              <a:buFont typeface="Wingdings" panose="05000000000000000000" pitchFamily="2" charset="2"/>
              <a:buChar char="§"/>
            </a:pPr>
            <a:r>
              <a:rPr lang="fr-BE" dirty="0" smtClean="0"/>
              <a:t> </a:t>
            </a:r>
            <a:r>
              <a:rPr lang="en-US" dirty="0" smtClean="0"/>
              <a:t>During their studies, Bernheim, </a:t>
            </a:r>
            <a:r>
              <a:rPr lang="en-US" dirty="0" err="1" smtClean="0"/>
              <a:t>Philippson</a:t>
            </a:r>
            <a:r>
              <a:rPr lang="en-US" dirty="0" smtClean="0"/>
              <a:t> and Stern managed to take part to Ranke’s seminar in Berlin</a:t>
            </a:r>
          </a:p>
          <a:p>
            <a:pPr>
              <a:buFont typeface="Wingdings" panose="05000000000000000000" pitchFamily="2" charset="2"/>
              <a:buChar char="§"/>
            </a:pPr>
            <a:r>
              <a:rPr lang="en-US" dirty="0" smtClean="0"/>
              <a:t> Focus on primary sources, exhaustiveness, criticism and search for objectivity : all ‘</a:t>
            </a:r>
            <a:r>
              <a:rPr lang="en-US" dirty="0" err="1" smtClean="0"/>
              <a:t>Rankean</a:t>
            </a:r>
            <a:r>
              <a:rPr lang="en-US" dirty="0" smtClean="0"/>
              <a:t>’ skills </a:t>
            </a:r>
          </a:p>
          <a:p>
            <a:pPr>
              <a:buFont typeface="Wingdings" panose="05000000000000000000" pitchFamily="2" charset="2"/>
              <a:buChar char="§"/>
            </a:pPr>
            <a:r>
              <a:rPr lang="en-US" dirty="0" smtClean="0"/>
              <a:t> Sensitivity for methodology (especially Bernheim who belongs to the precursors in that field)</a:t>
            </a:r>
          </a:p>
          <a:p>
            <a:pPr>
              <a:buFont typeface="Wingdings" panose="05000000000000000000" pitchFamily="2" charset="2"/>
              <a:buChar char="§"/>
            </a:pPr>
            <a:r>
              <a:rPr lang="en-US" dirty="0" smtClean="0"/>
              <a:t> Mainly political and diplomatic history in case of </a:t>
            </a:r>
            <a:r>
              <a:rPr lang="en-US" dirty="0" err="1" smtClean="0"/>
              <a:t>Philippson</a:t>
            </a:r>
            <a:r>
              <a:rPr lang="en-US" dirty="0" smtClean="0"/>
              <a:t> and Stern</a:t>
            </a:r>
          </a:p>
          <a:p>
            <a:pPr>
              <a:buFont typeface="Wingdings" panose="05000000000000000000" pitchFamily="2" charset="2"/>
              <a:buChar char="§"/>
            </a:pPr>
            <a:r>
              <a:rPr lang="en-US" dirty="0" smtClean="0"/>
              <a:t> Unlike the </a:t>
            </a:r>
            <a:r>
              <a:rPr lang="en-US" dirty="0" err="1" smtClean="0"/>
              <a:t>borussian</a:t>
            </a:r>
            <a:r>
              <a:rPr lang="en-US" dirty="0" smtClean="0"/>
              <a:t> historians (</a:t>
            </a:r>
            <a:r>
              <a:rPr lang="en-US" dirty="0" err="1" smtClean="0"/>
              <a:t>Droysen</a:t>
            </a:r>
            <a:r>
              <a:rPr lang="en-US" dirty="0" smtClean="0"/>
              <a:t>, </a:t>
            </a:r>
            <a:r>
              <a:rPr lang="en-US" dirty="0" err="1" smtClean="0"/>
              <a:t>Sybel</a:t>
            </a:r>
            <a:r>
              <a:rPr lang="en-US" dirty="0" smtClean="0"/>
              <a:t>, Treitschke), continuity with Ranke’s narrative framework: international politics and European national history (the popes, France, England)</a:t>
            </a:r>
            <a:endParaRPr lang="fr-BE" dirty="0" smtClean="0"/>
          </a:p>
          <a:p>
            <a:endParaRPr lang="fr-BE" dirty="0" smtClean="0"/>
          </a:p>
          <a:p>
            <a:endParaRPr lang="fr-BE" dirty="0"/>
          </a:p>
        </p:txBody>
      </p:sp>
    </p:spTree>
    <p:extLst>
      <p:ext uri="{BB962C8B-B14F-4D97-AF65-F5344CB8AC3E}">
        <p14:creationId xmlns:p14="http://schemas.microsoft.com/office/powerpoint/2010/main" val="3720660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en-US" sz="4000" dirty="0" smtClean="0"/>
              <a:t>Crossing the borders and European common goods: open mindedness as an intellectual disposition </a:t>
            </a:r>
            <a:endParaRPr lang="en-US" sz="4000" dirty="0"/>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
            </a:pPr>
            <a:r>
              <a:rPr lang="de-DE" dirty="0" smtClean="0"/>
              <a:t> In </a:t>
            </a:r>
            <a:r>
              <a:rPr lang="en-US" dirty="0" smtClean="0"/>
              <a:t>his </a:t>
            </a:r>
            <a:r>
              <a:rPr lang="en-US" dirty="0"/>
              <a:t>inaugural lesson at the University of </a:t>
            </a:r>
            <a:r>
              <a:rPr lang="en-US" dirty="0" smtClean="0"/>
              <a:t>Brussels on the </a:t>
            </a:r>
            <a:r>
              <a:rPr lang="en-US" i="1" dirty="0" smtClean="0"/>
              <a:t>Importance </a:t>
            </a:r>
            <a:r>
              <a:rPr lang="en-US" i="1" dirty="0" err="1"/>
              <a:t>historique</a:t>
            </a:r>
            <a:r>
              <a:rPr lang="en-US" i="1" dirty="0"/>
              <a:t> du </a:t>
            </a:r>
            <a:r>
              <a:rPr lang="en-US" i="1" dirty="0" err="1"/>
              <a:t>Moyen</a:t>
            </a:r>
            <a:r>
              <a:rPr lang="en-US" i="1" dirty="0"/>
              <a:t> </a:t>
            </a:r>
            <a:r>
              <a:rPr lang="en-US" i="1" dirty="0" err="1" smtClean="0"/>
              <a:t>âge</a:t>
            </a:r>
            <a:r>
              <a:rPr lang="en-US" dirty="0" smtClean="0"/>
              <a:t>, </a:t>
            </a:r>
            <a:r>
              <a:rPr lang="en-US" dirty="0" err="1"/>
              <a:t>Philippson</a:t>
            </a:r>
            <a:r>
              <a:rPr lang="en-US" dirty="0"/>
              <a:t> </a:t>
            </a:r>
            <a:r>
              <a:rPr lang="en-US" dirty="0" smtClean="0"/>
              <a:t>presented </a:t>
            </a:r>
            <a:r>
              <a:rPr lang="en-US" dirty="0"/>
              <a:t>the history of the European civilization as an alliance between the German spirit (characterized by its impetuousness and by ethnic and cultural diversity), the classic Greek spirit (which tends to harmony) and the Christian spirit (made of transcendence, deepness, discipline, but also fanaticism and repentance). Three main principles of European society appeared in the Middle Ages: a common (Christian) vision of human being, State authority and self-governance (mainly in the cities). </a:t>
            </a:r>
            <a:endParaRPr lang="de-DE" dirty="0"/>
          </a:p>
          <a:p>
            <a:pPr>
              <a:buFont typeface="Wingdings" panose="05000000000000000000" pitchFamily="2" charset="2"/>
              <a:buChar char="§"/>
            </a:pPr>
            <a:r>
              <a:rPr lang="de-DE" dirty="0" smtClean="0"/>
              <a:t> „</a:t>
            </a:r>
            <a:r>
              <a:rPr lang="de-DE" dirty="0"/>
              <a:t>Trotz der lebensvollen Mannichfaltigkeit der einzelnen Erscheinungsformen die europäische Menschheit auch im neunzehnten Jahrhundert eine Gemeinschaft bildet, die gleichsam dieselbe Luft politischer, wirtschaftlicher, künstlerischer und wissenschaftlicher Ideen atmet“ (Alfred Stern, </a:t>
            </a:r>
            <a:r>
              <a:rPr lang="de-DE" i="1" dirty="0"/>
              <a:t>Geschichte Europas</a:t>
            </a:r>
            <a:r>
              <a:rPr lang="de-DE" dirty="0"/>
              <a:t>, vol. 1, p. VII). </a:t>
            </a:r>
            <a:r>
              <a:rPr lang="de-DE" dirty="0" smtClean="0"/>
              <a:t>(</a:t>
            </a:r>
            <a:r>
              <a:rPr lang="de-DE" dirty="0" err="1" smtClean="0"/>
              <a:t>liberalism</a:t>
            </a:r>
            <a:r>
              <a:rPr lang="de-DE" dirty="0" smtClean="0"/>
              <a:t>)</a:t>
            </a:r>
            <a:endParaRPr lang="fr-BE" dirty="0"/>
          </a:p>
          <a:p>
            <a:pPr>
              <a:buFont typeface="Wingdings" panose="05000000000000000000" pitchFamily="2" charset="2"/>
              <a:buChar char="§"/>
            </a:pPr>
            <a:r>
              <a:rPr lang="fr-BE" dirty="0" smtClean="0"/>
              <a:t> </a:t>
            </a:r>
            <a:r>
              <a:rPr lang="en-US" dirty="0" err="1" smtClean="0"/>
              <a:t>Bernheim’s</a:t>
            </a:r>
            <a:r>
              <a:rPr lang="en-US" dirty="0" smtClean="0"/>
              <a:t> reconstruction of the history of historiography is also embedded in the European context. </a:t>
            </a:r>
            <a:endParaRPr lang="en-US" dirty="0"/>
          </a:p>
        </p:txBody>
      </p:sp>
    </p:spTree>
    <p:extLst>
      <p:ext uri="{BB962C8B-B14F-4D97-AF65-F5344CB8AC3E}">
        <p14:creationId xmlns:p14="http://schemas.microsoft.com/office/powerpoint/2010/main" val="879115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err="1" smtClean="0"/>
              <a:t>Writing</a:t>
            </a:r>
            <a:r>
              <a:rPr lang="fr-BE" dirty="0" smtClean="0"/>
              <a:t> for </a:t>
            </a:r>
            <a:r>
              <a:rPr lang="fr-BE" dirty="0" err="1" smtClean="0"/>
              <a:t>educated</a:t>
            </a:r>
            <a:r>
              <a:rPr lang="fr-BE" dirty="0" smtClean="0"/>
              <a:t> people</a:t>
            </a:r>
            <a:endParaRPr lang="fr-BE" dirty="0"/>
          </a:p>
        </p:txBody>
      </p:sp>
      <p:sp>
        <p:nvSpPr>
          <p:cNvPr id="3" name="Espace réservé du contenu 2"/>
          <p:cNvSpPr>
            <a:spLocks noGrp="1"/>
          </p:cNvSpPr>
          <p:nvPr>
            <p:ph idx="1"/>
          </p:nvPr>
        </p:nvSpPr>
        <p:spPr/>
        <p:txBody>
          <a:bodyPr/>
          <a:lstStyle/>
          <a:p>
            <a:r>
              <a:rPr lang="en-US" dirty="0" smtClean="0"/>
              <a:t>Scholarly persona and writing of books for the </a:t>
            </a:r>
            <a:r>
              <a:rPr lang="en-US" i="1" dirty="0" err="1" smtClean="0"/>
              <a:t>Bildungsbürgertum</a:t>
            </a:r>
            <a:r>
              <a:rPr lang="en-US" dirty="0" smtClean="0"/>
              <a:t> </a:t>
            </a:r>
            <a:r>
              <a:rPr lang="en-US" dirty="0" smtClean="0"/>
              <a:t>using the criteria of scientific </a:t>
            </a:r>
            <a:r>
              <a:rPr lang="en-US" dirty="0" smtClean="0"/>
              <a:t>research. </a:t>
            </a:r>
            <a:endParaRPr lang="en-US" dirty="0" smtClean="0"/>
          </a:p>
          <a:p>
            <a:r>
              <a:rPr lang="en-US" dirty="0" smtClean="0"/>
              <a:t>The changes are in the form </a:t>
            </a:r>
            <a:r>
              <a:rPr lang="en-US" dirty="0" smtClean="0"/>
              <a:t>(style, less </a:t>
            </a:r>
            <a:r>
              <a:rPr lang="en-US" dirty="0" smtClean="0"/>
              <a:t>footnotes).  </a:t>
            </a:r>
          </a:p>
          <a:p>
            <a:r>
              <a:rPr lang="en-US" dirty="0" smtClean="0"/>
              <a:t>Stern’s narrative in his </a:t>
            </a:r>
            <a:r>
              <a:rPr lang="en-US" i="1" dirty="0" smtClean="0"/>
              <a:t>Geschichte </a:t>
            </a:r>
            <a:r>
              <a:rPr lang="en-US" i="1" dirty="0" err="1" smtClean="0"/>
              <a:t>Europas</a:t>
            </a:r>
            <a:r>
              <a:rPr lang="en-US" dirty="0" smtClean="0"/>
              <a:t>: to take a neutral stand and to take into account the history of all countries. </a:t>
            </a:r>
          </a:p>
          <a:p>
            <a:r>
              <a:rPr lang="en-US" dirty="0" err="1" smtClean="0"/>
              <a:t>Philippson’s</a:t>
            </a:r>
            <a:r>
              <a:rPr lang="en-US" dirty="0" smtClean="0"/>
              <a:t> eagerness to publish books designed to educate people, not only his Jewish fellows like with his history of Judaism, but also the whole German </a:t>
            </a:r>
            <a:r>
              <a:rPr lang="en-US" i="1" dirty="0" err="1" smtClean="0"/>
              <a:t>Bildungsbürgertum</a:t>
            </a:r>
            <a:r>
              <a:rPr lang="en-US" dirty="0" smtClean="0"/>
              <a:t>: biographies on </a:t>
            </a:r>
            <a:r>
              <a:rPr lang="en-US" dirty="0" smtClean="0"/>
              <a:t>contemporaries </a:t>
            </a:r>
            <a:r>
              <a:rPr lang="en-US" dirty="0" smtClean="0"/>
              <a:t>(Kaiser Friedrich III., Max von </a:t>
            </a:r>
            <a:r>
              <a:rPr lang="en-US" dirty="0" err="1" smtClean="0"/>
              <a:t>Forckenberg</a:t>
            </a:r>
            <a:r>
              <a:rPr lang="en-US" dirty="0" smtClean="0"/>
              <a:t>); monographs on religious wars, Reformation and Counterreformation. </a:t>
            </a:r>
          </a:p>
        </p:txBody>
      </p:sp>
    </p:spTree>
    <p:extLst>
      <p:ext uri="{BB962C8B-B14F-4D97-AF65-F5344CB8AC3E}">
        <p14:creationId xmlns:p14="http://schemas.microsoft.com/office/powerpoint/2010/main" val="3502109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US" dirty="0" smtClean="0"/>
              <a:t>The typical German Jewish scholarly persona in Wilhelminian Germany was…. </a:t>
            </a:r>
            <a:endParaRPr lang="en-US" dirty="0"/>
          </a:p>
        </p:txBody>
      </p:sp>
      <p:sp>
        <p:nvSpPr>
          <p:cNvPr id="3" name="Espace réservé du contenu 2"/>
          <p:cNvSpPr>
            <a:spLocks noGrp="1"/>
          </p:cNvSpPr>
          <p:nvPr>
            <p:ph idx="1"/>
          </p:nvPr>
        </p:nvSpPr>
        <p:spPr/>
        <p:txBody>
          <a:bodyPr/>
          <a:lstStyle/>
          <a:p>
            <a:pPr>
              <a:buFont typeface="Wingdings" panose="05000000000000000000" pitchFamily="2" charset="2"/>
              <a:buChar char="§"/>
            </a:pPr>
            <a:r>
              <a:rPr lang="fr-BE" dirty="0" smtClean="0"/>
              <a:t> </a:t>
            </a:r>
            <a:r>
              <a:rPr lang="en-US" dirty="0" smtClean="0"/>
              <a:t>A man who had particular </a:t>
            </a:r>
            <a:r>
              <a:rPr lang="en-US" b="1" dirty="0" smtClean="0"/>
              <a:t>virtues</a:t>
            </a:r>
            <a:r>
              <a:rPr lang="en-US" dirty="0" smtClean="0"/>
              <a:t> like patience, perseverance, sociability, reliability, flexibility to overcome the obstacles linked with his confession.</a:t>
            </a:r>
          </a:p>
          <a:p>
            <a:pPr>
              <a:buFont typeface="Wingdings" panose="05000000000000000000" pitchFamily="2" charset="2"/>
              <a:buChar char="§"/>
            </a:pPr>
            <a:r>
              <a:rPr lang="en-US" dirty="0" smtClean="0"/>
              <a:t> A man doted with </a:t>
            </a:r>
            <a:r>
              <a:rPr lang="en-US" b="1" dirty="0" smtClean="0"/>
              <a:t>skills</a:t>
            </a:r>
            <a:r>
              <a:rPr lang="en-US" dirty="0" smtClean="0"/>
              <a:t> like languages’ command, outstanding scientific abilities, networking competences, …</a:t>
            </a:r>
          </a:p>
          <a:p>
            <a:pPr>
              <a:buFont typeface="Wingdings" panose="05000000000000000000" pitchFamily="2" charset="2"/>
              <a:buChar char="§"/>
            </a:pPr>
            <a:r>
              <a:rPr lang="en-US" dirty="0" smtClean="0"/>
              <a:t> A man looking for epistemic </a:t>
            </a:r>
            <a:r>
              <a:rPr lang="en-US" b="1" dirty="0" smtClean="0"/>
              <a:t>goods</a:t>
            </a:r>
            <a:r>
              <a:rPr lang="en-US" dirty="0" smtClean="0"/>
              <a:t> (objectivity, condemnation of ‘methodological nationalism’), political goods (political and religious freedom, State’s secularization), and moral goods </a:t>
            </a:r>
            <a:r>
              <a:rPr lang="en-US" dirty="0" smtClean="0"/>
              <a:t>(honesty </a:t>
            </a:r>
            <a:r>
              <a:rPr lang="en-US" dirty="0" smtClean="0"/>
              <a:t>with respect to the others and to oneself</a:t>
            </a:r>
            <a:r>
              <a:rPr lang="en-US" dirty="0" smtClean="0"/>
              <a:t>…).</a:t>
            </a:r>
            <a:endParaRPr lang="en-US" dirty="0" smtClean="0"/>
          </a:p>
          <a:p>
            <a:pPr marL="0" indent="0">
              <a:buNone/>
            </a:pPr>
            <a:endParaRPr lang="en-US" dirty="0"/>
          </a:p>
          <a:p>
            <a:pPr>
              <a:buFont typeface="Wingdings" panose="05000000000000000000" pitchFamily="2" charset="2"/>
              <a:buChar char="§"/>
            </a:pPr>
            <a:r>
              <a:rPr lang="en-US" dirty="0" smtClean="0"/>
              <a:t> Sample to extend; shortcuts; </a:t>
            </a:r>
            <a:r>
              <a:rPr lang="en-US" i="1" dirty="0" err="1" smtClean="0"/>
              <a:t>forschende</a:t>
            </a:r>
            <a:r>
              <a:rPr lang="en-US" i="1" dirty="0" smtClean="0"/>
              <a:t> </a:t>
            </a:r>
            <a:r>
              <a:rPr lang="en-US" i="1" dirty="0" err="1" smtClean="0"/>
              <a:t>Hypothese</a:t>
            </a:r>
            <a:r>
              <a:rPr lang="en-US" dirty="0" smtClean="0"/>
              <a:t>….</a:t>
            </a:r>
          </a:p>
        </p:txBody>
      </p:sp>
    </p:spTree>
    <p:extLst>
      <p:ext uri="{BB962C8B-B14F-4D97-AF65-F5344CB8AC3E}">
        <p14:creationId xmlns:p14="http://schemas.microsoft.com/office/powerpoint/2010/main" val="3223269963"/>
      </p:ext>
    </p:extLst>
  </p:cSld>
  <p:clrMapOvr>
    <a:masterClrMapping/>
  </p:clrMapOvr>
</p:sld>
</file>

<file path=ppt/theme/theme1.xml><?xml version="1.0" encoding="utf-8"?>
<a:theme xmlns:a="http://schemas.openxmlformats.org/drawingml/2006/main" name="Rétrospective">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465</TotalTime>
  <Words>1642</Words>
  <Application>Microsoft Office PowerPoint</Application>
  <PresentationFormat>Grand écran</PresentationFormat>
  <Paragraphs>74</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Calibri</vt:lpstr>
      <vt:lpstr>Calibri Light</vt:lpstr>
      <vt:lpstr>Wingdings</vt:lpstr>
      <vt:lpstr>Rétrospective</vt:lpstr>
      <vt:lpstr>Rankean scholarly persona and German Jewish Historians in Wilhelminian Germany </vt:lpstr>
      <vt:lpstr>Historiography in Wilhelminian Germany (Rüdiger vom Bruch)</vt:lpstr>
      <vt:lpstr>A good historian: skills and virtues (Hermann Paul)</vt:lpstr>
      <vt:lpstr>Main questions and hypotheses concerning Jewish scholars in the Reich</vt:lpstr>
      <vt:lpstr>Ernst Bernheim (1850-1942)</vt:lpstr>
      <vt:lpstr>Martin Philippson (1846-1916)</vt:lpstr>
      <vt:lpstr>Alfred Stern (1846-1936)</vt:lpstr>
      <vt:lpstr>The unwritten law of Jews’ exclusion from public office</vt:lpstr>
      <vt:lpstr>German Jewish scholars’ career’s perspectives  in Wilhelminian Germany</vt:lpstr>
      <vt:lpstr>German Jewish scholars  in the Rankean tradition</vt:lpstr>
      <vt:lpstr>Crossing the borders and European common goods: open mindedness as an intellectual disposition </vt:lpstr>
      <vt:lpstr>Writing for educated people</vt:lpstr>
      <vt:lpstr>The typical German Jewish scholarly persona in Wilhelminian Germany was…. </vt:lpstr>
    </vt:vector>
  </TitlesOfParts>
  <Company>Université Catholique de Louvain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Rankean scholarly persona and German Jewish Historians in Wilhelminian Germany</dc:title>
  <dc:creator>Geneviève Warland</dc:creator>
  <cp:lastModifiedBy>Geneviève Warland</cp:lastModifiedBy>
  <cp:revision>49</cp:revision>
  <dcterms:created xsi:type="dcterms:W3CDTF">2017-01-25T07:56:06Z</dcterms:created>
  <dcterms:modified xsi:type="dcterms:W3CDTF">2017-01-27T07:49:11Z</dcterms:modified>
</cp:coreProperties>
</file>