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notesSlides/notesSlide10.xml" ContentType="application/vnd.openxmlformats-officedocument.presentationml.notesSlide+xml"/>
  <Override PartName="/ppt/embeddings/oleObject2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56" r:id="rId3"/>
    <p:sldId id="259" r:id="rId4"/>
    <p:sldId id="260" r:id="rId5"/>
    <p:sldId id="262" r:id="rId6"/>
    <p:sldId id="261" r:id="rId7"/>
    <p:sldId id="263" r:id="rId8"/>
    <p:sldId id="264" r:id="rId9"/>
    <p:sldId id="266" r:id="rId10"/>
    <p:sldId id="265" r:id="rId11"/>
    <p:sldId id="269" r:id="rId12"/>
    <p:sldId id="268" r:id="rId13"/>
    <p:sldId id="267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7577" autoAdjust="0"/>
  </p:normalViewPr>
  <p:slideViewPr>
    <p:cSldViewPr snapToGrid="0" snapToObjects="1">
      <p:cViewPr>
        <p:scale>
          <a:sx n="63" d="100"/>
          <a:sy n="63" d="100"/>
        </p:scale>
        <p:origin x="-239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AF6C1-31D0-FB45-9FD3-48C8F986C7CB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C7406-8BE8-1640-BA2A-A9F0E65F70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136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B3B6-6AC6-1440-A32D-7B8F89F0E46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700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195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833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205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43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357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549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042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509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700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700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7406-8BE8-1640-BA2A-A9F0E65F70E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700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76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97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780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SaintLouis.jpg"/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-1317165"/>
            <a:ext cx="8801100" cy="9318165"/>
          </a:xfrm>
          <a:prstGeom prst="rect">
            <a:avLst/>
          </a:prstGeom>
        </p:spPr>
      </p:pic>
      <p:pic>
        <p:nvPicPr>
          <p:cNvPr id="3" name="Image 2" descr="bandeau.jp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58000" y="3258000"/>
            <a:ext cx="6876000" cy="360000"/>
          </a:xfrm>
          <a:prstGeom prst="rect">
            <a:avLst/>
          </a:prstGeom>
        </p:spPr>
      </p:pic>
      <p:pic>
        <p:nvPicPr>
          <p:cNvPr id="4" name="Image 3" descr="USLBlogoQ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5255318"/>
            <a:ext cx="1255183" cy="125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57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444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408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8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461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9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30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56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75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63C58-0C10-FF4A-B8B9-C8E26D9E6743}" type="datetimeFigureOut">
              <a:rPr lang="fr-FR" smtClean="0"/>
              <a:t>19/10/16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8D023-7B9B-2C43-BAF9-1637D4E572B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829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Document_Microsoft_Word1.docx"/><Relationship Id="rId6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2.bin"/><Relationship Id="rId5" Type="http://schemas.openxmlformats.org/officeDocument/2006/relationships/package" Target="../embeddings/Document_Microsoft_Word2.docx"/><Relationship Id="rId6" Type="http://schemas.openxmlformats.org/officeDocument/2006/relationships/image" Target="../media/image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85800" y="970216"/>
            <a:ext cx="8229600" cy="746625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fr-FR" sz="3200" dirty="0" smtClean="0">
                <a:solidFill>
                  <a:srgbClr val="AD0A28"/>
                </a:solidFill>
              </a:rPr>
              <a:t>IEV </a:t>
            </a:r>
            <a:r>
              <a:rPr lang="fr-FR" sz="3200" smtClean="0">
                <a:solidFill>
                  <a:srgbClr val="AD0A28"/>
                </a:solidFill>
              </a:rPr>
              <a:t>– Chantier </a:t>
            </a:r>
            <a:r>
              <a:rPr lang="fr-FR" sz="3200" dirty="0" smtClean="0">
                <a:solidFill>
                  <a:srgbClr val="AD0A28"/>
                </a:solidFill>
              </a:rPr>
              <a:t>des idées</a:t>
            </a:r>
            <a:endParaRPr lang="fr-FR" sz="3200" dirty="0">
              <a:solidFill>
                <a:srgbClr val="AD0A28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25764" y="2115163"/>
            <a:ext cx="82896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Avenir Next Demi Bold"/>
            </a:endParaRPr>
          </a:p>
          <a:p>
            <a:endParaRPr lang="fr-FR" sz="2800" b="1" dirty="0">
              <a:solidFill>
                <a:schemeClr val="tx2">
                  <a:lumMod val="75000"/>
                </a:schemeClr>
              </a:solidFill>
              <a:latin typeface="Avenir Next Demi Bold"/>
            </a:endParaRPr>
          </a:p>
          <a:p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Avenir Next Demi Bold"/>
            </a:endParaRPr>
          </a:p>
          <a:p>
            <a:endParaRPr lang="fr-FR" sz="2800" b="1" dirty="0">
              <a:solidFill>
                <a:schemeClr val="tx2">
                  <a:lumMod val="75000"/>
                </a:schemeClr>
              </a:solidFill>
              <a:latin typeface="Avenir Next Demi Bold"/>
            </a:endParaRPr>
          </a:p>
          <a:p>
            <a:r>
              <a:rPr lang="fr-FR" sz="2800" b="1" dirty="0" smtClean="0">
                <a:solidFill>
                  <a:schemeClr val="tx2">
                    <a:lumMod val="75000"/>
                  </a:schemeClr>
                </a:solidFill>
                <a:latin typeface="Avenir Next Demi Bold"/>
              </a:rPr>
              <a:t>Bruxelles, 14 octobre 2016</a:t>
            </a:r>
            <a:endParaRPr lang="fr-FR" sz="2800" b="1" dirty="0">
              <a:solidFill>
                <a:schemeClr val="tx2">
                  <a:lumMod val="75000"/>
                </a:schemeClr>
              </a:solidFill>
              <a:latin typeface="Avenir Next Demi Bold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25764" y="3541964"/>
            <a:ext cx="8289636" cy="1638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 smtClean="0">
              <a:solidFill>
                <a:srgbClr val="AD0A28"/>
              </a:solidFill>
              <a:latin typeface="Avenir Next Demi Bold"/>
              <a:cs typeface="Avenir Next Demi Bold"/>
            </a:endParaRPr>
          </a:p>
          <a:p>
            <a:endParaRPr lang="fr-FR" sz="3200" dirty="0">
              <a:solidFill>
                <a:srgbClr val="AD0A28"/>
              </a:solidFill>
              <a:latin typeface="Avenir Next Demi Bold"/>
              <a:cs typeface="Avenir Next Demi Bold"/>
            </a:endParaRPr>
          </a:p>
          <a:p>
            <a:endParaRPr lang="fr-FR" sz="3200" dirty="0" smtClean="0">
              <a:solidFill>
                <a:srgbClr val="AD0A28"/>
              </a:solidFill>
              <a:latin typeface="Avenir Next Demi Bold"/>
              <a:cs typeface="Avenir Next Demi Bold"/>
            </a:endParaRPr>
          </a:p>
          <a:p>
            <a:r>
              <a:rPr lang="fr-FR" sz="3200" dirty="0" smtClean="0">
                <a:solidFill>
                  <a:srgbClr val="AD0A28"/>
                </a:solidFill>
                <a:latin typeface="Avenir Next Demi Bold"/>
                <a:cs typeface="Avenir Next Demi Bold"/>
              </a:rPr>
              <a:t>Christine Guillain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02424" y="2261399"/>
            <a:ext cx="7587042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rgbClr val="010201"/>
                </a:solidFill>
              </a:rPr>
              <a:t>La réglementation en matière de cannabis</a:t>
            </a:r>
            <a:endParaRPr lang="fr-FR" sz="2800" dirty="0">
              <a:solidFill>
                <a:srgbClr val="01020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311900" y="4953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2305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</a:t>
            </a:r>
            <a:br>
              <a:rPr lang="fr-FR" sz="2800" b="1" dirty="0" smtClean="0"/>
            </a:br>
            <a:r>
              <a:rPr lang="fr-FR" sz="2800" b="1" dirty="0" smtClean="0"/>
              <a:t>Détention de cannabis pour usage personnel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FR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Conclusions</a:t>
            </a:r>
          </a:p>
          <a:p>
            <a:pPr marL="0" indent="0" algn="just">
              <a:buNone/>
            </a:pPr>
            <a:r>
              <a:rPr lang="fr-FR" b="1" dirty="0"/>
              <a:t> </a:t>
            </a:r>
            <a:endParaRPr lang="fr-FR" dirty="0"/>
          </a:p>
          <a:p>
            <a:pPr algn="just"/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L’usage de drogues n’est pas incriminé mais bien tous les </a:t>
            </a:r>
            <a:r>
              <a:rPr lang="fr-FR" dirty="0">
                <a:solidFill>
                  <a:srgbClr val="660066"/>
                </a:solidFill>
              </a:rPr>
              <a:t>comportements entourant l’usage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chemeClr val="tx1"/>
                </a:solidFill>
              </a:rPr>
              <a:t> 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Symbol"/>
              </a:rPr>
              <a:t>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Pas décriminalisation y compris de la détention de cannabis</a:t>
            </a:r>
          </a:p>
          <a:p>
            <a:pPr marL="0" indent="0" algn="just">
              <a:buNone/>
            </a:pPr>
            <a:r>
              <a:rPr lang="fr-FR" b="1" dirty="0">
                <a:solidFill>
                  <a:schemeClr val="tx1"/>
                </a:solidFill>
              </a:rPr>
              <a:t> </a:t>
            </a:r>
            <a:endParaRPr lang="fr-FR" dirty="0">
              <a:solidFill>
                <a:schemeClr val="tx1"/>
              </a:solidFill>
            </a:endParaRPr>
          </a:p>
          <a:p>
            <a:pPr algn="just"/>
            <a:r>
              <a:rPr lang="fr-FR" dirty="0" smtClean="0">
                <a:solidFill>
                  <a:schemeClr val="tx1"/>
                </a:solidFill>
              </a:rPr>
              <a:t>Formes </a:t>
            </a:r>
            <a:r>
              <a:rPr lang="fr-FR" dirty="0">
                <a:solidFill>
                  <a:schemeClr val="tx1"/>
                </a:solidFill>
              </a:rPr>
              <a:t>de </a:t>
            </a:r>
            <a:r>
              <a:rPr lang="fr-FR" dirty="0">
                <a:solidFill>
                  <a:srgbClr val="660066"/>
                </a:solidFill>
              </a:rPr>
              <a:t>dépénalisation très partielle </a:t>
            </a:r>
            <a:r>
              <a:rPr lang="fr-FR" dirty="0">
                <a:solidFill>
                  <a:schemeClr val="tx1"/>
                </a:solidFill>
              </a:rPr>
              <a:t>(uniquement </a:t>
            </a:r>
            <a:r>
              <a:rPr lang="fr-FR" dirty="0" smtClean="0">
                <a:solidFill>
                  <a:schemeClr val="tx1"/>
                </a:solidFill>
              </a:rPr>
              <a:t>détention cannabis pour usage personnel)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rgbClr val="660066"/>
                </a:solidFill>
              </a:rPr>
              <a:t>Peine emprisonnement </a:t>
            </a:r>
            <a:r>
              <a:rPr lang="fr-FR" dirty="0">
                <a:solidFill>
                  <a:schemeClr val="tx1"/>
                </a:solidFill>
              </a:rPr>
              <a:t>reste la peine de référence y compris pour la détention de cannabis </a:t>
            </a:r>
            <a:r>
              <a:rPr lang="fr-FR" dirty="0" smtClean="0">
                <a:solidFill>
                  <a:schemeClr val="tx1"/>
                </a:solidFill>
              </a:rPr>
              <a:t>pour usage personnel (récidive)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fr-FR" dirty="0" smtClean="0">
                <a:solidFill>
                  <a:schemeClr val="tx1"/>
                </a:solidFill>
              </a:rPr>
              <a:t>Tolérance </a:t>
            </a:r>
            <a:r>
              <a:rPr lang="fr-FR" dirty="0">
                <a:solidFill>
                  <a:schemeClr val="tx1"/>
                </a:solidFill>
              </a:rPr>
              <a:t>concernant la politique des poursuites en matière de détention de drogues est extrêmement limitée puisqu’elle ne concerne le cannabis et s’inscrit dans des </a:t>
            </a:r>
            <a:r>
              <a:rPr lang="fr-FR" dirty="0">
                <a:solidFill>
                  <a:srgbClr val="660066"/>
                </a:solidFill>
              </a:rPr>
              <a:t>instruments de politique criminelle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34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63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800" b="1" dirty="0" smtClean="0"/>
              <a:t>II. </a:t>
            </a:r>
            <a:r>
              <a:rPr lang="fr-FR" sz="2800" b="1" dirty="0"/>
              <a:t>Instruments </a:t>
            </a:r>
            <a:r>
              <a:rPr lang="fr-FR" sz="2800" b="1" dirty="0" smtClean="0"/>
              <a:t>politiques (priorités)</a:t>
            </a:r>
            <a:br>
              <a:rPr lang="fr-FR" sz="2800" b="1" dirty="0" smtClean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876300"/>
            <a:ext cx="9144000" cy="59817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 </a:t>
            </a:r>
            <a:r>
              <a:rPr lang="fr-FR" dirty="0" smtClean="0">
                <a:solidFill>
                  <a:srgbClr val="FF0000"/>
                </a:solidFill>
              </a:rPr>
              <a:t>* </a:t>
            </a:r>
            <a:r>
              <a:rPr lang="fr-FR" b="1" dirty="0" smtClean="0">
                <a:solidFill>
                  <a:srgbClr val="FF0000"/>
                </a:solidFill>
              </a:rPr>
              <a:t>Note </a:t>
            </a:r>
            <a:r>
              <a:rPr lang="fr-FR" b="1" dirty="0">
                <a:solidFill>
                  <a:srgbClr val="FF0000"/>
                </a:solidFill>
              </a:rPr>
              <a:t>politique du gouvernement fédéral relative à la problématique de la drogue du 19 </a:t>
            </a:r>
            <a:r>
              <a:rPr lang="fr-FR" b="1" dirty="0" smtClean="0">
                <a:solidFill>
                  <a:srgbClr val="FF0000"/>
                </a:solidFill>
              </a:rPr>
              <a:t>	janvier 2001: 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b="1" dirty="0" smtClean="0"/>
              <a:t>	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olitique 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globale et 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intégrée qui repose sur 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rois 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piliers: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</a:rPr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olidFill>
                  <a:srgbClr val="660066"/>
                </a:solidFill>
              </a:rPr>
              <a:t>Prévention</a:t>
            </a:r>
            <a:r>
              <a:rPr lang="fr-FR" b="1" dirty="0" smtClean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pour non-consommateurs, consommateurs </a:t>
            </a:r>
            <a:r>
              <a:rPr lang="fr-FR" dirty="0" smtClean="0">
                <a:solidFill>
                  <a:srgbClr val="000000"/>
                </a:solidFill>
              </a:rPr>
              <a:t>non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smtClean="0">
                <a:solidFill>
                  <a:srgbClr val="000000"/>
                </a:solidFill>
              </a:rPr>
              <a:t>problématiques;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olidFill>
                  <a:srgbClr val="660066"/>
                </a:solidFill>
              </a:rPr>
              <a:t>Assistance</a:t>
            </a:r>
            <a:r>
              <a:rPr lang="fr-FR" dirty="0">
                <a:solidFill>
                  <a:srgbClr val="660066"/>
                </a:solidFill>
              </a:rPr>
              <a:t>, réduction des risques et réinsertion </a:t>
            </a:r>
            <a:r>
              <a:rPr lang="fr-FR" dirty="0">
                <a:solidFill>
                  <a:srgbClr val="000000"/>
                </a:solidFill>
              </a:rPr>
              <a:t>pour </a:t>
            </a:r>
            <a:r>
              <a:rPr lang="fr-FR" dirty="0" smtClean="0">
                <a:solidFill>
                  <a:srgbClr val="000000"/>
                </a:solidFill>
              </a:rPr>
              <a:t>consommateurs problématiques</a:t>
            </a:r>
            <a:r>
              <a:rPr lang="fr-FR" dirty="0">
                <a:solidFill>
                  <a:srgbClr val="000000"/>
                </a:solidFill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olidFill>
                  <a:srgbClr val="660066"/>
                </a:solidFill>
              </a:rPr>
              <a:t>Répression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pour producteurs et trafiquants.</a:t>
            </a:r>
          </a:p>
          <a:p>
            <a:pPr marL="0" indent="0">
              <a:buNone/>
            </a:pPr>
            <a:r>
              <a:rPr lang="fr-FR" b="1" dirty="0"/>
              <a:t> </a:t>
            </a:r>
            <a:endParaRPr lang="fr-FR" dirty="0"/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sym typeface="Symbol"/>
              </a:rPr>
              <a:t>* </a:t>
            </a:r>
            <a:r>
              <a:rPr lang="fr-FR" b="1" dirty="0" smtClean="0">
                <a:solidFill>
                  <a:srgbClr val="FF0000"/>
                </a:solidFill>
              </a:rPr>
              <a:t>Déclaration </a:t>
            </a:r>
            <a:r>
              <a:rPr lang="fr-FR" b="1" dirty="0">
                <a:solidFill>
                  <a:srgbClr val="FF0000"/>
                </a:solidFill>
              </a:rPr>
              <a:t>Conjointe de la Conférence Interministérielle Drogues du  25 </a:t>
            </a:r>
            <a:r>
              <a:rPr lang="fr-FR" b="1" dirty="0" smtClean="0">
                <a:solidFill>
                  <a:srgbClr val="FF0000"/>
                </a:solidFill>
              </a:rPr>
              <a:t>	janvier </a:t>
            </a:r>
            <a:r>
              <a:rPr lang="fr-FR" b="1" dirty="0">
                <a:solidFill>
                  <a:srgbClr val="FF0000"/>
                </a:solidFill>
              </a:rPr>
              <a:t>2010 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/>
              <a:t> </a:t>
            </a:r>
            <a:endParaRPr lang="fr-FR" dirty="0"/>
          </a:p>
          <a:p>
            <a:r>
              <a:rPr lang="fr-FR" dirty="0" smtClean="0">
                <a:solidFill>
                  <a:schemeClr val="tx1"/>
                </a:solidFill>
              </a:rPr>
              <a:t>Consommation </a:t>
            </a:r>
            <a:r>
              <a:rPr lang="fr-FR" dirty="0">
                <a:solidFill>
                  <a:schemeClr val="tx1"/>
                </a:solidFill>
              </a:rPr>
              <a:t>Drogues = </a:t>
            </a:r>
            <a:r>
              <a:rPr lang="fr-FR" dirty="0">
                <a:solidFill>
                  <a:srgbClr val="660066"/>
                </a:solidFill>
              </a:rPr>
              <a:t>Problème santé publique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Politique </a:t>
            </a:r>
            <a:r>
              <a:rPr lang="fr-FR" dirty="0">
                <a:solidFill>
                  <a:schemeClr val="tx1"/>
                </a:solidFill>
              </a:rPr>
              <a:t>globale et intégrée axée sur </a:t>
            </a:r>
            <a:r>
              <a:rPr lang="fr-FR" dirty="0">
                <a:solidFill>
                  <a:srgbClr val="660066"/>
                </a:solidFill>
              </a:rPr>
              <a:t>prévention, aide et  répression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Prison</a:t>
            </a:r>
            <a:r>
              <a:rPr lang="fr-FR" dirty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rgbClr val="660066"/>
                </a:solidFill>
              </a:rPr>
              <a:t>ultime remède </a:t>
            </a:r>
            <a:r>
              <a:rPr lang="fr-FR" dirty="0">
                <a:solidFill>
                  <a:schemeClr val="tx1"/>
                </a:solidFill>
              </a:rPr>
              <a:t>pour  consommateurs 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557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 smtClean="0"/>
              <a:t>II. </a:t>
            </a:r>
            <a:r>
              <a:rPr lang="fr-FR" sz="2800" b="1" dirty="0"/>
              <a:t>Instruments </a:t>
            </a:r>
            <a:r>
              <a:rPr lang="fr-FR" sz="2800" b="1" dirty="0" smtClean="0"/>
              <a:t>politiques (priorités)</a:t>
            </a:r>
            <a:br>
              <a:rPr lang="fr-FR" sz="2800" b="1" dirty="0" smtClean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041400"/>
            <a:ext cx="9144000" cy="60071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* </a:t>
            </a:r>
            <a:r>
              <a:rPr lang="fr-FR" b="1" dirty="0">
                <a:solidFill>
                  <a:srgbClr val="FF0000"/>
                </a:solidFill>
              </a:rPr>
              <a:t>Note politique du gouvernement fédéral relative à la problématique de la drogue du 19 </a:t>
            </a:r>
            <a:r>
              <a:rPr lang="fr-FR" b="1" dirty="0" smtClean="0">
                <a:solidFill>
                  <a:srgbClr val="FF0000"/>
                </a:solidFill>
              </a:rPr>
              <a:t>janvier </a:t>
            </a:r>
            <a:r>
              <a:rPr lang="fr-FR" b="1" dirty="0">
                <a:solidFill>
                  <a:srgbClr val="FF0000"/>
                </a:solidFill>
              </a:rPr>
              <a:t>2001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>
                <a:solidFill>
                  <a:schemeClr val="tx1"/>
                </a:solidFill>
              </a:rPr>
              <a:t>La consommation </a:t>
            </a:r>
            <a:r>
              <a:rPr lang="fr-FR" dirty="0">
                <a:solidFill>
                  <a:schemeClr val="tx1"/>
                </a:solidFill>
              </a:rPr>
              <a:t>« génère bien trop souvent soit une</a:t>
            </a:r>
          </a:p>
          <a:p>
            <a:pPr marL="0" indent="0" algn="ctr">
              <a:buNone/>
            </a:pPr>
            <a:r>
              <a:rPr lang="fr-FR" dirty="0">
                <a:solidFill>
                  <a:schemeClr val="tx1"/>
                </a:solidFill>
              </a:rPr>
              <a:t>criminalité dérivée, soit des nuisances sociales », de sorte qu’elle doit faire </a:t>
            </a:r>
            <a:r>
              <a:rPr lang="fr-FR" dirty="0" smtClean="0">
                <a:solidFill>
                  <a:schemeClr val="tx1"/>
                </a:solidFill>
              </a:rPr>
              <a:t>l’objet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chemeClr val="tx1"/>
                </a:solidFill>
              </a:rPr>
              <a:t> «d’une attention </a:t>
            </a:r>
            <a:r>
              <a:rPr lang="fr-FR" dirty="0">
                <a:solidFill>
                  <a:schemeClr val="tx1"/>
                </a:solidFill>
              </a:rPr>
              <a:t>particulière du ministère public </a:t>
            </a:r>
            <a:r>
              <a:rPr lang="fr-FR" dirty="0" smtClean="0">
                <a:solidFill>
                  <a:schemeClr val="tx1"/>
                </a:solidFill>
              </a:rPr>
              <a:t>»</a:t>
            </a:r>
          </a:p>
          <a:p>
            <a:pPr marL="0" indent="0" algn="ctr">
              <a:buNone/>
            </a:pPr>
            <a:endParaRPr lang="fr-FR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fr-FR" b="1" dirty="0" smtClean="0">
                <a:solidFill>
                  <a:srgbClr val="FF0000"/>
                </a:solidFill>
              </a:rPr>
              <a:t>Plan </a:t>
            </a:r>
            <a:r>
              <a:rPr lang="fr-FR" b="1" dirty="0">
                <a:solidFill>
                  <a:srgbClr val="FF0000"/>
                </a:solidFill>
              </a:rPr>
              <a:t>national de sécurité 2008-2011 </a:t>
            </a:r>
            <a:endParaRPr lang="fr-FR" b="1" dirty="0" smtClean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endParaRPr lang="fr-F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dirty="0" smtClean="0"/>
              <a:t> </a:t>
            </a:r>
            <a:r>
              <a:rPr lang="fr-FR" dirty="0" smtClean="0">
                <a:solidFill>
                  <a:srgbClr val="000000"/>
                </a:solidFill>
              </a:rPr>
              <a:t>« </a:t>
            </a:r>
            <a:r>
              <a:rPr lang="fr-FR" dirty="0">
                <a:solidFill>
                  <a:srgbClr val="000000"/>
                </a:solidFill>
              </a:rPr>
              <a:t>P</a:t>
            </a:r>
            <a:r>
              <a:rPr lang="fr-FR" dirty="0" smtClean="0">
                <a:solidFill>
                  <a:srgbClr val="000000"/>
                </a:solidFill>
              </a:rPr>
              <a:t>olitique </a:t>
            </a:r>
            <a:r>
              <a:rPr lang="fr-FR" dirty="0">
                <a:solidFill>
                  <a:srgbClr val="000000"/>
                </a:solidFill>
              </a:rPr>
              <a:t>de nuisance intégrale et intégrée </a:t>
            </a:r>
            <a:r>
              <a:rPr lang="fr-FR" dirty="0" smtClean="0">
                <a:solidFill>
                  <a:srgbClr val="000000"/>
                </a:solidFill>
              </a:rPr>
              <a:t>»</a:t>
            </a:r>
            <a:endParaRPr lang="fr-FR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fr-FR" b="1" dirty="0"/>
              <a:t> </a:t>
            </a:r>
            <a:endParaRPr lang="fr-FR" dirty="0"/>
          </a:p>
          <a:p>
            <a:pPr>
              <a:buFontTx/>
              <a:buChar char="•"/>
            </a:pPr>
            <a:r>
              <a:rPr lang="fr-FR" b="1" dirty="0" smtClean="0">
                <a:solidFill>
                  <a:srgbClr val="FF0000"/>
                </a:solidFill>
              </a:rPr>
              <a:t>Déclaration </a:t>
            </a:r>
            <a:r>
              <a:rPr lang="fr-FR" b="1" dirty="0">
                <a:solidFill>
                  <a:srgbClr val="FF0000"/>
                </a:solidFill>
              </a:rPr>
              <a:t>Conjointe de la Conférence Interministérielle Drogues du  25 	janvier 2010 </a:t>
            </a:r>
            <a:endParaRPr lang="fr-FR" b="1" dirty="0" smtClean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endParaRPr lang="fr-F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dirty="0" smtClean="0"/>
              <a:t> </a:t>
            </a:r>
            <a:r>
              <a:rPr lang="fr-FR" dirty="0">
                <a:solidFill>
                  <a:srgbClr val="000000"/>
                </a:solidFill>
              </a:rPr>
              <a:t>« </a:t>
            </a:r>
            <a:r>
              <a:rPr lang="fr-FR" dirty="0" smtClean="0">
                <a:solidFill>
                  <a:srgbClr val="000000"/>
                </a:solidFill>
              </a:rPr>
              <a:t>Priorité </a:t>
            </a:r>
            <a:r>
              <a:rPr lang="fr-FR" dirty="0">
                <a:solidFill>
                  <a:srgbClr val="000000"/>
                </a:solidFill>
              </a:rPr>
              <a:t>absolue de toute </a:t>
            </a:r>
            <a:r>
              <a:rPr lang="fr-FR" dirty="0" smtClean="0">
                <a:solidFill>
                  <a:srgbClr val="000000"/>
                </a:solidFill>
              </a:rPr>
              <a:t>politique criminelle </a:t>
            </a:r>
            <a:r>
              <a:rPr lang="fr-FR" dirty="0">
                <a:solidFill>
                  <a:srgbClr val="000000"/>
                </a:solidFill>
              </a:rPr>
              <a:t>visant à limiter la consommation de drogue et la délinquance liée à la drogue </a:t>
            </a:r>
            <a:r>
              <a:rPr lang="fr-FR" dirty="0" smtClean="0">
                <a:solidFill>
                  <a:srgbClr val="000000"/>
                </a:solidFill>
              </a:rPr>
              <a:t>»</a:t>
            </a:r>
          </a:p>
          <a:p>
            <a:pPr marL="0" indent="0" algn="just">
              <a:buNone/>
            </a:pPr>
            <a:endParaRPr lang="fr-FR" b="1" dirty="0">
              <a:solidFill>
                <a:srgbClr val="000000"/>
              </a:solidFill>
            </a:endParaRPr>
          </a:p>
          <a:p>
            <a:pPr algn="just"/>
            <a:r>
              <a:rPr lang="fr-FR" b="1" dirty="0">
                <a:solidFill>
                  <a:srgbClr val="FF0000"/>
                </a:solidFill>
              </a:rPr>
              <a:t>Accord de gouvernement du 9 octobre 2014</a:t>
            </a:r>
          </a:p>
          <a:p>
            <a:pPr marL="0" indent="0" algn="ctr">
              <a:buNone/>
            </a:pPr>
            <a:endParaRPr lang="fr-FR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fr-FR" dirty="0" smtClean="0">
                <a:solidFill>
                  <a:srgbClr val="000000"/>
                </a:solidFill>
              </a:rPr>
              <a:t>« Tolérance zéro pour le cannabis »</a:t>
            </a:r>
            <a:endParaRPr lang="fr-FR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07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88900"/>
            <a:ext cx="8229600" cy="1193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b="1" dirty="0" smtClean="0"/>
              <a:t>III. Dépenses publiques</a:t>
            </a:r>
            <a:endParaRPr lang="fr-FR" sz="2700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5964872"/>
            <a:ext cx="8229600" cy="8931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FF0000"/>
                </a:solidFill>
              </a:rPr>
              <a:t>Comparaison déclarations politiques et dépenses publiques</a:t>
            </a:r>
            <a:endParaRPr lang="fr-FR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660066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=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660066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Traduction approche sécuritaire</a:t>
            </a:r>
            <a:endParaRPr lang="fr-FR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660066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marL="0" indent="0">
              <a:buNone/>
            </a:pPr>
            <a:endParaRPr lang="fr-FR" sz="2400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135078"/>
              </p:ext>
            </p:extLst>
          </p:nvPr>
        </p:nvGraphicFramePr>
        <p:xfrm>
          <a:off x="0" y="1051870"/>
          <a:ext cx="9144000" cy="4913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Document" r:id="rId5" imgW="5969000" imgH="4432300" progId="Word.Document.12">
                  <p:embed/>
                </p:oleObj>
              </mc:Choice>
              <mc:Fallback>
                <p:oleObj name="Document" r:id="rId5" imgW="5969000" imgH="4432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1051870"/>
                        <a:ext cx="9144000" cy="49130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0510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88900"/>
            <a:ext cx="8229600" cy="1193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b="1" dirty="0" smtClean="0"/>
              <a:t>III. Dépenses publiques</a:t>
            </a:r>
            <a:endParaRPr lang="fr-FR" sz="2700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5785286"/>
            <a:ext cx="8229600" cy="107271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Augmentation dépenses </a:t>
            </a:r>
            <a:r>
              <a:rPr lang="fr-FR" sz="2400" b="1" dirty="0">
                <a:solidFill>
                  <a:srgbClr val="FF0000"/>
                </a:solidFill>
              </a:rPr>
              <a:t>liées à répression </a:t>
            </a:r>
            <a:endParaRPr lang="fr-FR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rgbClr val="FF0000"/>
                </a:solidFill>
              </a:rPr>
              <a:t> </a:t>
            </a:r>
            <a:endParaRPr lang="fr-FR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rgbClr val="FF0000"/>
                </a:solidFill>
              </a:rPr>
              <a:t>Majorité dépenses liées à recherche infractions</a:t>
            </a:r>
            <a:endParaRPr lang="fr-F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400" dirty="0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90186"/>
              </p:ext>
            </p:extLst>
          </p:nvPr>
        </p:nvGraphicFramePr>
        <p:xfrm>
          <a:off x="457200" y="1219880"/>
          <a:ext cx="8229600" cy="4721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Document" r:id="rId5" imgW="5969000" imgH="5638800" progId="Word.Document.12">
                  <p:embed/>
                </p:oleObj>
              </mc:Choice>
              <mc:Fallback>
                <p:oleObj name="Document" r:id="rId5" imgW="5969000" imgH="5638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" y="1219880"/>
                        <a:ext cx="8229600" cy="4721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8366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43726"/>
            <a:ext cx="9144000" cy="70092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700" b="1" dirty="0" smtClean="0">
                <a:solidFill>
                  <a:schemeClr val="tx1"/>
                </a:solidFill>
              </a:rPr>
              <a:t>Statistiques policières/Faits </a:t>
            </a:r>
            <a:r>
              <a:rPr lang="fr-FR" sz="2700" b="1" dirty="0">
                <a:solidFill>
                  <a:schemeClr val="tx1"/>
                </a:solidFill>
              </a:rPr>
              <a:t>enregistrés</a:t>
            </a:r>
            <a:r>
              <a:rPr lang="fr-FR" sz="2200" b="1" dirty="0">
                <a:solidFill>
                  <a:schemeClr val="tx1"/>
                </a:solidFill>
              </a:rPr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060339"/>
              </p:ext>
            </p:extLst>
          </p:nvPr>
        </p:nvGraphicFramePr>
        <p:xfrm>
          <a:off x="0" y="457200"/>
          <a:ext cx="9144000" cy="6400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48000"/>
                <a:gridCol w="3048000"/>
                <a:gridCol w="3048000"/>
              </a:tblGrid>
              <a:tr h="341176">
                <a:tc>
                  <a:txBody>
                    <a:bodyPr/>
                    <a:lstStyle/>
                    <a:p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Tous contentieux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Drogues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2006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999 696 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46 361 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(4,63%) 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2007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1 002 680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51 210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(5,11%)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2008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1 006 641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53 109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(5,28%)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2009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1 023 702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54 511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(5,32%)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2010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1 025 902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48 505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(4,73%)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2011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1 062 700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48 135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(4,53%)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2012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1 039 436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44 258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(4,26%)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2013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995 594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48 384 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(4,86%)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2014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971 591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54 817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(5,64%)</a:t>
                      </a:r>
                      <a:endParaRPr lang="fr-FR" sz="1800" b="1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11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2015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664 910</a:t>
                      </a:r>
                      <a:endParaRPr lang="fr-FR" sz="1800" b="1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37 802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(5,69%)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Total </a:t>
                      </a:r>
                      <a:endParaRPr lang="fr-FR" sz="18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9 792 852</a:t>
                      </a:r>
                      <a:endParaRPr lang="fr-FR" sz="18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487 092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(4,97%)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16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61572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</a:rPr>
              <a:t>Statistiques </a:t>
            </a:r>
            <a:r>
              <a:rPr lang="fr-FR" sz="2400" b="1" dirty="0">
                <a:solidFill>
                  <a:schemeClr val="tx1"/>
                </a:solidFill>
              </a:rPr>
              <a:t>policières</a:t>
            </a:r>
            <a:r>
              <a:rPr lang="fr-FR" sz="2400" b="1" dirty="0" smtClean="0">
                <a:solidFill>
                  <a:schemeClr val="tx1"/>
                </a:solidFill>
              </a:rPr>
              <a:t>/Type de faits</a:t>
            </a:r>
            <a:endParaRPr lang="fr-FR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3120963"/>
              </p:ext>
            </p:extLst>
          </p:nvPr>
        </p:nvGraphicFramePr>
        <p:xfrm>
          <a:off x="0" y="0"/>
          <a:ext cx="9119784" cy="6705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39973"/>
                <a:gridCol w="1139973"/>
                <a:gridCol w="1139973"/>
                <a:gridCol w="1108782"/>
                <a:gridCol w="1171164"/>
                <a:gridCol w="1139973"/>
                <a:gridCol w="1139973"/>
                <a:gridCol w="1139973"/>
              </a:tblGrid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Déten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tion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Usage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Com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merce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Imp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Exp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Fabri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cation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Autres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Total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2006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21 745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(47%)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10 887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(23%)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5 848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6 678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676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527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46 361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2007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24 971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(49%)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11 447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(22%)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6 230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(12%)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7 134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856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572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51 210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2008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25 194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(47%)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12 350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(24%)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6 418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7 522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917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708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53 109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2009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26 861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(49%)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11 822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(22%)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7 040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6 833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1 087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868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54 511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2010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29 333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(60%)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2 629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(5%)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6 647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(14%)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6 861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1 793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1 242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(3%)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48 505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2011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31 260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(65%)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1 565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6 416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6 112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(13%)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1 297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1 485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48 135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2012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30 121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(68%)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1 288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6 431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(15%)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3 527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(8%)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1 376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1 515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44 258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 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2013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33 999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(70%)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1 441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7 120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(15%)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2 688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(6%)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1 612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1 524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48 384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2014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39 426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(72%)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1 351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7 671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2 875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(5%)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1 907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1 587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54 817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98674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2015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27 338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(72%)</a:t>
                      </a:r>
                      <a:endParaRPr lang="fr-FR" sz="200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881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(2%)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5 366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(14%)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1 868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(5%)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1 402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(4%)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947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(3%)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37 802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effectLst/>
                          <a:latin typeface="Times New Roman"/>
                          <a:ea typeface="Osaka"/>
                          <a:cs typeface="Times New Roman"/>
                        </a:rPr>
                        <a:t> 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938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6833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2400" b="1" dirty="0">
                <a:solidFill>
                  <a:srgbClr val="000000"/>
                </a:solidFill>
              </a:rPr>
              <a:t>Statistiques policières/Type de </a:t>
            </a:r>
            <a:r>
              <a:rPr lang="fr-FR" sz="2400" b="1" dirty="0" smtClean="0">
                <a:solidFill>
                  <a:srgbClr val="000000"/>
                </a:solidFill>
              </a:rPr>
              <a:t>Drogues</a:t>
            </a:r>
            <a:endParaRPr lang="fr-FR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007315"/>
              </p:ext>
            </p:extLst>
          </p:nvPr>
        </p:nvGraphicFramePr>
        <p:xfrm>
          <a:off x="187788" y="885109"/>
          <a:ext cx="8805468" cy="584942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01367"/>
                <a:gridCol w="2201367"/>
                <a:gridCol w="2201367"/>
                <a:gridCol w="2201367"/>
              </a:tblGrid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 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Détention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Commerce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Imp/Exp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Cannabis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14 869</a:t>
                      </a:r>
                      <a:endParaRPr lang="fr-FR" sz="20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Times New Roman"/>
                          <a:ea typeface="SimSun"/>
                          <a:cs typeface="Calibri"/>
                        </a:rPr>
                        <a:t>2 957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Times New Roman"/>
                          <a:ea typeface="SimSun"/>
                          <a:cs typeface="Calibri"/>
                        </a:rPr>
                        <a:t>2 997</a:t>
                      </a: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XTC/Amphétamines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1 712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922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Times New Roman"/>
                          <a:ea typeface="SimSun"/>
                          <a:cs typeface="Calibri"/>
                        </a:rPr>
                        <a:t>134</a:t>
                      </a: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Cocaïne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1 542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1 099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449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Opiacés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1 365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862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283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Autres drogues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1 596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822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314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Médicaments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171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110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21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Hallucinogènes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128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38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60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Précurseurs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90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19</a:t>
                      </a:r>
                      <a:endParaRPr lang="fr-FR" sz="200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Osaka"/>
                          <a:cs typeface="Osaka"/>
                        </a:rPr>
                        <a:t>8</a:t>
                      </a:r>
                      <a:endParaRPr lang="fr-FR" sz="2000" dirty="0">
                        <a:effectLst/>
                        <a:latin typeface="Times New Roman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046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-215218" y="0"/>
            <a:ext cx="9359218" cy="10752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400" b="1" dirty="0"/>
              <a:t>Evolution socio-historique de la réglementation en matière de </a:t>
            </a:r>
            <a:r>
              <a:rPr lang="fr-FR" sz="2400" b="1" dirty="0" smtClean="0"/>
              <a:t>drogues</a:t>
            </a:r>
            <a:br>
              <a:rPr lang="fr-FR" sz="2400" b="1" dirty="0" smtClean="0"/>
            </a:br>
            <a:endParaRPr lang="fr-FR" sz="2400" dirty="0"/>
          </a:p>
        </p:txBody>
      </p: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105236"/>
              </p:ext>
            </p:extLst>
          </p:nvPr>
        </p:nvGraphicFramePr>
        <p:xfrm>
          <a:off x="-215218" y="1075268"/>
          <a:ext cx="9359218" cy="5643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884"/>
                <a:gridCol w="3278725"/>
                <a:gridCol w="3133556"/>
                <a:gridCol w="2520053"/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260772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solidFill>
                            <a:srgbClr val="800000"/>
                          </a:solidFill>
                        </a:rPr>
                        <a:t>Loi du 12 mars 1818 relative à l’art de guérir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fr-FR" dirty="0"/>
                    </a:p>
                  </a:txBody>
                  <a:tcPr/>
                </a:tc>
              </a:tr>
              <a:tr h="1168305">
                <a:tc rowSpan="2"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i="1" dirty="0" smtClean="0">
                          <a:solidFill>
                            <a:schemeClr val="tx1"/>
                          </a:solidFill>
                        </a:rPr>
                        <a:t>Convention internationale de l’opium du 23 janvier 1912</a:t>
                      </a:r>
                      <a:endParaRPr lang="fr-FR" sz="16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Loi du 24 février 1921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Première loi répressive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Droit international</a:t>
                      </a:r>
                    </a:p>
                    <a:p>
                      <a:pPr algn="ctr"/>
                      <a:r>
                        <a:rPr lang="fr-FR" dirty="0" smtClean="0"/>
                        <a:t>= Facteur</a:t>
                      </a:r>
                      <a:r>
                        <a:rPr lang="fr-FR" baseline="0" dirty="0" smtClean="0"/>
                        <a:t> de criminalisation </a:t>
                      </a:r>
                    </a:p>
                    <a:p>
                      <a:pPr algn="ctr"/>
                      <a:r>
                        <a:rPr lang="fr-FR" baseline="0" dirty="0" smtClean="0"/>
                        <a:t>Drogues</a:t>
                      </a:r>
                      <a:endParaRPr lang="fr-FR" dirty="0" smtClean="0"/>
                    </a:p>
                    <a:p>
                      <a:pPr algn="just"/>
                      <a:endParaRPr lang="fr-FR" dirty="0"/>
                    </a:p>
                  </a:txBody>
                  <a:tcPr>
                    <a:solidFill>
                      <a:srgbClr val="660066"/>
                    </a:solidFill>
                  </a:tcPr>
                </a:tc>
              </a:tr>
              <a:tr h="1457322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Convention des Nations Unies sur les stupéfiants du 30 mars 1961</a:t>
                      </a:r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400" dirty="0" smtClean="0"/>
                        <a:t>Convention des Nations Unies sur les psychotropes du 21 février</a:t>
                      </a:r>
                      <a:r>
                        <a:rPr lang="fr-FR" sz="1400" baseline="0" dirty="0" smtClean="0"/>
                        <a:t> 1971</a:t>
                      </a:r>
                      <a:endParaRPr lang="fr-FR" sz="14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Loi du 9 juillet 1975</a:t>
                      </a:r>
                    </a:p>
                    <a:p>
                      <a:pPr algn="ctr"/>
                      <a:r>
                        <a:rPr lang="fr-FR" b="1" dirty="0" smtClean="0"/>
                        <a:t>=</a:t>
                      </a:r>
                    </a:p>
                    <a:p>
                      <a:pPr algn="ctr"/>
                      <a:r>
                        <a:rPr lang="fr-FR" b="1" dirty="0" smtClean="0"/>
                        <a:t>Renforcement de la répression</a:t>
                      </a:r>
                      <a:endParaRPr lang="fr-FR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fr-FR" dirty="0"/>
                    </a:p>
                  </a:txBody>
                  <a:tcPr/>
                </a:tc>
              </a:tr>
              <a:tr h="159641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Convention des Nations Unies contre le trafic illicite du 20 décembre 1988</a:t>
                      </a:r>
                      <a:endParaRPr lang="fr-FR" sz="16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algn="ctr"/>
                      <a:r>
                        <a:rPr lang="fr-FR" b="1" dirty="0" smtClean="0"/>
                        <a:t>Lois des 4 avril et 3 mai 2003</a:t>
                      </a:r>
                    </a:p>
                    <a:p>
                      <a:pPr algn="ctr"/>
                      <a:r>
                        <a:rPr lang="fr-FR" b="1" dirty="0" smtClean="0"/>
                        <a:t>=</a:t>
                      </a:r>
                    </a:p>
                    <a:p>
                      <a:pPr algn="ctr"/>
                      <a:r>
                        <a:rPr lang="fr-FR" b="1" dirty="0" smtClean="0"/>
                        <a:t>Tentative de</a:t>
                      </a:r>
                      <a:r>
                        <a:rPr lang="fr-FR" b="1" baseline="0" dirty="0" smtClean="0"/>
                        <a:t> décriminalisation Cannabis</a:t>
                      </a:r>
                      <a:endParaRPr lang="fr-FR" b="1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Droit international</a:t>
                      </a:r>
                    </a:p>
                    <a:p>
                      <a:pPr algn="ctr"/>
                      <a:r>
                        <a:rPr lang="fr-FR" dirty="0" smtClean="0"/>
                        <a:t>= Résistance</a:t>
                      </a:r>
                      <a:r>
                        <a:rPr lang="fr-FR" baseline="0" dirty="0" smtClean="0"/>
                        <a:t> de criminalisation </a:t>
                      </a:r>
                      <a:endParaRPr lang="fr-FR" dirty="0" smtClean="0"/>
                    </a:p>
                    <a:p>
                      <a:pPr algn="just"/>
                      <a:endParaRPr lang="fr-FR" dirty="0"/>
                    </a:p>
                  </a:txBody>
                  <a:tcP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3390902" y="2614137"/>
            <a:ext cx="33019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3390902" y="3913311"/>
            <a:ext cx="33019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3238502" y="5715108"/>
            <a:ext cx="48259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latin typeface="Wingdings"/>
                <a:ea typeface="Wingdings"/>
                <a:cs typeface="Wingdings"/>
                <a:sym typeface="Wingdings"/>
              </a:rPr>
              <a:t>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1290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en matière de drogues 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COMPORTEMENTS (Loi du 24 février 1921) </a:t>
            </a:r>
          </a:p>
          <a:p>
            <a:pPr marL="0" indent="0">
              <a:buNone/>
            </a:pPr>
            <a:r>
              <a:rPr lang="fr-FR" i="1" dirty="0">
                <a:solidFill>
                  <a:schemeClr val="tx1"/>
                </a:solidFill>
              </a:rPr>
              <a:t> 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Pose le principe de </a:t>
            </a:r>
            <a:r>
              <a:rPr lang="fr-FR" b="1" dirty="0" smtClean="0">
                <a:solidFill>
                  <a:srgbClr val="FF0000"/>
                </a:solidFill>
              </a:rPr>
              <a:t>l’interdiction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(sauf autorisation médicale) :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sym typeface="Symbol"/>
              </a:rPr>
              <a:t></a:t>
            </a:r>
            <a:r>
              <a:rPr lang="fr-FR" dirty="0">
                <a:solidFill>
                  <a:schemeClr val="tx1"/>
                </a:solidFill>
              </a:rPr>
              <a:t>Importation, Exportation, Transit, Fabrication, Conservation, Etiquetage, Transport, </a:t>
            </a:r>
            <a:r>
              <a:rPr lang="fr-FR" b="1" dirty="0">
                <a:solidFill>
                  <a:schemeClr val="tx1"/>
                </a:solidFill>
              </a:rPr>
              <a:t>Détention</a:t>
            </a:r>
            <a:r>
              <a:rPr lang="fr-FR" dirty="0">
                <a:solidFill>
                  <a:schemeClr val="tx1"/>
                </a:solidFill>
              </a:rPr>
              <a:t>, Courtage, Vente, Offre en vente, Délivrance, Acquisition, Culture, Facilitation ou Incitation usage à autrui, Prescription abusive</a:t>
            </a:r>
            <a:r>
              <a:rPr lang="fr-FR" dirty="0" smtClean="0">
                <a:solidFill>
                  <a:schemeClr val="tx1"/>
                </a:solidFill>
              </a:rPr>
              <a:t>…</a:t>
            </a:r>
          </a:p>
          <a:p>
            <a:pPr marL="0" indent="0" algn="ctr">
              <a:buNone/>
            </a:pPr>
            <a:endParaRPr lang="fr-FR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‡ Pas incrimination usage de drogues</a:t>
            </a:r>
            <a:endParaRPr lang="fr-F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SUBSTANCES (Arrêté royal de 1930)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pPr>
              <a:buFont typeface="Symbol" charset="0"/>
              <a:buChar char="Þ"/>
            </a:pPr>
            <a:r>
              <a:rPr lang="fr-FR" dirty="0" smtClean="0">
                <a:solidFill>
                  <a:schemeClr val="tx1"/>
                </a:solidFill>
              </a:rPr>
              <a:t>Substances </a:t>
            </a:r>
            <a:r>
              <a:rPr lang="fr-FR" dirty="0">
                <a:solidFill>
                  <a:schemeClr val="tx1"/>
                </a:solidFill>
              </a:rPr>
              <a:t>vénéneuses, soporifiques, stupéfiantes, désinfectantes ou antiseptiques, psychotropes </a:t>
            </a:r>
            <a:r>
              <a:rPr lang="fr-FR" dirty="0" smtClean="0">
                <a:solidFill>
                  <a:schemeClr val="tx1"/>
                </a:solidFill>
              </a:rPr>
              <a:t>(cannabis)</a:t>
            </a:r>
          </a:p>
          <a:p>
            <a:pPr marL="0" indent="0"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fr-FR" sz="45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‡ 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Pas 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distinction entre les comportements ni entre les drogues</a:t>
            </a: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4450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en matière de drogues 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816100"/>
            <a:ext cx="9144000" cy="4826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 PEINES</a:t>
            </a:r>
          </a:p>
          <a:p>
            <a:pPr marL="0" indent="0">
              <a:buNone/>
            </a:pPr>
            <a:endParaRPr lang="fr-FR" dirty="0" smtClean="0">
              <a:solidFill>
                <a:srgbClr val="000000"/>
              </a:solidFill>
            </a:endParaRPr>
          </a:p>
          <a:p>
            <a:pPr>
              <a:buFont typeface="Symbol" charset="0"/>
              <a:buChar char="Þ"/>
            </a:pPr>
            <a:r>
              <a:rPr lang="fr-FR" dirty="0" smtClean="0">
                <a:solidFill>
                  <a:srgbClr val="FF0000"/>
                </a:solidFill>
              </a:rPr>
              <a:t>Emprisonnement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3 mois à 5 ans et amende de 1.000 à 100. 000 </a:t>
            </a:r>
            <a:r>
              <a:rPr lang="fr-FR" dirty="0" err="1">
                <a:solidFill>
                  <a:srgbClr val="000000"/>
                </a:solidFill>
              </a:rPr>
              <a:t>eur</a:t>
            </a:r>
            <a:r>
              <a:rPr lang="fr-FR" dirty="0">
                <a:solidFill>
                  <a:srgbClr val="000000"/>
                </a:solidFill>
              </a:rPr>
              <a:t> (x 6) pour substances </a:t>
            </a:r>
            <a:r>
              <a:rPr lang="fr-FR" b="1" dirty="0">
                <a:solidFill>
                  <a:srgbClr val="000000"/>
                </a:solidFill>
              </a:rPr>
              <a:t>stupéfiantes et psychotropes </a:t>
            </a:r>
            <a:endParaRPr lang="fr-FR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</a:rPr>
              <a:t>+ </a:t>
            </a:r>
            <a:r>
              <a:rPr lang="fr-FR" dirty="0">
                <a:solidFill>
                  <a:srgbClr val="FF0000"/>
                </a:solidFill>
              </a:rPr>
              <a:t>Réclusion</a:t>
            </a:r>
            <a:r>
              <a:rPr lang="fr-FR" dirty="0">
                <a:solidFill>
                  <a:srgbClr val="000000"/>
                </a:solidFill>
              </a:rPr>
              <a:t> de 15 à 20 ans si circonstances aggravantes (mineurs, association, maladie, incapacité ou mort…)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876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</a:t>
            </a:r>
            <a:br>
              <a:rPr lang="fr-FR" sz="2800" b="1" dirty="0" smtClean="0"/>
            </a:br>
            <a:r>
              <a:rPr lang="fr-FR" sz="2800" b="1" dirty="0" smtClean="0"/>
              <a:t>Détention de cannabis en vue de l’usage personnel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Loi </a:t>
            </a:r>
            <a:r>
              <a:rPr lang="fr-FR" b="1" dirty="0">
                <a:solidFill>
                  <a:schemeClr val="tx1"/>
                </a:solidFill>
              </a:rPr>
              <a:t>4 </a:t>
            </a:r>
            <a:r>
              <a:rPr lang="fr-FR" b="1" dirty="0" smtClean="0">
                <a:solidFill>
                  <a:schemeClr val="tx1"/>
                </a:solidFill>
              </a:rPr>
              <a:t>avril 2003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rgbClr val="660066"/>
                </a:solidFill>
              </a:rPr>
              <a:t>D</a:t>
            </a:r>
            <a:r>
              <a:rPr lang="fr-FR" dirty="0" smtClean="0">
                <a:solidFill>
                  <a:srgbClr val="660066"/>
                </a:solidFill>
              </a:rPr>
              <a:t>iminution </a:t>
            </a:r>
            <a:r>
              <a:rPr lang="fr-FR" dirty="0">
                <a:solidFill>
                  <a:srgbClr val="660066"/>
                </a:solidFill>
              </a:rPr>
              <a:t>des </a:t>
            </a:r>
            <a:r>
              <a:rPr lang="fr-FR" dirty="0" smtClean="0">
                <a:solidFill>
                  <a:srgbClr val="660066"/>
                </a:solidFill>
              </a:rPr>
              <a:t>peines</a:t>
            </a:r>
            <a:r>
              <a:rPr lang="fr-FR" dirty="0" smtClean="0">
                <a:solidFill>
                  <a:schemeClr val="tx1"/>
                </a:solidFill>
              </a:rPr>
              <a:t>: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</a:rPr>
              <a:t>- Amende de 15 à 25 </a:t>
            </a:r>
            <a:r>
              <a:rPr lang="fr-FR" b="1" dirty="0" err="1">
                <a:solidFill>
                  <a:schemeClr val="tx1"/>
                </a:solidFill>
              </a:rPr>
              <a:t>eur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pour </a:t>
            </a:r>
            <a:r>
              <a:rPr lang="fr-FR" dirty="0" smtClean="0">
                <a:solidFill>
                  <a:schemeClr val="tx1"/>
                </a:solidFill>
              </a:rPr>
              <a:t>1</a:t>
            </a:r>
            <a:r>
              <a:rPr lang="fr-FR" baseline="30000" dirty="0" smtClean="0">
                <a:solidFill>
                  <a:schemeClr val="tx1"/>
                </a:solidFill>
              </a:rPr>
              <a:t>ère </a:t>
            </a:r>
            <a:r>
              <a:rPr lang="fr-FR" dirty="0" smtClean="0">
                <a:solidFill>
                  <a:schemeClr val="tx1"/>
                </a:solidFill>
              </a:rPr>
              <a:t>infraction</a:t>
            </a: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- </a:t>
            </a:r>
            <a:r>
              <a:rPr lang="fr-FR" b="1" dirty="0">
                <a:solidFill>
                  <a:schemeClr val="tx1"/>
                </a:solidFill>
              </a:rPr>
              <a:t>Amende de 26 à 50 </a:t>
            </a:r>
            <a:r>
              <a:rPr lang="fr-FR" b="1" dirty="0" err="1">
                <a:solidFill>
                  <a:schemeClr val="tx1"/>
                </a:solidFill>
              </a:rPr>
              <a:t>eur</a:t>
            </a:r>
            <a:r>
              <a:rPr lang="fr-FR" dirty="0">
                <a:solidFill>
                  <a:schemeClr val="tx1"/>
                </a:solidFill>
              </a:rPr>
              <a:t> si récidive dans l’année depuis 1</a:t>
            </a:r>
            <a:r>
              <a:rPr lang="fr-FR" baseline="30000" dirty="0">
                <a:solidFill>
                  <a:schemeClr val="tx1"/>
                </a:solidFill>
              </a:rPr>
              <a:t>ère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condamnation</a:t>
            </a:r>
            <a:endParaRPr lang="fr-FR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fr-FR" b="1" dirty="0" smtClean="0">
                <a:solidFill>
                  <a:srgbClr val="FF0000"/>
                </a:solidFill>
              </a:rPr>
              <a:t>Emprisonnement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de 8 jours à 1 mois et amende de 50 à 100 </a:t>
            </a:r>
            <a:r>
              <a:rPr lang="fr-FR" b="1" dirty="0" err="1">
                <a:solidFill>
                  <a:schemeClr val="tx1"/>
                </a:solidFill>
              </a:rPr>
              <a:t>eur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si nouvelle récidive dans l'année depuis 2</a:t>
            </a:r>
            <a:r>
              <a:rPr lang="fr-FR" baseline="30000" dirty="0">
                <a:solidFill>
                  <a:schemeClr val="tx1"/>
                </a:solidFill>
              </a:rPr>
              <a:t>ème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condamnation</a:t>
            </a:r>
          </a:p>
          <a:p>
            <a:pPr>
              <a:buFontTx/>
              <a:buChar char="-"/>
            </a:pP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= 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Dépénalisation de droit de 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la détention de cannabis pour usage personnel</a:t>
            </a:r>
          </a:p>
          <a:p>
            <a:pPr>
              <a:buFontTx/>
              <a:buChar char="-"/>
            </a:pP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111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</a:t>
            </a:r>
            <a:br>
              <a:rPr lang="fr-FR" sz="2800" b="1" dirty="0" smtClean="0"/>
            </a:br>
            <a:r>
              <a:rPr lang="fr-FR" sz="2800" b="1" dirty="0" smtClean="0"/>
              <a:t>Détention de cannabis en vue de l’usage personnel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fr-FR" b="1" dirty="0" smtClean="0">
                <a:solidFill>
                  <a:schemeClr val="tx1"/>
                </a:solidFill>
              </a:rPr>
              <a:t>Loi du 3 mai 2003</a:t>
            </a:r>
            <a:r>
              <a:rPr lang="fr-FR" i="1" dirty="0" smtClean="0">
                <a:solidFill>
                  <a:schemeClr val="tx1"/>
                </a:solidFill>
              </a:rPr>
              <a:t>: « </a:t>
            </a:r>
            <a:r>
              <a:rPr lang="fr-FR" dirty="0" smtClean="0">
                <a:solidFill>
                  <a:schemeClr val="tx1"/>
                </a:solidFill>
              </a:rPr>
              <a:t>Par </a:t>
            </a:r>
            <a:r>
              <a:rPr lang="fr-FR" dirty="0">
                <a:solidFill>
                  <a:schemeClr val="tx1"/>
                </a:solidFill>
              </a:rPr>
              <a:t>dérogation à l'article 40 de la loi sur la fonction de police, en cas de </a:t>
            </a:r>
            <a:r>
              <a:rPr lang="fr-FR" dirty="0">
                <a:solidFill>
                  <a:srgbClr val="660066"/>
                </a:solidFill>
              </a:rPr>
              <a:t>détention, par un majeur, d'une quantité de cannabis à des fins d'usage personnel</a:t>
            </a:r>
            <a:r>
              <a:rPr lang="fr-FR" dirty="0">
                <a:solidFill>
                  <a:schemeClr val="tx1"/>
                </a:solidFill>
              </a:rPr>
              <a:t>, qui n'est pas accompagné de nuisances publiques ou d'usage problématique, il ne sera procédé qu'à un </a:t>
            </a:r>
            <a:r>
              <a:rPr lang="fr-FR" dirty="0">
                <a:solidFill>
                  <a:srgbClr val="FF0000"/>
                </a:solidFill>
              </a:rPr>
              <a:t>enregistrement policier</a:t>
            </a:r>
            <a:r>
              <a:rPr lang="fr-FR" dirty="0">
                <a:solidFill>
                  <a:schemeClr val="tx1"/>
                </a:solidFill>
              </a:rPr>
              <a:t> </a:t>
            </a:r>
            <a:r>
              <a:rPr lang="fr-FR" i="1" dirty="0" smtClean="0">
                <a:solidFill>
                  <a:schemeClr val="tx1"/>
                </a:solidFill>
              </a:rPr>
              <a:t>»</a:t>
            </a:r>
            <a:endParaRPr lang="fr-FR" dirty="0">
              <a:solidFill>
                <a:schemeClr val="tx1"/>
              </a:solidFill>
            </a:endParaRPr>
          </a:p>
          <a:p>
            <a:endParaRPr lang="fr-FR" i="1" dirty="0" smtClean="0">
              <a:solidFill>
                <a:schemeClr val="tx1"/>
              </a:solidFill>
            </a:endParaRPr>
          </a:p>
          <a:p>
            <a:r>
              <a:rPr lang="fr-FR" i="1" dirty="0" smtClean="0">
                <a:solidFill>
                  <a:srgbClr val="FF0000"/>
                </a:solidFill>
              </a:rPr>
              <a:t>Enregistrement </a:t>
            </a:r>
            <a:r>
              <a:rPr lang="fr-FR" i="1" dirty="0">
                <a:solidFill>
                  <a:srgbClr val="FF0000"/>
                </a:solidFill>
              </a:rPr>
              <a:t>anonyme </a:t>
            </a:r>
            <a:r>
              <a:rPr lang="fr-FR" dirty="0">
                <a:solidFill>
                  <a:schemeClr val="tx1"/>
                </a:solidFill>
              </a:rPr>
              <a:t>(Complément à directive ministérielle 16 mai 2003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marL="0" indent="0" algn="ctr">
              <a:buNone/>
            </a:pP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= Décriminalisation de fait de la détention de cannabis pour usage personnel</a:t>
            </a:r>
            <a:endParaRPr lang="fr-FR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endParaRPr lang="fr-FR" b="1" dirty="0" smtClean="0">
              <a:solidFill>
                <a:schemeClr val="tx1"/>
              </a:solidFill>
              <a:sym typeface="Symbol"/>
            </a:endParaRPr>
          </a:p>
          <a:p>
            <a:r>
              <a:rPr lang="fr-FR" b="1" dirty="0" smtClean="0">
                <a:solidFill>
                  <a:schemeClr val="tx1"/>
                </a:solidFill>
                <a:sym typeface="Symbol"/>
              </a:rPr>
              <a:t>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Annulé par la Cour d'arbitrage le 20 octobre </a:t>
            </a:r>
            <a:r>
              <a:rPr lang="fr-FR" dirty="0" smtClean="0">
                <a:solidFill>
                  <a:schemeClr val="tx1"/>
                </a:solidFill>
              </a:rPr>
              <a:t>2004 pour </a:t>
            </a:r>
            <a:r>
              <a:rPr lang="fr-FR" dirty="0" smtClean="0">
                <a:solidFill>
                  <a:srgbClr val="660066"/>
                </a:solidFill>
              </a:rPr>
              <a:t>violation du principe de légalité</a:t>
            </a:r>
            <a:endParaRPr lang="fr-FR" dirty="0">
              <a:solidFill>
                <a:srgbClr val="660066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940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</a:t>
            </a:r>
            <a:br>
              <a:rPr lang="fr-FR" sz="2800" b="1" dirty="0" smtClean="0"/>
            </a:br>
            <a:r>
              <a:rPr lang="fr-FR" sz="2800" b="1" dirty="0" smtClean="0"/>
              <a:t>Détention de cannabis en vue de l’usage personnel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0000"/>
                </a:solidFill>
              </a:rPr>
              <a:t>Directive du 25 janvier 2005 relative à la constatation, l'enregistrement et la poursuite des infractions relatives à la détention de cannabis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</a:rPr>
              <a:t> 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Détention de cannabis à des fins d'usage personnel par un </a:t>
            </a:r>
            <a:r>
              <a:rPr lang="fr-FR" b="1" dirty="0" smtClean="0">
                <a:solidFill>
                  <a:schemeClr val="tx1"/>
                </a:solidFill>
              </a:rPr>
              <a:t>majeur</a:t>
            </a:r>
            <a:r>
              <a:rPr lang="fr-FR" dirty="0">
                <a:solidFill>
                  <a:schemeClr val="tx1"/>
                </a:solidFill>
              </a:rPr>
              <a:t> r</a:t>
            </a:r>
            <a:r>
              <a:rPr lang="fr-FR" dirty="0" smtClean="0">
                <a:solidFill>
                  <a:schemeClr val="tx1"/>
                </a:solidFill>
              </a:rPr>
              <a:t>elève </a:t>
            </a:r>
            <a:r>
              <a:rPr lang="fr-FR" dirty="0">
                <a:solidFill>
                  <a:schemeClr val="tx1"/>
                </a:solidFill>
              </a:rPr>
              <a:t>« </a:t>
            </a:r>
            <a:r>
              <a:rPr lang="fr-FR" b="1" dirty="0">
                <a:solidFill>
                  <a:schemeClr val="tx1"/>
                </a:solidFill>
              </a:rPr>
              <a:t>du degré de priorité le plus bas de la politique des poursuites </a:t>
            </a:r>
            <a:r>
              <a:rPr lang="fr-FR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Procès</a:t>
            </a:r>
            <a:r>
              <a:rPr lang="fr-FR" b="1" dirty="0">
                <a:solidFill>
                  <a:schemeClr val="tx1"/>
                </a:solidFill>
              </a:rPr>
              <a:t>-verbal simplifié</a:t>
            </a:r>
            <a:r>
              <a:rPr lang="fr-FR" dirty="0">
                <a:solidFill>
                  <a:schemeClr val="tx1"/>
                </a:solidFill>
              </a:rPr>
              <a:t> (PVS) transmis mensuellement au parquet (listing)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pPr marL="0" indent="0" algn="ctr">
              <a:buNone/>
            </a:pP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Symbol"/>
              </a:rPr>
              <a:t></a:t>
            </a: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PVS ne sont pas introduits dans le système informatique des 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parquets, 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660066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mais possibilité pour le parquet « d’évoquer » un PVS</a:t>
            </a:r>
            <a:endParaRPr lang="fr-FR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660066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11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</a:t>
            </a:r>
            <a:br>
              <a:rPr lang="fr-FR" sz="2800" b="1" dirty="0" smtClean="0"/>
            </a:br>
            <a:r>
              <a:rPr lang="fr-FR" sz="2800" b="1" dirty="0" smtClean="0"/>
              <a:t>Détention de cannabis en vue de l’usage personnel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0000"/>
                </a:solidFill>
              </a:rPr>
              <a:t>Directive du 25 janvier 2005 relative à la constatation, l'enregistrement et la poursuite des infractions relatives à la détention de cannabis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</a:rPr>
              <a:t> 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Pas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saisie cannabis (</a:t>
            </a:r>
            <a:r>
              <a:rPr lang="fr-FR" b="1" dirty="0">
                <a:solidFill>
                  <a:srgbClr val="660066"/>
                </a:solidFill>
              </a:rPr>
              <a:t>mais abandon volontaire</a:t>
            </a:r>
            <a:r>
              <a:rPr lang="fr-FR" b="1" dirty="0">
                <a:solidFill>
                  <a:schemeClr val="tx1"/>
                </a:solidFill>
              </a:rPr>
              <a:t>)</a:t>
            </a: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r>
              <a:rPr lang="fr-FR" b="1" dirty="0">
                <a:solidFill>
                  <a:schemeClr val="tx1"/>
                </a:solidFill>
              </a:rPr>
              <a:t>Suppression de la notion d'usage problématique</a:t>
            </a: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</a:rPr>
              <a:t> 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Si détention </a:t>
            </a:r>
            <a:r>
              <a:rPr lang="fr-FR" b="1" dirty="0">
                <a:solidFill>
                  <a:schemeClr val="tx1"/>
                </a:solidFill>
              </a:rPr>
              <a:t>de cannabis accompagnée d'un trouble à l'ordre public</a:t>
            </a: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</a:rPr>
              <a:t> 	</a:t>
            </a:r>
            <a:r>
              <a:rPr lang="fr-FR" b="1" dirty="0" smtClean="0">
                <a:sym typeface="Symbol"/>
              </a:rPr>
              <a:t></a:t>
            </a:r>
            <a:r>
              <a:rPr lang="fr-FR" b="1" dirty="0" smtClean="0"/>
              <a:t> </a:t>
            </a:r>
            <a:r>
              <a:rPr lang="fr-FR" dirty="0" smtClean="0">
                <a:solidFill>
                  <a:schemeClr val="tx1"/>
                </a:solidFill>
              </a:rPr>
              <a:t>P</a:t>
            </a:r>
            <a:r>
              <a:rPr lang="fr-FR" b="1" dirty="0" smtClean="0">
                <a:solidFill>
                  <a:schemeClr val="tx1"/>
                </a:solidFill>
              </a:rPr>
              <a:t>rocès</a:t>
            </a:r>
            <a:r>
              <a:rPr lang="fr-FR" b="1" dirty="0">
                <a:solidFill>
                  <a:schemeClr val="tx1"/>
                </a:solidFill>
              </a:rPr>
              <a:t>-verbal normal </a:t>
            </a:r>
            <a:r>
              <a:rPr lang="fr-FR" dirty="0">
                <a:solidFill>
                  <a:schemeClr val="tx1"/>
                </a:solidFill>
              </a:rPr>
              <a:t>transmis au parquet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ym typeface="Symbol"/>
              </a:rPr>
              <a:t>	</a:t>
            </a:r>
            <a:r>
              <a:rPr lang="fr-FR" b="1" dirty="0" smtClean="0"/>
              <a:t> </a:t>
            </a:r>
            <a:r>
              <a:rPr lang="fr-FR" dirty="0" smtClean="0">
                <a:solidFill>
                  <a:schemeClr val="tx1"/>
                </a:solidFill>
              </a:rPr>
              <a:t>S</a:t>
            </a:r>
            <a:r>
              <a:rPr lang="fr-FR" b="1" dirty="0" smtClean="0">
                <a:solidFill>
                  <a:schemeClr val="tx1"/>
                </a:solidFill>
              </a:rPr>
              <a:t>aisie </a:t>
            </a:r>
            <a:r>
              <a:rPr lang="fr-FR" b="1" dirty="0">
                <a:solidFill>
                  <a:schemeClr val="tx1"/>
                </a:solidFill>
              </a:rPr>
              <a:t>cannabis</a:t>
            </a: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9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b="1" dirty="0"/>
              <a:t>I. Instruments </a:t>
            </a:r>
            <a:r>
              <a:rPr lang="fr-FR" sz="2800" b="1" dirty="0" smtClean="0"/>
              <a:t>juridiques </a:t>
            </a:r>
            <a:br>
              <a:rPr lang="fr-FR" sz="2800" b="1" dirty="0" smtClean="0"/>
            </a:br>
            <a:r>
              <a:rPr lang="fr-FR" sz="2800" b="1" dirty="0" smtClean="0"/>
              <a:t>Détention de cannabis en vue de l’usage personnel</a:t>
            </a:r>
            <a:r>
              <a:rPr lang="fr-FR" sz="2800" dirty="0"/>
              <a:t/>
            </a:r>
            <a:br>
              <a:rPr lang="fr-FR" sz="2800" dirty="0"/>
            </a:br>
            <a:endParaRPr lang="fr-FR" sz="27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8721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0000"/>
                </a:solidFill>
              </a:rPr>
              <a:t>C</a:t>
            </a:r>
            <a:r>
              <a:rPr lang="fr-FR" b="1" dirty="0" smtClean="0">
                <a:solidFill>
                  <a:srgbClr val="FF0000"/>
                </a:solidFill>
              </a:rPr>
              <a:t>irculaire </a:t>
            </a:r>
            <a:r>
              <a:rPr lang="fr-FR" b="1" dirty="0">
                <a:solidFill>
                  <a:srgbClr val="FF0000"/>
                </a:solidFill>
              </a:rPr>
              <a:t>commune du ministre de la Justice et du Collège des procureurs généraux </a:t>
            </a:r>
            <a:r>
              <a:rPr lang="fr-FR" b="1" dirty="0" smtClean="0">
                <a:solidFill>
                  <a:srgbClr val="FF0000"/>
                </a:solidFill>
              </a:rPr>
              <a:t>du 21 </a:t>
            </a:r>
            <a:r>
              <a:rPr lang="fr-FR" b="1" dirty="0">
                <a:solidFill>
                  <a:srgbClr val="FF0000"/>
                </a:solidFill>
              </a:rPr>
              <a:t>décembre 2015 </a:t>
            </a:r>
            <a:r>
              <a:rPr lang="fr-FR" b="1" dirty="0">
                <a:solidFill>
                  <a:schemeClr val="tx1"/>
                </a:solidFill>
              </a:rPr>
              <a:t> </a:t>
            </a:r>
            <a:r>
              <a:rPr lang="fr-FR" b="1" dirty="0">
                <a:solidFill>
                  <a:srgbClr val="FF0000"/>
                </a:solidFill>
              </a:rPr>
              <a:t>relative à la constatation, l'enregistrement et la politique des poursuites en matière de détention et de vente au détail de drogues illicites </a:t>
            </a:r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« Il </a:t>
            </a:r>
            <a:r>
              <a:rPr lang="fr-FR" dirty="0"/>
              <a:t>ne s'agit pas de revoir la philosophie générale de la politique des </a:t>
            </a:r>
            <a:r>
              <a:rPr lang="fr-FR" dirty="0" smtClean="0"/>
              <a:t>drogues » </a:t>
            </a:r>
          </a:p>
          <a:p>
            <a:pPr marL="0" indent="0" algn="just">
              <a:buNone/>
            </a:pPr>
            <a:endParaRPr lang="fr-FR" dirty="0">
              <a:solidFill>
                <a:schemeClr val="tx1"/>
              </a:solidFill>
            </a:endParaRPr>
          </a:p>
          <a:p>
            <a:pPr algn="just">
              <a:buFontTx/>
              <a:buChar char="•"/>
            </a:pPr>
            <a:r>
              <a:rPr lang="fr-FR" b="1" dirty="0" smtClean="0">
                <a:solidFill>
                  <a:srgbClr val="660066"/>
                </a:solidFill>
                <a:sym typeface="Symbol"/>
              </a:rPr>
              <a:t>A</a:t>
            </a:r>
            <a:r>
              <a:rPr lang="fr-FR" b="1" dirty="0" smtClean="0">
                <a:solidFill>
                  <a:srgbClr val="660066"/>
                </a:solidFill>
              </a:rPr>
              <a:t>symétrie</a:t>
            </a:r>
            <a:r>
              <a:rPr lang="fr-FR" dirty="0" smtClean="0">
                <a:solidFill>
                  <a:srgbClr val="660066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entre </a:t>
            </a:r>
            <a:r>
              <a:rPr lang="fr-FR" dirty="0" smtClean="0">
                <a:solidFill>
                  <a:schemeClr val="tx1"/>
                </a:solidFill>
              </a:rPr>
              <a:t>infractions </a:t>
            </a:r>
            <a:r>
              <a:rPr lang="fr-FR" dirty="0">
                <a:solidFill>
                  <a:schemeClr val="tx1"/>
                </a:solidFill>
              </a:rPr>
              <a:t>relatives au cannabis et celles relatives aux autres </a:t>
            </a:r>
            <a:r>
              <a:rPr lang="fr-FR" dirty="0" smtClean="0">
                <a:solidFill>
                  <a:schemeClr val="tx1"/>
                </a:solidFill>
              </a:rPr>
              <a:t>drogues</a:t>
            </a:r>
          </a:p>
          <a:p>
            <a:pPr algn="just">
              <a:buFontTx/>
              <a:buChar char="•"/>
            </a:pPr>
            <a:endParaRPr lang="fr-FR" dirty="0" smtClean="0">
              <a:solidFill>
                <a:schemeClr val="tx1"/>
              </a:solidFill>
            </a:endParaRPr>
          </a:p>
          <a:p>
            <a:pPr algn="just">
              <a:buFontTx/>
              <a:buChar char="•"/>
            </a:pPr>
            <a:r>
              <a:rPr lang="fr-FR" b="1" dirty="0" smtClean="0">
                <a:solidFill>
                  <a:schemeClr val="tx1"/>
                </a:solidFill>
              </a:rPr>
              <a:t>Détention par </a:t>
            </a:r>
            <a:r>
              <a:rPr lang="fr-FR" b="1" dirty="0">
                <a:solidFill>
                  <a:schemeClr val="tx1"/>
                </a:solidFill>
              </a:rPr>
              <a:t>un majeur d'une quantité de cannabis </a:t>
            </a:r>
            <a:r>
              <a:rPr lang="fr-FR" dirty="0">
                <a:solidFill>
                  <a:schemeClr val="tx1"/>
                </a:solidFill>
              </a:rPr>
              <a:t>ne dépassant pas trois grammes ou une plante de cannabis, sans indice de vente, ni circonstance aggravante, ni troubles à l'ordre </a:t>
            </a:r>
            <a:r>
              <a:rPr lang="fr-FR" dirty="0" smtClean="0">
                <a:solidFill>
                  <a:schemeClr val="tx1"/>
                </a:solidFill>
              </a:rPr>
              <a:t>public</a:t>
            </a:r>
          </a:p>
          <a:p>
            <a:pPr marL="0" indent="0" algn="just">
              <a:buNone/>
            </a:pPr>
            <a:r>
              <a:rPr lang="fr-FR" b="1" dirty="0" smtClean="0">
                <a:sym typeface="Symbol"/>
              </a:rPr>
              <a:t>	</a:t>
            </a:r>
            <a:r>
              <a:rPr lang="fr-FR" b="1" dirty="0" smtClean="0">
                <a:solidFill>
                  <a:srgbClr val="660066"/>
                </a:solidFill>
                <a:sym typeface="Symbol"/>
              </a:rPr>
              <a:t> PVS</a:t>
            </a:r>
          </a:p>
          <a:p>
            <a:pPr marL="0" indent="0" algn="just">
              <a:buNone/>
            </a:pPr>
            <a:r>
              <a:rPr lang="fr-FR" b="1" dirty="0" smtClean="0">
                <a:sym typeface="Symbol"/>
              </a:rPr>
              <a:t>	</a:t>
            </a:r>
          </a:p>
          <a:p>
            <a:pPr marL="0" indent="0" algn="just">
              <a:buNone/>
            </a:pPr>
            <a:r>
              <a:rPr lang="fr-FR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Symbol"/>
              </a:rPr>
              <a:t>	</a:t>
            </a:r>
            <a:r>
              <a:rPr lang="fr-FR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‡</a:t>
            </a:r>
            <a:r>
              <a:rPr lang="fr-F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Symbol"/>
              </a:rPr>
              <a:t> Saisie du cannabis!</a:t>
            </a:r>
            <a:endParaRPr lang="fr-FR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26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986</Words>
  <Application>Microsoft Macintosh PowerPoint</Application>
  <PresentationFormat>Présentation à l'écran (4:3)</PresentationFormat>
  <Paragraphs>420</Paragraphs>
  <Slides>17</Slides>
  <Notes>13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Thème Office</vt:lpstr>
      <vt:lpstr>Document</vt:lpstr>
      <vt:lpstr>IEV – Chantier des idées</vt:lpstr>
      <vt:lpstr>Evolution socio-historique de la réglementation en matière de drogues </vt:lpstr>
      <vt:lpstr>I. Instruments juridiques en matière de drogues  </vt:lpstr>
      <vt:lpstr>I. Instruments juridiques en matière de drogues  </vt:lpstr>
      <vt:lpstr>I. Instruments juridiques  Détention de cannabis en vue de l’usage personnel </vt:lpstr>
      <vt:lpstr>I. Instruments juridiques  Détention de cannabis en vue de l’usage personnel </vt:lpstr>
      <vt:lpstr>I. Instruments juridiques  Détention de cannabis en vue de l’usage personnel </vt:lpstr>
      <vt:lpstr>I. Instruments juridiques  Détention de cannabis en vue de l’usage personnel </vt:lpstr>
      <vt:lpstr>I. Instruments juridiques  Détention de cannabis en vue de l’usage personnel </vt:lpstr>
      <vt:lpstr>I. Instruments juridiques  Détention de cannabis pour usage personnel </vt:lpstr>
      <vt:lpstr> II. Instruments politiques (priorités)  </vt:lpstr>
      <vt:lpstr>II. Instruments politiques (priorités)  </vt:lpstr>
      <vt:lpstr>III. Dépenses publiques</vt:lpstr>
      <vt:lpstr>III. Dépenses publiques</vt:lpstr>
      <vt:lpstr> Statistiques policières/Faits enregistrés  </vt:lpstr>
      <vt:lpstr>Statistiques policières/Type de faits</vt:lpstr>
      <vt:lpstr>Statistiques policières/Type de Drogues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IEV – Chantier des idées</dc:title>
  <dc:creator>Sinfo FUSL</dc:creator>
  <cp:lastModifiedBy>Sinfo FUSL</cp:lastModifiedBy>
  <cp:revision>55</cp:revision>
  <dcterms:created xsi:type="dcterms:W3CDTF">2016-10-13T12:40:19Z</dcterms:created>
  <dcterms:modified xsi:type="dcterms:W3CDTF">2016-10-19T13:40:42Z</dcterms:modified>
</cp:coreProperties>
</file>