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331" r:id="rId7"/>
    <p:sldId id="262" r:id="rId8"/>
    <p:sldId id="264" r:id="rId9"/>
    <p:sldId id="335" r:id="rId10"/>
    <p:sldId id="265" r:id="rId11"/>
    <p:sldId id="332" r:id="rId12"/>
    <p:sldId id="333" r:id="rId13"/>
    <p:sldId id="293" r:id="rId14"/>
    <p:sldId id="302" r:id="rId15"/>
    <p:sldId id="268" r:id="rId16"/>
    <p:sldId id="273" r:id="rId17"/>
    <p:sldId id="318" r:id="rId18"/>
    <p:sldId id="324" r:id="rId19"/>
    <p:sldId id="337" r:id="rId20"/>
    <p:sldId id="338" r:id="rId21"/>
    <p:sldId id="341" r:id="rId22"/>
    <p:sldId id="342" r:id="rId23"/>
    <p:sldId id="343" r:id="rId24"/>
    <p:sldId id="344" r:id="rId25"/>
    <p:sldId id="345" r:id="rId26"/>
    <p:sldId id="346" r:id="rId27"/>
    <p:sldId id="347" r:id="rId28"/>
    <p:sldId id="348" r:id="rId29"/>
    <p:sldId id="349" r:id="rId30"/>
    <p:sldId id="350" r:id="rId31"/>
    <p:sldId id="353" r:id="rId32"/>
    <p:sldId id="374" r:id="rId33"/>
    <p:sldId id="371" r:id="rId34"/>
    <p:sldId id="372" r:id="rId35"/>
    <p:sldId id="375" r:id="rId36"/>
    <p:sldId id="376" r:id="rId37"/>
    <p:sldId id="377" r:id="rId38"/>
    <p:sldId id="378" r:id="rId39"/>
    <p:sldId id="379" r:id="rId40"/>
    <p:sldId id="380" r:id="rId41"/>
    <p:sldId id="382" r:id="rId42"/>
    <p:sldId id="381" r:id="rId43"/>
    <p:sldId id="383" r:id="rId44"/>
    <p:sldId id="384" r:id="rId45"/>
    <p:sldId id="385" r:id="rId46"/>
    <p:sldId id="386" r:id="rId47"/>
    <p:sldId id="387" r:id="rId48"/>
    <p:sldId id="354" r:id="rId49"/>
    <p:sldId id="425" r:id="rId50"/>
    <p:sldId id="390" r:id="rId51"/>
    <p:sldId id="392" r:id="rId52"/>
    <p:sldId id="407" r:id="rId53"/>
    <p:sldId id="406" r:id="rId54"/>
    <p:sldId id="405" r:id="rId55"/>
    <p:sldId id="393" r:id="rId56"/>
    <p:sldId id="395" r:id="rId57"/>
    <p:sldId id="356" r:id="rId58"/>
    <p:sldId id="357" r:id="rId59"/>
    <p:sldId id="358" r:id="rId60"/>
    <p:sldId id="359" r:id="rId61"/>
    <p:sldId id="360" r:id="rId62"/>
    <p:sldId id="402" r:id="rId63"/>
    <p:sldId id="394" r:id="rId64"/>
    <p:sldId id="397" r:id="rId65"/>
    <p:sldId id="403" r:id="rId66"/>
    <p:sldId id="396" r:id="rId67"/>
    <p:sldId id="398" r:id="rId68"/>
    <p:sldId id="400" r:id="rId69"/>
    <p:sldId id="399" r:id="rId70"/>
    <p:sldId id="408" r:id="rId71"/>
    <p:sldId id="401" r:id="rId72"/>
    <p:sldId id="426" r:id="rId73"/>
    <p:sldId id="409" r:id="rId74"/>
    <p:sldId id="412" r:id="rId75"/>
    <p:sldId id="427" r:id="rId76"/>
    <p:sldId id="411" r:id="rId77"/>
    <p:sldId id="413" r:id="rId78"/>
    <p:sldId id="414" r:id="rId79"/>
    <p:sldId id="415" r:id="rId80"/>
    <p:sldId id="420" r:id="rId81"/>
    <p:sldId id="430" r:id="rId82"/>
    <p:sldId id="431" r:id="rId83"/>
    <p:sldId id="434" r:id="rId84"/>
    <p:sldId id="417" r:id="rId85"/>
    <p:sldId id="418" r:id="rId86"/>
    <p:sldId id="419" r:id="rId87"/>
    <p:sldId id="275" r:id="rId88"/>
    <p:sldId id="422" r:id="rId89"/>
    <p:sldId id="421" r:id="rId90"/>
    <p:sldId id="423" r:id="rId91"/>
    <p:sldId id="424" r:id="rId92"/>
    <p:sldId id="328" r:id="rId93"/>
    <p:sldId id="428" r:id="rId94"/>
    <p:sldId id="429" r:id="rId95"/>
    <p:sldId id="433" r:id="rId96"/>
    <p:sldId id="435" r:id="rId97"/>
    <p:sldId id="439" r:id="rId98"/>
    <p:sldId id="436" r:id="rId99"/>
    <p:sldId id="437" r:id="rId100"/>
    <p:sldId id="438" r:id="rId10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87"/>
    <p:restoredTop sz="91393"/>
  </p:normalViewPr>
  <p:slideViewPr>
    <p:cSldViewPr snapToGrid="0">
      <p:cViewPr>
        <p:scale>
          <a:sx n="80" d="100"/>
          <a:sy n="80" d="100"/>
        </p:scale>
        <p:origin x="144" y="5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3A8C9A-A51D-BD79-C401-3CC71F8EAFE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0804027A-8CDC-42D5-428B-C75663054B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C56CE65C-129A-B548-A894-FEB57DD15326}"/>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5" name="Espace réservé du pied de page 4">
            <a:extLst>
              <a:ext uri="{FF2B5EF4-FFF2-40B4-BE49-F238E27FC236}">
                <a16:creationId xmlns:a16="http://schemas.microsoft.com/office/drawing/2014/main" id="{C09012CC-A56A-EFA5-DE98-915C6D0645C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8343687-B672-CA99-58A0-C4C73842281D}"/>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3213741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B11352-CB4D-991B-ED5E-82BF0010F5E5}"/>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4B7663DF-AC5A-B93F-009C-AB6EE2BB416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3E778BA-E636-2424-7740-FC95AE71657B}"/>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5" name="Espace réservé du pied de page 4">
            <a:extLst>
              <a:ext uri="{FF2B5EF4-FFF2-40B4-BE49-F238E27FC236}">
                <a16:creationId xmlns:a16="http://schemas.microsoft.com/office/drawing/2014/main" id="{D12DF7B5-851F-E2E3-167F-41D409BAB95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E82D19E-0092-B73C-C914-31E42D8B88BC}"/>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1072801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BEC6E04-6F7F-720B-610C-62F6BDB0A8F8}"/>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A4D4A65C-5CEF-1295-29AC-5C0B4FBFC3F8}"/>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819DA61-8A03-DB11-6AA2-6044D7931939}"/>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5" name="Espace réservé du pied de page 4">
            <a:extLst>
              <a:ext uri="{FF2B5EF4-FFF2-40B4-BE49-F238E27FC236}">
                <a16:creationId xmlns:a16="http://schemas.microsoft.com/office/drawing/2014/main" id="{7EE10DD7-B9B6-8549-4ACD-C8BA4BDDBEE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46C0B75-635D-3F5A-A56C-A0452F31FE3D}"/>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2047414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317F73-8030-0C49-EE22-C943EF3369B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9C64A54-0D53-B7EC-A984-BFB52C43661F}"/>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6432814-9522-9B5A-A013-A5C1F8C6FF01}"/>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5" name="Espace réservé du pied de page 4">
            <a:extLst>
              <a:ext uri="{FF2B5EF4-FFF2-40B4-BE49-F238E27FC236}">
                <a16:creationId xmlns:a16="http://schemas.microsoft.com/office/drawing/2014/main" id="{52498A43-2240-470C-40A3-3E5E4DDCE57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A5B33A1-6CA6-4778-EC54-A267CE005037}"/>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644490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471E23-6B20-3103-4A04-0D4399323F5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7D765314-1CFB-C340-67A8-55F7A543B7A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80BAF5A-E2CA-4F75-A9AF-D84F8224C390}"/>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5" name="Espace réservé du pied de page 4">
            <a:extLst>
              <a:ext uri="{FF2B5EF4-FFF2-40B4-BE49-F238E27FC236}">
                <a16:creationId xmlns:a16="http://schemas.microsoft.com/office/drawing/2014/main" id="{23D0ADFB-0BBC-A289-96C5-DC2475EF5C3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964BC36-912B-D8A4-F224-D69DC3050114}"/>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2968460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86CB1F-2DF2-DB1F-2B0D-F362F44BF65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936FF70-5A22-BC98-EBBD-83CAA1087628}"/>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F1C6E01-BB52-5C62-4AA5-FE75B7C127E5}"/>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61D7BAE-E754-9165-7E7B-BF810AF30CE6}"/>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6" name="Espace réservé du pied de page 5">
            <a:extLst>
              <a:ext uri="{FF2B5EF4-FFF2-40B4-BE49-F238E27FC236}">
                <a16:creationId xmlns:a16="http://schemas.microsoft.com/office/drawing/2014/main" id="{CDE14313-6C1E-4AEA-0CED-7D01AF0F367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5AEC5F6-E2D0-F2A8-2DF7-71DEE1792B6F}"/>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415306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403145-0BB5-4C85-2E64-748147B4210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5F9E963-F4A4-2A6D-014E-0BAB01AB1C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728D1316-4BE2-C426-5EA2-4F0B39087CE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A88F70F8-C81D-EFB7-0CD2-F7ABD9E13C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2416E440-2459-59B5-0CF5-A6C058E3C6B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924D87A6-0A26-B0E4-F23B-B9F58AE8F7BA}"/>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8" name="Espace réservé du pied de page 7">
            <a:extLst>
              <a:ext uri="{FF2B5EF4-FFF2-40B4-BE49-F238E27FC236}">
                <a16:creationId xmlns:a16="http://schemas.microsoft.com/office/drawing/2014/main" id="{1A258E1D-F8C9-8CAA-E2AB-D1A0CE971E0B}"/>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477B94FD-AF38-13A6-04FC-CA76D6137EE6}"/>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793456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CCB2B0-8539-0213-3BEA-41F425B3A69B}"/>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DAEA855E-41A4-D144-923B-24F2B19B24D3}"/>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4" name="Espace réservé du pied de page 3">
            <a:extLst>
              <a:ext uri="{FF2B5EF4-FFF2-40B4-BE49-F238E27FC236}">
                <a16:creationId xmlns:a16="http://schemas.microsoft.com/office/drawing/2014/main" id="{89DB81BE-C3ED-08FF-BDDC-B6D130D9BEDA}"/>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5996F66-83CA-ECA5-33D2-2CC372DA5C22}"/>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36810254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30AC1A4-067C-5487-8B20-F9330D189E3B}"/>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3" name="Espace réservé du pied de page 2">
            <a:extLst>
              <a:ext uri="{FF2B5EF4-FFF2-40B4-BE49-F238E27FC236}">
                <a16:creationId xmlns:a16="http://schemas.microsoft.com/office/drawing/2014/main" id="{E16C601C-F7CC-BF4E-02BC-FE119B54F727}"/>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2BEF6D3F-E59B-9FC1-8F07-1235495A3B42}"/>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2909688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BCECAF-E92E-2942-1D12-411F241D25E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EAA4023-A811-E47A-D6BF-2C3222F23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216B253F-4533-C99E-9A2C-39EDCCA841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E834E99-F17C-8A75-7F32-5950352016ED}"/>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6" name="Espace réservé du pied de page 5">
            <a:extLst>
              <a:ext uri="{FF2B5EF4-FFF2-40B4-BE49-F238E27FC236}">
                <a16:creationId xmlns:a16="http://schemas.microsoft.com/office/drawing/2014/main" id="{476CAFF6-EB8B-F40C-95ED-C00E50475F1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88E1E0B-7EED-F0D9-241B-00AB975BA07C}"/>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4004280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95780D-A14A-862B-0077-95182697BE0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9DC9D4A-7273-EF80-3E42-9FB2E0E25E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F534E984-F41E-8AF3-A62C-B3E2E2CC0E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DB83BF4-C481-07A6-F14C-0FA14FC217C9}"/>
              </a:ext>
            </a:extLst>
          </p:cNvPr>
          <p:cNvSpPr>
            <a:spLocks noGrp="1"/>
          </p:cNvSpPr>
          <p:nvPr>
            <p:ph type="dt" sz="half" idx="10"/>
          </p:nvPr>
        </p:nvSpPr>
        <p:spPr/>
        <p:txBody>
          <a:bodyPr/>
          <a:lstStyle/>
          <a:p>
            <a:fld id="{8BFA4A84-FBA5-AA48-9E4E-0B03B41BB377}" type="datetimeFigureOut">
              <a:rPr lang="fr-FR" smtClean="0"/>
              <a:t>10/06/2026</a:t>
            </a:fld>
            <a:endParaRPr lang="fr-FR"/>
          </a:p>
        </p:txBody>
      </p:sp>
      <p:sp>
        <p:nvSpPr>
          <p:cNvPr id="6" name="Espace réservé du pied de page 5">
            <a:extLst>
              <a:ext uri="{FF2B5EF4-FFF2-40B4-BE49-F238E27FC236}">
                <a16:creationId xmlns:a16="http://schemas.microsoft.com/office/drawing/2014/main" id="{6EC0940D-B69F-FB16-4AAE-9132886FCB4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B677789-F486-702E-0A01-8897100FB3EC}"/>
              </a:ext>
            </a:extLst>
          </p:cNvPr>
          <p:cNvSpPr>
            <a:spLocks noGrp="1"/>
          </p:cNvSpPr>
          <p:nvPr>
            <p:ph type="sldNum" sz="quarter" idx="12"/>
          </p:nvPr>
        </p:nvSpPr>
        <p:spPr/>
        <p:txBody>
          <a:bodyPr/>
          <a:lstStyle/>
          <a:p>
            <a:fld id="{8A2E2476-9C21-7440-B62A-9B911242E778}" type="slidenum">
              <a:rPr lang="fr-FR" smtClean="0"/>
              <a:t>‹N°›</a:t>
            </a:fld>
            <a:endParaRPr lang="fr-FR"/>
          </a:p>
        </p:txBody>
      </p:sp>
    </p:spTree>
    <p:extLst>
      <p:ext uri="{BB962C8B-B14F-4D97-AF65-F5344CB8AC3E}">
        <p14:creationId xmlns:p14="http://schemas.microsoft.com/office/powerpoint/2010/main" val="3187820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BC1D5E4-F206-626A-65AB-9DEBE0477B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AB08973-BE86-9947-B55B-DE4EC4045E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D1C1F5F-5E3D-BB2F-FA12-7DC3D78C90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BFA4A84-FBA5-AA48-9E4E-0B03B41BB377}" type="datetimeFigureOut">
              <a:rPr lang="fr-FR" smtClean="0"/>
              <a:t>10/06/2026</a:t>
            </a:fld>
            <a:endParaRPr lang="fr-FR"/>
          </a:p>
        </p:txBody>
      </p:sp>
      <p:sp>
        <p:nvSpPr>
          <p:cNvPr id="5" name="Espace réservé du pied de page 4">
            <a:extLst>
              <a:ext uri="{FF2B5EF4-FFF2-40B4-BE49-F238E27FC236}">
                <a16:creationId xmlns:a16="http://schemas.microsoft.com/office/drawing/2014/main" id="{8F57BBB1-18B6-D27D-EBEF-BC25B53183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6645816-8944-F8CF-97AA-209A90F8C9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A2E2476-9C21-7440-B62A-9B911242E778}" type="slidenum">
              <a:rPr lang="fr-FR" smtClean="0"/>
              <a:t>‹N°›</a:t>
            </a:fld>
            <a:endParaRPr lang="fr-FR"/>
          </a:p>
        </p:txBody>
      </p:sp>
    </p:spTree>
    <p:extLst>
      <p:ext uri="{BB962C8B-B14F-4D97-AF65-F5344CB8AC3E}">
        <p14:creationId xmlns:p14="http://schemas.microsoft.com/office/powerpoint/2010/main" val="3860575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6.jp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6.jp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4201E229-46C9-BA5A-5BEC-58F8CBC9E5EF}"/>
              </a:ext>
            </a:extLst>
          </p:cNvPr>
          <p:cNvSpPr>
            <a:spLocks noGrp="1"/>
          </p:cNvSpPr>
          <p:nvPr>
            <p:ph type="ctrTitle"/>
          </p:nvPr>
        </p:nvSpPr>
        <p:spPr>
          <a:xfrm>
            <a:off x="4654296" y="640080"/>
            <a:ext cx="6894576" cy="3566160"/>
          </a:xfrm>
        </p:spPr>
        <p:txBody>
          <a:bodyPr anchor="b">
            <a:normAutofit/>
          </a:bodyPr>
          <a:lstStyle/>
          <a:p>
            <a:pPr algn="l"/>
            <a:r>
              <a:rPr lang="fr-FR" sz="4100" dirty="0"/>
              <a:t>Les émotions nées du vide</a:t>
            </a:r>
            <a:br>
              <a:rPr lang="fr-FR" sz="4100" dirty="0"/>
            </a:br>
            <a:r>
              <a:rPr lang="fr-FR" sz="4100" dirty="0"/>
              <a:t>Quelques propositions méthodologiques pour saisir les émotions que le texte biblique ne dit pas.</a:t>
            </a:r>
            <a:br>
              <a:rPr lang="fr-FR" sz="4100" dirty="0"/>
            </a:br>
            <a:endParaRPr lang="fr-FR" sz="4100" dirty="0"/>
          </a:p>
        </p:txBody>
      </p:sp>
      <p:sp>
        <p:nvSpPr>
          <p:cNvPr id="3" name="Sous-titre 2">
            <a:extLst>
              <a:ext uri="{FF2B5EF4-FFF2-40B4-BE49-F238E27FC236}">
                <a16:creationId xmlns:a16="http://schemas.microsoft.com/office/drawing/2014/main" id="{352938A2-0AF7-9086-E566-AC16A0F3F942}"/>
              </a:ext>
            </a:extLst>
          </p:cNvPr>
          <p:cNvSpPr>
            <a:spLocks noGrp="1"/>
          </p:cNvSpPr>
          <p:nvPr>
            <p:ph type="subTitle" idx="1"/>
          </p:nvPr>
        </p:nvSpPr>
        <p:spPr>
          <a:xfrm>
            <a:off x="4654296" y="4636008"/>
            <a:ext cx="6894576" cy="1572768"/>
          </a:xfrm>
        </p:spPr>
        <p:txBody>
          <a:bodyPr>
            <a:normAutofit fontScale="92500" lnSpcReduction="10000"/>
          </a:bodyPr>
          <a:lstStyle/>
          <a:p>
            <a:pPr algn="l"/>
            <a:r>
              <a:rPr lang="fr-FR" dirty="0"/>
              <a:t>Antoine Paris</a:t>
            </a:r>
          </a:p>
          <a:p>
            <a:pPr algn="l"/>
            <a:r>
              <a:rPr lang="fr-FR" dirty="0"/>
              <a:t>Université catholique de Louvain (projet STASTA)</a:t>
            </a:r>
          </a:p>
          <a:p>
            <a:pPr algn="l"/>
            <a:endParaRPr lang="fr-FR" dirty="0"/>
          </a:p>
          <a:p>
            <a:pPr algn="l"/>
            <a:r>
              <a:rPr lang="fr-FR" dirty="0"/>
              <a:t>Fra Angelico, La découverte du tombeau vide (détail)</a:t>
            </a:r>
          </a:p>
        </p:txBody>
      </p:sp>
      <p:pic>
        <p:nvPicPr>
          <p:cNvPr id="5" name="Image 4">
            <a:extLst>
              <a:ext uri="{FF2B5EF4-FFF2-40B4-BE49-F238E27FC236}">
                <a16:creationId xmlns:a16="http://schemas.microsoft.com/office/drawing/2014/main" id="{44206C65-CA76-C972-F0C1-70D21251388B}"/>
              </a:ext>
            </a:extLst>
          </p:cNvPr>
          <p:cNvPicPr>
            <a:picLocks noChangeAspect="1"/>
          </p:cNvPicPr>
          <p:nvPr/>
        </p:nvPicPr>
        <p:blipFill>
          <a:blip r:embed="rId2"/>
          <a:srcRect b="7709"/>
          <a:stretch>
            <a:fillRect/>
          </a:stretch>
        </p:blipFill>
        <p:spPr>
          <a:xfrm>
            <a:off x="20" y="10"/>
            <a:ext cx="4049786" cy="6857990"/>
          </a:xfrm>
          <a:custGeom>
            <a:avLst/>
            <a:gdLst/>
            <a:ahLst/>
            <a:cxnLst/>
            <a:rect l="l" t="t" r="r" b="b"/>
            <a:pathLst>
              <a:path w="4049806" h="6858000">
                <a:moveTo>
                  <a:pt x="0" y="0"/>
                </a:moveTo>
                <a:lnTo>
                  <a:pt x="4018525" y="0"/>
                </a:lnTo>
                <a:lnTo>
                  <a:pt x="4019816" y="10931"/>
                </a:lnTo>
                <a:cubicBezTo>
                  <a:pt x="4034945" y="94836"/>
                  <a:pt x="4032275" y="179884"/>
                  <a:pt x="4036343" y="264297"/>
                </a:cubicBezTo>
                <a:cubicBezTo>
                  <a:pt x="4041301" y="367652"/>
                  <a:pt x="4035072" y="471135"/>
                  <a:pt x="4032911" y="574617"/>
                </a:cubicBezTo>
                <a:cubicBezTo>
                  <a:pt x="4031004" y="662717"/>
                  <a:pt x="4022232" y="750690"/>
                  <a:pt x="4025029" y="838916"/>
                </a:cubicBezTo>
                <a:cubicBezTo>
                  <a:pt x="4025029" y="841968"/>
                  <a:pt x="4025029" y="845019"/>
                  <a:pt x="4025029" y="848070"/>
                </a:cubicBezTo>
                <a:cubicBezTo>
                  <a:pt x="4017020" y="945068"/>
                  <a:pt x="4017020" y="1042576"/>
                  <a:pt x="4025029" y="1139574"/>
                </a:cubicBezTo>
                <a:cubicBezTo>
                  <a:pt x="4027609" y="1179950"/>
                  <a:pt x="4026885" y="1220466"/>
                  <a:pt x="4022868" y="1260728"/>
                </a:cubicBezTo>
                <a:cubicBezTo>
                  <a:pt x="4019054" y="1311960"/>
                  <a:pt x="4006849" y="1364083"/>
                  <a:pt x="4015621" y="1414934"/>
                </a:cubicBezTo>
                <a:cubicBezTo>
                  <a:pt x="4021367" y="1456784"/>
                  <a:pt x="4024558" y="1498940"/>
                  <a:pt x="4025156" y="1541172"/>
                </a:cubicBezTo>
                <a:cubicBezTo>
                  <a:pt x="4029478" y="1635755"/>
                  <a:pt x="4025283" y="1730847"/>
                  <a:pt x="4023757" y="1825685"/>
                </a:cubicBezTo>
                <a:cubicBezTo>
                  <a:pt x="4021850" y="1936286"/>
                  <a:pt x="4024647" y="2046634"/>
                  <a:pt x="4015748" y="2157235"/>
                </a:cubicBezTo>
                <a:cubicBezTo>
                  <a:pt x="4010790" y="2246581"/>
                  <a:pt x="4010790" y="2336130"/>
                  <a:pt x="4015748" y="2425476"/>
                </a:cubicBezTo>
                <a:cubicBezTo>
                  <a:pt x="4018164" y="2507473"/>
                  <a:pt x="4030495" y="2588454"/>
                  <a:pt x="4028461" y="2671214"/>
                </a:cubicBezTo>
                <a:cubicBezTo>
                  <a:pt x="4026046" y="2767832"/>
                  <a:pt x="4014604" y="2863940"/>
                  <a:pt x="4018164" y="2960685"/>
                </a:cubicBezTo>
                <a:cubicBezTo>
                  <a:pt x="4019816" y="3006832"/>
                  <a:pt x="4019944" y="3052980"/>
                  <a:pt x="4020961" y="3099127"/>
                </a:cubicBezTo>
                <a:cubicBezTo>
                  <a:pt x="4021978" y="3154682"/>
                  <a:pt x="4032021" y="3210110"/>
                  <a:pt x="4026427" y="3265665"/>
                </a:cubicBezTo>
                <a:cubicBezTo>
                  <a:pt x="4017147" y="3358087"/>
                  <a:pt x="3993120" y="3448857"/>
                  <a:pt x="4008121" y="3543567"/>
                </a:cubicBezTo>
                <a:cubicBezTo>
                  <a:pt x="4016384" y="3595690"/>
                  <a:pt x="4025791" y="3647940"/>
                  <a:pt x="4030495" y="3700571"/>
                </a:cubicBezTo>
                <a:cubicBezTo>
                  <a:pt x="4034690" y="3747608"/>
                  <a:pt x="4045369" y="3795408"/>
                  <a:pt x="4037233" y="3842191"/>
                </a:cubicBezTo>
                <a:cubicBezTo>
                  <a:pt x="4030368" y="3882237"/>
                  <a:pt x="4034055" y="3922282"/>
                  <a:pt x="4028715" y="3962327"/>
                </a:cubicBezTo>
                <a:cubicBezTo>
                  <a:pt x="4021723" y="4014831"/>
                  <a:pt x="4017910" y="4068352"/>
                  <a:pt x="4012697" y="4121111"/>
                </a:cubicBezTo>
                <a:cubicBezTo>
                  <a:pt x="4007866" y="4169038"/>
                  <a:pt x="4004307" y="4216838"/>
                  <a:pt x="4017020" y="4261841"/>
                </a:cubicBezTo>
                <a:cubicBezTo>
                  <a:pt x="4048039" y="4375112"/>
                  <a:pt x="4031004" y="4487748"/>
                  <a:pt x="4019308" y="4600257"/>
                </a:cubicBezTo>
                <a:cubicBezTo>
                  <a:pt x="4013587" y="4655049"/>
                  <a:pt x="4005197" y="4712765"/>
                  <a:pt x="4017910" y="4762853"/>
                </a:cubicBezTo>
                <a:cubicBezTo>
                  <a:pt x="4041428" y="4851716"/>
                  <a:pt x="4022995" y="4936764"/>
                  <a:pt x="4012824" y="5021432"/>
                </a:cubicBezTo>
                <a:cubicBezTo>
                  <a:pt x="4002654" y="5106099"/>
                  <a:pt x="4000239" y="5189495"/>
                  <a:pt x="4018037" y="5272637"/>
                </a:cubicBezTo>
                <a:cubicBezTo>
                  <a:pt x="4030495" y="5331116"/>
                  <a:pt x="4030495" y="5390612"/>
                  <a:pt x="4032021" y="5449600"/>
                </a:cubicBezTo>
                <a:cubicBezTo>
                  <a:pt x="4032911" y="5486339"/>
                  <a:pt x="4019308" y="5523842"/>
                  <a:pt x="4010282" y="5560582"/>
                </a:cubicBezTo>
                <a:cubicBezTo>
                  <a:pt x="3994009" y="5626943"/>
                  <a:pt x="3988162" y="5694321"/>
                  <a:pt x="4010282" y="5759029"/>
                </a:cubicBezTo>
                <a:cubicBezTo>
                  <a:pt x="4040793" y="5848655"/>
                  <a:pt x="4058336" y="5938407"/>
                  <a:pt x="4045623" y="6033117"/>
                </a:cubicBezTo>
                <a:cubicBezTo>
                  <a:pt x="4038377" y="6091724"/>
                  <a:pt x="4036597" y="6151347"/>
                  <a:pt x="4025664" y="6209190"/>
                </a:cubicBezTo>
                <a:cubicBezTo>
                  <a:pt x="4007358" y="6304790"/>
                  <a:pt x="4013841" y="6399882"/>
                  <a:pt x="4028461" y="6494211"/>
                </a:cubicBezTo>
                <a:cubicBezTo>
                  <a:pt x="4038542" y="6573081"/>
                  <a:pt x="4039610" y="6652829"/>
                  <a:pt x="4031639" y="6731941"/>
                </a:cubicBezTo>
                <a:lnTo>
                  <a:pt x="4022913" y="6858000"/>
                </a:lnTo>
                <a:lnTo>
                  <a:pt x="0" y="6858000"/>
                </a:lnTo>
                <a:close/>
              </a:path>
            </a:pathLst>
          </a:custGeom>
        </p:spPr>
      </p:pic>
      <p:sp>
        <p:nvSpPr>
          <p:cNvPr id="12" name="sketchy line">
            <a:extLst>
              <a:ext uri="{FF2B5EF4-FFF2-40B4-BE49-F238E27FC236}">
                <a16:creationId xmlns:a16="http://schemas.microsoft.com/office/drawing/2014/main" id="{82580482-BA80-420A-8A05-C58E97F26B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4409267"/>
            <a:ext cx="4242816" cy="18288"/>
          </a:xfrm>
          <a:custGeom>
            <a:avLst/>
            <a:gdLst>
              <a:gd name="csX0" fmla="*/ 0 w 4242816"/>
              <a:gd name="csY0" fmla="*/ 0 h 18288"/>
              <a:gd name="csX1" fmla="*/ 690973 w 4242816"/>
              <a:gd name="csY1" fmla="*/ 0 h 18288"/>
              <a:gd name="csX2" fmla="*/ 1212233 w 4242816"/>
              <a:gd name="csY2" fmla="*/ 0 h 18288"/>
              <a:gd name="csX3" fmla="*/ 1860778 w 4242816"/>
              <a:gd name="csY3" fmla="*/ 0 h 18288"/>
              <a:gd name="csX4" fmla="*/ 2424466 w 4242816"/>
              <a:gd name="csY4" fmla="*/ 0 h 18288"/>
              <a:gd name="csX5" fmla="*/ 3115439 w 4242816"/>
              <a:gd name="csY5" fmla="*/ 0 h 18288"/>
              <a:gd name="csX6" fmla="*/ 3636699 w 4242816"/>
              <a:gd name="csY6" fmla="*/ 0 h 18288"/>
              <a:gd name="csX7" fmla="*/ 4242816 w 4242816"/>
              <a:gd name="csY7" fmla="*/ 0 h 18288"/>
              <a:gd name="csX8" fmla="*/ 4242816 w 4242816"/>
              <a:gd name="csY8" fmla="*/ 18288 h 18288"/>
              <a:gd name="csX9" fmla="*/ 3636699 w 4242816"/>
              <a:gd name="csY9" fmla="*/ 18288 h 18288"/>
              <a:gd name="csX10" fmla="*/ 3030583 w 4242816"/>
              <a:gd name="csY10" fmla="*/ 18288 h 18288"/>
              <a:gd name="csX11" fmla="*/ 2466894 w 4242816"/>
              <a:gd name="csY11" fmla="*/ 18288 h 18288"/>
              <a:gd name="csX12" fmla="*/ 1988062 w 4242816"/>
              <a:gd name="csY12" fmla="*/ 18288 h 18288"/>
              <a:gd name="csX13" fmla="*/ 1466802 w 4242816"/>
              <a:gd name="csY13" fmla="*/ 18288 h 18288"/>
              <a:gd name="csX14" fmla="*/ 860686 w 4242816"/>
              <a:gd name="csY14" fmla="*/ 18288 h 18288"/>
              <a:gd name="csX15" fmla="*/ 0 w 4242816"/>
              <a:gd name="csY15" fmla="*/ 18288 h 18288"/>
              <a:gd name="csX16" fmla="*/ 0 w 4242816"/>
              <a:gd name="csY16"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4242816" h="18288" fill="none" extrusionOk="0">
                <a:moveTo>
                  <a:pt x="0" y="0"/>
                </a:moveTo>
                <a:cubicBezTo>
                  <a:pt x="249934" y="1471"/>
                  <a:pt x="379877" y="-29444"/>
                  <a:pt x="690973" y="0"/>
                </a:cubicBezTo>
                <a:cubicBezTo>
                  <a:pt x="1002069" y="29444"/>
                  <a:pt x="1021583" y="17501"/>
                  <a:pt x="1212233" y="0"/>
                </a:cubicBezTo>
                <a:cubicBezTo>
                  <a:pt x="1402883" y="-17501"/>
                  <a:pt x="1678760" y="5386"/>
                  <a:pt x="1860778" y="0"/>
                </a:cubicBezTo>
                <a:cubicBezTo>
                  <a:pt x="2042796" y="-5386"/>
                  <a:pt x="2245608" y="-22401"/>
                  <a:pt x="2424466" y="0"/>
                </a:cubicBezTo>
                <a:cubicBezTo>
                  <a:pt x="2603324" y="22401"/>
                  <a:pt x="2890020" y="33806"/>
                  <a:pt x="3115439" y="0"/>
                </a:cubicBezTo>
                <a:cubicBezTo>
                  <a:pt x="3340858" y="-33806"/>
                  <a:pt x="3428300" y="18628"/>
                  <a:pt x="3636699" y="0"/>
                </a:cubicBezTo>
                <a:cubicBezTo>
                  <a:pt x="3845098" y="-18628"/>
                  <a:pt x="4108824" y="5541"/>
                  <a:pt x="4242816" y="0"/>
                </a:cubicBezTo>
                <a:cubicBezTo>
                  <a:pt x="4242066" y="4160"/>
                  <a:pt x="4243125" y="10356"/>
                  <a:pt x="4242816" y="18288"/>
                </a:cubicBezTo>
                <a:cubicBezTo>
                  <a:pt x="4113424" y="32735"/>
                  <a:pt x="3768327" y="47567"/>
                  <a:pt x="3636699" y="18288"/>
                </a:cubicBezTo>
                <a:cubicBezTo>
                  <a:pt x="3505071" y="-10991"/>
                  <a:pt x="3294208" y="-4990"/>
                  <a:pt x="3030583" y="18288"/>
                </a:cubicBezTo>
                <a:cubicBezTo>
                  <a:pt x="2766958" y="41566"/>
                  <a:pt x="2649277" y="20974"/>
                  <a:pt x="2466894" y="18288"/>
                </a:cubicBezTo>
                <a:cubicBezTo>
                  <a:pt x="2284511" y="15602"/>
                  <a:pt x="2151277" y="1154"/>
                  <a:pt x="1988062" y="18288"/>
                </a:cubicBezTo>
                <a:cubicBezTo>
                  <a:pt x="1824847" y="35422"/>
                  <a:pt x="1691359" y="9265"/>
                  <a:pt x="1466802" y="18288"/>
                </a:cubicBezTo>
                <a:cubicBezTo>
                  <a:pt x="1242245" y="27311"/>
                  <a:pt x="1006161" y="36605"/>
                  <a:pt x="860686" y="18288"/>
                </a:cubicBezTo>
                <a:cubicBezTo>
                  <a:pt x="715211" y="-29"/>
                  <a:pt x="242774" y="46538"/>
                  <a:pt x="0" y="18288"/>
                </a:cubicBezTo>
                <a:cubicBezTo>
                  <a:pt x="-146" y="11482"/>
                  <a:pt x="-422" y="5192"/>
                  <a:pt x="0" y="0"/>
                </a:cubicBezTo>
                <a:close/>
              </a:path>
              <a:path w="4242816" h="18288" stroke="0" extrusionOk="0">
                <a:moveTo>
                  <a:pt x="0" y="0"/>
                </a:moveTo>
                <a:cubicBezTo>
                  <a:pt x="259751" y="-14018"/>
                  <a:pt x="356632" y="-15007"/>
                  <a:pt x="521260" y="0"/>
                </a:cubicBezTo>
                <a:cubicBezTo>
                  <a:pt x="685888" y="15007"/>
                  <a:pt x="885786" y="5167"/>
                  <a:pt x="1212233" y="0"/>
                </a:cubicBezTo>
                <a:cubicBezTo>
                  <a:pt x="1538680" y="-5167"/>
                  <a:pt x="1458849" y="7951"/>
                  <a:pt x="1691065" y="0"/>
                </a:cubicBezTo>
                <a:cubicBezTo>
                  <a:pt x="1923281" y="-7951"/>
                  <a:pt x="1985780" y="-16303"/>
                  <a:pt x="2169897" y="0"/>
                </a:cubicBezTo>
                <a:cubicBezTo>
                  <a:pt x="2354014" y="16303"/>
                  <a:pt x="2633054" y="-2739"/>
                  <a:pt x="2776014" y="0"/>
                </a:cubicBezTo>
                <a:cubicBezTo>
                  <a:pt x="2918974" y="2739"/>
                  <a:pt x="3112688" y="-15682"/>
                  <a:pt x="3339702" y="0"/>
                </a:cubicBezTo>
                <a:cubicBezTo>
                  <a:pt x="3566716" y="15682"/>
                  <a:pt x="4015278" y="-28467"/>
                  <a:pt x="4242816" y="0"/>
                </a:cubicBezTo>
                <a:cubicBezTo>
                  <a:pt x="4243501" y="7633"/>
                  <a:pt x="4242294" y="10002"/>
                  <a:pt x="4242816" y="18288"/>
                </a:cubicBezTo>
                <a:cubicBezTo>
                  <a:pt x="3924964" y="16283"/>
                  <a:pt x="3746362" y="-1805"/>
                  <a:pt x="3551843" y="18288"/>
                </a:cubicBezTo>
                <a:cubicBezTo>
                  <a:pt x="3357324" y="38381"/>
                  <a:pt x="3126422" y="47156"/>
                  <a:pt x="2860870" y="18288"/>
                </a:cubicBezTo>
                <a:cubicBezTo>
                  <a:pt x="2595318" y="-10580"/>
                  <a:pt x="2572437" y="11441"/>
                  <a:pt x="2297182" y="18288"/>
                </a:cubicBezTo>
                <a:cubicBezTo>
                  <a:pt x="2021927" y="25135"/>
                  <a:pt x="1916908" y="33601"/>
                  <a:pt x="1733493" y="18288"/>
                </a:cubicBezTo>
                <a:cubicBezTo>
                  <a:pt x="1550078" y="2975"/>
                  <a:pt x="1412440" y="27896"/>
                  <a:pt x="1212233" y="18288"/>
                </a:cubicBezTo>
                <a:cubicBezTo>
                  <a:pt x="1012026" y="8680"/>
                  <a:pt x="914386" y="13859"/>
                  <a:pt x="648545" y="18288"/>
                </a:cubicBezTo>
                <a:cubicBezTo>
                  <a:pt x="382704" y="22717"/>
                  <a:pt x="233522" y="39342"/>
                  <a:pt x="0" y="18288"/>
                </a:cubicBezTo>
                <a:cubicBezTo>
                  <a:pt x="-772" y="13661"/>
                  <a:pt x="-839" y="849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3001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C20D01-2FA6-9248-C196-449F8392AD93}"/>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76C0287-2F03-59A4-92C2-AACCC4102414}"/>
              </a:ext>
            </a:extLst>
          </p:cNvPr>
          <p:cNvSpPr>
            <a:spLocks noGrp="1"/>
          </p:cNvSpPr>
          <p:nvPr>
            <p:ph idx="1"/>
          </p:nvPr>
        </p:nvSpPr>
        <p:spPr>
          <a:xfrm>
            <a:off x="838200" y="712694"/>
            <a:ext cx="10515600" cy="5464269"/>
          </a:xfrm>
        </p:spPr>
        <p:txBody>
          <a:bodyPr/>
          <a:lstStyle/>
          <a:p>
            <a:pPr marL="0" indent="0" algn="just">
              <a:buNone/>
            </a:pPr>
            <a:r>
              <a:rPr lang="fr-BE" dirty="0"/>
              <a:t>Deux reprises de deux de ces passages : l’une picturale, l’autre textuelle et picturale (roman graphique)</a:t>
            </a:r>
          </a:p>
          <a:p>
            <a:pPr marL="0" indent="0" algn="just">
              <a:buNone/>
            </a:pPr>
            <a:endParaRPr lang="fr-BE" dirty="0"/>
          </a:p>
          <a:p>
            <a:pPr marL="0" indent="0" algn="just">
              <a:buNone/>
            </a:pPr>
            <a:r>
              <a:rPr lang="fr-BE" dirty="0"/>
              <a:t>Un questionnaire adressé à des </a:t>
            </a:r>
            <a:r>
              <a:rPr lang="fr-BE" dirty="0" err="1"/>
              <a:t>gens·tes</a:t>
            </a:r>
            <a:r>
              <a:rPr lang="fr-BE" dirty="0"/>
              <a:t> « au hasard »</a:t>
            </a:r>
          </a:p>
          <a:p>
            <a:pPr marL="0" indent="0">
              <a:buNone/>
            </a:pPr>
            <a:endParaRPr lang="fr-FR" dirty="0"/>
          </a:p>
          <a:p>
            <a:pPr marL="0" indent="0">
              <a:buNone/>
            </a:pPr>
            <a:endParaRPr lang="fr-FR" dirty="0"/>
          </a:p>
        </p:txBody>
      </p:sp>
      <p:pic>
        <p:nvPicPr>
          <p:cNvPr id="4" name="Image 3">
            <a:extLst>
              <a:ext uri="{FF2B5EF4-FFF2-40B4-BE49-F238E27FC236}">
                <a16:creationId xmlns:a16="http://schemas.microsoft.com/office/drawing/2014/main" id="{EB441ED9-F51D-3643-321F-18A70691220E}"/>
              </a:ext>
            </a:extLst>
          </p:cNvPr>
          <p:cNvPicPr>
            <a:picLocks noChangeAspect="1"/>
          </p:cNvPicPr>
          <p:nvPr/>
        </p:nvPicPr>
        <p:blipFill>
          <a:blip r:embed="rId2"/>
          <a:stretch>
            <a:fillRect/>
          </a:stretch>
        </p:blipFill>
        <p:spPr>
          <a:xfrm>
            <a:off x="605003" y="2802845"/>
            <a:ext cx="5486909" cy="2080049"/>
          </a:xfrm>
          <a:prstGeom prst="rect">
            <a:avLst/>
          </a:prstGeom>
        </p:spPr>
      </p:pic>
      <p:pic>
        <p:nvPicPr>
          <p:cNvPr id="6" name="Image 5">
            <a:extLst>
              <a:ext uri="{FF2B5EF4-FFF2-40B4-BE49-F238E27FC236}">
                <a16:creationId xmlns:a16="http://schemas.microsoft.com/office/drawing/2014/main" id="{C5C5978C-312C-55DB-E7D3-4E2F12318747}"/>
              </a:ext>
            </a:extLst>
          </p:cNvPr>
          <p:cNvPicPr>
            <a:picLocks noChangeAspect="1"/>
          </p:cNvPicPr>
          <p:nvPr/>
        </p:nvPicPr>
        <p:blipFill>
          <a:blip r:embed="rId3"/>
          <a:stretch>
            <a:fillRect/>
          </a:stretch>
        </p:blipFill>
        <p:spPr>
          <a:xfrm>
            <a:off x="6325109" y="4096915"/>
            <a:ext cx="5576849" cy="2080048"/>
          </a:xfrm>
          <a:prstGeom prst="rect">
            <a:avLst/>
          </a:prstGeom>
        </p:spPr>
      </p:pic>
    </p:spTree>
    <p:extLst>
      <p:ext uri="{BB962C8B-B14F-4D97-AF65-F5344CB8AC3E}">
        <p14:creationId xmlns:p14="http://schemas.microsoft.com/office/powerpoint/2010/main" val="263477043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1706A-4C7D-00AA-01EA-C300A7B55C2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F76477F-1E96-DE24-C1C4-C717993038D2}"/>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1F8BFE4D-F651-ED8F-047B-954027A679AD}"/>
              </a:ext>
            </a:extLst>
          </p:cNvPr>
          <p:cNvSpPr>
            <a:spLocks noGrp="1"/>
          </p:cNvSpPr>
          <p:nvPr>
            <p:ph idx="1"/>
          </p:nvPr>
        </p:nvSpPr>
        <p:spPr>
          <a:xfrm>
            <a:off x="838200" y="1584660"/>
            <a:ext cx="10515600" cy="4351338"/>
          </a:xfrm>
        </p:spPr>
        <p:txBody>
          <a:bodyPr>
            <a:noAutofit/>
          </a:bodyPr>
          <a:lstStyle/>
          <a:p>
            <a:pPr marL="0" indent="0">
              <a:buNone/>
            </a:pPr>
            <a:r>
              <a:rPr lang="nl-BE" sz="3300" dirty="0"/>
              <a:t>Conclusion de la conclusion</a:t>
            </a:r>
          </a:p>
          <a:p>
            <a:pPr marL="0" indent="0">
              <a:buNone/>
            </a:pPr>
            <a:endParaRPr lang="nl-BE" sz="3300" dirty="0"/>
          </a:p>
          <a:p>
            <a:pPr marL="0" indent="0">
              <a:buNone/>
            </a:pPr>
            <a:r>
              <a:rPr lang="nl-BE" sz="3300" dirty="0"/>
              <a:t>É-motion est ce qui meut hors de.</a:t>
            </a:r>
          </a:p>
          <a:p>
            <a:pPr marL="0" indent="0">
              <a:buNone/>
            </a:pPr>
            <a:endParaRPr lang="nl-BE" sz="3300" dirty="0"/>
          </a:p>
          <a:p>
            <a:pPr marL="0" indent="0" algn="just">
              <a:buNone/>
            </a:pPr>
            <a:r>
              <a:rPr lang="en-AU" sz="3600" i="1" dirty="0"/>
              <a:t>Marc</a:t>
            </a:r>
            <a:r>
              <a:rPr lang="en-AU" sz="3600" dirty="0"/>
              <a:t> 16, 8 : Et</a:t>
            </a:r>
            <a:r>
              <a:rPr lang="fr-FR" sz="3600" dirty="0"/>
              <a:t>, </a:t>
            </a:r>
            <a:r>
              <a:rPr lang="fr-FR" sz="3600" dirty="0">
                <a:highlight>
                  <a:srgbClr val="FFFF00"/>
                </a:highlight>
              </a:rPr>
              <a:t>sortant</a:t>
            </a:r>
            <a:r>
              <a:rPr lang="fr-FR" sz="3600" dirty="0"/>
              <a:t>, elles </a:t>
            </a:r>
            <a:r>
              <a:rPr lang="fr-FR" sz="3600" dirty="0">
                <a:highlight>
                  <a:srgbClr val="FFFF00"/>
                </a:highlight>
              </a:rPr>
              <a:t>se sauvèrent hors </a:t>
            </a:r>
            <a:r>
              <a:rPr lang="fr-FR" sz="3600" dirty="0"/>
              <a:t>du tombeau. En effet un tremblement et une </a:t>
            </a:r>
            <a:r>
              <a:rPr lang="fr-FR" sz="3600" dirty="0" err="1">
                <a:highlight>
                  <a:srgbClr val="FFFF00"/>
                </a:highlight>
              </a:rPr>
              <a:t>é</a:t>
            </a:r>
            <a:r>
              <a:rPr lang="fr-FR" sz="3600" dirty="0" err="1"/>
              <a:t>-motion</a:t>
            </a:r>
            <a:r>
              <a:rPr lang="fr-FR" sz="3600" dirty="0"/>
              <a:t> (</a:t>
            </a:r>
            <a:r>
              <a:rPr lang="fr-BE" sz="3600" dirty="0" err="1">
                <a:highlight>
                  <a:srgbClr val="FFFF00"/>
                </a:highlight>
              </a:rPr>
              <a:t>ἔκ</a:t>
            </a:r>
            <a:r>
              <a:rPr lang="fr-BE" sz="3600" dirty="0" err="1"/>
              <a:t>στ</a:t>
            </a:r>
            <a:r>
              <a:rPr lang="fr-BE" sz="3600" dirty="0"/>
              <a:t>α</a:t>
            </a:r>
            <a:r>
              <a:rPr lang="fr-BE" sz="3600" dirty="0" err="1"/>
              <a:t>σις</a:t>
            </a:r>
            <a:r>
              <a:rPr lang="fr-FR" sz="3600" dirty="0"/>
              <a:t>) les possédaient</a:t>
            </a:r>
            <a:r>
              <a:rPr lang="nl-BE" sz="3300" dirty="0"/>
              <a:t> </a:t>
            </a:r>
            <a:r>
              <a:rPr lang="fr-FR" sz="3600" dirty="0"/>
              <a:t>et elles ne dirent rien à personne. </a:t>
            </a:r>
            <a:r>
              <a:rPr lang="fr-FR" sz="3600" dirty="0">
                <a:highlight>
                  <a:srgbClr val="FFFF00"/>
                </a:highlight>
              </a:rPr>
              <a:t>Elles étaient dans une fuite (</a:t>
            </a:r>
            <a:r>
              <a:rPr lang="fr-BE" sz="3600" dirty="0" err="1">
                <a:highlight>
                  <a:srgbClr val="FFFF00"/>
                </a:highlight>
              </a:rPr>
              <a:t>ἐφο</a:t>
            </a:r>
            <a:r>
              <a:rPr lang="fr-BE" sz="3600" dirty="0">
                <a:highlight>
                  <a:srgbClr val="FFFF00"/>
                </a:highlight>
              </a:rPr>
              <a:t>β</a:t>
            </a:r>
            <a:r>
              <a:rPr lang="fr-BE" sz="3600" dirty="0" err="1">
                <a:highlight>
                  <a:srgbClr val="FFFF00"/>
                </a:highlight>
              </a:rPr>
              <a:t>οῦντο</a:t>
            </a:r>
            <a:r>
              <a:rPr lang="fr-FR" sz="3600" dirty="0">
                <a:highlight>
                  <a:srgbClr val="FFFF00"/>
                </a:highlight>
              </a:rPr>
              <a:t>) </a:t>
            </a:r>
            <a:r>
              <a:rPr lang="fr-FR" sz="3600" dirty="0"/>
              <a:t>en effet. </a:t>
            </a:r>
            <a:endParaRPr lang="fr-BE" sz="3600" dirty="0"/>
          </a:p>
          <a:p>
            <a:pPr marL="0" indent="0" algn="just">
              <a:buNone/>
            </a:pPr>
            <a:endParaRPr lang="nl-BE" sz="3300" dirty="0"/>
          </a:p>
          <a:p>
            <a:pPr marL="0" indent="0">
              <a:buNone/>
            </a:pPr>
            <a:endParaRPr lang="nl-BE" sz="3300" dirty="0"/>
          </a:p>
        </p:txBody>
      </p:sp>
    </p:spTree>
    <p:extLst>
      <p:ext uri="{BB962C8B-B14F-4D97-AF65-F5344CB8AC3E}">
        <p14:creationId xmlns:p14="http://schemas.microsoft.com/office/powerpoint/2010/main" val="1884304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23765C-DEE7-BE1D-9E99-2043D808C245}"/>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85DE4B3-3300-208A-7930-085295DA7187}"/>
              </a:ext>
            </a:extLst>
          </p:cNvPr>
          <p:cNvSpPr>
            <a:spLocks noGrp="1"/>
          </p:cNvSpPr>
          <p:nvPr>
            <p:ph idx="1"/>
          </p:nvPr>
        </p:nvSpPr>
        <p:spPr>
          <a:xfrm>
            <a:off x="838200" y="712694"/>
            <a:ext cx="10515600" cy="5464269"/>
          </a:xfrm>
        </p:spPr>
        <p:txBody>
          <a:bodyPr/>
          <a:lstStyle/>
          <a:p>
            <a:pPr marL="0" indent="0" algn="just">
              <a:buNone/>
            </a:pPr>
            <a:r>
              <a:rPr lang="fr-BE" dirty="0"/>
              <a:t>Deux reprises de deux de ces passages : l’une picturale, l’autre textuelle et picturale (roman graphique)</a:t>
            </a:r>
          </a:p>
          <a:p>
            <a:pPr marL="0" indent="0" algn="just">
              <a:buNone/>
            </a:pPr>
            <a:endParaRPr lang="fr-BE" dirty="0"/>
          </a:p>
          <a:p>
            <a:pPr marL="0" indent="0" algn="just">
              <a:buNone/>
            </a:pPr>
            <a:r>
              <a:rPr lang="fr-BE" dirty="0"/>
              <a:t>Un questionnaire adressé à des </a:t>
            </a:r>
            <a:r>
              <a:rPr lang="fr-BE" dirty="0" err="1"/>
              <a:t>gens·tes</a:t>
            </a:r>
            <a:r>
              <a:rPr lang="fr-BE" dirty="0"/>
              <a:t> « au hasard » avec réponses par écrit, par vocaux ou recueillies en direct</a:t>
            </a:r>
          </a:p>
          <a:p>
            <a:pPr marL="0" indent="0" algn="just">
              <a:buNone/>
            </a:pPr>
            <a:endParaRPr lang="fr-BE"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1204369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15FF2-61E2-25FD-907F-20DA67C69012}"/>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3282415-42DF-584D-5FF3-52DD554DF90F}"/>
              </a:ext>
            </a:extLst>
          </p:cNvPr>
          <p:cNvSpPr>
            <a:spLocks noGrp="1"/>
          </p:cNvSpPr>
          <p:nvPr>
            <p:ph idx="1"/>
          </p:nvPr>
        </p:nvSpPr>
        <p:spPr>
          <a:xfrm>
            <a:off x="838200" y="712694"/>
            <a:ext cx="10515600" cy="5464269"/>
          </a:xfrm>
        </p:spPr>
        <p:txBody>
          <a:bodyPr>
            <a:normAutofit fontScale="92500"/>
          </a:bodyPr>
          <a:lstStyle/>
          <a:p>
            <a:pPr marL="0" indent="0" algn="just">
              <a:buNone/>
            </a:pPr>
            <a:r>
              <a:rPr lang="fr-BE" dirty="0"/>
              <a:t>Deux reprises de deux de ces passages : l’une picturale, l’autre textuelle et picturale (roman graphique)</a:t>
            </a:r>
          </a:p>
          <a:p>
            <a:pPr marL="0" indent="0" algn="just">
              <a:buNone/>
            </a:pPr>
            <a:endParaRPr lang="fr-BE" dirty="0"/>
          </a:p>
          <a:p>
            <a:pPr marL="0" indent="0" algn="just">
              <a:buNone/>
            </a:pPr>
            <a:r>
              <a:rPr lang="fr-BE" dirty="0"/>
              <a:t>Un questionnaire adressé à des </a:t>
            </a:r>
            <a:r>
              <a:rPr lang="fr-BE" dirty="0" err="1"/>
              <a:t>gens·tes</a:t>
            </a:r>
            <a:r>
              <a:rPr lang="fr-BE" dirty="0"/>
              <a:t> « au hasard » avec réponses par écrit, par vocaux ou recueillies en direct</a:t>
            </a:r>
          </a:p>
          <a:p>
            <a:pPr marL="0" indent="0" algn="just">
              <a:buNone/>
            </a:pPr>
            <a:endParaRPr lang="fr-BE" dirty="0"/>
          </a:p>
          <a:p>
            <a:pPr marL="0" indent="0" algn="just">
              <a:buNone/>
            </a:pPr>
            <a:r>
              <a:rPr lang="fr-BE" dirty="0"/>
              <a:t>=/= </a:t>
            </a:r>
            <a:r>
              <a:rPr lang="fr-BE" dirty="0" err="1"/>
              <a:t>Geraldt</a:t>
            </a:r>
            <a:r>
              <a:rPr lang="fr-BE" dirty="0"/>
              <a:t> C. </a:t>
            </a:r>
            <a:r>
              <a:rPr lang="fr-BE" dirty="0" err="1"/>
              <a:t>Cupchtk</a:t>
            </a:r>
            <a:r>
              <a:rPr lang="fr-BE" dirty="0"/>
              <a:t>, Keith </a:t>
            </a:r>
            <a:r>
              <a:rPr lang="fr-BE" dirty="0" err="1"/>
              <a:t>Oatleub</a:t>
            </a:r>
            <a:r>
              <a:rPr lang="fr-BE" dirty="0"/>
              <a:t>, Peter </a:t>
            </a:r>
            <a:r>
              <a:rPr lang="fr-BE" dirty="0" err="1"/>
              <a:t>Vorderee</a:t>
            </a:r>
            <a:r>
              <a:rPr lang="fr-BE" dirty="0"/>
              <a:t>, « </a:t>
            </a:r>
            <a:r>
              <a:rPr lang="fr-BE" dirty="0" err="1"/>
              <a:t>Emotional</a:t>
            </a:r>
            <a:r>
              <a:rPr lang="fr-BE" dirty="0"/>
              <a:t> </a:t>
            </a:r>
            <a:r>
              <a:rPr lang="fr-BE" dirty="0" err="1"/>
              <a:t>effects</a:t>
            </a:r>
            <a:r>
              <a:rPr lang="fr-BE" dirty="0"/>
              <a:t> of </a:t>
            </a:r>
            <a:r>
              <a:rPr lang="fr-BE" dirty="0" err="1"/>
              <a:t>reading</a:t>
            </a:r>
            <a:r>
              <a:rPr lang="fr-BE" dirty="0"/>
              <a:t> </a:t>
            </a:r>
            <a:r>
              <a:rPr lang="fr-BE" dirty="0" err="1"/>
              <a:t>excerpts</a:t>
            </a:r>
            <a:r>
              <a:rPr lang="fr-BE" dirty="0"/>
              <a:t> </a:t>
            </a:r>
            <a:r>
              <a:rPr lang="fr-BE" dirty="0" err="1"/>
              <a:t>from</a:t>
            </a:r>
            <a:r>
              <a:rPr lang="fr-BE" dirty="0"/>
              <a:t> short stories by James Joyce », 1998 : </a:t>
            </a:r>
          </a:p>
          <a:p>
            <a:pPr marL="0" indent="0" algn="just">
              <a:buNone/>
            </a:pPr>
            <a:r>
              <a:rPr lang="fr-BE" dirty="0"/>
              <a:t>Approche guidée : « Soyez </a:t>
            </a:r>
            <a:r>
              <a:rPr lang="fr-BE" dirty="0" err="1"/>
              <a:t>un·e</a:t>
            </a:r>
            <a:r>
              <a:rPr lang="fr-BE" dirty="0"/>
              <a:t> </a:t>
            </a:r>
            <a:r>
              <a:rPr lang="fr-BE" dirty="0" err="1"/>
              <a:t>spectateur·rice</a:t>
            </a:r>
            <a:r>
              <a:rPr lang="fr-BE" dirty="0"/>
              <a:t> de cette scène. » ; « [Dans ce passage] </a:t>
            </a:r>
            <a:r>
              <a:rPr lang="fr-BE" dirty="0" err="1"/>
              <a:t>le·a</a:t>
            </a:r>
            <a:r>
              <a:rPr lang="fr-BE" dirty="0"/>
              <a:t> </a:t>
            </a:r>
            <a:r>
              <a:rPr lang="fr-BE" dirty="0" err="1"/>
              <a:t>lecteur·rice</a:t>
            </a:r>
            <a:r>
              <a:rPr lang="fr-BE" dirty="0"/>
              <a:t> ressent de la sympathie pour ce garçon dans son attente désespérée. » ; « Imaginez-vous être lui. » ; « Imaginez ce que c’est que d’être Mr Farrington tandis que sa frustration augmente. »</a:t>
            </a:r>
          </a:p>
          <a:p>
            <a:pPr marL="0" indent="0" algn="just">
              <a:buNone/>
            </a:pPr>
            <a:endParaRPr lang="fr-BE"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1332736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DF7E8-7450-0B3F-2B08-98AAD352015E}"/>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21EC4CC-C004-9B83-C2F2-E6B17EBC0CF1}"/>
              </a:ext>
            </a:extLst>
          </p:cNvPr>
          <p:cNvSpPr>
            <a:spLocks noGrp="1"/>
          </p:cNvSpPr>
          <p:nvPr>
            <p:ph idx="1"/>
          </p:nvPr>
        </p:nvSpPr>
        <p:spPr>
          <a:xfrm>
            <a:off x="838200" y="712694"/>
            <a:ext cx="10515600" cy="5464269"/>
          </a:xfrm>
        </p:spPr>
        <p:txBody>
          <a:bodyPr/>
          <a:lstStyle/>
          <a:p>
            <a:pPr marL="0" indent="0" algn="just">
              <a:buNone/>
            </a:pPr>
            <a:endParaRPr lang="fr-BE" dirty="0"/>
          </a:p>
          <a:p>
            <a:pPr marL="0" indent="0">
              <a:buNone/>
            </a:pPr>
            <a:endParaRPr lang="fr-BE" dirty="0"/>
          </a:p>
          <a:p>
            <a:pPr marL="0" indent="0">
              <a:buNone/>
            </a:pPr>
            <a:r>
              <a:rPr lang="fr-FR" dirty="0"/>
              <a:t>Quelles émotions imaginez-vous chez  le personnage ? </a:t>
            </a:r>
            <a:endParaRPr lang="fr-BE" dirty="0"/>
          </a:p>
          <a:p>
            <a:pPr marL="0" indent="0">
              <a:buNone/>
            </a:pPr>
            <a:r>
              <a:rPr lang="fr-FR" dirty="0"/>
              <a:t>Quels sont vos éventuels sentiments face à ce passage ?</a:t>
            </a:r>
          </a:p>
          <a:p>
            <a:pPr marL="0" indent="0">
              <a:buNone/>
            </a:pPr>
            <a:r>
              <a:rPr lang="fr-FR" dirty="0"/>
              <a:t>Sur quel personnage souhaiteriez-vous en savoir plus ?</a:t>
            </a:r>
          </a:p>
          <a:p>
            <a:pPr marL="0" indent="0">
              <a:buNone/>
            </a:pPr>
            <a:r>
              <a:rPr lang="fr-FR" dirty="0"/>
              <a:t>Pourquoi la femme pleure-t-elle selon vous ?</a:t>
            </a:r>
          </a:p>
          <a:p>
            <a:pPr marL="0" indent="0">
              <a:buNone/>
            </a:pPr>
            <a:r>
              <a:rPr lang="fr-FR" dirty="0"/>
              <a:t>Trouvez-vous </a:t>
            </a:r>
            <a:r>
              <a:rPr lang="fr-FR" dirty="0" err="1"/>
              <a:t>le·a</a:t>
            </a:r>
            <a:r>
              <a:rPr lang="fr-FR" dirty="0"/>
              <a:t> </a:t>
            </a:r>
            <a:r>
              <a:rPr lang="fr-FR" dirty="0" err="1"/>
              <a:t>narrateur·rice</a:t>
            </a:r>
            <a:r>
              <a:rPr lang="fr-FR" dirty="0"/>
              <a:t> sympathique, antipathique ?</a:t>
            </a:r>
            <a:endParaRPr lang="fr-BE"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4239180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ABFF15-1AB7-CBE7-F668-EE0EB7A85CC0}"/>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59AF8CA-DB2E-65ED-C577-0CC2B840E6DB}"/>
              </a:ext>
            </a:extLst>
          </p:cNvPr>
          <p:cNvSpPr>
            <a:spLocks noGrp="1"/>
          </p:cNvSpPr>
          <p:nvPr>
            <p:ph idx="1"/>
          </p:nvPr>
        </p:nvSpPr>
        <p:spPr>
          <a:xfrm>
            <a:off x="838200" y="712694"/>
            <a:ext cx="10515600" cy="5464269"/>
          </a:xfrm>
        </p:spPr>
        <p:txBody>
          <a:bodyPr/>
          <a:lstStyle/>
          <a:p>
            <a:pPr marL="0" indent="0" algn="just">
              <a:buNone/>
            </a:pPr>
            <a:r>
              <a:rPr lang="fr-FR" dirty="0"/>
              <a:t>Une cultivatrice avait un figuier dans un champ, qui ne donnait plus de fruits depuis des années. Un ver en effet en avait dévoré la racine. Elle alla voir Anne fille-de-repos, femme de Jébédiah, la prophétesse, qui lui dit : « Prends cet arbre en patience. »</a:t>
            </a:r>
            <a:endParaRPr lang="fr-BE"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1765101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0DE3CC-A122-0281-3CB0-99C29D97BC18}"/>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314DB58-5B3B-71A2-8E34-861310A038D4}"/>
              </a:ext>
            </a:extLst>
          </p:cNvPr>
          <p:cNvSpPr>
            <a:spLocks noGrp="1"/>
          </p:cNvSpPr>
          <p:nvPr>
            <p:ph idx="1"/>
          </p:nvPr>
        </p:nvSpPr>
        <p:spPr>
          <a:xfrm>
            <a:off x="838200" y="712694"/>
            <a:ext cx="10515600" cy="5464269"/>
          </a:xfrm>
        </p:spPr>
        <p:txBody>
          <a:bodyPr/>
          <a:lstStyle/>
          <a:p>
            <a:pPr marL="0" indent="0" algn="just">
              <a:buNone/>
            </a:pPr>
            <a:r>
              <a:rPr lang="fr-BE" dirty="0"/>
              <a:t>Deux reprises de deux de ces passages : l’une picturale, l’autre textuelle et picturale (roman graphique)</a:t>
            </a:r>
          </a:p>
          <a:p>
            <a:pPr marL="0" indent="0" algn="just">
              <a:buNone/>
            </a:pPr>
            <a:endParaRPr lang="fr-BE" dirty="0"/>
          </a:p>
          <a:p>
            <a:pPr marL="0" indent="0" algn="just">
              <a:buNone/>
            </a:pPr>
            <a:r>
              <a:rPr lang="fr-BE" dirty="0"/>
              <a:t>Un questionnaire adressé à des </a:t>
            </a:r>
            <a:r>
              <a:rPr lang="fr-BE" dirty="0" err="1"/>
              <a:t>gens·tes</a:t>
            </a:r>
            <a:r>
              <a:rPr lang="fr-BE" dirty="0"/>
              <a:t> « au hasard »</a:t>
            </a:r>
          </a:p>
          <a:p>
            <a:pPr marL="0" indent="0" algn="just">
              <a:buNone/>
            </a:pPr>
            <a:endParaRPr lang="fr-BE" dirty="0"/>
          </a:p>
          <a:p>
            <a:pPr marL="0" indent="0" algn="just">
              <a:buNone/>
            </a:pPr>
            <a:r>
              <a:rPr lang="fr-BE" dirty="0"/>
              <a:t>Ma propre perception de ces textes</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1931412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821D8-CBEF-9A59-7B47-39073650846B}"/>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F82DF4F-EFC1-203E-B1D2-DF35A27B0087}"/>
              </a:ext>
            </a:extLst>
          </p:cNvPr>
          <p:cNvSpPr>
            <a:spLocks noGrp="1"/>
          </p:cNvSpPr>
          <p:nvPr>
            <p:ph idx="1"/>
          </p:nvPr>
        </p:nvSpPr>
        <p:spPr>
          <a:xfrm>
            <a:off x="838200" y="712694"/>
            <a:ext cx="10515600" cy="5464269"/>
          </a:xfrm>
        </p:spPr>
        <p:txBody>
          <a:bodyPr/>
          <a:lstStyle/>
          <a:p>
            <a:pPr marL="0" indent="0" algn="just">
              <a:buNone/>
            </a:pPr>
            <a:r>
              <a:rPr lang="fr-BE" b="1" dirty="0"/>
              <a:t>Éclectisme méthodologique</a:t>
            </a:r>
          </a:p>
          <a:p>
            <a:pPr marL="0" indent="0" algn="just">
              <a:buNone/>
            </a:pPr>
            <a:endParaRPr lang="fr-BE" dirty="0"/>
          </a:p>
          <a:p>
            <a:pPr marL="0" indent="0" algn="just">
              <a:buNone/>
            </a:pPr>
            <a:r>
              <a:rPr lang="fr-BE" dirty="0"/>
              <a:t>Narratologie mais aussi méta-narratologie</a:t>
            </a:r>
          </a:p>
          <a:p>
            <a:pPr marL="0" indent="0" algn="just">
              <a:buNone/>
            </a:pPr>
            <a:endParaRPr lang="fr-BE" dirty="0"/>
          </a:p>
          <a:p>
            <a:pPr marL="0" indent="0" algn="just">
              <a:buNone/>
            </a:pPr>
            <a:r>
              <a:rPr lang="fr-BE" dirty="0"/>
              <a:t>Analyse de discours (théorie de la communication, sociologie)</a:t>
            </a:r>
          </a:p>
          <a:p>
            <a:pPr marL="0" indent="0" algn="just">
              <a:buNone/>
            </a:pPr>
            <a:endParaRPr lang="fr-BE" dirty="0"/>
          </a:p>
          <a:p>
            <a:pPr marL="0" indent="0" algn="just">
              <a:buNone/>
            </a:pPr>
            <a:r>
              <a:rPr lang="fr-BE" dirty="0"/>
              <a:t>Réflexivité – mise en danger universitaire (Xavier </a:t>
            </a:r>
            <a:r>
              <a:rPr lang="fr-BE" dirty="0" err="1"/>
              <a:t>Gravend</a:t>
            </a:r>
            <a:r>
              <a:rPr lang="fr-BE" dirty="0"/>
              <a:t>-Tirole)</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776039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D149C-9A58-CBE9-889A-199F6F97E710}"/>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6FCC1DE-CD5E-BF98-72F6-36CE9832EAE2}"/>
              </a:ext>
            </a:extLst>
          </p:cNvPr>
          <p:cNvSpPr>
            <a:spLocks noGrp="1"/>
          </p:cNvSpPr>
          <p:nvPr>
            <p:ph idx="1"/>
          </p:nvPr>
        </p:nvSpPr>
        <p:spPr>
          <a:xfrm>
            <a:off x="838200" y="1393731"/>
            <a:ext cx="10515600" cy="5464269"/>
          </a:xfrm>
        </p:spPr>
        <p:txBody>
          <a:bodyPr/>
          <a:lstStyle/>
          <a:p>
            <a:pPr marL="0" indent="0" algn="just">
              <a:buNone/>
            </a:pPr>
            <a:r>
              <a:rPr lang="fr-BE" sz="4000" dirty="0"/>
              <a:t>1. Comment les </a:t>
            </a:r>
            <a:r>
              <a:rPr lang="fr-BE" sz="4000" dirty="0" err="1"/>
              <a:t>lecteur·rice</a:t>
            </a:r>
            <a:r>
              <a:rPr lang="fr-BE" sz="4000" dirty="0"/>
              <a:t> </a:t>
            </a:r>
            <a:r>
              <a:rPr lang="fr-BE" sz="4000" dirty="0" err="1"/>
              <a:t>identifient-il·elles</a:t>
            </a:r>
            <a:r>
              <a:rPr lang="fr-BE" sz="4000" dirty="0"/>
              <a:t> des émotions chez les personnages ?</a:t>
            </a:r>
          </a:p>
          <a:p>
            <a:pPr marL="0" indent="0" algn="just">
              <a:buNone/>
            </a:pPr>
            <a:r>
              <a:rPr lang="fr-BE" sz="4000" dirty="0"/>
              <a:t>2. Comment les </a:t>
            </a:r>
            <a:r>
              <a:rPr lang="fr-BE" sz="4000" dirty="0" err="1"/>
              <a:t>lecteur·rice</a:t>
            </a:r>
            <a:r>
              <a:rPr lang="fr-BE" sz="4000" dirty="0"/>
              <a:t> </a:t>
            </a:r>
            <a:r>
              <a:rPr lang="fr-BE" sz="4000" dirty="0" err="1"/>
              <a:t>épouvent-il·elles</a:t>
            </a:r>
            <a:r>
              <a:rPr lang="fr-BE" sz="4000" dirty="0"/>
              <a:t> des émotions face au texte ?</a:t>
            </a:r>
          </a:p>
          <a:p>
            <a:pPr marL="0" indent="0" algn="just">
              <a:buNone/>
            </a:pPr>
            <a:r>
              <a:rPr lang="fr-BE" sz="4000" dirty="0"/>
              <a:t>3. Quel est le rapport entre les deux démarches ?</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3846099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CBB349-178C-9C56-FAEF-122DEC024DB1}"/>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18EFEB00-2F0A-068B-554A-95C057D88195}"/>
              </a:ext>
            </a:extLst>
          </p:cNvPr>
          <p:cNvSpPr>
            <a:spLocks noGrp="1"/>
          </p:cNvSpPr>
          <p:nvPr>
            <p:ph idx="1"/>
          </p:nvPr>
        </p:nvSpPr>
        <p:spPr/>
        <p:txBody>
          <a:bodyPr/>
          <a:lstStyle/>
          <a:p>
            <a:endParaRPr lang="fr-FR"/>
          </a:p>
        </p:txBody>
      </p:sp>
    </p:spTree>
    <p:extLst>
      <p:ext uri="{BB962C8B-B14F-4D97-AF65-F5344CB8AC3E}">
        <p14:creationId xmlns:p14="http://schemas.microsoft.com/office/powerpoint/2010/main" val="3270668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F4BF7-C6B9-C7AB-45E9-82DE3BC701C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4D92524-FE66-1FA2-BD6F-49B649038939}"/>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5564A092-F691-A9DA-C384-7F0DE0648015}"/>
              </a:ext>
            </a:extLst>
          </p:cNvPr>
          <p:cNvSpPr>
            <a:spLocks noGrp="1"/>
          </p:cNvSpPr>
          <p:nvPr>
            <p:ph idx="1"/>
          </p:nvPr>
        </p:nvSpPr>
        <p:spPr/>
        <p:txBody>
          <a:bodyPr>
            <a:normAutofit lnSpcReduction="10000"/>
          </a:bodyPr>
          <a:lstStyle/>
          <a:p>
            <a:pPr marL="514350" indent="-514350">
              <a:buAutoNum type="alphaLcPeriod"/>
            </a:pPr>
            <a:r>
              <a:rPr lang="fr-FR" sz="3500" dirty="0"/>
              <a:t>Constat du manque d’explicitation des émotions</a:t>
            </a:r>
          </a:p>
          <a:p>
            <a:pPr marL="514350" indent="-514350">
              <a:buAutoNum type="alphaLcPeriod"/>
            </a:pPr>
            <a:endParaRPr lang="fr-FR" sz="3500" dirty="0"/>
          </a:p>
          <a:p>
            <a:pPr marL="0" indent="0">
              <a:buNone/>
            </a:pPr>
            <a:r>
              <a:rPr lang="fr-FR" sz="3500" dirty="0"/>
              <a:t>J. : « </a:t>
            </a:r>
            <a:r>
              <a:rPr lang="fr-BE" sz="3500" dirty="0"/>
              <a:t>C'est assez flou </a:t>
            </a:r>
            <a:r>
              <a:rPr lang="fr-BE" sz="3500" b="1" dirty="0"/>
              <a:t>on ne se demande pas ici</a:t>
            </a:r>
            <a:r>
              <a:rPr lang="fr-BE" sz="3500" dirty="0"/>
              <a:t> sont (</a:t>
            </a:r>
            <a:r>
              <a:rPr lang="fr-BE" sz="3500" i="1" dirty="0"/>
              <a:t>sic</a:t>
            </a:r>
            <a:r>
              <a:rPr lang="fr-BE" sz="3500" dirty="0"/>
              <a:t>) point de vue, </a:t>
            </a:r>
            <a:r>
              <a:rPr lang="fr-BE" sz="3500" b="1" dirty="0"/>
              <a:t>on ne sait même</a:t>
            </a:r>
            <a:r>
              <a:rPr lang="fr-BE" sz="3500" dirty="0"/>
              <a:t> si elle a consenti</a:t>
            </a:r>
            <a:r>
              <a:rPr lang="fr-BE" sz="3500" b="1" dirty="0"/>
              <a:t> j'ai l'impression</a:t>
            </a:r>
            <a:r>
              <a:rPr lang="fr-BE" sz="3500" dirty="0"/>
              <a:t> »</a:t>
            </a:r>
          </a:p>
          <a:p>
            <a:pPr marL="0" indent="0">
              <a:buNone/>
            </a:pPr>
            <a:endParaRPr lang="fr-BE" sz="3500" b="1" dirty="0"/>
          </a:p>
          <a:p>
            <a:pPr marL="0" indent="0" algn="just">
              <a:buNone/>
            </a:pPr>
            <a:r>
              <a:rPr lang="fr-BE" sz="3500" dirty="0"/>
              <a:t>M. : la narration « fait très conte : dans les contes il n’y a pas énormément d’émotions ». </a:t>
            </a:r>
          </a:p>
          <a:p>
            <a:pPr marL="0" indent="0">
              <a:buNone/>
            </a:pPr>
            <a:endParaRPr lang="fr-FR" dirty="0"/>
          </a:p>
        </p:txBody>
      </p:sp>
    </p:spTree>
    <p:extLst>
      <p:ext uri="{BB962C8B-B14F-4D97-AF65-F5344CB8AC3E}">
        <p14:creationId xmlns:p14="http://schemas.microsoft.com/office/powerpoint/2010/main" val="3246588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F203E5F-B7AE-5AC1-18BB-60018E33F102}"/>
              </a:ext>
            </a:extLst>
          </p:cNvPr>
          <p:cNvSpPr>
            <a:spLocks noGrp="1"/>
          </p:cNvSpPr>
          <p:nvPr>
            <p:ph idx="1"/>
          </p:nvPr>
        </p:nvSpPr>
        <p:spPr>
          <a:xfrm>
            <a:off x="838200" y="712694"/>
            <a:ext cx="10515600" cy="5464269"/>
          </a:xfrm>
        </p:spPr>
        <p:txBody>
          <a:bodyPr/>
          <a:lstStyle/>
          <a:p>
            <a:pPr marL="0" indent="0" algn="just">
              <a:buNone/>
            </a:pPr>
            <a:r>
              <a:rPr lang="fr-FR" dirty="0"/>
              <a:t>Point de départ : </a:t>
            </a:r>
          </a:p>
          <a:p>
            <a:pPr marL="0" indent="0" algn="just">
              <a:buNone/>
            </a:pPr>
            <a:r>
              <a:rPr lang="fr-FR" dirty="0"/>
              <a:t>Des passages où la réponse théorique </a:t>
            </a:r>
            <a:r>
              <a:rPr lang="fr-FR" dirty="0" err="1"/>
              <a:t>du·de</a:t>
            </a:r>
            <a:r>
              <a:rPr lang="fr-FR" dirty="0"/>
              <a:t> la </a:t>
            </a:r>
            <a:r>
              <a:rPr lang="fr-FR" dirty="0" err="1"/>
              <a:t>lecteur·rice</a:t>
            </a:r>
            <a:r>
              <a:rPr lang="fr-FR" dirty="0"/>
              <a:t> est difficile à saisir car le texte </a:t>
            </a:r>
            <a:r>
              <a:rPr lang="fr-FR" b="1" dirty="0"/>
              <a:t>n’explicite pas d’émotions</a:t>
            </a:r>
            <a:r>
              <a:rPr lang="fr-FR" dirty="0"/>
              <a:t>.</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28436199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1D366-B77F-8AB9-FCD5-4A9625AC6D2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454DCE0-12F9-5663-01FB-D902B3A021C3}"/>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45668A21-87AB-BC2E-E7C4-C2119CF7A5CC}"/>
              </a:ext>
            </a:extLst>
          </p:cNvPr>
          <p:cNvSpPr>
            <a:spLocks noGrp="1"/>
          </p:cNvSpPr>
          <p:nvPr>
            <p:ph idx="1"/>
          </p:nvPr>
        </p:nvSpPr>
        <p:spPr/>
        <p:txBody>
          <a:bodyPr>
            <a:normAutofit lnSpcReduction="10000"/>
          </a:bodyPr>
          <a:lstStyle/>
          <a:p>
            <a:pPr marL="0" indent="0" algn="just">
              <a:buNone/>
            </a:pPr>
            <a:r>
              <a:rPr lang="fr-FR" sz="3500" dirty="0"/>
              <a:t>b. Les émotions des personnages sont déduites</a:t>
            </a:r>
          </a:p>
          <a:p>
            <a:pPr marL="0" indent="0" algn="just">
              <a:buNone/>
            </a:pPr>
            <a:endParaRPr lang="fr-FR" sz="3500" dirty="0"/>
          </a:p>
          <a:p>
            <a:pPr marL="0" indent="0" algn="just">
              <a:buNone/>
            </a:pPr>
            <a:r>
              <a:rPr lang="fr-FR" sz="3600" dirty="0"/>
              <a:t>C. : Elle doit se sentir mal car en « couchant » avec David, elle </a:t>
            </a:r>
            <a:r>
              <a:rPr lang="fr-FR" sz="3600" dirty="0" err="1"/>
              <a:t>romp</a:t>
            </a:r>
            <a:r>
              <a:rPr lang="fr-FR" sz="3600" dirty="0"/>
              <a:t> (</a:t>
            </a:r>
            <a:r>
              <a:rPr lang="fr-FR" sz="3600" i="1" dirty="0"/>
              <a:t>sic</a:t>
            </a:r>
            <a:r>
              <a:rPr lang="fr-FR" sz="3600" dirty="0"/>
              <a:t>) le serment du mariage avec son époux. On nous dit qu’elle « alla vers lui », mais ça ne dit pas si elle y va de gaîté de cœur. »</a:t>
            </a:r>
          </a:p>
          <a:p>
            <a:pPr marL="0" indent="0" algn="just">
              <a:buNone/>
            </a:pPr>
            <a:r>
              <a:rPr lang="fr-FR" sz="3600" dirty="0"/>
              <a:t>M. : qu’il soit « sur le toit de la maison » montre « une volonté d’écrasement »</a:t>
            </a:r>
          </a:p>
        </p:txBody>
      </p:sp>
    </p:spTree>
    <p:extLst>
      <p:ext uri="{BB962C8B-B14F-4D97-AF65-F5344CB8AC3E}">
        <p14:creationId xmlns:p14="http://schemas.microsoft.com/office/powerpoint/2010/main" val="818501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17662-B2FE-D388-C7AD-D25C15156AA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A447898-2B6E-F6D2-020D-30A205AA6738}"/>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0FC715BC-E7B4-8939-47F5-A8D31F33C587}"/>
              </a:ext>
            </a:extLst>
          </p:cNvPr>
          <p:cNvSpPr>
            <a:spLocks noGrp="1"/>
          </p:cNvSpPr>
          <p:nvPr>
            <p:ph idx="1"/>
          </p:nvPr>
        </p:nvSpPr>
        <p:spPr/>
        <p:txBody>
          <a:bodyPr>
            <a:noAutofit/>
          </a:bodyPr>
          <a:lstStyle/>
          <a:p>
            <a:pPr marL="0" indent="0" algn="just">
              <a:buNone/>
            </a:pPr>
            <a:r>
              <a:rPr lang="fr-FR" sz="3200" dirty="0"/>
              <a:t>c. De ce fait l’identification des émotions est en partie un processus cognitif</a:t>
            </a:r>
          </a:p>
          <a:p>
            <a:pPr marL="0" indent="0" algn="just">
              <a:buNone/>
            </a:pPr>
            <a:r>
              <a:rPr lang="fr-FR" sz="3200" dirty="0"/>
              <a:t>« quelles sont, selon vous, les émotions de David ?</a:t>
            </a:r>
          </a:p>
          <a:p>
            <a:pPr marL="0" indent="0" algn="just">
              <a:buNone/>
            </a:pPr>
            <a:r>
              <a:rPr lang="fr-FR" sz="3200" dirty="0"/>
              <a:t>C. : « </a:t>
            </a:r>
            <a:r>
              <a:rPr lang="fr-FR" sz="3200" dirty="0">
                <a:highlight>
                  <a:srgbClr val="FFFF00"/>
                </a:highlight>
              </a:rPr>
              <a:t>il ne pense pas </a:t>
            </a:r>
            <a:r>
              <a:rPr lang="fr-FR" sz="3200" dirty="0"/>
              <a:t>avoir à respecter « tu ne convoiteras pas la femme d’autrui » », elle s'était lavée de la souillure d'avoir été mariée à un hittite ». »</a:t>
            </a:r>
          </a:p>
          <a:p>
            <a:pPr marL="0" indent="0" algn="just">
              <a:buNone/>
            </a:pPr>
            <a:r>
              <a:rPr lang="fr-FR" sz="3200" dirty="0"/>
              <a:t>C. : « </a:t>
            </a:r>
            <a:r>
              <a:rPr lang="fr-BE" sz="3200" dirty="0"/>
              <a:t>« Le fait de l'oindre d'huile parfumée est le </a:t>
            </a:r>
            <a:r>
              <a:rPr lang="fr-BE" sz="3200" dirty="0">
                <a:highlight>
                  <a:srgbClr val="FFFF00"/>
                </a:highlight>
              </a:rPr>
              <a:t>signe</a:t>
            </a:r>
            <a:r>
              <a:rPr lang="fr-BE" sz="3200" dirty="0"/>
              <a:t> d'une intense dévotion. En quelque sorte elle touche au divin, </a:t>
            </a:r>
            <a:r>
              <a:rPr lang="fr-BE" sz="3200" dirty="0">
                <a:highlight>
                  <a:srgbClr val="FFFF00"/>
                </a:highlight>
              </a:rPr>
              <a:t>au(x) sens propre(s)</a:t>
            </a:r>
            <a:r>
              <a:rPr lang="fr-BE" sz="3200" dirty="0"/>
              <a:t>. »</a:t>
            </a:r>
          </a:p>
        </p:txBody>
      </p:sp>
    </p:spTree>
    <p:extLst>
      <p:ext uri="{BB962C8B-B14F-4D97-AF65-F5344CB8AC3E}">
        <p14:creationId xmlns:p14="http://schemas.microsoft.com/office/powerpoint/2010/main" val="7781788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88D020-2362-F58C-830C-21F91BBFB63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2544740-B1ED-5A2D-9839-67FB77D1ACA1}"/>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F891E7C6-86F8-C898-DD92-FDDE4A6D416C}"/>
              </a:ext>
            </a:extLst>
          </p:cNvPr>
          <p:cNvSpPr>
            <a:spLocks noGrp="1"/>
          </p:cNvSpPr>
          <p:nvPr>
            <p:ph idx="1"/>
          </p:nvPr>
        </p:nvSpPr>
        <p:spPr/>
        <p:txBody>
          <a:bodyPr>
            <a:noAutofit/>
          </a:bodyPr>
          <a:lstStyle/>
          <a:p>
            <a:pPr marL="0" indent="0" algn="just">
              <a:buNone/>
            </a:pPr>
            <a:r>
              <a:rPr lang="fr-FR" sz="3200" dirty="0"/>
              <a:t>c. De ce fait l’identification des émotions est en partie un processus cognitif</a:t>
            </a:r>
          </a:p>
          <a:p>
            <a:pPr marL="0" indent="0" algn="just">
              <a:buNone/>
            </a:pPr>
            <a:r>
              <a:rPr lang="nl-BE" sz="3200" dirty="0"/>
              <a:t>// une prise de conscience, une évaluation (</a:t>
            </a:r>
            <a:r>
              <a:rPr lang="nl-BE" sz="3200" i="1" dirty="0"/>
              <a:t>appraisal</a:t>
            </a:r>
            <a:r>
              <a:rPr lang="nl-BE" sz="3200" dirty="0"/>
              <a:t>) précède la réponse émotionnelle (voir, entre autres, Cannon 1929 ; Arnold, 1960 ; Schachter et Singer 1962 ; Lazarus et Folkman 1984 ; Moors </a:t>
            </a:r>
            <a:r>
              <a:rPr lang="nl-BE" sz="3200" i="1" dirty="0"/>
              <a:t>et al.</a:t>
            </a:r>
            <a:r>
              <a:rPr lang="nl-BE" sz="3200" dirty="0"/>
              <a:t> 2013 ; Ledoux 2018) </a:t>
            </a:r>
          </a:p>
          <a:p>
            <a:pPr marL="0" indent="0" algn="just">
              <a:buNone/>
            </a:pPr>
            <a:r>
              <a:rPr lang="nl-BE" sz="3200" dirty="0"/>
              <a:t>-&gt; Pour avoir peur, il faut avoir identifié une raison d’avoir peur.</a:t>
            </a:r>
            <a:endParaRPr lang="fr-BE" sz="3200" dirty="0"/>
          </a:p>
        </p:txBody>
      </p:sp>
    </p:spTree>
    <p:extLst>
      <p:ext uri="{BB962C8B-B14F-4D97-AF65-F5344CB8AC3E}">
        <p14:creationId xmlns:p14="http://schemas.microsoft.com/office/powerpoint/2010/main" val="41702689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E8EC7-09CE-143B-05C4-45AAC075CA6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57260DD-8336-5675-ACF1-EB2EB1ED8819}"/>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022B109B-46BB-ED37-270A-035397C3513A}"/>
              </a:ext>
            </a:extLst>
          </p:cNvPr>
          <p:cNvSpPr>
            <a:spLocks noGrp="1"/>
          </p:cNvSpPr>
          <p:nvPr>
            <p:ph idx="1"/>
          </p:nvPr>
        </p:nvSpPr>
        <p:spPr/>
        <p:txBody>
          <a:bodyPr>
            <a:noAutofit/>
          </a:bodyPr>
          <a:lstStyle/>
          <a:p>
            <a:pPr marL="0" indent="0" algn="just">
              <a:buNone/>
            </a:pPr>
            <a:r>
              <a:rPr lang="fr-FR" sz="3200" dirty="0"/>
              <a:t>c. De ce fait l’identification des émotions est en partie un processus cognitif</a:t>
            </a:r>
          </a:p>
          <a:p>
            <a:pPr marL="0" indent="0" algn="just">
              <a:buNone/>
            </a:pPr>
            <a:endParaRPr lang="fr-FR" sz="3200" dirty="0"/>
          </a:p>
          <a:p>
            <a:pPr marL="0" indent="0" algn="just">
              <a:buNone/>
            </a:pPr>
            <a:r>
              <a:rPr lang="nl-BE" sz="3200" dirty="0"/>
              <a:t>Donc au-delà d’une opposition approche intellectuelle, sémantique </a:t>
            </a:r>
            <a:r>
              <a:rPr lang="nl-BE" sz="3200" i="1" dirty="0"/>
              <a:t>vs</a:t>
            </a:r>
            <a:r>
              <a:rPr lang="nl-BE" sz="3200" dirty="0"/>
              <a:t> approche émotionnelle du texte.</a:t>
            </a:r>
            <a:endParaRPr lang="fr-BE" sz="3200" dirty="0"/>
          </a:p>
        </p:txBody>
      </p:sp>
    </p:spTree>
    <p:extLst>
      <p:ext uri="{BB962C8B-B14F-4D97-AF65-F5344CB8AC3E}">
        <p14:creationId xmlns:p14="http://schemas.microsoft.com/office/powerpoint/2010/main" val="15796784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96E45-D507-EDF4-EBD0-BC217059FF2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03415EC-0D56-6EAE-ECAB-D9CB58968C92}"/>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A29ED6AD-B22D-5149-F953-771B2CC0B967}"/>
              </a:ext>
            </a:extLst>
          </p:cNvPr>
          <p:cNvSpPr>
            <a:spLocks noGrp="1"/>
          </p:cNvSpPr>
          <p:nvPr>
            <p:ph idx="1"/>
          </p:nvPr>
        </p:nvSpPr>
        <p:spPr/>
        <p:txBody>
          <a:bodyPr>
            <a:noAutofit/>
          </a:bodyPr>
          <a:lstStyle/>
          <a:p>
            <a:pPr marL="0" indent="0" algn="just">
              <a:buNone/>
            </a:pPr>
            <a:r>
              <a:rPr lang="fr-FR" sz="3200" dirty="0"/>
              <a:t>d. L’identification des émotions est en partie un processus physique</a:t>
            </a:r>
          </a:p>
          <a:p>
            <a:pPr marL="0" indent="0" algn="just">
              <a:buNone/>
            </a:pPr>
            <a:r>
              <a:rPr lang="fr-FR" sz="3200" dirty="0"/>
              <a:t>C. : « Ça me fait penser à ce qu'on ressent en pèlerinage, quand on passe à son second souffle. On pense être épuisé, à deux doigts de s'effondrer, mais en fait, on découvre qu'on est encore capable de marcher jusqu'à l'auberge, en accédant à un autre niveau de conscience. C'est une sorte de foi qui permet de tenir, mêlée d'espérance. »</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4135912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C93E7-2A31-68C1-EB47-588074CCFEC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A3D6809-1583-D7A3-CE09-7843405029C1}"/>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BB96DA06-CDAF-4F33-D08E-23DE907B277A}"/>
              </a:ext>
            </a:extLst>
          </p:cNvPr>
          <p:cNvSpPr>
            <a:spLocks noGrp="1"/>
          </p:cNvSpPr>
          <p:nvPr>
            <p:ph idx="1"/>
          </p:nvPr>
        </p:nvSpPr>
        <p:spPr/>
        <p:txBody>
          <a:bodyPr>
            <a:noAutofit/>
          </a:bodyPr>
          <a:lstStyle/>
          <a:p>
            <a:pPr marL="0" indent="0" algn="just">
              <a:buNone/>
            </a:pPr>
            <a:r>
              <a:rPr lang="fr-FR" sz="3200" dirty="0"/>
              <a:t>d. L’identification des émotions est en partie un processus physique</a:t>
            </a:r>
          </a:p>
          <a:p>
            <a:pPr marL="0" indent="0" algn="just">
              <a:buNone/>
            </a:pPr>
            <a:endParaRPr lang="fr-FR" sz="3200" dirty="0"/>
          </a:p>
          <a:p>
            <a:pPr marL="0" indent="0" algn="just">
              <a:buNone/>
            </a:pPr>
            <a:r>
              <a:rPr lang="fr-FR" sz="3200" dirty="0"/>
              <a:t>Craig Thompson, </a:t>
            </a:r>
            <a:r>
              <a:rPr lang="fr-FR" sz="3200" i="1" dirty="0" err="1"/>
              <a:t>Blankets</a:t>
            </a:r>
            <a:r>
              <a:rPr lang="fr-FR" sz="3200" dirty="0"/>
              <a:t>, 2003.</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3405727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635F83-DC38-2BE8-7195-CFE1D98D7718}"/>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DEF032EB-9C28-E91A-63AD-5A8642D91F9D}"/>
              </a:ext>
            </a:extLst>
          </p:cNvPr>
          <p:cNvPicPr>
            <a:picLocks noGrp="1" noChangeAspect="1"/>
          </p:cNvPicPr>
          <p:nvPr>
            <p:ph idx="1"/>
          </p:nvPr>
        </p:nvPicPr>
        <p:blipFill>
          <a:blip r:embed="rId2"/>
          <a:stretch>
            <a:fillRect/>
          </a:stretch>
        </p:blipFill>
        <p:spPr>
          <a:xfrm>
            <a:off x="1481328" y="0"/>
            <a:ext cx="4480560" cy="6925278"/>
          </a:xfrm>
          <a:prstGeom prst="rect">
            <a:avLst/>
          </a:prstGeom>
        </p:spPr>
      </p:pic>
      <p:pic>
        <p:nvPicPr>
          <p:cNvPr id="7" name="Image 6">
            <a:extLst>
              <a:ext uri="{FF2B5EF4-FFF2-40B4-BE49-F238E27FC236}">
                <a16:creationId xmlns:a16="http://schemas.microsoft.com/office/drawing/2014/main" id="{E59DF905-99FE-A4AE-7F9A-49DAF8345AC2}"/>
              </a:ext>
            </a:extLst>
          </p:cNvPr>
          <p:cNvPicPr>
            <a:picLocks noChangeAspect="1"/>
          </p:cNvPicPr>
          <p:nvPr/>
        </p:nvPicPr>
        <p:blipFill>
          <a:blip r:embed="rId3"/>
          <a:stretch>
            <a:fillRect/>
          </a:stretch>
        </p:blipFill>
        <p:spPr>
          <a:xfrm>
            <a:off x="6896943" y="0"/>
            <a:ext cx="4456857" cy="6858000"/>
          </a:xfrm>
          <a:prstGeom prst="rect">
            <a:avLst/>
          </a:prstGeom>
        </p:spPr>
      </p:pic>
    </p:spTree>
    <p:extLst>
      <p:ext uri="{BB962C8B-B14F-4D97-AF65-F5344CB8AC3E}">
        <p14:creationId xmlns:p14="http://schemas.microsoft.com/office/powerpoint/2010/main" val="37491784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05A60-9D25-F7DB-951E-328DE15E34E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FE44E27-C691-AF17-6835-0D60ABE5A4A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CC1A991-B2C4-D47D-28FC-5D1CC272BA89}"/>
              </a:ext>
            </a:extLst>
          </p:cNvPr>
          <p:cNvPicPr>
            <a:picLocks noChangeAspect="1"/>
          </p:cNvPicPr>
          <p:nvPr/>
        </p:nvPicPr>
        <p:blipFill>
          <a:blip r:embed="rId2"/>
          <a:stretch>
            <a:fillRect/>
          </a:stretch>
        </p:blipFill>
        <p:spPr>
          <a:xfrm>
            <a:off x="6896943" y="0"/>
            <a:ext cx="4456857" cy="6858000"/>
          </a:xfrm>
          <a:prstGeom prst="rect">
            <a:avLst/>
          </a:prstGeom>
        </p:spPr>
      </p:pic>
      <p:pic>
        <p:nvPicPr>
          <p:cNvPr id="8" name="Espace réservé du contenu 7">
            <a:extLst>
              <a:ext uri="{FF2B5EF4-FFF2-40B4-BE49-F238E27FC236}">
                <a16:creationId xmlns:a16="http://schemas.microsoft.com/office/drawing/2014/main" id="{E7BC9414-3B41-7BA6-DF25-FCAE60AB075B}"/>
              </a:ext>
            </a:extLst>
          </p:cNvPr>
          <p:cNvPicPr>
            <a:picLocks noGrp="1" noChangeAspect="1"/>
          </p:cNvPicPr>
          <p:nvPr>
            <p:ph idx="1"/>
          </p:nvPr>
        </p:nvPicPr>
        <p:blipFill>
          <a:blip r:embed="rId3"/>
          <a:stretch>
            <a:fillRect/>
          </a:stretch>
        </p:blipFill>
        <p:spPr>
          <a:xfrm>
            <a:off x="444754" y="571500"/>
            <a:ext cx="6108700" cy="2857500"/>
          </a:xfrm>
          <a:prstGeom prst="rect">
            <a:avLst/>
          </a:prstGeom>
        </p:spPr>
      </p:pic>
    </p:spTree>
    <p:extLst>
      <p:ext uri="{BB962C8B-B14F-4D97-AF65-F5344CB8AC3E}">
        <p14:creationId xmlns:p14="http://schemas.microsoft.com/office/powerpoint/2010/main" val="31479418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85753F-0C0A-037C-D44A-2B7885E05C0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7200D37-00D7-F6CC-4492-5BAB965AEDA4}"/>
              </a:ext>
            </a:extLst>
          </p:cNvPr>
          <p:cNvSpPr>
            <a:spLocks noGrp="1"/>
          </p:cNvSpPr>
          <p:nvPr>
            <p:ph type="title"/>
          </p:nvPr>
        </p:nvSpPr>
        <p:spPr/>
        <p:txBody>
          <a:bodyPr/>
          <a:lstStyle/>
          <a:p>
            <a:endParaRPr lang="fr-FR"/>
          </a:p>
        </p:txBody>
      </p:sp>
      <p:pic>
        <p:nvPicPr>
          <p:cNvPr id="8" name="Espace réservé du contenu 7">
            <a:extLst>
              <a:ext uri="{FF2B5EF4-FFF2-40B4-BE49-F238E27FC236}">
                <a16:creationId xmlns:a16="http://schemas.microsoft.com/office/drawing/2014/main" id="{CBD91B6E-E830-A40A-4FD6-BC97B6F8A8CD}"/>
              </a:ext>
            </a:extLst>
          </p:cNvPr>
          <p:cNvPicPr>
            <a:picLocks noGrp="1" noChangeAspect="1"/>
          </p:cNvPicPr>
          <p:nvPr>
            <p:ph idx="1"/>
          </p:nvPr>
        </p:nvPicPr>
        <p:blipFill>
          <a:blip r:embed="rId2"/>
          <a:stretch>
            <a:fillRect/>
          </a:stretch>
        </p:blipFill>
        <p:spPr>
          <a:xfrm>
            <a:off x="444754" y="571500"/>
            <a:ext cx="6108700" cy="2857500"/>
          </a:xfrm>
          <a:prstGeom prst="rect">
            <a:avLst/>
          </a:prstGeom>
        </p:spPr>
      </p:pic>
      <p:pic>
        <p:nvPicPr>
          <p:cNvPr id="4" name="Image 3">
            <a:extLst>
              <a:ext uri="{FF2B5EF4-FFF2-40B4-BE49-F238E27FC236}">
                <a16:creationId xmlns:a16="http://schemas.microsoft.com/office/drawing/2014/main" id="{F917A532-FE19-98F9-AAB3-8E8D7A22DDCC}"/>
              </a:ext>
            </a:extLst>
          </p:cNvPr>
          <p:cNvPicPr>
            <a:picLocks noChangeAspect="1"/>
          </p:cNvPicPr>
          <p:nvPr/>
        </p:nvPicPr>
        <p:blipFill>
          <a:blip r:embed="rId3"/>
          <a:stretch>
            <a:fillRect/>
          </a:stretch>
        </p:blipFill>
        <p:spPr>
          <a:xfrm>
            <a:off x="6553454" y="2000250"/>
            <a:ext cx="5638546" cy="3991548"/>
          </a:xfrm>
          <a:prstGeom prst="rect">
            <a:avLst/>
          </a:prstGeom>
        </p:spPr>
      </p:pic>
    </p:spTree>
    <p:extLst>
      <p:ext uri="{BB962C8B-B14F-4D97-AF65-F5344CB8AC3E}">
        <p14:creationId xmlns:p14="http://schemas.microsoft.com/office/powerpoint/2010/main" val="3056631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01127-67C5-9750-63CB-A5C110B0F89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120002E-6844-84CA-99DD-FB48953400BA}"/>
              </a:ext>
            </a:extLst>
          </p:cNvPr>
          <p:cNvSpPr>
            <a:spLocks noGrp="1"/>
          </p:cNvSpPr>
          <p:nvPr>
            <p:ph type="title"/>
          </p:nvPr>
        </p:nvSpPr>
        <p:spPr/>
        <p:txBody>
          <a:bodyPr/>
          <a:lstStyle/>
          <a:p>
            <a:endParaRPr lang="fr-FR"/>
          </a:p>
        </p:txBody>
      </p:sp>
      <p:pic>
        <p:nvPicPr>
          <p:cNvPr id="8" name="Espace réservé du contenu 7">
            <a:extLst>
              <a:ext uri="{FF2B5EF4-FFF2-40B4-BE49-F238E27FC236}">
                <a16:creationId xmlns:a16="http://schemas.microsoft.com/office/drawing/2014/main" id="{6B63B041-BFAE-B93D-CD48-B499FB82A90F}"/>
              </a:ext>
            </a:extLst>
          </p:cNvPr>
          <p:cNvPicPr>
            <a:picLocks noGrp="1" noChangeAspect="1"/>
          </p:cNvPicPr>
          <p:nvPr>
            <p:ph idx="1"/>
          </p:nvPr>
        </p:nvPicPr>
        <p:blipFill>
          <a:blip r:embed="rId2"/>
          <a:stretch>
            <a:fillRect/>
          </a:stretch>
        </p:blipFill>
        <p:spPr>
          <a:xfrm>
            <a:off x="444754" y="571500"/>
            <a:ext cx="6108700" cy="2857500"/>
          </a:xfrm>
          <a:prstGeom prst="rect">
            <a:avLst/>
          </a:prstGeom>
        </p:spPr>
      </p:pic>
      <p:pic>
        <p:nvPicPr>
          <p:cNvPr id="4" name="Image 3">
            <a:extLst>
              <a:ext uri="{FF2B5EF4-FFF2-40B4-BE49-F238E27FC236}">
                <a16:creationId xmlns:a16="http://schemas.microsoft.com/office/drawing/2014/main" id="{E655B97E-3AE1-4C26-60DB-2FEF6CED1F1D}"/>
              </a:ext>
            </a:extLst>
          </p:cNvPr>
          <p:cNvPicPr>
            <a:picLocks noChangeAspect="1"/>
          </p:cNvPicPr>
          <p:nvPr/>
        </p:nvPicPr>
        <p:blipFill>
          <a:blip r:embed="rId3"/>
          <a:stretch>
            <a:fillRect/>
          </a:stretch>
        </p:blipFill>
        <p:spPr>
          <a:xfrm>
            <a:off x="6553454" y="2000250"/>
            <a:ext cx="5638546" cy="3991548"/>
          </a:xfrm>
          <a:prstGeom prst="rect">
            <a:avLst/>
          </a:prstGeom>
        </p:spPr>
      </p:pic>
      <p:pic>
        <p:nvPicPr>
          <p:cNvPr id="5" name="Image 4">
            <a:extLst>
              <a:ext uri="{FF2B5EF4-FFF2-40B4-BE49-F238E27FC236}">
                <a16:creationId xmlns:a16="http://schemas.microsoft.com/office/drawing/2014/main" id="{E1EA2C1B-2D8E-FBC4-3171-7CE02CBC149B}"/>
              </a:ext>
            </a:extLst>
          </p:cNvPr>
          <p:cNvPicPr>
            <a:picLocks noChangeAspect="1"/>
          </p:cNvPicPr>
          <p:nvPr/>
        </p:nvPicPr>
        <p:blipFill>
          <a:blip r:embed="rId4"/>
          <a:stretch>
            <a:fillRect/>
          </a:stretch>
        </p:blipFill>
        <p:spPr>
          <a:xfrm>
            <a:off x="1484123" y="3635375"/>
            <a:ext cx="4154424" cy="3078725"/>
          </a:xfrm>
          <a:prstGeom prst="rect">
            <a:avLst/>
          </a:prstGeom>
        </p:spPr>
      </p:pic>
    </p:spTree>
    <p:extLst>
      <p:ext uri="{BB962C8B-B14F-4D97-AF65-F5344CB8AC3E}">
        <p14:creationId xmlns:p14="http://schemas.microsoft.com/office/powerpoint/2010/main" val="3037713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3A64B9-37F0-F65A-3871-83A2C397A2DF}"/>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1B2C2AF-C41B-6B33-C2D9-E35AC59E93FA}"/>
              </a:ext>
            </a:extLst>
          </p:cNvPr>
          <p:cNvSpPr>
            <a:spLocks noGrp="1"/>
          </p:cNvSpPr>
          <p:nvPr>
            <p:ph idx="1"/>
          </p:nvPr>
        </p:nvSpPr>
        <p:spPr>
          <a:xfrm>
            <a:off x="838200" y="712694"/>
            <a:ext cx="10515600" cy="5464269"/>
          </a:xfrm>
        </p:spPr>
        <p:txBody>
          <a:bodyPr/>
          <a:lstStyle/>
          <a:p>
            <a:pPr marL="0" indent="0" algn="just">
              <a:buNone/>
            </a:pPr>
            <a:r>
              <a:rPr lang="fr-BE" b="1" i="1" dirty="0"/>
              <a:t>Second livre de Samuel </a:t>
            </a:r>
            <a:r>
              <a:rPr lang="fr-BE" b="1" dirty="0"/>
              <a:t>11, 2-5</a:t>
            </a:r>
            <a:endParaRPr lang="fr-BE" b="1" i="1" dirty="0"/>
          </a:p>
          <a:p>
            <a:pPr marL="0" indent="0" algn="just">
              <a:buNone/>
            </a:pPr>
            <a:r>
              <a:rPr lang="fr-BE" dirty="0"/>
              <a:t>Et il advint au temps du soir que David se leva de son lit et qu’il marcha sur le toit de la maison du roi et qu’il vit une femme qui se baignait, de sur le toit, et la femme était très bonne à voir.</a:t>
            </a:r>
          </a:p>
          <a:p>
            <a:pPr marL="0" indent="0" algn="just">
              <a:buNone/>
            </a:pPr>
            <a:r>
              <a:rPr lang="fr-BE" dirty="0"/>
              <a:t>Et David envoya et demanda à propos de la femme et il dit : </a:t>
            </a:r>
            <a:r>
              <a:rPr lang="en-CA" dirty="0"/>
              <a:t>“Celle-ci </a:t>
            </a:r>
            <a:r>
              <a:rPr lang="en-CA" dirty="0" err="1"/>
              <a:t>n’est-elle</a:t>
            </a:r>
            <a:r>
              <a:rPr lang="en-CA" dirty="0"/>
              <a:t> pas Fille-de-Serment, la fille de Dieu-</a:t>
            </a:r>
            <a:r>
              <a:rPr lang="en-CA" dirty="0" err="1"/>
              <a:t>peuple</a:t>
            </a:r>
            <a:r>
              <a:rPr lang="en-CA" dirty="0"/>
              <a:t>, femme </a:t>
            </a:r>
            <a:r>
              <a:rPr lang="en-CA" dirty="0" err="1"/>
              <a:t>d’Ourie</a:t>
            </a:r>
            <a:r>
              <a:rPr lang="en-CA" dirty="0"/>
              <a:t> le Hittite ?”</a:t>
            </a:r>
            <a:endParaRPr lang="fr-BE" dirty="0"/>
          </a:p>
          <a:p>
            <a:pPr marL="0" indent="0" algn="just">
              <a:buNone/>
            </a:pPr>
            <a:r>
              <a:rPr lang="fr-BE" dirty="0"/>
              <a:t>Et David envoya des messagers et il la prit et elle alla vers lui et il coucha avec elle et elle, elle s’était sanctifiée de son impureté, et elle retourna dans sa maison.</a:t>
            </a:r>
          </a:p>
          <a:p>
            <a:pPr marL="0" indent="0" algn="just">
              <a:buNone/>
            </a:pPr>
            <a:r>
              <a:rPr lang="fr-BE" dirty="0"/>
              <a:t>Et la femme fut enceinte et elle envoya pour annoncer à David et elle dit : </a:t>
            </a:r>
            <a:r>
              <a:rPr lang="en-CA" dirty="0"/>
              <a:t>“Je suis enceinte.”</a:t>
            </a:r>
            <a:endParaRPr lang="fr-BE"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2679197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17CFAC-91FB-D5B2-92DF-DDF93672570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59234D4-5DDD-E314-16AC-2E771F031CD1}"/>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96E61179-9A79-38EF-C64B-2BBD4BA40BCC}"/>
              </a:ext>
            </a:extLst>
          </p:cNvPr>
          <p:cNvPicPr>
            <a:picLocks noGrp="1" noChangeAspect="1"/>
          </p:cNvPicPr>
          <p:nvPr>
            <p:ph idx="1"/>
          </p:nvPr>
        </p:nvPicPr>
        <p:blipFill>
          <a:blip r:embed="rId2"/>
          <a:stretch>
            <a:fillRect/>
          </a:stretch>
        </p:blipFill>
        <p:spPr>
          <a:xfrm>
            <a:off x="2301240" y="365125"/>
            <a:ext cx="8092049" cy="6211740"/>
          </a:xfrm>
          <a:prstGeom prst="rect">
            <a:avLst/>
          </a:prstGeom>
        </p:spPr>
      </p:pic>
    </p:spTree>
    <p:extLst>
      <p:ext uri="{BB962C8B-B14F-4D97-AF65-F5344CB8AC3E}">
        <p14:creationId xmlns:p14="http://schemas.microsoft.com/office/powerpoint/2010/main" val="84093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22F460-3E5D-F452-80FB-032BC4A318E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F91873D-918E-56D7-CA8D-F7C1AA9B8F55}"/>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6C85F400-11E8-4430-ED50-EA95F00140DA}"/>
              </a:ext>
            </a:extLst>
          </p:cNvPr>
          <p:cNvSpPr>
            <a:spLocks noGrp="1"/>
          </p:cNvSpPr>
          <p:nvPr>
            <p:ph idx="1"/>
          </p:nvPr>
        </p:nvSpPr>
        <p:spPr/>
        <p:txBody>
          <a:bodyPr>
            <a:noAutofit/>
          </a:bodyPr>
          <a:lstStyle/>
          <a:p>
            <a:pPr marL="0" indent="0" algn="just">
              <a:buNone/>
            </a:pPr>
            <a:r>
              <a:rPr lang="fr-FR" sz="3000" dirty="0"/>
              <a:t>d. L’identification des émotions est en partie un processus physique</a:t>
            </a:r>
          </a:p>
          <a:p>
            <a:pPr marL="0" indent="0" algn="just">
              <a:buNone/>
            </a:pPr>
            <a:endParaRPr lang="fr-FR" sz="3000" dirty="0"/>
          </a:p>
          <a:p>
            <a:pPr marL="0" indent="0" algn="just">
              <a:buNone/>
            </a:pPr>
            <a:r>
              <a:rPr lang="fr-FR" sz="3000" dirty="0"/>
              <a:t>William James : « la perception des changements physiques, dans le temps où ils se produisent, </a:t>
            </a:r>
            <a:r>
              <a:rPr lang="fr-FR" sz="3000" i="1" dirty="0"/>
              <a:t>est</a:t>
            </a:r>
            <a:r>
              <a:rPr lang="fr-FR" sz="3000" dirty="0"/>
              <a:t> l’émotion (…) nous nous sentons tristes parce que nous pleurons » (voir aussi Barrett 2019 : les mouvements faciaux peuvent créer des émotions)</a:t>
            </a:r>
          </a:p>
          <a:p>
            <a:pPr marL="0" indent="0" algn="just">
              <a:buNone/>
            </a:pPr>
            <a:endParaRPr lang="fr-FR" sz="3000" dirty="0"/>
          </a:p>
          <a:p>
            <a:pPr marL="0" indent="0" algn="just">
              <a:buNone/>
            </a:pPr>
            <a:r>
              <a:rPr lang="el-GR" sz="3000" dirty="0"/>
              <a:t>Σ</a:t>
            </a:r>
            <a:r>
              <a:rPr lang="fr-BE" sz="3000" dirty="0"/>
              <a:t>π</a:t>
            </a:r>
            <a:r>
              <a:rPr lang="fr-BE" sz="3000" dirty="0" err="1"/>
              <a:t>λ</a:t>
            </a:r>
            <a:r>
              <a:rPr lang="fr-BE" sz="3000" dirty="0"/>
              <a:t>α</a:t>
            </a:r>
            <a:r>
              <a:rPr lang="fr-BE" sz="3000" dirty="0" err="1"/>
              <a:t>γχνίζω</a:t>
            </a:r>
            <a:r>
              <a:rPr lang="fr-BE" sz="3000" dirty="0"/>
              <a:t> « prendre aux entrailles » (</a:t>
            </a:r>
            <a:r>
              <a:rPr lang="fr-BE" sz="3000" dirty="0" err="1"/>
              <a:t>Azina</a:t>
            </a:r>
            <a:r>
              <a:rPr lang="fr-BE" sz="3000" dirty="0"/>
              <a:t> G. Kasongo et Isidore </a:t>
            </a:r>
            <a:r>
              <a:rPr lang="fr-BE" sz="3000" dirty="0" err="1"/>
              <a:t>Tekele</a:t>
            </a:r>
            <a:r>
              <a:rPr lang="fr-BE" sz="3000" dirty="0"/>
              <a:t> Tekela)</a:t>
            </a:r>
            <a:endParaRPr lang="fr-FR" sz="3000" dirty="0"/>
          </a:p>
          <a:p>
            <a:pPr marL="0" indent="0" algn="just">
              <a:buNone/>
            </a:pPr>
            <a:endParaRPr lang="fr-FR" sz="3200" dirty="0"/>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25054149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8E7E4-6467-BD8C-B02D-3D038FEF56B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AC55328-DB12-8F1A-CA4B-F5ECFD8802B8}"/>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F3DB1C75-D03B-36A0-5EEA-44E742E1761F}"/>
              </a:ext>
            </a:extLst>
          </p:cNvPr>
          <p:cNvSpPr>
            <a:spLocks noGrp="1"/>
          </p:cNvSpPr>
          <p:nvPr>
            <p:ph idx="1"/>
          </p:nvPr>
        </p:nvSpPr>
        <p:spPr/>
        <p:txBody>
          <a:bodyPr>
            <a:noAutofit/>
          </a:bodyPr>
          <a:lstStyle/>
          <a:p>
            <a:pPr marL="0" indent="0" algn="just">
              <a:buNone/>
            </a:pPr>
            <a:r>
              <a:rPr lang="fr-FR" sz="3000" dirty="0"/>
              <a:t>e. Cette identification des émotions passe moins par une identification…</a:t>
            </a:r>
          </a:p>
          <a:p>
            <a:pPr marL="0" indent="0" algn="just">
              <a:buNone/>
            </a:pPr>
            <a:endParaRPr lang="fr-FR" sz="3000" dirty="0"/>
          </a:p>
          <a:p>
            <a:pPr marL="0" indent="0" algn="just">
              <a:buNone/>
            </a:pPr>
            <a:r>
              <a:rPr lang="nl-BE" sz="3200" dirty="0"/>
              <a:t>A. </a:t>
            </a:r>
            <a:r>
              <a:rPr lang="fr-BE" sz="3200" dirty="0"/>
              <a:t>« je la comprends sans la comprendre dans la mesure où j’me suis pas trouvé dans la même situation et que c’est quand même pas une situation tout à fait anodine »</a:t>
            </a:r>
            <a:endParaRPr lang="fr-FR" sz="3000" dirty="0"/>
          </a:p>
          <a:p>
            <a:pPr marL="0" indent="0" algn="just">
              <a:buNone/>
            </a:pPr>
            <a:endParaRPr lang="fr-FR" sz="3200" dirty="0"/>
          </a:p>
          <a:p>
            <a:pPr marL="0" indent="0" algn="just">
              <a:buNone/>
            </a:pPr>
            <a:endParaRPr lang="fr-FR" sz="3000" dirty="0"/>
          </a:p>
          <a:p>
            <a:pPr marL="0" indent="0" algn="just">
              <a:buNone/>
            </a:pPr>
            <a:r>
              <a:rPr lang="fr-FR" sz="3200" dirty="0"/>
              <a:t> </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1816586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DEE308-F5CA-AF62-18F9-C433F68F8AE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E91EF82-2E4D-1D6E-F304-DBD3109C3DF8}"/>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47F1787A-F3AA-DB3E-7564-72DA2DF88A2D}"/>
              </a:ext>
            </a:extLst>
          </p:cNvPr>
          <p:cNvSpPr>
            <a:spLocks noGrp="1"/>
          </p:cNvSpPr>
          <p:nvPr>
            <p:ph idx="1"/>
          </p:nvPr>
        </p:nvSpPr>
        <p:spPr/>
        <p:txBody>
          <a:bodyPr>
            <a:noAutofit/>
          </a:bodyPr>
          <a:lstStyle/>
          <a:p>
            <a:pPr marL="0" indent="0" algn="just">
              <a:buNone/>
            </a:pPr>
            <a:r>
              <a:rPr lang="fr-FR" sz="3000" dirty="0"/>
              <a:t>e. Cette identification des émotions passe moins par une identification…</a:t>
            </a:r>
          </a:p>
          <a:p>
            <a:pPr marL="0" indent="0" algn="just">
              <a:buNone/>
            </a:pPr>
            <a:endParaRPr lang="fr-FR" sz="3000" dirty="0"/>
          </a:p>
          <a:p>
            <a:pPr marL="0" indent="0" algn="just">
              <a:buNone/>
            </a:pPr>
            <a:r>
              <a:rPr lang="nl-BE" sz="3200" dirty="0"/>
              <a:t>A. </a:t>
            </a:r>
            <a:r>
              <a:rPr lang="fr-BE" sz="3200" dirty="0"/>
              <a:t>« je la comprends sans la comprendre dans la mesure où j’me suis pas trouvé dans la même situation et que c’est quand même pas une situation tout à fait anodine »</a:t>
            </a:r>
            <a:endParaRPr lang="fr-FR" sz="3000" dirty="0"/>
          </a:p>
          <a:p>
            <a:pPr marL="0" indent="0" algn="just">
              <a:buNone/>
            </a:pPr>
            <a:r>
              <a:rPr lang="fr-FR" sz="3200" dirty="0"/>
              <a:t>A. : « </a:t>
            </a:r>
            <a:r>
              <a:rPr lang="fr-BE" sz="3200" dirty="0"/>
              <a:t>[j’ai] presque projeté [sur les personnages] ce que j’ai imaginé sur moi, imaginé à la place de » </a:t>
            </a:r>
          </a:p>
          <a:p>
            <a:pPr marL="0" indent="0" algn="just">
              <a:buNone/>
            </a:pPr>
            <a:endParaRPr lang="fr-FR" sz="3200" dirty="0"/>
          </a:p>
          <a:p>
            <a:pPr marL="0" indent="0" algn="just">
              <a:buNone/>
            </a:pPr>
            <a:endParaRPr lang="fr-FR" sz="3000" dirty="0"/>
          </a:p>
          <a:p>
            <a:pPr marL="0" indent="0" algn="just">
              <a:buNone/>
            </a:pPr>
            <a:r>
              <a:rPr lang="fr-FR" sz="3200" dirty="0"/>
              <a:t> </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26432397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2813CB-1DBB-1190-15A5-6B940583F9C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6B92111-44A0-75FB-6E23-F378E1B66382}"/>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6F291149-F046-E7C5-0DD5-084FA03ED3D4}"/>
              </a:ext>
            </a:extLst>
          </p:cNvPr>
          <p:cNvSpPr>
            <a:spLocks noGrp="1"/>
          </p:cNvSpPr>
          <p:nvPr>
            <p:ph idx="1"/>
          </p:nvPr>
        </p:nvSpPr>
        <p:spPr/>
        <p:txBody>
          <a:bodyPr>
            <a:noAutofit/>
          </a:bodyPr>
          <a:lstStyle/>
          <a:p>
            <a:pPr marL="0" indent="0" algn="just">
              <a:buNone/>
            </a:pPr>
            <a:r>
              <a:rPr lang="fr-FR" sz="3000" dirty="0"/>
              <a:t>e. Cette identification des émotions passe moins par une identification que par un rapprochement (Élisa Bricco à propos de Virginie </a:t>
            </a:r>
            <a:r>
              <a:rPr lang="fr-FR" sz="3000" dirty="0" err="1"/>
              <a:t>Despentes</a:t>
            </a:r>
            <a:r>
              <a:rPr lang="fr-FR" sz="3000" dirty="0"/>
              <a:t>)</a:t>
            </a:r>
          </a:p>
          <a:p>
            <a:pPr marL="0" indent="0" algn="just">
              <a:buNone/>
            </a:pPr>
            <a:endParaRPr lang="fr-FR" sz="3000" dirty="0"/>
          </a:p>
          <a:p>
            <a:pPr marL="0" indent="0" algn="just">
              <a:buNone/>
            </a:pPr>
            <a:r>
              <a:rPr lang="fr-FR" sz="3200" dirty="0"/>
              <a:t> </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23873927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06693-2F6E-375C-9DC3-E84EAE1E65F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363096D-FC7B-4BEB-F62C-1EEFF432DAC2}"/>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85BBB616-7EB2-B9F8-420C-A305B715C189}"/>
              </a:ext>
            </a:extLst>
          </p:cNvPr>
          <p:cNvSpPr>
            <a:spLocks noGrp="1"/>
          </p:cNvSpPr>
          <p:nvPr>
            <p:ph idx="1"/>
          </p:nvPr>
        </p:nvSpPr>
        <p:spPr/>
        <p:txBody>
          <a:bodyPr>
            <a:noAutofit/>
          </a:bodyPr>
          <a:lstStyle/>
          <a:p>
            <a:pPr marL="0" indent="0" algn="just">
              <a:buNone/>
            </a:pPr>
            <a:r>
              <a:rPr lang="fr-FR" dirty="0"/>
              <a:t>e. Cette identification des émotions passe moins par une identification que par un rapprochement </a:t>
            </a:r>
          </a:p>
          <a:p>
            <a:pPr marL="0" indent="0" algn="just">
              <a:buNone/>
            </a:pPr>
            <a:endParaRPr lang="fr-FR" dirty="0"/>
          </a:p>
          <a:p>
            <a:pPr marL="0" indent="0" algn="just">
              <a:buNone/>
            </a:pPr>
            <a:r>
              <a:rPr lang="nl-BE" dirty="0"/>
              <a:t>C. : « Ça m'est déjà arrivé de ressentir ça en m'approchant de la petite chapelle au fond à gauche dans l’Église St Pierre de Montmartre. Je faisais le tour de l'église, et à chaque fois que je m'en approchais, les larmes montaient. (…) En EMDR la dernière fois, la thérapeute m'a conseillé de tapoter alternativement une épaule puis l'autre comme en séance, quand j'ai une émotion forte, ou qui a du mal à sortir, entre deux séances. Ça aide bien. </a:t>
            </a:r>
          </a:p>
          <a:p>
            <a:pPr marL="0" indent="0" algn="just">
              <a:buNone/>
            </a:pPr>
            <a:r>
              <a:rPr lang="nl-BE" dirty="0"/>
              <a:t>Ta question vient de m'aider à faire le </a:t>
            </a:r>
            <a:r>
              <a:rPr lang="nl-BE" dirty="0">
                <a:highlight>
                  <a:srgbClr val="FFFF00"/>
                </a:highlight>
              </a:rPr>
              <a:t>rapprochement</a:t>
            </a:r>
            <a:r>
              <a:rPr lang="nl-BE" dirty="0"/>
              <a:t>.”</a:t>
            </a:r>
          </a:p>
          <a:p>
            <a:pPr marL="0" indent="0" algn="just">
              <a:buNone/>
            </a:pPr>
            <a:endParaRPr lang="fr-FR" sz="3000" dirty="0"/>
          </a:p>
          <a:p>
            <a:pPr marL="0" indent="0" algn="just">
              <a:buNone/>
            </a:pPr>
            <a:r>
              <a:rPr lang="fr-FR" sz="3200" dirty="0"/>
              <a:t> </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16901589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74EF0-7C1A-3179-F143-2F22B57ABCA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78FBE4A-98CC-8BC0-5BEF-B08EEACEC858}"/>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0B946D83-B9D3-C3FC-5BDF-2D8595978719}"/>
              </a:ext>
            </a:extLst>
          </p:cNvPr>
          <p:cNvSpPr>
            <a:spLocks noGrp="1"/>
          </p:cNvSpPr>
          <p:nvPr>
            <p:ph idx="1"/>
          </p:nvPr>
        </p:nvSpPr>
        <p:spPr/>
        <p:txBody>
          <a:bodyPr>
            <a:noAutofit/>
          </a:bodyPr>
          <a:lstStyle/>
          <a:p>
            <a:pPr marL="0" indent="0" algn="just">
              <a:buNone/>
            </a:pPr>
            <a:r>
              <a:rPr lang="fr-FR" dirty="0"/>
              <a:t>e. Cette identification des émotions passe moins par une identification que par un rapprochement, y compris </a:t>
            </a:r>
            <a:r>
              <a:rPr lang="fr-FR" dirty="0" err="1"/>
              <a:t>contresensique</a:t>
            </a:r>
            <a:endParaRPr lang="fr-FR" sz="3000" dirty="0"/>
          </a:p>
          <a:p>
            <a:pPr marL="0" indent="0" algn="just">
              <a:buNone/>
            </a:pPr>
            <a:r>
              <a:rPr lang="fr-FR" sz="3200" dirty="0"/>
              <a:t> </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24205666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42314A-FE60-AE1B-F58A-E2BF1BCABDE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F5A53BC-E8FA-2F80-F4E0-7E7C6FCB828F}"/>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8DB0765C-0CC7-1D9D-F9ED-F504573D4893}"/>
              </a:ext>
            </a:extLst>
          </p:cNvPr>
          <p:cNvSpPr>
            <a:spLocks noGrp="1"/>
          </p:cNvSpPr>
          <p:nvPr>
            <p:ph idx="1"/>
          </p:nvPr>
        </p:nvSpPr>
        <p:spPr/>
        <p:txBody>
          <a:bodyPr>
            <a:noAutofit/>
          </a:bodyPr>
          <a:lstStyle/>
          <a:p>
            <a:pPr marL="0" indent="0" algn="just">
              <a:buNone/>
            </a:pPr>
            <a:r>
              <a:rPr lang="fr-FR" dirty="0"/>
              <a:t>e. Cette identification des émotions passe moins par une identification que par un rapprochement, y compris </a:t>
            </a:r>
            <a:r>
              <a:rPr lang="fr-FR" dirty="0" err="1"/>
              <a:t>contresensique</a:t>
            </a:r>
            <a:endParaRPr lang="fr-FR" dirty="0"/>
          </a:p>
          <a:p>
            <a:pPr marL="0" indent="0" algn="just">
              <a:buNone/>
            </a:pPr>
            <a:endParaRPr lang="fr-FR" sz="3000" dirty="0"/>
          </a:p>
          <a:p>
            <a:pPr marL="0" indent="0" algn="just">
              <a:buNone/>
            </a:pPr>
            <a:r>
              <a:rPr lang="fr-FR" sz="3200" dirty="0"/>
              <a:t> </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22380174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6BE535-6209-7ED5-F6A7-AA50C5DF3285}"/>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58FBC8A2-0A39-C9A1-B100-DFE2DC18768D}"/>
              </a:ext>
            </a:extLst>
          </p:cNvPr>
          <p:cNvPicPr>
            <a:picLocks noGrp="1" noChangeAspect="1"/>
          </p:cNvPicPr>
          <p:nvPr>
            <p:ph idx="1"/>
          </p:nvPr>
        </p:nvPicPr>
        <p:blipFill>
          <a:blip r:embed="rId2"/>
          <a:stretch>
            <a:fillRect/>
          </a:stretch>
        </p:blipFill>
        <p:spPr>
          <a:xfrm>
            <a:off x="657726" y="194055"/>
            <a:ext cx="4064000" cy="6469889"/>
          </a:xfrm>
          <a:prstGeom prst="rect">
            <a:avLst/>
          </a:prstGeom>
        </p:spPr>
      </p:pic>
    </p:spTree>
    <p:extLst>
      <p:ext uri="{BB962C8B-B14F-4D97-AF65-F5344CB8AC3E}">
        <p14:creationId xmlns:p14="http://schemas.microsoft.com/office/powerpoint/2010/main" val="23948616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B02C8-6B98-C204-83FE-4087DA47FE5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26A4667-9726-707B-0F54-478B7CD03A78}"/>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8DA0873E-0889-0F37-7B3A-B26A2D14CB2F}"/>
              </a:ext>
            </a:extLst>
          </p:cNvPr>
          <p:cNvPicPr>
            <a:picLocks noGrp="1" noChangeAspect="1"/>
          </p:cNvPicPr>
          <p:nvPr>
            <p:ph idx="1"/>
          </p:nvPr>
        </p:nvPicPr>
        <p:blipFill>
          <a:blip r:embed="rId2"/>
          <a:stretch>
            <a:fillRect/>
          </a:stretch>
        </p:blipFill>
        <p:spPr>
          <a:xfrm>
            <a:off x="838200" y="22986"/>
            <a:ext cx="4064000" cy="6469889"/>
          </a:xfrm>
          <a:prstGeom prst="rect">
            <a:avLst/>
          </a:prstGeom>
        </p:spPr>
      </p:pic>
      <p:pic>
        <p:nvPicPr>
          <p:cNvPr id="4" name="Image 3">
            <a:extLst>
              <a:ext uri="{FF2B5EF4-FFF2-40B4-BE49-F238E27FC236}">
                <a16:creationId xmlns:a16="http://schemas.microsoft.com/office/drawing/2014/main" id="{9B50A9FE-16FD-608C-7D87-6B67F3BACE6E}"/>
              </a:ext>
            </a:extLst>
          </p:cNvPr>
          <p:cNvPicPr>
            <a:picLocks noChangeAspect="1"/>
          </p:cNvPicPr>
          <p:nvPr/>
        </p:nvPicPr>
        <p:blipFill>
          <a:blip r:embed="rId3"/>
          <a:stretch>
            <a:fillRect/>
          </a:stretch>
        </p:blipFill>
        <p:spPr>
          <a:xfrm>
            <a:off x="5466043" y="2859086"/>
            <a:ext cx="2136214" cy="2093913"/>
          </a:xfrm>
          <a:prstGeom prst="rect">
            <a:avLst/>
          </a:prstGeom>
        </p:spPr>
      </p:pic>
      <p:pic>
        <p:nvPicPr>
          <p:cNvPr id="7" name="Image 6">
            <a:extLst>
              <a:ext uri="{FF2B5EF4-FFF2-40B4-BE49-F238E27FC236}">
                <a16:creationId xmlns:a16="http://schemas.microsoft.com/office/drawing/2014/main" id="{58580F01-352A-72D5-F016-835A2012110D}"/>
              </a:ext>
            </a:extLst>
          </p:cNvPr>
          <p:cNvPicPr>
            <a:picLocks noChangeAspect="1"/>
          </p:cNvPicPr>
          <p:nvPr/>
        </p:nvPicPr>
        <p:blipFill>
          <a:blip r:embed="rId4"/>
          <a:stretch>
            <a:fillRect/>
          </a:stretch>
        </p:blipFill>
        <p:spPr>
          <a:xfrm>
            <a:off x="8553452" y="2220266"/>
            <a:ext cx="2578100" cy="3115204"/>
          </a:xfrm>
          <a:prstGeom prst="rect">
            <a:avLst/>
          </a:prstGeom>
        </p:spPr>
      </p:pic>
    </p:spTree>
    <p:extLst>
      <p:ext uri="{BB962C8B-B14F-4D97-AF65-F5344CB8AC3E}">
        <p14:creationId xmlns:p14="http://schemas.microsoft.com/office/powerpoint/2010/main" val="4065358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9D581C-5D67-2CE5-3A4F-291C50215A99}"/>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89EE049-C2DB-1707-32EE-B8CEFC70E57B}"/>
              </a:ext>
            </a:extLst>
          </p:cNvPr>
          <p:cNvSpPr>
            <a:spLocks noGrp="1"/>
          </p:cNvSpPr>
          <p:nvPr>
            <p:ph idx="1"/>
          </p:nvPr>
        </p:nvSpPr>
        <p:spPr>
          <a:xfrm>
            <a:off x="838200" y="712694"/>
            <a:ext cx="10515600" cy="5464269"/>
          </a:xfrm>
        </p:spPr>
        <p:txBody>
          <a:bodyPr>
            <a:normAutofit lnSpcReduction="10000"/>
          </a:bodyPr>
          <a:lstStyle/>
          <a:p>
            <a:pPr marL="0" indent="0" algn="just">
              <a:buNone/>
            </a:pPr>
            <a:r>
              <a:rPr lang="fr-BE" b="1" i="1" dirty="0"/>
              <a:t>Évangile selon Marc </a:t>
            </a:r>
            <a:r>
              <a:rPr lang="fr-BE" b="1" dirty="0"/>
              <a:t>5, 25-30</a:t>
            </a:r>
          </a:p>
          <a:p>
            <a:pPr marL="0" indent="0" algn="just">
              <a:buNone/>
            </a:pPr>
            <a:r>
              <a:rPr lang="fr-BE" dirty="0"/>
              <a:t>Et une femme, ayant un ruissellement de sang depuis douze ans et ayant souffert beaucoup de choses de la part de nombreux médecins et ayant dépensé tout ce qui venait d’elle et n’en ayant bénéficié en rien mais allant plutôt vers le pire, ayant entendu des paroles à propos de Jésus, allant dans la foule par derrière, toucha à son vêtement ; elle disait en effet : </a:t>
            </a:r>
            <a:r>
              <a:rPr lang="en-CA" dirty="0"/>
              <a:t>“</a:t>
            </a:r>
            <a:r>
              <a:rPr lang="fr-BE" dirty="0"/>
              <a:t>Si je touche à ses vêtements, je serai sauvée.</a:t>
            </a:r>
            <a:r>
              <a:rPr lang="en-CA" dirty="0"/>
              <a:t>”</a:t>
            </a:r>
            <a:endParaRPr lang="fr-BE" dirty="0"/>
          </a:p>
          <a:p>
            <a:pPr marL="0" indent="0" algn="just">
              <a:buNone/>
            </a:pPr>
            <a:r>
              <a:rPr lang="en-CA" dirty="0"/>
              <a:t>Et </a:t>
            </a:r>
            <a:r>
              <a:rPr lang="en-CA" dirty="0" err="1"/>
              <a:t>aussitôt</a:t>
            </a:r>
            <a:r>
              <a:rPr lang="en-CA" dirty="0"/>
              <a:t> </a:t>
            </a:r>
            <a:r>
              <a:rPr lang="fr-FR" dirty="0"/>
              <a:t>la source de son sang fut asséchée et elle comprit à son corps qu’elle était guérie de son fléau.</a:t>
            </a:r>
            <a:endParaRPr lang="fr-BE" dirty="0"/>
          </a:p>
          <a:p>
            <a:pPr marL="0" indent="0" algn="just">
              <a:buNone/>
            </a:pPr>
            <a:r>
              <a:rPr lang="fr-FR" dirty="0">
                <a:highlight>
                  <a:srgbClr val="FFFF00"/>
                </a:highlight>
              </a:rPr>
              <a:t>Et aussitôt Jésus, ayant bien compris en lui-même que la puissance était allée hors de lui, se retournant dans la foule, disait : </a:t>
            </a:r>
            <a:r>
              <a:rPr lang="en-CA" dirty="0">
                <a:highlight>
                  <a:srgbClr val="FFFF00"/>
                </a:highlight>
              </a:rPr>
              <a:t>“Qui a touché à </a:t>
            </a:r>
            <a:r>
              <a:rPr lang="en-CA" dirty="0" err="1">
                <a:highlight>
                  <a:srgbClr val="FFFF00"/>
                </a:highlight>
              </a:rPr>
              <a:t>mes</a:t>
            </a:r>
            <a:r>
              <a:rPr lang="en-CA" dirty="0">
                <a:highlight>
                  <a:srgbClr val="FFFF00"/>
                </a:highlight>
              </a:rPr>
              <a:t> </a:t>
            </a:r>
            <a:r>
              <a:rPr lang="en-CA" dirty="0" err="1">
                <a:highlight>
                  <a:srgbClr val="FFFF00"/>
                </a:highlight>
              </a:rPr>
              <a:t>vêtements</a:t>
            </a:r>
            <a:r>
              <a:rPr lang="en-CA" dirty="0">
                <a:highlight>
                  <a:srgbClr val="FFFF00"/>
                </a:highlight>
              </a:rPr>
              <a:t> ?”</a:t>
            </a:r>
            <a:endParaRPr lang="fr-BE" dirty="0">
              <a:highlight>
                <a:srgbClr val="FFFF00"/>
              </a:highlight>
            </a:endParaRPr>
          </a:p>
          <a:p>
            <a:pPr marL="0" indent="0">
              <a:buNone/>
            </a:pPr>
            <a:endParaRPr lang="fr-FR" dirty="0"/>
          </a:p>
          <a:p>
            <a:pPr marL="0" indent="0">
              <a:buNone/>
            </a:pPr>
            <a:endParaRPr lang="fr-FR" dirty="0"/>
          </a:p>
        </p:txBody>
      </p:sp>
    </p:spTree>
    <p:extLst>
      <p:ext uri="{BB962C8B-B14F-4D97-AF65-F5344CB8AC3E}">
        <p14:creationId xmlns:p14="http://schemas.microsoft.com/office/powerpoint/2010/main" val="10207555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74E54-B85B-0BEA-BCC8-1CFCC14C86C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0FC4F08-C212-098A-9649-D11C683CB6B5}"/>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84427BC5-039B-D92A-C786-32E824290621}"/>
              </a:ext>
            </a:extLst>
          </p:cNvPr>
          <p:cNvPicPr>
            <a:picLocks noGrp="1" noChangeAspect="1"/>
          </p:cNvPicPr>
          <p:nvPr>
            <p:ph idx="1"/>
          </p:nvPr>
        </p:nvPicPr>
        <p:blipFill>
          <a:blip r:embed="rId2"/>
          <a:stretch>
            <a:fillRect/>
          </a:stretch>
        </p:blipFill>
        <p:spPr>
          <a:xfrm>
            <a:off x="1117600" y="0"/>
            <a:ext cx="4064000" cy="6469889"/>
          </a:xfrm>
          <a:prstGeom prst="rect">
            <a:avLst/>
          </a:prstGeom>
        </p:spPr>
      </p:pic>
      <p:pic>
        <p:nvPicPr>
          <p:cNvPr id="6" name="Image 5">
            <a:extLst>
              <a:ext uri="{FF2B5EF4-FFF2-40B4-BE49-F238E27FC236}">
                <a16:creationId xmlns:a16="http://schemas.microsoft.com/office/drawing/2014/main" id="{7AF9525E-4B94-B25F-6593-332E160A51F4}"/>
              </a:ext>
            </a:extLst>
          </p:cNvPr>
          <p:cNvPicPr>
            <a:picLocks noChangeAspect="1"/>
          </p:cNvPicPr>
          <p:nvPr/>
        </p:nvPicPr>
        <p:blipFill>
          <a:blip r:embed="rId3"/>
          <a:stretch>
            <a:fillRect/>
          </a:stretch>
        </p:blipFill>
        <p:spPr>
          <a:xfrm>
            <a:off x="6202885" y="0"/>
            <a:ext cx="4434430" cy="6858000"/>
          </a:xfrm>
          <a:prstGeom prst="rect">
            <a:avLst/>
          </a:prstGeom>
        </p:spPr>
      </p:pic>
    </p:spTree>
    <p:extLst>
      <p:ext uri="{BB962C8B-B14F-4D97-AF65-F5344CB8AC3E}">
        <p14:creationId xmlns:p14="http://schemas.microsoft.com/office/powerpoint/2010/main" val="21972962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38DBD-25FD-AA9A-8126-7CF660A5F7B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41BE5D5-BA52-5CDB-C8D2-471161C70C0D}"/>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D1F8EE23-4EEB-693E-A17F-2FBF0C8C5125}"/>
              </a:ext>
            </a:extLst>
          </p:cNvPr>
          <p:cNvPicPr>
            <a:picLocks noGrp="1" noChangeAspect="1"/>
          </p:cNvPicPr>
          <p:nvPr>
            <p:ph idx="1"/>
          </p:nvPr>
        </p:nvPicPr>
        <p:blipFill>
          <a:blip r:embed="rId2"/>
          <a:stretch>
            <a:fillRect/>
          </a:stretch>
        </p:blipFill>
        <p:spPr>
          <a:xfrm>
            <a:off x="1117600" y="0"/>
            <a:ext cx="4064000" cy="6469889"/>
          </a:xfrm>
          <a:prstGeom prst="rect">
            <a:avLst/>
          </a:prstGeom>
        </p:spPr>
      </p:pic>
      <p:pic>
        <p:nvPicPr>
          <p:cNvPr id="8" name="Image 7">
            <a:extLst>
              <a:ext uri="{FF2B5EF4-FFF2-40B4-BE49-F238E27FC236}">
                <a16:creationId xmlns:a16="http://schemas.microsoft.com/office/drawing/2014/main" id="{70BC6CA3-A1B9-4FE2-08FA-3F891C5E2E8B}"/>
              </a:ext>
            </a:extLst>
          </p:cNvPr>
          <p:cNvPicPr>
            <a:picLocks noChangeAspect="1"/>
          </p:cNvPicPr>
          <p:nvPr/>
        </p:nvPicPr>
        <p:blipFill>
          <a:blip r:embed="rId3"/>
          <a:stretch>
            <a:fillRect/>
          </a:stretch>
        </p:blipFill>
        <p:spPr>
          <a:xfrm>
            <a:off x="5460999" y="0"/>
            <a:ext cx="4789905" cy="3615310"/>
          </a:xfrm>
          <a:prstGeom prst="rect">
            <a:avLst/>
          </a:prstGeom>
        </p:spPr>
      </p:pic>
      <p:pic>
        <p:nvPicPr>
          <p:cNvPr id="10" name="Image 9">
            <a:extLst>
              <a:ext uri="{FF2B5EF4-FFF2-40B4-BE49-F238E27FC236}">
                <a16:creationId xmlns:a16="http://schemas.microsoft.com/office/drawing/2014/main" id="{5F5C7145-873B-2B23-7D5D-C78E5A10DAD2}"/>
              </a:ext>
            </a:extLst>
          </p:cNvPr>
          <p:cNvPicPr>
            <a:picLocks noChangeAspect="1"/>
          </p:cNvPicPr>
          <p:nvPr/>
        </p:nvPicPr>
        <p:blipFill>
          <a:blip r:embed="rId4"/>
          <a:stretch>
            <a:fillRect/>
          </a:stretch>
        </p:blipFill>
        <p:spPr>
          <a:xfrm>
            <a:off x="6712951" y="3961670"/>
            <a:ext cx="3842754" cy="2070817"/>
          </a:xfrm>
          <a:prstGeom prst="rect">
            <a:avLst/>
          </a:prstGeom>
        </p:spPr>
      </p:pic>
    </p:spTree>
    <p:extLst>
      <p:ext uri="{BB962C8B-B14F-4D97-AF65-F5344CB8AC3E}">
        <p14:creationId xmlns:p14="http://schemas.microsoft.com/office/powerpoint/2010/main" val="7670312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1D60A-CC98-A0AF-0230-6692CF88E24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7D469EC-A720-A590-47E6-4647FB614473}"/>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D8BCA1CF-2A9C-7C04-435E-8B15548FFC74}"/>
              </a:ext>
            </a:extLst>
          </p:cNvPr>
          <p:cNvSpPr>
            <a:spLocks noGrp="1"/>
          </p:cNvSpPr>
          <p:nvPr>
            <p:ph idx="1"/>
          </p:nvPr>
        </p:nvSpPr>
        <p:spPr/>
        <p:txBody>
          <a:bodyPr>
            <a:noAutofit/>
          </a:bodyPr>
          <a:lstStyle/>
          <a:p>
            <a:pPr marL="0" indent="0" algn="just">
              <a:buNone/>
            </a:pPr>
            <a:r>
              <a:rPr lang="fr-FR" dirty="0"/>
              <a:t>e. Cette identification des émotions passe moins par une identification que par un rapprochement, y compris </a:t>
            </a:r>
            <a:r>
              <a:rPr lang="fr-FR" dirty="0" err="1"/>
              <a:t>contresensique</a:t>
            </a:r>
            <a:r>
              <a:rPr lang="fr-FR" dirty="0"/>
              <a:t> / a-</a:t>
            </a:r>
            <a:r>
              <a:rPr lang="fr-FR" dirty="0" err="1"/>
              <a:t>sensique</a:t>
            </a:r>
            <a:endParaRPr lang="fr-FR" dirty="0"/>
          </a:p>
          <a:p>
            <a:pPr marL="0" indent="0" algn="just">
              <a:buNone/>
            </a:pPr>
            <a:endParaRPr lang="fr-FR" sz="3000" dirty="0"/>
          </a:p>
          <a:p>
            <a:pPr marL="0" indent="0" algn="just">
              <a:buNone/>
            </a:pPr>
            <a:endParaRPr lang="fr-FR" sz="3000" dirty="0"/>
          </a:p>
          <a:p>
            <a:pPr marL="0" indent="0" algn="just">
              <a:buNone/>
            </a:pPr>
            <a:r>
              <a:rPr lang="fr-FR" sz="3200" dirty="0"/>
              <a:t> </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2483993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F133F-D93C-ED31-0342-AE04E8C2E99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8B0B635-F4E3-4112-13D9-9AFD1338695D}"/>
              </a:ext>
            </a:extLst>
          </p:cNvPr>
          <p:cNvSpPr>
            <a:spLocks noGrp="1"/>
          </p:cNvSpPr>
          <p:nvPr>
            <p:ph type="title"/>
          </p:nvPr>
        </p:nvSpPr>
        <p:spPr/>
        <p:txBody>
          <a:bodyPr/>
          <a:lstStyle/>
          <a:p>
            <a:pPr algn="just"/>
            <a:r>
              <a:rPr lang="fr-FR" dirty="0"/>
              <a:t>1. Identifier les émotions des personnages</a:t>
            </a:r>
          </a:p>
        </p:txBody>
      </p:sp>
      <p:sp>
        <p:nvSpPr>
          <p:cNvPr id="3" name="Espace réservé du contenu 2">
            <a:extLst>
              <a:ext uri="{FF2B5EF4-FFF2-40B4-BE49-F238E27FC236}">
                <a16:creationId xmlns:a16="http://schemas.microsoft.com/office/drawing/2014/main" id="{F2AAA9AB-534C-23DE-7D27-CA2E40A9911E}"/>
              </a:ext>
            </a:extLst>
          </p:cNvPr>
          <p:cNvSpPr>
            <a:spLocks noGrp="1"/>
          </p:cNvSpPr>
          <p:nvPr>
            <p:ph idx="1"/>
          </p:nvPr>
        </p:nvSpPr>
        <p:spPr/>
        <p:txBody>
          <a:bodyPr>
            <a:noAutofit/>
          </a:bodyPr>
          <a:lstStyle/>
          <a:p>
            <a:pPr marL="0" indent="0" algn="just">
              <a:buNone/>
            </a:pPr>
            <a:r>
              <a:rPr lang="fr-FR" dirty="0"/>
              <a:t>e. Cette identification des émotions passe moins par une identification que par un rapprochement, y compris </a:t>
            </a:r>
            <a:r>
              <a:rPr lang="fr-FR" dirty="0" err="1"/>
              <a:t>contresensique</a:t>
            </a:r>
            <a:r>
              <a:rPr lang="fr-FR" dirty="0"/>
              <a:t> / a-</a:t>
            </a:r>
            <a:r>
              <a:rPr lang="fr-FR" dirty="0" err="1"/>
              <a:t>sensique</a:t>
            </a:r>
            <a:endParaRPr lang="fr-FR" dirty="0"/>
          </a:p>
          <a:p>
            <a:pPr marL="0" indent="0" algn="just">
              <a:buNone/>
            </a:pPr>
            <a:endParaRPr lang="fr-FR" dirty="0"/>
          </a:p>
          <a:p>
            <a:pPr marL="0" indent="0" algn="just">
              <a:buNone/>
            </a:pPr>
            <a:r>
              <a:rPr lang="nl-BE" dirty="0"/>
              <a:t>Rembrandt, </a:t>
            </a:r>
            <a:r>
              <a:rPr lang="nl-BE" i="1" dirty="0"/>
              <a:t>Bethsabée au bain</a:t>
            </a:r>
            <a:r>
              <a:rPr lang="nl-BE" dirty="0"/>
              <a:t> ou </a:t>
            </a:r>
            <a:r>
              <a:rPr lang="nl-BE" i="1" dirty="0"/>
              <a:t>Bethsabée avec la lettre de David</a:t>
            </a:r>
            <a:r>
              <a:rPr lang="nl-BE" dirty="0"/>
              <a:t> (1654)</a:t>
            </a:r>
          </a:p>
          <a:p>
            <a:pPr marL="0" indent="0" algn="just">
              <a:buNone/>
            </a:pPr>
            <a:endParaRPr lang="fr-FR" dirty="0"/>
          </a:p>
          <a:p>
            <a:pPr marL="0" indent="0" algn="just">
              <a:buNone/>
            </a:pPr>
            <a:endParaRPr lang="fr-FR" sz="3000" dirty="0"/>
          </a:p>
          <a:p>
            <a:pPr marL="0" indent="0" algn="just">
              <a:buNone/>
            </a:pPr>
            <a:endParaRPr lang="fr-FR" sz="3000" dirty="0"/>
          </a:p>
          <a:p>
            <a:pPr marL="0" indent="0" algn="just">
              <a:buNone/>
            </a:pPr>
            <a:r>
              <a:rPr lang="fr-FR" sz="3200" dirty="0"/>
              <a:t> </a:t>
            </a:r>
          </a:p>
          <a:p>
            <a:pPr marL="0" indent="0" algn="just">
              <a:buNone/>
            </a:pPr>
            <a:endParaRPr lang="fr-FR" sz="3200" dirty="0"/>
          </a:p>
          <a:p>
            <a:pPr marL="0" indent="0" algn="just">
              <a:buNone/>
            </a:pPr>
            <a:endParaRPr lang="fr-FR" sz="3200" dirty="0"/>
          </a:p>
        </p:txBody>
      </p:sp>
    </p:spTree>
    <p:extLst>
      <p:ext uri="{BB962C8B-B14F-4D97-AF65-F5344CB8AC3E}">
        <p14:creationId xmlns:p14="http://schemas.microsoft.com/office/powerpoint/2010/main" val="4743499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9CAC9B-4AC8-4D86-489C-9F77DDCF35F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71838E3-B6D4-8E4D-91E5-F2097542CD47}"/>
              </a:ext>
            </a:extLst>
          </p:cNvPr>
          <p:cNvSpPr>
            <a:spLocks noGrp="1"/>
          </p:cNvSpPr>
          <p:nvPr>
            <p:ph type="title"/>
          </p:nvPr>
        </p:nvSpPr>
        <p:spPr>
          <a:xfrm>
            <a:off x="7283116" y="365125"/>
            <a:ext cx="4070684" cy="1325563"/>
          </a:xfrm>
        </p:spPr>
        <p:txBody>
          <a:bodyPr/>
          <a:lstStyle/>
          <a:p>
            <a:endParaRPr lang="fr-FR" dirty="0"/>
          </a:p>
        </p:txBody>
      </p:sp>
      <p:pic>
        <p:nvPicPr>
          <p:cNvPr id="5" name="Espace réservé du contenu 4">
            <a:extLst>
              <a:ext uri="{FF2B5EF4-FFF2-40B4-BE49-F238E27FC236}">
                <a16:creationId xmlns:a16="http://schemas.microsoft.com/office/drawing/2014/main" id="{952FE021-632D-C495-D739-E214B44947A2}"/>
              </a:ext>
            </a:extLst>
          </p:cNvPr>
          <p:cNvPicPr>
            <a:picLocks noGrp="1" noChangeAspect="1"/>
          </p:cNvPicPr>
          <p:nvPr>
            <p:ph idx="1"/>
          </p:nvPr>
        </p:nvPicPr>
        <p:blipFill>
          <a:blip r:embed="rId2"/>
          <a:stretch>
            <a:fillRect/>
          </a:stretch>
        </p:blipFill>
        <p:spPr>
          <a:xfrm>
            <a:off x="0" y="-53865"/>
            <a:ext cx="6949440" cy="6965729"/>
          </a:xfrm>
          <a:prstGeom prst="rect">
            <a:avLst/>
          </a:prstGeom>
        </p:spPr>
      </p:pic>
    </p:spTree>
    <p:extLst>
      <p:ext uri="{BB962C8B-B14F-4D97-AF65-F5344CB8AC3E}">
        <p14:creationId xmlns:p14="http://schemas.microsoft.com/office/powerpoint/2010/main" val="40331540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EC29CE-A618-047B-92EB-FCED9492BB0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09C98FA-7C23-B810-6F89-05E0F85F9A4D}"/>
              </a:ext>
            </a:extLst>
          </p:cNvPr>
          <p:cNvSpPr>
            <a:spLocks noGrp="1"/>
          </p:cNvSpPr>
          <p:nvPr>
            <p:ph type="title"/>
          </p:nvPr>
        </p:nvSpPr>
        <p:spPr>
          <a:xfrm>
            <a:off x="7363326" y="1520156"/>
            <a:ext cx="4375485" cy="1325563"/>
          </a:xfrm>
        </p:spPr>
        <p:txBody>
          <a:bodyPr>
            <a:noAutofit/>
          </a:bodyPr>
          <a:lstStyle/>
          <a:p>
            <a:pPr algn="just"/>
            <a:r>
              <a:rPr lang="fr-FR" sz="3000" dirty="0"/>
              <a:t>Seul portrait indirect de la maîtresse de Rembrandt, de </a:t>
            </a:r>
            <a:r>
              <a:rPr lang="fr-FR" sz="3000" dirty="0" err="1"/>
              <a:t>Hendrickje</a:t>
            </a:r>
            <a:r>
              <a:rPr lang="fr-FR" sz="3000" dirty="0"/>
              <a:t> Stoffels  </a:t>
            </a:r>
            <a:br>
              <a:rPr lang="fr-FR" sz="3000" dirty="0"/>
            </a:br>
            <a:br>
              <a:rPr lang="fr-FR" sz="3000" dirty="0"/>
            </a:br>
            <a:r>
              <a:rPr lang="fr-FR" sz="3000" dirty="0"/>
              <a:t>Relation jugée coupable par les autorités religieuses</a:t>
            </a:r>
            <a:br>
              <a:rPr lang="fr-FR" sz="3000" dirty="0"/>
            </a:br>
            <a:br>
              <a:rPr lang="fr-FR" sz="3000" dirty="0"/>
            </a:br>
            <a:endParaRPr lang="fr-FR" sz="3000" dirty="0"/>
          </a:p>
        </p:txBody>
      </p:sp>
      <p:pic>
        <p:nvPicPr>
          <p:cNvPr id="5" name="Espace réservé du contenu 4">
            <a:extLst>
              <a:ext uri="{FF2B5EF4-FFF2-40B4-BE49-F238E27FC236}">
                <a16:creationId xmlns:a16="http://schemas.microsoft.com/office/drawing/2014/main" id="{845CDF92-042C-EB3C-697B-C4F03F54AECD}"/>
              </a:ext>
            </a:extLst>
          </p:cNvPr>
          <p:cNvPicPr>
            <a:picLocks noGrp="1" noChangeAspect="1"/>
          </p:cNvPicPr>
          <p:nvPr>
            <p:ph idx="1"/>
          </p:nvPr>
        </p:nvPicPr>
        <p:blipFill>
          <a:blip r:embed="rId2"/>
          <a:stretch>
            <a:fillRect/>
          </a:stretch>
        </p:blipFill>
        <p:spPr>
          <a:xfrm>
            <a:off x="0" y="-53865"/>
            <a:ext cx="6949440" cy="6965729"/>
          </a:xfrm>
          <a:prstGeom prst="rect">
            <a:avLst/>
          </a:prstGeom>
        </p:spPr>
      </p:pic>
    </p:spTree>
    <p:extLst>
      <p:ext uri="{BB962C8B-B14F-4D97-AF65-F5344CB8AC3E}">
        <p14:creationId xmlns:p14="http://schemas.microsoft.com/office/powerpoint/2010/main" val="11110794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3D51F4-DD64-EE8C-ABE7-E470FD61B24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0DD6761-D20E-9EAE-CBB8-EC5FFADF1E26}"/>
              </a:ext>
            </a:extLst>
          </p:cNvPr>
          <p:cNvSpPr>
            <a:spLocks noGrp="1"/>
          </p:cNvSpPr>
          <p:nvPr>
            <p:ph type="title"/>
          </p:nvPr>
        </p:nvSpPr>
        <p:spPr>
          <a:xfrm>
            <a:off x="7363326" y="1520156"/>
            <a:ext cx="4375485" cy="1325563"/>
          </a:xfrm>
        </p:spPr>
        <p:txBody>
          <a:bodyPr>
            <a:noAutofit/>
          </a:bodyPr>
          <a:lstStyle/>
          <a:p>
            <a:pPr algn="just"/>
            <a:r>
              <a:rPr lang="fr-FR" sz="3000" dirty="0"/>
              <a:t>Seul portrait indirect de la maîtresse de Rembrandt, de </a:t>
            </a:r>
            <a:r>
              <a:rPr lang="fr-FR" sz="3000" dirty="0" err="1"/>
              <a:t>Hendrickje</a:t>
            </a:r>
            <a:r>
              <a:rPr lang="fr-FR" sz="3000" dirty="0"/>
              <a:t> Stoffels  </a:t>
            </a:r>
            <a:br>
              <a:rPr lang="fr-FR" sz="3000" dirty="0"/>
            </a:br>
            <a:br>
              <a:rPr lang="fr-FR" sz="3000" dirty="0"/>
            </a:br>
            <a:r>
              <a:rPr lang="fr-FR" sz="3000" dirty="0"/>
              <a:t>Relation jugée coupable par les autorités religieuses</a:t>
            </a:r>
            <a:br>
              <a:rPr lang="fr-FR" sz="3000" dirty="0"/>
            </a:br>
            <a:br>
              <a:rPr lang="fr-FR" sz="3000" dirty="0"/>
            </a:br>
            <a:r>
              <a:rPr lang="fr-FR" sz="3000" dirty="0"/>
              <a:t>Fausse couche et possible mastite</a:t>
            </a:r>
          </a:p>
        </p:txBody>
      </p:sp>
      <p:pic>
        <p:nvPicPr>
          <p:cNvPr id="5" name="Espace réservé du contenu 4">
            <a:extLst>
              <a:ext uri="{FF2B5EF4-FFF2-40B4-BE49-F238E27FC236}">
                <a16:creationId xmlns:a16="http://schemas.microsoft.com/office/drawing/2014/main" id="{8F277AA7-C7E9-6761-2823-B2312DE871E4}"/>
              </a:ext>
            </a:extLst>
          </p:cNvPr>
          <p:cNvPicPr>
            <a:picLocks noGrp="1" noChangeAspect="1"/>
          </p:cNvPicPr>
          <p:nvPr>
            <p:ph idx="1"/>
          </p:nvPr>
        </p:nvPicPr>
        <p:blipFill>
          <a:blip r:embed="rId2"/>
          <a:stretch>
            <a:fillRect/>
          </a:stretch>
        </p:blipFill>
        <p:spPr>
          <a:xfrm>
            <a:off x="0" y="-53865"/>
            <a:ext cx="6949440" cy="6965729"/>
          </a:xfrm>
          <a:prstGeom prst="rect">
            <a:avLst/>
          </a:prstGeom>
        </p:spPr>
      </p:pic>
      <p:pic>
        <p:nvPicPr>
          <p:cNvPr id="4" name="Image 3">
            <a:extLst>
              <a:ext uri="{FF2B5EF4-FFF2-40B4-BE49-F238E27FC236}">
                <a16:creationId xmlns:a16="http://schemas.microsoft.com/office/drawing/2014/main" id="{8A563333-7738-2A91-CB5B-233EDE488D02}"/>
              </a:ext>
            </a:extLst>
          </p:cNvPr>
          <p:cNvPicPr>
            <a:picLocks noChangeAspect="1"/>
          </p:cNvPicPr>
          <p:nvPr/>
        </p:nvPicPr>
        <p:blipFill>
          <a:blip r:embed="rId3"/>
          <a:stretch>
            <a:fillRect/>
          </a:stretch>
        </p:blipFill>
        <p:spPr>
          <a:xfrm>
            <a:off x="7747668" y="4105944"/>
            <a:ext cx="3606800" cy="2463800"/>
          </a:xfrm>
          <a:prstGeom prst="rect">
            <a:avLst/>
          </a:prstGeom>
        </p:spPr>
      </p:pic>
    </p:spTree>
    <p:extLst>
      <p:ext uri="{BB962C8B-B14F-4D97-AF65-F5344CB8AC3E}">
        <p14:creationId xmlns:p14="http://schemas.microsoft.com/office/powerpoint/2010/main" val="21942696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BBC41-ADC1-3711-3D6D-5D9A6FFB363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4E9784E-7A65-3C1C-1844-FC0F16B3965C}"/>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2979BAB3-2320-97AE-8981-060A3BF1FBFD}"/>
              </a:ext>
            </a:extLst>
          </p:cNvPr>
          <p:cNvPicPr>
            <a:picLocks noGrp="1" noChangeAspect="1"/>
          </p:cNvPicPr>
          <p:nvPr>
            <p:ph idx="1"/>
          </p:nvPr>
        </p:nvPicPr>
        <p:blipFill>
          <a:blip r:embed="rId2"/>
          <a:stretch>
            <a:fillRect/>
          </a:stretch>
        </p:blipFill>
        <p:spPr>
          <a:xfrm>
            <a:off x="0" y="-53865"/>
            <a:ext cx="6949440" cy="6965729"/>
          </a:xfrm>
          <a:prstGeom prst="rect">
            <a:avLst/>
          </a:prstGeom>
        </p:spPr>
      </p:pic>
      <p:pic>
        <p:nvPicPr>
          <p:cNvPr id="4" name="Image 3">
            <a:extLst>
              <a:ext uri="{FF2B5EF4-FFF2-40B4-BE49-F238E27FC236}">
                <a16:creationId xmlns:a16="http://schemas.microsoft.com/office/drawing/2014/main" id="{82ADB97E-4F91-BCE7-8D0D-63109E6157F8}"/>
              </a:ext>
            </a:extLst>
          </p:cNvPr>
          <p:cNvPicPr>
            <a:picLocks noChangeAspect="1"/>
          </p:cNvPicPr>
          <p:nvPr/>
        </p:nvPicPr>
        <p:blipFill>
          <a:blip r:embed="rId3"/>
          <a:stretch>
            <a:fillRect/>
          </a:stretch>
        </p:blipFill>
        <p:spPr>
          <a:xfrm>
            <a:off x="7265415" y="1088454"/>
            <a:ext cx="4268871" cy="3959034"/>
          </a:xfrm>
          <a:prstGeom prst="rect">
            <a:avLst/>
          </a:prstGeom>
        </p:spPr>
      </p:pic>
    </p:spTree>
    <p:extLst>
      <p:ext uri="{BB962C8B-B14F-4D97-AF65-F5344CB8AC3E}">
        <p14:creationId xmlns:p14="http://schemas.microsoft.com/office/powerpoint/2010/main" val="27138260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9DFA83-5A17-0DF4-FABA-2DFF40537F9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DD9CB80-00A4-D501-A3BB-8CD1D1E6D687}"/>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EB05CBBA-36A3-A9DA-1AE1-4B56ABA8F9C4}"/>
              </a:ext>
            </a:extLst>
          </p:cNvPr>
          <p:cNvSpPr>
            <a:spLocks noGrp="1"/>
          </p:cNvSpPr>
          <p:nvPr>
            <p:ph idx="1"/>
          </p:nvPr>
        </p:nvSpPr>
        <p:spPr>
          <a:xfrm>
            <a:off x="677779" y="1565422"/>
            <a:ext cx="10515600" cy="4351338"/>
          </a:xfrm>
        </p:spPr>
        <p:txBody>
          <a:bodyPr>
            <a:noAutofit/>
          </a:bodyPr>
          <a:lstStyle/>
          <a:p>
            <a:pPr marL="457200" indent="-457200" algn="just">
              <a:buAutoNum type="alphaLcPeriod"/>
            </a:pPr>
            <a:r>
              <a:rPr lang="nl-BE" sz="2500" dirty="0"/>
              <a:t>Certaines émotions indépendantes des émotions identifiées ou proposées pour les personnages</a:t>
            </a:r>
          </a:p>
          <a:p>
            <a:pPr marL="457200" indent="-457200" algn="just">
              <a:buAutoNum type="alphaLcPeriod"/>
            </a:pPr>
            <a:endParaRPr lang="nl-BE" sz="2500" dirty="0"/>
          </a:p>
          <a:p>
            <a:pPr marL="0" indent="0" algn="just">
              <a:buNone/>
            </a:pPr>
            <a:r>
              <a:rPr lang="nl-BE" sz="2400" dirty="0"/>
              <a:t>J. : “C’est intéressant, c’est un passage assez tendre”</a:t>
            </a:r>
          </a:p>
          <a:p>
            <a:pPr marL="0" indent="0" algn="just">
              <a:buNone/>
            </a:pPr>
            <a:endParaRPr lang="nl-BE" sz="200" dirty="0"/>
          </a:p>
          <a:p>
            <a:pPr marL="457200" indent="-457200" algn="just">
              <a:buAutoNum type="alphaUcPeriod"/>
            </a:pPr>
            <a:r>
              <a:rPr lang="fr-FR" sz="2400" dirty="0"/>
              <a:t>« </a:t>
            </a:r>
            <a:r>
              <a:rPr lang="fr-BE" sz="2400" dirty="0"/>
              <a:t>le texte 5 c’est un texte que j’aime beaucoup »</a:t>
            </a:r>
          </a:p>
          <a:p>
            <a:pPr marL="0" indent="0" algn="just">
              <a:buNone/>
            </a:pPr>
            <a:endParaRPr lang="fr-BE" sz="200" dirty="0"/>
          </a:p>
          <a:p>
            <a:pPr marL="457200" indent="-457200" algn="just">
              <a:buAutoNum type="alphaUcPeriod"/>
            </a:pPr>
            <a:endParaRPr lang="fr-FR" sz="2400" dirty="0"/>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15661145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E14C86-B602-F4A5-F0F4-F00BDADED73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B0C0AE3-600E-0F9B-6E57-6263C9B115F4}"/>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259D060E-83FA-96D5-2A79-071FA68E0C9D}"/>
              </a:ext>
            </a:extLst>
          </p:cNvPr>
          <p:cNvSpPr>
            <a:spLocks noGrp="1"/>
          </p:cNvSpPr>
          <p:nvPr>
            <p:ph idx="1"/>
          </p:nvPr>
        </p:nvSpPr>
        <p:spPr>
          <a:xfrm>
            <a:off x="677779" y="1565422"/>
            <a:ext cx="10515600" cy="4351338"/>
          </a:xfrm>
        </p:spPr>
        <p:txBody>
          <a:bodyPr>
            <a:noAutofit/>
          </a:bodyPr>
          <a:lstStyle/>
          <a:p>
            <a:pPr marL="457200" indent="-457200" algn="just">
              <a:buAutoNum type="alphaLcPeriod"/>
            </a:pPr>
            <a:r>
              <a:rPr lang="nl-BE" sz="2500" dirty="0"/>
              <a:t>Certaines émotions indépendantes des émotions identifiées ou proposées pour les personnages</a:t>
            </a:r>
          </a:p>
          <a:p>
            <a:pPr marL="457200" indent="-457200" algn="just">
              <a:buAutoNum type="alphaLcPeriod"/>
            </a:pPr>
            <a:endParaRPr lang="nl-BE" sz="2500" dirty="0"/>
          </a:p>
          <a:p>
            <a:pPr marL="0" indent="0" algn="just">
              <a:buNone/>
            </a:pPr>
            <a:r>
              <a:rPr lang="nl-BE" sz="2400" dirty="0"/>
              <a:t>J. : “C’est intéressant, c’est un passage assez tendre”</a:t>
            </a:r>
          </a:p>
          <a:p>
            <a:pPr marL="0" indent="0" algn="just">
              <a:buNone/>
            </a:pPr>
            <a:endParaRPr lang="nl-BE" sz="200" dirty="0"/>
          </a:p>
          <a:p>
            <a:pPr marL="457200" indent="-457200" algn="just">
              <a:buAutoNum type="alphaUcPeriod"/>
            </a:pPr>
            <a:r>
              <a:rPr lang="fr-FR" sz="2400" dirty="0"/>
              <a:t>« </a:t>
            </a:r>
            <a:r>
              <a:rPr lang="fr-BE" sz="2400" dirty="0"/>
              <a:t>le texte 5 c’est un texte que j’aime beaucoup »</a:t>
            </a:r>
          </a:p>
          <a:p>
            <a:pPr marL="0" indent="0" algn="just">
              <a:buNone/>
            </a:pPr>
            <a:endParaRPr lang="fr-BE" sz="200" dirty="0"/>
          </a:p>
          <a:p>
            <a:pPr marL="0" indent="0" algn="just">
              <a:buNone/>
            </a:pPr>
            <a:r>
              <a:rPr lang="fr-BE" sz="2400" dirty="0"/>
              <a:t>A. « Ce que ressent Jésus « je dirais (longue pause) une forme d’amour (pause) à mon avis. il a compris</a:t>
            </a:r>
            <a:r>
              <a:rPr lang="fr-BE" sz="2400" b="1" dirty="0"/>
              <a:t> </a:t>
            </a:r>
            <a:r>
              <a:rPr lang="fr-BE" sz="2400" dirty="0"/>
              <a:t>que quelque chose s’était passée donc (pause) une forme pas de vouloir savoir qui était cette personne qui en avait tant besoin, qui avait tant besoin de cette aide, de ce quelque chose, donc pas une volonté de connaître, de comprendre (pause) voilà, y a de l’amour simplement (pause) un peu cliché (rire) mais voilà »</a:t>
            </a:r>
          </a:p>
          <a:p>
            <a:pPr marL="457200" indent="-457200" algn="just">
              <a:buAutoNum type="alphaUcPeriod"/>
            </a:pPr>
            <a:endParaRPr lang="fr-FR" sz="2400" dirty="0"/>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385908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855BF-DECA-7A2D-AFAA-A7DBD9D9FF18}"/>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6CD4E3F-B946-2EDB-6F30-C7F3FB94A978}"/>
              </a:ext>
            </a:extLst>
          </p:cNvPr>
          <p:cNvSpPr>
            <a:spLocks noGrp="1"/>
          </p:cNvSpPr>
          <p:nvPr>
            <p:ph idx="1"/>
          </p:nvPr>
        </p:nvSpPr>
        <p:spPr>
          <a:xfrm>
            <a:off x="838200" y="712694"/>
            <a:ext cx="10515600" cy="5464269"/>
          </a:xfrm>
        </p:spPr>
        <p:txBody>
          <a:bodyPr/>
          <a:lstStyle/>
          <a:p>
            <a:pPr marL="0" indent="0" algn="just">
              <a:buNone/>
            </a:pPr>
            <a:r>
              <a:rPr lang="fr-BE" b="1" i="1" dirty="0"/>
              <a:t>Évangile selon Luc </a:t>
            </a:r>
            <a:r>
              <a:rPr lang="fr-BE" b="1" dirty="0"/>
              <a:t>7, 37-38</a:t>
            </a:r>
          </a:p>
          <a:p>
            <a:pPr marL="0" indent="0" algn="just">
              <a:buNone/>
            </a:pPr>
            <a:endParaRPr lang="fr-BE" dirty="0"/>
          </a:p>
          <a:p>
            <a:pPr marL="0" indent="0" algn="just">
              <a:buNone/>
            </a:pPr>
            <a:r>
              <a:rPr lang="fr-BE" dirty="0"/>
              <a:t>Et voici, une femme, qui précisément était errante dans la ville, ayant appris qu’il [Jésus] était allongé à table dans la maison du Pharisien et ayant apporté un vase d’albâtre d’huile parfumée et se tenant derrière, à ses pieds, </a:t>
            </a:r>
            <a:r>
              <a:rPr lang="fr-BE" dirty="0">
                <a:highlight>
                  <a:srgbClr val="FFFF00"/>
                </a:highlight>
              </a:rPr>
              <a:t>pleurant des larmes, commença à mouiller ses pieds de larmes et des cheveux de sa tête elle les essuya et elle embrassait intensément ses pieds et l’oignit d’huile parfumée</a:t>
            </a:r>
            <a:r>
              <a:rPr lang="fr-BE" dirty="0"/>
              <a:t>.</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14205590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9D84C5-4BA2-1D7C-1F25-7D368D797C6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68BA9B8-F770-9D31-2FBE-C99979DEBA94}"/>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E45ACC5E-4717-D019-278B-0CEFA1EC7889}"/>
              </a:ext>
            </a:extLst>
          </p:cNvPr>
          <p:cNvSpPr>
            <a:spLocks noGrp="1"/>
          </p:cNvSpPr>
          <p:nvPr>
            <p:ph idx="1"/>
          </p:nvPr>
        </p:nvSpPr>
        <p:spPr>
          <a:xfrm>
            <a:off x="838200" y="1405001"/>
            <a:ext cx="10515600" cy="4351338"/>
          </a:xfrm>
        </p:spPr>
        <p:txBody>
          <a:bodyPr>
            <a:noAutofit/>
          </a:bodyPr>
          <a:lstStyle/>
          <a:p>
            <a:pPr marL="0" indent="0" algn="just">
              <a:buNone/>
            </a:pPr>
            <a:r>
              <a:rPr lang="nl-BE" sz="2500" dirty="0"/>
              <a:t>a. Certaines émotions indépendantes des émotions identifiées ou proposées pour les personnages</a:t>
            </a:r>
          </a:p>
          <a:p>
            <a:pPr marL="0" indent="0" algn="just">
              <a:buNone/>
            </a:pPr>
            <a:endParaRPr lang="nl-BE" sz="2500" dirty="0"/>
          </a:p>
          <a:p>
            <a:pPr marL="0" indent="0" algn="just">
              <a:buNone/>
            </a:pPr>
            <a:r>
              <a:rPr lang="fr-BE" sz="2400" dirty="0"/>
              <a:t>A. « Mais </a:t>
            </a:r>
            <a:r>
              <a:rPr lang="fr-BE" sz="2400" b="1" dirty="0"/>
              <a:t>quelque chose qui a tendance à me déranger dans l’Ancien Testament de manière générale et que je trouve parfois dur à lire surtout quand on voit la situation géopolitique actuelle</a:t>
            </a:r>
            <a:r>
              <a:rPr lang="fr-BE" sz="2400" dirty="0"/>
              <a:t> c’est tous les récits qui glorifient un peu la guerre, les guerres saintes » </a:t>
            </a:r>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20927433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0FE8EF-D98D-3F4A-5D16-5786AB2D4DF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5CEFA2A-1DA1-A3A1-4F3F-46EEEC8D780A}"/>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5A159C0F-CBA5-1513-BE9A-6301E670BD8F}"/>
              </a:ext>
            </a:extLst>
          </p:cNvPr>
          <p:cNvSpPr>
            <a:spLocks noGrp="1"/>
          </p:cNvSpPr>
          <p:nvPr>
            <p:ph idx="1"/>
          </p:nvPr>
        </p:nvSpPr>
        <p:spPr>
          <a:xfrm>
            <a:off x="838200" y="1405001"/>
            <a:ext cx="10515600" cy="4351338"/>
          </a:xfrm>
        </p:spPr>
        <p:txBody>
          <a:bodyPr>
            <a:noAutofit/>
          </a:bodyPr>
          <a:lstStyle/>
          <a:p>
            <a:pPr marL="0" indent="0" algn="just">
              <a:buNone/>
            </a:pPr>
            <a:r>
              <a:rPr lang="nl-BE" sz="2500" dirty="0"/>
              <a:t>b. Une insatisfaction par rapport au récit ? </a:t>
            </a:r>
          </a:p>
          <a:p>
            <a:pPr marL="0" indent="0" algn="just">
              <a:buNone/>
            </a:pPr>
            <a:r>
              <a:rPr lang="fr-BE" sz="2400" dirty="0"/>
              <a:t>A. « Et par rapport à la personne qui raconte le récit il y a un côté un peu </a:t>
            </a:r>
            <a:r>
              <a:rPr lang="fr-BE" sz="2400" b="1" dirty="0"/>
              <a:t>apathique</a:t>
            </a:r>
            <a:r>
              <a:rPr lang="fr-BE" sz="2400" dirty="0"/>
              <a:t>  (…) c’est l’aspect où pour le coup le narrateur </a:t>
            </a:r>
            <a:r>
              <a:rPr lang="fr-BE" sz="2400" b="1" dirty="0"/>
              <a:t>pourrait </a:t>
            </a:r>
            <a:r>
              <a:rPr lang="fr-BE" sz="2400" dirty="0"/>
              <a:t>être plus sympathique, pourrait condamner ça mais bon </a:t>
            </a:r>
            <a:r>
              <a:rPr lang="fr-BE" sz="2400" b="1" dirty="0"/>
              <a:t>faut pas rêver non plus »</a:t>
            </a:r>
          </a:p>
          <a:p>
            <a:pPr marL="0" indent="0" algn="just">
              <a:buNone/>
            </a:pPr>
            <a:endParaRPr lang="fr-BE" sz="2400" dirty="0"/>
          </a:p>
          <a:p>
            <a:pPr marL="0" indent="0" algn="just">
              <a:buNone/>
            </a:pPr>
            <a:r>
              <a:rPr lang="fr-FR" sz="2400" dirty="0"/>
              <a:t>M. : Le narrateur « exprime son émotion [celle de Bethsabée] de manière </a:t>
            </a:r>
            <a:r>
              <a:rPr lang="fr-FR" sz="2400" b="1" dirty="0"/>
              <a:t>maladroite</a:t>
            </a:r>
            <a:r>
              <a:rPr lang="fr-FR" sz="2400" dirty="0"/>
              <a:t> et </a:t>
            </a:r>
            <a:r>
              <a:rPr lang="fr-FR" sz="2400" b="1" dirty="0"/>
              <a:t>à côté de la plaque </a:t>
            </a:r>
            <a:r>
              <a:rPr lang="fr-FR" sz="2400" dirty="0"/>
              <a:t>». Il suggère que Bethsabée pourrait se sentir « glorifiée » par la purification de son impureté. Dans le récit il « noie son émotion à elle sur son jugement à lui ». Il « s’exprime de manière très froide. » Elle « n’a sans doute pas seulement dit « je suis enceinte » ». </a:t>
            </a:r>
          </a:p>
          <a:p>
            <a:pPr marL="0" indent="0" algn="just">
              <a:buNone/>
            </a:pPr>
            <a:endParaRPr lang="fr-BE" sz="2400" dirty="0"/>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21770045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2D95C-27A1-617C-6C66-6289EC85A41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578DAFA-CE6E-8F1A-D4C6-10E6D8F403BE}"/>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AD3C244A-5C2D-012D-970A-1692C9FAC197}"/>
              </a:ext>
            </a:extLst>
          </p:cNvPr>
          <p:cNvSpPr>
            <a:spLocks noGrp="1"/>
          </p:cNvSpPr>
          <p:nvPr>
            <p:ph idx="1"/>
          </p:nvPr>
        </p:nvSpPr>
        <p:spPr>
          <a:xfrm>
            <a:off x="838200" y="1405001"/>
            <a:ext cx="10515600" cy="4351338"/>
          </a:xfrm>
        </p:spPr>
        <p:txBody>
          <a:bodyPr>
            <a:noAutofit/>
          </a:bodyPr>
          <a:lstStyle/>
          <a:p>
            <a:pPr marL="0" indent="0" algn="just">
              <a:buNone/>
            </a:pPr>
            <a:r>
              <a:rPr lang="nl-BE" sz="2500" dirty="0"/>
              <a:t>b. Une insatisfaction par rapport au récit ? </a:t>
            </a:r>
          </a:p>
          <a:p>
            <a:pPr marL="0" indent="0" algn="just">
              <a:buNone/>
            </a:pPr>
            <a:r>
              <a:rPr lang="fr-BE" sz="2400" dirty="0"/>
              <a:t>A. « Et par rapport à la personne qui raconte le récit il y a un côté un peu </a:t>
            </a:r>
            <a:r>
              <a:rPr lang="fr-BE" sz="2400" b="1" dirty="0"/>
              <a:t>apathique</a:t>
            </a:r>
            <a:r>
              <a:rPr lang="fr-BE" sz="2400" dirty="0"/>
              <a:t>  (…) c’est l’aspect où pour le coup le narrateur </a:t>
            </a:r>
            <a:r>
              <a:rPr lang="fr-BE" sz="2400" b="1" dirty="0"/>
              <a:t>pourrait </a:t>
            </a:r>
            <a:r>
              <a:rPr lang="fr-BE" sz="2400" dirty="0"/>
              <a:t>être plus sympathique, pourrait condamner ça mais bon </a:t>
            </a:r>
            <a:r>
              <a:rPr lang="fr-BE" sz="2400" b="1" dirty="0"/>
              <a:t>faut pas rêver non plus »</a:t>
            </a:r>
          </a:p>
          <a:p>
            <a:pPr marL="0" indent="0" algn="just">
              <a:buNone/>
            </a:pPr>
            <a:endParaRPr lang="fr-BE" sz="2400" dirty="0"/>
          </a:p>
          <a:p>
            <a:pPr marL="0" indent="0" algn="just">
              <a:buNone/>
            </a:pPr>
            <a:r>
              <a:rPr lang="fr-FR" sz="2400" dirty="0"/>
              <a:t>M. : Le narrateur « exprime son émotion [celle de Bethsabée] de manière </a:t>
            </a:r>
            <a:r>
              <a:rPr lang="fr-FR" sz="2400" b="1" dirty="0"/>
              <a:t>maladroite</a:t>
            </a:r>
            <a:r>
              <a:rPr lang="fr-FR" sz="2400" dirty="0"/>
              <a:t> et </a:t>
            </a:r>
            <a:r>
              <a:rPr lang="fr-FR" sz="2400" b="1" dirty="0"/>
              <a:t>à côté de la plaque </a:t>
            </a:r>
            <a:r>
              <a:rPr lang="fr-FR" sz="2400" dirty="0"/>
              <a:t>». Il suggère que Bethsabée pourrait se sentir « glorifiée » par la purification de son impureté. Dans le récit il « noie son émotion à elle sur son jugement à lui ». Il « s’exprime de manière très froide. » Elle « n’a sans doute pas seulement dit « je suis enceinte » ». </a:t>
            </a:r>
          </a:p>
          <a:p>
            <a:pPr marL="0" indent="0" algn="just">
              <a:buNone/>
            </a:pPr>
            <a:endParaRPr lang="fr-FR" sz="2400" dirty="0"/>
          </a:p>
          <a:p>
            <a:pPr marL="0" indent="0" algn="just">
              <a:buNone/>
            </a:pPr>
            <a:r>
              <a:rPr lang="fr-FR" sz="2400" dirty="0"/>
              <a:t>Réaction de rire par rapport à un passage misogyne de </a:t>
            </a:r>
            <a:r>
              <a:rPr lang="fr-FR" sz="2400" i="1" dirty="0"/>
              <a:t>Siracide</a:t>
            </a:r>
            <a:r>
              <a:rPr lang="fr-FR" sz="2400" dirty="0"/>
              <a:t> (Sébastien Doane).</a:t>
            </a:r>
          </a:p>
          <a:p>
            <a:pPr marL="0" indent="0" algn="just">
              <a:buNone/>
            </a:pPr>
            <a:endParaRPr lang="fr-BE" sz="2400" dirty="0"/>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406995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2935D-42D4-B0A3-D2DA-71C68FEE0BC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357DB94-72A3-EC94-6AE7-E9A80A572D65}"/>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543157D1-64EB-A781-5285-C9D0EC4997AC}"/>
              </a:ext>
            </a:extLst>
          </p:cNvPr>
          <p:cNvSpPr>
            <a:spLocks noGrp="1"/>
          </p:cNvSpPr>
          <p:nvPr>
            <p:ph idx="1"/>
          </p:nvPr>
        </p:nvSpPr>
        <p:spPr>
          <a:xfrm>
            <a:off x="838200" y="1405001"/>
            <a:ext cx="10515600" cy="4351338"/>
          </a:xfrm>
        </p:spPr>
        <p:txBody>
          <a:bodyPr>
            <a:noAutofit/>
          </a:bodyPr>
          <a:lstStyle/>
          <a:p>
            <a:pPr marL="0" indent="0" algn="just">
              <a:buNone/>
            </a:pPr>
            <a:r>
              <a:rPr lang="nl-BE" sz="3500" dirty="0"/>
              <a:t>b. Une insatisfaction par rapport au récit ? </a:t>
            </a:r>
          </a:p>
          <a:p>
            <a:pPr marL="0" indent="0" algn="just">
              <a:buNone/>
            </a:pPr>
            <a:endParaRPr lang="nl-BE" sz="3500" dirty="0"/>
          </a:p>
          <a:p>
            <a:pPr marL="0" indent="0">
              <a:buNone/>
            </a:pPr>
            <a:r>
              <a:rPr lang="fr-FR" sz="3500" dirty="0"/>
              <a:t>J’ai ressenti une honte par rapport à ces textes. </a:t>
            </a:r>
          </a:p>
          <a:p>
            <a:pPr marL="0" indent="0">
              <a:buNone/>
            </a:pPr>
            <a:r>
              <a:rPr lang="fr-FR" sz="3500" dirty="0"/>
              <a:t>J’ai enlevé « elle était bonne » du premier texte.</a:t>
            </a:r>
          </a:p>
          <a:p>
            <a:pPr marL="0" indent="0">
              <a:buNone/>
            </a:pPr>
            <a:r>
              <a:rPr lang="fr-FR" sz="3500" dirty="0"/>
              <a:t>J’ai ajouté des personnages féminins.</a:t>
            </a:r>
          </a:p>
          <a:p>
            <a:pPr marL="0" indent="0" algn="just">
              <a:buNone/>
            </a:pPr>
            <a:endParaRPr lang="fr-BE" sz="2400" dirty="0"/>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39998770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B7EC1-B26D-A5D5-1F27-A01C02B35A2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F5C530A-9865-C00C-FE89-286623C9BE1E}"/>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695CDFF0-7326-250D-6C41-CFC664D55B7D}"/>
              </a:ext>
            </a:extLst>
          </p:cNvPr>
          <p:cNvSpPr>
            <a:spLocks noGrp="1"/>
          </p:cNvSpPr>
          <p:nvPr>
            <p:ph idx="1"/>
          </p:nvPr>
        </p:nvSpPr>
        <p:spPr>
          <a:xfrm>
            <a:off x="838200" y="1405001"/>
            <a:ext cx="10515600" cy="4351338"/>
          </a:xfrm>
        </p:spPr>
        <p:txBody>
          <a:bodyPr>
            <a:noAutofit/>
          </a:bodyPr>
          <a:lstStyle/>
          <a:p>
            <a:pPr marL="0" indent="0" algn="just">
              <a:buNone/>
            </a:pPr>
            <a:r>
              <a:rPr lang="nl-BE" sz="3000" dirty="0"/>
              <a:t>b. Une insatisfaction par rapport au récit ? -&gt; désir d’un contre-texte</a:t>
            </a:r>
          </a:p>
          <a:p>
            <a:pPr marL="0" indent="0" algn="just">
              <a:buNone/>
            </a:pPr>
            <a:r>
              <a:rPr lang="fr-FR" sz="3000" dirty="0"/>
              <a:t>J. à propos du texte sur David. Elle voudrait avoir le point de vue « de la Femme, qui apprend la nouvelle d’une grossesse, </a:t>
            </a:r>
            <a:r>
              <a:rPr lang="fr-FR" sz="3000" b="1" dirty="0"/>
              <a:t>il se pourrait qu’elle aurait à raconter </a:t>
            </a:r>
            <a:r>
              <a:rPr lang="fr-FR" sz="3000" dirty="0"/>
              <a:t>là-dessus. »</a:t>
            </a:r>
          </a:p>
          <a:p>
            <a:pPr marL="0" indent="0" algn="just">
              <a:buNone/>
            </a:pPr>
            <a:r>
              <a:rPr lang="fr-FR" sz="3000" dirty="0"/>
              <a:t>A. : « </a:t>
            </a:r>
            <a:r>
              <a:rPr lang="fr-BE" sz="3000" dirty="0"/>
              <a:t>et par rapport au fait qu’elle est enceinte, j’ai presque envie de dire que,  à cette époque-là, peut-être qu’il s’est même pas vraiment senti concerné par le problème, que c’était, j’aurais, comment dire, </a:t>
            </a:r>
            <a:r>
              <a:rPr lang="fr-BE" sz="3000" b="1" dirty="0"/>
              <a:t>j’aurais espéré </a:t>
            </a:r>
            <a:r>
              <a:rPr lang="fr-BE" sz="3000" dirty="0"/>
              <a:t>une forme de choc, de sentiment de responsabilité, de tout ça, mais je pense que c’était pas tant un problème que ça »</a:t>
            </a:r>
            <a:endParaRPr lang="fr-FR" sz="3000" dirty="0"/>
          </a:p>
          <a:p>
            <a:pPr marL="0" indent="0" algn="just">
              <a:buNone/>
            </a:pPr>
            <a:endParaRPr lang="fr-BE" sz="2400" dirty="0"/>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37383129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6705B8-0A22-4230-623D-E58CA28BD76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0D653C6-EB72-B809-B2C4-24B7DD4E50B0}"/>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2F483C2A-2B9F-C847-93B3-4B9FFE8CB4F0}"/>
              </a:ext>
            </a:extLst>
          </p:cNvPr>
          <p:cNvSpPr>
            <a:spLocks noGrp="1"/>
          </p:cNvSpPr>
          <p:nvPr>
            <p:ph idx="1"/>
          </p:nvPr>
        </p:nvSpPr>
        <p:spPr>
          <a:xfrm>
            <a:off x="838200" y="1405001"/>
            <a:ext cx="10515600" cy="4351338"/>
          </a:xfrm>
        </p:spPr>
        <p:txBody>
          <a:bodyPr>
            <a:noAutofit/>
          </a:bodyPr>
          <a:lstStyle/>
          <a:p>
            <a:pPr marL="0" indent="0" algn="just">
              <a:buNone/>
            </a:pPr>
            <a:r>
              <a:rPr lang="nl-BE" sz="3000" dirty="0"/>
              <a:t>b. Une insatisfaction par rapport au récit ? -&gt; des prolongements du texte</a:t>
            </a:r>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7973608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F36B69-4C7A-6E71-8066-0E07D2396EC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BFA59C1-0FA1-7D89-FB51-3E5DE4FF261A}"/>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1FC08982-59ED-73E0-63CB-663D0900B4D0}"/>
              </a:ext>
            </a:extLst>
          </p:cNvPr>
          <p:cNvSpPr>
            <a:spLocks noGrp="1"/>
          </p:cNvSpPr>
          <p:nvPr>
            <p:ph idx="1"/>
          </p:nvPr>
        </p:nvSpPr>
        <p:spPr>
          <a:xfrm>
            <a:off x="838200" y="1405001"/>
            <a:ext cx="10515600" cy="4351338"/>
          </a:xfrm>
        </p:spPr>
        <p:txBody>
          <a:bodyPr>
            <a:noAutofit/>
          </a:bodyPr>
          <a:lstStyle/>
          <a:p>
            <a:pPr marL="0" indent="0" algn="just">
              <a:buNone/>
            </a:pPr>
            <a:r>
              <a:rPr lang="nl-BE" sz="3000" dirty="0"/>
              <a:t>b. Une insatisfaction par rapport au récit ? -&gt; des prolongements du texte pour combler de “</a:t>
            </a:r>
            <a:r>
              <a:rPr lang="nl-BE" sz="3000" i="1" dirty="0"/>
              <a:t>gaps</a:t>
            </a:r>
            <a:r>
              <a:rPr lang="nl-BE" sz="3000" dirty="0"/>
              <a:t>” (Wolfgang Iser)</a:t>
            </a:r>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39438816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16D199-7257-DA5F-693D-DB5002EC0F46}"/>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BE276DA4-5CF4-84F5-1808-8F1F3DD2AF43}"/>
              </a:ext>
            </a:extLst>
          </p:cNvPr>
          <p:cNvPicPr>
            <a:picLocks noGrp="1" noChangeAspect="1"/>
          </p:cNvPicPr>
          <p:nvPr>
            <p:ph idx="1"/>
          </p:nvPr>
        </p:nvPicPr>
        <p:blipFill>
          <a:blip r:embed="rId2"/>
          <a:stretch>
            <a:fillRect/>
          </a:stretch>
        </p:blipFill>
        <p:spPr>
          <a:xfrm>
            <a:off x="0" y="-53865"/>
            <a:ext cx="6949440" cy="6965729"/>
          </a:xfrm>
          <a:prstGeom prst="rect">
            <a:avLst/>
          </a:prstGeom>
        </p:spPr>
      </p:pic>
    </p:spTree>
    <p:extLst>
      <p:ext uri="{BB962C8B-B14F-4D97-AF65-F5344CB8AC3E}">
        <p14:creationId xmlns:p14="http://schemas.microsoft.com/office/powerpoint/2010/main" val="9308616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2876F7-93C4-135C-7903-D104CAFD0F9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54C56BB-6B0E-3B1D-F7F7-947D55C943E9}"/>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DE34225D-441B-A718-63DD-40D5A1ABCD43}"/>
              </a:ext>
            </a:extLst>
          </p:cNvPr>
          <p:cNvPicPr>
            <a:picLocks noGrp="1" noChangeAspect="1"/>
          </p:cNvPicPr>
          <p:nvPr>
            <p:ph idx="1"/>
          </p:nvPr>
        </p:nvPicPr>
        <p:blipFill>
          <a:blip r:embed="rId2"/>
          <a:stretch>
            <a:fillRect/>
          </a:stretch>
        </p:blipFill>
        <p:spPr>
          <a:xfrm>
            <a:off x="0" y="-53865"/>
            <a:ext cx="6949440" cy="6965729"/>
          </a:xfrm>
          <a:prstGeom prst="rect">
            <a:avLst/>
          </a:prstGeom>
        </p:spPr>
      </p:pic>
      <p:pic>
        <p:nvPicPr>
          <p:cNvPr id="4" name="Image 3">
            <a:extLst>
              <a:ext uri="{FF2B5EF4-FFF2-40B4-BE49-F238E27FC236}">
                <a16:creationId xmlns:a16="http://schemas.microsoft.com/office/drawing/2014/main" id="{6EBA7790-DE7D-33BD-5B2F-2A308F9E7F3C}"/>
              </a:ext>
            </a:extLst>
          </p:cNvPr>
          <p:cNvPicPr>
            <a:picLocks noChangeAspect="1"/>
          </p:cNvPicPr>
          <p:nvPr/>
        </p:nvPicPr>
        <p:blipFill>
          <a:blip r:embed="rId3"/>
          <a:stretch>
            <a:fillRect/>
          </a:stretch>
        </p:blipFill>
        <p:spPr>
          <a:xfrm>
            <a:off x="7534656" y="65043"/>
            <a:ext cx="2139696" cy="1925726"/>
          </a:xfrm>
          <a:prstGeom prst="rect">
            <a:avLst/>
          </a:prstGeom>
        </p:spPr>
      </p:pic>
    </p:spTree>
    <p:extLst>
      <p:ext uri="{BB962C8B-B14F-4D97-AF65-F5344CB8AC3E}">
        <p14:creationId xmlns:p14="http://schemas.microsoft.com/office/powerpoint/2010/main" val="345304358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29CE5-932B-9EC8-3ABA-7FA4E97AA9C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E12B49C-8084-F8B7-9B9A-623DCBFF253A}"/>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19E915C1-B4E3-AC11-F8DB-F3C60FA7BD23}"/>
              </a:ext>
            </a:extLst>
          </p:cNvPr>
          <p:cNvPicPr>
            <a:picLocks noGrp="1" noChangeAspect="1"/>
          </p:cNvPicPr>
          <p:nvPr>
            <p:ph idx="1"/>
          </p:nvPr>
        </p:nvPicPr>
        <p:blipFill>
          <a:blip r:embed="rId2"/>
          <a:stretch>
            <a:fillRect/>
          </a:stretch>
        </p:blipFill>
        <p:spPr>
          <a:xfrm>
            <a:off x="0" y="-53865"/>
            <a:ext cx="6949440" cy="6965729"/>
          </a:xfrm>
          <a:prstGeom prst="rect">
            <a:avLst/>
          </a:prstGeom>
        </p:spPr>
      </p:pic>
      <p:pic>
        <p:nvPicPr>
          <p:cNvPr id="4" name="Image 3">
            <a:extLst>
              <a:ext uri="{FF2B5EF4-FFF2-40B4-BE49-F238E27FC236}">
                <a16:creationId xmlns:a16="http://schemas.microsoft.com/office/drawing/2014/main" id="{A52A41C7-6376-BDDF-BDAF-C293214EF55F}"/>
              </a:ext>
            </a:extLst>
          </p:cNvPr>
          <p:cNvPicPr>
            <a:picLocks noChangeAspect="1"/>
          </p:cNvPicPr>
          <p:nvPr/>
        </p:nvPicPr>
        <p:blipFill>
          <a:blip r:embed="rId3"/>
          <a:stretch>
            <a:fillRect/>
          </a:stretch>
        </p:blipFill>
        <p:spPr>
          <a:xfrm>
            <a:off x="7534656" y="65043"/>
            <a:ext cx="2139696" cy="1925726"/>
          </a:xfrm>
          <a:prstGeom prst="rect">
            <a:avLst/>
          </a:prstGeom>
        </p:spPr>
      </p:pic>
      <p:pic>
        <p:nvPicPr>
          <p:cNvPr id="6" name="Image 5">
            <a:extLst>
              <a:ext uri="{FF2B5EF4-FFF2-40B4-BE49-F238E27FC236}">
                <a16:creationId xmlns:a16="http://schemas.microsoft.com/office/drawing/2014/main" id="{33DB8509-B10E-DB07-6491-7D3903265D5A}"/>
              </a:ext>
            </a:extLst>
          </p:cNvPr>
          <p:cNvPicPr>
            <a:picLocks noChangeAspect="1"/>
          </p:cNvPicPr>
          <p:nvPr/>
        </p:nvPicPr>
        <p:blipFill>
          <a:blip r:embed="rId4"/>
          <a:stretch>
            <a:fillRect/>
          </a:stretch>
        </p:blipFill>
        <p:spPr>
          <a:xfrm>
            <a:off x="9674352" y="4450789"/>
            <a:ext cx="2006520" cy="1682888"/>
          </a:xfrm>
          <a:prstGeom prst="rect">
            <a:avLst/>
          </a:prstGeom>
        </p:spPr>
      </p:pic>
      <p:pic>
        <p:nvPicPr>
          <p:cNvPr id="8" name="Image 7">
            <a:extLst>
              <a:ext uri="{FF2B5EF4-FFF2-40B4-BE49-F238E27FC236}">
                <a16:creationId xmlns:a16="http://schemas.microsoft.com/office/drawing/2014/main" id="{0A2FE10B-8435-78B5-B963-A1CF866EC184}"/>
              </a:ext>
            </a:extLst>
          </p:cNvPr>
          <p:cNvPicPr>
            <a:picLocks noChangeAspect="1"/>
          </p:cNvPicPr>
          <p:nvPr/>
        </p:nvPicPr>
        <p:blipFill>
          <a:blip r:embed="rId5"/>
          <a:stretch>
            <a:fillRect/>
          </a:stretch>
        </p:blipFill>
        <p:spPr>
          <a:xfrm>
            <a:off x="7298160" y="2281823"/>
            <a:ext cx="2149645" cy="1749090"/>
          </a:xfrm>
          <a:prstGeom prst="rect">
            <a:avLst/>
          </a:prstGeom>
        </p:spPr>
      </p:pic>
      <p:pic>
        <p:nvPicPr>
          <p:cNvPr id="10" name="Image 9">
            <a:extLst>
              <a:ext uri="{FF2B5EF4-FFF2-40B4-BE49-F238E27FC236}">
                <a16:creationId xmlns:a16="http://schemas.microsoft.com/office/drawing/2014/main" id="{7F86BAC6-E8EA-CFAA-4538-06EC9B81551A}"/>
              </a:ext>
            </a:extLst>
          </p:cNvPr>
          <p:cNvPicPr>
            <a:picLocks noChangeAspect="1"/>
          </p:cNvPicPr>
          <p:nvPr/>
        </p:nvPicPr>
        <p:blipFill>
          <a:blip r:embed="rId6"/>
          <a:stretch>
            <a:fillRect/>
          </a:stretch>
        </p:blipFill>
        <p:spPr>
          <a:xfrm>
            <a:off x="9594596" y="2224825"/>
            <a:ext cx="1981708" cy="1911559"/>
          </a:xfrm>
          <a:prstGeom prst="rect">
            <a:avLst/>
          </a:prstGeom>
        </p:spPr>
      </p:pic>
      <p:pic>
        <p:nvPicPr>
          <p:cNvPr id="12" name="Image 11">
            <a:extLst>
              <a:ext uri="{FF2B5EF4-FFF2-40B4-BE49-F238E27FC236}">
                <a16:creationId xmlns:a16="http://schemas.microsoft.com/office/drawing/2014/main" id="{334752B9-FBCB-78F7-290C-B5D61CECC6E8}"/>
              </a:ext>
            </a:extLst>
          </p:cNvPr>
          <p:cNvPicPr>
            <a:picLocks noChangeAspect="1"/>
          </p:cNvPicPr>
          <p:nvPr/>
        </p:nvPicPr>
        <p:blipFill>
          <a:blip r:embed="rId7"/>
          <a:stretch>
            <a:fillRect/>
          </a:stretch>
        </p:blipFill>
        <p:spPr>
          <a:xfrm>
            <a:off x="7296403" y="4321966"/>
            <a:ext cx="2006519" cy="1811711"/>
          </a:xfrm>
          <a:prstGeom prst="rect">
            <a:avLst/>
          </a:prstGeom>
        </p:spPr>
      </p:pic>
    </p:spTree>
    <p:extLst>
      <p:ext uri="{BB962C8B-B14F-4D97-AF65-F5344CB8AC3E}">
        <p14:creationId xmlns:p14="http://schemas.microsoft.com/office/powerpoint/2010/main" val="2792935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4DCF2-98E1-A8EB-6841-7368C78DFC4E}"/>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A84C449-25D1-5265-705A-0B07BA52F75E}"/>
              </a:ext>
            </a:extLst>
          </p:cNvPr>
          <p:cNvSpPr>
            <a:spLocks noGrp="1"/>
          </p:cNvSpPr>
          <p:nvPr>
            <p:ph idx="1"/>
          </p:nvPr>
        </p:nvSpPr>
        <p:spPr>
          <a:xfrm>
            <a:off x="838200" y="712694"/>
            <a:ext cx="10515600" cy="5464269"/>
          </a:xfrm>
        </p:spPr>
        <p:txBody>
          <a:bodyPr/>
          <a:lstStyle/>
          <a:p>
            <a:pPr marL="0" indent="0" algn="just">
              <a:buNone/>
            </a:pPr>
            <a:r>
              <a:rPr lang="fr-FR" dirty="0"/>
              <a:t>Point de départ : </a:t>
            </a:r>
          </a:p>
          <a:p>
            <a:pPr marL="0" indent="0" algn="just">
              <a:buNone/>
            </a:pPr>
            <a:r>
              <a:rPr lang="fr-FR" dirty="0"/>
              <a:t>Des passages où la réponse théorique </a:t>
            </a:r>
            <a:r>
              <a:rPr lang="fr-FR" dirty="0" err="1"/>
              <a:t>du·de</a:t>
            </a:r>
            <a:r>
              <a:rPr lang="fr-FR" dirty="0"/>
              <a:t> la </a:t>
            </a:r>
            <a:r>
              <a:rPr lang="fr-FR" dirty="0" err="1"/>
              <a:t>lecteur·rice</a:t>
            </a:r>
            <a:r>
              <a:rPr lang="fr-FR" dirty="0"/>
              <a:t> est difficile à saisir car le texte </a:t>
            </a:r>
            <a:r>
              <a:rPr lang="fr-FR" b="1" dirty="0"/>
              <a:t>n’explicite pas d’émotions</a:t>
            </a:r>
            <a:r>
              <a:rPr lang="fr-FR" dirty="0"/>
              <a:t>.</a:t>
            </a:r>
          </a:p>
          <a:p>
            <a:pPr marL="0" indent="0" algn="just">
              <a:buNone/>
            </a:pPr>
            <a:r>
              <a:rPr lang="fr-FR" dirty="0"/>
              <a:t>Et des passages où </a:t>
            </a:r>
            <a:r>
              <a:rPr lang="fr-FR" b="1" dirty="0"/>
              <a:t>les émotions sont exprimées mais difficiles à comprendre (pour nous)</a:t>
            </a:r>
            <a:r>
              <a:rPr lang="fr-FR" dirty="0"/>
              <a:t>.</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8815255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94711-8723-D08F-1A96-20C40E758FA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609E040-CBF3-FFE7-1EA3-C5503FD9470A}"/>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CCC70976-5B96-3061-5D57-43CE02599FB1}"/>
              </a:ext>
            </a:extLst>
          </p:cNvPr>
          <p:cNvPicPr>
            <a:picLocks noGrp="1" noChangeAspect="1"/>
          </p:cNvPicPr>
          <p:nvPr>
            <p:ph idx="1"/>
          </p:nvPr>
        </p:nvPicPr>
        <p:blipFill>
          <a:blip r:embed="rId2"/>
          <a:stretch>
            <a:fillRect/>
          </a:stretch>
        </p:blipFill>
        <p:spPr>
          <a:xfrm>
            <a:off x="0" y="-53865"/>
            <a:ext cx="6949440" cy="6965729"/>
          </a:xfrm>
          <a:prstGeom prst="rect">
            <a:avLst/>
          </a:prstGeom>
        </p:spPr>
      </p:pic>
      <p:pic>
        <p:nvPicPr>
          <p:cNvPr id="4" name="Image 3">
            <a:extLst>
              <a:ext uri="{FF2B5EF4-FFF2-40B4-BE49-F238E27FC236}">
                <a16:creationId xmlns:a16="http://schemas.microsoft.com/office/drawing/2014/main" id="{4CE6DB70-1967-B928-FE77-A8C4C1916E43}"/>
              </a:ext>
            </a:extLst>
          </p:cNvPr>
          <p:cNvPicPr>
            <a:picLocks noChangeAspect="1"/>
          </p:cNvPicPr>
          <p:nvPr/>
        </p:nvPicPr>
        <p:blipFill>
          <a:blip r:embed="rId3"/>
          <a:stretch>
            <a:fillRect/>
          </a:stretch>
        </p:blipFill>
        <p:spPr>
          <a:xfrm>
            <a:off x="7534656" y="65043"/>
            <a:ext cx="2139696" cy="1925726"/>
          </a:xfrm>
          <a:prstGeom prst="rect">
            <a:avLst/>
          </a:prstGeom>
        </p:spPr>
      </p:pic>
      <p:pic>
        <p:nvPicPr>
          <p:cNvPr id="6" name="Image 5">
            <a:extLst>
              <a:ext uri="{FF2B5EF4-FFF2-40B4-BE49-F238E27FC236}">
                <a16:creationId xmlns:a16="http://schemas.microsoft.com/office/drawing/2014/main" id="{623CC66E-67FD-FA1C-AF74-02F019B9D142}"/>
              </a:ext>
            </a:extLst>
          </p:cNvPr>
          <p:cNvPicPr>
            <a:picLocks noChangeAspect="1"/>
          </p:cNvPicPr>
          <p:nvPr/>
        </p:nvPicPr>
        <p:blipFill>
          <a:blip r:embed="rId4"/>
          <a:stretch>
            <a:fillRect/>
          </a:stretch>
        </p:blipFill>
        <p:spPr>
          <a:xfrm>
            <a:off x="9674352" y="4450789"/>
            <a:ext cx="2006520" cy="1682888"/>
          </a:xfrm>
          <a:prstGeom prst="rect">
            <a:avLst/>
          </a:prstGeom>
        </p:spPr>
      </p:pic>
      <p:pic>
        <p:nvPicPr>
          <p:cNvPr id="8" name="Image 7">
            <a:extLst>
              <a:ext uri="{FF2B5EF4-FFF2-40B4-BE49-F238E27FC236}">
                <a16:creationId xmlns:a16="http://schemas.microsoft.com/office/drawing/2014/main" id="{79DC2CA5-CCD1-0AE5-6E40-F34FB3C2D26B}"/>
              </a:ext>
            </a:extLst>
          </p:cNvPr>
          <p:cNvPicPr>
            <a:picLocks noChangeAspect="1"/>
          </p:cNvPicPr>
          <p:nvPr/>
        </p:nvPicPr>
        <p:blipFill>
          <a:blip r:embed="rId5"/>
          <a:stretch>
            <a:fillRect/>
          </a:stretch>
        </p:blipFill>
        <p:spPr>
          <a:xfrm>
            <a:off x="7298160" y="2281823"/>
            <a:ext cx="2149645" cy="1749090"/>
          </a:xfrm>
          <a:prstGeom prst="rect">
            <a:avLst/>
          </a:prstGeom>
        </p:spPr>
      </p:pic>
      <p:pic>
        <p:nvPicPr>
          <p:cNvPr id="10" name="Image 9">
            <a:extLst>
              <a:ext uri="{FF2B5EF4-FFF2-40B4-BE49-F238E27FC236}">
                <a16:creationId xmlns:a16="http://schemas.microsoft.com/office/drawing/2014/main" id="{A13E956F-16EB-3A62-2807-C8456FB0A645}"/>
              </a:ext>
            </a:extLst>
          </p:cNvPr>
          <p:cNvPicPr>
            <a:picLocks noChangeAspect="1"/>
          </p:cNvPicPr>
          <p:nvPr/>
        </p:nvPicPr>
        <p:blipFill>
          <a:blip r:embed="rId6"/>
          <a:stretch>
            <a:fillRect/>
          </a:stretch>
        </p:blipFill>
        <p:spPr>
          <a:xfrm>
            <a:off x="9594596" y="2224825"/>
            <a:ext cx="1981708" cy="1911559"/>
          </a:xfrm>
          <a:prstGeom prst="rect">
            <a:avLst/>
          </a:prstGeom>
        </p:spPr>
      </p:pic>
      <p:pic>
        <p:nvPicPr>
          <p:cNvPr id="12" name="Image 11">
            <a:extLst>
              <a:ext uri="{FF2B5EF4-FFF2-40B4-BE49-F238E27FC236}">
                <a16:creationId xmlns:a16="http://schemas.microsoft.com/office/drawing/2014/main" id="{C4D90AB2-A717-4416-1AE2-4D6A31A2516E}"/>
              </a:ext>
            </a:extLst>
          </p:cNvPr>
          <p:cNvPicPr>
            <a:picLocks noChangeAspect="1"/>
          </p:cNvPicPr>
          <p:nvPr/>
        </p:nvPicPr>
        <p:blipFill>
          <a:blip r:embed="rId7"/>
          <a:stretch>
            <a:fillRect/>
          </a:stretch>
        </p:blipFill>
        <p:spPr>
          <a:xfrm>
            <a:off x="7296403" y="4321966"/>
            <a:ext cx="2006519" cy="1811711"/>
          </a:xfrm>
          <a:prstGeom prst="rect">
            <a:avLst/>
          </a:prstGeom>
        </p:spPr>
      </p:pic>
      <p:pic>
        <p:nvPicPr>
          <p:cNvPr id="7" name="Image 6">
            <a:extLst>
              <a:ext uri="{FF2B5EF4-FFF2-40B4-BE49-F238E27FC236}">
                <a16:creationId xmlns:a16="http://schemas.microsoft.com/office/drawing/2014/main" id="{0DE921F6-B60F-E210-9F19-08BA4486095B}"/>
              </a:ext>
            </a:extLst>
          </p:cNvPr>
          <p:cNvPicPr>
            <a:picLocks noChangeAspect="1"/>
          </p:cNvPicPr>
          <p:nvPr/>
        </p:nvPicPr>
        <p:blipFill>
          <a:blip r:embed="rId8"/>
          <a:stretch>
            <a:fillRect/>
          </a:stretch>
        </p:blipFill>
        <p:spPr>
          <a:xfrm>
            <a:off x="8299661" y="4734529"/>
            <a:ext cx="2531523" cy="1911558"/>
          </a:xfrm>
          <a:prstGeom prst="rect">
            <a:avLst/>
          </a:prstGeom>
        </p:spPr>
      </p:pic>
    </p:spTree>
    <p:extLst>
      <p:ext uri="{BB962C8B-B14F-4D97-AF65-F5344CB8AC3E}">
        <p14:creationId xmlns:p14="http://schemas.microsoft.com/office/powerpoint/2010/main" val="29058878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01FB7E-FF64-A5B0-632B-81C36A13C60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ADF7187-016C-46EE-BA52-58F0221FBA3A}"/>
              </a:ext>
            </a:extLst>
          </p:cNvPr>
          <p:cNvSpPr>
            <a:spLocks noGrp="1"/>
          </p:cNvSpPr>
          <p:nvPr>
            <p:ph type="title"/>
          </p:nvPr>
        </p:nvSpPr>
        <p:spPr/>
        <p:txBody>
          <a:bodyPr/>
          <a:lstStyle/>
          <a:p>
            <a:endParaRPr lang="fr-FR"/>
          </a:p>
        </p:txBody>
      </p:sp>
      <p:pic>
        <p:nvPicPr>
          <p:cNvPr id="5" name="Espace réservé du contenu 4">
            <a:extLst>
              <a:ext uri="{FF2B5EF4-FFF2-40B4-BE49-F238E27FC236}">
                <a16:creationId xmlns:a16="http://schemas.microsoft.com/office/drawing/2014/main" id="{DD327608-7281-34BF-D845-E561443513CA}"/>
              </a:ext>
            </a:extLst>
          </p:cNvPr>
          <p:cNvPicPr>
            <a:picLocks noGrp="1" noChangeAspect="1"/>
          </p:cNvPicPr>
          <p:nvPr>
            <p:ph idx="1"/>
          </p:nvPr>
        </p:nvPicPr>
        <p:blipFill>
          <a:blip r:embed="rId2"/>
          <a:stretch>
            <a:fillRect/>
          </a:stretch>
        </p:blipFill>
        <p:spPr>
          <a:xfrm>
            <a:off x="0" y="-53865"/>
            <a:ext cx="6949440" cy="6965729"/>
          </a:xfrm>
          <a:prstGeom prst="rect">
            <a:avLst/>
          </a:prstGeom>
        </p:spPr>
      </p:pic>
      <p:pic>
        <p:nvPicPr>
          <p:cNvPr id="4" name="Image 3">
            <a:extLst>
              <a:ext uri="{FF2B5EF4-FFF2-40B4-BE49-F238E27FC236}">
                <a16:creationId xmlns:a16="http://schemas.microsoft.com/office/drawing/2014/main" id="{7E2C11F0-5CF9-514C-73FE-93F17C1114D8}"/>
              </a:ext>
            </a:extLst>
          </p:cNvPr>
          <p:cNvPicPr>
            <a:picLocks noChangeAspect="1"/>
          </p:cNvPicPr>
          <p:nvPr/>
        </p:nvPicPr>
        <p:blipFill>
          <a:blip r:embed="rId3"/>
          <a:stretch>
            <a:fillRect/>
          </a:stretch>
        </p:blipFill>
        <p:spPr>
          <a:xfrm>
            <a:off x="7265415" y="1088454"/>
            <a:ext cx="4268871" cy="3959034"/>
          </a:xfrm>
          <a:prstGeom prst="rect">
            <a:avLst/>
          </a:prstGeom>
        </p:spPr>
      </p:pic>
    </p:spTree>
    <p:extLst>
      <p:ext uri="{BB962C8B-B14F-4D97-AF65-F5344CB8AC3E}">
        <p14:creationId xmlns:p14="http://schemas.microsoft.com/office/powerpoint/2010/main" val="29797475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ED0DD-CBD5-71DD-3F71-50CF16E578E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F09AE9C-9E1C-75FA-7A49-49095091EA14}"/>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86B597D0-54EE-3BC2-FBB3-4ED4F5A450DE}"/>
              </a:ext>
            </a:extLst>
          </p:cNvPr>
          <p:cNvSpPr>
            <a:spLocks noGrp="1"/>
          </p:cNvSpPr>
          <p:nvPr>
            <p:ph idx="1"/>
          </p:nvPr>
        </p:nvSpPr>
        <p:spPr>
          <a:xfrm>
            <a:off x="838200" y="1405001"/>
            <a:ext cx="10515600" cy="4351338"/>
          </a:xfrm>
        </p:spPr>
        <p:txBody>
          <a:bodyPr>
            <a:noAutofit/>
          </a:bodyPr>
          <a:lstStyle/>
          <a:p>
            <a:pPr marL="0" indent="0" algn="just">
              <a:buNone/>
            </a:pPr>
            <a:r>
              <a:rPr lang="nl-BE" sz="3000" dirty="0"/>
              <a:t>b. Une insatisfaction par rapport au récit ? -&gt; des prolongements du texte </a:t>
            </a:r>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219161513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3313DA-FA63-9800-25C2-6873D7E31F1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33EEFCB-FCA0-437F-1EFB-C56E7D100BC6}"/>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FFFCC300-6338-CA85-04EE-46D046202925}"/>
              </a:ext>
            </a:extLst>
          </p:cNvPr>
          <p:cNvSpPr>
            <a:spLocks noGrp="1"/>
          </p:cNvSpPr>
          <p:nvPr>
            <p:ph idx="1"/>
          </p:nvPr>
        </p:nvSpPr>
        <p:spPr>
          <a:xfrm>
            <a:off x="838200" y="1405001"/>
            <a:ext cx="10515600" cy="4351338"/>
          </a:xfrm>
        </p:spPr>
        <p:txBody>
          <a:bodyPr>
            <a:noAutofit/>
          </a:bodyPr>
          <a:lstStyle/>
          <a:p>
            <a:pPr marL="0" indent="0" algn="just">
              <a:buNone/>
            </a:pPr>
            <a:r>
              <a:rPr lang="nl-BE" sz="2700" dirty="0"/>
              <a:t>b. Une insatisfaction par rapport au récit ? -&gt; des prolongements du texte </a:t>
            </a:r>
          </a:p>
          <a:p>
            <a:pPr marL="0" indent="0" algn="just">
              <a:buNone/>
            </a:pPr>
            <a:r>
              <a:rPr lang="fr-FR" sz="2700" dirty="0"/>
              <a:t>C. «  Quand on sait que les menstrues sont vues comme impures dans beaucoup de cultures, elle a dû certainement être très seule, mise à l'écart, porteuse de la honte des autres, et subir beaucoup de remarques haineuses. (…) Le harcèlement a duré des années. Elle est habituée à devoir se protéger des autres, et à ne recevoir que reproches et quolibets. »</a:t>
            </a:r>
          </a:p>
          <a:p>
            <a:pPr marL="0" indent="0" algn="just">
              <a:buNone/>
            </a:pPr>
            <a:r>
              <a:rPr lang="fr-FR" sz="2700" dirty="0"/>
              <a:t>M. : elle a été « habituée à ne rien obtenir », d’où sa « peur d’être punie », sa « peur qu’on l’accuse d’avoir volé de la puissance de Jésus ». C’est la « réaction de quelqu’un qui a été oppressée toute sa vie » et qui « a peur de ne pas mériter ce qui lui arrive ».</a:t>
            </a:r>
            <a:endParaRPr lang="fr-BE" sz="2700" dirty="0"/>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13377425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3719B3-B1AB-8BAE-3C14-BF3AB1AB873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D9CEBAE-289B-1111-604F-11CC8AED1E87}"/>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0F06D68E-B0FD-C183-FED9-17033D222B32}"/>
              </a:ext>
            </a:extLst>
          </p:cNvPr>
          <p:cNvSpPr>
            <a:spLocks noGrp="1"/>
          </p:cNvSpPr>
          <p:nvPr>
            <p:ph idx="1"/>
          </p:nvPr>
        </p:nvSpPr>
        <p:spPr>
          <a:xfrm>
            <a:off x="838200" y="1405001"/>
            <a:ext cx="10515600" cy="4351338"/>
          </a:xfrm>
        </p:spPr>
        <p:txBody>
          <a:bodyPr>
            <a:noAutofit/>
          </a:bodyPr>
          <a:lstStyle/>
          <a:p>
            <a:pPr marL="0" indent="0" algn="just">
              <a:buNone/>
            </a:pPr>
            <a:r>
              <a:rPr lang="nl-BE" sz="3000" dirty="0"/>
              <a:t>b. Une insatisfaction par rapport au récit ? -&gt; des prolongements du texte </a:t>
            </a:r>
          </a:p>
          <a:p>
            <a:pPr marL="0" indent="0" algn="just">
              <a:buNone/>
            </a:pPr>
            <a:r>
              <a:rPr lang="nl-BE" sz="3000" dirty="0"/>
              <a:t>A. : “</a:t>
            </a:r>
            <a:r>
              <a:rPr lang="fr-BE" sz="3000" dirty="0"/>
              <a:t>« instinctivement je dirais une forme de résignation résilience face à une situation qui est pas particulièrement souhaitée parce que j’ai d’abord lu ça comme quelque chose de plus apparenté à un viol qu’autre chose. Et en fait le « elle s’était sanctifiée de son impureté ». Donc je me demande si dans un sens ce serait pas la prostitution auquel cas ça peut être un choix. Donc (…) Une fois enceinte je me dis qu’il y a une forme d’inquiétude de toute manière. »</a:t>
            </a:r>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5177548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804F9-99C1-E17B-E1A0-A2B5392AAD6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448BA04-FB60-1D17-AFB5-BA1FB2228DDF}"/>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047A13E3-2ECD-8177-BCE3-BEA975B5BC84}"/>
              </a:ext>
            </a:extLst>
          </p:cNvPr>
          <p:cNvSpPr>
            <a:spLocks noGrp="1"/>
          </p:cNvSpPr>
          <p:nvPr>
            <p:ph idx="1"/>
          </p:nvPr>
        </p:nvSpPr>
        <p:spPr>
          <a:xfrm>
            <a:off x="838200" y="1405001"/>
            <a:ext cx="10515600" cy="4351338"/>
          </a:xfrm>
        </p:spPr>
        <p:txBody>
          <a:bodyPr>
            <a:noAutofit/>
          </a:bodyPr>
          <a:lstStyle/>
          <a:p>
            <a:pPr marL="0" indent="0" algn="just">
              <a:buNone/>
            </a:pPr>
            <a:r>
              <a:rPr lang="nl-BE" sz="3000" dirty="0"/>
              <a:t>b. Une insatisfaction par rapport au récit ? -&gt; des prolongements du texte dans toutes les directions</a:t>
            </a:r>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165793328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F71B6-E333-CBB2-A2FA-E3D3E31F13F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E120C4B-D363-17FC-A348-2AAAAC121768}"/>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EE41A6F7-624C-8ADB-1E91-EFC0D183F977}"/>
              </a:ext>
            </a:extLst>
          </p:cNvPr>
          <p:cNvSpPr>
            <a:spLocks noGrp="1"/>
          </p:cNvSpPr>
          <p:nvPr>
            <p:ph idx="1"/>
          </p:nvPr>
        </p:nvSpPr>
        <p:spPr>
          <a:xfrm>
            <a:off x="838200" y="1405001"/>
            <a:ext cx="10515600" cy="4351338"/>
          </a:xfrm>
        </p:spPr>
        <p:txBody>
          <a:bodyPr>
            <a:noAutofit/>
          </a:bodyPr>
          <a:lstStyle/>
          <a:p>
            <a:pPr marL="0" indent="0" algn="just">
              <a:buNone/>
            </a:pPr>
            <a:r>
              <a:rPr lang="nl-BE" sz="3000" dirty="0"/>
              <a:t>b. Une insatisfaction par rapport au récit ? -&gt; des réécritures du texte </a:t>
            </a:r>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105390474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DF1C5-79AC-4C6C-D62D-4A727D2DFF5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C1FF2E8-7389-D341-382C-0BE64E6140C1}"/>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B205D813-7887-917C-AED9-D412669D3EA3}"/>
              </a:ext>
            </a:extLst>
          </p:cNvPr>
          <p:cNvSpPr>
            <a:spLocks noGrp="1"/>
          </p:cNvSpPr>
          <p:nvPr>
            <p:ph idx="1"/>
          </p:nvPr>
        </p:nvSpPr>
        <p:spPr>
          <a:xfrm>
            <a:off x="838200" y="1405001"/>
            <a:ext cx="10515600" cy="4351338"/>
          </a:xfrm>
        </p:spPr>
        <p:txBody>
          <a:bodyPr>
            <a:noAutofit/>
          </a:bodyPr>
          <a:lstStyle/>
          <a:p>
            <a:pPr marL="0" indent="0" algn="just">
              <a:buNone/>
            </a:pPr>
            <a:r>
              <a:rPr lang="nl-BE" sz="3000" dirty="0"/>
              <a:t>b. Une insatisfaction par rapport au récit ? -&gt; des réécritures du texte</a:t>
            </a:r>
          </a:p>
          <a:p>
            <a:pPr marL="0" indent="0" algn="just">
              <a:buNone/>
            </a:pPr>
            <a:r>
              <a:rPr lang="nl-BE" sz="3000" dirty="0"/>
              <a:t>- Avec une autre focalisation (interne)</a:t>
            </a:r>
          </a:p>
          <a:p>
            <a:pPr marL="0" indent="0" algn="just">
              <a:buNone/>
            </a:pPr>
            <a:r>
              <a:rPr lang="nl-BE" sz="3000" dirty="0"/>
              <a:t>M. : “Jésus est dans la possession : il sent que quelque chose est parti. Il l’interprète comme “on m’a pris un truc”. Il sent comme quand son sac est plus léger quand on nous a volé quelque chose.”</a:t>
            </a:r>
            <a:endParaRPr lang="fr-BE" sz="3000" dirty="0"/>
          </a:p>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21133247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5916E-5FFE-D490-1422-9F4F5E6FB61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687EF6C-5379-8465-3701-1EA646FA9821}"/>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439FD33A-E8C6-B85D-D901-164C0F17AB62}"/>
              </a:ext>
            </a:extLst>
          </p:cNvPr>
          <p:cNvSpPr>
            <a:spLocks noGrp="1"/>
          </p:cNvSpPr>
          <p:nvPr>
            <p:ph idx="1"/>
          </p:nvPr>
        </p:nvSpPr>
        <p:spPr>
          <a:xfrm>
            <a:off x="838200" y="1405001"/>
            <a:ext cx="10515600" cy="4351338"/>
          </a:xfrm>
        </p:spPr>
        <p:txBody>
          <a:bodyPr>
            <a:noAutofit/>
          </a:bodyPr>
          <a:lstStyle/>
          <a:p>
            <a:pPr marL="0" indent="0" algn="just">
              <a:buNone/>
            </a:pPr>
            <a:r>
              <a:rPr lang="nl-BE" sz="3000" dirty="0"/>
              <a:t>b. Une insatisfaction par rapport au récit ? -&gt; des réécritures du texte</a:t>
            </a:r>
          </a:p>
          <a:p>
            <a:pPr marL="0" indent="0" algn="just">
              <a:buNone/>
            </a:pPr>
            <a:r>
              <a:rPr lang="nl-BE" sz="3000" dirty="0"/>
              <a:t>- Avec une autre focalisation (interne)</a:t>
            </a:r>
          </a:p>
          <a:p>
            <a:pPr algn="just">
              <a:buFontTx/>
              <a:buChar char="-"/>
            </a:pPr>
            <a:r>
              <a:rPr lang="nl-BE" sz="3000" dirty="0"/>
              <a:t>Avec un usage du discours direct</a:t>
            </a:r>
          </a:p>
          <a:p>
            <a:pPr marL="0" indent="0" algn="just">
              <a:buNone/>
            </a:pPr>
            <a:r>
              <a:rPr lang="nl-BE" sz="3000" dirty="0"/>
              <a:t>A. : “</a:t>
            </a:r>
            <a:r>
              <a:rPr lang="fr-BE" sz="3000" dirty="0"/>
              <a:t>donc je pense qu’il y a une peur de « Mince j’ai rendu, ‘fin, le rabbi de voyage dont tout le monde qui est quelqu’un d’important impur, ça va pas, c’est la honte » »</a:t>
            </a:r>
          </a:p>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23589199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DEECC1-5C3A-BFFC-5379-1B9CA5B1F8E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199A217-3D3C-52C1-7AE5-230908F65343}"/>
              </a:ext>
            </a:extLst>
          </p:cNvPr>
          <p:cNvSpPr>
            <a:spLocks noGrp="1"/>
          </p:cNvSpPr>
          <p:nvPr>
            <p:ph type="title"/>
          </p:nvPr>
        </p:nvSpPr>
        <p:spPr/>
        <p:txBody>
          <a:bodyPr/>
          <a:lstStyle/>
          <a:p>
            <a:pPr algn="just"/>
            <a:r>
              <a:rPr lang="fr-FR" dirty="0"/>
              <a:t>2. Quel processus émotionnel face au texte ?</a:t>
            </a:r>
          </a:p>
        </p:txBody>
      </p:sp>
      <p:sp>
        <p:nvSpPr>
          <p:cNvPr id="3" name="Espace réservé du contenu 2">
            <a:extLst>
              <a:ext uri="{FF2B5EF4-FFF2-40B4-BE49-F238E27FC236}">
                <a16:creationId xmlns:a16="http://schemas.microsoft.com/office/drawing/2014/main" id="{9BD88D37-D4A8-62F2-DDBD-41B0164D1955}"/>
              </a:ext>
            </a:extLst>
          </p:cNvPr>
          <p:cNvSpPr>
            <a:spLocks noGrp="1"/>
          </p:cNvSpPr>
          <p:nvPr>
            <p:ph idx="1"/>
          </p:nvPr>
        </p:nvSpPr>
        <p:spPr>
          <a:xfrm>
            <a:off x="838200" y="1405001"/>
            <a:ext cx="10515600" cy="4351338"/>
          </a:xfrm>
        </p:spPr>
        <p:txBody>
          <a:bodyPr>
            <a:noAutofit/>
          </a:bodyPr>
          <a:lstStyle/>
          <a:p>
            <a:pPr marL="0" indent="0" algn="just">
              <a:buNone/>
            </a:pPr>
            <a:r>
              <a:rPr lang="nl-BE" sz="2500" dirty="0"/>
              <a:t>b. Une insatisfaction par rapport au récit ? -&gt; des réécritures du texte</a:t>
            </a:r>
            <a:endParaRPr lang="nl-BE" sz="3200" dirty="0"/>
          </a:p>
          <a:p>
            <a:pPr marL="0" indent="0" algn="just">
              <a:buNone/>
            </a:pPr>
            <a:r>
              <a:rPr lang="nl-BE" sz="2600" dirty="0"/>
              <a:t>- Avec une autre focalisation (interne)</a:t>
            </a:r>
          </a:p>
          <a:p>
            <a:pPr algn="just">
              <a:buFontTx/>
              <a:buChar char="-"/>
            </a:pPr>
            <a:r>
              <a:rPr lang="nl-BE" sz="2600" dirty="0"/>
              <a:t>Avec un usage du discours direct</a:t>
            </a:r>
          </a:p>
          <a:p>
            <a:pPr algn="just">
              <a:buFontTx/>
              <a:buChar char="-"/>
            </a:pPr>
            <a:r>
              <a:rPr lang="fr-BE" sz="2600" dirty="0"/>
              <a:t>Avec un autre style</a:t>
            </a:r>
          </a:p>
          <a:p>
            <a:pPr marL="0" indent="0" algn="just">
              <a:buNone/>
            </a:pPr>
            <a:r>
              <a:rPr lang="fr-FR" sz="2600" dirty="0"/>
              <a:t>C. : « Elles venaient embaumer un corps, et elles se retrouvent devant un mec vivant assis en lieu et place du cadavre, qui leur dit que celui qu'elles venaient embaumer s'est barré pour les mener vers la Galilée. Autrement dit, que celui qu'elles aiment est un mort-vivant qui se balade chais pas où en direction de la Galilée et que va encore falloir gérer de nouvelles péripéties de dingue. Soit c'est ça, soit le mec est un voleur de cadavre qui vient de les baratiner, dans un tombeau. (Quand je pense « crucifixion », je pense direct à </a:t>
            </a:r>
            <a:r>
              <a:rPr lang="fr-FR" sz="2600" dirty="0">
                <a:highlight>
                  <a:srgbClr val="FFFF00"/>
                </a:highlight>
              </a:rPr>
              <a:t>la Vie de Brian</a:t>
            </a:r>
            <a:r>
              <a:rPr lang="fr-FR" sz="2600" dirty="0"/>
              <a:t>... ça influence un peu mon style, désolée.) »</a:t>
            </a:r>
          </a:p>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Tree>
    <p:extLst>
      <p:ext uri="{BB962C8B-B14F-4D97-AF65-F5344CB8AC3E}">
        <p14:creationId xmlns:p14="http://schemas.microsoft.com/office/powerpoint/2010/main" val="3037919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D4110-80F2-DCAF-4CC2-D3197743920E}"/>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5050306-18EA-D3BB-BBCA-F6BE9B23A106}"/>
              </a:ext>
            </a:extLst>
          </p:cNvPr>
          <p:cNvSpPr>
            <a:spLocks noGrp="1"/>
          </p:cNvSpPr>
          <p:nvPr>
            <p:ph idx="1"/>
          </p:nvPr>
        </p:nvSpPr>
        <p:spPr>
          <a:xfrm>
            <a:off x="838200" y="712694"/>
            <a:ext cx="10515600" cy="5464269"/>
          </a:xfrm>
        </p:spPr>
        <p:txBody>
          <a:bodyPr>
            <a:normAutofit lnSpcReduction="10000"/>
          </a:bodyPr>
          <a:lstStyle/>
          <a:p>
            <a:pPr marL="0" indent="0" algn="just">
              <a:buNone/>
            </a:pPr>
            <a:r>
              <a:rPr lang="fr-FR" b="1" i="1" dirty="0"/>
              <a:t>Évangile selon Marc </a:t>
            </a:r>
            <a:r>
              <a:rPr lang="fr-FR" b="1" dirty="0"/>
              <a:t>16, 5-8</a:t>
            </a:r>
          </a:p>
          <a:p>
            <a:pPr marL="0" indent="0" algn="just">
              <a:buNone/>
            </a:pPr>
            <a:r>
              <a:rPr lang="fr-FR" dirty="0"/>
              <a:t>Et, entrant dans le tombeau, elles virent un jeune homme assis à droite, enveloppé d’un vêtement blanc. Et </a:t>
            </a:r>
            <a:r>
              <a:rPr lang="fr-FR" dirty="0">
                <a:highlight>
                  <a:srgbClr val="FFFF00"/>
                </a:highlight>
              </a:rPr>
              <a:t>elles furent frappées de stupeur (</a:t>
            </a:r>
            <a:r>
              <a:rPr lang="fr-BE" dirty="0" err="1">
                <a:highlight>
                  <a:srgbClr val="FFFF00"/>
                </a:highlight>
              </a:rPr>
              <a:t>ἐξεθ</a:t>
            </a:r>
            <a:r>
              <a:rPr lang="fr-BE" dirty="0">
                <a:highlight>
                  <a:srgbClr val="FFFF00"/>
                </a:highlight>
              </a:rPr>
              <a:t>α</a:t>
            </a:r>
            <a:r>
              <a:rPr lang="fr-BE" dirty="0" err="1">
                <a:highlight>
                  <a:srgbClr val="FFFF00"/>
                </a:highlight>
              </a:rPr>
              <a:t>μ</a:t>
            </a:r>
            <a:r>
              <a:rPr lang="fr-BE" dirty="0">
                <a:highlight>
                  <a:srgbClr val="FFFF00"/>
                </a:highlight>
              </a:rPr>
              <a:t>β</a:t>
            </a:r>
            <a:r>
              <a:rPr lang="fr-BE" dirty="0" err="1">
                <a:highlight>
                  <a:srgbClr val="FFFF00"/>
                </a:highlight>
              </a:rPr>
              <a:t>ήθησ</a:t>
            </a:r>
            <a:r>
              <a:rPr lang="fr-BE" dirty="0">
                <a:highlight>
                  <a:srgbClr val="FFFF00"/>
                </a:highlight>
              </a:rPr>
              <a:t>α</a:t>
            </a:r>
            <a:r>
              <a:rPr lang="fr-BE" dirty="0" err="1">
                <a:highlight>
                  <a:srgbClr val="FFFF00"/>
                </a:highlight>
              </a:rPr>
              <a:t>ν</a:t>
            </a:r>
            <a:r>
              <a:rPr lang="fr-FR" dirty="0">
                <a:highlight>
                  <a:srgbClr val="FFFF00"/>
                </a:highlight>
              </a:rPr>
              <a:t>)</a:t>
            </a:r>
            <a:r>
              <a:rPr lang="fr-FR" dirty="0"/>
              <a:t>. </a:t>
            </a:r>
            <a:endParaRPr lang="fr-BE" dirty="0"/>
          </a:p>
          <a:p>
            <a:pPr marL="0" indent="0" algn="just">
              <a:buNone/>
            </a:pPr>
            <a:r>
              <a:rPr lang="fr-FR" dirty="0"/>
              <a:t>Et il leur dit : </a:t>
            </a:r>
            <a:r>
              <a:rPr lang="en-AU" dirty="0"/>
              <a:t>“Ne </a:t>
            </a:r>
            <a:r>
              <a:rPr lang="en-AU" dirty="0" err="1">
                <a:highlight>
                  <a:srgbClr val="FFFF00"/>
                </a:highlight>
              </a:rPr>
              <a:t>soyez</a:t>
            </a:r>
            <a:r>
              <a:rPr lang="en-AU" dirty="0"/>
              <a:t> pas </a:t>
            </a:r>
            <a:r>
              <a:rPr lang="en-AU" dirty="0" err="1">
                <a:highlight>
                  <a:srgbClr val="FFFF00"/>
                </a:highlight>
              </a:rPr>
              <a:t>frappées</a:t>
            </a:r>
            <a:r>
              <a:rPr lang="en-AU" dirty="0">
                <a:highlight>
                  <a:srgbClr val="FFFF00"/>
                </a:highlight>
              </a:rPr>
              <a:t> de </a:t>
            </a:r>
            <a:r>
              <a:rPr lang="en-AU" dirty="0" err="1">
                <a:highlight>
                  <a:srgbClr val="FFFF00"/>
                </a:highlight>
              </a:rPr>
              <a:t>stupeur</a:t>
            </a:r>
            <a:r>
              <a:rPr lang="en-AU" dirty="0">
                <a:highlight>
                  <a:srgbClr val="FFFF00"/>
                </a:highlight>
              </a:rPr>
              <a:t> (</a:t>
            </a:r>
            <a:r>
              <a:rPr lang="fr-BE" dirty="0" err="1">
                <a:highlight>
                  <a:srgbClr val="FFFF00"/>
                </a:highlight>
              </a:rPr>
              <a:t>Μὴ</a:t>
            </a:r>
            <a:r>
              <a:rPr lang="fr-BE" dirty="0">
                <a:highlight>
                  <a:srgbClr val="FFFF00"/>
                </a:highlight>
              </a:rPr>
              <a:t> </a:t>
            </a:r>
            <a:r>
              <a:rPr lang="fr-BE" dirty="0" err="1">
                <a:highlight>
                  <a:srgbClr val="FFFF00"/>
                </a:highlight>
              </a:rPr>
              <a:t>ἐκθ</a:t>
            </a:r>
            <a:r>
              <a:rPr lang="fr-BE" dirty="0">
                <a:highlight>
                  <a:srgbClr val="FFFF00"/>
                </a:highlight>
              </a:rPr>
              <a:t>α</a:t>
            </a:r>
            <a:r>
              <a:rPr lang="fr-BE" dirty="0" err="1">
                <a:highlight>
                  <a:srgbClr val="FFFF00"/>
                </a:highlight>
              </a:rPr>
              <a:t>μ</a:t>
            </a:r>
            <a:r>
              <a:rPr lang="fr-BE" dirty="0">
                <a:highlight>
                  <a:srgbClr val="FFFF00"/>
                </a:highlight>
              </a:rPr>
              <a:t>β</a:t>
            </a:r>
            <a:r>
              <a:rPr lang="fr-BE" dirty="0" err="1">
                <a:highlight>
                  <a:srgbClr val="FFFF00"/>
                </a:highlight>
              </a:rPr>
              <a:t>εῖσθε</a:t>
            </a:r>
            <a:r>
              <a:rPr lang="en-AU" dirty="0">
                <a:highlight>
                  <a:srgbClr val="FFFF00"/>
                </a:highlight>
              </a:rPr>
              <a:t>)</a:t>
            </a:r>
            <a:r>
              <a:rPr lang="en-AU" dirty="0"/>
              <a:t>. Vous </a:t>
            </a:r>
            <a:r>
              <a:rPr lang="en-AU" dirty="0" err="1"/>
              <a:t>cherchez</a:t>
            </a:r>
            <a:r>
              <a:rPr lang="en-AU" dirty="0"/>
              <a:t> Jésus le </a:t>
            </a:r>
            <a:r>
              <a:rPr lang="en-AU" dirty="0" err="1"/>
              <a:t>Nazarénien</a:t>
            </a:r>
            <a:r>
              <a:rPr lang="en-AU" dirty="0"/>
              <a:t>, le </a:t>
            </a:r>
            <a:r>
              <a:rPr lang="en-AU" dirty="0" err="1"/>
              <a:t>crucifié</a:t>
            </a:r>
            <a:r>
              <a:rPr lang="en-AU" dirty="0"/>
              <a:t> : il a </a:t>
            </a:r>
            <a:r>
              <a:rPr lang="en-AU" dirty="0" err="1"/>
              <a:t>été</a:t>
            </a:r>
            <a:r>
              <a:rPr lang="en-AU" dirty="0"/>
              <a:t> </a:t>
            </a:r>
            <a:r>
              <a:rPr lang="en-AU" dirty="0" err="1"/>
              <a:t>réveillé</a:t>
            </a:r>
            <a:r>
              <a:rPr lang="en-AU" dirty="0"/>
              <a:t>, il </a:t>
            </a:r>
            <a:r>
              <a:rPr lang="en-AU" dirty="0" err="1"/>
              <a:t>n’est</a:t>
            </a:r>
            <a:r>
              <a:rPr lang="en-AU" dirty="0"/>
              <a:t> pas </a:t>
            </a:r>
            <a:r>
              <a:rPr lang="en-AU" dirty="0" err="1"/>
              <a:t>ici</a:t>
            </a:r>
            <a:r>
              <a:rPr lang="en-AU" dirty="0"/>
              <a:t> : </a:t>
            </a:r>
            <a:r>
              <a:rPr lang="en-AU" dirty="0" err="1"/>
              <a:t>voyez</a:t>
            </a:r>
            <a:r>
              <a:rPr lang="en-AU" dirty="0"/>
              <a:t>, le lieu </a:t>
            </a:r>
            <a:r>
              <a:rPr lang="en-AU" dirty="0" err="1"/>
              <a:t>où</a:t>
            </a:r>
            <a:r>
              <a:rPr lang="en-AU" dirty="0"/>
              <a:t> </a:t>
            </a:r>
            <a:r>
              <a:rPr lang="en-AU" dirty="0" err="1"/>
              <a:t>ils</a:t>
            </a:r>
            <a:r>
              <a:rPr lang="en-AU" dirty="0"/>
              <a:t> </a:t>
            </a:r>
            <a:r>
              <a:rPr lang="en-AU" dirty="0" err="1"/>
              <a:t>l’avaient</a:t>
            </a:r>
            <a:r>
              <a:rPr lang="en-AU" dirty="0"/>
              <a:t> mis.</a:t>
            </a:r>
            <a:endParaRPr lang="fr-BE" dirty="0"/>
          </a:p>
          <a:p>
            <a:pPr marL="0" indent="0" algn="just">
              <a:buNone/>
            </a:pPr>
            <a:r>
              <a:rPr lang="en-AU" dirty="0"/>
              <a:t>Eh bien, </a:t>
            </a:r>
            <a:r>
              <a:rPr lang="en-AU" dirty="0" err="1"/>
              <a:t>allez</a:t>
            </a:r>
            <a:r>
              <a:rPr lang="en-AU" dirty="0"/>
              <a:t>, </a:t>
            </a:r>
            <a:r>
              <a:rPr lang="en-AU" dirty="0" err="1"/>
              <a:t>dites</a:t>
            </a:r>
            <a:r>
              <a:rPr lang="en-AU" dirty="0"/>
              <a:t> à </a:t>
            </a:r>
            <a:r>
              <a:rPr lang="en-AU" dirty="0" err="1"/>
              <a:t>ses</a:t>
            </a:r>
            <a:r>
              <a:rPr lang="en-AU" dirty="0"/>
              <a:t> disciples et à Pierre : </a:t>
            </a:r>
            <a:r>
              <a:rPr lang="fr-FR" dirty="0"/>
              <a:t>« </a:t>
            </a:r>
            <a:r>
              <a:rPr lang="en-AU" dirty="0"/>
              <a:t>Il vous </a:t>
            </a:r>
            <a:r>
              <a:rPr lang="en-AU" dirty="0" err="1"/>
              <a:t>mène</a:t>
            </a:r>
            <a:r>
              <a:rPr lang="en-AU" dirty="0"/>
              <a:t> vers la </a:t>
            </a:r>
            <a:r>
              <a:rPr lang="en-AU" dirty="0" err="1"/>
              <a:t>Galilée</a:t>
            </a:r>
            <a:r>
              <a:rPr lang="en-AU" dirty="0"/>
              <a:t>. </a:t>
            </a:r>
            <a:r>
              <a:rPr lang="en-AU" dirty="0" err="1"/>
              <a:t>Là</a:t>
            </a:r>
            <a:r>
              <a:rPr lang="en-AU" dirty="0"/>
              <a:t>, vous le </a:t>
            </a:r>
            <a:r>
              <a:rPr lang="en-AU" dirty="0" err="1"/>
              <a:t>verrez</a:t>
            </a:r>
            <a:r>
              <a:rPr lang="en-AU" dirty="0"/>
              <a:t>, </a:t>
            </a:r>
            <a:r>
              <a:rPr lang="en-AU" dirty="0" err="1"/>
              <a:t>comme</a:t>
            </a:r>
            <a:r>
              <a:rPr lang="en-AU" dirty="0"/>
              <a:t> il vous </a:t>
            </a:r>
            <a:r>
              <a:rPr lang="en-AU" dirty="0" err="1"/>
              <a:t>l’a</a:t>
            </a:r>
            <a:r>
              <a:rPr lang="en-AU" dirty="0"/>
              <a:t> </a:t>
            </a:r>
            <a:r>
              <a:rPr lang="en-AU" dirty="0" err="1"/>
              <a:t>dit</a:t>
            </a:r>
            <a:r>
              <a:rPr lang="en-AU" dirty="0"/>
              <a:t>.</a:t>
            </a:r>
            <a:r>
              <a:rPr lang="fr-FR" dirty="0"/>
              <a:t> »</a:t>
            </a:r>
            <a:r>
              <a:rPr lang="en-AU" dirty="0"/>
              <a:t>”</a:t>
            </a:r>
            <a:endParaRPr lang="fr-BE" dirty="0"/>
          </a:p>
          <a:p>
            <a:pPr marL="0" indent="0" algn="just">
              <a:buNone/>
            </a:pPr>
            <a:r>
              <a:rPr lang="en-AU" dirty="0"/>
              <a:t>Et</a:t>
            </a:r>
            <a:r>
              <a:rPr lang="fr-FR" dirty="0"/>
              <a:t>, sortant, elles s’enfuirent hors du tombeau. En effet un </a:t>
            </a:r>
            <a:r>
              <a:rPr lang="fr-FR" dirty="0">
                <a:highlight>
                  <a:srgbClr val="FFFF00"/>
                </a:highlight>
              </a:rPr>
              <a:t>tremblement (</a:t>
            </a:r>
            <a:r>
              <a:rPr lang="fr-BE" dirty="0" err="1">
                <a:highlight>
                  <a:srgbClr val="FFFF00"/>
                </a:highlight>
              </a:rPr>
              <a:t>τρόμος</a:t>
            </a:r>
            <a:r>
              <a:rPr lang="fr-BE" dirty="0">
                <a:highlight>
                  <a:srgbClr val="FFFF00"/>
                </a:highlight>
              </a:rPr>
              <a:t>)</a:t>
            </a:r>
            <a:r>
              <a:rPr lang="fr-BE" dirty="0"/>
              <a:t> </a:t>
            </a:r>
            <a:r>
              <a:rPr lang="fr-FR" dirty="0"/>
              <a:t>et un </a:t>
            </a:r>
            <a:r>
              <a:rPr lang="fr-FR" dirty="0">
                <a:highlight>
                  <a:srgbClr val="FFFF00"/>
                </a:highlight>
              </a:rPr>
              <a:t>déplacement (</a:t>
            </a:r>
            <a:r>
              <a:rPr lang="fr-BE" dirty="0" err="1">
                <a:highlight>
                  <a:srgbClr val="FFFF00"/>
                </a:highlight>
              </a:rPr>
              <a:t>ἔκστ</a:t>
            </a:r>
            <a:r>
              <a:rPr lang="fr-BE" dirty="0">
                <a:highlight>
                  <a:srgbClr val="FFFF00"/>
                </a:highlight>
              </a:rPr>
              <a:t>α</a:t>
            </a:r>
            <a:r>
              <a:rPr lang="fr-BE" dirty="0" err="1">
                <a:highlight>
                  <a:srgbClr val="FFFF00"/>
                </a:highlight>
              </a:rPr>
              <a:t>σις</a:t>
            </a:r>
            <a:r>
              <a:rPr lang="fr-FR" dirty="0">
                <a:highlight>
                  <a:srgbClr val="FFFF00"/>
                </a:highlight>
              </a:rPr>
              <a:t>)</a:t>
            </a:r>
            <a:r>
              <a:rPr lang="fr-FR" dirty="0"/>
              <a:t> les possédaient et elles ne dirent rien à personne. Elles </a:t>
            </a:r>
            <a:r>
              <a:rPr lang="fr-FR" dirty="0">
                <a:highlight>
                  <a:srgbClr val="FFFF00"/>
                </a:highlight>
              </a:rPr>
              <a:t>avaient peur (</a:t>
            </a:r>
            <a:r>
              <a:rPr lang="fr-BE" dirty="0" err="1">
                <a:highlight>
                  <a:srgbClr val="FFFF00"/>
                </a:highlight>
              </a:rPr>
              <a:t>ἐφο</a:t>
            </a:r>
            <a:r>
              <a:rPr lang="fr-BE" dirty="0">
                <a:highlight>
                  <a:srgbClr val="FFFF00"/>
                </a:highlight>
              </a:rPr>
              <a:t>β</a:t>
            </a:r>
            <a:r>
              <a:rPr lang="fr-BE" dirty="0" err="1">
                <a:highlight>
                  <a:srgbClr val="FFFF00"/>
                </a:highlight>
              </a:rPr>
              <a:t>οῦντο</a:t>
            </a:r>
            <a:r>
              <a:rPr lang="fr-FR" dirty="0">
                <a:highlight>
                  <a:srgbClr val="FFFF00"/>
                </a:highlight>
              </a:rPr>
              <a:t>)</a:t>
            </a:r>
            <a:r>
              <a:rPr lang="fr-FR" dirty="0"/>
              <a:t> en effet. </a:t>
            </a:r>
            <a:endParaRPr lang="fr-BE" dirty="0"/>
          </a:p>
          <a:p>
            <a:pPr marL="0" indent="0" algn="just">
              <a:buNone/>
            </a:pPr>
            <a:endParaRPr lang="fr-BE"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14412840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19164C-DB9C-E1A8-7E73-D82865E46FE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8C544F5-7828-8E98-E58C-AC47F4840CD9}"/>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3678405F-2B54-3CFC-C50E-B14E331E54B9}"/>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8B65D394-B2F1-DAFF-09D4-F7155AAF3EC1}"/>
              </a:ext>
            </a:extLst>
          </p:cNvPr>
          <p:cNvSpPr txBox="1"/>
          <p:nvPr/>
        </p:nvSpPr>
        <p:spPr>
          <a:xfrm>
            <a:off x="705853" y="1690688"/>
            <a:ext cx="10515600" cy="1708160"/>
          </a:xfrm>
          <a:prstGeom prst="rect">
            <a:avLst/>
          </a:prstGeom>
          <a:noFill/>
        </p:spPr>
        <p:txBody>
          <a:bodyPr wrap="square" rtlCol="0">
            <a:spAutoFit/>
          </a:bodyPr>
          <a:lstStyle/>
          <a:p>
            <a:pPr marL="342900" indent="-342900" algn="just">
              <a:buAutoNum type="alphaLcPeriod"/>
            </a:pPr>
            <a:r>
              <a:rPr lang="nl-BE" sz="3500" dirty="0"/>
              <a:t> Qu’est-ce qui guide une lecture émotionnelle radicale de la Bible ?</a:t>
            </a:r>
          </a:p>
          <a:p>
            <a:pPr algn="just"/>
            <a:endParaRPr lang="nl-BE" sz="3500" dirty="0"/>
          </a:p>
        </p:txBody>
      </p:sp>
    </p:spTree>
    <p:extLst>
      <p:ext uri="{BB962C8B-B14F-4D97-AF65-F5344CB8AC3E}">
        <p14:creationId xmlns:p14="http://schemas.microsoft.com/office/powerpoint/2010/main" val="257460931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80EAA-50F6-C31C-161E-E1E995D7595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6516745-9C0D-672F-981C-F288A7BE9BAB}"/>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AF59F60E-0A33-D4AF-B263-4F0C949575A5}"/>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458335EA-A4AD-BCB7-AB6F-2D33335AD2F5}"/>
              </a:ext>
            </a:extLst>
          </p:cNvPr>
          <p:cNvSpPr txBox="1"/>
          <p:nvPr/>
        </p:nvSpPr>
        <p:spPr>
          <a:xfrm>
            <a:off x="705853" y="1690688"/>
            <a:ext cx="10515600" cy="4401205"/>
          </a:xfrm>
          <a:prstGeom prst="rect">
            <a:avLst/>
          </a:prstGeom>
          <a:noFill/>
        </p:spPr>
        <p:txBody>
          <a:bodyPr wrap="square" rtlCol="0">
            <a:spAutoFit/>
          </a:bodyPr>
          <a:lstStyle/>
          <a:p>
            <a:pPr marL="342900" indent="-342900" algn="just">
              <a:buAutoNum type="alphaLcPeriod"/>
            </a:pPr>
            <a:r>
              <a:rPr lang="nl-BE" sz="3500" dirty="0"/>
              <a:t> Qu’est-ce qui guide une lecture émotionnelle radicale de la Bible ?</a:t>
            </a:r>
          </a:p>
          <a:p>
            <a:pPr algn="just"/>
            <a:endParaRPr lang="nl-BE" sz="3500" dirty="0"/>
          </a:p>
          <a:p>
            <a:pPr algn="just"/>
            <a:r>
              <a:rPr lang="nl-BE" sz="3500" dirty="0"/>
              <a:t>Nécessité existentielle : nous faisons des expériences de vie, nous traversons des épreuves et nous avons besoin / il est normal que nous lisions à partir de notre vie (sans qu’il y ait schizophrénie entre nous lecteur·rices et nous vivant·es)</a:t>
            </a:r>
            <a:endParaRPr lang="fr-FR" sz="3500" dirty="0"/>
          </a:p>
        </p:txBody>
      </p:sp>
    </p:spTree>
    <p:extLst>
      <p:ext uri="{BB962C8B-B14F-4D97-AF65-F5344CB8AC3E}">
        <p14:creationId xmlns:p14="http://schemas.microsoft.com/office/powerpoint/2010/main" val="24473394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A42C1-93F7-3233-66AB-0F6D538D1CB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3D9AEE0-8EB5-D93D-9136-551DD88D8360}"/>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97933767-8B0F-FD65-EB2D-5234B5E7C819}"/>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262AFC4C-0E1D-F53B-4E52-03DE30DCF309}"/>
              </a:ext>
            </a:extLst>
          </p:cNvPr>
          <p:cNvSpPr txBox="1"/>
          <p:nvPr/>
        </p:nvSpPr>
        <p:spPr>
          <a:xfrm>
            <a:off x="689811" y="1405001"/>
            <a:ext cx="10515600" cy="4939814"/>
          </a:xfrm>
          <a:prstGeom prst="rect">
            <a:avLst/>
          </a:prstGeom>
          <a:noFill/>
        </p:spPr>
        <p:txBody>
          <a:bodyPr wrap="square" rtlCol="0">
            <a:spAutoFit/>
          </a:bodyPr>
          <a:lstStyle/>
          <a:p>
            <a:pPr marL="342900" indent="-342900" algn="just">
              <a:buAutoNum type="alphaLcPeriod"/>
            </a:pPr>
            <a:r>
              <a:rPr lang="nl-BE" sz="3500" dirty="0"/>
              <a:t> Qu’est-ce qui guide une lecture émotionnelle radicale de la Bible ?</a:t>
            </a:r>
          </a:p>
          <a:p>
            <a:pPr algn="just"/>
            <a:endParaRPr lang="nl-BE" sz="3500" dirty="0"/>
          </a:p>
          <a:p>
            <a:pPr algn="just"/>
            <a:r>
              <a:rPr lang="nl-BE" sz="3500" dirty="0"/>
              <a:t>Nécessité existentielle : nous faisons des expériences de vie, nous traversons des épreuves et nous avons besoin / il est normal que nous lisions à partir de notre vie (sans qu’il y ait schizophrénie entre nous lecteur·rices et nous vivant·es) en accueillant toutes les émotions.</a:t>
            </a:r>
            <a:endParaRPr lang="fr-FR" sz="3500" dirty="0"/>
          </a:p>
        </p:txBody>
      </p:sp>
    </p:spTree>
    <p:extLst>
      <p:ext uri="{BB962C8B-B14F-4D97-AF65-F5344CB8AC3E}">
        <p14:creationId xmlns:p14="http://schemas.microsoft.com/office/powerpoint/2010/main" val="3087649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BFBDE9-200F-D8F5-FC1D-15708E48AE6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B266359-8DFF-4DF6-644E-1A72B639745C}"/>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6B01931D-FCC8-3943-037A-DCCC4CB135FC}"/>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6370BCF7-1C8B-75DB-2708-FE38C0A6F971}"/>
              </a:ext>
            </a:extLst>
          </p:cNvPr>
          <p:cNvSpPr txBox="1"/>
          <p:nvPr/>
        </p:nvSpPr>
        <p:spPr>
          <a:xfrm>
            <a:off x="705853" y="1690688"/>
            <a:ext cx="10515600" cy="4662815"/>
          </a:xfrm>
          <a:prstGeom prst="rect">
            <a:avLst/>
          </a:prstGeom>
          <a:noFill/>
        </p:spPr>
        <p:txBody>
          <a:bodyPr wrap="square" rtlCol="0">
            <a:spAutoFit/>
          </a:bodyPr>
          <a:lstStyle/>
          <a:p>
            <a:pPr marL="342900" indent="-342900" algn="just">
              <a:buAutoNum type="alphaLcPeriod"/>
            </a:pPr>
            <a:r>
              <a:rPr lang="nl-BE" sz="3300" dirty="0"/>
              <a:t> Qu’est-ce qui guide une lecture émotionnelle radicale de la Bible ?</a:t>
            </a:r>
          </a:p>
          <a:p>
            <a:pPr marL="342900" indent="-342900" algn="just">
              <a:buAutoNum type="alphaLcPeriod"/>
            </a:pPr>
            <a:endParaRPr lang="nl-BE" sz="3300" dirty="0"/>
          </a:p>
          <a:p>
            <a:pPr algn="just"/>
            <a:r>
              <a:rPr lang="nl-BE" sz="3300" dirty="0"/>
              <a:t>« Que chaque vie individuelle entre la naissance et la mort puisse éventuellement être contée comme histoire ayant un commencement et une fin, c’est la condition prépolitique et préhistorique de l’Histoire, le grand conte sans commencement ni fin (…) personne n’est l’auteur ni le producteur de l’histoire de sa vie.”(Arendt, 1983) </a:t>
            </a:r>
            <a:endParaRPr lang="nl-BE" sz="3600" dirty="0"/>
          </a:p>
        </p:txBody>
      </p:sp>
    </p:spTree>
    <p:extLst>
      <p:ext uri="{BB962C8B-B14F-4D97-AF65-F5344CB8AC3E}">
        <p14:creationId xmlns:p14="http://schemas.microsoft.com/office/powerpoint/2010/main" val="112952923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5E6E0F-F03C-E367-2A4B-07C65A8EDB3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D97BB94-43DC-BBA4-3688-90390112C456}"/>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EC74207B-F1F3-2D7B-0E9A-2983E676BA44}"/>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00020E00-7855-C861-E443-835BC3EF158B}"/>
              </a:ext>
            </a:extLst>
          </p:cNvPr>
          <p:cNvSpPr txBox="1"/>
          <p:nvPr/>
        </p:nvSpPr>
        <p:spPr>
          <a:xfrm>
            <a:off x="705853" y="1690688"/>
            <a:ext cx="10515600" cy="3585597"/>
          </a:xfrm>
          <a:prstGeom prst="rect">
            <a:avLst/>
          </a:prstGeom>
          <a:noFill/>
        </p:spPr>
        <p:txBody>
          <a:bodyPr wrap="square" rtlCol="0">
            <a:spAutoFit/>
          </a:bodyPr>
          <a:lstStyle/>
          <a:p>
            <a:pPr algn="just"/>
            <a:r>
              <a:rPr lang="nl-BE" sz="3300" dirty="0"/>
              <a:t>b. Résistances à cette lecture radicalement émotionnelle</a:t>
            </a:r>
          </a:p>
          <a:p>
            <a:pPr algn="just"/>
            <a:endParaRPr lang="nl-BE" sz="3300" dirty="0"/>
          </a:p>
          <a:p>
            <a:pPr algn="just"/>
            <a:r>
              <a:rPr lang="nl-BE" sz="3200" dirty="0"/>
              <a:t>C. : “Q</a:t>
            </a:r>
            <a:r>
              <a:rPr lang="fr-FR" sz="3200" dirty="0" err="1"/>
              <a:t>uelqu'un</a:t>
            </a:r>
            <a:r>
              <a:rPr lang="fr-FR" sz="3200" dirty="0"/>
              <a:t> de craintif et habitué au rejet peut l'interpréter par « qui a osé toucher à mes vêtements sans ma permission ? » mais </a:t>
            </a:r>
            <a:r>
              <a:rPr lang="fr-FR" sz="3200" dirty="0">
                <a:highlight>
                  <a:srgbClr val="FFFF00"/>
                </a:highlight>
              </a:rPr>
              <a:t>Jésus est tout Amour</a:t>
            </a:r>
            <a:r>
              <a:rPr lang="fr-FR" sz="3200" dirty="0"/>
              <a:t>, et il n'imagine pas que ça puisse faire peur. » </a:t>
            </a:r>
          </a:p>
          <a:p>
            <a:pPr algn="just"/>
            <a:endParaRPr lang="nl-BE" sz="3300" dirty="0"/>
          </a:p>
        </p:txBody>
      </p:sp>
    </p:spTree>
    <p:extLst>
      <p:ext uri="{BB962C8B-B14F-4D97-AF65-F5344CB8AC3E}">
        <p14:creationId xmlns:p14="http://schemas.microsoft.com/office/powerpoint/2010/main" val="345637176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2FF6A-2839-E0D3-285A-A17C021DA3C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E049CE1-213B-82F9-256C-3AF3A3BCF72A}"/>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4CF6C56B-E56E-4DE0-CBF9-70ADF0047F8E}"/>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5604CA9D-3D07-6433-B470-FD373C49CF02}"/>
              </a:ext>
            </a:extLst>
          </p:cNvPr>
          <p:cNvSpPr txBox="1"/>
          <p:nvPr/>
        </p:nvSpPr>
        <p:spPr>
          <a:xfrm>
            <a:off x="705853" y="1690688"/>
            <a:ext cx="10515600" cy="5109091"/>
          </a:xfrm>
          <a:prstGeom prst="rect">
            <a:avLst/>
          </a:prstGeom>
          <a:noFill/>
        </p:spPr>
        <p:txBody>
          <a:bodyPr wrap="square" rtlCol="0">
            <a:spAutoFit/>
          </a:bodyPr>
          <a:lstStyle/>
          <a:p>
            <a:pPr algn="just"/>
            <a:r>
              <a:rPr lang="nl-BE" sz="3300" dirty="0"/>
              <a:t>b. Résistances à cette lecture radicalement émotionnelle</a:t>
            </a:r>
          </a:p>
          <a:p>
            <a:pPr algn="just"/>
            <a:endParaRPr lang="nl-BE" sz="3300" dirty="0"/>
          </a:p>
          <a:p>
            <a:pPr algn="just"/>
            <a:r>
              <a:rPr lang="nl-BE" sz="3200" dirty="0"/>
              <a:t>C. : “Q</a:t>
            </a:r>
            <a:r>
              <a:rPr lang="fr-FR" sz="3200" dirty="0" err="1"/>
              <a:t>uelqu'un</a:t>
            </a:r>
            <a:r>
              <a:rPr lang="fr-FR" sz="3200" dirty="0"/>
              <a:t> de craintif et habitué au rejet peut l'interpréter par « qui a osé toucher à mes vêtements sans ma permission ? » mais </a:t>
            </a:r>
            <a:r>
              <a:rPr lang="fr-FR" sz="3200" dirty="0">
                <a:highlight>
                  <a:srgbClr val="FFFF00"/>
                </a:highlight>
              </a:rPr>
              <a:t>Jésus est tout Amour</a:t>
            </a:r>
            <a:r>
              <a:rPr lang="fr-FR" sz="3200" dirty="0"/>
              <a:t>, et il n'imagine pas que ça puisse faire peur. » </a:t>
            </a:r>
          </a:p>
          <a:p>
            <a:pPr algn="just"/>
            <a:endParaRPr lang="nl-BE" sz="3300" dirty="0"/>
          </a:p>
          <a:p>
            <a:pPr algn="just"/>
            <a:r>
              <a:rPr lang="nl-BE" sz="3300" dirty="0"/>
              <a:t>-&gt; Conviction de foi ? Ou idéologie qui interdit certaines émotions ?</a:t>
            </a:r>
          </a:p>
          <a:p>
            <a:pPr algn="just"/>
            <a:endParaRPr lang="nl-BE" sz="3300" dirty="0"/>
          </a:p>
        </p:txBody>
      </p:sp>
    </p:spTree>
    <p:extLst>
      <p:ext uri="{BB962C8B-B14F-4D97-AF65-F5344CB8AC3E}">
        <p14:creationId xmlns:p14="http://schemas.microsoft.com/office/powerpoint/2010/main" val="420811006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D7CCC-DE55-B7B9-A3E8-EE740C1A56B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3D1C182-FD9D-259F-3F4D-CB6D8409CDCD}"/>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D9EDC3CE-AD5F-E287-7A18-6F0332365437}"/>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65123098-A970-9046-A3E6-34786A165233}"/>
              </a:ext>
            </a:extLst>
          </p:cNvPr>
          <p:cNvSpPr txBox="1"/>
          <p:nvPr/>
        </p:nvSpPr>
        <p:spPr>
          <a:xfrm>
            <a:off x="705853" y="1690688"/>
            <a:ext cx="10515600" cy="4154984"/>
          </a:xfrm>
          <a:prstGeom prst="rect">
            <a:avLst/>
          </a:prstGeom>
          <a:noFill/>
        </p:spPr>
        <p:txBody>
          <a:bodyPr wrap="square" rtlCol="0">
            <a:spAutoFit/>
          </a:bodyPr>
          <a:lstStyle/>
          <a:p>
            <a:pPr algn="just"/>
            <a:r>
              <a:rPr lang="nl-BE" sz="3300" dirty="0"/>
              <a:t>b. Résistances à cette lecture radicalement émotionnelle</a:t>
            </a:r>
          </a:p>
          <a:p>
            <a:pPr algn="just"/>
            <a:endParaRPr lang="nl-BE" sz="3300" dirty="0"/>
          </a:p>
          <a:p>
            <a:pPr marL="457200" indent="-457200" algn="just">
              <a:buFontTx/>
              <a:buChar char="-"/>
            </a:pPr>
            <a:r>
              <a:rPr lang="nl-BE" sz="3300" dirty="0"/>
              <a:t>Conviction de foi / idéologie</a:t>
            </a:r>
          </a:p>
          <a:p>
            <a:pPr marL="457200" indent="-457200" algn="just">
              <a:buFontTx/>
              <a:buChar char="-"/>
            </a:pPr>
            <a:r>
              <a:rPr lang="nl-BE" sz="3300" dirty="0"/>
              <a:t>Présence (malgré tout) d’un·e lecteur·rice théorique</a:t>
            </a:r>
          </a:p>
          <a:p>
            <a:pPr marL="457200" indent="-457200" algn="just">
              <a:buFontTx/>
              <a:buChar char="-"/>
            </a:pPr>
            <a:endParaRPr lang="nl-BE" sz="3300" dirty="0"/>
          </a:p>
          <a:p>
            <a:pPr algn="just"/>
            <a:r>
              <a:rPr lang="nl-BE" sz="3300" dirty="0"/>
              <a:t>J. : “c’est un passage (…) qui renvoie le lecteur à ses propres failles”</a:t>
            </a:r>
          </a:p>
          <a:p>
            <a:pPr marL="457200" indent="-457200" algn="just">
              <a:buFontTx/>
              <a:buChar char="-"/>
            </a:pPr>
            <a:endParaRPr lang="nl-BE" sz="3300" dirty="0"/>
          </a:p>
        </p:txBody>
      </p:sp>
    </p:spTree>
    <p:extLst>
      <p:ext uri="{BB962C8B-B14F-4D97-AF65-F5344CB8AC3E}">
        <p14:creationId xmlns:p14="http://schemas.microsoft.com/office/powerpoint/2010/main" val="11468632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E2535F-B3D5-3235-E527-965F65137CC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75AE87E2-E06E-6200-A108-1E5DCB06F4B6}"/>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47421CBB-148C-EA64-BEF4-7342A079B065}"/>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89DD8B3A-E762-9091-77A6-49A5A0C7FCA5}"/>
              </a:ext>
            </a:extLst>
          </p:cNvPr>
          <p:cNvSpPr txBox="1"/>
          <p:nvPr/>
        </p:nvSpPr>
        <p:spPr>
          <a:xfrm>
            <a:off x="705853" y="1690688"/>
            <a:ext cx="10515600" cy="3647152"/>
          </a:xfrm>
          <a:prstGeom prst="rect">
            <a:avLst/>
          </a:prstGeom>
          <a:noFill/>
        </p:spPr>
        <p:txBody>
          <a:bodyPr wrap="square" rtlCol="0">
            <a:spAutoFit/>
          </a:bodyPr>
          <a:lstStyle/>
          <a:p>
            <a:pPr algn="just"/>
            <a:r>
              <a:rPr lang="nl-BE" sz="3300" dirty="0"/>
              <a:t>b. Résistances à cette lecture radicalement émotionnelle</a:t>
            </a:r>
          </a:p>
          <a:p>
            <a:pPr algn="just"/>
            <a:endParaRPr lang="nl-BE" sz="3300" dirty="0"/>
          </a:p>
          <a:p>
            <a:pPr marL="457200" indent="-457200" algn="just">
              <a:buFontTx/>
              <a:buChar char="-"/>
            </a:pPr>
            <a:r>
              <a:rPr lang="nl-BE" sz="3300" dirty="0"/>
              <a:t>Conviction de foi / idéologie</a:t>
            </a:r>
          </a:p>
          <a:p>
            <a:pPr marL="457200" indent="-457200" algn="just">
              <a:buFontTx/>
              <a:buChar char="-"/>
            </a:pPr>
            <a:r>
              <a:rPr lang="nl-BE" sz="3300" dirty="0"/>
              <a:t>Présence (malgré tout) d’un·e lecteur·rice théorique</a:t>
            </a:r>
          </a:p>
          <a:p>
            <a:pPr marL="457200" indent="-457200" algn="just">
              <a:buFontTx/>
              <a:buChar char="-"/>
            </a:pPr>
            <a:r>
              <a:rPr lang="nl-BE" sz="3300" dirty="0"/>
              <a:t>Présence (malgré tout) d’un refus (historico-critique) d’une lecture anachronique</a:t>
            </a:r>
          </a:p>
          <a:p>
            <a:pPr marL="457200" indent="-457200" algn="just">
              <a:buFontTx/>
              <a:buChar char="-"/>
            </a:pPr>
            <a:endParaRPr lang="nl-BE" sz="3300" dirty="0"/>
          </a:p>
        </p:txBody>
      </p:sp>
    </p:spTree>
    <p:extLst>
      <p:ext uri="{BB962C8B-B14F-4D97-AF65-F5344CB8AC3E}">
        <p14:creationId xmlns:p14="http://schemas.microsoft.com/office/powerpoint/2010/main" val="349374204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A929C-3B39-D9FB-D73A-DAD728C8C0A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93B7A54-2B3A-991B-0BED-2B9B4B9AC5B9}"/>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EB1C671F-C05F-CFAA-68BE-40C36FA3F60F}"/>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CCFE8196-371A-0C4F-F4A2-CC2FF7089573}"/>
              </a:ext>
            </a:extLst>
          </p:cNvPr>
          <p:cNvSpPr txBox="1"/>
          <p:nvPr/>
        </p:nvSpPr>
        <p:spPr>
          <a:xfrm>
            <a:off x="689811" y="1273593"/>
            <a:ext cx="10515600" cy="5847755"/>
          </a:xfrm>
          <a:prstGeom prst="rect">
            <a:avLst/>
          </a:prstGeom>
          <a:noFill/>
        </p:spPr>
        <p:txBody>
          <a:bodyPr wrap="square" rtlCol="0">
            <a:spAutoFit/>
          </a:bodyPr>
          <a:lstStyle/>
          <a:p>
            <a:pPr algn="just"/>
            <a:r>
              <a:rPr lang="nl-BE" sz="3300" dirty="0"/>
              <a:t>b. Résistances à cette lecture radicalement émotionnelle</a:t>
            </a:r>
          </a:p>
          <a:p>
            <a:pPr algn="just"/>
            <a:endParaRPr lang="nl-BE" sz="3300" dirty="0"/>
          </a:p>
          <a:p>
            <a:pPr algn="just"/>
            <a:r>
              <a:rPr lang="nl-BE" sz="2500" dirty="0"/>
              <a:t>A. “« et par rapport au fait qu’elle est enceinte, j’ai presque envie de dire que,  </a:t>
            </a:r>
            <a:r>
              <a:rPr lang="nl-BE" sz="2500" b="1" dirty="0"/>
              <a:t>à cette époque-là</a:t>
            </a:r>
            <a:r>
              <a:rPr lang="nl-BE" sz="2500" dirty="0"/>
              <a:t>, peut-être qu’il s’est même pas vraiment senti concerné par le problème (…) mais je pense que c’était pas tant un problème que ça, plus un problème de la femme et voilà je sais pas ce qu’il y avait d’administrativement à régler pour un roi s’il avait un enfant illégitime mais je crois pas que c’était un cas particulièrement rare »</a:t>
            </a:r>
          </a:p>
          <a:p>
            <a:pPr algn="just"/>
            <a:endParaRPr lang="nl-BE" sz="2500" dirty="0"/>
          </a:p>
          <a:p>
            <a:pPr algn="just"/>
            <a:r>
              <a:rPr lang="nl-BE" sz="2500" dirty="0"/>
              <a:t>A. "c’est un narrateur </a:t>
            </a:r>
            <a:r>
              <a:rPr lang="nl-BE" sz="2500" b="1" dirty="0"/>
              <a:t>dans le contexte enfin on est plusieurs siècles avant notre ère dans le contexte </a:t>
            </a:r>
            <a:r>
              <a:rPr lang="nl-BE" sz="2500" dirty="0"/>
              <a:t>je suis relativement neutre à son égard, je dirais mais en même temps </a:t>
            </a:r>
            <a:r>
              <a:rPr lang="nl-BE" sz="2500" b="1" dirty="0"/>
              <a:t>une certaine réserve par rapport à la moi du XXIe siècle </a:t>
            </a:r>
            <a:r>
              <a:rPr lang="nl-BE" sz="2500" dirty="0"/>
              <a:t>» </a:t>
            </a:r>
          </a:p>
          <a:p>
            <a:pPr algn="just"/>
            <a:endParaRPr lang="nl-BE" sz="3300" dirty="0"/>
          </a:p>
        </p:txBody>
      </p:sp>
    </p:spTree>
    <p:extLst>
      <p:ext uri="{BB962C8B-B14F-4D97-AF65-F5344CB8AC3E}">
        <p14:creationId xmlns:p14="http://schemas.microsoft.com/office/powerpoint/2010/main" val="238125092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C5266A-D5C1-0FAF-23D0-AFFC5D79368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E2EBB40-742C-E9B7-4189-704F4975A666}"/>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B6EF90B7-CF6B-2A52-B93D-3C706720FE04}"/>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24882405-F2FC-7160-2E30-D68EEA04E10C}"/>
              </a:ext>
            </a:extLst>
          </p:cNvPr>
          <p:cNvSpPr txBox="1"/>
          <p:nvPr/>
        </p:nvSpPr>
        <p:spPr>
          <a:xfrm>
            <a:off x="705853" y="1690688"/>
            <a:ext cx="10515600" cy="5062924"/>
          </a:xfrm>
          <a:prstGeom prst="rect">
            <a:avLst/>
          </a:prstGeom>
          <a:noFill/>
        </p:spPr>
        <p:txBody>
          <a:bodyPr wrap="square" rtlCol="0">
            <a:spAutoFit/>
          </a:bodyPr>
          <a:lstStyle/>
          <a:p>
            <a:pPr algn="just"/>
            <a:r>
              <a:rPr lang="nl-BE" sz="3300" dirty="0"/>
              <a:t>b. Résistances à cette lecture radicalement émotionnelle</a:t>
            </a:r>
          </a:p>
          <a:p>
            <a:pPr algn="just"/>
            <a:endParaRPr lang="nl-BE" sz="3300" dirty="0"/>
          </a:p>
          <a:p>
            <a:pPr algn="just"/>
            <a:r>
              <a:rPr lang="nl-BE" sz="3200" dirty="0"/>
              <a:t>Le·a lecteur·rice théorique, le refus de l’anachronisme, voire une certaine lecture de foi peuvent être compris à partir du concept de “</a:t>
            </a:r>
            <a:r>
              <a:rPr lang="fr-BE" sz="3200" dirty="0"/>
              <a:t> machineries sentimentales et émotionnelles de maintenance de l’univers » (Francis Farrugia), c’est-à-dire des institutions sociales qui définissent un récit commun = la normalité des émotions donc la normalité tout court, le réel. </a:t>
            </a:r>
            <a:endParaRPr lang="nl-BE" sz="3200" dirty="0"/>
          </a:p>
          <a:p>
            <a:pPr marL="457200" indent="-457200" algn="just">
              <a:buFontTx/>
              <a:buChar char="-"/>
            </a:pPr>
            <a:endParaRPr lang="nl-BE" sz="3300" dirty="0"/>
          </a:p>
        </p:txBody>
      </p:sp>
    </p:spTree>
    <p:extLst>
      <p:ext uri="{BB962C8B-B14F-4D97-AF65-F5344CB8AC3E}">
        <p14:creationId xmlns:p14="http://schemas.microsoft.com/office/powerpoint/2010/main" val="1516428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EEDB88-4647-038E-E257-3ECF49B143EB}"/>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CD86E10-45B1-94E7-508A-173801E988EB}"/>
              </a:ext>
            </a:extLst>
          </p:cNvPr>
          <p:cNvSpPr>
            <a:spLocks noGrp="1"/>
          </p:cNvSpPr>
          <p:nvPr>
            <p:ph idx="1"/>
          </p:nvPr>
        </p:nvSpPr>
        <p:spPr>
          <a:xfrm>
            <a:off x="838200" y="712694"/>
            <a:ext cx="10515600" cy="5464269"/>
          </a:xfrm>
        </p:spPr>
        <p:txBody>
          <a:bodyPr/>
          <a:lstStyle/>
          <a:p>
            <a:pPr marL="0" indent="0" algn="just">
              <a:buNone/>
            </a:pPr>
            <a:r>
              <a:rPr lang="fr-BE" dirty="0"/>
              <a:t>Deux reprises de deux de ces passages : l’une picturale, l’autre textuelle et picturale (roman graphique)</a:t>
            </a:r>
          </a:p>
          <a:p>
            <a:pPr marL="0" indent="0" algn="just">
              <a:buNone/>
            </a:pPr>
            <a:endParaRPr lang="fr-BE"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244045053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F0F84-8F3E-54F7-1BD6-FD30135F0CD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AB15D33-13B1-33AA-90E0-7603B1FC834A}"/>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8A03C5A9-8F94-BEE1-A04E-081C1EF26C9E}"/>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BC12349D-46E9-2498-48B8-B9911D3BF398}"/>
              </a:ext>
            </a:extLst>
          </p:cNvPr>
          <p:cNvSpPr txBox="1"/>
          <p:nvPr/>
        </p:nvSpPr>
        <p:spPr>
          <a:xfrm>
            <a:off x="705853" y="1690688"/>
            <a:ext cx="10515600" cy="1969770"/>
          </a:xfrm>
          <a:prstGeom prst="rect">
            <a:avLst/>
          </a:prstGeom>
          <a:noFill/>
        </p:spPr>
        <p:txBody>
          <a:bodyPr wrap="square" rtlCol="0">
            <a:spAutoFit/>
          </a:bodyPr>
          <a:lstStyle/>
          <a:p>
            <a:pPr algn="just"/>
            <a:r>
              <a:rPr lang="nl-BE" sz="3300" dirty="0"/>
              <a:t>b. Résistances à cette lecture radicalement émotionnelle</a:t>
            </a:r>
          </a:p>
          <a:p>
            <a:pPr algn="just"/>
            <a:endParaRPr lang="nl-BE" sz="2800" dirty="0"/>
          </a:p>
          <a:p>
            <a:pPr algn="just"/>
            <a:r>
              <a:rPr lang="fr-FR" sz="2800" dirty="0"/>
              <a:t>Mauss, « L’expression obligatoire des sentiments », 1921</a:t>
            </a:r>
            <a:endParaRPr lang="nl-BE" sz="2800" dirty="0"/>
          </a:p>
          <a:p>
            <a:pPr marL="457200" indent="-457200" algn="just">
              <a:buFontTx/>
              <a:buChar char="-"/>
            </a:pPr>
            <a:endParaRPr lang="nl-BE" sz="3300" dirty="0"/>
          </a:p>
        </p:txBody>
      </p:sp>
    </p:spTree>
    <p:extLst>
      <p:ext uri="{BB962C8B-B14F-4D97-AF65-F5344CB8AC3E}">
        <p14:creationId xmlns:p14="http://schemas.microsoft.com/office/powerpoint/2010/main" val="71234514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F0023D-2F65-90DD-5EE3-D5E2B6AD459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72A93D4-AC99-D35A-BE65-EC40810A0716}"/>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DF7956BA-2CF8-A328-38D2-FF4C73285ADD}"/>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7A485561-41D0-F416-07F3-F8E57CC40872}"/>
              </a:ext>
            </a:extLst>
          </p:cNvPr>
          <p:cNvSpPr txBox="1"/>
          <p:nvPr/>
        </p:nvSpPr>
        <p:spPr>
          <a:xfrm>
            <a:off x="705853" y="1690688"/>
            <a:ext cx="10515600" cy="3693319"/>
          </a:xfrm>
          <a:prstGeom prst="rect">
            <a:avLst/>
          </a:prstGeom>
          <a:noFill/>
        </p:spPr>
        <p:txBody>
          <a:bodyPr wrap="square" rtlCol="0">
            <a:spAutoFit/>
          </a:bodyPr>
          <a:lstStyle/>
          <a:p>
            <a:pPr algn="just"/>
            <a:r>
              <a:rPr lang="nl-BE" sz="3300" dirty="0"/>
              <a:t>b. Résistances à cette lecture radicalement émotionnelle</a:t>
            </a:r>
          </a:p>
          <a:p>
            <a:pPr algn="just"/>
            <a:endParaRPr lang="nl-BE" sz="2800" dirty="0"/>
          </a:p>
          <a:p>
            <a:pPr algn="just"/>
            <a:r>
              <a:rPr lang="fr-FR" sz="2800" dirty="0"/>
              <a:t>Mauss, « L’expression obligatoire des sentiments », 1921</a:t>
            </a:r>
          </a:p>
          <a:p>
            <a:pPr algn="just"/>
            <a:endParaRPr lang="fr-FR" sz="2800" dirty="0"/>
          </a:p>
          <a:p>
            <a:pPr algn="just"/>
            <a:r>
              <a:rPr lang="fr-FR" sz="2800" dirty="0"/>
              <a:t>-&gt; Certaines idées sur Jésus et sur la Bible, mais aussi une certaine manière de lire vue (inconsciemment) et régulée comme obligatoire.</a:t>
            </a:r>
            <a:endParaRPr lang="nl-BE" sz="2800" dirty="0"/>
          </a:p>
          <a:p>
            <a:pPr marL="457200" indent="-457200" algn="just">
              <a:buFontTx/>
              <a:buChar char="-"/>
            </a:pPr>
            <a:endParaRPr lang="nl-BE" sz="3300" dirty="0"/>
          </a:p>
        </p:txBody>
      </p:sp>
    </p:spTree>
    <p:extLst>
      <p:ext uri="{BB962C8B-B14F-4D97-AF65-F5344CB8AC3E}">
        <p14:creationId xmlns:p14="http://schemas.microsoft.com/office/powerpoint/2010/main" val="59536800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479CCE-69E5-259F-B8D1-F2E404F60CE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5169B54-3E61-7280-ECC6-68E9277B8566}"/>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958F7686-018B-FE91-AC39-F33ED3075B55}"/>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496F2995-A978-3313-C135-B3FA48D2BD28}"/>
              </a:ext>
            </a:extLst>
          </p:cNvPr>
          <p:cNvSpPr txBox="1"/>
          <p:nvPr/>
        </p:nvSpPr>
        <p:spPr>
          <a:xfrm>
            <a:off x="705853" y="1690688"/>
            <a:ext cx="10515600" cy="4985980"/>
          </a:xfrm>
          <a:prstGeom prst="rect">
            <a:avLst/>
          </a:prstGeom>
          <a:noFill/>
        </p:spPr>
        <p:txBody>
          <a:bodyPr wrap="square" rtlCol="0">
            <a:spAutoFit/>
          </a:bodyPr>
          <a:lstStyle/>
          <a:p>
            <a:pPr algn="just"/>
            <a:r>
              <a:rPr lang="nl-BE" sz="3300" dirty="0"/>
              <a:t>b. Résistances à cette lecture radicalement émotionnelle</a:t>
            </a:r>
          </a:p>
          <a:p>
            <a:pPr algn="just"/>
            <a:endParaRPr lang="nl-BE" sz="2800" dirty="0"/>
          </a:p>
          <a:p>
            <a:pPr algn="just"/>
            <a:r>
              <a:rPr lang="fr-FR" sz="2800" dirty="0"/>
              <a:t>Mauss, « L’expression obligatoire des sentiments », 1921</a:t>
            </a:r>
          </a:p>
          <a:p>
            <a:pPr algn="just"/>
            <a:endParaRPr lang="fr-FR" sz="2800" dirty="0"/>
          </a:p>
          <a:p>
            <a:pPr algn="just"/>
            <a:r>
              <a:rPr lang="fr-FR" sz="2800" dirty="0"/>
              <a:t>-&gt; Certaines idées sur Jésus et sur la Bible, mais aussi une certaine manière de lire vue (inconsciemment) et régulée comme obligatoire.</a:t>
            </a:r>
          </a:p>
          <a:p>
            <a:pPr algn="just"/>
            <a:r>
              <a:rPr lang="nl-BE" sz="2800" dirty="0"/>
              <a:t>-&gt; Une certaine manière dont on peut faire la généalogie (nietzschéenne) : un texte a un ou plusieurs sens, l’expérience de lecture est adhésion au moins partielle à un texte.</a:t>
            </a:r>
          </a:p>
          <a:p>
            <a:pPr marL="457200" indent="-457200" algn="just">
              <a:buFontTx/>
              <a:buChar char="-"/>
            </a:pPr>
            <a:endParaRPr lang="nl-BE" sz="3300" dirty="0"/>
          </a:p>
        </p:txBody>
      </p:sp>
    </p:spTree>
    <p:extLst>
      <p:ext uri="{BB962C8B-B14F-4D97-AF65-F5344CB8AC3E}">
        <p14:creationId xmlns:p14="http://schemas.microsoft.com/office/powerpoint/2010/main" val="371751767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21B8A-5957-57D7-80EF-E202058EDA6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CA00B54-B800-6D4F-6D07-483CF1A60486}"/>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7CBB8DED-C66A-07A3-E80E-8908F6779978}"/>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DC5EA8BC-9411-C555-E4C7-5CC777A4A484}"/>
              </a:ext>
            </a:extLst>
          </p:cNvPr>
          <p:cNvSpPr txBox="1"/>
          <p:nvPr/>
        </p:nvSpPr>
        <p:spPr>
          <a:xfrm>
            <a:off x="705853" y="1690688"/>
            <a:ext cx="10515600" cy="3693319"/>
          </a:xfrm>
          <a:prstGeom prst="rect">
            <a:avLst/>
          </a:prstGeom>
          <a:noFill/>
        </p:spPr>
        <p:txBody>
          <a:bodyPr wrap="square" rtlCol="0">
            <a:spAutoFit/>
          </a:bodyPr>
          <a:lstStyle/>
          <a:p>
            <a:pPr algn="just"/>
            <a:r>
              <a:rPr lang="nl-BE" sz="3300" dirty="0"/>
              <a:t>b. Résistances à cette lecture radicalement émotionnelle</a:t>
            </a:r>
          </a:p>
          <a:p>
            <a:pPr algn="just"/>
            <a:endParaRPr lang="nl-BE" sz="2800" dirty="0"/>
          </a:p>
          <a:p>
            <a:pPr algn="just"/>
            <a:r>
              <a:rPr lang="fr-FR" sz="2800" dirty="0"/>
              <a:t>Mauss, « L’expression obligatoire des sentiments », 1921</a:t>
            </a:r>
          </a:p>
          <a:p>
            <a:pPr algn="just"/>
            <a:endParaRPr lang="fr-FR" sz="2800" dirty="0"/>
          </a:p>
          <a:p>
            <a:pPr algn="just"/>
            <a:r>
              <a:rPr lang="fr-FR" sz="2800" dirty="0"/>
              <a:t>-&gt; </a:t>
            </a:r>
            <a:r>
              <a:rPr lang="nl-BE" sz="2800" dirty="0"/>
              <a:t>La généalogie d’un certain refus des émotions dans la lecture (Xavier Gravend-Tirole), qui va peut-être de pair avec quelque chose de l’ordre du contrôle.</a:t>
            </a:r>
          </a:p>
          <a:p>
            <a:pPr marL="457200" indent="-457200" algn="just">
              <a:buFontTx/>
              <a:buChar char="-"/>
            </a:pPr>
            <a:endParaRPr lang="nl-BE" sz="3300" dirty="0"/>
          </a:p>
        </p:txBody>
      </p:sp>
    </p:spTree>
    <p:extLst>
      <p:ext uri="{BB962C8B-B14F-4D97-AF65-F5344CB8AC3E}">
        <p14:creationId xmlns:p14="http://schemas.microsoft.com/office/powerpoint/2010/main" val="83855472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1C860F-5FA2-57FE-4D17-B663CA93BED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BC62BF3-DEF9-D89D-D357-C3CE2EA6D9C3}"/>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9A34B38D-F25C-D765-5E36-5202FACAA7B6}"/>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9AE0213C-C511-A78F-9E70-0820A4E75AAD}"/>
              </a:ext>
            </a:extLst>
          </p:cNvPr>
          <p:cNvSpPr txBox="1"/>
          <p:nvPr/>
        </p:nvSpPr>
        <p:spPr>
          <a:xfrm>
            <a:off x="705853" y="1690688"/>
            <a:ext cx="10515600" cy="4154984"/>
          </a:xfrm>
          <a:prstGeom prst="rect">
            <a:avLst/>
          </a:prstGeom>
          <a:noFill/>
        </p:spPr>
        <p:txBody>
          <a:bodyPr wrap="square" rtlCol="0">
            <a:spAutoFit/>
          </a:bodyPr>
          <a:lstStyle/>
          <a:p>
            <a:pPr algn="just"/>
            <a:r>
              <a:rPr lang="nl-BE" sz="3300" dirty="0"/>
              <a:t>c. Se libérer de fausses idoles</a:t>
            </a:r>
          </a:p>
          <a:p>
            <a:pPr algn="just"/>
            <a:endParaRPr lang="nl-BE" sz="3300" dirty="0"/>
          </a:p>
          <a:p>
            <a:pPr algn="just"/>
            <a:r>
              <a:rPr lang="fr-BE" sz="3300" dirty="0"/>
              <a:t>Or, on peut penser que la Bible est là pour bouleverser ce qu’on croit être le réel.</a:t>
            </a:r>
          </a:p>
          <a:p>
            <a:pPr algn="just"/>
            <a:endParaRPr lang="fr-BE" sz="3300" dirty="0"/>
          </a:p>
          <a:p>
            <a:pPr algn="just"/>
            <a:r>
              <a:rPr lang="fr-BE" sz="3300" dirty="0"/>
              <a:t>Croire en Dieu plus qu’aux théories </a:t>
            </a:r>
            <a:r>
              <a:rPr lang="fr-BE" sz="3300" dirty="0" err="1"/>
              <a:t>du·de</a:t>
            </a:r>
            <a:r>
              <a:rPr lang="fr-BE" sz="3300" dirty="0"/>
              <a:t> la </a:t>
            </a:r>
            <a:r>
              <a:rPr lang="fr-BE" sz="3300" dirty="0" err="1"/>
              <a:t>lecteur·rice</a:t>
            </a:r>
            <a:r>
              <a:rPr lang="fr-BE" sz="3300" dirty="0"/>
              <a:t> et plus qu’à l’histoire, voire plus qu’à des convictions de foi.</a:t>
            </a:r>
            <a:endParaRPr lang="nl-BE" sz="3300" dirty="0"/>
          </a:p>
        </p:txBody>
      </p:sp>
    </p:spTree>
    <p:extLst>
      <p:ext uri="{BB962C8B-B14F-4D97-AF65-F5344CB8AC3E}">
        <p14:creationId xmlns:p14="http://schemas.microsoft.com/office/powerpoint/2010/main" val="155394303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AED4A3-EB3B-EF71-475F-447A888B813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5E38ABE-D05E-8733-4A7A-3E843C397D8C}"/>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87C800D3-55E8-B190-B859-F5DE3462E928}"/>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CFC8F419-7788-22C4-AE69-AC09E1F4B068}"/>
              </a:ext>
            </a:extLst>
          </p:cNvPr>
          <p:cNvSpPr txBox="1"/>
          <p:nvPr/>
        </p:nvSpPr>
        <p:spPr>
          <a:xfrm>
            <a:off x="705853" y="1690688"/>
            <a:ext cx="10515600" cy="3139321"/>
          </a:xfrm>
          <a:prstGeom prst="rect">
            <a:avLst/>
          </a:prstGeom>
          <a:noFill/>
        </p:spPr>
        <p:txBody>
          <a:bodyPr wrap="square" rtlCol="0">
            <a:spAutoFit/>
          </a:bodyPr>
          <a:lstStyle/>
          <a:p>
            <a:pPr algn="just"/>
            <a:r>
              <a:rPr lang="nl-BE" sz="3300" dirty="0"/>
              <a:t>c. Se libérer de fausses idoles</a:t>
            </a:r>
          </a:p>
          <a:p>
            <a:pPr algn="just"/>
            <a:endParaRPr lang="nl-BE" sz="3300" dirty="0"/>
          </a:p>
          <a:p>
            <a:pPr algn="just"/>
            <a:r>
              <a:rPr lang="nl-BE" sz="3300" dirty="0"/>
              <a:t>Est-ce que j’ai le droit de lire ça dans tel texte de la Bible ? </a:t>
            </a:r>
          </a:p>
          <a:p>
            <a:pPr algn="just"/>
            <a:endParaRPr lang="nl-BE" sz="3300" dirty="0"/>
          </a:p>
          <a:p>
            <a:pPr algn="just"/>
            <a:r>
              <a:rPr lang="nl-BE" sz="3300" dirty="0"/>
              <a:t>Est-ce que j’ai le droit de ressentir telle émotion dans ma lecture ? De faire tel rapprochement ?</a:t>
            </a:r>
          </a:p>
        </p:txBody>
      </p:sp>
    </p:spTree>
    <p:extLst>
      <p:ext uri="{BB962C8B-B14F-4D97-AF65-F5344CB8AC3E}">
        <p14:creationId xmlns:p14="http://schemas.microsoft.com/office/powerpoint/2010/main" val="207718720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2FB16-D687-0AB2-2FE3-46A79E8FB0B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EAB8D71-4759-F94B-F925-545A7B0A9B26}"/>
              </a:ext>
            </a:extLst>
          </p:cNvPr>
          <p:cNvSpPr>
            <a:spLocks noGrp="1"/>
          </p:cNvSpPr>
          <p:nvPr>
            <p:ph type="title"/>
          </p:nvPr>
        </p:nvSpPr>
        <p:spPr/>
        <p:txBody>
          <a:bodyPr/>
          <a:lstStyle/>
          <a:p>
            <a:pPr algn="just"/>
            <a:r>
              <a:rPr lang="fr-FR" dirty="0"/>
              <a:t>3. D’émotions à émotions</a:t>
            </a:r>
          </a:p>
        </p:txBody>
      </p:sp>
      <p:sp>
        <p:nvSpPr>
          <p:cNvPr id="3" name="Espace réservé du contenu 2">
            <a:extLst>
              <a:ext uri="{FF2B5EF4-FFF2-40B4-BE49-F238E27FC236}">
                <a16:creationId xmlns:a16="http://schemas.microsoft.com/office/drawing/2014/main" id="{B54AAABB-6C93-9E56-46D1-920E677CDF11}"/>
              </a:ext>
            </a:extLst>
          </p:cNvPr>
          <p:cNvSpPr>
            <a:spLocks noGrp="1"/>
          </p:cNvSpPr>
          <p:nvPr>
            <p:ph idx="1"/>
          </p:nvPr>
        </p:nvSpPr>
        <p:spPr>
          <a:xfrm>
            <a:off x="838200" y="1405001"/>
            <a:ext cx="10515600" cy="4351338"/>
          </a:xfrm>
        </p:spPr>
        <p:txBody>
          <a:bodyPr>
            <a:noAutofit/>
          </a:bodyPr>
          <a:lstStyle/>
          <a:p>
            <a:pPr marL="0" indent="0" algn="just">
              <a:buNone/>
            </a:pPr>
            <a:r>
              <a:rPr lang="nl-BE" sz="2500" dirty="0"/>
              <a:t> </a:t>
            </a:r>
          </a:p>
          <a:p>
            <a:pPr marL="0" indent="0" algn="just">
              <a:buNone/>
            </a:pPr>
            <a:endParaRPr lang="nl-BE" sz="2500" dirty="0"/>
          </a:p>
          <a:p>
            <a:pPr marL="0" indent="0" algn="just">
              <a:buNone/>
            </a:pPr>
            <a:endParaRPr lang="nl-BE" sz="2500" dirty="0"/>
          </a:p>
          <a:p>
            <a:pPr marL="0" indent="0" algn="just">
              <a:buNone/>
            </a:pPr>
            <a:endParaRPr lang="fr-BE" sz="2500" dirty="0"/>
          </a:p>
        </p:txBody>
      </p:sp>
      <p:sp>
        <p:nvSpPr>
          <p:cNvPr id="4" name="ZoneTexte 3">
            <a:extLst>
              <a:ext uri="{FF2B5EF4-FFF2-40B4-BE49-F238E27FC236}">
                <a16:creationId xmlns:a16="http://schemas.microsoft.com/office/drawing/2014/main" id="{95BE7696-15AF-DCC1-5AB8-53850C2C3EC2}"/>
              </a:ext>
            </a:extLst>
          </p:cNvPr>
          <p:cNvSpPr txBox="1"/>
          <p:nvPr/>
        </p:nvSpPr>
        <p:spPr>
          <a:xfrm>
            <a:off x="705853" y="1690688"/>
            <a:ext cx="10515600" cy="2123658"/>
          </a:xfrm>
          <a:prstGeom prst="rect">
            <a:avLst/>
          </a:prstGeom>
          <a:noFill/>
        </p:spPr>
        <p:txBody>
          <a:bodyPr wrap="square" rtlCol="0">
            <a:spAutoFit/>
          </a:bodyPr>
          <a:lstStyle/>
          <a:p>
            <a:pPr algn="just"/>
            <a:r>
              <a:rPr lang="nl-BE" sz="3300" dirty="0"/>
              <a:t>c. Se libérer de fausses idoles</a:t>
            </a:r>
          </a:p>
          <a:p>
            <a:pPr algn="just"/>
            <a:endParaRPr lang="nl-BE" sz="3300" dirty="0"/>
          </a:p>
          <a:p>
            <a:pPr algn="just"/>
            <a:r>
              <a:rPr lang="nl-BE" sz="3300" dirty="0"/>
              <a:t>Oser l’inconnu des émotions c’est oser l’inconnu de la foi en un Dieu qui nous rejoint dans la densité de nos vies. </a:t>
            </a:r>
          </a:p>
        </p:txBody>
      </p:sp>
    </p:spTree>
    <p:extLst>
      <p:ext uri="{BB962C8B-B14F-4D97-AF65-F5344CB8AC3E}">
        <p14:creationId xmlns:p14="http://schemas.microsoft.com/office/powerpoint/2010/main" val="157119447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70A813-B63C-3AEE-DA02-5A79CF11E3EB}"/>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3EE001E0-257C-81AF-16C6-AD5B752BF801}"/>
              </a:ext>
            </a:extLst>
          </p:cNvPr>
          <p:cNvSpPr>
            <a:spLocks noGrp="1"/>
          </p:cNvSpPr>
          <p:nvPr>
            <p:ph idx="1"/>
          </p:nvPr>
        </p:nvSpPr>
        <p:spPr/>
        <p:txBody>
          <a:bodyPr>
            <a:normAutofit lnSpcReduction="10000"/>
          </a:bodyPr>
          <a:lstStyle/>
          <a:p>
            <a:pPr marL="514350" indent="-514350">
              <a:buAutoNum type="arabicPeriod"/>
            </a:pPr>
            <a:r>
              <a:rPr lang="fr-FR" sz="4000" dirty="0"/>
              <a:t>Les lectures émotionnelles sont polysémiques</a:t>
            </a:r>
          </a:p>
          <a:p>
            <a:pPr marL="514350" indent="-514350">
              <a:buAutoNum type="arabicPeriod"/>
            </a:pPr>
            <a:endParaRPr lang="fr-FR" sz="4000" dirty="0"/>
          </a:p>
          <a:p>
            <a:pPr marL="0" indent="0">
              <a:buNone/>
            </a:pPr>
            <a:r>
              <a:rPr lang="fr-FR" sz="4000" dirty="0"/>
              <a:t>M. : « le fait que Jésus s’énerve »</a:t>
            </a:r>
          </a:p>
          <a:p>
            <a:pPr marL="0" indent="0">
              <a:buNone/>
            </a:pPr>
            <a:endParaRPr lang="fr-FR" sz="4000" dirty="0"/>
          </a:p>
          <a:p>
            <a:pPr marL="0" indent="0" algn="just">
              <a:buNone/>
            </a:pPr>
            <a:r>
              <a:rPr lang="fr-BE" sz="4000" dirty="0"/>
              <a:t>A. « Ce que ressent Jésus « je dirais (longue pause) une forme d’amour (pause) à mon avis. </a:t>
            </a:r>
            <a:endParaRPr lang="fr-FR" sz="4000" dirty="0"/>
          </a:p>
          <a:p>
            <a:pPr marL="0" indent="0">
              <a:buNone/>
            </a:pPr>
            <a:endParaRPr lang="fr-FR" dirty="0"/>
          </a:p>
        </p:txBody>
      </p:sp>
    </p:spTree>
    <p:extLst>
      <p:ext uri="{BB962C8B-B14F-4D97-AF65-F5344CB8AC3E}">
        <p14:creationId xmlns:p14="http://schemas.microsoft.com/office/powerpoint/2010/main" val="174121308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299E80-5BFE-B06D-9C19-7D47E09F101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A0B028E-CE9C-21E3-DFD8-2861FA3E24FE}"/>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FBE089F6-995B-0ED4-6F82-432436751E7C}"/>
              </a:ext>
            </a:extLst>
          </p:cNvPr>
          <p:cNvSpPr>
            <a:spLocks noGrp="1"/>
          </p:cNvSpPr>
          <p:nvPr>
            <p:ph idx="1"/>
          </p:nvPr>
        </p:nvSpPr>
        <p:spPr/>
        <p:txBody>
          <a:bodyPr>
            <a:normAutofit lnSpcReduction="10000"/>
          </a:bodyPr>
          <a:lstStyle/>
          <a:p>
            <a:pPr marL="514350" indent="-514350">
              <a:buAutoNum type="arabicPeriod"/>
            </a:pPr>
            <a:r>
              <a:rPr lang="fr-FR" sz="4000" dirty="0"/>
              <a:t>Les lectures émotionnelles sont polysémiques y compris chez </a:t>
            </a:r>
            <a:r>
              <a:rPr lang="fr-FR" sz="4000" dirty="0" err="1"/>
              <a:t>un·e</a:t>
            </a:r>
            <a:r>
              <a:rPr lang="fr-FR" sz="4000" dirty="0"/>
              <a:t> </a:t>
            </a:r>
            <a:r>
              <a:rPr lang="fr-FR" sz="4000" dirty="0" err="1"/>
              <a:t>seul·e</a:t>
            </a:r>
            <a:r>
              <a:rPr lang="fr-FR" sz="4000" dirty="0"/>
              <a:t> </a:t>
            </a:r>
            <a:r>
              <a:rPr lang="fr-FR" sz="4000" dirty="0" err="1"/>
              <a:t>lecteur·rice</a:t>
            </a:r>
            <a:endParaRPr lang="fr-FR" sz="4000" dirty="0"/>
          </a:p>
          <a:p>
            <a:pPr marL="0" indent="0">
              <a:buNone/>
            </a:pPr>
            <a:endParaRPr lang="fr-FR" sz="4000" dirty="0"/>
          </a:p>
          <a:p>
            <a:pPr marL="0" indent="0" algn="just">
              <a:buNone/>
            </a:pPr>
            <a:r>
              <a:rPr lang="fr-FR" sz="4000" dirty="0"/>
              <a:t>J. : « </a:t>
            </a:r>
            <a:r>
              <a:rPr lang="fr-BE" sz="4000" dirty="0"/>
              <a:t>On ne sait s'il est vivant ou mort. Elle peut pleurer le martyr </a:t>
            </a:r>
            <a:r>
              <a:rPr lang="fr-BE" sz="4000" dirty="0">
                <a:highlight>
                  <a:srgbClr val="FFFF00"/>
                </a:highlight>
              </a:rPr>
              <a:t>ou</a:t>
            </a:r>
            <a:r>
              <a:rPr lang="fr-BE" sz="4000" dirty="0"/>
              <a:t> pleurer de joie de retrouver le saint christ sacrifié puis revenu sur terre pour guider le peuple »</a:t>
            </a:r>
            <a:endParaRPr lang="fr-FR" sz="4000" dirty="0"/>
          </a:p>
          <a:p>
            <a:pPr marL="0" indent="0">
              <a:buNone/>
            </a:pPr>
            <a:endParaRPr lang="fr-FR" dirty="0"/>
          </a:p>
        </p:txBody>
      </p:sp>
    </p:spTree>
    <p:extLst>
      <p:ext uri="{BB962C8B-B14F-4D97-AF65-F5344CB8AC3E}">
        <p14:creationId xmlns:p14="http://schemas.microsoft.com/office/powerpoint/2010/main" val="398741390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D1DC68-CDAA-0535-D8B0-334A67841C4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5693C9E-D473-75C5-E4FF-0472877DA64D}"/>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897E79A2-A141-172D-7487-516547A84F03}"/>
              </a:ext>
            </a:extLst>
          </p:cNvPr>
          <p:cNvSpPr>
            <a:spLocks noGrp="1"/>
          </p:cNvSpPr>
          <p:nvPr>
            <p:ph idx="1"/>
          </p:nvPr>
        </p:nvSpPr>
        <p:spPr/>
        <p:txBody>
          <a:bodyPr>
            <a:noAutofit/>
          </a:bodyPr>
          <a:lstStyle/>
          <a:p>
            <a:pPr marL="514350" indent="-514350">
              <a:buAutoNum type="arabicPeriod"/>
            </a:pPr>
            <a:r>
              <a:rPr lang="fr-FR" sz="2200" dirty="0"/>
              <a:t>Les lectures émotionnelles sont polysémiques</a:t>
            </a:r>
          </a:p>
          <a:p>
            <a:pPr marL="0" indent="0">
              <a:buNone/>
            </a:pPr>
            <a:endParaRPr lang="fr-FR" sz="2200" dirty="0"/>
          </a:p>
          <a:p>
            <a:pPr marL="0" indent="0" algn="just">
              <a:buNone/>
            </a:pPr>
            <a:r>
              <a:rPr lang="nl-BE" sz="2200" dirty="0"/>
              <a:t>A. </a:t>
            </a:r>
            <a:r>
              <a:rPr lang="fr-BE" sz="2200" dirty="0"/>
              <a:t>« pourquoi cette femme pleure ? </a:t>
            </a:r>
            <a:r>
              <a:rPr lang="fr-BE" sz="2200" dirty="0">
                <a:highlight>
                  <a:srgbClr val="FFFF00"/>
                </a:highlight>
              </a:rPr>
              <a:t>peut-être qu’il y a beaucoup</a:t>
            </a:r>
            <a:r>
              <a:rPr lang="fr-BE" sz="2200" dirty="0"/>
              <a:t>. C’est dit qu’elle est errante. </a:t>
            </a:r>
            <a:r>
              <a:rPr lang="fr-BE" sz="2200" dirty="0">
                <a:highlight>
                  <a:srgbClr val="FFFF00"/>
                </a:highlight>
              </a:rPr>
              <a:t>Peut-être qu’</a:t>
            </a:r>
            <a:r>
              <a:rPr lang="fr-BE" sz="2200" dirty="0"/>
              <a:t>elle pleure toute la difficulté de la vie, qu’elle pleure, qu’elle a besoin de faire sortir toutes les fois où la vie a été rude avec elle et </a:t>
            </a:r>
            <a:r>
              <a:rPr lang="fr-BE" sz="2200" dirty="0">
                <a:highlight>
                  <a:srgbClr val="FFFF00"/>
                </a:highlight>
              </a:rPr>
              <a:t>peut-être qu’elle pleure aussi </a:t>
            </a:r>
            <a:r>
              <a:rPr lang="fr-BE" sz="2200" dirty="0"/>
              <a:t>dans le contexte on peut se demander si y a pas un rapport avec la crucifixion qui viendra derrière, voilà une notion de peut-être cet homme-là qui qui remettait justement les gens comme moi les gens qui avec qui la vie n’a pas été tendre, qui sont pauvres, qui sont en marge de la société, qui les remet au centre, qui leur redonne une place, ben celui-là il dit de lui-même qu’il va bientôt partir, comment ça ? donc je pense qu’il y a de ça </a:t>
            </a:r>
            <a:r>
              <a:rPr lang="fr-BE" sz="2200" dirty="0">
                <a:highlight>
                  <a:srgbClr val="FFFF00"/>
                </a:highlight>
              </a:rPr>
              <a:t>aussi</a:t>
            </a:r>
            <a:r>
              <a:rPr lang="fr-BE" sz="2200" dirty="0"/>
              <a:t>, je sais pas, mais </a:t>
            </a:r>
            <a:r>
              <a:rPr lang="fr-BE" sz="2200" dirty="0">
                <a:highlight>
                  <a:srgbClr val="FFFF00"/>
                </a:highlight>
              </a:rPr>
              <a:t>la première option me paraît aussi presque plus plausible</a:t>
            </a:r>
            <a:r>
              <a:rPr lang="fr-BE" sz="2200" dirty="0"/>
              <a:t>… c’est quelqu’un qui Jésus passait voir les gens apparemment il écoutait il allait vers ceux qui étaient mis de côté ben elle s’est dit c’est peut-être quelqu’un qui peut comprendre toute la douleur et la souffrance à travers laquelle je suis passé »</a:t>
            </a:r>
          </a:p>
        </p:txBody>
      </p:sp>
    </p:spTree>
    <p:extLst>
      <p:ext uri="{BB962C8B-B14F-4D97-AF65-F5344CB8AC3E}">
        <p14:creationId xmlns:p14="http://schemas.microsoft.com/office/powerpoint/2010/main" val="1164500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0B646-D679-0775-69E8-4FE0E8075F03}"/>
            </a:ext>
          </a:extLst>
        </p:cNvPr>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3DCD65D-EBFB-E55C-EDD1-5AAE554590F4}"/>
              </a:ext>
            </a:extLst>
          </p:cNvPr>
          <p:cNvSpPr>
            <a:spLocks noGrp="1"/>
          </p:cNvSpPr>
          <p:nvPr>
            <p:ph idx="1"/>
          </p:nvPr>
        </p:nvSpPr>
        <p:spPr>
          <a:xfrm>
            <a:off x="838200" y="712694"/>
            <a:ext cx="10515600" cy="5464269"/>
          </a:xfrm>
        </p:spPr>
        <p:txBody>
          <a:bodyPr/>
          <a:lstStyle/>
          <a:p>
            <a:pPr marL="0" indent="0" algn="just">
              <a:buNone/>
            </a:pPr>
            <a:r>
              <a:rPr lang="fr-BE" dirty="0"/>
              <a:t>Deux reprises de deux de ces passages : l’une picturale, l’autre textuelle et picturale (roman graphique)</a:t>
            </a:r>
          </a:p>
          <a:p>
            <a:pPr marL="0" indent="0" algn="just">
              <a:buNone/>
            </a:pPr>
            <a:endParaRPr lang="fr-BE" dirty="0"/>
          </a:p>
          <a:p>
            <a:pPr marL="0" indent="0" algn="just">
              <a:buNone/>
            </a:pPr>
            <a:r>
              <a:rPr lang="fr-BE" dirty="0"/>
              <a:t>Un questionnaire adressé à des </a:t>
            </a:r>
            <a:r>
              <a:rPr lang="fr-BE" dirty="0" err="1"/>
              <a:t>gens·tes</a:t>
            </a:r>
            <a:r>
              <a:rPr lang="fr-BE" dirty="0"/>
              <a:t> au hasard</a:t>
            </a:r>
          </a:p>
          <a:p>
            <a:pPr marL="0" indent="0" algn="just">
              <a:buNone/>
            </a:pPr>
            <a:endParaRPr lang="fr-BE"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132944053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1636C6-B763-986F-20D9-8B5F941BB66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774EDC5-4DBA-5B12-DF6E-4B68D18F2A34}"/>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443F800B-5443-F040-36F8-F2C4F1B0963F}"/>
              </a:ext>
            </a:extLst>
          </p:cNvPr>
          <p:cNvSpPr>
            <a:spLocks noGrp="1"/>
          </p:cNvSpPr>
          <p:nvPr>
            <p:ph idx="1"/>
          </p:nvPr>
        </p:nvSpPr>
        <p:spPr/>
        <p:txBody>
          <a:bodyPr>
            <a:noAutofit/>
          </a:bodyPr>
          <a:lstStyle/>
          <a:p>
            <a:pPr marL="0" indent="0">
              <a:buNone/>
            </a:pPr>
            <a:r>
              <a:rPr lang="nl-BE" sz="4000" dirty="0"/>
              <a:t>2. Pourtant des unités apparaissent</a:t>
            </a:r>
          </a:p>
          <a:p>
            <a:pPr marL="0" indent="0">
              <a:buNone/>
            </a:pPr>
            <a:endParaRPr lang="nl-BE" sz="4000" dirty="0"/>
          </a:p>
          <a:p>
            <a:pPr marL="0" indent="0">
              <a:buNone/>
            </a:pPr>
            <a:r>
              <a:rPr lang="nl-BE" sz="4000" dirty="0"/>
              <a:t>Unité du sentiment de conquête de David (M. / A. / J.) </a:t>
            </a:r>
          </a:p>
          <a:p>
            <a:pPr marL="0" indent="0">
              <a:buNone/>
            </a:pPr>
            <a:endParaRPr lang="nl-BE" sz="4000" dirty="0"/>
          </a:p>
          <a:p>
            <a:pPr marL="0" indent="0">
              <a:buNone/>
            </a:pPr>
            <a:r>
              <a:rPr lang="nl-BE" sz="4000" dirty="0"/>
              <a:t>Unité de l’interprétation de la situation comme un viol (M. / A.)</a:t>
            </a:r>
          </a:p>
          <a:p>
            <a:pPr marL="0" indent="0">
              <a:buNone/>
            </a:pPr>
            <a:r>
              <a:rPr lang="nl-BE" sz="2200" dirty="0"/>
              <a:t> </a:t>
            </a:r>
          </a:p>
          <a:p>
            <a:pPr marL="0" indent="0">
              <a:buNone/>
            </a:pPr>
            <a:endParaRPr lang="nl-BE" sz="2200" dirty="0"/>
          </a:p>
          <a:p>
            <a:pPr marL="0" indent="0">
              <a:buNone/>
            </a:pPr>
            <a:endParaRPr lang="fr-BE" sz="2200" dirty="0"/>
          </a:p>
        </p:txBody>
      </p:sp>
    </p:spTree>
    <p:extLst>
      <p:ext uri="{BB962C8B-B14F-4D97-AF65-F5344CB8AC3E}">
        <p14:creationId xmlns:p14="http://schemas.microsoft.com/office/powerpoint/2010/main" val="423501704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7ACF0-9FE1-1E5C-9EF6-EEA9A22077A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E80F8B1-C815-29D5-5427-041BB2D6EE42}"/>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7881B2C7-85B0-8152-253A-6A2D7F8FEEFD}"/>
              </a:ext>
            </a:extLst>
          </p:cNvPr>
          <p:cNvSpPr>
            <a:spLocks noGrp="1"/>
          </p:cNvSpPr>
          <p:nvPr>
            <p:ph idx="1"/>
          </p:nvPr>
        </p:nvSpPr>
        <p:spPr/>
        <p:txBody>
          <a:bodyPr>
            <a:noAutofit/>
          </a:bodyPr>
          <a:lstStyle/>
          <a:p>
            <a:pPr marL="0" indent="0" algn="just">
              <a:buNone/>
            </a:pPr>
            <a:r>
              <a:rPr lang="nl-BE" sz="2500" dirty="0"/>
              <a:t>3. Fécondité herméneutique, y compris pour le sens</a:t>
            </a:r>
            <a:r>
              <a:rPr lang="fr-FR" sz="2500" dirty="0"/>
              <a:t>« Fille de Dieu-peuple »</a:t>
            </a:r>
          </a:p>
          <a:p>
            <a:pPr marL="0" indent="0" algn="just">
              <a:buNone/>
            </a:pPr>
            <a:endParaRPr lang="fr-FR" sz="2500" dirty="0"/>
          </a:p>
          <a:p>
            <a:pPr marL="0" indent="0" algn="just">
              <a:buNone/>
            </a:pPr>
            <a:r>
              <a:rPr lang="fr-FR" sz="2500" dirty="0"/>
              <a:t>C. : « David impose donc son désir à la fois sur les Serments antérieurs, mais aussi sur le Peuple souverain. Autrement dit : il impose sa dictature.</a:t>
            </a:r>
            <a:r>
              <a:rPr lang="fr-BE" sz="2500" dirty="0"/>
              <a:t> »</a:t>
            </a:r>
          </a:p>
          <a:p>
            <a:pPr marL="0" indent="0" algn="just">
              <a:buNone/>
            </a:pPr>
            <a:r>
              <a:rPr lang="fr-BE" sz="2500" dirty="0"/>
              <a:t>M. :  David « la viole parce qu’il sait qui il elle » Cela fait partie d’un processus de légitimation de sa royauté et il y a un parallèle possible avec la guerre évoquée avant. Ce viol peut être interprété par rapport aux viols dans un contexte de guerre. Bethsabée n’est d’ailleurs pas loin, pour le nom, de la reine de Saba.</a:t>
            </a:r>
          </a:p>
          <a:p>
            <a:pPr marL="0" indent="0" algn="just">
              <a:buNone/>
            </a:pPr>
            <a:r>
              <a:rPr lang="fr-BE" sz="2500" dirty="0"/>
              <a:t>M. : Les femmes au tombeau sont hors d’elles-mêmes comme Jésus est différent de lui-même.</a:t>
            </a:r>
            <a:endParaRPr lang="fr-FR" sz="2500" dirty="0"/>
          </a:p>
          <a:p>
            <a:pPr marL="0" indent="0">
              <a:buNone/>
            </a:pPr>
            <a:endParaRPr lang="nl-BE" sz="4000" dirty="0"/>
          </a:p>
          <a:p>
            <a:pPr marL="0" indent="0">
              <a:buNone/>
            </a:pPr>
            <a:r>
              <a:rPr lang="nl-BE" sz="2200" dirty="0"/>
              <a:t> </a:t>
            </a:r>
          </a:p>
          <a:p>
            <a:pPr marL="0" indent="0">
              <a:buNone/>
            </a:pPr>
            <a:endParaRPr lang="nl-BE" sz="2200" dirty="0"/>
          </a:p>
          <a:p>
            <a:pPr marL="0" indent="0">
              <a:buNone/>
            </a:pPr>
            <a:endParaRPr lang="fr-BE" sz="2200" dirty="0"/>
          </a:p>
        </p:txBody>
      </p:sp>
    </p:spTree>
    <p:extLst>
      <p:ext uri="{BB962C8B-B14F-4D97-AF65-F5344CB8AC3E}">
        <p14:creationId xmlns:p14="http://schemas.microsoft.com/office/powerpoint/2010/main" val="74986859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EFFE04-EE46-6297-2063-6FDC3251348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84F08CA-06E5-3B14-127B-FE87AE76B25D}"/>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729B4778-2CDD-8EE6-EF72-97B20E026F99}"/>
              </a:ext>
            </a:extLst>
          </p:cNvPr>
          <p:cNvSpPr>
            <a:spLocks noGrp="1"/>
          </p:cNvSpPr>
          <p:nvPr>
            <p:ph idx="1"/>
          </p:nvPr>
        </p:nvSpPr>
        <p:spPr/>
        <p:txBody>
          <a:bodyPr>
            <a:noAutofit/>
          </a:bodyPr>
          <a:lstStyle/>
          <a:p>
            <a:pPr marL="0" indent="0">
              <a:buNone/>
            </a:pPr>
            <a:r>
              <a:rPr lang="nl-BE" sz="3300" dirty="0"/>
              <a:t>Conclusion de la conclusion</a:t>
            </a:r>
          </a:p>
          <a:p>
            <a:pPr marL="0" indent="0">
              <a:buNone/>
            </a:pPr>
            <a:endParaRPr lang="nl-BE" sz="3300" dirty="0"/>
          </a:p>
          <a:p>
            <a:pPr marL="0" indent="0">
              <a:buNone/>
            </a:pPr>
            <a:r>
              <a:rPr lang="nl-BE" sz="3300" dirty="0"/>
              <a:t>É-motion est ce qui meut hors de. </a:t>
            </a:r>
          </a:p>
          <a:p>
            <a:pPr marL="0" indent="0">
              <a:buNone/>
            </a:pPr>
            <a:endParaRPr lang="nl-BE" sz="3300" dirty="0"/>
          </a:p>
          <a:p>
            <a:pPr marL="0" indent="0">
              <a:buNone/>
            </a:pPr>
            <a:r>
              <a:rPr lang="nl-BE" sz="3300" dirty="0"/>
              <a:t>Hors de quoi ?</a:t>
            </a:r>
          </a:p>
          <a:p>
            <a:pPr marL="0" indent="0">
              <a:buNone/>
            </a:pPr>
            <a:r>
              <a:rPr lang="nl-BE" sz="3300" dirty="0"/>
              <a:t>Hors des certitudes</a:t>
            </a:r>
          </a:p>
          <a:p>
            <a:pPr marL="0" indent="0">
              <a:buNone/>
            </a:pPr>
            <a:r>
              <a:rPr lang="nl-BE" sz="3300" dirty="0"/>
              <a:t>Hors de toute certitude</a:t>
            </a:r>
          </a:p>
          <a:p>
            <a:pPr marL="0" indent="0">
              <a:buNone/>
            </a:pPr>
            <a:r>
              <a:rPr lang="nl-BE" sz="3300" dirty="0"/>
              <a:t>Hors de tout connu</a:t>
            </a:r>
            <a:endParaRPr lang="fr-FR" sz="3300" dirty="0"/>
          </a:p>
        </p:txBody>
      </p:sp>
    </p:spTree>
    <p:extLst>
      <p:ext uri="{BB962C8B-B14F-4D97-AF65-F5344CB8AC3E}">
        <p14:creationId xmlns:p14="http://schemas.microsoft.com/office/powerpoint/2010/main" val="73770723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DB63D0-05C0-588E-5B9F-05B6A1F0C10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B70CF7C-4EA5-992E-BF4E-8070ABE80FDB}"/>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1B670EA7-52B5-C874-319F-0732722A22D3}"/>
              </a:ext>
            </a:extLst>
          </p:cNvPr>
          <p:cNvSpPr>
            <a:spLocks noGrp="1"/>
          </p:cNvSpPr>
          <p:nvPr>
            <p:ph idx="1"/>
          </p:nvPr>
        </p:nvSpPr>
        <p:spPr/>
        <p:txBody>
          <a:bodyPr>
            <a:noAutofit/>
          </a:bodyPr>
          <a:lstStyle/>
          <a:p>
            <a:pPr marL="0" indent="0">
              <a:buNone/>
            </a:pPr>
            <a:r>
              <a:rPr lang="nl-BE" sz="3300" dirty="0"/>
              <a:t>Conclusion de la conclusion</a:t>
            </a:r>
          </a:p>
          <a:p>
            <a:pPr marL="0" indent="0">
              <a:buNone/>
            </a:pPr>
            <a:endParaRPr lang="nl-BE" sz="3300" dirty="0"/>
          </a:p>
          <a:p>
            <a:pPr marL="0" indent="0">
              <a:buNone/>
            </a:pPr>
            <a:r>
              <a:rPr lang="nl-BE" sz="3300" dirty="0"/>
              <a:t>É-motion est ce qui meut hors de. </a:t>
            </a:r>
          </a:p>
          <a:p>
            <a:pPr marL="0" indent="0">
              <a:buNone/>
            </a:pPr>
            <a:endParaRPr lang="nl-BE" sz="3300" dirty="0"/>
          </a:p>
          <a:p>
            <a:pPr marL="0" indent="0">
              <a:buNone/>
            </a:pPr>
            <a:r>
              <a:rPr lang="nl-BE" sz="3300" dirty="0"/>
              <a:t>Ce qui met radicalement dehors</a:t>
            </a:r>
            <a:endParaRPr lang="fr-FR" sz="3300" dirty="0"/>
          </a:p>
        </p:txBody>
      </p:sp>
    </p:spTree>
    <p:extLst>
      <p:ext uri="{BB962C8B-B14F-4D97-AF65-F5344CB8AC3E}">
        <p14:creationId xmlns:p14="http://schemas.microsoft.com/office/powerpoint/2010/main" val="426095940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8B417D-328F-0618-1D14-426CE180946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D4F97B8-7B4D-904E-87FD-1AF1BBF6BF11}"/>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208E3193-0A1F-3621-4700-5B1499E3C6C6}"/>
              </a:ext>
            </a:extLst>
          </p:cNvPr>
          <p:cNvSpPr>
            <a:spLocks noGrp="1"/>
          </p:cNvSpPr>
          <p:nvPr>
            <p:ph idx="1"/>
          </p:nvPr>
        </p:nvSpPr>
        <p:spPr/>
        <p:txBody>
          <a:bodyPr>
            <a:noAutofit/>
          </a:bodyPr>
          <a:lstStyle/>
          <a:p>
            <a:pPr marL="0" indent="0">
              <a:buNone/>
            </a:pPr>
            <a:r>
              <a:rPr lang="nl-BE" sz="3300" dirty="0"/>
              <a:t>Conclusion de la conclusion</a:t>
            </a:r>
          </a:p>
          <a:p>
            <a:pPr marL="0" indent="0">
              <a:buNone/>
            </a:pPr>
            <a:endParaRPr lang="nl-BE" sz="3300" dirty="0"/>
          </a:p>
          <a:p>
            <a:pPr marL="0" indent="0">
              <a:buNone/>
            </a:pPr>
            <a:r>
              <a:rPr lang="nl-BE" sz="3300" dirty="0"/>
              <a:t>É-motion est ce qui meut hors de. </a:t>
            </a:r>
          </a:p>
          <a:p>
            <a:pPr marL="0" indent="0">
              <a:buNone/>
            </a:pPr>
            <a:endParaRPr lang="nl-BE" sz="3300" dirty="0"/>
          </a:p>
          <a:p>
            <a:pPr marL="0" indent="0" algn="just">
              <a:buNone/>
            </a:pPr>
            <a:r>
              <a:rPr lang="nl-BE" sz="3300" dirty="0"/>
              <a:t>Ce qui met radicalement dehors là où il y a des pleurs et des grincements de dents mais aussi l’invitation aux festins et à la joie </a:t>
            </a:r>
            <a:endParaRPr lang="fr-FR" sz="3300" dirty="0"/>
          </a:p>
        </p:txBody>
      </p:sp>
    </p:spTree>
    <p:extLst>
      <p:ext uri="{BB962C8B-B14F-4D97-AF65-F5344CB8AC3E}">
        <p14:creationId xmlns:p14="http://schemas.microsoft.com/office/powerpoint/2010/main" val="333404238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1ABC0-EEFE-F1DA-B1DF-EB8F88B205C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A56761E-3E50-6AAC-9E72-BF668295146E}"/>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DEBDF576-44A8-D524-9D37-C88AF8D20805}"/>
              </a:ext>
            </a:extLst>
          </p:cNvPr>
          <p:cNvSpPr>
            <a:spLocks noGrp="1"/>
          </p:cNvSpPr>
          <p:nvPr>
            <p:ph idx="1"/>
          </p:nvPr>
        </p:nvSpPr>
        <p:spPr>
          <a:xfrm>
            <a:off x="838200" y="1584660"/>
            <a:ext cx="10515600" cy="4351338"/>
          </a:xfrm>
        </p:spPr>
        <p:txBody>
          <a:bodyPr>
            <a:noAutofit/>
          </a:bodyPr>
          <a:lstStyle/>
          <a:p>
            <a:pPr marL="0" indent="0">
              <a:buNone/>
            </a:pPr>
            <a:r>
              <a:rPr lang="nl-BE" sz="3300" dirty="0"/>
              <a:t>Conclusion de la conclusion</a:t>
            </a:r>
          </a:p>
          <a:p>
            <a:pPr marL="0" indent="0">
              <a:buNone/>
            </a:pPr>
            <a:endParaRPr lang="nl-BE" sz="3300" dirty="0"/>
          </a:p>
          <a:p>
            <a:pPr marL="0" indent="0">
              <a:buNone/>
            </a:pPr>
            <a:r>
              <a:rPr lang="nl-BE" sz="3300" dirty="0"/>
              <a:t>É-motion est ce qui meut hors de.</a:t>
            </a:r>
          </a:p>
          <a:p>
            <a:pPr marL="0" indent="0">
              <a:buNone/>
            </a:pPr>
            <a:endParaRPr lang="nl-BE" sz="3300" dirty="0"/>
          </a:p>
          <a:p>
            <a:pPr marL="0" indent="0" algn="just">
              <a:buNone/>
            </a:pPr>
            <a:r>
              <a:rPr lang="en-AU" sz="3600" i="1" dirty="0"/>
              <a:t>Marc</a:t>
            </a:r>
            <a:r>
              <a:rPr lang="en-AU" sz="3600" dirty="0"/>
              <a:t> 16, 8 : Et</a:t>
            </a:r>
            <a:r>
              <a:rPr lang="fr-FR" sz="3600" dirty="0"/>
              <a:t>, sortant, elles s’enfuirent hors du tombeau. En effet un tremblement et un déplacement (</a:t>
            </a:r>
            <a:r>
              <a:rPr lang="fr-BE" sz="3600" dirty="0" err="1"/>
              <a:t>ἔκστ</a:t>
            </a:r>
            <a:r>
              <a:rPr lang="fr-BE" sz="3600" dirty="0"/>
              <a:t>α</a:t>
            </a:r>
            <a:r>
              <a:rPr lang="fr-BE" sz="3600" dirty="0" err="1"/>
              <a:t>σις</a:t>
            </a:r>
            <a:r>
              <a:rPr lang="fr-FR" sz="3600" dirty="0"/>
              <a:t>) les possédaient</a:t>
            </a:r>
            <a:r>
              <a:rPr lang="nl-BE" sz="3300" dirty="0"/>
              <a:t> </a:t>
            </a:r>
            <a:r>
              <a:rPr lang="fr-FR" sz="3600" dirty="0"/>
              <a:t>et elles ne dirent rien à personne. Elles avaient peur (</a:t>
            </a:r>
            <a:r>
              <a:rPr lang="fr-BE" sz="3600" dirty="0" err="1"/>
              <a:t>ἐφο</a:t>
            </a:r>
            <a:r>
              <a:rPr lang="fr-BE" sz="3600" dirty="0"/>
              <a:t>β</a:t>
            </a:r>
            <a:r>
              <a:rPr lang="fr-BE" sz="3600" dirty="0" err="1"/>
              <a:t>οῦντο</a:t>
            </a:r>
            <a:r>
              <a:rPr lang="fr-FR" sz="3600" dirty="0"/>
              <a:t>) en effet. </a:t>
            </a:r>
            <a:endParaRPr lang="fr-BE" sz="3600" dirty="0"/>
          </a:p>
          <a:p>
            <a:pPr marL="0" indent="0" algn="just">
              <a:buNone/>
            </a:pPr>
            <a:endParaRPr lang="nl-BE" sz="3300" dirty="0"/>
          </a:p>
          <a:p>
            <a:pPr marL="0" indent="0">
              <a:buNone/>
            </a:pPr>
            <a:endParaRPr lang="nl-BE" sz="3300" dirty="0"/>
          </a:p>
        </p:txBody>
      </p:sp>
    </p:spTree>
    <p:extLst>
      <p:ext uri="{BB962C8B-B14F-4D97-AF65-F5344CB8AC3E}">
        <p14:creationId xmlns:p14="http://schemas.microsoft.com/office/powerpoint/2010/main" val="211204670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B27FC1-637C-2D0B-7B0E-8D24E81DD82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12307D4-DD70-7588-CFC0-19F9A03A2D46}"/>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4A532074-F709-4087-771F-A79E1132B407}"/>
              </a:ext>
            </a:extLst>
          </p:cNvPr>
          <p:cNvSpPr>
            <a:spLocks noGrp="1"/>
          </p:cNvSpPr>
          <p:nvPr>
            <p:ph idx="1"/>
          </p:nvPr>
        </p:nvSpPr>
        <p:spPr>
          <a:xfrm>
            <a:off x="838200" y="1584660"/>
            <a:ext cx="10515600" cy="4351338"/>
          </a:xfrm>
        </p:spPr>
        <p:txBody>
          <a:bodyPr>
            <a:noAutofit/>
          </a:bodyPr>
          <a:lstStyle/>
          <a:p>
            <a:pPr marL="0" indent="0">
              <a:buNone/>
            </a:pPr>
            <a:r>
              <a:rPr lang="nl-BE" sz="3300" dirty="0"/>
              <a:t>Conclusion de la conclusion</a:t>
            </a:r>
          </a:p>
          <a:p>
            <a:pPr marL="0" indent="0">
              <a:buNone/>
            </a:pPr>
            <a:endParaRPr lang="nl-BE" sz="3300" dirty="0"/>
          </a:p>
          <a:p>
            <a:pPr marL="0" indent="0">
              <a:buNone/>
            </a:pPr>
            <a:r>
              <a:rPr lang="nl-BE" sz="3300" dirty="0"/>
              <a:t>É-motion est ce qui meut hors de.</a:t>
            </a:r>
          </a:p>
          <a:p>
            <a:pPr marL="0" indent="0">
              <a:buNone/>
            </a:pPr>
            <a:endParaRPr lang="nl-BE" sz="3300" dirty="0"/>
          </a:p>
          <a:p>
            <a:pPr marL="0" indent="0" algn="just">
              <a:buNone/>
            </a:pPr>
            <a:r>
              <a:rPr lang="en-AU" sz="3600" i="1" dirty="0"/>
              <a:t>Marc</a:t>
            </a:r>
            <a:r>
              <a:rPr lang="en-AU" sz="3600" dirty="0"/>
              <a:t> 16, 8 : Et</a:t>
            </a:r>
            <a:r>
              <a:rPr lang="fr-FR" sz="3600" dirty="0"/>
              <a:t>, sortant, elles s’enfuirent hors du tombeau. En effet un tremblement et un déplacement (</a:t>
            </a:r>
            <a:r>
              <a:rPr lang="fr-BE" sz="3600" dirty="0" err="1"/>
              <a:t>ἔκστ</a:t>
            </a:r>
            <a:r>
              <a:rPr lang="fr-BE" sz="3600" dirty="0"/>
              <a:t>α</a:t>
            </a:r>
            <a:r>
              <a:rPr lang="fr-BE" sz="3600" dirty="0" err="1"/>
              <a:t>σις</a:t>
            </a:r>
            <a:r>
              <a:rPr lang="fr-FR" sz="3600" dirty="0"/>
              <a:t>) les possédaient</a:t>
            </a:r>
            <a:r>
              <a:rPr lang="nl-BE" sz="3300" dirty="0"/>
              <a:t> </a:t>
            </a:r>
            <a:r>
              <a:rPr lang="fr-FR" sz="3600" dirty="0">
                <a:highlight>
                  <a:srgbClr val="FFFF00"/>
                </a:highlight>
              </a:rPr>
              <a:t>et elles ne dirent rien à personne</a:t>
            </a:r>
            <a:r>
              <a:rPr lang="fr-FR" sz="3600" dirty="0"/>
              <a:t>. Elles avaient peur (</a:t>
            </a:r>
            <a:r>
              <a:rPr lang="fr-BE" sz="3600" dirty="0" err="1"/>
              <a:t>ἐφο</a:t>
            </a:r>
            <a:r>
              <a:rPr lang="fr-BE" sz="3600" dirty="0"/>
              <a:t>β</a:t>
            </a:r>
            <a:r>
              <a:rPr lang="fr-BE" sz="3600" dirty="0" err="1"/>
              <a:t>οῦντο</a:t>
            </a:r>
            <a:r>
              <a:rPr lang="fr-FR" sz="3600" dirty="0"/>
              <a:t>) en effet. </a:t>
            </a:r>
            <a:endParaRPr lang="fr-BE" sz="3600" dirty="0"/>
          </a:p>
          <a:p>
            <a:pPr marL="0" indent="0" algn="just">
              <a:buNone/>
            </a:pPr>
            <a:endParaRPr lang="nl-BE" sz="3300" dirty="0"/>
          </a:p>
          <a:p>
            <a:pPr marL="0" indent="0">
              <a:buNone/>
            </a:pPr>
            <a:endParaRPr lang="nl-BE" sz="3300" dirty="0"/>
          </a:p>
        </p:txBody>
      </p:sp>
    </p:spTree>
    <p:extLst>
      <p:ext uri="{BB962C8B-B14F-4D97-AF65-F5344CB8AC3E}">
        <p14:creationId xmlns:p14="http://schemas.microsoft.com/office/powerpoint/2010/main" val="146909938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059B26-059F-BF00-65A6-585F039BB8F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A4857EF-7A3E-ED1D-9AA6-B6E57B82C828}"/>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E1743E75-4637-1C7F-B0F4-2AB6A5D65D7C}"/>
              </a:ext>
            </a:extLst>
          </p:cNvPr>
          <p:cNvSpPr>
            <a:spLocks noGrp="1"/>
          </p:cNvSpPr>
          <p:nvPr>
            <p:ph idx="1"/>
          </p:nvPr>
        </p:nvSpPr>
        <p:spPr>
          <a:xfrm>
            <a:off x="838200" y="1584660"/>
            <a:ext cx="10515600" cy="4351338"/>
          </a:xfrm>
        </p:spPr>
        <p:txBody>
          <a:bodyPr>
            <a:noAutofit/>
          </a:bodyPr>
          <a:lstStyle/>
          <a:p>
            <a:pPr marL="0" indent="0">
              <a:buNone/>
            </a:pPr>
            <a:r>
              <a:rPr lang="nl-BE" sz="3300" dirty="0"/>
              <a:t>Conclusion de la conclusion</a:t>
            </a:r>
          </a:p>
          <a:p>
            <a:pPr marL="0" indent="0">
              <a:buNone/>
            </a:pPr>
            <a:endParaRPr lang="nl-BE" sz="3300" dirty="0"/>
          </a:p>
          <a:p>
            <a:pPr marL="0" indent="0">
              <a:buNone/>
            </a:pPr>
            <a:r>
              <a:rPr lang="nl-BE" sz="3300" dirty="0"/>
              <a:t>É-motion est ce qui meut hors de.</a:t>
            </a:r>
          </a:p>
          <a:p>
            <a:pPr marL="0" indent="0">
              <a:buNone/>
            </a:pPr>
            <a:endParaRPr lang="nl-BE" sz="3300" dirty="0"/>
          </a:p>
          <a:p>
            <a:pPr marL="0" indent="0" algn="just">
              <a:buNone/>
            </a:pPr>
            <a:r>
              <a:rPr lang="en-AU" sz="3600" i="1" dirty="0"/>
              <a:t>Marc</a:t>
            </a:r>
            <a:r>
              <a:rPr lang="en-AU" sz="3600" dirty="0"/>
              <a:t> 16, 8 : Et</a:t>
            </a:r>
            <a:r>
              <a:rPr lang="fr-FR" sz="3600" dirty="0"/>
              <a:t>, sortant, elles s’enfuirent hors du tombeau. En effet un tremblement et un déplacement (</a:t>
            </a:r>
            <a:r>
              <a:rPr lang="fr-BE" sz="3600" dirty="0" err="1"/>
              <a:t>ἔκστ</a:t>
            </a:r>
            <a:r>
              <a:rPr lang="fr-BE" sz="3600" dirty="0"/>
              <a:t>α</a:t>
            </a:r>
            <a:r>
              <a:rPr lang="fr-BE" sz="3600" dirty="0" err="1"/>
              <a:t>σις</a:t>
            </a:r>
            <a:r>
              <a:rPr lang="fr-FR" sz="3600" dirty="0"/>
              <a:t>) les possédaient</a:t>
            </a:r>
            <a:r>
              <a:rPr lang="nl-BE" sz="3300" dirty="0"/>
              <a:t> </a:t>
            </a:r>
            <a:r>
              <a:rPr lang="fr-FR" sz="3600" dirty="0">
                <a:highlight>
                  <a:srgbClr val="FFFF00"/>
                </a:highlight>
              </a:rPr>
              <a:t>et elles ne dirent rien à personne</a:t>
            </a:r>
            <a:r>
              <a:rPr lang="fr-FR" sz="3600" dirty="0"/>
              <a:t>. Elles avaient peur (</a:t>
            </a:r>
            <a:r>
              <a:rPr lang="fr-BE" sz="3600" dirty="0" err="1"/>
              <a:t>ἐφο</a:t>
            </a:r>
            <a:r>
              <a:rPr lang="fr-BE" sz="3600" dirty="0"/>
              <a:t>β</a:t>
            </a:r>
            <a:r>
              <a:rPr lang="fr-BE" sz="3600" dirty="0" err="1"/>
              <a:t>οῦντο</a:t>
            </a:r>
            <a:r>
              <a:rPr lang="fr-FR" sz="3600" dirty="0"/>
              <a:t>) </a:t>
            </a:r>
            <a:r>
              <a:rPr lang="fr-FR" sz="3600" dirty="0">
                <a:highlight>
                  <a:srgbClr val="FFFF00"/>
                </a:highlight>
              </a:rPr>
              <a:t>en effet</a:t>
            </a:r>
            <a:r>
              <a:rPr lang="fr-FR" sz="3600" dirty="0"/>
              <a:t>. </a:t>
            </a:r>
            <a:endParaRPr lang="fr-BE" sz="3600" dirty="0"/>
          </a:p>
          <a:p>
            <a:pPr marL="0" indent="0" algn="just">
              <a:buNone/>
            </a:pPr>
            <a:endParaRPr lang="nl-BE" sz="3300" dirty="0"/>
          </a:p>
          <a:p>
            <a:pPr marL="0" indent="0">
              <a:buNone/>
            </a:pPr>
            <a:endParaRPr lang="nl-BE" sz="3300" dirty="0"/>
          </a:p>
        </p:txBody>
      </p:sp>
    </p:spTree>
    <p:extLst>
      <p:ext uri="{BB962C8B-B14F-4D97-AF65-F5344CB8AC3E}">
        <p14:creationId xmlns:p14="http://schemas.microsoft.com/office/powerpoint/2010/main" val="10339438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18C46-84B4-848D-C711-EF467571AAB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1F04C49-B6B7-80D0-D6A1-1A2194D18953}"/>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EDEFA98F-E431-559D-5DE4-4DC2F8FCD46D}"/>
              </a:ext>
            </a:extLst>
          </p:cNvPr>
          <p:cNvSpPr>
            <a:spLocks noGrp="1"/>
          </p:cNvSpPr>
          <p:nvPr>
            <p:ph idx="1"/>
          </p:nvPr>
        </p:nvSpPr>
        <p:spPr>
          <a:xfrm>
            <a:off x="838200" y="1584660"/>
            <a:ext cx="10515600" cy="4351338"/>
          </a:xfrm>
        </p:spPr>
        <p:txBody>
          <a:bodyPr>
            <a:noAutofit/>
          </a:bodyPr>
          <a:lstStyle/>
          <a:p>
            <a:pPr marL="0" indent="0">
              <a:buNone/>
            </a:pPr>
            <a:r>
              <a:rPr lang="nl-BE" sz="3300" dirty="0"/>
              <a:t>Conclusion de la conclusion</a:t>
            </a:r>
          </a:p>
          <a:p>
            <a:pPr marL="0" indent="0">
              <a:buNone/>
            </a:pPr>
            <a:endParaRPr lang="nl-BE" sz="3300" dirty="0"/>
          </a:p>
          <a:p>
            <a:pPr marL="0" indent="0">
              <a:buNone/>
            </a:pPr>
            <a:r>
              <a:rPr lang="nl-BE" sz="3300" dirty="0"/>
              <a:t>É-motion est ce qui meut hors de.</a:t>
            </a:r>
          </a:p>
          <a:p>
            <a:pPr marL="0" indent="0">
              <a:buNone/>
            </a:pPr>
            <a:endParaRPr lang="nl-BE" sz="3300" dirty="0"/>
          </a:p>
          <a:p>
            <a:pPr marL="0" indent="0" algn="just">
              <a:buNone/>
            </a:pPr>
            <a:r>
              <a:rPr lang="en-AU" sz="3600" i="1" dirty="0"/>
              <a:t>Marc</a:t>
            </a:r>
            <a:r>
              <a:rPr lang="en-AU" sz="3600" dirty="0"/>
              <a:t> 16, 8 : Et</a:t>
            </a:r>
            <a:r>
              <a:rPr lang="fr-FR" sz="3600" dirty="0"/>
              <a:t>, sortant, elles s’enfuirent hors du tombeau. En effet un tremblement et </a:t>
            </a:r>
            <a:r>
              <a:rPr lang="fr-FR" sz="3600" dirty="0">
                <a:highlight>
                  <a:srgbClr val="FFFF00"/>
                </a:highlight>
              </a:rPr>
              <a:t>une </a:t>
            </a:r>
            <a:r>
              <a:rPr lang="fr-FR" sz="3600" dirty="0" err="1">
                <a:highlight>
                  <a:srgbClr val="FFFF00"/>
                </a:highlight>
              </a:rPr>
              <a:t>é-motion</a:t>
            </a:r>
            <a:r>
              <a:rPr lang="fr-FR" sz="3600" dirty="0">
                <a:highlight>
                  <a:srgbClr val="FFFF00"/>
                </a:highlight>
              </a:rPr>
              <a:t> (</a:t>
            </a:r>
            <a:r>
              <a:rPr lang="fr-BE" sz="3600" dirty="0" err="1">
                <a:highlight>
                  <a:srgbClr val="FFFF00"/>
                </a:highlight>
              </a:rPr>
              <a:t>ἔκστ</a:t>
            </a:r>
            <a:r>
              <a:rPr lang="fr-BE" sz="3600" dirty="0">
                <a:highlight>
                  <a:srgbClr val="FFFF00"/>
                </a:highlight>
              </a:rPr>
              <a:t>α</a:t>
            </a:r>
            <a:r>
              <a:rPr lang="fr-BE" sz="3600" dirty="0" err="1">
                <a:highlight>
                  <a:srgbClr val="FFFF00"/>
                </a:highlight>
              </a:rPr>
              <a:t>σις</a:t>
            </a:r>
            <a:r>
              <a:rPr lang="fr-FR" sz="3600" dirty="0">
                <a:highlight>
                  <a:srgbClr val="FFFF00"/>
                </a:highlight>
              </a:rPr>
              <a:t>) </a:t>
            </a:r>
            <a:r>
              <a:rPr lang="fr-FR" sz="3600" dirty="0"/>
              <a:t>les possédaient</a:t>
            </a:r>
            <a:r>
              <a:rPr lang="nl-BE" sz="3300" dirty="0"/>
              <a:t> </a:t>
            </a:r>
            <a:r>
              <a:rPr lang="fr-FR" sz="3600" dirty="0"/>
              <a:t>et elles ne dirent rien à personne. Elles avaient peur (</a:t>
            </a:r>
            <a:r>
              <a:rPr lang="fr-BE" sz="3600" dirty="0" err="1"/>
              <a:t>ἐφο</a:t>
            </a:r>
            <a:r>
              <a:rPr lang="fr-BE" sz="3600" dirty="0"/>
              <a:t>β</a:t>
            </a:r>
            <a:r>
              <a:rPr lang="fr-BE" sz="3600" dirty="0" err="1"/>
              <a:t>οῦντο</a:t>
            </a:r>
            <a:r>
              <a:rPr lang="fr-FR" sz="3600" dirty="0"/>
              <a:t>) en effet. </a:t>
            </a:r>
            <a:endParaRPr lang="fr-BE" sz="3600" dirty="0"/>
          </a:p>
          <a:p>
            <a:pPr marL="0" indent="0" algn="just">
              <a:buNone/>
            </a:pPr>
            <a:endParaRPr lang="nl-BE" sz="3300" dirty="0"/>
          </a:p>
          <a:p>
            <a:pPr marL="0" indent="0">
              <a:buNone/>
            </a:pPr>
            <a:endParaRPr lang="nl-BE" sz="3300" dirty="0"/>
          </a:p>
        </p:txBody>
      </p:sp>
    </p:spTree>
    <p:extLst>
      <p:ext uri="{BB962C8B-B14F-4D97-AF65-F5344CB8AC3E}">
        <p14:creationId xmlns:p14="http://schemas.microsoft.com/office/powerpoint/2010/main" val="276181399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FB141-F9BA-CBD0-7543-E2D21CDE241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2B6B121-D257-6698-AE77-E672733BEAD8}"/>
              </a:ext>
            </a:extLst>
          </p:cNvPr>
          <p:cNvSpPr>
            <a:spLocks noGrp="1"/>
          </p:cNvSpPr>
          <p:nvPr>
            <p:ph type="title"/>
          </p:nvPr>
        </p:nvSpPr>
        <p:spPr/>
        <p:txBody>
          <a:bodyPr/>
          <a:lstStyle/>
          <a:p>
            <a:r>
              <a:rPr lang="fr-FR" dirty="0"/>
              <a:t>Conclusion</a:t>
            </a:r>
          </a:p>
        </p:txBody>
      </p:sp>
      <p:sp>
        <p:nvSpPr>
          <p:cNvPr id="3" name="Espace réservé du contenu 2">
            <a:extLst>
              <a:ext uri="{FF2B5EF4-FFF2-40B4-BE49-F238E27FC236}">
                <a16:creationId xmlns:a16="http://schemas.microsoft.com/office/drawing/2014/main" id="{8B7DDD02-0249-C06C-ED48-0176547FDCFD}"/>
              </a:ext>
            </a:extLst>
          </p:cNvPr>
          <p:cNvSpPr>
            <a:spLocks noGrp="1"/>
          </p:cNvSpPr>
          <p:nvPr>
            <p:ph idx="1"/>
          </p:nvPr>
        </p:nvSpPr>
        <p:spPr>
          <a:xfrm>
            <a:off x="838200" y="1584660"/>
            <a:ext cx="10515600" cy="4351338"/>
          </a:xfrm>
        </p:spPr>
        <p:txBody>
          <a:bodyPr>
            <a:noAutofit/>
          </a:bodyPr>
          <a:lstStyle/>
          <a:p>
            <a:pPr marL="0" indent="0">
              <a:buNone/>
            </a:pPr>
            <a:r>
              <a:rPr lang="nl-BE" sz="3300" dirty="0"/>
              <a:t>Conclusion de la conclusion</a:t>
            </a:r>
          </a:p>
          <a:p>
            <a:pPr marL="0" indent="0">
              <a:buNone/>
            </a:pPr>
            <a:endParaRPr lang="nl-BE" sz="3300" dirty="0"/>
          </a:p>
          <a:p>
            <a:pPr marL="0" indent="0">
              <a:buNone/>
            </a:pPr>
            <a:r>
              <a:rPr lang="nl-BE" sz="3300" dirty="0"/>
              <a:t>É-motion est ce qui meut hors de.</a:t>
            </a:r>
          </a:p>
          <a:p>
            <a:pPr marL="0" indent="0">
              <a:buNone/>
            </a:pPr>
            <a:endParaRPr lang="nl-BE" sz="3300" dirty="0"/>
          </a:p>
          <a:p>
            <a:pPr marL="0" indent="0" algn="just">
              <a:buNone/>
            </a:pPr>
            <a:r>
              <a:rPr lang="en-AU" sz="3600" i="1" dirty="0"/>
              <a:t>Marc</a:t>
            </a:r>
            <a:r>
              <a:rPr lang="en-AU" sz="3600" dirty="0"/>
              <a:t> 16, 8 : Et</a:t>
            </a:r>
            <a:r>
              <a:rPr lang="fr-FR" sz="3600" dirty="0"/>
              <a:t>, sortant, elles se sauvèrent hors du tombeau. En effet un tremblement et </a:t>
            </a:r>
            <a:r>
              <a:rPr lang="fr-FR" sz="3600" dirty="0">
                <a:highlight>
                  <a:srgbClr val="FFFF00"/>
                </a:highlight>
              </a:rPr>
              <a:t>une </a:t>
            </a:r>
            <a:r>
              <a:rPr lang="fr-FR" sz="3600" dirty="0" err="1">
                <a:highlight>
                  <a:srgbClr val="FFFF00"/>
                </a:highlight>
              </a:rPr>
              <a:t>é-motion</a:t>
            </a:r>
            <a:r>
              <a:rPr lang="fr-FR" sz="3600" dirty="0">
                <a:highlight>
                  <a:srgbClr val="FFFF00"/>
                </a:highlight>
              </a:rPr>
              <a:t> (</a:t>
            </a:r>
            <a:r>
              <a:rPr lang="fr-BE" sz="3600" dirty="0" err="1">
                <a:highlight>
                  <a:srgbClr val="FFFF00"/>
                </a:highlight>
              </a:rPr>
              <a:t>ἔκστ</a:t>
            </a:r>
            <a:r>
              <a:rPr lang="fr-BE" sz="3600" dirty="0">
                <a:highlight>
                  <a:srgbClr val="FFFF00"/>
                </a:highlight>
              </a:rPr>
              <a:t>α</a:t>
            </a:r>
            <a:r>
              <a:rPr lang="fr-BE" sz="3600" dirty="0" err="1">
                <a:highlight>
                  <a:srgbClr val="FFFF00"/>
                </a:highlight>
              </a:rPr>
              <a:t>σις</a:t>
            </a:r>
            <a:r>
              <a:rPr lang="fr-FR" sz="3600" dirty="0">
                <a:highlight>
                  <a:srgbClr val="FFFF00"/>
                </a:highlight>
              </a:rPr>
              <a:t>) </a:t>
            </a:r>
            <a:r>
              <a:rPr lang="fr-FR" sz="3600" dirty="0"/>
              <a:t>les possédaient</a:t>
            </a:r>
            <a:r>
              <a:rPr lang="nl-BE" sz="3300" dirty="0"/>
              <a:t> </a:t>
            </a:r>
            <a:r>
              <a:rPr lang="fr-FR" sz="3600" dirty="0"/>
              <a:t>et elles ne dirent rien à personne. </a:t>
            </a:r>
            <a:r>
              <a:rPr lang="fr-FR" sz="3600" dirty="0">
                <a:highlight>
                  <a:srgbClr val="FFFF00"/>
                </a:highlight>
              </a:rPr>
              <a:t>Elles étaient dans une fuite (</a:t>
            </a:r>
            <a:r>
              <a:rPr lang="fr-BE" sz="3600" dirty="0" err="1">
                <a:highlight>
                  <a:srgbClr val="FFFF00"/>
                </a:highlight>
              </a:rPr>
              <a:t>ἐφο</a:t>
            </a:r>
            <a:r>
              <a:rPr lang="fr-BE" sz="3600" dirty="0">
                <a:highlight>
                  <a:srgbClr val="FFFF00"/>
                </a:highlight>
              </a:rPr>
              <a:t>β</a:t>
            </a:r>
            <a:r>
              <a:rPr lang="fr-BE" sz="3600" dirty="0" err="1">
                <a:highlight>
                  <a:srgbClr val="FFFF00"/>
                </a:highlight>
              </a:rPr>
              <a:t>οῦντο</a:t>
            </a:r>
            <a:r>
              <a:rPr lang="fr-FR" sz="3600" dirty="0">
                <a:highlight>
                  <a:srgbClr val="FFFF00"/>
                </a:highlight>
              </a:rPr>
              <a:t>) en effet. </a:t>
            </a:r>
            <a:endParaRPr lang="fr-BE" sz="3600" dirty="0">
              <a:highlight>
                <a:srgbClr val="FFFF00"/>
              </a:highlight>
            </a:endParaRPr>
          </a:p>
          <a:p>
            <a:pPr marL="0" indent="0" algn="just">
              <a:buNone/>
            </a:pPr>
            <a:endParaRPr lang="nl-BE" sz="3300" dirty="0"/>
          </a:p>
          <a:p>
            <a:pPr marL="0" indent="0">
              <a:buNone/>
            </a:pPr>
            <a:endParaRPr lang="nl-BE" sz="3300" dirty="0"/>
          </a:p>
        </p:txBody>
      </p:sp>
    </p:spTree>
    <p:extLst>
      <p:ext uri="{BB962C8B-B14F-4D97-AF65-F5344CB8AC3E}">
        <p14:creationId xmlns:p14="http://schemas.microsoft.com/office/powerpoint/2010/main" val="197212779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1515</TotalTime>
  <Words>5542</Words>
  <Application>Microsoft Macintosh PowerPoint</Application>
  <PresentationFormat>Grand écran</PresentationFormat>
  <Paragraphs>461</Paragraphs>
  <Slides>100</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100</vt:i4>
      </vt:variant>
    </vt:vector>
  </HeadingPairs>
  <TitlesOfParts>
    <vt:vector size="104" baseType="lpstr">
      <vt:lpstr>Aptos</vt:lpstr>
      <vt:lpstr>Aptos Display</vt:lpstr>
      <vt:lpstr>Arial</vt:lpstr>
      <vt:lpstr>Thème Office</vt:lpstr>
      <vt:lpstr>Les émotions nées du vide Quelques propositions méthodologiques pour saisir les émotions que le texte biblique ne dit pas.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1. Identifier les émotions des personnages</vt:lpstr>
      <vt:lpstr>1. Identifier les émotions des personnages</vt:lpstr>
      <vt:lpstr>1. Identifier les émotions des personnages</vt:lpstr>
      <vt:lpstr>1. Identifier les émotions des personnages</vt:lpstr>
      <vt:lpstr>1. Identifier les émotions des personnages</vt:lpstr>
      <vt:lpstr>1. Identifier les émotions des personnages</vt:lpstr>
      <vt:lpstr>1. Identifier les émotions des personnages</vt:lpstr>
      <vt:lpstr>1. Identifier les émotions des personnages</vt:lpstr>
      <vt:lpstr>Présentation PowerPoint</vt:lpstr>
      <vt:lpstr>Présentation PowerPoint</vt:lpstr>
      <vt:lpstr>Présentation PowerPoint</vt:lpstr>
      <vt:lpstr>Présentation PowerPoint</vt:lpstr>
      <vt:lpstr>Présentation PowerPoint</vt:lpstr>
      <vt:lpstr>1. Identifier les émotions des personnages</vt:lpstr>
      <vt:lpstr>1. Identifier les émotions des personnages</vt:lpstr>
      <vt:lpstr>1. Identifier les émotions des personnages</vt:lpstr>
      <vt:lpstr>1. Identifier les émotions des personnages</vt:lpstr>
      <vt:lpstr>1. Identifier les émotions des personnages</vt:lpstr>
      <vt:lpstr>1. Identifier les émotions des personnages</vt:lpstr>
      <vt:lpstr>1. Identifier les émotions des personnages</vt:lpstr>
      <vt:lpstr>Présentation PowerPoint</vt:lpstr>
      <vt:lpstr>Présentation PowerPoint</vt:lpstr>
      <vt:lpstr>Présentation PowerPoint</vt:lpstr>
      <vt:lpstr>Présentation PowerPoint</vt:lpstr>
      <vt:lpstr>1. Identifier les émotions des personnages</vt:lpstr>
      <vt:lpstr>1. Identifier les émotions des personnages</vt:lpstr>
      <vt:lpstr>Présentation PowerPoint</vt:lpstr>
      <vt:lpstr>Seul portrait indirect de la maîtresse de Rembrandt, de Hendrickje Stoffels    Relation jugée coupable par les autorités religieuses  </vt:lpstr>
      <vt:lpstr>Seul portrait indirect de la maîtresse de Rembrandt, de Hendrickje Stoffels    Relation jugée coupable par les autorités religieuses  Fausse couche et possible mastite</vt:lpstr>
      <vt:lpstr>Présentation PowerPoint</vt:lpstr>
      <vt:lpstr>2. Quel processus émotionnel face au texte ?</vt:lpstr>
      <vt:lpstr>2. Quel processus émotionnel face au texte ?</vt:lpstr>
      <vt:lpstr>2. Quel processus émotionnel face au texte ?</vt:lpstr>
      <vt:lpstr>2. Quel processus émotionnel face au texte ?</vt:lpstr>
      <vt:lpstr>2. Quel processus émotionnel face au texte ?</vt:lpstr>
      <vt:lpstr>2. Quel processus émotionnel face au texte ?</vt:lpstr>
      <vt:lpstr>2. Quel processus émotionnel face au texte ?</vt:lpstr>
      <vt:lpstr>2. Quel processus émotionnel face au texte ?</vt:lpstr>
      <vt:lpstr>2. Quel processus émotionnel face au texte ?</vt:lpstr>
      <vt:lpstr>Présentation PowerPoint</vt:lpstr>
      <vt:lpstr>Présentation PowerPoint</vt:lpstr>
      <vt:lpstr>Présentation PowerPoint</vt:lpstr>
      <vt:lpstr>Présentation PowerPoint</vt:lpstr>
      <vt:lpstr>Présentation PowerPoint</vt:lpstr>
      <vt:lpstr>2. Quel processus émotionnel face au texte ?</vt:lpstr>
      <vt:lpstr>2. Quel processus émotionnel face au texte ?</vt:lpstr>
      <vt:lpstr>2. Quel processus émotionnel face au texte ?</vt:lpstr>
      <vt:lpstr>2. Quel processus émotionnel face au texte ?</vt:lpstr>
      <vt:lpstr>2. Quel processus émotionnel face au texte ?</vt:lpstr>
      <vt:lpstr>2. Quel processus émotionnel face au texte ?</vt:lpstr>
      <vt:lpstr>2. Quel processus émotionnel face au texte ?</vt:lpstr>
      <vt:lpstr>2. Quel processus émotionnel face au texte ?</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3. D’émotions à émotions</vt:lpstr>
      <vt:lpstr>Conclusion</vt:lpstr>
      <vt:lpstr>Conclusion</vt:lpstr>
      <vt:lpstr>Conclusion</vt:lpstr>
      <vt:lpstr>Conclusion</vt:lpstr>
      <vt:lpstr>Conclusion</vt:lpstr>
      <vt:lpstr>Conclusion</vt:lpstr>
      <vt:lpstr>Conclusion</vt:lpstr>
      <vt:lpstr>Conclusion</vt:lpstr>
      <vt:lpstr>Conclusion</vt:lpstr>
      <vt:lpstr>Conclusion</vt:lpstr>
      <vt:lpstr>Conclusion</vt:lpstr>
      <vt:lpstr>Conclusion</vt:lpstr>
      <vt:lpstr>Conclusion</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Antoine Paris</dc:creator>
  <cp:lastModifiedBy>Antoine Paris</cp:lastModifiedBy>
  <cp:revision>26</cp:revision>
  <dcterms:created xsi:type="dcterms:W3CDTF">2026-06-09T22:37:01Z</dcterms:created>
  <dcterms:modified xsi:type="dcterms:W3CDTF">2026-06-11T13:39:58Z</dcterms:modified>
</cp:coreProperties>
</file>