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58" r:id="rId3"/>
    <p:sldId id="259" r:id="rId4"/>
    <p:sldId id="260" r:id="rId5"/>
    <p:sldId id="261" r:id="rId6"/>
    <p:sldId id="262" r:id="rId7"/>
    <p:sldId id="263" r:id="rId8"/>
    <p:sldId id="265" r:id="rId9"/>
    <p:sldId id="266" r:id="rId10"/>
    <p:sldId id="267" r:id="rId11"/>
    <p:sldId id="268" r:id="rId12"/>
    <p:sldId id="283"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396" y="60"/>
      </p:cViewPr>
      <p:guideLst>
        <p:guide orient="horz" pos="2160"/>
        <p:guide pos="3840"/>
      </p:guideLst>
    </p:cSldViewPr>
  </p:slideViewPr>
  <p:notesTextViewPr>
    <p:cViewPr>
      <p:scale>
        <a:sx n="1" d="1"/>
        <a:sy n="1" d="1"/>
      </p:scale>
      <p:origin x="0" y="0"/>
    </p:cViewPr>
  </p:notesTextViewPr>
  <p:notesViewPr>
    <p:cSldViewPr snapToGrid="0">
      <p:cViewPr>
        <p:scale>
          <a:sx n="100" d="100"/>
          <a:sy n="100" d="100"/>
        </p:scale>
        <p:origin x="1806" y="-4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7191DC4-351E-4083-8296-A17D5D285C62}" type="datetimeFigureOut">
              <a:rPr lang="fr-FR" smtClean="0"/>
              <a:t>30/04/2018</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3FC4E3D-9603-4825-AA8F-7CC324D45A38}" type="slidenum">
              <a:rPr lang="fr-FR" smtClean="0"/>
              <a:t>‹N°›</a:t>
            </a:fld>
            <a:endParaRPr lang="fr-FR"/>
          </a:p>
        </p:txBody>
      </p:sp>
    </p:spTree>
    <p:extLst>
      <p:ext uri="{BB962C8B-B14F-4D97-AF65-F5344CB8AC3E}">
        <p14:creationId xmlns:p14="http://schemas.microsoft.com/office/powerpoint/2010/main" val="3686007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a:t>La période antérieure à 1750 se caractérise par une relative stagnation du chiffre de la population, oscillant entre 1,5 et 2 millions </a:t>
            </a:r>
            <a:r>
              <a:rPr lang="fr-BE" dirty="0" smtClean="0"/>
              <a:t>d’habitants.</a:t>
            </a:r>
          </a:p>
          <a:p>
            <a:r>
              <a:rPr lang="fr-BE" dirty="0"/>
              <a:t>Un première phase de croissance démographique soutenue et plus régulière s’enclenche vers 1750 et voit la population de la Belgique augmenter de 2,3 à 3,8 millions d’habitants à la veille de l’Indépendance (1830). D’une part, les incursions meurtrières des épidémies ainsi que les famines brisent moins fréquemment l’élan démographique et il en découle une diminution de la mortalité. D’autre part, le développement des petites industries rurales et de l’industrie à domicile, permettant le cumul des activités agricoles et proto-industrielles et favorisant le travail des femmes et des enfants, a permis sinon l’amélioration du niveau de vie par le cumul des revenus, à tout le moins l’absorption du trop-plein démographique. </a:t>
            </a:r>
            <a:endParaRPr lang="fr-BE" dirty="0" smtClean="0"/>
          </a:p>
          <a:p>
            <a:r>
              <a:rPr lang="fr-BE" dirty="0"/>
              <a:t>A partir de 1830, les effectifs de population grimpent en flèche : le seuil de 4 millions d’habitants est dépassé en 1839, celui de 5 millions en 1870 et 20 années supplémentaires suffiront pour atteindre le chiffre de 6 millions d’âmes. Les délais se raccourcissent encore puisque le cap de 7 millions est dépassé en 1905. La période 1830-1910 constitue sans nul doute l’âge d’or de la croissance démographique en </a:t>
            </a:r>
            <a:r>
              <a:rPr lang="fr-BE" dirty="0" smtClean="0"/>
              <a:t>Belgique.</a:t>
            </a:r>
          </a:p>
          <a:p>
            <a:r>
              <a:rPr lang="fr-BE" dirty="0"/>
              <a:t>Au cours du 20</a:t>
            </a:r>
            <a:r>
              <a:rPr lang="fr-BE" baseline="30000" dirty="0"/>
              <a:t>e</a:t>
            </a:r>
            <a:r>
              <a:rPr lang="fr-BE" dirty="0"/>
              <a:t> siècle, le taux annuel de croissance est moins élevé, fluctuant entre 0,2 et 0,4% durant l’entre-deux-guerres, avec une tendance nette au ralentissement, et entre 1950 et 1970. </a:t>
            </a:r>
            <a:endParaRPr lang="fr-FR" dirty="0"/>
          </a:p>
        </p:txBody>
      </p:sp>
      <p:sp>
        <p:nvSpPr>
          <p:cNvPr id="4" name="Espace réservé du numéro de diapositive 3"/>
          <p:cNvSpPr>
            <a:spLocks noGrp="1"/>
          </p:cNvSpPr>
          <p:nvPr>
            <p:ph type="sldNum" sz="quarter" idx="10"/>
          </p:nvPr>
        </p:nvSpPr>
        <p:spPr/>
        <p:txBody>
          <a:bodyPr/>
          <a:lstStyle/>
          <a:p>
            <a:fld id="{F3FC4E3D-9603-4825-AA8F-7CC324D45A38}" type="slidenum">
              <a:rPr lang="fr-FR" smtClean="0"/>
              <a:t>2</a:t>
            </a:fld>
            <a:endParaRPr lang="fr-FR"/>
          </a:p>
        </p:txBody>
      </p:sp>
    </p:spTree>
    <p:extLst>
      <p:ext uri="{BB962C8B-B14F-4D97-AF65-F5344CB8AC3E}">
        <p14:creationId xmlns:p14="http://schemas.microsoft.com/office/powerpoint/2010/main" val="17038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0" name="Rectangle à coins arrondis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1" name="Rectangle à coins arrondis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r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fr-FR" smtClean="0"/>
              <a:t>Modifiez le style du titre</a:t>
            </a:r>
            <a:endParaRPr kumimoji="0" lang="en-US"/>
          </a:p>
        </p:txBody>
      </p:sp>
      <p:sp>
        <p:nvSpPr>
          <p:cNvPr id="9" name="Sous-titr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a:xfrm>
            <a:off x="8940800" y="4206240"/>
            <a:ext cx="1280160" cy="457200"/>
          </a:xfrm>
        </p:spPr>
        <p:txBody>
          <a:bodyPr/>
          <a:lstStyle/>
          <a:p>
            <a:fld id="{C175D5CF-FDF5-4335-A657-2AFD6B3E58AB}" type="datetimeFigureOut">
              <a:rPr lang="fr-FR" smtClean="0"/>
              <a:t>30/04/2018</a:t>
            </a:fld>
            <a:endParaRPr lang="fr-FR"/>
          </a:p>
        </p:txBody>
      </p:sp>
      <p:sp>
        <p:nvSpPr>
          <p:cNvPr id="17" name="Espace réservé du pied de page 16"/>
          <p:cNvSpPr>
            <a:spLocks noGrp="1"/>
          </p:cNvSpPr>
          <p:nvPr>
            <p:ph type="ftr" sz="quarter" idx="11"/>
          </p:nvPr>
        </p:nvSpPr>
        <p:spPr>
          <a:xfrm>
            <a:off x="7213600" y="4205288"/>
            <a:ext cx="1727200" cy="457200"/>
          </a:xfrm>
        </p:spPr>
        <p:txBody>
          <a:bodyPr/>
          <a:lstStyle/>
          <a:p>
            <a:endParaRPr lang="fr-FR"/>
          </a:p>
        </p:txBody>
      </p:sp>
      <p:sp>
        <p:nvSpPr>
          <p:cNvPr id="29" name="Espace réservé du numéro de diapositive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FB77C5B0-D1D2-4E94-AB1B-1385E43A3071}" type="slidenum">
              <a:rPr lang="fr-FR" smtClean="0"/>
              <a:t>‹N°›</a:t>
            </a:fld>
            <a:endParaRPr lang="fr-FR"/>
          </a:p>
        </p:txBody>
      </p:sp>
    </p:spTree>
    <p:extLst>
      <p:ext uri="{BB962C8B-B14F-4D97-AF65-F5344CB8AC3E}">
        <p14:creationId xmlns:p14="http://schemas.microsoft.com/office/powerpoint/2010/main" val="998394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175D5CF-FDF5-4335-A657-2AFD6B3E58AB}" type="datetimeFigureOut">
              <a:rPr lang="fr-FR" smtClean="0"/>
              <a:t>30/04/2018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77C5B0-D1D2-4E94-AB1B-1385E43A3071}" type="slidenum">
              <a:rPr lang="fr-FR" smtClean="0"/>
              <a:t>‹N°›</a:t>
            </a:fld>
            <a:endParaRPr lang="fr-FR"/>
          </a:p>
        </p:txBody>
      </p:sp>
    </p:spTree>
    <p:extLst>
      <p:ext uri="{BB962C8B-B14F-4D97-AF65-F5344CB8AC3E}">
        <p14:creationId xmlns:p14="http://schemas.microsoft.com/office/powerpoint/2010/main" val="3967368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042400" y="1143000"/>
            <a:ext cx="2540000" cy="5486400"/>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609600" y="1143000"/>
            <a:ext cx="8331200" cy="5486400"/>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175D5CF-FDF5-4335-A657-2AFD6B3E58AB}" type="datetimeFigureOut">
              <a:rPr lang="fr-FR" smtClean="0"/>
              <a:t>30/04/2018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77C5B0-D1D2-4E94-AB1B-1385E43A3071}" type="slidenum">
              <a:rPr lang="fr-FR" smtClean="0"/>
              <a:t>‹N°›</a:t>
            </a:fld>
            <a:endParaRPr lang="fr-FR"/>
          </a:p>
        </p:txBody>
      </p:sp>
    </p:spTree>
    <p:extLst>
      <p:ext uri="{BB962C8B-B14F-4D97-AF65-F5344CB8AC3E}">
        <p14:creationId xmlns:p14="http://schemas.microsoft.com/office/powerpoint/2010/main" val="987883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175D5CF-FDF5-4335-A657-2AFD6B3E58AB}" type="datetimeFigureOut">
              <a:rPr lang="fr-FR" smtClean="0"/>
              <a:t>30/04/2018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77C5B0-D1D2-4E94-AB1B-1385E43A3071}" type="slidenum">
              <a:rPr lang="fr-FR" smtClean="0"/>
              <a:t>‹N°›</a:t>
            </a:fld>
            <a:endParaRPr lang="fr-FR"/>
          </a:p>
        </p:txBody>
      </p:sp>
    </p:spTree>
    <p:extLst>
      <p:ext uri="{BB962C8B-B14F-4D97-AF65-F5344CB8AC3E}">
        <p14:creationId xmlns:p14="http://schemas.microsoft.com/office/powerpoint/2010/main" val="2707282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C175D5CF-FDF5-4335-A657-2AFD6B3E58AB}" type="datetimeFigureOut">
              <a:rPr lang="fr-FR" smtClean="0"/>
              <a:t>30/04/2018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77C5B0-D1D2-4E94-AB1B-1385E43A3071}" type="slidenum">
              <a:rPr lang="fr-FR" smtClean="0"/>
              <a:t>‹N°›</a:t>
            </a:fld>
            <a:endParaRPr lang="fr-FR"/>
          </a:p>
        </p:txBody>
      </p:sp>
    </p:spTree>
    <p:extLst>
      <p:ext uri="{BB962C8B-B14F-4D97-AF65-F5344CB8AC3E}">
        <p14:creationId xmlns:p14="http://schemas.microsoft.com/office/powerpoint/2010/main" val="243596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175D5CF-FDF5-4335-A657-2AFD6B3E58AB}" type="datetimeFigureOut">
              <a:rPr lang="fr-FR" smtClean="0"/>
              <a:t>30/04/2018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B77C5B0-D1D2-4E94-AB1B-1385E43A3071}" type="slidenum">
              <a:rPr lang="fr-FR" smtClean="0"/>
              <a:t>‹N°›</a:t>
            </a:fld>
            <a:endParaRPr lang="fr-FR"/>
          </a:p>
        </p:txBody>
      </p:sp>
    </p:spTree>
    <p:extLst>
      <p:ext uri="{BB962C8B-B14F-4D97-AF65-F5344CB8AC3E}">
        <p14:creationId xmlns:p14="http://schemas.microsoft.com/office/powerpoint/2010/main" val="694802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8000" y="1143000"/>
            <a:ext cx="11176000" cy="1069848"/>
          </a:xfrm>
        </p:spPr>
        <p:txBody>
          <a:bodyPr anchor="ctr"/>
          <a:lstStyle>
            <a:lvl1pPr>
              <a:defRPr sz="4000" b="0" i="0" cap="none"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e la date 25"/>
          <p:cNvSpPr>
            <a:spLocks noGrp="1"/>
          </p:cNvSpPr>
          <p:nvPr>
            <p:ph type="dt" sz="half" idx="10"/>
          </p:nvPr>
        </p:nvSpPr>
        <p:spPr/>
        <p:txBody>
          <a:bodyPr rtlCol="0"/>
          <a:lstStyle/>
          <a:p>
            <a:fld id="{C175D5CF-FDF5-4335-A657-2AFD6B3E58AB}" type="datetimeFigureOut">
              <a:rPr lang="fr-FR" smtClean="0"/>
              <a:t>30/04/2018</a:t>
            </a:fld>
            <a:endParaRPr lang="fr-FR"/>
          </a:p>
        </p:txBody>
      </p:sp>
      <p:sp>
        <p:nvSpPr>
          <p:cNvPr id="27" name="Espace réservé du numéro de diapositive 26"/>
          <p:cNvSpPr>
            <a:spLocks noGrp="1"/>
          </p:cNvSpPr>
          <p:nvPr>
            <p:ph type="sldNum" sz="quarter" idx="11"/>
          </p:nvPr>
        </p:nvSpPr>
        <p:spPr/>
        <p:txBody>
          <a:bodyPr rtlCol="0"/>
          <a:lstStyle/>
          <a:p>
            <a:fld id="{FB77C5B0-D1D2-4E94-AB1B-1385E43A3071}" type="slidenum">
              <a:rPr lang="fr-FR" smtClean="0"/>
              <a:t>‹N°›</a:t>
            </a:fld>
            <a:endParaRPr lang="fr-FR"/>
          </a:p>
        </p:txBody>
      </p:sp>
      <p:sp>
        <p:nvSpPr>
          <p:cNvPr id="28" name="Espace réservé du pied de page 27"/>
          <p:cNvSpPr>
            <a:spLocks noGrp="1"/>
          </p:cNvSpPr>
          <p:nvPr>
            <p:ph type="ftr" sz="quarter" idx="12"/>
          </p:nvPr>
        </p:nvSpPr>
        <p:spPr/>
        <p:txBody>
          <a:bodyPr rtlCol="0"/>
          <a:lstStyle/>
          <a:p>
            <a:endParaRPr lang="fr-FR"/>
          </a:p>
        </p:txBody>
      </p:sp>
    </p:spTree>
    <p:extLst>
      <p:ext uri="{BB962C8B-B14F-4D97-AF65-F5344CB8AC3E}">
        <p14:creationId xmlns:p14="http://schemas.microsoft.com/office/powerpoint/2010/main" val="691303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fr-FR" smtClean="0"/>
              <a:t>Modifiez le style du titre</a:t>
            </a:r>
            <a:endParaRPr kumimoji="0" lang="en-US"/>
          </a:p>
        </p:txBody>
      </p:sp>
      <p:sp>
        <p:nvSpPr>
          <p:cNvPr id="3" name="Espace réservé de la date 2"/>
          <p:cNvSpPr>
            <a:spLocks noGrp="1"/>
          </p:cNvSpPr>
          <p:nvPr>
            <p:ph type="dt" sz="half" idx="10"/>
          </p:nvPr>
        </p:nvSpPr>
        <p:spPr>
          <a:xfrm>
            <a:off x="8778240" y="612648"/>
            <a:ext cx="1276352" cy="457200"/>
          </a:xfrm>
        </p:spPr>
        <p:txBody>
          <a:bodyPr/>
          <a:lstStyle/>
          <a:p>
            <a:fld id="{C175D5CF-FDF5-4335-A657-2AFD6B3E58AB}" type="datetimeFigureOut">
              <a:rPr lang="fr-FR" smtClean="0"/>
              <a:t>30/04/2018</a:t>
            </a:fld>
            <a:endParaRPr lang="fr-FR"/>
          </a:p>
        </p:txBody>
      </p:sp>
      <p:sp>
        <p:nvSpPr>
          <p:cNvPr id="4" name="Espace réservé du pied de page 3"/>
          <p:cNvSpPr>
            <a:spLocks noGrp="1"/>
          </p:cNvSpPr>
          <p:nvPr>
            <p:ph type="ftr" sz="quarter" idx="11"/>
          </p:nvPr>
        </p:nvSpPr>
        <p:spPr>
          <a:xfrm>
            <a:off x="7010400" y="612648"/>
            <a:ext cx="1767840" cy="457200"/>
          </a:xfrm>
        </p:spPr>
        <p:txBody>
          <a:bodyPr/>
          <a:lstStyle/>
          <a:p>
            <a:endParaRPr lang="fr-FR"/>
          </a:p>
        </p:txBody>
      </p:sp>
      <p:sp>
        <p:nvSpPr>
          <p:cNvPr id="5" name="Espace réservé du numéro de diapositive 4"/>
          <p:cNvSpPr>
            <a:spLocks noGrp="1"/>
          </p:cNvSpPr>
          <p:nvPr>
            <p:ph type="sldNum" sz="quarter" idx="12"/>
          </p:nvPr>
        </p:nvSpPr>
        <p:spPr>
          <a:xfrm>
            <a:off x="10899648" y="2272"/>
            <a:ext cx="1016000" cy="365760"/>
          </a:xfrm>
        </p:spPr>
        <p:txBody>
          <a:bodyPr/>
          <a:lstStyle/>
          <a:p>
            <a:fld id="{FB77C5B0-D1D2-4E94-AB1B-1385E43A3071}" type="slidenum">
              <a:rPr lang="fr-FR" smtClean="0"/>
              <a:t>‹N°›</a:t>
            </a:fld>
            <a:endParaRPr lang="fr-FR"/>
          </a:p>
        </p:txBody>
      </p:sp>
    </p:spTree>
    <p:extLst>
      <p:ext uri="{BB962C8B-B14F-4D97-AF65-F5344CB8AC3E}">
        <p14:creationId xmlns:p14="http://schemas.microsoft.com/office/powerpoint/2010/main" val="3118332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175D5CF-FDF5-4335-A657-2AFD6B3E58AB}" type="datetimeFigureOut">
              <a:rPr lang="fr-FR" smtClean="0"/>
              <a:t>30/04/2018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B77C5B0-D1D2-4E94-AB1B-1385E43A3071}" type="slidenum">
              <a:rPr lang="fr-FR" smtClean="0"/>
              <a:t>‹N°›</a:t>
            </a:fld>
            <a:endParaRPr lang="fr-FR"/>
          </a:p>
        </p:txBody>
      </p:sp>
    </p:spTree>
    <p:extLst>
      <p:ext uri="{BB962C8B-B14F-4D97-AF65-F5344CB8AC3E}">
        <p14:creationId xmlns:p14="http://schemas.microsoft.com/office/powerpoint/2010/main" val="3086743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137995" y="1101970"/>
            <a:ext cx="4511040" cy="877824"/>
          </a:xfrm>
        </p:spPr>
        <p:txBody>
          <a:bodyPr anchor="b"/>
          <a:lstStyle>
            <a:lvl1pPr algn="l">
              <a:buNone/>
              <a:defRPr sz="1800" b="1"/>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175D5CF-FDF5-4335-A657-2AFD6B3E58AB}" type="datetimeFigureOut">
              <a:rPr lang="fr-FR" smtClean="0"/>
              <a:t>30/04/2018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B77C5B0-D1D2-4E94-AB1B-1385E43A3071}" type="slidenum">
              <a:rPr lang="fr-FR" smtClean="0"/>
              <a:t>‹N°›</a:t>
            </a:fld>
            <a:endParaRPr lang="fr-FR"/>
          </a:p>
        </p:txBody>
      </p:sp>
    </p:spTree>
    <p:extLst>
      <p:ext uri="{BB962C8B-B14F-4D97-AF65-F5344CB8AC3E}">
        <p14:creationId xmlns:p14="http://schemas.microsoft.com/office/powerpoint/2010/main" val="2680651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C175D5CF-FDF5-4335-A657-2AFD6B3E58AB}" type="datetimeFigureOut">
              <a:rPr lang="fr-FR" smtClean="0"/>
              <a:t>30/04/2018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B77C5B0-D1D2-4E94-AB1B-1385E43A3071}" type="slidenum">
              <a:rPr lang="fr-FR" smtClean="0"/>
              <a:t>‹N°›</a:t>
            </a:fld>
            <a:endParaRPr lang="fr-FR"/>
          </a:p>
        </p:txBody>
      </p:sp>
    </p:spTree>
    <p:extLst>
      <p:ext uri="{BB962C8B-B14F-4D97-AF65-F5344CB8AC3E}">
        <p14:creationId xmlns:p14="http://schemas.microsoft.com/office/powerpoint/2010/main" val="1424148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3" name="Rectangle à coins arrondis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4" name="Rectangle à coins arrondis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Espace réservé du titre 21"/>
          <p:cNvSpPr>
            <a:spLocks noGrp="1"/>
          </p:cNvSpPr>
          <p:nvPr>
            <p:ph type="title"/>
          </p:nvPr>
        </p:nvSpPr>
        <p:spPr>
          <a:xfrm>
            <a:off x="609600" y="1143000"/>
            <a:ext cx="10972800" cy="1066800"/>
          </a:xfrm>
          <a:prstGeom prst="rect">
            <a:avLst/>
          </a:prstGeom>
        </p:spPr>
        <p:txBody>
          <a:bodyPr vert="horz" anchor="ctr">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C175D5CF-FDF5-4335-A657-2AFD6B3E58AB}" type="datetimeFigureOut">
              <a:rPr lang="fr-FR" smtClean="0"/>
              <a:t>30/04/2018</a:t>
            </a:fld>
            <a:endParaRPr lang="fr-FR"/>
          </a:p>
        </p:txBody>
      </p:sp>
      <p:sp>
        <p:nvSpPr>
          <p:cNvPr id="3" name="Espace réservé du pied de page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fr-FR"/>
          </a:p>
        </p:txBody>
      </p:sp>
      <p:sp>
        <p:nvSpPr>
          <p:cNvPr id="23" name="Espace réservé du numéro de diapositive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FB77C5B0-D1D2-4E94-AB1B-1385E43A3071}" type="slidenum">
              <a:rPr lang="fr-FR" smtClean="0"/>
              <a:t>‹N°›</a:t>
            </a:fld>
            <a:endParaRPr lang="fr-FR"/>
          </a:p>
        </p:txBody>
      </p:sp>
    </p:spTree>
    <p:extLst>
      <p:ext uri="{BB962C8B-B14F-4D97-AF65-F5344CB8AC3E}">
        <p14:creationId xmlns:p14="http://schemas.microsoft.com/office/powerpoint/2010/main" val="9494577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w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57200" y="1624649"/>
            <a:ext cx="11277600" cy="889952"/>
          </a:xfrm>
        </p:spPr>
        <p:txBody>
          <a:bodyPr>
            <a:noAutofit/>
          </a:bodyPr>
          <a:lstStyle/>
          <a:p>
            <a:pPr algn="ctr"/>
            <a:r>
              <a:rPr lang="fr-BE" sz="4000" b="1" dirty="0" smtClean="0">
                <a:latin typeface="Cambria" panose="02040503050406030204" pitchFamily="18" charset="0"/>
              </a:rPr>
              <a:t/>
            </a:r>
            <a:br>
              <a:rPr lang="fr-BE" sz="4000" b="1" dirty="0" smtClean="0">
                <a:latin typeface="Cambria" panose="02040503050406030204" pitchFamily="18" charset="0"/>
              </a:rPr>
            </a:br>
            <a:endParaRPr lang="fr-FR" sz="4000" dirty="0">
              <a:latin typeface="Cambria" panose="02040503050406030204" pitchFamily="18" charset="0"/>
            </a:endParaRPr>
          </a:p>
        </p:txBody>
      </p:sp>
      <p:sp>
        <p:nvSpPr>
          <p:cNvPr id="7" name="Titre 1"/>
          <p:cNvSpPr txBox="1">
            <a:spLocks/>
          </p:cNvSpPr>
          <p:nvPr/>
        </p:nvSpPr>
        <p:spPr>
          <a:xfrm>
            <a:off x="555811" y="5044682"/>
            <a:ext cx="11277600" cy="1470025"/>
          </a:xfrm>
          <a:prstGeom prst="rect">
            <a:avLst/>
          </a:prstGeom>
        </p:spPr>
        <p:txBody>
          <a:bodyPr vert="horz" anchor="b">
            <a:noAutofit/>
          </a:bodyPr>
          <a:lstStyle>
            <a:lvl1pPr algn="l" rtl="0" eaLnBrk="1" latinLnBrk="0" hangingPunct="1">
              <a:spcBef>
                <a:spcPct val="0"/>
              </a:spcBef>
              <a:buNone/>
              <a:defRPr kumimoji="0" sz="4400" kern="1200">
                <a:solidFill>
                  <a:schemeClr val="bg1"/>
                </a:solidFill>
                <a:latin typeface="+mj-lt"/>
                <a:ea typeface="+mj-ea"/>
                <a:cs typeface="+mj-cs"/>
              </a:defRPr>
            </a:lvl1pPr>
          </a:lstStyle>
          <a:p>
            <a:pPr algn="ctr"/>
            <a:endParaRPr lang="fr-FR" sz="4000" dirty="0">
              <a:solidFill>
                <a:schemeClr val="tx1"/>
              </a:solidFill>
              <a:latin typeface="Cambria" panose="02040503050406030204" pitchFamily="18" charset="0"/>
            </a:endParaRPr>
          </a:p>
        </p:txBody>
      </p:sp>
      <p:sp>
        <p:nvSpPr>
          <p:cNvPr id="3" name="ZoneTexte 2"/>
          <p:cNvSpPr txBox="1"/>
          <p:nvPr/>
        </p:nvSpPr>
        <p:spPr>
          <a:xfrm>
            <a:off x="1630675" y="1437383"/>
            <a:ext cx="8674169" cy="1077218"/>
          </a:xfrm>
          <a:prstGeom prst="rect">
            <a:avLst/>
          </a:prstGeom>
          <a:noFill/>
        </p:spPr>
        <p:txBody>
          <a:bodyPr wrap="none" rtlCol="0">
            <a:spAutoFit/>
          </a:bodyPr>
          <a:lstStyle/>
          <a:p>
            <a:pPr algn="ctr"/>
            <a:r>
              <a:rPr lang="fr-BE" sz="3200" dirty="0" smtClean="0">
                <a:solidFill>
                  <a:schemeClr val="accent3">
                    <a:lumMod val="20000"/>
                    <a:lumOff val="80000"/>
                  </a:schemeClr>
                </a:solidFill>
              </a:rPr>
              <a:t>Les inégalités sociales et spatiales de mortalité </a:t>
            </a:r>
          </a:p>
          <a:p>
            <a:pPr algn="ctr"/>
            <a:r>
              <a:rPr lang="fr-BE" sz="3200" dirty="0" smtClean="0">
                <a:solidFill>
                  <a:schemeClr val="accent3">
                    <a:lumMod val="20000"/>
                    <a:lumOff val="80000"/>
                  </a:schemeClr>
                </a:solidFill>
              </a:rPr>
              <a:t>en Belgique depuis 1991</a:t>
            </a:r>
            <a:endParaRPr lang="fr-BE" sz="3200" dirty="0">
              <a:solidFill>
                <a:schemeClr val="accent3">
                  <a:lumMod val="20000"/>
                  <a:lumOff val="80000"/>
                </a:schemeClr>
              </a:solidFill>
            </a:endParaRPr>
          </a:p>
        </p:txBody>
      </p:sp>
      <p:sp>
        <p:nvSpPr>
          <p:cNvPr id="4" name="ZoneTexte 3"/>
          <p:cNvSpPr txBox="1"/>
          <p:nvPr/>
        </p:nvSpPr>
        <p:spPr>
          <a:xfrm>
            <a:off x="2918012" y="5044682"/>
            <a:ext cx="6973384" cy="369332"/>
          </a:xfrm>
          <a:prstGeom prst="rect">
            <a:avLst/>
          </a:prstGeom>
          <a:noFill/>
        </p:spPr>
        <p:txBody>
          <a:bodyPr wrap="none" rtlCol="0">
            <a:spAutoFit/>
          </a:bodyPr>
          <a:lstStyle/>
          <a:p>
            <a:r>
              <a:rPr lang="fr-BE" dirty="0" smtClean="0"/>
              <a:t>Thierry Eggerickx, Jean-Paul </a:t>
            </a:r>
            <a:r>
              <a:rPr lang="fr-BE" dirty="0" err="1" smtClean="0"/>
              <a:t>Sanderson</a:t>
            </a:r>
            <a:r>
              <a:rPr lang="fr-BE" dirty="0" smtClean="0"/>
              <a:t>, Christophe </a:t>
            </a:r>
            <a:r>
              <a:rPr lang="fr-BE" dirty="0" err="1" smtClean="0"/>
              <a:t>Vandeschrick</a:t>
            </a:r>
            <a:endParaRPr lang="fr-BE" dirty="0"/>
          </a:p>
        </p:txBody>
      </p:sp>
    </p:spTree>
    <p:extLst>
      <p:ext uri="{BB962C8B-B14F-4D97-AF65-F5344CB8AC3E}">
        <p14:creationId xmlns:p14="http://schemas.microsoft.com/office/powerpoint/2010/main" val="12434244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9259" y="1106423"/>
            <a:ext cx="10972800" cy="4904411"/>
          </a:xfrm>
        </p:spPr>
        <p:txBody>
          <a:bodyPr>
            <a:normAutofit fontScale="77500" lnSpcReduction="20000"/>
          </a:bodyPr>
          <a:lstStyle/>
          <a:p>
            <a:pPr marL="285750" indent="-285750">
              <a:buFontTx/>
              <a:buChar char="-"/>
            </a:pPr>
            <a:r>
              <a:rPr lang="fr-BE" i="1" dirty="0"/>
              <a:t>Comment</a:t>
            </a:r>
            <a:r>
              <a:rPr lang="fr-BE" dirty="0"/>
              <a:t> ?</a:t>
            </a:r>
          </a:p>
          <a:p>
            <a:pPr marL="285750" indent="-285750">
              <a:buFontTx/>
              <a:buChar char="-"/>
            </a:pPr>
            <a:endParaRPr lang="fr-BE" dirty="0"/>
          </a:p>
          <a:p>
            <a:pPr marL="363538" indent="-363538" algn="just">
              <a:buFont typeface="Wingdings" panose="05000000000000000000" pitchFamily="2" charset="2"/>
              <a:buChar char="Ø"/>
            </a:pPr>
            <a:r>
              <a:rPr lang="fr-BE" sz="2900" dirty="0">
                <a:cs typeface="Times New Roman" panose="02020603050405020304" pitchFamily="18" charset="0"/>
              </a:rPr>
              <a:t>Trois dimensions : niveau d’étude, catégorie socio-professionnelle et caractéristique du logement.</a:t>
            </a:r>
          </a:p>
          <a:p>
            <a:pPr marL="363538" indent="-363538" algn="just">
              <a:buFont typeface="Wingdings" panose="05000000000000000000" pitchFamily="2" charset="2"/>
              <a:buChar char="Ø"/>
            </a:pPr>
            <a:r>
              <a:rPr lang="fr-BE" sz="2900" dirty="0">
                <a:cs typeface="Times New Roman" panose="02020603050405020304" pitchFamily="18" charset="0"/>
              </a:rPr>
              <a:t>Méthode de ‘</a:t>
            </a:r>
            <a:r>
              <a:rPr lang="fr-BE" sz="2900" dirty="0" err="1">
                <a:cs typeface="Times New Roman" panose="02020603050405020304" pitchFamily="18" charset="0"/>
              </a:rPr>
              <a:t>scoring</a:t>
            </a:r>
            <a:r>
              <a:rPr lang="fr-BE" sz="2900" dirty="0">
                <a:cs typeface="Times New Roman" panose="02020603050405020304" pitchFamily="18" charset="0"/>
              </a:rPr>
              <a:t>’ (</a:t>
            </a:r>
            <a:r>
              <a:rPr lang="fr-BE" sz="2900" dirty="0" err="1">
                <a:cs typeface="Times New Roman" panose="02020603050405020304" pitchFamily="18" charset="0"/>
              </a:rPr>
              <a:t>cfr</a:t>
            </a:r>
            <a:r>
              <a:rPr lang="fr-BE" sz="2900" dirty="0">
                <a:cs typeface="Times New Roman" panose="02020603050405020304" pitchFamily="18" charset="0"/>
              </a:rPr>
              <a:t> calcul de l’Indice de développement humain). A chaque individu est attribué un score selon sa position sur chacune des dimensions. Le score varie de 1 à 10.  </a:t>
            </a:r>
          </a:p>
          <a:p>
            <a:pPr marL="363538" indent="-363538" algn="just">
              <a:buFont typeface="Wingdings" panose="05000000000000000000" pitchFamily="2" charset="2"/>
              <a:buChar char="Ø"/>
            </a:pPr>
            <a:r>
              <a:rPr lang="fr-BE" sz="2900" dirty="0">
                <a:cs typeface="Times New Roman" panose="02020603050405020304" pitchFamily="18" charset="0"/>
              </a:rPr>
              <a:t>Chaque individu est donc positionné sur un continuum social, mais pour synthétiser l’information, 4 groupes ont été identifiés. Ils correspondent au niveau national à une répartition en quartile (25% dans chaque groupe). </a:t>
            </a:r>
            <a:endParaRPr lang="fr-BE" sz="2900" dirty="0" smtClean="0">
              <a:cs typeface="Times New Roman" panose="02020603050405020304" pitchFamily="18" charset="0"/>
            </a:endParaRPr>
          </a:p>
          <a:p>
            <a:pPr marL="363538" indent="-363538" algn="just">
              <a:buFont typeface="Wingdings" panose="05000000000000000000" pitchFamily="2" charset="2"/>
              <a:buChar char="Ø"/>
            </a:pPr>
            <a:endParaRPr lang="fr-BE" sz="2900" dirty="0">
              <a:cs typeface="Times New Roman" panose="02020603050405020304" pitchFamily="18" charset="0"/>
            </a:endParaRPr>
          </a:p>
          <a:p>
            <a:pPr marL="457200" indent="-457200" algn="just">
              <a:buFontTx/>
              <a:buChar char="-"/>
            </a:pPr>
            <a:r>
              <a:rPr lang="fr-BE" sz="2900" i="1" dirty="0" smtClean="0">
                <a:cs typeface="Times New Roman" panose="02020603050405020304" pitchFamily="18" charset="0"/>
              </a:rPr>
              <a:t>Intérêts</a:t>
            </a:r>
          </a:p>
          <a:p>
            <a:pPr marL="457200" indent="-457200" algn="just">
              <a:buFontTx/>
              <a:buChar char="-"/>
            </a:pPr>
            <a:endParaRPr lang="fr-BE" sz="2900" dirty="0">
              <a:cs typeface="Times New Roman" panose="02020603050405020304" pitchFamily="18" charset="0"/>
            </a:endParaRPr>
          </a:p>
          <a:p>
            <a:pPr marL="457200" indent="-457200" algn="just">
              <a:buFont typeface="Wingdings" panose="05000000000000000000" pitchFamily="2" charset="2"/>
              <a:buChar char="Ø"/>
            </a:pPr>
            <a:r>
              <a:rPr lang="fr-BE" sz="2900" dirty="0" smtClean="0">
                <a:cs typeface="Times New Roman" panose="02020603050405020304" pitchFamily="18" charset="0"/>
              </a:rPr>
              <a:t>Maximise, à priori, les inégalités sociales.</a:t>
            </a:r>
          </a:p>
          <a:p>
            <a:pPr marL="457200" indent="-457200" algn="just">
              <a:buFont typeface="Wingdings" panose="05000000000000000000" pitchFamily="2" charset="2"/>
              <a:buChar char="Ø"/>
            </a:pPr>
            <a:r>
              <a:rPr lang="fr-BE" sz="2900" dirty="0" smtClean="0">
                <a:cs typeface="Times New Roman" panose="02020603050405020304" pitchFamily="18" charset="0"/>
              </a:rPr>
              <a:t>Tient compte des </a:t>
            </a:r>
            <a:r>
              <a:rPr lang="fr-BE" sz="2900" dirty="0" smtClean="0"/>
              <a:t>effets d’évolution structurelle de </a:t>
            </a:r>
            <a:r>
              <a:rPr lang="fr-BE" sz="2900" dirty="0"/>
              <a:t>nos sociétés.</a:t>
            </a:r>
          </a:p>
        </p:txBody>
      </p:sp>
    </p:spTree>
    <p:extLst>
      <p:ext uri="{BB962C8B-B14F-4D97-AF65-F5344CB8AC3E}">
        <p14:creationId xmlns:p14="http://schemas.microsoft.com/office/powerpoint/2010/main" val="30269497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212478"/>
            <a:ext cx="12191999" cy="4917141"/>
          </a:xfrm>
        </p:spPr>
        <p:txBody>
          <a:bodyPr>
            <a:normAutofit/>
          </a:bodyPr>
          <a:lstStyle/>
          <a:p>
            <a:pPr marL="109728" indent="0">
              <a:buNone/>
            </a:pPr>
            <a:r>
              <a:rPr lang="fr-BE" sz="2400" dirty="0" smtClean="0"/>
              <a:t>3.1. Les inégalités sociales de mortalité en 2012-2016 et leur évolution depuis 1992-1996</a:t>
            </a:r>
            <a:endParaRPr lang="fr-BE" sz="2400" dirty="0"/>
          </a:p>
        </p:txBody>
      </p:sp>
      <p:sp>
        <p:nvSpPr>
          <p:cNvPr id="4" name="Titre 1"/>
          <p:cNvSpPr>
            <a:spLocks noGrp="1"/>
          </p:cNvSpPr>
          <p:nvPr>
            <p:ph type="title"/>
          </p:nvPr>
        </p:nvSpPr>
        <p:spPr>
          <a:xfrm>
            <a:off x="246529" y="457200"/>
            <a:ext cx="10972800" cy="755278"/>
          </a:xfrm>
        </p:spPr>
        <p:txBody>
          <a:bodyPr/>
          <a:lstStyle/>
          <a:p>
            <a:r>
              <a:rPr lang="fr-BE" sz="3200" dirty="0" smtClean="0">
                <a:solidFill>
                  <a:schemeClr val="tx1"/>
                </a:solidFill>
                <a:latin typeface="+mn-lt"/>
              </a:rPr>
              <a:t>3. Les résultats</a:t>
            </a:r>
            <a:endParaRPr lang="fr-BE" sz="3200" dirty="0">
              <a:solidFill>
                <a:schemeClr val="tx1"/>
              </a:solidFill>
              <a:latin typeface="+mn-lt"/>
            </a:endParaRPr>
          </a:p>
        </p:txBody>
      </p:sp>
      <p:sp>
        <p:nvSpPr>
          <p:cNvPr id="6" name="Espace réservé du contenu 2"/>
          <p:cNvSpPr txBox="1">
            <a:spLocks/>
          </p:cNvSpPr>
          <p:nvPr/>
        </p:nvSpPr>
        <p:spPr>
          <a:xfrm>
            <a:off x="246529" y="3570099"/>
            <a:ext cx="4944036" cy="1203608"/>
          </a:xfrm>
          <a:prstGeom prst="rect">
            <a:avLst/>
          </a:prstGeom>
        </p:spPr>
        <p:txBody>
          <a:bodyPr vert="horz">
            <a:normAutofit fontScale="92500" lnSpcReduction="10000"/>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Font typeface="Georgia"/>
              <a:buNone/>
            </a:pPr>
            <a:r>
              <a:rPr lang="fr-BE" sz="1400" b="1" i="1" dirty="0" smtClean="0">
                <a:solidFill>
                  <a:srgbClr val="C00000"/>
                </a:solidFill>
                <a:cs typeface="Times New Roman" panose="02020603050405020304" pitchFamily="18" charset="0"/>
              </a:rPr>
              <a:t>Entre GS Favorisé (25%) et  GS Défavorisé (25%) </a:t>
            </a:r>
            <a:r>
              <a:rPr lang="fr-BE" sz="1400" b="1" dirty="0" smtClean="0">
                <a:solidFill>
                  <a:srgbClr val="C00000"/>
                </a:solidFill>
                <a:cs typeface="Times New Roman" panose="02020603050405020304" pitchFamily="18" charset="0"/>
              </a:rPr>
              <a:t>: </a:t>
            </a:r>
          </a:p>
          <a:p>
            <a:pPr marL="0" indent="0">
              <a:buFont typeface="Georgia"/>
              <a:buNone/>
            </a:pPr>
            <a:r>
              <a:rPr lang="fr-BE" sz="1400" dirty="0" smtClean="0">
                <a:cs typeface="Times New Roman" panose="02020603050405020304" pitchFamily="18" charset="0"/>
              </a:rPr>
              <a:t>E0 : 9,1 ans d’écart chez les hommes et 6,5 ans chez les femmes.</a:t>
            </a:r>
          </a:p>
          <a:p>
            <a:pPr marL="0" indent="0">
              <a:buFont typeface="Georgia"/>
              <a:buNone/>
            </a:pPr>
            <a:endParaRPr lang="fr-BE" sz="1400" dirty="0" smtClean="0">
              <a:cs typeface="Times New Roman" panose="02020603050405020304" pitchFamily="18" charset="0"/>
            </a:endParaRPr>
          </a:p>
          <a:p>
            <a:pPr marL="0" indent="0">
              <a:buFont typeface="Georgia"/>
              <a:buNone/>
            </a:pPr>
            <a:r>
              <a:rPr lang="fr-BE" sz="1400" b="1" i="1" dirty="0" smtClean="0">
                <a:solidFill>
                  <a:srgbClr val="C00000"/>
                </a:solidFill>
                <a:cs typeface="Times New Roman" panose="02020603050405020304" pitchFamily="18" charset="0"/>
              </a:rPr>
              <a:t>Entre GS favorisé (25%) et GS défavorisé (5%) :</a:t>
            </a:r>
          </a:p>
          <a:p>
            <a:pPr marL="0" indent="0">
              <a:buFont typeface="Georgia"/>
              <a:buNone/>
            </a:pPr>
            <a:r>
              <a:rPr lang="fr-BE" sz="1400" dirty="0" smtClean="0">
                <a:cs typeface="Times New Roman" panose="02020603050405020304" pitchFamily="18" charset="0"/>
              </a:rPr>
              <a:t>E0 : 13 ans d’écart chez les hommes et 10 ans chez les femmes</a:t>
            </a:r>
            <a:r>
              <a:rPr lang="fr-BE" sz="1400" dirty="0" smtClean="0">
                <a:latin typeface="Cambria" panose="02040503050406030204" pitchFamily="18" charset="0"/>
                <a:cs typeface="Times New Roman" panose="02020603050405020304" pitchFamily="18" charset="0"/>
              </a:rPr>
              <a:t>.</a:t>
            </a:r>
          </a:p>
          <a:p>
            <a:pPr marL="0" indent="0">
              <a:buFont typeface="Georgia"/>
              <a:buNone/>
            </a:pPr>
            <a:endParaRPr lang="fr-BE" sz="1400" dirty="0" smtClean="0">
              <a:latin typeface="Cambria" panose="02040503050406030204" pitchFamily="18" charset="0"/>
              <a:cs typeface="Times New Roman" panose="02020603050405020304" pitchFamily="18" charset="0"/>
            </a:endParaRPr>
          </a:p>
          <a:p>
            <a:pPr marL="0" indent="0">
              <a:buFont typeface="Georgia"/>
              <a:buNone/>
            </a:pPr>
            <a:endParaRPr lang="fr-BE" sz="1600" dirty="0" smtClean="0">
              <a:latin typeface="Cambria" panose="02040503050406030204" pitchFamily="18" charset="0"/>
              <a:cs typeface="Times New Roman" panose="02020603050405020304" pitchFamily="18" charset="0"/>
            </a:endParaRPr>
          </a:p>
          <a:p>
            <a:pPr marL="0" indent="0">
              <a:buFont typeface="Georgia"/>
              <a:buNone/>
            </a:pPr>
            <a:endParaRPr lang="fr-BE" sz="1600" dirty="0" smtClean="0">
              <a:latin typeface="Times New Roman" panose="02020603050405020304" pitchFamily="18" charset="0"/>
              <a:cs typeface="Times New Roman" panose="02020603050405020304" pitchFamily="18" charset="0"/>
            </a:endParaRPr>
          </a:p>
          <a:p>
            <a:pPr marL="0" indent="0">
              <a:buFont typeface="Georgia"/>
              <a:buNone/>
            </a:pPr>
            <a:endParaRPr lang="fr-BE" sz="1600" dirty="0" smtClean="0">
              <a:latin typeface="Times New Roman" panose="02020603050405020304" pitchFamily="18" charset="0"/>
              <a:cs typeface="Times New Roman" panose="02020603050405020304" pitchFamily="18" charset="0"/>
            </a:endParaRPr>
          </a:p>
          <a:p>
            <a:pPr marL="0" indent="0">
              <a:buFont typeface="Georgia"/>
              <a:buNone/>
            </a:pPr>
            <a:endParaRPr lang="fr-BE" sz="1600" dirty="0">
              <a:latin typeface="Times New Roman" panose="02020603050405020304" pitchFamily="18" charset="0"/>
              <a:cs typeface="Times New Roman" panose="02020603050405020304" pitchFamily="18" charset="0"/>
            </a:endParaRPr>
          </a:p>
        </p:txBody>
      </p:sp>
      <p:sp>
        <p:nvSpPr>
          <p:cNvPr id="7" name="Rectangle 6"/>
          <p:cNvSpPr/>
          <p:nvPr/>
        </p:nvSpPr>
        <p:spPr>
          <a:xfrm>
            <a:off x="246529" y="1967756"/>
            <a:ext cx="8628530" cy="369332"/>
          </a:xfrm>
          <a:prstGeom prst="rect">
            <a:avLst/>
          </a:prstGeom>
        </p:spPr>
        <p:txBody>
          <a:bodyPr wrap="square">
            <a:spAutoFit/>
          </a:bodyPr>
          <a:lstStyle/>
          <a:p>
            <a:pPr marL="285750" indent="-285750">
              <a:buFont typeface="Wingdings" panose="05000000000000000000" pitchFamily="2" charset="2"/>
              <a:buChar char="Ø"/>
            </a:pPr>
            <a:r>
              <a:rPr lang="fr-BE" dirty="0">
                <a:cs typeface="Times New Roman" panose="02020603050405020304" pitchFamily="18" charset="0"/>
              </a:rPr>
              <a:t>Des inégalités importantes de mortalité selon les groupes sociaux en 2012-2016</a:t>
            </a:r>
            <a:endParaRPr lang="fr-BE" dirty="0"/>
          </a:p>
        </p:txBody>
      </p:sp>
      <p:pic>
        <p:nvPicPr>
          <p:cNvPr id="9" name="Image 8"/>
          <p:cNvPicPr>
            <a:picLocks noChangeAspect="1"/>
          </p:cNvPicPr>
          <p:nvPr/>
        </p:nvPicPr>
        <p:blipFill>
          <a:blip r:embed="rId2"/>
          <a:stretch>
            <a:fillRect/>
          </a:stretch>
        </p:blipFill>
        <p:spPr>
          <a:xfrm>
            <a:off x="5601788" y="2736701"/>
            <a:ext cx="6249553" cy="4074011"/>
          </a:xfrm>
          <a:prstGeom prst="rect">
            <a:avLst/>
          </a:prstGeom>
        </p:spPr>
      </p:pic>
    </p:spTree>
    <p:extLst>
      <p:ext uri="{BB962C8B-B14F-4D97-AF65-F5344CB8AC3E}">
        <p14:creationId xmlns:p14="http://schemas.microsoft.com/office/powerpoint/2010/main" val="26770015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694330" y="1254998"/>
            <a:ext cx="8148918" cy="5603002"/>
          </a:xfrm>
          <a:prstGeom prst="rect">
            <a:avLst/>
          </a:prstGeom>
        </p:spPr>
      </p:pic>
      <p:sp>
        <p:nvSpPr>
          <p:cNvPr id="5" name="Titre 1"/>
          <p:cNvSpPr txBox="1">
            <a:spLocks/>
          </p:cNvSpPr>
          <p:nvPr/>
        </p:nvSpPr>
        <p:spPr>
          <a:xfrm>
            <a:off x="175025" y="475770"/>
            <a:ext cx="10972800" cy="779228"/>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r>
              <a:rPr lang="fr-BE" sz="2000" smtClean="0">
                <a:solidFill>
                  <a:schemeClr val="tx1"/>
                </a:solidFill>
                <a:latin typeface="Cambria" panose="02040503050406030204" pitchFamily="18" charset="0"/>
              </a:rPr>
              <a:t>A l’échelle de la transition sanitaire, il y a 40 ans d’écart entre la situation du GS favorisé et celle du GS défavorisé et près de 60 ans avec celle du GS le plus défavorisé : </a:t>
            </a:r>
            <a:r>
              <a:rPr lang="fr-BE" sz="2000" b="1" smtClean="0">
                <a:solidFill>
                  <a:srgbClr val="C00000"/>
                </a:solidFill>
                <a:latin typeface="Cambria" panose="02040503050406030204" pitchFamily="18" charset="0"/>
              </a:rPr>
              <a:t>cas de l’E0 masculine</a:t>
            </a:r>
            <a:endParaRPr lang="fr-BE" sz="2000"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806830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381000" y="837483"/>
            <a:ext cx="10972800" cy="961802"/>
          </a:xfrm>
          <a:prstGeom prst="rect">
            <a:avLst/>
          </a:prstGeom>
        </p:spPr>
        <p:txBody>
          <a:bodyPr wrap="square">
            <a:spAutoFit/>
          </a:bodyPr>
          <a:lstStyle/>
          <a:p>
            <a:pPr marL="285750" indent="-285750">
              <a:buFont typeface="Wingdings" panose="05000000000000000000" pitchFamily="2" charset="2"/>
              <a:buChar char="Ø"/>
            </a:pPr>
            <a:r>
              <a:rPr lang="fr-BE" sz="1800" dirty="0" smtClean="0">
                <a:cs typeface="Times New Roman" panose="02020603050405020304" pitchFamily="18" charset="0"/>
              </a:rPr>
              <a:t>L’écart entre les espérances de vie féminine et masculine est plus important pour le GS défavorisé (6,5 ans) que pour le GS favorisé (4 ans).</a:t>
            </a:r>
          </a:p>
          <a:p>
            <a:pPr marL="285750" indent="-285750">
              <a:buFont typeface="Wingdings" panose="05000000000000000000" pitchFamily="2" charset="2"/>
              <a:buChar char="Ø"/>
            </a:pPr>
            <a:r>
              <a:rPr lang="fr-BE" sz="1800" dirty="0" smtClean="0">
                <a:cs typeface="Times New Roman" panose="02020603050405020304" pitchFamily="18" charset="0"/>
              </a:rPr>
              <a:t>L’indicateur multidimensionnel maximise les inégalités en termes de mortalité</a:t>
            </a:r>
            <a:endParaRPr lang="fr-BE" sz="1800" dirty="0"/>
          </a:p>
        </p:txBody>
      </p:sp>
      <p:pic>
        <p:nvPicPr>
          <p:cNvPr id="6" name="Image 5"/>
          <p:cNvPicPr>
            <a:picLocks noChangeAspect="1"/>
          </p:cNvPicPr>
          <p:nvPr/>
        </p:nvPicPr>
        <p:blipFill>
          <a:blip r:embed="rId2"/>
          <a:stretch>
            <a:fillRect/>
          </a:stretch>
        </p:blipFill>
        <p:spPr>
          <a:xfrm>
            <a:off x="2657699" y="2526290"/>
            <a:ext cx="6419401" cy="4178414"/>
          </a:xfrm>
          <a:prstGeom prst="rect">
            <a:avLst/>
          </a:prstGeom>
        </p:spPr>
      </p:pic>
      <p:sp>
        <p:nvSpPr>
          <p:cNvPr id="7" name="Rectangle 6"/>
          <p:cNvSpPr/>
          <p:nvPr/>
        </p:nvSpPr>
        <p:spPr>
          <a:xfrm>
            <a:off x="2368754" y="2249291"/>
            <a:ext cx="6997289" cy="276999"/>
          </a:xfrm>
          <a:prstGeom prst="rect">
            <a:avLst/>
          </a:prstGeom>
        </p:spPr>
        <p:txBody>
          <a:bodyPr wrap="square">
            <a:spAutoFit/>
          </a:bodyPr>
          <a:lstStyle/>
          <a:p>
            <a:pPr algn="ctr"/>
            <a:r>
              <a:rPr lang="fr-BE" sz="1200" dirty="0">
                <a:latin typeface="Times New Roman" panose="02020603050405020304" pitchFamily="18" charset="0"/>
                <a:ea typeface="Calibri" panose="020F0502020204030204" pitchFamily="34" charset="0"/>
              </a:rPr>
              <a:t>Les différences d’espérance de vie à 25 ans entre les situations extrêmes des variables sociales en 2012-2016</a:t>
            </a:r>
            <a:endParaRPr lang="fr-BE" sz="1200" dirty="0"/>
          </a:p>
        </p:txBody>
      </p:sp>
    </p:spTree>
    <p:extLst>
      <p:ext uri="{BB962C8B-B14F-4D97-AF65-F5344CB8AC3E}">
        <p14:creationId xmlns:p14="http://schemas.microsoft.com/office/powerpoint/2010/main" val="32590442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609600" y="766763"/>
            <a:ext cx="10972800" cy="646331"/>
          </a:xfrm>
          <a:prstGeom prst="rect">
            <a:avLst/>
          </a:prstGeom>
        </p:spPr>
        <p:txBody>
          <a:bodyPr wrap="square">
            <a:spAutoFit/>
          </a:bodyPr>
          <a:lstStyle/>
          <a:p>
            <a:pPr marL="285750" indent="-285750">
              <a:buFont typeface="Wingdings" panose="05000000000000000000" pitchFamily="2" charset="2"/>
              <a:buChar char="Ø"/>
            </a:pPr>
            <a:r>
              <a:rPr lang="fr-BE" sz="1800" dirty="0" smtClean="0">
                <a:cs typeface="Times New Roman" panose="02020603050405020304" pitchFamily="18" charset="0"/>
              </a:rPr>
              <a:t>La surmortalité du GS défavorisé s’observe à tous les âges, mais surtout entre 25 et 50 ans et pour les jeunes enfants</a:t>
            </a:r>
          </a:p>
        </p:txBody>
      </p:sp>
      <p:pic>
        <p:nvPicPr>
          <p:cNvPr id="5" name="Image 4"/>
          <p:cNvPicPr>
            <a:picLocks noChangeAspect="1"/>
          </p:cNvPicPr>
          <p:nvPr/>
        </p:nvPicPr>
        <p:blipFill>
          <a:blip r:embed="rId2"/>
          <a:stretch>
            <a:fillRect/>
          </a:stretch>
        </p:blipFill>
        <p:spPr>
          <a:xfrm>
            <a:off x="462130" y="2737399"/>
            <a:ext cx="5145293" cy="3783304"/>
          </a:xfrm>
          <a:prstGeom prst="rect">
            <a:avLst/>
          </a:prstGeom>
        </p:spPr>
      </p:pic>
      <p:pic>
        <p:nvPicPr>
          <p:cNvPr id="6" name="Image 5"/>
          <p:cNvPicPr>
            <a:picLocks noChangeAspect="1"/>
          </p:cNvPicPr>
          <p:nvPr/>
        </p:nvPicPr>
        <p:blipFill>
          <a:blip r:embed="rId3"/>
          <a:stretch>
            <a:fillRect/>
          </a:stretch>
        </p:blipFill>
        <p:spPr>
          <a:xfrm>
            <a:off x="5768787" y="2737399"/>
            <a:ext cx="5104021" cy="3783304"/>
          </a:xfrm>
          <a:prstGeom prst="rect">
            <a:avLst/>
          </a:prstGeom>
        </p:spPr>
      </p:pic>
      <p:sp>
        <p:nvSpPr>
          <p:cNvPr id="7" name="Rectangle 6"/>
          <p:cNvSpPr/>
          <p:nvPr/>
        </p:nvSpPr>
        <p:spPr>
          <a:xfrm>
            <a:off x="462130" y="2463926"/>
            <a:ext cx="6332919" cy="273473"/>
          </a:xfrm>
          <a:prstGeom prst="rect">
            <a:avLst/>
          </a:prstGeom>
        </p:spPr>
        <p:txBody>
          <a:bodyPr wrap="square">
            <a:spAutoFit/>
          </a:bodyPr>
          <a:lstStyle/>
          <a:p>
            <a:pPr algn="just">
              <a:lnSpc>
                <a:spcPct val="107000"/>
              </a:lnSpc>
              <a:spcAft>
                <a:spcPts val="0"/>
              </a:spcAft>
            </a:pPr>
            <a:r>
              <a:rPr lang="fr-BE" sz="1100" dirty="0">
                <a:ea typeface="Calibri" panose="020F0502020204030204" pitchFamily="34" charset="0"/>
                <a:cs typeface="Times New Roman" panose="02020603050405020304" pitchFamily="18" charset="0"/>
              </a:rPr>
              <a:t>Hommes 	</a:t>
            </a:r>
            <a:r>
              <a:rPr lang="fr-BE" sz="1100" dirty="0" smtClean="0">
                <a:ea typeface="Calibri" panose="020F0502020204030204" pitchFamily="34" charset="0"/>
                <a:cs typeface="Times New Roman" panose="02020603050405020304" pitchFamily="18" charset="0"/>
              </a:rPr>
              <a:t>                                                                                                                                 Femmes</a:t>
            </a:r>
            <a:endParaRPr lang="fr-BE" sz="1100" dirty="0">
              <a:effectLst/>
              <a:ea typeface="Calibri" panose="020F0502020204030204" pitchFamily="34" charset="0"/>
              <a:cs typeface="Times New Roman" panose="02020603050405020304" pitchFamily="18" charset="0"/>
            </a:endParaRPr>
          </a:p>
        </p:txBody>
      </p:sp>
      <p:sp>
        <p:nvSpPr>
          <p:cNvPr id="8" name="Rectangle 7"/>
          <p:cNvSpPr/>
          <p:nvPr/>
        </p:nvSpPr>
        <p:spPr>
          <a:xfrm>
            <a:off x="61372" y="2047722"/>
            <a:ext cx="10811436" cy="368627"/>
          </a:xfrm>
          <a:prstGeom prst="rect">
            <a:avLst/>
          </a:prstGeom>
        </p:spPr>
        <p:txBody>
          <a:bodyPr wrap="square">
            <a:spAutoFit/>
          </a:bodyPr>
          <a:lstStyle/>
          <a:p>
            <a:pPr algn="ctr">
              <a:lnSpc>
                <a:spcPct val="107000"/>
              </a:lnSpc>
              <a:spcAft>
                <a:spcPts val="0"/>
              </a:spcAft>
            </a:pPr>
            <a:r>
              <a:rPr lang="fr-BE" sz="1600" dirty="0">
                <a:latin typeface="Times New Roman" panose="02020603050405020304" pitchFamily="18" charset="0"/>
                <a:ea typeface="Calibri" panose="020F0502020204030204" pitchFamily="34" charset="0"/>
                <a:cs typeface="Times New Roman" panose="02020603050405020304" pitchFamily="18" charset="0"/>
              </a:rPr>
              <a:t>Les rapports des quotients de mortalité (‰) selon l’âge, </a:t>
            </a:r>
            <a:r>
              <a:rPr lang="fr-BE" sz="1600" dirty="0" smtClean="0">
                <a:latin typeface="Times New Roman" panose="02020603050405020304" pitchFamily="18" charset="0"/>
                <a:ea typeface="Calibri" panose="020F0502020204030204" pitchFamily="34" charset="0"/>
              </a:rPr>
              <a:t>2012-16 </a:t>
            </a:r>
            <a:r>
              <a:rPr lang="fr-BE" sz="1600" dirty="0">
                <a:latin typeface="Times New Roman" panose="02020603050405020304" pitchFamily="18" charset="0"/>
                <a:ea typeface="Calibri" panose="020F0502020204030204" pitchFamily="34" charset="0"/>
              </a:rPr>
              <a:t>(population totale = indice 100)</a:t>
            </a:r>
            <a:endParaRPr lang="fr-BE" sz="1600" dirty="0"/>
          </a:p>
        </p:txBody>
      </p:sp>
    </p:spTree>
    <p:extLst>
      <p:ext uri="{BB962C8B-B14F-4D97-AF65-F5344CB8AC3E}">
        <p14:creationId xmlns:p14="http://schemas.microsoft.com/office/powerpoint/2010/main" val="37578444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p14="http://schemas.microsoft.com/office/powerpoint/2010/main" val="1189962584"/>
              </p:ext>
            </p:extLst>
          </p:nvPr>
        </p:nvGraphicFramePr>
        <p:xfrm>
          <a:off x="6064623" y="1513225"/>
          <a:ext cx="5351929" cy="1645920"/>
        </p:xfrm>
        <a:graphic>
          <a:graphicData uri="http://schemas.openxmlformats.org/drawingml/2006/table">
            <a:tbl>
              <a:tblPr firstRow="1" bandRow="1">
                <a:tableStyleId>{5C22544A-7EE6-4342-B048-85BDC9FD1C3A}</a:tableStyleId>
              </a:tblPr>
              <a:tblGrid>
                <a:gridCol w="1050886"/>
                <a:gridCol w="1560076"/>
                <a:gridCol w="2740967"/>
              </a:tblGrid>
              <a:tr h="255703">
                <a:tc>
                  <a:txBody>
                    <a:bodyPr/>
                    <a:lstStyle/>
                    <a:p>
                      <a:pPr algn="ctr"/>
                      <a:r>
                        <a:rPr lang="fr-BE" sz="1200" dirty="0" smtClean="0">
                          <a:latin typeface="+mn-lt"/>
                        </a:rPr>
                        <a:t>Sexe</a:t>
                      </a:r>
                      <a:endParaRPr lang="fr-BE" sz="1200" dirty="0">
                        <a:latin typeface="+mn-lt"/>
                      </a:endParaRPr>
                    </a:p>
                  </a:txBody>
                  <a:tcPr/>
                </a:tc>
                <a:tc>
                  <a:txBody>
                    <a:bodyPr/>
                    <a:lstStyle/>
                    <a:p>
                      <a:pPr algn="ctr"/>
                      <a:r>
                        <a:rPr lang="fr-BE" sz="1200" dirty="0" smtClean="0">
                          <a:latin typeface="+mn-lt"/>
                        </a:rPr>
                        <a:t>Groupe social</a:t>
                      </a:r>
                      <a:endParaRPr lang="fr-BE" sz="1200" dirty="0">
                        <a:latin typeface="+mn-lt"/>
                      </a:endParaRPr>
                    </a:p>
                  </a:txBody>
                  <a:tcPr/>
                </a:tc>
                <a:tc>
                  <a:txBody>
                    <a:bodyPr/>
                    <a:lstStyle/>
                    <a:p>
                      <a:pPr algn="ctr"/>
                      <a:r>
                        <a:rPr lang="fr-BE" sz="1200" dirty="0" smtClean="0">
                          <a:latin typeface="+mn-lt"/>
                        </a:rPr>
                        <a:t>Gain d’E0</a:t>
                      </a:r>
                      <a:r>
                        <a:rPr lang="fr-BE" sz="1200" baseline="0" dirty="0" smtClean="0">
                          <a:latin typeface="+mn-lt"/>
                        </a:rPr>
                        <a:t> 2012-16/1992-96</a:t>
                      </a:r>
                      <a:endParaRPr lang="fr-BE" sz="1200" dirty="0">
                        <a:latin typeface="+mn-lt"/>
                      </a:endParaRPr>
                    </a:p>
                  </a:txBody>
                  <a:tcPr/>
                </a:tc>
              </a:tr>
              <a:tr h="227904">
                <a:tc>
                  <a:txBody>
                    <a:bodyPr/>
                    <a:lstStyle/>
                    <a:p>
                      <a:r>
                        <a:rPr lang="fr-BE" sz="1200" dirty="0" smtClean="0">
                          <a:latin typeface="+mn-lt"/>
                        </a:rPr>
                        <a:t>Hommes</a:t>
                      </a:r>
                      <a:endParaRPr lang="fr-BE" sz="1200" dirty="0">
                        <a:latin typeface="+mn-lt"/>
                      </a:endParaRPr>
                    </a:p>
                  </a:txBody>
                  <a:tcPr/>
                </a:tc>
                <a:tc>
                  <a:txBody>
                    <a:bodyPr/>
                    <a:lstStyle/>
                    <a:p>
                      <a:r>
                        <a:rPr lang="fr-BE" sz="1200" dirty="0" smtClean="0">
                          <a:latin typeface="+mn-lt"/>
                        </a:rPr>
                        <a:t>Défavorisé</a:t>
                      </a:r>
                      <a:endParaRPr lang="fr-BE" sz="1200" dirty="0">
                        <a:latin typeface="+mn-lt"/>
                      </a:endParaRPr>
                    </a:p>
                  </a:txBody>
                  <a:tcPr/>
                </a:tc>
                <a:tc>
                  <a:txBody>
                    <a:bodyPr/>
                    <a:lstStyle/>
                    <a:p>
                      <a:pPr algn="ctr"/>
                      <a:r>
                        <a:rPr lang="fr-BE" sz="1200" dirty="0" smtClean="0">
                          <a:latin typeface="+mn-lt"/>
                        </a:rPr>
                        <a:t>+ 4,3 ans</a:t>
                      </a:r>
                      <a:endParaRPr lang="fr-BE" sz="1200" dirty="0">
                        <a:latin typeface="+mn-lt"/>
                      </a:endParaRPr>
                    </a:p>
                  </a:txBody>
                  <a:tcPr/>
                </a:tc>
              </a:tr>
              <a:tr h="227904">
                <a:tc>
                  <a:txBody>
                    <a:bodyPr/>
                    <a:lstStyle/>
                    <a:p>
                      <a:endParaRPr lang="fr-BE" sz="1200">
                        <a:latin typeface="+mn-lt"/>
                      </a:endParaRPr>
                    </a:p>
                  </a:txBody>
                  <a:tcPr/>
                </a:tc>
                <a:tc>
                  <a:txBody>
                    <a:bodyPr/>
                    <a:lstStyle/>
                    <a:p>
                      <a:r>
                        <a:rPr lang="fr-BE" sz="1200" dirty="0" smtClean="0">
                          <a:latin typeface="+mn-lt"/>
                        </a:rPr>
                        <a:t>Favorisé</a:t>
                      </a:r>
                      <a:endParaRPr lang="fr-BE" sz="1200" dirty="0">
                        <a:latin typeface="+mn-lt"/>
                      </a:endParaRPr>
                    </a:p>
                  </a:txBody>
                  <a:tcPr/>
                </a:tc>
                <a:tc>
                  <a:txBody>
                    <a:bodyPr/>
                    <a:lstStyle/>
                    <a:p>
                      <a:pPr algn="ctr"/>
                      <a:r>
                        <a:rPr lang="fr-BE" sz="1200" dirty="0" smtClean="0">
                          <a:latin typeface="+mn-lt"/>
                        </a:rPr>
                        <a:t>+ 5,1 ans</a:t>
                      </a:r>
                      <a:endParaRPr lang="fr-BE" sz="1200" dirty="0">
                        <a:latin typeface="+mn-lt"/>
                      </a:endParaRPr>
                    </a:p>
                  </a:txBody>
                  <a:tcPr/>
                </a:tc>
              </a:tr>
              <a:tr h="227904">
                <a:tc>
                  <a:txBody>
                    <a:bodyPr/>
                    <a:lstStyle/>
                    <a:p>
                      <a:endParaRPr lang="fr-BE" sz="1200">
                        <a:latin typeface="+mn-lt"/>
                      </a:endParaRPr>
                    </a:p>
                  </a:txBody>
                  <a:tcPr/>
                </a:tc>
                <a:tc>
                  <a:txBody>
                    <a:bodyPr/>
                    <a:lstStyle/>
                    <a:p>
                      <a:endParaRPr lang="fr-BE" sz="1200">
                        <a:latin typeface="+mn-lt"/>
                      </a:endParaRPr>
                    </a:p>
                  </a:txBody>
                  <a:tcPr/>
                </a:tc>
                <a:tc>
                  <a:txBody>
                    <a:bodyPr/>
                    <a:lstStyle/>
                    <a:p>
                      <a:pPr algn="ctr"/>
                      <a:endParaRPr lang="fr-BE" sz="1200" dirty="0">
                        <a:latin typeface="+mn-lt"/>
                      </a:endParaRPr>
                    </a:p>
                  </a:txBody>
                  <a:tcPr/>
                </a:tc>
              </a:tr>
              <a:tr h="227904">
                <a:tc>
                  <a:txBody>
                    <a:bodyPr/>
                    <a:lstStyle/>
                    <a:p>
                      <a:r>
                        <a:rPr lang="fr-BE" sz="1200" dirty="0" smtClean="0">
                          <a:latin typeface="+mn-lt"/>
                        </a:rPr>
                        <a:t>Femmes</a:t>
                      </a:r>
                      <a:endParaRPr lang="fr-BE" sz="1200" dirty="0">
                        <a:latin typeface="+mn-lt"/>
                      </a:endParaRPr>
                    </a:p>
                  </a:txBody>
                  <a:tcPr/>
                </a:tc>
                <a:tc>
                  <a:txBody>
                    <a:bodyPr/>
                    <a:lstStyle/>
                    <a:p>
                      <a:r>
                        <a:rPr lang="fr-BE" sz="1200" dirty="0" smtClean="0">
                          <a:latin typeface="+mn-lt"/>
                        </a:rPr>
                        <a:t>Défavorisé</a:t>
                      </a:r>
                      <a:endParaRPr lang="fr-BE" sz="1200" dirty="0">
                        <a:latin typeface="+mn-lt"/>
                      </a:endParaRPr>
                    </a:p>
                  </a:txBody>
                  <a:tcPr/>
                </a:tc>
                <a:tc>
                  <a:txBody>
                    <a:bodyPr/>
                    <a:lstStyle/>
                    <a:p>
                      <a:pPr algn="ctr"/>
                      <a:r>
                        <a:rPr lang="fr-BE" sz="1200" dirty="0" smtClean="0">
                          <a:latin typeface="+mn-lt"/>
                        </a:rPr>
                        <a:t>+ 2,1 ans</a:t>
                      </a:r>
                      <a:endParaRPr lang="fr-BE" sz="1200" dirty="0">
                        <a:latin typeface="+mn-lt"/>
                      </a:endParaRPr>
                    </a:p>
                  </a:txBody>
                  <a:tcPr/>
                </a:tc>
              </a:tr>
              <a:tr h="0">
                <a:tc>
                  <a:txBody>
                    <a:bodyPr/>
                    <a:lstStyle/>
                    <a:p>
                      <a:endParaRPr lang="fr-BE" sz="1200" dirty="0">
                        <a:latin typeface="+mn-lt"/>
                      </a:endParaRPr>
                    </a:p>
                  </a:txBody>
                  <a:tcPr/>
                </a:tc>
                <a:tc>
                  <a:txBody>
                    <a:bodyPr/>
                    <a:lstStyle/>
                    <a:p>
                      <a:r>
                        <a:rPr lang="fr-BE" sz="1200" dirty="0" smtClean="0">
                          <a:latin typeface="+mn-lt"/>
                        </a:rPr>
                        <a:t>Favorisé</a:t>
                      </a:r>
                      <a:endParaRPr lang="fr-BE" sz="1200" dirty="0">
                        <a:latin typeface="+mn-lt"/>
                      </a:endParaRPr>
                    </a:p>
                  </a:txBody>
                  <a:tcPr/>
                </a:tc>
                <a:tc>
                  <a:txBody>
                    <a:bodyPr/>
                    <a:lstStyle/>
                    <a:p>
                      <a:pPr algn="ctr"/>
                      <a:r>
                        <a:rPr lang="fr-BE" sz="1200" dirty="0" smtClean="0">
                          <a:latin typeface="+mn-lt"/>
                        </a:rPr>
                        <a:t>+ 3,9 ans </a:t>
                      </a:r>
                      <a:endParaRPr lang="fr-BE" sz="1200" dirty="0">
                        <a:latin typeface="+mn-lt"/>
                      </a:endParaRPr>
                    </a:p>
                  </a:txBody>
                  <a:tcPr/>
                </a:tc>
              </a:tr>
            </a:tbl>
          </a:graphicData>
        </a:graphic>
      </p:graphicFrame>
      <p:sp>
        <p:nvSpPr>
          <p:cNvPr id="4" name="Espace réservé du contenu 3"/>
          <p:cNvSpPr>
            <a:spLocks noGrp="1"/>
          </p:cNvSpPr>
          <p:nvPr>
            <p:ph type="title"/>
          </p:nvPr>
        </p:nvSpPr>
        <p:spPr>
          <a:xfrm>
            <a:off x="161364" y="665789"/>
            <a:ext cx="10972800" cy="646331"/>
          </a:xfrm>
          <a:prstGeom prst="rect">
            <a:avLst/>
          </a:prstGeom>
        </p:spPr>
        <p:txBody>
          <a:bodyPr wrap="square">
            <a:spAutoFit/>
          </a:bodyPr>
          <a:lstStyle/>
          <a:p>
            <a:pPr marL="285750" indent="-285750">
              <a:buFont typeface="Wingdings" panose="05000000000000000000" pitchFamily="2" charset="2"/>
              <a:buChar char="Ø"/>
            </a:pPr>
            <a:r>
              <a:rPr lang="fr-BE" sz="1800" dirty="0" smtClean="0">
                <a:solidFill>
                  <a:schemeClr val="tx1"/>
                </a:solidFill>
                <a:latin typeface="+mn-lt"/>
                <a:cs typeface="Times New Roman" panose="02020603050405020304" pitchFamily="18" charset="0"/>
              </a:rPr>
              <a:t>L’amélioration de la longévité profite davantage aux catégories sociales les plus aisées… et les inégalités sociales face à la mort ont augmenté entre 1992-1996 et 2012-2016</a:t>
            </a:r>
          </a:p>
        </p:txBody>
      </p:sp>
      <p:pic>
        <p:nvPicPr>
          <p:cNvPr id="6" name="Image 5"/>
          <p:cNvPicPr>
            <a:picLocks noChangeAspect="1"/>
          </p:cNvPicPr>
          <p:nvPr/>
        </p:nvPicPr>
        <p:blipFill>
          <a:blip r:embed="rId2"/>
          <a:stretch>
            <a:fillRect/>
          </a:stretch>
        </p:blipFill>
        <p:spPr>
          <a:xfrm>
            <a:off x="381448" y="3965637"/>
            <a:ext cx="4271234" cy="2786580"/>
          </a:xfrm>
          <a:prstGeom prst="rect">
            <a:avLst/>
          </a:prstGeom>
        </p:spPr>
      </p:pic>
      <p:pic>
        <p:nvPicPr>
          <p:cNvPr id="7" name="Image 6"/>
          <p:cNvPicPr>
            <a:picLocks noChangeAspect="1"/>
          </p:cNvPicPr>
          <p:nvPr/>
        </p:nvPicPr>
        <p:blipFill>
          <a:blip r:embed="rId3"/>
          <a:stretch>
            <a:fillRect/>
          </a:stretch>
        </p:blipFill>
        <p:spPr>
          <a:xfrm>
            <a:off x="4652682" y="3965637"/>
            <a:ext cx="4271233" cy="2786580"/>
          </a:xfrm>
          <a:prstGeom prst="rect">
            <a:avLst/>
          </a:prstGeom>
        </p:spPr>
      </p:pic>
      <p:sp>
        <p:nvSpPr>
          <p:cNvPr id="8" name="Rectangle 7"/>
          <p:cNvSpPr/>
          <p:nvPr/>
        </p:nvSpPr>
        <p:spPr>
          <a:xfrm>
            <a:off x="381448" y="3688638"/>
            <a:ext cx="8762552" cy="276999"/>
          </a:xfrm>
          <a:prstGeom prst="rect">
            <a:avLst/>
          </a:prstGeom>
        </p:spPr>
        <p:txBody>
          <a:bodyPr wrap="square">
            <a:spAutoFit/>
          </a:bodyPr>
          <a:lstStyle/>
          <a:p>
            <a:r>
              <a:rPr lang="fr-BE" sz="1200" dirty="0">
                <a:latin typeface="Times New Roman" panose="02020603050405020304" pitchFamily="18" charset="0"/>
                <a:ea typeface="Calibri" panose="020F0502020204030204" pitchFamily="34" charset="0"/>
              </a:rPr>
              <a:t>L’évolution des rapports de quotients de mortalité entre les groupes sociaux défavorisés et favorisés </a:t>
            </a:r>
            <a:r>
              <a:rPr lang="fr-BE" sz="1200" dirty="0" smtClean="0">
                <a:latin typeface="Times New Roman" panose="02020603050405020304" pitchFamily="18" charset="0"/>
                <a:ea typeface="Calibri" panose="020F0502020204030204" pitchFamily="34" charset="0"/>
              </a:rPr>
              <a:t>(</a:t>
            </a:r>
            <a:r>
              <a:rPr lang="fr-BE" sz="1200" dirty="0" err="1" smtClean="0">
                <a:latin typeface="Times New Roman" panose="02020603050405020304" pitchFamily="18" charset="0"/>
                <a:ea typeface="Calibri" panose="020F0502020204030204" pitchFamily="34" charset="0"/>
              </a:rPr>
              <a:t>Gs</a:t>
            </a:r>
            <a:r>
              <a:rPr lang="fr-BE" sz="1200" dirty="0" smtClean="0">
                <a:latin typeface="Times New Roman" panose="02020603050405020304" pitchFamily="18" charset="0"/>
                <a:ea typeface="Calibri" panose="020F0502020204030204" pitchFamily="34" charset="0"/>
              </a:rPr>
              <a:t> Favorisé </a:t>
            </a:r>
            <a:r>
              <a:rPr lang="fr-BE" sz="1200" dirty="0">
                <a:latin typeface="Times New Roman" panose="02020603050405020304" pitchFamily="18" charset="0"/>
                <a:ea typeface="Calibri" panose="020F0502020204030204" pitchFamily="34" charset="0"/>
              </a:rPr>
              <a:t>= indice 100)</a:t>
            </a:r>
            <a:endParaRPr lang="fr-BE" sz="1200" dirty="0"/>
          </a:p>
        </p:txBody>
      </p:sp>
      <p:sp>
        <p:nvSpPr>
          <p:cNvPr id="9" name="Rectangle 8"/>
          <p:cNvSpPr/>
          <p:nvPr/>
        </p:nvSpPr>
        <p:spPr>
          <a:xfrm>
            <a:off x="655553" y="4008617"/>
            <a:ext cx="731290" cy="246221"/>
          </a:xfrm>
          <a:prstGeom prst="rect">
            <a:avLst/>
          </a:prstGeom>
        </p:spPr>
        <p:txBody>
          <a:bodyPr wrap="none">
            <a:spAutoFit/>
          </a:bodyPr>
          <a:lstStyle/>
          <a:p>
            <a:r>
              <a:rPr lang="fr-BE" sz="1000" dirty="0">
                <a:ea typeface="Calibri" panose="020F0502020204030204" pitchFamily="34" charset="0"/>
                <a:cs typeface="Times New Roman" panose="02020603050405020304" pitchFamily="18" charset="0"/>
              </a:rPr>
              <a:t>Hommes </a:t>
            </a:r>
            <a:endParaRPr lang="fr-BE" sz="1000" dirty="0"/>
          </a:p>
        </p:txBody>
      </p:sp>
      <p:sp>
        <p:nvSpPr>
          <p:cNvPr id="10" name="Rectangle 9"/>
          <p:cNvSpPr/>
          <p:nvPr/>
        </p:nvSpPr>
        <p:spPr>
          <a:xfrm>
            <a:off x="5043777" y="4008617"/>
            <a:ext cx="697627" cy="246221"/>
          </a:xfrm>
          <a:prstGeom prst="rect">
            <a:avLst/>
          </a:prstGeom>
        </p:spPr>
        <p:txBody>
          <a:bodyPr wrap="none">
            <a:spAutoFit/>
          </a:bodyPr>
          <a:lstStyle/>
          <a:p>
            <a:r>
              <a:rPr lang="fr-BE" sz="1000" dirty="0" smtClean="0">
                <a:ea typeface="Calibri" panose="020F0502020204030204" pitchFamily="34" charset="0"/>
                <a:cs typeface="Times New Roman" panose="02020603050405020304" pitchFamily="18" charset="0"/>
              </a:rPr>
              <a:t>Femmes </a:t>
            </a:r>
            <a:endParaRPr lang="fr-BE" sz="1000" dirty="0"/>
          </a:p>
        </p:txBody>
      </p:sp>
    </p:spTree>
    <p:extLst>
      <p:ext uri="{BB962C8B-B14F-4D97-AF65-F5344CB8AC3E}">
        <p14:creationId xmlns:p14="http://schemas.microsoft.com/office/powerpoint/2010/main" val="38739232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023" y="537882"/>
            <a:ext cx="10972800" cy="1066800"/>
          </a:xfrm>
        </p:spPr>
        <p:txBody>
          <a:bodyPr>
            <a:noAutofit/>
          </a:bodyPr>
          <a:lstStyle/>
          <a:p>
            <a:r>
              <a:rPr lang="fr-BE" sz="2800" dirty="0" smtClean="0">
                <a:solidFill>
                  <a:schemeClr val="tx1"/>
                </a:solidFill>
                <a:latin typeface="+mn-lt"/>
              </a:rPr>
              <a:t>3.2. Les différences sociales et spatiales de mortalité en Belgique</a:t>
            </a:r>
            <a:endParaRPr lang="fr-BE" sz="2800" dirty="0">
              <a:solidFill>
                <a:schemeClr val="tx1"/>
              </a:solidFill>
              <a:latin typeface="+mn-lt"/>
            </a:endParaRPr>
          </a:p>
        </p:txBody>
      </p:sp>
      <p:sp>
        <p:nvSpPr>
          <p:cNvPr id="4" name="Espace réservé du contenu 3"/>
          <p:cNvSpPr>
            <a:spLocks noGrp="1"/>
          </p:cNvSpPr>
          <p:nvPr>
            <p:ph idx="1"/>
          </p:nvPr>
        </p:nvSpPr>
        <p:spPr>
          <a:xfrm>
            <a:off x="609600" y="1774825"/>
            <a:ext cx="10972800" cy="1592744"/>
          </a:xfrm>
          <a:prstGeom prst="rect">
            <a:avLst/>
          </a:prstGeom>
        </p:spPr>
        <p:txBody>
          <a:bodyPr wrap="square">
            <a:spAutoFit/>
          </a:bodyPr>
          <a:lstStyle/>
          <a:p>
            <a:pPr marL="285750" indent="-285750">
              <a:buFont typeface="Wingdings" panose="05000000000000000000" pitchFamily="2" charset="2"/>
              <a:buChar char="Ø"/>
            </a:pPr>
            <a:r>
              <a:rPr lang="fr-BE" sz="1800" dirty="0" smtClean="0">
                <a:solidFill>
                  <a:schemeClr val="tx1"/>
                </a:solidFill>
                <a:latin typeface="+mn-lt"/>
                <a:cs typeface="Times New Roman" panose="02020603050405020304" pitchFamily="18" charset="0"/>
              </a:rPr>
              <a:t>La dualité régionale de mortalité Flandre versus Wallonie s’observe également au niveau des groupes sociaux. </a:t>
            </a:r>
          </a:p>
          <a:p>
            <a:pPr marL="285750" indent="-285750">
              <a:buFont typeface="Wingdings" panose="05000000000000000000" pitchFamily="2" charset="2"/>
              <a:buChar char="Ø"/>
            </a:pPr>
            <a:r>
              <a:rPr lang="fr-BE" sz="1800" dirty="0" smtClean="0">
                <a:cs typeface="Times New Roman" panose="02020603050405020304" pitchFamily="18" charset="0"/>
              </a:rPr>
              <a:t>Bruxelles se situe généralement en situation intermédiaire</a:t>
            </a:r>
          </a:p>
          <a:p>
            <a:pPr marL="285750" indent="-285750">
              <a:buFont typeface="Wingdings" panose="05000000000000000000" pitchFamily="2" charset="2"/>
              <a:buChar char="Ø"/>
            </a:pPr>
            <a:r>
              <a:rPr lang="fr-BE" sz="1800" dirty="0" smtClean="0">
                <a:cs typeface="Times New Roman" panose="02020603050405020304" pitchFamily="18" charset="0"/>
              </a:rPr>
              <a:t>Les différences entre régions sont plus importantes pour le GS défavorisé que pour le GS favorisé</a:t>
            </a:r>
          </a:p>
          <a:p>
            <a:pPr marL="285750" indent="-285750">
              <a:buFont typeface="Wingdings" panose="05000000000000000000" pitchFamily="2" charset="2"/>
              <a:buChar char="Ø"/>
            </a:pPr>
            <a:r>
              <a:rPr lang="fr-BE" sz="1800" dirty="0" smtClean="0">
                <a:solidFill>
                  <a:schemeClr val="tx1"/>
                </a:solidFill>
                <a:latin typeface="+mn-lt"/>
                <a:cs typeface="Times New Roman" panose="02020603050405020304" pitchFamily="18" charset="0"/>
              </a:rPr>
              <a:t>Dans chaque région, les différences entre les groupes sociaux se sont accrues depuis 1992-1996</a:t>
            </a:r>
          </a:p>
        </p:txBody>
      </p:sp>
      <p:graphicFrame>
        <p:nvGraphicFramePr>
          <p:cNvPr id="5" name="Tableau 4"/>
          <p:cNvGraphicFramePr>
            <a:graphicFrameLocks noGrp="1"/>
          </p:cNvGraphicFramePr>
          <p:nvPr>
            <p:extLst>
              <p:ext uri="{D42A27DB-BD31-4B8C-83A1-F6EECF244321}">
                <p14:modId xmlns:p14="http://schemas.microsoft.com/office/powerpoint/2010/main" val="3227866220"/>
              </p:ext>
            </p:extLst>
          </p:nvPr>
        </p:nvGraphicFramePr>
        <p:xfrm>
          <a:off x="609602" y="3442447"/>
          <a:ext cx="10255621" cy="3426132"/>
        </p:xfrm>
        <a:graphic>
          <a:graphicData uri="http://schemas.openxmlformats.org/drawingml/2006/table">
            <a:tbl>
              <a:tblPr firstRow="1" bandRow="1">
                <a:tableStyleId>{5C22544A-7EE6-4342-B048-85BDC9FD1C3A}</a:tableStyleId>
              </a:tblPr>
              <a:tblGrid>
                <a:gridCol w="883022"/>
                <a:gridCol w="1053061"/>
                <a:gridCol w="1125362"/>
                <a:gridCol w="1040804"/>
                <a:gridCol w="1070384"/>
                <a:gridCol w="1048871"/>
                <a:gridCol w="1021976"/>
                <a:gridCol w="961017"/>
                <a:gridCol w="1025562"/>
                <a:gridCol w="1025562"/>
              </a:tblGrid>
              <a:tr h="577138">
                <a:tc>
                  <a:txBody>
                    <a:bodyPr/>
                    <a:lstStyle/>
                    <a:p>
                      <a:r>
                        <a:rPr lang="fr-BE" sz="1200" dirty="0" smtClean="0">
                          <a:latin typeface="+mn-lt"/>
                        </a:rPr>
                        <a:t>Période</a:t>
                      </a:r>
                      <a:endParaRPr lang="fr-BE" sz="1200" dirty="0">
                        <a:latin typeface="+mn-lt"/>
                      </a:endParaRPr>
                    </a:p>
                  </a:txBody>
                  <a:tcPr/>
                </a:tc>
                <a:tc>
                  <a:txBody>
                    <a:bodyPr/>
                    <a:lstStyle/>
                    <a:p>
                      <a:r>
                        <a:rPr lang="fr-BE" sz="1200" dirty="0" smtClean="0">
                          <a:latin typeface="+mn-lt"/>
                        </a:rPr>
                        <a:t>G.</a:t>
                      </a:r>
                      <a:r>
                        <a:rPr lang="fr-BE" sz="1200" baseline="0" dirty="0" smtClean="0">
                          <a:latin typeface="+mn-lt"/>
                        </a:rPr>
                        <a:t> Social</a:t>
                      </a:r>
                      <a:endParaRPr lang="fr-BE" sz="1200" dirty="0">
                        <a:latin typeface="+mn-lt"/>
                      </a:endParaRPr>
                    </a:p>
                  </a:txBody>
                  <a:tcPr/>
                </a:tc>
                <a:tc>
                  <a:txBody>
                    <a:bodyPr/>
                    <a:lstStyle/>
                    <a:p>
                      <a:r>
                        <a:rPr lang="fr-BE" sz="1200" dirty="0" smtClean="0">
                          <a:latin typeface="+mn-lt"/>
                        </a:rPr>
                        <a:t>Hommes</a:t>
                      </a:r>
                    </a:p>
                    <a:p>
                      <a:r>
                        <a:rPr lang="fr-BE" sz="1200" dirty="0" smtClean="0">
                          <a:latin typeface="+mn-lt"/>
                        </a:rPr>
                        <a:t>Belgique</a:t>
                      </a:r>
                      <a:endParaRPr lang="fr-BE" sz="1200" dirty="0">
                        <a:latin typeface="+mn-lt"/>
                      </a:endParaRPr>
                    </a:p>
                  </a:txBody>
                  <a:tcPr/>
                </a:tc>
                <a:tc>
                  <a:txBody>
                    <a:bodyPr/>
                    <a:lstStyle/>
                    <a:p>
                      <a:r>
                        <a:rPr lang="fr-BE" sz="1200" dirty="0" smtClean="0">
                          <a:latin typeface="+mn-lt"/>
                        </a:rPr>
                        <a:t>Hommes</a:t>
                      </a:r>
                    </a:p>
                    <a:p>
                      <a:r>
                        <a:rPr lang="fr-BE" sz="1200" dirty="0" smtClean="0">
                          <a:latin typeface="+mn-lt"/>
                        </a:rPr>
                        <a:t>Flandre</a:t>
                      </a:r>
                      <a:endParaRPr lang="fr-BE" sz="1200" dirty="0">
                        <a:latin typeface="+mn-lt"/>
                      </a:endParaRPr>
                    </a:p>
                  </a:txBody>
                  <a:tcPr/>
                </a:tc>
                <a:tc>
                  <a:txBody>
                    <a:bodyPr/>
                    <a:lstStyle/>
                    <a:p>
                      <a:r>
                        <a:rPr lang="fr-BE" sz="1200" dirty="0" smtClean="0">
                          <a:latin typeface="+mn-lt"/>
                        </a:rPr>
                        <a:t>Hommes</a:t>
                      </a:r>
                    </a:p>
                    <a:p>
                      <a:r>
                        <a:rPr lang="fr-BE" sz="1200" dirty="0" smtClean="0">
                          <a:latin typeface="+mn-lt"/>
                        </a:rPr>
                        <a:t> Wallonie</a:t>
                      </a:r>
                      <a:endParaRPr lang="fr-BE" sz="1200" dirty="0">
                        <a:latin typeface="+mn-lt"/>
                      </a:endParaRPr>
                    </a:p>
                  </a:txBody>
                  <a:tcPr/>
                </a:tc>
                <a:tc>
                  <a:txBody>
                    <a:bodyPr/>
                    <a:lstStyle/>
                    <a:p>
                      <a:r>
                        <a:rPr lang="fr-BE" sz="1200" dirty="0" smtClean="0">
                          <a:latin typeface="+mn-lt"/>
                        </a:rPr>
                        <a:t>Différence</a:t>
                      </a:r>
                    </a:p>
                    <a:p>
                      <a:r>
                        <a:rPr lang="fr-BE" sz="1200" dirty="0" smtClean="0">
                          <a:latin typeface="+mn-lt"/>
                        </a:rPr>
                        <a:t>Fla-</a:t>
                      </a:r>
                      <a:r>
                        <a:rPr lang="fr-BE" sz="1200" dirty="0" err="1" smtClean="0">
                          <a:latin typeface="+mn-lt"/>
                        </a:rPr>
                        <a:t>Wal</a:t>
                      </a:r>
                      <a:endParaRPr lang="fr-BE" sz="1200" dirty="0">
                        <a:latin typeface="+mn-lt"/>
                      </a:endParaRPr>
                    </a:p>
                  </a:txBody>
                  <a:tcPr/>
                </a:tc>
                <a:tc>
                  <a:txBody>
                    <a:bodyPr/>
                    <a:lstStyle/>
                    <a:p>
                      <a:r>
                        <a:rPr lang="fr-BE" sz="1200" dirty="0" smtClean="0">
                          <a:latin typeface="+mn-lt"/>
                        </a:rPr>
                        <a:t>Femmes</a:t>
                      </a:r>
                    </a:p>
                    <a:p>
                      <a:r>
                        <a:rPr lang="fr-BE" sz="1200" dirty="0" smtClean="0">
                          <a:latin typeface="+mn-lt"/>
                        </a:rPr>
                        <a:t>Belgique</a:t>
                      </a:r>
                      <a:endParaRPr lang="fr-BE" sz="1200" dirty="0">
                        <a:latin typeface="+mn-lt"/>
                      </a:endParaRPr>
                    </a:p>
                  </a:txBody>
                  <a:tcPr/>
                </a:tc>
                <a:tc>
                  <a:txBody>
                    <a:bodyPr/>
                    <a:lstStyle/>
                    <a:p>
                      <a:r>
                        <a:rPr lang="fr-BE" sz="1200" dirty="0" smtClean="0">
                          <a:latin typeface="+mn-lt"/>
                        </a:rPr>
                        <a:t>Femmes</a:t>
                      </a:r>
                    </a:p>
                    <a:p>
                      <a:r>
                        <a:rPr lang="fr-BE" sz="1200" dirty="0" smtClean="0">
                          <a:latin typeface="+mn-lt"/>
                        </a:rPr>
                        <a:t>Flandre</a:t>
                      </a:r>
                      <a:endParaRPr lang="fr-BE" sz="1200" dirty="0">
                        <a:latin typeface="+mn-lt"/>
                      </a:endParaRPr>
                    </a:p>
                  </a:txBody>
                  <a:tcPr/>
                </a:tc>
                <a:tc>
                  <a:txBody>
                    <a:bodyPr/>
                    <a:lstStyle/>
                    <a:p>
                      <a:r>
                        <a:rPr lang="fr-BE" sz="1200" dirty="0" smtClean="0">
                          <a:latin typeface="+mn-lt"/>
                        </a:rPr>
                        <a:t>Femmes</a:t>
                      </a:r>
                    </a:p>
                    <a:p>
                      <a:r>
                        <a:rPr lang="fr-BE" sz="1200" dirty="0" smtClean="0">
                          <a:latin typeface="+mn-lt"/>
                        </a:rPr>
                        <a:t>Wallonie</a:t>
                      </a:r>
                      <a:endParaRPr lang="fr-BE" sz="1200" dirty="0">
                        <a:latin typeface="+mn-lt"/>
                      </a:endParaRPr>
                    </a:p>
                  </a:txBody>
                  <a:tcPr/>
                </a:tc>
                <a:tc>
                  <a:txBody>
                    <a:bodyPr/>
                    <a:lstStyle/>
                    <a:p>
                      <a:r>
                        <a:rPr lang="fr-BE" sz="1200" dirty="0" smtClean="0">
                          <a:latin typeface="+mn-lt"/>
                        </a:rPr>
                        <a:t>Différence</a:t>
                      </a:r>
                    </a:p>
                    <a:p>
                      <a:r>
                        <a:rPr lang="fr-BE" sz="1200" dirty="0" smtClean="0">
                          <a:latin typeface="+mn-lt"/>
                        </a:rPr>
                        <a:t>Fla-</a:t>
                      </a:r>
                      <a:r>
                        <a:rPr lang="fr-BE" sz="1200" dirty="0" err="1" smtClean="0">
                          <a:latin typeface="+mn-lt"/>
                        </a:rPr>
                        <a:t>Wal</a:t>
                      </a:r>
                      <a:endParaRPr lang="fr-BE" sz="1200" dirty="0" smtClean="0">
                        <a:latin typeface="+mn-lt"/>
                      </a:endParaRPr>
                    </a:p>
                    <a:p>
                      <a:endParaRPr lang="fr-BE" sz="1200" dirty="0">
                        <a:latin typeface="+mn-lt"/>
                      </a:endParaRPr>
                    </a:p>
                  </a:txBody>
                  <a:tcPr/>
                </a:tc>
              </a:tr>
              <a:tr h="284003">
                <a:tc>
                  <a:txBody>
                    <a:bodyPr/>
                    <a:lstStyle/>
                    <a:p>
                      <a:endParaRPr lang="fr-BE"/>
                    </a:p>
                  </a:txBody>
                  <a:tcPr/>
                </a:tc>
                <a:tc>
                  <a:txBody>
                    <a:bodyPr/>
                    <a:lstStyle/>
                    <a:p>
                      <a:endParaRPr lang="fr-BE" dirty="0"/>
                    </a:p>
                  </a:txBody>
                  <a:tcPr/>
                </a:tc>
                <a:tc>
                  <a:txBody>
                    <a:bodyPr/>
                    <a:lstStyle/>
                    <a:p>
                      <a:endParaRPr lang="fr-BE" sz="1200" dirty="0">
                        <a:latin typeface="+mn-lt"/>
                      </a:endParaRPr>
                    </a:p>
                  </a:txBody>
                  <a:tcPr/>
                </a:tc>
                <a:tc>
                  <a:txBody>
                    <a:bodyPr/>
                    <a:lstStyle/>
                    <a:p>
                      <a:endParaRPr lang="fr-BE" sz="1200">
                        <a:latin typeface="+mn-lt"/>
                      </a:endParaRPr>
                    </a:p>
                  </a:txBody>
                  <a:tcPr/>
                </a:tc>
                <a:tc>
                  <a:txBody>
                    <a:bodyPr/>
                    <a:lstStyle/>
                    <a:p>
                      <a:endParaRPr lang="fr-BE" sz="1200">
                        <a:latin typeface="+mn-lt"/>
                      </a:endParaRPr>
                    </a:p>
                  </a:txBody>
                  <a:tcPr/>
                </a:tc>
                <a:tc>
                  <a:txBody>
                    <a:bodyPr/>
                    <a:lstStyle/>
                    <a:p>
                      <a:endParaRPr lang="fr-BE" sz="1200">
                        <a:latin typeface="+mn-lt"/>
                      </a:endParaRPr>
                    </a:p>
                  </a:txBody>
                  <a:tcPr/>
                </a:tc>
                <a:tc>
                  <a:txBody>
                    <a:bodyPr/>
                    <a:lstStyle/>
                    <a:p>
                      <a:endParaRPr lang="fr-BE" sz="1200">
                        <a:latin typeface="+mn-lt"/>
                      </a:endParaRPr>
                    </a:p>
                  </a:txBody>
                  <a:tcPr/>
                </a:tc>
                <a:tc>
                  <a:txBody>
                    <a:bodyPr/>
                    <a:lstStyle/>
                    <a:p>
                      <a:endParaRPr lang="fr-BE" sz="1200">
                        <a:latin typeface="+mn-lt"/>
                      </a:endParaRPr>
                    </a:p>
                  </a:txBody>
                  <a:tcPr/>
                </a:tc>
                <a:tc>
                  <a:txBody>
                    <a:bodyPr/>
                    <a:lstStyle/>
                    <a:p>
                      <a:endParaRPr lang="fr-BE" sz="1200">
                        <a:latin typeface="+mn-lt"/>
                      </a:endParaRPr>
                    </a:p>
                  </a:txBody>
                  <a:tcPr/>
                </a:tc>
                <a:tc>
                  <a:txBody>
                    <a:bodyPr/>
                    <a:lstStyle/>
                    <a:p>
                      <a:endParaRPr lang="fr-BE" sz="1200" dirty="0">
                        <a:latin typeface="+mn-lt"/>
                      </a:endParaRPr>
                    </a:p>
                  </a:txBody>
                  <a:tcPr/>
                </a:tc>
              </a:tr>
              <a:tr h="284003">
                <a:tc>
                  <a:txBody>
                    <a:bodyPr/>
                    <a:lstStyle/>
                    <a:p>
                      <a:r>
                        <a:rPr lang="fr-BE" sz="1200" dirty="0" smtClean="0">
                          <a:latin typeface="+mn-lt"/>
                        </a:rPr>
                        <a:t>2012-16</a:t>
                      </a:r>
                      <a:endParaRPr lang="fr-BE" sz="1200" dirty="0">
                        <a:latin typeface="+mn-lt"/>
                      </a:endParaRPr>
                    </a:p>
                  </a:txBody>
                  <a:tcPr/>
                </a:tc>
                <a:tc>
                  <a:txBody>
                    <a:bodyPr/>
                    <a:lstStyle/>
                    <a:p>
                      <a:r>
                        <a:rPr lang="fr-BE" sz="1200" dirty="0" smtClean="0">
                          <a:latin typeface="+mn-lt"/>
                        </a:rPr>
                        <a:t>Défavorisé</a:t>
                      </a:r>
                      <a:endParaRPr lang="fr-BE" sz="1200" dirty="0">
                        <a:latin typeface="+mn-lt"/>
                      </a:endParaRPr>
                    </a:p>
                  </a:txBody>
                  <a:tcPr/>
                </a:tc>
                <a:tc>
                  <a:txBody>
                    <a:bodyPr/>
                    <a:lstStyle/>
                    <a:p>
                      <a:pPr algn="ctr"/>
                      <a:r>
                        <a:rPr lang="fr-BE" sz="1400" dirty="0" smtClean="0">
                          <a:latin typeface="+mn-lt"/>
                        </a:rPr>
                        <a:t>73,9</a:t>
                      </a:r>
                      <a:endParaRPr lang="fr-BE" sz="1400" dirty="0">
                        <a:latin typeface="+mn-lt"/>
                      </a:endParaRPr>
                    </a:p>
                  </a:txBody>
                  <a:tcPr/>
                </a:tc>
                <a:tc>
                  <a:txBody>
                    <a:bodyPr/>
                    <a:lstStyle/>
                    <a:p>
                      <a:pPr algn="ctr"/>
                      <a:r>
                        <a:rPr lang="fr-BE" sz="1400" dirty="0" smtClean="0">
                          <a:latin typeface="+mn-lt"/>
                        </a:rPr>
                        <a:t>75,0</a:t>
                      </a:r>
                      <a:endParaRPr lang="fr-BE" sz="1400" dirty="0">
                        <a:latin typeface="+mn-lt"/>
                      </a:endParaRPr>
                    </a:p>
                  </a:txBody>
                  <a:tcPr/>
                </a:tc>
                <a:tc>
                  <a:txBody>
                    <a:bodyPr/>
                    <a:lstStyle/>
                    <a:p>
                      <a:pPr algn="ctr"/>
                      <a:r>
                        <a:rPr lang="fr-BE" sz="1400" dirty="0" smtClean="0">
                          <a:latin typeface="+mn-lt"/>
                        </a:rPr>
                        <a:t>71,7</a:t>
                      </a:r>
                      <a:endParaRPr lang="fr-BE" sz="1400" dirty="0">
                        <a:latin typeface="+mn-lt"/>
                      </a:endParaRPr>
                    </a:p>
                  </a:txBody>
                  <a:tcPr/>
                </a:tc>
                <a:tc>
                  <a:txBody>
                    <a:bodyPr/>
                    <a:lstStyle/>
                    <a:p>
                      <a:pPr algn="ctr"/>
                      <a:r>
                        <a:rPr lang="fr-BE" sz="1400" b="1" i="1" dirty="0" smtClean="0">
                          <a:latin typeface="+mn-lt"/>
                        </a:rPr>
                        <a:t>3,3</a:t>
                      </a:r>
                      <a:endParaRPr lang="fr-BE" sz="1400" b="1" i="1" dirty="0">
                        <a:latin typeface="+mn-lt"/>
                      </a:endParaRPr>
                    </a:p>
                  </a:txBody>
                  <a:tcPr/>
                </a:tc>
                <a:tc>
                  <a:txBody>
                    <a:bodyPr/>
                    <a:lstStyle/>
                    <a:p>
                      <a:pPr algn="ctr"/>
                      <a:r>
                        <a:rPr lang="fr-BE" sz="1400" dirty="0" smtClean="0">
                          <a:latin typeface="+mn-lt"/>
                        </a:rPr>
                        <a:t>80,4</a:t>
                      </a:r>
                      <a:endParaRPr lang="fr-BE" sz="1400" dirty="0">
                        <a:latin typeface="+mn-lt"/>
                      </a:endParaRPr>
                    </a:p>
                  </a:txBody>
                  <a:tcPr/>
                </a:tc>
                <a:tc>
                  <a:txBody>
                    <a:bodyPr/>
                    <a:lstStyle/>
                    <a:p>
                      <a:pPr algn="ctr"/>
                      <a:r>
                        <a:rPr lang="fr-BE" sz="1400" dirty="0" smtClean="0">
                          <a:latin typeface="+mn-lt"/>
                        </a:rPr>
                        <a:t>81,1</a:t>
                      </a:r>
                      <a:endParaRPr lang="fr-BE" sz="1400" dirty="0">
                        <a:latin typeface="+mn-lt"/>
                      </a:endParaRPr>
                    </a:p>
                  </a:txBody>
                  <a:tcPr/>
                </a:tc>
                <a:tc>
                  <a:txBody>
                    <a:bodyPr/>
                    <a:lstStyle/>
                    <a:p>
                      <a:pPr algn="ctr"/>
                      <a:r>
                        <a:rPr lang="fr-BE" sz="1400" dirty="0" smtClean="0">
                          <a:latin typeface="+mn-lt"/>
                        </a:rPr>
                        <a:t>78,9</a:t>
                      </a:r>
                      <a:endParaRPr lang="fr-BE" sz="1400" dirty="0">
                        <a:latin typeface="+mn-lt"/>
                      </a:endParaRPr>
                    </a:p>
                  </a:txBody>
                  <a:tcPr/>
                </a:tc>
                <a:tc>
                  <a:txBody>
                    <a:bodyPr/>
                    <a:lstStyle/>
                    <a:p>
                      <a:pPr algn="ctr"/>
                      <a:r>
                        <a:rPr lang="fr-BE" sz="1400" b="1" i="1" dirty="0" smtClean="0">
                          <a:latin typeface="+mn-lt"/>
                        </a:rPr>
                        <a:t>2,2</a:t>
                      </a:r>
                      <a:endParaRPr lang="fr-BE" sz="1400" b="1" i="1" dirty="0">
                        <a:latin typeface="+mn-lt"/>
                      </a:endParaRPr>
                    </a:p>
                  </a:txBody>
                  <a:tcPr/>
                </a:tc>
              </a:tr>
              <a:tr h="284003">
                <a:tc>
                  <a:txBody>
                    <a:bodyPr/>
                    <a:lstStyle/>
                    <a:p>
                      <a:endParaRPr lang="fr-BE" sz="1200">
                        <a:latin typeface="+mn-lt"/>
                      </a:endParaRPr>
                    </a:p>
                  </a:txBody>
                  <a:tcPr/>
                </a:tc>
                <a:tc>
                  <a:txBody>
                    <a:bodyPr/>
                    <a:lstStyle/>
                    <a:p>
                      <a:r>
                        <a:rPr lang="fr-BE" sz="1200" dirty="0" smtClean="0">
                          <a:latin typeface="+mn-lt"/>
                        </a:rPr>
                        <a:t>Favorisé</a:t>
                      </a:r>
                      <a:endParaRPr lang="fr-BE" sz="1200" dirty="0">
                        <a:latin typeface="+mn-lt"/>
                      </a:endParaRPr>
                    </a:p>
                  </a:txBody>
                  <a:tcPr/>
                </a:tc>
                <a:tc>
                  <a:txBody>
                    <a:bodyPr/>
                    <a:lstStyle/>
                    <a:p>
                      <a:pPr algn="ctr"/>
                      <a:r>
                        <a:rPr lang="fr-BE" sz="1400" dirty="0" smtClean="0">
                          <a:latin typeface="+mn-lt"/>
                        </a:rPr>
                        <a:t>83,0</a:t>
                      </a:r>
                      <a:endParaRPr lang="fr-BE" sz="1400" dirty="0">
                        <a:latin typeface="+mn-lt"/>
                      </a:endParaRPr>
                    </a:p>
                  </a:txBody>
                  <a:tcPr/>
                </a:tc>
                <a:tc>
                  <a:txBody>
                    <a:bodyPr/>
                    <a:lstStyle/>
                    <a:p>
                      <a:pPr algn="ctr"/>
                      <a:r>
                        <a:rPr lang="fr-BE" sz="1400" dirty="0" smtClean="0">
                          <a:latin typeface="+mn-lt"/>
                        </a:rPr>
                        <a:t>83,8</a:t>
                      </a:r>
                      <a:endParaRPr lang="fr-BE" sz="1400" dirty="0">
                        <a:latin typeface="+mn-lt"/>
                      </a:endParaRPr>
                    </a:p>
                  </a:txBody>
                  <a:tcPr/>
                </a:tc>
                <a:tc>
                  <a:txBody>
                    <a:bodyPr/>
                    <a:lstStyle/>
                    <a:p>
                      <a:pPr algn="ctr"/>
                      <a:r>
                        <a:rPr lang="fr-BE" sz="1400" dirty="0" smtClean="0">
                          <a:latin typeface="+mn-lt"/>
                        </a:rPr>
                        <a:t>81,9</a:t>
                      </a:r>
                      <a:endParaRPr lang="fr-BE" sz="1400" dirty="0">
                        <a:latin typeface="+mn-lt"/>
                      </a:endParaRPr>
                    </a:p>
                  </a:txBody>
                  <a:tcPr/>
                </a:tc>
                <a:tc>
                  <a:txBody>
                    <a:bodyPr/>
                    <a:lstStyle/>
                    <a:p>
                      <a:pPr algn="ctr"/>
                      <a:r>
                        <a:rPr lang="fr-BE" sz="1400" b="1" i="1" dirty="0" smtClean="0">
                          <a:latin typeface="+mn-lt"/>
                        </a:rPr>
                        <a:t>1,9</a:t>
                      </a:r>
                      <a:endParaRPr lang="fr-BE" sz="1400" b="1" i="1" dirty="0">
                        <a:latin typeface="+mn-lt"/>
                      </a:endParaRPr>
                    </a:p>
                  </a:txBody>
                  <a:tcPr/>
                </a:tc>
                <a:tc>
                  <a:txBody>
                    <a:bodyPr/>
                    <a:lstStyle/>
                    <a:p>
                      <a:pPr algn="ctr"/>
                      <a:r>
                        <a:rPr lang="fr-BE" sz="1400" dirty="0" smtClean="0">
                          <a:latin typeface="+mn-lt"/>
                        </a:rPr>
                        <a:t>87,0</a:t>
                      </a:r>
                      <a:endParaRPr lang="fr-BE" sz="1400" dirty="0">
                        <a:latin typeface="+mn-lt"/>
                      </a:endParaRPr>
                    </a:p>
                  </a:txBody>
                  <a:tcPr/>
                </a:tc>
                <a:tc>
                  <a:txBody>
                    <a:bodyPr/>
                    <a:lstStyle/>
                    <a:p>
                      <a:pPr algn="ctr"/>
                      <a:r>
                        <a:rPr lang="fr-BE" sz="1400" dirty="0" smtClean="0">
                          <a:latin typeface="+mn-lt"/>
                        </a:rPr>
                        <a:t>87,7</a:t>
                      </a:r>
                      <a:endParaRPr lang="fr-BE" sz="1400" dirty="0">
                        <a:latin typeface="+mn-lt"/>
                      </a:endParaRPr>
                    </a:p>
                  </a:txBody>
                  <a:tcPr/>
                </a:tc>
                <a:tc>
                  <a:txBody>
                    <a:bodyPr/>
                    <a:lstStyle/>
                    <a:p>
                      <a:pPr algn="ctr"/>
                      <a:r>
                        <a:rPr lang="fr-BE" sz="1400" dirty="0" smtClean="0">
                          <a:latin typeface="+mn-lt"/>
                        </a:rPr>
                        <a:t>86,1</a:t>
                      </a:r>
                      <a:endParaRPr lang="fr-BE" sz="1400" dirty="0">
                        <a:latin typeface="+mn-lt"/>
                      </a:endParaRPr>
                    </a:p>
                  </a:txBody>
                  <a:tcPr/>
                </a:tc>
                <a:tc>
                  <a:txBody>
                    <a:bodyPr/>
                    <a:lstStyle/>
                    <a:p>
                      <a:pPr algn="ctr"/>
                      <a:r>
                        <a:rPr lang="fr-BE" sz="1400" b="1" i="1" dirty="0" smtClean="0">
                          <a:latin typeface="+mn-lt"/>
                        </a:rPr>
                        <a:t>1,6</a:t>
                      </a:r>
                      <a:endParaRPr lang="fr-BE" sz="1400" b="1" i="1" dirty="0">
                        <a:latin typeface="+mn-lt"/>
                      </a:endParaRPr>
                    </a:p>
                  </a:txBody>
                  <a:tcPr/>
                </a:tc>
              </a:tr>
              <a:tr h="307489">
                <a:tc>
                  <a:txBody>
                    <a:bodyPr/>
                    <a:lstStyle/>
                    <a:p>
                      <a:endParaRPr lang="fr-BE" sz="12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200" dirty="0" err="1" smtClean="0">
                          <a:latin typeface="+mn-lt"/>
                        </a:rPr>
                        <a:t>Diff</a:t>
                      </a:r>
                      <a:r>
                        <a:rPr lang="fr-BE" sz="1200" dirty="0" smtClean="0">
                          <a:latin typeface="+mn-lt"/>
                        </a:rPr>
                        <a:t>. </a:t>
                      </a:r>
                      <a:r>
                        <a:rPr lang="fr-BE" sz="1200" dirty="0" err="1" smtClean="0">
                          <a:latin typeface="+mn-lt"/>
                        </a:rPr>
                        <a:t>Déf-fav</a:t>
                      </a:r>
                      <a:endParaRPr lang="fr-BE" sz="1200" dirty="0" smtClean="0">
                        <a:latin typeface="+mn-lt"/>
                      </a:endParaRPr>
                    </a:p>
                  </a:txBody>
                  <a:tcPr/>
                </a:tc>
                <a:tc>
                  <a:txBody>
                    <a:bodyPr/>
                    <a:lstStyle/>
                    <a:p>
                      <a:pPr algn="ctr"/>
                      <a:r>
                        <a:rPr lang="fr-BE" sz="1400" i="1" dirty="0" smtClean="0">
                          <a:latin typeface="+mn-lt"/>
                        </a:rPr>
                        <a:t>9,1</a:t>
                      </a:r>
                      <a:endParaRPr lang="fr-BE" sz="1400" i="1" dirty="0">
                        <a:latin typeface="+mn-lt"/>
                      </a:endParaRPr>
                    </a:p>
                  </a:txBody>
                  <a:tcPr/>
                </a:tc>
                <a:tc>
                  <a:txBody>
                    <a:bodyPr/>
                    <a:lstStyle/>
                    <a:p>
                      <a:pPr algn="ctr"/>
                      <a:r>
                        <a:rPr lang="fr-BE" sz="1400" i="1" dirty="0" smtClean="0">
                          <a:latin typeface="+mn-lt"/>
                        </a:rPr>
                        <a:t>8,8</a:t>
                      </a:r>
                      <a:endParaRPr lang="fr-BE" sz="1400" i="1" dirty="0">
                        <a:latin typeface="+mn-lt"/>
                      </a:endParaRPr>
                    </a:p>
                  </a:txBody>
                  <a:tcPr/>
                </a:tc>
                <a:tc>
                  <a:txBody>
                    <a:bodyPr/>
                    <a:lstStyle/>
                    <a:p>
                      <a:pPr algn="ctr"/>
                      <a:r>
                        <a:rPr lang="fr-BE" sz="1400" i="1" dirty="0" smtClean="0">
                          <a:latin typeface="+mn-lt"/>
                        </a:rPr>
                        <a:t>10,1</a:t>
                      </a:r>
                      <a:endParaRPr lang="fr-BE" sz="1400" i="1" dirty="0">
                        <a:latin typeface="+mn-lt"/>
                      </a:endParaRPr>
                    </a:p>
                  </a:txBody>
                  <a:tcPr/>
                </a:tc>
                <a:tc>
                  <a:txBody>
                    <a:bodyPr/>
                    <a:lstStyle/>
                    <a:p>
                      <a:pPr algn="ctr"/>
                      <a:endParaRPr lang="fr-BE" sz="1400">
                        <a:latin typeface="+mn-lt"/>
                      </a:endParaRPr>
                    </a:p>
                  </a:txBody>
                  <a:tcPr/>
                </a:tc>
                <a:tc>
                  <a:txBody>
                    <a:bodyPr/>
                    <a:lstStyle/>
                    <a:p>
                      <a:pPr algn="ctr"/>
                      <a:r>
                        <a:rPr lang="fr-BE" sz="1400" i="1" dirty="0" smtClean="0">
                          <a:latin typeface="+mn-lt"/>
                        </a:rPr>
                        <a:t>6,6</a:t>
                      </a:r>
                      <a:endParaRPr lang="fr-BE" sz="1400" i="1" dirty="0">
                        <a:latin typeface="+mn-lt"/>
                      </a:endParaRPr>
                    </a:p>
                  </a:txBody>
                  <a:tcPr/>
                </a:tc>
                <a:tc>
                  <a:txBody>
                    <a:bodyPr/>
                    <a:lstStyle/>
                    <a:p>
                      <a:pPr algn="ctr"/>
                      <a:r>
                        <a:rPr lang="fr-BE" sz="1400" i="1" dirty="0" smtClean="0">
                          <a:latin typeface="+mn-lt"/>
                        </a:rPr>
                        <a:t>6,6</a:t>
                      </a:r>
                      <a:endParaRPr lang="fr-BE" sz="1400" i="1" dirty="0">
                        <a:latin typeface="+mn-lt"/>
                      </a:endParaRPr>
                    </a:p>
                  </a:txBody>
                  <a:tcPr/>
                </a:tc>
                <a:tc>
                  <a:txBody>
                    <a:bodyPr/>
                    <a:lstStyle/>
                    <a:p>
                      <a:pPr algn="ctr"/>
                      <a:r>
                        <a:rPr lang="fr-BE" sz="1400" i="1" dirty="0" smtClean="0">
                          <a:latin typeface="+mn-lt"/>
                        </a:rPr>
                        <a:t>7,3</a:t>
                      </a:r>
                      <a:endParaRPr lang="fr-BE" sz="1400" i="1" dirty="0">
                        <a:latin typeface="+mn-lt"/>
                      </a:endParaRPr>
                    </a:p>
                  </a:txBody>
                  <a:tcPr/>
                </a:tc>
                <a:tc>
                  <a:txBody>
                    <a:bodyPr/>
                    <a:lstStyle/>
                    <a:p>
                      <a:pPr algn="ctr"/>
                      <a:endParaRPr lang="fr-BE" sz="1400" dirty="0">
                        <a:latin typeface="+mn-lt"/>
                      </a:endParaRPr>
                    </a:p>
                  </a:txBody>
                  <a:tcPr/>
                </a:tc>
              </a:tr>
              <a:tr h="284003">
                <a:tc>
                  <a:txBody>
                    <a:bodyPr/>
                    <a:lstStyle/>
                    <a:p>
                      <a:endParaRPr lang="fr-BE" sz="1200" dirty="0">
                        <a:latin typeface="+mn-lt"/>
                      </a:endParaRPr>
                    </a:p>
                  </a:txBody>
                  <a:tcPr/>
                </a:tc>
                <a:tc>
                  <a:txBody>
                    <a:bodyPr/>
                    <a:lstStyle/>
                    <a:p>
                      <a:endParaRPr lang="fr-BE" sz="1200" dirty="0">
                        <a:latin typeface="+mn-lt"/>
                      </a:endParaRPr>
                    </a:p>
                  </a:txBody>
                  <a:tcPr/>
                </a:tc>
                <a:tc>
                  <a:txBody>
                    <a:bodyPr/>
                    <a:lstStyle/>
                    <a:p>
                      <a:pPr algn="ctr"/>
                      <a:endParaRPr lang="fr-BE" sz="1400">
                        <a:latin typeface="+mn-lt"/>
                      </a:endParaRPr>
                    </a:p>
                  </a:txBody>
                  <a:tcPr/>
                </a:tc>
                <a:tc>
                  <a:txBody>
                    <a:bodyPr/>
                    <a:lstStyle/>
                    <a:p>
                      <a:pPr algn="ctr"/>
                      <a:endParaRPr lang="fr-BE" sz="1400">
                        <a:latin typeface="+mn-lt"/>
                      </a:endParaRPr>
                    </a:p>
                  </a:txBody>
                  <a:tcPr/>
                </a:tc>
                <a:tc>
                  <a:txBody>
                    <a:bodyPr/>
                    <a:lstStyle/>
                    <a:p>
                      <a:pPr algn="ctr"/>
                      <a:endParaRPr lang="fr-BE" sz="1400" dirty="0">
                        <a:latin typeface="+mn-lt"/>
                      </a:endParaRPr>
                    </a:p>
                  </a:txBody>
                  <a:tcPr/>
                </a:tc>
                <a:tc>
                  <a:txBody>
                    <a:bodyPr/>
                    <a:lstStyle/>
                    <a:p>
                      <a:pPr algn="ctr"/>
                      <a:endParaRPr lang="fr-BE" sz="1400">
                        <a:latin typeface="+mn-lt"/>
                      </a:endParaRPr>
                    </a:p>
                  </a:txBody>
                  <a:tcPr/>
                </a:tc>
                <a:tc>
                  <a:txBody>
                    <a:bodyPr/>
                    <a:lstStyle/>
                    <a:p>
                      <a:pPr algn="ctr"/>
                      <a:endParaRPr lang="fr-BE" sz="1400">
                        <a:latin typeface="+mn-lt"/>
                      </a:endParaRPr>
                    </a:p>
                  </a:txBody>
                  <a:tcPr/>
                </a:tc>
                <a:tc>
                  <a:txBody>
                    <a:bodyPr/>
                    <a:lstStyle/>
                    <a:p>
                      <a:pPr algn="ctr"/>
                      <a:endParaRPr lang="fr-BE" sz="1400">
                        <a:latin typeface="+mn-lt"/>
                      </a:endParaRPr>
                    </a:p>
                  </a:txBody>
                  <a:tcPr/>
                </a:tc>
                <a:tc>
                  <a:txBody>
                    <a:bodyPr/>
                    <a:lstStyle/>
                    <a:p>
                      <a:pPr algn="ctr"/>
                      <a:endParaRPr lang="fr-BE" sz="1400">
                        <a:latin typeface="+mn-lt"/>
                      </a:endParaRPr>
                    </a:p>
                  </a:txBody>
                  <a:tcPr/>
                </a:tc>
                <a:tc>
                  <a:txBody>
                    <a:bodyPr/>
                    <a:lstStyle/>
                    <a:p>
                      <a:pPr algn="ctr"/>
                      <a:endParaRPr lang="fr-BE" sz="1400" dirty="0">
                        <a:latin typeface="+mn-lt"/>
                      </a:endParaRPr>
                    </a:p>
                  </a:txBody>
                  <a:tcPr/>
                </a:tc>
              </a:tr>
              <a:tr h="284003">
                <a:tc>
                  <a:txBody>
                    <a:bodyPr/>
                    <a:lstStyle/>
                    <a:p>
                      <a:r>
                        <a:rPr lang="fr-BE" sz="1200" dirty="0" smtClean="0">
                          <a:latin typeface="+mn-lt"/>
                        </a:rPr>
                        <a:t>1992-96</a:t>
                      </a:r>
                      <a:endParaRPr lang="fr-BE" sz="1200" dirty="0">
                        <a:latin typeface="+mn-lt"/>
                      </a:endParaRPr>
                    </a:p>
                  </a:txBody>
                  <a:tcPr/>
                </a:tc>
                <a:tc>
                  <a:txBody>
                    <a:bodyPr/>
                    <a:lstStyle/>
                    <a:p>
                      <a:r>
                        <a:rPr lang="fr-BE" sz="1200" dirty="0" smtClean="0">
                          <a:latin typeface="+mn-lt"/>
                        </a:rPr>
                        <a:t>Défavorisé</a:t>
                      </a:r>
                      <a:endParaRPr lang="fr-BE" sz="1200" dirty="0">
                        <a:latin typeface="+mn-lt"/>
                      </a:endParaRPr>
                    </a:p>
                  </a:txBody>
                  <a:tcPr/>
                </a:tc>
                <a:tc>
                  <a:txBody>
                    <a:bodyPr/>
                    <a:lstStyle/>
                    <a:p>
                      <a:pPr algn="ctr"/>
                      <a:r>
                        <a:rPr lang="fr-BE" sz="1400" dirty="0" smtClean="0">
                          <a:latin typeface="+mn-lt"/>
                        </a:rPr>
                        <a:t>69,6</a:t>
                      </a:r>
                      <a:endParaRPr lang="fr-BE" sz="1400" dirty="0">
                        <a:latin typeface="+mn-lt"/>
                      </a:endParaRPr>
                    </a:p>
                  </a:txBody>
                  <a:tcPr/>
                </a:tc>
                <a:tc>
                  <a:txBody>
                    <a:bodyPr/>
                    <a:lstStyle/>
                    <a:p>
                      <a:pPr algn="ctr"/>
                      <a:r>
                        <a:rPr lang="fr-BE" sz="1400" dirty="0" smtClean="0">
                          <a:latin typeface="+mn-lt"/>
                        </a:rPr>
                        <a:t>70,6</a:t>
                      </a:r>
                      <a:endParaRPr lang="fr-BE" sz="1400" dirty="0">
                        <a:latin typeface="+mn-lt"/>
                      </a:endParaRPr>
                    </a:p>
                  </a:txBody>
                  <a:tcPr/>
                </a:tc>
                <a:tc>
                  <a:txBody>
                    <a:bodyPr/>
                    <a:lstStyle/>
                    <a:p>
                      <a:pPr algn="ctr"/>
                      <a:r>
                        <a:rPr lang="fr-BE" sz="1400" dirty="0" smtClean="0">
                          <a:latin typeface="+mn-lt"/>
                        </a:rPr>
                        <a:t>67,6</a:t>
                      </a:r>
                      <a:endParaRPr lang="fr-BE" sz="1400" dirty="0">
                        <a:latin typeface="+mn-lt"/>
                      </a:endParaRPr>
                    </a:p>
                  </a:txBody>
                  <a:tcPr/>
                </a:tc>
                <a:tc>
                  <a:txBody>
                    <a:bodyPr/>
                    <a:lstStyle/>
                    <a:p>
                      <a:pPr algn="ctr"/>
                      <a:r>
                        <a:rPr lang="fr-BE" sz="1400" b="1" i="1" dirty="0" smtClean="0">
                          <a:latin typeface="+mn-lt"/>
                        </a:rPr>
                        <a:t>3,0</a:t>
                      </a:r>
                      <a:endParaRPr lang="fr-BE" sz="1400" b="1" i="1" dirty="0">
                        <a:latin typeface="+mn-lt"/>
                      </a:endParaRPr>
                    </a:p>
                  </a:txBody>
                  <a:tcPr/>
                </a:tc>
                <a:tc>
                  <a:txBody>
                    <a:bodyPr/>
                    <a:lstStyle/>
                    <a:p>
                      <a:pPr algn="ctr"/>
                      <a:r>
                        <a:rPr lang="fr-BE" sz="1400" dirty="0" smtClean="0">
                          <a:latin typeface="+mn-lt"/>
                        </a:rPr>
                        <a:t>78,3</a:t>
                      </a:r>
                      <a:endParaRPr lang="fr-BE" sz="1400" dirty="0">
                        <a:latin typeface="+mn-lt"/>
                      </a:endParaRPr>
                    </a:p>
                  </a:txBody>
                  <a:tcPr/>
                </a:tc>
                <a:tc>
                  <a:txBody>
                    <a:bodyPr/>
                    <a:lstStyle/>
                    <a:p>
                      <a:pPr algn="ctr"/>
                      <a:r>
                        <a:rPr lang="fr-BE" sz="1400" dirty="0" smtClean="0">
                          <a:latin typeface="+mn-lt"/>
                        </a:rPr>
                        <a:t>78,8</a:t>
                      </a:r>
                      <a:endParaRPr lang="fr-BE" sz="1400" dirty="0">
                        <a:latin typeface="+mn-lt"/>
                      </a:endParaRPr>
                    </a:p>
                  </a:txBody>
                  <a:tcPr/>
                </a:tc>
                <a:tc>
                  <a:txBody>
                    <a:bodyPr/>
                    <a:lstStyle/>
                    <a:p>
                      <a:pPr algn="ctr"/>
                      <a:r>
                        <a:rPr lang="fr-BE" sz="1400" dirty="0" smtClean="0">
                          <a:latin typeface="+mn-lt"/>
                        </a:rPr>
                        <a:t>77,2</a:t>
                      </a:r>
                      <a:endParaRPr lang="fr-BE" sz="1400" dirty="0">
                        <a:latin typeface="+mn-lt"/>
                      </a:endParaRPr>
                    </a:p>
                  </a:txBody>
                  <a:tcPr/>
                </a:tc>
                <a:tc>
                  <a:txBody>
                    <a:bodyPr/>
                    <a:lstStyle/>
                    <a:p>
                      <a:pPr algn="ctr"/>
                      <a:r>
                        <a:rPr lang="fr-BE" sz="1400" b="1" i="1" dirty="0" smtClean="0">
                          <a:latin typeface="+mn-lt"/>
                        </a:rPr>
                        <a:t>1,6</a:t>
                      </a:r>
                      <a:endParaRPr lang="fr-BE" sz="1400" b="1" i="1" dirty="0">
                        <a:latin typeface="+mn-lt"/>
                      </a:endParaRPr>
                    </a:p>
                  </a:txBody>
                  <a:tcPr/>
                </a:tc>
              </a:tr>
              <a:tr h="284003">
                <a:tc>
                  <a:txBody>
                    <a:bodyPr/>
                    <a:lstStyle/>
                    <a:p>
                      <a:endParaRPr lang="fr-BE" sz="1200">
                        <a:latin typeface="+mn-lt"/>
                      </a:endParaRPr>
                    </a:p>
                  </a:txBody>
                  <a:tcPr/>
                </a:tc>
                <a:tc>
                  <a:txBody>
                    <a:bodyPr/>
                    <a:lstStyle/>
                    <a:p>
                      <a:r>
                        <a:rPr lang="fr-BE" sz="1200" dirty="0" smtClean="0">
                          <a:latin typeface="+mn-lt"/>
                        </a:rPr>
                        <a:t>Favorisé</a:t>
                      </a:r>
                      <a:endParaRPr lang="fr-BE" sz="1200" dirty="0">
                        <a:latin typeface="+mn-lt"/>
                      </a:endParaRPr>
                    </a:p>
                  </a:txBody>
                  <a:tcPr/>
                </a:tc>
                <a:tc>
                  <a:txBody>
                    <a:bodyPr/>
                    <a:lstStyle/>
                    <a:p>
                      <a:pPr algn="ctr"/>
                      <a:r>
                        <a:rPr lang="fr-BE" sz="1400" dirty="0" smtClean="0">
                          <a:latin typeface="+mn-lt"/>
                        </a:rPr>
                        <a:t>78,0</a:t>
                      </a:r>
                      <a:endParaRPr lang="fr-BE" sz="1400" dirty="0">
                        <a:latin typeface="+mn-lt"/>
                      </a:endParaRPr>
                    </a:p>
                  </a:txBody>
                  <a:tcPr/>
                </a:tc>
                <a:tc>
                  <a:txBody>
                    <a:bodyPr/>
                    <a:lstStyle/>
                    <a:p>
                      <a:pPr algn="ctr"/>
                      <a:r>
                        <a:rPr lang="fr-BE" sz="1400" dirty="0" smtClean="0">
                          <a:latin typeface="+mn-lt"/>
                        </a:rPr>
                        <a:t>78,4</a:t>
                      </a:r>
                      <a:endParaRPr lang="fr-BE" sz="1400" dirty="0">
                        <a:latin typeface="+mn-lt"/>
                      </a:endParaRPr>
                    </a:p>
                  </a:txBody>
                  <a:tcPr/>
                </a:tc>
                <a:tc>
                  <a:txBody>
                    <a:bodyPr/>
                    <a:lstStyle/>
                    <a:p>
                      <a:pPr algn="ctr"/>
                      <a:r>
                        <a:rPr lang="fr-BE" sz="1400" dirty="0" smtClean="0">
                          <a:latin typeface="+mn-lt"/>
                        </a:rPr>
                        <a:t>77,0</a:t>
                      </a:r>
                      <a:endParaRPr lang="fr-BE" sz="1400" dirty="0">
                        <a:latin typeface="+mn-lt"/>
                      </a:endParaRPr>
                    </a:p>
                  </a:txBody>
                  <a:tcPr/>
                </a:tc>
                <a:tc>
                  <a:txBody>
                    <a:bodyPr/>
                    <a:lstStyle/>
                    <a:p>
                      <a:pPr algn="ctr"/>
                      <a:r>
                        <a:rPr lang="fr-BE" sz="1400" b="1" i="1" dirty="0" smtClean="0">
                          <a:latin typeface="+mn-lt"/>
                        </a:rPr>
                        <a:t>1,4</a:t>
                      </a:r>
                      <a:endParaRPr lang="fr-BE" sz="1400" b="1" i="1" dirty="0">
                        <a:latin typeface="+mn-lt"/>
                      </a:endParaRPr>
                    </a:p>
                  </a:txBody>
                  <a:tcPr/>
                </a:tc>
                <a:tc>
                  <a:txBody>
                    <a:bodyPr/>
                    <a:lstStyle/>
                    <a:p>
                      <a:pPr algn="ctr"/>
                      <a:r>
                        <a:rPr lang="fr-BE" sz="1400" dirty="0" smtClean="0">
                          <a:latin typeface="+mn-lt"/>
                        </a:rPr>
                        <a:t>83,1</a:t>
                      </a:r>
                      <a:endParaRPr lang="fr-BE" sz="1400" dirty="0">
                        <a:latin typeface="+mn-lt"/>
                      </a:endParaRPr>
                    </a:p>
                  </a:txBody>
                  <a:tcPr/>
                </a:tc>
                <a:tc>
                  <a:txBody>
                    <a:bodyPr/>
                    <a:lstStyle/>
                    <a:p>
                      <a:pPr algn="ctr"/>
                      <a:r>
                        <a:rPr lang="fr-BE" sz="1400" dirty="0" smtClean="0">
                          <a:latin typeface="+mn-lt"/>
                        </a:rPr>
                        <a:t>83,5</a:t>
                      </a:r>
                      <a:endParaRPr lang="fr-BE" sz="1400" dirty="0">
                        <a:latin typeface="+mn-lt"/>
                      </a:endParaRPr>
                    </a:p>
                  </a:txBody>
                  <a:tcPr/>
                </a:tc>
                <a:tc>
                  <a:txBody>
                    <a:bodyPr/>
                    <a:lstStyle/>
                    <a:p>
                      <a:pPr algn="ctr"/>
                      <a:r>
                        <a:rPr lang="fr-BE" sz="1400" dirty="0" smtClean="0">
                          <a:latin typeface="+mn-lt"/>
                        </a:rPr>
                        <a:t>82,3</a:t>
                      </a:r>
                      <a:endParaRPr lang="fr-BE" sz="1400" dirty="0">
                        <a:latin typeface="+mn-lt"/>
                      </a:endParaRPr>
                    </a:p>
                  </a:txBody>
                  <a:tcPr/>
                </a:tc>
                <a:tc>
                  <a:txBody>
                    <a:bodyPr/>
                    <a:lstStyle/>
                    <a:p>
                      <a:pPr algn="ctr"/>
                      <a:r>
                        <a:rPr lang="fr-BE" sz="1400" b="1" i="1" dirty="0" smtClean="0">
                          <a:latin typeface="+mn-lt"/>
                        </a:rPr>
                        <a:t>1,2</a:t>
                      </a:r>
                      <a:endParaRPr lang="fr-BE" sz="1400" b="1" i="1" dirty="0">
                        <a:latin typeface="+mn-lt"/>
                      </a:endParaRPr>
                    </a:p>
                  </a:txBody>
                  <a:tcPr/>
                </a:tc>
              </a:tr>
              <a:tr h="284003">
                <a:tc>
                  <a:txBody>
                    <a:bodyPr/>
                    <a:lstStyle/>
                    <a:p>
                      <a:endParaRPr lang="fr-BE" sz="12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200" dirty="0" err="1" smtClean="0">
                          <a:latin typeface="+mn-lt"/>
                        </a:rPr>
                        <a:t>Diff</a:t>
                      </a:r>
                      <a:r>
                        <a:rPr lang="fr-BE" sz="1200" dirty="0" smtClean="0">
                          <a:latin typeface="+mn-lt"/>
                        </a:rPr>
                        <a:t>. </a:t>
                      </a:r>
                      <a:r>
                        <a:rPr lang="fr-BE" sz="1200" dirty="0" err="1" smtClean="0">
                          <a:latin typeface="+mn-lt"/>
                        </a:rPr>
                        <a:t>Déf-fav</a:t>
                      </a:r>
                      <a:endParaRPr lang="fr-BE" sz="1200" dirty="0" smtClean="0">
                        <a:latin typeface="+mn-lt"/>
                      </a:endParaRPr>
                    </a:p>
                  </a:txBody>
                  <a:tcPr/>
                </a:tc>
                <a:tc>
                  <a:txBody>
                    <a:bodyPr/>
                    <a:lstStyle/>
                    <a:p>
                      <a:pPr algn="ctr"/>
                      <a:r>
                        <a:rPr lang="fr-BE" sz="1400" i="1" dirty="0" smtClean="0">
                          <a:latin typeface="+mn-lt"/>
                        </a:rPr>
                        <a:t>8,4</a:t>
                      </a:r>
                      <a:endParaRPr lang="fr-BE" sz="1400" i="1" dirty="0">
                        <a:latin typeface="+mn-lt"/>
                      </a:endParaRPr>
                    </a:p>
                  </a:txBody>
                  <a:tcPr/>
                </a:tc>
                <a:tc>
                  <a:txBody>
                    <a:bodyPr/>
                    <a:lstStyle/>
                    <a:p>
                      <a:pPr algn="ctr"/>
                      <a:r>
                        <a:rPr lang="fr-BE" sz="1400" i="1" dirty="0" smtClean="0">
                          <a:latin typeface="+mn-lt"/>
                        </a:rPr>
                        <a:t>7,8</a:t>
                      </a:r>
                      <a:endParaRPr lang="fr-BE" sz="1400" i="1" dirty="0">
                        <a:latin typeface="+mn-lt"/>
                      </a:endParaRPr>
                    </a:p>
                  </a:txBody>
                  <a:tcPr/>
                </a:tc>
                <a:tc>
                  <a:txBody>
                    <a:bodyPr/>
                    <a:lstStyle/>
                    <a:p>
                      <a:pPr algn="ctr"/>
                      <a:r>
                        <a:rPr lang="fr-BE" sz="1400" i="1" dirty="0" smtClean="0">
                          <a:latin typeface="+mn-lt"/>
                        </a:rPr>
                        <a:t>9,4</a:t>
                      </a:r>
                      <a:endParaRPr lang="fr-BE" sz="1400" i="1" dirty="0">
                        <a:latin typeface="+mn-lt"/>
                      </a:endParaRPr>
                    </a:p>
                  </a:txBody>
                  <a:tcPr/>
                </a:tc>
                <a:tc>
                  <a:txBody>
                    <a:bodyPr/>
                    <a:lstStyle/>
                    <a:p>
                      <a:pPr algn="ctr"/>
                      <a:endParaRPr lang="fr-BE" sz="1400" dirty="0">
                        <a:latin typeface="+mn-lt"/>
                      </a:endParaRPr>
                    </a:p>
                  </a:txBody>
                  <a:tcPr/>
                </a:tc>
                <a:tc>
                  <a:txBody>
                    <a:bodyPr/>
                    <a:lstStyle/>
                    <a:p>
                      <a:pPr algn="ctr"/>
                      <a:r>
                        <a:rPr lang="fr-BE" sz="1400" i="1" dirty="0" smtClean="0">
                          <a:latin typeface="+mn-lt"/>
                        </a:rPr>
                        <a:t>4,8</a:t>
                      </a:r>
                      <a:endParaRPr lang="fr-BE" sz="1400" i="1" dirty="0">
                        <a:latin typeface="+mn-lt"/>
                      </a:endParaRPr>
                    </a:p>
                  </a:txBody>
                  <a:tcPr/>
                </a:tc>
                <a:tc>
                  <a:txBody>
                    <a:bodyPr/>
                    <a:lstStyle/>
                    <a:p>
                      <a:pPr algn="ctr"/>
                      <a:r>
                        <a:rPr lang="fr-BE" sz="1400" i="1" dirty="0" smtClean="0">
                          <a:latin typeface="+mn-lt"/>
                        </a:rPr>
                        <a:t>4,7</a:t>
                      </a:r>
                      <a:endParaRPr lang="fr-BE" sz="1400" i="1" dirty="0">
                        <a:latin typeface="+mn-lt"/>
                      </a:endParaRPr>
                    </a:p>
                  </a:txBody>
                  <a:tcPr/>
                </a:tc>
                <a:tc>
                  <a:txBody>
                    <a:bodyPr/>
                    <a:lstStyle/>
                    <a:p>
                      <a:pPr algn="ctr"/>
                      <a:r>
                        <a:rPr lang="fr-BE" sz="1400" i="1" dirty="0" smtClean="0">
                          <a:latin typeface="+mn-lt"/>
                        </a:rPr>
                        <a:t>5,1</a:t>
                      </a:r>
                      <a:endParaRPr lang="fr-BE" sz="1400" i="1" dirty="0">
                        <a:latin typeface="+mn-lt"/>
                      </a:endParaRPr>
                    </a:p>
                  </a:txBody>
                  <a:tcPr/>
                </a:tc>
                <a:tc>
                  <a:txBody>
                    <a:bodyPr/>
                    <a:lstStyle/>
                    <a:p>
                      <a:pPr algn="ctr"/>
                      <a:endParaRPr lang="fr-BE" sz="1400" dirty="0">
                        <a:latin typeface="+mn-lt"/>
                      </a:endParaRPr>
                    </a:p>
                  </a:txBody>
                  <a:tcPr/>
                </a:tc>
              </a:tr>
              <a:tr h="284003">
                <a:tc gridSpan="10">
                  <a:txBody>
                    <a:bodyPr/>
                    <a:lstStyle/>
                    <a:p>
                      <a:endParaRPr lang="fr-BE" sz="1200" dirty="0">
                        <a:latin typeface="+mn-lt"/>
                      </a:endParaRPr>
                    </a:p>
                  </a:txBody>
                  <a:tcPr/>
                </a:tc>
                <a:tc hMerge="1">
                  <a:txBody>
                    <a:bodyPr/>
                    <a:lstStyle/>
                    <a:p>
                      <a:endParaRPr lang="fr-BE" sz="1200" dirty="0">
                        <a:latin typeface="+mn-lt"/>
                      </a:endParaRPr>
                    </a:p>
                  </a:txBody>
                  <a:tcPr/>
                </a:tc>
                <a:tc hMerge="1">
                  <a:txBody>
                    <a:bodyPr/>
                    <a:lstStyle/>
                    <a:p>
                      <a:endParaRPr lang="fr-BE" sz="1200" dirty="0">
                        <a:latin typeface="+mn-lt"/>
                      </a:endParaRPr>
                    </a:p>
                  </a:txBody>
                  <a:tcPr/>
                </a:tc>
                <a:tc hMerge="1">
                  <a:txBody>
                    <a:bodyPr/>
                    <a:lstStyle/>
                    <a:p>
                      <a:endParaRPr lang="fr-BE" sz="1200" dirty="0">
                        <a:latin typeface="+mn-lt"/>
                      </a:endParaRPr>
                    </a:p>
                  </a:txBody>
                  <a:tcPr/>
                </a:tc>
                <a:tc hMerge="1">
                  <a:txBody>
                    <a:bodyPr/>
                    <a:lstStyle/>
                    <a:p>
                      <a:endParaRPr lang="fr-BE" sz="1200" dirty="0">
                        <a:latin typeface="+mn-lt"/>
                      </a:endParaRPr>
                    </a:p>
                  </a:txBody>
                  <a:tcPr/>
                </a:tc>
                <a:tc hMerge="1">
                  <a:txBody>
                    <a:bodyPr/>
                    <a:lstStyle/>
                    <a:p>
                      <a:endParaRPr lang="fr-BE" sz="1200" dirty="0">
                        <a:latin typeface="+mn-lt"/>
                      </a:endParaRPr>
                    </a:p>
                  </a:txBody>
                  <a:tcPr/>
                </a:tc>
                <a:tc hMerge="1">
                  <a:txBody>
                    <a:bodyPr/>
                    <a:lstStyle/>
                    <a:p>
                      <a:endParaRPr lang="fr-BE" sz="1200" dirty="0">
                        <a:latin typeface="+mn-lt"/>
                      </a:endParaRPr>
                    </a:p>
                  </a:txBody>
                  <a:tcPr/>
                </a:tc>
                <a:tc hMerge="1">
                  <a:txBody>
                    <a:bodyPr/>
                    <a:lstStyle/>
                    <a:p>
                      <a:endParaRPr lang="fr-BE" sz="1200" dirty="0">
                        <a:latin typeface="+mn-lt"/>
                      </a:endParaRPr>
                    </a:p>
                  </a:txBody>
                  <a:tcPr/>
                </a:tc>
                <a:tc hMerge="1">
                  <a:txBody>
                    <a:bodyPr/>
                    <a:lstStyle/>
                    <a:p>
                      <a:endParaRPr lang="fr-BE" sz="1200" dirty="0">
                        <a:latin typeface="+mn-lt"/>
                      </a:endParaRPr>
                    </a:p>
                  </a:txBody>
                  <a:tcPr/>
                </a:tc>
                <a:tc hMerge="1">
                  <a:txBody>
                    <a:bodyPr/>
                    <a:lstStyle/>
                    <a:p>
                      <a:endParaRPr lang="fr-BE" sz="1200" dirty="0">
                        <a:latin typeface="+mn-lt"/>
                      </a:endParaRPr>
                    </a:p>
                  </a:txBody>
                  <a:tcPr/>
                </a:tc>
              </a:tr>
            </a:tbl>
          </a:graphicData>
        </a:graphic>
      </p:graphicFrame>
    </p:spTree>
    <p:extLst>
      <p:ext uri="{BB962C8B-B14F-4D97-AF65-F5344CB8AC3E}">
        <p14:creationId xmlns:p14="http://schemas.microsoft.com/office/powerpoint/2010/main" val="42795662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470647"/>
            <a:ext cx="10972800" cy="645459"/>
          </a:xfrm>
        </p:spPr>
        <p:txBody>
          <a:bodyPr>
            <a:normAutofit/>
          </a:bodyPr>
          <a:lstStyle/>
          <a:p>
            <a:r>
              <a:rPr lang="fr-BE" sz="2400" dirty="0" smtClean="0">
                <a:latin typeface="+mn-lt"/>
              </a:rPr>
              <a:t>Et à l’échelle des arrondissements ? </a:t>
            </a:r>
            <a:endParaRPr lang="fr-BE" sz="2400" dirty="0">
              <a:latin typeface="+mn-lt"/>
            </a:endParaRPr>
          </a:p>
        </p:txBody>
      </p:sp>
      <p:sp>
        <p:nvSpPr>
          <p:cNvPr id="3" name="Espace réservé du contenu 2"/>
          <p:cNvSpPr>
            <a:spLocks noGrp="1"/>
          </p:cNvSpPr>
          <p:nvPr>
            <p:ph idx="1"/>
          </p:nvPr>
        </p:nvSpPr>
        <p:spPr>
          <a:xfrm>
            <a:off x="421341" y="1493699"/>
            <a:ext cx="10972800" cy="5364301"/>
          </a:xfrm>
        </p:spPr>
        <p:txBody>
          <a:bodyPr/>
          <a:lstStyle/>
          <a:p>
            <a:pPr marL="538163" indent="-428625" algn="just">
              <a:buFont typeface="Wingdings" panose="05000000000000000000" pitchFamily="2" charset="2"/>
              <a:buChar char="Ø"/>
            </a:pPr>
            <a:r>
              <a:rPr lang="fr-BE" sz="1800" dirty="0" smtClean="0"/>
              <a:t>Uniformisation des niveaux de mortalité entre 1970 et 1990, puis augmentation des inégalités. 2012-2016 : écart de 6 ans d’E0 chez les hommes et de 4 années chez les femmes. </a:t>
            </a:r>
          </a:p>
          <a:p>
            <a:pPr marL="538163" indent="-428625" algn="just">
              <a:buFont typeface="Wingdings" panose="05000000000000000000" pitchFamily="2" charset="2"/>
              <a:buChar char="Ø"/>
            </a:pPr>
            <a:r>
              <a:rPr lang="fr-BE" sz="1800" dirty="0" smtClean="0"/>
              <a:t>Stabilité du schéma spatial de la mortalité marqué par le clivage Flandre-Wallonie… et la sous-mortalité du Brabant Wallon et de l’arrondissement de Verviers. </a:t>
            </a:r>
          </a:p>
          <a:p>
            <a:pPr marL="538163" indent="-428625" algn="just">
              <a:buFont typeface="Wingdings" panose="05000000000000000000" pitchFamily="2" charset="2"/>
              <a:buChar char="Ø"/>
            </a:pPr>
            <a:r>
              <a:rPr lang="fr-BE" sz="1800" dirty="0" smtClean="0"/>
              <a:t>Globalement, il y a une relation entre le niveau de mortalité et les caractéristiques socioéconomiques de la population de chaque arrondissement (effet de composition par groupe social, revenu médian…)</a:t>
            </a:r>
          </a:p>
          <a:p>
            <a:pPr marL="538163" indent="-428625" algn="just">
              <a:buFont typeface="Wingdings" panose="05000000000000000000" pitchFamily="2" charset="2"/>
              <a:buChar char="Ø"/>
            </a:pPr>
            <a:r>
              <a:rPr lang="fr-BE" sz="1800" dirty="0" smtClean="0"/>
              <a:t>…mais dans chaque arrondissement, il y a des différences importantes d’espérance de vie entre groupes sociaux</a:t>
            </a:r>
          </a:p>
          <a:p>
            <a:pPr marL="538163" indent="-428625" algn="just">
              <a:buFont typeface="Wingdings" panose="05000000000000000000" pitchFamily="2" charset="2"/>
              <a:buChar char="Ø"/>
            </a:pPr>
            <a:r>
              <a:rPr lang="fr-BE" sz="1800" dirty="0" smtClean="0"/>
              <a:t>… et à groupe social identique, les espérances de vie présentent aussi des différences importantes :</a:t>
            </a:r>
          </a:p>
          <a:p>
            <a:pPr marL="538163" indent="-428625" algn="just">
              <a:buFont typeface="Wingdings" panose="05000000000000000000" pitchFamily="2" charset="2"/>
              <a:buChar char="Ø"/>
            </a:pPr>
            <a:endParaRPr lang="fr-BE" sz="1800" dirty="0"/>
          </a:p>
          <a:p>
            <a:pPr marL="109538" indent="0" algn="just">
              <a:buNone/>
            </a:pPr>
            <a:r>
              <a:rPr lang="fr-BE" sz="1800" dirty="0" smtClean="0"/>
              <a:t>			Hommes : GS défavorisé = 7 années d’écart</a:t>
            </a:r>
          </a:p>
          <a:p>
            <a:pPr marL="109538" indent="0" algn="just">
              <a:buNone/>
            </a:pPr>
            <a:r>
              <a:rPr lang="fr-BE" sz="1800" dirty="0"/>
              <a:t>	</a:t>
            </a:r>
            <a:r>
              <a:rPr lang="fr-BE" sz="1800" dirty="0" smtClean="0"/>
              <a:t>			    GS favorisé = 4,5 années d’écart</a:t>
            </a:r>
          </a:p>
          <a:p>
            <a:pPr marL="109538" indent="0" algn="just">
              <a:buNone/>
            </a:pPr>
            <a:endParaRPr lang="fr-BE" sz="1800" dirty="0"/>
          </a:p>
          <a:p>
            <a:pPr marL="109538" indent="0" algn="just">
              <a:buNone/>
            </a:pPr>
            <a:r>
              <a:rPr lang="fr-BE" sz="1800" dirty="0" smtClean="0"/>
              <a:t>			Femmes :  </a:t>
            </a:r>
            <a:r>
              <a:rPr lang="fr-BE" sz="1800" dirty="0"/>
              <a:t>GS défavorisé = </a:t>
            </a:r>
            <a:r>
              <a:rPr lang="fr-BE" sz="1800" dirty="0" smtClean="0"/>
              <a:t>5 </a:t>
            </a:r>
            <a:r>
              <a:rPr lang="fr-BE" sz="1800" dirty="0"/>
              <a:t>années d’écart</a:t>
            </a:r>
          </a:p>
          <a:p>
            <a:pPr marL="109538" indent="0" algn="just">
              <a:buNone/>
            </a:pPr>
            <a:r>
              <a:rPr lang="fr-BE" sz="1800" dirty="0"/>
              <a:t>				    GS favorisé = </a:t>
            </a:r>
            <a:r>
              <a:rPr lang="fr-BE" sz="1800" dirty="0" smtClean="0"/>
              <a:t>4,8 </a:t>
            </a:r>
            <a:r>
              <a:rPr lang="fr-BE" sz="1800" dirty="0"/>
              <a:t>années d’écart</a:t>
            </a:r>
          </a:p>
          <a:p>
            <a:pPr marL="109538" indent="0" algn="just">
              <a:buNone/>
            </a:pPr>
            <a:r>
              <a:rPr lang="fr-BE" sz="1800" dirty="0" smtClean="0"/>
              <a:t>	</a:t>
            </a:r>
          </a:p>
          <a:p>
            <a:pPr marL="538163" indent="-428625" algn="just">
              <a:buFont typeface="Wingdings" panose="05000000000000000000" pitchFamily="2" charset="2"/>
              <a:buChar char="Ø"/>
            </a:pPr>
            <a:endParaRPr lang="fr-BE" sz="1800" dirty="0"/>
          </a:p>
        </p:txBody>
      </p:sp>
    </p:spTree>
    <p:extLst>
      <p:ext uri="{BB962C8B-B14F-4D97-AF65-F5344CB8AC3E}">
        <p14:creationId xmlns:p14="http://schemas.microsoft.com/office/powerpoint/2010/main" val="27958701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790339" y="1197159"/>
            <a:ext cx="8698367" cy="5660841"/>
          </a:xfrm>
          <a:prstGeom prst="rect">
            <a:avLst/>
          </a:prstGeom>
        </p:spPr>
      </p:pic>
      <p:sp>
        <p:nvSpPr>
          <p:cNvPr id="5" name="Rectangle 4"/>
          <p:cNvSpPr/>
          <p:nvPr/>
        </p:nvSpPr>
        <p:spPr>
          <a:xfrm>
            <a:off x="2205318" y="673939"/>
            <a:ext cx="8283388" cy="523220"/>
          </a:xfrm>
          <a:prstGeom prst="rect">
            <a:avLst/>
          </a:prstGeom>
        </p:spPr>
        <p:txBody>
          <a:bodyPr wrap="square">
            <a:spAutoFit/>
          </a:bodyPr>
          <a:lstStyle/>
          <a:p>
            <a:r>
              <a:rPr lang="fr-BE" sz="1400" dirty="0">
                <a:latin typeface="Times New Roman" panose="02020603050405020304" pitchFamily="18" charset="0"/>
                <a:ea typeface="Calibri" panose="020F0502020204030204" pitchFamily="34" charset="0"/>
              </a:rPr>
              <a:t>L’espérance de vie à la naissance des hommes des groupes sociaux favorisés et défavorisés en 2012-2016 par arrondissement et leurs bornes des intervalles de confiance (+/- 1,96σ) </a:t>
            </a:r>
            <a:endParaRPr lang="fr-BE" sz="1400" dirty="0"/>
          </a:p>
        </p:txBody>
      </p:sp>
    </p:spTree>
    <p:extLst>
      <p:ext uri="{BB962C8B-B14F-4D97-AF65-F5344CB8AC3E}">
        <p14:creationId xmlns:p14="http://schemas.microsoft.com/office/powerpoint/2010/main" val="11112649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551329"/>
            <a:ext cx="10972800" cy="712695"/>
          </a:xfrm>
        </p:spPr>
        <p:txBody>
          <a:bodyPr>
            <a:normAutofit/>
          </a:bodyPr>
          <a:lstStyle/>
          <a:p>
            <a:r>
              <a:rPr lang="fr-BE" sz="1800" dirty="0" smtClean="0">
                <a:latin typeface="+mn-lt"/>
              </a:rPr>
              <a:t>Analyse de classification : E0 des femmes et des hommes de tous les groupes sociaux aux 3 périodes</a:t>
            </a:r>
            <a:endParaRPr lang="fr-BE" sz="1800" dirty="0">
              <a:latin typeface="+mn-lt"/>
            </a:endParaRPr>
          </a:p>
        </p:txBody>
      </p:sp>
      <p:pic>
        <p:nvPicPr>
          <p:cNvPr id="4" name="Image 3"/>
          <p:cNvPicPr>
            <a:picLocks noChangeAspect="1"/>
          </p:cNvPicPr>
          <p:nvPr/>
        </p:nvPicPr>
        <p:blipFill>
          <a:blip r:embed="rId2"/>
          <a:stretch>
            <a:fillRect/>
          </a:stretch>
        </p:blipFill>
        <p:spPr>
          <a:xfrm>
            <a:off x="-470647" y="1622164"/>
            <a:ext cx="6777988" cy="4536590"/>
          </a:xfrm>
          <a:prstGeom prst="rect">
            <a:avLst/>
          </a:prstGeom>
        </p:spPr>
      </p:pic>
      <p:pic>
        <p:nvPicPr>
          <p:cNvPr id="7" name="Image 6"/>
          <p:cNvPicPr>
            <a:picLocks noChangeAspect="1"/>
          </p:cNvPicPr>
          <p:nvPr/>
        </p:nvPicPr>
        <p:blipFill>
          <a:blip r:embed="rId3"/>
          <a:stretch>
            <a:fillRect/>
          </a:stretch>
        </p:blipFill>
        <p:spPr>
          <a:xfrm>
            <a:off x="6307341" y="1622686"/>
            <a:ext cx="5758290" cy="2267773"/>
          </a:xfrm>
          <a:prstGeom prst="rect">
            <a:avLst/>
          </a:prstGeom>
        </p:spPr>
      </p:pic>
      <p:pic>
        <p:nvPicPr>
          <p:cNvPr id="10" name="Image 9"/>
          <p:cNvPicPr>
            <a:picLocks noChangeAspect="1"/>
          </p:cNvPicPr>
          <p:nvPr/>
        </p:nvPicPr>
        <p:blipFill>
          <a:blip r:embed="rId4"/>
          <a:stretch>
            <a:fillRect/>
          </a:stretch>
        </p:blipFill>
        <p:spPr>
          <a:xfrm>
            <a:off x="6433710" y="3810975"/>
            <a:ext cx="6542702" cy="2757909"/>
          </a:xfrm>
          <a:prstGeom prst="rect">
            <a:avLst/>
          </a:prstGeom>
        </p:spPr>
      </p:pic>
      <p:sp>
        <p:nvSpPr>
          <p:cNvPr id="3" name="Rectangle 2"/>
          <p:cNvSpPr/>
          <p:nvPr/>
        </p:nvSpPr>
        <p:spPr>
          <a:xfrm>
            <a:off x="609600" y="5419165"/>
            <a:ext cx="3290047" cy="5378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6894819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52400" y="1277470"/>
            <a:ext cx="10972800" cy="1734671"/>
          </a:xfrm>
        </p:spPr>
        <p:txBody>
          <a:bodyPr>
            <a:normAutofit fontScale="90000"/>
          </a:bodyPr>
          <a:lstStyle/>
          <a:p>
            <a:pPr marL="363538" indent="-363538"/>
            <a:r>
              <a:rPr lang="fr-BE" sz="2400" dirty="0" smtClean="0">
                <a:solidFill>
                  <a:schemeClr val="accent2">
                    <a:lumMod val="75000"/>
                  </a:schemeClr>
                </a:solidFill>
                <a:latin typeface="+mn-lt"/>
              </a:rPr>
              <a:t/>
            </a:r>
            <a:br>
              <a:rPr lang="fr-BE" sz="2400" dirty="0" smtClean="0">
                <a:solidFill>
                  <a:schemeClr val="accent2">
                    <a:lumMod val="75000"/>
                  </a:schemeClr>
                </a:solidFill>
                <a:latin typeface="+mn-lt"/>
              </a:rPr>
            </a:br>
            <a:r>
              <a:rPr lang="fr-BE" sz="2400" dirty="0">
                <a:solidFill>
                  <a:schemeClr val="accent2">
                    <a:lumMod val="75000"/>
                  </a:schemeClr>
                </a:solidFill>
                <a:latin typeface="+mn-lt"/>
              </a:rPr>
              <a:t/>
            </a:r>
            <a:br>
              <a:rPr lang="fr-BE" sz="2400" dirty="0">
                <a:solidFill>
                  <a:schemeClr val="accent2">
                    <a:lumMod val="75000"/>
                  </a:schemeClr>
                </a:solidFill>
                <a:latin typeface="+mn-lt"/>
              </a:rPr>
            </a:br>
            <a:r>
              <a:rPr lang="fr-BE" sz="2400" dirty="0" smtClean="0">
                <a:solidFill>
                  <a:schemeClr val="accent2">
                    <a:lumMod val="75000"/>
                  </a:schemeClr>
                </a:solidFill>
                <a:latin typeface="+mn-lt"/>
              </a:rPr>
              <a:t/>
            </a:r>
            <a:br>
              <a:rPr lang="fr-BE" sz="2400" dirty="0" smtClean="0">
                <a:solidFill>
                  <a:schemeClr val="accent2">
                    <a:lumMod val="75000"/>
                  </a:schemeClr>
                </a:solidFill>
                <a:latin typeface="+mn-lt"/>
              </a:rPr>
            </a:br>
            <a:r>
              <a:rPr lang="fr-BE" sz="2400" dirty="0" smtClean="0">
                <a:solidFill>
                  <a:schemeClr val="accent2">
                    <a:lumMod val="75000"/>
                  </a:schemeClr>
                </a:solidFill>
                <a:latin typeface="+mn-lt"/>
              </a:rPr>
              <a:t/>
            </a:r>
            <a:br>
              <a:rPr lang="fr-BE" sz="2400" dirty="0" smtClean="0">
                <a:solidFill>
                  <a:schemeClr val="accent2">
                    <a:lumMod val="75000"/>
                  </a:schemeClr>
                </a:solidFill>
                <a:latin typeface="+mn-lt"/>
              </a:rPr>
            </a:br>
            <a:r>
              <a:rPr lang="fr-BE" sz="2400" dirty="0">
                <a:solidFill>
                  <a:schemeClr val="accent2">
                    <a:lumMod val="75000"/>
                  </a:schemeClr>
                </a:solidFill>
                <a:latin typeface="+mn-lt"/>
              </a:rPr>
              <a:t/>
            </a:r>
            <a:br>
              <a:rPr lang="fr-BE" sz="2400" dirty="0">
                <a:solidFill>
                  <a:schemeClr val="accent2">
                    <a:lumMod val="75000"/>
                  </a:schemeClr>
                </a:solidFill>
                <a:latin typeface="+mn-lt"/>
              </a:rPr>
            </a:br>
            <a:r>
              <a:rPr lang="fr-BE" sz="2400" dirty="0" smtClean="0">
                <a:solidFill>
                  <a:schemeClr val="accent2">
                    <a:lumMod val="75000"/>
                  </a:schemeClr>
                </a:solidFill>
                <a:latin typeface="+mn-lt"/>
              </a:rPr>
              <a:t/>
            </a:r>
            <a:br>
              <a:rPr lang="fr-BE" sz="2400" dirty="0" smtClean="0">
                <a:solidFill>
                  <a:schemeClr val="accent2">
                    <a:lumMod val="75000"/>
                  </a:schemeClr>
                </a:solidFill>
                <a:latin typeface="+mn-lt"/>
              </a:rPr>
            </a:br>
            <a:r>
              <a:rPr lang="fr-BE" sz="2400" dirty="0">
                <a:solidFill>
                  <a:schemeClr val="accent2">
                    <a:lumMod val="75000"/>
                  </a:schemeClr>
                </a:solidFill>
                <a:latin typeface="+mn-lt"/>
              </a:rPr>
              <a:t/>
            </a:r>
            <a:br>
              <a:rPr lang="fr-BE" sz="2400" dirty="0">
                <a:solidFill>
                  <a:schemeClr val="accent2">
                    <a:lumMod val="75000"/>
                  </a:schemeClr>
                </a:solidFill>
                <a:latin typeface="+mn-lt"/>
              </a:rPr>
            </a:br>
            <a:r>
              <a:rPr lang="fr-BE" sz="2400" dirty="0" smtClean="0">
                <a:solidFill>
                  <a:schemeClr val="accent2">
                    <a:lumMod val="75000"/>
                  </a:schemeClr>
                </a:solidFill>
                <a:latin typeface="+mn-lt"/>
              </a:rPr>
              <a:t/>
            </a:r>
            <a:br>
              <a:rPr lang="fr-BE" sz="2400" dirty="0" smtClean="0">
                <a:solidFill>
                  <a:schemeClr val="accent2">
                    <a:lumMod val="75000"/>
                  </a:schemeClr>
                </a:solidFill>
                <a:latin typeface="+mn-lt"/>
              </a:rPr>
            </a:br>
            <a:r>
              <a:rPr lang="fr-BE" sz="2400" b="1" dirty="0" smtClean="0">
                <a:solidFill>
                  <a:schemeClr val="tx1"/>
                </a:solidFill>
                <a:latin typeface="+mn-lt"/>
              </a:rPr>
              <a:t>Le CADRE</a:t>
            </a:r>
            <a:r>
              <a:rPr lang="fr-BE" sz="2400" dirty="0" smtClean="0">
                <a:solidFill>
                  <a:schemeClr val="accent2">
                    <a:lumMod val="75000"/>
                  </a:schemeClr>
                </a:solidFill>
                <a:latin typeface="+mn-lt"/>
              </a:rPr>
              <a:t/>
            </a:r>
            <a:br>
              <a:rPr lang="fr-BE" sz="2400" dirty="0" smtClean="0">
                <a:solidFill>
                  <a:schemeClr val="accent2">
                    <a:lumMod val="75000"/>
                  </a:schemeClr>
                </a:solidFill>
                <a:latin typeface="+mn-lt"/>
              </a:rPr>
            </a:br>
            <a:r>
              <a:rPr lang="fr-BE" sz="2400" dirty="0">
                <a:solidFill>
                  <a:schemeClr val="accent2">
                    <a:lumMod val="75000"/>
                  </a:schemeClr>
                </a:solidFill>
                <a:latin typeface="+mn-lt"/>
              </a:rPr>
              <a:t/>
            </a:r>
            <a:br>
              <a:rPr lang="fr-BE" sz="2400" dirty="0">
                <a:solidFill>
                  <a:schemeClr val="accent2">
                    <a:lumMod val="75000"/>
                  </a:schemeClr>
                </a:solidFill>
                <a:latin typeface="+mn-lt"/>
              </a:rPr>
            </a:br>
            <a:r>
              <a:rPr lang="fr-BE" sz="2400" dirty="0" smtClean="0">
                <a:solidFill>
                  <a:schemeClr val="accent2">
                    <a:lumMod val="75000"/>
                  </a:schemeClr>
                </a:solidFill>
                <a:latin typeface="+mn-lt"/>
              </a:rPr>
              <a:t>Projet « </a:t>
            </a:r>
            <a:r>
              <a:rPr lang="fr-BE" sz="2400" dirty="0" err="1" smtClean="0">
                <a:solidFill>
                  <a:schemeClr val="accent2">
                    <a:lumMod val="75000"/>
                  </a:schemeClr>
                </a:solidFill>
                <a:latin typeface="+mn-lt"/>
              </a:rPr>
              <a:t>Causineq</a:t>
            </a:r>
            <a:r>
              <a:rPr lang="fr-BE" sz="2400" dirty="0" smtClean="0">
                <a:solidFill>
                  <a:schemeClr val="accent2">
                    <a:lumMod val="75000"/>
                  </a:schemeClr>
                </a:solidFill>
                <a:latin typeface="+mn-lt"/>
              </a:rPr>
              <a:t> » : </a:t>
            </a:r>
            <a:r>
              <a:rPr lang="fr-BE" sz="2400" dirty="0" smtClean="0">
                <a:solidFill>
                  <a:schemeClr val="tx1"/>
                </a:solidFill>
                <a:latin typeface="+mn-lt"/>
              </a:rPr>
              <a:t>« Causes des inégalités de santé et de mortalité en Belgique (multiples dimensions, multiples causes ».</a:t>
            </a:r>
            <a:r>
              <a:rPr lang="fr-BE" sz="2400" dirty="0" smtClean="0">
                <a:latin typeface="+mn-lt"/>
              </a:rPr>
              <a:t/>
            </a:r>
            <a:br>
              <a:rPr lang="fr-BE" sz="2400" dirty="0" smtClean="0">
                <a:latin typeface="+mn-lt"/>
              </a:rPr>
            </a:br>
            <a:r>
              <a:rPr lang="fr-BE" sz="2400" dirty="0" smtClean="0">
                <a:latin typeface="+mn-lt"/>
              </a:rPr>
              <a:t/>
            </a:r>
            <a:br>
              <a:rPr lang="fr-BE" sz="2400" dirty="0" smtClean="0">
                <a:latin typeface="+mn-lt"/>
              </a:rPr>
            </a:br>
            <a:r>
              <a:rPr lang="fr-BE" sz="2400" dirty="0" smtClean="0">
                <a:solidFill>
                  <a:schemeClr val="accent2">
                    <a:lumMod val="75000"/>
                  </a:schemeClr>
                </a:solidFill>
                <a:latin typeface="+mn-lt"/>
              </a:rPr>
              <a:t>WP1.</a:t>
            </a:r>
            <a:r>
              <a:rPr lang="fr-BE" sz="2400" dirty="0" smtClean="0">
                <a:latin typeface="+mn-lt"/>
              </a:rPr>
              <a:t> </a:t>
            </a:r>
            <a:r>
              <a:rPr lang="fr-BE" sz="2400" dirty="0" smtClean="0">
                <a:solidFill>
                  <a:schemeClr val="tx1"/>
                </a:solidFill>
                <a:latin typeface="+mn-lt"/>
              </a:rPr>
              <a:t>Approche transversale de l’évolution des inégalités sociales de mortalité en Belgique à travers la constitution de tables de mortalité par groupe social</a:t>
            </a:r>
            <a:br>
              <a:rPr lang="fr-BE" sz="2400" dirty="0" smtClean="0">
                <a:solidFill>
                  <a:schemeClr val="tx1"/>
                </a:solidFill>
                <a:latin typeface="+mn-lt"/>
              </a:rPr>
            </a:br>
            <a:r>
              <a:rPr lang="fr-BE" sz="2400" dirty="0">
                <a:latin typeface="+mn-lt"/>
              </a:rPr>
              <a:t/>
            </a:r>
            <a:br>
              <a:rPr lang="fr-BE" sz="2400" dirty="0">
                <a:latin typeface="+mn-lt"/>
              </a:rPr>
            </a:br>
            <a:r>
              <a:rPr lang="fr-BE" sz="2400" dirty="0" smtClean="0">
                <a:latin typeface="+mn-lt"/>
              </a:rPr>
              <a:t/>
            </a:r>
            <a:br>
              <a:rPr lang="fr-BE" sz="2400" dirty="0" smtClean="0">
                <a:latin typeface="+mn-lt"/>
              </a:rPr>
            </a:br>
            <a:r>
              <a:rPr lang="fr-BE" sz="2400" b="1" dirty="0" smtClean="0">
                <a:solidFill>
                  <a:schemeClr val="tx1"/>
                </a:solidFill>
                <a:latin typeface="+mn-lt"/>
              </a:rPr>
              <a:t>Le PLAN</a:t>
            </a:r>
            <a:br>
              <a:rPr lang="fr-BE" sz="2400" b="1" dirty="0" smtClean="0">
                <a:solidFill>
                  <a:schemeClr val="tx1"/>
                </a:solidFill>
                <a:latin typeface="+mn-lt"/>
              </a:rPr>
            </a:br>
            <a:r>
              <a:rPr lang="fr-BE" sz="2400" dirty="0">
                <a:solidFill>
                  <a:schemeClr val="tx1"/>
                </a:solidFill>
                <a:latin typeface="+mn-lt"/>
              </a:rPr>
              <a:t/>
            </a:r>
            <a:br>
              <a:rPr lang="fr-BE" sz="2400" dirty="0">
                <a:solidFill>
                  <a:schemeClr val="tx1"/>
                </a:solidFill>
                <a:latin typeface="+mn-lt"/>
              </a:rPr>
            </a:br>
            <a:r>
              <a:rPr lang="fr-BE" sz="2400" dirty="0" smtClean="0">
                <a:solidFill>
                  <a:schemeClr val="tx1"/>
                </a:solidFill>
                <a:latin typeface="+mn-lt"/>
              </a:rPr>
              <a:t>1.	Synthèse des apports théoriques et empiriques</a:t>
            </a:r>
            <a:br>
              <a:rPr lang="fr-BE" sz="2400" dirty="0" smtClean="0">
                <a:solidFill>
                  <a:schemeClr val="tx1"/>
                </a:solidFill>
                <a:latin typeface="+mn-lt"/>
              </a:rPr>
            </a:br>
            <a:r>
              <a:rPr lang="fr-BE" sz="2400" dirty="0" smtClean="0">
                <a:solidFill>
                  <a:schemeClr val="tx1"/>
                </a:solidFill>
                <a:latin typeface="+mn-lt"/>
              </a:rPr>
              <a:t>2.	Données et méthodes</a:t>
            </a:r>
            <a:br>
              <a:rPr lang="fr-BE" sz="2400" dirty="0" smtClean="0">
                <a:solidFill>
                  <a:schemeClr val="tx1"/>
                </a:solidFill>
                <a:latin typeface="+mn-lt"/>
              </a:rPr>
            </a:br>
            <a:r>
              <a:rPr lang="fr-BE" sz="2400" dirty="0" smtClean="0">
                <a:solidFill>
                  <a:schemeClr val="tx1"/>
                </a:solidFill>
                <a:latin typeface="+mn-lt"/>
              </a:rPr>
              <a:t>3.	Résultats</a:t>
            </a:r>
            <a:br>
              <a:rPr lang="fr-BE" sz="2400" dirty="0" smtClean="0">
                <a:solidFill>
                  <a:schemeClr val="tx1"/>
                </a:solidFill>
                <a:latin typeface="+mn-lt"/>
              </a:rPr>
            </a:br>
            <a:r>
              <a:rPr lang="fr-BE" sz="2400" dirty="0" smtClean="0">
                <a:solidFill>
                  <a:schemeClr val="tx1"/>
                </a:solidFill>
                <a:latin typeface="+mn-lt"/>
              </a:rPr>
              <a:t>4. 	Les limites de l’étude et les perspectives de recherches futures</a:t>
            </a:r>
            <a:br>
              <a:rPr lang="fr-BE" sz="2400" dirty="0" smtClean="0">
                <a:solidFill>
                  <a:schemeClr val="tx1"/>
                </a:solidFill>
                <a:latin typeface="+mn-lt"/>
              </a:rPr>
            </a:br>
            <a:endParaRPr lang="fr-BE" sz="2400" dirty="0">
              <a:solidFill>
                <a:schemeClr val="tx1"/>
              </a:solidFill>
              <a:latin typeface="+mn-lt"/>
            </a:endParaRPr>
          </a:p>
        </p:txBody>
      </p:sp>
    </p:spTree>
    <p:extLst>
      <p:ext uri="{BB962C8B-B14F-4D97-AF65-F5344CB8AC3E}">
        <p14:creationId xmlns:p14="http://schemas.microsoft.com/office/powerpoint/2010/main" val="37936265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820271"/>
            <a:ext cx="10972800" cy="5754265"/>
          </a:xfrm>
        </p:spPr>
        <p:txBody>
          <a:bodyPr/>
          <a:lstStyle/>
          <a:p>
            <a:pPr>
              <a:buFont typeface="Wingdings" panose="05000000000000000000" pitchFamily="2" charset="2"/>
              <a:buChar char="Ø"/>
            </a:pPr>
            <a:r>
              <a:rPr lang="fr-BE" sz="2400" dirty="0" smtClean="0"/>
              <a:t>Les différences entre groupes sociaux se marquent à tous les âges, mais surtout  pour les ‘jeunes’ adultes de 20-40 ans</a:t>
            </a:r>
            <a:endParaRPr lang="fr-BE" sz="2400" dirty="0"/>
          </a:p>
          <a:p>
            <a:endParaRPr lang="fr-BE" dirty="0"/>
          </a:p>
        </p:txBody>
      </p:sp>
      <p:pic>
        <p:nvPicPr>
          <p:cNvPr id="4" name="Image 3"/>
          <p:cNvPicPr>
            <a:picLocks noChangeAspect="1"/>
          </p:cNvPicPr>
          <p:nvPr/>
        </p:nvPicPr>
        <p:blipFill>
          <a:blip r:embed="rId2"/>
          <a:stretch>
            <a:fillRect/>
          </a:stretch>
        </p:blipFill>
        <p:spPr>
          <a:xfrm>
            <a:off x="548153" y="2925343"/>
            <a:ext cx="5583706" cy="3649193"/>
          </a:xfrm>
          <a:prstGeom prst="rect">
            <a:avLst/>
          </a:prstGeom>
        </p:spPr>
      </p:pic>
      <p:pic>
        <p:nvPicPr>
          <p:cNvPr id="5" name="Image 4"/>
          <p:cNvPicPr>
            <a:picLocks noChangeAspect="1"/>
          </p:cNvPicPr>
          <p:nvPr/>
        </p:nvPicPr>
        <p:blipFill>
          <a:blip r:embed="rId3"/>
          <a:stretch>
            <a:fillRect/>
          </a:stretch>
        </p:blipFill>
        <p:spPr>
          <a:xfrm>
            <a:off x="6131858" y="2925343"/>
            <a:ext cx="5393185" cy="3649193"/>
          </a:xfrm>
          <a:prstGeom prst="rect">
            <a:avLst/>
          </a:prstGeom>
        </p:spPr>
      </p:pic>
      <p:sp>
        <p:nvSpPr>
          <p:cNvPr id="6" name="Rectangle 5"/>
          <p:cNvSpPr/>
          <p:nvPr/>
        </p:nvSpPr>
        <p:spPr>
          <a:xfrm>
            <a:off x="1192641" y="2109765"/>
            <a:ext cx="9878434" cy="307777"/>
          </a:xfrm>
          <a:prstGeom prst="rect">
            <a:avLst/>
          </a:prstGeom>
        </p:spPr>
        <p:txBody>
          <a:bodyPr wrap="square">
            <a:spAutoFit/>
          </a:bodyPr>
          <a:lstStyle/>
          <a:p>
            <a:r>
              <a:rPr lang="fr-BE" sz="1400" dirty="0">
                <a:latin typeface="Times New Roman" panose="02020603050405020304" pitchFamily="18" charset="0"/>
                <a:ea typeface="Calibri" panose="020F0502020204030204" pitchFamily="34" charset="0"/>
              </a:rPr>
              <a:t>Les rapports des quotients de mortalité par groupe d’âge entre le groupe social défavorisé et le groupe social favorisé (2012-2016)</a:t>
            </a:r>
            <a:endParaRPr lang="fr-BE" sz="1400" dirty="0"/>
          </a:p>
        </p:txBody>
      </p:sp>
      <p:sp>
        <p:nvSpPr>
          <p:cNvPr id="7" name="Rectangle 6"/>
          <p:cNvSpPr/>
          <p:nvPr/>
        </p:nvSpPr>
        <p:spPr>
          <a:xfrm>
            <a:off x="609600" y="2571430"/>
            <a:ext cx="740908" cy="276999"/>
          </a:xfrm>
          <a:prstGeom prst="rect">
            <a:avLst/>
          </a:prstGeom>
        </p:spPr>
        <p:txBody>
          <a:bodyPr wrap="none">
            <a:spAutoFit/>
          </a:bodyPr>
          <a:lstStyle/>
          <a:p>
            <a:r>
              <a:rPr lang="fr-BE" sz="1200" dirty="0">
                <a:latin typeface="Times New Roman" panose="02020603050405020304" pitchFamily="18" charset="0"/>
                <a:ea typeface="Calibri" panose="020F0502020204030204" pitchFamily="34" charset="0"/>
              </a:rPr>
              <a:t>Hommes</a:t>
            </a:r>
            <a:endParaRPr lang="fr-BE" sz="1200" dirty="0"/>
          </a:p>
        </p:txBody>
      </p:sp>
      <p:sp>
        <p:nvSpPr>
          <p:cNvPr id="8" name="Rectangle 7"/>
          <p:cNvSpPr/>
          <p:nvPr/>
        </p:nvSpPr>
        <p:spPr>
          <a:xfrm>
            <a:off x="6053369" y="2609887"/>
            <a:ext cx="707245" cy="276999"/>
          </a:xfrm>
          <a:prstGeom prst="rect">
            <a:avLst/>
          </a:prstGeom>
        </p:spPr>
        <p:txBody>
          <a:bodyPr wrap="none">
            <a:spAutoFit/>
          </a:bodyPr>
          <a:lstStyle/>
          <a:p>
            <a:r>
              <a:rPr lang="fr-BE" sz="1200" dirty="0" smtClean="0">
                <a:latin typeface="Times New Roman" panose="02020603050405020304" pitchFamily="18" charset="0"/>
                <a:ea typeface="Calibri" panose="020F0502020204030204" pitchFamily="34" charset="0"/>
              </a:rPr>
              <a:t>Femmes</a:t>
            </a:r>
            <a:endParaRPr lang="fr-BE" sz="1200" dirty="0"/>
          </a:p>
        </p:txBody>
      </p:sp>
    </p:spTree>
    <p:extLst>
      <p:ext uri="{BB962C8B-B14F-4D97-AF65-F5344CB8AC3E}">
        <p14:creationId xmlns:p14="http://schemas.microsoft.com/office/powerpoint/2010/main" val="34710870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779929"/>
            <a:ext cx="10972800" cy="5794607"/>
          </a:xfrm>
        </p:spPr>
        <p:txBody>
          <a:bodyPr>
            <a:normAutofit/>
          </a:bodyPr>
          <a:lstStyle/>
          <a:p>
            <a:pPr algn="just">
              <a:buFont typeface="Wingdings" panose="05000000000000000000" pitchFamily="2" charset="2"/>
              <a:buChar char="Ø"/>
            </a:pPr>
            <a:r>
              <a:rPr lang="fr-BE" sz="1800" dirty="0"/>
              <a:t>Pour tous les types d’arrondissements, les gains d’espérance de vie du groupe social favorisé par rapport au groupe social défavorisé se concentrent surtout </a:t>
            </a:r>
            <a:r>
              <a:rPr lang="fr-BE" sz="1800" dirty="0" smtClean="0"/>
              <a:t>après 40 ans… d’où un retard important dans le cours de la transition sanitaire et aucune trace d’une éventuelle convergence des situations au cours du dernier quart de siècle.</a:t>
            </a:r>
            <a:endParaRPr lang="fr-BE" sz="1800" dirty="0"/>
          </a:p>
        </p:txBody>
      </p:sp>
      <p:pic>
        <p:nvPicPr>
          <p:cNvPr id="4" name="Image 3"/>
          <p:cNvPicPr>
            <a:picLocks noChangeAspect="1"/>
          </p:cNvPicPr>
          <p:nvPr/>
        </p:nvPicPr>
        <p:blipFill>
          <a:blip r:embed="rId2"/>
          <a:stretch>
            <a:fillRect/>
          </a:stretch>
        </p:blipFill>
        <p:spPr>
          <a:xfrm>
            <a:off x="6123020" y="2997707"/>
            <a:ext cx="5014086" cy="3268624"/>
          </a:xfrm>
          <a:prstGeom prst="rect">
            <a:avLst/>
          </a:prstGeom>
        </p:spPr>
      </p:pic>
      <p:pic>
        <p:nvPicPr>
          <p:cNvPr id="5" name="Image 4"/>
          <p:cNvPicPr>
            <a:picLocks noChangeAspect="1"/>
          </p:cNvPicPr>
          <p:nvPr/>
        </p:nvPicPr>
        <p:blipFill>
          <a:blip r:embed="rId3"/>
          <a:stretch>
            <a:fillRect/>
          </a:stretch>
        </p:blipFill>
        <p:spPr>
          <a:xfrm>
            <a:off x="1108932" y="2997707"/>
            <a:ext cx="5014088" cy="3268625"/>
          </a:xfrm>
          <a:prstGeom prst="rect">
            <a:avLst/>
          </a:prstGeom>
        </p:spPr>
      </p:pic>
      <p:sp>
        <p:nvSpPr>
          <p:cNvPr id="6" name="Rectangle 5"/>
          <p:cNvSpPr/>
          <p:nvPr/>
        </p:nvSpPr>
        <p:spPr>
          <a:xfrm>
            <a:off x="826543" y="2412503"/>
            <a:ext cx="10162645" cy="276999"/>
          </a:xfrm>
          <a:prstGeom prst="rect">
            <a:avLst/>
          </a:prstGeom>
        </p:spPr>
        <p:txBody>
          <a:bodyPr wrap="square">
            <a:spAutoFit/>
          </a:bodyPr>
          <a:lstStyle/>
          <a:p>
            <a:pPr algn="ctr"/>
            <a:r>
              <a:rPr lang="fr-BE" sz="1200" dirty="0">
                <a:ea typeface="Calibri" panose="020F0502020204030204" pitchFamily="34" charset="0"/>
              </a:rPr>
              <a:t>La contribution </a:t>
            </a:r>
            <a:r>
              <a:rPr lang="fr-BE" sz="1200" dirty="0" smtClean="0">
                <a:ea typeface="Calibri" panose="020F0502020204030204" pitchFamily="34" charset="0"/>
              </a:rPr>
              <a:t>(%) des </a:t>
            </a:r>
            <a:r>
              <a:rPr lang="fr-BE" sz="1200" dirty="0">
                <a:ea typeface="Calibri" panose="020F0502020204030204" pitchFamily="34" charset="0"/>
              </a:rPr>
              <a:t>groupes d’âges aux différences d’espérance de vie </a:t>
            </a:r>
            <a:r>
              <a:rPr lang="fr-BE" sz="1200" dirty="0" smtClean="0">
                <a:ea typeface="Calibri" panose="020F0502020204030204" pitchFamily="34" charset="0"/>
              </a:rPr>
              <a:t>masculine à </a:t>
            </a:r>
            <a:r>
              <a:rPr lang="fr-BE" sz="1200" dirty="0">
                <a:ea typeface="Calibri" panose="020F0502020204030204" pitchFamily="34" charset="0"/>
              </a:rPr>
              <a:t>la naissance entre les groupes sociaux favorisés et défavorisés </a:t>
            </a:r>
            <a:endParaRPr lang="fr-BE" sz="1200" dirty="0"/>
          </a:p>
        </p:txBody>
      </p:sp>
      <p:sp>
        <p:nvSpPr>
          <p:cNvPr id="7" name="Rectangle 6"/>
          <p:cNvSpPr/>
          <p:nvPr/>
        </p:nvSpPr>
        <p:spPr>
          <a:xfrm>
            <a:off x="986118" y="2705104"/>
            <a:ext cx="851515" cy="276999"/>
          </a:xfrm>
          <a:prstGeom prst="rect">
            <a:avLst/>
          </a:prstGeom>
        </p:spPr>
        <p:txBody>
          <a:bodyPr wrap="none">
            <a:spAutoFit/>
          </a:bodyPr>
          <a:lstStyle/>
          <a:p>
            <a:r>
              <a:rPr lang="fr-BE" sz="1200" dirty="0" smtClean="0">
                <a:latin typeface="Times New Roman" panose="02020603050405020304" pitchFamily="18" charset="0"/>
                <a:ea typeface="Calibri" panose="020F0502020204030204" pitchFamily="34" charset="0"/>
              </a:rPr>
              <a:t>1992-1996</a:t>
            </a:r>
            <a:endParaRPr lang="fr-BE" sz="1200" dirty="0"/>
          </a:p>
        </p:txBody>
      </p:sp>
      <p:sp>
        <p:nvSpPr>
          <p:cNvPr id="8" name="Rectangle 7"/>
          <p:cNvSpPr/>
          <p:nvPr/>
        </p:nvSpPr>
        <p:spPr>
          <a:xfrm>
            <a:off x="6000206" y="2705104"/>
            <a:ext cx="851515" cy="276999"/>
          </a:xfrm>
          <a:prstGeom prst="rect">
            <a:avLst/>
          </a:prstGeom>
        </p:spPr>
        <p:txBody>
          <a:bodyPr wrap="none">
            <a:spAutoFit/>
          </a:bodyPr>
          <a:lstStyle/>
          <a:p>
            <a:r>
              <a:rPr lang="fr-BE" sz="1200" dirty="0" smtClean="0">
                <a:latin typeface="Times New Roman" panose="02020603050405020304" pitchFamily="18" charset="0"/>
                <a:ea typeface="Calibri" panose="020F0502020204030204" pitchFamily="34" charset="0"/>
              </a:rPr>
              <a:t>2012-2016</a:t>
            </a:r>
            <a:endParaRPr lang="fr-BE" sz="1200" dirty="0"/>
          </a:p>
        </p:txBody>
      </p:sp>
    </p:spTree>
    <p:extLst>
      <p:ext uri="{BB962C8B-B14F-4D97-AF65-F5344CB8AC3E}">
        <p14:creationId xmlns:p14="http://schemas.microsoft.com/office/powerpoint/2010/main" val="7946028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856343"/>
            <a:ext cx="10972800" cy="5718193"/>
          </a:xfrm>
        </p:spPr>
        <p:txBody>
          <a:bodyPr/>
          <a:lstStyle/>
          <a:p>
            <a:pPr>
              <a:buFont typeface="Wingdings" panose="05000000000000000000" pitchFamily="2" charset="2"/>
              <a:buChar char="Ø"/>
            </a:pPr>
            <a:r>
              <a:rPr lang="fr-BE" sz="2000" dirty="0" smtClean="0"/>
              <a:t>A groupe social équivalent, des différences importantes d’espérance de vie subsistent. Et ces différences sont plus importantes pour le groupe social défavorisé que favorisé </a:t>
            </a:r>
            <a:endParaRPr lang="fr-BE" sz="2000" dirty="0"/>
          </a:p>
          <a:p>
            <a:pPr marL="109728" indent="0">
              <a:buNone/>
            </a:pPr>
            <a:endParaRPr lang="fr-BE" dirty="0" smtClean="0"/>
          </a:p>
          <a:p>
            <a:pPr marL="109728" indent="0">
              <a:buNone/>
            </a:pPr>
            <a:endParaRPr lang="fr-BE" sz="1400" dirty="0"/>
          </a:p>
          <a:p>
            <a:pPr marL="109728" indent="0">
              <a:buNone/>
            </a:pPr>
            <a:endParaRPr lang="fr-BE" sz="1400" dirty="0"/>
          </a:p>
        </p:txBody>
      </p:sp>
      <p:graphicFrame>
        <p:nvGraphicFramePr>
          <p:cNvPr id="4" name="Tableau 3"/>
          <p:cNvGraphicFramePr>
            <a:graphicFrameLocks noGrp="1"/>
          </p:cNvGraphicFramePr>
          <p:nvPr>
            <p:extLst>
              <p:ext uri="{D42A27DB-BD31-4B8C-83A1-F6EECF244321}">
                <p14:modId xmlns:p14="http://schemas.microsoft.com/office/powerpoint/2010/main" val="3681410774"/>
              </p:ext>
            </p:extLst>
          </p:nvPr>
        </p:nvGraphicFramePr>
        <p:xfrm>
          <a:off x="1047358" y="1809053"/>
          <a:ext cx="5743575" cy="2225040"/>
        </p:xfrm>
        <a:graphic>
          <a:graphicData uri="http://schemas.openxmlformats.org/drawingml/2006/table">
            <a:tbl>
              <a:tblPr firstRow="1" bandRow="1">
                <a:tableStyleId>{5C22544A-7EE6-4342-B048-85BDC9FD1C3A}</a:tableStyleId>
              </a:tblPr>
              <a:tblGrid>
                <a:gridCol w="918411"/>
                <a:gridCol w="818147"/>
                <a:gridCol w="842210"/>
                <a:gridCol w="721895"/>
                <a:gridCol w="776037"/>
                <a:gridCol w="819150"/>
                <a:gridCol w="847725"/>
              </a:tblGrid>
              <a:tr h="370840">
                <a:tc>
                  <a:txBody>
                    <a:bodyPr/>
                    <a:lstStyle/>
                    <a:p>
                      <a:endParaRPr lang="fr-BE" sz="1100" dirty="0"/>
                    </a:p>
                  </a:txBody>
                  <a:tcPr/>
                </a:tc>
                <a:tc>
                  <a:txBody>
                    <a:bodyPr/>
                    <a:lstStyle/>
                    <a:p>
                      <a:pPr algn="ctr"/>
                      <a:r>
                        <a:rPr lang="fr-BE" sz="1100" dirty="0" smtClean="0"/>
                        <a:t>Flandre</a:t>
                      </a:r>
                      <a:endParaRPr lang="fr-BE" sz="1100" dirty="0"/>
                    </a:p>
                  </a:txBody>
                  <a:tcPr/>
                </a:tc>
                <a:tc>
                  <a:txBody>
                    <a:bodyPr/>
                    <a:lstStyle/>
                    <a:p>
                      <a:pPr algn="ctr"/>
                      <a:r>
                        <a:rPr lang="fr-BE" sz="1100" dirty="0" smtClean="0"/>
                        <a:t>Hainaut</a:t>
                      </a:r>
                      <a:endParaRPr lang="fr-BE" sz="1100" dirty="0"/>
                    </a:p>
                  </a:txBody>
                  <a:tcPr/>
                </a:tc>
                <a:tc>
                  <a:txBody>
                    <a:bodyPr/>
                    <a:lstStyle/>
                    <a:p>
                      <a:pPr algn="ctr"/>
                      <a:r>
                        <a:rPr lang="fr-BE" sz="1100" dirty="0" smtClean="0"/>
                        <a:t>Ecart</a:t>
                      </a:r>
                      <a:endParaRPr lang="fr-BE" sz="1100" dirty="0"/>
                    </a:p>
                  </a:txBody>
                  <a:tcPr/>
                </a:tc>
                <a:tc>
                  <a:txBody>
                    <a:bodyPr/>
                    <a:lstStyle/>
                    <a:p>
                      <a:pPr algn="ctr"/>
                      <a:r>
                        <a:rPr lang="fr-BE" sz="1100" dirty="0" smtClean="0"/>
                        <a:t>Flandre</a:t>
                      </a:r>
                      <a:endParaRPr lang="fr-BE" sz="1100" dirty="0"/>
                    </a:p>
                  </a:txBody>
                  <a:tcPr/>
                </a:tc>
                <a:tc>
                  <a:txBody>
                    <a:bodyPr/>
                    <a:lstStyle/>
                    <a:p>
                      <a:pPr algn="ctr"/>
                      <a:r>
                        <a:rPr lang="fr-BE" sz="1100" dirty="0" smtClean="0"/>
                        <a:t>Hainaut</a:t>
                      </a:r>
                      <a:endParaRPr lang="fr-BE" sz="1100" dirty="0"/>
                    </a:p>
                  </a:txBody>
                  <a:tcPr/>
                </a:tc>
                <a:tc>
                  <a:txBody>
                    <a:bodyPr/>
                    <a:lstStyle/>
                    <a:p>
                      <a:pPr algn="ctr"/>
                      <a:r>
                        <a:rPr lang="fr-BE" sz="1100" dirty="0" smtClean="0"/>
                        <a:t>Ecart</a:t>
                      </a:r>
                      <a:endParaRPr lang="fr-BE" sz="1100" dirty="0"/>
                    </a:p>
                  </a:txBody>
                  <a:tcPr/>
                </a:tc>
              </a:tr>
              <a:tr h="370840">
                <a:tc>
                  <a:txBody>
                    <a:bodyPr/>
                    <a:lstStyle/>
                    <a:p>
                      <a:r>
                        <a:rPr lang="fr-BE" sz="1100" dirty="0" smtClean="0"/>
                        <a:t>Défavorisé</a:t>
                      </a:r>
                      <a:endParaRPr lang="fr-BE" sz="1100" dirty="0"/>
                    </a:p>
                  </a:txBody>
                  <a:tcPr/>
                </a:tc>
                <a:tc>
                  <a:txBody>
                    <a:bodyPr/>
                    <a:lstStyle/>
                    <a:p>
                      <a:pPr algn="ctr"/>
                      <a:r>
                        <a:rPr lang="fr-BE" sz="1100" dirty="0" smtClean="0"/>
                        <a:t>75,1</a:t>
                      </a:r>
                      <a:endParaRPr lang="fr-BE" sz="1100" dirty="0"/>
                    </a:p>
                  </a:txBody>
                  <a:tcPr/>
                </a:tc>
                <a:tc>
                  <a:txBody>
                    <a:bodyPr/>
                    <a:lstStyle/>
                    <a:p>
                      <a:pPr algn="ctr"/>
                      <a:r>
                        <a:rPr lang="fr-BE" sz="1100" dirty="0" smtClean="0"/>
                        <a:t>71,2</a:t>
                      </a:r>
                      <a:endParaRPr lang="fr-BE" sz="1100" dirty="0"/>
                    </a:p>
                  </a:txBody>
                  <a:tcPr/>
                </a:tc>
                <a:tc>
                  <a:txBody>
                    <a:bodyPr/>
                    <a:lstStyle/>
                    <a:p>
                      <a:pPr algn="ctr"/>
                      <a:r>
                        <a:rPr lang="fr-BE" sz="1100" dirty="0" smtClean="0"/>
                        <a:t>3,9</a:t>
                      </a:r>
                      <a:endParaRPr lang="fr-BE" sz="1100" dirty="0"/>
                    </a:p>
                  </a:txBody>
                  <a:tcPr/>
                </a:tc>
                <a:tc>
                  <a:txBody>
                    <a:bodyPr/>
                    <a:lstStyle/>
                    <a:p>
                      <a:pPr algn="ctr"/>
                      <a:r>
                        <a:rPr lang="fr-BE" sz="1100" dirty="0" smtClean="0"/>
                        <a:t>81,1</a:t>
                      </a:r>
                      <a:endParaRPr lang="fr-BE" sz="1100" dirty="0"/>
                    </a:p>
                  </a:txBody>
                  <a:tcPr/>
                </a:tc>
                <a:tc>
                  <a:txBody>
                    <a:bodyPr/>
                    <a:lstStyle/>
                    <a:p>
                      <a:pPr algn="ctr"/>
                      <a:r>
                        <a:rPr lang="fr-BE" sz="1100" dirty="0" smtClean="0"/>
                        <a:t>78,7</a:t>
                      </a:r>
                      <a:endParaRPr lang="fr-BE" sz="1100" dirty="0"/>
                    </a:p>
                  </a:txBody>
                  <a:tcPr/>
                </a:tc>
                <a:tc>
                  <a:txBody>
                    <a:bodyPr/>
                    <a:lstStyle/>
                    <a:p>
                      <a:pPr algn="ctr"/>
                      <a:r>
                        <a:rPr lang="fr-BE" sz="1100" dirty="0" smtClean="0"/>
                        <a:t>2,4</a:t>
                      </a:r>
                      <a:endParaRPr lang="fr-BE" sz="1100" dirty="0"/>
                    </a:p>
                  </a:txBody>
                  <a:tcPr/>
                </a:tc>
              </a:tr>
              <a:tr h="370840">
                <a:tc>
                  <a:txBody>
                    <a:bodyPr/>
                    <a:lstStyle/>
                    <a:p>
                      <a:r>
                        <a:rPr lang="fr-BE" sz="1100" dirty="0" smtClean="0"/>
                        <a:t>Favorisé</a:t>
                      </a:r>
                      <a:endParaRPr lang="fr-BE" sz="1100" dirty="0"/>
                    </a:p>
                  </a:txBody>
                  <a:tcPr/>
                </a:tc>
                <a:tc>
                  <a:txBody>
                    <a:bodyPr/>
                    <a:lstStyle/>
                    <a:p>
                      <a:pPr algn="ctr"/>
                      <a:r>
                        <a:rPr lang="fr-BE" sz="1100" dirty="0" smtClean="0"/>
                        <a:t>83,8</a:t>
                      </a:r>
                      <a:endParaRPr lang="fr-BE" sz="1100" dirty="0"/>
                    </a:p>
                  </a:txBody>
                  <a:tcPr/>
                </a:tc>
                <a:tc>
                  <a:txBody>
                    <a:bodyPr/>
                    <a:lstStyle/>
                    <a:p>
                      <a:pPr algn="ctr"/>
                      <a:r>
                        <a:rPr lang="fr-BE" sz="1100" dirty="0" smtClean="0"/>
                        <a:t>81,2</a:t>
                      </a:r>
                      <a:endParaRPr lang="fr-BE" sz="1100" dirty="0"/>
                    </a:p>
                  </a:txBody>
                  <a:tcPr/>
                </a:tc>
                <a:tc>
                  <a:txBody>
                    <a:bodyPr/>
                    <a:lstStyle/>
                    <a:p>
                      <a:pPr algn="ctr"/>
                      <a:r>
                        <a:rPr lang="fr-BE" sz="1100" dirty="0" smtClean="0"/>
                        <a:t>2,6</a:t>
                      </a:r>
                      <a:endParaRPr lang="fr-BE" sz="1100" dirty="0"/>
                    </a:p>
                  </a:txBody>
                  <a:tcPr/>
                </a:tc>
                <a:tc>
                  <a:txBody>
                    <a:bodyPr/>
                    <a:lstStyle/>
                    <a:p>
                      <a:pPr algn="ctr"/>
                      <a:r>
                        <a:rPr lang="fr-BE" sz="1100" dirty="0" smtClean="0"/>
                        <a:t>87,5</a:t>
                      </a:r>
                      <a:endParaRPr lang="fr-BE" sz="1100" dirty="0"/>
                    </a:p>
                  </a:txBody>
                  <a:tcPr/>
                </a:tc>
                <a:tc>
                  <a:txBody>
                    <a:bodyPr/>
                    <a:lstStyle/>
                    <a:p>
                      <a:pPr algn="ctr"/>
                      <a:r>
                        <a:rPr lang="fr-BE" sz="1100" dirty="0" smtClean="0"/>
                        <a:t>85,9</a:t>
                      </a:r>
                      <a:endParaRPr lang="fr-BE" sz="1100" dirty="0"/>
                    </a:p>
                  </a:txBody>
                  <a:tcPr/>
                </a:tc>
                <a:tc>
                  <a:txBody>
                    <a:bodyPr/>
                    <a:lstStyle/>
                    <a:p>
                      <a:pPr algn="ctr"/>
                      <a:r>
                        <a:rPr lang="fr-BE" sz="1100" dirty="0" smtClean="0"/>
                        <a:t>1,6</a:t>
                      </a:r>
                      <a:endParaRPr lang="fr-BE" sz="1100" dirty="0"/>
                    </a:p>
                  </a:txBody>
                  <a:tcPr/>
                </a:tc>
              </a:tr>
              <a:tr h="370840">
                <a:tc>
                  <a:txBody>
                    <a:bodyPr/>
                    <a:lstStyle/>
                    <a:p>
                      <a:endParaRPr lang="fr-BE" sz="1100" dirty="0"/>
                    </a:p>
                  </a:txBody>
                  <a:tcPr/>
                </a:tc>
                <a:tc>
                  <a:txBody>
                    <a:bodyPr/>
                    <a:lstStyle/>
                    <a:p>
                      <a:pPr algn="ctr"/>
                      <a:endParaRPr lang="fr-BE" sz="1100" dirty="0"/>
                    </a:p>
                  </a:txBody>
                  <a:tcPr/>
                </a:tc>
                <a:tc>
                  <a:txBody>
                    <a:bodyPr/>
                    <a:lstStyle/>
                    <a:p>
                      <a:pPr algn="ctr"/>
                      <a:endParaRPr lang="fr-BE" sz="1100" dirty="0"/>
                    </a:p>
                  </a:txBody>
                  <a:tcPr/>
                </a:tc>
                <a:tc>
                  <a:txBody>
                    <a:bodyPr/>
                    <a:lstStyle/>
                    <a:p>
                      <a:pPr algn="ctr"/>
                      <a:endParaRPr lang="fr-BE" sz="1100" dirty="0"/>
                    </a:p>
                  </a:txBody>
                  <a:tcPr/>
                </a:tc>
                <a:tc>
                  <a:txBody>
                    <a:bodyPr/>
                    <a:lstStyle/>
                    <a:p>
                      <a:pPr algn="ctr"/>
                      <a:endParaRPr lang="fr-BE" sz="1100" dirty="0"/>
                    </a:p>
                  </a:txBody>
                  <a:tcPr/>
                </a:tc>
                <a:tc>
                  <a:txBody>
                    <a:bodyPr/>
                    <a:lstStyle/>
                    <a:p>
                      <a:pPr algn="ctr"/>
                      <a:endParaRPr lang="fr-BE" sz="1100" dirty="0"/>
                    </a:p>
                  </a:txBody>
                  <a:tcPr/>
                </a:tc>
                <a:tc>
                  <a:txBody>
                    <a:bodyPr/>
                    <a:lstStyle/>
                    <a:p>
                      <a:pPr algn="ctr"/>
                      <a:endParaRPr lang="fr-BE" sz="1100" dirty="0"/>
                    </a:p>
                  </a:txBody>
                  <a:tcPr/>
                </a:tc>
              </a:tr>
              <a:tr h="370840">
                <a:tc>
                  <a:txBody>
                    <a:bodyPr/>
                    <a:lstStyle/>
                    <a:p>
                      <a:r>
                        <a:rPr lang="fr-BE" sz="1100" dirty="0" smtClean="0"/>
                        <a:t>Défavorisé</a:t>
                      </a:r>
                      <a:endParaRPr lang="fr-BE" sz="1100" dirty="0"/>
                    </a:p>
                  </a:txBody>
                  <a:tcPr/>
                </a:tc>
                <a:tc>
                  <a:txBody>
                    <a:bodyPr/>
                    <a:lstStyle/>
                    <a:p>
                      <a:pPr algn="ctr"/>
                      <a:r>
                        <a:rPr lang="fr-BE" sz="1100" dirty="0" smtClean="0"/>
                        <a:t>70,7</a:t>
                      </a:r>
                      <a:endParaRPr lang="fr-BE" sz="1100" dirty="0"/>
                    </a:p>
                  </a:txBody>
                  <a:tcPr/>
                </a:tc>
                <a:tc>
                  <a:txBody>
                    <a:bodyPr/>
                    <a:lstStyle/>
                    <a:p>
                      <a:pPr algn="ctr"/>
                      <a:r>
                        <a:rPr lang="fr-BE" sz="1100" dirty="0" smtClean="0"/>
                        <a:t>67,3</a:t>
                      </a:r>
                      <a:endParaRPr lang="fr-BE" sz="1100" dirty="0"/>
                    </a:p>
                  </a:txBody>
                  <a:tcPr/>
                </a:tc>
                <a:tc>
                  <a:txBody>
                    <a:bodyPr/>
                    <a:lstStyle/>
                    <a:p>
                      <a:pPr algn="ctr"/>
                      <a:r>
                        <a:rPr lang="fr-BE" sz="1100" dirty="0" smtClean="0"/>
                        <a:t>3,4</a:t>
                      </a:r>
                      <a:endParaRPr lang="fr-BE" sz="1100" dirty="0"/>
                    </a:p>
                  </a:txBody>
                  <a:tcPr/>
                </a:tc>
                <a:tc>
                  <a:txBody>
                    <a:bodyPr/>
                    <a:lstStyle/>
                    <a:p>
                      <a:pPr algn="ctr"/>
                      <a:r>
                        <a:rPr lang="fr-BE" sz="1100" dirty="0" smtClean="0"/>
                        <a:t>78,8</a:t>
                      </a:r>
                      <a:endParaRPr lang="fr-BE" sz="1100" dirty="0"/>
                    </a:p>
                  </a:txBody>
                  <a:tcPr/>
                </a:tc>
                <a:tc>
                  <a:txBody>
                    <a:bodyPr/>
                    <a:lstStyle/>
                    <a:p>
                      <a:pPr algn="ctr"/>
                      <a:r>
                        <a:rPr lang="fr-BE" sz="1100" dirty="0" smtClean="0"/>
                        <a:t>77,4</a:t>
                      </a:r>
                      <a:endParaRPr lang="fr-BE" sz="1100" dirty="0"/>
                    </a:p>
                  </a:txBody>
                  <a:tcPr/>
                </a:tc>
                <a:tc>
                  <a:txBody>
                    <a:bodyPr/>
                    <a:lstStyle/>
                    <a:p>
                      <a:pPr algn="ctr"/>
                      <a:r>
                        <a:rPr lang="fr-BE" sz="1100" dirty="0" smtClean="0"/>
                        <a:t>1,4</a:t>
                      </a:r>
                      <a:endParaRPr lang="fr-BE" sz="1100" dirty="0"/>
                    </a:p>
                  </a:txBody>
                  <a:tcPr/>
                </a:tc>
              </a:tr>
              <a:tr h="370840">
                <a:tc>
                  <a:txBody>
                    <a:bodyPr/>
                    <a:lstStyle/>
                    <a:p>
                      <a:r>
                        <a:rPr lang="fr-BE" sz="1100" dirty="0" smtClean="0"/>
                        <a:t>Favorisé</a:t>
                      </a:r>
                      <a:endParaRPr lang="fr-BE" sz="1100" dirty="0"/>
                    </a:p>
                  </a:txBody>
                  <a:tcPr/>
                </a:tc>
                <a:tc>
                  <a:txBody>
                    <a:bodyPr/>
                    <a:lstStyle/>
                    <a:p>
                      <a:pPr algn="ctr"/>
                      <a:r>
                        <a:rPr lang="fr-BE" sz="1100" dirty="0" smtClean="0"/>
                        <a:t>78,4</a:t>
                      </a:r>
                      <a:endParaRPr lang="fr-BE" sz="1100" dirty="0"/>
                    </a:p>
                  </a:txBody>
                  <a:tcPr/>
                </a:tc>
                <a:tc>
                  <a:txBody>
                    <a:bodyPr/>
                    <a:lstStyle/>
                    <a:p>
                      <a:pPr algn="ctr"/>
                      <a:r>
                        <a:rPr lang="fr-BE" sz="1100" dirty="0" smtClean="0"/>
                        <a:t>76,4</a:t>
                      </a:r>
                      <a:endParaRPr lang="fr-BE" sz="1100" dirty="0"/>
                    </a:p>
                  </a:txBody>
                  <a:tcPr/>
                </a:tc>
                <a:tc>
                  <a:txBody>
                    <a:bodyPr/>
                    <a:lstStyle/>
                    <a:p>
                      <a:pPr algn="ctr"/>
                      <a:r>
                        <a:rPr lang="fr-BE" sz="1100" dirty="0" smtClean="0"/>
                        <a:t>2,0</a:t>
                      </a:r>
                      <a:endParaRPr lang="fr-BE" sz="1100" dirty="0"/>
                    </a:p>
                  </a:txBody>
                  <a:tcPr/>
                </a:tc>
                <a:tc>
                  <a:txBody>
                    <a:bodyPr/>
                    <a:lstStyle/>
                    <a:p>
                      <a:pPr algn="ctr"/>
                      <a:r>
                        <a:rPr lang="fr-BE" sz="1100" dirty="0" smtClean="0"/>
                        <a:t>83,5</a:t>
                      </a:r>
                      <a:endParaRPr lang="fr-BE" sz="1100" dirty="0"/>
                    </a:p>
                  </a:txBody>
                  <a:tcPr/>
                </a:tc>
                <a:tc>
                  <a:txBody>
                    <a:bodyPr/>
                    <a:lstStyle/>
                    <a:p>
                      <a:pPr algn="ctr"/>
                      <a:r>
                        <a:rPr lang="fr-BE" sz="1100" dirty="0" smtClean="0"/>
                        <a:t>82,1</a:t>
                      </a:r>
                      <a:endParaRPr lang="fr-BE" sz="1100" dirty="0"/>
                    </a:p>
                  </a:txBody>
                  <a:tcPr/>
                </a:tc>
                <a:tc>
                  <a:txBody>
                    <a:bodyPr/>
                    <a:lstStyle/>
                    <a:p>
                      <a:pPr algn="ctr"/>
                      <a:r>
                        <a:rPr lang="fr-BE" sz="1100" dirty="0" smtClean="0"/>
                        <a:t>1,4</a:t>
                      </a:r>
                      <a:endParaRPr lang="fr-BE" sz="1100" dirty="0"/>
                    </a:p>
                  </a:txBody>
                  <a:tcPr/>
                </a:tc>
              </a:tr>
            </a:tbl>
          </a:graphicData>
        </a:graphic>
      </p:graphicFrame>
      <p:sp>
        <p:nvSpPr>
          <p:cNvPr id="5" name="Rectangle 4"/>
          <p:cNvSpPr/>
          <p:nvPr/>
        </p:nvSpPr>
        <p:spPr>
          <a:xfrm>
            <a:off x="2809483" y="1574606"/>
            <a:ext cx="740908" cy="276999"/>
          </a:xfrm>
          <a:prstGeom prst="rect">
            <a:avLst/>
          </a:prstGeom>
        </p:spPr>
        <p:txBody>
          <a:bodyPr wrap="none">
            <a:spAutoFit/>
          </a:bodyPr>
          <a:lstStyle/>
          <a:p>
            <a:r>
              <a:rPr lang="fr-BE" sz="1200" dirty="0">
                <a:latin typeface="Times New Roman" panose="02020603050405020304" pitchFamily="18" charset="0"/>
                <a:ea typeface="Calibri" panose="020F0502020204030204" pitchFamily="34" charset="0"/>
              </a:rPr>
              <a:t>Hommes</a:t>
            </a:r>
            <a:endParaRPr lang="fr-BE" sz="1200" dirty="0"/>
          </a:p>
        </p:txBody>
      </p:sp>
      <p:sp>
        <p:nvSpPr>
          <p:cNvPr id="6" name="Rectangle 5"/>
          <p:cNvSpPr/>
          <p:nvPr/>
        </p:nvSpPr>
        <p:spPr>
          <a:xfrm>
            <a:off x="5124058" y="1574605"/>
            <a:ext cx="707245" cy="276999"/>
          </a:xfrm>
          <a:prstGeom prst="rect">
            <a:avLst/>
          </a:prstGeom>
        </p:spPr>
        <p:txBody>
          <a:bodyPr wrap="none">
            <a:spAutoFit/>
          </a:bodyPr>
          <a:lstStyle/>
          <a:p>
            <a:r>
              <a:rPr lang="fr-BE" sz="1200" dirty="0" smtClean="0">
                <a:latin typeface="Times New Roman" panose="02020603050405020304" pitchFamily="18" charset="0"/>
                <a:ea typeface="Calibri" panose="020F0502020204030204" pitchFamily="34" charset="0"/>
              </a:rPr>
              <a:t>Femmes</a:t>
            </a:r>
            <a:endParaRPr lang="fr-BE" sz="1200" dirty="0"/>
          </a:p>
        </p:txBody>
      </p:sp>
      <p:sp>
        <p:nvSpPr>
          <p:cNvPr id="7" name="Rectangle 6"/>
          <p:cNvSpPr/>
          <p:nvPr/>
        </p:nvSpPr>
        <p:spPr>
          <a:xfrm>
            <a:off x="190108" y="2198804"/>
            <a:ext cx="851515" cy="276999"/>
          </a:xfrm>
          <a:prstGeom prst="rect">
            <a:avLst/>
          </a:prstGeom>
        </p:spPr>
        <p:txBody>
          <a:bodyPr wrap="none">
            <a:spAutoFit/>
          </a:bodyPr>
          <a:lstStyle/>
          <a:p>
            <a:r>
              <a:rPr lang="fr-BE" sz="1200" dirty="0" smtClean="0">
                <a:latin typeface="Times New Roman" panose="02020603050405020304" pitchFamily="18" charset="0"/>
                <a:ea typeface="Calibri" panose="020F0502020204030204" pitchFamily="34" charset="0"/>
              </a:rPr>
              <a:t>2012-2016</a:t>
            </a:r>
            <a:endParaRPr lang="fr-BE" sz="1200" dirty="0"/>
          </a:p>
        </p:txBody>
      </p:sp>
      <p:sp>
        <p:nvSpPr>
          <p:cNvPr id="8" name="Rectangle 7"/>
          <p:cNvSpPr/>
          <p:nvPr/>
        </p:nvSpPr>
        <p:spPr>
          <a:xfrm>
            <a:off x="190107" y="3294179"/>
            <a:ext cx="851515" cy="276999"/>
          </a:xfrm>
          <a:prstGeom prst="rect">
            <a:avLst/>
          </a:prstGeom>
        </p:spPr>
        <p:txBody>
          <a:bodyPr wrap="none">
            <a:spAutoFit/>
          </a:bodyPr>
          <a:lstStyle/>
          <a:p>
            <a:r>
              <a:rPr lang="fr-BE" sz="1200" dirty="0" smtClean="0">
                <a:latin typeface="Times New Roman" panose="02020603050405020304" pitchFamily="18" charset="0"/>
                <a:ea typeface="Calibri" panose="020F0502020204030204" pitchFamily="34" charset="0"/>
              </a:rPr>
              <a:t>1992-1996</a:t>
            </a:r>
            <a:endParaRPr lang="fr-BE" sz="1200" dirty="0"/>
          </a:p>
        </p:txBody>
      </p:sp>
      <p:pic>
        <p:nvPicPr>
          <p:cNvPr id="9" name="Image 8"/>
          <p:cNvPicPr>
            <a:picLocks noChangeAspect="1"/>
          </p:cNvPicPr>
          <p:nvPr/>
        </p:nvPicPr>
        <p:blipFill>
          <a:blip r:embed="rId2"/>
          <a:stretch>
            <a:fillRect/>
          </a:stretch>
        </p:blipFill>
        <p:spPr>
          <a:xfrm>
            <a:off x="6911787" y="3388660"/>
            <a:ext cx="5121773" cy="3420324"/>
          </a:xfrm>
          <a:prstGeom prst="rect">
            <a:avLst/>
          </a:prstGeom>
        </p:spPr>
      </p:pic>
      <p:sp>
        <p:nvSpPr>
          <p:cNvPr id="11" name="Rectangle 10"/>
          <p:cNvSpPr/>
          <p:nvPr/>
        </p:nvSpPr>
        <p:spPr>
          <a:xfrm>
            <a:off x="2106843" y="4986803"/>
            <a:ext cx="4595197" cy="461665"/>
          </a:xfrm>
          <a:prstGeom prst="rect">
            <a:avLst/>
          </a:prstGeom>
        </p:spPr>
        <p:txBody>
          <a:bodyPr wrap="square">
            <a:spAutoFit/>
          </a:bodyPr>
          <a:lstStyle/>
          <a:p>
            <a:r>
              <a:rPr lang="fr-BE" sz="1200" i="1" dirty="0" smtClean="0">
                <a:latin typeface="Times New Roman" panose="02020603050405020304" pitchFamily="18" charset="0"/>
                <a:ea typeface="Calibri" panose="020F0502020204030204" pitchFamily="34" charset="0"/>
              </a:rPr>
              <a:t>Rapport des </a:t>
            </a:r>
            <a:r>
              <a:rPr lang="fr-BE" sz="1200" i="1" dirty="0" err="1" smtClean="0">
                <a:latin typeface="Times New Roman" panose="02020603050405020304" pitchFamily="18" charset="0"/>
                <a:ea typeface="Calibri" panose="020F0502020204030204" pitchFamily="34" charset="0"/>
              </a:rPr>
              <a:t>qx</a:t>
            </a:r>
            <a:r>
              <a:rPr lang="fr-BE" sz="1200" i="1" dirty="0" smtClean="0">
                <a:latin typeface="Times New Roman" panose="02020603050405020304" pitchFamily="18" charset="0"/>
                <a:ea typeface="Calibri" panose="020F0502020204030204" pitchFamily="34" charset="0"/>
              </a:rPr>
              <a:t> de mortalité des hommes des groupes sociaux défavorisés (groupe social défavorisé total = indice 100) (2012-2016)</a:t>
            </a:r>
            <a:endParaRPr lang="fr-BE" sz="1200" i="1" dirty="0"/>
          </a:p>
        </p:txBody>
      </p:sp>
      <p:sp>
        <p:nvSpPr>
          <p:cNvPr id="12" name="Flèche droite 11"/>
          <p:cNvSpPr/>
          <p:nvPr/>
        </p:nvSpPr>
        <p:spPr>
          <a:xfrm>
            <a:off x="5784560" y="5519972"/>
            <a:ext cx="1066800"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1439707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6"/>
          <p:cNvPicPr>
            <a:picLocks noGrp="1" noChangeAspect="1"/>
          </p:cNvPicPr>
          <p:nvPr>
            <p:ph idx="1"/>
          </p:nvPr>
        </p:nvPicPr>
        <p:blipFill>
          <a:blip r:embed="rId2"/>
          <a:stretch>
            <a:fillRect/>
          </a:stretch>
        </p:blipFill>
        <p:spPr>
          <a:xfrm>
            <a:off x="8225376" y="4303509"/>
            <a:ext cx="3672042" cy="2474422"/>
          </a:xfrm>
          <a:prstGeom prst="rect">
            <a:avLst/>
          </a:prstGeom>
        </p:spPr>
      </p:pic>
      <p:pic>
        <p:nvPicPr>
          <p:cNvPr id="4" name="Image 3"/>
          <p:cNvPicPr>
            <a:picLocks noChangeAspect="1"/>
          </p:cNvPicPr>
          <p:nvPr/>
        </p:nvPicPr>
        <p:blipFill>
          <a:blip r:embed="rId3"/>
          <a:stretch>
            <a:fillRect/>
          </a:stretch>
        </p:blipFill>
        <p:spPr>
          <a:xfrm>
            <a:off x="4432614" y="1546586"/>
            <a:ext cx="3792762" cy="2474422"/>
          </a:xfrm>
          <a:prstGeom prst="rect">
            <a:avLst/>
          </a:prstGeom>
        </p:spPr>
      </p:pic>
      <p:pic>
        <p:nvPicPr>
          <p:cNvPr id="5" name="Image 4"/>
          <p:cNvPicPr>
            <a:picLocks noChangeAspect="1"/>
          </p:cNvPicPr>
          <p:nvPr/>
        </p:nvPicPr>
        <p:blipFill>
          <a:blip r:embed="rId4"/>
          <a:stretch>
            <a:fillRect/>
          </a:stretch>
        </p:blipFill>
        <p:spPr>
          <a:xfrm>
            <a:off x="8240713" y="1546586"/>
            <a:ext cx="3792762" cy="2474422"/>
          </a:xfrm>
          <a:prstGeom prst="rect">
            <a:avLst/>
          </a:prstGeom>
        </p:spPr>
      </p:pic>
      <p:pic>
        <p:nvPicPr>
          <p:cNvPr id="6" name="Image 5"/>
          <p:cNvPicPr>
            <a:picLocks noChangeAspect="1"/>
          </p:cNvPicPr>
          <p:nvPr/>
        </p:nvPicPr>
        <p:blipFill>
          <a:blip r:embed="rId5"/>
          <a:stretch>
            <a:fillRect/>
          </a:stretch>
        </p:blipFill>
        <p:spPr>
          <a:xfrm>
            <a:off x="4372254" y="4303509"/>
            <a:ext cx="3796102" cy="2474422"/>
          </a:xfrm>
          <a:prstGeom prst="rect">
            <a:avLst/>
          </a:prstGeom>
        </p:spPr>
      </p:pic>
      <p:cxnSp>
        <p:nvCxnSpPr>
          <p:cNvPr id="9" name="Connecteur droit 8"/>
          <p:cNvCxnSpPr/>
          <p:nvPr/>
        </p:nvCxnSpPr>
        <p:spPr>
          <a:xfrm>
            <a:off x="5145778" y="5931698"/>
            <a:ext cx="2743200" cy="9054"/>
          </a:xfrm>
          <a:prstGeom prst="line">
            <a:avLst/>
          </a:prstGeom>
          <a:ln w="22225"/>
        </p:spPr>
        <p:style>
          <a:lnRef idx="1">
            <a:schemeClr val="dk1"/>
          </a:lnRef>
          <a:fillRef idx="0">
            <a:schemeClr val="dk1"/>
          </a:fillRef>
          <a:effectRef idx="0">
            <a:schemeClr val="dk1"/>
          </a:effectRef>
          <a:fontRef idx="minor">
            <a:schemeClr val="tx1"/>
          </a:fontRef>
        </p:style>
      </p:cxnSp>
      <p:cxnSp>
        <p:nvCxnSpPr>
          <p:cNvPr id="11" name="Connecteur droit 10"/>
          <p:cNvCxnSpPr/>
          <p:nvPr/>
        </p:nvCxnSpPr>
        <p:spPr>
          <a:xfrm>
            <a:off x="8928915" y="5922644"/>
            <a:ext cx="2743200" cy="9054"/>
          </a:xfrm>
          <a:prstGeom prst="line">
            <a:avLst/>
          </a:prstGeom>
          <a:ln w="22225"/>
        </p:spPr>
        <p:style>
          <a:lnRef idx="1">
            <a:schemeClr val="dk1"/>
          </a:lnRef>
          <a:fillRef idx="0">
            <a:schemeClr val="dk1"/>
          </a:fillRef>
          <a:effectRef idx="0">
            <a:schemeClr val="dk1"/>
          </a:effectRef>
          <a:fontRef idx="minor">
            <a:schemeClr val="tx1"/>
          </a:fontRef>
        </p:style>
      </p:cxnSp>
      <p:cxnSp>
        <p:nvCxnSpPr>
          <p:cNvPr id="12" name="Connecteur droit 11"/>
          <p:cNvCxnSpPr/>
          <p:nvPr/>
        </p:nvCxnSpPr>
        <p:spPr>
          <a:xfrm>
            <a:off x="5145778" y="3382722"/>
            <a:ext cx="2743200" cy="9054"/>
          </a:xfrm>
          <a:prstGeom prst="line">
            <a:avLst/>
          </a:prstGeom>
          <a:ln w="22225"/>
        </p:spPr>
        <p:style>
          <a:lnRef idx="1">
            <a:schemeClr val="dk1"/>
          </a:lnRef>
          <a:fillRef idx="0">
            <a:schemeClr val="dk1"/>
          </a:fillRef>
          <a:effectRef idx="0">
            <a:schemeClr val="dk1"/>
          </a:effectRef>
          <a:fontRef idx="minor">
            <a:schemeClr val="tx1"/>
          </a:fontRef>
        </p:style>
      </p:cxnSp>
      <p:cxnSp>
        <p:nvCxnSpPr>
          <p:cNvPr id="13" name="Connecteur droit 12"/>
          <p:cNvCxnSpPr/>
          <p:nvPr/>
        </p:nvCxnSpPr>
        <p:spPr>
          <a:xfrm>
            <a:off x="8928915" y="3425684"/>
            <a:ext cx="2743200" cy="9054"/>
          </a:xfrm>
          <a:prstGeom prst="line">
            <a:avLst/>
          </a:prstGeom>
          <a:ln w="22225"/>
        </p:spPr>
        <p:style>
          <a:lnRef idx="1">
            <a:schemeClr val="dk1"/>
          </a:lnRef>
          <a:fillRef idx="0">
            <a:schemeClr val="dk1"/>
          </a:fillRef>
          <a:effectRef idx="0">
            <a:schemeClr val="dk1"/>
          </a:effectRef>
          <a:fontRef idx="minor">
            <a:schemeClr val="tx1"/>
          </a:fontRef>
        </p:style>
      </p:cxnSp>
      <p:sp>
        <p:nvSpPr>
          <p:cNvPr id="2" name="Rectangle 1"/>
          <p:cNvSpPr/>
          <p:nvPr/>
        </p:nvSpPr>
        <p:spPr>
          <a:xfrm>
            <a:off x="7692" y="1829216"/>
            <a:ext cx="4139259" cy="4093428"/>
          </a:xfrm>
          <a:prstGeom prst="rect">
            <a:avLst/>
          </a:prstGeom>
        </p:spPr>
        <p:txBody>
          <a:bodyPr wrap="square">
            <a:spAutoFit/>
          </a:bodyPr>
          <a:lstStyle/>
          <a:p>
            <a:pPr algn="just">
              <a:buFont typeface="Wingdings" panose="05000000000000000000" pitchFamily="2" charset="2"/>
              <a:buChar char="Ø"/>
            </a:pPr>
            <a:r>
              <a:rPr lang="fr-BE" sz="1200" dirty="0" smtClean="0"/>
              <a:t>Pour les hommes et les femmes du </a:t>
            </a:r>
            <a:r>
              <a:rPr lang="fr-BE" sz="1200" b="1" u="sng" dirty="0" smtClean="0"/>
              <a:t>GS favorisé</a:t>
            </a:r>
            <a:r>
              <a:rPr lang="fr-BE" sz="1200" dirty="0" smtClean="0"/>
              <a:t>, la contribution des âges à l’évolution de l’espérance de vie entre 1992-96 et 2012-16 présente le même profil pour tous les types d’arrondissements. Plus de 50% des gains chez les hommes et plus de 65 % chez les femmes s’opèrent après 60 ans.</a:t>
            </a:r>
          </a:p>
          <a:p>
            <a:pPr>
              <a:buFont typeface="Wingdings" panose="05000000000000000000" pitchFamily="2" charset="2"/>
              <a:buChar char="Ø"/>
            </a:pPr>
            <a:endParaRPr lang="fr-BE" sz="1600" dirty="0" smtClean="0"/>
          </a:p>
          <a:p>
            <a:pPr algn="just">
              <a:buFont typeface="Wingdings" panose="05000000000000000000" pitchFamily="2" charset="2"/>
              <a:buChar char="Ø"/>
            </a:pPr>
            <a:r>
              <a:rPr lang="fr-BE" sz="1200" dirty="0" smtClean="0"/>
              <a:t> Pour le </a:t>
            </a:r>
            <a:r>
              <a:rPr lang="fr-BE" sz="1200" b="1" u="sng" dirty="0" smtClean="0"/>
              <a:t>GS défavorisé</a:t>
            </a:r>
            <a:r>
              <a:rPr lang="fr-BE" sz="1200" dirty="0" smtClean="0"/>
              <a:t>, les gains d’espérances de vie au-delà de 60 ans sont également importants mais sensiblement plus faibles que pour le GS favorisés. </a:t>
            </a:r>
          </a:p>
          <a:p>
            <a:pPr algn="just">
              <a:buFont typeface="Wingdings" panose="05000000000000000000" pitchFamily="2" charset="2"/>
              <a:buChar char="Ø"/>
            </a:pPr>
            <a:endParaRPr lang="fr-BE" sz="1200" dirty="0"/>
          </a:p>
          <a:p>
            <a:pPr algn="just">
              <a:buFont typeface="Wingdings" panose="05000000000000000000" pitchFamily="2" charset="2"/>
              <a:buChar char="Ø"/>
            </a:pPr>
            <a:r>
              <a:rPr lang="fr-BE" sz="1200" dirty="0" smtClean="0"/>
              <a:t> Pour les </a:t>
            </a:r>
            <a:r>
              <a:rPr lang="fr-BE" sz="1200" b="1" u="sng" dirty="0" smtClean="0"/>
              <a:t>hommes du GS défavorisé</a:t>
            </a:r>
            <a:r>
              <a:rPr lang="fr-BE" sz="1200" dirty="0" smtClean="0"/>
              <a:t>, les gains d’espérance de vie entre 0 et 40 ans sont nettement plus élevés que pour le groupe social favorisé.  </a:t>
            </a:r>
          </a:p>
          <a:p>
            <a:pPr algn="just">
              <a:buFont typeface="Wingdings" panose="05000000000000000000" pitchFamily="2" charset="2"/>
              <a:buChar char="Ø"/>
            </a:pPr>
            <a:endParaRPr lang="fr-BE" sz="1200" dirty="0"/>
          </a:p>
          <a:p>
            <a:pPr algn="just">
              <a:buFont typeface="Wingdings" panose="05000000000000000000" pitchFamily="2" charset="2"/>
              <a:buChar char="Ø"/>
            </a:pPr>
            <a:r>
              <a:rPr lang="fr-BE" sz="1200" dirty="0" smtClean="0"/>
              <a:t> … ce qui n’est pas le cas des </a:t>
            </a:r>
            <a:r>
              <a:rPr lang="fr-BE" sz="1200" b="1" u="sng" dirty="0" smtClean="0"/>
              <a:t>femmes du GS défavorisé</a:t>
            </a:r>
            <a:r>
              <a:rPr lang="fr-BE" sz="1200" dirty="0" smtClean="0"/>
              <a:t>, pour lesquelles les gains avant 40 ans sont minimes… avec surtout une détérioration de la situation entre 40 et 60 ans pour les types ‘Flandre’, ‘Hainaut’ et ‘Rural’ et un gain quasi nul pour le type ‘Bruxelles’. </a:t>
            </a:r>
          </a:p>
          <a:p>
            <a:pPr>
              <a:buFont typeface="Wingdings" panose="05000000000000000000" pitchFamily="2" charset="2"/>
              <a:buChar char="Ø"/>
            </a:pPr>
            <a:endParaRPr lang="fr-BE" sz="1600" dirty="0"/>
          </a:p>
        </p:txBody>
      </p:sp>
      <p:sp>
        <p:nvSpPr>
          <p:cNvPr id="14" name="Rectangle 13"/>
          <p:cNvSpPr/>
          <p:nvPr/>
        </p:nvSpPr>
        <p:spPr>
          <a:xfrm>
            <a:off x="4973078" y="686521"/>
            <a:ext cx="6535269" cy="461665"/>
          </a:xfrm>
          <a:prstGeom prst="rect">
            <a:avLst/>
          </a:prstGeom>
        </p:spPr>
        <p:txBody>
          <a:bodyPr wrap="square">
            <a:spAutoFit/>
          </a:bodyPr>
          <a:lstStyle/>
          <a:p>
            <a:pPr algn="ctr"/>
            <a:r>
              <a:rPr lang="fr-BE" sz="1200" dirty="0" smtClean="0">
                <a:latin typeface="Times New Roman" panose="02020603050405020304" pitchFamily="18" charset="0"/>
                <a:ea typeface="Calibri" panose="020F0502020204030204" pitchFamily="34" charset="0"/>
              </a:rPr>
              <a:t>La contribution des âges à l’évolution de l’espérance de vie des GS défavorisés et favorisés des types ‘Flandre’ et ‘Hainaut’ entre 1992-96 et 2012-16</a:t>
            </a:r>
            <a:endParaRPr lang="fr-BE" sz="1200" dirty="0"/>
          </a:p>
        </p:txBody>
      </p:sp>
      <p:sp>
        <p:nvSpPr>
          <p:cNvPr id="15" name="Rectangle 14"/>
          <p:cNvSpPr/>
          <p:nvPr/>
        </p:nvSpPr>
        <p:spPr>
          <a:xfrm>
            <a:off x="4432614" y="1269587"/>
            <a:ext cx="1773242" cy="276999"/>
          </a:xfrm>
          <a:prstGeom prst="rect">
            <a:avLst/>
          </a:prstGeom>
        </p:spPr>
        <p:txBody>
          <a:bodyPr wrap="none">
            <a:spAutoFit/>
          </a:bodyPr>
          <a:lstStyle/>
          <a:p>
            <a:r>
              <a:rPr lang="fr-BE" sz="1200" dirty="0" smtClean="0">
                <a:latin typeface="Times New Roman" panose="02020603050405020304" pitchFamily="18" charset="0"/>
                <a:ea typeface="Calibri" panose="020F0502020204030204" pitchFamily="34" charset="0"/>
              </a:rPr>
              <a:t>Hommes – type ‘Flandre’</a:t>
            </a:r>
            <a:endParaRPr lang="fr-BE" sz="1200" dirty="0"/>
          </a:p>
        </p:txBody>
      </p:sp>
      <p:sp>
        <p:nvSpPr>
          <p:cNvPr id="16" name="Rectangle 15"/>
          <p:cNvSpPr/>
          <p:nvPr/>
        </p:nvSpPr>
        <p:spPr>
          <a:xfrm>
            <a:off x="8274368" y="1269587"/>
            <a:ext cx="1790875" cy="276999"/>
          </a:xfrm>
          <a:prstGeom prst="rect">
            <a:avLst/>
          </a:prstGeom>
        </p:spPr>
        <p:txBody>
          <a:bodyPr wrap="none">
            <a:spAutoFit/>
          </a:bodyPr>
          <a:lstStyle/>
          <a:p>
            <a:r>
              <a:rPr lang="fr-BE" sz="1200" dirty="0" smtClean="0">
                <a:latin typeface="Times New Roman" panose="02020603050405020304" pitchFamily="18" charset="0"/>
                <a:ea typeface="Calibri" panose="020F0502020204030204" pitchFamily="34" charset="0"/>
              </a:rPr>
              <a:t>Hommes – type ‘Hainaut’</a:t>
            </a:r>
            <a:endParaRPr lang="fr-BE" sz="1200" dirty="0"/>
          </a:p>
        </p:txBody>
      </p:sp>
      <p:sp>
        <p:nvSpPr>
          <p:cNvPr id="17" name="Rectangle 16"/>
          <p:cNvSpPr/>
          <p:nvPr/>
        </p:nvSpPr>
        <p:spPr>
          <a:xfrm>
            <a:off x="4372254" y="4058624"/>
            <a:ext cx="1739579" cy="276999"/>
          </a:xfrm>
          <a:prstGeom prst="rect">
            <a:avLst/>
          </a:prstGeom>
        </p:spPr>
        <p:txBody>
          <a:bodyPr wrap="none">
            <a:spAutoFit/>
          </a:bodyPr>
          <a:lstStyle/>
          <a:p>
            <a:r>
              <a:rPr lang="fr-BE" sz="1200" dirty="0" smtClean="0">
                <a:latin typeface="Times New Roman" panose="02020603050405020304" pitchFamily="18" charset="0"/>
                <a:ea typeface="Calibri" panose="020F0502020204030204" pitchFamily="34" charset="0"/>
              </a:rPr>
              <a:t>Femmes – type ‘Flandre’</a:t>
            </a:r>
            <a:endParaRPr lang="fr-BE" sz="1200" dirty="0"/>
          </a:p>
        </p:txBody>
      </p:sp>
      <p:sp>
        <p:nvSpPr>
          <p:cNvPr id="18" name="Rectangle 17"/>
          <p:cNvSpPr/>
          <p:nvPr/>
        </p:nvSpPr>
        <p:spPr>
          <a:xfrm>
            <a:off x="8168356" y="4067983"/>
            <a:ext cx="1757212" cy="276999"/>
          </a:xfrm>
          <a:prstGeom prst="rect">
            <a:avLst/>
          </a:prstGeom>
        </p:spPr>
        <p:txBody>
          <a:bodyPr wrap="none">
            <a:spAutoFit/>
          </a:bodyPr>
          <a:lstStyle/>
          <a:p>
            <a:r>
              <a:rPr lang="fr-BE" sz="1200" dirty="0" smtClean="0">
                <a:latin typeface="Times New Roman" panose="02020603050405020304" pitchFamily="18" charset="0"/>
                <a:ea typeface="Calibri" panose="020F0502020204030204" pitchFamily="34" charset="0"/>
              </a:rPr>
              <a:t>Femmes – type ‘Hainaut’</a:t>
            </a:r>
            <a:endParaRPr lang="fr-BE" sz="1200" dirty="0"/>
          </a:p>
        </p:txBody>
      </p:sp>
    </p:spTree>
    <p:extLst>
      <p:ext uri="{BB962C8B-B14F-4D97-AF65-F5344CB8AC3E}">
        <p14:creationId xmlns:p14="http://schemas.microsoft.com/office/powerpoint/2010/main" val="25637064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605119"/>
            <a:ext cx="10972800" cy="510988"/>
          </a:xfrm>
        </p:spPr>
        <p:txBody>
          <a:bodyPr>
            <a:normAutofit fontScale="90000"/>
          </a:bodyPr>
          <a:lstStyle/>
          <a:p>
            <a:r>
              <a:rPr lang="fr-BE" dirty="0" smtClean="0">
                <a:solidFill>
                  <a:schemeClr val="tx1"/>
                </a:solidFill>
                <a:latin typeface="+mn-lt"/>
              </a:rPr>
              <a:t>Conclusions</a:t>
            </a:r>
            <a:endParaRPr lang="fr-BE" dirty="0">
              <a:solidFill>
                <a:schemeClr val="tx1"/>
              </a:solidFill>
              <a:latin typeface="+mn-lt"/>
            </a:endParaRPr>
          </a:p>
        </p:txBody>
      </p:sp>
      <p:sp>
        <p:nvSpPr>
          <p:cNvPr id="3" name="Espace réservé du contenu 2"/>
          <p:cNvSpPr>
            <a:spLocks noGrp="1"/>
          </p:cNvSpPr>
          <p:nvPr>
            <p:ph idx="1"/>
          </p:nvPr>
        </p:nvSpPr>
        <p:spPr>
          <a:xfrm>
            <a:off x="609600" y="1411941"/>
            <a:ext cx="10972800" cy="5162595"/>
          </a:xfrm>
        </p:spPr>
        <p:txBody>
          <a:bodyPr>
            <a:normAutofit/>
          </a:bodyPr>
          <a:lstStyle/>
          <a:p>
            <a:pPr marL="538163" indent="-538163" algn="just">
              <a:buClrTx/>
              <a:buFont typeface="Wingdings" panose="05000000000000000000" pitchFamily="2" charset="2"/>
              <a:buChar char="Ø"/>
            </a:pPr>
            <a:r>
              <a:rPr lang="fr-BE" sz="2000" dirty="0" smtClean="0"/>
              <a:t>Les inégalités sociales face à la mort sont importantes et ont augmenté aux cours des 25 dernières années.</a:t>
            </a:r>
          </a:p>
          <a:p>
            <a:pPr marL="0" indent="0" algn="just">
              <a:buClrTx/>
              <a:buNone/>
            </a:pPr>
            <a:endParaRPr lang="fr-BE" sz="2000" dirty="0" smtClean="0"/>
          </a:p>
          <a:p>
            <a:pPr marL="538163" indent="-538163" algn="just">
              <a:buClrTx/>
              <a:buFont typeface="Wingdings" panose="05000000000000000000" pitchFamily="2" charset="2"/>
              <a:buChar char="Ø"/>
            </a:pPr>
            <a:r>
              <a:rPr lang="fr-BE" sz="2000" dirty="0" smtClean="0"/>
              <a:t>Cette tendance concerne tant les hommes que les femmes, tous les âges et tous les (types d’) arrondissements. Néanmoins : </a:t>
            </a:r>
          </a:p>
          <a:p>
            <a:pPr marL="1076325" indent="-538163" algn="just">
              <a:buClrTx/>
              <a:buFont typeface="Wingdings" panose="05000000000000000000" pitchFamily="2" charset="2"/>
              <a:buChar char="§"/>
            </a:pPr>
            <a:r>
              <a:rPr lang="fr-BE" sz="2000" dirty="0" smtClean="0"/>
              <a:t>En termes relatifs, les différences sociales et leur évolution concerne surtout les adultes de 25-50 ans, alors que ce sont surtout les personnes âgées de 60 ans et plus qui contribuent aux différences d’espérance de vie entre les groupes sociaux et à l’amélioration de l’espérance de vie des plus favorisés. </a:t>
            </a:r>
          </a:p>
          <a:p>
            <a:pPr marL="1076325" indent="-538163" algn="just">
              <a:buClrTx/>
              <a:buFont typeface="Wingdings" panose="05000000000000000000" pitchFamily="2" charset="2"/>
              <a:buChar char="§"/>
            </a:pPr>
            <a:r>
              <a:rPr lang="fr-BE" sz="2000" dirty="0" smtClean="0"/>
              <a:t>L’accroissement des inégalités face à la mort concerne davantage les femmes que les hommes, même si l’ampleur des différences sociales de mortalité est moindre du côté des femmes. On constate, au cours du dernier quart de siècle une réduction des chances de survie pour les femmes âgées de 40-60 ans du GS défavorisé. </a:t>
            </a:r>
          </a:p>
          <a:p>
            <a:pPr>
              <a:buClrTx/>
              <a:buFont typeface="Wingdings" panose="05000000000000000000" pitchFamily="2" charset="2"/>
              <a:buChar char="Ø"/>
            </a:pPr>
            <a:endParaRPr lang="fr-BE" dirty="0"/>
          </a:p>
        </p:txBody>
      </p:sp>
    </p:spTree>
    <p:extLst>
      <p:ext uri="{BB962C8B-B14F-4D97-AF65-F5344CB8AC3E}">
        <p14:creationId xmlns:p14="http://schemas.microsoft.com/office/powerpoint/2010/main" val="18395997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941294"/>
            <a:ext cx="10972800" cy="5633242"/>
          </a:xfrm>
        </p:spPr>
        <p:txBody>
          <a:bodyPr/>
          <a:lstStyle/>
          <a:p>
            <a:pPr marL="538163" indent="-538163" algn="just">
              <a:buClrTx/>
              <a:buFont typeface="Wingdings" panose="05000000000000000000" pitchFamily="2" charset="2"/>
              <a:buChar char="Ø"/>
            </a:pPr>
            <a:r>
              <a:rPr lang="fr-BE" sz="2000" dirty="0"/>
              <a:t>Les </a:t>
            </a:r>
            <a:r>
              <a:rPr lang="fr-BE" sz="2000" dirty="0" smtClean="0"/>
              <a:t>différences spatiales de mortalité ont aussi augmenté et des écarts importants de mortalité subsistent à l’échelle des arrondissements lorsqu’on contrôle le groupe social. Les caractéristiques socioéconomiques de la population ne suffisent dont pas à elles seules à expliquer les disparités spatiales de mortalité ; l’environnement physique, social et institutionnel intervient aussi, au même titre que des facteurs historiques et ‘culturels’ qui dépassent l’appartenance sociale. </a:t>
            </a:r>
          </a:p>
          <a:p>
            <a:pPr marL="0" indent="0" algn="just">
              <a:buClrTx/>
              <a:buNone/>
            </a:pPr>
            <a:endParaRPr lang="fr-BE" sz="2000" dirty="0"/>
          </a:p>
          <a:p>
            <a:pPr marL="538163" indent="-538163" algn="just">
              <a:buClrTx/>
              <a:buFont typeface="Wingdings" panose="05000000000000000000" pitchFamily="2" charset="2"/>
              <a:buChar char="Ø"/>
            </a:pPr>
            <a:r>
              <a:rPr lang="fr-BE" sz="2000" dirty="0" smtClean="0"/>
              <a:t>Au cours des 25 dernières années, il n’y a aucun signe de ‘convergence’ des niveaux de mortalité entre groupes sociaux, mais plutôt une ‘divergence’ accrue. Et les mesures plus restrictives récemment prises (et à venir) dans le cadre des soins de santé (accès, remboursement) et de la sécurité sociale risquent d’accroître encore les inégalités face à la mort.</a:t>
            </a:r>
          </a:p>
          <a:p>
            <a:pPr marL="538163" indent="-538163" algn="just">
              <a:buClrTx/>
              <a:buFont typeface="Wingdings" panose="05000000000000000000" pitchFamily="2" charset="2"/>
              <a:buChar char="Ø"/>
            </a:pPr>
            <a:endParaRPr lang="fr-BE" sz="2000" dirty="0" smtClean="0"/>
          </a:p>
          <a:p>
            <a:pPr marL="538163" indent="-538163" algn="just">
              <a:buClrTx/>
              <a:buFont typeface="Wingdings" panose="05000000000000000000" pitchFamily="2" charset="2"/>
              <a:buChar char="Ø"/>
            </a:pPr>
            <a:r>
              <a:rPr lang="fr-BE" sz="2000" dirty="0" smtClean="0"/>
              <a:t>L’indice multidimensionnel maximise les différences sociales de mortalité et démontre que les très (plus) basses espérances de vie ne sont pas un ‘phénomène’ marginal (</a:t>
            </a:r>
            <a:r>
              <a:rPr lang="fr-BE" sz="2000" dirty="0" err="1" smtClean="0"/>
              <a:t>cfr</a:t>
            </a:r>
            <a:r>
              <a:rPr lang="fr-BE" sz="2000" dirty="0" smtClean="0"/>
              <a:t>. quartile). Les inégalités face à la mort concernent tout le monde, car elles évoluent le long d’un continuum social… et la mobilité sociale n’est pas qu’ascendante ! </a:t>
            </a:r>
            <a:endParaRPr lang="fr-BE" sz="2000" dirty="0"/>
          </a:p>
        </p:txBody>
      </p:sp>
    </p:spTree>
    <p:extLst>
      <p:ext uri="{BB962C8B-B14F-4D97-AF65-F5344CB8AC3E}">
        <p14:creationId xmlns:p14="http://schemas.microsoft.com/office/powerpoint/2010/main" val="33890157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739588"/>
            <a:ext cx="10972800" cy="5834948"/>
          </a:xfrm>
        </p:spPr>
        <p:txBody>
          <a:bodyPr/>
          <a:lstStyle/>
          <a:p>
            <a:pPr marL="109728" indent="0">
              <a:buNone/>
            </a:pPr>
            <a:r>
              <a:rPr lang="fr-BE" dirty="0" smtClean="0"/>
              <a:t>Limites et perspectives futures</a:t>
            </a:r>
          </a:p>
          <a:p>
            <a:pPr marL="109728" indent="0">
              <a:buNone/>
            </a:pPr>
            <a:endParaRPr lang="fr-BE" dirty="0" smtClean="0"/>
          </a:p>
          <a:p>
            <a:pPr marL="538163" indent="-538163">
              <a:buClr>
                <a:schemeClr val="tx1"/>
              </a:buClr>
              <a:buFont typeface="Wingdings" panose="05000000000000000000" pitchFamily="2" charset="2"/>
              <a:buChar char="Ø"/>
            </a:pPr>
            <a:r>
              <a:rPr lang="fr-BE" sz="2400" dirty="0" smtClean="0"/>
              <a:t>Caractère statique des groupes sociaux : introduction d’une dimension plus    dynamique.</a:t>
            </a:r>
          </a:p>
          <a:p>
            <a:pPr marL="538163" indent="-538163">
              <a:buClr>
                <a:schemeClr val="tx1"/>
              </a:buClr>
              <a:buFont typeface="Wingdings" panose="05000000000000000000" pitchFamily="2" charset="2"/>
              <a:buChar char="Ø"/>
            </a:pPr>
            <a:r>
              <a:rPr lang="fr-BE" sz="2400" dirty="0" smtClean="0"/>
              <a:t>Causes de décès !!!!!!</a:t>
            </a:r>
          </a:p>
          <a:p>
            <a:pPr marL="538163" indent="-538163">
              <a:buClr>
                <a:schemeClr val="tx1"/>
              </a:buClr>
              <a:buFont typeface="Wingdings" panose="05000000000000000000" pitchFamily="2" charset="2"/>
              <a:buChar char="Ø"/>
            </a:pPr>
            <a:r>
              <a:rPr lang="fr-BE" sz="2400" dirty="0" smtClean="0"/>
              <a:t>Impact des migrations internes et internationales… et des chemins migratoires. </a:t>
            </a:r>
          </a:p>
          <a:p>
            <a:pPr marL="538163" indent="-538163">
              <a:buClr>
                <a:schemeClr val="tx1"/>
              </a:buClr>
              <a:buFont typeface="Wingdings" panose="05000000000000000000" pitchFamily="2" charset="2"/>
              <a:buChar char="Ø"/>
            </a:pPr>
            <a:r>
              <a:rPr lang="fr-BE" sz="2400" dirty="0" smtClean="0"/>
              <a:t>Resserrer le cadre spatial : typologie de communes et exploration des facteurs ‘environnementaux’</a:t>
            </a:r>
          </a:p>
          <a:p>
            <a:pPr marL="538163" indent="-538163">
              <a:buClr>
                <a:schemeClr val="tx1"/>
              </a:buClr>
              <a:buFont typeface="Wingdings" panose="05000000000000000000" pitchFamily="2" charset="2"/>
              <a:buChar char="Ø"/>
            </a:pPr>
            <a:r>
              <a:rPr lang="fr-BE" sz="2400" dirty="0" smtClean="0"/>
              <a:t>Appariement du recensement de 1981… </a:t>
            </a:r>
            <a:r>
              <a:rPr lang="fr-BE" sz="1800" dirty="0" smtClean="0"/>
              <a:t>de celui de 1970</a:t>
            </a:r>
            <a:r>
              <a:rPr lang="fr-BE" sz="2400" dirty="0" smtClean="0"/>
              <a:t>… </a:t>
            </a:r>
            <a:r>
              <a:rPr lang="fr-BE" sz="1100" dirty="0" smtClean="0"/>
              <a:t>et dans nos rêves les plus fous, de celui de 1961 (1/10</a:t>
            </a:r>
            <a:r>
              <a:rPr lang="fr-BE" sz="1100" baseline="30000" dirty="0" smtClean="0"/>
              <a:t>e</a:t>
            </a:r>
            <a:r>
              <a:rPr lang="fr-BE" sz="1100" dirty="0" smtClean="0"/>
              <a:t>)</a:t>
            </a:r>
            <a:r>
              <a:rPr lang="fr-BE" sz="2400" dirty="0" smtClean="0"/>
              <a:t>. </a:t>
            </a:r>
            <a:endParaRPr lang="fr-BE" sz="2400" dirty="0"/>
          </a:p>
        </p:txBody>
      </p:sp>
    </p:spTree>
    <p:extLst>
      <p:ext uri="{BB962C8B-B14F-4D97-AF65-F5344CB8AC3E}">
        <p14:creationId xmlns:p14="http://schemas.microsoft.com/office/powerpoint/2010/main" val="2272183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6188" y="349624"/>
            <a:ext cx="10972800" cy="1066800"/>
          </a:xfrm>
        </p:spPr>
        <p:txBody>
          <a:bodyPr>
            <a:normAutofit/>
          </a:bodyPr>
          <a:lstStyle/>
          <a:p>
            <a:r>
              <a:rPr lang="fr-BE" sz="3200" b="1" dirty="0" smtClean="0">
                <a:solidFill>
                  <a:schemeClr val="tx1"/>
                </a:solidFill>
                <a:latin typeface="+mn-lt"/>
              </a:rPr>
              <a:t>Introduction</a:t>
            </a:r>
            <a:endParaRPr lang="fr-BE" sz="3200" b="1" dirty="0">
              <a:solidFill>
                <a:schemeClr val="tx1"/>
              </a:solidFill>
              <a:latin typeface="+mn-lt"/>
            </a:endParaRPr>
          </a:p>
        </p:txBody>
      </p:sp>
      <p:sp>
        <p:nvSpPr>
          <p:cNvPr id="3" name="Espace réservé du contenu 2"/>
          <p:cNvSpPr>
            <a:spLocks noGrp="1"/>
          </p:cNvSpPr>
          <p:nvPr>
            <p:ph idx="1"/>
          </p:nvPr>
        </p:nvSpPr>
        <p:spPr>
          <a:xfrm>
            <a:off x="112059" y="1416424"/>
            <a:ext cx="10972800" cy="4325112"/>
          </a:xfrm>
        </p:spPr>
        <p:txBody>
          <a:bodyPr/>
          <a:lstStyle/>
          <a:p>
            <a:pPr marL="538163" indent="-538163" algn="just">
              <a:buClrTx/>
              <a:buFont typeface="Wingdings" panose="05000000000000000000" pitchFamily="2" charset="2"/>
              <a:buChar char="Ø"/>
            </a:pPr>
            <a:r>
              <a:rPr lang="fr-BE" sz="1800" b="1" i="1" dirty="0" smtClean="0"/>
              <a:t>Un constat </a:t>
            </a:r>
            <a:r>
              <a:rPr lang="fr-BE" sz="1800" dirty="0" smtClean="0"/>
              <a:t>: alors que l’espérance de vie ne cesse d’augmenter dans les pays occidentaux, les différences entre les ‘groupes sociaux’, entre les ‘régions’ et les ‘milieux de résidence’ subsistent, voire augmentent. </a:t>
            </a:r>
            <a:endParaRPr lang="fr-BE" sz="1800" dirty="0"/>
          </a:p>
        </p:txBody>
      </p:sp>
      <p:pic>
        <p:nvPicPr>
          <p:cNvPr id="5" name="Image 4"/>
          <p:cNvPicPr>
            <a:picLocks noChangeAspect="1"/>
          </p:cNvPicPr>
          <p:nvPr/>
        </p:nvPicPr>
        <p:blipFill>
          <a:blip r:embed="rId2"/>
          <a:stretch>
            <a:fillRect/>
          </a:stretch>
        </p:blipFill>
        <p:spPr>
          <a:xfrm>
            <a:off x="2566819" y="2483224"/>
            <a:ext cx="6442710" cy="4362542"/>
          </a:xfrm>
          <a:prstGeom prst="rect">
            <a:avLst/>
          </a:prstGeom>
        </p:spPr>
      </p:pic>
      <p:sp>
        <p:nvSpPr>
          <p:cNvPr id="6" name="Rectangle 5"/>
          <p:cNvSpPr/>
          <p:nvPr/>
        </p:nvSpPr>
        <p:spPr>
          <a:xfrm>
            <a:off x="3368489" y="2483224"/>
            <a:ext cx="6096000" cy="276999"/>
          </a:xfrm>
          <a:prstGeom prst="rect">
            <a:avLst/>
          </a:prstGeom>
        </p:spPr>
        <p:txBody>
          <a:bodyPr>
            <a:spAutoFit/>
          </a:bodyPr>
          <a:lstStyle/>
          <a:p>
            <a:r>
              <a:rPr lang="fr-BE" sz="1200" dirty="0">
                <a:ea typeface="Calibri" panose="020F0502020204030204" pitchFamily="34" charset="0"/>
              </a:rPr>
              <a:t>L’évolution des espérances de vie à la naissance des femmes et des hommes </a:t>
            </a:r>
            <a:endParaRPr lang="fr-BE" sz="1200" dirty="0"/>
          </a:p>
        </p:txBody>
      </p:sp>
    </p:spTree>
    <p:extLst>
      <p:ext uri="{BB962C8B-B14F-4D97-AF65-F5344CB8AC3E}">
        <p14:creationId xmlns:p14="http://schemas.microsoft.com/office/powerpoint/2010/main" val="14361964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833718"/>
            <a:ext cx="10972800" cy="5740818"/>
          </a:xfrm>
        </p:spPr>
        <p:txBody>
          <a:bodyPr>
            <a:normAutofit/>
          </a:bodyPr>
          <a:lstStyle/>
          <a:p>
            <a:pPr>
              <a:buClrTx/>
              <a:buFont typeface="Wingdings" panose="05000000000000000000" pitchFamily="2" charset="2"/>
              <a:buChar char="Ø"/>
            </a:pPr>
            <a:r>
              <a:rPr lang="fr-BE" sz="2000" b="1" i="1" dirty="0" smtClean="0"/>
              <a:t>Deux questions : </a:t>
            </a:r>
          </a:p>
          <a:p>
            <a:pPr>
              <a:buClrTx/>
              <a:buFont typeface="Wingdings" panose="05000000000000000000" pitchFamily="2" charset="2"/>
              <a:buChar char="Ø"/>
            </a:pPr>
            <a:endParaRPr lang="fr-BE" sz="2000" b="1" i="1" dirty="0" smtClean="0"/>
          </a:p>
          <a:p>
            <a:pPr marL="566738" indent="-457200">
              <a:buClrTx/>
              <a:buAutoNum type="arabicPeriod"/>
            </a:pPr>
            <a:r>
              <a:rPr lang="fr-BE" sz="2000" dirty="0" smtClean="0"/>
              <a:t>Comment les inégalités sociales face à la mort ont évolué en Belgique au cours des dernières décennies ? </a:t>
            </a:r>
          </a:p>
          <a:p>
            <a:pPr marL="566738" indent="-457200">
              <a:buClrTx/>
              <a:buAutoNum type="arabicPeriod"/>
            </a:pPr>
            <a:r>
              <a:rPr lang="fr-BE" sz="2000" dirty="0" smtClean="0"/>
              <a:t>A groupe social équivalent, observe-t-on encore des différences de mortalité à l’échelle des régions et des arrondissements ? </a:t>
            </a:r>
          </a:p>
          <a:p>
            <a:pPr marL="109538" indent="0">
              <a:buClrTx/>
              <a:buNone/>
            </a:pPr>
            <a:endParaRPr lang="fr-BE" sz="2000" dirty="0" smtClean="0"/>
          </a:p>
          <a:p>
            <a:pPr marL="109538" indent="0">
              <a:buClrTx/>
              <a:buNone/>
            </a:pPr>
            <a:endParaRPr lang="fr-BE" sz="2000" dirty="0"/>
          </a:p>
          <a:p>
            <a:pPr marL="452438" indent="-342900">
              <a:buClrTx/>
              <a:buFont typeface="Wingdings" panose="05000000000000000000" pitchFamily="2" charset="2"/>
              <a:buChar char="Ø"/>
            </a:pPr>
            <a:r>
              <a:rPr lang="fr-BE" sz="2000" b="1" i="1" dirty="0" smtClean="0"/>
              <a:t>Les apports : </a:t>
            </a:r>
          </a:p>
          <a:p>
            <a:pPr marL="452438" indent="-342900">
              <a:buClrTx/>
              <a:buFont typeface="Wingdings" panose="05000000000000000000" pitchFamily="2" charset="2"/>
              <a:buChar char="Ø"/>
            </a:pPr>
            <a:endParaRPr lang="fr-BE" sz="2000" b="1" i="1" dirty="0"/>
          </a:p>
          <a:p>
            <a:pPr marL="566738" indent="-457200">
              <a:buClrTx/>
              <a:buAutoNum type="arabicPeriod"/>
            </a:pPr>
            <a:r>
              <a:rPr lang="fr-BE" sz="2000" dirty="0" smtClean="0"/>
              <a:t>Dimension temporelle : 1991 – 2016.</a:t>
            </a:r>
          </a:p>
          <a:p>
            <a:pPr marL="566738" indent="-457200">
              <a:buClrTx/>
              <a:buAutoNum type="arabicPeriod"/>
            </a:pPr>
            <a:r>
              <a:rPr lang="fr-BE" sz="2000" dirty="0" smtClean="0"/>
              <a:t>Interactions entre les dimensions sociales et spatiales à l’échelle des arrondissements.</a:t>
            </a:r>
          </a:p>
          <a:p>
            <a:pPr marL="566738" indent="-457200">
              <a:buClrTx/>
              <a:buAutoNum type="arabicPeriod"/>
            </a:pPr>
            <a:r>
              <a:rPr lang="fr-BE" sz="2000" dirty="0" smtClean="0"/>
              <a:t>Prise en considération de tous les âges !</a:t>
            </a:r>
          </a:p>
          <a:p>
            <a:pPr marL="566738" indent="-457200">
              <a:buClrTx/>
              <a:buAutoNum type="arabicPeriod"/>
            </a:pPr>
            <a:r>
              <a:rPr lang="fr-BE" sz="2000" dirty="0" smtClean="0"/>
              <a:t>Mesure du positionnement social à l’aide d’un indicateur multidimensionnel.</a:t>
            </a:r>
            <a:endParaRPr lang="fr-BE" sz="2000" dirty="0"/>
          </a:p>
          <a:p>
            <a:pPr marL="109538" indent="0">
              <a:buClrTx/>
              <a:buNone/>
            </a:pPr>
            <a:endParaRPr lang="fr-BE" sz="2000" dirty="0"/>
          </a:p>
        </p:txBody>
      </p:sp>
    </p:spTree>
    <p:extLst>
      <p:ext uri="{BB962C8B-B14F-4D97-AF65-F5344CB8AC3E}">
        <p14:creationId xmlns:p14="http://schemas.microsoft.com/office/powerpoint/2010/main" val="22990039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363071"/>
            <a:ext cx="10972800" cy="1066800"/>
          </a:xfrm>
        </p:spPr>
        <p:txBody>
          <a:bodyPr/>
          <a:lstStyle/>
          <a:p>
            <a:r>
              <a:rPr lang="fr-BE" sz="3200" dirty="0" smtClean="0">
                <a:solidFill>
                  <a:schemeClr val="tx1"/>
                </a:solidFill>
                <a:latin typeface="+mn-lt"/>
              </a:rPr>
              <a:t>1. Les apports théoriques et empiriques</a:t>
            </a:r>
            <a:endParaRPr lang="fr-BE" sz="3200" dirty="0">
              <a:solidFill>
                <a:schemeClr val="tx1"/>
              </a:solidFill>
              <a:latin typeface="+mn-lt"/>
            </a:endParaRPr>
          </a:p>
        </p:txBody>
      </p:sp>
      <p:sp>
        <p:nvSpPr>
          <p:cNvPr id="3" name="Espace réservé du contenu 2"/>
          <p:cNvSpPr>
            <a:spLocks noGrp="1"/>
          </p:cNvSpPr>
          <p:nvPr>
            <p:ph idx="1"/>
          </p:nvPr>
        </p:nvSpPr>
        <p:spPr>
          <a:xfrm>
            <a:off x="609600" y="1429871"/>
            <a:ext cx="10972800" cy="5144665"/>
          </a:xfrm>
        </p:spPr>
        <p:txBody>
          <a:bodyPr/>
          <a:lstStyle/>
          <a:p>
            <a:pPr marL="109728" indent="0">
              <a:buNone/>
            </a:pPr>
            <a:r>
              <a:rPr lang="fr-BE" sz="2400" dirty="0" smtClean="0"/>
              <a:t>1.1. Les inégalités sociales face à la mort</a:t>
            </a:r>
          </a:p>
          <a:p>
            <a:pPr marL="109728" indent="0">
              <a:buNone/>
            </a:pPr>
            <a:endParaRPr lang="fr-BE" sz="1200" dirty="0"/>
          </a:p>
          <a:p>
            <a:pPr>
              <a:buClrTx/>
              <a:buFont typeface="Wingdings" panose="05000000000000000000" pitchFamily="2" charset="2"/>
              <a:buChar char="Ø"/>
            </a:pPr>
            <a:r>
              <a:rPr lang="fr-BE" sz="2000" i="1" dirty="0" smtClean="0"/>
              <a:t>Préoccupation ancienne</a:t>
            </a:r>
          </a:p>
          <a:p>
            <a:pPr>
              <a:buClrTx/>
              <a:buFont typeface="Wingdings" panose="05000000000000000000" pitchFamily="2" charset="2"/>
              <a:buChar char="Ø"/>
            </a:pPr>
            <a:r>
              <a:rPr lang="fr-BE" sz="2000" i="1" dirty="0" smtClean="0"/>
              <a:t>Evolution en plusieurs temps </a:t>
            </a:r>
            <a:r>
              <a:rPr lang="fr-BE" sz="2000" dirty="0" smtClean="0"/>
              <a:t>: </a:t>
            </a:r>
            <a:r>
              <a:rPr lang="fr-BE" sz="2000" dirty="0" smtClean="0">
                <a:solidFill>
                  <a:srgbClr val="FF0000"/>
                </a:solidFill>
              </a:rPr>
              <a:t>1.</a:t>
            </a:r>
            <a:r>
              <a:rPr lang="fr-BE" sz="2000" dirty="0" smtClean="0"/>
              <a:t> Pas de différence sociale avant le 19</a:t>
            </a:r>
            <a:r>
              <a:rPr lang="fr-BE" sz="2000" baseline="30000" dirty="0" smtClean="0"/>
              <a:t>e</a:t>
            </a:r>
            <a:r>
              <a:rPr lang="fr-BE" sz="2000" dirty="0" smtClean="0"/>
              <a:t> siècle. </a:t>
            </a:r>
            <a:r>
              <a:rPr lang="fr-BE" sz="2000" dirty="0" smtClean="0">
                <a:solidFill>
                  <a:srgbClr val="FF0000"/>
                </a:solidFill>
              </a:rPr>
              <a:t>2.</a:t>
            </a:r>
            <a:r>
              <a:rPr lang="fr-BE" sz="2000" dirty="0" smtClean="0"/>
              <a:t> Accroissement des écarts au 19</a:t>
            </a:r>
            <a:r>
              <a:rPr lang="fr-BE" sz="2000" baseline="30000" dirty="0" smtClean="0"/>
              <a:t>e</a:t>
            </a:r>
            <a:r>
              <a:rPr lang="fr-BE" sz="2000" dirty="0" smtClean="0"/>
              <a:t> siècle. </a:t>
            </a:r>
            <a:r>
              <a:rPr lang="fr-BE" sz="2000" dirty="0" smtClean="0">
                <a:solidFill>
                  <a:srgbClr val="FF0000"/>
                </a:solidFill>
              </a:rPr>
              <a:t>3.</a:t>
            </a:r>
            <a:r>
              <a:rPr lang="fr-BE" sz="2000" dirty="0" smtClean="0"/>
              <a:t> Diminution des écarts durant la 1</a:t>
            </a:r>
            <a:r>
              <a:rPr lang="fr-BE" sz="2000" baseline="30000" dirty="0" smtClean="0"/>
              <a:t>ère</a:t>
            </a:r>
            <a:r>
              <a:rPr lang="fr-BE" sz="2000" dirty="0" smtClean="0"/>
              <a:t> moitié du 20</a:t>
            </a:r>
            <a:r>
              <a:rPr lang="fr-BE" sz="2000" baseline="30000" dirty="0" smtClean="0"/>
              <a:t>e</a:t>
            </a:r>
            <a:r>
              <a:rPr lang="fr-BE" sz="2000" dirty="0" smtClean="0"/>
              <a:t> siècle. </a:t>
            </a:r>
            <a:r>
              <a:rPr lang="fr-BE" sz="2000" dirty="0" smtClean="0">
                <a:solidFill>
                  <a:srgbClr val="FF0000"/>
                </a:solidFill>
              </a:rPr>
              <a:t>4.</a:t>
            </a:r>
            <a:r>
              <a:rPr lang="fr-BE" sz="2000" dirty="0" smtClean="0"/>
              <a:t> Stabilisation ou augmentation des écarts jusque 1980/1990 </a:t>
            </a:r>
            <a:r>
              <a:rPr lang="fr-BE" sz="2000" dirty="0" smtClean="0">
                <a:solidFill>
                  <a:srgbClr val="FF0000"/>
                </a:solidFill>
              </a:rPr>
              <a:t>5. </a:t>
            </a:r>
            <a:r>
              <a:rPr lang="fr-BE" sz="2000" dirty="0" smtClean="0"/>
              <a:t>Augmentation généralisée des écarts depuis 1990. </a:t>
            </a:r>
          </a:p>
          <a:p>
            <a:pPr>
              <a:buClrTx/>
              <a:buFont typeface="Wingdings" panose="05000000000000000000" pitchFamily="2" charset="2"/>
              <a:buChar char="Ø"/>
            </a:pPr>
            <a:r>
              <a:rPr lang="fr-BE" sz="2000" dirty="0" smtClean="0"/>
              <a:t>Le ‘Black Report’ (1980) et un premier cadre explicatif des inégalités sociales de mortalité</a:t>
            </a:r>
          </a:p>
          <a:p>
            <a:pPr>
              <a:buFontTx/>
              <a:buChar char="-"/>
            </a:pPr>
            <a:endParaRPr lang="fr-BE" sz="2000" dirty="0" smtClean="0"/>
          </a:p>
          <a:p>
            <a:pPr marL="806450" indent="-268288">
              <a:buFontTx/>
              <a:buChar char="-"/>
            </a:pPr>
            <a:r>
              <a:rPr lang="fr-BE" sz="2000" dirty="0" smtClean="0">
                <a:solidFill>
                  <a:srgbClr val="C00000"/>
                </a:solidFill>
              </a:rPr>
              <a:t>Erreurs de mesure </a:t>
            </a:r>
          </a:p>
          <a:p>
            <a:pPr marL="806450" indent="-268288">
              <a:buFontTx/>
              <a:buChar char="-"/>
            </a:pPr>
            <a:r>
              <a:rPr lang="fr-BE" sz="2000" dirty="0" smtClean="0">
                <a:solidFill>
                  <a:srgbClr val="C00000"/>
                </a:solidFill>
              </a:rPr>
              <a:t>Un effet de sélection sociale</a:t>
            </a:r>
          </a:p>
          <a:p>
            <a:pPr marL="806450" indent="-268288">
              <a:buFontTx/>
              <a:buChar char="-"/>
            </a:pPr>
            <a:r>
              <a:rPr lang="fr-BE" sz="2000" dirty="0" smtClean="0">
                <a:solidFill>
                  <a:srgbClr val="C00000"/>
                </a:solidFill>
              </a:rPr>
              <a:t>Les facteurs culturels et comportementaux</a:t>
            </a:r>
          </a:p>
          <a:p>
            <a:pPr marL="806450" indent="-268288">
              <a:buFontTx/>
              <a:buChar char="-"/>
            </a:pPr>
            <a:r>
              <a:rPr lang="fr-BE" sz="2000" dirty="0" smtClean="0">
                <a:solidFill>
                  <a:srgbClr val="C00000"/>
                </a:solidFill>
              </a:rPr>
              <a:t>Les facteurs matériels</a:t>
            </a:r>
            <a:endParaRPr lang="fr-BE" dirty="0"/>
          </a:p>
        </p:txBody>
      </p:sp>
    </p:spTree>
    <p:extLst>
      <p:ext uri="{BB962C8B-B14F-4D97-AF65-F5344CB8AC3E}">
        <p14:creationId xmlns:p14="http://schemas.microsoft.com/office/powerpoint/2010/main" val="8965587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739588"/>
            <a:ext cx="10972800" cy="5834948"/>
          </a:xfrm>
        </p:spPr>
        <p:txBody>
          <a:bodyPr/>
          <a:lstStyle/>
          <a:p>
            <a:pPr>
              <a:buFont typeface="Wingdings" panose="05000000000000000000" pitchFamily="2" charset="2"/>
              <a:buChar char="Ø"/>
            </a:pPr>
            <a:r>
              <a:rPr lang="fr-BE" dirty="0" smtClean="0"/>
              <a:t> Parmi les théories relatives à l’évolution des disparités sociales, </a:t>
            </a:r>
          </a:p>
          <a:p>
            <a:pPr marL="109728" indent="0">
              <a:buNone/>
            </a:pPr>
            <a:endParaRPr lang="fr-BE" dirty="0" smtClean="0"/>
          </a:p>
          <a:p>
            <a:pPr marL="901700" indent="-363538" algn="just">
              <a:buFontTx/>
              <a:buChar char="-"/>
            </a:pPr>
            <a:r>
              <a:rPr lang="fr-BE" sz="2000" i="1" dirty="0" smtClean="0"/>
              <a:t>Théorie des ‘causes fondamentales’</a:t>
            </a:r>
            <a:r>
              <a:rPr lang="fr-BE" sz="2000" dirty="0" smtClean="0"/>
              <a:t> (Link, Phelan, 1995). Les inégalités socio-économiques sont structurellement ancrées dans les sociétés occidentales.</a:t>
            </a:r>
          </a:p>
          <a:p>
            <a:pPr marL="538162" indent="0" algn="just">
              <a:buNone/>
            </a:pPr>
            <a:endParaRPr lang="fr-BE" sz="2000" dirty="0" smtClean="0"/>
          </a:p>
          <a:p>
            <a:pPr marL="901700" indent="-363538" algn="just">
              <a:buFontTx/>
              <a:buChar char="-"/>
            </a:pPr>
            <a:r>
              <a:rPr lang="fr-BE" sz="2000" i="1" dirty="0" smtClean="0"/>
              <a:t>Théorie de « divergence-convergence » </a:t>
            </a:r>
            <a:r>
              <a:rPr lang="fr-BE" sz="2000" dirty="0" smtClean="0"/>
              <a:t>(</a:t>
            </a:r>
            <a:r>
              <a:rPr lang="fr-BE" sz="2000" dirty="0" err="1" smtClean="0"/>
              <a:t>Meslé</a:t>
            </a:r>
            <a:r>
              <a:rPr lang="fr-BE" sz="2000" dirty="0" smtClean="0"/>
              <a:t>, Vallin et al., 2012). Chaque innovation majeure profite d’abord aux plus nantis, puis aux autres. </a:t>
            </a:r>
          </a:p>
          <a:p>
            <a:pPr marL="538162" indent="0" algn="just">
              <a:buNone/>
            </a:pPr>
            <a:endParaRPr lang="fr-BE" sz="2000" dirty="0" smtClean="0"/>
          </a:p>
          <a:p>
            <a:pPr marL="881062" indent="-342900" algn="just">
              <a:buFontTx/>
              <a:buChar char="-"/>
            </a:pPr>
            <a:r>
              <a:rPr lang="fr-BE" sz="2000" dirty="0" err="1" smtClean="0"/>
              <a:t>Machenbach</a:t>
            </a:r>
            <a:r>
              <a:rPr lang="fr-BE" sz="2000" dirty="0" smtClean="0"/>
              <a:t> propose une hypothèse pour expliquer l’augmentation des inégalités</a:t>
            </a:r>
          </a:p>
          <a:p>
            <a:pPr marL="1612900" indent="-993775" algn="just" defTabSz="981075">
              <a:buNone/>
            </a:pPr>
            <a:r>
              <a:rPr lang="fr-BE" sz="2000" dirty="0" smtClean="0"/>
              <a:t>	</a:t>
            </a:r>
          </a:p>
          <a:p>
            <a:pPr marL="1612900" indent="-993775" algn="just" defTabSz="981075">
              <a:buNone/>
            </a:pPr>
            <a:r>
              <a:rPr lang="fr-BE" sz="2000" dirty="0"/>
              <a:t>	</a:t>
            </a:r>
            <a:r>
              <a:rPr lang="fr-BE" sz="1800" dirty="0" smtClean="0"/>
              <a:t>Suite à l’amélioration de la mobilité sociale, les groupes qui se situent en bas de l’échelle sociale cumulent davantage qu’avant les caractéristiques et les comportements les plus pénalisants face à la santé et à la mort… et le poids  statistique de ce groupe diminue au fil du temps.</a:t>
            </a:r>
          </a:p>
          <a:p>
            <a:pPr marL="1612900" indent="-993775" algn="just" defTabSz="981075">
              <a:buNone/>
            </a:pPr>
            <a:endParaRPr lang="fr-BE" sz="1800" dirty="0"/>
          </a:p>
          <a:p>
            <a:pPr marL="1612900" indent="-993775" algn="just" defTabSz="981075">
              <a:buNone/>
            </a:pPr>
            <a:r>
              <a:rPr lang="fr-BE" sz="1800" dirty="0" smtClean="0"/>
              <a:t>	</a:t>
            </a:r>
            <a:endParaRPr lang="fr-BE" sz="2000" dirty="0"/>
          </a:p>
          <a:p>
            <a:pPr marL="901700" indent="-363538">
              <a:buFontTx/>
              <a:buChar char="-"/>
            </a:pPr>
            <a:endParaRPr lang="fr-BE" sz="2000" dirty="0"/>
          </a:p>
        </p:txBody>
      </p:sp>
    </p:spTree>
    <p:extLst>
      <p:ext uri="{BB962C8B-B14F-4D97-AF65-F5344CB8AC3E}">
        <p14:creationId xmlns:p14="http://schemas.microsoft.com/office/powerpoint/2010/main" val="1237754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860612"/>
            <a:ext cx="10972800" cy="5713924"/>
          </a:xfrm>
        </p:spPr>
        <p:txBody>
          <a:bodyPr/>
          <a:lstStyle/>
          <a:p>
            <a:pPr marL="109728" indent="0">
              <a:buNone/>
            </a:pPr>
            <a:r>
              <a:rPr lang="fr-BE" dirty="0" smtClean="0"/>
              <a:t>1.2. </a:t>
            </a:r>
            <a:r>
              <a:rPr lang="fr-BE" dirty="0"/>
              <a:t>Les inégalités </a:t>
            </a:r>
            <a:r>
              <a:rPr lang="fr-BE" dirty="0" smtClean="0"/>
              <a:t>spatiales face </a:t>
            </a:r>
            <a:r>
              <a:rPr lang="fr-BE" dirty="0"/>
              <a:t>à la mort augmentent</a:t>
            </a:r>
          </a:p>
          <a:p>
            <a:pPr>
              <a:buFont typeface="Wingdings" panose="05000000000000000000" pitchFamily="2" charset="2"/>
              <a:buChar char="Ø"/>
            </a:pPr>
            <a:endParaRPr lang="fr-BE" dirty="0" smtClean="0"/>
          </a:p>
          <a:p>
            <a:pPr>
              <a:buFont typeface="Wingdings" panose="05000000000000000000" pitchFamily="2" charset="2"/>
              <a:buChar char="Ø"/>
            </a:pPr>
            <a:r>
              <a:rPr lang="fr-BE" sz="2000" dirty="0" smtClean="0"/>
              <a:t>Les configurations spatiales de la mortalité sont liées à la composition socioéconomique des    espaces…</a:t>
            </a:r>
          </a:p>
          <a:p>
            <a:pPr>
              <a:buFont typeface="Wingdings" panose="05000000000000000000" pitchFamily="2" charset="2"/>
              <a:buChar char="Ø"/>
            </a:pPr>
            <a:r>
              <a:rPr lang="fr-BE" sz="2000" dirty="0" smtClean="0"/>
              <a:t>… mais des différences spatiales subsistent après contrôle des variables socioéconomiques, d’où interactions entre :</a:t>
            </a:r>
          </a:p>
          <a:p>
            <a:pPr marL="109728" indent="0">
              <a:buNone/>
            </a:pPr>
            <a:endParaRPr lang="fr-BE" sz="2000" dirty="0" smtClean="0"/>
          </a:p>
          <a:p>
            <a:pPr marL="109728" indent="0">
              <a:buNone/>
            </a:pPr>
            <a:r>
              <a:rPr lang="fr-BE" sz="2000" dirty="0" smtClean="0"/>
              <a:t>	- Effet de composition socio-économique</a:t>
            </a:r>
          </a:p>
          <a:p>
            <a:pPr marL="109728" indent="0">
              <a:buNone/>
            </a:pPr>
            <a:r>
              <a:rPr lang="fr-BE" sz="2000" dirty="0"/>
              <a:t>	</a:t>
            </a:r>
            <a:r>
              <a:rPr lang="fr-BE" sz="2000" dirty="0" smtClean="0"/>
              <a:t>- Effet de l’environnement * </a:t>
            </a:r>
            <a:r>
              <a:rPr lang="fr-BE" sz="1800" i="1" dirty="0" smtClean="0"/>
              <a:t>physique</a:t>
            </a:r>
            <a:r>
              <a:rPr lang="fr-BE" sz="1800" dirty="0" smtClean="0"/>
              <a:t> : exposition à certaines pollutions, dangerosité du 				        réseau routier…</a:t>
            </a:r>
          </a:p>
          <a:p>
            <a:pPr marL="109728" indent="0">
              <a:buNone/>
            </a:pPr>
            <a:r>
              <a:rPr lang="fr-BE" sz="1800" dirty="0"/>
              <a:t>	</a:t>
            </a:r>
            <a:r>
              <a:rPr lang="fr-BE" sz="1800" dirty="0" smtClean="0"/>
              <a:t>			     * </a:t>
            </a:r>
            <a:r>
              <a:rPr lang="fr-BE" sz="1800" i="1" dirty="0" smtClean="0"/>
              <a:t>social</a:t>
            </a:r>
            <a:r>
              <a:rPr lang="fr-BE" sz="1800" dirty="0" smtClean="0"/>
              <a:t> : effet tantôt positif, tantôt négatif de la mixité sociale</a:t>
            </a:r>
          </a:p>
          <a:p>
            <a:pPr marL="109728" indent="0">
              <a:buNone/>
            </a:pPr>
            <a:r>
              <a:rPr lang="fr-BE" sz="1800" dirty="0"/>
              <a:t>	</a:t>
            </a:r>
            <a:r>
              <a:rPr lang="fr-BE" sz="1800" dirty="0" smtClean="0"/>
              <a:t>			     * </a:t>
            </a:r>
            <a:r>
              <a:rPr lang="fr-BE" sz="1800" i="1" dirty="0" smtClean="0"/>
              <a:t>institutionnel</a:t>
            </a:r>
            <a:r>
              <a:rPr lang="fr-BE" sz="1800" dirty="0" smtClean="0"/>
              <a:t> : politique sociale communale, offre de services 				        (santé, transport…)</a:t>
            </a:r>
          </a:p>
          <a:p>
            <a:pPr>
              <a:buFont typeface="Wingdings" panose="05000000000000000000" pitchFamily="2" charset="2"/>
              <a:buChar char="Ø"/>
            </a:pPr>
            <a:endParaRPr lang="fr-BE" sz="2000" dirty="0"/>
          </a:p>
        </p:txBody>
      </p:sp>
    </p:spTree>
    <p:extLst>
      <p:ext uri="{BB962C8B-B14F-4D97-AF65-F5344CB8AC3E}">
        <p14:creationId xmlns:p14="http://schemas.microsoft.com/office/powerpoint/2010/main" val="19994484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667435"/>
            <a:ext cx="10972800" cy="4907101"/>
          </a:xfrm>
        </p:spPr>
        <p:txBody>
          <a:bodyPr/>
          <a:lstStyle/>
          <a:p>
            <a:pPr marL="109728" indent="0">
              <a:buNone/>
            </a:pPr>
            <a:r>
              <a:rPr lang="fr-BE" sz="2400" dirty="0" smtClean="0"/>
              <a:t>2.1. Les données</a:t>
            </a:r>
          </a:p>
          <a:p>
            <a:pPr marL="109728" indent="0">
              <a:buNone/>
            </a:pPr>
            <a:endParaRPr lang="fr-BE" sz="2000" dirty="0" smtClean="0"/>
          </a:p>
          <a:p>
            <a:pPr marL="109728" indent="0" algn="just">
              <a:buNone/>
            </a:pPr>
            <a:r>
              <a:rPr lang="fr-BE" sz="2000" dirty="0" smtClean="0"/>
              <a:t>Appariement des données individuelles du Registre national (1991-2016) avec celles des recensements de 1991, 2001 et 2011 et celles des bulletins de décès de l’état-civil. </a:t>
            </a:r>
          </a:p>
          <a:p>
            <a:pPr marL="109728" indent="0">
              <a:buNone/>
            </a:pPr>
            <a:endParaRPr lang="fr-BE" sz="2000" dirty="0"/>
          </a:p>
          <a:p>
            <a:pPr marL="109728" indent="0">
              <a:buNone/>
            </a:pPr>
            <a:r>
              <a:rPr lang="fr-BE" sz="2400" dirty="0" smtClean="0"/>
              <a:t>2.2. </a:t>
            </a:r>
            <a:r>
              <a:rPr lang="fr-BE" sz="2400" dirty="0"/>
              <a:t>Les </a:t>
            </a:r>
            <a:r>
              <a:rPr lang="fr-BE" sz="2400" dirty="0" smtClean="0"/>
              <a:t>méthodes</a:t>
            </a:r>
            <a:endParaRPr lang="fr-BE" sz="2400" dirty="0"/>
          </a:p>
          <a:p>
            <a:pPr marL="109728" indent="0">
              <a:buNone/>
            </a:pPr>
            <a:endParaRPr lang="fr-BE" sz="2000" dirty="0" smtClean="0"/>
          </a:p>
          <a:p>
            <a:pPr algn="just">
              <a:buFont typeface="Wingdings" panose="05000000000000000000" pitchFamily="2" charset="2"/>
              <a:buChar char="Ø"/>
            </a:pPr>
            <a:r>
              <a:rPr lang="fr-BE" sz="2000" i="1" dirty="0" smtClean="0"/>
              <a:t>Calcul de </a:t>
            </a:r>
            <a:r>
              <a:rPr lang="fr-BE" sz="2000" i="1" dirty="0"/>
              <a:t>tables de mortalité </a:t>
            </a:r>
            <a:r>
              <a:rPr lang="fr-BE" sz="2000" dirty="0" smtClean="0"/>
              <a:t>par, sexe, région, arrondissement et selon </a:t>
            </a:r>
            <a:r>
              <a:rPr lang="fr-BE" sz="2000" dirty="0"/>
              <a:t>les </a:t>
            </a:r>
            <a:r>
              <a:rPr lang="fr-BE" sz="2000" dirty="0" smtClean="0"/>
              <a:t>groupes sociaux. </a:t>
            </a:r>
            <a:r>
              <a:rPr lang="fr-BE" sz="2000" dirty="0"/>
              <a:t>Chaque décès observés dans le Registre national pour les périodes quinquennales d’observation 1992-1996, 2002-2006 et 2012-2016 est relié aux caractéristiques socioéconomiques et de logement des individus concernés extraites du recensement qui les précèdent. </a:t>
            </a:r>
          </a:p>
          <a:p>
            <a:pPr marL="109728" indent="0">
              <a:buNone/>
            </a:pPr>
            <a:endParaRPr lang="fr-BE" sz="2000" dirty="0"/>
          </a:p>
        </p:txBody>
      </p:sp>
      <p:sp>
        <p:nvSpPr>
          <p:cNvPr id="4" name="Titre 1"/>
          <p:cNvSpPr>
            <a:spLocks noGrp="1"/>
          </p:cNvSpPr>
          <p:nvPr>
            <p:ph type="title"/>
          </p:nvPr>
        </p:nvSpPr>
        <p:spPr>
          <a:xfrm>
            <a:off x="609600" y="457200"/>
            <a:ext cx="10972800" cy="1066800"/>
          </a:xfrm>
        </p:spPr>
        <p:txBody>
          <a:bodyPr/>
          <a:lstStyle/>
          <a:p>
            <a:r>
              <a:rPr lang="fr-BE" sz="3200" dirty="0" smtClean="0">
                <a:solidFill>
                  <a:schemeClr val="tx1"/>
                </a:solidFill>
                <a:latin typeface="+mn-lt"/>
              </a:rPr>
              <a:t>2. Données et méthodes</a:t>
            </a:r>
            <a:endParaRPr lang="fr-BE" sz="3200" dirty="0">
              <a:solidFill>
                <a:schemeClr val="tx1"/>
              </a:solidFill>
              <a:latin typeface="+mn-lt"/>
            </a:endParaRPr>
          </a:p>
        </p:txBody>
      </p:sp>
    </p:spTree>
    <p:extLst>
      <p:ext uri="{BB962C8B-B14F-4D97-AF65-F5344CB8AC3E}">
        <p14:creationId xmlns:p14="http://schemas.microsoft.com/office/powerpoint/2010/main" val="12099208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0294" y="766482"/>
            <a:ext cx="10972800" cy="5794607"/>
          </a:xfrm>
        </p:spPr>
        <p:txBody>
          <a:bodyPr/>
          <a:lstStyle/>
          <a:p>
            <a:pPr>
              <a:buFont typeface="Wingdings" panose="05000000000000000000" pitchFamily="2" charset="2"/>
              <a:buChar char="Ø"/>
            </a:pPr>
            <a:r>
              <a:rPr lang="fr-BE" dirty="0" smtClean="0"/>
              <a:t> </a:t>
            </a:r>
            <a:r>
              <a:rPr lang="fr-BE" sz="2000" dirty="0" smtClean="0"/>
              <a:t>Les groupes sociaux</a:t>
            </a:r>
          </a:p>
          <a:p>
            <a:pPr marL="109728" indent="0">
              <a:buNone/>
            </a:pPr>
            <a:endParaRPr lang="fr-BE" sz="2000" dirty="0" smtClean="0"/>
          </a:p>
          <a:p>
            <a:pPr algn="just">
              <a:buFontTx/>
              <a:buChar char="-"/>
            </a:pPr>
            <a:r>
              <a:rPr lang="fr-BE" sz="1800" i="1" dirty="0" smtClean="0"/>
              <a:t>Pourquoi</a:t>
            </a:r>
            <a:r>
              <a:rPr lang="fr-BE" sz="1800" dirty="0" smtClean="0"/>
              <a:t> ? </a:t>
            </a:r>
          </a:p>
          <a:p>
            <a:pPr marL="109728" indent="0" algn="just">
              <a:buNone/>
            </a:pPr>
            <a:endParaRPr lang="fr-BE" sz="1800" dirty="0"/>
          </a:p>
          <a:p>
            <a:pPr marL="109728" indent="0" algn="just">
              <a:buNone/>
            </a:pPr>
            <a:endParaRPr lang="fr-BE" sz="1800" dirty="0" smtClean="0"/>
          </a:p>
          <a:p>
            <a:pPr marL="109728" indent="0" algn="just">
              <a:buNone/>
            </a:pPr>
            <a:r>
              <a:rPr lang="fr-BE" sz="1800" dirty="0" smtClean="0"/>
              <a:t>Différentes </a:t>
            </a:r>
            <a:r>
              <a:rPr lang="fr-BE" sz="1800" dirty="0"/>
              <a:t>dimensions sont utilisées pour déterminer le positionnement social des individus : </a:t>
            </a:r>
            <a:r>
              <a:rPr lang="fr-FR" sz="1800" dirty="0"/>
              <a:t>le niveau d’instruction, le statut socio-professionnel, les conditions de logement et le </a:t>
            </a:r>
            <a:r>
              <a:rPr lang="fr-FR" sz="1800" dirty="0" smtClean="0"/>
              <a:t>revenu. Mais elles </a:t>
            </a:r>
            <a:r>
              <a:rPr lang="fr-FR" sz="1800" dirty="0"/>
              <a:t>peuvent avoir un rôle différent sur l’état de santé et la mortalité</a:t>
            </a:r>
            <a:r>
              <a:rPr lang="fr-FR" sz="1800" dirty="0" smtClean="0"/>
              <a:t>.</a:t>
            </a:r>
          </a:p>
          <a:p>
            <a:pPr marL="109728" indent="0" algn="just">
              <a:buNone/>
            </a:pPr>
            <a:endParaRPr lang="fr-FR" sz="1800" dirty="0" smtClean="0"/>
          </a:p>
          <a:p>
            <a:pPr marL="109728" indent="0" algn="just">
              <a:buNone/>
            </a:pPr>
            <a:endParaRPr lang="fr-FR" sz="1800" dirty="0" smtClean="0"/>
          </a:p>
          <a:p>
            <a:pPr marL="806450" indent="0" algn="just">
              <a:buNone/>
            </a:pPr>
            <a:r>
              <a:rPr lang="fr-BE" sz="2000" dirty="0" smtClean="0"/>
              <a:t> </a:t>
            </a:r>
            <a:r>
              <a:rPr lang="fr-BE" sz="1600" dirty="0" smtClean="0"/>
              <a:t>Niveau d’instruction                                   </a:t>
            </a:r>
            <a:r>
              <a:rPr lang="fr-FR" sz="1600" dirty="0" smtClean="0"/>
              <a:t>attitudes </a:t>
            </a:r>
            <a:r>
              <a:rPr lang="fr-FR" sz="1600" dirty="0"/>
              <a:t>de prévention, de recours et d’accès aux soins de </a:t>
            </a:r>
            <a:r>
              <a:rPr lang="fr-FR" sz="1600" dirty="0" smtClean="0"/>
              <a:t>santé</a:t>
            </a:r>
          </a:p>
          <a:p>
            <a:pPr marL="806450" indent="0" algn="just">
              <a:buNone/>
            </a:pPr>
            <a:r>
              <a:rPr lang="fr-FR" sz="1600" dirty="0"/>
              <a:t> </a:t>
            </a:r>
            <a:r>
              <a:rPr lang="fr-FR" sz="1600" dirty="0" smtClean="0"/>
              <a:t>Revenu, CSP et conditions de logement                                        ressources matérielles</a:t>
            </a:r>
            <a:endParaRPr lang="fr-BE" sz="1400" dirty="0" smtClean="0"/>
          </a:p>
          <a:p>
            <a:pPr marL="901700" indent="-95250" algn="just">
              <a:buFont typeface="Wingdings" panose="05000000000000000000" pitchFamily="2" charset="2"/>
              <a:buChar char="§"/>
            </a:pPr>
            <a:endParaRPr lang="fr-FR" sz="1600" dirty="0" smtClean="0"/>
          </a:p>
        </p:txBody>
      </p:sp>
      <p:cxnSp>
        <p:nvCxnSpPr>
          <p:cNvPr id="5" name="Connecteur droit avec flèche 4"/>
          <p:cNvCxnSpPr/>
          <p:nvPr/>
        </p:nvCxnSpPr>
        <p:spPr>
          <a:xfrm flipV="1">
            <a:off x="3402105" y="4235824"/>
            <a:ext cx="1586753"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a:off x="5181600" y="4516287"/>
            <a:ext cx="1730188" cy="89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793377" y="5228546"/>
            <a:ext cx="10851776" cy="1477328"/>
          </a:xfrm>
          <a:prstGeom prst="rect">
            <a:avLst/>
          </a:prstGeom>
        </p:spPr>
        <p:txBody>
          <a:bodyPr wrap="square">
            <a:spAutoFit/>
          </a:bodyPr>
          <a:lstStyle/>
          <a:p>
            <a:endParaRPr lang="fr-FR" i="1" dirty="0">
              <a:latin typeface="Times New Roman" panose="02020603050405020304" pitchFamily="18" charset="0"/>
              <a:ea typeface="Calibri" panose="020F0502020204030204" pitchFamily="34" charset="0"/>
            </a:endParaRPr>
          </a:p>
          <a:p>
            <a:r>
              <a:rPr lang="fr-FR" dirty="0" smtClean="0">
                <a:latin typeface="Times New Roman" panose="02020603050405020304" pitchFamily="18" charset="0"/>
                <a:ea typeface="Calibri" panose="020F0502020204030204" pitchFamily="34" charset="0"/>
              </a:rPr>
              <a:t>Mais en pratique, le plus souvent, une seule dimension est mobilisée</a:t>
            </a:r>
          </a:p>
          <a:p>
            <a:endParaRPr lang="fr-FR" dirty="0">
              <a:latin typeface="Times New Roman" panose="02020603050405020304" pitchFamily="18" charset="0"/>
            </a:endParaRPr>
          </a:p>
          <a:p>
            <a:endParaRPr lang="fr-FR" dirty="0" smtClean="0">
              <a:latin typeface="Times New Roman" panose="02020603050405020304" pitchFamily="18" charset="0"/>
            </a:endParaRPr>
          </a:p>
          <a:p>
            <a:pPr marL="285750" indent="-285750">
              <a:buFontTx/>
              <a:buChar char="-"/>
            </a:pPr>
            <a:endParaRPr lang="fr-BE" dirty="0"/>
          </a:p>
        </p:txBody>
      </p:sp>
    </p:spTree>
    <p:extLst>
      <p:ext uri="{BB962C8B-B14F-4D97-AF65-F5344CB8AC3E}">
        <p14:creationId xmlns:p14="http://schemas.microsoft.com/office/powerpoint/2010/main" val="213056799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ème1">
  <a:themeElements>
    <a:clrScheme name="Orange roug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Urbai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hème1" id="{F00C3377-23A2-485D-84EE-29D24CA1F374}" vid="{C479F9D5-0355-4EC9-BA0F-243A9707A465}"/>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Thème1</Template>
  <TotalTime>8212</TotalTime>
  <Words>2217</Words>
  <Application>Microsoft Office PowerPoint</Application>
  <PresentationFormat>Grand écran</PresentationFormat>
  <Paragraphs>291</Paragraphs>
  <Slides>26</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26</vt:i4>
      </vt:variant>
    </vt:vector>
  </HeadingPairs>
  <TitlesOfParts>
    <vt:vector size="34" baseType="lpstr">
      <vt:lpstr>Calibri</vt:lpstr>
      <vt:lpstr>Cambria</vt:lpstr>
      <vt:lpstr>Georgia</vt:lpstr>
      <vt:lpstr>Times New Roman</vt:lpstr>
      <vt:lpstr>Trebuchet MS</vt:lpstr>
      <vt:lpstr>Wingdings</vt:lpstr>
      <vt:lpstr>Wingdings 2</vt:lpstr>
      <vt:lpstr>Thème1</vt:lpstr>
      <vt:lpstr> </vt:lpstr>
      <vt:lpstr>        Le CADRE  Projet « Causineq » : « Causes des inégalités de santé et de mortalité en Belgique (multiples dimensions, multiples causes ».  WP1. Approche transversale de l’évolution des inégalités sociales de mortalité en Belgique à travers la constitution de tables de mortalité par groupe social   Le PLAN  1. Synthèse des apports théoriques et empiriques 2. Données et méthodes 3. Résultats 4.  Les limites de l’étude et les perspectives de recherches futures </vt:lpstr>
      <vt:lpstr>Introduction</vt:lpstr>
      <vt:lpstr>Présentation PowerPoint</vt:lpstr>
      <vt:lpstr>1. Les apports théoriques et empiriques</vt:lpstr>
      <vt:lpstr>Présentation PowerPoint</vt:lpstr>
      <vt:lpstr>Présentation PowerPoint</vt:lpstr>
      <vt:lpstr>2. Données et méthodes</vt:lpstr>
      <vt:lpstr>Présentation PowerPoint</vt:lpstr>
      <vt:lpstr>Présentation PowerPoint</vt:lpstr>
      <vt:lpstr>3. Les résultats</vt:lpstr>
      <vt:lpstr>Présentation PowerPoint</vt:lpstr>
      <vt:lpstr>Présentation PowerPoint</vt:lpstr>
      <vt:lpstr>Présentation PowerPoint</vt:lpstr>
      <vt:lpstr>L’amélioration de la longévité profite davantage aux catégories sociales les plus aisées… et les inégalités sociales face à la mort ont augmenté entre 1992-1996 et 2012-2016</vt:lpstr>
      <vt:lpstr>3.2. Les différences sociales et spatiales de mortalité en Belgique</vt:lpstr>
      <vt:lpstr>Et à l’échelle des arrondissements ? </vt:lpstr>
      <vt:lpstr>Présentation PowerPoint</vt:lpstr>
      <vt:lpstr>Analyse de classification : E0 des femmes et des hommes de tous les groupes sociaux aux 3 périodes</vt:lpstr>
      <vt:lpstr>Présentation PowerPoint</vt:lpstr>
      <vt:lpstr>Présentation PowerPoint</vt:lpstr>
      <vt:lpstr>Présentation PowerPoint</vt:lpstr>
      <vt:lpstr>Présentation PowerPoint</vt:lpstr>
      <vt:lpstr>Conclusions</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Transition démographique et évolution économique en Belgique du 18e au 21e siècle</dc:title>
  <dc:creator>Sandra BREE</dc:creator>
  <cp:lastModifiedBy>Thierry Eggerickx</cp:lastModifiedBy>
  <cp:revision>285</cp:revision>
  <cp:lastPrinted>2018-02-13T14:40:16Z</cp:lastPrinted>
  <dcterms:created xsi:type="dcterms:W3CDTF">2015-10-27T09:07:23Z</dcterms:created>
  <dcterms:modified xsi:type="dcterms:W3CDTF">2018-04-30T10:19:47Z</dcterms:modified>
</cp:coreProperties>
</file>