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3" r:id="rId1"/>
  </p:sldMasterIdLst>
  <p:sldIdLst>
    <p:sldId id="256" r:id="rId2"/>
    <p:sldId id="257" r:id="rId3"/>
    <p:sldId id="258" r:id="rId4"/>
    <p:sldId id="268" r:id="rId5"/>
    <p:sldId id="269" r:id="rId6"/>
    <p:sldId id="260" r:id="rId7"/>
    <p:sldId id="261" r:id="rId8"/>
    <p:sldId id="270" r:id="rId9"/>
    <p:sldId id="272" r:id="rId10"/>
    <p:sldId id="271" r:id="rId11"/>
    <p:sldId id="262" r:id="rId12"/>
    <p:sldId id="263" r:id="rId13"/>
    <p:sldId id="26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6" d="100"/>
          <a:sy n="86" d="100"/>
        </p:scale>
        <p:origin x="562" y="5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57372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638977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431366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845940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765422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0563733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pPr/>
              <a:t>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pPr/>
              <a:t>‹N°›</a:t>
            </a:fld>
            <a:endParaRPr lang="en-US" dirty="0"/>
          </a:p>
        </p:txBody>
      </p:sp>
    </p:spTree>
    <p:extLst>
      <p:ext uri="{BB962C8B-B14F-4D97-AF65-F5344CB8AC3E}">
        <p14:creationId xmlns:p14="http://schemas.microsoft.com/office/powerpoint/2010/main" val="3162016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965135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pPr/>
              <a:t>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pPr/>
              <a:t>‹N°›</a:t>
            </a:fld>
            <a:endParaRPr lang="en-US" dirty="0"/>
          </a:p>
        </p:txBody>
      </p:sp>
    </p:spTree>
    <p:extLst>
      <p:ext uri="{BB962C8B-B14F-4D97-AF65-F5344CB8AC3E}">
        <p14:creationId xmlns:p14="http://schemas.microsoft.com/office/powerpoint/2010/main" val="89329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839997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pPr/>
              <a:t>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pPr/>
              <a:t>‹N°›</a:t>
            </a:fld>
            <a:endParaRPr lang="en-US" dirty="0"/>
          </a:p>
        </p:txBody>
      </p:sp>
    </p:spTree>
    <p:extLst>
      <p:ext uri="{BB962C8B-B14F-4D97-AF65-F5344CB8AC3E}">
        <p14:creationId xmlns:p14="http://schemas.microsoft.com/office/powerpoint/2010/main" val="2149747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2/3/2021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274946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2/3/2021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717289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2/3/2021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75843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2A54C80-263E-416B-A8E0-580EDEADCBDC}" type="datetimeFigureOut">
              <a:rPr lang="en-US" smtClean="0"/>
              <a:pPr/>
              <a:t>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pPr/>
              <a:t>‹N°›</a:t>
            </a:fld>
            <a:endParaRPr lang="en-US" dirty="0"/>
          </a:p>
        </p:txBody>
      </p:sp>
    </p:spTree>
    <p:extLst>
      <p:ext uri="{BB962C8B-B14F-4D97-AF65-F5344CB8AC3E}">
        <p14:creationId xmlns:p14="http://schemas.microsoft.com/office/powerpoint/2010/main" val="2957071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2/3/2021</a:t>
            </a:fld>
            <a:endParaRPr lang="en-US" dirty="0"/>
          </a:p>
        </p:txBody>
      </p:sp>
    </p:spTree>
    <p:extLst>
      <p:ext uri="{BB962C8B-B14F-4D97-AF65-F5344CB8AC3E}">
        <p14:creationId xmlns:p14="http://schemas.microsoft.com/office/powerpoint/2010/main" val="2075988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2/3/2021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833124764"/>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26413" y="1878050"/>
            <a:ext cx="9117496" cy="2434642"/>
          </a:xfrm>
        </p:spPr>
        <p:txBody>
          <a:bodyPr>
            <a:normAutofit/>
          </a:bodyPr>
          <a:lstStyle/>
          <a:p>
            <a:pPr algn="ctr"/>
            <a:r>
              <a:rPr lang="fr-FR" sz="2400" dirty="0">
                <a:solidFill>
                  <a:srgbClr val="0070C0"/>
                </a:solidFill>
              </a:rPr>
              <a:t>Analyse des organisations hybrides à travers l’approche foucaldienne de Thomas et Hardy sur l’intensification du pouvoir</a:t>
            </a:r>
            <a:br>
              <a:rPr lang="fr-FR" sz="2400" dirty="0">
                <a:solidFill>
                  <a:srgbClr val="0070C0"/>
                </a:solidFill>
              </a:rPr>
            </a:br>
            <a:br>
              <a:rPr lang="fr-FR" sz="2400" dirty="0">
                <a:solidFill>
                  <a:srgbClr val="0070C0"/>
                </a:solidFill>
              </a:rPr>
            </a:br>
            <a:r>
              <a:rPr lang="fr-FR" sz="1800" i="1" dirty="0">
                <a:solidFill>
                  <a:schemeClr val="tx2">
                    <a:lumMod val="60000"/>
                    <a:lumOff val="40000"/>
                  </a:schemeClr>
                </a:solidFill>
              </a:rPr>
              <a:t>Communication au colloque: Entre marché, état et société civile :	Explorer la nature paradoxale des organisations hybrides	COLLOQUE — 432</a:t>
            </a:r>
            <a:r>
              <a:rPr lang="fr-FR" sz="2400" dirty="0">
                <a:solidFill>
                  <a:schemeClr val="tx2">
                    <a:lumMod val="60000"/>
                    <a:lumOff val="40000"/>
                  </a:schemeClr>
                </a:solidFill>
              </a:rPr>
              <a:t>	</a:t>
            </a:r>
          </a:p>
        </p:txBody>
      </p:sp>
      <p:sp>
        <p:nvSpPr>
          <p:cNvPr id="3" name="Sous-titre 2"/>
          <p:cNvSpPr>
            <a:spLocks noGrp="1"/>
          </p:cNvSpPr>
          <p:nvPr>
            <p:ph type="subTitle" idx="1"/>
          </p:nvPr>
        </p:nvSpPr>
        <p:spPr>
          <a:xfrm>
            <a:off x="1626337" y="4686937"/>
            <a:ext cx="7994742" cy="1766872"/>
          </a:xfrm>
        </p:spPr>
        <p:txBody>
          <a:bodyPr>
            <a:normAutofit fontScale="92500" lnSpcReduction="20000"/>
          </a:bodyPr>
          <a:lstStyle/>
          <a:p>
            <a:r>
              <a:rPr lang="fr-FR" sz="2000" b="1" dirty="0">
                <a:solidFill>
                  <a:schemeClr val="tx1"/>
                </a:solidFill>
              </a:rPr>
              <a:t>Par Christelle SUKADI </a:t>
            </a:r>
            <a:r>
              <a:rPr lang="fr-FR" sz="2000" b="1" dirty="0" err="1">
                <a:solidFill>
                  <a:schemeClr val="tx1"/>
                </a:solidFill>
              </a:rPr>
              <a:t>Mangwa</a:t>
            </a:r>
            <a:endParaRPr lang="fr-FR" sz="2000" b="1" dirty="0">
              <a:solidFill>
                <a:schemeClr val="tx1"/>
              </a:solidFill>
            </a:endParaRPr>
          </a:p>
          <a:p>
            <a:endParaRPr lang="fr-FR" sz="2000" b="1" dirty="0">
              <a:solidFill>
                <a:schemeClr val="tx1"/>
              </a:solidFill>
            </a:endParaRPr>
          </a:p>
          <a:p>
            <a:r>
              <a:rPr lang="fr-FR" sz="1700" dirty="0">
                <a:solidFill>
                  <a:schemeClr val="tx1"/>
                </a:solidFill>
              </a:rPr>
              <a:t>Département des Sciences de l’Information et de la Communication</a:t>
            </a:r>
          </a:p>
          <a:p>
            <a:r>
              <a:rPr lang="fr-FR" sz="1700" dirty="0">
                <a:solidFill>
                  <a:schemeClr val="tx1"/>
                </a:solidFill>
              </a:rPr>
              <a:t>Université de Lubumbashi</a:t>
            </a:r>
          </a:p>
          <a:p>
            <a:r>
              <a:rPr lang="fr-FR" sz="1700" dirty="0">
                <a:solidFill>
                  <a:schemeClr val="tx1"/>
                </a:solidFill>
              </a:rPr>
              <a:t>République Démocratique du Congo</a:t>
            </a:r>
            <a:endParaRPr lang="fr-FR" sz="1600" dirty="0">
              <a:solidFill>
                <a:schemeClr val="tx1"/>
              </a:solidFill>
            </a:endParaRPr>
          </a:p>
        </p:txBody>
      </p:sp>
    </p:spTree>
    <p:extLst>
      <p:ext uri="{BB962C8B-B14F-4D97-AF65-F5344CB8AC3E}">
        <p14:creationId xmlns:p14="http://schemas.microsoft.com/office/powerpoint/2010/main" val="38019774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444500" y="417268"/>
            <a:ext cx="11433282" cy="5767632"/>
          </a:xfrm>
          <a:prstGeom prst="rect">
            <a:avLst/>
          </a:prstGeom>
        </p:spPr>
      </p:pic>
    </p:spTree>
    <p:extLst>
      <p:ext uri="{BB962C8B-B14F-4D97-AF65-F5344CB8AC3E}">
        <p14:creationId xmlns:p14="http://schemas.microsoft.com/office/powerpoint/2010/main" val="3622368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3686" y="336645"/>
            <a:ext cx="8596668" cy="523164"/>
          </a:xfrm>
        </p:spPr>
        <p:txBody>
          <a:bodyPr>
            <a:normAutofit fontScale="90000"/>
          </a:bodyPr>
          <a:lstStyle/>
          <a:p>
            <a:r>
              <a:rPr lang="fr-FR" sz="3200" dirty="0"/>
              <a:t>Conclusion</a:t>
            </a:r>
          </a:p>
        </p:txBody>
      </p:sp>
      <p:sp>
        <p:nvSpPr>
          <p:cNvPr id="3" name="Espace réservé du contenu 2"/>
          <p:cNvSpPr>
            <a:spLocks noGrp="1"/>
          </p:cNvSpPr>
          <p:nvPr>
            <p:ph idx="1"/>
          </p:nvPr>
        </p:nvSpPr>
        <p:spPr>
          <a:xfrm>
            <a:off x="317500" y="1214650"/>
            <a:ext cx="10820400" cy="5338549"/>
          </a:xfrm>
        </p:spPr>
        <p:txBody>
          <a:bodyPr/>
          <a:lstStyle/>
          <a:p>
            <a:r>
              <a:rPr lang="fr-FR" dirty="0"/>
              <a:t>Les affrontements entre logiques paradoxales ne sont pas une fatalité pour l’organisation. Les tensions, vues par le prisme du pouvoir sont au contraire productrices pour l’organisation </a:t>
            </a:r>
          </a:p>
          <a:p>
            <a:pPr marL="0" indent="0">
              <a:buNone/>
            </a:pPr>
            <a:endParaRPr lang="fr-FR" dirty="0"/>
          </a:p>
          <a:p>
            <a:r>
              <a:rPr lang="fr-FR" dirty="0"/>
              <a:t>Comprendre comment une logique a été intensifiée ou déforcée au fil du temps, permet de cerner le rôle de chaque individu dans la gestion interne des tensions</a:t>
            </a:r>
          </a:p>
          <a:p>
            <a:pPr marL="0" indent="0">
              <a:buNone/>
            </a:pPr>
            <a:endParaRPr lang="fr-FR" dirty="0"/>
          </a:p>
          <a:p>
            <a:r>
              <a:rPr lang="fr-FR" dirty="0"/>
              <a:t>Le cadre d’analyse simplifié (basé sur Thomas et Hardy) est un outil qui permettra une adaptation et une appropriation plus évidente par les organisations. Miser sur l’objectivation et la subjectivation des logiques pour atteindre les objectifs organisationnels</a:t>
            </a:r>
          </a:p>
        </p:txBody>
      </p:sp>
    </p:spTree>
    <p:extLst>
      <p:ext uri="{BB962C8B-B14F-4D97-AF65-F5344CB8AC3E}">
        <p14:creationId xmlns:p14="http://schemas.microsoft.com/office/powerpoint/2010/main" val="1372267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DMINI~1\AppData\Local\Temp\Rar$DI02.181\IMG-20140707-WA037.jpg"/>
          <p:cNvPicPr>
            <a:picLocks noChangeAspect="1" noChangeArrowheads="1"/>
          </p:cNvPicPr>
          <p:nvPr/>
        </p:nvPicPr>
        <p:blipFill>
          <a:blip r:embed="rId2" cstate="print"/>
          <a:srcRect/>
          <a:stretch>
            <a:fillRect/>
          </a:stretch>
        </p:blipFill>
        <p:spPr bwMode="auto">
          <a:xfrm>
            <a:off x="154795" y="247650"/>
            <a:ext cx="3783991" cy="2592034"/>
          </a:xfrm>
          <a:prstGeom prst="rect">
            <a:avLst/>
          </a:prstGeom>
          <a:ln>
            <a:noFill/>
          </a:ln>
          <a:effectLst>
            <a:outerShdw blurRad="292100" dist="139700" dir="2700000" algn="tl" rotWithShape="0">
              <a:srgbClr val="333333">
                <a:alpha val="65000"/>
              </a:srgbClr>
            </a:outerShdw>
          </a:effectLst>
        </p:spPr>
      </p:pic>
      <p:pic>
        <p:nvPicPr>
          <p:cNvPr id="6" name="Picture 4" descr="C:\Users\ADMINI~1\AppData\Local\Temp\Rar$DI01.241\IMG-20140707-WA004.jpg"/>
          <p:cNvPicPr>
            <a:picLocks noChangeAspect="1" noChangeArrowheads="1"/>
          </p:cNvPicPr>
          <p:nvPr/>
        </p:nvPicPr>
        <p:blipFill>
          <a:blip r:embed="rId3" cstate="print"/>
          <a:srcRect/>
          <a:stretch>
            <a:fillRect/>
          </a:stretch>
        </p:blipFill>
        <p:spPr bwMode="auto">
          <a:xfrm>
            <a:off x="377974" y="3784848"/>
            <a:ext cx="3600400" cy="2700300"/>
          </a:xfrm>
          <a:prstGeom prst="rect">
            <a:avLst/>
          </a:prstGeom>
          <a:ln>
            <a:noFill/>
          </a:ln>
          <a:effectLst>
            <a:outerShdw blurRad="292100" dist="139700" dir="2700000" algn="tl" rotWithShape="0">
              <a:srgbClr val="333333">
                <a:alpha val="65000"/>
              </a:srgbClr>
            </a:outerShdw>
          </a:effectLst>
        </p:spPr>
      </p:pic>
      <p:pic>
        <p:nvPicPr>
          <p:cNvPr id="7" name="Espace réservé du contenu 6" descr="G:\16.jpg"/>
          <p:cNvPicPr>
            <a:picLocks noGrp="1"/>
          </p:cNvPicPr>
          <p:nvPr>
            <p:ph idx="1"/>
          </p:nvPr>
        </p:nvPicPr>
        <p:blipFill>
          <a:blip r:embed="rId4" cstate="print"/>
          <a:srcRect/>
          <a:stretch>
            <a:fillRect/>
          </a:stretch>
        </p:blipFill>
        <p:spPr bwMode="auto">
          <a:xfrm>
            <a:off x="5695950" y="2857500"/>
            <a:ext cx="5429250" cy="3683000"/>
          </a:xfrm>
          <a:prstGeom prst="rect">
            <a:avLst/>
          </a:prstGeom>
          <a:ln>
            <a:noFill/>
          </a:ln>
          <a:effectLst>
            <a:outerShdw blurRad="292100" dist="139700" dir="2700000" algn="tl" rotWithShape="0">
              <a:srgbClr val="333333">
                <a:alpha val="65000"/>
              </a:srgbClr>
            </a:outerShdw>
          </a:effectLst>
        </p:spPr>
      </p:pic>
      <p:pic>
        <p:nvPicPr>
          <p:cNvPr id="10" name="Image 9" descr="F:\PHOTOS  M J DD\DSC07014.JPG"/>
          <p:cNvPicPr/>
          <p:nvPr/>
        </p:nvPicPr>
        <p:blipFill>
          <a:blip r:embed="rId5" cstate="print"/>
          <a:srcRect/>
          <a:stretch>
            <a:fillRect/>
          </a:stretch>
        </p:blipFill>
        <p:spPr bwMode="auto">
          <a:xfrm>
            <a:off x="5190354" y="247650"/>
            <a:ext cx="4776186" cy="3130184"/>
          </a:xfrm>
          <a:prstGeom prst="rect">
            <a:avLst/>
          </a:prstGeom>
          <a:ln>
            <a:noFill/>
          </a:ln>
          <a:effectLst>
            <a:outerShdw blurRad="292100" dist="139700" dir="2700000" algn="tl" rotWithShape="0">
              <a:srgbClr val="333333">
                <a:alpha val="65000"/>
              </a:srgbClr>
            </a:outerShdw>
          </a:effectLst>
        </p:spPr>
      </p:pic>
      <p:pic>
        <p:nvPicPr>
          <p:cNvPr id="5" name="Picture 3" descr="C:\Users\ADMINI~1\AppData\Local\Temp\Rar$DI02.351\IMG-20140707-WA036.jpg"/>
          <p:cNvPicPr>
            <a:picLocks noChangeAspect="1" noChangeArrowheads="1"/>
          </p:cNvPicPr>
          <p:nvPr/>
        </p:nvPicPr>
        <p:blipFill>
          <a:blip r:embed="rId6" cstate="print"/>
          <a:srcRect t="14484"/>
          <a:stretch>
            <a:fillRect/>
          </a:stretch>
        </p:blipFill>
        <p:spPr bwMode="auto">
          <a:xfrm>
            <a:off x="1629542" y="2190750"/>
            <a:ext cx="3393505" cy="228409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44104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1326691" y="2608103"/>
            <a:ext cx="8596668" cy="1036246"/>
          </a:xfrm>
        </p:spPr>
        <p:txBody>
          <a:bodyPr>
            <a:normAutofit/>
          </a:bodyPr>
          <a:lstStyle/>
          <a:p>
            <a:pPr algn="ctr"/>
            <a:r>
              <a:rPr lang="fr-FR" sz="6000" dirty="0">
                <a:solidFill>
                  <a:srgbClr val="0070C0"/>
                </a:solidFill>
              </a:rPr>
              <a:t>MERCI!</a:t>
            </a:r>
          </a:p>
        </p:txBody>
      </p:sp>
      <p:sp>
        <p:nvSpPr>
          <p:cNvPr id="5" name="Espace réservé du texte 4"/>
          <p:cNvSpPr>
            <a:spLocks noGrp="1"/>
          </p:cNvSpPr>
          <p:nvPr>
            <p:ph type="body" idx="1"/>
          </p:nvPr>
        </p:nvSpPr>
        <p:spPr/>
        <p:txBody>
          <a:bodyPr/>
          <a:lstStyle/>
          <a:p>
            <a:pPr algn="r"/>
            <a:r>
              <a:rPr lang="fr-FR" sz="2800" dirty="0">
                <a:solidFill>
                  <a:srgbClr val="0070C0"/>
                </a:solidFill>
              </a:rPr>
              <a:t>Sukadi.Mangwa@unilu.ac.cd</a:t>
            </a:r>
          </a:p>
          <a:p>
            <a:endParaRPr lang="fr-FR" dirty="0"/>
          </a:p>
        </p:txBody>
      </p:sp>
    </p:spTree>
    <p:extLst>
      <p:ext uri="{BB962C8B-B14F-4D97-AF65-F5344CB8AC3E}">
        <p14:creationId xmlns:p14="http://schemas.microsoft.com/office/powerpoint/2010/main" val="314475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a:solidFill>
                  <a:srgbClr val="0070C0"/>
                </a:solidFill>
              </a:rPr>
              <a:t>Introduction</a:t>
            </a:r>
          </a:p>
        </p:txBody>
      </p:sp>
      <p:sp>
        <p:nvSpPr>
          <p:cNvPr id="3" name="Espace réservé du contenu 2"/>
          <p:cNvSpPr>
            <a:spLocks noGrp="1"/>
          </p:cNvSpPr>
          <p:nvPr>
            <p:ph idx="1"/>
          </p:nvPr>
        </p:nvSpPr>
        <p:spPr>
          <a:xfrm>
            <a:off x="424071" y="1364974"/>
            <a:ext cx="10442712" cy="5181599"/>
          </a:xfrm>
        </p:spPr>
        <p:txBody>
          <a:bodyPr/>
          <a:lstStyle/>
          <a:p>
            <a:r>
              <a:rPr lang="fr-FR" dirty="0"/>
              <a:t>Les études sur les organisations hybrides ont tendance à être portées sur la gestion des tensions entre les logiques  (Château terrisse, 2012 ; </a:t>
            </a:r>
            <a:r>
              <a:rPr lang="fr-FR" dirty="0" err="1"/>
              <a:t>Alford</a:t>
            </a:r>
            <a:r>
              <a:rPr lang="fr-FR" dirty="0"/>
              <a:t> et Friedland, 1991)</a:t>
            </a:r>
          </a:p>
          <a:p>
            <a:r>
              <a:rPr lang="fr-FR" dirty="0"/>
              <a:t>Approche constitutive de la Communication CCO: tensions constitutives à l’organisation. L’organisation se constitue et négocie ses tensions internes</a:t>
            </a:r>
            <a:r>
              <a:rPr lang="en-US" dirty="0"/>
              <a:t>(</a:t>
            </a:r>
            <a:r>
              <a:rPr lang="en-US" dirty="0" err="1"/>
              <a:t>Brummans</a:t>
            </a:r>
            <a:r>
              <a:rPr lang="en-US" dirty="0"/>
              <a:t>, </a:t>
            </a:r>
            <a:r>
              <a:rPr lang="en-US" dirty="0" err="1"/>
              <a:t>Cooren</a:t>
            </a:r>
            <a:r>
              <a:rPr lang="en-US" dirty="0"/>
              <a:t>, </a:t>
            </a:r>
            <a:r>
              <a:rPr lang="en-US" dirty="0" err="1"/>
              <a:t>Robichaud</a:t>
            </a:r>
            <a:r>
              <a:rPr lang="en-US" dirty="0"/>
              <a:t>, &amp; Taylor, 2014)</a:t>
            </a:r>
          </a:p>
          <a:p>
            <a:r>
              <a:rPr lang="en-US" dirty="0" err="1"/>
              <a:t>Besoin</a:t>
            </a:r>
            <a:r>
              <a:rPr lang="en-US" dirty="0"/>
              <a:t> de </a:t>
            </a:r>
            <a:r>
              <a:rPr lang="en-US" dirty="0" err="1"/>
              <a:t>développer</a:t>
            </a:r>
            <a:r>
              <a:rPr lang="en-US" dirty="0"/>
              <a:t> des </a:t>
            </a:r>
            <a:r>
              <a:rPr lang="en-US" dirty="0" err="1"/>
              <a:t>méthodes</a:t>
            </a:r>
            <a:r>
              <a:rPr lang="en-US" dirty="0"/>
              <a:t> pour </a:t>
            </a:r>
            <a:r>
              <a:rPr lang="en-US" dirty="0" err="1"/>
              <a:t>d’analyse</a:t>
            </a:r>
            <a:r>
              <a:rPr lang="en-US" dirty="0"/>
              <a:t> et de </a:t>
            </a:r>
            <a:r>
              <a:rPr lang="en-US" dirty="0" err="1"/>
              <a:t>compréhension</a:t>
            </a:r>
            <a:r>
              <a:rPr lang="en-US" dirty="0"/>
              <a:t> des </a:t>
            </a:r>
            <a:r>
              <a:rPr lang="en-US" dirty="0" err="1"/>
              <a:t>organisations</a:t>
            </a:r>
            <a:r>
              <a:rPr lang="en-US" dirty="0"/>
              <a:t> </a:t>
            </a:r>
            <a:r>
              <a:rPr lang="en-US" dirty="0" err="1"/>
              <a:t>hybrides</a:t>
            </a:r>
            <a:r>
              <a:rPr lang="en-US" dirty="0"/>
              <a:t> </a:t>
            </a:r>
            <a:r>
              <a:rPr lang="en-US" dirty="0" err="1"/>
              <a:t>dans</a:t>
            </a:r>
            <a:r>
              <a:rPr lang="en-US" dirty="0"/>
              <a:t> </a:t>
            </a:r>
            <a:r>
              <a:rPr lang="en-US" dirty="0" err="1"/>
              <a:t>une</a:t>
            </a:r>
            <a:r>
              <a:rPr lang="en-US" dirty="0"/>
              <a:t> </a:t>
            </a:r>
            <a:r>
              <a:rPr lang="en-US" dirty="0" err="1"/>
              <a:t>approche</a:t>
            </a:r>
            <a:r>
              <a:rPr lang="en-US" dirty="0"/>
              <a:t> CCO</a:t>
            </a:r>
          </a:p>
          <a:p>
            <a:r>
              <a:rPr lang="en-US" dirty="0"/>
              <a:t>Durant </a:t>
            </a:r>
            <a:r>
              <a:rPr lang="en-US" dirty="0" err="1"/>
              <a:t>l’émergence</a:t>
            </a:r>
            <a:r>
              <a:rPr lang="en-US" dirty="0"/>
              <a:t> des tensions. </a:t>
            </a:r>
            <a:r>
              <a:rPr lang="en-US" dirty="0" err="1"/>
              <a:t>Logique</a:t>
            </a:r>
            <a:r>
              <a:rPr lang="en-US" dirty="0"/>
              <a:t> </a:t>
            </a:r>
            <a:r>
              <a:rPr lang="en-US" dirty="0" err="1"/>
              <a:t>dominante</a:t>
            </a:r>
            <a:r>
              <a:rPr lang="en-US" dirty="0"/>
              <a:t> – </a:t>
            </a:r>
            <a:r>
              <a:rPr lang="en-US" dirty="0" err="1"/>
              <a:t>personnes</a:t>
            </a:r>
            <a:r>
              <a:rPr lang="en-US" dirty="0"/>
              <a:t> avec </a:t>
            </a:r>
            <a:r>
              <a:rPr lang="en-US" dirty="0" err="1"/>
              <a:t>pouvoir</a:t>
            </a:r>
            <a:r>
              <a:rPr lang="en-US" dirty="0"/>
              <a:t> (Thornton, 2004)</a:t>
            </a:r>
          </a:p>
          <a:p>
            <a:r>
              <a:rPr lang="en-US" dirty="0" err="1"/>
              <a:t>Etant</a:t>
            </a:r>
            <a:r>
              <a:rPr lang="en-US" dirty="0"/>
              <a:t> </a:t>
            </a:r>
            <a:r>
              <a:rPr lang="en-US" dirty="0" err="1"/>
              <a:t>donné</a:t>
            </a:r>
            <a:r>
              <a:rPr lang="en-US" dirty="0"/>
              <a:t> </a:t>
            </a:r>
            <a:r>
              <a:rPr lang="en-US" dirty="0" err="1"/>
              <a:t>l’implication</a:t>
            </a:r>
            <a:r>
              <a:rPr lang="en-US" dirty="0"/>
              <a:t> du </a:t>
            </a:r>
            <a:r>
              <a:rPr lang="en-US" dirty="0" err="1"/>
              <a:t>pouvoir</a:t>
            </a:r>
            <a:r>
              <a:rPr lang="en-US" dirty="0"/>
              <a:t>  nous </a:t>
            </a:r>
            <a:r>
              <a:rPr lang="en-US" dirty="0" err="1"/>
              <a:t>proposons</a:t>
            </a:r>
            <a:r>
              <a:rPr lang="en-US" dirty="0"/>
              <a:t> </a:t>
            </a:r>
            <a:r>
              <a:rPr lang="en-US" dirty="0" err="1"/>
              <a:t>une</a:t>
            </a:r>
            <a:r>
              <a:rPr lang="en-US" dirty="0"/>
              <a:t> </a:t>
            </a:r>
            <a:r>
              <a:rPr lang="en-US" dirty="0" err="1"/>
              <a:t>approche</a:t>
            </a:r>
            <a:r>
              <a:rPr lang="en-US" dirty="0"/>
              <a:t> critique pour </a:t>
            </a:r>
            <a:r>
              <a:rPr lang="en-US" dirty="0" err="1"/>
              <a:t>analyser</a:t>
            </a:r>
            <a:r>
              <a:rPr lang="en-US" dirty="0"/>
              <a:t> les </a:t>
            </a:r>
            <a:r>
              <a:rPr lang="en-US" dirty="0" err="1"/>
              <a:t>discours</a:t>
            </a:r>
            <a:r>
              <a:rPr lang="en-US" dirty="0"/>
              <a:t> et les </a:t>
            </a:r>
            <a:r>
              <a:rPr lang="en-US" dirty="0" err="1"/>
              <a:t>jeux</a:t>
            </a:r>
            <a:r>
              <a:rPr lang="en-US" dirty="0"/>
              <a:t> de </a:t>
            </a:r>
            <a:r>
              <a:rPr lang="en-US" dirty="0" err="1"/>
              <a:t>pouvoir</a:t>
            </a:r>
            <a:r>
              <a:rPr lang="en-US" dirty="0"/>
              <a:t> (Hardy et Thomas, 2014)</a:t>
            </a:r>
          </a:p>
          <a:p>
            <a:endParaRPr lang="en-US" dirty="0"/>
          </a:p>
          <a:p>
            <a:endParaRPr lang="en-US" dirty="0"/>
          </a:p>
          <a:p>
            <a:endParaRPr lang="en-US" dirty="0"/>
          </a:p>
          <a:p>
            <a:endParaRPr lang="fr-FR" dirty="0"/>
          </a:p>
          <a:p>
            <a:pPr marL="0" indent="0">
              <a:buNone/>
            </a:pPr>
            <a:endParaRPr lang="fr-FR" dirty="0"/>
          </a:p>
        </p:txBody>
      </p:sp>
    </p:spTree>
    <p:extLst>
      <p:ext uri="{BB962C8B-B14F-4D97-AF65-F5344CB8AC3E}">
        <p14:creationId xmlns:p14="http://schemas.microsoft.com/office/powerpoint/2010/main" val="2984307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662609"/>
          </a:xfrm>
        </p:spPr>
        <p:txBody>
          <a:bodyPr>
            <a:normAutofit/>
          </a:bodyPr>
          <a:lstStyle/>
          <a:p>
            <a:r>
              <a:rPr lang="fr-FR" sz="2800" dirty="0">
                <a:solidFill>
                  <a:srgbClr val="0070C0"/>
                </a:solidFill>
              </a:rPr>
              <a:t>Problématique et Hypothèses</a:t>
            </a:r>
          </a:p>
        </p:txBody>
      </p:sp>
      <p:sp>
        <p:nvSpPr>
          <p:cNvPr id="3" name="Espace réservé du contenu 2"/>
          <p:cNvSpPr>
            <a:spLocks noGrp="1"/>
          </p:cNvSpPr>
          <p:nvPr>
            <p:ph idx="1"/>
          </p:nvPr>
        </p:nvSpPr>
        <p:spPr>
          <a:xfrm>
            <a:off x="677333" y="1272209"/>
            <a:ext cx="10541127" cy="5401546"/>
          </a:xfrm>
        </p:spPr>
        <p:txBody>
          <a:bodyPr>
            <a:normAutofit/>
          </a:bodyPr>
          <a:lstStyle/>
          <a:p>
            <a:r>
              <a:rPr lang="fr-FR" dirty="0"/>
              <a:t>Tendance des recherches vers la résolution des tensions vues comme des problèmes </a:t>
            </a:r>
          </a:p>
          <a:p>
            <a:r>
              <a:rPr lang="fr-FR" dirty="0"/>
              <a:t>En considérant l’approche CCO, l’organisation regorge de mécanismes d’</a:t>
            </a:r>
            <a:r>
              <a:rPr lang="fr-FR" dirty="0" err="1"/>
              <a:t>auto-gestion</a:t>
            </a:r>
            <a:r>
              <a:rPr lang="fr-FR" dirty="0"/>
              <a:t> qui sont à explorer</a:t>
            </a:r>
          </a:p>
          <a:p>
            <a:pPr marL="0" indent="0">
              <a:buNone/>
            </a:pPr>
            <a:r>
              <a:rPr lang="fr-FR" dirty="0"/>
              <a:t>Tensions comme problèmes/ Organisations gèrent en interne et en bénéficient</a:t>
            </a:r>
          </a:p>
          <a:p>
            <a:r>
              <a:rPr lang="fr-FR" dirty="0"/>
              <a:t>L’analyse critique des discours par le prisme du pouvoir se présente comme une méthode propice pour analyser la gestion interne des tensions</a:t>
            </a:r>
          </a:p>
          <a:p>
            <a:pPr marL="0" indent="0">
              <a:buNone/>
            </a:pPr>
            <a:endParaRPr lang="fr-FR" dirty="0"/>
          </a:p>
          <a:p>
            <a:pPr marL="0" indent="0">
              <a:buNone/>
            </a:pPr>
            <a:r>
              <a:rPr lang="fr-FR" dirty="0"/>
              <a:t>Q. En quoi une analyse critique des discours produits au sein de l’organisation hybride est susceptible d’expliquer la gestion, l’évolution des tensions ?</a:t>
            </a:r>
          </a:p>
          <a:p>
            <a:pPr marL="0" indent="0">
              <a:buNone/>
            </a:pPr>
            <a:r>
              <a:rPr lang="fr-FR" dirty="0"/>
              <a:t> Hypothèses</a:t>
            </a:r>
          </a:p>
          <a:p>
            <a:r>
              <a:rPr lang="fr-FR" dirty="0"/>
              <a:t>Les jeux de pouvoirs sont susceptibles d’expliquer clairement la domination d’une logique sur d’autres car ils reflètent les intérêts des individus</a:t>
            </a:r>
          </a:p>
          <a:p>
            <a:r>
              <a:rPr lang="fr-FR" dirty="0"/>
              <a:t>L’analyse critique des discours se révèle être un outil important pour décrypter la manière dont les décisions sont prises, dont logiques cheminent et évoluent à travers les interactions communicationnelles jusqu’à devenir dominantes. (Varlet et Allard-</a:t>
            </a:r>
            <a:r>
              <a:rPr lang="fr-FR" dirty="0" err="1"/>
              <a:t>Poesi</a:t>
            </a:r>
            <a:r>
              <a:rPr lang="fr-FR" dirty="0"/>
              <a:t>, 2015)</a:t>
            </a:r>
          </a:p>
          <a:p>
            <a:endParaRPr lang="fr-FR" dirty="0"/>
          </a:p>
        </p:txBody>
      </p:sp>
    </p:spTree>
    <p:extLst>
      <p:ext uri="{BB962C8B-B14F-4D97-AF65-F5344CB8AC3E}">
        <p14:creationId xmlns:p14="http://schemas.microsoft.com/office/powerpoint/2010/main" val="3936682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4000" y="609600"/>
            <a:ext cx="10858500" cy="596900"/>
          </a:xfrm>
        </p:spPr>
        <p:txBody>
          <a:bodyPr>
            <a:noAutofit/>
          </a:bodyPr>
          <a:lstStyle/>
          <a:p>
            <a:r>
              <a:rPr lang="fr-FR" sz="2000" dirty="0">
                <a:solidFill>
                  <a:schemeClr val="accent2">
                    <a:lumMod val="75000"/>
                  </a:schemeClr>
                </a:solidFill>
              </a:rPr>
              <a:t>Cadre théorique L’approche foucaldienne de Thomas et Hardy sur l’intensification </a:t>
            </a:r>
            <a:r>
              <a:rPr lang="fr-FR" sz="2000" dirty="0">
                <a:solidFill>
                  <a:schemeClr val="accent2">
                    <a:lumMod val="50000"/>
                  </a:schemeClr>
                </a:solidFill>
              </a:rPr>
              <a:t>du pouvoir </a:t>
            </a:r>
            <a:br>
              <a:rPr lang="fr-FR" sz="2000" dirty="0"/>
            </a:br>
            <a:endParaRPr lang="fr-FR" sz="2000" dirty="0"/>
          </a:p>
        </p:txBody>
      </p:sp>
      <p:sp>
        <p:nvSpPr>
          <p:cNvPr id="3" name="Espace réservé du contenu 2"/>
          <p:cNvSpPr>
            <a:spLocks noGrp="1"/>
          </p:cNvSpPr>
          <p:nvPr>
            <p:ph idx="1"/>
          </p:nvPr>
        </p:nvSpPr>
        <p:spPr>
          <a:xfrm>
            <a:off x="393700" y="1206500"/>
            <a:ext cx="10439400" cy="5283199"/>
          </a:xfrm>
        </p:spPr>
        <p:txBody>
          <a:bodyPr>
            <a:normAutofit/>
          </a:bodyPr>
          <a:lstStyle/>
          <a:p>
            <a:r>
              <a:rPr lang="fr-FR" sz="1600" dirty="0"/>
              <a:t>Le discours selon Foucault: Ensemble de pratiques (documents, des échanges de mails,…), circule au sein de l’organisation, agit de manière dynamique dans des réseaux de relations</a:t>
            </a:r>
          </a:p>
          <a:p>
            <a:r>
              <a:rPr lang="fr-FR" sz="1600" dirty="0"/>
              <a:t>Le pouvoir selon Foucault:  il peut être redistribué, passer d’une main à une autre, le canal de circulation du pouvoir est le discours</a:t>
            </a:r>
          </a:p>
          <a:p>
            <a:r>
              <a:rPr lang="fr-FR" sz="1600" dirty="0"/>
              <a:t>La résistance:  il existe des résistances au pouvoir, des contre-discours qui vont naître et faire face au discours; ne naissent pas forcément consciemment ou pour être en opposition radicale avec le discours principal; peuvent avoir un effet productif au sein de l’organisation. </a:t>
            </a:r>
          </a:p>
          <a:p>
            <a:pPr marL="0" indent="0">
              <a:buNone/>
            </a:pPr>
            <a:endParaRPr lang="fr-FR" sz="1600" dirty="0"/>
          </a:p>
          <a:p>
            <a:r>
              <a:rPr lang="fr-FR" b="1" dirty="0"/>
              <a:t>L’intensification du pouvoir </a:t>
            </a:r>
            <a:r>
              <a:rPr lang="fr-FR" dirty="0"/>
              <a:t>: le postulat d’objectivation et de subjectivation du discours</a:t>
            </a:r>
          </a:p>
          <a:p>
            <a:pPr marL="0" indent="0">
              <a:buNone/>
            </a:pPr>
            <a:r>
              <a:rPr lang="fr-FR" sz="1600" dirty="0"/>
              <a:t>L’intensification du pouvoir passe par la matérialisation du discours </a:t>
            </a:r>
          </a:p>
          <a:p>
            <a:pPr marL="0" indent="0">
              <a:buNone/>
            </a:pPr>
            <a:r>
              <a:rPr lang="fr-FR" dirty="0"/>
              <a:t>L’objectivation: présence d’objets ,du matériel, des outils concrets de la mise en œuvre du discours </a:t>
            </a:r>
          </a:p>
          <a:p>
            <a:pPr marL="0" indent="0">
              <a:buNone/>
            </a:pPr>
            <a:r>
              <a:rPr lang="fr-FR" dirty="0"/>
              <a:t>La subjectivation: présence de sujets, des porteurs du discours, des personnes qui se positionnent en faveur du discours, qui le relaient en le mettant en pratique</a:t>
            </a:r>
          </a:p>
        </p:txBody>
      </p:sp>
    </p:spTree>
    <p:extLst>
      <p:ext uri="{BB962C8B-B14F-4D97-AF65-F5344CB8AC3E}">
        <p14:creationId xmlns:p14="http://schemas.microsoft.com/office/powerpoint/2010/main" val="186452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393700"/>
          </a:xfrm>
        </p:spPr>
        <p:txBody>
          <a:bodyPr>
            <a:normAutofit fontScale="90000"/>
          </a:bodyPr>
          <a:lstStyle/>
          <a:p>
            <a:r>
              <a:rPr lang="fr-FR" sz="2800" dirty="0">
                <a:solidFill>
                  <a:schemeClr val="accent1">
                    <a:lumMod val="50000"/>
                  </a:schemeClr>
                </a:solidFill>
              </a:rPr>
              <a:t>Etude de cas</a:t>
            </a:r>
          </a:p>
        </p:txBody>
      </p:sp>
      <p:sp>
        <p:nvSpPr>
          <p:cNvPr id="3" name="Espace réservé du contenu 2"/>
          <p:cNvSpPr>
            <a:spLocks noGrp="1"/>
          </p:cNvSpPr>
          <p:nvPr>
            <p:ph idx="1"/>
          </p:nvPr>
        </p:nvSpPr>
        <p:spPr>
          <a:xfrm>
            <a:off x="393700" y="1117600"/>
            <a:ext cx="10439400" cy="5524500"/>
          </a:xfrm>
        </p:spPr>
        <p:txBody>
          <a:bodyPr>
            <a:normAutofit/>
          </a:bodyPr>
          <a:lstStyle/>
          <a:p>
            <a:pPr lvl="1"/>
            <a:r>
              <a:rPr lang="fr-FR" b="1" dirty="0"/>
              <a:t>Contexte de la RDC</a:t>
            </a:r>
          </a:p>
          <a:p>
            <a:pPr lvl="1">
              <a:buFontTx/>
              <a:buChar char="-"/>
            </a:pPr>
            <a:r>
              <a:rPr lang="fr-FR" dirty="0"/>
              <a:t>Situation politique et économique est instable (PNUD, 2015)</a:t>
            </a:r>
          </a:p>
          <a:p>
            <a:pPr lvl="1">
              <a:buFontTx/>
              <a:buChar char="-"/>
            </a:pPr>
            <a:r>
              <a:rPr lang="fr-FR" dirty="0"/>
              <a:t>Le nombre d’organisations à but non lucratif œuvrant pour le développement est élevé/ ONG mallettes </a:t>
            </a:r>
          </a:p>
          <a:p>
            <a:pPr lvl="1">
              <a:buFontTx/>
              <a:buChar char="-"/>
            </a:pPr>
            <a:r>
              <a:rPr lang="fr-FR" dirty="0"/>
              <a:t>Dans ce climat inondé d’</a:t>
            </a:r>
            <a:r>
              <a:rPr lang="fr-FR" dirty="0" err="1"/>
              <a:t>ONGs</a:t>
            </a:r>
            <a:r>
              <a:rPr lang="fr-FR" dirty="0"/>
              <a:t>, seules les structures authentiques et crédibles arrivent à contribuer réellement au développement et à attirer des partenaires internationaux. </a:t>
            </a:r>
          </a:p>
          <a:p>
            <a:pPr lvl="1"/>
            <a:r>
              <a:rPr lang="fr-FR" b="1" dirty="0"/>
              <a:t>ONG  Mouvement des Jeunes pour la Dignité et le Développement (MJDD): </a:t>
            </a:r>
          </a:p>
          <a:p>
            <a:pPr marL="457200" lvl="1" indent="0">
              <a:buNone/>
            </a:pPr>
            <a:r>
              <a:rPr lang="fr-FR" dirty="0"/>
              <a:t>Créée le 06 décembre 2006</a:t>
            </a:r>
          </a:p>
          <a:p>
            <a:pPr marL="457200" lvl="1" indent="0">
              <a:buNone/>
            </a:pPr>
            <a:r>
              <a:rPr lang="fr-FR" dirty="0"/>
              <a:t>Ses objectifs sont axés sur :  - La promotion et la consolidation de la paix- La promotion et la vulgarisation des droits de l’enfant- L’écologie - La lutte contre le VIH/SIDA </a:t>
            </a:r>
          </a:p>
          <a:p>
            <a:pPr lvl="1"/>
            <a:r>
              <a:rPr lang="fr-FR" b="1" dirty="0"/>
              <a:t>Hybridation</a:t>
            </a:r>
            <a:r>
              <a:rPr lang="fr-FR" dirty="0"/>
              <a:t>: Depuis 2010 ,mise en place de 3 AGR </a:t>
            </a:r>
          </a:p>
          <a:p>
            <a:pPr marL="457200" lvl="1" indent="0">
              <a:buNone/>
            </a:pPr>
            <a:r>
              <a:rPr lang="fr-FR" dirty="0"/>
              <a:t>(Service traiteur- Entreprise de constructions métalliques- Car </a:t>
            </a:r>
            <a:r>
              <a:rPr lang="fr-FR" dirty="0" err="1"/>
              <a:t>wash</a:t>
            </a:r>
            <a:r>
              <a:rPr lang="fr-FR" dirty="0"/>
              <a:t>)</a:t>
            </a:r>
          </a:p>
          <a:p>
            <a:pPr marL="457200" lvl="1" indent="0">
              <a:buNone/>
            </a:pPr>
            <a:r>
              <a:rPr lang="fr-FR" dirty="0"/>
              <a:t>Objectifs: Favoriser l’emploi des jeunes (Selon le Rapport sur l’Indice du Développement Humain publié par le PNUD en 2015, la RDC est le 176ème pays sur 1881 ); encourager l’entreprenariat des jeunes ; et aussi contribuer à financer les activités de l’ONG (10% versé dans la caisse) </a:t>
            </a:r>
          </a:p>
          <a:p>
            <a:pPr lvl="1"/>
            <a:r>
              <a:rPr lang="fr-FR" b="1" dirty="0"/>
              <a:t>Logique sociale (LS) vs Logique Lucrative (LL)</a:t>
            </a:r>
          </a:p>
          <a:p>
            <a:pPr marL="457200" lvl="1" indent="0">
              <a:buNone/>
            </a:pPr>
            <a:r>
              <a:rPr lang="fr-FR" dirty="0"/>
              <a:t> </a:t>
            </a:r>
          </a:p>
          <a:p>
            <a:pPr marL="457200" lvl="1" indent="0">
              <a:buNone/>
            </a:pPr>
            <a:endParaRPr lang="fr-FR" dirty="0"/>
          </a:p>
        </p:txBody>
      </p:sp>
    </p:spTree>
    <p:extLst>
      <p:ext uri="{BB962C8B-B14F-4D97-AF65-F5344CB8AC3E}">
        <p14:creationId xmlns:p14="http://schemas.microsoft.com/office/powerpoint/2010/main" val="1553597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fade">
                                      <p:cBhvr>
                                        <p:cTn id="38" dur="500"/>
                                        <p:tgtEl>
                                          <p:spTgt spid="3">
                                            <p:txEl>
                                              <p:pRg st="9" end="9"/>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fade">
                                      <p:cBhvr>
                                        <p:cTn id="43" dur="1000"/>
                                        <p:tgtEl>
                                          <p:spTgt spid="3">
                                            <p:txEl>
                                              <p:pRg st="10" end="10"/>
                                            </p:txEl>
                                          </p:spTgt>
                                        </p:tgtEl>
                                      </p:cBhvr>
                                    </p:animEffect>
                                    <p:anim calcmode="lin" valueType="num">
                                      <p:cBhvr>
                                        <p:cTn id="44"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3">
                                            <p:txEl>
                                              <p:pRg st="11" end="11"/>
                                            </p:txEl>
                                          </p:spTgt>
                                        </p:tgtEl>
                                        <p:attrNameLst>
                                          <p:attrName>style.visibility</p:attrName>
                                        </p:attrNameLst>
                                      </p:cBhvr>
                                      <p:to>
                                        <p:strVal val="visible"/>
                                      </p:to>
                                    </p:set>
                                    <p:animEffect transition="in" filter="fade">
                                      <p:cBhvr>
                                        <p:cTn id="48" dur="1000"/>
                                        <p:tgtEl>
                                          <p:spTgt spid="3">
                                            <p:txEl>
                                              <p:pRg st="11" end="11"/>
                                            </p:txEl>
                                          </p:spTgt>
                                        </p:tgtEl>
                                      </p:cBhvr>
                                    </p:animEffect>
                                    <p:anim calcmode="lin" valueType="num">
                                      <p:cBhvr>
                                        <p:cTn id="49"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0070C0"/>
                </a:solidFill>
              </a:rPr>
              <a:t>Méthodologie</a:t>
            </a:r>
          </a:p>
        </p:txBody>
      </p:sp>
      <p:sp>
        <p:nvSpPr>
          <p:cNvPr id="3" name="Espace réservé du contenu 2"/>
          <p:cNvSpPr>
            <a:spLocks noGrp="1"/>
          </p:cNvSpPr>
          <p:nvPr>
            <p:ph idx="1"/>
          </p:nvPr>
        </p:nvSpPr>
        <p:spPr>
          <a:xfrm>
            <a:off x="677334" y="1244600"/>
            <a:ext cx="10460566" cy="5308599"/>
          </a:xfrm>
        </p:spPr>
        <p:txBody>
          <a:bodyPr>
            <a:normAutofit/>
          </a:bodyPr>
          <a:lstStyle/>
          <a:p>
            <a:pPr marL="0" indent="0">
              <a:buNone/>
            </a:pPr>
            <a:endParaRPr lang="fr-FR" u="sng" dirty="0"/>
          </a:p>
          <a:p>
            <a:pPr marL="0" indent="0">
              <a:buNone/>
            </a:pPr>
            <a:r>
              <a:rPr lang="fr-FR" u="sng" dirty="0"/>
              <a:t>Collecte des données </a:t>
            </a:r>
            <a:r>
              <a:rPr lang="fr-FR" dirty="0"/>
              <a:t>(discours comme pratique): Interviews auprès du président et une dizaine de membres, procès-verbaux des réunions, rapports d’activités, vidéos des activités</a:t>
            </a:r>
          </a:p>
          <a:p>
            <a:pPr marL="0" indent="0">
              <a:buNone/>
            </a:pPr>
            <a:endParaRPr lang="fr-FR" dirty="0"/>
          </a:p>
          <a:p>
            <a:pPr marL="0" indent="0">
              <a:buNone/>
            </a:pPr>
            <a:r>
              <a:rPr lang="fr-FR" u="sng" dirty="0"/>
              <a:t>Organisation et analyse des données</a:t>
            </a:r>
            <a:r>
              <a:rPr lang="fr-FR" dirty="0"/>
              <a:t>: Evènements rangés de manière chronologique, analyse de l’intensification des logiques à travers les pratiques</a:t>
            </a:r>
          </a:p>
          <a:p>
            <a:pPr marL="0" indent="0">
              <a:buNone/>
            </a:pPr>
            <a:endParaRPr lang="fr-FR" dirty="0"/>
          </a:p>
          <a:p>
            <a:pPr marL="0" indent="0">
              <a:buNone/>
            </a:pPr>
            <a:r>
              <a:rPr lang="fr-FR" u="sng" dirty="0"/>
              <a:t>Analyse du discours vs pratiques au sein de l’organisation</a:t>
            </a:r>
            <a:r>
              <a:rPr lang="fr-FR" dirty="0"/>
              <a:t>: Pour faire le lien entre le discours (la logique) dominant et les activités au sein de l’organisation</a:t>
            </a:r>
          </a:p>
        </p:txBody>
      </p:sp>
    </p:spTree>
    <p:extLst>
      <p:ext uri="{BB962C8B-B14F-4D97-AF65-F5344CB8AC3E}">
        <p14:creationId xmlns:p14="http://schemas.microsoft.com/office/powerpoint/2010/main" val="4167435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317500"/>
            <a:ext cx="8596668" cy="393700"/>
          </a:xfrm>
        </p:spPr>
        <p:txBody>
          <a:bodyPr>
            <a:noAutofit/>
          </a:bodyPr>
          <a:lstStyle/>
          <a:p>
            <a:r>
              <a:rPr lang="fr-FR" sz="2400" dirty="0"/>
              <a:t>Résultats</a:t>
            </a:r>
          </a:p>
        </p:txBody>
      </p:sp>
      <p:sp>
        <p:nvSpPr>
          <p:cNvPr id="5" name="Espace réservé du contenu 4"/>
          <p:cNvSpPr>
            <a:spLocks noGrp="1"/>
          </p:cNvSpPr>
          <p:nvPr>
            <p:ph idx="1"/>
          </p:nvPr>
        </p:nvSpPr>
        <p:spPr>
          <a:xfrm>
            <a:off x="677334" y="812800"/>
            <a:ext cx="10168466" cy="5892800"/>
          </a:xfrm>
        </p:spPr>
        <p:txBody>
          <a:bodyPr/>
          <a:lstStyle/>
          <a:p>
            <a:r>
              <a:rPr lang="fr-FR" dirty="0"/>
              <a:t>Organisation des données</a:t>
            </a:r>
          </a:p>
          <a:p>
            <a:pPr marL="0" indent="0">
              <a:buNone/>
            </a:pPr>
            <a:r>
              <a:rPr lang="fr-FR" sz="1600" dirty="0"/>
              <a:t>Etapes</a:t>
            </a:r>
          </a:p>
          <a:p>
            <a:pPr>
              <a:buFontTx/>
              <a:buChar char="-"/>
            </a:pPr>
            <a:r>
              <a:rPr lang="fr-FR" sz="1600" dirty="0"/>
              <a:t>La création de l’ONG en 2006  - Affirmation, crédibilisation et premiers partenaires financiers et techniques  -Nécessité d’autres sources de financement  - La création d’une AGR   -La gestion et le fonctionnement de l’AGR  - Séparation des 2 secteurs   - Priorisation des activités sociales  </a:t>
            </a:r>
          </a:p>
          <a:p>
            <a:pPr>
              <a:buFontTx/>
              <a:buChar char="-"/>
            </a:pPr>
            <a:endParaRPr lang="fr-FR" sz="1600" dirty="0"/>
          </a:p>
          <a:p>
            <a:r>
              <a:rPr lang="fr-FR" sz="1600" b="1" dirty="0"/>
              <a:t>Ligne de temps</a:t>
            </a:r>
          </a:p>
          <a:p>
            <a:pPr marL="0" indent="0">
              <a:buNone/>
            </a:pPr>
            <a:endParaRPr lang="fr-FR" dirty="0"/>
          </a:p>
        </p:txBody>
      </p:sp>
      <p:pic>
        <p:nvPicPr>
          <p:cNvPr id="6" name="Espace réservé du contenu 3"/>
          <p:cNvPicPr>
            <a:picLocks noChangeAspect="1"/>
          </p:cNvPicPr>
          <p:nvPr/>
        </p:nvPicPr>
        <p:blipFill rotWithShape="1">
          <a:blip r:embed="rId2"/>
          <a:srcRect l="8905" t="22071" r="9635" b="27778"/>
          <a:stretch/>
        </p:blipFill>
        <p:spPr>
          <a:xfrm>
            <a:off x="677334" y="3759200"/>
            <a:ext cx="8280806" cy="2652215"/>
          </a:xfrm>
          <a:prstGeom prst="rect">
            <a:avLst/>
          </a:prstGeom>
        </p:spPr>
      </p:pic>
    </p:spTree>
    <p:extLst>
      <p:ext uri="{BB962C8B-B14F-4D97-AF65-F5344CB8AC3E}">
        <p14:creationId xmlns:p14="http://schemas.microsoft.com/office/powerpoint/2010/main" val="1448935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fade">
                                      <p:cBhvr>
                                        <p:cTn id="18" dur="500"/>
                                        <p:tgtEl>
                                          <p:spTgt spid="5">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7"/>
          <p:cNvPicPr>
            <a:picLocks noGrp="1" noChangeAspect="1"/>
          </p:cNvPicPr>
          <p:nvPr>
            <p:ph idx="1"/>
          </p:nvPr>
        </p:nvPicPr>
        <p:blipFill rotWithShape="1">
          <a:blip r:embed="rId2"/>
          <a:srcRect l="1000" t="845" r="162" b="1027"/>
          <a:stretch/>
        </p:blipFill>
        <p:spPr>
          <a:xfrm>
            <a:off x="668740" y="163772"/>
            <a:ext cx="11109278" cy="6585326"/>
          </a:xfrm>
          <a:prstGeom prst="rect">
            <a:avLst/>
          </a:prstGeom>
        </p:spPr>
      </p:pic>
    </p:spTree>
    <p:extLst>
      <p:ext uri="{BB962C8B-B14F-4D97-AF65-F5344CB8AC3E}">
        <p14:creationId xmlns:p14="http://schemas.microsoft.com/office/powerpoint/2010/main" val="3538945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110519" y="1524000"/>
            <a:ext cx="11932256" cy="4048233"/>
          </a:xfrm>
          <a:prstGeom prst="rect">
            <a:avLst/>
          </a:prstGeom>
        </p:spPr>
      </p:pic>
    </p:spTree>
    <p:extLst>
      <p:ext uri="{BB962C8B-B14F-4D97-AF65-F5344CB8AC3E}">
        <p14:creationId xmlns:p14="http://schemas.microsoft.com/office/powerpoint/2010/main" val="495905399"/>
      </p:ext>
    </p:extLst>
  </p:cSld>
  <p:clrMapOvr>
    <a:masterClrMapping/>
  </p:clrMapOvr>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te">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459</TotalTime>
  <Words>959</Words>
  <Application>Microsoft Office PowerPoint</Application>
  <PresentationFormat>Grand écran</PresentationFormat>
  <Paragraphs>68</Paragraphs>
  <Slides>13</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13</vt:i4>
      </vt:variant>
    </vt:vector>
  </HeadingPairs>
  <TitlesOfParts>
    <vt:vector size="17" baseType="lpstr">
      <vt:lpstr>Arial</vt:lpstr>
      <vt:lpstr>Trebuchet MS</vt:lpstr>
      <vt:lpstr>Wingdings 3</vt:lpstr>
      <vt:lpstr>Facette</vt:lpstr>
      <vt:lpstr>Analyse des organisations hybrides à travers l’approche foucaldienne de Thomas et Hardy sur l’intensification du pouvoir  Communication au colloque: Entre marché, état et société civile : Explorer la nature paradoxale des organisations hybrides COLLOQUE — 432 </vt:lpstr>
      <vt:lpstr>Introduction</vt:lpstr>
      <vt:lpstr>Problématique et Hypothèses</vt:lpstr>
      <vt:lpstr>Cadre théorique L’approche foucaldienne de Thomas et Hardy sur l’intensification du pouvoir  </vt:lpstr>
      <vt:lpstr>Etude de cas</vt:lpstr>
      <vt:lpstr>Méthodologie</vt:lpstr>
      <vt:lpstr>Résultats</vt:lpstr>
      <vt:lpstr>Présentation PowerPoint</vt:lpstr>
      <vt:lpstr>Présentation PowerPoint</vt:lpstr>
      <vt:lpstr>Présentation PowerPoint</vt:lpstr>
      <vt:lpstr>Conclusion</vt:lpstr>
      <vt:lpstr>Présentation PowerPoint</vt:lpstr>
      <vt:lpstr>MERCI!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Richard</dc:creator>
  <cp:lastModifiedBy>Christelle</cp:lastModifiedBy>
  <cp:revision>38</cp:revision>
  <dcterms:created xsi:type="dcterms:W3CDTF">2017-04-23T21:19:58Z</dcterms:created>
  <dcterms:modified xsi:type="dcterms:W3CDTF">2021-02-03T20:43:08Z</dcterms:modified>
</cp:coreProperties>
</file>