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23"/>
  </p:notesMasterIdLst>
  <p:handoutMasterIdLst>
    <p:handoutMasterId r:id="rId24"/>
  </p:handoutMasterIdLst>
  <p:sldIdLst>
    <p:sldId id="256" r:id="rId2"/>
    <p:sldId id="513" r:id="rId3"/>
    <p:sldId id="524" r:id="rId4"/>
    <p:sldId id="526" r:id="rId5"/>
    <p:sldId id="525" r:id="rId6"/>
    <p:sldId id="527" r:id="rId7"/>
    <p:sldId id="528" r:id="rId8"/>
    <p:sldId id="529" r:id="rId9"/>
    <p:sldId id="530" r:id="rId10"/>
    <p:sldId id="533" r:id="rId11"/>
    <p:sldId id="535" r:id="rId12"/>
    <p:sldId id="567" r:id="rId13"/>
    <p:sldId id="537" r:id="rId14"/>
    <p:sldId id="538" r:id="rId15"/>
    <p:sldId id="568" r:id="rId16"/>
    <p:sldId id="539" r:id="rId17"/>
    <p:sldId id="540" r:id="rId18"/>
    <p:sldId id="571" r:id="rId19"/>
    <p:sldId id="542" r:id="rId20"/>
    <p:sldId id="564" r:id="rId21"/>
    <p:sldId id="511" r:id="rId22"/>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D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751" autoAdjust="0"/>
    <p:restoredTop sz="83224" autoAdjust="0"/>
  </p:normalViewPr>
  <p:slideViewPr>
    <p:cSldViewPr>
      <p:cViewPr varScale="1">
        <p:scale>
          <a:sx n="56" d="100"/>
          <a:sy n="56" d="100"/>
        </p:scale>
        <p:origin x="34" y="365"/>
      </p:cViewPr>
      <p:guideLst>
        <p:guide orient="horz" pos="2160"/>
        <p:guide pos="2880"/>
      </p:guideLst>
    </p:cSldViewPr>
  </p:slideViewPr>
  <p:outlineViewPr>
    <p:cViewPr>
      <p:scale>
        <a:sx n="33" d="100"/>
        <a:sy n="33" d="100"/>
      </p:scale>
      <p:origin x="0" y="-8232"/>
    </p:cViewPr>
  </p:outlineViewPr>
  <p:notesTextViewPr>
    <p:cViewPr>
      <p:scale>
        <a:sx n="1" d="1"/>
        <a:sy n="1" d="1"/>
      </p:scale>
      <p:origin x="0" y="0"/>
    </p:cViewPr>
  </p:notesTextViewPr>
  <p:sorterViewPr>
    <p:cViewPr>
      <p:scale>
        <a:sx n="154" d="100"/>
        <a:sy n="154" d="100"/>
      </p:scale>
      <p:origin x="0" y="0"/>
    </p:cViewPr>
  </p:sorterViewPr>
  <p:notesViewPr>
    <p:cSldViewPr>
      <p:cViewPr varScale="1">
        <p:scale>
          <a:sx n="77" d="100"/>
          <a:sy n="77" d="100"/>
        </p:scale>
        <p:origin x="31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46EC5E-AA44-4319-B276-07070F03B61C}" type="doc">
      <dgm:prSet loTypeId="urn:microsoft.com/office/officeart/2008/layout/NameandTitleOrganizationalChart" loCatId="hierarchy" qsTypeId="urn:microsoft.com/office/officeart/2005/8/quickstyle/simple1" qsCatId="simple" csTypeId="urn:microsoft.com/office/officeart/2005/8/colors/accent1_2" csCatId="accent1" phldr="1"/>
      <dgm:spPr/>
      <dgm:t>
        <a:bodyPr/>
        <a:lstStyle/>
        <a:p>
          <a:endParaRPr lang="fr-FR"/>
        </a:p>
      </dgm:t>
    </dgm:pt>
    <dgm:pt modelId="{74522F9A-2EBB-402B-B334-EEF110CB2C32}">
      <dgm:prSet phldrT="[Texte]"/>
      <dgm:spPr>
        <a:solidFill>
          <a:schemeClr val="accent1">
            <a:lumMod val="20000"/>
            <a:lumOff val="80000"/>
          </a:schemeClr>
        </a:solidFill>
      </dgm:spPr>
      <dgm:t>
        <a:bodyPr/>
        <a:lstStyle/>
        <a:p>
          <a:r>
            <a:rPr lang="fr-FR" dirty="0" smtClean="0"/>
            <a:t>Conseil central de surveillance pénitentiaire (1)</a:t>
          </a:r>
          <a:endParaRPr lang="fr-FR" dirty="0"/>
        </a:p>
      </dgm:t>
    </dgm:pt>
    <dgm:pt modelId="{579000A6-C61F-4844-A42F-4553D53C0260}" type="parTrans" cxnId="{366E2D44-96EF-4F98-BB0F-F155E115A1A4}">
      <dgm:prSet/>
      <dgm:spPr/>
      <dgm:t>
        <a:bodyPr/>
        <a:lstStyle/>
        <a:p>
          <a:endParaRPr lang="fr-FR"/>
        </a:p>
      </dgm:t>
    </dgm:pt>
    <dgm:pt modelId="{CFFA7792-B538-45C7-991A-1B67627017E4}" type="sibTrans" cxnId="{366E2D44-96EF-4F98-BB0F-F155E115A1A4}">
      <dgm:prSet/>
      <dgm:spPr/>
      <dgm:t>
        <a:bodyPr/>
        <a:lstStyle/>
        <a:p>
          <a:pPr algn="ctr"/>
          <a:r>
            <a:rPr lang="fr-FR" dirty="0" smtClean="0"/>
            <a:t>Commissions d’appel (2: francophone et néerlandophone)</a:t>
          </a:r>
          <a:endParaRPr lang="fr-FR" dirty="0"/>
        </a:p>
      </dgm:t>
    </dgm:pt>
    <dgm:pt modelId="{F0617809-B46A-4F84-98A2-8B9625957753}">
      <dgm:prSet phldrT="[Texte]"/>
      <dgm:spPr>
        <a:solidFill>
          <a:schemeClr val="accent3">
            <a:lumMod val="20000"/>
            <a:lumOff val="80000"/>
          </a:schemeClr>
        </a:solidFill>
      </dgm:spPr>
      <dgm:t>
        <a:bodyPr/>
        <a:lstStyle/>
        <a:p>
          <a:r>
            <a:rPr lang="fr-FR" dirty="0" smtClean="0"/>
            <a:t>Commissions de surveillance (33)</a:t>
          </a:r>
          <a:endParaRPr lang="fr-FR" dirty="0"/>
        </a:p>
      </dgm:t>
    </dgm:pt>
    <dgm:pt modelId="{5841C090-2011-404A-A887-84D780B310B6}" type="parTrans" cxnId="{4C72A1A3-0D5D-44CA-AA77-05C0A6539B40}">
      <dgm:prSet/>
      <dgm:spPr/>
      <dgm:t>
        <a:bodyPr/>
        <a:lstStyle/>
        <a:p>
          <a:endParaRPr lang="fr-FR"/>
        </a:p>
      </dgm:t>
    </dgm:pt>
    <dgm:pt modelId="{A533AAE2-0CE2-4302-B27D-0088F9D575CF}" type="sibTrans" cxnId="{4C72A1A3-0D5D-44CA-AA77-05C0A6539B40}">
      <dgm:prSet/>
      <dgm:spPr/>
      <dgm:t>
        <a:bodyPr/>
        <a:lstStyle/>
        <a:p>
          <a:pPr algn="ctr"/>
          <a:r>
            <a:rPr lang="fr-FR" dirty="0" smtClean="0"/>
            <a:t>Commissions des plaintes (33) </a:t>
          </a:r>
          <a:endParaRPr lang="fr-FR" dirty="0"/>
        </a:p>
      </dgm:t>
    </dgm:pt>
    <dgm:pt modelId="{0F43230D-5CE9-4A41-8893-184B07E87D12}" type="pres">
      <dgm:prSet presAssocID="{D246EC5E-AA44-4319-B276-07070F03B61C}" presName="hierChild1" presStyleCnt="0">
        <dgm:presLayoutVars>
          <dgm:orgChart val="1"/>
          <dgm:chPref val="1"/>
          <dgm:dir/>
          <dgm:animOne val="branch"/>
          <dgm:animLvl val="lvl"/>
          <dgm:resizeHandles/>
        </dgm:presLayoutVars>
      </dgm:prSet>
      <dgm:spPr/>
      <dgm:t>
        <a:bodyPr/>
        <a:lstStyle/>
        <a:p>
          <a:endParaRPr lang="fr-FR"/>
        </a:p>
      </dgm:t>
    </dgm:pt>
    <dgm:pt modelId="{9CD1B889-0F0C-4A7F-9E49-B18217F76010}" type="pres">
      <dgm:prSet presAssocID="{74522F9A-2EBB-402B-B334-EEF110CB2C32}" presName="hierRoot1" presStyleCnt="0">
        <dgm:presLayoutVars>
          <dgm:hierBranch val="init"/>
        </dgm:presLayoutVars>
      </dgm:prSet>
      <dgm:spPr/>
    </dgm:pt>
    <dgm:pt modelId="{8E1BC298-647A-4BD5-8C89-2575869ECB5C}" type="pres">
      <dgm:prSet presAssocID="{74522F9A-2EBB-402B-B334-EEF110CB2C32}" presName="rootComposite1" presStyleCnt="0"/>
      <dgm:spPr/>
    </dgm:pt>
    <dgm:pt modelId="{88857A93-23EB-4F34-8A0E-75CD79BF536E}" type="pres">
      <dgm:prSet presAssocID="{74522F9A-2EBB-402B-B334-EEF110CB2C32}" presName="rootText1" presStyleLbl="node0" presStyleIdx="0" presStyleCnt="1" custScaleX="340086" custLinFactNeighborX="0" custLinFactNeighborY="4672">
        <dgm:presLayoutVars>
          <dgm:chMax/>
          <dgm:chPref val="3"/>
        </dgm:presLayoutVars>
      </dgm:prSet>
      <dgm:spPr/>
      <dgm:t>
        <a:bodyPr/>
        <a:lstStyle/>
        <a:p>
          <a:endParaRPr lang="fr-FR"/>
        </a:p>
      </dgm:t>
    </dgm:pt>
    <dgm:pt modelId="{9565BABD-CEC1-4618-AF4E-B6520F29D989}" type="pres">
      <dgm:prSet presAssocID="{74522F9A-2EBB-402B-B334-EEF110CB2C32}" presName="titleText1" presStyleLbl="fgAcc0" presStyleIdx="0" presStyleCnt="1" custScaleX="314469" custScaleY="87218">
        <dgm:presLayoutVars>
          <dgm:chMax val="0"/>
          <dgm:chPref val="0"/>
        </dgm:presLayoutVars>
      </dgm:prSet>
      <dgm:spPr/>
      <dgm:t>
        <a:bodyPr/>
        <a:lstStyle/>
        <a:p>
          <a:endParaRPr lang="fr-FR"/>
        </a:p>
      </dgm:t>
    </dgm:pt>
    <dgm:pt modelId="{92D98266-4DB0-43D8-9B44-0DFEDD0F0D07}" type="pres">
      <dgm:prSet presAssocID="{74522F9A-2EBB-402B-B334-EEF110CB2C32}" presName="rootConnector1" presStyleLbl="node1" presStyleIdx="0" presStyleCnt="1"/>
      <dgm:spPr/>
      <dgm:t>
        <a:bodyPr/>
        <a:lstStyle/>
        <a:p>
          <a:endParaRPr lang="fr-FR"/>
        </a:p>
      </dgm:t>
    </dgm:pt>
    <dgm:pt modelId="{AB112E48-FE70-428D-855B-5E10F83B17E3}" type="pres">
      <dgm:prSet presAssocID="{74522F9A-2EBB-402B-B334-EEF110CB2C32}" presName="hierChild2" presStyleCnt="0"/>
      <dgm:spPr/>
    </dgm:pt>
    <dgm:pt modelId="{7339A2A2-0F37-48CD-994A-C005723D1B0F}" type="pres">
      <dgm:prSet presAssocID="{5841C090-2011-404A-A887-84D780B310B6}" presName="Name37" presStyleLbl="parChTrans1D2" presStyleIdx="0" presStyleCnt="1"/>
      <dgm:spPr/>
      <dgm:t>
        <a:bodyPr/>
        <a:lstStyle/>
        <a:p>
          <a:endParaRPr lang="fr-FR"/>
        </a:p>
      </dgm:t>
    </dgm:pt>
    <dgm:pt modelId="{0584786A-5AF3-4E1F-892A-E414F1A509E3}" type="pres">
      <dgm:prSet presAssocID="{F0617809-B46A-4F84-98A2-8B9625957753}" presName="hierRoot2" presStyleCnt="0">
        <dgm:presLayoutVars>
          <dgm:hierBranch val="init"/>
        </dgm:presLayoutVars>
      </dgm:prSet>
      <dgm:spPr/>
    </dgm:pt>
    <dgm:pt modelId="{ED5BB606-2A44-44A7-8E1C-88CFB2F5B3D1}" type="pres">
      <dgm:prSet presAssocID="{F0617809-B46A-4F84-98A2-8B9625957753}" presName="rootComposite" presStyleCnt="0"/>
      <dgm:spPr/>
    </dgm:pt>
    <dgm:pt modelId="{FD7446DC-A102-46C0-9249-0C0E0AB73567}" type="pres">
      <dgm:prSet presAssocID="{F0617809-B46A-4F84-98A2-8B9625957753}" presName="rootText" presStyleLbl="node1" presStyleIdx="0" presStyleCnt="1" custScaleX="244621">
        <dgm:presLayoutVars>
          <dgm:chMax/>
          <dgm:chPref val="3"/>
        </dgm:presLayoutVars>
      </dgm:prSet>
      <dgm:spPr/>
      <dgm:t>
        <a:bodyPr/>
        <a:lstStyle/>
        <a:p>
          <a:endParaRPr lang="fr-FR"/>
        </a:p>
      </dgm:t>
    </dgm:pt>
    <dgm:pt modelId="{1B8D4ADA-262A-4AE7-BFD5-64324B663B84}" type="pres">
      <dgm:prSet presAssocID="{F0617809-B46A-4F84-98A2-8B9625957753}" presName="titleText2" presStyleLbl="fgAcc1" presStyleIdx="0" presStyleCnt="1" custScaleX="189788" custScaleY="97055">
        <dgm:presLayoutVars>
          <dgm:chMax val="0"/>
          <dgm:chPref val="0"/>
        </dgm:presLayoutVars>
      </dgm:prSet>
      <dgm:spPr/>
      <dgm:t>
        <a:bodyPr/>
        <a:lstStyle/>
        <a:p>
          <a:endParaRPr lang="fr-FR"/>
        </a:p>
      </dgm:t>
    </dgm:pt>
    <dgm:pt modelId="{002C8857-FA43-4D09-A239-CA8326C5E709}" type="pres">
      <dgm:prSet presAssocID="{F0617809-B46A-4F84-98A2-8B9625957753}" presName="rootConnector" presStyleLbl="node2" presStyleIdx="0" presStyleCnt="0"/>
      <dgm:spPr/>
      <dgm:t>
        <a:bodyPr/>
        <a:lstStyle/>
        <a:p>
          <a:endParaRPr lang="fr-FR"/>
        </a:p>
      </dgm:t>
    </dgm:pt>
    <dgm:pt modelId="{53D14F50-A9B2-4C7D-BF8B-1AEB10457A93}" type="pres">
      <dgm:prSet presAssocID="{F0617809-B46A-4F84-98A2-8B9625957753}" presName="hierChild4" presStyleCnt="0"/>
      <dgm:spPr/>
    </dgm:pt>
    <dgm:pt modelId="{D452132E-03B3-4D1C-A78F-CC603D6913E3}" type="pres">
      <dgm:prSet presAssocID="{F0617809-B46A-4F84-98A2-8B9625957753}" presName="hierChild5" presStyleCnt="0"/>
      <dgm:spPr/>
    </dgm:pt>
    <dgm:pt modelId="{6A533AD2-12CA-4E90-A1D8-BBCDBA525293}" type="pres">
      <dgm:prSet presAssocID="{74522F9A-2EBB-402B-B334-EEF110CB2C32}" presName="hierChild3" presStyleCnt="0"/>
      <dgm:spPr/>
    </dgm:pt>
  </dgm:ptLst>
  <dgm:cxnLst>
    <dgm:cxn modelId="{2801B045-4CD3-4CAD-B766-84EBC971B53D}" type="presOf" srcId="{D246EC5E-AA44-4319-B276-07070F03B61C}" destId="{0F43230D-5CE9-4A41-8893-184B07E87D12}" srcOrd="0" destOrd="0" presId="urn:microsoft.com/office/officeart/2008/layout/NameandTitleOrganizationalChart"/>
    <dgm:cxn modelId="{7A9E128A-7975-489E-99F8-778E61DBDB8F}" type="presOf" srcId="{5841C090-2011-404A-A887-84D780B310B6}" destId="{7339A2A2-0F37-48CD-994A-C005723D1B0F}" srcOrd="0" destOrd="0" presId="urn:microsoft.com/office/officeart/2008/layout/NameandTitleOrganizationalChart"/>
    <dgm:cxn modelId="{ED3342D2-01DE-44CA-84B9-32210403DA1B}" type="presOf" srcId="{F0617809-B46A-4F84-98A2-8B9625957753}" destId="{002C8857-FA43-4D09-A239-CA8326C5E709}" srcOrd="1" destOrd="0" presId="urn:microsoft.com/office/officeart/2008/layout/NameandTitleOrganizationalChart"/>
    <dgm:cxn modelId="{5A35102D-025B-45A7-B201-8DF0C97074E6}" type="presOf" srcId="{A533AAE2-0CE2-4302-B27D-0088F9D575CF}" destId="{1B8D4ADA-262A-4AE7-BFD5-64324B663B84}" srcOrd="0" destOrd="0" presId="urn:microsoft.com/office/officeart/2008/layout/NameandTitleOrganizationalChart"/>
    <dgm:cxn modelId="{E4406140-CF95-423A-802D-7613FB9934EF}" type="presOf" srcId="{74522F9A-2EBB-402B-B334-EEF110CB2C32}" destId="{92D98266-4DB0-43D8-9B44-0DFEDD0F0D07}" srcOrd="1" destOrd="0" presId="urn:microsoft.com/office/officeart/2008/layout/NameandTitleOrganizationalChart"/>
    <dgm:cxn modelId="{3FF1A3EA-696D-49CB-AEA9-6220581A38E4}" type="presOf" srcId="{CFFA7792-B538-45C7-991A-1B67627017E4}" destId="{9565BABD-CEC1-4618-AF4E-B6520F29D989}" srcOrd="0" destOrd="0" presId="urn:microsoft.com/office/officeart/2008/layout/NameandTitleOrganizationalChart"/>
    <dgm:cxn modelId="{366E2D44-96EF-4F98-BB0F-F155E115A1A4}" srcId="{D246EC5E-AA44-4319-B276-07070F03B61C}" destId="{74522F9A-2EBB-402B-B334-EEF110CB2C32}" srcOrd="0" destOrd="0" parTransId="{579000A6-C61F-4844-A42F-4553D53C0260}" sibTransId="{CFFA7792-B538-45C7-991A-1B67627017E4}"/>
    <dgm:cxn modelId="{4C72A1A3-0D5D-44CA-AA77-05C0A6539B40}" srcId="{74522F9A-2EBB-402B-B334-EEF110CB2C32}" destId="{F0617809-B46A-4F84-98A2-8B9625957753}" srcOrd="0" destOrd="0" parTransId="{5841C090-2011-404A-A887-84D780B310B6}" sibTransId="{A533AAE2-0CE2-4302-B27D-0088F9D575CF}"/>
    <dgm:cxn modelId="{958469E0-66DB-464E-AF3E-989A36C1DDC6}" type="presOf" srcId="{74522F9A-2EBB-402B-B334-EEF110CB2C32}" destId="{88857A93-23EB-4F34-8A0E-75CD79BF536E}" srcOrd="0" destOrd="0" presId="urn:microsoft.com/office/officeart/2008/layout/NameandTitleOrganizationalChart"/>
    <dgm:cxn modelId="{E56ED863-5045-429A-B031-326D1005B276}" type="presOf" srcId="{F0617809-B46A-4F84-98A2-8B9625957753}" destId="{FD7446DC-A102-46C0-9249-0C0E0AB73567}" srcOrd="0" destOrd="0" presId="urn:microsoft.com/office/officeart/2008/layout/NameandTitleOrganizationalChart"/>
    <dgm:cxn modelId="{5AEB149B-158F-4D43-8471-AB607715718F}" type="presParOf" srcId="{0F43230D-5CE9-4A41-8893-184B07E87D12}" destId="{9CD1B889-0F0C-4A7F-9E49-B18217F76010}" srcOrd="0" destOrd="0" presId="urn:microsoft.com/office/officeart/2008/layout/NameandTitleOrganizationalChart"/>
    <dgm:cxn modelId="{C21D71FB-E1D1-4CF9-BB1D-87155255B8D2}" type="presParOf" srcId="{9CD1B889-0F0C-4A7F-9E49-B18217F76010}" destId="{8E1BC298-647A-4BD5-8C89-2575869ECB5C}" srcOrd="0" destOrd="0" presId="urn:microsoft.com/office/officeart/2008/layout/NameandTitleOrganizationalChart"/>
    <dgm:cxn modelId="{FE7338D2-956A-4CAC-B627-F86463BB4B13}" type="presParOf" srcId="{8E1BC298-647A-4BD5-8C89-2575869ECB5C}" destId="{88857A93-23EB-4F34-8A0E-75CD79BF536E}" srcOrd="0" destOrd="0" presId="urn:microsoft.com/office/officeart/2008/layout/NameandTitleOrganizationalChart"/>
    <dgm:cxn modelId="{998EA29C-F81E-4D49-93C2-9402BE6F0A05}" type="presParOf" srcId="{8E1BC298-647A-4BD5-8C89-2575869ECB5C}" destId="{9565BABD-CEC1-4618-AF4E-B6520F29D989}" srcOrd="1" destOrd="0" presId="urn:microsoft.com/office/officeart/2008/layout/NameandTitleOrganizationalChart"/>
    <dgm:cxn modelId="{51545F3A-0634-456A-BA05-FBF2FF5E837E}" type="presParOf" srcId="{8E1BC298-647A-4BD5-8C89-2575869ECB5C}" destId="{92D98266-4DB0-43D8-9B44-0DFEDD0F0D07}" srcOrd="2" destOrd="0" presId="urn:microsoft.com/office/officeart/2008/layout/NameandTitleOrganizationalChart"/>
    <dgm:cxn modelId="{6659D0B4-38A8-4CF4-BB81-70E606A1C534}" type="presParOf" srcId="{9CD1B889-0F0C-4A7F-9E49-B18217F76010}" destId="{AB112E48-FE70-428D-855B-5E10F83B17E3}" srcOrd="1" destOrd="0" presId="urn:microsoft.com/office/officeart/2008/layout/NameandTitleOrganizationalChart"/>
    <dgm:cxn modelId="{D546941D-2ABF-48E0-B8E1-341F8101ED31}" type="presParOf" srcId="{AB112E48-FE70-428D-855B-5E10F83B17E3}" destId="{7339A2A2-0F37-48CD-994A-C005723D1B0F}" srcOrd="0" destOrd="0" presId="urn:microsoft.com/office/officeart/2008/layout/NameandTitleOrganizationalChart"/>
    <dgm:cxn modelId="{A8F550F9-11BC-45AD-AECA-AC7490824BA5}" type="presParOf" srcId="{AB112E48-FE70-428D-855B-5E10F83B17E3}" destId="{0584786A-5AF3-4E1F-892A-E414F1A509E3}" srcOrd="1" destOrd="0" presId="urn:microsoft.com/office/officeart/2008/layout/NameandTitleOrganizationalChart"/>
    <dgm:cxn modelId="{7D4BDD46-627C-4ADD-ACCC-04F8C5B4EAF6}" type="presParOf" srcId="{0584786A-5AF3-4E1F-892A-E414F1A509E3}" destId="{ED5BB606-2A44-44A7-8E1C-88CFB2F5B3D1}" srcOrd="0" destOrd="0" presId="urn:microsoft.com/office/officeart/2008/layout/NameandTitleOrganizationalChart"/>
    <dgm:cxn modelId="{46502FE8-2203-4C0F-8B09-DF0084E75877}" type="presParOf" srcId="{ED5BB606-2A44-44A7-8E1C-88CFB2F5B3D1}" destId="{FD7446DC-A102-46C0-9249-0C0E0AB73567}" srcOrd="0" destOrd="0" presId="urn:microsoft.com/office/officeart/2008/layout/NameandTitleOrganizationalChart"/>
    <dgm:cxn modelId="{F9D79AF8-4E9B-4F9E-897F-545EC073C8E9}" type="presParOf" srcId="{ED5BB606-2A44-44A7-8E1C-88CFB2F5B3D1}" destId="{1B8D4ADA-262A-4AE7-BFD5-64324B663B84}" srcOrd="1" destOrd="0" presId="urn:microsoft.com/office/officeart/2008/layout/NameandTitleOrganizationalChart"/>
    <dgm:cxn modelId="{B40E6585-32EF-46EE-8CE6-20EAF46648B7}" type="presParOf" srcId="{ED5BB606-2A44-44A7-8E1C-88CFB2F5B3D1}" destId="{002C8857-FA43-4D09-A239-CA8326C5E709}" srcOrd="2" destOrd="0" presId="urn:microsoft.com/office/officeart/2008/layout/NameandTitleOrganizationalChart"/>
    <dgm:cxn modelId="{78279697-4654-4CFE-A9E3-B60E5E2FBEE8}" type="presParOf" srcId="{0584786A-5AF3-4E1F-892A-E414F1A509E3}" destId="{53D14F50-A9B2-4C7D-BF8B-1AEB10457A93}" srcOrd="1" destOrd="0" presId="urn:microsoft.com/office/officeart/2008/layout/NameandTitleOrganizationalChart"/>
    <dgm:cxn modelId="{6C65CCA6-A897-4682-B576-79BF9A243424}" type="presParOf" srcId="{0584786A-5AF3-4E1F-892A-E414F1A509E3}" destId="{D452132E-03B3-4D1C-A78F-CC603D6913E3}" srcOrd="2" destOrd="0" presId="urn:microsoft.com/office/officeart/2008/layout/NameandTitleOrganizationalChart"/>
    <dgm:cxn modelId="{79BB6911-D33D-43EF-9D5A-F5CBF17465BD}" type="presParOf" srcId="{9CD1B889-0F0C-4A7F-9E49-B18217F76010}" destId="{6A533AD2-12CA-4E90-A1D8-BBCDBA525293}" srcOrd="2" destOrd="0" presId="urn:microsoft.com/office/officeart/2008/layout/NameandTitleOrganizational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39A2A2-0F37-48CD-994A-C005723D1B0F}">
      <dsp:nvSpPr>
        <dsp:cNvPr id="0" name=""/>
        <dsp:cNvSpPr/>
      </dsp:nvSpPr>
      <dsp:spPr>
        <a:xfrm>
          <a:off x="4075832" y="854602"/>
          <a:ext cx="91440" cy="416053"/>
        </a:xfrm>
        <a:custGeom>
          <a:avLst/>
          <a:gdLst/>
          <a:ahLst/>
          <a:cxnLst/>
          <a:rect l="0" t="0" r="0" b="0"/>
          <a:pathLst>
            <a:path>
              <a:moveTo>
                <a:pt x="45720" y="0"/>
              </a:moveTo>
              <a:lnTo>
                <a:pt x="45720" y="416053"/>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857A93-23EB-4F34-8A0E-75CD79BF536E}">
      <dsp:nvSpPr>
        <dsp:cNvPr id="0" name=""/>
        <dsp:cNvSpPr/>
      </dsp:nvSpPr>
      <dsp:spPr>
        <a:xfrm>
          <a:off x="1441010" y="38417"/>
          <a:ext cx="5361082" cy="816185"/>
        </a:xfrm>
        <a:prstGeom prst="rect">
          <a:avLst/>
        </a:prstGeom>
        <a:solidFill>
          <a:schemeClr val="accent1">
            <a:lumMod val="20000"/>
            <a:lumOff val="8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5173" numCol="1" spcCol="1270" anchor="ctr" anchorCtr="0">
          <a:noAutofit/>
        </a:bodyPr>
        <a:lstStyle/>
        <a:p>
          <a:pPr lvl="0" algn="ctr" defTabSz="800100">
            <a:lnSpc>
              <a:spcPct val="90000"/>
            </a:lnSpc>
            <a:spcBef>
              <a:spcPct val="0"/>
            </a:spcBef>
            <a:spcAft>
              <a:spcPct val="35000"/>
            </a:spcAft>
          </a:pPr>
          <a:r>
            <a:rPr lang="fr-FR" sz="1800" kern="1200" dirty="0" smtClean="0"/>
            <a:t>Conseil central de surveillance pénitentiaire (1)</a:t>
          </a:r>
          <a:endParaRPr lang="fr-FR" sz="1800" kern="1200" dirty="0"/>
        </a:p>
      </dsp:txBody>
      <dsp:txXfrm>
        <a:off x="1441010" y="38417"/>
        <a:ext cx="5361082" cy="816185"/>
      </dsp:txXfrm>
    </dsp:sp>
    <dsp:sp modelId="{9565BABD-CEC1-4618-AF4E-B6520F29D989}">
      <dsp:nvSpPr>
        <dsp:cNvPr id="0" name=""/>
        <dsp:cNvSpPr/>
      </dsp:nvSpPr>
      <dsp:spPr>
        <a:xfrm>
          <a:off x="2127244" y="652483"/>
          <a:ext cx="4461532" cy="237286"/>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lvl="0" algn="ctr" defTabSz="533400">
            <a:lnSpc>
              <a:spcPct val="90000"/>
            </a:lnSpc>
            <a:spcBef>
              <a:spcPct val="0"/>
            </a:spcBef>
            <a:spcAft>
              <a:spcPct val="35000"/>
            </a:spcAft>
          </a:pPr>
          <a:r>
            <a:rPr lang="fr-FR" sz="1200" kern="1200" dirty="0" smtClean="0"/>
            <a:t>Commissions d’appel (2: francophone et néerlandophone)</a:t>
          </a:r>
          <a:endParaRPr lang="fr-FR" sz="1200" kern="1200" dirty="0"/>
        </a:p>
      </dsp:txBody>
      <dsp:txXfrm>
        <a:off x="2127244" y="652483"/>
        <a:ext cx="4461532" cy="237286"/>
      </dsp:txXfrm>
    </dsp:sp>
    <dsp:sp modelId="{FD7446DC-A102-46C0-9249-0C0E0AB73567}">
      <dsp:nvSpPr>
        <dsp:cNvPr id="0" name=""/>
        <dsp:cNvSpPr/>
      </dsp:nvSpPr>
      <dsp:spPr>
        <a:xfrm>
          <a:off x="2193461" y="1270656"/>
          <a:ext cx="3856181" cy="816185"/>
        </a:xfrm>
        <a:prstGeom prst="rect">
          <a:avLst/>
        </a:prstGeom>
        <a:solidFill>
          <a:schemeClr val="accent3">
            <a:lumMod val="20000"/>
            <a:lumOff val="8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5173" numCol="1" spcCol="1270" anchor="ctr" anchorCtr="0">
          <a:noAutofit/>
        </a:bodyPr>
        <a:lstStyle/>
        <a:p>
          <a:pPr lvl="0" algn="ctr" defTabSz="800100">
            <a:lnSpc>
              <a:spcPct val="90000"/>
            </a:lnSpc>
            <a:spcBef>
              <a:spcPct val="0"/>
            </a:spcBef>
            <a:spcAft>
              <a:spcPct val="35000"/>
            </a:spcAft>
          </a:pPr>
          <a:r>
            <a:rPr lang="fr-FR" sz="1800" kern="1200" dirty="0" smtClean="0"/>
            <a:t>Commissions de surveillance (33)</a:t>
          </a:r>
          <a:endParaRPr lang="fr-FR" sz="1800" kern="1200" dirty="0"/>
        </a:p>
      </dsp:txBody>
      <dsp:txXfrm>
        <a:off x="2193461" y="1270656"/>
        <a:ext cx="3856181" cy="816185"/>
      </dsp:txXfrm>
    </dsp:sp>
    <dsp:sp modelId="{1B8D4ADA-262A-4AE7-BFD5-64324B663B84}">
      <dsp:nvSpPr>
        <dsp:cNvPr id="0" name=""/>
        <dsp:cNvSpPr/>
      </dsp:nvSpPr>
      <dsp:spPr>
        <a:xfrm>
          <a:off x="3011700" y="1909473"/>
          <a:ext cx="2692619" cy="264049"/>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lvl="0" algn="ctr" defTabSz="622300">
            <a:lnSpc>
              <a:spcPct val="90000"/>
            </a:lnSpc>
            <a:spcBef>
              <a:spcPct val="0"/>
            </a:spcBef>
            <a:spcAft>
              <a:spcPct val="35000"/>
            </a:spcAft>
          </a:pPr>
          <a:r>
            <a:rPr lang="fr-FR" sz="1400" kern="1200" dirty="0" smtClean="0"/>
            <a:t>Commissions des plaintes (33) </a:t>
          </a:r>
          <a:endParaRPr lang="fr-FR" sz="1400" kern="1200" dirty="0"/>
        </a:p>
      </dsp:txBody>
      <dsp:txXfrm>
        <a:off x="3011700" y="1909473"/>
        <a:ext cx="2692619" cy="264049"/>
      </dsp:txXfrm>
    </dsp:sp>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sz="quarter" idx="1"/>
          </p:nvPr>
        </p:nvSpPr>
        <p:spPr>
          <a:xfrm>
            <a:off x="3850444" y="0"/>
            <a:ext cx="2945659" cy="496332"/>
          </a:xfrm>
          <a:prstGeom prst="rect">
            <a:avLst/>
          </a:prstGeom>
        </p:spPr>
        <p:txBody>
          <a:bodyPr vert="horz" lIns="91440" tIns="45720" rIns="91440" bIns="45720" rtlCol="0"/>
          <a:lstStyle>
            <a:lvl1pPr algn="r">
              <a:defRPr sz="1200"/>
            </a:lvl1pPr>
          </a:lstStyle>
          <a:p>
            <a:fld id="{06062DD0-2751-46C0-9048-EB3F5FF8BC9F}" type="datetimeFigureOut">
              <a:rPr lang="fr-BE" smtClean="0"/>
              <a:t>30-04-21</a:t>
            </a:fld>
            <a:endParaRPr lang="fr-BE"/>
          </a:p>
        </p:txBody>
      </p:sp>
      <p:sp>
        <p:nvSpPr>
          <p:cNvPr id="4" name="Espace réservé du pied de page 3"/>
          <p:cNvSpPr>
            <a:spLocks noGrp="1"/>
          </p:cNvSpPr>
          <p:nvPr>
            <p:ph type="ftr" sz="quarter" idx="2"/>
          </p:nvPr>
        </p:nvSpPr>
        <p:spPr>
          <a:xfrm>
            <a:off x="1" y="9428584"/>
            <a:ext cx="2945659" cy="496332"/>
          </a:xfrm>
          <a:prstGeom prst="rect">
            <a:avLst/>
          </a:prstGeom>
        </p:spPr>
        <p:txBody>
          <a:bodyPr vert="horz" lIns="91440" tIns="45720" rIns="91440" bIns="45720" rtlCol="0" anchor="b"/>
          <a:lstStyle>
            <a:lvl1pPr algn="l">
              <a:defRPr sz="1200"/>
            </a:lvl1pPr>
          </a:lstStyle>
          <a:p>
            <a:endParaRPr lang="fr-BE"/>
          </a:p>
        </p:txBody>
      </p:sp>
      <p:sp>
        <p:nvSpPr>
          <p:cNvPr id="5" name="Espace réservé du numéro de diapositive 4"/>
          <p:cNvSpPr>
            <a:spLocks noGrp="1"/>
          </p:cNvSpPr>
          <p:nvPr>
            <p:ph type="sldNum" sz="quarter" idx="3"/>
          </p:nvPr>
        </p:nvSpPr>
        <p:spPr>
          <a:xfrm>
            <a:off x="3850444" y="9428584"/>
            <a:ext cx="2945659" cy="496332"/>
          </a:xfrm>
          <a:prstGeom prst="rect">
            <a:avLst/>
          </a:prstGeom>
        </p:spPr>
        <p:txBody>
          <a:bodyPr vert="horz" lIns="91440" tIns="45720" rIns="91440" bIns="45720" rtlCol="0" anchor="b"/>
          <a:lstStyle>
            <a:lvl1pPr algn="r">
              <a:defRPr sz="1200"/>
            </a:lvl1pPr>
          </a:lstStyle>
          <a:p>
            <a:fld id="{374D66A1-6FCE-4B0F-80D5-82BD9FF14A98}" type="slidenum">
              <a:rPr lang="fr-BE" smtClean="0"/>
              <a:t>‹N°›</a:t>
            </a:fld>
            <a:endParaRPr lang="fr-BE"/>
          </a:p>
        </p:txBody>
      </p:sp>
    </p:spTree>
    <p:extLst>
      <p:ext uri="{BB962C8B-B14F-4D97-AF65-F5344CB8AC3E}">
        <p14:creationId xmlns:p14="http://schemas.microsoft.com/office/powerpoint/2010/main" val="41073136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A4360572-483A-4A22-AC5D-10ADDAF8D440}" type="datetimeFigureOut">
              <a:rPr lang="fr-BE" smtClean="0"/>
              <a:t>30-04-21</a:t>
            </a:fld>
            <a:endParaRPr lang="fr-BE"/>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79768" y="4715156"/>
            <a:ext cx="5438140" cy="4466987"/>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1" y="9428584"/>
            <a:ext cx="2945659" cy="496332"/>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50444" y="9428584"/>
            <a:ext cx="2945659" cy="496332"/>
          </a:xfrm>
          <a:prstGeom prst="rect">
            <a:avLst/>
          </a:prstGeom>
        </p:spPr>
        <p:txBody>
          <a:bodyPr vert="horz" lIns="91440" tIns="45720" rIns="91440" bIns="45720" rtlCol="0" anchor="b"/>
          <a:lstStyle>
            <a:lvl1pPr algn="r">
              <a:defRPr sz="1200"/>
            </a:lvl1pPr>
          </a:lstStyle>
          <a:p>
            <a:fld id="{5C8A210E-7621-47B0-A523-0D72B715C457}" type="slidenum">
              <a:rPr lang="fr-BE" smtClean="0"/>
              <a:t>‹N°›</a:t>
            </a:fld>
            <a:endParaRPr lang="fr-BE"/>
          </a:p>
        </p:txBody>
      </p:sp>
    </p:spTree>
    <p:extLst>
      <p:ext uri="{BB962C8B-B14F-4D97-AF65-F5344CB8AC3E}">
        <p14:creationId xmlns:p14="http://schemas.microsoft.com/office/powerpoint/2010/main" val="1829871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baseline="0" dirty="0" smtClean="0"/>
          </a:p>
        </p:txBody>
      </p:sp>
      <p:sp>
        <p:nvSpPr>
          <p:cNvPr id="4" name="Espace réservé du numéro de diapositive 3"/>
          <p:cNvSpPr>
            <a:spLocks noGrp="1"/>
          </p:cNvSpPr>
          <p:nvPr>
            <p:ph type="sldNum" sz="quarter" idx="10"/>
          </p:nvPr>
        </p:nvSpPr>
        <p:spPr/>
        <p:txBody>
          <a:bodyPr/>
          <a:lstStyle/>
          <a:p>
            <a:fld id="{5C8A210E-7621-47B0-A523-0D72B715C457}" type="slidenum">
              <a:rPr lang="fr-BE" smtClean="0"/>
              <a:t>4</a:t>
            </a:fld>
            <a:endParaRPr lang="fr-BE"/>
          </a:p>
        </p:txBody>
      </p:sp>
    </p:spTree>
    <p:extLst>
      <p:ext uri="{BB962C8B-B14F-4D97-AF65-F5344CB8AC3E}">
        <p14:creationId xmlns:p14="http://schemas.microsoft.com/office/powerpoint/2010/main" val="414772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smtClean="0"/>
              <a:t>!!! EFFECTIVITE: respect des délais ?</a:t>
            </a:r>
          </a:p>
          <a:p>
            <a:r>
              <a:rPr lang="fr-BE" dirty="0" smtClean="0"/>
              <a:t>Compensation: réduction de peine ou indemnisation</a:t>
            </a:r>
            <a:r>
              <a:rPr lang="fr-BE" baseline="0" dirty="0" smtClean="0"/>
              <a:t> financière (au CE indemnités de procédure!)</a:t>
            </a:r>
            <a:endParaRPr lang="fr-BE" dirty="0"/>
          </a:p>
        </p:txBody>
      </p:sp>
      <p:sp>
        <p:nvSpPr>
          <p:cNvPr id="4" name="Espace réservé du numéro de diapositive 3"/>
          <p:cNvSpPr>
            <a:spLocks noGrp="1"/>
          </p:cNvSpPr>
          <p:nvPr>
            <p:ph type="sldNum" sz="quarter" idx="10"/>
          </p:nvPr>
        </p:nvSpPr>
        <p:spPr/>
        <p:txBody>
          <a:bodyPr/>
          <a:lstStyle/>
          <a:p>
            <a:fld id="{5C8A210E-7621-47B0-A523-0D72B715C457}" type="slidenum">
              <a:rPr lang="fr-BE" smtClean="0"/>
              <a:t>16</a:t>
            </a:fld>
            <a:endParaRPr lang="fr-BE"/>
          </a:p>
        </p:txBody>
      </p:sp>
    </p:spTree>
    <p:extLst>
      <p:ext uri="{BB962C8B-B14F-4D97-AF65-F5344CB8AC3E}">
        <p14:creationId xmlns:p14="http://schemas.microsoft.com/office/powerpoint/2010/main" val="42546550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5C8A210E-7621-47B0-A523-0D72B715C457}" type="slidenum">
              <a:rPr lang="fr-BE" smtClean="0"/>
              <a:t>17</a:t>
            </a:fld>
            <a:endParaRPr lang="fr-BE"/>
          </a:p>
        </p:txBody>
      </p:sp>
    </p:spTree>
    <p:extLst>
      <p:ext uri="{BB962C8B-B14F-4D97-AF65-F5344CB8AC3E}">
        <p14:creationId xmlns:p14="http://schemas.microsoft.com/office/powerpoint/2010/main" val="10438202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5C8A210E-7621-47B0-A523-0D72B715C457}" type="slidenum">
              <a:rPr lang="fr-BE" smtClean="0"/>
              <a:t>19</a:t>
            </a:fld>
            <a:endParaRPr lang="fr-BE"/>
          </a:p>
        </p:txBody>
      </p:sp>
    </p:spTree>
    <p:extLst>
      <p:ext uri="{BB962C8B-B14F-4D97-AF65-F5344CB8AC3E}">
        <p14:creationId xmlns:p14="http://schemas.microsoft.com/office/powerpoint/2010/main" val="2843073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5C8A210E-7621-47B0-A523-0D72B715C457}" type="slidenum">
              <a:rPr lang="fr-BE" smtClean="0"/>
              <a:t>5</a:t>
            </a:fld>
            <a:endParaRPr lang="fr-BE"/>
          </a:p>
        </p:txBody>
      </p:sp>
    </p:spTree>
    <p:extLst>
      <p:ext uri="{BB962C8B-B14F-4D97-AF65-F5344CB8AC3E}">
        <p14:creationId xmlns:p14="http://schemas.microsoft.com/office/powerpoint/2010/main" val="3040009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5C8A210E-7621-47B0-A523-0D72B715C457}" type="slidenum">
              <a:rPr lang="fr-BE" smtClean="0"/>
              <a:t>6</a:t>
            </a:fld>
            <a:endParaRPr lang="fr-BE"/>
          </a:p>
        </p:txBody>
      </p:sp>
    </p:spTree>
    <p:extLst>
      <p:ext uri="{BB962C8B-B14F-4D97-AF65-F5344CB8AC3E}">
        <p14:creationId xmlns:p14="http://schemas.microsoft.com/office/powerpoint/2010/main" val="2536452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5C8A210E-7621-47B0-A523-0D72B715C457}" type="slidenum">
              <a:rPr lang="fr-BE" smtClean="0"/>
              <a:t>7</a:t>
            </a:fld>
            <a:endParaRPr lang="fr-BE"/>
          </a:p>
        </p:txBody>
      </p:sp>
    </p:spTree>
    <p:extLst>
      <p:ext uri="{BB962C8B-B14F-4D97-AF65-F5344CB8AC3E}">
        <p14:creationId xmlns:p14="http://schemas.microsoft.com/office/powerpoint/2010/main" val="3509721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5C8A210E-7621-47B0-A523-0D72B715C457}" type="slidenum">
              <a:rPr lang="fr-BE" smtClean="0"/>
              <a:t>8</a:t>
            </a:fld>
            <a:endParaRPr lang="fr-BE"/>
          </a:p>
        </p:txBody>
      </p:sp>
    </p:spTree>
    <p:extLst>
      <p:ext uri="{BB962C8B-B14F-4D97-AF65-F5344CB8AC3E}">
        <p14:creationId xmlns:p14="http://schemas.microsoft.com/office/powerpoint/2010/main" val="1603909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5C8A210E-7621-47B0-A523-0D72B715C457}" type="slidenum">
              <a:rPr lang="fr-BE" smtClean="0"/>
              <a:t>10</a:t>
            </a:fld>
            <a:endParaRPr lang="fr-BE"/>
          </a:p>
        </p:txBody>
      </p:sp>
    </p:spTree>
    <p:extLst>
      <p:ext uri="{BB962C8B-B14F-4D97-AF65-F5344CB8AC3E}">
        <p14:creationId xmlns:p14="http://schemas.microsoft.com/office/powerpoint/2010/main" val="645261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5C8A210E-7621-47B0-A523-0D72B715C457}" type="slidenum">
              <a:rPr lang="fr-BE" smtClean="0"/>
              <a:t>11</a:t>
            </a:fld>
            <a:endParaRPr lang="fr-BE"/>
          </a:p>
        </p:txBody>
      </p:sp>
    </p:spTree>
    <p:extLst>
      <p:ext uri="{BB962C8B-B14F-4D97-AF65-F5344CB8AC3E}">
        <p14:creationId xmlns:p14="http://schemas.microsoft.com/office/powerpoint/2010/main" val="880641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eaLnBrk="1" fontAlgn="t" latinLnBrk="0" hangingPunct="1"/>
            <a:endParaRPr lang="fr-BE" b="0" dirty="0"/>
          </a:p>
        </p:txBody>
      </p:sp>
      <p:sp>
        <p:nvSpPr>
          <p:cNvPr id="4" name="Espace réservé du numéro de diapositive 3"/>
          <p:cNvSpPr>
            <a:spLocks noGrp="1"/>
          </p:cNvSpPr>
          <p:nvPr>
            <p:ph type="sldNum" sz="quarter" idx="10"/>
          </p:nvPr>
        </p:nvSpPr>
        <p:spPr/>
        <p:txBody>
          <a:bodyPr/>
          <a:lstStyle/>
          <a:p>
            <a:fld id="{5C8A210E-7621-47B0-A523-0D72B715C457}" type="slidenum">
              <a:rPr lang="fr-BE" smtClean="0"/>
              <a:t>13</a:t>
            </a:fld>
            <a:endParaRPr lang="fr-BE"/>
          </a:p>
        </p:txBody>
      </p:sp>
    </p:spTree>
    <p:extLst>
      <p:ext uri="{BB962C8B-B14F-4D97-AF65-F5344CB8AC3E}">
        <p14:creationId xmlns:p14="http://schemas.microsoft.com/office/powerpoint/2010/main" val="1787392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5C8A210E-7621-47B0-A523-0D72B715C457}" type="slidenum">
              <a:rPr lang="fr-BE" smtClean="0"/>
              <a:t>14</a:t>
            </a:fld>
            <a:endParaRPr lang="fr-BE"/>
          </a:p>
        </p:txBody>
      </p:sp>
    </p:spTree>
    <p:extLst>
      <p:ext uri="{BB962C8B-B14F-4D97-AF65-F5344CB8AC3E}">
        <p14:creationId xmlns:p14="http://schemas.microsoft.com/office/powerpoint/2010/main" val="3566829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smtClean="0"/>
              <a:t>Modifiez le style du titre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5ED72320-7202-4503-AEDD-7F7ECF0B58CB}" type="datetimeFigureOut">
              <a:rPr lang="fr-BE" smtClean="0"/>
              <a:t>30-04-21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9AA78DAB-B8F6-4746-B816-145D369FFB6F}" type="slidenum">
              <a:rPr lang="fr-BE" smtClean="0"/>
              <a:t>‹N°›</a:t>
            </a:fld>
            <a:endParaRPr lang="fr-BE"/>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895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ED72320-7202-4503-AEDD-7F7ECF0B58CB}" type="datetimeFigureOut">
              <a:rPr lang="fr-BE" smtClean="0"/>
              <a:t>30-04-21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9AA78DAB-B8F6-4746-B816-145D369FFB6F}" type="slidenum">
              <a:rPr lang="fr-BE" smtClean="0"/>
              <a:t>‹N°›</a:t>
            </a:fld>
            <a:endParaRPr lang="fr-BE"/>
          </a:p>
        </p:txBody>
      </p:sp>
    </p:spTree>
    <p:extLst>
      <p:ext uri="{BB962C8B-B14F-4D97-AF65-F5344CB8AC3E}">
        <p14:creationId xmlns:p14="http://schemas.microsoft.com/office/powerpoint/2010/main" val="1467609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ED72320-7202-4503-AEDD-7F7ECF0B58CB}" type="datetimeFigureOut">
              <a:rPr lang="fr-BE" smtClean="0"/>
              <a:t>30-04-21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9AA78DAB-B8F6-4746-B816-145D369FFB6F}" type="slidenum">
              <a:rPr lang="fr-BE" smtClean="0"/>
              <a:t>‹N°›</a:t>
            </a:fld>
            <a:endParaRPr lang="fr-BE"/>
          </a:p>
        </p:txBody>
      </p:sp>
    </p:spTree>
    <p:extLst>
      <p:ext uri="{BB962C8B-B14F-4D97-AF65-F5344CB8AC3E}">
        <p14:creationId xmlns:p14="http://schemas.microsoft.com/office/powerpoint/2010/main" val="401725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ED72320-7202-4503-AEDD-7F7ECF0B58CB}" type="datetimeFigureOut">
              <a:rPr lang="fr-BE" smtClean="0"/>
              <a:t>30-04-21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9AA78DAB-B8F6-4746-B816-145D369FFB6F}" type="slidenum">
              <a:rPr lang="fr-BE" smtClean="0"/>
              <a:t>‹N°›</a:t>
            </a:fld>
            <a:endParaRPr lang="fr-BE"/>
          </a:p>
        </p:txBody>
      </p:sp>
    </p:spTree>
    <p:extLst>
      <p:ext uri="{BB962C8B-B14F-4D97-AF65-F5344CB8AC3E}">
        <p14:creationId xmlns:p14="http://schemas.microsoft.com/office/powerpoint/2010/main" val="1723441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smtClean="0"/>
              <a:t>Modifiez le style du titre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5ED72320-7202-4503-AEDD-7F7ECF0B58CB}" type="datetimeFigureOut">
              <a:rPr lang="fr-BE" smtClean="0"/>
              <a:t>30-04-21</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9AA78DAB-B8F6-4746-B816-145D369FFB6F}" type="slidenum">
              <a:rPr lang="fr-BE" smtClean="0"/>
              <a:t>‹N°›</a:t>
            </a:fld>
            <a:endParaRPr lang="fr-BE"/>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7202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5ED72320-7202-4503-AEDD-7F7ECF0B58CB}" type="datetimeFigureOut">
              <a:rPr lang="fr-BE" smtClean="0"/>
              <a:t>30-04-21</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9AA78DAB-B8F6-4746-B816-145D369FFB6F}" type="slidenum">
              <a:rPr lang="fr-BE" smtClean="0"/>
              <a:t>‹N°›</a:t>
            </a:fld>
            <a:endParaRPr lang="fr-BE"/>
          </a:p>
        </p:txBody>
      </p:sp>
    </p:spTree>
    <p:extLst>
      <p:ext uri="{BB962C8B-B14F-4D97-AF65-F5344CB8AC3E}">
        <p14:creationId xmlns:p14="http://schemas.microsoft.com/office/powerpoint/2010/main" val="1574112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822960" y="2582334"/>
            <a:ext cx="3703320" cy="328676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4663440" y="2582334"/>
            <a:ext cx="3703320" cy="328676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5ED72320-7202-4503-AEDD-7F7ECF0B58CB}" type="datetimeFigureOut">
              <a:rPr lang="fr-BE" smtClean="0"/>
              <a:t>30-04-21</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9AA78DAB-B8F6-4746-B816-145D369FFB6F}" type="slidenum">
              <a:rPr lang="fr-BE" smtClean="0"/>
              <a:t>‹N°›</a:t>
            </a:fld>
            <a:endParaRPr lang="fr-BE"/>
          </a:p>
        </p:txBody>
      </p:sp>
    </p:spTree>
    <p:extLst>
      <p:ext uri="{BB962C8B-B14F-4D97-AF65-F5344CB8AC3E}">
        <p14:creationId xmlns:p14="http://schemas.microsoft.com/office/powerpoint/2010/main" val="1511327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5ED72320-7202-4503-AEDD-7F7ECF0B58CB}" type="datetimeFigureOut">
              <a:rPr lang="fr-BE" smtClean="0"/>
              <a:t>30-04-21</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9AA78DAB-B8F6-4746-B816-145D369FFB6F}" type="slidenum">
              <a:rPr lang="fr-BE" smtClean="0"/>
              <a:t>‹N°›</a:t>
            </a:fld>
            <a:endParaRPr lang="fr-BE"/>
          </a:p>
        </p:txBody>
      </p:sp>
    </p:spTree>
    <p:extLst>
      <p:ext uri="{BB962C8B-B14F-4D97-AF65-F5344CB8AC3E}">
        <p14:creationId xmlns:p14="http://schemas.microsoft.com/office/powerpoint/2010/main" val="1121472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ED72320-7202-4503-AEDD-7F7ECF0B58CB}" type="datetimeFigureOut">
              <a:rPr lang="fr-BE" smtClean="0"/>
              <a:t>30-04-21</a:t>
            </a:fld>
            <a:endParaRPr lang="fr-B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fr-BE"/>
          </a:p>
        </p:txBody>
      </p:sp>
      <p:sp>
        <p:nvSpPr>
          <p:cNvPr id="9" name="Slide Number Placeholder 8"/>
          <p:cNvSpPr>
            <a:spLocks noGrp="1"/>
          </p:cNvSpPr>
          <p:nvPr>
            <p:ph type="sldNum" sz="quarter" idx="12"/>
          </p:nvPr>
        </p:nvSpPr>
        <p:spPr/>
        <p:txBody>
          <a:bodyPr/>
          <a:lstStyle/>
          <a:p>
            <a:fld id="{9AA78DAB-B8F6-4746-B816-145D369FFB6F}" type="slidenum">
              <a:rPr lang="fr-BE" smtClean="0"/>
              <a:t>‹N°›</a:t>
            </a:fld>
            <a:endParaRPr lang="fr-BE"/>
          </a:p>
        </p:txBody>
      </p:sp>
    </p:spTree>
    <p:extLst>
      <p:ext uri="{BB962C8B-B14F-4D97-AF65-F5344CB8AC3E}">
        <p14:creationId xmlns:p14="http://schemas.microsoft.com/office/powerpoint/2010/main" val="1959271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fr-FR" smtClean="0"/>
              <a:t>Modifiez le style du titre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5ED72320-7202-4503-AEDD-7F7ECF0B58CB}" type="datetimeFigureOut">
              <a:rPr lang="fr-BE" smtClean="0"/>
              <a:t>30-04-21</a:t>
            </a:fld>
            <a:endParaRPr lang="fr-BE"/>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fr-B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AA78DAB-B8F6-4746-B816-145D369FFB6F}" type="slidenum">
              <a:rPr lang="fr-BE" smtClean="0"/>
              <a:t>‹N°›</a:t>
            </a:fld>
            <a:endParaRPr lang="fr-BE"/>
          </a:p>
        </p:txBody>
      </p:sp>
    </p:spTree>
    <p:extLst>
      <p:ext uri="{BB962C8B-B14F-4D97-AF65-F5344CB8AC3E}">
        <p14:creationId xmlns:p14="http://schemas.microsoft.com/office/powerpoint/2010/main" val="2956381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5ED72320-7202-4503-AEDD-7F7ECF0B58CB}" type="datetimeFigureOut">
              <a:rPr lang="fr-BE" smtClean="0"/>
              <a:t>30-04-21</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9AA78DAB-B8F6-4746-B816-145D369FFB6F}" type="slidenum">
              <a:rPr lang="fr-BE" smtClean="0"/>
              <a:t>‹N°›</a:t>
            </a:fld>
            <a:endParaRPr lang="fr-BE"/>
          </a:p>
        </p:txBody>
      </p:sp>
    </p:spTree>
    <p:extLst>
      <p:ext uri="{BB962C8B-B14F-4D97-AF65-F5344CB8AC3E}">
        <p14:creationId xmlns:p14="http://schemas.microsoft.com/office/powerpoint/2010/main" val="3483083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fr-FR" smtClean="0"/>
              <a:t>Modifiez le style du titre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5ED72320-7202-4503-AEDD-7F7ECF0B58CB}" type="datetimeFigureOut">
              <a:rPr lang="fr-BE" smtClean="0"/>
              <a:t>30-04-21</a:t>
            </a:fld>
            <a:endParaRPr lang="fr-BE"/>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fr-BE"/>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9AA78DAB-B8F6-4746-B816-145D369FFB6F}" type="slidenum">
              <a:rPr lang="fr-BE" smtClean="0"/>
              <a:t>‹N°›</a:t>
            </a:fld>
            <a:endParaRPr lang="fr-BE"/>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0029806"/>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plaintes@ccsp-plaintes.be"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mailto:klachten@ctrg-klachten.be"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Appel@ccsp-plaintes.be"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mailto:Beroep@ctrg-klachten.be"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Bgs0S7eX5fE&amp;feature=youtu.be" TargetMode="External"/><Relationship Id="rId2" Type="http://schemas.openxmlformats.org/officeDocument/2006/relationships/hyperlink" Target="https://www.youtube.com/watch?v=CmhSXOTufGY&amp;feature=youtu.be" TargetMode="External"/><Relationship Id="rId1" Type="http://schemas.openxmlformats.org/officeDocument/2006/relationships/slideLayout" Target="../slideLayouts/slideLayout2.xml"/><Relationship Id="rId5" Type="http://schemas.openxmlformats.org/officeDocument/2006/relationships/hyperlink" Target="https://www.youtube.com/watch?v=BUPTfcc78IM" TargetMode="External"/><Relationship Id="rId4" Type="http://schemas.openxmlformats.org/officeDocument/2006/relationships/hyperlink" Target="https://dial.uclouvain.be/pr/boreal/object/boreal:238134"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ccsp.belgium.b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223" y="2825504"/>
            <a:ext cx="9115553" cy="1440159"/>
          </a:xfrm>
        </p:spPr>
        <p:txBody>
          <a:bodyPr>
            <a:noAutofit/>
          </a:bodyPr>
          <a:lstStyle/>
          <a:p>
            <a:pPr algn="ctr"/>
            <a:r>
              <a:rPr lang="fr-FR" sz="3600" dirty="0" smtClean="0">
                <a:latin typeface="Trebuchet MS" charset="0"/>
                <a:ea typeface="Trebuchet MS" charset="0"/>
                <a:cs typeface="Trebuchet MS" charset="0"/>
              </a:rPr>
              <a:t/>
            </a:r>
            <a:br>
              <a:rPr lang="fr-FR" sz="3600" dirty="0" smtClean="0">
                <a:latin typeface="Trebuchet MS" charset="0"/>
                <a:ea typeface="Trebuchet MS" charset="0"/>
                <a:cs typeface="Trebuchet MS" charset="0"/>
              </a:rPr>
            </a:br>
            <a:r>
              <a:rPr lang="fr-FR" sz="3600" dirty="0" smtClean="0">
                <a:latin typeface="Trebuchet MS" charset="0"/>
                <a:ea typeface="Trebuchet MS" charset="0"/>
                <a:cs typeface="Trebuchet MS" charset="0"/>
              </a:rPr>
              <a:t/>
            </a:r>
            <a:br>
              <a:rPr lang="fr-FR" sz="3600" dirty="0" smtClean="0">
                <a:latin typeface="Trebuchet MS" charset="0"/>
                <a:ea typeface="Trebuchet MS" charset="0"/>
                <a:cs typeface="Trebuchet MS" charset="0"/>
              </a:rPr>
            </a:br>
            <a:r>
              <a:rPr lang="fr-FR" sz="3600" dirty="0">
                <a:latin typeface="Trebuchet MS" charset="0"/>
                <a:ea typeface="Trebuchet MS" charset="0"/>
                <a:cs typeface="Trebuchet MS" charset="0"/>
              </a:rPr>
              <a:t/>
            </a:r>
            <a:br>
              <a:rPr lang="fr-FR" sz="3600" dirty="0">
                <a:latin typeface="Trebuchet MS" charset="0"/>
                <a:ea typeface="Trebuchet MS" charset="0"/>
                <a:cs typeface="Trebuchet MS" charset="0"/>
              </a:rPr>
            </a:br>
            <a:r>
              <a:rPr lang="fr-FR" sz="3600" dirty="0">
                <a:latin typeface="Trebuchet MS" charset="0"/>
                <a:ea typeface="Trebuchet MS" charset="0"/>
                <a:cs typeface="Trebuchet MS" charset="0"/>
              </a:rPr>
              <a:t> </a:t>
            </a:r>
            <a:r>
              <a:rPr lang="fr-FR" sz="3400" dirty="0" smtClean="0">
                <a:latin typeface="Trebuchet MS" charset="0"/>
                <a:ea typeface="Trebuchet MS" charset="0"/>
                <a:cs typeface="Trebuchet MS" charset="0"/>
              </a:rPr>
              <a:t>Le droit de plainte des détenus</a:t>
            </a:r>
            <a:br>
              <a:rPr lang="fr-FR" sz="3400" dirty="0" smtClean="0">
                <a:latin typeface="Trebuchet MS" charset="0"/>
                <a:ea typeface="Trebuchet MS" charset="0"/>
                <a:cs typeface="Trebuchet MS" charset="0"/>
              </a:rPr>
            </a:br>
            <a:r>
              <a:rPr lang="fr-FR" sz="3400" dirty="0">
                <a:latin typeface="Trebuchet MS" charset="0"/>
                <a:ea typeface="Trebuchet MS" charset="0"/>
                <a:cs typeface="Trebuchet MS" charset="0"/>
              </a:rPr>
              <a:t/>
            </a:r>
            <a:br>
              <a:rPr lang="fr-FR" sz="3400" dirty="0">
                <a:latin typeface="Trebuchet MS" charset="0"/>
                <a:ea typeface="Trebuchet MS" charset="0"/>
                <a:cs typeface="Trebuchet MS" charset="0"/>
              </a:rPr>
            </a:br>
            <a:r>
              <a:rPr lang="fr-BE" sz="2200" i="1" dirty="0" smtClean="0">
                <a:latin typeface="Trebuchet MS" charset="0"/>
                <a:ea typeface="Trebuchet MS" charset="0"/>
                <a:cs typeface="Trebuchet MS" charset="0"/>
              </a:rPr>
              <a:t>Après-midi d’étude, premier bilan d’application – 30 avril 2021</a:t>
            </a:r>
            <a:endParaRPr lang="fr-BE" sz="2400" b="1" i="1" dirty="0">
              <a:latin typeface="Trebuchet MS" charset="0"/>
              <a:ea typeface="Trebuchet MS" charset="0"/>
              <a:cs typeface="Trebuchet MS" charset="0"/>
            </a:endParaRPr>
          </a:p>
        </p:txBody>
      </p:sp>
      <p:sp>
        <p:nvSpPr>
          <p:cNvPr id="3" name="Sous-titre 2"/>
          <p:cNvSpPr>
            <a:spLocks noGrp="1"/>
          </p:cNvSpPr>
          <p:nvPr>
            <p:ph type="subTitle" idx="1"/>
          </p:nvPr>
        </p:nvSpPr>
        <p:spPr>
          <a:xfrm>
            <a:off x="-14224" y="4485982"/>
            <a:ext cx="9144000" cy="1296144"/>
          </a:xfrm>
        </p:spPr>
        <p:txBody>
          <a:bodyPr>
            <a:noAutofit/>
          </a:bodyPr>
          <a:lstStyle/>
          <a:p>
            <a:pPr algn="ctr"/>
            <a:r>
              <a:rPr lang="fr-FR" sz="2600" b="1" dirty="0" smtClean="0">
                <a:latin typeface="Trebuchet MS" charset="0"/>
                <a:ea typeface="Trebuchet MS" charset="0"/>
                <a:cs typeface="Trebuchet MS" charset="0"/>
              </a:rPr>
              <a:t>Léa TEPER</a:t>
            </a:r>
            <a:endParaRPr lang="fr-BE" sz="2600" b="1" dirty="0" smtClean="0">
              <a:latin typeface="Trebuchet MS" charset="0"/>
              <a:ea typeface="Trebuchet MS" charset="0"/>
              <a:cs typeface="Trebuchet MS" charset="0"/>
            </a:endParaRPr>
          </a:p>
        </p:txBody>
      </p:sp>
      <p:pic>
        <p:nvPicPr>
          <p:cNvPr id="5" name="Image 4"/>
          <p:cNvPicPr>
            <a:picLocks noChangeAspect="1"/>
          </p:cNvPicPr>
          <p:nvPr/>
        </p:nvPicPr>
        <p:blipFill>
          <a:blip r:embed="rId2"/>
          <a:stretch>
            <a:fillRect/>
          </a:stretch>
        </p:blipFill>
        <p:spPr>
          <a:xfrm>
            <a:off x="251520" y="5436776"/>
            <a:ext cx="2448272" cy="565669"/>
          </a:xfrm>
          <a:prstGeom prst="rect">
            <a:avLst/>
          </a:prstGeom>
        </p:spPr>
      </p:pic>
    </p:spTree>
    <p:extLst>
      <p:ext uri="{BB962C8B-B14F-4D97-AF65-F5344CB8AC3E}">
        <p14:creationId xmlns:p14="http://schemas.microsoft.com/office/powerpoint/2010/main" val="20406800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899592" y="1988840"/>
            <a:ext cx="7787208" cy="4869160"/>
          </a:xfrm>
        </p:spPr>
        <p:txBody>
          <a:bodyPr>
            <a:normAutofit/>
          </a:bodyPr>
          <a:lstStyle/>
          <a:p>
            <a:r>
              <a:rPr lang="fr-FR" dirty="0"/>
              <a:t>Exemples tirés de la 1</a:t>
            </a:r>
            <a:r>
              <a:rPr lang="fr-FR" baseline="30000" dirty="0"/>
              <a:t>ère</a:t>
            </a:r>
            <a:r>
              <a:rPr lang="fr-FR" dirty="0"/>
              <a:t> jurisprudence</a:t>
            </a:r>
            <a:r>
              <a:rPr lang="fr-FR" dirty="0" smtClean="0"/>
              <a:t>:</a:t>
            </a:r>
            <a:endParaRPr lang="fr-BE" dirty="0">
              <a:solidFill>
                <a:schemeClr val="accent1"/>
              </a:solidFill>
            </a:endParaRPr>
          </a:p>
          <a:p>
            <a:pPr lvl="1">
              <a:buFont typeface="Wingdings" panose="05000000000000000000" pitchFamily="2" charset="2"/>
              <a:buChar char="Ø"/>
            </a:pPr>
            <a:r>
              <a:rPr lang="fr-BE" dirty="0"/>
              <a:t>Les </a:t>
            </a:r>
            <a:r>
              <a:rPr lang="fr-BE" b="1" dirty="0" smtClean="0"/>
              <a:t>mesures de sécurité particulières</a:t>
            </a:r>
            <a:endParaRPr lang="fr-BE" dirty="0" smtClean="0"/>
          </a:p>
          <a:p>
            <a:pPr lvl="2">
              <a:buFont typeface="Courier New" panose="02070309020205020404" pitchFamily="49" charset="0"/>
              <a:buChar char="o"/>
            </a:pPr>
            <a:r>
              <a:rPr lang="fr-FR" i="1" dirty="0" smtClean="0">
                <a:solidFill>
                  <a:schemeClr val="accent1"/>
                </a:solidFill>
              </a:rPr>
              <a:t>Annulation </a:t>
            </a:r>
            <a:r>
              <a:rPr lang="fr-FR" i="1" dirty="0">
                <a:solidFill>
                  <a:schemeClr val="accent1"/>
                </a:solidFill>
              </a:rPr>
              <a:t>de la décision d’un directeur qui imposait à un détenu les restrictions suivantes : interdiction d’ouvrir la grille américaine de la cellule nue (sauf exceptions précisées par la décision), passage des repas par le passe-plat, appel à l’équipe d’intervention avec équipement en cas d’intervention médicale  car </a:t>
            </a:r>
            <a:r>
              <a:rPr lang="fr-FR" i="1" dirty="0" smtClean="0">
                <a:solidFill>
                  <a:schemeClr val="accent1"/>
                </a:solidFill>
              </a:rPr>
              <a:t>MSPI </a:t>
            </a:r>
            <a:r>
              <a:rPr lang="fr-BE" dirty="0">
                <a:solidFill>
                  <a:schemeClr val="tx2"/>
                </a:solidFill>
              </a:rPr>
              <a:t>(</a:t>
            </a:r>
            <a:r>
              <a:rPr lang="fr-BE" dirty="0" smtClean="0">
                <a:solidFill>
                  <a:schemeClr val="tx2"/>
                </a:solidFill>
              </a:rPr>
              <a:t>CAF </a:t>
            </a:r>
            <a:r>
              <a:rPr lang="fr-BE" dirty="0">
                <a:solidFill>
                  <a:schemeClr val="tx2"/>
                </a:solidFill>
              </a:rPr>
              <a:t>n°20/0011 – 17/11/20</a:t>
            </a:r>
            <a:r>
              <a:rPr lang="fr-BE" dirty="0" smtClean="0">
                <a:solidFill>
                  <a:schemeClr val="tx2"/>
                </a:solidFill>
              </a:rPr>
              <a:t>)</a:t>
            </a:r>
          </a:p>
          <a:p>
            <a:pPr lvl="2">
              <a:buFont typeface="Courier New" panose="02070309020205020404" pitchFamily="49" charset="0"/>
              <a:buChar char="o"/>
            </a:pPr>
            <a:r>
              <a:rPr lang="fr-BE" i="1" dirty="0" smtClean="0">
                <a:solidFill>
                  <a:schemeClr val="accent1"/>
                </a:solidFill>
              </a:rPr>
              <a:t>Observation de nuit = MSPI (et pas mesure provisoire) et doivent être prévues dans une décision</a:t>
            </a:r>
            <a:r>
              <a:rPr lang="fr-FR" i="1" dirty="0" smtClean="0"/>
              <a:t>, cf. 112, § 1</a:t>
            </a:r>
            <a:r>
              <a:rPr lang="fr-FR" i="1" baseline="30000" dirty="0" smtClean="0"/>
              <a:t>er</a:t>
            </a:r>
            <a:r>
              <a:rPr lang="fr-FR" i="1" dirty="0" smtClean="0"/>
              <a:t>, 3° LP </a:t>
            </a:r>
            <a:r>
              <a:rPr lang="fr-FR" dirty="0" smtClean="0">
                <a:solidFill>
                  <a:schemeClr val="tx2"/>
                </a:solidFill>
              </a:rPr>
              <a:t>(</a:t>
            </a:r>
            <a:r>
              <a:rPr lang="fr-FR" dirty="0" err="1" smtClean="0">
                <a:solidFill>
                  <a:schemeClr val="tx2"/>
                </a:solidFill>
              </a:rPr>
              <a:t>CdP</a:t>
            </a:r>
            <a:r>
              <a:rPr lang="fr-FR" dirty="0" smtClean="0">
                <a:solidFill>
                  <a:schemeClr val="tx2"/>
                </a:solidFill>
              </a:rPr>
              <a:t> n°KC29/20-0010 -15/01/2021)</a:t>
            </a:r>
            <a:endParaRPr lang="fr-BE" dirty="0">
              <a:solidFill>
                <a:schemeClr val="tx2"/>
              </a:solidFill>
            </a:endParaRPr>
          </a:p>
          <a:p>
            <a:pPr lvl="1">
              <a:buFont typeface="Wingdings" panose="05000000000000000000" pitchFamily="2" charset="2"/>
              <a:buChar char="Ø"/>
            </a:pPr>
            <a:r>
              <a:rPr lang="fr-BE" dirty="0"/>
              <a:t>Les </a:t>
            </a:r>
            <a:r>
              <a:rPr lang="fr-BE" b="1" dirty="0" smtClean="0"/>
              <a:t>instruction COVID </a:t>
            </a:r>
            <a:r>
              <a:rPr lang="fr-BE" dirty="0" smtClean="0"/>
              <a:t>(sanction disciplinaire déguisée)</a:t>
            </a:r>
          </a:p>
          <a:p>
            <a:pPr lvl="2">
              <a:buFont typeface="Courier New" panose="02070309020205020404" pitchFamily="49" charset="0"/>
              <a:buChar char="o"/>
            </a:pPr>
            <a:r>
              <a:rPr lang="fr-BE" i="1" dirty="0" smtClean="0">
                <a:solidFill>
                  <a:schemeClr val="accent1"/>
                </a:solidFill>
              </a:rPr>
              <a:t>Mise </a:t>
            </a:r>
            <a:r>
              <a:rPr lang="fr-BE" i="1" dirty="0">
                <a:solidFill>
                  <a:schemeClr val="accent1"/>
                </a:solidFill>
              </a:rPr>
              <a:t>en quarantaine préventive = décision individuelle car pouvoir d’appréciation de la </a:t>
            </a:r>
            <a:r>
              <a:rPr lang="fr-BE" i="1" dirty="0" smtClean="0">
                <a:solidFill>
                  <a:schemeClr val="accent1"/>
                </a:solidFill>
              </a:rPr>
              <a:t>direction. Règle </a:t>
            </a:r>
            <a:r>
              <a:rPr lang="fr-BE" i="1" dirty="0">
                <a:solidFill>
                  <a:schemeClr val="accent1"/>
                </a:solidFill>
              </a:rPr>
              <a:t>= légitime MAIS sanction liée au non-respect de la règle = </a:t>
            </a:r>
            <a:r>
              <a:rPr lang="fr-BE" i="1" dirty="0" smtClean="0">
                <a:solidFill>
                  <a:schemeClr val="accent1"/>
                </a:solidFill>
              </a:rPr>
              <a:t>disproportionnée. Le caractère </a:t>
            </a:r>
            <a:r>
              <a:rPr lang="fr-BE" i="1" dirty="0">
                <a:solidFill>
                  <a:schemeClr val="accent1"/>
                </a:solidFill>
              </a:rPr>
              <a:t>automatique de la mesure préventive </a:t>
            </a:r>
            <a:r>
              <a:rPr lang="fr-BE" i="1" dirty="0" smtClean="0">
                <a:solidFill>
                  <a:schemeClr val="accent1"/>
                </a:solidFill>
              </a:rPr>
              <a:t>interpelle et la </a:t>
            </a:r>
            <a:r>
              <a:rPr lang="fr-BE" i="1" dirty="0">
                <a:solidFill>
                  <a:schemeClr val="accent1"/>
                </a:solidFill>
              </a:rPr>
              <a:t>mesure s’apparente à une sanction disciplinaire </a:t>
            </a:r>
            <a:r>
              <a:rPr lang="fr-BE" i="1" dirty="0" smtClean="0">
                <a:solidFill>
                  <a:schemeClr val="accent1"/>
                </a:solidFill>
              </a:rPr>
              <a:t>déguisée </a:t>
            </a:r>
            <a:r>
              <a:rPr lang="fr-BE" dirty="0" smtClean="0">
                <a:solidFill>
                  <a:schemeClr val="tx2"/>
                </a:solidFill>
              </a:rPr>
              <a:t>(CAF n°21-006 - 22/02/2021)</a:t>
            </a:r>
            <a:endParaRPr lang="fr-BE" dirty="0">
              <a:solidFill>
                <a:schemeClr val="tx2"/>
              </a:solidFill>
            </a:endParaRPr>
          </a:p>
          <a:p>
            <a:pPr lvl="3"/>
            <a:endParaRPr lang="fr-BE" sz="1500" dirty="0"/>
          </a:p>
          <a:p>
            <a:pPr lvl="1">
              <a:buFont typeface="Wingdings" panose="05000000000000000000" pitchFamily="2" charset="2"/>
              <a:buChar char="Ø"/>
            </a:pPr>
            <a:endParaRPr lang="fr-BE" dirty="0"/>
          </a:p>
          <a:p>
            <a:endParaRPr lang="fr-BE" dirty="0"/>
          </a:p>
        </p:txBody>
      </p:sp>
      <p:sp>
        <p:nvSpPr>
          <p:cNvPr id="6" name="Titre 1"/>
          <p:cNvSpPr>
            <a:spLocks noGrp="1"/>
          </p:cNvSpPr>
          <p:nvPr>
            <p:ph type="title"/>
          </p:nvPr>
        </p:nvSpPr>
        <p:spPr>
          <a:xfrm>
            <a:off x="899592" y="620688"/>
            <a:ext cx="8686800" cy="1066800"/>
          </a:xfrm>
        </p:spPr>
        <p:txBody>
          <a:bodyPr>
            <a:noAutofit/>
          </a:bodyPr>
          <a:lstStyle/>
          <a:p>
            <a:r>
              <a:rPr lang="fr-BE" sz="4000" i="1" dirty="0">
                <a:solidFill>
                  <a:schemeClr val="tx2"/>
                </a:solidFill>
              </a:rPr>
              <a:t>2.2. Champ </a:t>
            </a:r>
            <a:r>
              <a:rPr lang="fr-BE" sz="4000" i="1" dirty="0" smtClean="0">
                <a:solidFill>
                  <a:schemeClr val="tx2"/>
                </a:solidFill>
              </a:rPr>
              <a:t>d’application</a:t>
            </a:r>
            <a:endParaRPr lang="fr-BE" sz="4000" i="1" dirty="0">
              <a:solidFill>
                <a:schemeClr val="tx2"/>
              </a:solidFill>
            </a:endParaRPr>
          </a:p>
        </p:txBody>
      </p:sp>
    </p:spTree>
    <p:extLst>
      <p:ext uri="{BB962C8B-B14F-4D97-AF65-F5344CB8AC3E}">
        <p14:creationId xmlns:p14="http://schemas.microsoft.com/office/powerpoint/2010/main" val="38632053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1600" y="692696"/>
            <a:ext cx="8229600" cy="1066800"/>
          </a:xfrm>
        </p:spPr>
        <p:txBody>
          <a:bodyPr>
            <a:normAutofit/>
          </a:bodyPr>
          <a:lstStyle/>
          <a:p>
            <a:r>
              <a:rPr lang="fr-BE" sz="4000" i="1" dirty="0">
                <a:solidFill>
                  <a:schemeClr val="tx2"/>
                </a:solidFill>
              </a:rPr>
              <a:t>2.3. Schéma de la procédure</a:t>
            </a:r>
          </a:p>
        </p:txBody>
      </p:sp>
      <p:sp>
        <p:nvSpPr>
          <p:cNvPr id="3" name="Espace réservé du contenu 2"/>
          <p:cNvSpPr>
            <a:spLocks noGrp="1"/>
          </p:cNvSpPr>
          <p:nvPr>
            <p:ph idx="1"/>
          </p:nvPr>
        </p:nvSpPr>
        <p:spPr>
          <a:xfrm>
            <a:off x="611560" y="1916832"/>
            <a:ext cx="8424936" cy="4325112"/>
          </a:xfrm>
        </p:spPr>
        <p:txBody>
          <a:bodyPr>
            <a:normAutofit/>
          </a:bodyPr>
          <a:lstStyle/>
          <a:p>
            <a:pPr>
              <a:buFont typeface="Wingdings" panose="05000000000000000000" pitchFamily="2" charset="2"/>
              <a:buChar char="Ø"/>
            </a:pPr>
            <a:r>
              <a:rPr lang="fr-BE" sz="2400" dirty="0" smtClean="0"/>
              <a:t> </a:t>
            </a:r>
            <a:r>
              <a:rPr lang="fr-BE" sz="2400" dirty="0" err="1" smtClean="0"/>
              <a:t>CdP</a:t>
            </a:r>
            <a:r>
              <a:rPr lang="fr-BE" sz="2400" dirty="0" smtClean="0"/>
              <a:t> compétente = de la prison où est prise la décision</a:t>
            </a:r>
          </a:p>
          <a:p>
            <a:pPr>
              <a:buFont typeface="Wingdings" panose="05000000000000000000" pitchFamily="2" charset="2"/>
              <a:buChar char="Ø"/>
            </a:pPr>
            <a:r>
              <a:rPr lang="fr-BE" sz="2400" dirty="0"/>
              <a:t> </a:t>
            </a:r>
            <a:r>
              <a:rPr lang="fr-BE" sz="2400" dirty="0" smtClean="0"/>
              <a:t>Formalisme limité : </a:t>
            </a:r>
          </a:p>
          <a:p>
            <a:pPr lvl="1"/>
            <a:r>
              <a:rPr lang="fr-BE" sz="2000" b="1" dirty="0" smtClean="0"/>
              <a:t>Loi sur l’emploi des langues en matière administrative </a:t>
            </a:r>
            <a:r>
              <a:rPr lang="fr-BE" sz="2000" dirty="0" smtClean="0"/>
              <a:t>(150, § 3, LP)</a:t>
            </a:r>
          </a:p>
          <a:p>
            <a:pPr lvl="2">
              <a:buFont typeface="Arial" panose="020B0604020202020204" pitchFamily="34" charset="0"/>
              <a:buChar char="•"/>
            </a:pPr>
            <a:r>
              <a:rPr lang="fr-BE" sz="1600" dirty="0" smtClean="0"/>
              <a:t>En néerlandais au Nord; en français au Sud; au choix à Bruxelles (pas de prison en région de langue allemande)</a:t>
            </a:r>
          </a:p>
          <a:p>
            <a:pPr lvl="2">
              <a:buFont typeface="Arial" panose="020B0604020202020204" pitchFamily="34" charset="0"/>
              <a:buChar char="•"/>
            </a:pPr>
            <a:r>
              <a:rPr lang="fr-BE" sz="1600" dirty="0" smtClean="0"/>
              <a:t>Détenu illettré ou ne parlant pas la langue bénéficie d’une assistance </a:t>
            </a:r>
          </a:p>
          <a:p>
            <a:pPr lvl="1"/>
            <a:r>
              <a:rPr lang="fr-BE" sz="2000" dirty="0" smtClean="0"/>
              <a:t>Plainte à adresser au secrétariat des plaintes:</a:t>
            </a:r>
          </a:p>
          <a:p>
            <a:pPr lvl="2">
              <a:buFont typeface="Arial" panose="020B0604020202020204" pitchFamily="34" charset="0"/>
              <a:buChar char="•"/>
            </a:pPr>
            <a:r>
              <a:rPr lang="fr-BE" sz="1600" dirty="0" smtClean="0"/>
              <a:t>Par le détenu (via la CdS ou par la poste)</a:t>
            </a:r>
          </a:p>
          <a:p>
            <a:pPr lvl="2">
              <a:buFont typeface="Arial" panose="020B0604020202020204" pitchFamily="34" charset="0"/>
              <a:buChar char="•"/>
            </a:pPr>
            <a:r>
              <a:rPr lang="fr-BE" sz="1600" dirty="0" smtClean="0"/>
              <a:t>Par une personne de confiance ou son avocat (mail: </a:t>
            </a:r>
            <a:r>
              <a:rPr lang="fr-BE" sz="1600" dirty="0"/>
              <a:t>en français à</a:t>
            </a:r>
            <a:r>
              <a:rPr lang="fr-BE" sz="1600" b="1" dirty="0"/>
              <a:t> </a:t>
            </a:r>
            <a:r>
              <a:rPr lang="fr-BE" sz="1600" b="1" dirty="0">
                <a:hlinkClick r:id="rId3"/>
              </a:rPr>
              <a:t>plaintes@ccsp-plaintes.be</a:t>
            </a:r>
            <a:r>
              <a:rPr lang="fr-BE" sz="1600" dirty="0"/>
              <a:t>; </a:t>
            </a:r>
            <a:r>
              <a:rPr lang="fr-BE" sz="1600" dirty="0" smtClean="0"/>
              <a:t/>
            </a:r>
            <a:br>
              <a:rPr lang="fr-BE" sz="1600" dirty="0" smtClean="0"/>
            </a:br>
            <a:r>
              <a:rPr lang="fr-BE" sz="1600" dirty="0" smtClean="0"/>
              <a:t>en </a:t>
            </a:r>
            <a:r>
              <a:rPr lang="fr-BE" sz="1600" dirty="0"/>
              <a:t>néerlandais à </a:t>
            </a:r>
            <a:r>
              <a:rPr lang="fr-BE" sz="1600" b="1" dirty="0" smtClean="0">
                <a:hlinkClick r:id="rId4"/>
              </a:rPr>
              <a:t>klachten@ctrg-klachten.be</a:t>
            </a:r>
            <a:r>
              <a:rPr lang="fr-BE" sz="1600" dirty="0" smtClean="0"/>
              <a:t>) </a:t>
            </a:r>
          </a:p>
          <a:p>
            <a:pPr lvl="1"/>
            <a:r>
              <a:rPr lang="fr-BE" sz="2000" dirty="0" smtClean="0"/>
              <a:t>Plainte mentionne la </a:t>
            </a:r>
            <a:r>
              <a:rPr lang="fr-BE" sz="2000" b="1" dirty="0" smtClean="0"/>
              <a:t>décision contestée </a:t>
            </a:r>
            <a:r>
              <a:rPr lang="fr-BE" sz="2000" dirty="0" smtClean="0"/>
              <a:t>et les </a:t>
            </a:r>
            <a:r>
              <a:rPr lang="fr-BE" sz="2000" b="1" dirty="0" smtClean="0"/>
              <a:t>motifs</a:t>
            </a:r>
            <a:r>
              <a:rPr lang="fr-BE" sz="2000" dirty="0" smtClean="0"/>
              <a:t> du recours (150, § 2, LP)</a:t>
            </a:r>
            <a:endParaRPr lang="fr-BE" sz="2000" dirty="0"/>
          </a:p>
          <a:p>
            <a:pPr lvl="1"/>
            <a:r>
              <a:rPr lang="fr-BE" sz="2000" b="1" dirty="0" smtClean="0"/>
              <a:t>Requête standardisée </a:t>
            </a:r>
            <a:r>
              <a:rPr lang="fr-BE" sz="2000" dirty="0" smtClean="0"/>
              <a:t>mise à disposition du détenu mais pas obligatoire</a:t>
            </a:r>
          </a:p>
          <a:p>
            <a:pPr lvl="1"/>
            <a:endParaRPr lang="fr-BE" dirty="0"/>
          </a:p>
        </p:txBody>
      </p:sp>
    </p:spTree>
    <p:extLst>
      <p:ext uri="{BB962C8B-B14F-4D97-AF65-F5344CB8AC3E}">
        <p14:creationId xmlns:p14="http://schemas.microsoft.com/office/powerpoint/2010/main" val="38115249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srcRect l="38194" t="24500" r="37394" b="13201"/>
          <a:stretch/>
        </p:blipFill>
        <p:spPr>
          <a:xfrm>
            <a:off x="2411760" y="260648"/>
            <a:ext cx="4144442" cy="5949280"/>
          </a:xfrm>
          <a:prstGeom prst="rect">
            <a:avLst/>
          </a:prstGeom>
        </p:spPr>
      </p:pic>
    </p:spTree>
    <p:extLst>
      <p:ext uri="{BB962C8B-B14F-4D97-AF65-F5344CB8AC3E}">
        <p14:creationId xmlns:p14="http://schemas.microsoft.com/office/powerpoint/2010/main" val="12569260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71599" y="1759496"/>
            <a:ext cx="7632849" cy="4909864"/>
          </a:xfrm>
        </p:spPr>
        <p:txBody>
          <a:bodyPr>
            <a:normAutofit/>
          </a:bodyPr>
          <a:lstStyle/>
          <a:p>
            <a:pPr>
              <a:buFont typeface="Wingdings" panose="05000000000000000000" pitchFamily="2" charset="2"/>
              <a:buChar char="Ø"/>
            </a:pPr>
            <a:r>
              <a:rPr lang="fr-BE" sz="1900" dirty="0" smtClean="0"/>
              <a:t>Délais:</a:t>
            </a:r>
          </a:p>
          <a:p>
            <a:pPr lvl="1"/>
            <a:r>
              <a:rPr lang="fr-BE" sz="1500" dirty="0" smtClean="0"/>
              <a:t>Détenu a </a:t>
            </a:r>
            <a:r>
              <a:rPr lang="fr-BE" sz="1500" b="1" dirty="0" smtClean="0"/>
              <a:t>7 jours </a:t>
            </a:r>
            <a:r>
              <a:rPr lang="fr-BE" sz="1500" dirty="0" smtClean="0"/>
              <a:t>pour introduire sa plainte (art. 150, §§ 4 et 5, LP)</a:t>
            </a:r>
          </a:p>
          <a:p>
            <a:pPr lvl="2">
              <a:buFont typeface="Arial" panose="020B0604020202020204" pitchFamily="34" charset="0"/>
              <a:buChar char="•"/>
            </a:pPr>
            <a:r>
              <a:rPr lang="fr-BE" sz="1500" dirty="0" smtClean="0"/>
              <a:t>reste recevable s’il apparaît que le détenu a agi « aussi rapidement que ce qui pouvait être raisonnablement attendu de lui »</a:t>
            </a:r>
          </a:p>
          <a:p>
            <a:pPr lvl="2">
              <a:buFont typeface="Arial" panose="020B0604020202020204" pitchFamily="34" charset="0"/>
              <a:buChar char="•"/>
            </a:pPr>
            <a:r>
              <a:rPr lang="fr-BE" sz="1500" dirty="0" smtClean="0"/>
              <a:t>Décision d’une </a:t>
            </a:r>
            <a:r>
              <a:rPr lang="fr-BE" sz="1500" dirty="0" err="1" smtClean="0"/>
              <a:t>CdP</a:t>
            </a:r>
            <a:r>
              <a:rPr lang="fr-BE" sz="1500" dirty="0" smtClean="0"/>
              <a:t> qui déclare la plainte recevable après 3 semaines </a:t>
            </a:r>
            <a:br>
              <a:rPr lang="fr-BE" sz="1500" dirty="0" smtClean="0"/>
            </a:br>
            <a:r>
              <a:rPr lang="fr-BE" sz="1300" dirty="0" err="1" smtClean="0"/>
              <a:t>CdP</a:t>
            </a:r>
            <a:r>
              <a:rPr lang="fr-BE" sz="1300" dirty="0" smtClean="0"/>
              <a:t>, 25/11/2020, n° CP15/20-0003</a:t>
            </a:r>
            <a:r>
              <a:rPr lang="fr-BE" sz="1500" dirty="0" smtClean="0"/>
              <a:t/>
            </a:r>
            <a:br>
              <a:rPr lang="fr-BE" sz="1500" dirty="0" smtClean="0"/>
            </a:br>
            <a:endParaRPr lang="fr-BE" sz="1500" dirty="0" smtClean="0"/>
          </a:p>
          <a:p>
            <a:pPr lvl="1"/>
            <a:r>
              <a:rPr lang="fr-BE" sz="1500" dirty="0" smtClean="0"/>
              <a:t>Observations du directeur dans </a:t>
            </a:r>
            <a:r>
              <a:rPr lang="fr-BE" sz="1500" dirty="0"/>
              <a:t>les </a:t>
            </a:r>
            <a:r>
              <a:rPr lang="fr-BE" sz="1500" b="1" dirty="0"/>
              <a:t>48 heures </a:t>
            </a:r>
            <a:r>
              <a:rPr lang="fr-BE" sz="1500" dirty="0"/>
              <a:t>de la réception de la plainte, </a:t>
            </a:r>
            <a:r>
              <a:rPr lang="fr-BE" sz="1500" dirty="0" smtClean="0"/>
              <a:t>par </a:t>
            </a:r>
            <a:r>
              <a:rPr lang="fr-BE" sz="1500" dirty="0"/>
              <a:t>écrit au secrétariat des </a:t>
            </a:r>
            <a:r>
              <a:rPr lang="fr-BE" sz="1500" dirty="0" smtClean="0"/>
              <a:t>plaintes</a:t>
            </a:r>
          </a:p>
          <a:p>
            <a:pPr lvl="2">
              <a:buFont typeface="Arial" panose="020B0604020202020204" pitchFamily="34" charset="0"/>
              <a:buChar char="•"/>
            </a:pPr>
            <a:r>
              <a:rPr lang="fr-BE" sz="1500" dirty="0" smtClean="0"/>
              <a:t>S’il estime qu’une </a:t>
            </a:r>
            <a:r>
              <a:rPr lang="fr-BE" sz="1500" b="1" dirty="0"/>
              <a:t>tentative de </a:t>
            </a:r>
            <a:r>
              <a:rPr lang="fr-BE" sz="1500" b="1" dirty="0" smtClean="0"/>
              <a:t>médiation </a:t>
            </a:r>
            <a:r>
              <a:rPr lang="fr-BE" sz="1500" dirty="0"/>
              <a:t>avec la commission de surveillance est </a:t>
            </a:r>
            <a:r>
              <a:rPr lang="fr-BE" sz="1500" dirty="0" smtClean="0"/>
              <a:t>souhaitable </a:t>
            </a:r>
            <a:br>
              <a:rPr lang="fr-BE" sz="1500" dirty="0" smtClean="0"/>
            </a:br>
            <a:r>
              <a:rPr lang="fr-BE" sz="1500" dirty="0" smtClean="0">
                <a:sym typeface="Wingdings" panose="05000000000000000000" pitchFamily="2" charset="2"/>
              </a:rPr>
              <a:t> en informe le juge des plaintes unique ou la </a:t>
            </a:r>
            <a:r>
              <a:rPr lang="fr-BE" sz="1500" dirty="0" err="1" smtClean="0">
                <a:sym typeface="Wingdings" panose="05000000000000000000" pitchFamily="2" charset="2"/>
              </a:rPr>
              <a:t>CdP</a:t>
            </a:r>
            <a:r>
              <a:rPr lang="fr-BE" sz="1500" dirty="0" smtClean="0">
                <a:sym typeface="Wingdings" panose="05000000000000000000" pitchFamily="2" charset="2"/>
              </a:rPr>
              <a:t> par écrit, avec ses motifs (art. 152 LP)</a:t>
            </a:r>
            <a:br>
              <a:rPr lang="fr-BE" sz="1500" dirty="0" smtClean="0">
                <a:sym typeface="Wingdings" panose="05000000000000000000" pitchFamily="2" charset="2"/>
              </a:rPr>
            </a:br>
            <a:endParaRPr lang="fr-BE" sz="1500" dirty="0" smtClean="0">
              <a:sym typeface="Wingdings" panose="05000000000000000000" pitchFamily="2" charset="2"/>
            </a:endParaRPr>
          </a:p>
          <a:p>
            <a:pPr lvl="1"/>
            <a:r>
              <a:rPr lang="fr-BE" sz="1500" dirty="0"/>
              <a:t>Décision de la </a:t>
            </a:r>
            <a:r>
              <a:rPr lang="fr-BE" sz="1500" dirty="0" err="1"/>
              <a:t>CdP</a:t>
            </a:r>
            <a:r>
              <a:rPr lang="fr-BE" sz="1500" dirty="0"/>
              <a:t> à brefs délais et au plus tard 14 jours après l’introduction du recours (157, §§ 2 et 3 LP</a:t>
            </a:r>
            <a:r>
              <a:rPr lang="fr-BE" sz="1500" dirty="0" smtClean="0"/>
              <a:t>)</a:t>
            </a:r>
            <a:br>
              <a:rPr lang="fr-BE" sz="1500" dirty="0" smtClean="0"/>
            </a:br>
            <a:endParaRPr lang="fr-BE" sz="1500" dirty="0" smtClean="0"/>
          </a:p>
          <a:p>
            <a:pPr>
              <a:buFont typeface="Wingdings" panose="05000000000000000000" pitchFamily="2" charset="2"/>
              <a:buChar char="Ø"/>
            </a:pPr>
            <a:r>
              <a:rPr lang="fr-BE" sz="1900" dirty="0" smtClean="0"/>
              <a:t>Suspension possible par le juge des plaintes et après avoir entendu le directeur (art. 156 LP)</a:t>
            </a:r>
            <a:endParaRPr lang="fr-BE" dirty="0" smtClean="0"/>
          </a:p>
        </p:txBody>
      </p:sp>
      <p:sp>
        <p:nvSpPr>
          <p:cNvPr id="5" name="Titre 1"/>
          <p:cNvSpPr txBox="1">
            <a:spLocks/>
          </p:cNvSpPr>
          <p:nvPr/>
        </p:nvSpPr>
        <p:spPr>
          <a:xfrm>
            <a:off x="971600" y="692696"/>
            <a:ext cx="8229600" cy="106680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fr-BE" sz="4000" i="1" dirty="0" smtClean="0">
                <a:solidFill>
                  <a:schemeClr val="tx2"/>
                </a:solidFill>
              </a:rPr>
              <a:t>2.3. Schéma de la procédure</a:t>
            </a:r>
            <a:endParaRPr lang="fr-BE" sz="4000" i="1" dirty="0">
              <a:solidFill>
                <a:schemeClr val="tx2"/>
              </a:solidFill>
            </a:endParaRPr>
          </a:p>
        </p:txBody>
      </p:sp>
    </p:spTree>
    <p:extLst>
      <p:ext uri="{BB962C8B-B14F-4D97-AF65-F5344CB8AC3E}">
        <p14:creationId xmlns:p14="http://schemas.microsoft.com/office/powerpoint/2010/main" val="21191321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a:spLocks noGrp="1"/>
          </p:cNvSpPr>
          <p:nvPr>
            <p:ph idx="1"/>
          </p:nvPr>
        </p:nvSpPr>
        <p:spPr>
          <a:xfrm>
            <a:off x="856184" y="1916832"/>
            <a:ext cx="7820272" cy="4576192"/>
          </a:xfrm>
        </p:spPr>
        <p:txBody>
          <a:bodyPr>
            <a:noAutofit/>
          </a:bodyPr>
          <a:lstStyle/>
          <a:p>
            <a:pPr>
              <a:buFont typeface="Wingdings" panose="05000000000000000000" pitchFamily="2" charset="2"/>
              <a:buChar char="Ø"/>
            </a:pPr>
            <a:r>
              <a:rPr lang="fr-BE" sz="1600" dirty="0"/>
              <a:t>Audience à la prison, possibilité de recueillir des informations orales ou écrites de tiers (agents/codétenus) (art. 154, § 3, LP)</a:t>
            </a:r>
          </a:p>
          <a:p>
            <a:pPr lvl="1"/>
            <a:r>
              <a:rPr lang="fr-BE" sz="1500" b="1" dirty="0"/>
              <a:t>SAUF</a:t>
            </a:r>
            <a:r>
              <a:rPr lang="fr-BE" sz="1500" dirty="0"/>
              <a:t> si détenu transféré: procédure écrite (art. 154, § 4, LP)</a:t>
            </a:r>
          </a:p>
          <a:p>
            <a:pPr>
              <a:buFont typeface="Wingdings" panose="05000000000000000000" pitchFamily="2" charset="2"/>
              <a:buChar char="Ø"/>
            </a:pPr>
            <a:r>
              <a:rPr lang="fr-BE" sz="1600" dirty="0" smtClean="0"/>
              <a:t>Décision de la </a:t>
            </a:r>
            <a:r>
              <a:rPr lang="fr-BE" sz="1600" dirty="0" err="1" smtClean="0"/>
              <a:t>CdP</a:t>
            </a:r>
            <a:r>
              <a:rPr lang="fr-BE" sz="1600" dirty="0" smtClean="0"/>
              <a:t>:</a:t>
            </a:r>
          </a:p>
          <a:p>
            <a:pPr marL="411480" lvl="1" indent="0" algn="just">
              <a:buNone/>
            </a:pPr>
            <a:r>
              <a:rPr lang="fr-BE" sz="1600" dirty="0" smtClean="0"/>
              <a:t>1° renvoyer </a:t>
            </a:r>
            <a:r>
              <a:rPr lang="fr-BE" sz="1600" dirty="0"/>
              <a:t>la plainte à la </a:t>
            </a:r>
            <a:r>
              <a:rPr lang="fr-BE" sz="1600" dirty="0" smtClean="0"/>
              <a:t>CdS pour </a:t>
            </a:r>
            <a:r>
              <a:rPr lang="fr-BE" sz="1600" b="1" dirty="0" smtClean="0"/>
              <a:t>médiation </a:t>
            </a:r>
            <a:r>
              <a:rPr lang="fr-BE" sz="1600" dirty="0" smtClean="0"/>
              <a:t>(</a:t>
            </a:r>
            <a:r>
              <a:rPr lang="fr-BE" sz="1600" dirty="0"/>
              <a:t>art. 153 </a:t>
            </a:r>
            <a:r>
              <a:rPr lang="fr-BE" sz="1600" dirty="0" smtClean="0"/>
              <a:t>LP)</a:t>
            </a:r>
          </a:p>
          <a:p>
            <a:pPr marL="411480" lvl="1" indent="0" algn="just">
              <a:buNone/>
            </a:pPr>
            <a:r>
              <a:rPr lang="fr-BE" sz="1600" dirty="0" smtClean="0"/>
              <a:t>2° déclarer </a:t>
            </a:r>
            <a:r>
              <a:rPr lang="fr-BE" sz="1600" dirty="0"/>
              <a:t>la plainte en tout ou en partie recevable, non fondée ou </a:t>
            </a:r>
            <a:r>
              <a:rPr lang="fr-BE" sz="1600" dirty="0" smtClean="0"/>
              <a:t>fondée si:</a:t>
            </a:r>
          </a:p>
          <a:p>
            <a:pPr lvl="2" algn="just"/>
            <a:r>
              <a:rPr lang="fr-BE" sz="1400" b="1" dirty="0" smtClean="0"/>
              <a:t>&gt;&lt; </a:t>
            </a:r>
            <a:r>
              <a:rPr lang="fr-BE" sz="1400" dirty="0"/>
              <a:t>à une règle légale applicable dans la prison ou à une disposition contraignante d'une convention applicable en </a:t>
            </a:r>
            <a:r>
              <a:rPr lang="fr-BE" sz="1400" dirty="0" smtClean="0"/>
              <a:t>Belgique</a:t>
            </a:r>
          </a:p>
          <a:p>
            <a:pPr lvl="2" algn="just"/>
            <a:r>
              <a:rPr lang="fr-BE" sz="1400" dirty="0" smtClean="0"/>
              <a:t>doit </a:t>
            </a:r>
            <a:r>
              <a:rPr lang="fr-BE" sz="1400" dirty="0"/>
              <a:t>être considérée, après évaluation </a:t>
            </a:r>
            <a:r>
              <a:rPr lang="fr-BE" sz="1400" b="1" dirty="0"/>
              <a:t>de tous les intérêts entrant en ligne de compte, comme déraisonnable ou </a:t>
            </a:r>
            <a:r>
              <a:rPr lang="fr-BE" sz="1400" b="1" dirty="0" smtClean="0"/>
              <a:t>inéquitable: </a:t>
            </a:r>
          </a:p>
          <a:p>
            <a:pPr marL="960120" lvl="3" indent="0" algn="just">
              <a:buNone/>
            </a:pPr>
            <a:r>
              <a:rPr lang="fr-FR" sz="1300" i="1" dirty="0" smtClean="0"/>
              <a:t>«</a:t>
            </a:r>
            <a:r>
              <a:rPr lang="fr-FR" sz="1300" i="1" dirty="0"/>
              <a:t> Au regard des circonstances qui entourent les faits (contexte d’épidémie, inquiétudes du détenu justifiées par son état de santé), des discordances relevées entre le rapport au directeur et les déclarations des témoins », « la sanction disciplinaire est disproportionnée </a:t>
            </a:r>
            <a:r>
              <a:rPr lang="fr-FR" sz="1300" i="1" dirty="0" smtClean="0"/>
              <a:t>» (CAF n°20-0028, 24 décembre 20320)</a:t>
            </a:r>
            <a:endParaRPr lang="fr-BE" sz="1400" dirty="0"/>
          </a:p>
        </p:txBody>
      </p:sp>
      <p:sp>
        <p:nvSpPr>
          <p:cNvPr id="6" name="Titre 1"/>
          <p:cNvSpPr txBox="1">
            <a:spLocks/>
          </p:cNvSpPr>
          <p:nvPr/>
        </p:nvSpPr>
        <p:spPr>
          <a:xfrm>
            <a:off x="971600" y="692696"/>
            <a:ext cx="8229600" cy="106680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fr-BE" sz="4000" i="1" dirty="0" smtClean="0">
                <a:solidFill>
                  <a:schemeClr val="tx2"/>
                </a:solidFill>
              </a:rPr>
              <a:t>2.3. Schéma de la procédure</a:t>
            </a:r>
            <a:endParaRPr lang="fr-BE" sz="4000" i="1" dirty="0">
              <a:solidFill>
                <a:schemeClr val="tx2"/>
              </a:solidFill>
            </a:endParaRPr>
          </a:p>
        </p:txBody>
      </p:sp>
    </p:spTree>
    <p:extLst>
      <p:ext uri="{BB962C8B-B14F-4D97-AF65-F5344CB8AC3E}">
        <p14:creationId xmlns:p14="http://schemas.microsoft.com/office/powerpoint/2010/main" val="226810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1" algn="just">
              <a:buFont typeface="Wingdings" panose="05000000000000000000" pitchFamily="2" charset="2"/>
              <a:buChar char="à"/>
            </a:pPr>
            <a:r>
              <a:rPr lang="fr-BE" sz="1600" dirty="0"/>
              <a:t>Si fondée, la commission annule la décision et peut :</a:t>
            </a:r>
          </a:p>
          <a:p>
            <a:pPr marL="704088" lvl="2" indent="0" algn="just">
              <a:buNone/>
            </a:pPr>
            <a:r>
              <a:rPr lang="fr-BE" b="1" dirty="0"/>
              <a:t>1° ordonner au directeur </a:t>
            </a:r>
            <a:r>
              <a:rPr lang="fr-BE" dirty="0"/>
              <a:t>de </a:t>
            </a:r>
            <a:r>
              <a:rPr lang="fr-BE" b="1" dirty="0"/>
              <a:t>prendre</a:t>
            </a:r>
            <a:r>
              <a:rPr lang="fr-BE" dirty="0"/>
              <a:t>, dans un délai qu'elle détermine, une </a:t>
            </a:r>
            <a:r>
              <a:rPr lang="fr-BE" b="1" dirty="0"/>
              <a:t>nouvelle décision </a:t>
            </a:r>
            <a:r>
              <a:rPr lang="fr-BE" dirty="0"/>
              <a:t>qui tient compte de la décision de la commission des plaintes</a:t>
            </a:r>
          </a:p>
          <a:p>
            <a:pPr marL="704088" lvl="2" indent="0" algn="just">
              <a:buNone/>
            </a:pPr>
            <a:r>
              <a:rPr lang="fr-BE" b="1" dirty="0"/>
              <a:t>2° </a:t>
            </a:r>
            <a:r>
              <a:rPr lang="fr-BE" dirty="0"/>
              <a:t>déterminer que </a:t>
            </a:r>
            <a:r>
              <a:rPr lang="fr-BE" b="1" dirty="0"/>
              <a:t>sa décision se substitue à la décision annulée</a:t>
            </a:r>
          </a:p>
          <a:p>
            <a:pPr marL="704088" lvl="2" indent="0" algn="just">
              <a:buNone/>
            </a:pPr>
            <a:r>
              <a:rPr lang="fr-BE" b="1" dirty="0"/>
              <a:t>3° </a:t>
            </a:r>
            <a:r>
              <a:rPr lang="fr-BE" dirty="0"/>
              <a:t>se limiter à une </a:t>
            </a:r>
            <a:r>
              <a:rPr lang="fr-BE" b="1" dirty="0" smtClean="0"/>
              <a:t>annulation</a:t>
            </a:r>
            <a:r>
              <a:rPr lang="fr-BE" dirty="0" smtClean="0"/>
              <a:t> </a:t>
            </a:r>
            <a:r>
              <a:rPr lang="fr-BE" b="1" i="1" dirty="0" smtClean="0"/>
              <a:t>complète</a:t>
            </a:r>
            <a:r>
              <a:rPr lang="fr-BE" dirty="0" smtClean="0"/>
              <a:t> </a:t>
            </a:r>
            <a:r>
              <a:rPr lang="fr-BE" dirty="0"/>
              <a:t>ou </a:t>
            </a:r>
            <a:r>
              <a:rPr lang="fr-BE" b="1" i="1" dirty="0"/>
              <a:t>partielle</a:t>
            </a:r>
            <a:r>
              <a:rPr lang="fr-BE" dirty="0"/>
              <a:t> de la décision</a:t>
            </a:r>
          </a:p>
          <a:p>
            <a:pPr marL="704088" lvl="2" indent="0" algn="just">
              <a:buNone/>
            </a:pPr>
            <a:endParaRPr lang="fr-BE" dirty="0"/>
          </a:p>
          <a:p>
            <a:pPr lvl="1" algn="just">
              <a:buFont typeface="Wingdings" panose="05000000000000000000" pitchFamily="2" charset="2"/>
              <a:buChar char="à"/>
            </a:pPr>
            <a:r>
              <a:rPr lang="fr-BE" sz="1600" u="sng" dirty="0"/>
              <a:t>Si annulation : </a:t>
            </a:r>
            <a:r>
              <a:rPr lang="fr-BE" sz="1600" dirty="0"/>
              <a:t>conséquences de la décision annulée = supprimées autant que possible ou conformées à la décision de la commission (art. 166 - l’art. 158, §§ 1</a:t>
            </a:r>
            <a:r>
              <a:rPr lang="fr-BE" sz="1600" baseline="30000" dirty="0"/>
              <a:t>er</a:t>
            </a:r>
            <a:r>
              <a:rPr lang="fr-BE" sz="1600" dirty="0"/>
              <a:t> à 4, al. 1</a:t>
            </a:r>
            <a:r>
              <a:rPr lang="fr-BE" sz="1600" baseline="30000" dirty="0"/>
              <a:t>er</a:t>
            </a:r>
            <a:r>
              <a:rPr lang="fr-BE" sz="1600" dirty="0"/>
              <a:t>, LP)</a:t>
            </a:r>
          </a:p>
          <a:p>
            <a:pPr lvl="1" algn="just">
              <a:buFont typeface="Wingdings" panose="05000000000000000000" pitchFamily="2" charset="2"/>
              <a:buChar char="à"/>
            </a:pPr>
            <a:endParaRPr lang="fr-BE" sz="1600" dirty="0"/>
          </a:p>
          <a:p>
            <a:pPr lvl="1" algn="just">
              <a:buFont typeface="Wingdings" panose="05000000000000000000" pitchFamily="2" charset="2"/>
              <a:buChar char="à"/>
            </a:pPr>
            <a:r>
              <a:rPr lang="fr-BE" sz="1600" dirty="0">
                <a:ea typeface="MS Mincho"/>
              </a:rPr>
              <a:t>Si pas possible: possibilité de </a:t>
            </a:r>
            <a:r>
              <a:rPr lang="fr-BE" sz="1600" b="1" dirty="0">
                <a:ea typeface="MS Mincho"/>
              </a:rPr>
              <a:t>compensation PAS financière </a:t>
            </a:r>
            <a:r>
              <a:rPr lang="fr-BE" sz="1600" dirty="0">
                <a:ea typeface="MS Mincho"/>
              </a:rPr>
              <a:t>(art. 158, § 4, al. 2 LP)</a:t>
            </a:r>
          </a:p>
          <a:p>
            <a:pPr lvl="2" algn="just">
              <a:buFont typeface="Arial" panose="020B0604020202020204" pitchFamily="34" charset="0"/>
              <a:buChar char="•"/>
            </a:pPr>
            <a:r>
              <a:rPr lang="fr-BE" dirty="0">
                <a:ea typeface="MS Mincho"/>
              </a:rPr>
              <a:t>! Si appel de la direction: compensation suspendue (art. 158, §4 LP)</a:t>
            </a:r>
          </a:p>
          <a:p>
            <a:endParaRPr lang="fr-BE" dirty="0"/>
          </a:p>
        </p:txBody>
      </p:sp>
      <p:sp>
        <p:nvSpPr>
          <p:cNvPr id="4" name="Titre 1"/>
          <p:cNvSpPr txBox="1">
            <a:spLocks/>
          </p:cNvSpPr>
          <p:nvPr/>
        </p:nvSpPr>
        <p:spPr>
          <a:xfrm>
            <a:off x="971600" y="692696"/>
            <a:ext cx="8229600" cy="106680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fr-BE" sz="4000" i="1" dirty="0" smtClean="0">
                <a:solidFill>
                  <a:schemeClr val="tx2"/>
                </a:solidFill>
              </a:rPr>
              <a:t>2.3. Schéma de la procédure</a:t>
            </a:r>
            <a:endParaRPr lang="fr-BE" sz="4000" i="1" dirty="0">
              <a:solidFill>
                <a:schemeClr val="tx2"/>
              </a:solidFill>
            </a:endParaRPr>
          </a:p>
        </p:txBody>
      </p:sp>
    </p:spTree>
    <p:extLst>
      <p:ext uri="{BB962C8B-B14F-4D97-AF65-F5344CB8AC3E}">
        <p14:creationId xmlns:p14="http://schemas.microsoft.com/office/powerpoint/2010/main" val="13621829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77500" lnSpcReduction="20000"/>
          </a:bodyPr>
          <a:lstStyle/>
          <a:p>
            <a:pPr>
              <a:buFont typeface="Wingdings" panose="05000000000000000000" pitchFamily="2" charset="2"/>
              <a:buChar char="Ø"/>
            </a:pPr>
            <a:r>
              <a:rPr lang="fr-FR" dirty="0"/>
              <a:t> </a:t>
            </a:r>
            <a:r>
              <a:rPr lang="fr-FR" dirty="0" smtClean="0"/>
              <a:t>Exemples de compensations non financières</a:t>
            </a:r>
          </a:p>
          <a:p>
            <a:pPr lvl="1">
              <a:buFont typeface="Courier New" panose="02070309020205020404" pitchFamily="49" charset="0"/>
              <a:buChar char="o"/>
            </a:pPr>
            <a:r>
              <a:rPr lang="fr-FR" dirty="0" smtClean="0"/>
              <a:t>possibilité de </a:t>
            </a:r>
            <a:r>
              <a:rPr lang="fr-FR" b="1" dirty="0" smtClean="0"/>
              <a:t>suivre une formation en langue française</a:t>
            </a:r>
            <a:r>
              <a:rPr lang="fr-FR" dirty="0" smtClean="0"/>
              <a:t>, après avoir constaté que son manque de maîtrise de la langue était à l’origine de l’infraction disciplinaire qu’il avait commis </a:t>
            </a:r>
            <a:r>
              <a:rPr lang="fr-FR" sz="1500" dirty="0" smtClean="0"/>
              <a:t>(</a:t>
            </a:r>
            <a:r>
              <a:rPr lang="fr-FR" sz="1500" dirty="0" err="1" smtClean="0"/>
              <a:t>CdP</a:t>
            </a:r>
            <a:r>
              <a:rPr lang="fr-FR" sz="1500" dirty="0" smtClean="0"/>
              <a:t>, 24/12/2020, n°CP31/20)</a:t>
            </a:r>
            <a:r>
              <a:rPr lang="fr-FR" dirty="0" smtClean="0"/>
              <a:t/>
            </a:r>
            <a:br>
              <a:rPr lang="fr-FR" dirty="0" smtClean="0"/>
            </a:br>
            <a:endParaRPr lang="fr-FR" dirty="0" smtClean="0"/>
          </a:p>
          <a:p>
            <a:pPr lvl="1">
              <a:buFont typeface="Courier New" panose="02070309020205020404" pitchFamily="49" charset="0"/>
              <a:buChar char="o"/>
            </a:pPr>
            <a:r>
              <a:rPr lang="fr-FR" dirty="0" smtClean="0"/>
              <a:t>deux </a:t>
            </a:r>
            <a:r>
              <a:rPr lang="fr-FR" b="1" dirty="0" smtClean="0"/>
              <a:t>douches supplémentaires </a:t>
            </a:r>
            <a:r>
              <a:rPr lang="fr-FR" dirty="0" smtClean="0"/>
              <a:t>au détenu ayant subi une fouille illégale </a:t>
            </a:r>
            <a:r>
              <a:rPr lang="fr-FR" sz="1500" dirty="0" smtClean="0"/>
              <a:t>(</a:t>
            </a:r>
            <a:r>
              <a:rPr lang="fr-FR" sz="1500" dirty="0" err="1" smtClean="0"/>
              <a:t>CdP</a:t>
            </a:r>
            <a:r>
              <a:rPr lang="fr-FR" sz="1500" dirty="0" smtClean="0"/>
              <a:t>, 9/12/2020, n°CP22/20-0002)</a:t>
            </a:r>
            <a:r>
              <a:rPr lang="fr-FR" sz="2200" dirty="0" smtClean="0"/>
              <a:t/>
            </a:r>
            <a:br>
              <a:rPr lang="fr-FR" sz="2200" dirty="0" smtClean="0"/>
            </a:br>
            <a:endParaRPr lang="fr-FR" sz="2200" dirty="0" smtClean="0"/>
          </a:p>
          <a:p>
            <a:pPr lvl="1">
              <a:buFont typeface="Courier New" panose="02070309020205020404" pitchFamily="49" charset="0"/>
              <a:buChar char="o"/>
            </a:pPr>
            <a:r>
              <a:rPr lang="fr-FR" dirty="0" smtClean="0"/>
              <a:t> CAF a octroyé </a:t>
            </a:r>
            <a:r>
              <a:rPr lang="fr-FR" b="1" dirty="0" smtClean="0"/>
              <a:t>3 visites virtuelles </a:t>
            </a:r>
            <a:r>
              <a:rPr lang="fr-FR" dirty="0" smtClean="0"/>
              <a:t>pour « compenser l’isolement subi » vu </a:t>
            </a:r>
            <a:r>
              <a:rPr lang="fr-FR" dirty="0" err="1" smtClean="0"/>
              <a:t>sct</a:t>
            </a:r>
            <a:r>
              <a:rPr lang="fr-FR" dirty="0" smtClean="0"/>
              <a:t> disciplinaire disproportionnée </a:t>
            </a:r>
            <a:r>
              <a:rPr lang="fr-FR" sz="1600" dirty="0" smtClean="0"/>
              <a:t>(</a:t>
            </a:r>
            <a:r>
              <a:rPr lang="fr-FR" sz="1600" dirty="0" err="1" smtClean="0"/>
              <a:t>cd’Appel</a:t>
            </a:r>
            <a:r>
              <a:rPr lang="fr-FR" sz="1600" dirty="0" smtClean="0"/>
              <a:t>, 24/12/20, n°CA-20-0030)</a:t>
            </a:r>
            <a:r>
              <a:rPr lang="fr-FR" sz="2200" dirty="0" smtClean="0"/>
              <a:t/>
            </a:r>
            <a:br>
              <a:rPr lang="fr-FR" sz="2200" dirty="0" smtClean="0"/>
            </a:br>
            <a:endParaRPr lang="fr-FR" sz="2200" dirty="0" smtClean="0"/>
          </a:p>
          <a:p>
            <a:pPr lvl="1">
              <a:buFont typeface="Courier New" panose="02070309020205020404" pitchFamily="49" charset="0"/>
              <a:buChar char="o"/>
            </a:pPr>
            <a:r>
              <a:rPr lang="fr-BE" dirty="0" smtClean="0"/>
              <a:t>Les travaux préparatoires citent comme exemples l’octroi de </a:t>
            </a:r>
            <a:r>
              <a:rPr lang="fr-BE" b="1" dirty="0" smtClean="0"/>
              <a:t>visites supplémentaires </a:t>
            </a:r>
            <a:r>
              <a:rPr lang="fr-BE" dirty="0" smtClean="0"/>
              <a:t>ou de </a:t>
            </a:r>
            <a:r>
              <a:rPr lang="fr-BE" b="1" dirty="0" smtClean="0"/>
              <a:t>loisirs supplémentaires</a:t>
            </a:r>
          </a:p>
          <a:p>
            <a:pPr>
              <a:buFont typeface="Wingdings" panose="05000000000000000000" pitchFamily="2" charset="2"/>
              <a:buChar char="Ø"/>
            </a:pPr>
            <a:r>
              <a:rPr lang="fr-FR" dirty="0" smtClean="0"/>
              <a:t> Exemples de compensations de nature financière: </a:t>
            </a:r>
          </a:p>
          <a:p>
            <a:pPr marL="0" indent="0">
              <a:buNone/>
            </a:pPr>
            <a:endParaRPr lang="fr-FR" dirty="0" smtClean="0"/>
          </a:p>
          <a:p>
            <a:pPr lvl="1">
              <a:buFont typeface="Courier New" panose="02070309020205020404" pitchFamily="49" charset="0"/>
              <a:buChar char="o"/>
            </a:pPr>
            <a:r>
              <a:rPr lang="fr-FR" dirty="0" smtClean="0"/>
              <a:t>une </a:t>
            </a:r>
            <a:r>
              <a:rPr lang="fr-FR" dirty="0"/>
              <a:t>semaine </a:t>
            </a:r>
            <a:r>
              <a:rPr lang="fr-FR" b="1" dirty="0"/>
              <a:t>de tabac social </a:t>
            </a:r>
            <a:r>
              <a:rPr lang="fr-FR" dirty="0" smtClean="0"/>
              <a:t>(</a:t>
            </a:r>
            <a:r>
              <a:rPr lang="fr-FR" dirty="0" err="1"/>
              <a:t>CdP</a:t>
            </a:r>
            <a:r>
              <a:rPr lang="fr-FR" dirty="0"/>
              <a:t>, 8/02/2021, </a:t>
            </a:r>
            <a:r>
              <a:rPr lang="fr-FR" dirty="0" smtClean="0"/>
              <a:t>n°KC29/21-0002, réformée par CAF)</a:t>
            </a:r>
            <a:r>
              <a:rPr lang="fr-FR" sz="2200" dirty="0" smtClean="0"/>
              <a:t/>
            </a:r>
            <a:br>
              <a:rPr lang="fr-FR" sz="2200" dirty="0" smtClean="0"/>
            </a:br>
            <a:endParaRPr lang="fr-FR" sz="2200" dirty="0" smtClean="0"/>
          </a:p>
          <a:p>
            <a:pPr lvl="1">
              <a:buFont typeface="Courier New" panose="02070309020205020404" pitchFamily="49" charset="0"/>
              <a:buChar char="o"/>
            </a:pPr>
            <a:r>
              <a:rPr lang="fr-FR" sz="2100" dirty="0" smtClean="0"/>
              <a:t>Crédit téléphonique </a:t>
            </a:r>
            <a:r>
              <a:rPr lang="fr-FR" dirty="0"/>
              <a:t/>
            </a:r>
            <a:br>
              <a:rPr lang="fr-FR" dirty="0"/>
            </a:br>
            <a:endParaRPr lang="fr-FR" dirty="0"/>
          </a:p>
          <a:p>
            <a:pPr lvl="1">
              <a:buFont typeface="Courier New" panose="02070309020205020404" pitchFamily="49" charset="0"/>
              <a:buChar char="o"/>
            </a:pPr>
            <a:endParaRPr lang="fr-BE" b="1" dirty="0" smtClean="0"/>
          </a:p>
          <a:p>
            <a:endParaRPr lang="fr-BE" dirty="0" smtClean="0"/>
          </a:p>
          <a:p>
            <a:pPr marL="109728" indent="0">
              <a:buNone/>
            </a:pPr>
            <a:endParaRPr lang="fr-BE" dirty="0"/>
          </a:p>
        </p:txBody>
      </p:sp>
      <p:sp>
        <p:nvSpPr>
          <p:cNvPr id="4" name="Titre 1"/>
          <p:cNvSpPr txBox="1">
            <a:spLocks/>
          </p:cNvSpPr>
          <p:nvPr/>
        </p:nvSpPr>
        <p:spPr>
          <a:xfrm>
            <a:off x="971600" y="692696"/>
            <a:ext cx="8229600" cy="106680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fr-BE" sz="4000" i="1" dirty="0" smtClean="0">
                <a:solidFill>
                  <a:schemeClr val="tx2"/>
                </a:solidFill>
              </a:rPr>
              <a:t>2.3. Schéma de la procédure</a:t>
            </a:r>
            <a:endParaRPr lang="fr-BE" sz="4000" i="1" dirty="0">
              <a:solidFill>
                <a:schemeClr val="tx2"/>
              </a:solidFill>
            </a:endParaRPr>
          </a:p>
        </p:txBody>
      </p:sp>
    </p:spTree>
    <p:extLst>
      <p:ext uri="{BB962C8B-B14F-4D97-AF65-F5344CB8AC3E}">
        <p14:creationId xmlns:p14="http://schemas.microsoft.com/office/powerpoint/2010/main" val="40628966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71600" y="1916832"/>
            <a:ext cx="7715200" cy="4325112"/>
          </a:xfrm>
        </p:spPr>
        <p:txBody>
          <a:bodyPr>
            <a:normAutofit/>
          </a:bodyPr>
          <a:lstStyle/>
          <a:p>
            <a:pPr>
              <a:buFont typeface="Wingdings" panose="05000000000000000000" pitchFamily="2" charset="2"/>
              <a:buChar char="Ø"/>
            </a:pPr>
            <a:r>
              <a:rPr lang="fr-BE" dirty="0" smtClean="0"/>
              <a:t>Appel ouvert au détenu ou au chef d’établissement</a:t>
            </a:r>
          </a:p>
          <a:p>
            <a:pPr>
              <a:buFont typeface="Wingdings" panose="05000000000000000000" pitchFamily="2" charset="2"/>
              <a:buChar char="Ø"/>
            </a:pPr>
            <a:r>
              <a:rPr lang="fr-BE" dirty="0" smtClean="0"/>
              <a:t>Par </a:t>
            </a:r>
            <a:r>
              <a:rPr lang="fr-BE" b="1" dirty="0" smtClean="0"/>
              <a:t>lettre motivée </a:t>
            </a:r>
            <a:r>
              <a:rPr lang="fr-BE" dirty="0" smtClean="0"/>
              <a:t>(art. 159, § 2, LP):</a:t>
            </a:r>
          </a:p>
          <a:p>
            <a:pPr lvl="1"/>
            <a:r>
              <a:rPr lang="fr-BE" dirty="0" smtClean="0"/>
              <a:t>Adressée au secrétariat d’appel de la commission d’appel (</a:t>
            </a:r>
            <a:r>
              <a:rPr lang="fr-BE" dirty="0" err="1" smtClean="0"/>
              <a:t>fr</a:t>
            </a:r>
            <a:r>
              <a:rPr lang="fr-BE" dirty="0" smtClean="0"/>
              <a:t> ou </a:t>
            </a:r>
            <a:r>
              <a:rPr lang="fr-BE" dirty="0" err="1" smtClean="0"/>
              <a:t>nl</a:t>
            </a:r>
            <a:r>
              <a:rPr lang="fr-BE" dirty="0" smtClean="0"/>
              <a:t> selon la langue de la procédure):</a:t>
            </a:r>
          </a:p>
          <a:p>
            <a:pPr lvl="2">
              <a:buFont typeface="Arial" panose="020B0604020202020204" pitchFamily="34" charset="0"/>
              <a:buChar char="•"/>
            </a:pPr>
            <a:r>
              <a:rPr lang="fr-BE" dirty="0" smtClean="0"/>
              <a:t>Par </a:t>
            </a:r>
            <a:r>
              <a:rPr lang="fr-BE" dirty="0"/>
              <a:t>le détenu (via la CdS ou par la poste)</a:t>
            </a:r>
          </a:p>
          <a:p>
            <a:pPr lvl="2">
              <a:buFont typeface="Arial" panose="020B0604020202020204" pitchFamily="34" charset="0"/>
              <a:buChar char="•"/>
            </a:pPr>
            <a:r>
              <a:rPr lang="fr-BE" dirty="0"/>
              <a:t>Par une personne de confiance ou son avocat (mail: </a:t>
            </a:r>
            <a:r>
              <a:rPr lang="fr-BE" b="1" dirty="0"/>
              <a:t>(en français à </a:t>
            </a:r>
            <a:r>
              <a:rPr lang="fr-BE" b="1" dirty="0">
                <a:hlinkClick r:id="rId3"/>
              </a:rPr>
              <a:t>Appel@ccsp-plaintes.be</a:t>
            </a:r>
            <a:r>
              <a:rPr lang="fr-BE" b="1" dirty="0"/>
              <a:t> / en néerlandais à </a:t>
            </a:r>
            <a:r>
              <a:rPr lang="fr-BE" b="1" dirty="0">
                <a:hlinkClick r:id="rId4"/>
              </a:rPr>
              <a:t>Beroep@ctrg-klachten.be</a:t>
            </a:r>
            <a:r>
              <a:rPr lang="fr-BE" b="1" dirty="0" smtClean="0"/>
              <a:t>)</a:t>
            </a:r>
          </a:p>
          <a:p>
            <a:pPr lvl="1"/>
            <a:r>
              <a:rPr lang="fr-BE" dirty="0" smtClean="0"/>
              <a:t>Requête </a:t>
            </a:r>
            <a:r>
              <a:rPr lang="fr-BE" dirty="0"/>
              <a:t>standardisée mise à disposition du détenu mais pas obligatoire</a:t>
            </a:r>
          </a:p>
        </p:txBody>
      </p:sp>
      <p:sp>
        <p:nvSpPr>
          <p:cNvPr id="5" name="Titre 1"/>
          <p:cNvSpPr txBox="1">
            <a:spLocks/>
          </p:cNvSpPr>
          <p:nvPr/>
        </p:nvSpPr>
        <p:spPr>
          <a:xfrm>
            <a:off x="971600" y="692696"/>
            <a:ext cx="8229600" cy="106680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fr-BE" sz="4000" i="1" dirty="0" smtClean="0">
                <a:solidFill>
                  <a:schemeClr val="tx2"/>
                </a:solidFill>
              </a:rPr>
              <a:t>2.4. L’appel</a:t>
            </a:r>
            <a:endParaRPr lang="fr-BE" sz="4000" i="1" dirty="0">
              <a:solidFill>
                <a:schemeClr val="tx2"/>
              </a:solidFill>
            </a:endParaRPr>
          </a:p>
        </p:txBody>
      </p:sp>
    </p:spTree>
    <p:extLst>
      <p:ext uri="{BB962C8B-B14F-4D97-AF65-F5344CB8AC3E}">
        <p14:creationId xmlns:p14="http://schemas.microsoft.com/office/powerpoint/2010/main" val="1259679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srcRect l="36219" t="12901" r="35038" b="9400"/>
          <a:stretch/>
        </p:blipFill>
        <p:spPr>
          <a:xfrm>
            <a:off x="2411760" y="-2912"/>
            <a:ext cx="4104456" cy="6241022"/>
          </a:xfrm>
          <a:prstGeom prst="rect">
            <a:avLst/>
          </a:prstGeom>
        </p:spPr>
      </p:pic>
    </p:spTree>
    <p:extLst>
      <p:ext uri="{BB962C8B-B14F-4D97-AF65-F5344CB8AC3E}">
        <p14:creationId xmlns:p14="http://schemas.microsoft.com/office/powerpoint/2010/main" val="4712680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88232" y="1988840"/>
            <a:ext cx="8712968" cy="4648200"/>
          </a:xfrm>
        </p:spPr>
        <p:txBody>
          <a:bodyPr>
            <a:noAutofit/>
          </a:bodyPr>
          <a:lstStyle/>
          <a:p>
            <a:pPr>
              <a:buFont typeface="Wingdings" panose="05000000000000000000" pitchFamily="2" charset="2"/>
              <a:buChar char="Ø"/>
            </a:pPr>
            <a:r>
              <a:rPr lang="fr-BE" sz="1800" dirty="0"/>
              <a:t>Délais:</a:t>
            </a:r>
          </a:p>
          <a:p>
            <a:pPr lvl="1"/>
            <a:r>
              <a:rPr lang="fr-BE" sz="1600" dirty="0" smtClean="0"/>
              <a:t>Recours dans les 7 </a:t>
            </a:r>
            <a:r>
              <a:rPr lang="fr-BE" sz="1600" dirty="0"/>
              <a:t>jours </a:t>
            </a:r>
            <a:r>
              <a:rPr lang="fr-BE" sz="1600" dirty="0" smtClean="0"/>
              <a:t>de la décision attaquée (art</a:t>
            </a:r>
            <a:r>
              <a:rPr lang="fr-BE" sz="1600" dirty="0"/>
              <a:t>. </a:t>
            </a:r>
            <a:r>
              <a:rPr lang="fr-BE" sz="1600" dirty="0" smtClean="0"/>
              <a:t>159, § 2, </a:t>
            </a:r>
            <a:r>
              <a:rPr lang="fr-BE" sz="1600" dirty="0"/>
              <a:t>LP)</a:t>
            </a:r>
          </a:p>
          <a:p>
            <a:pPr lvl="2">
              <a:buFont typeface="Arial" panose="020B0604020202020204" pitchFamily="34" charset="0"/>
              <a:buChar char="•"/>
            </a:pPr>
            <a:r>
              <a:rPr lang="fr-BE" sz="1600" dirty="0" smtClean="0"/>
              <a:t>Recevable s’il </a:t>
            </a:r>
            <a:r>
              <a:rPr lang="fr-BE" sz="1600" dirty="0"/>
              <a:t>apparaît que le détenu a agi « aussi rapidement que ce qui pouvait être raisonnablement attendu de lui </a:t>
            </a:r>
            <a:r>
              <a:rPr lang="fr-BE" sz="1600" dirty="0" smtClean="0"/>
              <a:t>» (application de l’art. 150, §§ 2 à 5 par analogie)</a:t>
            </a:r>
          </a:p>
          <a:p>
            <a:pPr lvl="1">
              <a:buFont typeface="Courier New" panose="02070309020205020404" pitchFamily="49" charset="0"/>
              <a:buChar char="o"/>
            </a:pPr>
            <a:r>
              <a:rPr lang="fr-BE" sz="1600" dirty="0" smtClean="0"/>
              <a:t>Décision de la </a:t>
            </a:r>
            <a:r>
              <a:rPr lang="fr-BE" sz="1600" dirty="0" err="1" smtClean="0"/>
              <a:t>Cd’A</a:t>
            </a:r>
            <a:r>
              <a:rPr lang="fr-BE" sz="1600" dirty="0" smtClean="0"/>
              <a:t> dans les 14 jours</a:t>
            </a:r>
            <a:r>
              <a:rPr lang="fr-BE" sz="1600" dirty="0"/>
              <a:t/>
            </a:r>
            <a:br>
              <a:rPr lang="fr-BE" sz="1600" dirty="0"/>
            </a:br>
            <a:endParaRPr lang="fr-BE" sz="1600" dirty="0"/>
          </a:p>
          <a:p>
            <a:pPr>
              <a:buFont typeface="Wingdings" panose="05000000000000000000" pitchFamily="2" charset="2"/>
              <a:buChar char="Ø"/>
            </a:pPr>
            <a:r>
              <a:rPr lang="fr-BE" sz="1800" dirty="0" smtClean="0"/>
              <a:t>Procédure </a:t>
            </a:r>
            <a:r>
              <a:rPr lang="fr-BE" sz="1800" dirty="0"/>
              <a:t>écrite mais (art. 161, § 2, LP):</a:t>
            </a:r>
          </a:p>
          <a:p>
            <a:pPr lvl="1"/>
            <a:r>
              <a:rPr lang="fr-BE" sz="1600" dirty="0"/>
              <a:t>Possibilité de formuler des </a:t>
            </a:r>
            <a:r>
              <a:rPr lang="fr-BE" sz="1600" b="1" dirty="0"/>
              <a:t>observations verbales </a:t>
            </a:r>
            <a:endParaRPr lang="fr-BE" sz="1600" b="1" dirty="0">
              <a:sym typeface="Wingdings" panose="05000000000000000000" pitchFamily="2" charset="2"/>
            </a:endParaRPr>
          </a:p>
          <a:p>
            <a:pPr lvl="2">
              <a:buFont typeface="Arial" panose="020B0604020202020204" pitchFamily="34" charset="0"/>
              <a:buChar char="•"/>
            </a:pPr>
            <a:r>
              <a:rPr lang="fr-BE" sz="1400" dirty="0" smtClean="0">
                <a:sym typeface="Wingdings" panose="05000000000000000000" pitchFamily="2" charset="2"/>
              </a:rPr>
              <a:t>Demande peut être rejetée si </a:t>
            </a:r>
            <a:r>
              <a:rPr lang="fr-BE" sz="1400" dirty="0">
                <a:sym typeface="Wingdings" panose="05000000000000000000" pitchFamily="2" charset="2"/>
              </a:rPr>
              <a:t>« pas </a:t>
            </a:r>
            <a:r>
              <a:rPr lang="fr-BE" sz="1400" dirty="0" smtClean="0">
                <a:sym typeface="Wingdings" panose="05000000000000000000" pitchFamily="2" charset="2"/>
              </a:rPr>
              <a:t>opportune</a:t>
            </a:r>
            <a:r>
              <a:rPr lang="fr-BE" sz="1400" dirty="0">
                <a:sym typeface="Wingdings" panose="05000000000000000000" pitchFamily="2" charset="2"/>
              </a:rPr>
              <a:t> </a:t>
            </a:r>
            <a:r>
              <a:rPr lang="fr-BE" sz="1400" dirty="0" smtClean="0">
                <a:sym typeface="Wingdings" panose="05000000000000000000" pitchFamily="2" charset="2"/>
              </a:rPr>
              <a:t>» (décision du 17 novembre 2020)</a:t>
            </a:r>
            <a:endParaRPr lang="fr-BE" sz="1400" dirty="0">
              <a:sym typeface="Wingdings" panose="05000000000000000000" pitchFamily="2" charset="2"/>
            </a:endParaRPr>
          </a:p>
          <a:p>
            <a:pPr lvl="1"/>
            <a:r>
              <a:rPr lang="fr-BE" sz="1600" dirty="0">
                <a:sym typeface="Wingdings" panose="05000000000000000000" pitchFamily="2" charset="2"/>
              </a:rPr>
              <a:t>Possibilité pour la commission de recueillir des </a:t>
            </a:r>
            <a:r>
              <a:rPr lang="fr-BE" sz="1600" b="1" dirty="0">
                <a:sym typeface="Wingdings" panose="05000000000000000000" pitchFamily="2" charset="2"/>
              </a:rPr>
              <a:t>observations verbales de tiers </a:t>
            </a:r>
            <a:r>
              <a:rPr lang="fr-BE" sz="1600" dirty="0">
                <a:sym typeface="Wingdings" panose="05000000000000000000" pitchFamily="2" charset="2"/>
              </a:rPr>
              <a:t>mais questions des parties doivent être posées à ces tiers par écrit </a:t>
            </a:r>
            <a:endParaRPr lang="fr-BE" sz="1600" dirty="0" smtClean="0">
              <a:sym typeface="Wingdings" panose="05000000000000000000" pitchFamily="2" charset="2"/>
            </a:endParaRPr>
          </a:p>
          <a:p>
            <a:pPr marL="411480" lvl="1" indent="0">
              <a:buNone/>
            </a:pPr>
            <a:endParaRPr lang="fr-BE" sz="1600" dirty="0" smtClean="0">
              <a:sym typeface="Wingdings" panose="05000000000000000000" pitchFamily="2" charset="2"/>
            </a:endParaRPr>
          </a:p>
          <a:p>
            <a:pPr>
              <a:buFont typeface="Wingdings" panose="05000000000000000000" pitchFamily="2" charset="2"/>
              <a:buChar char="Ø"/>
            </a:pPr>
            <a:r>
              <a:rPr lang="fr-BE" sz="1800" dirty="0" smtClean="0"/>
              <a:t>Suspension de la décision de la </a:t>
            </a:r>
            <a:r>
              <a:rPr lang="fr-BE" sz="1800" dirty="0" err="1" smtClean="0"/>
              <a:t>CdP</a:t>
            </a:r>
            <a:r>
              <a:rPr lang="fr-BE" sz="1800" dirty="0" smtClean="0"/>
              <a:t> </a:t>
            </a:r>
            <a:r>
              <a:rPr lang="fr-BE" sz="1800" dirty="0"/>
              <a:t>possible par le président, à la demande de l’auteur du recours et après avoir entendu l’autre partie (art. 160 LP)</a:t>
            </a:r>
          </a:p>
          <a:p>
            <a:pPr marL="109728" indent="0">
              <a:buNone/>
            </a:pPr>
            <a:endParaRPr lang="fr-BE" sz="1600" dirty="0" smtClean="0"/>
          </a:p>
        </p:txBody>
      </p:sp>
      <p:sp>
        <p:nvSpPr>
          <p:cNvPr id="5" name="Titre 1"/>
          <p:cNvSpPr txBox="1">
            <a:spLocks/>
          </p:cNvSpPr>
          <p:nvPr/>
        </p:nvSpPr>
        <p:spPr>
          <a:xfrm>
            <a:off x="971600" y="692696"/>
            <a:ext cx="8229600" cy="106680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fr-BE" sz="4000" i="1" dirty="0" smtClean="0">
                <a:solidFill>
                  <a:schemeClr val="tx2"/>
                </a:solidFill>
              </a:rPr>
              <a:t>2.4. L’appel</a:t>
            </a:r>
            <a:endParaRPr lang="fr-BE" sz="4000" i="1" dirty="0">
              <a:solidFill>
                <a:schemeClr val="tx2"/>
              </a:solidFill>
            </a:endParaRPr>
          </a:p>
        </p:txBody>
      </p:sp>
    </p:spTree>
    <p:extLst>
      <p:ext uri="{BB962C8B-B14F-4D97-AF65-F5344CB8AC3E}">
        <p14:creationId xmlns:p14="http://schemas.microsoft.com/office/powerpoint/2010/main" val="18211285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476672"/>
            <a:ext cx="7941568" cy="2592288"/>
          </a:xfrm>
        </p:spPr>
        <p:txBody>
          <a:bodyPr>
            <a:normAutofit/>
          </a:bodyPr>
          <a:lstStyle/>
          <a:p>
            <a:r>
              <a:rPr lang="fr-FR" sz="5000" dirty="0" smtClean="0"/>
              <a:t>Plan</a:t>
            </a:r>
            <a:br>
              <a:rPr lang="fr-FR" sz="5000" dirty="0" smtClean="0"/>
            </a:br>
            <a:r>
              <a:rPr lang="fr-FR" sz="5000" dirty="0"/>
              <a:t/>
            </a:r>
            <a:br>
              <a:rPr lang="fr-FR" sz="5000" dirty="0"/>
            </a:br>
            <a:endParaRPr lang="fr-FR" sz="5000" dirty="0"/>
          </a:p>
        </p:txBody>
      </p:sp>
      <p:sp>
        <p:nvSpPr>
          <p:cNvPr id="3" name="Rectangle 2"/>
          <p:cNvSpPr/>
          <p:nvPr/>
        </p:nvSpPr>
        <p:spPr>
          <a:xfrm>
            <a:off x="920280" y="2132856"/>
            <a:ext cx="7848872" cy="2585323"/>
          </a:xfrm>
          <a:prstGeom prst="rect">
            <a:avLst/>
          </a:prstGeom>
        </p:spPr>
        <p:txBody>
          <a:bodyPr wrap="square">
            <a:spAutoFit/>
          </a:bodyPr>
          <a:lstStyle/>
          <a:p>
            <a:pPr marL="342900" indent="-342900">
              <a:buAutoNum type="arabicPeriod"/>
            </a:pPr>
            <a:r>
              <a:rPr lang="fr-FR" dirty="0" smtClean="0"/>
              <a:t>Entrée </a:t>
            </a:r>
            <a:r>
              <a:rPr lang="fr-FR" dirty="0"/>
              <a:t>en vigueur de trois types de procédures sur quatre procédures prévues dans la </a:t>
            </a:r>
            <a:r>
              <a:rPr lang="fr-FR" dirty="0" smtClean="0"/>
              <a:t>loi</a:t>
            </a:r>
          </a:p>
          <a:p>
            <a:pPr marL="342900" indent="-342900">
              <a:buAutoNum type="arabicPeriod"/>
            </a:pPr>
            <a:r>
              <a:rPr lang="fr-FR" dirty="0" smtClean="0"/>
              <a:t>Le droit de plainte </a:t>
            </a:r>
            <a:r>
              <a:rPr lang="fr-FR" i="1" dirty="0" smtClean="0"/>
              <a:t>sensu stricto</a:t>
            </a:r>
          </a:p>
          <a:p>
            <a:pPr marL="800100" lvl="1" indent="-342900">
              <a:buAutoNum type="arabicPeriod"/>
            </a:pPr>
            <a:r>
              <a:rPr lang="fr-FR" i="1" dirty="0" smtClean="0"/>
              <a:t>Les organes compétents</a:t>
            </a:r>
          </a:p>
          <a:p>
            <a:pPr marL="800100" lvl="1" indent="-342900">
              <a:buAutoNum type="arabicPeriod"/>
            </a:pPr>
            <a:r>
              <a:rPr lang="fr-FR" i="1" dirty="0" smtClean="0"/>
              <a:t>Le champ d’application</a:t>
            </a:r>
          </a:p>
          <a:p>
            <a:pPr marL="800100" lvl="1" indent="-342900">
              <a:buAutoNum type="arabicPeriod"/>
            </a:pPr>
            <a:r>
              <a:rPr lang="fr-FR" i="1" dirty="0" smtClean="0"/>
              <a:t>Schéma de la procédure</a:t>
            </a:r>
          </a:p>
          <a:p>
            <a:pPr marL="800100" lvl="1" indent="-342900">
              <a:buAutoNum type="arabicPeriod"/>
            </a:pPr>
            <a:r>
              <a:rPr lang="fr-FR" i="1" dirty="0" smtClean="0"/>
              <a:t>Appel</a:t>
            </a:r>
          </a:p>
          <a:p>
            <a:pPr marL="342900" indent="-342900">
              <a:buAutoNum type="arabicPeriod"/>
            </a:pPr>
            <a:r>
              <a:rPr lang="fr-FR" dirty="0" smtClean="0"/>
              <a:t>Pour aller plus loin…</a:t>
            </a:r>
          </a:p>
          <a:p>
            <a:pPr marL="800100" lvl="1" indent="-342900">
              <a:buAutoNum type="arabicPeriod"/>
            </a:pPr>
            <a:endParaRPr lang="fr-BE" dirty="0"/>
          </a:p>
        </p:txBody>
      </p:sp>
    </p:spTree>
    <p:extLst>
      <p:ext uri="{BB962C8B-B14F-4D97-AF65-F5344CB8AC3E}">
        <p14:creationId xmlns:p14="http://schemas.microsoft.com/office/powerpoint/2010/main" val="5347257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5576" y="404664"/>
            <a:ext cx="7941568" cy="3240360"/>
          </a:xfrm>
        </p:spPr>
        <p:txBody>
          <a:bodyPr>
            <a:normAutofit/>
          </a:bodyPr>
          <a:lstStyle/>
          <a:p>
            <a:pPr algn="ctr"/>
            <a:r>
              <a:rPr lang="fr-FR" sz="5000" dirty="0">
                <a:solidFill>
                  <a:schemeClr val="tx2"/>
                </a:solidFill>
              </a:rPr>
              <a:t>Merci de votre attention !</a:t>
            </a:r>
            <a:br>
              <a:rPr lang="fr-FR" sz="5000" dirty="0">
                <a:solidFill>
                  <a:schemeClr val="tx2"/>
                </a:solidFill>
              </a:rPr>
            </a:br>
            <a:r>
              <a:rPr lang="fr-FR" sz="5000" dirty="0">
                <a:solidFill>
                  <a:schemeClr val="tx2"/>
                </a:solidFill>
              </a:rPr>
              <a:t/>
            </a:r>
            <a:br>
              <a:rPr lang="fr-FR" sz="5000" dirty="0">
                <a:solidFill>
                  <a:schemeClr val="tx2"/>
                </a:solidFill>
              </a:rPr>
            </a:br>
            <a:r>
              <a:rPr lang="fr-FR" sz="5000" dirty="0">
                <a:solidFill>
                  <a:schemeClr val="tx2"/>
                </a:solidFill>
              </a:rPr>
              <a:t/>
            </a:r>
            <a:br>
              <a:rPr lang="fr-FR" sz="5000" dirty="0">
                <a:solidFill>
                  <a:schemeClr val="tx2"/>
                </a:solidFill>
              </a:rPr>
            </a:br>
            <a:r>
              <a:rPr lang="fr-FR" sz="5000" i="1" dirty="0">
                <a:solidFill>
                  <a:schemeClr val="tx2"/>
                </a:solidFill>
              </a:rPr>
              <a:t>Questions ?</a:t>
            </a:r>
          </a:p>
        </p:txBody>
      </p:sp>
    </p:spTree>
    <p:extLst>
      <p:ext uri="{BB962C8B-B14F-4D97-AF65-F5344CB8AC3E}">
        <p14:creationId xmlns:p14="http://schemas.microsoft.com/office/powerpoint/2010/main" val="1856015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5576" y="620688"/>
            <a:ext cx="8784976" cy="1066800"/>
          </a:xfrm>
        </p:spPr>
        <p:txBody>
          <a:bodyPr>
            <a:normAutofit/>
          </a:bodyPr>
          <a:lstStyle/>
          <a:p>
            <a:r>
              <a:rPr lang="fr-FR" dirty="0" smtClean="0">
                <a:solidFill>
                  <a:schemeClr val="tx2"/>
                </a:solidFill>
              </a:rPr>
              <a:t>Pour aller plus loin…</a:t>
            </a:r>
            <a:endParaRPr lang="fr-FR" dirty="0">
              <a:solidFill>
                <a:schemeClr val="tx2"/>
              </a:solidFill>
            </a:endParaRPr>
          </a:p>
        </p:txBody>
      </p:sp>
      <p:sp>
        <p:nvSpPr>
          <p:cNvPr id="3" name="Espace réservé du contenu 2"/>
          <p:cNvSpPr>
            <a:spLocks noGrp="1"/>
          </p:cNvSpPr>
          <p:nvPr>
            <p:ph idx="1"/>
          </p:nvPr>
        </p:nvSpPr>
        <p:spPr>
          <a:xfrm>
            <a:off x="251520" y="1988840"/>
            <a:ext cx="8892480" cy="4869160"/>
          </a:xfrm>
        </p:spPr>
        <p:txBody>
          <a:bodyPr>
            <a:normAutofit/>
          </a:bodyPr>
          <a:lstStyle/>
          <a:p>
            <a:pPr>
              <a:buFont typeface="Wingdings" panose="05000000000000000000" pitchFamily="2" charset="2"/>
              <a:buChar char="Ø"/>
            </a:pPr>
            <a:r>
              <a:rPr lang="fr-FR" dirty="0" smtClean="0"/>
              <a:t> Cours en ligne d’Olivia Nederlandt:</a:t>
            </a:r>
          </a:p>
          <a:p>
            <a:pPr lvl="1"/>
            <a:r>
              <a:rPr lang="fr-FR" dirty="0" smtClean="0"/>
              <a:t>Première </a:t>
            </a:r>
            <a:r>
              <a:rPr lang="fr-FR" dirty="0"/>
              <a:t>vidéo :  </a:t>
            </a:r>
            <a:r>
              <a:rPr lang="fr-FR" dirty="0">
                <a:hlinkClick r:id="rId2"/>
              </a:rPr>
              <a:t>https://</a:t>
            </a:r>
            <a:r>
              <a:rPr lang="fr-FR" dirty="0" smtClean="0">
                <a:hlinkClick r:id="rId2"/>
              </a:rPr>
              <a:t>www.youtube.com/watch?v=CmhSXOTufGY&amp;feature=youtu.be</a:t>
            </a:r>
            <a:endParaRPr lang="fr-FR" dirty="0"/>
          </a:p>
          <a:p>
            <a:pPr lvl="1"/>
            <a:r>
              <a:rPr lang="fr-FR" dirty="0" smtClean="0"/>
              <a:t>Deuxième </a:t>
            </a:r>
            <a:r>
              <a:rPr lang="fr-FR" dirty="0"/>
              <a:t>vidéo </a:t>
            </a:r>
            <a:r>
              <a:rPr lang="fr-FR" dirty="0" smtClean="0"/>
              <a:t>:</a:t>
            </a:r>
            <a:r>
              <a:rPr lang="fr-FR" dirty="0"/>
              <a:t> </a:t>
            </a:r>
            <a:r>
              <a:rPr lang="fr-FR" dirty="0">
                <a:hlinkClick r:id="rId3"/>
              </a:rPr>
              <a:t>https://www.youtube.com/watch?v=Bgs0S7eX5fE&amp;feature=youtu.be</a:t>
            </a:r>
            <a:r>
              <a:rPr lang="fr-FR" dirty="0"/>
              <a:t> </a:t>
            </a:r>
            <a:endParaRPr lang="fr-FR" dirty="0" smtClean="0"/>
          </a:p>
          <a:p>
            <a:pPr lvl="1"/>
            <a:r>
              <a:rPr lang="fr-FR" dirty="0" smtClean="0"/>
              <a:t>Le PowerPoint </a:t>
            </a:r>
            <a:r>
              <a:rPr lang="fr-FR" dirty="0"/>
              <a:t>présenté dans ces deux vidéos peut être téléchargé librement ici : </a:t>
            </a:r>
            <a:r>
              <a:rPr lang="fr-FR" dirty="0">
                <a:hlinkClick r:id="rId4"/>
              </a:rPr>
              <a:t>https://dial.uclouvain.be/pr/boreal/object/boreal:238134</a:t>
            </a:r>
            <a:r>
              <a:rPr lang="fr-FR" dirty="0"/>
              <a:t> </a:t>
            </a:r>
            <a:r>
              <a:rPr lang="fr-FR" dirty="0" smtClean="0"/>
              <a:t/>
            </a:r>
            <a:br>
              <a:rPr lang="fr-FR" dirty="0" smtClean="0"/>
            </a:br>
            <a:endParaRPr lang="fr-FR" dirty="0" smtClean="0"/>
          </a:p>
          <a:p>
            <a:pPr>
              <a:buFont typeface="Wingdings" panose="05000000000000000000" pitchFamily="2" charset="2"/>
              <a:buChar char="Ø"/>
            </a:pPr>
            <a:r>
              <a:rPr lang="fr-FR" dirty="0" smtClean="0"/>
              <a:t> Midi du CRID&amp;P sur le droit de plainte de Léa Teper: </a:t>
            </a:r>
            <a:r>
              <a:rPr lang="fr-BE" u="sng" dirty="0">
                <a:hlinkClick r:id="rId5"/>
              </a:rPr>
              <a:t>https://www.youtube.com/watch?v=BUPTfcc78IM</a:t>
            </a:r>
            <a:r>
              <a:rPr lang="fr-BE" dirty="0"/>
              <a:t> </a:t>
            </a:r>
            <a:endParaRPr lang="fr-BE" dirty="0" smtClean="0"/>
          </a:p>
          <a:p>
            <a:pPr>
              <a:buFont typeface="Wingdings" panose="05000000000000000000" pitchFamily="2" charset="2"/>
              <a:buChar char="Ø"/>
            </a:pPr>
            <a:r>
              <a:rPr lang="fr-BE" dirty="0"/>
              <a:t> </a:t>
            </a:r>
            <a:r>
              <a:rPr lang="fr-BE" dirty="0" smtClean="0"/>
              <a:t>L. Teper et O. Nederlandt, « Le droit pénitentiaire va-t-il enfin prendre son envol? », </a:t>
            </a:r>
            <a:r>
              <a:rPr lang="fr-BE" i="1" dirty="0" smtClean="0"/>
              <a:t>in </a:t>
            </a:r>
            <a:r>
              <a:rPr lang="fr-BE" dirty="0" smtClean="0"/>
              <a:t>H.D. Bosly, Ch. De </a:t>
            </a:r>
            <a:r>
              <a:rPr lang="fr-BE" dirty="0" err="1" smtClean="0"/>
              <a:t>Valkeneer</a:t>
            </a:r>
            <a:r>
              <a:rPr lang="fr-BE" dirty="0" smtClean="0"/>
              <a:t> (</a:t>
            </a:r>
            <a:r>
              <a:rPr lang="fr-BE" dirty="0" err="1" smtClean="0"/>
              <a:t>dir</a:t>
            </a:r>
            <a:r>
              <a:rPr lang="fr-BE" dirty="0" smtClean="0"/>
              <a:t>.), </a:t>
            </a:r>
            <a:r>
              <a:rPr lang="fr-BE" i="1" dirty="0" smtClean="0"/>
              <a:t>Actualités en droit de l’</a:t>
            </a:r>
            <a:r>
              <a:rPr lang="fr-BE" i="1" dirty="0" err="1" smtClean="0"/>
              <a:t>éxecution</a:t>
            </a:r>
            <a:r>
              <a:rPr lang="fr-BE" i="1" dirty="0" smtClean="0"/>
              <a:t> des peines et de l’internement</a:t>
            </a:r>
            <a:r>
              <a:rPr lang="fr-BE" dirty="0" smtClean="0"/>
              <a:t>, Bruxelles, </a:t>
            </a:r>
            <a:r>
              <a:rPr lang="fr-BE" dirty="0" err="1" smtClean="0"/>
              <a:t>Larcier</a:t>
            </a:r>
            <a:r>
              <a:rPr lang="fr-BE" dirty="0" smtClean="0"/>
              <a:t>, 2021, pp. 69 – 172,</a:t>
            </a:r>
            <a:endParaRPr lang="fr-FR" dirty="0"/>
          </a:p>
          <a:p>
            <a:pPr marL="452628" indent="-342900">
              <a:buFont typeface="Wingdings" panose="05000000000000000000" pitchFamily="2" charset="2"/>
              <a:buChar char="Ø"/>
            </a:pPr>
            <a:endParaRPr lang="fr-FR" dirty="0"/>
          </a:p>
        </p:txBody>
      </p:sp>
    </p:spTree>
    <p:extLst>
      <p:ext uri="{BB962C8B-B14F-4D97-AF65-F5344CB8AC3E}">
        <p14:creationId xmlns:p14="http://schemas.microsoft.com/office/powerpoint/2010/main" val="7247407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186210"/>
            <a:ext cx="9145016" cy="850776"/>
          </a:xfrm>
        </p:spPr>
        <p:txBody>
          <a:bodyPr>
            <a:normAutofit/>
          </a:bodyPr>
          <a:lstStyle/>
          <a:p>
            <a:r>
              <a:rPr lang="fr-BE" sz="4000" dirty="0">
                <a:solidFill>
                  <a:schemeClr val="tx2"/>
                </a:solidFill>
              </a:rPr>
              <a:t>1. Recours contre 4 types de décisions</a:t>
            </a:r>
          </a:p>
        </p:txBody>
      </p:sp>
      <p:graphicFrame>
        <p:nvGraphicFramePr>
          <p:cNvPr id="4" name="Tableau 3"/>
          <p:cNvGraphicFramePr>
            <a:graphicFrameLocks noGrp="1"/>
          </p:cNvGraphicFramePr>
          <p:nvPr>
            <p:extLst>
              <p:ext uri="{D42A27DB-BD31-4B8C-83A1-F6EECF244321}">
                <p14:modId xmlns:p14="http://schemas.microsoft.com/office/powerpoint/2010/main" val="2528365016"/>
              </p:ext>
            </p:extLst>
          </p:nvPr>
        </p:nvGraphicFramePr>
        <p:xfrm>
          <a:off x="179512" y="1052736"/>
          <a:ext cx="8610128" cy="5243765"/>
        </p:xfrm>
        <a:graphic>
          <a:graphicData uri="http://schemas.openxmlformats.org/drawingml/2006/table">
            <a:tbl>
              <a:tblPr firstRow="1" bandRow="1">
                <a:tableStyleId>{5C22544A-7EE6-4342-B048-85BDC9FD1C3A}</a:tableStyleId>
              </a:tblPr>
              <a:tblGrid>
                <a:gridCol w="1208720">
                  <a:extLst>
                    <a:ext uri="{9D8B030D-6E8A-4147-A177-3AD203B41FA5}">
                      <a16:colId xmlns:a16="http://schemas.microsoft.com/office/drawing/2014/main" val="3005953838"/>
                    </a:ext>
                  </a:extLst>
                </a:gridCol>
                <a:gridCol w="1626333">
                  <a:extLst>
                    <a:ext uri="{9D8B030D-6E8A-4147-A177-3AD203B41FA5}">
                      <a16:colId xmlns:a16="http://schemas.microsoft.com/office/drawing/2014/main" val="3500492646"/>
                    </a:ext>
                  </a:extLst>
                </a:gridCol>
                <a:gridCol w="1911015">
                  <a:extLst>
                    <a:ext uri="{9D8B030D-6E8A-4147-A177-3AD203B41FA5}">
                      <a16:colId xmlns:a16="http://schemas.microsoft.com/office/drawing/2014/main" val="532529098"/>
                    </a:ext>
                  </a:extLst>
                </a:gridCol>
                <a:gridCol w="2142035">
                  <a:extLst>
                    <a:ext uri="{9D8B030D-6E8A-4147-A177-3AD203B41FA5}">
                      <a16:colId xmlns:a16="http://schemas.microsoft.com/office/drawing/2014/main" val="2976561700"/>
                    </a:ext>
                  </a:extLst>
                </a:gridCol>
                <a:gridCol w="1722025">
                  <a:extLst>
                    <a:ext uri="{9D8B030D-6E8A-4147-A177-3AD203B41FA5}">
                      <a16:colId xmlns:a16="http://schemas.microsoft.com/office/drawing/2014/main" val="3095778830"/>
                    </a:ext>
                  </a:extLst>
                </a:gridCol>
              </a:tblGrid>
              <a:tr h="864096">
                <a:tc>
                  <a:txBody>
                    <a:bodyPr/>
                    <a:lstStyle/>
                    <a:p>
                      <a:r>
                        <a:rPr lang="fr-BE" sz="1300" i="1" dirty="0" smtClean="0">
                          <a:solidFill>
                            <a:schemeClr val="accent1"/>
                          </a:solidFill>
                        </a:rPr>
                        <a:t>Décisions</a:t>
                      </a:r>
                      <a:endParaRPr lang="fr-BE" sz="1300" i="1" dirty="0">
                        <a:solidFill>
                          <a:schemeClr val="accent1"/>
                        </a:solidFill>
                      </a:endParaRPr>
                    </a:p>
                  </a:txBody>
                  <a:tcPr>
                    <a:solidFill>
                      <a:srgbClr val="E9ED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300" dirty="0" smtClean="0"/>
                        <a:t>Directoriales</a:t>
                      </a:r>
                    </a:p>
                    <a:p>
                      <a:endParaRPr lang="fr-BE" sz="13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300" dirty="0" smtClean="0"/>
                        <a:t>De</a:t>
                      </a:r>
                      <a:r>
                        <a:rPr lang="fr-BE" sz="1300" baseline="0" dirty="0" smtClean="0"/>
                        <a:t> p</a:t>
                      </a:r>
                      <a:r>
                        <a:rPr lang="fr-BE" sz="1300" dirty="0" smtClean="0"/>
                        <a:t>lacement/</a:t>
                      </a:r>
                      <a:br>
                        <a:rPr lang="fr-BE" sz="1300" dirty="0" smtClean="0"/>
                      </a:br>
                      <a:r>
                        <a:rPr lang="fr-BE" sz="1300" dirty="0" smtClean="0"/>
                        <a:t>transfèrement</a:t>
                      </a:r>
                    </a:p>
                    <a:p>
                      <a:endParaRPr lang="fr-BE" sz="13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300" dirty="0" smtClean="0"/>
                        <a:t>De</a:t>
                      </a:r>
                      <a:r>
                        <a:rPr lang="fr-BE" sz="1300" baseline="0" dirty="0" smtClean="0"/>
                        <a:t> m</a:t>
                      </a:r>
                      <a:r>
                        <a:rPr lang="fr-BE" sz="1300" dirty="0" smtClean="0"/>
                        <a:t>ise en place/maintien/</a:t>
                      </a:r>
                      <a:br>
                        <a:rPr lang="fr-BE" sz="1300" dirty="0" smtClean="0"/>
                      </a:br>
                      <a:r>
                        <a:rPr lang="fr-BE" sz="1300" dirty="0" smtClean="0"/>
                        <a:t>renouvellement d’un RSPI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300" i="1" dirty="0" smtClean="0"/>
                        <a:t>De</a:t>
                      </a:r>
                      <a:r>
                        <a:rPr lang="fr-BE" sz="1300" i="1" baseline="0" dirty="0" smtClean="0"/>
                        <a:t> refus du </a:t>
                      </a:r>
                      <a:r>
                        <a:rPr lang="fr-BE" sz="1300" i="1" dirty="0" smtClean="0"/>
                        <a:t>médecin référent</a:t>
                      </a:r>
                      <a:br>
                        <a:rPr lang="fr-BE" sz="1300" i="1" dirty="0" smtClean="0"/>
                      </a:br>
                      <a:r>
                        <a:rPr lang="fr-BE" sz="1300" i="1" dirty="0" smtClean="0"/>
                        <a:t>Pas entrée en vigueur</a:t>
                      </a:r>
                    </a:p>
                    <a:p>
                      <a:endParaRPr lang="fr-BE" sz="1300" i="1" dirty="0"/>
                    </a:p>
                  </a:txBody>
                  <a:tcPr/>
                </a:tc>
                <a:extLst>
                  <a:ext uri="{0D108BD9-81ED-4DB2-BD59-A6C34878D82A}">
                    <a16:rowId xmlns:a16="http://schemas.microsoft.com/office/drawing/2014/main" val="4158364311"/>
                  </a:ext>
                </a:extLst>
              </a:tr>
              <a:tr h="1612967">
                <a:tc>
                  <a:txBody>
                    <a:bodyPr/>
                    <a:lstStyle/>
                    <a:p>
                      <a:r>
                        <a:rPr kumimoji="0" lang="fr-BE" sz="1300" b="1" kern="1200" dirty="0" smtClean="0">
                          <a:solidFill>
                            <a:schemeClr val="lt1"/>
                          </a:solidFill>
                          <a:latin typeface="+mn-lt"/>
                          <a:ea typeface="+mn-ea"/>
                          <a:cs typeface="+mn-cs"/>
                        </a:rPr>
                        <a:t>Objet</a:t>
                      </a:r>
                      <a:endParaRPr kumimoji="0" lang="fr-BE" sz="1300" b="1" kern="1200" dirty="0">
                        <a:solidFill>
                          <a:schemeClr val="lt1"/>
                        </a:solidFill>
                        <a:latin typeface="+mn-lt"/>
                        <a:ea typeface="+mn-ea"/>
                        <a:cs typeface="+mn-cs"/>
                      </a:endParaRP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300" dirty="0" smtClean="0"/>
                        <a:t>Décisions </a:t>
                      </a:r>
                      <a:r>
                        <a:rPr lang="fr-BE" sz="1300" b="1" dirty="0" smtClean="0"/>
                        <a:t>individuelles</a:t>
                      </a:r>
                      <a:r>
                        <a:rPr lang="fr-BE" sz="1300" dirty="0" smtClean="0"/>
                        <a:t> du </a:t>
                      </a:r>
                      <a:r>
                        <a:rPr lang="fr-BE" sz="1300" b="1" dirty="0" smtClean="0"/>
                        <a:t>directeur</a:t>
                      </a:r>
                      <a:r>
                        <a:rPr lang="fr-BE" sz="1300" dirty="0" smtClean="0"/>
                        <a:t> (ou prises en son nom)</a:t>
                      </a:r>
                    </a:p>
                    <a:p>
                      <a:endParaRPr lang="fr-BE" sz="1300" dirty="0"/>
                    </a:p>
                  </a:txBody>
                  <a:tcPr>
                    <a:solidFill>
                      <a:srgbClr val="E9EDF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300" dirty="0" smtClean="0"/>
                        <a:t>Décision du </a:t>
                      </a:r>
                      <a:r>
                        <a:rPr lang="fr-BE" sz="1300" b="1" dirty="0" smtClean="0"/>
                        <a:t>directeur général des établissements pénitentiaires</a:t>
                      </a:r>
                    </a:p>
                    <a:p>
                      <a:endParaRPr lang="fr-BE" sz="13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300" dirty="0" smtClean="0"/>
                        <a:t>Décision du </a:t>
                      </a:r>
                      <a:r>
                        <a:rPr lang="fr-BE" sz="1300" b="1" dirty="0" smtClean="0"/>
                        <a:t>directeur général des établissements pénitentiaires</a:t>
                      </a:r>
                    </a:p>
                    <a:p>
                      <a:endParaRPr lang="fr-BE" sz="13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300" i="1" dirty="0" smtClean="0"/>
                        <a:t>Décision du médecin référent du service de coordination central des soins médicaux de l'administration pénitentiaire</a:t>
                      </a:r>
                    </a:p>
                  </a:txBody>
                  <a:tcPr/>
                </a:tc>
                <a:extLst>
                  <a:ext uri="{0D108BD9-81ED-4DB2-BD59-A6C34878D82A}">
                    <a16:rowId xmlns:a16="http://schemas.microsoft.com/office/drawing/2014/main" val="1175944044"/>
                  </a:ext>
                </a:extLst>
              </a:tr>
              <a:tr h="1362201">
                <a:tc>
                  <a:txBody>
                    <a:bodyPr/>
                    <a:lstStyle/>
                    <a:p>
                      <a:r>
                        <a:rPr kumimoji="0" lang="fr-BE" sz="1300" b="1" kern="1200" dirty="0" smtClean="0">
                          <a:solidFill>
                            <a:schemeClr val="lt1"/>
                          </a:solidFill>
                          <a:latin typeface="+mn-lt"/>
                          <a:ea typeface="+mn-ea"/>
                          <a:cs typeface="+mn-cs"/>
                        </a:rPr>
                        <a:t>Procédure</a:t>
                      </a:r>
                      <a:endParaRPr kumimoji="0" lang="fr-BE" sz="1300" b="1" kern="1200" dirty="0">
                        <a:solidFill>
                          <a:schemeClr val="lt1"/>
                        </a:solidFill>
                        <a:latin typeface="+mn-lt"/>
                        <a:ea typeface="+mn-ea"/>
                        <a:cs typeface="+mn-cs"/>
                      </a:endParaRPr>
                    </a:p>
                  </a:txBody>
                  <a:tcPr>
                    <a:solidFill>
                      <a:schemeClr val="accent1"/>
                    </a:solidFill>
                  </a:tcPr>
                </a:tc>
                <a:tc>
                  <a:txBody>
                    <a:bodyPr/>
                    <a:lstStyle/>
                    <a:p>
                      <a:pPr marL="0" indent="0">
                        <a:lnSpc>
                          <a:spcPct val="100000"/>
                        </a:lnSpc>
                        <a:buFont typeface="Courier New" panose="02070309020205020404" pitchFamily="49" charset="0"/>
                        <a:buNone/>
                      </a:pPr>
                      <a:r>
                        <a:rPr lang="fr-FR" sz="1300" dirty="0" smtClean="0"/>
                        <a:t>Demande d’annulation (de compensation) ou de suspension</a:t>
                      </a:r>
                      <a:r>
                        <a:rPr lang="fr-FR" sz="1300" baseline="0" dirty="0" smtClean="0"/>
                        <a:t> devant la </a:t>
                      </a:r>
                      <a:r>
                        <a:rPr lang="fr-FR" sz="1300" dirty="0" smtClean="0"/>
                        <a:t>Commission des plaintes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dirty="0" smtClean="0"/>
                        <a:t>Réclamation auprès du directeur général de l’administration pénitentiaire</a:t>
                      </a:r>
                      <a:br>
                        <a:rPr lang="fr-FR" sz="1400" dirty="0" smtClean="0"/>
                      </a:br>
                      <a:endParaRPr lang="fr-FR" sz="1400" dirty="0" smtClean="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300" dirty="0" smtClean="0"/>
                        <a:t>Commission d’appel du</a:t>
                      </a:r>
                      <a:r>
                        <a:rPr lang="fr-BE" sz="1300" baseline="0" dirty="0" smtClean="0"/>
                        <a:t> Conseil central</a:t>
                      </a:r>
                      <a:endParaRPr lang="fr-BE" sz="1300" dirty="0" smtClean="0"/>
                    </a:p>
                    <a:p>
                      <a:endParaRPr lang="fr-BE" sz="13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300" i="1" dirty="0" smtClean="0"/>
                        <a:t>Commission d’appel du</a:t>
                      </a:r>
                      <a:r>
                        <a:rPr lang="fr-BE" sz="1300" i="1" baseline="0" dirty="0" smtClean="0"/>
                        <a:t> Conseil central</a:t>
                      </a:r>
                      <a:endParaRPr lang="fr-BE" sz="1300" i="1" dirty="0" smtClean="0"/>
                    </a:p>
                    <a:p>
                      <a:endParaRPr lang="fr-BE" sz="1300" i="1" dirty="0"/>
                    </a:p>
                  </a:txBody>
                  <a:tcPr/>
                </a:tc>
                <a:extLst>
                  <a:ext uri="{0D108BD9-81ED-4DB2-BD59-A6C34878D82A}">
                    <a16:rowId xmlns:a16="http://schemas.microsoft.com/office/drawing/2014/main" val="2364365156"/>
                  </a:ext>
                </a:extLst>
              </a:tr>
              <a:tr h="469227">
                <a:tc>
                  <a:txBody>
                    <a:bodyPr/>
                    <a:lstStyle/>
                    <a:p>
                      <a:r>
                        <a:rPr kumimoji="0" lang="fr-BE" sz="1300" b="1" kern="1200" dirty="0" smtClean="0">
                          <a:solidFill>
                            <a:schemeClr val="lt1"/>
                          </a:solidFill>
                          <a:latin typeface="+mn-lt"/>
                          <a:ea typeface="+mn-ea"/>
                          <a:cs typeface="+mn-cs"/>
                        </a:rPr>
                        <a:t>Appel</a:t>
                      </a:r>
                      <a:endParaRPr kumimoji="0" lang="fr-BE" sz="1300" b="1" kern="1200" dirty="0">
                        <a:solidFill>
                          <a:schemeClr val="lt1"/>
                        </a:solidFill>
                        <a:latin typeface="+mn-lt"/>
                        <a:ea typeface="+mn-ea"/>
                        <a:cs typeface="+mn-cs"/>
                      </a:endParaRP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300" dirty="0" smtClean="0"/>
                        <a:t>Commission d’appel du</a:t>
                      </a:r>
                      <a:r>
                        <a:rPr lang="fr-BE" sz="1300" baseline="0" dirty="0" smtClean="0"/>
                        <a:t> Conseil central</a:t>
                      </a:r>
                      <a:endParaRPr lang="fr-BE" sz="1300" dirty="0" smtClean="0"/>
                    </a:p>
                  </a:txBody>
                  <a:tcPr/>
                </a:tc>
                <a:tc>
                  <a:txBody>
                    <a:bodyPr/>
                    <a:lstStyle/>
                    <a:p>
                      <a:r>
                        <a:rPr lang="fr-BE" sz="1300" dirty="0" smtClean="0"/>
                        <a:t>Commission d’appel du</a:t>
                      </a:r>
                      <a:r>
                        <a:rPr lang="fr-BE" sz="1300" baseline="0" dirty="0" smtClean="0"/>
                        <a:t> Conseil central</a:t>
                      </a:r>
                      <a:endParaRPr lang="fr-BE" sz="1300" dirty="0"/>
                    </a:p>
                  </a:txBody>
                  <a:tcPr/>
                </a:tc>
                <a:tc>
                  <a:txBody>
                    <a:bodyPr/>
                    <a:lstStyle/>
                    <a:p>
                      <a:endParaRPr lang="fr-BE" sz="1300"/>
                    </a:p>
                  </a:txBody>
                  <a:tcPr/>
                </a:tc>
                <a:tc>
                  <a:txBody>
                    <a:bodyPr/>
                    <a:lstStyle/>
                    <a:p>
                      <a:endParaRPr lang="fr-BE" sz="1300" i="1"/>
                    </a:p>
                  </a:txBody>
                  <a:tcPr/>
                </a:tc>
                <a:extLst>
                  <a:ext uri="{0D108BD9-81ED-4DB2-BD59-A6C34878D82A}">
                    <a16:rowId xmlns:a16="http://schemas.microsoft.com/office/drawing/2014/main" val="3241611569"/>
                  </a:ext>
                </a:extLst>
              </a:tr>
              <a:tr h="329049">
                <a:tc>
                  <a:txBody>
                    <a:bodyPr/>
                    <a:lstStyle/>
                    <a:p>
                      <a:r>
                        <a:rPr kumimoji="0" lang="fr-BE" sz="1300" b="1" kern="1200" dirty="0" smtClean="0">
                          <a:solidFill>
                            <a:schemeClr val="lt1"/>
                          </a:solidFill>
                          <a:latin typeface="+mn-lt"/>
                          <a:ea typeface="+mn-ea"/>
                          <a:cs typeface="+mn-cs"/>
                        </a:rPr>
                        <a:t>Cassation</a:t>
                      </a:r>
                      <a:endParaRPr kumimoji="0" lang="fr-BE" sz="1300" b="1" kern="1200" dirty="0">
                        <a:solidFill>
                          <a:schemeClr val="lt1"/>
                        </a:solidFill>
                        <a:latin typeface="+mn-lt"/>
                        <a:ea typeface="+mn-ea"/>
                        <a:cs typeface="+mn-cs"/>
                      </a:endParaRPr>
                    </a:p>
                  </a:txBody>
                  <a:tcPr>
                    <a:solidFill>
                      <a:schemeClr val="accent1"/>
                    </a:solidFill>
                  </a:tcPr>
                </a:tc>
                <a:tc>
                  <a:txBody>
                    <a:bodyPr/>
                    <a:lstStyle/>
                    <a:p>
                      <a:r>
                        <a:rPr lang="fr-BE" sz="1300" dirty="0" smtClean="0"/>
                        <a:t>Conseil</a:t>
                      </a:r>
                      <a:r>
                        <a:rPr lang="fr-BE" sz="1300" baseline="0" dirty="0" smtClean="0"/>
                        <a:t> d’Etat</a:t>
                      </a:r>
                      <a:endParaRPr lang="fr-BE" sz="1300" dirty="0"/>
                    </a:p>
                  </a:txBody>
                  <a:tcPr/>
                </a:tc>
                <a:tc>
                  <a:txBody>
                    <a:bodyPr/>
                    <a:lstStyle/>
                    <a:p>
                      <a:r>
                        <a:rPr lang="fr-BE" sz="1300" dirty="0" smtClean="0"/>
                        <a:t>Conseil d’Etat</a:t>
                      </a:r>
                      <a:endParaRPr lang="fr-BE" sz="1300" dirty="0"/>
                    </a:p>
                  </a:txBody>
                  <a:tcPr/>
                </a:tc>
                <a:tc>
                  <a:txBody>
                    <a:bodyPr/>
                    <a:lstStyle/>
                    <a:p>
                      <a:r>
                        <a:rPr lang="fr-BE" sz="1300" dirty="0" smtClean="0"/>
                        <a:t>Conseil d’Etat</a:t>
                      </a:r>
                      <a:endParaRPr lang="fr-BE" sz="1300" dirty="0"/>
                    </a:p>
                  </a:txBody>
                  <a:tcPr/>
                </a:tc>
                <a:tc>
                  <a:txBody>
                    <a:bodyPr/>
                    <a:lstStyle/>
                    <a:p>
                      <a:r>
                        <a:rPr lang="fr-BE" sz="1300" i="1" dirty="0" smtClean="0"/>
                        <a:t>Conseil d’Etat</a:t>
                      </a:r>
                      <a:endParaRPr lang="fr-BE" sz="1300" i="1" dirty="0"/>
                    </a:p>
                  </a:txBody>
                  <a:tcPr/>
                </a:tc>
                <a:extLst>
                  <a:ext uri="{0D108BD9-81ED-4DB2-BD59-A6C34878D82A}">
                    <a16:rowId xmlns:a16="http://schemas.microsoft.com/office/drawing/2014/main" val="3688630936"/>
                  </a:ext>
                </a:extLst>
              </a:tr>
              <a:tr h="567948">
                <a:tc>
                  <a:txBody>
                    <a:bodyPr/>
                    <a:lstStyle/>
                    <a:p>
                      <a:r>
                        <a:rPr kumimoji="0" lang="fr-BE" sz="1300" b="1" kern="1200" dirty="0" smtClean="0">
                          <a:solidFill>
                            <a:schemeClr val="lt1"/>
                          </a:solidFill>
                          <a:latin typeface="+mn-lt"/>
                          <a:ea typeface="+mn-ea"/>
                          <a:cs typeface="+mn-cs"/>
                        </a:rPr>
                        <a:t>Suspensif ?</a:t>
                      </a:r>
                      <a:endParaRPr kumimoji="0" lang="fr-BE" sz="1300" b="1" kern="1200" dirty="0">
                        <a:solidFill>
                          <a:schemeClr val="lt1"/>
                        </a:solidFill>
                        <a:latin typeface="+mn-lt"/>
                        <a:ea typeface="+mn-ea"/>
                        <a:cs typeface="+mn-cs"/>
                      </a:endParaRPr>
                    </a:p>
                  </a:txBody>
                  <a:tcPr>
                    <a:solidFill>
                      <a:schemeClr val="accent1"/>
                    </a:solidFill>
                  </a:tcPr>
                </a:tc>
                <a:tc>
                  <a:txBody>
                    <a:bodyPr/>
                    <a:lstStyle/>
                    <a:p>
                      <a:r>
                        <a:rPr lang="fr-BE" sz="1300" dirty="0" smtClean="0"/>
                        <a:t>Non,</a:t>
                      </a:r>
                      <a:r>
                        <a:rPr lang="fr-BE" sz="1300" baseline="0" dirty="0" smtClean="0"/>
                        <a:t> sauf suspension</a:t>
                      </a:r>
                      <a:endParaRPr lang="fr-BE" sz="1300" dirty="0"/>
                    </a:p>
                  </a:txBody>
                  <a:tcPr/>
                </a:tc>
                <a:tc>
                  <a:txBody>
                    <a:bodyPr/>
                    <a:lstStyle/>
                    <a:p>
                      <a:r>
                        <a:rPr lang="fr-BE" sz="1300" dirty="0" smtClean="0"/>
                        <a:t>Non</a:t>
                      </a:r>
                      <a:endParaRPr lang="fr-BE" sz="1300" dirty="0"/>
                    </a:p>
                  </a:txBody>
                  <a:tcPr/>
                </a:tc>
                <a:tc>
                  <a:txBody>
                    <a:bodyPr/>
                    <a:lstStyle/>
                    <a:p>
                      <a:r>
                        <a:rPr lang="fr-BE" sz="1300" dirty="0" smtClean="0"/>
                        <a:t>Non</a:t>
                      </a:r>
                      <a:endParaRPr lang="fr-BE" sz="1300" dirty="0"/>
                    </a:p>
                  </a:txBody>
                  <a:tcPr/>
                </a:tc>
                <a:tc>
                  <a:txBody>
                    <a:bodyPr/>
                    <a:lstStyle/>
                    <a:p>
                      <a:r>
                        <a:rPr lang="fr-BE" sz="1300" i="1" dirty="0" smtClean="0"/>
                        <a:t>Non</a:t>
                      </a:r>
                      <a:endParaRPr lang="fr-BE" sz="1300" i="1" dirty="0"/>
                    </a:p>
                  </a:txBody>
                  <a:tcPr/>
                </a:tc>
                <a:extLst>
                  <a:ext uri="{0D108BD9-81ED-4DB2-BD59-A6C34878D82A}">
                    <a16:rowId xmlns:a16="http://schemas.microsoft.com/office/drawing/2014/main" val="1995746328"/>
                  </a:ext>
                </a:extLst>
              </a:tr>
            </a:tbl>
          </a:graphicData>
        </a:graphic>
      </p:graphicFrame>
    </p:spTree>
    <p:extLst>
      <p:ext uri="{BB962C8B-B14F-4D97-AF65-F5344CB8AC3E}">
        <p14:creationId xmlns:p14="http://schemas.microsoft.com/office/powerpoint/2010/main" val="13782358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259466" y="2996952"/>
            <a:ext cx="7624902" cy="2670725"/>
          </a:xfrm>
          <a:prstGeom prst="rect">
            <a:avLst/>
          </a:prstGeom>
        </p:spPr>
        <p:txBody>
          <a:bodyPr vert="horz">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endParaRPr lang="fr-BE" dirty="0" smtClean="0"/>
          </a:p>
        </p:txBody>
      </p:sp>
      <p:graphicFrame>
        <p:nvGraphicFramePr>
          <p:cNvPr id="6" name="Diagramme 5"/>
          <p:cNvGraphicFramePr/>
          <p:nvPr>
            <p:extLst>
              <p:ext uri="{D42A27DB-BD31-4B8C-83A1-F6EECF244321}">
                <p14:modId xmlns:p14="http://schemas.microsoft.com/office/powerpoint/2010/main" val="502592546"/>
              </p:ext>
            </p:extLst>
          </p:nvPr>
        </p:nvGraphicFramePr>
        <p:xfrm>
          <a:off x="467544" y="2989441"/>
          <a:ext cx="8243104" cy="21738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re 1"/>
          <p:cNvSpPr txBox="1">
            <a:spLocks/>
          </p:cNvSpPr>
          <p:nvPr/>
        </p:nvSpPr>
        <p:spPr>
          <a:xfrm>
            <a:off x="783048" y="809874"/>
            <a:ext cx="8229600" cy="1066800"/>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r>
              <a:rPr lang="fr-BE" dirty="0" smtClean="0"/>
              <a:t>2. Le droit de plainte </a:t>
            </a:r>
            <a:r>
              <a:rPr lang="fr-BE" dirty="0" err="1" smtClean="0"/>
              <a:t>s.s.</a:t>
            </a:r>
            <a:endParaRPr lang="fr-BE" dirty="0"/>
          </a:p>
        </p:txBody>
      </p:sp>
      <p:sp>
        <p:nvSpPr>
          <p:cNvPr id="11" name="Espace réservé du contenu 2"/>
          <p:cNvSpPr>
            <a:spLocks noGrp="1"/>
          </p:cNvSpPr>
          <p:nvPr>
            <p:ph idx="1"/>
          </p:nvPr>
        </p:nvSpPr>
        <p:spPr>
          <a:xfrm>
            <a:off x="783048" y="1876674"/>
            <a:ext cx="8229600" cy="4981326"/>
          </a:xfrm>
        </p:spPr>
        <p:txBody>
          <a:bodyPr>
            <a:noAutofit/>
          </a:bodyPr>
          <a:lstStyle/>
          <a:p>
            <a:r>
              <a:rPr lang="fr-BE" sz="1600" dirty="0" smtClean="0"/>
              <a:t>Recours étaient attendus!</a:t>
            </a:r>
          </a:p>
          <a:p>
            <a:r>
              <a:rPr lang="fr-BE" sz="1600" dirty="0" smtClean="0"/>
              <a:t>Prennent racine dans des organes de </a:t>
            </a:r>
            <a:r>
              <a:rPr lang="fr-BE" sz="1600" b="1" dirty="0" smtClean="0"/>
              <a:t>surveillance externe et indépendante </a:t>
            </a:r>
            <a:r>
              <a:rPr lang="fr-BE" sz="1600" dirty="0" smtClean="0"/>
              <a:t>des prisons:</a:t>
            </a:r>
            <a:endParaRPr lang="fr-BE" sz="1200" u="sng" dirty="0" smtClean="0">
              <a:solidFill>
                <a:schemeClr val="bg1"/>
              </a:solidFill>
            </a:endParaRPr>
          </a:p>
        </p:txBody>
      </p:sp>
    </p:spTree>
    <p:extLst>
      <p:ext uri="{BB962C8B-B14F-4D97-AF65-F5344CB8AC3E}">
        <p14:creationId xmlns:p14="http://schemas.microsoft.com/office/powerpoint/2010/main" val="2701572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620688"/>
            <a:ext cx="8229600" cy="1066800"/>
          </a:xfrm>
        </p:spPr>
        <p:txBody>
          <a:bodyPr>
            <a:normAutofit/>
          </a:bodyPr>
          <a:lstStyle/>
          <a:p>
            <a:r>
              <a:rPr lang="fr-BE" sz="4000" i="1" dirty="0">
                <a:solidFill>
                  <a:schemeClr val="tx2"/>
                </a:solidFill>
              </a:rPr>
              <a:t>2.1. Organes compétents</a:t>
            </a:r>
          </a:p>
        </p:txBody>
      </p:sp>
      <p:sp>
        <p:nvSpPr>
          <p:cNvPr id="4" name="Espace réservé du contenu 2"/>
          <p:cNvSpPr>
            <a:spLocks noGrp="1"/>
          </p:cNvSpPr>
          <p:nvPr>
            <p:ph idx="1"/>
          </p:nvPr>
        </p:nvSpPr>
        <p:spPr>
          <a:xfrm>
            <a:off x="395536" y="1844824"/>
            <a:ext cx="8496944" cy="4743763"/>
          </a:xfrm>
        </p:spPr>
        <p:txBody>
          <a:bodyPr>
            <a:noAutofit/>
          </a:bodyPr>
          <a:lstStyle/>
          <a:p>
            <a:pPr lvl="1">
              <a:buFont typeface="Wingdings" panose="05000000000000000000" pitchFamily="2" charset="2"/>
              <a:buChar char="Ø"/>
            </a:pPr>
            <a:r>
              <a:rPr lang="fr-BE" sz="1600" dirty="0" smtClean="0"/>
              <a:t>Le </a:t>
            </a:r>
            <a:r>
              <a:rPr lang="fr-BE" sz="1600" b="1" dirty="0"/>
              <a:t>conseil central de </a:t>
            </a:r>
            <a:r>
              <a:rPr lang="fr-BE" sz="1600" b="1" dirty="0" smtClean="0"/>
              <a:t>surveillance pénitentiaire</a:t>
            </a:r>
            <a:r>
              <a:rPr lang="fr-BE" sz="1600" dirty="0" smtClean="0"/>
              <a:t>: </a:t>
            </a:r>
          </a:p>
          <a:p>
            <a:pPr lvl="2">
              <a:buFont typeface="Courier New" panose="02070309020205020404" pitchFamily="49" charset="0"/>
              <a:buChar char="o"/>
            </a:pPr>
            <a:r>
              <a:rPr lang="fr-BE" dirty="0" smtClean="0"/>
              <a:t>12 membres effectifs (+ 12 membres suppléants/successeurs) </a:t>
            </a:r>
            <a:r>
              <a:rPr lang="fr-BE" dirty="0" smtClean="0">
                <a:sym typeface="Wingdings" panose="05000000000000000000" pitchFamily="2" charset="2"/>
              </a:rPr>
              <a:t> 4 </a:t>
            </a:r>
            <a:r>
              <a:rPr lang="fr-BE" dirty="0" smtClean="0"/>
              <a:t>permanents (Bureau)</a:t>
            </a:r>
          </a:p>
          <a:p>
            <a:pPr lvl="2">
              <a:buFont typeface="Courier New" panose="02070309020205020404" pitchFamily="49" charset="0"/>
              <a:buChar char="o"/>
            </a:pPr>
            <a:r>
              <a:rPr lang="fr-BE" dirty="0" smtClean="0"/>
              <a:t>Missions: </a:t>
            </a:r>
          </a:p>
          <a:p>
            <a:pPr lvl="3">
              <a:buFont typeface="Arial" panose="020B0604020202020204" pitchFamily="34" charset="0"/>
              <a:buChar char="•"/>
            </a:pPr>
            <a:r>
              <a:rPr lang="fr-BE" dirty="0" smtClean="0"/>
              <a:t>Contrôle indépendant</a:t>
            </a:r>
          </a:p>
          <a:p>
            <a:pPr lvl="3">
              <a:buFont typeface="Arial" panose="020B0604020202020204" pitchFamily="34" charset="0"/>
              <a:buChar char="•"/>
            </a:pPr>
            <a:r>
              <a:rPr lang="fr-BE" dirty="0" smtClean="0"/>
              <a:t>Avis et d’information à la Chambre des représentants (dont il dépend), </a:t>
            </a:r>
            <a:br>
              <a:rPr lang="fr-BE" dirty="0" smtClean="0"/>
            </a:br>
            <a:r>
              <a:rPr lang="fr-BE" dirty="0" smtClean="0"/>
              <a:t>au Ministre de la Justice et au Ministre de la santé; rapport annuel </a:t>
            </a:r>
            <a:r>
              <a:rPr lang="fr-BE" dirty="0"/>
              <a:t>(</a:t>
            </a:r>
            <a:r>
              <a:rPr lang="fr-FR" dirty="0">
                <a:hlinkClick r:id="rId3"/>
              </a:rPr>
              <a:t>https://ccsp.belgium.be</a:t>
            </a:r>
            <a:r>
              <a:rPr lang="fr-FR" dirty="0" smtClean="0">
                <a:hlinkClick r:id="rId3"/>
              </a:rPr>
              <a:t>/</a:t>
            </a:r>
            <a:r>
              <a:rPr lang="fr-FR" dirty="0" smtClean="0"/>
              <a:t>)</a:t>
            </a:r>
            <a:endParaRPr lang="fr-BE" dirty="0" smtClean="0"/>
          </a:p>
          <a:p>
            <a:pPr lvl="3">
              <a:buFont typeface="Arial" panose="020B0604020202020204" pitchFamily="34" charset="0"/>
              <a:buChar char="•"/>
            </a:pPr>
            <a:r>
              <a:rPr lang="fr-BE" dirty="0" smtClean="0"/>
              <a:t>Création et de supervision des commissions de surveillance</a:t>
            </a:r>
          </a:p>
          <a:p>
            <a:pPr lvl="3">
              <a:buFont typeface="Arial" panose="020B0604020202020204" pitchFamily="34" charset="0"/>
              <a:buChar char="•"/>
            </a:pPr>
            <a:r>
              <a:rPr lang="fr-BE" dirty="0" smtClean="0"/>
              <a:t>Traitement de plaintes (commissions d’appel)</a:t>
            </a:r>
            <a:br>
              <a:rPr lang="fr-BE" dirty="0" smtClean="0"/>
            </a:br>
            <a:endParaRPr lang="fr-BE" dirty="0">
              <a:solidFill>
                <a:srgbClr val="FF0000"/>
              </a:solidFill>
            </a:endParaRPr>
          </a:p>
          <a:p>
            <a:pPr lvl="1">
              <a:buFont typeface="Wingdings" panose="05000000000000000000" pitchFamily="2" charset="2"/>
              <a:buChar char="Ø"/>
            </a:pPr>
            <a:r>
              <a:rPr lang="fr-BE" sz="1600" dirty="0" smtClean="0"/>
              <a:t>Les </a:t>
            </a:r>
            <a:r>
              <a:rPr lang="fr-BE" sz="1600" b="1" dirty="0" smtClean="0"/>
              <a:t>commissions de surveillance</a:t>
            </a:r>
            <a:r>
              <a:rPr lang="fr-BE" sz="1600" dirty="0" smtClean="0"/>
              <a:t>: </a:t>
            </a:r>
          </a:p>
          <a:p>
            <a:pPr lvl="2">
              <a:buFont typeface="Courier New" panose="02070309020205020404" pitchFamily="49" charset="0"/>
              <a:buChar char="o"/>
            </a:pPr>
            <a:r>
              <a:rPr lang="fr-BE" dirty="0" smtClean="0"/>
              <a:t>Une par prison, 12 à 18 membres bénévoles et un secrétaire (pas de suppléants): 33 au total </a:t>
            </a:r>
          </a:p>
          <a:p>
            <a:pPr lvl="2">
              <a:buFont typeface="Courier New" panose="02070309020205020404" pitchFamily="49" charset="0"/>
              <a:buChar char="o"/>
            </a:pPr>
            <a:r>
              <a:rPr lang="fr-BE" dirty="0" smtClean="0"/>
              <a:t>Missions: </a:t>
            </a:r>
          </a:p>
          <a:p>
            <a:pPr lvl="3">
              <a:buFont typeface="Arial" panose="020B0604020202020204" pitchFamily="34" charset="0"/>
              <a:buChar char="•"/>
            </a:pPr>
            <a:r>
              <a:rPr lang="fr-BE" dirty="0" smtClean="0"/>
              <a:t>Contrôle indépendant</a:t>
            </a:r>
            <a:endParaRPr lang="fr-BE" dirty="0"/>
          </a:p>
          <a:p>
            <a:pPr lvl="3">
              <a:buFont typeface="Arial" panose="020B0604020202020204" pitchFamily="34" charset="0"/>
              <a:buChar char="•"/>
            </a:pPr>
            <a:r>
              <a:rPr lang="fr-BE" dirty="0" smtClean="0"/>
              <a:t>Médiation</a:t>
            </a:r>
            <a:endParaRPr lang="fr-BE" dirty="0"/>
          </a:p>
          <a:p>
            <a:pPr lvl="3">
              <a:buFont typeface="Arial" panose="020B0604020202020204" pitchFamily="34" charset="0"/>
              <a:buChar char="•"/>
            </a:pPr>
            <a:r>
              <a:rPr lang="fr-BE" dirty="0" smtClean="0"/>
              <a:t>Avis et d’informations au conseil central; rédaction d’un rapport annuel </a:t>
            </a:r>
          </a:p>
          <a:p>
            <a:pPr lvl="3">
              <a:buFont typeface="Arial" panose="020B0604020202020204" pitchFamily="34" charset="0"/>
              <a:buChar char="•"/>
            </a:pPr>
            <a:r>
              <a:rPr lang="fr-BE" dirty="0" smtClean="0"/>
              <a:t>Traitement de plaintes</a:t>
            </a:r>
          </a:p>
          <a:p>
            <a:pPr marL="457200" lvl="1" indent="0">
              <a:buNone/>
            </a:pPr>
            <a:endParaRPr lang="fr-BE" sz="1400" u="sng" dirty="0" smtClean="0"/>
          </a:p>
        </p:txBody>
      </p:sp>
    </p:spTree>
    <p:extLst>
      <p:ext uri="{BB962C8B-B14F-4D97-AF65-F5344CB8AC3E}">
        <p14:creationId xmlns:p14="http://schemas.microsoft.com/office/powerpoint/2010/main" val="24955589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060848"/>
            <a:ext cx="8229600" cy="4325112"/>
          </a:xfrm>
        </p:spPr>
        <p:txBody>
          <a:bodyPr>
            <a:normAutofit lnSpcReduction="10000"/>
          </a:bodyPr>
          <a:lstStyle/>
          <a:p>
            <a:pPr>
              <a:lnSpc>
                <a:spcPct val="100000"/>
              </a:lnSpc>
            </a:pPr>
            <a:r>
              <a:rPr lang="fr-BE" sz="1800" b="1" dirty="0" smtClean="0"/>
              <a:t>C.E. </a:t>
            </a:r>
            <a:r>
              <a:rPr lang="fr-BE" sz="1800" dirty="0" smtClean="0"/>
              <a:t>= </a:t>
            </a:r>
            <a:r>
              <a:rPr lang="fr-BE" sz="1800" dirty="0"/>
              <a:t>juridiction de cassation (les </a:t>
            </a:r>
            <a:r>
              <a:rPr lang="fr-BE" sz="1800" dirty="0" err="1"/>
              <a:t>CdP</a:t>
            </a:r>
            <a:r>
              <a:rPr lang="fr-BE" sz="1800" dirty="0"/>
              <a:t> et d’appel sont des </a:t>
            </a:r>
            <a:r>
              <a:rPr lang="fr-BE" sz="1800" u="sng" dirty="0"/>
              <a:t>juridictions</a:t>
            </a:r>
            <a:r>
              <a:rPr lang="fr-BE" sz="1800" dirty="0"/>
              <a:t>: </a:t>
            </a:r>
            <a:r>
              <a:rPr lang="fr-FR" sz="1800" dirty="0"/>
              <a:t>C. </a:t>
            </a:r>
            <a:r>
              <a:rPr lang="fr-FR" sz="1800" dirty="0" err="1"/>
              <a:t>const</a:t>
            </a:r>
            <a:r>
              <a:rPr lang="fr-FR" sz="1800" dirty="0"/>
              <a:t>., 8 novembre 2018, arrêt n°150/2018, B.11).</a:t>
            </a:r>
            <a:endParaRPr lang="fr-BE" sz="1800" dirty="0"/>
          </a:p>
          <a:p>
            <a:pPr>
              <a:lnSpc>
                <a:spcPct val="100000"/>
              </a:lnSpc>
            </a:pPr>
            <a:r>
              <a:rPr lang="fr-BE" sz="1800" b="1" dirty="0"/>
              <a:t>2 commissions d’appel :</a:t>
            </a:r>
          </a:p>
          <a:p>
            <a:pPr lvl="1">
              <a:lnSpc>
                <a:spcPct val="100000"/>
              </a:lnSpc>
              <a:buFont typeface="Wingdings" panose="05000000000000000000" pitchFamily="2" charset="2"/>
              <a:buChar char="Ø"/>
            </a:pPr>
            <a:r>
              <a:rPr lang="fr-BE" sz="1800" dirty="0" smtClean="0"/>
              <a:t> une  néerlandophone et une francophone </a:t>
            </a:r>
          </a:p>
          <a:p>
            <a:pPr lvl="1">
              <a:lnSpc>
                <a:spcPct val="100000"/>
              </a:lnSpc>
              <a:buFont typeface="Wingdings" panose="05000000000000000000" pitchFamily="2" charset="2"/>
              <a:buChar char="Ø"/>
            </a:pPr>
            <a:r>
              <a:rPr lang="fr-BE" sz="1800" dirty="0" smtClean="0"/>
              <a:t> chacune </a:t>
            </a:r>
            <a:r>
              <a:rPr lang="fr-BE" sz="1800" dirty="0"/>
              <a:t>composée de trois membres dont 1 magistrat du siège (art. 23, § 4, loi de principes):</a:t>
            </a:r>
          </a:p>
          <a:p>
            <a:pPr lvl="1">
              <a:lnSpc>
                <a:spcPct val="100000"/>
              </a:lnSpc>
              <a:buFont typeface="Wingdings" panose="05000000000000000000" pitchFamily="2" charset="2"/>
              <a:buChar char="Ø"/>
            </a:pPr>
            <a:r>
              <a:rPr lang="fr-BE" dirty="0">
                <a:sym typeface="Wingdings" panose="05000000000000000000" pitchFamily="2" charset="2"/>
              </a:rPr>
              <a:t> </a:t>
            </a:r>
            <a:r>
              <a:rPr lang="fr-BE" dirty="0" smtClean="0">
                <a:sym typeface="Wingdings" panose="05000000000000000000" pitchFamily="2" charset="2"/>
              </a:rPr>
              <a:t>é</a:t>
            </a:r>
            <a:r>
              <a:rPr lang="fr-BE" sz="1800" dirty="0" smtClean="0">
                <a:sym typeface="Wingdings" panose="05000000000000000000" pitchFamily="2" charset="2"/>
              </a:rPr>
              <a:t>paulées </a:t>
            </a:r>
            <a:r>
              <a:rPr lang="fr-BE" sz="1800" dirty="0">
                <a:sym typeface="Wingdings" panose="05000000000000000000" pitchFamily="2" charset="2"/>
              </a:rPr>
              <a:t>par un secrétariat juridique </a:t>
            </a:r>
            <a:r>
              <a:rPr lang="fr-BE" sz="1800" dirty="0" smtClean="0">
                <a:sym typeface="Wingdings" panose="05000000000000000000" pitchFamily="2" charset="2"/>
              </a:rPr>
              <a:t/>
            </a:r>
            <a:br>
              <a:rPr lang="fr-BE" sz="1800" dirty="0" smtClean="0">
                <a:sym typeface="Wingdings" panose="05000000000000000000" pitchFamily="2" charset="2"/>
              </a:rPr>
            </a:br>
            <a:endParaRPr lang="fr-BE" sz="1800" dirty="0"/>
          </a:p>
          <a:p>
            <a:pPr>
              <a:lnSpc>
                <a:spcPct val="100000"/>
              </a:lnSpc>
            </a:pPr>
            <a:r>
              <a:rPr lang="fr-BE" sz="1800" b="1" dirty="0"/>
              <a:t>33 commissions des plaintes:</a:t>
            </a:r>
          </a:p>
          <a:p>
            <a:pPr lvl="1">
              <a:lnSpc>
                <a:spcPct val="100000"/>
              </a:lnSpc>
              <a:buFont typeface="Wingdings" panose="05000000000000000000" pitchFamily="2" charset="2"/>
              <a:buChar char="Ø"/>
            </a:pPr>
            <a:r>
              <a:rPr lang="fr-BE" dirty="0"/>
              <a:t> </a:t>
            </a:r>
            <a:r>
              <a:rPr lang="fr-BE" dirty="0" smtClean="0"/>
              <a:t>u</a:t>
            </a:r>
            <a:r>
              <a:rPr lang="fr-BE" sz="1800" dirty="0" smtClean="0"/>
              <a:t>ne </a:t>
            </a:r>
            <a:r>
              <a:rPr lang="fr-BE" sz="1800" dirty="0"/>
              <a:t>par commission de </a:t>
            </a:r>
            <a:r>
              <a:rPr lang="fr-BE" sz="1800" dirty="0" smtClean="0"/>
              <a:t>surveillance</a:t>
            </a:r>
          </a:p>
          <a:p>
            <a:pPr lvl="1">
              <a:lnSpc>
                <a:spcPct val="100000"/>
              </a:lnSpc>
              <a:buFont typeface="Wingdings" panose="05000000000000000000" pitchFamily="2" charset="2"/>
              <a:buChar char="Ø"/>
            </a:pPr>
            <a:r>
              <a:rPr lang="fr-BE" dirty="0"/>
              <a:t> </a:t>
            </a:r>
            <a:r>
              <a:rPr lang="fr-BE" dirty="0" smtClean="0"/>
              <a:t>c</a:t>
            </a:r>
            <a:r>
              <a:rPr lang="fr-BE" sz="1800" dirty="0" smtClean="0"/>
              <a:t>omposée </a:t>
            </a:r>
            <a:r>
              <a:rPr lang="fr-BE" sz="1800" dirty="0"/>
              <a:t>de trois membres et présidée par un titulaire d’un master en droit pour une durée indéterminée (art. 24, § 4, loi de principes)</a:t>
            </a:r>
          </a:p>
          <a:p>
            <a:pPr lvl="1">
              <a:lnSpc>
                <a:spcPct val="100000"/>
              </a:lnSpc>
              <a:buFont typeface="Wingdings" panose="05000000000000000000" pitchFamily="2" charset="2"/>
              <a:buChar char="Ø"/>
            </a:pPr>
            <a:r>
              <a:rPr lang="fr-BE" dirty="0"/>
              <a:t> </a:t>
            </a:r>
            <a:r>
              <a:rPr lang="fr-BE" dirty="0" smtClean="0"/>
              <a:t>é</a:t>
            </a:r>
            <a:r>
              <a:rPr lang="fr-BE" sz="1800" dirty="0" smtClean="0"/>
              <a:t>paulée </a:t>
            </a:r>
            <a:r>
              <a:rPr lang="fr-BE" sz="1800" dirty="0"/>
              <a:t>par le « secrétariat des plaintes </a:t>
            </a:r>
            <a:r>
              <a:rPr lang="fr-BE" sz="1800" dirty="0" smtClean="0"/>
              <a:t>»</a:t>
            </a:r>
            <a:endParaRPr lang="fr-BE" sz="1800" dirty="0"/>
          </a:p>
        </p:txBody>
      </p:sp>
      <p:sp>
        <p:nvSpPr>
          <p:cNvPr id="4" name="Titre 1"/>
          <p:cNvSpPr txBox="1">
            <a:spLocks/>
          </p:cNvSpPr>
          <p:nvPr/>
        </p:nvSpPr>
        <p:spPr>
          <a:xfrm>
            <a:off x="914400" y="620688"/>
            <a:ext cx="8229600" cy="106680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fr-BE" sz="4000" i="1" dirty="0" smtClean="0">
                <a:solidFill>
                  <a:schemeClr val="tx2"/>
                </a:solidFill>
              </a:rPr>
              <a:t>2.1. Organes compétents</a:t>
            </a:r>
            <a:endParaRPr lang="fr-BE" sz="4000" i="1" dirty="0">
              <a:solidFill>
                <a:schemeClr val="tx2"/>
              </a:solidFill>
            </a:endParaRPr>
          </a:p>
        </p:txBody>
      </p:sp>
    </p:spTree>
    <p:extLst>
      <p:ext uri="{BB962C8B-B14F-4D97-AF65-F5344CB8AC3E}">
        <p14:creationId xmlns:p14="http://schemas.microsoft.com/office/powerpoint/2010/main" val="11524519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752600"/>
            <a:ext cx="8229600" cy="1066800"/>
          </a:xfrm>
        </p:spPr>
        <p:txBody>
          <a:bodyPr>
            <a:normAutofit/>
          </a:bodyPr>
          <a:lstStyle/>
          <a:p>
            <a:r>
              <a:rPr lang="fr-BE" sz="4000" i="1" dirty="0">
                <a:solidFill>
                  <a:schemeClr val="tx2"/>
                </a:solidFill>
              </a:rPr>
              <a:t>2. 2. Champ d’application</a:t>
            </a:r>
          </a:p>
        </p:txBody>
      </p:sp>
      <p:sp>
        <p:nvSpPr>
          <p:cNvPr id="3" name="Espace réservé du contenu 2"/>
          <p:cNvSpPr>
            <a:spLocks noGrp="1"/>
          </p:cNvSpPr>
          <p:nvPr>
            <p:ph idx="1"/>
          </p:nvPr>
        </p:nvSpPr>
        <p:spPr>
          <a:xfrm>
            <a:off x="852736" y="2132856"/>
            <a:ext cx="7751712" cy="5031064"/>
          </a:xfrm>
        </p:spPr>
        <p:txBody>
          <a:bodyPr>
            <a:normAutofit/>
          </a:bodyPr>
          <a:lstStyle/>
          <a:p>
            <a:r>
              <a:rPr lang="fr-BE" dirty="0"/>
              <a:t>Esprit de la loi</a:t>
            </a:r>
            <a:r>
              <a:rPr lang="fr-BE" dirty="0" smtClean="0"/>
              <a:t>:</a:t>
            </a:r>
          </a:p>
          <a:p>
            <a:endParaRPr lang="fr-BE" dirty="0"/>
          </a:p>
          <a:p>
            <a:pPr lvl="1">
              <a:buFont typeface="Wingdings" panose="05000000000000000000" pitchFamily="2" charset="2"/>
              <a:buChar char="Ø"/>
            </a:pPr>
            <a:r>
              <a:rPr lang="fr-BE" dirty="0" smtClean="0"/>
              <a:t>« Spécifiquement </a:t>
            </a:r>
            <a:r>
              <a:rPr lang="fr-BE" dirty="0"/>
              <a:t>orienté sur les situations de détention et très accessible, en vue d’un traitement par une instance indépendante très bien familiarisée avec la pratique pénitentiaire, et qui dispose de la compétence de concrétiser, tant les revendications légitimes du détenu concernant le respect de ses droits et libertés, que son espoir légitime que les décisions qui sont prises à son sujet répondent aux exigences inhérentes de la raison au bon sens et à l’équité </a:t>
            </a:r>
            <a:r>
              <a:rPr lang="fr-BE" dirty="0" smtClean="0"/>
              <a:t>»</a:t>
            </a:r>
            <a:br>
              <a:rPr lang="fr-BE" dirty="0" smtClean="0"/>
            </a:br>
            <a:endParaRPr lang="fr-BE" dirty="0"/>
          </a:p>
          <a:p>
            <a:pPr lvl="1">
              <a:buFont typeface="Wingdings" panose="05000000000000000000" pitchFamily="2" charset="2"/>
              <a:buChar char="Ø"/>
            </a:pPr>
            <a:r>
              <a:rPr lang="fr-BE" dirty="0"/>
              <a:t>Champ d’application </a:t>
            </a:r>
            <a:r>
              <a:rPr lang="fr-BE" b="1" dirty="0"/>
              <a:t>très large </a:t>
            </a:r>
            <a:r>
              <a:rPr lang="fr-BE" dirty="0"/>
              <a:t>: </a:t>
            </a:r>
            <a:r>
              <a:rPr lang="fr-FR" dirty="0"/>
              <a:t>toute (absence/refus de prendre une) </a:t>
            </a:r>
            <a:r>
              <a:rPr lang="fr-FR" b="1" dirty="0"/>
              <a:t>décision</a:t>
            </a:r>
            <a:r>
              <a:rPr lang="fr-FR" dirty="0"/>
              <a:t>  (dans un délai raisonnable) prise </a:t>
            </a:r>
            <a:r>
              <a:rPr lang="fr-FR" b="1" dirty="0"/>
              <a:t>à son égard </a:t>
            </a:r>
            <a:r>
              <a:rPr lang="fr-FR" dirty="0"/>
              <a:t>par le </a:t>
            </a:r>
            <a:r>
              <a:rPr lang="fr-FR" b="1" dirty="0"/>
              <a:t>directeur</a:t>
            </a:r>
            <a:r>
              <a:rPr lang="fr-FR" dirty="0"/>
              <a:t> ou en son </a:t>
            </a:r>
            <a:r>
              <a:rPr lang="fr-FR" dirty="0" smtClean="0"/>
              <a:t>nom</a:t>
            </a:r>
            <a:br>
              <a:rPr lang="fr-FR" dirty="0" smtClean="0"/>
            </a:br>
            <a:endParaRPr lang="fr-FR" dirty="0"/>
          </a:p>
          <a:p>
            <a:endParaRPr lang="fr-BE" dirty="0"/>
          </a:p>
        </p:txBody>
      </p:sp>
    </p:spTree>
    <p:extLst>
      <p:ext uri="{BB962C8B-B14F-4D97-AF65-F5344CB8AC3E}">
        <p14:creationId xmlns:p14="http://schemas.microsoft.com/office/powerpoint/2010/main" val="13345016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706016"/>
            <a:ext cx="8686800" cy="1066800"/>
          </a:xfrm>
        </p:spPr>
        <p:txBody>
          <a:bodyPr>
            <a:noAutofit/>
          </a:bodyPr>
          <a:lstStyle/>
          <a:p>
            <a:r>
              <a:rPr lang="fr-BE" sz="4000" i="1" dirty="0">
                <a:solidFill>
                  <a:schemeClr val="tx2"/>
                </a:solidFill>
              </a:rPr>
              <a:t>2.2. Champ </a:t>
            </a:r>
            <a:r>
              <a:rPr lang="fr-BE" sz="4000" i="1" dirty="0" smtClean="0">
                <a:solidFill>
                  <a:schemeClr val="tx2"/>
                </a:solidFill>
              </a:rPr>
              <a:t>d’application</a:t>
            </a:r>
            <a:endParaRPr lang="fr-BE" sz="4000" i="1" dirty="0">
              <a:solidFill>
                <a:schemeClr val="tx2"/>
              </a:solidFill>
            </a:endParaRPr>
          </a:p>
        </p:txBody>
      </p:sp>
      <p:sp>
        <p:nvSpPr>
          <p:cNvPr id="3" name="Espace réservé du contenu 2"/>
          <p:cNvSpPr>
            <a:spLocks noGrp="1"/>
          </p:cNvSpPr>
          <p:nvPr>
            <p:ph idx="1"/>
          </p:nvPr>
        </p:nvSpPr>
        <p:spPr>
          <a:xfrm>
            <a:off x="467544" y="1772816"/>
            <a:ext cx="8568952" cy="5013176"/>
          </a:xfrm>
        </p:spPr>
        <p:txBody>
          <a:bodyPr>
            <a:normAutofit/>
          </a:bodyPr>
          <a:lstStyle/>
          <a:p>
            <a:r>
              <a:rPr lang="fr-FR" dirty="0"/>
              <a:t>Sont </a:t>
            </a:r>
            <a:r>
              <a:rPr lang="fr-FR" b="1" dirty="0"/>
              <a:t>exclues</a:t>
            </a:r>
            <a:r>
              <a:rPr lang="fr-FR" dirty="0"/>
              <a:t> du champ d’application: </a:t>
            </a:r>
          </a:p>
          <a:p>
            <a:pPr lvl="1">
              <a:buFont typeface="Wingdings" panose="05000000000000000000" pitchFamily="2" charset="2"/>
              <a:buChar char="Ø"/>
            </a:pPr>
            <a:r>
              <a:rPr lang="fr-FR" dirty="0"/>
              <a:t>Décisions de portées générales, </a:t>
            </a:r>
            <a:r>
              <a:rPr lang="fr-FR" dirty="0" smtClean="0"/>
              <a:t>structurelles. </a:t>
            </a:r>
            <a:br>
              <a:rPr lang="fr-FR" dirty="0" smtClean="0"/>
            </a:br>
            <a:r>
              <a:rPr lang="fr-FR" u="sng" dirty="0" smtClean="0"/>
              <a:t>Ex</a:t>
            </a:r>
            <a:r>
              <a:rPr lang="fr-FR" u="sng" dirty="0"/>
              <a:t>.: </a:t>
            </a:r>
            <a:r>
              <a:rPr lang="fr-FR" dirty="0"/>
              <a:t>surpopulation, </a:t>
            </a:r>
            <a:r>
              <a:rPr lang="fr-FR" dirty="0" smtClean="0"/>
              <a:t>mesures pendant </a:t>
            </a:r>
            <a:r>
              <a:rPr lang="fr-FR" dirty="0"/>
              <a:t>les grèves, </a:t>
            </a:r>
            <a:r>
              <a:rPr lang="fr-FR" dirty="0" smtClean="0"/>
              <a:t>etc</a:t>
            </a:r>
            <a:r>
              <a:rPr lang="fr-FR" dirty="0"/>
              <a:t>.</a:t>
            </a:r>
          </a:p>
          <a:p>
            <a:r>
              <a:rPr lang="fr-FR" dirty="0" smtClean="0"/>
              <a:t>Quid des </a:t>
            </a:r>
            <a:r>
              <a:rPr lang="fr-FR" b="1" dirty="0" smtClean="0"/>
              <a:t>mesures d’ordre </a:t>
            </a:r>
            <a:r>
              <a:rPr lang="fr-FR" dirty="0" smtClean="0"/>
              <a:t>? </a:t>
            </a:r>
          </a:p>
          <a:p>
            <a:pPr lvl="1">
              <a:buFont typeface="Wingdings" panose="05000000000000000000" pitchFamily="2" charset="2"/>
              <a:buChar char="Ø"/>
            </a:pPr>
            <a:r>
              <a:rPr lang="fr-FR" dirty="0" smtClean="0"/>
              <a:t> Jurisprudence De Smedt / </a:t>
            </a:r>
            <a:r>
              <a:rPr lang="fr-FR" dirty="0" err="1" smtClean="0"/>
              <a:t>Mahi</a:t>
            </a:r>
            <a:r>
              <a:rPr lang="fr-FR" dirty="0" smtClean="0"/>
              <a:t> CE</a:t>
            </a:r>
            <a:br>
              <a:rPr lang="fr-FR" dirty="0" smtClean="0"/>
            </a:br>
            <a:r>
              <a:rPr lang="fr-FR" u="sng" dirty="0" smtClean="0"/>
              <a:t>Ex.:</a:t>
            </a:r>
            <a:r>
              <a:rPr lang="fr-FR" dirty="0" smtClean="0"/>
              <a:t> mutation de cellule avec pour effet la perte d’un emploi ou le passage d’un régime communautaire à un régime fermé</a:t>
            </a:r>
          </a:p>
          <a:p>
            <a:pPr marL="0" indent="0">
              <a:buNone/>
            </a:pPr>
            <a:r>
              <a:rPr lang="fr-FR" dirty="0" smtClean="0"/>
              <a:t>Quid des mesures p</a:t>
            </a:r>
            <a:r>
              <a:rPr lang="fr-FR" dirty="0" smtClean="0"/>
              <a:t>rises </a:t>
            </a:r>
            <a:r>
              <a:rPr lang="fr-FR" b="1" dirty="0"/>
              <a:t>en application de la loi de </a:t>
            </a:r>
            <a:r>
              <a:rPr lang="fr-FR" b="1" dirty="0" smtClean="0"/>
              <a:t>principes </a:t>
            </a:r>
            <a:r>
              <a:rPr lang="fr-FR" b="1" dirty="0" smtClean="0"/>
              <a:t>?</a:t>
            </a:r>
            <a:endParaRPr lang="fr-FR" b="1" dirty="0"/>
          </a:p>
          <a:p>
            <a:pPr lvl="1">
              <a:buFont typeface="Wingdings" panose="05000000000000000000" pitchFamily="2" charset="2"/>
              <a:buChar char="Ø"/>
            </a:pPr>
            <a:r>
              <a:rPr lang="fr-FR" i="1" dirty="0" smtClean="0"/>
              <a:t>Cf</a:t>
            </a:r>
            <a:r>
              <a:rPr lang="fr-FR" i="1" dirty="0"/>
              <a:t>. </a:t>
            </a:r>
            <a:r>
              <a:rPr lang="fr-FR" dirty="0"/>
              <a:t>travail législatif du début du siècle : une loi pénitentiaire unique, statuts juridiques interne et externe liés</a:t>
            </a:r>
          </a:p>
          <a:p>
            <a:pPr lvl="1">
              <a:buFont typeface="Wingdings" panose="05000000000000000000" pitchFamily="2" charset="2"/>
              <a:buChar char="Ø"/>
            </a:pPr>
            <a:r>
              <a:rPr lang="fr-FR" dirty="0"/>
              <a:t>Permet d’éviter un cas de recours ineffectif (car l’inverse aurait pour effet de renvoyer les détenus vers les recours ordinaires – non effectifs)</a:t>
            </a:r>
          </a:p>
          <a:p>
            <a:pPr lvl="1">
              <a:buFont typeface="Wingdings" panose="05000000000000000000" pitchFamily="2" charset="2"/>
              <a:buChar char="Ø"/>
            </a:pPr>
            <a:r>
              <a:rPr lang="fr-FR" b="1" dirty="0" smtClean="0"/>
              <a:t>MAIS</a:t>
            </a:r>
            <a:r>
              <a:rPr lang="fr-FR" dirty="0" smtClean="0"/>
              <a:t> </a:t>
            </a:r>
            <a:r>
              <a:rPr lang="fr-FR" dirty="0" smtClean="0"/>
              <a:t>C. d’appel en a jugé autrement (</a:t>
            </a:r>
            <a:r>
              <a:rPr lang="fr-FR" sz="1400" i="1" dirty="0" smtClean="0"/>
              <a:t>décision du 18/01/21 </a:t>
            </a:r>
            <a:r>
              <a:rPr lang="fr-FR" sz="1400" i="1" dirty="0" err="1" smtClean="0"/>
              <a:t>n°CA</a:t>
            </a:r>
            <a:r>
              <a:rPr lang="fr-FR" sz="1400" i="1" dirty="0" smtClean="0"/>
              <a:t>/21-003 quant à IP-COVID – pas encore de pourvoi</a:t>
            </a:r>
            <a:r>
              <a:rPr lang="fr-FR" sz="1400" dirty="0"/>
              <a:t>)</a:t>
            </a:r>
            <a:br>
              <a:rPr lang="fr-FR" sz="1400" dirty="0"/>
            </a:br>
            <a:r>
              <a:rPr lang="fr-FR" sz="1400" u="sng" dirty="0"/>
              <a:t>Ex.: </a:t>
            </a:r>
            <a:r>
              <a:rPr lang="fr-FR" sz="1400" dirty="0"/>
              <a:t>statut juridique externe condamnés &lt; 3 ans ou aménagements de peines dans le cadre de la pandémie COVID-19 (loi pandémie prison), moyennant </a:t>
            </a:r>
            <a:r>
              <a:rPr lang="fr-FR" sz="1400" b="1" dirty="0"/>
              <a:t>décision</a:t>
            </a:r>
            <a:r>
              <a:rPr lang="fr-FR" sz="1400" dirty="0"/>
              <a:t> du directeur (</a:t>
            </a:r>
            <a:r>
              <a:rPr lang="fr-FR" sz="1400" u="sng" dirty="0"/>
              <a:t>et non simple avis</a:t>
            </a:r>
            <a:r>
              <a:rPr lang="fr-FR" sz="1400" dirty="0"/>
              <a:t>)</a:t>
            </a:r>
          </a:p>
          <a:p>
            <a:pPr lvl="1">
              <a:buFont typeface="Wingdings" panose="05000000000000000000" pitchFamily="2" charset="2"/>
              <a:buChar char="Ø"/>
            </a:pPr>
            <a:endParaRPr lang="fr-FR" sz="1400" dirty="0" smtClean="0"/>
          </a:p>
          <a:p>
            <a:pPr marL="201168" lvl="1" indent="0">
              <a:buNone/>
            </a:pPr>
            <a:endParaRPr lang="fr-FR" dirty="0"/>
          </a:p>
          <a:p>
            <a:endParaRPr lang="fr-BE" dirty="0"/>
          </a:p>
        </p:txBody>
      </p:sp>
    </p:spTree>
    <p:extLst>
      <p:ext uri="{BB962C8B-B14F-4D97-AF65-F5344CB8AC3E}">
        <p14:creationId xmlns:p14="http://schemas.microsoft.com/office/powerpoint/2010/main" val="18384111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lnSpcReduction="10000"/>
          </a:bodyPr>
          <a:lstStyle/>
          <a:p>
            <a:r>
              <a:rPr lang="fr-FR" dirty="0"/>
              <a:t>Exemples tirés de la 1</a:t>
            </a:r>
            <a:r>
              <a:rPr lang="fr-FR" baseline="30000" dirty="0"/>
              <a:t>ère</a:t>
            </a:r>
            <a:r>
              <a:rPr lang="fr-FR" dirty="0"/>
              <a:t> jurisprudence:</a:t>
            </a:r>
          </a:p>
          <a:p>
            <a:pPr lvl="1">
              <a:buFont typeface="Wingdings" panose="05000000000000000000" pitchFamily="2" charset="2"/>
              <a:buChar char="Ø"/>
            </a:pPr>
            <a:r>
              <a:rPr lang="fr-FR" dirty="0"/>
              <a:t>Les</a:t>
            </a:r>
            <a:r>
              <a:rPr lang="fr-FR" b="1" dirty="0"/>
              <a:t> fouilles à corps </a:t>
            </a:r>
            <a:r>
              <a:rPr lang="fr-FR" dirty="0"/>
              <a:t>: </a:t>
            </a:r>
            <a:br>
              <a:rPr lang="fr-FR" dirty="0"/>
            </a:br>
            <a:r>
              <a:rPr lang="fr-FR" dirty="0">
                <a:solidFill>
                  <a:schemeClr val="accent1"/>
                </a:solidFill>
              </a:rPr>
              <a:t>Motivation « pour des impératifs de sécurité » est insuffisante et la pratique de fouille à corps automatiquement en raison d’un placement en cellule nue est interdite </a:t>
            </a:r>
            <a:r>
              <a:rPr lang="fr-FR" i="1" dirty="0" smtClean="0">
                <a:solidFill>
                  <a:schemeClr val="tx2"/>
                </a:solidFill>
              </a:rPr>
              <a:t>– </a:t>
            </a:r>
            <a:r>
              <a:rPr lang="fr-BE" dirty="0" err="1" smtClean="0">
                <a:solidFill>
                  <a:schemeClr val="tx2"/>
                </a:solidFill>
              </a:rPr>
              <a:t>CdP</a:t>
            </a:r>
            <a:r>
              <a:rPr lang="fr-BE" dirty="0" smtClean="0">
                <a:solidFill>
                  <a:schemeClr val="tx2"/>
                </a:solidFill>
              </a:rPr>
              <a:t>, 9/12/2020</a:t>
            </a:r>
            <a:r>
              <a:rPr lang="fr-BE" dirty="0">
                <a:solidFill>
                  <a:schemeClr val="tx2"/>
                </a:solidFill>
              </a:rPr>
              <a:t>, </a:t>
            </a:r>
            <a:r>
              <a:rPr lang="fr-BE" dirty="0" smtClean="0">
                <a:solidFill>
                  <a:schemeClr val="tx2"/>
                </a:solidFill>
              </a:rPr>
              <a:t>n°CP22/20-0002</a:t>
            </a:r>
          </a:p>
          <a:p>
            <a:pPr lvl="1">
              <a:buFont typeface="Wingdings" panose="05000000000000000000" pitchFamily="2" charset="2"/>
              <a:buChar char="Ø"/>
            </a:pPr>
            <a:r>
              <a:rPr lang="fr-BE" dirty="0"/>
              <a:t>Les </a:t>
            </a:r>
            <a:r>
              <a:rPr lang="fr-BE" b="1" dirty="0"/>
              <a:t>sanctions disciplinaires </a:t>
            </a:r>
            <a:r>
              <a:rPr lang="fr-BE" dirty="0"/>
              <a:t>:</a:t>
            </a:r>
          </a:p>
          <a:p>
            <a:pPr lvl="2">
              <a:buFont typeface="Courier New" panose="02070309020205020404" pitchFamily="49" charset="0"/>
              <a:buChar char="o"/>
            </a:pPr>
            <a:r>
              <a:rPr lang="fr-FR" sz="1800" dirty="0">
                <a:solidFill>
                  <a:schemeClr val="accent1"/>
                </a:solidFill>
              </a:rPr>
              <a:t>« La pratique courante de l’établissement concerné d’assortir cette sanction à un changement de cellule ayant pour effet que le détenu perde son travail et se retrouve dans une cellule duo au lieu d’une cellule solo est disproportionnée et superfétatoire par rapport à la sanction d’IES déjà retenue » </a:t>
            </a:r>
            <a:r>
              <a:rPr lang="fr-FR" sz="1800" dirty="0">
                <a:solidFill>
                  <a:schemeClr val="tx2"/>
                </a:solidFill>
              </a:rPr>
              <a:t>- </a:t>
            </a:r>
            <a:r>
              <a:rPr lang="fr-FR" sz="1800" dirty="0" err="1">
                <a:solidFill>
                  <a:schemeClr val="tx2"/>
                </a:solidFill>
              </a:rPr>
              <a:t>CdP</a:t>
            </a:r>
            <a:r>
              <a:rPr lang="fr-FR" sz="1800" dirty="0">
                <a:solidFill>
                  <a:schemeClr val="tx2"/>
                </a:solidFill>
              </a:rPr>
              <a:t>, décision du 11 décembre 2020, n°CP08/20-005 –</a:t>
            </a:r>
            <a:r>
              <a:rPr lang="fr-FR" sz="1800" dirty="0" err="1">
                <a:solidFill>
                  <a:schemeClr val="tx2"/>
                </a:solidFill>
              </a:rPr>
              <a:t>Cd’appel</a:t>
            </a:r>
            <a:r>
              <a:rPr lang="fr-FR" sz="1800" dirty="0">
                <a:solidFill>
                  <a:schemeClr val="tx2"/>
                </a:solidFill>
              </a:rPr>
              <a:t>, 17/12/20 </a:t>
            </a:r>
            <a:r>
              <a:rPr lang="fr-FR" sz="1800" dirty="0" err="1">
                <a:solidFill>
                  <a:schemeClr val="tx2"/>
                </a:solidFill>
              </a:rPr>
              <a:t>n°CA</a:t>
            </a:r>
            <a:r>
              <a:rPr lang="fr-FR" sz="1800" dirty="0">
                <a:solidFill>
                  <a:schemeClr val="tx2"/>
                </a:solidFill>
              </a:rPr>
              <a:t>/20-0019</a:t>
            </a:r>
          </a:p>
          <a:p>
            <a:pPr lvl="2">
              <a:buFont typeface="Courier New" panose="02070309020205020404" pitchFamily="49" charset="0"/>
              <a:buChar char="o"/>
            </a:pPr>
            <a:r>
              <a:rPr lang="fr-FR" sz="1800" dirty="0">
                <a:solidFill>
                  <a:schemeClr val="accent1"/>
                </a:solidFill>
              </a:rPr>
              <a:t>Interné: régime disciplinaire que si l’interné avait au moment des faits, conscience de ses actes et de leur caractère répréhensible </a:t>
            </a:r>
            <a:r>
              <a:rPr lang="fr-FR" sz="1800" dirty="0">
                <a:solidFill>
                  <a:schemeClr val="tx2"/>
                </a:solidFill>
              </a:rPr>
              <a:t>- </a:t>
            </a:r>
            <a:r>
              <a:rPr lang="fr-FR" sz="1800" dirty="0" err="1">
                <a:solidFill>
                  <a:schemeClr val="tx2"/>
                </a:solidFill>
              </a:rPr>
              <a:t>CdP</a:t>
            </a:r>
            <a:r>
              <a:rPr lang="fr-FR" sz="1800" dirty="0">
                <a:solidFill>
                  <a:schemeClr val="tx2"/>
                </a:solidFill>
              </a:rPr>
              <a:t>, 2/12/2020 n°KC29/20-0004</a:t>
            </a:r>
          </a:p>
          <a:p>
            <a:pPr lvl="1">
              <a:buFont typeface="Wingdings" panose="05000000000000000000" pitchFamily="2" charset="2"/>
              <a:buChar char="Ø"/>
            </a:pPr>
            <a:endParaRPr lang="fr-BE" dirty="0" smtClean="0">
              <a:solidFill>
                <a:schemeClr val="accent1"/>
              </a:solidFill>
            </a:endParaRPr>
          </a:p>
          <a:p>
            <a:pPr marL="411480" lvl="1" indent="0">
              <a:buNone/>
            </a:pPr>
            <a:endParaRPr lang="fr-BE" b="1" dirty="0" smtClean="0"/>
          </a:p>
        </p:txBody>
      </p:sp>
      <p:sp>
        <p:nvSpPr>
          <p:cNvPr id="5" name="Titre 1"/>
          <p:cNvSpPr>
            <a:spLocks noGrp="1"/>
          </p:cNvSpPr>
          <p:nvPr>
            <p:ph type="title"/>
          </p:nvPr>
        </p:nvSpPr>
        <p:spPr>
          <a:xfrm>
            <a:off x="827584" y="706016"/>
            <a:ext cx="8686800" cy="1066800"/>
          </a:xfrm>
        </p:spPr>
        <p:txBody>
          <a:bodyPr>
            <a:noAutofit/>
          </a:bodyPr>
          <a:lstStyle/>
          <a:p>
            <a:r>
              <a:rPr lang="fr-BE" sz="4000" i="1" dirty="0">
                <a:solidFill>
                  <a:schemeClr val="tx2"/>
                </a:solidFill>
              </a:rPr>
              <a:t>2.2. Champ </a:t>
            </a:r>
            <a:r>
              <a:rPr lang="fr-BE" sz="4000" i="1" dirty="0" smtClean="0">
                <a:solidFill>
                  <a:schemeClr val="tx2"/>
                </a:solidFill>
              </a:rPr>
              <a:t>d’application</a:t>
            </a:r>
            <a:endParaRPr lang="fr-BE" sz="4000" i="1" dirty="0">
              <a:solidFill>
                <a:schemeClr val="tx2"/>
              </a:solidFill>
            </a:endParaRPr>
          </a:p>
        </p:txBody>
      </p:sp>
    </p:spTree>
    <p:extLst>
      <p:ext uri="{BB962C8B-B14F-4D97-AF65-F5344CB8AC3E}">
        <p14:creationId xmlns:p14="http://schemas.microsoft.com/office/powerpoint/2010/main" val="817432809"/>
      </p:ext>
    </p:extLst>
  </p:cSld>
  <p:clrMapOvr>
    <a:masterClrMapping/>
  </p:clrMapOvr>
  <p:timing>
    <p:tnLst>
      <p:par>
        <p:cTn id="1" dur="indefinite" restart="never" nodeType="tmRoot"/>
      </p:par>
    </p:tnLst>
  </p:timing>
</p:sld>
</file>

<file path=ppt/theme/theme1.xml><?xml version="1.0" encoding="utf-8"?>
<a:theme xmlns:a="http://schemas.openxmlformats.org/drawingml/2006/main" name="Rétrospective">
  <a:themeElements>
    <a:clrScheme name="Rétrospectiv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étrospectiv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ve">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11232</TotalTime>
  <Words>2328</Words>
  <Application>Microsoft Office PowerPoint</Application>
  <PresentationFormat>Affichage à l'écran (4:3)</PresentationFormat>
  <Paragraphs>190</Paragraphs>
  <Slides>21</Slides>
  <Notes>12</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21</vt:i4>
      </vt:variant>
    </vt:vector>
  </HeadingPairs>
  <TitlesOfParts>
    <vt:vector size="30" baseType="lpstr">
      <vt:lpstr>Arial</vt:lpstr>
      <vt:lpstr>Calibri</vt:lpstr>
      <vt:lpstr>Calibri Light</vt:lpstr>
      <vt:lpstr>Courier New</vt:lpstr>
      <vt:lpstr>Georgia</vt:lpstr>
      <vt:lpstr>MS Mincho</vt:lpstr>
      <vt:lpstr>Trebuchet MS</vt:lpstr>
      <vt:lpstr>Wingdings</vt:lpstr>
      <vt:lpstr>Rétrospective</vt:lpstr>
      <vt:lpstr>    Le droit de plainte des détenus  Après-midi d’étude, premier bilan d’application – 30 avril 2021</vt:lpstr>
      <vt:lpstr>Plan  </vt:lpstr>
      <vt:lpstr>1. Recours contre 4 types de décisions</vt:lpstr>
      <vt:lpstr>Présentation PowerPoint</vt:lpstr>
      <vt:lpstr>2.1. Organes compétents</vt:lpstr>
      <vt:lpstr>Présentation PowerPoint</vt:lpstr>
      <vt:lpstr>2. 2. Champ d’application</vt:lpstr>
      <vt:lpstr>2.2. Champ d’application</vt:lpstr>
      <vt:lpstr>2.2. Champ d’application</vt:lpstr>
      <vt:lpstr>2.2. Champ d’application</vt:lpstr>
      <vt:lpstr>2.3. Schéma de la procédure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Merci de votre attention !   Questions ?</vt:lpstr>
      <vt:lpstr>Pour aller plus loin…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Dans la boîte à outils de la justice transitionnelle…</dc:title>
  <dc:creator>Olivia</dc:creator>
  <cp:lastModifiedBy>Léa Teper</cp:lastModifiedBy>
  <cp:revision>654</cp:revision>
  <cp:lastPrinted>2021-04-30T11:00:04Z</cp:lastPrinted>
  <dcterms:created xsi:type="dcterms:W3CDTF">2013-05-04T10:08:42Z</dcterms:created>
  <dcterms:modified xsi:type="dcterms:W3CDTF">2021-04-30T11:51:34Z</dcterms:modified>
</cp:coreProperties>
</file>