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92"/>
  </p:notesMasterIdLst>
  <p:handoutMasterIdLst>
    <p:handoutMasterId r:id="rId93"/>
  </p:handoutMasterIdLst>
  <p:sldIdLst>
    <p:sldId id="469" r:id="rId5"/>
    <p:sldId id="1411" r:id="rId6"/>
    <p:sldId id="702" r:id="rId7"/>
    <p:sldId id="1412" r:id="rId8"/>
    <p:sldId id="690" r:id="rId9"/>
    <p:sldId id="1379" r:id="rId10"/>
    <p:sldId id="1315" r:id="rId11"/>
    <p:sldId id="797" r:id="rId12"/>
    <p:sldId id="1318" r:id="rId13"/>
    <p:sldId id="1342" r:id="rId14"/>
    <p:sldId id="1352" r:id="rId15"/>
    <p:sldId id="1354" r:id="rId16"/>
    <p:sldId id="1398" r:id="rId17"/>
    <p:sldId id="1316" r:id="rId18"/>
    <p:sldId id="1405" r:id="rId19"/>
    <p:sldId id="819" r:id="rId20"/>
    <p:sldId id="848" r:id="rId21"/>
    <p:sldId id="1296" r:id="rId22"/>
    <p:sldId id="1310" r:id="rId23"/>
    <p:sldId id="1372" r:id="rId24"/>
    <p:sldId id="1374" r:id="rId25"/>
    <p:sldId id="1378" r:id="rId26"/>
    <p:sldId id="1406" r:id="rId27"/>
    <p:sldId id="1389" r:id="rId28"/>
    <p:sldId id="1311" r:id="rId29"/>
    <p:sldId id="1312" r:id="rId30"/>
    <p:sldId id="1387" r:id="rId31"/>
    <p:sldId id="1386" r:id="rId32"/>
    <p:sldId id="1385" r:id="rId33"/>
    <p:sldId id="1384" r:id="rId34"/>
    <p:sldId id="1407" r:id="rId35"/>
    <p:sldId id="1320" r:id="rId36"/>
    <p:sldId id="1321" r:id="rId37"/>
    <p:sldId id="1414" r:id="rId38"/>
    <p:sldId id="1413" r:id="rId39"/>
    <p:sldId id="1323" r:id="rId40"/>
    <p:sldId id="1325" r:id="rId41"/>
    <p:sldId id="1327" r:id="rId42"/>
    <p:sldId id="1328" r:id="rId43"/>
    <p:sldId id="1404" r:id="rId44"/>
    <p:sldId id="1329" r:id="rId45"/>
    <p:sldId id="1330" r:id="rId46"/>
    <p:sldId id="1331" r:id="rId47"/>
    <p:sldId id="1332" r:id="rId48"/>
    <p:sldId id="1333" r:id="rId49"/>
    <p:sldId id="1334" r:id="rId50"/>
    <p:sldId id="1335" r:id="rId51"/>
    <p:sldId id="1336" r:id="rId52"/>
    <p:sldId id="1337" r:id="rId53"/>
    <p:sldId id="1408" r:id="rId54"/>
    <p:sldId id="1391" r:id="rId55"/>
    <p:sldId id="1390" r:id="rId56"/>
    <p:sldId id="1344" r:id="rId57"/>
    <p:sldId id="1345" r:id="rId58"/>
    <p:sldId id="1346" r:id="rId59"/>
    <p:sldId id="1347" r:id="rId60"/>
    <p:sldId id="1348" r:id="rId61"/>
    <p:sldId id="1351" r:id="rId62"/>
    <p:sldId id="1350" r:id="rId63"/>
    <p:sldId id="1373" r:id="rId64"/>
    <p:sldId id="1375" r:id="rId65"/>
    <p:sldId id="1377" r:id="rId66"/>
    <p:sldId id="1361" r:id="rId67"/>
    <p:sldId id="1362" r:id="rId68"/>
    <p:sldId id="1363" r:id="rId69"/>
    <p:sldId id="1409" r:id="rId70"/>
    <p:sldId id="822" r:id="rId71"/>
    <p:sldId id="1301" r:id="rId72"/>
    <p:sldId id="1358" r:id="rId73"/>
    <p:sldId id="1359" r:id="rId74"/>
    <p:sldId id="1360" r:id="rId75"/>
    <p:sldId id="827" r:id="rId76"/>
    <p:sldId id="1410" r:id="rId77"/>
    <p:sldId id="828" r:id="rId78"/>
    <p:sldId id="816" r:id="rId79"/>
    <p:sldId id="820" r:id="rId80"/>
    <p:sldId id="1317" r:id="rId81"/>
    <p:sldId id="1298" r:id="rId82"/>
    <p:sldId id="1313" r:id="rId83"/>
    <p:sldId id="1314" r:id="rId84"/>
    <p:sldId id="1392" r:id="rId85"/>
    <p:sldId id="1393" r:id="rId86"/>
    <p:sldId id="1394" r:id="rId87"/>
    <p:sldId id="1396" r:id="rId88"/>
    <p:sldId id="1395" r:id="rId89"/>
    <p:sldId id="742" r:id="rId90"/>
    <p:sldId id="954" r:id="rId91"/>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3">
          <p15:clr>
            <a:srgbClr val="A4A3A4"/>
          </p15:clr>
        </p15:guide>
        <p15:guide id="2" orient="horz" pos="903">
          <p15:clr>
            <a:srgbClr val="A4A3A4"/>
          </p15:clr>
        </p15:guide>
        <p15:guide id="3" orient="horz" pos="3984" userDrawn="1">
          <p15:clr>
            <a:srgbClr val="A4A3A4"/>
          </p15:clr>
        </p15:guide>
        <p15:guide id="4" pos="326">
          <p15:clr>
            <a:srgbClr val="A4A3A4"/>
          </p15:clr>
        </p15:guide>
        <p15:guide id="5" pos="7356">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5881292-F078-A73C-7AD6-53682FE62AA6}" name="Gauthier Dresse" initials="GD" userId="S::Gauthier.Dresse@dlapiper.com::1b143553-68f6-4bfd-b492-20c65432ee66" providerId="AD"/>
  <p188:author id="{374AEFCB-958B-D8E7-82B5-4A951492F3EF}" name="Maëlle Rixhon" initials="MR" userId="S::maelle.rixhon@dlapiper.com::05b892aa-0472-4994-b030-9f373970b12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6BC5"/>
    <a:srgbClr val="006D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5DB7B1-6F04-678E-6258-BEFFBD407D18}" v="19" dt="2023-10-14T14:10:23.874"/>
    <p1510:client id="{492F3F3B-7500-485A-8489-49E528739055}" v="20" dt="2023-03-27T20:37:16.923"/>
    <p1510:client id="{59010478-3967-BD41-0A0D-2E60A0EABC91}" v="3" dt="2023-10-12T14:25:08.185"/>
    <p1510:client id="{5E3BD0CC-1FCB-E79D-D955-FC55BBD70BCE}" v="378" dt="2023-10-16T12:32:26.636"/>
    <p1510:client id="{777CBDE6-BD23-B37A-69F7-FFF44338F5CF}" v="243" dt="2023-10-16T20:47:14.889"/>
    <p1510:client id="{829D0341-EC82-47D8-583B-A9D3F3D1FA3B}" v="123" dt="2023-10-16T14:18:16.241"/>
    <p1510:client id="{8DD7CF26-3BF0-9DD8-CFDF-9445747E356F}" v="316" dt="2023-10-16T06:27:38.818"/>
    <p1510:client id="{B9A1EA14-FAD9-4C4C-B3E2-06F3B1A488DF}" v="4906" dt="2023-10-13T16:28:08.772"/>
    <p1510:client id="{EF1DB98E-7E54-2527-C6E0-043C42282817}" v="14" dt="2023-10-16T12:16:20.654"/>
    <p1510:client id="{F1D80A8E-9B68-BAC5-E6C3-2DCD98460A86}" v="1673" dt="2023-10-13T13:45:31.5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447" autoAdjust="0"/>
  </p:normalViewPr>
  <p:slideViewPr>
    <p:cSldViewPr snapToGrid="0">
      <p:cViewPr varScale="1">
        <p:scale>
          <a:sx n="62" d="100"/>
          <a:sy n="62" d="100"/>
        </p:scale>
        <p:origin x="804" y="48"/>
      </p:cViewPr>
      <p:guideLst>
        <p:guide orient="horz" pos="233"/>
        <p:guide orient="horz" pos="903"/>
        <p:guide orient="horz" pos="3984"/>
        <p:guide pos="326"/>
        <p:guide pos="7356"/>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viewProps" Target="view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presProps" Target="presProps.xml"/><Relationship Id="rId9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handoutMaster" Target="handoutMasters/handoutMaster1.xml"/><Relationship Id="rId98"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6D33BD8-FDD1-094A-A4E6-EDCD9083168D}"/>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A53DA0C-885C-0247-B3CE-6815DCAC2322}"/>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E81B6A93-809F-7948-85F3-018E324E55C7}" type="datetimeFigureOut">
              <a:rPr lang="en-US" smtClean="0"/>
              <a:t>10/19/2023</a:t>
            </a:fld>
            <a:endParaRPr lang="en-US"/>
          </a:p>
        </p:txBody>
      </p:sp>
      <p:sp>
        <p:nvSpPr>
          <p:cNvPr id="4" name="Footer Placeholder 3">
            <a:extLst>
              <a:ext uri="{FF2B5EF4-FFF2-40B4-BE49-F238E27FC236}">
                <a16:creationId xmlns:a16="http://schemas.microsoft.com/office/drawing/2014/main" id="{01A38C3D-8117-AE4D-8A82-FFEFFF1BECD1}"/>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C0E9538-AF9A-0149-BBE9-251505EEF4EB}"/>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CD3909AD-F0A8-B140-AD0A-48C42EB3EE29}" type="slidenum">
              <a:rPr lang="en-US" smtClean="0"/>
              <a:t>‹#›</a:t>
            </a:fld>
            <a:endParaRPr lang="en-US"/>
          </a:p>
        </p:txBody>
      </p:sp>
    </p:spTree>
    <p:extLst>
      <p:ext uri="{BB962C8B-B14F-4D97-AF65-F5344CB8AC3E}">
        <p14:creationId xmlns:p14="http://schemas.microsoft.com/office/powerpoint/2010/main" val="7456941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D2DCB935-B14B-9141-A5B7-B65163803703}" type="datetimeFigureOut">
              <a:rPr lang="en-US" smtClean="0"/>
              <a:t>10/19/2023</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E05EC090-49E1-4846-BBB9-5D83CB951608}" type="slidenum">
              <a:rPr lang="en-US" smtClean="0"/>
              <a:t>‹#›</a:t>
            </a:fld>
            <a:endParaRPr lang="en-US"/>
          </a:p>
        </p:txBody>
      </p:sp>
    </p:spTree>
    <p:extLst>
      <p:ext uri="{BB962C8B-B14F-4D97-AF65-F5344CB8AC3E}">
        <p14:creationId xmlns:p14="http://schemas.microsoft.com/office/powerpoint/2010/main" val="347942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 indent="0" defTabSz="914400" fontAlgn="auto">
              <a:spcAft>
                <a:spcPts val="0"/>
              </a:spcAft>
              <a:buFont typeface="Arial" panose="020B0604020202020204" pitchFamily="34" charset="0"/>
              <a:buNone/>
              <a:defRPr/>
            </a:pPr>
            <a:r>
              <a:rPr lang="en-US" b="1">
                <a:solidFill>
                  <a:srgbClr val="FF00B1"/>
                </a:solidFill>
              </a:rPr>
              <a:t>Imagery</a:t>
            </a:r>
            <a:r>
              <a:rPr lang="en-US">
                <a:solidFill>
                  <a:srgbClr val="FF00B1"/>
                </a:solidFill>
              </a:rPr>
              <a:t>: Imagery is inserted in the </a:t>
            </a:r>
            <a:r>
              <a:rPr lang="en-US" b="1">
                <a:solidFill>
                  <a:srgbClr val="FF00B1"/>
                </a:solidFill>
              </a:rPr>
              <a:t>slide background</a:t>
            </a:r>
            <a:r>
              <a:rPr lang="en-US">
                <a:solidFill>
                  <a:srgbClr val="FF00B1"/>
                </a:solidFill>
              </a:rPr>
              <a:t>. Imagery should be in widescreen format (16:9 aspect ratio) or cropped to fit. Please do not stretch imagery to fit the background.</a:t>
            </a:r>
          </a:p>
          <a:p>
            <a:pPr marL="9144" indent="0" defTabSz="914377" fontAlgn="auto">
              <a:spcAft>
                <a:spcPts val="0"/>
              </a:spcAft>
              <a:buFont typeface="Arial" panose="020B0604020202020204" pitchFamily="34" charset="0"/>
              <a:buNone/>
              <a:defRPr/>
            </a:pPr>
            <a:endParaRPr lang="en-US">
              <a:solidFill>
                <a:srgbClr val="FF00B1"/>
              </a:solidFill>
            </a:endParaRPr>
          </a:p>
          <a:p>
            <a:pPr marL="9144" indent="0" defTabSz="914377" fontAlgn="auto">
              <a:spcAft>
                <a:spcPts val="0"/>
              </a:spcAft>
              <a:buFont typeface="Arial" panose="020B0604020202020204" pitchFamily="34" charset="0"/>
              <a:buNone/>
              <a:defRPr/>
            </a:pPr>
            <a:r>
              <a:rPr lang="en-US" b="1">
                <a:solidFill>
                  <a:srgbClr val="FF00B1"/>
                </a:solidFill>
              </a:rPr>
              <a:t>Adding a background image. </a:t>
            </a:r>
            <a:r>
              <a:rPr lang="en-US">
                <a:solidFill>
                  <a:srgbClr val="FF00B1"/>
                </a:solidFill>
              </a:rPr>
              <a:t>To insert a background image, go to Format &gt;slide background. In the Format Background pane, choose Picture or texture fill. Under Insert Picture, choose FILE if you know the desktop location of the image or CLIPBOARD if the image has been copied to the clipboard.</a:t>
            </a:r>
          </a:p>
          <a:p>
            <a:endParaRPr lang="en-US"/>
          </a:p>
        </p:txBody>
      </p:sp>
      <p:sp>
        <p:nvSpPr>
          <p:cNvPr id="4" name="Slide Number Placeholder 3"/>
          <p:cNvSpPr>
            <a:spLocks noGrp="1"/>
          </p:cNvSpPr>
          <p:nvPr>
            <p:ph type="sldNum" sz="quarter" idx="10"/>
          </p:nvPr>
        </p:nvSpPr>
        <p:spPr/>
        <p:txBody>
          <a:bodyPr/>
          <a:lstStyle/>
          <a:p>
            <a:fld id="{E05EC090-49E1-4846-BBB9-5D83CB951608}" type="slidenum">
              <a:rPr lang="en-US" smtClean="0"/>
              <a:t>1</a:t>
            </a:fld>
            <a:endParaRPr lang="en-US"/>
          </a:p>
        </p:txBody>
      </p:sp>
    </p:spTree>
    <p:extLst>
      <p:ext uri="{BB962C8B-B14F-4D97-AF65-F5344CB8AC3E}">
        <p14:creationId xmlns:p14="http://schemas.microsoft.com/office/powerpoint/2010/main" val="749925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E05EC090-49E1-4846-BBB9-5D83CB951608}" type="slidenum">
              <a:rPr lang="en-US" smtClean="0"/>
              <a:t>86</a:t>
            </a:fld>
            <a:endParaRPr lang="en-US"/>
          </a:p>
        </p:txBody>
      </p:sp>
    </p:spTree>
    <p:extLst>
      <p:ext uri="{BB962C8B-B14F-4D97-AF65-F5344CB8AC3E}">
        <p14:creationId xmlns:p14="http://schemas.microsoft.com/office/powerpoint/2010/main" val="3510450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5"/>
          </p:nvPr>
        </p:nvSpPr>
        <p:spPr/>
        <p:txBody>
          <a:bodyPr/>
          <a:lstStyle/>
          <a:p>
            <a:fld id="{E05EC090-49E1-4846-BBB9-5D83CB951608}" type="slidenum">
              <a:rPr lang="en-US" smtClean="0"/>
              <a:t>87</a:t>
            </a:fld>
            <a:endParaRPr lang="en-US"/>
          </a:p>
        </p:txBody>
      </p:sp>
    </p:spTree>
    <p:extLst>
      <p:ext uri="{BB962C8B-B14F-4D97-AF65-F5344CB8AC3E}">
        <p14:creationId xmlns:p14="http://schemas.microsoft.com/office/powerpoint/2010/main" val="917317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Image 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F40CF8B-694B-D74A-9EA0-5A303585C64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5938" y="6062542"/>
            <a:ext cx="730800" cy="427158"/>
          </a:xfrm>
          <a:prstGeom prst="rect">
            <a:avLst/>
          </a:prstGeom>
        </p:spPr>
      </p:pic>
      <p:sp>
        <p:nvSpPr>
          <p:cNvPr id="2" name="Title 1"/>
          <p:cNvSpPr>
            <a:spLocks noGrp="1"/>
          </p:cNvSpPr>
          <p:nvPr>
            <p:ph type="title"/>
          </p:nvPr>
        </p:nvSpPr>
        <p:spPr>
          <a:xfrm>
            <a:off x="515938" y="1789948"/>
            <a:ext cx="5832476" cy="1000317"/>
          </a:xfrm>
          <a:prstGeom prst="rect">
            <a:avLst/>
          </a:prstGeom>
        </p:spPr>
        <p:txBody>
          <a:bodyPr lIns="0" tIns="0" rIns="0" bIns="0"/>
          <a:lstStyle>
            <a:lvl1pPr algn="l">
              <a:defRPr sz="3600" b="0" i="0">
                <a:solidFill>
                  <a:schemeClr val="bg1"/>
                </a:solidFill>
                <a:latin typeface="Cambria" charset="0"/>
                <a:ea typeface="Cambria" charset="0"/>
                <a:cs typeface="Cambria" charset="0"/>
              </a:defRPr>
            </a:lvl1pPr>
          </a:lstStyle>
          <a:p>
            <a:r>
              <a:rPr lang="en-US"/>
              <a:t>Click to edit Master title style</a:t>
            </a:r>
          </a:p>
        </p:txBody>
      </p:sp>
      <p:sp>
        <p:nvSpPr>
          <p:cNvPr id="9" name="Text Placeholder 7">
            <a:extLst>
              <a:ext uri="{FF2B5EF4-FFF2-40B4-BE49-F238E27FC236}">
                <a16:creationId xmlns:a16="http://schemas.microsoft.com/office/drawing/2014/main" id="{4F8E9120-7FF1-4744-A198-62808AD32342}"/>
              </a:ext>
            </a:extLst>
          </p:cNvPr>
          <p:cNvSpPr>
            <a:spLocks noGrp="1"/>
          </p:cNvSpPr>
          <p:nvPr>
            <p:ph type="body" sz="quarter" idx="13" hasCustomPrompt="1"/>
          </p:nvPr>
        </p:nvSpPr>
        <p:spPr>
          <a:xfrm>
            <a:off x="515938" y="2903865"/>
            <a:ext cx="5832475" cy="525135"/>
          </a:xfrm>
          <a:prstGeom prst="rect">
            <a:avLst/>
          </a:prstGeom>
        </p:spPr>
        <p:txBody>
          <a:bodyPr wrap="square" lIns="0" tIns="0" rIns="0" bIns="0"/>
          <a:lstStyle>
            <a:lvl1pPr marL="0" indent="0" algn="l">
              <a:lnSpc>
                <a:spcPct val="100000"/>
              </a:lnSpc>
              <a:buNone/>
              <a:defRPr sz="2000" b="0" i="0">
                <a:solidFill>
                  <a:schemeClr val="bg1"/>
                </a:solidFill>
                <a:latin typeface="Arial" charset="0"/>
                <a:ea typeface="Arial" charset="0"/>
                <a:cs typeface="Arial" charset="0"/>
              </a:defRPr>
            </a:lvl1pPr>
          </a:lstStyle>
          <a:p>
            <a:pPr lvl="0"/>
            <a:r>
              <a:rPr lang="en-US"/>
              <a:t>Subhead Line 1</a:t>
            </a:r>
          </a:p>
        </p:txBody>
      </p:sp>
      <p:sp>
        <p:nvSpPr>
          <p:cNvPr id="10"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14457" y="6222223"/>
            <a:ext cx="1727200" cy="260593"/>
          </a:xfrm>
          <a:prstGeom prst="rect">
            <a:avLst/>
          </a:prstGeom>
        </p:spPr>
        <p:txBody>
          <a:bodyPr vert="horz" lIns="0" tIns="0" rIns="0" bIns="0" rtlCol="0" anchor="ctr"/>
          <a:lstStyle>
            <a:lvl1pPr algn="r">
              <a:defRPr sz="1100" b="0" i="0">
                <a:solidFill>
                  <a:schemeClr val="bg1"/>
                </a:solidFill>
                <a:latin typeface="+mn-lt"/>
                <a:ea typeface="Cambria" charset="0"/>
                <a:cs typeface="Cambria" charset="0"/>
              </a:defRPr>
            </a:lvl1pPr>
          </a:lstStyle>
          <a:p>
            <a:r>
              <a:rPr lang="fr-FR"/>
              <a:t>Date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Gra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1432200"/>
            <a:ext cx="12192000" cy="5149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ayout Dar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0"/>
            <a:ext cx="12192000"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1116012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2" name="Title 1"/>
          <p:cNvSpPr>
            <a:spLocks noGrp="1"/>
          </p:cNvSpPr>
          <p:nvPr>
            <p:ph type="title" hasCustomPrompt="1"/>
          </p:nvPr>
        </p:nvSpPr>
        <p:spPr/>
        <p:txBody>
          <a:bodyPr/>
          <a:lstStyle>
            <a:lvl1pPr>
              <a:defRPr>
                <a:solidFill>
                  <a:schemeClr val="bg1"/>
                </a:solidFill>
              </a:defRPr>
            </a:lvl1pPr>
          </a:lstStyle>
          <a:p>
            <a:r>
              <a:rPr lang="en-US"/>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r>
              <a:rPr lang="en-US"/>
              <a:t>IJE Practice Group Public Procurement - 14 februari 2023</a:t>
            </a:r>
          </a:p>
        </p:txBody>
      </p:sp>
      <p:sp>
        <p:nvSpPr>
          <p:cNvPr id="13" name="Content Placeholder 8"/>
          <p:cNvSpPr>
            <a:spLocks noGrp="1"/>
          </p:cNvSpPr>
          <p:nvPr>
            <p:ph sz="quarter" idx="18"/>
          </p:nvPr>
        </p:nvSpPr>
        <p:spPr>
          <a:xfrm>
            <a:off x="515938" y="1882171"/>
            <a:ext cx="11160125" cy="4426554"/>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6CBF0F17-D7C8-7243-BD94-CF6519775FE5}"/>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tx1"/>
                </a:solidFill>
              </a:rPr>
              <a:t>www.dlapiper.com</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Layout Dark w/Sideba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0"/>
            <a:ext cx="12192000"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9" y="899161"/>
            <a:ext cx="7380288"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2" name="Title 1"/>
          <p:cNvSpPr>
            <a:spLocks noGrp="1"/>
          </p:cNvSpPr>
          <p:nvPr>
            <p:ph type="title" hasCustomPrompt="1"/>
          </p:nvPr>
        </p:nvSpPr>
        <p:spPr>
          <a:xfrm>
            <a:off x="515939" y="368300"/>
            <a:ext cx="7383054" cy="577153"/>
          </a:xfrm>
        </p:spPr>
        <p:txBody>
          <a:bodyPr/>
          <a:lstStyle>
            <a:lvl1pPr>
              <a:defRPr>
                <a:solidFill>
                  <a:schemeClr val="bg1"/>
                </a:solidFill>
              </a:defRPr>
            </a:lvl1pPr>
          </a:lstStyle>
          <a:p>
            <a:r>
              <a:rPr lang="en-US"/>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r>
              <a:rPr lang="en-US"/>
              <a:t>IJE Practice Group Public Procurement - 14 februari 2023</a:t>
            </a:r>
          </a:p>
        </p:txBody>
      </p:sp>
      <p:sp>
        <p:nvSpPr>
          <p:cNvPr id="13" name="Content Placeholder 8"/>
          <p:cNvSpPr>
            <a:spLocks noGrp="1"/>
          </p:cNvSpPr>
          <p:nvPr>
            <p:ph sz="quarter" idx="18"/>
          </p:nvPr>
        </p:nvSpPr>
        <p:spPr>
          <a:xfrm>
            <a:off x="515939" y="1432200"/>
            <a:ext cx="7380286" cy="4876525"/>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a:extLst>
              <a:ext uri="{FF2B5EF4-FFF2-40B4-BE49-F238E27FC236}">
                <a16:creationId xmlns:a16="http://schemas.microsoft.com/office/drawing/2014/main" id="{8B5C996B-0918-804B-BD4C-32A658B584F3}"/>
              </a:ext>
            </a:extLst>
          </p:cNvPr>
          <p:cNvSpPr/>
          <p:nvPr userDrawn="1"/>
        </p:nvSpPr>
        <p:spPr>
          <a:xfrm>
            <a:off x="8525690" y="0"/>
            <a:ext cx="3666309" cy="65818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0" name="TextBox 9">
            <a:extLst>
              <a:ext uri="{FF2B5EF4-FFF2-40B4-BE49-F238E27FC236}">
                <a16:creationId xmlns:a16="http://schemas.microsoft.com/office/drawing/2014/main" id="{6CBF0F17-D7C8-7243-BD94-CF6519775FE5}"/>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tx1"/>
                </a:solidFill>
              </a:rPr>
              <a:t>www.dlapiper.com</a:t>
            </a:r>
          </a:p>
        </p:txBody>
      </p:sp>
      <p:cxnSp>
        <p:nvCxnSpPr>
          <p:cNvPr id="16" name="Straight Connector 15"/>
          <p:cNvCxnSpPr/>
          <p:nvPr userDrawn="1"/>
        </p:nvCxnSpPr>
        <p:spPr>
          <a:xfrm>
            <a:off x="0" y="6582427"/>
            <a:ext cx="12192000" cy="0"/>
          </a:xfrm>
          <a:prstGeom prst="line">
            <a:avLst/>
          </a:prstGeom>
          <a:ln w="190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Layout Dar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0"/>
            <a:ext cx="12192000"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2" name="Title 1"/>
          <p:cNvSpPr>
            <a:spLocks noGrp="1"/>
          </p:cNvSpPr>
          <p:nvPr>
            <p:ph type="title" hasCustomPrompt="1"/>
          </p:nvPr>
        </p:nvSpPr>
        <p:spPr/>
        <p:txBody>
          <a:bodyPr/>
          <a:lstStyle>
            <a:lvl1pPr>
              <a:defRPr>
                <a:solidFill>
                  <a:schemeClr val="bg1"/>
                </a:solidFill>
              </a:defRPr>
            </a:lvl1pPr>
          </a:lstStyle>
          <a:p>
            <a:r>
              <a:rPr lang="en-US"/>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r>
              <a:rPr lang="en-US"/>
              <a:t>IJE Practice Group Public Procurement - 14 februari 2023</a:t>
            </a:r>
          </a:p>
        </p:txBody>
      </p:sp>
      <p:sp>
        <p:nvSpPr>
          <p:cNvPr id="8" name="TextBox 7">
            <a:extLst>
              <a:ext uri="{FF2B5EF4-FFF2-40B4-BE49-F238E27FC236}">
                <a16:creationId xmlns:a16="http://schemas.microsoft.com/office/drawing/2014/main" id="{6CBF0F17-D7C8-7243-BD94-CF6519775FE5}"/>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tx1"/>
                </a:solidFill>
              </a:rPr>
              <a:t>www.dlapiper.com</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tr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B5C996B-0918-804B-BD4C-32A658B584F3}"/>
              </a:ext>
            </a:extLst>
          </p:cNvPr>
          <p:cNvSpPr/>
          <p:nvPr userDrawn="1"/>
        </p:nvSpPr>
        <p:spPr>
          <a:xfrm>
            <a:off x="0" y="6581819"/>
            <a:ext cx="12192000" cy="276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78FE51E-6A48-4848-9860-F25854EC97B4}"/>
              </a:ext>
            </a:extLst>
          </p:cNvPr>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5496659"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5496659"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tx1"/>
                </a:solidFill>
              </a:rPr>
              <a:t>www.dlapiper.com</a:t>
            </a:r>
          </a:p>
        </p:txBody>
      </p:sp>
      <p:sp>
        <p:nvSpPr>
          <p:cNvPr id="2" name="Title 1"/>
          <p:cNvSpPr>
            <a:spLocks noGrp="1"/>
          </p:cNvSpPr>
          <p:nvPr>
            <p:ph type="title" hasCustomPrompt="1"/>
          </p:nvPr>
        </p:nvSpPr>
        <p:spPr>
          <a:xfrm>
            <a:off x="515939" y="368300"/>
            <a:ext cx="5500804" cy="577153"/>
          </a:xfrm>
        </p:spPr>
        <p:txBody>
          <a:bodyPr/>
          <a:lstStyle>
            <a:lvl1pPr>
              <a:defRPr>
                <a:solidFill>
                  <a:schemeClr val="bg1"/>
                </a:solidFill>
              </a:defRPr>
            </a:lvl1pPr>
          </a:lstStyle>
          <a:p>
            <a:r>
              <a:rPr lang="en-US"/>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r>
              <a:rPr lang="en-US"/>
              <a:t>IJE Practice Group Public Procurement - 14 februari 2023</a:t>
            </a:r>
          </a:p>
        </p:txBody>
      </p:sp>
      <p:sp>
        <p:nvSpPr>
          <p:cNvPr id="13" name="Content Placeholder 8"/>
          <p:cNvSpPr>
            <a:spLocks noGrp="1"/>
          </p:cNvSpPr>
          <p:nvPr>
            <p:ph sz="quarter" idx="18"/>
          </p:nvPr>
        </p:nvSpPr>
        <p:spPr>
          <a:xfrm>
            <a:off x="515939" y="1882171"/>
            <a:ext cx="5500686" cy="4426554"/>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lide w/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B5C996B-0918-804B-BD4C-32A658B584F3}"/>
              </a:ext>
            </a:extLst>
          </p:cNvPr>
          <p:cNvSpPr/>
          <p:nvPr userDrawn="1"/>
        </p:nvSpPr>
        <p:spPr>
          <a:xfrm>
            <a:off x="0" y="6581819"/>
            <a:ext cx="12191999" cy="276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94F97E5-7B26-6041-BF85-BD601BCEF688}"/>
              </a:ext>
            </a:extLst>
          </p:cNvPr>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2">
            <a:extLst>
              <a:ext uri="{FF2B5EF4-FFF2-40B4-BE49-F238E27FC236}">
                <a16:creationId xmlns:a16="http://schemas.microsoft.com/office/drawing/2014/main" id="{B12EB4D1-1B47-C945-BFB8-A1269CA392F7}"/>
              </a:ext>
            </a:extLst>
          </p:cNvPr>
          <p:cNvSpPr>
            <a:spLocks noGrp="1"/>
          </p:cNvSpPr>
          <p:nvPr>
            <p:ph type="title" hasCustomPrompt="1"/>
          </p:nvPr>
        </p:nvSpPr>
        <p:spPr>
          <a:xfrm>
            <a:off x="515938" y="1431382"/>
            <a:ext cx="10969625" cy="412750"/>
          </a:xfrm>
          <a:prstGeom prst="rect">
            <a:avLst/>
          </a:prstGeom>
        </p:spPr>
        <p:txBody>
          <a:bodyPr/>
          <a:lstStyle>
            <a:lvl1pPr>
              <a:defRPr sz="3600">
                <a:solidFill>
                  <a:schemeClr val="accent5"/>
                </a:solidFill>
                <a:latin typeface="Cambria" panose="02040503050406030204" pitchFamily="18" charset="0"/>
              </a:defRPr>
            </a:lvl1pPr>
          </a:lstStyle>
          <a:p>
            <a:r>
              <a:rPr lang="en-US" altLang="x-none"/>
              <a:t>Divider Slide</a:t>
            </a:r>
          </a:p>
        </p:txBody>
      </p:sp>
      <p:sp>
        <p:nvSpPr>
          <p:cNvPr id="8" name="Text Placeholder 1">
            <a:extLst>
              <a:ext uri="{FF2B5EF4-FFF2-40B4-BE49-F238E27FC236}">
                <a16:creationId xmlns:a16="http://schemas.microsoft.com/office/drawing/2014/main" id="{FC917BFA-C928-954E-8176-7D0958DCA0D5}"/>
              </a:ext>
            </a:extLst>
          </p:cNvPr>
          <p:cNvSpPr>
            <a:spLocks noGrp="1"/>
          </p:cNvSpPr>
          <p:nvPr>
            <p:ph type="body" sz="quarter" idx="13" hasCustomPrompt="1"/>
          </p:nvPr>
        </p:nvSpPr>
        <p:spPr>
          <a:xfrm>
            <a:off x="515938" y="1962243"/>
            <a:ext cx="1096962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7" name="TextBox 6">
            <a:extLst>
              <a:ext uri="{FF2B5EF4-FFF2-40B4-BE49-F238E27FC236}">
                <a16:creationId xmlns:a16="http://schemas.microsoft.com/office/drawing/2014/main" id="{FD14F7DB-AE00-4DF4-8C80-EDAC1F09033A}"/>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tx1"/>
                </a:solidFill>
              </a:rPr>
              <a:t>www.dlapiper.com</a:t>
            </a:r>
          </a:p>
        </p:txBody>
      </p:sp>
      <p:sp>
        <p:nvSpPr>
          <p:cNvPr id="9" name="Footer Placeholder 1"/>
          <p:cNvSpPr>
            <a:spLocks noGrp="1"/>
          </p:cNvSpPr>
          <p:nvPr>
            <p:ph type="ftr" sz="quarter" idx="3"/>
          </p:nvPr>
        </p:nvSpPr>
        <p:spPr>
          <a:xfrm>
            <a:off x="2387600" y="6596798"/>
            <a:ext cx="7416800" cy="256092"/>
          </a:xfrm>
          <a:prstGeom prst="rect">
            <a:avLst/>
          </a:prstGeom>
        </p:spPr>
        <p:txBody>
          <a:bodyPr vert="horz" lIns="91440" tIns="45720" rIns="91440" bIns="45720" rtlCol="0" anchor="ctr"/>
          <a:lstStyle>
            <a:lvl1pPr algn="l">
              <a:defRPr sz="1000">
                <a:solidFill>
                  <a:schemeClr val="tx1"/>
                </a:solidFill>
              </a:defRPr>
            </a:lvl1pPr>
          </a:lstStyle>
          <a:p>
            <a:r>
              <a:rPr lang="en-US"/>
              <a:t>IJE Practice Group Public Procurement - 14 februari 2023</a:t>
            </a:r>
          </a:p>
        </p:txBody>
      </p:sp>
      <p:sp>
        <p:nvSpPr>
          <p:cNvPr id="11"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48864" y="6596797"/>
            <a:ext cx="1727200" cy="260593"/>
          </a:xfrm>
          <a:prstGeom prst="rect">
            <a:avLst/>
          </a:prstGeom>
        </p:spPr>
        <p:txBody>
          <a:bodyPr vert="horz" lIns="0" tIns="0" rIns="0" bIns="0" rtlCol="0" anchor="ctr"/>
          <a:lstStyle>
            <a:lvl1pPr algn="ctr">
              <a:defRPr sz="1000" b="0">
                <a:solidFill>
                  <a:schemeClr val="tx1"/>
                </a:solidFill>
              </a:defRPr>
            </a:lvl1pPr>
          </a:lstStyle>
          <a:p>
            <a:r>
              <a:rPr lang="fr-FR"/>
              <a:t>Date</a:t>
            </a:r>
            <a:endParaRPr lang="en-US"/>
          </a:p>
        </p:txBody>
      </p:sp>
      <p:sp>
        <p:nvSpPr>
          <p:cNvPr id="12" name="Slide Number Placeholder 5">
            <a:extLst>
              <a:ext uri="{FF2B5EF4-FFF2-40B4-BE49-F238E27FC236}">
                <a16:creationId xmlns:a16="http://schemas.microsoft.com/office/drawing/2014/main" id="{ED4D4C61-8619-194B-8CBC-6D26A1A8D157}"/>
              </a:ext>
            </a:extLst>
          </p:cNvPr>
          <p:cNvSpPr>
            <a:spLocks noGrp="1"/>
          </p:cNvSpPr>
          <p:nvPr>
            <p:ph type="sldNum" sz="quarter" idx="4"/>
          </p:nvPr>
        </p:nvSpPr>
        <p:spPr>
          <a:xfrm>
            <a:off x="11676064" y="6596797"/>
            <a:ext cx="515935" cy="261203"/>
          </a:xfrm>
          <a:prstGeom prst="rect">
            <a:avLst/>
          </a:prstGeom>
        </p:spPr>
        <p:txBody>
          <a:bodyPr vert="horz" lIns="0" tIns="0" rIns="0" bIns="0" rtlCol="0" anchor="ctr"/>
          <a:lstStyle>
            <a:lvl1pPr algn="ctr">
              <a:defRPr sz="1000" b="0">
                <a:solidFill>
                  <a:schemeClr val="tx1"/>
                </a:solidFill>
              </a:defRPr>
            </a:lvl1pPr>
          </a:lstStyle>
          <a:p>
            <a:fld id="{F9591D4C-BB8F-AE46-BE73-C616F30BBC5B}" type="slidenum">
              <a:rPr lang="en-US" smtClean="0"/>
              <a:pPr/>
              <a:t>‹#›</a:t>
            </a:fld>
            <a:endParaRPr lang="en-US"/>
          </a:p>
        </p:txBody>
      </p:sp>
    </p:spTree>
    <p:extLst>
      <p:ext uri="{BB962C8B-B14F-4D97-AF65-F5344CB8AC3E}">
        <p14:creationId xmlns:p14="http://schemas.microsoft.com/office/powerpoint/2010/main" val="31475584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Slide Blank">
    <p:bg>
      <p:bgPr>
        <a:solidFill>
          <a:schemeClr val="tx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B5C996B-0918-804B-BD4C-32A658B584F3}"/>
              </a:ext>
            </a:extLst>
          </p:cNvPr>
          <p:cNvSpPr/>
          <p:nvPr userDrawn="1"/>
        </p:nvSpPr>
        <p:spPr>
          <a:xfrm>
            <a:off x="0" y="6581819"/>
            <a:ext cx="12191999" cy="276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A999862-C875-6E4E-903D-73992F31A975}"/>
              </a:ext>
            </a:extLst>
          </p:cNvPr>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2">
            <a:extLst>
              <a:ext uri="{FF2B5EF4-FFF2-40B4-BE49-F238E27FC236}">
                <a16:creationId xmlns:a16="http://schemas.microsoft.com/office/drawing/2014/main" id="{B12EB4D1-1B47-C945-BFB8-A1269CA392F7}"/>
              </a:ext>
            </a:extLst>
          </p:cNvPr>
          <p:cNvSpPr>
            <a:spLocks noGrp="1"/>
          </p:cNvSpPr>
          <p:nvPr>
            <p:ph type="title" hasCustomPrompt="1"/>
          </p:nvPr>
        </p:nvSpPr>
        <p:spPr>
          <a:xfrm>
            <a:off x="515938" y="1431382"/>
            <a:ext cx="10969625" cy="412750"/>
          </a:xfrm>
          <a:prstGeom prst="rect">
            <a:avLst/>
          </a:prstGeom>
        </p:spPr>
        <p:txBody>
          <a:bodyPr/>
          <a:lstStyle>
            <a:lvl1pPr>
              <a:defRPr sz="3600">
                <a:solidFill>
                  <a:schemeClr val="accent5"/>
                </a:solidFill>
                <a:latin typeface="Cambria" panose="02040503050406030204" pitchFamily="18" charset="0"/>
              </a:defRPr>
            </a:lvl1pPr>
          </a:lstStyle>
          <a:p>
            <a:r>
              <a:rPr lang="en-US" altLang="x-none"/>
              <a:t>Divider Slide</a:t>
            </a:r>
          </a:p>
        </p:txBody>
      </p:sp>
      <p:sp>
        <p:nvSpPr>
          <p:cNvPr id="8" name="Text Placeholder 1">
            <a:extLst>
              <a:ext uri="{FF2B5EF4-FFF2-40B4-BE49-F238E27FC236}">
                <a16:creationId xmlns:a16="http://schemas.microsoft.com/office/drawing/2014/main" id="{FC917BFA-C928-954E-8176-7D0958DCA0D5}"/>
              </a:ext>
            </a:extLst>
          </p:cNvPr>
          <p:cNvSpPr>
            <a:spLocks noGrp="1"/>
          </p:cNvSpPr>
          <p:nvPr>
            <p:ph type="body" sz="quarter" idx="13" hasCustomPrompt="1"/>
          </p:nvPr>
        </p:nvSpPr>
        <p:spPr>
          <a:xfrm>
            <a:off x="515938" y="1962243"/>
            <a:ext cx="1096962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7" name="TextBox 6">
            <a:extLst>
              <a:ext uri="{FF2B5EF4-FFF2-40B4-BE49-F238E27FC236}">
                <a16:creationId xmlns:a16="http://schemas.microsoft.com/office/drawing/2014/main" id="{FD14F7DB-AE00-4DF4-8C80-EDAC1F09033A}"/>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tx1"/>
                </a:solidFill>
              </a:rPr>
              <a:t>www.dlapiper.com</a:t>
            </a:r>
          </a:p>
        </p:txBody>
      </p:sp>
      <p:sp>
        <p:nvSpPr>
          <p:cNvPr id="9" name="Footer Placeholder 1"/>
          <p:cNvSpPr>
            <a:spLocks noGrp="1"/>
          </p:cNvSpPr>
          <p:nvPr>
            <p:ph type="ftr" sz="quarter" idx="3"/>
          </p:nvPr>
        </p:nvSpPr>
        <p:spPr>
          <a:xfrm>
            <a:off x="2387600" y="6596798"/>
            <a:ext cx="7416800" cy="256092"/>
          </a:xfrm>
          <a:prstGeom prst="rect">
            <a:avLst/>
          </a:prstGeom>
        </p:spPr>
        <p:txBody>
          <a:bodyPr vert="horz" lIns="91440" tIns="45720" rIns="91440" bIns="45720" rtlCol="0" anchor="ctr"/>
          <a:lstStyle>
            <a:lvl1pPr algn="l">
              <a:defRPr sz="1000">
                <a:solidFill>
                  <a:schemeClr val="tx1"/>
                </a:solidFill>
              </a:defRPr>
            </a:lvl1pPr>
          </a:lstStyle>
          <a:p>
            <a:r>
              <a:rPr lang="en-US"/>
              <a:t>IJE Practice Group Public Procurement - 14 februari 2023</a:t>
            </a:r>
          </a:p>
        </p:txBody>
      </p:sp>
      <p:sp>
        <p:nvSpPr>
          <p:cNvPr id="11"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48864" y="6596797"/>
            <a:ext cx="1727200" cy="260593"/>
          </a:xfrm>
          <a:prstGeom prst="rect">
            <a:avLst/>
          </a:prstGeom>
        </p:spPr>
        <p:txBody>
          <a:bodyPr vert="horz" lIns="0" tIns="0" rIns="0" bIns="0" rtlCol="0" anchor="ctr"/>
          <a:lstStyle>
            <a:lvl1pPr algn="ctr">
              <a:defRPr sz="1000" b="0">
                <a:solidFill>
                  <a:schemeClr val="tx1"/>
                </a:solidFill>
              </a:defRPr>
            </a:lvl1pPr>
          </a:lstStyle>
          <a:p>
            <a:r>
              <a:rPr lang="fr-FR"/>
              <a:t>Date</a:t>
            </a:r>
            <a:endParaRPr lang="en-US"/>
          </a:p>
        </p:txBody>
      </p:sp>
      <p:sp>
        <p:nvSpPr>
          <p:cNvPr id="12" name="Slide Number Placeholder 5">
            <a:extLst>
              <a:ext uri="{FF2B5EF4-FFF2-40B4-BE49-F238E27FC236}">
                <a16:creationId xmlns:a16="http://schemas.microsoft.com/office/drawing/2014/main" id="{ED4D4C61-8619-194B-8CBC-6D26A1A8D157}"/>
              </a:ext>
            </a:extLst>
          </p:cNvPr>
          <p:cNvSpPr>
            <a:spLocks noGrp="1"/>
          </p:cNvSpPr>
          <p:nvPr>
            <p:ph type="sldNum" sz="quarter" idx="4"/>
          </p:nvPr>
        </p:nvSpPr>
        <p:spPr>
          <a:xfrm>
            <a:off x="11676064" y="6596797"/>
            <a:ext cx="515935" cy="261203"/>
          </a:xfrm>
          <a:prstGeom prst="rect">
            <a:avLst/>
          </a:prstGeom>
        </p:spPr>
        <p:txBody>
          <a:bodyPr vert="horz" lIns="0" tIns="0" rIns="0" bIns="0" rtlCol="0" anchor="ctr"/>
          <a:lstStyle>
            <a:lvl1pPr algn="ctr">
              <a:defRPr sz="1000" b="0">
                <a:solidFill>
                  <a:schemeClr val="tx1"/>
                </a:solidFill>
              </a:defRPr>
            </a:lvl1pPr>
          </a:lstStyle>
          <a:p>
            <a:fld id="{F9591D4C-BB8F-AE46-BE73-C616F30BBC5B}"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Slide w/Image">
    <p:bg>
      <p:bgPr>
        <a:solidFill>
          <a:schemeClr val="tx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B5C996B-0918-804B-BD4C-32A658B584F3}"/>
              </a:ext>
            </a:extLst>
          </p:cNvPr>
          <p:cNvSpPr/>
          <p:nvPr userDrawn="1"/>
        </p:nvSpPr>
        <p:spPr>
          <a:xfrm>
            <a:off x="-1" y="6581819"/>
            <a:ext cx="12191999" cy="276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A614D23-A84A-8745-9FF1-46CC0873C2CA}"/>
              </a:ext>
            </a:extLst>
          </p:cNvPr>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2">
            <a:extLst>
              <a:ext uri="{FF2B5EF4-FFF2-40B4-BE49-F238E27FC236}">
                <a16:creationId xmlns:a16="http://schemas.microsoft.com/office/drawing/2014/main" id="{B12EB4D1-1B47-C945-BFB8-A1269CA392F7}"/>
              </a:ext>
            </a:extLst>
          </p:cNvPr>
          <p:cNvSpPr>
            <a:spLocks noGrp="1"/>
          </p:cNvSpPr>
          <p:nvPr>
            <p:ph type="title" hasCustomPrompt="1"/>
          </p:nvPr>
        </p:nvSpPr>
        <p:spPr>
          <a:xfrm>
            <a:off x="515938" y="1431382"/>
            <a:ext cx="10969625" cy="412750"/>
          </a:xfrm>
          <a:prstGeom prst="rect">
            <a:avLst/>
          </a:prstGeom>
        </p:spPr>
        <p:txBody>
          <a:bodyPr/>
          <a:lstStyle>
            <a:lvl1pPr>
              <a:defRPr sz="3600">
                <a:solidFill>
                  <a:schemeClr val="accent5"/>
                </a:solidFill>
                <a:latin typeface="Cambria" panose="02040503050406030204" pitchFamily="18" charset="0"/>
              </a:defRPr>
            </a:lvl1pPr>
          </a:lstStyle>
          <a:p>
            <a:r>
              <a:rPr lang="en-US" altLang="x-none"/>
              <a:t>Divider Slide</a:t>
            </a:r>
          </a:p>
        </p:txBody>
      </p:sp>
      <p:sp>
        <p:nvSpPr>
          <p:cNvPr id="8" name="Text Placeholder 1">
            <a:extLst>
              <a:ext uri="{FF2B5EF4-FFF2-40B4-BE49-F238E27FC236}">
                <a16:creationId xmlns:a16="http://schemas.microsoft.com/office/drawing/2014/main" id="{FC917BFA-C928-954E-8176-7D0958DCA0D5}"/>
              </a:ext>
            </a:extLst>
          </p:cNvPr>
          <p:cNvSpPr>
            <a:spLocks noGrp="1"/>
          </p:cNvSpPr>
          <p:nvPr>
            <p:ph type="body" sz="quarter" idx="13" hasCustomPrompt="1"/>
          </p:nvPr>
        </p:nvSpPr>
        <p:spPr>
          <a:xfrm>
            <a:off x="515938" y="1962243"/>
            <a:ext cx="1096962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7" name="TextBox 6">
            <a:extLst>
              <a:ext uri="{FF2B5EF4-FFF2-40B4-BE49-F238E27FC236}">
                <a16:creationId xmlns:a16="http://schemas.microsoft.com/office/drawing/2014/main" id="{FD14F7DB-AE00-4DF4-8C80-EDAC1F09033A}"/>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tx1"/>
                </a:solidFill>
              </a:rPr>
              <a:t>www.dlapiper.com</a:t>
            </a:r>
          </a:p>
        </p:txBody>
      </p:sp>
      <p:sp>
        <p:nvSpPr>
          <p:cNvPr id="9" name="Footer Placeholder 1"/>
          <p:cNvSpPr>
            <a:spLocks noGrp="1"/>
          </p:cNvSpPr>
          <p:nvPr>
            <p:ph type="ftr" sz="quarter" idx="3"/>
          </p:nvPr>
        </p:nvSpPr>
        <p:spPr>
          <a:xfrm>
            <a:off x="2387600" y="6596798"/>
            <a:ext cx="7416800" cy="256092"/>
          </a:xfrm>
          <a:prstGeom prst="rect">
            <a:avLst/>
          </a:prstGeom>
        </p:spPr>
        <p:txBody>
          <a:bodyPr vert="horz" lIns="91440" tIns="45720" rIns="91440" bIns="45720" rtlCol="0" anchor="ctr"/>
          <a:lstStyle>
            <a:lvl1pPr algn="l">
              <a:defRPr sz="1000">
                <a:solidFill>
                  <a:schemeClr val="tx1"/>
                </a:solidFill>
              </a:defRPr>
            </a:lvl1pPr>
          </a:lstStyle>
          <a:p>
            <a:r>
              <a:rPr lang="en-US"/>
              <a:t>IJE Practice Group Public Procurement - 14 februari 2023</a:t>
            </a:r>
          </a:p>
        </p:txBody>
      </p:sp>
      <p:sp>
        <p:nvSpPr>
          <p:cNvPr id="11"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48864" y="6596797"/>
            <a:ext cx="1727200" cy="260593"/>
          </a:xfrm>
          <a:prstGeom prst="rect">
            <a:avLst/>
          </a:prstGeom>
        </p:spPr>
        <p:txBody>
          <a:bodyPr vert="horz" lIns="0" tIns="0" rIns="0" bIns="0" rtlCol="0" anchor="ctr"/>
          <a:lstStyle>
            <a:lvl1pPr algn="ctr">
              <a:defRPr sz="1000" b="0">
                <a:solidFill>
                  <a:schemeClr val="tx1"/>
                </a:solidFill>
              </a:defRPr>
            </a:lvl1pPr>
          </a:lstStyle>
          <a:p>
            <a:r>
              <a:rPr lang="fr-FR"/>
              <a:t>Date</a:t>
            </a:r>
            <a:endParaRPr lang="en-US"/>
          </a:p>
        </p:txBody>
      </p:sp>
      <p:sp>
        <p:nvSpPr>
          <p:cNvPr id="12" name="Slide Number Placeholder 5">
            <a:extLst>
              <a:ext uri="{FF2B5EF4-FFF2-40B4-BE49-F238E27FC236}">
                <a16:creationId xmlns:a16="http://schemas.microsoft.com/office/drawing/2014/main" id="{ED4D4C61-8619-194B-8CBC-6D26A1A8D157}"/>
              </a:ext>
            </a:extLst>
          </p:cNvPr>
          <p:cNvSpPr>
            <a:spLocks noGrp="1"/>
          </p:cNvSpPr>
          <p:nvPr>
            <p:ph type="sldNum" sz="quarter" idx="4"/>
          </p:nvPr>
        </p:nvSpPr>
        <p:spPr>
          <a:xfrm>
            <a:off x="11676064" y="6596797"/>
            <a:ext cx="515935" cy="261203"/>
          </a:xfrm>
          <a:prstGeom prst="rect">
            <a:avLst/>
          </a:prstGeom>
        </p:spPr>
        <p:txBody>
          <a:bodyPr vert="horz" lIns="0" tIns="0" rIns="0" bIns="0" rtlCol="0" anchor="ctr"/>
          <a:lstStyle>
            <a:lvl1pPr algn="ctr">
              <a:defRPr sz="1000" b="0">
                <a:solidFill>
                  <a:schemeClr val="tx1"/>
                </a:solidFill>
              </a:defRPr>
            </a:lvl1pPr>
          </a:lstStyle>
          <a:p>
            <a:fld id="{F9591D4C-BB8F-AE46-BE73-C616F30BBC5B}" type="slidenum">
              <a:rPr lang="en-US" smtClean="0"/>
              <a:pPr/>
              <a:t>‹#›</a:t>
            </a:fld>
            <a:endParaRPr lang="en-US"/>
          </a:p>
        </p:txBody>
      </p:sp>
      <p:sp>
        <p:nvSpPr>
          <p:cNvPr id="10" name="Picture Placeholder 3">
            <a:extLst>
              <a:ext uri="{FF2B5EF4-FFF2-40B4-BE49-F238E27FC236}">
                <a16:creationId xmlns:a16="http://schemas.microsoft.com/office/drawing/2014/main" id="{8FE3E370-8AA3-324B-B9CA-F20864AA9415}"/>
              </a:ext>
            </a:extLst>
          </p:cNvPr>
          <p:cNvSpPr>
            <a:spLocks noGrp="1"/>
          </p:cNvSpPr>
          <p:nvPr>
            <p:ph type="pic" sz="quarter" idx="18"/>
          </p:nvPr>
        </p:nvSpPr>
        <p:spPr>
          <a:xfrm>
            <a:off x="0" y="3435657"/>
            <a:ext cx="12191999" cy="3146159"/>
          </a:xfrm>
          <a:prstGeom prst="rect">
            <a:avLst/>
          </a:prstGeom>
          <a:solidFill>
            <a:schemeClr val="bg2"/>
          </a:solidFill>
        </p:spPr>
        <p:txBody>
          <a:bodyPr/>
          <a:lstStyle/>
          <a:p>
            <a:r>
              <a:rPr lang="en-US"/>
              <a:t>Click icon to add picture</a:t>
            </a:r>
          </a:p>
        </p:txBody>
      </p:sp>
      <p:cxnSp>
        <p:nvCxnSpPr>
          <p:cNvPr id="14" name="Straight Connector 13"/>
          <p:cNvCxnSpPr/>
          <p:nvPr userDrawn="1"/>
        </p:nvCxnSpPr>
        <p:spPr>
          <a:xfrm>
            <a:off x="0" y="6582427"/>
            <a:ext cx="12192000" cy="0"/>
          </a:xfrm>
          <a:prstGeom prst="line">
            <a:avLst/>
          </a:prstGeom>
          <a:ln w="190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76711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B5C996B-0918-804B-BD4C-32A658B584F3}"/>
              </a:ext>
            </a:extLst>
          </p:cNvPr>
          <p:cNvSpPr/>
          <p:nvPr userDrawn="1"/>
        </p:nvSpPr>
        <p:spPr>
          <a:xfrm>
            <a:off x="0" y="6581819"/>
            <a:ext cx="12191999" cy="276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856926C-4DD1-A84D-AFCF-296FEB703257}"/>
              </a:ext>
            </a:extLst>
          </p:cNvPr>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2">
            <a:extLst>
              <a:ext uri="{FF2B5EF4-FFF2-40B4-BE49-F238E27FC236}">
                <a16:creationId xmlns:a16="http://schemas.microsoft.com/office/drawing/2014/main" id="{B12EB4D1-1B47-C945-BFB8-A1269CA392F7}"/>
              </a:ext>
            </a:extLst>
          </p:cNvPr>
          <p:cNvSpPr>
            <a:spLocks noGrp="1"/>
          </p:cNvSpPr>
          <p:nvPr>
            <p:ph type="title" hasCustomPrompt="1"/>
          </p:nvPr>
        </p:nvSpPr>
        <p:spPr>
          <a:xfrm>
            <a:off x="2400302" y="368300"/>
            <a:ext cx="7391398" cy="3081910"/>
          </a:xfrm>
          <a:prstGeom prst="rect">
            <a:avLst/>
          </a:prstGeom>
        </p:spPr>
        <p:txBody>
          <a:bodyPr anchor="ctr" anchorCtr="1"/>
          <a:lstStyle>
            <a:lvl1pPr algn="ctr">
              <a:lnSpc>
                <a:spcPct val="100000"/>
              </a:lnSpc>
              <a:spcAft>
                <a:spcPts val="600"/>
              </a:spcAft>
              <a:defRPr sz="3600" i="1">
                <a:solidFill>
                  <a:schemeClr val="bg1"/>
                </a:solidFill>
                <a:latin typeface="Cambria" panose="02040503050406030204" pitchFamily="18" charset="0"/>
              </a:defRPr>
            </a:lvl1pPr>
          </a:lstStyle>
          <a:p>
            <a:r>
              <a:rPr lang="en-US" altLang="x-none"/>
              <a:t>“Insert Quote”</a:t>
            </a:r>
          </a:p>
        </p:txBody>
      </p:sp>
      <p:sp>
        <p:nvSpPr>
          <p:cNvPr id="7" name="TextBox 6">
            <a:extLst>
              <a:ext uri="{FF2B5EF4-FFF2-40B4-BE49-F238E27FC236}">
                <a16:creationId xmlns:a16="http://schemas.microsoft.com/office/drawing/2014/main" id="{FD14F7DB-AE00-4DF4-8C80-EDAC1F09033A}"/>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tx1"/>
                </a:solidFill>
              </a:rPr>
              <a:t>www.dlapiper.com</a:t>
            </a:r>
          </a:p>
        </p:txBody>
      </p:sp>
      <p:sp>
        <p:nvSpPr>
          <p:cNvPr id="9" name="Footer Placeholder 1"/>
          <p:cNvSpPr>
            <a:spLocks noGrp="1"/>
          </p:cNvSpPr>
          <p:nvPr>
            <p:ph type="ftr" sz="quarter" idx="3"/>
          </p:nvPr>
        </p:nvSpPr>
        <p:spPr>
          <a:xfrm>
            <a:off x="2387600" y="6596798"/>
            <a:ext cx="7416800" cy="256092"/>
          </a:xfrm>
          <a:prstGeom prst="rect">
            <a:avLst/>
          </a:prstGeom>
        </p:spPr>
        <p:txBody>
          <a:bodyPr vert="horz" lIns="91440" tIns="45720" rIns="91440" bIns="45720" rtlCol="0" anchor="ctr"/>
          <a:lstStyle>
            <a:lvl1pPr algn="l">
              <a:defRPr sz="1000">
                <a:solidFill>
                  <a:schemeClr val="tx1"/>
                </a:solidFill>
              </a:defRPr>
            </a:lvl1pPr>
          </a:lstStyle>
          <a:p>
            <a:r>
              <a:rPr lang="en-US"/>
              <a:t>IJE Practice Group Public Procurement - 14 februari 2023</a:t>
            </a:r>
          </a:p>
        </p:txBody>
      </p:sp>
      <p:sp>
        <p:nvSpPr>
          <p:cNvPr id="11"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48864" y="6596797"/>
            <a:ext cx="1727200" cy="260593"/>
          </a:xfrm>
          <a:prstGeom prst="rect">
            <a:avLst/>
          </a:prstGeom>
        </p:spPr>
        <p:txBody>
          <a:bodyPr vert="horz" lIns="0" tIns="0" rIns="0" bIns="0" rtlCol="0" anchor="ctr"/>
          <a:lstStyle>
            <a:lvl1pPr algn="ctr">
              <a:defRPr sz="1000" b="0">
                <a:solidFill>
                  <a:schemeClr val="tx1"/>
                </a:solidFill>
              </a:defRPr>
            </a:lvl1pPr>
          </a:lstStyle>
          <a:p>
            <a:r>
              <a:rPr lang="fr-FR"/>
              <a:t>Date</a:t>
            </a:r>
            <a:endParaRPr lang="en-US"/>
          </a:p>
        </p:txBody>
      </p:sp>
      <p:sp>
        <p:nvSpPr>
          <p:cNvPr id="12" name="Slide Number Placeholder 5">
            <a:extLst>
              <a:ext uri="{FF2B5EF4-FFF2-40B4-BE49-F238E27FC236}">
                <a16:creationId xmlns:a16="http://schemas.microsoft.com/office/drawing/2014/main" id="{ED4D4C61-8619-194B-8CBC-6D26A1A8D157}"/>
              </a:ext>
            </a:extLst>
          </p:cNvPr>
          <p:cNvSpPr>
            <a:spLocks noGrp="1"/>
          </p:cNvSpPr>
          <p:nvPr>
            <p:ph type="sldNum" sz="quarter" idx="4"/>
          </p:nvPr>
        </p:nvSpPr>
        <p:spPr>
          <a:xfrm>
            <a:off x="11676064" y="6596797"/>
            <a:ext cx="515935" cy="261203"/>
          </a:xfrm>
          <a:prstGeom prst="rect">
            <a:avLst/>
          </a:prstGeom>
        </p:spPr>
        <p:txBody>
          <a:bodyPr vert="horz" lIns="0" tIns="0" rIns="0" bIns="0" rtlCol="0" anchor="ctr"/>
          <a:lstStyle>
            <a:lvl1pPr algn="ctr">
              <a:defRPr sz="1000" b="0">
                <a:solidFill>
                  <a:schemeClr val="tx1"/>
                </a:solidFill>
              </a:defRPr>
            </a:lvl1pPr>
          </a:lstStyle>
          <a:p>
            <a:fld id="{F9591D4C-BB8F-AE46-BE73-C616F30BBC5B}"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and Image 1 - Whit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7389435"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738943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8" y="368300"/>
            <a:ext cx="7392196"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6"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8521549" y="0"/>
            <a:ext cx="3670450" cy="6581817"/>
          </a:xfrm>
          <a:prstGeom prst="rect">
            <a:avLst/>
          </a:prstGeom>
          <a:solidFill>
            <a:schemeClr val="bg2"/>
          </a:solidFill>
        </p:spPr>
        <p:txBody>
          <a:bodyPr/>
          <a:lstStyle/>
          <a:p>
            <a:r>
              <a:rPr lang="en-US"/>
              <a:t>Click icon to add picture</a:t>
            </a:r>
          </a:p>
        </p:txBody>
      </p:sp>
      <p:sp>
        <p:nvSpPr>
          <p:cNvPr id="13" name="Content Placeholder 8"/>
          <p:cNvSpPr>
            <a:spLocks noGrp="1"/>
          </p:cNvSpPr>
          <p:nvPr>
            <p:ph sz="quarter" idx="19"/>
          </p:nvPr>
        </p:nvSpPr>
        <p:spPr>
          <a:xfrm>
            <a:off x="515938" y="1882171"/>
            <a:ext cx="7386637" cy="442655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ring 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F40CF8B-694B-D74A-9EA0-5A303585C64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5938" y="6062542"/>
            <a:ext cx="730800" cy="427158"/>
          </a:xfrm>
          <a:prstGeom prst="rect">
            <a:avLst/>
          </a:prstGeom>
        </p:spPr>
      </p:pic>
      <p:sp>
        <p:nvSpPr>
          <p:cNvPr id="2" name="Title 1"/>
          <p:cNvSpPr>
            <a:spLocks noGrp="1"/>
          </p:cNvSpPr>
          <p:nvPr>
            <p:ph type="title"/>
          </p:nvPr>
        </p:nvSpPr>
        <p:spPr>
          <a:xfrm>
            <a:off x="1552135" y="4748270"/>
            <a:ext cx="9087730" cy="1000317"/>
          </a:xfrm>
          <a:prstGeom prst="rect">
            <a:avLst/>
          </a:prstGeom>
        </p:spPr>
        <p:txBody>
          <a:bodyPr/>
          <a:lstStyle>
            <a:lvl1pPr algn="ctr">
              <a:defRPr sz="3600" b="0" i="0">
                <a:solidFill>
                  <a:schemeClr val="bg1"/>
                </a:solidFill>
                <a:latin typeface="Cambria" charset="0"/>
                <a:ea typeface="Cambria" charset="0"/>
                <a:cs typeface="Cambria" charset="0"/>
              </a:defRPr>
            </a:lvl1pPr>
          </a:lstStyle>
          <a:p>
            <a:r>
              <a:rPr lang="en-US"/>
              <a:t>Click to edit Master title style</a:t>
            </a:r>
          </a:p>
        </p:txBody>
      </p:sp>
      <p:sp>
        <p:nvSpPr>
          <p:cNvPr id="9" name="Text Placeholder 7">
            <a:extLst>
              <a:ext uri="{FF2B5EF4-FFF2-40B4-BE49-F238E27FC236}">
                <a16:creationId xmlns:a16="http://schemas.microsoft.com/office/drawing/2014/main" id="{4F8E9120-7FF1-4744-A198-62808AD32342}"/>
              </a:ext>
            </a:extLst>
          </p:cNvPr>
          <p:cNvSpPr>
            <a:spLocks noGrp="1"/>
          </p:cNvSpPr>
          <p:nvPr>
            <p:ph type="body" sz="quarter" idx="13" hasCustomPrompt="1"/>
          </p:nvPr>
        </p:nvSpPr>
        <p:spPr>
          <a:xfrm>
            <a:off x="3179763" y="5862187"/>
            <a:ext cx="5832475" cy="525135"/>
          </a:xfrm>
          <a:prstGeom prst="rect">
            <a:avLst/>
          </a:prstGeom>
        </p:spPr>
        <p:txBody>
          <a:bodyPr wrap="square" lIns="0" tIns="0" rIns="0" bIns="0"/>
          <a:lstStyle>
            <a:lvl1pPr marL="0" indent="0" algn="ctr">
              <a:lnSpc>
                <a:spcPct val="100000"/>
              </a:lnSpc>
              <a:buNone/>
              <a:defRPr sz="2000">
                <a:solidFill>
                  <a:schemeClr val="bg1"/>
                </a:solidFill>
                <a:latin typeface="Arial" charset="0"/>
                <a:ea typeface="Arial" charset="0"/>
                <a:cs typeface="Arial" charset="0"/>
              </a:defRPr>
            </a:lvl1pPr>
          </a:lstStyle>
          <a:p>
            <a:pPr lvl="0"/>
            <a:r>
              <a:rPr lang="en-US"/>
              <a:t>Subhead Line 1</a:t>
            </a:r>
          </a:p>
        </p:txBody>
      </p:sp>
      <p:sp>
        <p:nvSpPr>
          <p:cNvPr id="10"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14457" y="6222223"/>
            <a:ext cx="1727200" cy="260593"/>
          </a:xfrm>
          <a:prstGeom prst="rect">
            <a:avLst/>
          </a:prstGeom>
        </p:spPr>
        <p:txBody>
          <a:bodyPr vert="horz" lIns="0" tIns="0" rIns="0" bIns="0" rtlCol="0" anchor="ctr"/>
          <a:lstStyle>
            <a:lvl1pPr algn="r">
              <a:defRPr sz="1100" b="0" i="0">
                <a:solidFill>
                  <a:schemeClr val="bg1"/>
                </a:solidFill>
                <a:latin typeface="+mn-lt"/>
                <a:ea typeface="Cambria" charset="0"/>
                <a:cs typeface="Cambria" charset="0"/>
              </a:defRPr>
            </a:lvl1pPr>
          </a:lstStyle>
          <a:p>
            <a:r>
              <a:rPr lang="fr-FR"/>
              <a:t>Date</a:t>
            </a:r>
            <a:endParaRPr lang="en-US"/>
          </a:p>
        </p:txBody>
      </p:sp>
    </p:spTree>
    <p:extLst>
      <p:ext uri="{BB962C8B-B14F-4D97-AF65-F5344CB8AC3E}">
        <p14:creationId xmlns:p14="http://schemas.microsoft.com/office/powerpoint/2010/main" val="36446120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Image 1 - Dar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1" y="0"/>
            <a:ext cx="8525690"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7389348"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9" y="899161"/>
            <a:ext cx="7383796"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2" name="Title 1"/>
          <p:cNvSpPr>
            <a:spLocks noGrp="1"/>
          </p:cNvSpPr>
          <p:nvPr>
            <p:ph type="title" hasCustomPrompt="1"/>
          </p:nvPr>
        </p:nvSpPr>
        <p:spPr>
          <a:xfrm>
            <a:off x="515938" y="368300"/>
            <a:ext cx="7386559" cy="577153"/>
          </a:xfrm>
        </p:spPr>
        <p:txBody>
          <a:bodyPr/>
          <a:lstStyle>
            <a:lvl1pPr>
              <a:defRPr>
                <a:solidFill>
                  <a:schemeClr val="bg1"/>
                </a:solidFill>
              </a:defRPr>
            </a:lvl1pPr>
          </a:lstStyle>
          <a:p>
            <a:r>
              <a:rPr lang="en-US"/>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r>
              <a:rPr lang="en-US"/>
              <a:t>IJE Practice Group Public Procurement - 14 februari 2023</a:t>
            </a:r>
          </a:p>
        </p:txBody>
      </p:sp>
      <p:sp>
        <p:nvSpPr>
          <p:cNvPr id="12"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8525690" y="0"/>
            <a:ext cx="3666309" cy="6581817"/>
          </a:xfrm>
          <a:prstGeom prst="rect">
            <a:avLst/>
          </a:prstGeom>
          <a:solidFill>
            <a:schemeClr val="bg2"/>
          </a:solidFill>
        </p:spPr>
        <p:txBody>
          <a:bodyPr/>
          <a:lstStyle/>
          <a:p>
            <a:r>
              <a:rPr lang="en-US"/>
              <a:t>Click icon to add picture</a:t>
            </a:r>
          </a:p>
        </p:txBody>
      </p:sp>
      <p:sp>
        <p:nvSpPr>
          <p:cNvPr id="13" name="Content Placeholder 8"/>
          <p:cNvSpPr>
            <a:spLocks noGrp="1"/>
          </p:cNvSpPr>
          <p:nvPr>
            <p:ph sz="quarter" idx="19"/>
          </p:nvPr>
        </p:nvSpPr>
        <p:spPr>
          <a:xfrm>
            <a:off x="515938" y="1882171"/>
            <a:ext cx="7386637" cy="4426554"/>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Box 15">
            <a:extLst>
              <a:ext uri="{FF2B5EF4-FFF2-40B4-BE49-F238E27FC236}">
                <a16:creationId xmlns:a16="http://schemas.microsoft.com/office/drawing/2014/main" id="{6CBF0F17-D7C8-7243-BD94-CF6519775FE5}"/>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tx1"/>
                </a:solidFill>
              </a:rPr>
              <a:t>www.dlapiper.com</a:t>
            </a:r>
          </a:p>
        </p:txBody>
      </p:sp>
      <p:cxnSp>
        <p:nvCxnSpPr>
          <p:cNvPr id="18" name="Straight Connector 17"/>
          <p:cNvCxnSpPr/>
          <p:nvPr userDrawn="1"/>
        </p:nvCxnSpPr>
        <p:spPr>
          <a:xfrm>
            <a:off x="0" y="6582427"/>
            <a:ext cx="12192000" cy="0"/>
          </a:xfrm>
          <a:prstGeom prst="line">
            <a:avLst/>
          </a:prstGeom>
          <a:ln w="190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Image 2 - Whit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5500681"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5500681"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8" y="368300"/>
            <a:ext cx="5504825"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6"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6544300" y="0"/>
            <a:ext cx="5647699" cy="6581817"/>
          </a:xfrm>
          <a:prstGeom prst="rect">
            <a:avLst/>
          </a:prstGeom>
          <a:solidFill>
            <a:schemeClr val="bg2"/>
          </a:solidFill>
        </p:spPr>
        <p:txBody>
          <a:bodyPr/>
          <a:lstStyle/>
          <a:p>
            <a:r>
              <a:rPr lang="en-US"/>
              <a:t>Click icon to add picture</a:t>
            </a:r>
          </a:p>
        </p:txBody>
      </p:sp>
      <p:sp>
        <p:nvSpPr>
          <p:cNvPr id="13" name="Content Placeholder 8"/>
          <p:cNvSpPr>
            <a:spLocks noGrp="1"/>
          </p:cNvSpPr>
          <p:nvPr>
            <p:ph sz="quarter" idx="19"/>
          </p:nvPr>
        </p:nvSpPr>
        <p:spPr>
          <a:xfrm>
            <a:off x="515938" y="1882171"/>
            <a:ext cx="5500687" cy="442655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10904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and Image 2 - Dar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1" y="0"/>
            <a:ext cx="6544299"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9" y="1432200"/>
            <a:ext cx="5500676"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9" y="899161"/>
            <a:ext cx="5496543"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2" name="Title 1"/>
          <p:cNvSpPr>
            <a:spLocks noGrp="1"/>
          </p:cNvSpPr>
          <p:nvPr>
            <p:ph type="title" hasCustomPrompt="1"/>
          </p:nvPr>
        </p:nvSpPr>
        <p:spPr>
          <a:xfrm>
            <a:off x="515937" y="368300"/>
            <a:ext cx="5500689" cy="577153"/>
          </a:xfrm>
        </p:spPr>
        <p:txBody>
          <a:bodyPr/>
          <a:lstStyle>
            <a:lvl1pPr>
              <a:defRPr>
                <a:solidFill>
                  <a:schemeClr val="bg1"/>
                </a:solidFill>
              </a:defRPr>
            </a:lvl1pPr>
          </a:lstStyle>
          <a:p>
            <a:r>
              <a:rPr lang="en-US"/>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r>
              <a:rPr lang="en-US"/>
              <a:t>IJE Practice Group Public Procurement - 14 februari 2023</a:t>
            </a:r>
          </a:p>
        </p:txBody>
      </p:sp>
      <p:sp>
        <p:nvSpPr>
          <p:cNvPr id="12"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6544300" y="0"/>
            <a:ext cx="5647699" cy="6581817"/>
          </a:xfrm>
          <a:prstGeom prst="rect">
            <a:avLst/>
          </a:prstGeom>
          <a:solidFill>
            <a:schemeClr val="bg2"/>
          </a:solidFill>
        </p:spPr>
        <p:txBody>
          <a:bodyPr/>
          <a:lstStyle/>
          <a:p>
            <a:r>
              <a:rPr lang="en-US"/>
              <a:t>Click icon to add picture</a:t>
            </a:r>
          </a:p>
        </p:txBody>
      </p:sp>
      <p:sp>
        <p:nvSpPr>
          <p:cNvPr id="13" name="Content Placeholder 8"/>
          <p:cNvSpPr>
            <a:spLocks noGrp="1"/>
          </p:cNvSpPr>
          <p:nvPr>
            <p:ph sz="quarter" idx="19"/>
          </p:nvPr>
        </p:nvSpPr>
        <p:spPr>
          <a:xfrm>
            <a:off x="515937" y="1882171"/>
            <a:ext cx="5500688" cy="4426554"/>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Box 15">
            <a:extLst>
              <a:ext uri="{FF2B5EF4-FFF2-40B4-BE49-F238E27FC236}">
                <a16:creationId xmlns:a16="http://schemas.microsoft.com/office/drawing/2014/main" id="{54F65428-031B-6B4C-AE35-E0B11D3D3315}"/>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tx1"/>
                </a:solidFill>
              </a:rPr>
              <a:t>www.dlapiper.com</a:t>
            </a:r>
          </a:p>
        </p:txBody>
      </p:sp>
    </p:spTree>
    <p:extLst>
      <p:ext uri="{BB962C8B-B14F-4D97-AF65-F5344CB8AC3E}">
        <p14:creationId xmlns:p14="http://schemas.microsoft.com/office/powerpoint/2010/main" val="4002295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Image 3 - Whit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4"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9" y="368300"/>
            <a:ext cx="11160124"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3"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0" y="3671047"/>
            <a:ext cx="12191999" cy="2910770"/>
          </a:xfrm>
          <a:prstGeom prst="rect">
            <a:avLst/>
          </a:prstGeom>
          <a:solidFill>
            <a:schemeClr val="bg2"/>
          </a:solidFill>
        </p:spPr>
        <p:txBody>
          <a:bodyPr/>
          <a:lstStyle/>
          <a:p>
            <a:r>
              <a:rPr lang="en-US"/>
              <a:t>Click icon to add picture</a:t>
            </a:r>
          </a:p>
        </p:txBody>
      </p:sp>
      <p:sp>
        <p:nvSpPr>
          <p:cNvPr id="11" name="Content Placeholder 8"/>
          <p:cNvSpPr>
            <a:spLocks noGrp="1"/>
          </p:cNvSpPr>
          <p:nvPr>
            <p:ph sz="quarter" idx="19"/>
          </p:nvPr>
        </p:nvSpPr>
        <p:spPr>
          <a:xfrm>
            <a:off x="515938" y="1432200"/>
            <a:ext cx="11160125" cy="2047831"/>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and Image 3 - Dar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0"/>
            <a:ext cx="12191998" cy="36710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9" y="899161"/>
            <a:ext cx="11151740"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2" name="Title 1"/>
          <p:cNvSpPr>
            <a:spLocks noGrp="1"/>
          </p:cNvSpPr>
          <p:nvPr>
            <p:ph type="title" hasCustomPrompt="1"/>
          </p:nvPr>
        </p:nvSpPr>
        <p:spPr>
          <a:xfrm>
            <a:off x="515939" y="368300"/>
            <a:ext cx="11151744" cy="577153"/>
          </a:xfrm>
        </p:spPr>
        <p:txBody>
          <a:bodyPr/>
          <a:lstStyle>
            <a:lvl1pPr>
              <a:defRPr>
                <a:solidFill>
                  <a:schemeClr val="bg1"/>
                </a:solidFill>
              </a:defRPr>
            </a:lvl1pPr>
          </a:lstStyle>
          <a:p>
            <a:r>
              <a:rPr lang="en-US"/>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r>
              <a:rPr lang="en-US"/>
              <a:t>IJE Practice Group Public Procurement - 14 februari 2023</a:t>
            </a:r>
          </a:p>
        </p:txBody>
      </p:sp>
      <p:sp>
        <p:nvSpPr>
          <p:cNvPr id="12"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0" y="3671047"/>
            <a:ext cx="12191999" cy="2910770"/>
          </a:xfrm>
          <a:prstGeom prst="rect">
            <a:avLst/>
          </a:prstGeom>
          <a:solidFill>
            <a:schemeClr val="bg2"/>
          </a:solidFill>
        </p:spPr>
        <p:txBody>
          <a:bodyPr/>
          <a:lstStyle/>
          <a:p>
            <a:r>
              <a:rPr lang="en-US"/>
              <a:t>Click icon to add picture</a:t>
            </a:r>
          </a:p>
        </p:txBody>
      </p:sp>
      <p:sp>
        <p:nvSpPr>
          <p:cNvPr id="13" name="Content Placeholder 8"/>
          <p:cNvSpPr>
            <a:spLocks noGrp="1"/>
          </p:cNvSpPr>
          <p:nvPr>
            <p:ph sz="quarter" idx="19"/>
          </p:nvPr>
        </p:nvSpPr>
        <p:spPr>
          <a:xfrm>
            <a:off x="515938" y="1431926"/>
            <a:ext cx="11160125" cy="2048106"/>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5F3931A9-2131-D746-8471-7C1586A1E156}"/>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tx1"/>
                </a:solidFill>
              </a:rPr>
              <a:t>www.dlapiper.com</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mage Page x 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4"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7" y="368300"/>
            <a:ext cx="11160125"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3"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515937" y="1867800"/>
            <a:ext cx="11160126" cy="4221056"/>
          </a:xfrm>
          <a:prstGeom prst="rect">
            <a:avLst/>
          </a:prstGeom>
          <a:solidFill>
            <a:schemeClr val="bg2"/>
          </a:solidFill>
        </p:spPr>
        <p:txBody>
          <a:bodyPr/>
          <a:lstStyle/>
          <a:p>
            <a:r>
              <a:rPr lang="en-US"/>
              <a:t>Click icon to add picture</a:t>
            </a:r>
          </a:p>
        </p:txBody>
      </p:sp>
      <p:sp>
        <p:nvSpPr>
          <p:cNvPr id="11"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1116012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6" name="Text Placeholder 4">
            <a:extLst>
              <a:ext uri="{FF2B5EF4-FFF2-40B4-BE49-F238E27FC236}">
                <a16:creationId xmlns:a16="http://schemas.microsoft.com/office/drawing/2014/main" id="{3A869F09-321E-4B40-A232-56F628E3867D}"/>
              </a:ext>
            </a:extLst>
          </p:cNvPr>
          <p:cNvSpPr>
            <a:spLocks noGrp="1"/>
          </p:cNvSpPr>
          <p:nvPr>
            <p:ph type="body" sz="quarter" idx="19" hasCustomPrompt="1"/>
          </p:nvPr>
        </p:nvSpPr>
        <p:spPr>
          <a:xfrm>
            <a:off x="515937" y="6093965"/>
            <a:ext cx="11160126" cy="214760"/>
          </a:xfrm>
          <a:prstGeom prst="rect">
            <a:avLst/>
          </a:prstGeom>
        </p:spPr>
        <p:txBody>
          <a:bodyPr/>
          <a:lstStyle>
            <a:lvl1pPr marL="0" indent="0">
              <a:lnSpc>
                <a:spcPct val="100000"/>
              </a:lnSpc>
              <a:buNone/>
              <a:defRPr sz="1200">
                <a:solidFill>
                  <a:schemeClr val="tx2"/>
                </a:solidFill>
              </a:defRPr>
            </a:lvl1pPr>
          </a:lstStyle>
          <a:p>
            <a:pPr lvl="0"/>
            <a:r>
              <a:rPr lang="en-US"/>
              <a:t>Optional caption</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mage Page x 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4" cy="237308"/>
          </a:xfrm>
          <a:prstGeom prst="rect">
            <a:avLst/>
          </a:prstGeom>
        </p:spPr>
        <p:txBody>
          <a:bodyPr rtlCol="0"/>
          <a:lstStyle>
            <a:lvl1pPr marL="0" indent="0">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7" y="368300"/>
            <a:ext cx="11160125"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3"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515937" y="1867800"/>
            <a:ext cx="5508626" cy="4221056"/>
          </a:xfrm>
          <a:prstGeom prst="rect">
            <a:avLst/>
          </a:prstGeom>
          <a:solidFill>
            <a:schemeClr val="bg2"/>
          </a:solidFill>
        </p:spPr>
        <p:txBody>
          <a:bodyPr/>
          <a:lstStyle/>
          <a:p>
            <a:r>
              <a:rPr lang="en-US"/>
              <a:t>Click icon to add picture</a:t>
            </a:r>
          </a:p>
        </p:txBody>
      </p:sp>
      <p:sp>
        <p:nvSpPr>
          <p:cNvPr id="11"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550862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6" name="Text Placeholder 4">
            <a:extLst>
              <a:ext uri="{FF2B5EF4-FFF2-40B4-BE49-F238E27FC236}">
                <a16:creationId xmlns:a16="http://schemas.microsoft.com/office/drawing/2014/main" id="{3A869F09-321E-4B40-A232-56F628E3867D}"/>
              </a:ext>
            </a:extLst>
          </p:cNvPr>
          <p:cNvSpPr>
            <a:spLocks noGrp="1"/>
          </p:cNvSpPr>
          <p:nvPr>
            <p:ph type="body" sz="quarter" idx="19" hasCustomPrompt="1"/>
          </p:nvPr>
        </p:nvSpPr>
        <p:spPr>
          <a:xfrm>
            <a:off x="515937" y="6093965"/>
            <a:ext cx="5508625" cy="214760"/>
          </a:xfrm>
          <a:prstGeom prst="rect">
            <a:avLst/>
          </a:prstGeom>
        </p:spPr>
        <p:txBody>
          <a:bodyPr/>
          <a:lstStyle>
            <a:lvl1pPr marL="0" indent="0">
              <a:lnSpc>
                <a:spcPct val="100000"/>
              </a:lnSpc>
              <a:buNone/>
              <a:defRPr sz="1200">
                <a:solidFill>
                  <a:schemeClr val="tx2"/>
                </a:solidFill>
              </a:defRPr>
            </a:lvl1pPr>
          </a:lstStyle>
          <a:p>
            <a:pPr lvl="0"/>
            <a:r>
              <a:rPr lang="en-US"/>
              <a:t>Optional caption</a:t>
            </a:r>
          </a:p>
        </p:txBody>
      </p:sp>
      <p:sp>
        <p:nvSpPr>
          <p:cNvPr id="18" name="Picture Placeholder 3">
            <a:extLst>
              <a:ext uri="{FF2B5EF4-FFF2-40B4-BE49-F238E27FC236}">
                <a16:creationId xmlns:a16="http://schemas.microsoft.com/office/drawing/2014/main" id="{A643DD79-296D-1D4D-9489-1DCF3F20B120}"/>
              </a:ext>
            </a:extLst>
          </p:cNvPr>
          <p:cNvSpPr>
            <a:spLocks noGrp="1"/>
          </p:cNvSpPr>
          <p:nvPr>
            <p:ph type="pic" sz="quarter" idx="20"/>
          </p:nvPr>
        </p:nvSpPr>
        <p:spPr>
          <a:xfrm>
            <a:off x="6167438" y="1867800"/>
            <a:ext cx="5500456" cy="4221056"/>
          </a:xfrm>
          <a:prstGeom prst="rect">
            <a:avLst/>
          </a:prstGeom>
          <a:solidFill>
            <a:schemeClr val="bg2"/>
          </a:solidFill>
        </p:spPr>
        <p:txBody>
          <a:bodyPr/>
          <a:lstStyle/>
          <a:p>
            <a:r>
              <a:rPr lang="en-US"/>
              <a:t>Click icon to add picture</a:t>
            </a:r>
          </a:p>
        </p:txBody>
      </p:sp>
      <p:sp>
        <p:nvSpPr>
          <p:cNvPr id="19" name="Text Placeholder 4">
            <a:extLst>
              <a:ext uri="{FF2B5EF4-FFF2-40B4-BE49-F238E27FC236}">
                <a16:creationId xmlns:a16="http://schemas.microsoft.com/office/drawing/2014/main" id="{3A869F09-321E-4B40-A232-56F628E3867D}"/>
              </a:ext>
            </a:extLst>
          </p:cNvPr>
          <p:cNvSpPr>
            <a:spLocks noGrp="1"/>
          </p:cNvSpPr>
          <p:nvPr>
            <p:ph type="body" sz="quarter" idx="21" hasCustomPrompt="1"/>
          </p:nvPr>
        </p:nvSpPr>
        <p:spPr>
          <a:xfrm>
            <a:off x="6159268" y="6093965"/>
            <a:ext cx="5508625" cy="214760"/>
          </a:xfrm>
          <a:prstGeom prst="rect">
            <a:avLst/>
          </a:prstGeom>
        </p:spPr>
        <p:txBody>
          <a:bodyPr/>
          <a:lstStyle>
            <a:lvl1pPr marL="0" indent="0">
              <a:lnSpc>
                <a:spcPct val="100000"/>
              </a:lnSpc>
              <a:buNone/>
              <a:defRPr sz="1200">
                <a:solidFill>
                  <a:schemeClr val="tx2"/>
                </a:solidFill>
              </a:defRPr>
            </a:lvl1pPr>
          </a:lstStyle>
          <a:p>
            <a:pPr lvl="0"/>
            <a:r>
              <a:rPr lang="en-US"/>
              <a:t>Optional caption</a:t>
            </a:r>
          </a:p>
        </p:txBody>
      </p:sp>
      <p:sp>
        <p:nvSpPr>
          <p:cNvPr id="20" name="Text Placeholder 2">
            <a:extLst>
              <a:ext uri="{FF2B5EF4-FFF2-40B4-BE49-F238E27FC236}">
                <a16:creationId xmlns:a16="http://schemas.microsoft.com/office/drawing/2014/main" id="{65975A82-7EB2-6E48-B38C-B5AEBD5D9A89}"/>
              </a:ext>
            </a:extLst>
          </p:cNvPr>
          <p:cNvSpPr>
            <a:spLocks noGrp="1" noChangeAspect="1"/>
          </p:cNvSpPr>
          <p:nvPr>
            <p:ph type="body" idx="22" hasCustomPrompt="1"/>
          </p:nvPr>
        </p:nvSpPr>
        <p:spPr>
          <a:xfrm>
            <a:off x="6167439" y="1432200"/>
            <a:ext cx="550862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mage Page x 3">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4" cy="237308"/>
          </a:xfrm>
          <a:prstGeom prst="rect">
            <a:avLst/>
          </a:prstGeom>
        </p:spPr>
        <p:txBody>
          <a:bodyPr rtlCol="0"/>
          <a:lstStyle>
            <a:lvl1pPr marL="0" indent="0">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7" y="368300"/>
            <a:ext cx="11160125"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3"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515939" y="1867800"/>
            <a:ext cx="3614736" cy="4221056"/>
          </a:xfrm>
          <a:prstGeom prst="rect">
            <a:avLst/>
          </a:prstGeom>
          <a:solidFill>
            <a:schemeClr val="bg2"/>
          </a:solidFill>
        </p:spPr>
        <p:txBody>
          <a:bodyPr/>
          <a:lstStyle/>
          <a:p>
            <a:r>
              <a:rPr lang="en-US"/>
              <a:t>Click icon to add picture</a:t>
            </a:r>
          </a:p>
        </p:txBody>
      </p:sp>
      <p:sp>
        <p:nvSpPr>
          <p:cNvPr id="11"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3614737"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6" name="Text Placeholder 4">
            <a:extLst>
              <a:ext uri="{FF2B5EF4-FFF2-40B4-BE49-F238E27FC236}">
                <a16:creationId xmlns:a16="http://schemas.microsoft.com/office/drawing/2014/main" id="{3A869F09-321E-4B40-A232-56F628E3867D}"/>
              </a:ext>
            </a:extLst>
          </p:cNvPr>
          <p:cNvSpPr>
            <a:spLocks noGrp="1"/>
          </p:cNvSpPr>
          <p:nvPr>
            <p:ph type="body" sz="quarter" idx="19" hasCustomPrompt="1"/>
          </p:nvPr>
        </p:nvSpPr>
        <p:spPr>
          <a:xfrm>
            <a:off x="515937" y="6093965"/>
            <a:ext cx="3614737" cy="214760"/>
          </a:xfrm>
          <a:prstGeom prst="rect">
            <a:avLst/>
          </a:prstGeom>
        </p:spPr>
        <p:txBody>
          <a:bodyPr/>
          <a:lstStyle>
            <a:lvl1pPr marL="0" indent="0">
              <a:lnSpc>
                <a:spcPct val="100000"/>
              </a:lnSpc>
              <a:buNone/>
              <a:defRPr sz="1200">
                <a:solidFill>
                  <a:schemeClr val="tx2"/>
                </a:solidFill>
              </a:defRPr>
            </a:lvl1pPr>
          </a:lstStyle>
          <a:p>
            <a:pPr lvl="0"/>
            <a:r>
              <a:rPr lang="en-US"/>
              <a:t>Optional caption</a:t>
            </a:r>
          </a:p>
        </p:txBody>
      </p:sp>
      <p:sp>
        <p:nvSpPr>
          <p:cNvPr id="24" name="Picture Placeholder 3">
            <a:extLst>
              <a:ext uri="{FF2B5EF4-FFF2-40B4-BE49-F238E27FC236}">
                <a16:creationId xmlns:a16="http://schemas.microsoft.com/office/drawing/2014/main" id="{A643DD79-296D-1D4D-9489-1DCF3F20B120}"/>
              </a:ext>
            </a:extLst>
          </p:cNvPr>
          <p:cNvSpPr>
            <a:spLocks noGrp="1"/>
          </p:cNvSpPr>
          <p:nvPr>
            <p:ph type="pic" sz="quarter" idx="20"/>
          </p:nvPr>
        </p:nvSpPr>
        <p:spPr>
          <a:xfrm>
            <a:off x="4286249" y="1867800"/>
            <a:ext cx="3616325" cy="4221056"/>
          </a:xfrm>
          <a:prstGeom prst="rect">
            <a:avLst/>
          </a:prstGeom>
          <a:solidFill>
            <a:schemeClr val="bg2"/>
          </a:solidFill>
        </p:spPr>
        <p:txBody>
          <a:bodyPr/>
          <a:lstStyle/>
          <a:p>
            <a:r>
              <a:rPr lang="en-US"/>
              <a:t>Click icon to add picture</a:t>
            </a:r>
          </a:p>
        </p:txBody>
      </p:sp>
      <p:sp>
        <p:nvSpPr>
          <p:cNvPr id="25" name="Text Placeholder 2">
            <a:extLst>
              <a:ext uri="{FF2B5EF4-FFF2-40B4-BE49-F238E27FC236}">
                <a16:creationId xmlns:a16="http://schemas.microsoft.com/office/drawing/2014/main" id="{65975A82-7EB2-6E48-B38C-B5AEBD5D9A89}"/>
              </a:ext>
            </a:extLst>
          </p:cNvPr>
          <p:cNvSpPr>
            <a:spLocks noGrp="1" noChangeAspect="1"/>
          </p:cNvSpPr>
          <p:nvPr>
            <p:ph type="body" idx="21" hasCustomPrompt="1"/>
          </p:nvPr>
        </p:nvSpPr>
        <p:spPr>
          <a:xfrm>
            <a:off x="4286249" y="1432200"/>
            <a:ext cx="3614737"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26" name="Text Placeholder 4">
            <a:extLst>
              <a:ext uri="{FF2B5EF4-FFF2-40B4-BE49-F238E27FC236}">
                <a16:creationId xmlns:a16="http://schemas.microsoft.com/office/drawing/2014/main" id="{3A869F09-321E-4B40-A232-56F628E3867D}"/>
              </a:ext>
            </a:extLst>
          </p:cNvPr>
          <p:cNvSpPr>
            <a:spLocks noGrp="1"/>
          </p:cNvSpPr>
          <p:nvPr>
            <p:ph type="body" sz="quarter" idx="22" hasCustomPrompt="1"/>
          </p:nvPr>
        </p:nvSpPr>
        <p:spPr>
          <a:xfrm>
            <a:off x="4286248" y="6093965"/>
            <a:ext cx="3614737" cy="214760"/>
          </a:xfrm>
          <a:prstGeom prst="rect">
            <a:avLst/>
          </a:prstGeom>
        </p:spPr>
        <p:txBody>
          <a:bodyPr/>
          <a:lstStyle>
            <a:lvl1pPr marL="0" indent="0">
              <a:lnSpc>
                <a:spcPct val="100000"/>
              </a:lnSpc>
              <a:buNone/>
              <a:defRPr sz="1200">
                <a:solidFill>
                  <a:schemeClr val="tx2"/>
                </a:solidFill>
              </a:defRPr>
            </a:lvl1pPr>
          </a:lstStyle>
          <a:p>
            <a:pPr lvl="0"/>
            <a:r>
              <a:rPr lang="en-US"/>
              <a:t>Optional caption</a:t>
            </a:r>
          </a:p>
        </p:txBody>
      </p:sp>
      <p:sp>
        <p:nvSpPr>
          <p:cNvPr id="27" name="Picture Placeholder 3">
            <a:extLst>
              <a:ext uri="{FF2B5EF4-FFF2-40B4-BE49-F238E27FC236}">
                <a16:creationId xmlns:a16="http://schemas.microsoft.com/office/drawing/2014/main" id="{A643DD79-296D-1D4D-9489-1DCF3F20B120}"/>
              </a:ext>
            </a:extLst>
          </p:cNvPr>
          <p:cNvSpPr>
            <a:spLocks noGrp="1"/>
          </p:cNvSpPr>
          <p:nvPr>
            <p:ph type="pic" sz="quarter" idx="23"/>
          </p:nvPr>
        </p:nvSpPr>
        <p:spPr>
          <a:xfrm>
            <a:off x="8061327" y="1867800"/>
            <a:ext cx="3614736" cy="4221056"/>
          </a:xfrm>
          <a:prstGeom prst="rect">
            <a:avLst/>
          </a:prstGeom>
          <a:solidFill>
            <a:schemeClr val="bg2"/>
          </a:solidFill>
        </p:spPr>
        <p:txBody>
          <a:bodyPr/>
          <a:lstStyle/>
          <a:p>
            <a:r>
              <a:rPr lang="en-US"/>
              <a:t>Click icon to add picture</a:t>
            </a:r>
          </a:p>
        </p:txBody>
      </p:sp>
      <p:sp>
        <p:nvSpPr>
          <p:cNvPr id="28" name="Text Placeholder 2">
            <a:extLst>
              <a:ext uri="{FF2B5EF4-FFF2-40B4-BE49-F238E27FC236}">
                <a16:creationId xmlns:a16="http://schemas.microsoft.com/office/drawing/2014/main" id="{65975A82-7EB2-6E48-B38C-B5AEBD5D9A89}"/>
              </a:ext>
            </a:extLst>
          </p:cNvPr>
          <p:cNvSpPr>
            <a:spLocks noGrp="1" noChangeAspect="1"/>
          </p:cNvSpPr>
          <p:nvPr>
            <p:ph type="body" idx="24" hasCustomPrompt="1"/>
          </p:nvPr>
        </p:nvSpPr>
        <p:spPr>
          <a:xfrm>
            <a:off x="8061326" y="1432200"/>
            <a:ext cx="3614737"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29" name="Text Placeholder 4">
            <a:extLst>
              <a:ext uri="{FF2B5EF4-FFF2-40B4-BE49-F238E27FC236}">
                <a16:creationId xmlns:a16="http://schemas.microsoft.com/office/drawing/2014/main" id="{3A869F09-321E-4B40-A232-56F628E3867D}"/>
              </a:ext>
            </a:extLst>
          </p:cNvPr>
          <p:cNvSpPr>
            <a:spLocks noGrp="1"/>
          </p:cNvSpPr>
          <p:nvPr>
            <p:ph type="body" sz="quarter" idx="25" hasCustomPrompt="1"/>
          </p:nvPr>
        </p:nvSpPr>
        <p:spPr>
          <a:xfrm>
            <a:off x="8061325" y="6093965"/>
            <a:ext cx="3614737" cy="214760"/>
          </a:xfrm>
          <a:prstGeom prst="rect">
            <a:avLst/>
          </a:prstGeom>
        </p:spPr>
        <p:txBody>
          <a:bodyPr/>
          <a:lstStyle>
            <a:lvl1pPr marL="0" indent="0">
              <a:lnSpc>
                <a:spcPct val="100000"/>
              </a:lnSpc>
              <a:buNone/>
              <a:defRPr sz="1200">
                <a:solidFill>
                  <a:schemeClr val="tx2"/>
                </a:solidFill>
              </a:defRPr>
            </a:lvl1pPr>
          </a:lstStyle>
          <a:p>
            <a:pPr lvl="0"/>
            <a:r>
              <a:rPr lang="en-US"/>
              <a:t>Optional caption</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Image Page x 3">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4" cy="237308"/>
          </a:xfrm>
          <a:prstGeom prst="rect">
            <a:avLst/>
          </a:prstGeom>
        </p:spPr>
        <p:txBody>
          <a:bodyPr rtlCol="0"/>
          <a:lstStyle>
            <a:lvl1pPr marL="0" indent="0">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9" y="368300"/>
            <a:ext cx="11160123"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1"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637040"/>
            <a:ext cx="1727199" cy="435600"/>
          </a:xfrm>
          <a:prstGeom prst="rect">
            <a:avLst/>
          </a:prstGeom>
        </p:spPr>
        <p:txBody>
          <a:bodyPr anchor="t" anchorCtr="0">
            <a:normAutofit/>
          </a:bodyPr>
          <a:lstStyle>
            <a:lvl1pPr marL="0" indent="0">
              <a:lnSpc>
                <a:spcPct val="100000"/>
              </a:lnSpc>
              <a:buNone/>
              <a:defRPr sz="16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24" name="Picture Placeholder 5">
            <a:extLst>
              <a:ext uri="{FF2B5EF4-FFF2-40B4-BE49-F238E27FC236}">
                <a16:creationId xmlns:a16="http://schemas.microsoft.com/office/drawing/2014/main" id="{EBF22DA3-A49C-6440-A6F8-4BDC8A933B20}"/>
              </a:ext>
            </a:extLst>
          </p:cNvPr>
          <p:cNvSpPr>
            <a:spLocks noGrp="1"/>
          </p:cNvSpPr>
          <p:nvPr>
            <p:ph type="pic" sz="quarter" idx="13"/>
          </p:nvPr>
        </p:nvSpPr>
        <p:spPr>
          <a:xfrm>
            <a:off x="515939" y="2072640"/>
            <a:ext cx="1727538" cy="1991537"/>
          </a:xfrm>
          <a:prstGeom prst="rect">
            <a:avLst/>
          </a:prstGeom>
          <a:solidFill>
            <a:schemeClr val="bg2"/>
          </a:solidFill>
        </p:spPr>
        <p:txBody>
          <a:bodyPr/>
          <a:lstStyle/>
          <a:p>
            <a:r>
              <a:rPr lang="en-US"/>
              <a:t>Click icon to add picture</a:t>
            </a:r>
          </a:p>
        </p:txBody>
      </p:sp>
      <p:sp>
        <p:nvSpPr>
          <p:cNvPr id="26" name="Text Placeholder 4">
            <a:extLst>
              <a:ext uri="{FF2B5EF4-FFF2-40B4-BE49-F238E27FC236}">
                <a16:creationId xmlns:a16="http://schemas.microsoft.com/office/drawing/2014/main" id="{3A869F09-321E-4B40-A232-56F628E3867D}"/>
              </a:ext>
            </a:extLst>
          </p:cNvPr>
          <p:cNvSpPr>
            <a:spLocks noGrp="1"/>
          </p:cNvSpPr>
          <p:nvPr>
            <p:ph type="body" sz="quarter" idx="26" hasCustomPrompt="1"/>
          </p:nvPr>
        </p:nvSpPr>
        <p:spPr>
          <a:xfrm>
            <a:off x="515938" y="4105283"/>
            <a:ext cx="1727200" cy="222250"/>
          </a:xfrm>
          <a:prstGeom prst="rect">
            <a:avLst/>
          </a:prstGeom>
        </p:spPr>
        <p:txBody>
          <a:bodyPr anchor="t" anchorCtr="0"/>
          <a:lstStyle>
            <a:lvl1pPr marL="0" indent="0">
              <a:lnSpc>
                <a:spcPct val="100000"/>
              </a:lnSpc>
              <a:buNone/>
              <a:defRPr sz="1200" baseline="0">
                <a:solidFill>
                  <a:schemeClr val="tx2"/>
                </a:solidFill>
              </a:defRPr>
            </a:lvl1pPr>
          </a:lstStyle>
          <a:p>
            <a:pPr lvl="0"/>
            <a:r>
              <a:rPr lang="en-US"/>
              <a:t>Optional caption</a:t>
            </a:r>
          </a:p>
        </p:txBody>
      </p:sp>
      <p:sp>
        <p:nvSpPr>
          <p:cNvPr id="27" name="Text Placeholder 2">
            <a:extLst>
              <a:ext uri="{FF2B5EF4-FFF2-40B4-BE49-F238E27FC236}">
                <a16:creationId xmlns:a16="http://schemas.microsoft.com/office/drawing/2014/main" id="{65975A82-7EB2-6E48-B38C-B5AEBD5D9A89}"/>
              </a:ext>
            </a:extLst>
          </p:cNvPr>
          <p:cNvSpPr>
            <a:spLocks noGrp="1" noChangeAspect="1"/>
          </p:cNvSpPr>
          <p:nvPr>
            <p:ph type="body" idx="27" hasCustomPrompt="1"/>
          </p:nvPr>
        </p:nvSpPr>
        <p:spPr>
          <a:xfrm>
            <a:off x="2403136" y="1637040"/>
            <a:ext cx="1727199" cy="435600"/>
          </a:xfrm>
          <a:prstGeom prst="rect">
            <a:avLst/>
          </a:prstGeom>
        </p:spPr>
        <p:txBody>
          <a:bodyPr anchor="t" anchorCtr="0">
            <a:normAutofit/>
          </a:bodyPr>
          <a:lstStyle>
            <a:lvl1pPr marL="0" indent="0">
              <a:lnSpc>
                <a:spcPct val="100000"/>
              </a:lnSpc>
              <a:buNone/>
              <a:defRPr sz="16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28" name="Picture Placeholder 5">
            <a:extLst>
              <a:ext uri="{FF2B5EF4-FFF2-40B4-BE49-F238E27FC236}">
                <a16:creationId xmlns:a16="http://schemas.microsoft.com/office/drawing/2014/main" id="{EBF22DA3-A49C-6440-A6F8-4BDC8A933B20}"/>
              </a:ext>
            </a:extLst>
          </p:cNvPr>
          <p:cNvSpPr>
            <a:spLocks noGrp="1"/>
          </p:cNvSpPr>
          <p:nvPr>
            <p:ph type="pic" sz="quarter" idx="28"/>
          </p:nvPr>
        </p:nvSpPr>
        <p:spPr>
          <a:xfrm>
            <a:off x="2403137" y="2072640"/>
            <a:ext cx="1727538" cy="1991537"/>
          </a:xfrm>
          <a:prstGeom prst="rect">
            <a:avLst/>
          </a:prstGeom>
          <a:solidFill>
            <a:schemeClr val="bg2"/>
          </a:solidFill>
        </p:spPr>
        <p:txBody>
          <a:bodyPr/>
          <a:lstStyle/>
          <a:p>
            <a:r>
              <a:rPr lang="en-US"/>
              <a:t>Click icon to add picture</a:t>
            </a:r>
          </a:p>
        </p:txBody>
      </p:sp>
      <p:sp>
        <p:nvSpPr>
          <p:cNvPr id="29" name="Text Placeholder 4">
            <a:extLst>
              <a:ext uri="{FF2B5EF4-FFF2-40B4-BE49-F238E27FC236}">
                <a16:creationId xmlns:a16="http://schemas.microsoft.com/office/drawing/2014/main" id="{3A869F09-321E-4B40-A232-56F628E3867D}"/>
              </a:ext>
            </a:extLst>
          </p:cNvPr>
          <p:cNvSpPr>
            <a:spLocks noGrp="1"/>
          </p:cNvSpPr>
          <p:nvPr>
            <p:ph type="body" sz="quarter" idx="29" hasCustomPrompt="1"/>
          </p:nvPr>
        </p:nvSpPr>
        <p:spPr>
          <a:xfrm>
            <a:off x="2403136" y="4105283"/>
            <a:ext cx="1727200" cy="222250"/>
          </a:xfrm>
          <a:prstGeom prst="rect">
            <a:avLst/>
          </a:prstGeom>
        </p:spPr>
        <p:txBody>
          <a:bodyPr anchor="t" anchorCtr="0"/>
          <a:lstStyle>
            <a:lvl1pPr marL="0" indent="0">
              <a:lnSpc>
                <a:spcPct val="100000"/>
              </a:lnSpc>
              <a:buNone/>
              <a:defRPr sz="1200" baseline="0">
                <a:solidFill>
                  <a:schemeClr val="tx2"/>
                </a:solidFill>
              </a:defRPr>
            </a:lvl1pPr>
          </a:lstStyle>
          <a:p>
            <a:pPr lvl="0"/>
            <a:r>
              <a:rPr lang="en-US"/>
              <a:t>Optional caption</a:t>
            </a:r>
          </a:p>
        </p:txBody>
      </p:sp>
      <p:sp>
        <p:nvSpPr>
          <p:cNvPr id="30" name="Text Placeholder 2">
            <a:extLst>
              <a:ext uri="{FF2B5EF4-FFF2-40B4-BE49-F238E27FC236}">
                <a16:creationId xmlns:a16="http://schemas.microsoft.com/office/drawing/2014/main" id="{65975A82-7EB2-6E48-B38C-B5AEBD5D9A89}"/>
              </a:ext>
            </a:extLst>
          </p:cNvPr>
          <p:cNvSpPr>
            <a:spLocks noGrp="1" noChangeAspect="1"/>
          </p:cNvSpPr>
          <p:nvPr>
            <p:ph type="body" idx="30" hasCustomPrompt="1"/>
          </p:nvPr>
        </p:nvSpPr>
        <p:spPr>
          <a:xfrm>
            <a:off x="4286250" y="1637040"/>
            <a:ext cx="1727199" cy="435600"/>
          </a:xfrm>
          <a:prstGeom prst="rect">
            <a:avLst/>
          </a:prstGeom>
        </p:spPr>
        <p:txBody>
          <a:bodyPr anchor="t" anchorCtr="0">
            <a:normAutofit/>
          </a:bodyPr>
          <a:lstStyle>
            <a:lvl1pPr marL="0" indent="0">
              <a:lnSpc>
                <a:spcPct val="100000"/>
              </a:lnSpc>
              <a:buNone/>
              <a:defRPr sz="16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31" name="Picture Placeholder 5">
            <a:extLst>
              <a:ext uri="{FF2B5EF4-FFF2-40B4-BE49-F238E27FC236}">
                <a16:creationId xmlns:a16="http://schemas.microsoft.com/office/drawing/2014/main" id="{EBF22DA3-A49C-6440-A6F8-4BDC8A933B20}"/>
              </a:ext>
            </a:extLst>
          </p:cNvPr>
          <p:cNvSpPr>
            <a:spLocks noGrp="1"/>
          </p:cNvSpPr>
          <p:nvPr>
            <p:ph type="pic" sz="quarter" idx="31"/>
          </p:nvPr>
        </p:nvSpPr>
        <p:spPr>
          <a:xfrm>
            <a:off x="4286251" y="2072640"/>
            <a:ext cx="1727538" cy="1991537"/>
          </a:xfrm>
          <a:prstGeom prst="rect">
            <a:avLst/>
          </a:prstGeom>
          <a:solidFill>
            <a:schemeClr val="bg2"/>
          </a:solidFill>
        </p:spPr>
        <p:txBody>
          <a:bodyPr/>
          <a:lstStyle/>
          <a:p>
            <a:r>
              <a:rPr lang="en-US"/>
              <a:t>Click icon to add picture</a:t>
            </a:r>
          </a:p>
        </p:txBody>
      </p:sp>
      <p:sp>
        <p:nvSpPr>
          <p:cNvPr id="32" name="Text Placeholder 4">
            <a:extLst>
              <a:ext uri="{FF2B5EF4-FFF2-40B4-BE49-F238E27FC236}">
                <a16:creationId xmlns:a16="http://schemas.microsoft.com/office/drawing/2014/main" id="{3A869F09-321E-4B40-A232-56F628E3867D}"/>
              </a:ext>
            </a:extLst>
          </p:cNvPr>
          <p:cNvSpPr>
            <a:spLocks noGrp="1"/>
          </p:cNvSpPr>
          <p:nvPr>
            <p:ph type="body" sz="quarter" idx="32" hasCustomPrompt="1"/>
          </p:nvPr>
        </p:nvSpPr>
        <p:spPr>
          <a:xfrm>
            <a:off x="4286250" y="4105283"/>
            <a:ext cx="1727200" cy="222250"/>
          </a:xfrm>
          <a:prstGeom prst="rect">
            <a:avLst/>
          </a:prstGeom>
        </p:spPr>
        <p:txBody>
          <a:bodyPr anchor="t" anchorCtr="0"/>
          <a:lstStyle>
            <a:lvl1pPr marL="0" indent="0">
              <a:lnSpc>
                <a:spcPct val="100000"/>
              </a:lnSpc>
              <a:buNone/>
              <a:defRPr sz="1200" baseline="0">
                <a:solidFill>
                  <a:schemeClr val="tx2"/>
                </a:solidFill>
              </a:defRPr>
            </a:lvl1pPr>
          </a:lstStyle>
          <a:p>
            <a:pPr lvl="0"/>
            <a:r>
              <a:rPr lang="en-US"/>
              <a:t>Optional caption</a:t>
            </a:r>
          </a:p>
        </p:txBody>
      </p:sp>
      <p:sp>
        <p:nvSpPr>
          <p:cNvPr id="33" name="Text Placeholder 2">
            <a:extLst>
              <a:ext uri="{FF2B5EF4-FFF2-40B4-BE49-F238E27FC236}">
                <a16:creationId xmlns:a16="http://schemas.microsoft.com/office/drawing/2014/main" id="{65975A82-7EB2-6E48-B38C-B5AEBD5D9A89}"/>
              </a:ext>
            </a:extLst>
          </p:cNvPr>
          <p:cNvSpPr>
            <a:spLocks noGrp="1" noChangeAspect="1"/>
          </p:cNvSpPr>
          <p:nvPr>
            <p:ph type="body" idx="33" hasCustomPrompt="1"/>
          </p:nvPr>
        </p:nvSpPr>
        <p:spPr>
          <a:xfrm>
            <a:off x="6175036" y="1637040"/>
            <a:ext cx="1727199" cy="435600"/>
          </a:xfrm>
          <a:prstGeom prst="rect">
            <a:avLst/>
          </a:prstGeom>
        </p:spPr>
        <p:txBody>
          <a:bodyPr anchor="t" anchorCtr="0">
            <a:normAutofit/>
          </a:bodyPr>
          <a:lstStyle>
            <a:lvl1pPr marL="0" indent="0">
              <a:lnSpc>
                <a:spcPct val="100000"/>
              </a:lnSpc>
              <a:buNone/>
              <a:defRPr sz="16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34" name="Picture Placeholder 5">
            <a:extLst>
              <a:ext uri="{FF2B5EF4-FFF2-40B4-BE49-F238E27FC236}">
                <a16:creationId xmlns:a16="http://schemas.microsoft.com/office/drawing/2014/main" id="{EBF22DA3-A49C-6440-A6F8-4BDC8A933B20}"/>
              </a:ext>
            </a:extLst>
          </p:cNvPr>
          <p:cNvSpPr>
            <a:spLocks noGrp="1"/>
          </p:cNvSpPr>
          <p:nvPr>
            <p:ph type="pic" sz="quarter" idx="34"/>
          </p:nvPr>
        </p:nvSpPr>
        <p:spPr>
          <a:xfrm>
            <a:off x="6175037" y="2072640"/>
            <a:ext cx="1727538" cy="1991537"/>
          </a:xfrm>
          <a:prstGeom prst="rect">
            <a:avLst/>
          </a:prstGeom>
          <a:solidFill>
            <a:schemeClr val="bg2"/>
          </a:solidFill>
        </p:spPr>
        <p:txBody>
          <a:bodyPr/>
          <a:lstStyle/>
          <a:p>
            <a:r>
              <a:rPr lang="en-US"/>
              <a:t>Click icon to add picture</a:t>
            </a:r>
          </a:p>
        </p:txBody>
      </p:sp>
      <p:sp>
        <p:nvSpPr>
          <p:cNvPr id="35" name="Text Placeholder 4">
            <a:extLst>
              <a:ext uri="{FF2B5EF4-FFF2-40B4-BE49-F238E27FC236}">
                <a16:creationId xmlns:a16="http://schemas.microsoft.com/office/drawing/2014/main" id="{3A869F09-321E-4B40-A232-56F628E3867D}"/>
              </a:ext>
            </a:extLst>
          </p:cNvPr>
          <p:cNvSpPr>
            <a:spLocks noGrp="1"/>
          </p:cNvSpPr>
          <p:nvPr>
            <p:ph type="body" sz="quarter" idx="35" hasCustomPrompt="1"/>
          </p:nvPr>
        </p:nvSpPr>
        <p:spPr>
          <a:xfrm>
            <a:off x="6175036" y="4105283"/>
            <a:ext cx="1727200" cy="222250"/>
          </a:xfrm>
          <a:prstGeom prst="rect">
            <a:avLst/>
          </a:prstGeom>
        </p:spPr>
        <p:txBody>
          <a:bodyPr anchor="t" anchorCtr="0"/>
          <a:lstStyle>
            <a:lvl1pPr marL="0" indent="0">
              <a:lnSpc>
                <a:spcPct val="100000"/>
              </a:lnSpc>
              <a:buNone/>
              <a:defRPr sz="1200" baseline="0">
                <a:solidFill>
                  <a:schemeClr val="tx2"/>
                </a:solidFill>
              </a:defRPr>
            </a:lvl1pPr>
          </a:lstStyle>
          <a:p>
            <a:pPr lvl="0"/>
            <a:r>
              <a:rPr lang="en-US"/>
              <a:t>Optional caption</a:t>
            </a:r>
          </a:p>
        </p:txBody>
      </p:sp>
      <p:sp>
        <p:nvSpPr>
          <p:cNvPr id="36" name="Text Placeholder 2">
            <a:extLst>
              <a:ext uri="{FF2B5EF4-FFF2-40B4-BE49-F238E27FC236}">
                <a16:creationId xmlns:a16="http://schemas.microsoft.com/office/drawing/2014/main" id="{65975A82-7EB2-6E48-B38C-B5AEBD5D9A89}"/>
              </a:ext>
            </a:extLst>
          </p:cNvPr>
          <p:cNvSpPr>
            <a:spLocks noGrp="1" noChangeAspect="1"/>
          </p:cNvSpPr>
          <p:nvPr>
            <p:ph type="body" idx="36" hasCustomPrompt="1"/>
          </p:nvPr>
        </p:nvSpPr>
        <p:spPr>
          <a:xfrm>
            <a:off x="8058149" y="1637040"/>
            <a:ext cx="1727199" cy="435600"/>
          </a:xfrm>
          <a:prstGeom prst="rect">
            <a:avLst/>
          </a:prstGeom>
        </p:spPr>
        <p:txBody>
          <a:bodyPr anchor="t" anchorCtr="0">
            <a:normAutofit/>
          </a:bodyPr>
          <a:lstStyle>
            <a:lvl1pPr marL="0" indent="0">
              <a:lnSpc>
                <a:spcPct val="100000"/>
              </a:lnSpc>
              <a:buNone/>
              <a:defRPr sz="16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37" name="Picture Placeholder 5">
            <a:extLst>
              <a:ext uri="{FF2B5EF4-FFF2-40B4-BE49-F238E27FC236}">
                <a16:creationId xmlns:a16="http://schemas.microsoft.com/office/drawing/2014/main" id="{EBF22DA3-A49C-6440-A6F8-4BDC8A933B20}"/>
              </a:ext>
            </a:extLst>
          </p:cNvPr>
          <p:cNvSpPr>
            <a:spLocks noGrp="1"/>
          </p:cNvSpPr>
          <p:nvPr>
            <p:ph type="pic" sz="quarter" idx="37"/>
          </p:nvPr>
        </p:nvSpPr>
        <p:spPr>
          <a:xfrm>
            <a:off x="8058150" y="2072640"/>
            <a:ext cx="1727538" cy="1991537"/>
          </a:xfrm>
          <a:prstGeom prst="rect">
            <a:avLst/>
          </a:prstGeom>
          <a:solidFill>
            <a:schemeClr val="bg2"/>
          </a:solidFill>
        </p:spPr>
        <p:txBody>
          <a:bodyPr/>
          <a:lstStyle/>
          <a:p>
            <a:r>
              <a:rPr lang="en-US"/>
              <a:t>Click icon to add picture</a:t>
            </a:r>
          </a:p>
        </p:txBody>
      </p:sp>
      <p:sp>
        <p:nvSpPr>
          <p:cNvPr id="38" name="Text Placeholder 4">
            <a:extLst>
              <a:ext uri="{FF2B5EF4-FFF2-40B4-BE49-F238E27FC236}">
                <a16:creationId xmlns:a16="http://schemas.microsoft.com/office/drawing/2014/main" id="{3A869F09-321E-4B40-A232-56F628E3867D}"/>
              </a:ext>
            </a:extLst>
          </p:cNvPr>
          <p:cNvSpPr>
            <a:spLocks noGrp="1"/>
          </p:cNvSpPr>
          <p:nvPr>
            <p:ph type="body" sz="quarter" idx="38" hasCustomPrompt="1"/>
          </p:nvPr>
        </p:nvSpPr>
        <p:spPr>
          <a:xfrm>
            <a:off x="8058149" y="4105283"/>
            <a:ext cx="1727200" cy="222250"/>
          </a:xfrm>
          <a:prstGeom prst="rect">
            <a:avLst/>
          </a:prstGeom>
        </p:spPr>
        <p:txBody>
          <a:bodyPr anchor="t" anchorCtr="0"/>
          <a:lstStyle>
            <a:lvl1pPr marL="0" indent="0">
              <a:lnSpc>
                <a:spcPct val="100000"/>
              </a:lnSpc>
              <a:buNone/>
              <a:defRPr sz="1200" baseline="0">
                <a:solidFill>
                  <a:schemeClr val="tx2"/>
                </a:solidFill>
              </a:defRPr>
            </a:lvl1pPr>
          </a:lstStyle>
          <a:p>
            <a:pPr lvl="0"/>
            <a:r>
              <a:rPr lang="en-US"/>
              <a:t>Optional caption</a:t>
            </a:r>
          </a:p>
        </p:txBody>
      </p:sp>
      <p:sp>
        <p:nvSpPr>
          <p:cNvPr id="39" name="Text Placeholder 2">
            <a:extLst>
              <a:ext uri="{FF2B5EF4-FFF2-40B4-BE49-F238E27FC236}">
                <a16:creationId xmlns:a16="http://schemas.microsoft.com/office/drawing/2014/main" id="{65975A82-7EB2-6E48-B38C-B5AEBD5D9A89}"/>
              </a:ext>
            </a:extLst>
          </p:cNvPr>
          <p:cNvSpPr>
            <a:spLocks noGrp="1" noChangeAspect="1"/>
          </p:cNvSpPr>
          <p:nvPr>
            <p:ph type="body" idx="39" hasCustomPrompt="1"/>
          </p:nvPr>
        </p:nvSpPr>
        <p:spPr>
          <a:xfrm>
            <a:off x="9948863" y="1637040"/>
            <a:ext cx="1727199" cy="435600"/>
          </a:xfrm>
          <a:prstGeom prst="rect">
            <a:avLst/>
          </a:prstGeom>
        </p:spPr>
        <p:txBody>
          <a:bodyPr anchor="t" anchorCtr="0">
            <a:normAutofit/>
          </a:bodyPr>
          <a:lstStyle>
            <a:lvl1pPr marL="0" indent="0">
              <a:lnSpc>
                <a:spcPct val="100000"/>
              </a:lnSpc>
              <a:buNone/>
              <a:defRPr sz="16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40" name="Picture Placeholder 5">
            <a:extLst>
              <a:ext uri="{FF2B5EF4-FFF2-40B4-BE49-F238E27FC236}">
                <a16:creationId xmlns:a16="http://schemas.microsoft.com/office/drawing/2014/main" id="{EBF22DA3-A49C-6440-A6F8-4BDC8A933B20}"/>
              </a:ext>
            </a:extLst>
          </p:cNvPr>
          <p:cNvSpPr>
            <a:spLocks noGrp="1"/>
          </p:cNvSpPr>
          <p:nvPr>
            <p:ph type="pic" sz="quarter" idx="40"/>
          </p:nvPr>
        </p:nvSpPr>
        <p:spPr>
          <a:xfrm>
            <a:off x="9948864" y="2072640"/>
            <a:ext cx="1727538" cy="1991537"/>
          </a:xfrm>
          <a:prstGeom prst="rect">
            <a:avLst/>
          </a:prstGeom>
          <a:solidFill>
            <a:schemeClr val="bg2"/>
          </a:solidFill>
        </p:spPr>
        <p:txBody>
          <a:bodyPr/>
          <a:lstStyle/>
          <a:p>
            <a:r>
              <a:rPr lang="en-US"/>
              <a:t>Click icon to add picture</a:t>
            </a:r>
          </a:p>
        </p:txBody>
      </p:sp>
      <p:sp>
        <p:nvSpPr>
          <p:cNvPr id="41" name="Text Placeholder 4">
            <a:extLst>
              <a:ext uri="{FF2B5EF4-FFF2-40B4-BE49-F238E27FC236}">
                <a16:creationId xmlns:a16="http://schemas.microsoft.com/office/drawing/2014/main" id="{3A869F09-321E-4B40-A232-56F628E3867D}"/>
              </a:ext>
            </a:extLst>
          </p:cNvPr>
          <p:cNvSpPr>
            <a:spLocks noGrp="1"/>
          </p:cNvSpPr>
          <p:nvPr>
            <p:ph type="body" sz="quarter" idx="41" hasCustomPrompt="1"/>
          </p:nvPr>
        </p:nvSpPr>
        <p:spPr>
          <a:xfrm>
            <a:off x="9948863" y="4105283"/>
            <a:ext cx="1727200" cy="222250"/>
          </a:xfrm>
          <a:prstGeom prst="rect">
            <a:avLst/>
          </a:prstGeom>
        </p:spPr>
        <p:txBody>
          <a:bodyPr anchor="t" anchorCtr="0"/>
          <a:lstStyle>
            <a:lvl1pPr marL="0" indent="0">
              <a:lnSpc>
                <a:spcPct val="100000"/>
              </a:lnSpc>
              <a:buNone/>
              <a:defRPr sz="1200" baseline="0">
                <a:solidFill>
                  <a:schemeClr val="tx2"/>
                </a:solidFill>
              </a:defRPr>
            </a:lvl1pPr>
          </a:lstStyle>
          <a:p>
            <a:pPr lvl="0"/>
            <a:r>
              <a:rPr lang="en-US"/>
              <a:t>Optional caption</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ilm Inser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C03EBA-2624-CC44-BE10-049F6DF7D16D}"/>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93B488E4-5E8A-7B4B-82AE-D89AE18204CB}"/>
              </a:ext>
            </a:extLst>
          </p:cNvPr>
          <p:cNvSpPr>
            <a:spLocks noGrp="1"/>
          </p:cNvSpPr>
          <p:nvPr>
            <p:ph type="dt" sz="half" idx="10"/>
          </p:nvPr>
        </p:nvSpPr>
        <p:spPr>
          <a:xfrm>
            <a:off x="9948863" y="6582426"/>
            <a:ext cx="1727201" cy="275573"/>
          </a:xfrm>
        </p:spPr>
        <p:txBody>
          <a:bodyPr/>
          <a:lstStyle>
            <a:lvl1pPr>
              <a:defRPr>
                <a:solidFill>
                  <a:schemeClr val="bg1"/>
                </a:solidFill>
              </a:defRPr>
            </a:lvl1pPr>
          </a:lstStyle>
          <a:p>
            <a:r>
              <a:rPr lang="fr-FR"/>
              <a:t>Date</a:t>
            </a:r>
            <a:endParaRPr lang="en-US"/>
          </a:p>
        </p:txBody>
      </p:sp>
      <p:sp>
        <p:nvSpPr>
          <p:cNvPr id="6" name="Slide Number Placeholder 5">
            <a:extLst>
              <a:ext uri="{FF2B5EF4-FFF2-40B4-BE49-F238E27FC236}">
                <a16:creationId xmlns:a16="http://schemas.microsoft.com/office/drawing/2014/main" id="{1D7FD609-4A3F-DB41-BC12-36CA9622AEB9}"/>
              </a:ext>
            </a:extLst>
          </p:cNvPr>
          <p:cNvSpPr>
            <a:spLocks noGrp="1"/>
          </p:cNvSpPr>
          <p:nvPr>
            <p:ph type="sldNum" sz="quarter" idx="12"/>
          </p:nvPr>
        </p:nvSpPr>
        <p:spPr>
          <a:xfrm>
            <a:off x="11676063" y="6582426"/>
            <a:ext cx="515935" cy="275573"/>
          </a:xfrm>
        </p:spPr>
        <p:txBody>
          <a:bodyPr/>
          <a:lstStyle>
            <a:lvl1pPr>
              <a:defRPr>
                <a:solidFill>
                  <a:schemeClr val="bg1"/>
                </a:solidFill>
              </a:defRPr>
            </a:lvl1pPr>
          </a:lstStyle>
          <a:p>
            <a:fld id="{F9591D4C-BB8F-AE46-BE73-C616F30BBC5B}" type="slidenum">
              <a:rPr lang="en-US" smtClean="0"/>
              <a:pPr/>
              <a:t>‹#›</a:t>
            </a:fld>
            <a:endParaRPr lang="en-US"/>
          </a:p>
        </p:txBody>
      </p:sp>
      <p:sp>
        <p:nvSpPr>
          <p:cNvPr id="16" name="Text Placeholder 3">
            <a:extLst>
              <a:ext uri="{FF2B5EF4-FFF2-40B4-BE49-F238E27FC236}">
                <a16:creationId xmlns:a16="http://schemas.microsoft.com/office/drawing/2014/main" id="{01B967B4-A4A5-4E49-8E24-3D0268114DEC}"/>
              </a:ext>
            </a:extLst>
          </p:cNvPr>
          <p:cNvSpPr>
            <a:spLocks noGrp="1"/>
          </p:cNvSpPr>
          <p:nvPr>
            <p:ph type="body" sz="half" idx="13" hasCustomPrompt="1"/>
          </p:nvPr>
        </p:nvSpPr>
        <p:spPr>
          <a:xfrm>
            <a:off x="515938" y="1379152"/>
            <a:ext cx="3600450" cy="312517"/>
          </a:xfrm>
          <a:prstGeom prst="rect">
            <a:avLst/>
          </a:prstGeom>
        </p:spPr>
        <p:txBody>
          <a:bodyPr/>
          <a:lstStyle>
            <a:lvl1pPr marL="0" indent="0">
              <a:lnSpc>
                <a:spcPct val="100000"/>
              </a:lnSpc>
              <a:buNone/>
              <a:defRPr sz="2200" b="1">
                <a:solidFill>
                  <a:schemeClr val="accent6"/>
                </a:solidFill>
                <a:latin typeface="Cambria" panose="02040503050406030204" pitchFamily="18"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Optional Subhead</a:t>
            </a:r>
          </a:p>
        </p:txBody>
      </p:sp>
      <p:sp>
        <p:nvSpPr>
          <p:cNvPr id="9" name="Media Placeholder 8">
            <a:extLst>
              <a:ext uri="{FF2B5EF4-FFF2-40B4-BE49-F238E27FC236}">
                <a16:creationId xmlns:a16="http://schemas.microsoft.com/office/drawing/2014/main" id="{3586BF4F-ECBA-DA41-A8F5-55F0BC9F1C92}"/>
              </a:ext>
            </a:extLst>
          </p:cNvPr>
          <p:cNvSpPr>
            <a:spLocks noGrp="1"/>
          </p:cNvSpPr>
          <p:nvPr>
            <p:ph type="media" sz="quarter" idx="14"/>
          </p:nvPr>
        </p:nvSpPr>
        <p:spPr>
          <a:xfrm>
            <a:off x="4295776" y="1456408"/>
            <a:ext cx="7380288" cy="4102266"/>
          </a:xfrm>
          <a:prstGeom prst="rect">
            <a:avLst/>
          </a:prstGeom>
          <a:solidFill>
            <a:schemeClr val="bg2"/>
          </a:solidFill>
        </p:spPr>
        <p:txBody>
          <a:bodyPr/>
          <a:lstStyle/>
          <a:p>
            <a:r>
              <a:rPr lang="en-US"/>
              <a:t>Click icon to add media</a:t>
            </a:r>
          </a:p>
        </p:txBody>
      </p:sp>
      <p:sp>
        <p:nvSpPr>
          <p:cNvPr id="11" name="Title 1">
            <a:extLst>
              <a:ext uri="{FF2B5EF4-FFF2-40B4-BE49-F238E27FC236}">
                <a16:creationId xmlns:a16="http://schemas.microsoft.com/office/drawing/2014/main" id="{13CA4D8C-442E-FB42-8F3E-E451E540B551}"/>
              </a:ext>
            </a:extLst>
          </p:cNvPr>
          <p:cNvSpPr>
            <a:spLocks noGrp="1"/>
          </p:cNvSpPr>
          <p:nvPr>
            <p:ph type="title" hasCustomPrompt="1"/>
          </p:nvPr>
        </p:nvSpPr>
        <p:spPr>
          <a:xfrm>
            <a:off x="515938" y="368300"/>
            <a:ext cx="11160125" cy="416263"/>
          </a:xfrm>
          <a:prstGeom prst="rect">
            <a:avLst/>
          </a:prstGeom>
        </p:spPr>
        <p:txBody>
          <a:bodyPr/>
          <a:lstStyle>
            <a:lvl1pPr>
              <a:defRPr sz="3600">
                <a:solidFill>
                  <a:schemeClr val="tx1"/>
                </a:solidFill>
                <a:latin typeface="Cambria" panose="02040503050406030204" pitchFamily="18" charset="0"/>
              </a:defRPr>
            </a:lvl1pPr>
          </a:lstStyle>
          <a:p>
            <a:r>
              <a:rPr lang="en-US"/>
              <a:t>Click to edit title</a:t>
            </a:r>
          </a:p>
        </p:txBody>
      </p:sp>
      <p:sp>
        <p:nvSpPr>
          <p:cNvPr id="12" name="Text Placeholder 1">
            <a:extLst>
              <a:ext uri="{FF2B5EF4-FFF2-40B4-BE49-F238E27FC236}">
                <a16:creationId xmlns:a16="http://schemas.microsoft.com/office/drawing/2014/main" id="{21F87D48-DB15-B446-8592-675A5648A46E}"/>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4" name="TextBox 13">
            <a:extLst>
              <a:ext uri="{FF2B5EF4-FFF2-40B4-BE49-F238E27FC236}">
                <a16:creationId xmlns:a16="http://schemas.microsoft.com/office/drawing/2014/main" id="{A732BC2D-7883-43E8-AE7E-0B7C8E2B772C}"/>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5" name="Footer Placeholder 4">
            <a:extLst>
              <a:ext uri="{FF2B5EF4-FFF2-40B4-BE49-F238E27FC236}">
                <a16:creationId xmlns:a16="http://schemas.microsoft.com/office/drawing/2014/main" id="{F3E55AFB-B7E1-E34D-8E64-9DF8E0FA6433}"/>
              </a:ext>
            </a:extLst>
          </p:cNvPr>
          <p:cNvSpPr>
            <a:spLocks noGrp="1"/>
          </p:cNvSpPr>
          <p:nvPr>
            <p:ph type="ftr" sz="quarter" idx="11"/>
          </p:nvPr>
        </p:nvSpPr>
        <p:spPr>
          <a:xfrm>
            <a:off x="2387600" y="6582425"/>
            <a:ext cx="7416800" cy="275575"/>
          </a:xfrm>
          <a:prstGeom prst="rect">
            <a:avLst/>
          </a:prstGeom>
        </p:spPr>
        <p:txBody>
          <a:bodyPr/>
          <a:lstStyle>
            <a:lvl1pPr>
              <a:defRPr>
                <a:solidFill>
                  <a:schemeClr val="bg1"/>
                </a:solidFill>
              </a:defRPr>
            </a:lvl1pPr>
          </a:lstStyle>
          <a:p>
            <a:r>
              <a:rPr lang="en-US"/>
              <a:t>IJE Practice Group Public Procurement - 14 februari 2023</a:t>
            </a:r>
          </a:p>
        </p:txBody>
      </p:sp>
      <p:sp>
        <p:nvSpPr>
          <p:cNvPr id="13" name="Content Placeholder 8"/>
          <p:cNvSpPr>
            <a:spLocks noGrp="1"/>
          </p:cNvSpPr>
          <p:nvPr>
            <p:ph sz="quarter" idx="19"/>
          </p:nvPr>
        </p:nvSpPr>
        <p:spPr>
          <a:xfrm>
            <a:off x="515939" y="1726616"/>
            <a:ext cx="3600450" cy="4582109"/>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21716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hotographic Cover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B553E1-B08F-F745-81D2-F26D7718E7AC}"/>
              </a:ext>
            </a:extLst>
          </p:cNvPr>
          <p:cNvPicPr>
            <a:picLocks noChangeAspect="1"/>
          </p:cNvPicPr>
          <p:nvPr userDrawn="1"/>
        </p:nvPicPr>
        <p:blipFill>
          <a:blip r:embed="rId2"/>
          <a:stretch>
            <a:fillRect/>
          </a:stretch>
        </p:blipFill>
        <p:spPr>
          <a:xfrm>
            <a:off x="0" y="1562100"/>
            <a:ext cx="12192000" cy="5295900"/>
          </a:xfrm>
          <a:prstGeom prst="rect">
            <a:avLst/>
          </a:prstGeom>
        </p:spPr>
      </p:pic>
      <p:sp>
        <p:nvSpPr>
          <p:cNvPr id="14" name="Rectangle 13">
            <a:extLst>
              <a:ext uri="{FF2B5EF4-FFF2-40B4-BE49-F238E27FC236}">
                <a16:creationId xmlns:a16="http://schemas.microsoft.com/office/drawing/2014/main" id="{AA5AEFF1-2D6F-0C41-9FB6-0ADAB0AAF096}"/>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0" y="1"/>
            <a:ext cx="12192000" cy="6857999"/>
          </a:xfrm>
          <a:prstGeom prst="rect">
            <a:avLst/>
          </a:prstGeom>
          <a:noFill/>
          <a:ln w="190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CB330B11-E3CA-0542-B9E9-ACFD6565355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5938" y="6062542"/>
            <a:ext cx="730800" cy="427158"/>
          </a:xfrm>
          <a:prstGeom prst="rect">
            <a:avLst/>
          </a:prstGeom>
        </p:spPr>
      </p:pic>
      <p:sp>
        <p:nvSpPr>
          <p:cNvPr id="6" name="Text Placeholder 7">
            <a:extLst>
              <a:ext uri="{FF2B5EF4-FFF2-40B4-BE49-F238E27FC236}">
                <a16:creationId xmlns:a16="http://schemas.microsoft.com/office/drawing/2014/main" id="{4F8E9120-7FF1-4744-A198-62808AD32342}"/>
              </a:ext>
            </a:extLst>
          </p:cNvPr>
          <p:cNvSpPr>
            <a:spLocks noGrp="1"/>
          </p:cNvSpPr>
          <p:nvPr>
            <p:ph type="body" sz="quarter" idx="13" hasCustomPrompt="1"/>
          </p:nvPr>
        </p:nvSpPr>
        <p:spPr>
          <a:xfrm>
            <a:off x="3179763" y="5862187"/>
            <a:ext cx="5832475" cy="525135"/>
          </a:xfrm>
          <a:prstGeom prst="rect">
            <a:avLst/>
          </a:prstGeom>
        </p:spPr>
        <p:txBody>
          <a:bodyPr wrap="square" lIns="0" tIns="0" rIns="0" bIns="0"/>
          <a:lstStyle>
            <a:lvl1pPr marL="0" indent="0" algn="ctr">
              <a:lnSpc>
                <a:spcPct val="100000"/>
              </a:lnSpc>
              <a:buNone/>
              <a:defRPr sz="2000" b="0" i="0">
                <a:solidFill>
                  <a:schemeClr val="bg1"/>
                </a:solidFill>
                <a:latin typeface="Arial" charset="0"/>
                <a:ea typeface="Arial" charset="0"/>
                <a:cs typeface="Arial" charset="0"/>
              </a:defRPr>
            </a:lvl1pPr>
          </a:lstStyle>
          <a:p>
            <a:pPr lvl="0"/>
            <a:r>
              <a:rPr lang="en-US"/>
              <a:t>Subhead Line 1</a:t>
            </a:r>
          </a:p>
        </p:txBody>
      </p:sp>
      <p:sp>
        <p:nvSpPr>
          <p:cNvPr id="2" name="Title 1"/>
          <p:cNvSpPr>
            <a:spLocks noGrp="1"/>
          </p:cNvSpPr>
          <p:nvPr>
            <p:ph type="title"/>
          </p:nvPr>
        </p:nvSpPr>
        <p:spPr>
          <a:xfrm>
            <a:off x="1552135" y="4737099"/>
            <a:ext cx="9087730" cy="1011487"/>
          </a:xfrm>
          <a:prstGeom prst="rect">
            <a:avLst/>
          </a:prstGeom>
        </p:spPr>
        <p:txBody>
          <a:bodyPr/>
          <a:lstStyle>
            <a:lvl1pPr algn="ctr">
              <a:defRPr sz="3600" b="0" i="0">
                <a:solidFill>
                  <a:schemeClr val="bg1"/>
                </a:solidFill>
                <a:latin typeface="Cambria" charset="0"/>
                <a:ea typeface="Cambria" charset="0"/>
                <a:cs typeface="Cambria" charset="0"/>
              </a:defRPr>
            </a:lvl1pPr>
          </a:lstStyle>
          <a:p>
            <a:r>
              <a:rPr lang="en-US"/>
              <a:t>Click to edit Master title style</a:t>
            </a:r>
          </a:p>
        </p:txBody>
      </p:sp>
      <p:sp>
        <p:nvSpPr>
          <p:cNvPr id="12"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14457" y="6222223"/>
            <a:ext cx="1727200" cy="260593"/>
          </a:xfrm>
          <a:prstGeom prst="rect">
            <a:avLst/>
          </a:prstGeom>
        </p:spPr>
        <p:txBody>
          <a:bodyPr vert="horz" lIns="0" tIns="0" rIns="0" bIns="0" rtlCol="0" anchor="ctr"/>
          <a:lstStyle>
            <a:lvl1pPr algn="r">
              <a:defRPr sz="1100" b="0" i="0">
                <a:solidFill>
                  <a:schemeClr val="bg1"/>
                </a:solidFill>
                <a:latin typeface="+mn-lt"/>
                <a:ea typeface="Cambria" charset="0"/>
                <a:cs typeface="Cambria" charset="0"/>
              </a:defRPr>
            </a:lvl1pPr>
          </a:lstStyle>
          <a:p>
            <a:r>
              <a:rPr lang="fr-FR"/>
              <a:t>Date</a:t>
            </a:r>
            <a:endParaRPr lang="en-US"/>
          </a:p>
        </p:txBody>
      </p:sp>
    </p:spTree>
    <p:extLst>
      <p:ext uri="{BB962C8B-B14F-4D97-AF65-F5344CB8AC3E}">
        <p14:creationId xmlns:p14="http://schemas.microsoft.com/office/powerpoint/2010/main" val="38315877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ase Study ">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8" y="1882172"/>
            <a:ext cx="7380287" cy="1781666"/>
          </a:xfrm>
        </p:spPr>
        <p:txBody>
          <a:bodyPr/>
          <a:lstStyle>
            <a:lvl1pPr>
              <a:lnSpc>
                <a:spcPct val="100000"/>
              </a:lnSpc>
              <a:defRPr/>
            </a:lvl1pPr>
            <a:lvl2pPr>
              <a:lnSpc>
                <a:spcPct val="100000"/>
              </a:lnSpc>
              <a:defRPr/>
            </a:lvl2pPr>
            <a:lvl3pPr>
              <a:lnSpc>
                <a:spcPct val="100000"/>
              </a:lnSpc>
              <a:defRPr/>
            </a:lvl3pPr>
          </a:lstStyle>
          <a:p>
            <a:pPr lvl="0"/>
            <a:r>
              <a:rPr lang="en-US"/>
              <a:t>Click to edit Master text styles</a:t>
            </a:r>
          </a:p>
          <a:p>
            <a:pPr lvl="1"/>
            <a:r>
              <a:rPr lang="en-US"/>
              <a:t>Second level</a:t>
            </a:r>
          </a:p>
          <a:p>
            <a:pPr lvl="2"/>
            <a:r>
              <a:rPr lang="en-US"/>
              <a:t>Third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7377597"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8" y="368300"/>
            <a:ext cx="7380366"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1" name="Rectangle 10">
            <a:extLst>
              <a:ext uri="{FF2B5EF4-FFF2-40B4-BE49-F238E27FC236}">
                <a16:creationId xmlns:a16="http://schemas.microsoft.com/office/drawing/2014/main" id="{8B5C996B-0918-804B-BD4C-32A658B584F3}"/>
              </a:ext>
            </a:extLst>
          </p:cNvPr>
          <p:cNvSpPr/>
          <p:nvPr userDrawn="1"/>
        </p:nvSpPr>
        <p:spPr>
          <a:xfrm>
            <a:off x="8058150" y="0"/>
            <a:ext cx="4133849"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3" name="Picture Placeholder 4">
            <a:extLst>
              <a:ext uri="{FF2B5EF4-FFF2-40B4-BE49-F238E27FC236}">
                <a16:creationId xmlns:a16="http://schemas.microsoft.com/office/drawing/2014/main" id="{CEF10358-DE3B-1C41-B905-26A91041C344}"/>
              </a:ext>
            </a:extLst>
          </p:cNvPr>
          <p:cNvSpPr>
            <a:spLocks noGrp="1"/>
          </p:cNvSpPr>
          <p:nvPr>
            <p:ph type="pic" sz="quarter" idx="22"/>
          </p:nvPr>
        </p:nvSpPr>
        <p:spPr>
          <a:xfrm>
            <a:off x="8308657" y="1292247"/>
            <a:ext cx="3603626" cy="2371591"/>
          </a:xfrm>
          <a:solidFill>
            <a:schemeClr val="bg2"/>
          </a:solidFill>
        </p:spPr>
        <p:txBody>
          <a:bodyPr/>
          <a:lstStyle/>
          <a:p>
            <a:r>
              <a:rPr lang="en-US"/>
              <a:t>Click icon to add picture</a:t>
            </a:r>
          </a:p>
        </p:txBody>
      </p:sp>
      <p:sp>
        <p:nvSpPr>
          <p:cNvPr id="16" name="Picture Placeholder 4">
            <a:extLst>
              <a:ext uri="{FF2B5EF4-FFF2-40B4-BE49-F238E27FC236}">
                <a16:creationId xmlns:a16="http://schemas.microsoft.com/office/drawing/2014/main" id="{E503EE10-EC69-8441-89CD-18D4329ECC67}"/>
              </a:ext>
            </a:extLst>
          </p:cNvPr>
          <p:cNvSpPr>
            <a:spLocks noGrp="1"/>
          </p:cNvSpPr>
          <p:nvPr>
            <p:ph type="pic" sz="quarter" idx="23"/>
          </p:nvPr>
        </p:nvSpPr>
        <p:spPr>
          <a:xfrm>
            <a:off x="8308656" y="3937329"/>
            <a:ext cx="3603626" cy="2371396"/>
          </a:xfrm>
          <a:solidFill>
            <a:schemeClr val="bg2"/>
          </a:solidFill>
        </p:spPr>
        <p:txBody>
          <a:bodyPr/>
          <a:lstStyle/>
          <a:p>
            <a:r>
              <a:rPr lang="en-US"/>
              <a:t>Click icon to add picture</a:t>
            </a:r>
          </a:p>
        </p:txBody>
      </p:sp>
      <p:sp>
        <p:nvSpPr>
          <p:cNvPr id="18"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7377597"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9" name="Content Placeholder 8"/>
          <p:cNvSpPr>
            <a:spLocks noGrp="1"/>
          </p:cNvSpPr>
          <p:nvPr>
            <p:ph sz="quarter" idx="24"/>
          </p:nvPr>
        </p:nvSpPr>
        <p:spPr>
          <a:xfrm>
            <a:off x="515938" y="4527059"/>
            <a:ext cx="7380287" cy="1781666"/>
          </a:xfrm>
        </p:spPr>
        <p:txBody>
          <a:bodyPr/>
          <a:lstStyle>
            <a:lvl1pPr>
              <a:lnSpc>
                <a:spcPct val="100000"/>
              </a:lnSpc>
              <a:defRPr/>
            </a:lvl1pPr>
            <a:lvl2pPr>
              <a:lnSpc>
                <a:spcPct val="100000"/>
              </a:lnSpc>
              <a:defRPr/>
            </a:lvl2pPr>
            <a:lvl3pPr>
              <a:lnSpc>
                <a:spcPct val="100000"/>
              </a:lnSpc>
              <a:defRPr/>
            </a:lvl3pPr>
          </a:lstStyle>
          <a:p>
            <a:pPr lvl="0"/>
            <a:r>
              <a:rPr lang="en-US"/>
              <a:t>Click to edit Master text styles</a:t>
            </a:r>
          </a:p>
          <a:p>
            <a:pPr lvl="1"/>
            <a:r>
              <a:rPr lang="en-US"/>
              <a:t>Second level</a:t>
            </a:r>
          </a:p>
          <a:p>
            <a:pPr lvl="2"/>
            <a:r>
              <a:rPr lang="en-US"/>
              <a:t>Third level</a:t>
            </a:r>
          </a:p>
        </p:txBody>
      </p:sp>
      <p:sp>
        <p:nvSpPr>
          <p:cNvPr id="20" name="Text Placeholder 2">
            <a:extLst>
              <a:ext uri="{FF2B5EF4-FFF2-40B4-BE49-F238E27FC236}">
                <a16:creationId xmlns:a16="http://schemas.microsoft.com/office/drawing/2014/main" id="{65975A82-7EB2-6E48-B38C-B5AEBD5D9A89}"/>
              </a:ext>
            </a:extLst>
          </p:cNvPr>
          <p:cNvSpPr>
            <a:spLocks noGrp="1" noChangeAspect="1"/>
          </p:cNvSpPr>
          <p:nvPr>
            <p:ph type="body" idx="25" hasCustomPrompt="1"/>
          </p:nvPr>
        </p:nvSpPr>
        <p:spPr>
          <a:xfrm>
            <a:off x="515938" y="4077087"/>
            <a:ext cx="7377597"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Slide">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9" y="1882171"/>
            <a:ext cx="5206682" cy="442655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520244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8" y="368300"/>
            <a:ext cx="5206806"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1" name="Rectangle 10">
            <a:extLst>
              <a:ext uri="{FF2B5EF4-FFF2-40B4-BE49-F238E27FC236}">
                <a16:creationId xmlns:a16="http://schemas.microsoft.com/office/drawing/2014/main" id="{8B5C996B-0918-804B-BD4C-32A658B584F3}"/>
              </a:ext>
            </a:extLst>
          </p:cNvPr>
          <p:cNvSpPr/>
          <p:nvPr userDrawn="1"/>
        </p:nvSpPr>
        <p:spPr>
          <a:xfrm>
            <a:off x="6096000" y="0"/>
            <a:ext cx="6095999"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3" name="Content Placeholder 8"/>
          <p:cNvSpPr>
            <a:spLocks noGrp="1"/>
          </p:cNvSpPr>
          <p:nvPr>
            <p:ph sz="quarter" idx="19"/>
          </p:nvPr>
        </p:nvSpPr>
        <p:spPr>
          <a:xfrm>
            <a:off x="6477194" y="1882171"/>
            <a:ext cx="5198745" cy="4426554"/>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2">
            <a:extLst>
              <a:ext uri="{FF2B5EF4-FFF2-40B4-BE49-F238E27FC236}">
                <a16:creationId xmlns:a16="http://schemas.microsoft.com/office/drawing/2014/main" id="{65975A82-7EB2-6E48-B38C-B5AEBD5D9A89}"/>
              </a:ext>
            </a:extLst>
          </p:cNvPr>
          <p:cNvSpPr>
            <a:spLocks noGrp="1" noChangeAspect="1"/>
          </p:cNvSpPr>
          <p:nvPr>
            <p:ph type="body" idx="20" hasCustomPrompt="1"/>
          </p:nvPr>
        </p:nvSpPr>
        <p:spPr>
          <a:xfrm>
            <a:off x="6469257" y="1432200"/>
            <a:ext cx="520244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8" name="Text Placeholder 1">
            <a:extLst>
              <a:ext uri="{FF2B5EF4-FFF2-40B4-BE49-F238E27FC236}">
                <a16:creationId xmlns:a16="http://schemas.microsoft.com/office/drawing/2014/main" id="{B425B684-C025-7A40-8525-E424A3D79E9C}"/>
              </a:ext>
            </a:extLst>
          </p:cNvPr>
          <p:cNvSpPr>
            <a:spLocks noGrp="1"/>
          </p:cNvSpPr>
          <p:nvPr>
            <p:ph type="body" sz="quarter" idx="21" hasCustomPrompt="1"/>
          </p:nvPr>
        </p:nvSpPr>
        <p:spPr>
          <a:xfrm>
            <a:off x="6469257" y="899161"/>
            <a:ext cx="520244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6" name="Text Placeholder 5"/>
          <p:cNvSpPr>
            <a:spLocks noGrp="1"/>
          </p:cNvSpPr>
          <p:nvPr>
            <p:ph type="body" sz="quarter" idx="22" hasCustomPrompt="1"/>
          </p:nvPr>
        </p:nvSpPr>
        <p:spPr>
          <a:xfrm>
            <a:off x="6469257" y="398780"/>
            <a:ext cx="5207000" cy="577850"/>
          </a:xfrm>
        </p:spPr>
        <p:txBody>
          <a:bodyPr tIns="155448" anchor="t" anchorCtr="0"/>
          <a:lstStyle>
            <a:lvl1pPr marL="0" indent="0">
              <a:buNone/>
              <a:defRPr sz="3600">
                <a:solidFill>
                  <a:schemeClr val="bg1"/>
                </a:solidFill>
                <a:latin typeface="Cambria" charset="0"/>
                <a:ea typeface="Cambria" charset="0"/>
                <a:cs typeface="Cambria" charset="0"/>
              </a:defRPr>
            </a:lvl1pPr>
            <a:lvl2pPr marL="225425" indent="0">
              <a:buNone/>
              <a:defRPr>
                <a:solidFill>
                  <a:schemeClr val="bg1"/>
                </a:solidFill>
                <a:latin typeface="Cambria" charset="0"/>
                <a:ea typeface="Cambria" charset="0"/>
                <a:cs typeface="Cambria" charset="0"/>
              </a:defRPr>
            </a:lvl2pPr>
            <a:lvl3pPr marL="457200" indent="0">
              <a:buNone/>
              <a:defRPr>
                <a:solidFill>
                  <a:schemeClr val="bg1"/>
                </a:solidFill>
                <a:latin typeface="Cambria" charset="0"/>
                <a:ea typeface="Cambria" charset="0"/>
                <a:cs typeface="Cambria" charset="0"/>
              </a:defRPr>
            </a:lvl3pPr>
            <a:lvl4pPr marL="687387" indent="0">
              <a:buNone/>
              <a:defRPr>
                <a:solidFill>
                  <a:schemeClr val="bg1"/>
                </a:solidFill>
                <a:latin typeface="Cambria" charset="0"/>
                <a:ea typeface="Cambria" charset="0"/>
                <a:cs typeface="Cambria" charset="0"/>
              </a:defRPr>
            </a:lvl4pPr>
            <a:lvl5pPr marL="919163" indent="0">
              <a:buNone/>
              <a:defRPr>
                <a:solidFill>
                  <a:schemeClr val="bg1"/>
                </a:solidFill>
                <a:latin typeface="Cambria" charset="0"/>
                <a:ea typeface="Cambria" charset="0"/>
                <a:cs typeface="Cambria" charset="0"/>
              </a:defRPr>
            </a:lvl5pPr>
          </a:lstStyle>
          <a:p>
            <a:pPr lvl="0"/>
            <a:r>
              <a:rPr lang="en-US"/>
              <a:t>Click to edit title</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Slide no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8" y="368300"/>
            <a:ext cx="5206806"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1" name="Rectangle 10">
            <a:extLst>
              <a:ext uri="{FF2B5EF4-FFF2-40B4-BE49-F238E27FC236}">
                <a16:creationId xmlns:a16="http://schemas.microsoft.com/office/drawing/2014/main" id="{8B5C996B-0918-804B-BD4C-32A658B584F3}"/>
              </a:ext>
            </a:extLst>
          </p:cNvPr>
          <p:cNvSpPr/>
          <p:nvPr userDrawn="1"/>
        </p:nvSpPr>
        <p:spPr>
          <a:xfrm>
            <a:off x="6096000" y="0"/>
            <a:ext cx="6095999"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8" name="Text Placeholder 1">
            <a:extLst>
              <a:ext uri="{FF2B5EF4-FFF2-40B4-BE49-F238E27FC236}">
                <a16:creationId xmlns:a16="http://schemas.microsoft.com/office/drawing/2014/main" id="{B425B684-C025-7A40-8525-E424A3D79E9C}"/>
              </a:ext>
            </a:extLst>
          </p:cNvPr>
          <p:cNvSpPr>
            <a:spLocks noGrp="1"/>
          </p:cNvSpPr>
          <p:nvPr>
            <p:ph type="body" sz="quarter" idx="21" hasCustomPrompt="1"/>
          </p:nvPr>
        </p:nvSpPr>
        <p:spPr>
          <a:xfrm>
            <a:off x="6469257" y="899161"/>
            <a:ext cx="520244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a:t>Optional Subtitle</a:t>
            </a:r>
          </a:p>
        </p:txBody>
      </p:sp>
      <p:sp>
        <p:nvSpPr>
          <p:cNvPr id="13" name="Text Placeholder 5">
            <a:extLst>
              <a:ext uri="{FF2B5EF4-FFF2-40B4-BE49-F238E27FC236}">
                <a16:creationId xmlns:a16="http://schemas.microsoft.com/office/drawing/2014/main" id="{A7EBFAC4-DC05-1441-BF3C-861FA1725BE0}"/>
              </a:ext>
            </a:extLst>
          </p:cNvPr>
          <p:cNvSpPr>
            <a:spLocks noGrp="1"/>
          </p:cNvSpPr>
          <p:nvPr>
            <p:ph type="body" sz="quarter" idx="22" hasCustomPrompt="1"/>
          </p:nvPr>
        </p:nvSpPr>
        <p:spPr>
          <a:xfrm>
            <a:off x="6469257" y="398780"/>
            <a:ext cx="5207000" cy="577850"/>
          </a:xfrm>
        </p:spPr>
        <p:txBody>
          <a:bodyPr tIns="155448" anchor="t" anchorCtr="0"/>
          <a:lstStyle>
            <a:lvl1pPr marL="0" indent="0">
              <a:buNone/>
              <a:defRPr sz="3600">
                <a:solidFill>
                  <a:schemeClr val="bg1"/>
                </a:solidFill>
                <a:latin typeface="Cambria" charset="0"/>
                <a:ea typeface="Cambria" charset="0"/>
                <a:cs typeface="Cambria" charset="0"/>
              </a:defRPr>
            </a:lvl1pPr>
            <a:lvl2pPr marL="225425" indent="0">
              <a:buNone/>
              <a:defRPr>
                <a:solidFill>
                  <a:schemeClr val="bg1"/>
                </a:solidFill>
                <a:latin typeface="Cambria" charset="0"/>
                <a:ea typeface="Cambria" charset="0"/>
                <a:cs typeface="Cambria" charset="0"/>
              </a:defRPr>
            </a:lvl2pPr>
            <a:lvl3pPr marL="457200" indent="0">
              <a:buNone/>
              <a:defRPr>
                <a:solidFill>
                  <a:schemeClr val="bg1"/>
                </a:solidFill>
                <a:latin typeface="Cambria" charset="0"/>
                <a:ea typeface="Cambria" charset="0"/>
                <a:cs typeface="Cambria" charset="0"/>
              </a:defRPr>
            </a:lvl3pPr>
            <a:lvl4pPr marL="687387" indent="0">
              <a:buNone/>
              <a:defRPr>
                <a:solidFill>
                  <a:schemeClr val="bg1"/>
                </a:solidFill>
                <a:latin typeface="Cambria" charset="0"/>
                <a:ea typeface="Cambria" charset="0"/>
                <a:cs typeface="Cambria" charset="0"/>
              </a:defRPr>
            </a:lvl4pPr>
            <a:lvl5pPr marL="919163" indent="0">
              <a:buNone/>
              <a:defRPr>
                <a:solidFill>
                  <a:schemeClr val="bg1"/>
                </a:solidFill>
                <a:latin typeface="Cambria" charset="0"/>
                <a:ea typeface="Cambria" charset="0"/>
                <a:cs typeface="Cambria" charset="0"/>
              </a:defRPr>
            </a:lvl5pPr>
          </a:lstStyle>
          <a:p>
            <a:pPr lvl="0"/>
            <a:r>
              <a:rPr lang="en-US"/>
              <a:t>Click to edit title</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Slide 2">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5" y="4289456"/>
            <a:ext cx="5206686" cy="2019269"/>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3831035"/>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8" y="3307049"/>
            <a:ext cx="5206806" cy="570278"/>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3" name="Content Placeholder 8"/>
          <p:cNvSpPr>
            <a:spLocks noGrp="1"/>
          </p:cNvSpPr>
          <p:nvPr>
            <p:ph sz="quarter" idx="19"/>
          </p:nvPr>
        </p:nvSpPr>
        <p:spPr>
          <a:xfrm>
            <a:off x="6477194" y="4289456"/>
            <a:ext cx="5198745" cy="2019269"/>
          </a:xfrm>
        </p:spPr>
        <p:txBody>
          <a:bodyPr/>
          <a:lstStyle>
            <a:lvl1pPr>
              <a:lnSpc>
                <a:spcPct val="100000"/>
              </a:lnSpc>
              <a:defRPr>
                <a:solidFill>
                  <a:schemeClr val="tx1"/>
                </a:solidFill>
              </a:defRPr>
            </a:lvl1pPr>
            <a:lvl2pPr>
              <a:lnSpc>
                <a:spcPct val="100000"/>
              </a:lnSpc>
              <a:defRPr>
                <a:solidFill>
                  <a:schemeClr val="tx1"/>
                </a:solidFill>
              </a:defRPr>
            </a:lvl2pPr>
            <a:lvl3pPr>
              <a:lnSpc>
                <a:spcPct val="100000"/>
              </a:lnSpc>
              <a:defRPr>
                <a:solidFill>
                  <a:schemeClr val="tx1"/>
                </a:solidFill>
              </a:defRPr>
            </a:lvl3pPr>
            <a:lvl4pPr>
              <a:lnSpc>
                <a:spcPct val="100000"/>
              </a:lnSpc>
              <a:defRPr>
                <a:solidFill>
                  <a:schemeClr val="tx1"/>
                </a:solidFill>
              </a:defRPr>
            </a:lvl4pPr>
            <a:lvl5pPr>
              <a:lnSpc>
                <a:spcPct val="100000"/>
              </a:lnSpc>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1">
            <a:extLst>
              <a:ext uri="{FF2B5EF4-FFF2-40B4-BE49-F238E27FC236}">
                <a16:creationId xmlns:a16="http://schemas.microsoft.com/office/drawing/2014/main" id="{B425B684-C025-7A40-8525-E424A3D79E9C}"/>
              </a:ext>
            </a:extLst>
          </p:cNvPr>
          <p:cNvSpPr>
            <a:spLocks noGrp="1"/>
          </p:cNvSpPr>
          <p:nvPr>
            <p:ph type="body" sz="quarter" idx="21" hasCustomPrompt="1"/>
          </p:nvPr>
        </p:nvSpPr>
        <p:spPr>
          <a:xfrm>
            <a:off x="6469257" y="3831035"/>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9" name="Picture Placeholder 4">
            <a:extLst>
              <a:ext uri="{FF2B5EF4-FFF2-40B4-BE49-F238E27FC236}">
                <a16:creationId xmlns:a16="http://schemas.microsoft.com/office/drawing/2014/main" id="{CEF10358-DE3B-1C41-B905-26A91041C344}"/>
              </a:ext>
            </a:extLst>
          </p:cNvPr>
          <p:cNvSpPr>
            <a:spLocks noGrp="1"/>
          </p:cNvSpPr>
          <p:nvPr>
            <p:ph type="pic" sz="quarter" idx="23"/>
          </p:nvPr>
        </p:nvSpPr>
        <p:spPr>
          <a:xfrm>
            <a:off x="0" y="0"/>
            <a:ext cx="6096000" cy="3116033"/>
          </a:xfrm>
          <a:solidFill>
            <a:schemeClr val="bg2"/>
          </a:solidFill>
        </p:spPr>
        <p:txBody>
          <a:bodyPr/>
          <a:lstStyle/>
          <a:p>
            <a:r>
              <a:rPr lang="en-US"/>
              <a:t>Click icon to add picture</a:t>
            </a:r>
          </a:p>
        </p:txBody>
      </p:sp>
      <p:sp>
        <p:nvSpPr>
          <p:cNvPr id="20" name="Picture Placeholder 4">
            <a:extLst>
              <a:ext uri="{FF2B5EF4-FFF2-40B4-BE49-F238E27FC236}">
                <a16:creationId xmlns:a16="http://schemas.microsoft.com/office/drawing/2014/main" id="{CEF10358-DE3B-1C41-B905-26A91041C344}"/>
              </a:ext>
            </a:extLst>
          </p:cNvPr>
          <p:cNvSpPr>
            <a:spLocks noGrp="1"/>
          </p:cNvSpPr>
          <p:nvPr>
            <p:ph type="pic" sz="quarter" idx="24"/>
          </p:nvPr>
        </p:nvSpPr>
        <p:spPr>
          <a:xfrm>
            <a:off x="6095998" y="0"/>
            <a:ext cx="6096000" cy="3116033"/>
          </a:xfrm>
          <a:solidFill>
            <a:schemeClr val="bg2"/>
          </a:solidFill>
        </p:spPr>
        <p:txBody>
          <a:bodyPr/>
          <a:lstStyle/>
          <a:p>
            <a:r>
              <a:rPr lang="en-US"/>
              <a:t>Click icon to add picture</a:t>
            </a:r>
          </a:p>
        </p:txBody>
      </p:sp>
      <p:cxnSp>
        <p:nvCxnSpPr>
          <p:cNvPr id="7" name="Straight Connector 6"/>
          <p:cNvCxnSpPr/>
          <p:nvPr userDrawn="1"/>
        </p:nvCxnSpPr>
        <p:spPr>
          <a:xfrm>
            <a:off x="6095998" y="0"/>
            <a:ext cx="0" cy="658242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5">
            <a:extLst>
              <a:ext uri="{FF2B5EF4-FFF2-40B4-BE49-F238E27FC236}">
                <a16:creationId xmlns:a16="http://schemas.microsoft.com/office/drawing/2014/main" id="{1C24C823-2B6F-1243-A14A-AF8B8CA8C28A}"/>
              </a:ext>
            </a:extLst>
          </p:cNvPr>
          <p:cNvSpPr>
            <a:spLocks noGrp="1"/>
          </p:cNvSpPr>
          <p:nvPr>
            <p:ph type="body" sz="quarter" idx="25" hasCustomPrompt="1"/>
          </p:nvPr>
        </p:nvSpPr>
        <p:spPr>
          <a:xfrm>
            <a:off x="6469257" y="3312125"/>
            <a:ext cx="5207000" cy="577850"/>
          </a:xfrm>
        </p:spPr>
        <p:txBody>
          <a:bodyPr tIns="155448" anchor="t" anchorCtr="0"/>
          <a:lstStyle>
            <a:lvl1pPr marL="0" indent="0">
              <a:buNone/>
              <a:defRPr sz="3600">
                <a:solidFill>
                  <a:schemeClr val="tx1"/>
                </a:solidFill>
                <a:latin typeface="Cambria" charset="0"/>
                <a:ea typeface="Cambria" charset="0"/>
                <a:cs typeface="Cambria" charset="0"/>
              </a:defRPr>
            </a:lvl1pPr>
            <a:lvl2pPr marL="225425" indent="0">
              <a:buNone/>
              <a:defRPr>
                <a:solidFill>
                  <a:schemeClr val="bg1"/>
                </a:solidFill>
                <a:latin typeface="Cambria" charset="0"/>
                <a:ea typeface="Cambria" charset="0"/>
                <a:cs typeface="Cambria" charset="0"/>
              </a:defRPr>
            </a:lvl2pPr>
            <a:lvl3pPr marL="457200" indent="0">
              <a:buNone/>
              <a:defRPr>
                <a:solidFill>
                  <a:schemeClr val="bg1"/>
                </a:solidFill>
                <a:latin typeface="Cambria" charset="0"/>
                <a:ea typeface="Cambria" charset="0"/>
                <a:cs typeface="Cambria" charset="0"/>
              </a:defRPr>
            </a:lvl3pPr>
            <a:lvl4pPr marL="687387" indent="0">
              <a:buNone/>
              <a:defRPr>
                <a:solidFill>
                  <a:schemeClr val="bg1"/>
                </a:solidFill>
                <a:latin typeface="Cambria" charset="0"/>
                <a:ea typeface="Cambria" charset="0"/>
                <a:cs typeface="Cambria" charset="0"/>
              </a:defRPr>
            </a:lvl4pPr>
            <a:lvl5pPr marL="919163" indent="0">
              <a:buNone/>
              <a:defRPr>
                <a:solidFill>
                  <a:schemeClr val="bg1"/>
                </a:solidFill>
                <a:latin typeface="Cambria" charset="0"/>
                <a:ea typeface="Cambria" charset="0"/>
                <a:cs typeface="Cambria" charset="0"/>
              </a:defRPr>
            </a:lvl5pPr>
          </a:lstStyle>
          <a:p>
            <a:pPr lvl="0"/>
            <a:r>
              <a:rPr lang="en-US"/>
              <a:t>Click to edit title</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mparison Slide 3">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5" y="4472336"/>
            <a:ext cx="5206686" cy="1836389"/>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4013915"/>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4" y="3489929"/>
            <a:ext cx="5206810" cy="570278"/>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3" name="Content Placeholder 8"/>
          <p:cNvSpPr>
            <a:spLocks noGrp="1"/>
          </p:cNvSpPr>
          <p:nvPr>
            <p:ph sz="quarter" idx="19"/>
          </p:nvPr>
        </p:nvSpPr>
        <p:spPr>
          <a:xfrm>
            <a:off x="6477194" y="1327102"/>
            <a:ext cx="5198745" cy="2019269"/>
          </a:xfrm>
        </p:spPr>
        <p:txBody>
          <a:bodyPr/>
          <a:lstStyle>
            <a:lvl1pPr>
              <a:lnSpc>
                <a:spcPct val="100000"/>
              </a:lnSpc>
              <a:defRPr>
                <a:solidFill>
                  <a:schemeClr val="tx1"/>
                </a:solidFill>
              </a:defRPr>
            </a:lvl1pPr>
            <a:lvl2pPr>
              <a:lnSpc>
                <a:spcPct val="100000"/>
              </a:lnSpc>
              <a:defRPr>
                <a:solidFill>
                  <a:schemeClr val="tx1"/>
                </a:solidFill>
              </a:defRPr>
            </a:lvl2pPr>
            <a:lvl3pPr>
              <a:lnSpc>
                <a:spcPct val="100000"/>
              </a:lnSpc>
              <a:defRPr>
                <a:solidFill>
                  <a:schemeClr val="tx1"/>
                </a:solidFill>
              </a:defRPr>
            </a:lvl3pPr>
            <a:lvl4pPr>
              <a:lnSpc>
                <a:spcPct val="100000"/>
              </a:lnSpc>
              <a:defRPr>
                <a:solidFill>
                  <a:schemeClr val="tx1"/>
                </a:solidFill>
              </a:defRPr>
            </a:lvl4pPr>
            <a:lvl5pPr>
              <a:lnSpc>
                <a:spcPct val="100000"/>
              </a:lnSpc>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1">
            <a:extLst>
              <a:ext uri="{FF2B5EF4-FFF2-40B4-BE49-F238E27FC236}">
                <a16:creationId xmlns:a16="http://schemas.microsoft.com/office/drawing/2014/main" id="{B425B684-C025-7A40-8525-E424A3D79E9C}"/>
              </a:ext>
            </a:extLst>
          </p:cNvPr>
          <p:cNvSpPr>
            <a:spLocks noGrp="1"/>
          </p:cNvSpPr>
          <p:nvPr>
            <p:ph type="body" sz="quarter" idx="21" hasCustomPrompt="1"/>
          </p:nvPr>
        </p:nvSpPr>
        <p:spPr>
          <a:xfrm>
            <a:off x="6469257" y="868681"/>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9" name="Picture Placeholder 4">
            <a:extLst>
              <a:ext uri="{FF2B5EF4-FFF2-40B4-BE49-F238E27FC236}">
                <a16:creationId xmlns:a16="http://schemas.microsoft.com/office/drawing/2014/main" id="{CEF10358-DE3B-1C41-B905-26A91041C344}"/>
              </a:ext>
            </a:extLst>
          </p:cNvPr>
          <p:cNvSpPr>
            <a:spLocks noGrp="1"/>
          </p:cNvSpPr>
          <p:nvPr>
            <p:ph type="pic" sz="quarter" idx="23"/>
          </p:nvPr>
        </p:nvSpPr>
        <p:spPr>
          <a:xfrm>
            <a:off x="0" y="0"/>
            <a:ext cx="6096000" cy="3276600"/>
          </a:xfrm>
          <a:solidFill>
            <a:schemeClr val="bg2"/>
          </a:solidFill>
        </p:spPr>
        <p:txBody>
          <a:bodyPr/>
          <a:lstStyle/>
          <a:p>
            <a:r>
              <a:rPr lang="en-US"/>
              <a:t>Click icon to add picture</a:t>
            </a:r>
          </a:p>
        </p:txBody>
      </p:sp>
      <p:sp>
        <p:nvSpPr>
          <p:cNvPr id="20" name="Picture Placeholder 4">
            <a:extLst>
              <a:ext uri="{FF2B5EF4-FFF2-40B4-BE49-F238E27FC236}">
                <a16:creationId xmlns:a16="http://schemas.microsoft.com/office/drawing/2014/main" id="{CEF10358-DE3B-1C41-B905-26A91041C344}"/>
              </a:ext>
            </a:extLst>
          </p:cNvPr>
          <p:cNvSpPr>
            <a:spLocks noGrp="1"/>
          </p:cNvSpPr>
          <p:nvPr>
            <p:ph type="pic" sz="quarter" idx="24"/>
          </p:nvPr>
        </p:nvSpPr>
        <p:spPr>
          <a:xfrm>
            <a:off x="6095998" y="3276600"/>
            <a:ext cx="6096000" cy="3298641"/>
          </a:xfrm>
          <a:solidFill>
            <a:schemeClr val="bg2"/>
          </a:solidFill>
        </p:spPr>
        <p:txBody>
          <a:bodyPr/>
          <a:lstStyle/>
          <a:p>
            <a:r>
              <a:rPr lang="en-US"/>
              <a:t>Click icon to add picture</a:t>
            </a:r>
          </a:p>
        </p:txBody>
      </p:sp>
      <p:cxnSp>
        <p:nvCxnSpPr>
          <p:cNvPr id="7" name="Straight Connector 6"/>
          <p:cNvCxnSpPr/>
          <p:nvPr userDrawn="1"/>
        </p:nvCxnSpPr>
        <p:spPr>
          <a:xfrm>
            <a:off x="6095998" y="0"/>
            <a:ext cx="0" cy="658242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5">
            <a:extLst>
              <a:ext uri="{FF2B5EF4-FFF2-40B4-BE49-F238E27FC236}">
                <a16:creationId xmlns:a16="http://schemas.microsoft.com/office/drawing/2014/main" id="{026CBC9B-50DD-B646-80D0-F5FAA5759DBE}"/>
              </a:ext>
            </a:extLst>
          </p:cNvPr>
          <p:cNvSpPr>
            <a:spLocks noGrp="1"/>
          </p:cNvSpPr>
          <p:nvPr>
            <p:ph type="body" sz="quarter" idx="22" hasCustomPrompt="1"/>
          </p:nvPr>
        </p:nvSpPr>
        <p:spPr>
          <a:xfrm>
            <a:off x="6469257" y="398780"/>
            <a:ext cx="5207000" cy="577850"/>
          </a:xfrm>
        </p:spPr>
        <p:txBody>
          <a:bodyPr tIns="155448" anchor="t" anchorCtr="0"/>
          <a:lstStyle>
            <a:lvl1pPr marL="0" indent="0">
              <a:buNone/>
              <a:defRPr sz="3600">
                <a:solidFill>
                  <a:schemeClr val="tx1"/>
                </a:solidFill>
                <a:latin typeface="Cambria" charset="0"/>
                <a:ea typeface="Cambria" charset="0"/>
                <a:cs typeface="Cambria" charset="0"/>
              </a:defRPr>
            </a:lvl1pPr>
            <a:lvl2pPr marL="225425" indent="0">
              <a:buNone/>
              <a:defRPr>
                <a:solidFill>
                  <a:schemeClr val="bg1"/>
                </a:solidFill>
                <a:latin typeface="Cambria" charset="0"/>
                <a:ea typeface="Cambria" charset="0"/>
                <a:cs typeface="Cambria" charset="0"/>
              </a:defRPr>
            </a:lvl2pPr>
            <a:lvl3pPr marL="457200" indent="0">
              <a:buNone/>
              <a:defRPr>
                <a:solidFill>
                  <a:schemeClr val="bg1"/>
                </a:solidFill>
                <a:latin typeface="Cambria" charset="0"/>
                <a:ea typeface="Cambria" charset="0"/>
                <a:cs typeface="Cambria" charset="0"/>
              </a:defRPr>
            </a:lvl3pPr>
            <a:lvl4pPr marL="687387" indent="0">
              <a:buNone/>
              <a:defRPr>
                <a:solidFill>
                  <a:schemeClr val="bg1"/>
                </a:solidFill>
                <a:latin typeface="Cambria" charset="0"/>
                <a:ea typeface="Cambria" charset="0"/>
                <a:cs typeface="Cambria" charset="0"/>
              </a:defRPr>
            </a:lvl4pPr>
            <a:lvl5pPr marL="919163" indent="0">
              <a:buNone/>
              <a:defRPr>
                <a:solidFill>
                  <a:schemeClr val="bg1"/>
                </a:solidFill>
                <a:latin typeface="Cambria" charset="0"/>
                <a:ea typeface="Cambria" charset="0"/>
                <a:cs typeface="Cambria" charset="0"/>
              </a:defRPr>
            </a:lvl5pPr>
          </a:lstStyle>
          <a:p>
            <a:pPr lvl="0"/>
            <a:r>
              <a:rPr lang="en-US"/>
              <a:t>Click to edit title</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7"/>
            <a:ext cx="1727201" cy="261203"/>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olid Dark Blu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1"/>
            <a:ext cx="1219199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28A888-D00A-714F-942B-CBD4BC82141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318538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st Pag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1"/>
            <a:ext cx="1219199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4879B44-18AC-2341-9FB3-6A4BB7813E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15938" y="6062542"/>
            <a:ext cx="730800" cy="427158"/>
          </a:xfrm>
          <a:prstGeom prst="rect">
            <a:avLst/>
          </a:prstGeom>
        </p:spPr>
      </p:pic>
    </p:spTree>
    <p:extLst>
      <p:ext uri="{BB962C8B-B14F-4D97-AF65-F5344CB8AC3E}">
        <p14:creationId xmlns:p14="http://schemas.microsoft.com/office/powerpoint/2010/main" val="2559555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hotographic Cover White">
    <p:bg>
      <p:bgPr>
        <a:solidFill>
          <a:schemeClr val="bg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1466F37-6FA9-F145-AD31-68850EA0AB03}"/>
              </a:ext>
            </a:extLst>
          </p:cNvPr>
          <p:cNvPicPr>
            <a:picLocks noChangeAspect="1"/>
          </p:cNvPicPr>
          <p:nvPr userDrawn="1"/>
        </p:nvPicPr>
        <p:blipFill>
          <a:blip r:embed="rId2"/>
          <a:stretch>
            <a:fillRect/>
          </a:stretch>
        </p:blipFill>
        <p:spPr>
          <a:xfrm>
            <a:off x="0" y="1562100"/>
            <a:ext cx="12192000" cy="5295900"/>
          </a:xfrm>
          <a:prstGeom prst="rect">
            <a:avLst/>
          </a:prstGeom>
        </p:spPr>
      </p:pic>
      <p:pic>
        <p:nvPicPr>
          <p:cNvPr id="13" name="Picture 12">
            <a:extLst>
              <a:ext uri="{FF2B5EF4-FFF2-40B4-BE49-F238E27FC236}">
                <a16:creationId xmlns:a16="http://schemas.microsoft.com/office/drawing/2014/main" id="{4117C15C-1CA4-3447-B96C-74DD64F795F1}"/>
              </a:ext>
            </a:extLst>
          </p:cNvPr>
          <p:cNvPicPr>
            <a:picLocks noChangeAspect="1"/>
          </p:cNvPicPr>
          <p:nvPr userDrawn="1"/>
        </p:nvPicPr>
        <p:blipFill>
          <a:blip r:embed="rId3"/>
          <a:stretch>
            <a:fillRect/>
          </a:stretch>
        </p:blipFill>
        <p:spPr>
          <a:xfrm>
            <a:off x="515938" y="6063980"/>
            <a:ext cx="728340" cy="425720"/>
          </a:xfrm>
          <a:prstGeom prst="rect">
            <a:avLst/>
          </a:prstGeom>
        </p:spPr>
      </p:pic>
      <p:sp>
        <p:nvSpPr>
          <p:cNvPr id="6" name="Text Placeholder 7">
            <a:extLst>
              <a:ext uri="{FF2B5EF4-FFF2-40B4-BE49-F238E27FC236}">
                <a16:creationId xmlns:a16="http://schemas.microsoft.com/office/drawing/2014/main" id="{4F8E9120-7FF1-4744-A198-62808AD32342}"/>
              </a:ext>
            </a:extLst>
          </p:cNvPr>
          <p:cNvSpPr>
            <a:spLocks noGrp="1"/>
          </p:cNvSpPr>
          <p:nvPr>
            <p:ph type="body" sz="quarter" idx="13" hasCustomPrompt="1"/>
          </p:nvPr>
        </p:nvSpPr>
        <p:spPr>
          <a:xfrm>
            <a:off x="3179763" y="5862187"/>
            <a:ext cx="5832475" cy="525135"/>
          </a:xfrm>
          <a:prstGeom prst="rect">
            <a:avLst/>
          </a:prstGeom>
        </p:spPr>
        <p:txBody>
          <a:bodyPr wrap="square" lIns="0" tIns="0" rIns="0" bIns="0"/>
          <a:lstStyle>
            <a:lvl1pPr marL="0" indent="0" algn="ctr">
              <a:lnSpc>
                <a:spcPct val="100000"/>
              </a:lnSpc>
              <a:buNone/>
              <a:defRPr sz="2000" b="0" i="0">
                <a:solidFill>
                  <a:schemeClr val="tx1"/>
                </a:solidFill>
                <a:latin typeface="Arial" charset="0"/>
                <a:ea typeface="Arial" charset="0"/>
                <a:cs typeface="Arial" charset="0"/>
              </a:defRPr>
            </a:lvl1pPr>
          </a:lstStyle>
          <a:p>
            <a:pPr lvl="0"/>
            <a:r>
              <a:rPr lang="en-US"/>
              <a:t>Subhead Line 1</a:t>
            </a:r>
          </a:p>
        </p:txBody>
      </p:sp>
      <p:sp>
        <p:nvSpPr>
          <p:cNvPr id="2" name="Title 1"/>
          <p:cNvSpPr>
            <a:spLocks noGrp="1"/>
          </p:cNvSpPr>
          <p:nvPr>
            <p:ph type="title"/>
          </p:nvPr>
        </p:nvSpPr>
        <p:spPr>
          <a:xfrm>
            <a:off x="1552135" y="4737099"/>
            <a:ext cx="9087730" cy="1011487"/>
          </a:xfrm>
          <a:prstGeom prst="rect">
            <a:avLst/>
          </a:prstGeom>
        </p:spPr>
        <p:txBody>
          <a:bodyPr/>
          <a:lstStyle>
            <a:lvl1pPr algn="ctr">
              <a:defRPr sz="3600" b="0" i="0">
                <a:solidFill>
                  <a:schemeClr val="tx1"/>
                </a:solidFill>
                <a:latin typeface="Cambria" charset="0"/>
                <a:ea typeface="Cambria" charset="0"/>
                <a:cs typeface="Cambria" charset="0"/>
              </a:defRPr>
            </a:lvl1pPr>
          </a:lstStyle>
          <a:p>
            <a:r>
              <a:rPr lang="en-US"/>
              <a:t>Click to edit Master title style</a:t>
            </a:r>
          </a:p>
        </p:txBody>
      </p:sp>
      <p:sp>
        <p:nvSpPr>
          <p:cNvPr id="12"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14457" y="6222223"/>
            <a:ext cx="1727200" cy="260593"/>
          </a:xfrm>
          <a:prstGeom prst="rect">
            <a:avLst/>
          </a:prstGeom>
        </p:spPr>
        <p:txBody>
          <a:bodyPr vert="horz" lIns="0" tIns="0" rIns="0" bIns="0" rtlCol="0" anchor="ctr"/>
          <a:lstStyle>
            <a:lvl1pPr algn="r">
              <a:defRPr sz="1100" b="0" i="0">
                <a:solidFill>
                  <a:schemeClr val="tx1"/>
                </a:solidFill>
                <a:latin typeface="+mn-lt"/>
                <a:ea typeface="Cambria" charset="0"/>
                <a:cs typeface="Cambria" charset="0"/>
              </a:defRPr>
            </a:lvl1pPr>
          </a:lstStyle>
          <a:p>
            <a:r>
              <a:rPr lang="fr-FR"/>
              <a:t>Date</a:t>
            </a:r>
            <a:endParaRPr lang="en-US"/>
          </a:p>
        </p:txBody>
      </p:sp>
      <p:sp>
        <p:nvSpPr>
          <p:cNvPr id="9" name="Rectangle 8">
            <a:extLst>
              <a:ext uri="{FF2B5EF4-FFF2-40B4-BE49-F238E27FC236}">
                <a16:creationId xmlns:a16="http://schemas.microsoft.com/office/drawing/2014/main" id="{BB9968AB-77DC-3741-8F67-6C51E6D747FE}"/>
              </a:ext>
            </a:extLst>
          </p:cNvPr>
          <p:cNvSpPr/>
          <p:nvPr userDrawn="1"/>
        </p:nvSpPr>
        <p:spPr>
          <a:xfrm>
            <a:off x="0" y="6582427"/>
            <a:ext cx="12191999" cy="275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Layout White">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9" y="1882171"/>
            <a:ext cx="11160124" cy="442655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1116012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Layout White w/Dark Sidebar">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8" y="1432200"/>
            <a:ext cx="7380287" cy="4876525"/>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7377597"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8" y="368300"/>
            <a:ext cx="7380366"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1" name="Rectangle 10">
            <a:extLst>
              <a:ext uri="{FF2B5EF4-FFF2-40B4-BE49-F238E27FC236}">
                <a16:creationId xmlns:a16="http://schemas.microsoft.com/office/drawing/2014/main" id="{8B5C996B-0918-804B-BD4C-32A658B584F3}"/>
              </a:ext>
            </a:extLst>
          </p:cNvPr>
          <p:cNvSpPr/>
          <p:nvPr userDrawn="1"/>
        </p:nvSpPr>
        <p:spPr>
          <a:xfrm>
            <a:off x="8525690" y="0"/>
            <a:ext cx="3666309"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Layout White w/Gray Sidebar">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8" y="1431926"/>
            <a:ext cx="7380287" cy="487680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7377597"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a:xfrm>
            <a:off x="515938" y="368300"/>
            <a:ext cx="7380366" cy="577153"/>
          </a:xfrm>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1" name="Rectangle 10">
            <a:extLst>
              <a:ext uri="{FF2B5EF4-FFF2-40B4-BE49-F238E27FC236}">
                <a16:creationId xmlns:a16="http://schemas.microsoft.com/office/drawing/2014/main" id="{8B5C996B-0918-804B-BD4C-32A658B584F3}"/>
              </a:ext>
            </a:extLst>
          </p:cNvPr>
          <p:cNvSpPr/>
          <p:nvPr userDrawn="1"/>
        </p:nvSpPr>
        <p:spPr>
          <a:xfrm>
            <a:off x="8525690" y="0"/>
            <a:ext cx="3666309" cy="65818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Layout Whit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7"/>
            <a:ext cx="1727201" cy="261203"/>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Gra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1432200"/>
            <a:ext cx="12192000" cy="5149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fr-FR"/>
              <a:t>Date</a:t>
            </a:r>
            <a:endParaRPr lang="en-US"/>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a:solidFill>
                  <a:schemeClr val="bg1"/>
                </a:solidFill>
              </a:rPr>
              <a:t>www.dlapiper.com</a:t>
            </a:r>
          </a:p>
        </p:txBody>
      </p:sp>
      <p:sp>
        <p:nvSpPr>
          <p:cNvPr id="2" name="Title 1"/>
          <p:cNvSpPr>
            <a:spLocks noGrp="1"/>
          </p:cNvSpPr>
          <p:nvPr>
            <p:ph type="title" hasCustomPrompt="1"/>
          </p:nvPr>
        </p:nvSpPr>
        <p:spPr/>
        <p:txBody>
          <a:bodyPr/>
          <a:lstStyle/>
          <a:p>
            <a:r>
              <a:rPr lang="en-US"/>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r>
              <a:rPr lang="en-US"/>
              <a:t>IJE Practice Group Public Procurement - 14 februari 2023</a:t>
            </a:r>
          </a:p>
        </p:txBody>
      </p:sp>
      <p:sp>
        <p:nvSpPr>
          <p:cNvPr id="13" name="Content Placeholder 8"/>
          <p:cNvSpPr>
            <a:spLocks noGrp="1"/>
          </p:cNvSpPr>
          <p:nvPr>
            <p:ph sz="quarter" idx="18"/>
          </p:nvPr>
        </p:nvSpPr>
        <p:spPr>
          <a:xfrm>
            <a:off x="515938" y="1797269"/>
            <a:ext cx="11160125" cy="4511456"/>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48864" y="6596797"/>
            <a:ext cx="1727200" cy="260593"/>
          </a:xfrm>
          <a:prstGeom prst="rect">
            <a:avLst/>
          </a:prstGeom>
        </p:spPr>
        <p:txBody>
          <a:bodyPr vert="horz" lIns="0" tIns="0" rIns="0" bIns="0" rtlCol="0" anchor="ctr"/>
          <a:lstStyle>
            <a:lvl1pPr algn="ctr">
              <a:defRPr sz="1000" b="0">
                <a:solidFill>
                  <a:schemeClr val="tx1"/>
                </a:solidFill>
              </a:defRPr>
            </a:lvl1pPr>
          </a:lstStyle>
          <a:p>
            <a:r>
              <a:rPr lang="fr-FR"/>
              <a:t>Date</a:t>
            </a:r>
            <a:endParaRPr lang="en-US"/>
          </a:p>
        </p:txBody>
      </p:sp>
      <p:sp>
        <p:nvSpPr>
          <p:cNvPr id="6" name="Slide Number Placeholder 5">
            <a:extLst>
              <a:ext uri="{FF2B5EF4-FFF2-40B4-BE49-F238E27FC236}">
                <a16:creationId xmlns:a16="http://schemas.microsoft.com/office/drawing/2014/main" id="{ED4D4C61-8619-194B-8CBC-6D26A1A8D157}"/>
              </a:ext>
            </a:extLst>
          </p:cNvPr>
          <p:cNvSpPr>
            <a:spLocks noGrp="1"/>
          </p:cNvSpPr>
          <p:nvPr>
            <p:ph type="sldNum" sz="quarter" idx="4"/>
          </p:nvPr>
        </p:nvSpPr>
        <p:spPr>
          <a:xfrm>
            <a:off x="11676064" y="6596797"/>
            <a:ext cx="515935" cy="261203"/>
          </a:xfrm>
          <a:prstGeom prst="rect">
            <a:avLst/>
          </a:prstGeom>
        </p:spPr>
        <p:txBody>
          <a:bodyPr vert="horz" lIns="0" tIns="0" rIns="0" bIns="0" rtlCol="0" anchor="ctr"/>
          <a:lstStyle>
            <a:lvl1pPr algn="ctr">
              <a:defRPr sz="1000" b="0">
                <a:solidFill>
                  <a:schemeClr val="tx1"/>
                </a:solidFill>
              </a:defRPr>
            </a:lvl1pPr>
          </a:lstStyle>
          <a:p>
            <a:fld id="{F9591D4C-BB8F-AE46-BE73-C616F30BBC5B}" type="slidenum">
              <a:rPr lang="en-US" smtClean="0"/>
              <a:pPr/>
              <a:t>‹#›</a:t>
            </a:fld>
            <a:endParaRPr lang="en-US"/>
          </a:p>
        </p:txBody>
      </p:sp>
      <p:sp>
        <p:nvSpPr>
          <p:cNvPr id="8" name="Title Placeholder 7">
            <a:extLst>
              <a:ext uri="{FF2B5EF4-FFF2-40B4-BE49-F238E27FC236}">
                <a16:creationId xmlns:a16="http://schemas.microsoft.com/office/drawing/2014/main" id="{CB1DE175-AEB7-854B-A8AD-D98BDA536033}"/>
              </a:ext>
            </a:extLst>
          </p:cNvPr>
          <p:cNvSpPr>
            <a:spLocks noGrp="1"/>
          </p:cNvSpPr>
          <p:nvPr>
            <p:ph type="title"/>
          </p:nvPr>
        </p:nvSpPr>
        <p:spPr>
          <a:xfrm>
            <a:off x="515939" y="368300"/>
            <a:ext cx="11160124" cy="577153"/>
          </a:xfrm>
          <a:prstGeom prst="rect">
            <a:avLst/>
          </a:prstGeom>
        </p:spPr>
        <p:txBody>
          <a:bodyPr vert="horz" lIns="0" tIns="0" rIns="0" bIns="0" rtlCol="0" anchor="t" anchorCtr="0">
            <a:noAutofit/>
          </a:bodyPr>
          <a:lstStyle/>
          <a:p>
            <a:r>
              <a:rPr lang="en-US"/>
              <a:t>Click to edit Master title style</a:t>
            </a:r>
          </a:p>
        </p:txBody>
      </p:sp>
      <p:sp>
        <p:nvSpPr>
          <p:cNvPr id="9" name="Text Placeholder 8">
            <a:extLst>
              <a:ext uri="{FF2B5EF4-FFF2-40B4-BE49-F238E27FC236}">
                <a16:creationId xmlns:a16="http://schemas.microsoft.com/office/drawing/2014/main" id="{4A36D4A1-2ACB-2340-90BD-5A606111D088}"/>
              </a:ext>
            </a:extLst>
          </p:cNvPr>
          <p:cNvSpPr>
            <a:spLocks noGrp="1"/>
          </p:cNvSpPr>
          <p:nvPr>
            <p:ph type="body" idx="1"/>
          </p:nvPr>
        </p:nvSpPr>
        <p:spPr>
          <a:xfrm>
            <a:off x="515938" y="1431925"/>
            <a:ext cx="11160127" cy="4751593"/>
          </a:xfrm>
          <a:prstGeom prst="rect">
            <a:avLst/>
          </a:prstGeom>
        </p:spPr>
        <p:txBody>
          <a:bodyPr vert="horz" lIns="0" tIns="0" rIns="0" bIns="0" spcCol="13716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Footer Placeholder 1"/>
          <p:cNvSpPr>
            <a:spLocks noGrp="1"/>
          </p:cNvSpPr>
          <p:nvPr>
            <p:ph type="ftr" sz="quarter" idx="3"/>
          </p:nvPr>
        </p:nvSpPr>
        <p:spPr>
          <a:xfrm>
            <a:off x="2387600" y="6596798"/>
            <a:ext cx="7416800" cy="256092"/>
          </a:xfrm>
          <a:prstGeom prst="rect">
            <a:avLst/>
          </a:prstGeom>
        </p:spPr>
        <p:txBody>
          <a:bodyPr vert="horz" lIns="91440" tIns="45720" rIns="91440" bIns="45720" rtlCol="0" anchor="ctr"/>
          <a:lstStyle>
            <a:lvl1pPr algn="l">
              <a:defRPr sz="1000">
                <a:solidFill>
                  <a:schemeClr val="tx1"/>
                </a:solidFill>
              </a:defRPr>
            </a:lvl1pPr>
          </a:lstStyle>
          <a:p>
            <a:r>
              <a:rPr lang="en-US"/>
              <a:t>IJE Practice Group Public Procurement - 14 februari 2023</a:t>
            </a:r>
          </a:p>
        </p:txBody>
      </p:sp>
      <p:sp>
        <p:nvSpPr>
          <p:cNvPr id="3" name="Rectangle 2"/>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4744996"/>
      </p:ext>
    </p:extLst>
  </p:cSld>
  <p:clrMap bg1="lt1" tx1="dk1" bg2="lt2" tx2="dk2" accent1="accent1" accent2="accent2" accent3="accent3" accent4="accent4" accent5="accent5" accent6="accent6" hlink="hlink" folHlink="folHlink"/>
  <p:sldLayoutIdLst>
    <p:sldLayoutId id="2147483785" r:id="rId1"/>
    <p:sldLayoutId id="2147483728" r:id="rId2"/>
    <p:sldLayoutId id="2147483663" r:id="rId3"/>
    <p:sldLayoutId id="2147483759" r:id="rId4"/>
    <p:sldLayoutId id="2147483760" r:id="rId5"/>
    <p:sldLayoutId id="2147483780" r:id="rId6"/>
    <p:sldLayoutId id="2147483782" r:id="rId7"/>
    <p:sldLayoutId id="2147483761" r:id="rId8"/>
    <p:sldLayoutId id="2147483766" r:id="rId9"/>
    <p:sldLayoutId id="2147483779" r:id="rId10"/>
    <p:sldLayoutId id="2147483762" r:id="rId11"/>
    <p:sldLayoutId id="2147483781" r:id="rId12"/>
    <p:sldLayoutId id="2147483765" r:id="rId13"/>
    <p:sldLayoutId id="2147483793" r:id="rId14"/>
    <p:sldLayoutId id="2147483738" r:id="rId15"/>
    <p:sldLayoutId id="2147483787" r:id="rId16"/>
    <p:sldLayoutId id="2147483799" r:id="rId17"/>
    <p:sldLayoutId id="2147483786" r:id="rId18"/>
    <p:sldLayoutId id="2147483769" r:id="rId19"/>
    <p:sldLayoutId id="2147483768" r:id="rId20"/>
    <p:sldLayoutId id="2147483796" r:id="rId21"/>
    <p:sldLayoutId id="2147483797" r:id="rId22"/>
    <p:sldLayoutId id="2147483771" r:id="rId23"/>
    <p:sldLayoutId id="2147483770" r:id="rId24"/>
    <p:sldLayoutId id="2147483775" r:id="rId25"/>
    <p:sldLayoutId id="2147483776" r:id="rId26"/>
    <p:sldLayoutId id="2147483777" r:id="rId27"/>
    <p:sldLayoutId id="2147483778" r:id="rId28"/>
    <p:sldLayoutId id="2147483695" r:id="rId29"/>
    <p:sldLayoutId id="2147483788" r:id="rId30"/>
    <p:sldLayoutId id="2147483789" r:id="rId31"/>
    <p:sldLayoutId id="2147483794" r:id="rId32"/>
    <p:sldLayoutId id="2147483790" r:id="rId33"/>
    <p:sldLayoutId id="2147483791" r:id="rId34"/>
    <p:sldLayoutId id="2147483795" r:id="rId35"/>
    <p:sldLayoutId id="2147483800" r:id="rId36"/>
    <p:sldLayoutId id="2147483801" r:id="rId37"/>
  </p:sldLayoutIdLst>
  <p:hf hdr="0" dt="0"/>
  <p:txStyles>
    <p:titleStyle>
      <a:lvl1pPr algn="l" defTabSz="914400" rtl="0" eaLnBrk="1" latinLnBrk="0" hangingPunct="1">
        <a:lnSpc>
          <a:spcPct val="90000"/>
        </a:lnSpc>
        <a:spcBef>
          <a:spcPct val="0"/>
        </a:spcBef>
        <a:buNone/>
        <a:defRPr sz="3600" kern="1200">
          <a:solidFill>
            <a:schemeClr val="tx1"/>
          </a:solidFill>
          <a:latin typeface="Cambria" panose="02040503050406030204" pitchFamily="18" charset="0"/>
          <a:ea typeface="+mj-ea"/>
          <a:cs typeface="+mj-cs"/>
        </a:defRPr>
      </a:lvl1pPr>
    </p:titleStyle>
    <p:bodyStyle>
      <a:lvl1pPr marL="230188" indent="-230188" algn="l" defTabSz="914400" rtl="0" eaLnBrk="1" latinLnBrk="0" hangingPunct="1">
        <a:lnSpc>
          <a:spcPts val="22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ts val="22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ts val="22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88" userDrawn="1">
          <p15:clr>
            <a:srgbClr val="A4A3A4"/>
          </p15:clr>
        </p15:guide>
        <p15:guide id="3" orient="horz" pos="232">
          <p15:clr>
            <a:srgbClr val="F26B43"/>
          </p15:clr>
        </p15:guide>
        <p15:guide id="4" pos="325" userDrawn="1">
          <p15:clr>
            <a:srgbClr val="F26B43"/>
          </p15:clr>
        </p15:guide>
        <p15:guide id="5" pos="7355" userDrawn="1">
          <p15:clr>
            <a:srgbClr val="F26B43"/>
          </p15:clr>
        </p15:guide>
        <p15:guide id="6" pos="1414" userDrawn="1">
          <p15:clr>
            <a:srgbClr val="A4A3A4"/>
          </p15:clr>
        </p15:guide>
        <p15:guide id="7" pos="1512" userDrawn="1">
          <p15:clr>
            <a:srgbClr val="A4A3A4"/>
          </p15:clr>
        </p15:guide>
        <p15:guide id="10" pos="3790" userDrawn="1">
          <p15:clr>
            <a:srgbClr val="A4A3A4"/>
          </p15:clr>
        </p15:guide>
        <p15:guide id="11" pos="4978" userDrawn="1">
          <p15:clr>
            <a:srgbClr val="A4A3A4"/>
          </p15:clr>
        </p15:guide>
        <p15:guide id="12" pos="5076" userDrawn="1">
          <p15:clr>
            <a:srgbClr val="A4A3A4"/>
          </p15:clr>
        </p15:guide>
        <p15:guide id="13" pos="6168" userDrawn="1">
          <p15:clr>
            <a:srgbClr val="A4A3A4"/>
          </p15:clr>
        </p15:guide>
        <p15:guide id="14" pos="6266" userDrawn="1">
          <p15:clr>
            <a:srgbClr val="A4A3A4"/>
          </p15:clr>
        </p15:guide>
        <p15:guide id="15" pos="2602" userDrawn="1">
          <p15:clr>
            <a:srgbClr val="A4A3A4"/>
          </p15:clr>
        </p15:guide>
        <p15:guide id="16" pos="2700" userDrawn="1">
          <p15:clr>
            <a:srgbClr val="A4A3A4"/>
          </p15:clr>
        </p15:guide>
        <p15:guide id="17" orient="horz" pos="3974">
          <p15:clr>
            <a:srgbClr val="F26B43"/>
          </p15:clr>
        </p15:guide>
        <p15:guide id="18" orient="horz" pos="90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6.xml"/><Relationship Id="rId5" Type="http://schemas.openxmlformats.org/officeDocument/2006/relationships/image" Target="../media/image14.jpg"/><Relationship Id="rId4" Type="http://schemas.openxmlformats.org/officeDocument/2006/relationships/image" Target="../media/image1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8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37.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vert="horz" wrap="square" lIns="0" tIns="0" rIns="0" bIns="0" spcCol="137160" rtlCol="0" anchor="t">
            <a:noAutofit/>
          </a:bodyPr>
          <a:lstStyle/>
          <a:p>
            <a:r>
              <a:rPr lang="fr-FR">
                <a:latin typeface="Arial"/>
                <a:cs typeface="Arial"/>
              </a:rPr>
              <a:t>Période : septembre 2022– septembre 2023</a:t>
            </a:r>
            <a:endParaRPr lang="en-US">
              <a:latin typeface="Arial"/>
              <a:cs typeface="Arial"/>
            </a:endParaRPr>
          </a:p>
        </p:txBody>
      </p:sp>
      <p:sp>
        <p:nvSpPr>
          <p:cNvPr id="3" name="Title 2"/>
          <p:cNvSpPr>
            <a:spLocks noGrp="1"/>
          </p:cNvSpPr>
          <p:nvPr>
            <p:ph type="title"/>
          </p:nvPr>
        </p:nvSpPr>
        <p:spPr/>
        <p:txBody>
          <a:bodyPr/>
          <a:lstStyle/>
          <a:p>
            <a:r>
              <a:rPr lang="fr-FR" sz="2900"/>
              <a:t>Chronique de jurisprudence des chambres francophones du Conseil d’État en matière de marchés publics</a:t>
            </a:r>
            <a:endParaRPr lang="en-US" sz="2900"/>
          </a:p>
        </p:txBody>
      </p:sp>
    </p:spTree>
    <p:extLst>
      <p:ext uri="{BB962C8B-B14F-4D97-AF65-F5344CB8AC3E}">
        <p14:creationId xmlns:p14="http://schemas.microsoft.com/office/powerpoint/2010/main" val="2239855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F125A-F9A7-4529-B083-D1B4AE57244F}"/>
              </a:ext>
            </a:extLst>
          </p:cNvPr>
          <p:cNvSpPr>
            <a:spLocks noGrp="1"/>
          </p:cNvSpPr>
          <p:nvPr>
            <p:ph sz="quarter" idx="18"/>
          </p:nvPr>
        </p:nvSpPr>
        <p:spPr>
          <a:xfrm>
            <a:off x="552035" y="2461644"/>
            <a:ext cx="11121874" cy="4932931"/>
          </a:xfrm>
        </p:spPr>
        <p:txBody>
          <a:bodyPr vert="horz" lIns="0" tIns="0" rIns="0" bIns="0" spcCol="137160" rtlCol="0" anchor="t">
            <a:noAutofit/>
          </a:bodyPr>
          <a:lstStyle/>
          <a:p>
            <a:pPr marL="0" indent="0" algn="just" hangingPunct="0">
              <a:spcBef>
                <a:spcPts val="0"/>
              </a:spcBef>
              <a:spcAft>
                <a:spcPts val="1200"/>
              </a:spcAft>
              <a:buNone/>
            </a:pPr>
            <a:r>
              <a:rPr lang="fr-BE" sz="1800" b="1" dirty="0">
                <a:effectLst/>
                <a:ea typeface="Times New Roman" panose="02020603050405020304" pitchFamily="18" charset="0"/>
              </a:rPr>
              <a:t>« </a:t>
            </a:r>
            <a:r>
              <a:rPr lang="fr-BE" sz="1800" b="1" i="1" dirty="0">
                <a:effectLst/>
                <a:ea typeface="Times New Roman" panose="02020603050405020304" pitchFamily="18" charset="0"/>
              </a:rPr>
              <a:t>Dans un contexte d’allotissement</a:t>
            </a:r>
            <a:r>
              <a:rPr lang="fr-BE" sz="1800" i="1" dirty="0">
                <a:effectLst/>
                <a:ea typeface="Times New Roman" panose="02020603050405020304" pitchFamily="18" charset="0"/>
              </a:rPr>
              <a:t>, la </a:t>
            </a:r>
            <a:r>
              <a:rPr lang="fr-BE" sz="1800" b="1" i="1" dirty="0">
                <a:effectLst/>
                <a:ea typeface="Times New Roman" panose="02020603050405020304" pitchFamily="18" charset="0"/>
              </a:rPr>
              <a:t>sélection se fait séparément pour chaque lot</a:t>
            </a:r>
            <a:r>
              <a:rPr lang="fr-BE" sz="1800" i="1" dirty="0">
                <a:effectLst/>
                <a:ea typeface="Times New Roman" panose="02020603050405020304" pitchFamily="18" charset="0"/>
              </a:rPr>
              <a:t>, puisque ceux-ci sont susceptibles d’être attribués séparément, en principe en vue d’une exécution distincte (article 2, 52°, de la loi du 17 juin 2016 relative aux marchés publics). Lorsque le pouvoir adjudicateur attribue</a:t>
            </a:r>
            <a:r>
              <a:rPr lang="fr-BE" sz="1800" i="1" dirty="0">
                <a:ea typeface="Times New Roman" panose="02020603050405020304" pitchFamily="18" charset="0"/>
              </a:rPr>
              <a:t> </a:t>
            </a:r>
            <a:r>
              <a:rPr lang="fr-BE" sz="1800" b="1" i="1" dirty="0">
                <a:solidFill>
                  <a:srgbClr val="182440"/>
                </a:solidFill>
                <a:latin typeface="Arial"/>
                <a:ea typeface="Cambria"/>
                <a:cs typeface="Arial"/>
              </a:rPr>
              <a:t>plusieurs lots</a:t>
            </a:r>
            <a:r>
              <a:rPr lang="fr-BE" sz="1800" i="1" dirty="0">
                <a:ea typeface="Times New Roman" panose="02020603050405020304" pitchFamily="18" charset="0"/>
              </a:rPr>
              <a:t> </a:t>
            </a:r>
            <a:r>
              <a:rPr lang="fr-BE" sz="1800" i="1" dirty="0">
                <a:effectLst/>
                <a:ea typeface="Times New Roman" panose="02020603050405020304" pitchFamily="18" charset="0"/>
              </a:rPr>
              <a:t>à un seul et </a:t>
            </a:r>
            <a:r>
              <a:rPr lang="fr-BE" sz="1800" b="1" i="1" dirty="0">
                <a:latin typeface="Arial"/>
                <a:ea typeface="Cambria"/>
                <a:cs typeface="Arial"/>
              </a:rPr>
              <a:t>même soumissionnaire</a:t>
            </a:r>
            <a:r>
              <a:rPr lang="fr-BE" sz="1800" i="1" dirty="0">
                <a:effectLst/>
                <a:ea typeface="Times New Roman" panose="02020603050405020304" pitchFamily="18" charset="0"/>
              </a:rPr>
              <a:t>, il doit vérifier la </a:t>
            </a:r>
            <a:r>
              <a:rPr lang="fr-BE" sz="1800" b="1" i="1" dirty="0">
                <a:effectLst/>
                <a:ea typeface="Times New Roman" panose="02020603050405020304" pitchFamily="18" charset="0"/>
              </a:rPr>
              <a:t>capacité</a:t>
            </a:r>
            <a:r>
              <a:rPr lang="fr-BE" sz="1800" i="1" dirty="0">
                <a:effectLst/>
                <a:ea typeface="Times New Roman" panose="02020603050405020304" pitchFamily="18" charset="0"/>
              </a:rPr>
              <a:t> de celui-ci </a:t>
            </a:r>
            <a:r>
              <a:rPr lang="fr-BE" sz="1800" b="1" i="1" dirty="0">
                <a:effectLst/>
                <a:ea typeface="Times New Roman" panose="02020603050405020304" pitchFamily="18" charset="0"/>
              </a:rPr>
              <a:t>à réaliser les prestations qui font l’objet de l’ensemble des lots combinés </a:t>
            </a:r>
            <a:r>
              <a:rPr lang="fr-BE" sz="1800" dirty="0">
                <a:effectLst/>
                <a:ea typeface="Times New Roman" panose="02020603050405020304" pitchFamily="18" charset="0"/>
              </a:rPr>
              <a:t>»</a:t>
            </a:r>
            <a:endParaRPr lang="en-US" dirty="0"/>
          </a:p>
          <a:p>
            <a:pPr marL="0" indent="0" algn="just" hangingPunct="0">
              <a:spcBef>
                <a:spcPts val="0"/>
              </a:spcBef>
              <a:spcAft>
                <a:spcPts val="1200"/>
              </a:spcAft>
              <a:buNone/>
            </a:pPr>
            <a:r>
              <a:rPr lang="fr-BE" sz="1800" dirty="0">
                <a:ea typeface="Times New Roman" panose="02020603050405020304" pitchFamily="18" charset="0"/>
              </a:rPr>
              <a:t>Un des critères des sélection était : « </a:t>
            </a:r>
            <a:r>
              <a:rPr lang="fr-BE" sz="1800" i="1" dirty="0">
                <a:ea typeface="Times New Roman" panose="02020603050405020304" pitchFamily="18" charset="0"/>
              </a:rPr>
              <a:t>la liste des principaux services prestées au cours des trois dernières années</a:t>
            </a:r>
            <a:r>
              <a:rPr lang="fr-BE" sz="1800" dirty="0">
                <a:ea typeface="Times New Roman" panose="02020603050405020304" pitchFamily="18" charset="0"/>
              </a:rPr>
              <a:t> ». </a:t>
            </a:r>
            <a:endParaRPr lang="fr-BE" sz="1800" dirty="0">
              <a:ea typeface="Times New Roman" panose="02020603050405020304" pitchFamily="18" charset="0"/>
              <a:cs typeface="Arial"/>
            </a:endParaRPr>
          </a:p>
          <a:p>
            <a:pPr marL="0" indent="0" algn="just" hangingPunct="0">
              <a:spcBef>
                <a:spcPts val="0"/>
              </a:spcBef>
              <a:spcAft>
                <a:spcPts val="1200"/>
              </a:spcAft>
              <a:buNone/>
            </a:pPr>
            <a:r>
              <a:rPr lang="fr-BE" sz="1800" dirty="0">
                <a:effectLst/>
                <a:ea typeface="Times New Roman" panose="02020603050405020304" pitchFamily="18" charset="0"/>
              </a:rPr>
              <a:t>A l’égard des références </a:t>
            </a:r>
            <a:r>
              <a:rPr lang="fr-BE" sz="1800" dirty="0">
                <a:ea typeface="Times New Roman" panose="02020603050405020304" pitchFamily="18" charset="0"/>
              </a:rPr>
              <a:t>portant sur les services prestés le </a:t>
            </a:r>
            <a:r>
              <a:rPr lang="fr-BE" sz="1800" dirty="0" err="1">
                <a:ea typeface="Times New Roman" panose="02020603050405020304" pitchFamily="18" charset="0"/>
              </a:rPr>
              <a:t>C.E</a:t>
            </a:r>
            <a:r>
              <a:rPr lang="fr-BE" sz="1800" dirty="0">
                <a:ea typeface="Times New Roman" panose="02020603050405020304" pitchFamily="18" charset="0"/>
              </a:rPr>
              <a:t>. indique : </a:t>
            </a:r>
            <a:endParaRPr lang="fr-BE" sz="1800" dirty="0">
              <a:effectLst/>
              <a:ea typeface="Times New Roman" panose="02020603050405020304" pitchFamily="18" charset="0"/>
            </a:endParaRPr>
          </a:p>
          <a:p>
            <a:pPr marL="0" indent="0" algn="just" hangingPunct="0">
              <a:spcBef>
                <a:spcPts val="0"/>
              </a:spcBef>
              <a:spcAft>
                <a:spcPts val="1200"/>
              </a:spcAft>
              <a:buNone/>
            </a:pPr>
            <a:endParaRPr lang="fr-BE" sz="1800" dirty="0">
              <a:effectLst/>
              <a:ea typeface="Times New Roman" panose="02020603050405020304" pitchFamily="18" charset="0"/>
            </a:endParaRPr>
          </a:p>
          <a:p>
            <a:pPr marL="229870" indent="-229870" algn="just" hangingPunct="0">
              <a:spcBef>
                <a:spcPts val="0"/>
              </a:spcBef>
              <a:spcAft>
                <a:spcPts val="1200"/>
              </a:spcAft>
            </a:pPr>
            <a:endParaRPr lang="fr-BE" dirty="0">
              <a:effectLst/>
              <a:ea typeface="Times New Roman" panose="02020603050405020304" pitchFamily="18" charset="0"/>
              <a:cs typeface="Arial" panose="020B0604020202020204"/>
            </a:endParaRPr>
          </a:p>
        </p:txBody>
      </p:sp>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10</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a:t>National Tender Day – 19 </a:t>
            </a:r>
            <a:r>
              <a:rPr lang="en-US" err="1"/>
              <a:t>octobre</a:t>
            </a:r>
            <a:r>
              <a:rPr lang="en-US"/>
              <a:t> 2023</a:t>
            </a:r>
          </a:p>
        </p:txBody>
      </p:sp>
      <p:sp>
        <p:nvSpPr>
          <p:cNvPr id="3" name="Text Placeholder 2">
            <a:extLst>
              <a:ext uri="{FF2B5EF4-FFF2-40B4-BE49-F238E27FC236}">
                <a16:creationId xmlns:a16="http://schemas.microsoft.com/office/drawing/2014/main" id="{58E4C9C9-B2F2-40FE-22BC-8E58AA1D0FD7}"/>
              </a:ext>
            </a:extLst>
          </p:cNvPr>
          <p:cNvSpPr>
            <a:spLocks noGrp="1"/>
          </p:cNvSpPr>
          <p:nvPr>
            <p:ph type="body" idx="1"/>
          </p:nvPr>
        </p:nvSpPr>
        <p:spPr>
          <a:xfrm>
            <a:off x="515937" y="1863774"/>
            <a:ext cx="11160124" cy="435600"/>
          </a:xfrm>
        </p:spPr>
        <p:txBody>
          <a:bodyPr/>
          <a:lstStyle/>
          <a:p>
            <a:r>
              <a:rPr lang="fr-BE" b="0">
                <a:latin typeface="Cambria"/>
                <a:ea typeface="Cambria"/>
              </a:rPr>
              <a:t>Établissement des critères de sélection – Allotissement</a:t>
            </a:r>
            <a:endParaRPr lang="fr-BE" b="0"/>
          </a:p>
        </p:txBody>
      </p:sp>
      <p:sp>
        <p:nvSpPr>
          <p:cNvPr id="5" name="Title 5">
            <a:extLst>
              <a:ext uri="{FF2B5EF4-FFF2-40B4-BE49-F238E27FC236}">
                <a16:creationId xmlns:a16="http://schemas.microsoft.com/office/drawing/2014/main" id="{7FE0221C-0CC9-4091-406A-DD7EA690CD7B}"/>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256.144 du 27 mars 2023, </a:t>
            </a:r>
            <a:r>
              <a:rPr lang="fr-FR" sz="2800" i="1" dirty="0">
                <a:solidFill>
                  <a:srgbClr val="0073CF"/>
                </a:solidFill>
              </a:rPr>
              <a:t>S.A. </a:t>
            </a:r>
            <a:r>
              <a:rPr lang="fr-FR" sz="2800" i="1" dirty="0" err="1">
                <a:solidFill>
                  <a:srgbClr val="0073CF"/>
                </a:solidFill>
              </a:rPr>
              <a:t>TPRECUP</a:t>
            </a:r>
            <a:r>
              <a:rPr lang="fr-FR" sz="2800" i="1" dirty="0">
                <a:solidFill>
                  <a:srgbClr val="0073CF"/>
                </a:solidFill>
              </a:rPr>
              <a:t> </a:t>
            </a:r>
            <a:r>
              <a:rPr lang="fr-FR" sz="2800" dirty="0">
                <a:solidFill>
                  <a:srgbClr val="0073CF"/>
                </a:solidFill>
              </a:rPr>
              <a:t>(extrême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ED6F1E2B-E93F-F179-7EEB-EDB28DA3EEFE}"/>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II. SELECTION</a:t>
            </a:r>
            <a:endParaRPr kumimoji="0" lang="en-US" sz="10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
        <p:nvSpPr>
          <p:cNvPr id="15" name="Rectangle 14">
            <a:extLst>
              <a:ext uri="{FF2B5EF4-FFF2-40B4-BE49-F238E27FC236}">
                <a16:creationId xmlns:a16="http://schemas.microsoft.com/office/drawing/2014/main" id="{86B29FDA-1B75-DFE8-F5E8-4E33D3319715}"/>
              </a:ext>
            </a:extLst>
          </p:cNvPr>
          <p:cNvSpPr/>
          <p:nvPr/>
        </p:nvSpPr>
        <p:spPr>
          <a:xfrm>
            <a:off x="548640" y="5078849"/>
            <a:ext cx="11125269" cy="1219613"/>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ontent Placeholder 1">
            <a:extLst>
              <a:ext uri="{FF2B5EF4-FFF2-40B4-BE49-F238E27FC236}">
                <a16:creationId xmlns:a16="http://schemas.microsoft.com/office/drawing/2014/main" id="{FC1E7B93-E714-EF6E-3810-13575610ECC9}"/>
              </a:ext>
            </a:extLst>
          </p:cNvPr>
          <p:cNvSpPr txBox="1">
            <a:spLocks/>
          </p:cNvSpPr>
          <p:nvPr/>
        </p:nvSpPr>
        <p:spPr>
          <a:xfrm>
            <a:off x="891068" y="5281658"/>
            <a:ext cx="10409862" cy="813994"/>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hangingPunct="0">
              <a:spcBef>
                <a:spcPts val="0"/>
              </a:spcBef>
              <a:spcAft>
                <a:spcPts val="1200"/>
              </a:spcAft>
              <a:buFont typeface="Arial" panose="020B0604020202020204" pitchFamily="34" charset="0"/>
              <a:buNone/>
            </a:pPr>
            <a:r>
              <a:rPr lang="fr-BE" sz="1400" dirty="0">
                <a:ea typeface="Times New Roman" panose="02020603050405020304" pitchFamily="18" charset="0"/>
              </a:rPr>
              <a:t>« </a:t>
            </a:r>
            <a:r>
              <a:rPr lang="fr-BE" sz="1400" i="1" dirty="0">
                <a:ea typeface="Times New Roman" panose="02020603050405020304" pitchFamily="18" charset="0"/>
              </a:rPr>
              <a:t>Dès lors qu’il est possible de soumissionner pour un lot ou certains d’entre eux et que les trois lots du marché ont des objets distincts, les critères de sélection doivent permettre de vérifier que le candidat ou le soumissionnaire est capable d’exécuter chaque lot du marché pour lequel il a déposé offre </a:t>
            </a:r>
            <a:r>
              <a:rPr lang="fr-BE" sz="1400" dirty="0">
                <a:ea typeface="Times New Roman" panose="02020603050405020304" pitchFamily="18" charset="0"/>
              </a:rPr>
              <a:t>»</a:t>
            </a:r>
            <a:endParaRPr lang="fr-BE" sz="1400" dirty="0">
              <a:ea typeface="Times New Roman" panose="02020603050405020304" pitchFamily="18" charset="0"/>
              <a:cs typeface="Arial"/>
            </a:endParaRPr>
          </a:p>
          <a:p>
            <a:pPr marL="0" indent="0" hangingPunct="0">
              <a:spcBef>
                <a:spcPts val="0"/>
              </a:spcBef>
              <a:spcAft>
                <a:spcPts val="1200"/>
              </a:spcAft>
              <a:buFont typeface="Arial" panose="020B0604020202020204" pitchFamily="34" charset="0"/>
              <a:buNone/>
            </a:pPr>
            <a:endParaRPr lang="fr-BE" sz="1400" dirty="0">
              <a:ea typeface="Times New Roman" panose="02020603050405020304" pitchFamily="18" charset="0"/>
            </a:endParaRPr>
          </a:p>
          <a:p>
            <a:pPr marL="0" indent="0" hangingPunct="0">
              <a:spcBef>
                <a:spcPts val="0"/>
              </a:spcBef>
              <a:spcAft>
                <a:spcPts val="1200"/>
              </a:spcAft>
              <a:buFont typeface="Arial" panose="020B0604020202020204" pitchFamily="34" charset="0"/>
              <a:buNone/>
            </a:pPr>
            <a:endParaRPr lang="fr-BE" sz="1400" dirty="0">
              <a:ea typeface="Times New Roman" panose="02020603050405020304" pitchFamily="18" charset="0"/>
            </a:endParaRPr>
          </a:p>
          <a:p>
            <a:pPr marL="229870" indent="-229870" hangingPunct="0">
              <a:spcBef>
                <a:spcPts val="0"/>
              </a:spcBef>
              <a:spcAft>
                <a:spcPts val="1200"/>
              </a:spcAft>
            </a:pPr>
            <a:endParaRPr lang="fr-BE" sz="1600" dirty="0">
              <a:ea typeface="Times New Roman" panose="02020603050405020304" pitchFamily="18" charset="0"/>
              <a:cs typeface="Arial" panose="020B0604020202020204"/>
            </a:endParaRPr>
          </a:p>
        </p:txBody>
      </p:sp>
    </p:spTree>
    <p:extLst>
      <p:ext uri="{BB962C8B-B14F-4D97-AF65-F5344CB8AC3E}">
        <p14:creationId xmlns:p14="http://schemas.microsoft.com/office/powerpoint/2010/main" val="2081781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F125A-F9A7-4529-B083-D1B4AE57244F}"/>
              </a:ext>
            </a:extLst>
          </p:cNvPr>
          <p:cNvSpPr>
            <a:spLocks noGrp="1"/>
          </p:cNvSpPr>
          <p:nvPr>
            <p:ph sz="quarter" idx="18"/>
          </p:nvPr>
        </p:nvSpPr>
        <p:spPr>
          <a:xfrm>
            <a:off x="508635" y="2446442"/>
            <a:ext cx="11160124" cy="4932931"/>
          </a:xfrm>
        </p:spPr>
        <p:txBody>
          <a:bodyPr vert="horz" lIns="0" tIns="0" rIns="0" bIns="0" spcCol="137160" rtlCol="0" anchor="t">
            <a:noAutofit/>
          </a:bodyPr>
          <a:lstStyle/>
          <a:p>
            <a:pPr marL="0" indent="0" algn="just">
              <a:spcAft>
                <a:spcPts val="1200"/>
              </a:spcAft>
              <a:buNone/>
            </a:pPr>
            <a:r>
              <a:rPr lang="fr-BE" sz="1800" dirty="0">
                <a:effectLst/>
                <a:ea typeface="Times New Roman" panose="02020603050405020304" pitchFamily="18" charset="0"/>
              </a:rPr>
              <a:t>La partie requérante conteste le motif de sa </a:t>
            </a:r>
            <a:r>
              <a:rPr lang="fr-BE" sz="1800" dirty="0">
                <a:ea typeface="Times New Roman" panose="02020603050405020304" pitchFamily="18" charset="0"/>
              </a:rPr>
              <a:t>non-sélection. Elle soutient qu’elle</a:t>
            </a:r>
            <a:r>
              <a:rPr lang="fr-BE" sz="1800" dirty="0">
                <a:effectLst/>
                <a:ea typeface="Times New Roman" panose="02020603050405020304" pitchFamily="18" charset="0"/>
              </a:rPr>
              <a:t> </a:t>
            </a:r>
            <a:r>
              <a:rPr lang="fr-BE" sz="1800" dirty="0">
                <a:ea typeface="Times New Roman" panose="02020603050405020304" pitchFamily="18" charset="0"/>
              </a:rPr>
              <a:t>présentait, dans son offre, </a:t>
            </a:r>
            <a:r>
              <a:rPr lang="fr-BE" sz="1800" dirty="0">
                <a:effectLst/>
                <a:ea typeface="Times New Roman" panose="02020603050405020304" pitchFamily="18" charset="0"/>
              </a:rPr>
              <a:t>un chiffre</a:t>
            </a:r>
            <a:r>
              <a:rPr lang="fr-BE" sz="1800" dirty="0">
                <a:ea typeface="Times New Roman" panose="02020603050405020304" pitchFamily="18" charset="0"/>
              </a:rPr>
              <a:t> </a:t>
            </a:r>
            <a:r>
              <a:rPr lang="fr-BE" sz="1800" dirty="0">
                <a:effectLst/>
                <a:ea typeface="Times New Roman" panose="02020603050405020304" pitchFamily="18" charset="0"/>
              </a:rPr>
              <a:t>d’affaires cumulé </a:t>
            </a:r>
            <a:r>
              <a:rPr lang="fr-BE" sz="1800" dirty="0">
                <a:ea typeface="Times New Roman" panose="02020603050405020304" pitchFamily="18" charset="0"/>
              </a:rPr>
              <a:t>(</a:t>
            </a:r>
            <a:r>
              <a:rPr lang="fr-BE" sz="1800" dirty="0">
                <a:effectLst/>
                <a:ea typeface="Times New Roman" panose="02020603050405020304" pitchFamily="18" charset="0"/>
              </a:rPr>
              <a:t>relatif à la promotion immobilière sur les trois dernières années</a:t>
            </a:r>
            <a:r>
              <a:rPr lang="fr-BE" sz="1800" dirty="0">
                <a:ea typeface="Times New Roman" panose="02020603050405020304" pitchFamily="18" charset="0"/>
              </a:rPr>
              <a:t>)</a:t>
            </a:r>
            <a:r>
              <a:rPr lang="fr-BE" sz="1800" dirty="0">
                <a:effectLst/>
                <a:ea typeface="Times New Roman" panose="02020603050405020304" pitchFamily="18" charset="0"/>
              </a:rPr>
              <a:t> atteignant le seuil d’exigence minimale de 120 millions d’euros</a:t>
            </a:r>
            <a:r>
              <a:rPr lang="fr-BE" sz="1800" dirty="0">
                <a:ea typeface="Times New Roman" panose="02020603050405020304" pitchFamily="18" charset="0"/>
              </a:rPr>
              <a:t> qui en vertu du CSC, devait être compris comme le</a:t>
            </a:r>
            <a:r>
              <a:rPr lang="fr-BE" sz="1800" dirty="0">
                <a:effectLst/>
                <a:ea typeface="Times New Roman" panose="02020603050405020304" pitchFamily="18" charset="0"/>
              </a:rPr>
              <a:t> chiffre d’affaires repris dans la classe 70 du compte de résultat </a:t>
            </a:r>
            <a:r>
              <a:rPr lang="fr-BE" sz="1800" dirty="0">
                <a:ea typeface="Times New Roman" panose="02020603050405020304" pitchFamily="18" charset="0"/>
              </a:rPr>
              <a:t>du soumissionnaire</a:t>
            </a:r>
            <a:r>
              <a:rPr lang="fr-BE" sz="1800" dirty="0">
                <a:solidFill>
                  <a:schemeClr val="accent3"/>
                </a:solidFill>
                <a:effectLst/>
                <a:ea typeface="Times New Roman" panose="02020603050405020304" pitchFamily="18" charset="0"/>
              </a:rPr>
              <a:t>.</a:t>
            </a:r>
            <a:r>
              <a:rPr lang="fr-BE" sz="1800" dirty="0">
                <a:effectLst/>
                <a:ea typeface="Times New Roman" panose="02020603050405020304" pitchFamily="18" charset="0"/>
              </a:rPr>
              <a:t> </a:t>
            </a:r>
          </a:p>
          <a:p>
            <a:pPr marL="0" indent="0" algn="just">
              <a:spcAft>
                <a:spcPts val="1200"/>
              </a:spcAft>
              <a:buNone/>
            </a:pPr>
            <a:r>
              <a:rPr lang="fr-BE" sz="1800" dirty="0">
                <a:ea typeface="Times New Roman" panose="02020603050405020304" pitchFamily="18" charset="0"/>
              </a:rPr>
              <a:t>Elle</a:t>
            </a:r>
            <a:r>
              <a:rPr lang="fr-BE" sz="1800" dirty="0">
                <a:effectLst/>
                <a:ea typeface="Times New Roman" panose="02020603050405020304" pitchFamily="18" charset="0"/>
              </a:rPr>
              <a:t> </a:t>
            </a:r>
            <a:r>
              <a:rPr lang="fr-BE" sz="1800" dirty="0">
                <a:ea typeface="Times New Roman" panose="02020603050405020304" pitchFamily="18" charset="0"/>
              </a:rPr>
              <a:t>fait</a:t>
            </a:r>
            <a:r>
              <a:rPr lang="fr-BE" sz="1800" dirty="0">
                <a:effectLst/>
                <a:ea typeface="Times New Roman" panose="02020603050405020304" pitchFamily="18" charset="0"/>
              </a:rPr>
              <a:t> valoir que le document descriptif ne contient pas cette exigence et que l’interprétation de la notion de chiffre d’affaires donnée par le pouvoir adjudicateur méconnaît manifestement la réglementation relative aux marchés publics.</a:t>
            </a:r>
            <a:r>
              <a:rPr lang="fr-BE" sz="1800" dirty="0">
                <a:ea typeface="Times New Roman" panose="02020603050405020304" pitchFamily="18" charset="0"/>
              </a:rPr>
              <a:t> </a:t>
            </a:r>
            <a:endParaRPr lang="en-US" sz="1800" dirty="0">
              <a:cs typeface="Arial"/>
            </a:endParaRPr>
          </a:p>
          <a:p>
            <a:pPr marL="229870" indent="-229870" algn="just" hangingPunct="0">
              <a:spcAft>
                <a:spcPts val="1200"/>
              </a:spcAft>
              <a:buClr>
                <a:schemeClr val="accent6"/>
              </a:buClr>
            </a:pPr>
            <a:r>
              <a:rPr lang="fr-BE" sz="1800" dirty="0">
                <a:ea typeface="Times New Roman" panose="02020603050405020304" pitchFamily="18" charset="0"/>
              </a:rPr>
              <a:t>Le C.E. constate d'abord, « c</a:t>
            </a:r>
            <a:r>
              <a:rPr lang="fr-BE" sz="1800" i="1" dirty="0">
                <a:ea typeface="Times New Roman" panose="02020603050405020304" pitchFamily="18" charset="0"/>
              </a:rPr>
              <a:t>ertes, la réglementation relative aux marchés publics ne définit pas la notion de "chiffre d’affaires" dont la déclaration peut être exigée au titre de critère de sélection relatif à la capacité économique et financière des candidats ou des soumissionnaires </a:t>
            </a:r>
            <a:r>
              <a:rPr lang="fr-BE" sz="1800" dirty="0">
                <a:ea typeface="Times New Roman" panose="02020603050405020304" pitchFamily="18" charset="0"/>
              </a:rPr>
              <a:t>».</a:t>
            </a:r>
            <a:endParaRPr lang="fr-BE" sz="1800" dirty="0">
              <a:effectLst/>
              <a:ea typeface="Times New Roman" panose="02020603050405020304" pitchFamily="18" charset="0"/>
              <a:cs typeface="Arial"/>
            </a:endParaRPr>
          </a:p>
        </p:txBody>
      </p:sp>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11</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a:t>National Tender Day – 19 </a:t>
            </a:r>
            <a:r>
              <a:rPr lang="en-US" err="1"/>
              <a:t>octobre</a:t>
            </a:r>
            <a:r>
              <a:rPr lang="en-US"/>
              <a:t> 2023</a:t>
            </a:r>
          </a:p>
        </p:txBody>
      </p:sp>
      <p:sp>
        <p:nvSpPr>
          <p:cNvPr id="3" name="Text Placeholder 2">
            <a:extLst>
              <a:ext uri="{FF2B5EF4-FFF2-40B4-BE49-F238E27FC236}">
                <a16:creationId xmlns:a16="http://schemas.microsoft.com/office/drawing/2014/main" id="{58E4C9C9-B2F2-40FE-22BC-8E58AA1D0FD7}"/>
              </a:ext>
            </a:extLst>
          </p:cNvPr>
          <p:cNvSpPr>
            <a:spLocks noGrp="1"/>
          </p:cNvSpPr>
          <p:nvPr>
            <p:ph type="body" idx="1"/>
          </p:nvPr>
        </p:nvSpPr>
        <p:spPr>
          <a:xfrm>
            <a:off x="515937" y="1865060"/>
            <a:ext cx="11160124" cy="435600"/>
          </a:xfrm>
        </p:spPr>
        <p:txBody>
          <a:bodyPr/>
          <a:lstStyle/>
          <a:p>
            <a:r>
              <a:rPr lang="fr-BE" b="0" dirty="0">
                <a:latin typeface="Cambria"/>
                <a:ea typeface="Cambria"/>
              </a:rPr>
              <a:t>Capacité économique et financière – Définition du chiffre d’affaires</a:t>
            </a:r>
          </a:p>
          <a:p>
            <a:endParaRPr lang="fr-BE" b="0" dirty="0">
              <a:latin typeface="Cambria"/>
              <a:ea typeface="Cambria"/>
            </a:endParaRPr>
          </a:p>
        </p:txBody>
      </p:sp>
      <p:sp>
        <p:nvSpPr>
          <p:cNvPr id="5" name="Title 5">
            <a:extLst>
              <a:ext uri="{FF2B5EF4-FFF2-40B4-BE49-F238E27FC236}">
                <a16:creationId xmlns:a16="http://schemas.microsoft.com/office/drawing/2014/main" id="{62B2C5D6-EE04-2B2B-51AA-372574CDE339}"/>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 580 du 24 mai 2023, </a:t>
            </a:r>
            <a:r>
              <a:rPr lang="fr-FR" sz="2800" i="1" dirty="0">
                <a:solidFill>
                  <a:srgbClr val="0073CF"/>
                </a:solidFill>
              </a:rPr>
              <a:t>S.A. </a:t>
            </a:r>
            <a:r>
              <a:rPr lang="fr-FR" sz="2800" i="1" dirty="0" err="1">
                <a:solidFill>
                  <a:srgbClr val="0073CF"/>
                </a:solidFill>
              </a:rPr>
              <a:t>CIT</a:t>
            </a:r>
            <a:r>
              <a:rPr lang="fr-FR" sz="2800" i="1" dirty="0">
                <a:solidFill>
                  <a:srgbClr val="0073CF"/>
                </a:solidFill>
              </a:rPr>
              <a:t> </a:t>
            </a:r>
            <a:r>
              <a:rPr lang="fr-FR" sz="2800" i="1" dirty="0" err="1">
                <a:solidFill>
                  <a:srgbClr val="0073CF"/>
                </a:solidFill>
              </a:rPr>
              <a:t>BLATON</a:t>
            </a:r>
            <a:r>
              <a:rPr lang="fr-FR" sz="2800" i="1" dirty="0">
                <a:solidFill>
                  <a:srgbClr val="0073CF"/>
                </a:solidFill>
              </a:rPr>
              <a:t> </a:t>
            </a:r>
            <a:r>
              <a:rPr lang="fr-FR" sz="2800" dirty="0">
                <a:solidFill>
                  <a:srgbClr val="0073CF"/>
                </a:solidFill>
              </a:rPr>
              <a:t>et consorts (extrême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41BCC62A-BA3A-1014-6890-6E7FA0F834D6}"/>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II. SELECTION</a:t>
            </a:r>
            <a:endParaRPr kumimoji="0" lang="en-US" sz="10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550461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F125A-F9A7-4529-B083-D1B4AE57244F}"/>
              </a:ext>
            </a:extLst>
          </p:cNvPr>
          <p:cNvSpPr>
            <a:spLocks noGrp="1"/>
          </p:cNvSpPr>
          <p:nvPr>
            <p:ph sz="quarter" idx="18"/>
          </p:nvPr>
        </p:nvSpPr>
        <p:spPr>
          <a:xfrm>
            <a:off x="515939" y="2434590"/>
            <a:ext cx="11160124" cy="4645361"/>
          </a:xfrm>
        </p:spPr>
        <p:txBody>
          <a:bodyPr vert="horz" lIns="0" tIns="0" rIns="0" bIns="0" spcCol="137160" rtlCol="0" anchor="t">
            <a:noAutofit/>
          </a:bodyPr>
          <a:lstStyle/>
          <a:p>
            <a:pPr marL="229870" indent="-229870">
              <a:spcAft>
                <a:spcPts val="1200"/>
              </a:spcAft>
              <a:buClr>
                <a:schemeClr val="accent6"/>
              </a:buClr>
            </a:pPr>
            <a:r>
              <a:rPr lang="fr-BE" sz="1800" dirty="0">
                <a:ea typeface="Times New Roman" panose="02020603050405020304" pitchFamily="18" charset="0"/>
              </a:rPr>
              <a:t>Ensuite, il étudie le CSC et indique : « l</a:t>
            </a:r>
            <a:r>
              <a:rPr lang="fr-BE" sz="1800" i="1" dirty="0">
                <a:ea typeface="Times New Roman" panose="02020603050405020304" pitchFamily="18" charset="0"/>
              </a:rPr>
              <a:t>e</a:t>
            </a:r>
            <a:r>
              <a:rPr lang="fr-BE" sz="1800" i="1" dirty="0">
                <a:effectLst/>
                <a:ea typeface="Times New Roman" panose="02020603050405020304" pitchFamily="18" charset="0"/>
              </a:rPr>
              <a:t> document descriptif relatif au marché litigieux précise toutefois que </a:t>
            </a:r>
            <a:r>
              <a:rPr lang="fr-BE" sz="1800" i="1" dirty="0">
                <a:ea typeface="Times New Roman" panose="02020603050405020304" pitchFamily="18" charset="0"/>
              </a:rPr>
              <a:t>"</a:t>
            </a:r>
            <a:r>
              <a:rPr lang="fr-BE" sz="1800" i="1" dirty="0">
                <a:effectLst/>
                <a:ea typeface="Times New Roman" panose="02020603050405020304" pitchFamily="18" charset="0"/>
              </a:rPr>
              <a:t>le chiffre d’affaires est établi sur base des bilans établis pour les années 2019, 2020 et 2021</a:t>
            </a:r>
            <a:r>
              <a:rPr lang="fr-BE" sz="1800" i="1" dirty="0">
                <a:ea typeface="Times New Roman" panose="02020603050405020304" pitchFamily="18" charset="0"/>
              </a:rPr>
              <a:t>"</a:t>
            </a:r>
            <a:r>
              <a:rPr lang="fr-BE" sz="1800" i="1" dirty="0">
                <a:effectLst/>
                <a:ea typeface="Times New Roman" panose="02020603050405020304" pitchFamily="18" charset="0"/>
              </a:rPr>
              <a:t> à déposer à la Banque Nationale, renvoyant ainsi à un document des comptes annuels pour déterminer le chiffre d’affaires des candidats. En droit comptable, l’article 3:90 de l’arrêté royal du 29 avril 2019 portant exécution du Code des sociétés et des associations détermine le « contenu de certaines rubriques du compte de résultat », qui, avec le bilan et les annexes de la société, compose les comptes annuels. Cette disposition définit notamment le contenu des rubriques « chiffre d’affaires » (</a:t>
            </a:r>
            <a:r>
              <a:rPr lang="fr-BE" sz="1800" i="1" dirty="0" err="1">
                <a:effectLst/>
                <a:ea typeface="Times New Roman" panose="02020603050405020304" pitchFamily="18" charset="0"/>
              </a:rPr>
              <a:t>I.A</a:t>
            </a:r>
            <a:r>
              <a:rPr lang="fr-BE" sz="1800" i="1" dirty="0">
                <a:effectLst/>
                <a:ea typeface="Times New Roman" panose="02020603050405020304" pitchFamily="18" charset="0"/>
              </a:rPr>
              <a:t>), « autres produits d’exploitation » (</a:t>
            </a:r>
            <a:r>
              <a:rPr lang="fr-BE" sz="1800" i="1" dirty="0" err="1">
                <a:effectLst/>
                <a:ea typeface="Times New Roman" panose="02020603050405020304" pitchFamily="18" charset="0"/>
              </a:rPr>
              <a:t>I.D</a:t>
            </a:r>
            <a:r>
              <a:rPr lang="fr-BE" sz="1800" i="1" dirty="0">
                <a:effectLst/>
                <a:ea typeface="Times New Roman" panose="02020603050405020304" pitchFamily="18" charset="0"/>
              </a:rPr>
              <a:t>) et « produits d’exploitation non récurrents</a:t>
            </a:r>
            <a:r>
              <a:rPr lang="fr-BE" sz="1800" i="1" dirty="0">
                <a:ea typeface="Times New Roman" panose="02020603050405020304" pitchFamily="18" charset="0"/>
              </a:rPr>
              <a:t>»</a:t>
            </a:r>
            <a:r>
              <a:rPr lang="fr-BE" sz="1800" i="1" dirty="0">
                <a:effectLst/>
                <a:ea typeface="Times New Roman" panose="02020603050405020304" pitchFamily="18" charset="0"/>
              </a:rPr>
              <a:t> (</a:t>
            </a:r>
            <a:r>
              <a:rPr lang="fr-BE" sz="1800" i="1" dirty="0" err="1">
                <a:effectLst/>
                <a:ea typeface="Times New Roman" panose="02020603050405020304" pitchFamily="18" charset="0"/>
              </a:rPr>
              <a:t>I.E</a:t>
            </a:r>
            <a:r>
              <a:rPr lang="fr-BE" sz="1800" i="1" dirty="0">
                <a:effectLst/>
                <a:ea typeface="Times New Roman" panose="02020603050405020304" pitchFamily="18" charset="0"/>
              </a:rPr>
              <a:t>) du compte de résultat </a:t>
            </a:r>
            <a:r>
              <a:rPr lang="fr-BE" sz="1800" dirty="0">
                <a:effectLst/>
                <a:ea typeface="Times New Roman" panose="02020603050405020304" pitchFamily="18" charset="0"/>
              </a:rPr>
              <a:t>»</a:t>
            </a:r>
            <a:endParaRPr lang="en-US" sz="1800" dirty="0">
              <a:cs typeface="Arial"/>
            </a:endParaRPr>
          </a:p>
          <a:p>
            <a:pPr marL="229870" indent="-229870" hangingPunct="0">
              <a:spcAft>
                <a:spcPts val="1200"/>
              </a:spcAft>
              <a:buClr>
                <a:schemeClr val="accent6"/>
              </a:buClr>
            </a:pPr>
            <a:r>
              <a:rPr lang="fr-BE" sz="1800" dirty="0">
                <a:effectLst/>
                <a:ea typeface="Times New Roman" panose="02020603050405020304" pitchFamily="18" charset="0"/>
              </a:rPr>
              <a:t>« </a:t>
            </a:r>
            <a:r>
              <a:rPr lang="fr-BE" sz="1800" i="1" dirty="0">
                <a:effectLst/>
                <a:ea typeface="Times New Roman" panose="02020603050405020304" pitchFamily="18" charset="0"/>
              </a:rPr>
              <a:t>Prima facie, les requérantes n’établissent pas que, pour vérifier leur capacité économique et financière à exécuter le marché conformément au point 2.3.4 du document descriptif, la partie adverse devait, sur la base des seuls éléments d’informations lui communiqués, se départir de la notion de chiffre d’affaires, telle que définie à l’article 3:90 de l’arrêté royal du 29 avril 2019 précité </a:t>
            </a:r>
            <a:r>
              <a:rPr lang="fr-BE" sz="1800" dirty="0">
                <a:effectLst/>
                <a:ea typeface="Times New Roman" panose="02020603050405020304" pitchFamily="18" charset="0"/>
              </a:rPr>
              <a:t>».</a:t>
            </a:r>
            <a:endParaRPr lang="fr-BE" sz="1800" dirty="0">
              <a:effectLst/>
              <a:ea typeface="Times New Roman" panose="02020603050405020304" pitchFamily="18" charset="0"/>
              <a:cs typeface="Arial"/>
            </a:endParaRPr>
          </a:p>
          <a:p>
            <a:pPr marL="229870" indent="-229870" hangingPunct="0">
              <a:spcAft>
                <a:spcPts val="1200"/>
              </a:spcAft>
              <a:buClr>
                <a:schemeClr val="accent6"/>
              </a:buClr>
            </a:pPr>
            <a:endParaRPr lang="fr-BE" sz="1800" dirty="0">
              <a:effectLst/>
              <a:ea typeface="Times New Roman" panose="02020603050405020304" pitchFamily="18" charset="0"/>
              <a:cs typeface="Arial"/>
            </a:endParaRPr>
          </a:p>
        </p:txBody>
      </p:sp>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12</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a:t>National Tender Day – 19 </a:t>
            </a:r>
            <a:r>
              <a:rPr lang="en-US" err="1"/>
              <a:t>octobre</a:t>
            </a:r>
            <a:r>
              <a:rPr lang="en-US"/>
              <a:t> 2023</a:t>
            </a:r>
          </a:p>
        </p:txBody>
      </p:sp>
      <p:sp>
        <p:nvSpPr>
          <p:cNvPr id="3" name="Text Placeholder 2">
            <a:extLst>
              <a:ext uri="{FF2B5EF4-FFF2-40B4-BE49-F238E27FC236}">
                <a16:creationId xmlns:a16="http://schemas.microsoft.com/office/drawing/2014/main" id="{58E4C9C9-B2F2-40FE-22BC-8E58AA1D0FD7}"/>
              </a:ext>
            </a:extLst>
          </p:cNvPr>
          <p:cNvSpPr>
            <a:spLocks noGrp="1"/>
          </p:cNvSpPr>
          <p:nvPr>
            <p:ph type="body" idx="1"/>
          </p:nvPr>
        </p:nvSpPr>
        <p:spPr>
          <a:xfrm>
            <a:off x="515937" y="1876674"/>
            <a:ext cx="11160124" cy="435600"/>
          </a:xfrm>
        </p:spPr>
        <p:txBody>
          <a:bodyPr/>
          <a:lstStyle/>
          <a:p>
            <a:r>
              <a:rPr lang="fr-BE" b="0" dirty="0">
                <a:latin typeface="Cambria"/>
                <a:ea typeface="Cambria"/>
              </a:rPr>
              <a:t>Capacité économique et financière – Définition du chiffre d’affaires</a:t>
            </a:r>
            <a:endParaRPr lang="fr-BE" b="0" dirty="0"/>
          </a:p>
        </p:txBody>
      </p:sp>
      <p:sp>
        <p:nvSpPr>
          <p:cNvPr id="5" name="Title 5">
            <a:extLst>
              <a:ext uri="{FF2B5EF4-FFF2-40B4-BE49-F238E27FC236}">
                <a16:creationId xmlns:a16="http://schemas.microsoft.com/office/drawing/2014/main" id="{5BCFE8B8-6E1F-981F-AF82-7DBCF077463D}"/>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 580 du 24 mai 2023, </a:t>
            </a:r>
            <a:r>
              <a:rPr lang="fr-FR" sz="2800" i="1" dirty="0">
                <a:solidFill>
                  <a:srgbClr val="0073CF"/>
                </a:solidFill>
              </a:rPr>
              <a:t>S.A. </a:t>
            </a:r>
            <a:r>
              <a:rPr lang="fr-FR" sz="2800" i="1" dirty="0" err="1">
                <a:solidFill>
                  <a:srgbClr val="0073CF"/>
                </a:solidFill>
              </a:rPr>
              <a:t>CIT</a:t>
            </a:r>
            <a:r>
              <a:rPr lang="fr-FR" sz="2800" i="1" dirty="0">
                <a:solidFill>
                  <a:srgbClr val="0073CF"/>
                </a:solidFill>
              </a:rPr>
              <a:t> </a:t>
            </a:r>
            <a:r>
              <a:rPr lang="fr-FR" sz="2800" i="1" dirty="0" err="1">
                <a:solidFill>
                  <a:srgbClr val="0073CF"/>
                </a:solidFill>
              </a:rPr>
              <a:t>BLANTON</a:t>
            </a:r>
            <a:r>
              <a:rPr lang="fr-FR" sz="2800" i="1" dirty="0">
                <a:solidFill>
                  <a:srgbClr val="0073CF"/>
                </a:solidFill>
              </a:rPr>
              <a:t> </a:t>
            </a:r>
            <a:r>
              <a:rPr lang="fr-FR" sz="2800" dirty="0">
                <a:solidFill>
                  <a:srgbClr val="0073CF"/>
                </a:solidFill>
              </a:rPr>
              <a:t>et consorts (extrême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41200582-53F7-3282-94C4-760DF3ED87BD}"/>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II. SELECTION</a:t>
            </a:r>
            <a:endParaRPr kumimoji="0" lang="en-US" sz="10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460809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13</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pic>
        <p:nvPicPr>
          <p:cNvPr id="12" name="Picture Placeholder 11">
            <a:extLst>
              <a:ext uri="{FF2B5EF4-FFF2-40B4-BE49-F238E27FC236}">
                <a16:creationId xmlns:a16="http://schemas.microsoft.com/office/drawing/2014/main" id="{7B1E24DE-32D6-4907-9708-767B7B9032CD}"/>
              </a:ext>
            </a:extLst>
          </p:cNvPr>
          <p:cNvPicPr>
            <a:picLocks noGrp="1" noChangeAspect="1"/>
          </p:cNvPicPr>
          <p:nvPr>
            <p:ph type="pic" sz="quarter" idx="18"/>
          </p:nvPr>
        </p:nvPicPr>
        <p:blipFill>
          <a:blip r:embed="rId2"/>
          <a:srcRect l="34316" r="34316"/>
          <a:stretch>
            <a:fillRect/>
          </a:stretch>
        </p:blipFill>
        <p:spPr/>
      </p:pic>
      <p:sp>
        <p:nvSpPr>
          <p:cNvPr id="2" name="Content Placeholder 1">
            <a:extLst>
              <a:ext uri="{FF2B5EF4-FFF2-40B4-BE49-F238E27FC236}">
                <a16:creationId xmlns:a16="http://schemas.microsoft.com/office/drawing/2014/main" id="{E8DF125A-F9A7-4529-B083-D1B4AE57244F}"/>
              </a:ext>
            </a:extLst>
          </p:cNvPr>
          <p:cNvSpPr>
            <a:spLocks noGrp="1"/>
          </p:cNvSpPr>
          <p:nvPr>
            <p:ph sz="quarter" idx="19"/>
          </p:nvPr>
        </p:nvSpPr>
        <p:spPr>
          <a:xfrm>
            <a:off x="580203" y="1903823"/>
            <a:ext cx="8038017" cy="1879507"/>
          </a:xfrm>
        </p:spPr>
        <p:txBody>
          <a:bodyPr vert="horz" lIns="0" tIns="0" rIns="0" bIns="0" spcCol="137160" rtlCol="0" anchor="t">
            <a:noAutofit/>
          </a:bodyPr>
          <a:lstStyle/>
          <a:p>
            <a:pPr>
              <a:spcBef>
                <a:spcPts val="0"/>
              </a:spcBef>
              <a:spcAft>
                <a:spcPts val="1200"/>
              </a:spcAft>
              <a:buClr>
                <a:schemeClr val="accent6"/>
              </a:buClr>
            </a:pPr>
            <a:r>
              <a:rPr lang="fr-BE" dirty="0" err="1">
                <a:cs typeface="Arial"/>
              </a:rPr>
              <a:t>C.E</a:t>
            </a:r>
            <a:r>
              <a:rPr lang="fr-BE" dirty="0">
                <a:cs typeface="Arial"/>
              </a:rPr>
              <a:t>., arrêt n° 256.213 </a:t>
            </a:r>
            <a:r>
              <a:rPr lang="fr-BE" dirty="0">
                <a:ea typeface="+mn-lt"/>
                <a:cs typeface="+mn-lt"/>
              </a:rPr>
              <a:t>du 4 avril 2023</a:t>
            </a:r>
            <a:r>
              <a:rPr lang="fr-BE" dirty="0">
                <a:cs typeface="Arial"/>
              </a:rPr>
              <a:t>, </a:t>
            </a:r>
            <a:r>
              <a:rPr lang="fr-BE" i="1" dirty="0">
                <a:cs typeface="Arial"/>
              </a:rPr>
              <a:t>S.A. Etablissements Jacobs </a:t>
            </a:r>
            <a:r>
              <a:rPr lang="fr-BE" dirty="0">
                <a:cs typeface="Arial"/>
              </a:rPr>
              <a:t> </a:t>
            </a:r>
          </a:p>
          <a:p>
            <a:pPr>
              <a:spcBef>
                <a:spcPts val="0"/>
              </a:spcBef>
              <a:spcAft>
                <a:spcPts val="1200"/>
              </a:spcAft>
              <a:buClr>
                <a:schemeClr val="accent6"/>
              </a:buClr>
            </a:pPr>
            <a:r>
              <a:rPr lang="fr-BE" dirty="0" err="1">
                <a:cs typeface="Arial"/>
              </a:rPr>
              <a:t>C.E</a:t>
            </a:r>
            <a:r>
              <a:rPr lang="fr-BE" dirty="0">
                <a:cs typeface="Arial"/>
              </a:rPr>
              <a:t>., arrêt n°  256.074 </a:t>
            </a:r>
            <a:r>
              <a:rPr lang="fr-BE" dirty="0">
                <a:ea typeface="+mn-lt"/>
                <a:cs typeface="+mn-lt"/>
              </a:rPr>
              <a:t>du 20 mars 2023</a:t>
            </a:r>
            <a:r>
              <a:rPr lang="fr-BE" dirty="0">
                <a:cs typeface="Arial"/>
              </a:rPr>
              <a:t>, </a:t>
            </a:r>
            <a:r>
              <a:rPr lang="fr-BE" i="1" dirty="0">
                <a:cs typeface="Arial"/>
              </a:rPr>
              <a:t>S.A. </a:t>
            </a:r>
            <a:r>
              <a:rPr lang="fr-BE" dirty="0">
                <a:ea typeface="+mn-lt"/>
                <a:cs typeface="+mn-lt"/>
              </a:rPr>
              <a:t>A</a:t>
            </a:r>
            <a:r>
              <a:rPr lang="fr-BE" i="1" dirty="0">
                <a:ea typeface="+mn-lt"/>
                <a:cs typeface="+mn-lt"/>
              </a:rPr>
              <a:t>DM VILLAGE N° 1</a:t>
            </a:r>
            <a:r>
              <a:rPr lang="fr-BE" i="1" dirty="0">
                <a:cs typeface="Arial"/>
              </a:rPr>
              <a:t> </a:t>
            </a:r>
            <a:r>
              <a:rPr lang="fr-BE" dirty="0">
                <a:cs typeface="Arial"/>
              </a:rPr>
              <a:t> </a:t>
            </a:r>
          </a:p>
          <a:p>
            <a:pPr>
              <a:spcBef>
                <a:spcPts val="0"/>
              </a:spcBef>
              <a:spcAft>
                <a:spcPts val="1200"/>
              </a:spcAft>
              <a:buClr>
                <a:schemeClr val="accent6"/>
              </a:buClr>
            </a:pPr>
            <a:r>
              <a:rPr lang="fr-BE" dirty="0" err="1">
                <a:cs typeface="Arial"/>
              </a:rPr>
              <a:t>C.E</a:t>
            </a:r>
            <a:r>
              <a:rPr lang="fr-BE" dirty="0">
                <a:cs typeface="Arial"/>
              </a:rPr>
              <a:t>, arrêt n° 256.245 </a:t>
            </a:r>
            <a:r>
              <a:rPr lang="fr-BE" dirty="0">
                <a:ea typeface="+mn-lt"/>
                <a:cs typeface="+mn-lt"/>
              </a:rPr>
              <a:t>du 7 avril 2023</a:t>
            </a:r>
            <a:r>
              <a:rPr lang="fr-BE" dirty="0">
                <a:cs typeface="Arial"/>
              </a:rPr>
              <a:t>, </a:t>
            </a:r>
            <a:r>
              <a:rPr lang="fr-BE" i="1" dirty="0" err="1">
                <a:cs typeface="Arial"/>
              </a:rPr>
              <a:t>Lightwell</a:t>
            </a:r>
            <a:r>
              <a:rPr lang="fr-BE" i="1" dirty="0">
                <a:cs typeface="Arial"/>
              </a:rPr>
              <a:t> </a:t>
            </a:r>
            <a:r>
              <a:rPr lang="fr-BE" i="1" dirty="0" err="1">
                <a:cs typeface="Arial"/>
              </a:rPr>
              <a:t>B.V</a:t>
            </a:r>
            <a:r>
              <a:rPr lang="fr-BE" i="1" dirty="0">
                <a:cs typeface="Arial"/>
              </a:rPr>
              <a:t>.</a:t>
            </a:r>
            <a:r>
              <a:rPr lang="fr-BE" dirty="0">
                <a:cs typeface="Arial"/>
              </a:rPr>
              <a:t> </a:t>
            </a:r>
          </a:p>
          <a:p>
            <a:pPr>
              <a:spcBef>
                <a:spcPts val="0"/>
              </a:spcBef>
              <a:spcAft>
                <a:spcPts val="1200"/>
              </a:spcAft>
              <a:buClr>
                <a:schemeClr val="accent6"/>
              </a:buClr>
            </a:pPr>
            <a:r>
              <a:rPr lang="fr-BE" dirty="0" err="1">
                <a:cs typeface="Arial"/>
              </a:rPr>
              <a:t>C.E</a:t>
            </a:r>
            <a:r>
              <a:rPr lang="fr-BE" dirty="0">
                <a:cs typeface="Arial"/>
              </a:rPr>
              <a:t>, arrêt n° 256.484 du </a:t>
            </a:r>
            <a:r>
              <a:rPr lang="fr-BE" dirty="0">
                <a:ea typeface="+mn-lt"/>
                <a:cs typeface="+mn-lt"/>
              </a:rPr>
              <a:t>10 mai 2023, </a:t>
            </a:r>
            <a:r>
              <a:rPr lang="fr-BE" i="1" dirty="0">
                <a:ea typeface="+mn-lt"/>
                <a:cs typeface="+mn-lt"/>
              </a:rPr>
              <a:t>S.A. INDRA SISTEMAS.</a:t>
            </a:r>
            <a:endParaRPr lang="fr-BE" b="1" i="1" dirty="0">
              <a:ea typeface="+mn-lt"/>
              <a:cs typeface="+mn-lt"/>
            </a:endParaRPr>
          </a:p>
        </p:txBody>
      </p:sp>
      <p:sp>
        <p:nvSpPr>
          <p:cNvPr id="3" name="Title 5">
            <a:extLst>
              <a:ext uri="{FF2B5EF4-FFF2-40B4-BE49-F238E27FC236}">
                <a16:creationId xmlns:a16="http://schemas.microsoft.com/office/drawing/2014/main" id="{F9E6C3EB-7FE7-C1E1-A725-6BA227376D67}"/>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a:solidFill>
                  <a:srgbClr val="0073CF"/>
                </a:solidFill>
              </a:rPr>
              <a:t>Pour d’autres arrêts sur la sélection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5" name="Text Placeholder 1">
            <a:extLst>
              <a:ext uri="{FF2B5EF4-FFF2-40B4-BE49-F238E27FC236}">
                <a16:creationId xmlns:a16="http://schemas.microsoft.com/office/drawing/2014/main" id="{4E4EBE06-4B15-ED4F-C74C-110605E6DB81}"/>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II. SELECTION</a:t>
            </a:r>
            <a:endParaRPr kumimoji="0" lang="en-US" sz="10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15809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D01BD-D77F-4246-A1D3-BA6BBF0B335A}"/>
              </a:ext>
            </a:extLst>
          </p:cNvPr>
          <p:cNvSpPr>
            <a:spLocks noGrp="1"/>
          </p:cNvSpPr>
          <p:nvPr>
            <p:ph type="title"/>
          </p:nvPr>
        </p:nvSpPr>
        <p:spPr/>
        <p:txBody>
          <a:bodyPr/>
          <a:lstStyle/>
          <a:p>
            <a:r>
              <a:rPr lang="fr-FR"/>
              <a:t>III. </a:t>
            </a:r>
            <a:r>
              <a:rPr lang="fr-FR" dirty="0"/>
              <a:t>La régularité des offres</a:t>
            </a:r>
          </a:p>
        </p:txBody>
      </p:sp>
      <p:sp>
        <p:nvSpPr>
          <p:cNvPr id="5" name="Slide Number Placeholder 4"/>
          <p:cNvSpPr>
            <a:spLocks noGrp="1"/>
          </p:cNvSpPr>
          <p:nvPr>
            <p:ph type="sldNum" sz="quarter" idx="4"/>
          </p:nvPr>
        </p:nvSpPr>
        <p:spPr/>
        <p:txBody>
          <a:bodyPr/>
          <a:lstStyle/>
          <a:p>
            <a:fld id="{F9591D4C-BB8F-AE46-BE73-C616F30BBC5B}" type="slidenum">
              <a:rPr lang="en-US" smtClean="0"/>
              <a:pPr/>
              <a:t>14</a:t>
            </a:fld>
            <a:endParaRPr lang="en-US"/>
          </a:p>
        </p:txBody>
      </p:sp>
      <p:pic>
        <p:nvPicPr>
          <p:cNvPr id="9" name="Picture Placeholder 8">
            <a:extLst>
              <a:ext uri="{FF2B5EF4-FFF2-40B4-BE49-F238E27FC236}">
                <a16:creationId xmlns:a16="http://schemas.microsoft.com/office/drawing/2014/main" id="{A6E3219B-9808-4221-BD95-7579AA9260BB}"/>
              </a:ext>
            </a:extLst>
          </p:cNvPr>
          <p:cNvPicPr>
            <a:picLocks noGrp="1" noChangeAspect="1"/>
          </p:cNvPicPr>
          <p:nvPr>
            <p:ph type="pic" sz="quarter" idx="18"/>
          </p:nvPr>
        </p:nvPicPr>
        <p:blipFill>
          <a:blip r:embed="rId2"/>
          <a:srcRect t="27060" b="27060"/>
          <a:stretch>
            <a:fillRect/>
          </a:stretch>
        </p:blipFill>
        <p:spPr/>
      </p:pic>
      <p:sp>
        <p:nvSpPr>
          <p:cNvPr id="10" name="Footer Placeholder 9">
            <a:extLst>
              <a:ext uri="{FF2B5EF4-FFF2-40B4-BE49-F238E27FC236}">
                <a16:creationId xmlns:a16="http://schemas.microsoft.com/office/drawing/2014/main" id="{1BFE17A9-2DE8-4254-B770-EE80DE1509DA}"/>
              </a:ext>
            </a:extLst>
          </p:cNvPr>
          <p:cNvSpPr>
            <a:spLocks noGrp="1"/>
          </p:cNvSpPr>
          <p:nvPr>
            <p:ph type="ftr" sz="quarter" idx="3"/>
          </p:nvPr>
        </p:nvSpPr>
        <p:spPr/>
        <p:txBody>
          <a:bodyPr/>
          <a:lstStyle/>
          <a:p>
            <a:r>
              <a:rPr lang="en-US" dirty="0"/>
              <a:t>National Tender Day – 19 </a:t>
            </a:r>
            <a:r>
              <a:rPr lang="en-US" dirty="0" err="1"/>
              <a:t>octobre</a:t>
            </a:r>
            <a:r>
              <a:rPr lang="en-US" dirty="0"/>
              <a:t> 2023</a:t>
            </a:r>
          </a:p>
        </p:txBody>
      </p:sp>
    </p:spTree>
    <p:extLst>
      <p:ext uri="{BB962C8B-B14F-4D97-AF65-F5344CB8AC3E}">
        <p14:creationId xmlns:p14="http://schemas.microsoft.com/office/powerpoint/2010/main" val="1990135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D01BD-D77F-4246-A1D3-BA6BBF0B335A}"/>
              </a:ext>
            </a:extLst>
          </p:cNvPr>
          <p:cNvSpPr>
            <a:spLocks noGrp="1"/>
          </p:cNvSpPr>
          <p:nvPr>
            <p:ph type="title"/>
          </p:nvPr>
        </p:nvSpPr>
        <p:spPr/>
        <p:txBody>
          <a:bodyPr/>
          <a:lstStyle/>
          <a:p>
            <a:r>
              <a:rPr lang="fr-FR"/>
              <a:t>III. </a:t>
            </a:r>
            <a:r>
              <a:rPr lang="fr-FR" dirty="0"/>
              <a:t>La régularité des offres</a:t>
            </a:r>
          </a:p>
        </p:txBody>
      </p:sp>
      <p:sp>
        <p:nvSpPr>
          <p:cNvPr id="5" name="Slide Number Placeholder 4"/>
          <p:cNvSpPr>
            <a:spLocks noGrp="1"/>
          </p:cNvSpPr>
          <p:nvPr>
            <p:ph type="sldNum" sz="quarter" idx="4"/>
          </p:nvPr>
        </p:nvSpPr>
        <p:spPr/>
        <p:txBody>
          <a:bodyPr/>
          <a:lstStyle/>
          <a:p>
            <a:fld id="{F9591D4C-BB8F-AE46-BE73-C616F30BBC5B}" type="slidenum">
              <a:rPr lang="en-US" smtClean="0"/>
              <a:pPr/>
              <a:t>15</a:t>
            </a:fld>
            <a:endParaRPr lang="en-US"/>
          </a:p>
        </p:txBody>
      </p:sp>
      <p:pic>
        <p:nvPicPr>
          <p:cNvPr id="9" name="Picture Placeholder 8">
            <a:extLst>
              <a:ext uri="{FF2B5EF4-FFF2-40B4-BE49-F238E27FC236}">
                <a16:creationId xmlns:a16="http://schemas.microsoft.com/office/drawing/2014/main" id="{A6E3219B-9808-4221-BD95-7579AA9260BB}"/>
              </a:ext>
            </a:extLst>
          </p:cNvPr>
          <p:cNvPicPr>
            <a:picLocks noGrp="1" noChangeAspect="1"/>
          </p:cNvPicPr>
          <p:nvPr>
            <p:ph type="pic" sz="quarter" idx="18"/>
          </p:nvPr>
        </p:nvPicPr>
        <p:blipFill>
          <a:blip r:embed="rId2"/>
          <a:srcRect t="27062" b="27062"/>
          <a:stretch/>
        </p:blipFill>
        <p:spPr/>
      </p:pic>
      <p:sp>
        <p:nvSpPr>
          <p:cNvPr id="10" name="Footer Placeholder 9">
            <a:extLst>
              <a:ext uri="{FF2B5EF4-FFF2-40B4-BE49-F238E27FC236}">
                <a16:creationId xmlns:a16="http://schemas.microsoft.com/office/drawing/2014/main" id="{1BFE17A9-2DE8-4254-B770-EE80DE1509DA}"/>
              </a:ext>
            </a:extLst>
          </p:cNvPr>
          <p:cNvSpPr>
            <a:spLocks noGrp="1"/>
          </p:cNvSpPr>
          <p:nvPr>
            <p:ph type="ftr" sz="quarter" idx="3"/>
          </p:nvPr>
        </p:nvSpPr>
        <p:spPr/>
        <p:txBody>
          <a:bodyPr/>
          <a:lstStyle/>
          <a:p>
            <a:r>
              <a:rPr lang="en-US" dirty="0"/>
              <a:t>National Tender Day – 19 </a:t>
            </a:r>
            <a:r>
              <a:rPr lang="en-US" dirty="0" err="1"/>
              <a:t>octobre</a:t>
            </a:r>
            <a:r>
              <a:rPr lang="en-US" dirty="0"/>
              <a:t> 2023</a:t>
            </a:r>
          </a:p>
        </p:txBody>
      </p:sp>
      <p:sp>
        <p:nvSpPr>
          <p:cNvPr id="3" name="Title 1">
            <a:extLst>
              <a:ext uri="{FF2B5EF4-FFF2-40B4-BE49-F238E27FC236}">
                <a16:creationId xmlns:a16="http://schemas.microsoft.com/office/drawing/2014/main" id="{5D1B3651-C299-1265-9AFC-D1DAEB4A0335}"/>
              </a:ext>
            </a:extLst>
          </p:cNvPr>
          <p:cNvSpPr txBox="1">
            <a:spLocks/>
          </p:cNvSpPr>
          <p:nvPr/>
        </p:nvSpPr>
        <p:spPr>
          <a:xfrm>
            <a:off x="1159828" y="2258152"/>
            <a:ext cx="10969625" cy="41275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kern="1200">
                <a:solidFill>
                  <a:schemeClr val="accent5"/>
                </a:solidFill>
                <a:latin typeface="Cambria" panose="02040503050406030204" pitchFamily="18" charset="0"/>
                <a:ea typeface="+mj-ea"/>
                <a:cs typeface="+mj-cs"/>
              </a:defRPr>
            </a:lvl1pPr>
          </a:lstStyle>
          <a:p>
            <a:pPr marL="742950" indent="-742950">
              <a:buFontTx/>
              <a:buAutoNum type="alphaUcPeriod"/>
            </a:pPr>
            <a:r>
              <a:rPr lang="fr-FR" dirty="0">
                <a:latin typeface="Cambria"/>
                <a:ea typeface="Cambria"/>
              </a:rPr>
              <a:t>Les exigences minimales</a:t>
            </a:r>
            <a:endParaRPr lang="fr-FR" dirty="0">
              <a:ea typeface="Cambria" panose="02040503050406030204" pitchFamily="18" charset="0"/>
            </a:endParaRPr>
          </a:p>
        </p:txBody>
      </p:sp>
    </p:spTree>
    <p:extLst>
      <p:ext uri="{BB962C8B-B14F-4D97-AF65-F5344CB8AC3E}">
        <p14:creationId xmlns:p14="http://schemas.microsoft.com/office/powerpoint/2010/main" val="3045584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59B70D9-2B61-4679-B9F7-E1E9C32992BE}"/>
              </a:ext>
            </a:extLst>
          </p:cNvPr>
          <p:cNvSpPr>
            <a:spLocks noGrp="1"/>
          </p:cNvSpPr>
          <p:nvPr>
            <p:ph type="sldNum" sz="quarter" idx="12"/>
          </p:nvPr>
        </p:nvSpPr>
        <p:spPr/>
        <p:txBody>
          <a:bodyPr/>
          <a:lstStyle/>
          <a:p>
            <a:fld id="{F9591D4C-BB8F-AE46-BE73-C616F30BBC5B}" type="slidenum">
              <a:rPr lang="en-US" smtClean="0"/>
              <a:pPr/>
              <a:t>16</a:t>
            </a:fld>
            <a:endParaRPr lang="en-US"/>
          </a:p>
        </p:txBody>
      </p:sp>
      <p:sp>
        <p:nvSpPr>
          <p:cNvPr id="6" name="Footer Placeholder 5">
            <a:extLst>
              <a:ext uri="{FF2B5EF4-FFF2-40B4-BE49-F238E27FC236}">
                <a16:creationId xmlns:a16="http://schemas.microsoft.com/office/drawing/2014/main" id="{4BC6B0C3-C564-4AF1-B99F-BBD56AB9E740}"/>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7" name="Content Placeholder 6">
            <a:extLst>
              <a:ext uri="{FF2B5EF4-FFF2-40B4-BE49-F238E27FC236}">
                <a16:creationId xmlns:a16="http://schemas.microsoft.com/office/drawing/2014/main" id="{C16574D2-1929-4328-AEFB-905619450340}"/>
              </a:ext>
            </a:extLst>
          </p:cNvPr>
          <p:cNvSpPr>
            <a:spLocks noGrp="1"/>
          </p:cNvSpPr>
          <p:nvPr>
            <p:ph sz="quarter" idx="18"/>
          </p:nvPr>
        </p:nvSpPr>
        <p:spPr>
          <a:xfrm>
            <a:off x="515938" y="2451053"/>
            <a:ext cx="11160125" cy="3766867"/>
          </a:xfrm>
        </p:spPr>
        <p:txBody>
          <a:bodyPr vert="horz" lIns="0" tIns="0" rIns="0" bIns="0" spcCol="137160" rtlCol="0" anchor="t">
            <a:noAutofit/>
          </a:bodyPr>
          <a:lstStyle/>
          <a:p>
            <a:pPr marL="229870" indent="-229870" hangingPunct="0">
              <a:spcBef>
                <a:spcPts val="0"/>
              </a:spcBef>
              <a:spcAft>
                <a:spcPts val="1200"/>
              </a:spcAft>
              <a:buClr>
                <a:schemeClr val="accent6"/>
              </a:buClr>
            </a:pPr>
            <a:r>
              <a:rPr lang="fr-BE" sz="1800" dirty="0">
                <a:effectLst/>
                <a:ea typeface="Times New Roman" panose="02020603050405020304" pitchFamily="18" charset="0"/>
              </a:rPr>
              <a:t>Le marché public concerné par cette affaire avait pour objet notamment la « </a:t>
            </a:r>
            <a:r>
              <a:rPr lang="fr-BE" sz="1800" i="1" dirty="0">
                <a:effectLst/>
                <a:ea typeface="Times New Roman" panose="02020603050405020304" pitchFamily="18" charset="0"/>
              </a:rPr>
              <a:t>construction d’environ 70 logements</a:t>
            </a:r>
            <a:r>
              <a:rPr lang="fr-BE" sz="1800" dirty="0">
                <a:effectLst/>
                <a:ea typeface="Times New Roman" panose="02020603050405020304" pitchFamily="18" charset="0"/>
              </a:rPr>
              <a:t> (…)</a:t>
            </a:r>
            <a:r>
              <a:rPr lang="fr-BE" sz="1800" i="1" dirty="0">
                <a:effectLst/>
                <a:ea typeface="Times New Roman" panose="02020603050405020304" pitchFamily="18" charset="0"/>
              </a:rPr>
              <a:t> dont </a:t>
            </a:r>
            <a:r>
              <a:rPr lang="fr-BE" sz="1800" dirty="0">
                <a:effectLst/>
                <a:ea typeface="Times New Roman" panose="02020603050405020304" pitchFamily="18" charset="0"/>
              </a:rPr>
              <a:t>(…)</a:t>
            </a:r>
            <a:r>
              <a:rPr lang="fr-BE" sz="1800" i="1" dirty="0">
                <a:effectLst/>
                <a:ea typeface="Times New Roman" panose="02020603050405020304" pitchFamily="18" charset="0"/>
              </a:rPr>
              <a:t> </a:t>
            </a:r>
            <a:r>
              <a:rPr lang="fr-BE" sz="1800" b="1" i="1" dirty="0">
                <a:effectLst/>
                <a:ea typeface="Times New Roman" panose="02020603050405020304" pitchFamily="18" charset="0"/>
              </a:rPr>
              <a:t>30 % de grands logements</a:t>
            </a:r>
            <a:r>
              <a:rPr lang="fr-BE" sz="1800" dirty="0">
                <a:effectLst/>
                <a:ea typeface="Times New Roman" panose="02020603050405020304" pitchFamily="18" charset="0"/>
              </a:rPr>
              <a:t> », c’est-à-dire des logements de « </a:t>
            </a:r>
            <a:r>
              <a:rPr lang="fr-BE" sz="1800" i="1" dirty="0">
                <a:effectLst/>
                <a:ea typeface="Times New Roman" panose="02020603050405020304" pitchFamily="18" charset="0"/>
              </a:rPr>
              <a:t>3 chambres et plus</a:t>
            </a:r>
            <a:r>
              <a:rPr lang="fr-BE" sz="1800" dirty="0">
                <a:effectLst/>
                <a:ea typeface="Times New Roman" panose="02020603050405020304" pitchFamily="18" charset="0"/>
              </a:rPr>
              <a:t> ». « </a:t>
            </a:r>
            <a:r>
              <a:rPr lang="fr-BE" sz="1800" b="1" i="1" dirty="0">
                <a:effectLst/>
                <a:ea typeface="Times New Roman" panose="02020603050405020304" pitchFamily="18" charset="0"/>
              </a:rPr>
              <a:t>L’offre</a:t>
            </a:r>
            <a:r>
              <a:rPr lang="fr-BE" sz="1800" i="1" dirty="0">
                <a:effectLst/>
                <a:ea typeface="Times New Roman" panose="02020603050405020304" pitchFamily="18" charset="0"/>
              </a:rPr>
              <a:t> de l’attributaire </a:t>
            </a:r>
            <a:r>
              <a:rPr lang="fr-BE" sz="1800" i="1" dirty="0" err="1">
                <a:effectLst/>
                <a:ea typeface="Times New Roman" panose="02020603050405020304" pitchFamily="18" charset="0"/>
              </a:rPr>
              <a:t>prévo</a:t>
            </a:r>
            <a:r>
              <a:rPr lang="fr-BE" sz="1800" dirty="0">
                <a:effectLst/>
                <a:ea typeface="Times New Roman" panose="02020603050405020304" pitchFamily="18" charset="0"/>
              </a:rPr>
              <a:t>[</a:t>
            </a:r>
            <a:r>
              <a:rPr lang="fr-BE" sz="1800" dirty="0" err="1">
                <a:effectLst/>
                <a:ea typeface="Times New Roman" panose="02020603050405020304" pitchFamily="18" charset="0"/>
              </a:rPr>
              <a:t>yai</a:t>
            </a:r>
            <a:r>
              <a:rPr lang="fr-BE" sz="1800" dirty="0">
                <a:effectLst/>
                <a:ea typeface="Times New Roman" panose="02020603050405020304" pitchFamily="18" charset="0"/>
              </a:rPr>
              <a:t>]</a:t>
            </a:r>
            <a:r>
              <a:rPr lang="fr-BE" sz="1800" i="1" dirty="0">
                <a:effectLst/>
                <a:ea typeface="Times New Roman" panose="02020603050405020304" pitchFamily="18" charset="0"/>
              </a:rPr>
              <a:t>t 63 logements, parmi lesquels </a:t>
            </a:r>
            <a:r>
              <a:rPr lang="fr-BE" sz="1800" i="1" dirty="0" err="1">
                <a:effectLst/>
                <a:ea typeface="Times New Roman" panose="02020603050405020304" pitchFamily="18" charset="0"/>
              </a:rPr>
              <a:t>figur</a:t>
            </a:r>
            <a:r>
              <a:rPr lang="fr-BE" sz="1800" dirty="0">
                <a:effectLst/>
                <a:ea typeface="Times New Roman" panose="02020603050405020304" pitchFamily="18" charset="0"/>
              </a:rPr>
              <a:t>[ai]</a:t>
            </a:r>
            <a:r>
              <a:rPr lang="fr-BE" sz="1800" i="1" dirty="0" err="1">
                <a:effectLst/>
                <a:ea typeface="Times New Roman" panose="02020603050405020304" pitchFamily="18" charset="0"/>
              </a:rPr>
              <a:t>ent</a:t>
            </a:r>
            <a:r>
              <a:rPr lang="fr-BE" sz="1800" i="1" dirty="0">
                <a:effectLst/>
                <a:ea typeface="Times New Roman" panose="02020603050405020304" pitchFamily="18" charset="0"/>
              </a:rPr>
              <a:t> 18 logements comptant au moins 3 chambres, soit </a:t>
            </a:r>
            <a:r>
              <a:rPr lang="fr-BE" sz="1800" b="1" i="1" dirty="0">
                <a:effectLst/>
                <a:ea typeface="Times New Roman" panose="02020603050405020304" pitchFamily="18" charset="0"/>
              </a:rPr>
              <a:t>28,57 %</a:t>
            </a:r>
            <a:r>
              <a:rPr lang="fr-BE" sz="1800" dirty="0">
                <a:effectLst/>
                <a:ea typeface="Times New Roman" panose="02020603050405020304" pitchFamily="18" charset="0"/>
              </a:rPr>
              <a:t>. »</a:t>
            </a:r>
            <a:endParaRPr lang="en-US" sz="1800" dirty="0"/>
          </a:p>
          <a:p>
            <a:pPr marL="229870" indent="-229870" hangingPunct="0">
              <a:spcBef>
                <a:spcPts val="0"/>
              </a:spcBef>
              <a:spcAft>
                <a:spcPts val="1200"/>
              </a:spcAft>
              <a:buClr>
                <a:schemeClr val="accent6"/>
              </a:buClr>
            </a:pPr>
            <a:r>
              <a:rPr lang="fr-BE" sz="1800" dirty="0">
                <a:effectLst/>
                <a:ea typeface="Times New Roman" panose="02020603050405020304" pitchFamily="18" charset="0"/>
              </a:rPr>
              <a:t>Le Conseil d’État a relevé que « [t]</a:t>
            </a:r>
            <a:r>
              <a:rPr lang="fr-BE" sz="1800" i="1" dirty="0" err="1">
                <a:effectLst/>
                <a:ea typeface="Times New Roman" panose="02020603050405020304" pitchFamily="18" charset="0"/>
              </a:rPr>
              <a:t>outefois</a:t>
            </a:r>
            <a:r>
              <a:rPr lang="fr-BE" sz="1800" i="1" dirty="0">
                <a:effectLst/>
                <a:ea typeface="Times New Roman" panose="02020603050405020304" pitchFamily="18" charset="0"/>
              </a:rPr>
              <a:t>, le pouvoir adjudicateur a considéré que l’irrégularité affectant l’offre concernée n’était pas substantielle et ce, alors qu’elle ne respecte pas une des deux « obligations »</a:t>
            </a:r>
            <a:r>
              <a:rPr lang="fr-BE" sz="1800" dirty="0">
                <a:effectLst/>
                <a:ea typeface="Times New Roman" panose="02020603050405020304" pitchFamily="18" charset="0"/>
              </a:rPr>
              <a:t> (…) ».</a:t>
            </a:r>
            <a:endParaRPr lang="fr-BE" sz="1800" dirty="0">
              <a:effectLst/>
              <a:ea typeface="Times New Roman" panose="02020603050405020304" pitchFamily="18" charset="0"/>
              <a:cs typeface="Arial"/>
            </a:endParaRPr>
          </a:p>
          <a:p>
            <a:pPr marL="229870" indent="-229870" hangingPunct="0">
              <a:spcBef>
                <a:spcPts val="0"/>
              </a:spcBef>
              <a:spcAft>
                <a:spcPts val="1200"/>
              </a:spcAft>
              <a:buClr>
                <a:schemeClr val="accent6"/>
              </a:buClr>
            </a:pPr>
            <a:r>
              <a:rPr lang="fr-BE" sz="1800" dirty="0">
                <a:effectLst/>
                <a:ea typeface="Times New Roman" panose="02020603050405020304" pitchFamily="18" charset="0"/>
              </a:rPr>
              <a:t>Concernant les 30 % de grands logements, « [l]</a:t>
            </a:r>
            <a:r>
              <a:rPr lang="fr-BE" sz="1800" i="1" dirty="0">
                <a:effectLst/>
                <a:ea typeface="Times New Roman" panose="02020603050405020304" pitchFamily="18" charset="0"/>
              </a:rPr>
              <a:t>e motif qui est avancé à titre principal pour considérer que l’irrégularité n’est pas substantielle réside dans la circonstance qu’elle est « est minime et facilement modifiable sans impact sur le projet ». Il en est déduit que cette irrégularité n’entrave pas l’analyse de l’offre du soumissionnaire, qu’elle ne lui donne aucun avantage, qu’elle n’empêche pas la comparaison des offres et n’entraîne aucune distorsion de la concurrence.</a:t>
            </a:r>
            <a:endParaRPr lang="fr-BE" sz="1800" dirty="0">
              <a:effectLst/>
              <a:ea typeface="Times New Roman" panose="02020603050405020304" pitchFamily="18" charset="0"/>
              <a:cs typeface="Arial" panose="020B0604020202020204"/>
            </a:endParaRPr>
          </a:p>
          <a:p>
            <a:pPr marL="0" indent="0">
              <a:spcBef>
                <a:spcPts val="0"/>
              </a:spcBef>
              <a:buClr>
                <a:schemeClr val="accent6"/>
              </a:buClr>
              <a:buNone/>
            </a:pPr>
            <a:endParaRPr lang="en-GB" sz="1800" i="1" dirty="0"/>
          </a:p>
        </p:txBody>
      </p:sp>
      <p:sp>
        <p:nvSpPr>
          <p:cNvPr id="8" name="Text Placeholder 2">
            <a:extLst>
              <a:ext uri="{FF2B5EF4-FFF2-40B4-BE49-F238E27FC236}">
                <a16:creationId xmlns:a16="http://schemas.microsoft.com/office/drawing/2014/main" id="{FA25DF22-9CF0-0A72-AFD0-3981C74E2F35}"/>
              </a:ext>
            </a:extLst>
          </p:cNvPr>
          <p:cNvSpPr>
            <a:spLocks noGrp="1"/>
          </p:cNvSpPr>
          <p:nvPr>
            <p:ph type="body" idx="1"/>
          </p:nvPr>
        </p:nvSpPr>
        <p:spPr>
          <a:xfrm>
            <a:off x="479214" y="1880805"/>
            <a:ext cx="11160124" cy="435600"/>
          </a:xfrm>
        </p:spPr>
        <p:txBody>
          <a:bodyPr/>
          <a:lstStyle/>
          <a:p>
            <a:r>
              <a:rPr lang="fr-BE" b="0" dirty="0">
                <a:latin typeface="Cambria"/>
                <a:ea typeface="Cambria"/>
              </a:rPr>
              <a:t>Irrégularité non substantielle</a:t>
            </a:r>
          </a:p>
        </p:txBody>
      </p:sp>
      <p:sp>
        <p:nvSpPr>
          <p:cNvPr id="2" name="Title 5">
            <a:extLst>
              <a:ext uri="{FF2B5EF4-FFF2-40B4-BE49-F238E27FC236}">
                <a16:creationId xmlns:a16="http://schemas.microsoft.com/office/drawing/2014/main" id="{CDD36F10-9DED-29AA-BFB2-9BEA882D9E8B}"/>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255.267 du 14 décembre 2022, </a:t>
            </a:r>
            <a:r>
              <a:rPr lang="fr-FR" sz="2800" i="1" dirty="0" err="1">
                <a:solidFill>
                  <a:srgbClr val="0073CF"/>
                </a:solidFill>
              </a:rPr>
              <a:t>s.r.l</a:t>
            </a:r>
            <a:r>
              <a:rPr lang="fr-FR" sz="2800" i="1" dirty="0">
                <a:solidFill>
                  <a:srgbClr val="0073CF"/>
                </a:solidFill>
              </a:rPr>
              <a:t>. </a:t>
            </a:r>
            <a:r>
              <a:rPr lang="fr-FR" sz="2800" i="1" dirty="0" err="1">
                <a:solidFill>
                  <a:srgbClr val="0073CF"/>
                </a:solidFill>
              </a:rPr>
              <a:t>DXA.ARCHI</a:t>
            </a:r>
            <a:r>
              <a:rPr lang="fr-FR" sz="2800" i="1" dirty="0">
                <a:solidFill>
                  <a:srgbClr val="0073CF"/>
                </a:solidFill>
              </a:rPr>
              <a:t> </a:t>
            </a:r>
            <a:r>
              <a:rPr lang="fr-FR" sz="2800" dirty="0">
                <a:solidFill>
                  <a:srgbClr val="0073CF"/>
                </a:solidFill>
              </a:rPr>
              <a:t>et consorts (extrême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4" name="Text Placeholder 1">
            <a:extLst>
              <a:ext uri="{FF2B5EF4-FFF2-40B4-BE49-F238E27FC236}">
                <a16:creationId xmlns:a16="http://schemas.microsoft.com/office/drawing/2014/main" id="{F25FBE72-B6CF-7FA8-6722-A944C238B1C9}"/>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a:solidFill>
                  <a:schemeClr val="bg1"/>
                </a:solidFill>
                <a:latin typeface="Arial" panose="020B0604020202020204"/>
              </a:rPr>
              <a:t>III. </a:t>
            </a:r>
            <a:r>
              <a:rPr lang="fr-FR" b="1" dirty="0">
                <a:solidFill>
                  <a:schemeClr val="bg1"/>
                </a:solidFill>
                <a:latin typeface="Arial" panose="020B0604020202020204"/>
              </a:rPr>
              <a:t>REGULARITE DES OFFRES – A. Les exigences minimales </a:t>
            </a:r>
            <a:endParaRPr kumimoji="0" lang="fr-FR" sz="1200" b="1" i="0" u="none" strike="noStrike" kern="1200" cap="none" spc="0" normalizeH="0" baseline="0" dirty="0">
              <a:ln>
                <a:noFill/>
              </a:ln>
              <a:solidFill>
                <a:schemeClr val="bg1"/>
              </a:solidFill>
              <a:effectLst/>
              <a:uLnTx/>
              <a:uFillTx/>
              <a:latin typeface="Arial" panose="020B0604020202020204"/>
              <a:ea typeface="+mn-ea"/>
              <a:cs typeface="+mn-cs"/>
            </a:endParaRPr>
          </a:p>
        </p:txBody>
      </p:sp>
    </p:spTree>
    <p:extLst>
      <p:ext uri="{BB962C8B-B14F-4D97-AF65-F5344CB8AC3E}">
        <p14:creationId xmlns:p14="http://schemas.microsoft.com/office/powerpoint/2010/main" val="41972040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59B70D9-2B61-4679-B9F7-E1E9C32992BE}"/>
              </a:ext>
            </a:extLst>
          </p:cNvPr>
          <p:cNvSpPr>
            <a:spLocks noGrp="1"/>
          </p:cNvSpPr>
          <p:nvPr>
            <p:ph type="sldNum" sz="quarter" idx="12"/>
          </p:nvPr>
        </p:nvSpPr>
        <p:spPr/>
        <p:txBody>
          <a:bodyPr/>
          <a:lstStyle/>
          <a:p>
            <a:fld id="{F9591D4C-BB8F-AE46-BE73-C616F30BBC5B}" type="slidenum">
              <a:rPr lang="en-US" smtClean="0"/>
              <a:pPr/>
              <a:t>17</a:t>
            </a:fld>
            <a:endParaRPr lang="en-US"/>
          </a:p>
        </p:txBody>
      </p:sp>
      <p:sp>
        <p:nvSpPr>
          <p:cNvPr id="6" name="Footer Placeholder 5">
            <a:extLst>
              <a:ext uri="{FF2B5EF4-FFF2-40B4-BE49-F238E27FC236}">
                <a16:creationId xmlns:a16="http://schemas.microsoft.com/office/drawing/2014/main" id="{4BC6B0C3-C564-4AF1-B99F-BBD56AB9E740}"/>
              </a:ext>
            </a:extLst>
          </p:cNvPr>
          <p:cNvSpPr>
            <a:spLocks noGrp="1"/>
          </p:cNvSpPr>
          <p:nvPr>
            <p:ph type="ftr" sz="quarter" idx="17"/>
          </p:nvPr>
        </p:nvSpPr>
        <p:spPr>
          <a:xfrm>
            <a:off x="2236598" y="6575253"/>
            <a:ext cx="7416800" cy="256092"/>
          </a:xfrm>
        </p:spPr>
        <p:txBody>
          <a:bodyPr/>
          <a:lstStyle/>
          <a:p>
            <a:r>
              <a:rPr lang="en-US" dirty="0"/>
              <a:t>National Tender Day – 19 </a:t>
            </a:r>
            <a:r>
              <a:rPr lang="en-US" dirty="0" err="1"/>
              <a:t>octobre</a:t>
            </a:r>
            <a:r>
              <a:rPr lang="en-US" dirty="0"/>
              <a:t> 2023</a:t>
            </a:r>
          </a:p>
        </p:txBody>
      </p:sp>
      <p:sp>
        <p:nvSpPr>
          <p:cNvPr id="7" name="Content Placeholder 6">
            <a:extLst>
              <a:ext uri="{FF2B5EF4-FFF2-40B4-BE49-F238E27FC236}">
                <a16:creationId xmlns:a16="http://schemas.microsoft.com/office/drawing/2014/main" id="{C16574D2-1929-4328-AEFB-905619450340}"/>
              </a:ext>
            </a:extLst>
          </p:cNvPr>
          <p:cNvSpPr>
            <a:spLocks noGrp="1"/>
          </p:cNvSpPr>
          <p:nvPr>
            <p:ph sz="quarter" idx="18"/>
          </p:nvPr>
        </p:nvSpPr>
        <p:spPr>
          <a:xfrm>
            <a:off x="515938" y="2451053"/>
            <a:ext cx="11160125" cy="3869737"/>
          </a:xfrm>
        </p:spPr>
        <p:txBody>
          <a:bodyPr vert="horz" lIns="0" tIns="0" rIns="0" bIns="0" spcCol="137160" rtlCol="0" anchor="t">
            <a:noAutofit/>
          </a:bodyPr>
          <a:lstStyle/>
          <a:p>
            <a:pPr marL="0" indent="0" hangingPunct="0">
              <a:spcAft>
                <a:spcPts val="1200"/>
              </a:spcAft>
              <a:buNone/>
            </a:pPr>
            <a:r>
              <a:rPr lang="fr-BE" sz="1800" i="1" dirty="0">
                <a:effectLst/>
                <a:ea typeface="Times New Roman" panose="02020603050405020304" pitchFamily="18" charset="0"/>
              </a:rPr>
              <a:t>Une telle motivation indique la volonté du pouvoir adjudicateur de faire modifier l’offre, volonté qui est confirmée par la circonstance que</a:t>
            </a:r>
            <a:r>
              <a:rPr lang="fr-BE" sz="1800" dirty="0">
                <a:effectLst/>
                <a:ea typeface="Times New Roman" panose="02020603050405020304" pitchFamily="18" charset="0"/>
              </a:rPr>
              <a:t> (…) </a:t>
            </a:r>
            <a:r>
              <a:rPr lang="fr-BE" sz="1800" i="1" dirty="0">
                <a:effectLst/>
                <a:ea typeface="Times New Roman" panose="02020603050405020304" pitchFamily="18" charset="0"/>
              </a:rPr>
              <a:t>la partie adverse a décidé</a:t>
            </a:r>
            <a:r>
              <a:rPr lang="fr-BE" sz="1800" dirty="0">
                <a:effectLst/>
                <a:ea typeface="Times New Roman" panose="02020603050405020304" pitchFamily="18" charset="0"/>
              </a:rPr>
              <a:t> (…) </a:t>
            </a:r>
            <a:r>
              <a:rPr lang="fr-BE" sz="1800" i="1" dirty="0">
                <a:effectLst/>
                <a:ea typeface="Times New Roman" panose="02020603050405020304" pitchFamily="18" charset="0"/>
              </a:rPr>
              <a:t>de « </a:t>
            </a:r>
            <a:r>
              <a:rPr lang="fr-BE" sz="1800" b="1" i="1" dirty="0">
                <a:effectLst/>
                <a:ea typeface="Times New Roman" panose="02020603050405020304" pitchFamily="18" charset="0"/>
              </a:rPr>
              <a:t>demander à l’équipe d’auteurs de projet retenue, lors de l’envoi de la lettre de commande, de revoir le nombre de logements afin de tendre vers l’objectif de 70 logements </a:t>
            </a:r>
            <a:r>
              <a:rPr lang="fr-BE" sz="1800" i="1" dirty="0">
                <a:effectLst/>
                <a:ea typeface="Times New Roman" panose="02020603050405020304" pitchFamily="18" charset="0"/>
              </a:rPr>
              <a:t>». Contrairement à ce que soutient la partie adverse, cette demande formulée dès l’attribution du marché ne paraît pouvoir être considérée comme tendant à une modification pouvant être apportée en cours d’exécution du contrat en vertu des articles 38 et suivants de l’arrêté royal du 14 janvier 2013 établissant les règles générales d’exécution des marchés publics, mais bien d’un souhait, d’une </a:t>
            </a:r>
            <a:r>
              <a:rPr lang="fr-BE" sz="1800" b="1" i="1" dirty="0">
                <a:effectLst/>
                <a:ea typeface="Times New Roman" panose="02020603050405020304" pitchFamily="18" charset="0"/>
              </a:rPr>
              <a:t>demande de modification de l’offre postérieurement au dépôt de celle-ci.</a:t>
            </a:r>
            <a:r>
              <a:rPr lang="fr-BE" sz="1800" i="1" dirty="0">
                <a:effectLst/>
                <a:ea typeface="Times New Roman" panose="02020603050405020304" pitchFamily="18" charset="0"/>
              </a:rPr>
              <a:t> En tout état de cause, l’assertion, figurant dans la motivation, selon laquelle l’irrégularité est facilement modifiable, qui traduit d’ailleurs la volonté, exprimée dans le dispositif de l’acte attaqué de modifier l’offre de l’attributaire, ne permet pas, </a:t>
            </a:r>
            <a:r>
              <a:rPr lang="fr-BE" sz="1800" dirty="0">
                <a:effectLst/>
                <a:ea typeface="Times New Roman" panose="02020603050405020304" pitchFamily="18" charset="0"/>
              </a:rPr>
              <a:t>prima</a:t>
            </a:r>
            <a:r>
              <a:rPr lang="fr-BE" sz="1800" i="1" dirty="0">
                <a:effectLst/>
                <a:ea typeface="Times New Roman" panose="02020603050405020304" pitchFamily="18" charset="0"/>
              </a:rPr>
              <a:t> </a:t>
            </a:r>
            <a:r>
              <a:rPr lang="fr-BE" sz="1800" dirty="0">
                <a:effectLst/>
                <a:ea typeface="Times New Roman" panose="02020603050405020304" pitchFamily="18" charset="0"/>
              </a:rPr>
              <a:t>facie</a:t>
            </a:r>
            <a:r>
              <a:rPr lang="fr-BE" sz="1800" i="1" dirty="0">
                <a:effectLst/>
                <a:ea typeface="Times New Roman" panose="02020603050405020304" pitchFamily="18" charset="0"/>
              </a:rPr>
              <a:t>, d’exclure, au stade actuel de la procédure, </a:t>
            </a:r>
            <a:r>
              <a:rPr lang="fr-BE" sz="1800" b="1" i="1" dirty="0">
                <a:effectLst/>
                <a:ea typeface="Times New Roman" panose="02020603050405020304" pitchFamily="18" charset="0"/>
              </a:rPr>
              <a:t>une erreur manifeste d’appréciation quant au caractère substantiel ou non de l’irrégularité en cause,</a:t>
            </a:r>
            <a:r>
              <a:rPr lang="fr-BE" sz="1800" i="1" dirty="0">
                <a:effectLst/>
                <a:ea typeface="Times New Roman" panose="02020603050405020304" pitchFamily="18" charset="0"/>
              </a:rPr>
              <a:t> et ce alors que certains indices, relevés ci-avant, pourraient attester de l’importance que le pouvoir adjudicateur accorde à l’obligation de prévoir un minimum de 30 % de grands logements</a:t>
            </a:r>
            <a:r>
              <a:rPr lang="fr-BE" sz="1800" dirty="0">
                <a:effectLst/>
                <a:ea typeface="Times New Roman" panose="02020603050405020304" pitchFamily="18" charset="0"/>
              </a:rPr>
              <a:t>. »</a:t>
            </a:r>
            <a:endParaRPr lang="en-US" sz="1800" dirty="0"/>
          </a:p>
        </p:txBody>
      </p:sp>
      <p:sp>
        <p:nvSpPr>
          <p:cNvPr id="4" name="Text Placeholder 2">
            <a:extLst>
              <a:ext uri="{FF2B5EF4-FFF2-40B4-BE49-F238E27FC236}">
                <a16:creationId xmlns:a16="http://schemas.microsoft.com/office/drawing/2014/main" id="{34A0E51B-20E9-FFA6-CD2E-67C45723CF07}"/>
              </a:ext>
            </a:extLst>
          </p:cNvPr>
          <p:cNvSpPr>
            <a:spLocks noGrp="1"/>
          </p:cNvSpPr>
          <p:nvPr>
            <p:ph type="body" idx="1"/>
          </p:nvPr>
        </p:nvSpPr>
        <p:spPr>
          <a:xfrm>
            <a:off x="479214" y="1892235"/>
            <a:ext cx="11160124" cy="435600"/>
          </a:xfrm>
        </p:spPr>
        <p:txBody>
          <a:bodyPr/>
          <a:lstStyle/>
          <a:p>
            <a:r>
              <a:rPr lang="fr-BE" b="0" dirty="0">
                <a:latin typeface="Cambria"/>
                <a:ea typeface="Cambria"/>
              </a:rPr>
              <a:t>Irrégularité non substantielle</a:t>
            </a:r>
          </a:p>
        </p:txBody>
      </p:sp>
      <p:sp>
        <p:nvSpPr>
          <p:cNvPr id="2" name="Title 5">
            <a:extLst>
              <a:ext uri="{FF2B5EF4-FFF2-40B4-BE49-F238E27FC236}">
                <a16:creationId xmlns:a16="http://schemas.microsoft.com/office/drawing/2014/main" id="{7C3D4608-AB2A-99E8-C9E7-E1C76B0B9D50}"/>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255.267 du 14 décembre 2022, </a:t>
            </a:r>
            <a:r>
              <a:rPr lang="fr-FR" sz="2800" i="1" dirty="0" err="1">
                <a:solidFill>
                  <a:srgbClr val="0073CF"/>
                </a:solidFill>
              </a:rPr>
              <a:t>S.R.L</a:t>
            </a:r>
            <a:r>
              <a:rPr lang="fr-FR" sz="2800" i="1" dirty="0">
                <a:solidFill>
                  <a:srgbClr val="0073CF"/>
                </a:solidFill>
              </a:rPr>
              <a:t>. </a:t>
            </a:r>
            <a:r>
              <a:rPr lang="fr-FR" sz="2800" i="1" dirty="0" err="1">
                <a:solidFill>
                  <a:srgbClr val="0073CF"/>
                </a:solidFill>
              </a:rPr>
              <a:t>DXA.ARCHI</a:t>
            </a:r>
            <a:r>
              <a:rPr lang="fr-FR" sz="2800" i="1" dirty="0">
                <a:solidFill>
                  <a:srgbClr val="0073CF"/>
                </a:solidFill>
              </a:rPr>
              <a:t> </a:t>
            </a:r>
            <a:r>
              <a:rPr lang="fr-FR" sz="2800" dirty="0">
                <a:solidFill>
                  <a:srgbClr val="0073CF"/>
                </a:solidFill>
              </a:rPr>
              <a:t>et consorts (extrême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868BD9FD-F8B0-7CE5-18D6-D5B31AFD6C8E}"/>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chemeClr val="bg1"/>
                </a:solidFill>
                <a:latin typeface="Arial" panose="020B0604020202020204"/>
              </a:rPr>
              <a:t>III. </a:t>
            </a:r>
            <a:r>
              <a:rPr lang="en-GB" b="1" dirty="0" err="1">
                <a:solidFill>
                  <a:schemeClr val="bg1"/>
                </a:solidFill>
                <a:latin typeface="Arial" panose="020B0604020202020204"/>
              </a:rPr>
              <a:t>REGULARITE</a:t>
            </a:r>
            <a:r>
              <a:rPr lang="en-GB" b="1" dirty="0">
                <a:solidFill>
                  <a:schemeClr val="bg1"/>
                </a:solidFill>
                <a:latin typeface="Arial" panose="020B0604020202020204"/>
              </a:rPr>
              <a:t> DES </a:t>
            </a:r>
            <a:r>
              <a:rPr lang="en-GB" b="1" dirty="0" err="1">
                <a:solidFill>
                  <a:schemeClr val="bg1"/>
                </a:solidFill>
                <a:latin typeface="Arial" panose="020B0604020202020204"/>
              </a:rPr>
              <a:t>OFFRES</a:t>
            </a:r>
            <a:r>
              <a:rPr lang="en-GB" b="1" dirty="0">
                <a:solidFill>
                  <a:schemeClr val="bg1"/>
                </a:solidFill>
                <a:latin typeface="Arial" panose="020B0604020202020204"/>
              </a:rPr>
              <a:t> – A. Les exigences </a:t>
            </a:r>
            <a:r>
              <a:rPr lang="en-GB" b="1" dirty="0" err="1">
                <a:solidFill>
                  <a:schemeClr val="bg1"/>
                </a:solidFill>
                <a:latin typeface="Arial" panose="020B0604020202020204"/>
              </a:rPr>
              <a:t>minimales</a:t>
            </a:r>
            <a:r>
              <a:rPr lang="en-GB" b="1" dirty="0">
                <a:solidFill>
                  <a:schemeClr val="bg1"/>
                </a:solidFill>
                <a:latin typeface="Arial" panose="020B0604020202020204"/>
              </a:rPr>
              <a:t> </a:t>
            </a:r>
            <a:endParaRPr kumimoji="0" lang="en-US" sz="1000" b="1" i="0" u="none" strike="noStrike" kern="1200" cap="none" spc="0" normalizeH="0" baseline="0" noProof="0" dirty="0">
              <a:ln>
                <a:noFill/>
              </a:ln>
              <a:solidFill>
                <a:schemeClr val="bg1"/>
              </a:solidFill>
              <a:effectLst/>
              <a:uLnTx/>
              <a:uFillTx/>
              <a:latin typeface="Arial" panose="020B0604020202020204"/>
              <a:ea typeface="+mn-ea"/>
              <a:cs typeface="+mn-cs"/>
            </a:endParaRPr>
          </a:p>
        </p:txBody>
      </p:sp>
    </p:spTree>
    <p:extLst>
      <p:ext uri="{BB962C8B-B14F-4D97-AF65-F5344CB8AC3E}">
        <p14:creationId xmlns:p14="http://schemas.microsoft.com/office/powerpoint/2010/main" val="8285784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12FBAD-11A1-1C34-35E7-B17ACBA0B5F4}"/>
              </a:ext>
            </a:extLst>
          </p:cNvPr>
          <p:cNvSpPr>
            <a:spLocks noGrp="1"/>
          </p:cNvSpPr>
          <p:nvPr>
            <p:ph sz="quarter" idx="18"/>
          </p:nvPr>
        </p:nvSpPr>
        <p:spPr>
          <a:xfrm>
            <a:off x="538432" y="2435310"/>
            <a:ext cx="11160124" cy="993690"/>
          </a:xfrm>
        </p:spPr>
        <p:txBody>
          <a:bodyPr vert="horz" lIns="0" tIns="0" rIns="0" bIns="0" spcCol="137160" rtlCol="0" anchor="t">
            <a:noAutofit/>
          </a:bodyPr>
          <a:lstStyle/>
          <a:p>
            <a:pPr marL="0" indent="0">
              <a:buNone/>
            </a:pPr>
            <a:r>
              <a:rPr lang="fr-BE" sz="1800" dirty="0"/>
              <a:t>Dans son offre la partie requérante avait indiqué des délais de la manière suivante : « </a:t>
            </a:r>
            <a:r>
              <a:rPr lang="fr-BE" sz="1800" i="1" dirty="0"/>
              <a:t>&lt;1 heure</a:t>
            </a:r>
            <a:r>
              <a:rPr lang="fr-BE" sz="1800" dirty="0"/>
              <a:t> » et « </a:t>
            </a:r>
            <a:r>
              <a:rPr lang="fr-BE" sz="1800" i="1" dirty="0"/>
              <a:t>&lt; 1 jour ouvrable</a:t>
            </a:r>
            <a:r>
              <a:rPr lang="fr-BE" sz="1800" dirty="0"/>
              <a:t>  » alors que selon le pouvoir adjudicateur le CSC imposait « </a:t>
            </a:r>
            <a:r>
              <a:rPr lang="fr-BE" sz="1800" i="1" dirty="0"/>
              <a:t>l’indication des délais</a:t>
            </a:r>
            <a:r>
              <a:rPr lang="fr-BE" sz="1800" dirty="0"/>
              <a:t> ». </a:t>
            </a:r>
            <a:endParaRPr lang="en-US" sz="1800" dirty="0"/>
          </a:p>
          <a:p>
            <a:pPr marL="0" indent="0">
              <a:buNone/>
            </a:pPr>
            <a:r>
              <a:rPr lang="fr-BE" sz="1800" dirty="0"/>
              <a:t>Sur ce point le </a:t>
            </a:r>
            <a:r>
              <a:rPr lang="fr-BE" sz="1800" dirty="0" err="1"/>
              <a:t>C.E</a:t>
            </a:r>
            <a:r>
              <a:rPr lang="fr-BE" sz="1800" dirty="0"/>
              <a:t>. estime : </a:t>
            </a:r>
            <a:endParaRPr lang="fr-BE" sz="1800" dirty="0">
              <a:cs typeface="Arial"/>
            </a:endParaRPr>
          </a:p>
        </p:txBody>
      </p:sp>
      <p:sp>
        <p:nvSpPr>
          <p:cNvPr id="3" name="Text Placeholder 2">
            <a:extLst>
              <a:ext uri="{FF2B5EF4-FFF2-40B4-BE49-F238E27FC236}">
                <a16:creationId xmlns:a16="http://schemas.microsoft.com/office/drawing/2014/main" id="{E4FD598E-A2C5-EA8D-F905-B9044D51AA6A}"/>
              </a:ext>
            </a:extLst>
          </p:cNvPr>
          <p:cNvSpPr>
            <a:spLocks noGrp="1"/>
          </p:cNvSpPr>
          <p:nvPr>
            <p:ph type="body" idx="1"/>
          </p:nvPr>
        </p:nvSpPr>
        <p:spPr>
          <a:xfrm>
            <a:off x="515938" y="1866540"/>
            <a:ext cx="11160124" cy="435600"/>
          </a:xfrm>
        </p:spPr>
        <p:txBody>
          <a:bodyPr/>
          <a:lstStyle/>
          <a:p>
            <a:r>
              <a:rPr lang="fr-BE" b="0" dirty="0"/>
              <a:t>Irrégularité – notion de délai eu égard aux dispositions du CSC</a:t>
            </a:r>
          </a:p>
        </p:txBody>
      </p:sp>
      <p:sp>
        <p:nvSpPr>
          <p:cNvPr id="4" name="Slide Number Placeholder 3">
            <a:extLst>
              <a:ext uri="{FF2B5EF4-FFF2-40B4-BE49-F238E27FC236}">
                <a16:creationId xmlns:a16="http://schemas.microsoft.com/office/drawing/2014/main" id="{10560D78-DD23-BD1C-B27D-9C8B3890B0A5}"/>
              </a:ext>
            </a:extLst>
          </p:cNvPr>
          <p:cNvSpPr>
            <a:spLocks noGrp="1"/>
          </p:cNvSpPr>
          <p:nvPr>
            <p:ph type="sldNum" sz="quarter" idx="12"/>
          </p:nvPr>
        </p:nvSpPr>
        <p:spPr/>
        <p:txBody>
          <a:bodyPr/>
          <a:lstStyle/>
          <a:p>
            <a:fld id="{F9591D4C-BB8F-AE46-BE73-C616F30BBC5B}" type="slidenum">
              <a:rPr lang="en-US" smtClean="0"/>
              <a:pPr/>
              <a:t>18</a:t>
            </a:fld>
            <a:endParaRPr lang="en-US"/>
          </a:p>
        </p:txBody>
      </p:sp>
      <p:sp>
        <p:nvSpPr>
          <p:cNvPr id="7" name="Footer Placeholder 6">
            <a:extLst>
              <a:ext uri="{FF2B5EF4-FFF2-40B4-BE49-F238E27FC236}">
                <a16:creationId xmlns:a16="http://schemas.microsoft.com/office/drawing/2014/main" id="{AB41C0B7-5C25-3AE1-79FC-2EBF0A77012D}"/>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0C1D23F6-08F6-D96B-4CFE-87DF3D69C821}"/>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255.814 du 15 février 2023, </a:t>
            </a:r>
            <a:r>
              <a:rPr lang="fr-FR" sz="2800" i="1" dirty="0" err="1">
                <a:solidFill>
                  <a:srgbClr val="0073CF"/>
                </a:solidFill>
              </a:rPr>
              <a:t>A.S.B.L</a:t>
            </a:r>
            <a:r>
              <a:rPr lang="fr-FR" sz="2800" i="1" dirty="0">
                <a:solidFill>
                  <a:srgbClr val="0073CF"/>
                </a:solidFill>
              </a:rPr>
              <a:t>. </a:t>
            </a:r>
            <a:r>
              <a:rPr lang="fr-FR" sz="2800" i="1" dirty="0" err="1">
                <a:solidFill>
                  <a:srgbClr val="0073CF"/>
                </a:solidFill>
              </a:rPr>
              <a:t>COHEZIO</a:t>
            </a:r>
            <a:r>
              <a:rPr lang="fr-FR" sz="2800" i="1" dirty="0">
                <a:solidFill>
                  <a:srgbClr val="0073CF"/>
                </a:solidFill>
              </a:rPr>
              <a:t> </a:t>
            </a:r>
            <a:br>
              <a:rPr lang="fr-FR" sz="2800" i="1" dirty="0">
                <a:solidFill>
                  <a:srgbClr val="0073CF"/>
                </a:solidFill>
              </a:rPr>
            </a:br>
            <a:r>
              <a:rPr lang="fr-FR" sz="2800" dirty="0">
                <a:solidFill>
                  <a:srgbClr val="0073CF"/>
                </a:solidFill>
              </a:rPr>
              <a:t>(extrême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371C3C5F-BD52-9155-A450-8829B68F8C12}"/>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A. Les exigences minimales </a:t>
            </a:r>
          </a:p>
        </p:txBody>
      </p:sp>
      <p:sp>
        <p:nvSpPr>
          <p:cNvPr id="15" name="Content Placeholder 1">
            <a:extLst>
              <a:ext uri="{FF2B5EF4-FFF2-40B4-BE49-F238E27FC236}">
                <a16:creationId xmlns:a16="http://schemas.microsoft.com/office/drawing/2014/main" id="{41D37A8A-7980-5530-8B84-C9047B03FD80}"/>
              </a:ext>
            </a:extLst>
          </p:cNvPr>
          <p:cNvSpPr txBox="1">
            <a:spLocks/>
          </p:cNvSpPr>
          <p:nvPr/>
        </p:nvSpPr>
        <p:spPr>
          <a:xfrm>
            <a:off x="931228" y="3801732"/>
            <a:ext cx="10329544" cy="2012630"/>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800" dirty="0"/>
              <a:t>« </a:t>
            </a:r>
            <a:r>
              <a:rPr lang="fr-BE" sz="1800" i="1" dirty="0"/>
              <a:t>Contrairement à ce que soutient la requérante, il ne paraît pas pouvoir être considéré qu’en utilisant, dans son offre, le sigle « &lt; », elle respectait la prescription en cause du cahier spécial des charges. En effet, </a:t>
            </a:r>
            <a:r>
              <a:rPr lang="fr-BE" sz="1800" b="1" i="1" dirty="0"/>
              <a:t>il peut d’abord être relevé qu’en recourant à ce signe plutôt qu’au sigle « ≤ »</a:t>
            </a:r>
            <a:r>
              <a:rPr lang="fr-BE" sz="1800" i="1" dirty="0"/>
              <a:t>, elle n’exprime </a:t>
            </a:r>
            <a:r>
              <a:rPr lang="fr-BE" sz="1800" b="1" i="1" dirty="0"/>
              <a:t>pas des délais en heures ou en jours ouvrables </a:t>
            </a:r>
            <a:r>
              <a:rPr lang="fr-BE" sz="1800" i="1" dirty="0"/>
              <a:t>puisque la durée indiquée </a:t>
            </a:r>
            <a:r>
              <a:rPr lang="fr-BE" sz="1800" b="1" i="1" dirty="0"/>
              <a:t>est alors inférieure à une heure ou un jour</a:t>
            </a:r>
            <a:r>
              <a:rPr lang="fr-BE" sz="1800" i="1" dirty="0"/>
              <a:t>. Par ailleurs, la requérante ne peut pas raisonnablement prétendre que l’utilisation du sigle n’aurait aucune influence sur sa réponse puisque, </a:t>
            </a:r>
            <a:r>
              <a:rPr lang="fr-BE" sz="1800" b="1" i="1" dirty="0"/>
              <a:t>pour les sous-critères 9 à 12, elle propose un délai d’un jour ouvrable, sans utiliser le sigle « &lt; », ce qui, en toute logique, devrait indiquer un délai différent</a:t>
            </a:r>
            <a:r>
              <a:rPr lang="fr-BE" sz="1800" i="1" dirty="0"/>
              <a:t> </a:t>
            </a:r>
            <a:r>
              <a:rPr lang="fr-BE" sz="1800" dirty="0"/>
              <a:t>».</a:t>
            </a:r>
            <a:endParaRPr lang="fr-BE" sz="1800" dirty="0">
              <a:cs typeface="Arial"/>
            </a:endParaRPr>
          </a:p>
        </p:txBody>
      </p:sp>
      <p:sp>
        <p:nvSpPr>
          <p:cNvPr id="16" name="Rectangle 15">
            <a:extLst>
              <a:ext uri="{FF2B5EF4-FFF2-40B4-BE49-F238E27FC236}">
                <a16:creationId xmlns:a16="http://schemas.microsoft.com/office/drawing/2014/main" id="{29962873-0EA4-9C4E-623A-C0521E60E06C}"/>
              </a:ext>
            </a:extLst>
          </p:cNvPr>
          <p:cNvSpPr/>
          <p:nvPr/>
        </p:nvSpPr>
        <p:spPr>
          <a:xfrm>
            <a:off x="537204" y="3603325"/>
            <a:ext cx="11125269" cy="2592937"/>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58165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a:extLst>
              <a:ext uri="{FF2B5EF4-FFF2-40B4-BE49-F238E27FC236}">
                <a16:creationId xmlns:a16="http://schemas.microsoft.com/office/drawing/2014/main" id="{4DA15172-7B85-7214-7087-84E913FBB6EE}"/>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255.814 du 15 février 2023, </a:t>
            </a:r>
            <a:r>
              <a:rPr lang="fr-FR" sz="2800" i="1" dirty="0" err="1">
                <a:solidFill>
                  <a:srgbClr val="0073CF"/>
                </a:solidFill>
              </a:rPr>
              <a:t>A.S.B.L</a:t>
            </a:r>
            <a:r>
              <a:rPr lang="fr-FR" sz="2800" i="1" dirty="0">
                <a:solidFill>
                  <a:srgbClr val="0073CF"/>
                </a:solidFill>
              </a:rPr>
              <a:t>. </a:t>
            </a:r>
            <a:r>
              <a:rPr lang="fr-FR" sz="2800" i="1" dirty="0" err="1">
                <a:solidFill>
                  <a:srgbClr val="0073CF"/>
                </a:solidFill>
              </a:rPr>
              <a:t>COHEZIO</a:t>
            </a:r>
            <a:r>
              <a:rPr lang="fr-FR" sz="2800" i="1" dirty="0">
                <a:solidFill>
                  <a:srgbClr val="0073CF"/>
                </a:solidFill>
              </a:rPr>
              <a:t>  </a:t>
            </a:r>
            <a:br>
              <a:rPr lang="fr-FR" sz="2800" i="1" dirty="0">
                <a:solidFill>
                  <a:srgbClr val="0073CF"/>
                </a:solidFill>
              </a:rPr>
            </a:br>
            <a:r>
              <a:rPr lang="fr-FR" sz="2800" dirty="0">
                <a:solidFill>
                  <a:srgbClr val="0073CF"/>
                </a:solidFill>
              </a:rPr>
              <a:t>(extrême urgence)</a:t>
            </a:r>
            <a:br>
              <a:rPr lang="fr-FR" sz="2800" dirty="0">
                <a:solidFill>
                  <a:srgbClr val="0073CF"/>
                </a:solidFill>
              </a:rPr>
            </a:b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FF12FBAD-11A1-1C34-35E7-B17ACBA0B5F4}"/>
              </a:ext>
            </a:extLst>
          </p:cNvPr>
          <p:cNvSpPr>
            <a:spLocks noGrp="1"/>
          </p:cNvSpPr>
          <p:nvPr>
            <p:ph sz="quarter" idx="18"/>
          </p:nvPr>
        </p:nvSpPr>
        <p:spPr>
          <a:xfrm>
            <a:off x="515939" y="2442241"/>
            <a:ext cx="11160124" cy="335112"/>
          </a:xfrm>
        </p:spPr>
        <p:txBody>
          <a:bodyPr vert="horz" lIns="0" tIns="0" rIns="0" bIns="0" spcCol="137160" rtlCol="0" anchor="t">
            <a:noAutofit/>
          </a:bodyPr>
          <a:lstStyle/>
          <a:p>
            <a:pPr marL="0" indent="0">
              <a:buNone/>
            </a:pPr>
            <a:r>
              <a:rPr lang="fr-BE" sz="1800" dirty="0"/>
              <a:t>Ainsi le </a:t>
            </a:r>
            <a:r>
              <a:rPr lang="fr-BE" sz="1800" dirty="0" err="1"/>
              <a:t>C.E</a:t>
            </a:r>
            <a:r>
              <a:rPr lang="fr-BE" sz="1800" dirty="0"/>
              <a:t>. décide : </a:t>
            </a:r>
            <a:endParaRPr lang="en-US" sz="1800" dirty="0"/>
          </a:p>
        </p:txBody>
      </p:sp>
      <p:sp>
        <p:nvSpPr>
          <p:cNvPr id="4" name="Slide Number Placeholder 3">
            <a:extLst>
              <a:ext uri="{FF2B5EF4-FFF2-40B4-BE49-F238E27FC236}">
                <a16:creationId xmlns:a16="http://schemas.microsoft.com/office/drawing/2014/main" id="{10560D78-DD23-BD1C-B27D-9C8B3890B0A5}"/>
              </a:ext>
            </a:extLst>
          </p:cNvPr>
          <p:cNvSpPr>
            <a:spLocks noGrp="1"/>
          </p:cNvSpPr>
          <p:nvPr>
            <p:ph type="sldNum" sz="quarter" idx="12"/>
          </p:nvPr>
        </p:nvSpPr>
        <p:spPr/>
        <p:txBody>
          <a:bodyPr/>
          <a:lstStyle/>
          <a:p>
            <a:fld id="{F9591D4C-BB8F-AE46-BE73-C616F30BBC5B}" type="slidenum">
              <a:rPr lang="en-US" smtClean="0"/>
              <a:pPr/>
              <a:t>19</a:t>
            </a:fld>
            <a:endParaRPr lang="en-US"/>
          </a:p>
        </p:txBody>
      </p:sp>
      <p:sp>
        <p:nvSpPr>
          <p:cNvPr id="7" name="Footer Placeholder 6">
            <a:extLst>
              <a:ext uri="{FF2B5EF4-FFF2-40B4-BE49-F238E27FC236}">
                <a16:creationId xmlns:a16="http://schemas.microsoft.com/office/drawing/2014/main" id="{AB41C0B7-5C25-3AE1-79FC-2EBF0A77012D}"/>
              </a:ext>
            </a:extLst>
          </p:cNvPr>
          <p:cNvSpPr>
            <a:spLocks noGrp="1"/>
          </p:cNvSpPr>
          <p:nvPr>
            <p:ph type="ftr" sz="quarter" idx="17"/>
          </p:nvPr>
        </p:nvSpPr>
        <p:spPr/>
        <p:txBody>
          <a:bodyPr/>
          <a:lstStyle/>
          <a:p>
            <a:r>
              <a:rPr lang="en-US"/>
              <a:t>National Tender Day – 19 </a:t>
            </a:r>
            <a:r>
              <a:rPr lang="en-US" err="1"/>
              <a:t>octobre</a:t>
            </a:r>
            <a:r>
              <a:rPr lang="en-US"/>
              <a:t> 2023</a:t>
            </a:r>
          </a:p>
        </p:txBody>
      </p:sp>
      <p:sp>
        <p:nvSpPr>
          <p:cNvPr id="8" name="Text Placeholder 2">
            <a:extLst>
              <a:ext uri="{FF2B5EF4-FFF2-40B4-BE49-F238E27FC236}">
                <a16:creationId xmlns:a16="http://schemas.microsoft.com/office/drawing/2014/main" id="{380582FF-A158-A4F8-2138-E1CE6D4E313A}"/>
              </a:ext>
            </a:extLst>
          </p:cNvPr>
          <p:cNvSpPr txBox="1">
            <a:spLocks/>
          </p:cNvSpPr>
          <p:nvPr/>
        </p:nvSpPr>
        <p:spPr>
          <a:xfrm>
            <a:off x="515938" y="1874023"/>
            <a:ext cx="11160124" cy="435600"/>
          </a:xfrm>
          <a:prstGeom prst="rect">
            <a:avLst/>
          </a:prstGeom>
        </p:spPr>
        <p:txBody>
          <a:bodyPr vert="horz" lIns="0" tIns="0" rIns="0" bIns="0" spcCol="137160" rtlCol="0" anchor="t" anchorCtr="0">
            <a:normAutofit/>
          </a:bodyPr>
          <a:lstStyle>
            <a:lvl1pPr marL="0" indent="0" algn="l" defTabSz="914400" rtl="0" eaLnBrk="1" latinLnBrk="0" hangingPunct="1">
              <a:lnSpc>
                <a:spcPct val="100000"/>
              </a:lnSpc>
              <a:spcBef>
                <a:spcPts val="1000"/>
              </a:spcBef>
              <a:buClrTx/>
              <a:buFont typeface="Arial" panose="020B0604020202020204" pitchFamily="34" charset="0"/>
              <a:buNone/>
              <a:defRPr sz="2200" b="1" kern="1200" baseline="0">
                <a:solidFill>
                  <a:schemeClr val="accent6"/>
                </a:solidFill>
                <a:latin typeface="Cambria" panose="02040503050406030204" pitchFamily="18" charset="0"/>
                <a:ea typeface="+mn-ea"/>
                <a:cs typeface="+mn-cs"/>
              </a:defRPr>
            </a:lvl1pPr>
            <a:lvl2pPr marL="457200" indent="0" algn="l" defTabSz="914400" rtl="0" eaLnBrk="1" latinLnBrk="0" hangingPunct="1">
              <a:lnSpc>
                <a:spcPts val="2200"/>
              </a:lnSpc>
              <a:spcBef>
                <a:spcPts val="500"/>
              </a:spcBef>
              <a:buClr>
                <a:schemeClr val="bg2">
                  <a:lumMod val="50000"/>
                </a:schemeClr>
              </a:buClr>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ts val="2200"/>
              </a:lnSpc>
              <a:spcBef>
                <a:spcPts val="500"/>
              </a:spcBef>
              <a:buClr>
                <a:schemeClr val="bg2">
                  <a:lumMod val="75000"/>
                </a:schemeClr>
              </a:buClr>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ts val="2200"/>
              </a:lnSpc>
              <a:spcBef>
                <a:spcPts val="500"/>
              </a:spcBef>
              <a:buClr>
                <a:schemeClr val="bg1">
                  <a:lumMod val="75000"/>
                </a:schemeClr>
              </a:buClr>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ts val="2200"/>
              </a:lnSpc>
              <a:spcBef>
                <a:spcPts val="500"/>
              </a:spcBef>
              <a:buClr>
                <a:schemeClr val="bg1">
                  <a:lumMod val="75000"/>
                </a:schemeClr>
              </a:buClr>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baseline="0">
                <a:solidFill>
                  <a:schemeClr val="tx1"/>
                </a:solidFill>
                <a:latin typeface="+mn-lt"/>
                <a:ea typeface="+mn-ea"/>
                <a:cs typeface="+mn-cs"/>
              </a:defRPr>
            </a:lvl7pPr>
            <a:lvl8pPr marL="32004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baseline="0">
                <a:solidFill>
                  <a:schemeClr val="tx1"/>
                </a:solidFill>
                <a:latin typeface="+mn-lt"/>
                <a:ea typeface="+mn-ea"/>
                <a:cs typeface="+mn-cs"/>
              </a:defRPr>
            </a:lvl8pPr>
            <a:lvl9pPr marL="3657600" indent="0" algn="l" defTabSz="914400" rtl="0" eaLnBrk="1" latinLnBrk="0" hangingPunct="1">
              <a:lnSpc>
                <a:spcPct val="90000"/>
              </a:lnSpc>
              <a:spcBef>
                <a:spcPts val="500"/>
              </a:spcBef>
              <a:buClr>
                <a:schemeClr val="accent5">
                  <a:lumMod val="75000"/>
                </a:schemeClr>
              </a:buClr>
              <a:buFont typeface="Arial" panose="020B0604020202020204" pitchFamily="34" charset="0"/>
              <a:buNone/>
              <a:defRPr sz="1600" b="1" kern="1200" baseline="0">
                <a:solidFill>
                  <a:schemeClr val="tx1"/>
                </a:solidFill>
                <a:latin typeface="+mn-lt"/>
                <a:ea typeface="+mn-ea"/>
                <a:cs typeface="+mn-cs"/>
              </a:defRPr>
            </a:lvl9pPr>
          </a:lstStyle>
          <a:p>
            <a:r>
              <a:rPr lang="fr-BE" b="0" dirty="0"/>
              <a:t>Irrégularité – notion de délai eu égard aux dispositions du CSC</a:t>
            </a:r>
          </a:p>
        </p:txBody>
      </p:sp>
      <p:sp>
        <p:nvSpPr>
          <p:cNvPr id="9" name="Text Placeholder 1">
            <a:extLst>
              <a:ext uri="{FF2B5EF4-FFF2-40B4-BE49-F238E27FC236}">
                <a16:creationId xmlns:a16="http://schemas.microsoft.com/office/drawing/2014/main" id="{0C77B4B3-FD5C-55D5-FF07-CFA5ADCEE3A6}"/>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A. Les exigences minimales </a:t>
            </a:r>
          </a:p>
        </p:txBody>
      </p:sp>
      <p:sp>
        <p:nvSpPr>
          <p:cNvPr id="15" name="Content Placeholder 1">
            <a:extLst>
              <a:ext uri="{FF2B5EF4-FFF2-40B4-BE49-F238E27FC236}">
                <a16:creationId xmlns:a16="http://schemas.microsoft.com/office/drawing/2014/main" id="{91D3B58A-AB48-71F3-AD39-FCE337B9FFD3}"/>
              </a:ext>
            </a:extLst>
          </p:cNvPr>
          <p:cNvSpPr txBox="1">
            <a:spLocks/>
          </p:cNvSpPr>
          <p:nvPr/>
        </p:nvSpPr>
        <p:spPr>
          <a:xfrm>
            <a:off x="969645" y="3414108"/>
            <a:ext cx="10252710" cy="2503398"/>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800" dirty="0"/>
              <a:t>« </a:t>
            </a:r>
            <a:r>
              <a:rPr lang="fr-BE" sz="1800" i="1" dirty="0"/>
              <a:t>Il semble, au terme d’un premier examen en extrême urgence, que la partie adverse a pu, sans commettre d’erreur manifeste d’appréciation, considérer</a:t>
            </a:r>
            <a:r>
              <a:rPr lang="fr-BE" sz="1800" b="1" i="1" dirty="0"/>
              <a:t> que plusieurs mentions de l’offre relatives au délai d’intervention contrevenaient à la prescription du cahier spécial des charges imposant que les délais </a:t>
            </a:r>
            <a:r>
              <a:rPr lang="fr-BE" sz="1800" i="1" dirty="0"/>
              <a:t>soient exprimés en heures ou jours ouvrables sans fourchette, et qualifier cette irrégularité de substantielle, dès lors qu’ainsi que l’indique la motivation de l’acte attaqué, ladite irrégularité rend impossible la détermination exacte du délai d’information ou de transmission proposé par la requérante et, partant, l’évaluation de l’offre concernée ainsi que la comparaison de celle-ci avec les autres offres </a:t>
            </a:r>
            <a:r>
              <a:rPr lang="fr-BE" sz="1800" dirty="0"/>
              <a:t>».</a:t>
            </a:r>
            <a:endParaRPr lang="fr-BE" sz="1800" dirty="0">
              <a:cs typeface="Arial"/>
            </a:endParaRPr>
          </a:p>
        </p:txBody>
      </p:sp>
      <p:sp>
        <p:nvSpPr>
          <p:cNvPr id="16" name="Rectangle 15">
            <a:extLst>
              <a:ext uri="{FF2B5EF4-FFF2-40B4-BE49-F238E27FC236}">
                <a16:creationId xmlns:a16="http://schemas.microsoft.com/office/drawing/2014/main" id="{83D8B93F-25BA-5D84-5911-8955D9525D76}"/>
              </a:ext>
            </a:extLst>
          </p:cNvPr>
          <p:cNvSpPr/>
          <p:nvPr/>
        </p:nvSpPr>
        <p:spPr>
          <a:xfrm>
            <a:off x="537204" y="3139925"/>
            <a:ext cx="11125269" cy="2712235"/>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12464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D01BD-D77F-4246-A1D3-BA6BBF0B335A}"/>
              </a:ext>
            </a:extLst>
          </p:cNvPr>
          <p:cNvSpPr>
            <a:spLocks noGrp="1"/>
          </p:cNvSpPr>
          <p:nvPr>
            <p:ph type="title"/>
          </p:nvPr>
        </p:nvSpPr>
        <p:spPr/>
        <p:txBody>
          <a:bodyPr/>
          <a:lstStyle/>
          <a:p>
            <a:r>
              <a:rPr lang="en-US" dirty="0"/>
              <a:t>Introduction</a:t>
            </a:r>
          </a:p>
        </p:txBody>
      </p:sp>
      <p:sp>
        <p:nvSpPr>
          <p:cNvPr id="5" name="Slide Number Placeholder 4"/>
          <p:cNvSpPr>
            <a:spLocks noGrp="1"/>
          </p:cNvSpPr>
          <p:nvPr>
            <p:ph type="sldNum" sz="quarter" idx="4"/>
          </p:nvPr>
        </p:nvSpPr>
        <p:spPr/>
        <p:txBody>
          <a:bodyPr/>
          <a:lstStyle/>
          <a:p>
            <a:fld id="{F9591D4C-BB8F-AE46-BE73-C616F30BBC5B}" type="slidenum">
              <a:rPr lang="en-US" smtClean="0"/>
              <a:pPr/>
              <a:t>2</a:t>
            </a:fld>
            <a:endParaRPr lang="en-US"/>
          </a:p>
        </p:txBody>
      </p:sp>
      <p:pic>
        <p:nvPicPr>
          <p:cNvPr id="9" name="Picture Placeholder 8">
            <a:extLst>
              <a:ext uri="{FF2B5EF4-FFF2-40B4-BE49-F238E27FC236}">
                <a16:creationId xmlns:a16="http://schemas.microsoft.com/office/drawing/2014/main" id="{A6E3219B-9808-4221-BD95-7579AA9260BB}"/>
              </a:ext>
            </a:extLst>
          </p:cNvPr>
          <p:cNvPicPr>
            <a:picLocks noGrp="1" noChangeAspect="1"/>
          </p:cNvPicPr>
          <p:nvPr>
            <p:ph type="pic" sz="quarter" idx="18"/>
          </p:nvPr>
        </p:nvPicPr>
        <p:blipFill>
          <a:blip r:embed="rId2"/>
          <a:srcRect t="27060" b="27060"/>
          <a:stretch>
            <a:fillRect/>
          </a:stretch>
        </p:blipFill>
        <p:spPr/>
      </p:pic>
      <p:sp>
        <p:nvSpPr>
          <p:cNvPr id="10" name="Footer Placeholder 9">
            <a:extLst>
              <a:ext uri="{FF2B5EF4-FFF2-40B4-BE49-F238E27FC236}">
                <a16:creationId xmlns:a16="http://schemas.microsoft.com/office/drawing/2014/main" id="{1BFE17A9-2DE8-4254-B770-EE80DE1509DA}"/>
              </a:ext>
            </a:extLst>
          </p:cNvPr>
          <p:cNvSpPr>
            <a:spLocks noGrp="1"/>
          </p:cNvSpPr>
          <p:nvPr>
            <p:ph type="ftr" sz="quarter" idx="3"/>
          </p:nvPr>
        </p:nvSpPr>
        <p:spPr/>
        <p:txBody>
          <a:bodyPr/>
          <a:lstStyle/>
          <a:p>
            <a:r>
              <a:rPr lang="en-US" dirty="0"/>
              <a:t>National Tender Day – 19 </a:t>
            </a:r>
            <a:r>
              <a:rPr lang="en-US" dirty="0" err="1"/>
              <a:t>octobre</a:t>
            </a:r>
            <a:r>
              <a:rPr lang="en-US" dirty="0"/>
              <a:t> 2023</a:t>
            </a:r>
          </a:p>
        </p:txBody>
      </p:sp>
    </p:spTree>
    <p:extLst>
      <p:ext uri="{BB962C8B-B14F-4D97-AF65-F5344CB8AC3E}">
        <p14:creationId xmlns:p14="http://schemas.microsoft.com/office/powerpoint/2010/main" val="35281970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a:extLst>
              <a:ext uri="{FF2B5EF4-FFF2-40B4-BE49-F238E27FC236}">
                <a16:creationId xmlns:a16="http://schemas.microsoft.com/office/drawing/2014/main" id="{99EBF5B4-E80C-52EC-2216-A4CD34191C4D}"/>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256.774 du 14 juin 2023, </a:t>
            </a:r>
            <a:r>
              <a:rPr lang="fr-FR" sz="2800" i="1" dirty="0">
                <a:solidFill>
                  <a:srgbClr val="0073CF"/>
                </a:solidFill>
              </a:rPr>
              <a:t>Société de droit italien RADAR </a:t>
            </a:r>
            <a:r>
              <a:rPr lang="fr-FR" sz="2800" i="1" dirty="0" err="1">
                <a:solidFill>
                  <a:srgbClr val="0073CF"/>
                </a:solidFill>
              </a:rPr>
              <a:t>LEATHER</a:t>
            </a:r>
            <a:r>
              <a:rPr lang="fr-FR" sz="2800" i="1" dirty="0">
                <a:solidFill>
                  <a:srgbClr val="0073CF"/>
                </a:solidFill>
              </a:rPr>
              <a:t> DIVISION  </a:t>
            </a:r>
            <a:r>
              <a:rPr lang="fr-FR" sz="2800" dirty="0">
                <a:solidFill>
                  <a:srgbClr val="0073CF"/>
                </a:solidFill>
              </a:rPr>
              <a:t>(extrême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FF12FBAD-11A1-1C34-35E7-B17ACBA0B5F4}"/>
              </a:ext>
            </a:extLst>
          </p:cNvPr>
          <p:cNvSpPr>
            <a:spLocks noGrp="1"/>
          </p:cNvSpPr>
          <p:nvPr>
            <p:ph sz="quarter" idx="18"/>
          </p:nvPr>
        </p:nvSpPr>
        <p:spPr>
          <a:xfrm>
            <a:off x="515939" y="2421756"/>
            <a:ext cx="11157970" cy="3272857"/>
          </a:xfrm>
        </p:spPr>
        <p:txBody>
          <a:bodyPr vert="horz" lIns="0" tIns="0" rIns="0" bIns="0" spcCol="137160" rtlCol="0" anchor="t">
            <a:noAutofit/>
          </a:bodyPr>
          <a:lstStyle/>
          <a:p>
            <a:pPr marL="229870" indent="-229870">
              <a:buClr>
                <a:schemeClr val="accent6"/>
              </a:buClr>
            </a:pPr>
            <a:r>
              <a:rPr lang="fr-BE" sz="1800" dirty="0">
                <a:cs typeface="Arial"/>
              </a:rPr>
              <a:t>Accord-cadre pluriannuel pour l'acquisition de </a:t>
            </a:r>
            <a:r>
              <a:rPr lang="fr-BE" sz="1800" dirty="0">
                <a:ea typeface="+mn-lt"/>
                <a:cs typeface="+mn-lt"/>
              </a:rPr>
              <a:t>de ceinturons et accessoires &amp; holster au profit de la Police intégrée, structurée à deux niveaux et la Défense</a:t>
            </a:r>
          </a:p>
          <a:p>
            <a:pPr marL="229870" indent="-229870">
              <a:buClr>
                <a:schemeClr val="accent6"/>
              </a:buClr>
            </a:pPr>
            <a:r>
              <a:rPr lang="fr-BE" sz="1800" dirty="0">
                <a:ea typeface="+mn-lt"/>
                <a:cs typeface="+mn-lt"/>
              </a:rPr>
              <a:t>"</a:t>
            </a:r>
            <a:r>
              <a:rPr lang="fr-BE" sz="1800" i="1" dirty="0">
                <a:ea typeface="+mn-lt"/>
                <a:cs typeface="+mn-lt"/>
              </a:rPr>
              <a:t>Conformément à l’article 83 de la loi du 17 juin 2016 relative aux marchés publics, le pouvoir adjudicateur est tenu de vérifier la régularité des offres, c’est-à-dire leur c</a:t>
            </a:r>
            <a:r>
              <a:rPr lang="fr-BE" sz="1800" b="1" i="1" dirty="0">
                <a:ea typeface="+mn-lt"/>
                <a:cs typeface="+mn-lt"/>
              </a:rPr>
              <a:t>onformité avec l’ensemble des exigences</a:t>
            </a:r>
            <a:r>
              <a:rPr lang="fr-BE" sz="1800" i="1" dirty="0">
                <a:ea typeface="+mn-lt"/>
                <a:cs typeface="+mn-lt"/>
              </a:rPr>
              <a:t> de la </a:t>
            </a:r>
            <a:r>
              <a:rPr lang="fr-BE" sz="1800" b="1" i="1" dirty="0">
                <a:ea typeface="+mn-lt"/>
                <a:cs typeface="+mn-lt"/>
              </a:rPr>
              <a:t>réglementation</a:t>
            </a:r>
            <a:r>
              <a:rPr lang="fr-BE" sz="1800" i="1" dirty="0">
                <a:ea typeface="+mn-lt"/>
                <a:cs typeface="+mn-lt"/>
              </a:rPr>
              <a:t> et des d</a:t>
            </a:r>
            <a:r>
              <a:rPr lang="fr-BE" sz="1800" b="1" i="1" dirty="0">
                <a:ea typeface="+mn-lt"/>
                <a:cs typeface="+mn-lt"/>
              </a:rPr>
              <a:t>ocuments du marché</a:t>
            </a:r>
            <a:r>
              <a:rPr lang="fr-BE" sz="1800" i="1" dirty="0">
                <a:ea typeface="+mn-lt"/>
                <a:cs typeface="+mn-lt"/>
              </a:rPr>
              <a:t>, ce qui comprend les s</a:t>
            </a:r>
            <a:r>
              <a:rPr lang="fr-BE" sz="1800" b="1" i="1" dirty="0">
                <a:ea typeface="+mn-lt"/>
                <a:cs typeface="+mn-lt"/>
              </a:rPr>
              <a:t>pécifications techniques</a:t>
            </a:r>
            <a:r>
              <a:rPr lang="fr-BE" sz="1800" i="1" dirty="0">
                <a:ea typeface="+mn-lt"/>
                <a:cs typeface="+mn-lt"/>
              </a:rPr>
              <a:t> qui figurent dans ces documents</a:t>
            </a:r>
            <a:r>
              <a:rPr lang="fr-BE" sz="1800" dirty="0">
                <a:ea typeface="+mn-lt"/>
                <a:cs typeface="+mn-lt"/>
              </a:rPr>
              <a:t>".</a:t>
            </a:r>
            <a:endParaRPr lang="fr-BE" sz="1800" dirty="0">
              <a:cs typeface="Arial" panose="020B0604020202020204"/>
            </a:endParaRPr>
          </a:p>
          <a:p>
            <a:pPr marL="229870" indent="-229870">
              <a:buClr>
                <a:schemeClr val="accent6"/>
              </a:buClr>
            </a:pPr>
            <a:r>
              <a:rPr lang="fr-BE" sz="1800" dirty="0">
                <a:ea typeface="+mn-lt"/>
                <a:cs typeface="+mn-lt"/>
              </a:rPr>
              <a:t>"</a:t>
            </a:r>
            <a:r>
              <a:rPr lang="fr-BE" sz="1800" i="1" dirty="0">
                <a:ea typeface="+mn-lt"/>
                <a:cs typeface="+mn-lt"/>
              </a:rPr>
              <a:t>Suivant cette disposition, "le </a:t>
            </a:r>
            <a:r>
              <a:rPr lang="fr-BE" sz="1800" b="1" i="1" dirty="0">
                <a:ea typeface="+mn-lt"/>
                <a:cs typeface="+mn-lt"/>
              </a:rPr>
              <a:t>non-respect des exigences minimales</a:t>
            </a:r>
            <a:r>
              <a:rPr lang="fr-BE" sz="1800" i="1" dirty="0">
                <a:ea typeface="+mn-lt"/>
                <a:cs typeface="+mn-lt"/>
              </a:rPr>
              <a:t> et des exigences indiquées comme substantielles dans les documents du marché" </a:t>
            </a:r>
            <a:r>
              <a:rPr lang="fr-BE" sz="1800" b="1" i="1" dirty="0">
                <a:ea typeface="+mn-lt"/>
                <a:cs typeface="+mn-lt"/>
              </a:rPr>
              <a:t>présume l’existence d’une irrégularité substantielle</a:t>
            </a:r>
            <a:r>
              <a:rPr lang="fr-BE" sz="1800" i="1" dirty="0">
                <a:ea typeface="+mn-lt"/>
                <a:cs typeface="+mn-lt"/>
              </a:rPr>
              <a:t>, laquelle ne laisse </a:t>
            </a:r>
            <a:r>
              <a:rPr lang="fr-BE" sz="1800" b="1" i="1" dirty="0">
                <a:ea typeface="+mn-lt"/>
                <a:cs typeface="+mn-lt"/>
              </a:rPr>
              <a:t>aucune marge d’appréciation</a:t>
            </a:r>
            <a:r>
              <a:rPr lang="fr-BE" sz="1800" i="1" dirty="0">
                <a:ea typeface="+mn-lt"/>
                <a:cs typeface="+mn-lt"/>
              </a:rPr>
              <a:t> au pouvoir adjudicateur </a:t>
            </a:r>
            <a:r>
              <a:rPr lang="fr-BE" sz="1800" b="1" i="1" dirty="0">
                <a:ea typeface="+mn-lt"/>
                <a:cs typeface="+mn-lt"/>
              </a:rPr>
              <a:t>qui doit constater la nullité de l’offre</a:t>
            </a:r>
            <a:r>
              <a:rPr lang="fr-BE" sz="1800" dirty="0">
                <a:ea typeface="+mn-lt"/>
                <a:cs typeface="+mn-lt"/>
              </a:rPr>
              <a:t>".</a:t>
            </a:r>
            <a:endParaRPr lang="fr-BE" sz="1800" i="1" dirty="0">
              <a:cs typeface="Arial" panose="020B0604020202020204"/>
            </a:endParaRPr>
          </a:p>
        </p:txBody>
      </p:sp>
      <p:sp>
        <p:nvSpPr>
          <p:cNvPr id="4" name="Slide Number Placeholder 3">
            <a:extLst>
              <a:ext uri="{FF2B5EF4-FFF2-40B4-BE49-F238E27FC236}">
                <a16:creationId xmlns:a16="http://schemas.microsoft.com/office/drawing/2014/main" id="{10560D78-DD23-BD1C-B27D-9C8B3890B0A5}"/>
              </a:ext>
            </a:extLst>
          </p:cNvPr>
          <p:cNvSpPr>
            <a:spLocks noGrp="1"/>
          </p:cNvSpPr>
          <p:nvPr>
            <p:ph type="sldNum" sz="quarter" idx="12"/>
          </p:nvPr>
        </p:nvSpPr>
        <p:spPr/>
        <p:txBody>
          <a:bodyPr/>
          <a:lstStyle/>
          <a:p>
            <a:fld id="{F9591D4C-BB8F-AE46-BE73-C616F30BBC5B}" type="slidenum">
              <a:rPr lang="en-US" smtClean="0"/>
              <a:pPr/>
              <a:t>20</a:t>
            </a:fld>
            <a:endParaRPr lang="en-US"/>
          </a:p>
        </p:txBody>
      </p:sp>
      <p:sp>
        <p:nvSpPr>
          <p:cNvPr id="7" name="Footer Placeholder 6">
            <a:extLst>
              <a:ext uri="{FF2B5EF4-FFF2-40B4-BE49-F238E27FC236}">
                <a16:creationId xmlns:a16="http://schemas.microsoft.com/office/drawing/2014/main" id="{AB41C0B7-5C25-3AE1-79FC-2EBF0A77012D}"/>
              </a:ext>
            </a:extLst>
          </p:cNvPr>
          <p:cNvSpPr>
            <a:spLocks noGrp="1"/>
          </p:cNvSpPr>
          <p:nvPr>
            <p:ph type="ftr" sz="quarter" idx="17"/>
          </p:nvPr>
        </p:nvSpPr>
        <p:spPr/>
        <p:txBody>
          <a:bodyPr/>
          <a:lstStyle/>
          <a:p>
            <a:r>
              <a:rPr lang="en-US"/>
              <a:t>National Tender Day – 19 </a:t>
            </a:r>
            <a:r>
              <a:rPr lang="en-US" err="1"/>
              <a:t>octobre</a:t>
            </a:r>
            <a:r>
              <a:rPr lang="en-US"/>
              <a:t> 2023</a:t>
            </a:r>
          </a:p>
        </p:txBody>
      </p:sp>
      <p:sp>
        <p:nvSpPr>
          <p:cNvPr id="8" name="Text Placeholder 2">
            <a:extLst>
              <a:ext uri="{FF2B5EF4-FFF2-40B4-BE49-F238E27FC236}">
                <a16:creationId xmlns:a16="http://schemas.microsoft.com/office/drawing/2014/main" id="{380582FF-A158-A4F8-2138-E1CE6D4E313A}"/>
              </a:ext>
            </a:extLst>
          </p:cNvPr>
          <p:cNvSpPr txBox="1">
            <a:spLocks/>
          </p:cNvSpPr>
          <p:nvPr/>
        </p:nvSpPr>
        <p:spPr>
          <a:xfrm>
            <a:off x="515938" y="1828303"/>
            <a:ext cx="11160124" cy="435600"/>
          </a:xfrm>
          <a:prstGeom prst="rect">
            <a:avLst/>
          </a:prstGeom>
        </p:spPr>
        <p:txBody>
          <a:bodyPr vert="horz" lIns="0" tIns="0" rIns="0" bIns="0" spcCol="137160" rtlCol="0" anchor="t" anchorCtr="0">
            <a:normAutofit/>
          </a:bodyPr>
          <a:lstStyle>
            <a:lvl1pPr marL="0" indent="0" algn="l" defTabSz="914400" rtl="0" eaLnBrk="1" latinLnBrk="0" hangingPunct="1">
              <a:lnSpc>
                <a:spcPct val="100000"/>
              </a:lnSpc>
              <a:spcBef>
                <a:spcPts val="1000"/>
              </a:spcBef>
              <a:buClrTx/>
              <a:buFont typeface="Arial" panose="020B0604020202020204" pitchFamily="34" charset="0"/>
              <a:buNone/>
              <a:defRPr sz="2200" b="1" kern="1200" baseline="0">
                <a:solidFill>
                  <a:schemeClr val="accent6"/>
                </a:solidFill>
                <a:latin typeface="Cambria" panose="02040503050406030204" pitchFamily="18" charset="0"/>
                <a:ea typeface="+mn-ea"/>
                <a:cs typeface="+mn-cs"/>
              </a:defRPr>
            </a:lvl1pPr>
            <a:lvl2pPr marL="457200" indent="0" algn="l" defTabSz="914400" rtl="0" eaLnBrk="1" latinLnBrk="0" hangingPunct="1">
              <a:lnSpc>
                <a:spcPts val="2200"/>
              </a:lnSpc>
              <a:spcBef>
                <a:spcPts val="500"/>
              </a:spcBef>
              <a:buClr>
                <a:schemeClr val="bg2">
                  <a:lumMod val="50000"/>
                </a:schemeClr>
              </a:buClr>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ts val="2200"/>
              </a:lnSpc>
              <a:spcBef>
                <a:spcPts val="500"/>
              </a:spcBef>
              <a:buClr>
                <a:schemeClr val="bg2">
                  <a:lumMod val="75000"/>
                </a:schemeClr>
              </a:buClr>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ts val="2200"/>
              </a:lnSpc>
              <a:spcBef>
                <a:spcPts val="500"/>
              </a:spcBef>
              <a:buClr>
                <a:schemeClr val="bg1">
                  <a:lumMod val="75000"/>
                </a:schemeClr>
              </a:buClr>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ts val="2200"/>
              </a:lnSpc>
              <a:spcBef>
                <a:spcPts val="500"/>
              </a:spcBef>
              <a:buClr>
                <a:schemeClr val="bg1">
                  <a:lumMod val="75000"/>
                </a:schemeClr>
              </a:buClr>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baseline="0">
                <a:solidFill>
                  <a:schemeClr val="tx1"/>
                </a:solidFill>
                <a:latin typeface="+mn-lt"/>
                <a:ea typeface="+mn-ea"/>
                <a:cs typeface="+mn-cs"/>
              </a:defRPr>
            </a:lvl7pPr>
            <a:lvl8pPr marL="32004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baseline="0">
                <a:solidFill>
                  <a:schemeClr val="tx1"/>
                </a:solidFill>
                <a:latin typeface="+mn-lt"/>
                <a:ea typeface="+mn-ea"/>
                <a:cs typeface="+mn-cs"/>
              </a:defRPr>
            </a:lvl8pPr>
            <a:lvl9pPr marL="3657600" indent="0" algn="l" defTabSz="914400" rtl="0" eaLnBrk="1" latinLnBrk="0" hangingPunct="1">
              <a:lnSpc>
                <a:spcPct val="90000"/>
              </a:lnSpc>
              <a:spcBef>
                <a:spcPts val="500"/>
              </a:spcBef>
              <a:buClr>
                <a:schemeClr val="accent5">
                  <a:lumMod val="75000"/>
                </a:schemeClr>
              </a:buClr>
              <a:buFont typeface="Arial" panose="020B0604020202020204" pitchFamily="34" charset="0"/>
              <a:buNone/>
              <a:defRPr sz="1600" b="1" kern="1200" baseline="0">
                <a:solidFill>
                  <a:schemeClr val="tx1"/>
                </a:solidFill>
                <a:latin typeface="+mn-lt"/>
                <a:ea typeface="+mn-ea"/>
                <a:cs typeface="+mn-cs"/>
              </a:defRPr>
            </a:lvl9pPr>
          </a:lstStyle>
          <a:p>
            <a:r>
              <a:rPr lang="fr-BE" b="0" dirty="0">
                <a:latin typeface="Cambria"/>
                <a:ea typeface="Cambria"/>
              </a:rPr>
              <a:t>Irrégularité – Eléments essentiels </a:t>
            </a:r>
          </a:p>
        </p:txBody>
      </p:sp>
      <p:sp>
        <p:nvSpPr>
          <p:cNvPr id="9" name="Text Placeholder 1">
            <a:extLst>
              <a:ext uri="{FF2B5EF4-FFF2-40B4-BE49-F238E27FC236}">
                <a16:creationId xmlns:a16="http://schemas.microsoft.com/office/drawing/2014/main" id="{862D50C0-E2B1-BFF2-9F87-70B610FE434D}"/>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A. Les exigences minimales </a:t>
            </a:r>
          </a:p>
        </p:txBody>
      </p:sp>
    </p:spTree>
    <p:extLst>
      <p:ext uri="{BB962C8B-B14F-4D97-AF65-F5344CB8AC3E}">
        <p14:creationId xmlns:p14="http://schemas.microsoft.com/office/powerpoint/2010/main" val="20074539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3672BEE-1E56-2BDD-7544-30A5FE7DB8B9}"/>
              </a:ext>
            </a:extLst>
          </p:cNvPr>
          <p:cNvSpPr/>
          <p:nvPr/>
        </p:nvSpPr>
        <p:spPr>
          <a:xfrm>
            <a:off x="537204" y="4626984"/>
            <a:ext cx="11125269" cy="17505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5">
            <a:extLst>
              <a:ext uri="{FF2B5EF4-FFF2-40B4-BE49-F238E27FC236}">
                <a16:creationId xmlns:a16="http://schemas.microsoft.com/office/drawing/2014/main" id="{C1DDC78A-91F1-0756-BE87-75A13CE917F7}"/>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256.774 du 14 juin 2023, </a:t>
            </a:r>
            <a:r>
              <a:rPr lang="fr-FR" sz="2800" i="1" dirty="0">
                <a:solidFill>
                  <a:srgbClr val="0073CF"/>
                </a:solidFill>
              </a:rPr>
              <a:t>Société de droit italien RADAR </a:t>
            </a:r>
            <a:r>
              <a:rPr lang="fr-FR" sz="2800" i="1" dirty="0" err="1">
                <a:solidFill>
                  <a:srgbClr val="0073CF"/>
                </a:solidFill>
              </a:rPr>
              <a:t>LEATHER</a:t>
            </a:r>
            <a:r>
              <a:rPr lang="fr-FR" sz="2800" i="1" dirty="0">
                <a:solidFill>
                  <a:srgbClr val="0073CF"/>
                </a:solidFill>
              </a:rPr>
              <a:t> DIVISION  </a:t>
            </a:r>
            <a:r>
              <a:rPr lang="fr-FR" sz="2800" dirty="0">
                <a:solidFill>
                  <a:srgbClr val="0073CF"/>
                </a:solidFill>
              </a:rPr>
              <a:t>(extrême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FF12FBAD-11A1-1C34-35E7-B17ACBA0B5F4}"/>
              </a:ext>
            </a:extLst>
          </p:cNvPr>
          <p:cNvSpPr>
            <a:spLocks noGrp="1"/>
          </p:cNvSpPr>
          <p:nvPr>
            <p:ph sz="quarter" idx="18"/>
          </p:nvPr>
        </p:nvSpPr>
        <p:spPr>
          <a:xfrm>
            <a:off x="537203" y="2456046"/>
            <a:ext cx="11138859" cy="2149482"/>
          </a:xfrm>
        </p:spPr>
        <p:txBody>
          <a:bodyPr vert="horz" lIns="0" tIns="0" rIns="0" bIns="0" spcCol="137160" rtlCol="0" anchor="t">
            <a:noAutofit/>
          </a:bodyPr>
          <a:lstStyle/>
          <a:p>
            <a:pPr marL="0" indent="0">
              <a:buNone/>
            </a:pPr>
            <a:r>
              <a:rPr lang="fr-BE" sz="1800" dirty="0">
                <a:ea typeface="+mn-lt"/>
                <a:cs typeface="+mn-lt"/>
              </a:rPr>
              <a:t>"</a:t>
            </a:r>
            <a:r>
              <a:rPr lang="fr-BE" sz="1800" i="1" dirty="0">
                <a:ea typeface="+mn-lt"/>
                <a:cs typeface="+mn-lt"/>
              </a:rPr>
              <a:t>Hormis les hypothèses où les documents du marché indiquent expressément qu'il s'agit d'une exigence minimale ou substantielle, </a:t>
            </a:r>
            <a:r>
              <a:rPr lang="fr-BE" sz="1800" b="1" i="1" dirty="0">
                <a:ea typeface="+mn-lt"/>
                <a:cs typeface="+mn-lt"/>
              </a:rPr>
              <a:t>une disposition a ce caractère</a:t>
            </a:r>
            <a:r>
              <a:rPr lang="fr-BE" sz="1800" i="1" dirty="0">
                <a:ea typeface="+mn-lt"/>
                <a:cs typeface="+mn-lt"/>
              </a:rPr>
              <a:t> lorsque son auteur </a:t>
            </a:r>
            <a:r>
              <a:rPr lang="fr-BE" sz="1800" b="1" i="1" dirty="0">
                <a:ea typeface="+mn-lt"/>
                <a:cs typeface="+mn-lt"/>
              </a:rPr>
              <a:t>a voulu lui attacher une telle portée</a:t>
            </a:r>
            <a:r>
              <a:rPr lang="fr-BE" sz="1800" i="1" dirty="0">
                <a:ea typeface="+mn-lt"/>
                <a:cs typeface="+mn-lt"/>
              </a:rPr>
              <a:t>, notamment parce que sa méconnaissance éventuelle peut avoir pour effet de porter atteinte à l'égalité de traitement entre les soumissionnaires, d'affecter la comparabilité des offres, de modifier le classement de celles-ci ou de compromettre la bonne exécution du marché</a:t>
            </a:r>
            <a:r>
              <a:rPr lang="fr-BE" sz="1800" dirty="0">
                <a:ea typeface="+mn-lt"/>
                <a:cs typeface="+mn-lt"/>
              </a:rPr>
              <a:t>".</a:t>
            </a:r>
          </a:p>
          <a:p>
            <a:pPr marL="0" indent="0">
              <a:buNone/>
            </a:pPr>
            <a:r>
              <a:rPr lang="fr-BE" sz="1800" dirty="0">
                <a:ea typeface="+mn-lt"/>
                <a:cs typeface="+mn-lt"/>
              </a:rPr>
              <a:t>L'annexe B du CSC contenait les spécifications techniques du matériel à fournir et une remarque préliminaire qui indiquait : </a:t>
            </a:r>
          </a:p>
        </p:txBody>
      </p:sp>
      <p:sp>
        <p:nvSpPr>
          <p:cNvPr id="4" name="Slide Number Placeholder 3">
            <a:extLst>
              <a:ext uri="{FF2B5EF4-FFF2-40B4-BE49-F238E27FC236}">
                <a16:creationId xmlns:a16="http://schemas.microsoft.com/office/drawing/2014/main" id="{10560D78-DD23-BD1C-B27D-9C8B3890B0A5}"/>
              </a:ext>
            </a:extLst>
          </p:cNvPr>
          <p:cNvSpPr>
            <a:spLocks noGrp="1"/>
          </p:cNvSpPr>
          <p:nvPr>
            <p:ph type="sldNum" sz="quarter" idx="12"/>
          </p:nvPr>
        </p:nvSpPr>
        <p:spPr/>
        <p:txBody>
          <a:bodyPr/>
          <a:lstStyle/>
          <a:p>
            <a:fld id="{F9591D4C-BB8F-AE46-BE73-C616F30BBC5B}" type="slidenum">
              <a:rPr lang="en-US" smtClean="0"/>
              <a:pPr/>
              <a:t>21</a:t>
            </a:fld>
            <a:endParaRPr lang="en-US"/>
          </a:p>
        </p:txBody>
      </p:sp>
      <p:sp>
        <p:nvSpPr>
          <p:cNvPr id="7" name="Footer Placeholder 6">
            <a:extLst>
              <a:ext uri="{FF2B5EF4-FFF2-40B4-BE49-F238E27FC236}">
                <a16:creationId xmlns:a16="http://schemas.microsoft.com/office/drawing/2014/main" id="{AB41C0B7-5C25-3AE1-79FC-2EBF0A77012D}"/>
              </a:ext>
            </a:extLst>
          </p:cNvPr>
          <p:cNvSpPr>
            <a:spLocks noGrp="1"/>
          </p:cNvSpPr>
          <p:nvPr>
            <p:ph type="ftr" sz="quarter" idx="17"/>
          </p:nvPr>
        </p:nvSpPr>
        <p:spPr/>
        <p:txBody>
          <a:bodyPr/>
          <a:lstStyle/>
          <a:p>
            <a:r>
              <a:rPr lang="en-US"/>
              <a:t>National Tender Day – 19 </a:t>
            </a:r>
            <a:r>
              <a:rPr lang="en-US" err="1"/>
              <a:t>octobre</a:t>
            </a:r>
            <a:r>
              <a:rPr lang="en-US"/>
              <a:t> 2023</a:t>
            </a:r>
          </a:p>
        </p:txBody>
      </p:sp>
      <p:sp>
        <p:nvSpPr>
          <p:cNvPr id="8" name="Text Placeholder 2">
            <a:extLst>
              <a:ext uri="{FF2B5EF4-FFF2-40B4-BE49-F238E27FC236}">
                <a16:creationId xmlns:a16="http://schemas.microsoft.com/office/drawing/2014/main" id="{380582FF-A158-A4F8-2138-E1CE6D4E313A}"/>
              </a:ext>
            </a:extLst>
          </p:cNvPr>
          <p:cNvSpPr txBox="1">
            <a:spLocks/>
          </p:cNvSpPr>
          <p:nvPr/>
        </p:nvSpPr>
        <p:spPr>
          <a:xfrm>
            <a:off x="515938" y="1816873"/>
            <a:ext cx="11160124" cy="435600"/>
          </a:xfrm>
          <a:prstGeom prst="rect">
            <a:avLst/>
          </a:prstGeom>
        </p:spPr>
        <p:txBody>
          <a:bodyPr vert="horz" lIns="0" tIns="0" rIns="0" bIns="0" spcCol="137160" rtlCol="0" anchor="t" anchorCtr="0">
            <a:normAutofit/>
          </a:bodyPr>
          <a:lstStyle>
            <a:lvl1pPr marL="0" indent="0" algn="l" defTabSz="914400" rtl="0" eaLnBrk="1" latinLnBrk="0" hangingPunct="1">
              <a:lnSpc>
                <a:spcPct val="100000"/>
              </a:lnSpc>
              <a:spcBef>
                <a:spcPts val="1000"/>
              </a:spcBef>
              <a:buClrTx/>
              <a:buFont typeface="Arial" panose="020B0604020202020204" pitchFamily="34" charset="0"/>
              <a:buNone/>
              <a:defRPr sz="2200" b="1" kern="1200" baseline="0">
                <a:solidFill>
                  <a:schemeClr val="accent6"/>
                </a:solidFill>
                <a:latin typeface="Cambria" panose="02040503050406030204" pitchFamily="18" charset="0"/>
                <a:ea typeface="+mn-ea"/>
                <a:cs typeface="+mn-cs"/>
              </a:defRPr>
            </a:lvl1pPr>
            <a:lvl2pPr marL="457200" indent="0" algn="l" defTabSz="914400" rtl="0" eaLnBrk="1" latinLnBrk="0" hangingPunct="1">
              <a:lnSpc>
                <a:spcPts val="2200"/>
              </a:lnSpc>
              <a:spcBef>
                <a:spcPts val="500"/>
              </a:spcBef>
              <a:buClr>
                <a:schemeClr val="bg2">
                  <a:lumMod val="50000"/>
                </a:schemeClr>
              </a:buClr>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ts val="2200"/>
              </a:lnSpc>
              <a:spcBef>
                <a:spcPts val="500"/>
              </a:spcBef>
              <a:buClr>
                <a:schemeClr val="bg2">
                  <a:lumMod val="75000"/>
                </a:schemeClr>
              </a:buClr>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ts val="2200"/>
              </a:lnSpc>
              <a:spcBef>
                <a:spcPts val="500"/>
              </a:spcBef>
              <a:buClr>
                <a:schemeClr val="bg1">
                  <a:lumMod val="75000"/>
                </a:schemeClr>
              </a:buClr>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ts val="2200"/>
              </a:lnSpc>
              <a:spcBef>
                <a:spcPts val="500"/>
              </a:spcBef>
              <a:buClr>
                <a:schemeClr val="bg1">
                  <a:lumMod val="75000"/>
                </a:schemeClr>
              </a:buClr>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baseline="0">
                <a:solidFill>
                  <a:schemeClr val="tx1"/>
                </a:solidFill>
                <a:latin typeface="+mn-lt"/>
                <a:ea typeface="+mn-ea"/>
                <a:cs typeface="+mn-cs"/>
              </a:defRPr>
            </a:lvl7pPr>
            <a:lvl8pPr marL="32004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baseline="0">
                <a:solidFill>
                  <a:schemeClr val="tx1"/>
                </a:solidFill>
                <a:latin typeface="+mn-lt"/>
                <a:ea typeface="+mn-ea"/>
                <a:cs typeface="+mn-cs"/>
              </a:defRPr>
            </a:lvl8pPr>
            <a:lvl9pPr marL="3657600" indent="0" algn="l" defTabSz="914400" rtl="0" eaLnBrk="1" latinLnBrk="0" hangingPunct="1">
              <a:lnSpc>
                <a:spcPct val="90000"/>
              </a:lnSpc>
              <a:spcBef>
                <a:spcPts val="500"/>
              </a:spcBef>
              <a:buClr>
                <a:schemeClr val="accent5">
                  <a:lumMod val="75000"/>
                </a:schemeClr>
              </a:buClr>
              <a:buFont typeface="Arial" panose="020B0604020202020204" pitchFamily="34" charset="0"/>
              <a:buNone/>
              <a:defRPr sz="1600" b="1" kern="1200" baseline="0">
                <a:solidFill>
                  <a:schemeClr val="tx1"/>
                </a:solidFill>
                <a:latin typeface="+mn-lt"/>
                <a:ea typeface="+mn-ea"/>
                <a:cs typeface="+mn-cs"/>
              </a:defRPr>
            </a:lvl9pPr>
          </a:lstStyle>
          <a:p>
            <a:r>
              <a:rPr lang="fr-BE" b="0" dirty="0">
                <a:latin typeface="Cambria"/>
                <a:ea typeface="Cambria"/>
              </a:rPr>
              <a:t>Irrégularité – Eléments essentiels </a:t>
            </a:r>
          </a:p>
        </p:txBody>
      </p:sp>
      <p:sp>
        <p:nvSpPr>
          <p:cNvPr id="9" name="Text Placeholder 1">
            <a:extLst>
              <a:ext uri="{FF2B5EF4-FFF2-40B4-BE49-F238E27FC236}">
                <a16:creationId xmlns:a16="http://schemas.microsoft.com/office/drawing/2014/main" id="{6E96DCE5-7EED-5BD4-B73E-F9CE33741FC6}"/>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A. Les exigences minimales </a:t>
            </a:r>
          </a:p>
        </p:txBody>
      </p:sp>
      <p:sp>
        <p:nvSpPr>
          <p:cNvPr id="15" name="Content Placeholder 1">
            <a:extLst>
              <a:ext uri="{FF2B5EF4-FFF2-40B4-BE49-F238E27FC236}">
                <a16:creationId xmlns:a16="http://schemas.microsoft.com/office/drawing/2014/main" id="{BB2FA0E9-1186-6CD0-DF1D-C3D3866574EF}"/>
              </a:ext>
            </a:extLst>
          </p:cNvPr>
          <p:cNvSpPr txBox="1">
            <a:spLocks/>
          </p:cNvSpPr>
          <p:nvPr/>
        </p:nvSpPr>
        <p:spPr>
          <a:xfrm>
            <a:off x="628650" y="4818365"/>
            <a:ext cx="10688683" cy="1176102"/>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225425" indent="0">
              <a:buNone/>
            </a:pPr>
            <a:r>
              <a:rPr lang="fr-BE" sz="1600" dirty="0">
                <a:ea typeface="+mn-lt"/>
                <a:cs typeface="+mn-lt"/>
              </a:rPr>
              <a:t>« </a:t>
            </a:r>
            <a:r>
              <a:rPr lang="fr-BE" sz="1600" b="1" i="1" dirty="0">
                <a:ea typeface="+mn-lt"/>
                <a:cs typeface="+mn-lt"/>
              </a:rPr>
              <a:t>tous les points marqués d’un astérisque (*) sont des conditions essentielles auxquelles il ne peut être dérogé sous peine de nullité de la soumission</a:t>
            </a:r>
            <a:r>
              <a:rPr lang="fr-BE" sz="1600" i="1" dirty="0">
                <a:ea typeface="+mn-lt"/>
                <a:cs typeface="+mn-lt"/>
              </a:rPr>
              <a:t> », que « pour son offre technique, le soumissionnaire reprendra point par point toutes les spécifications techniques et confirmera la conformité de son offre avec chacune de ces exigences », […], et qu’il « veillera à joindre dans son offre, toute autre information utile qu’il jugera nécessaire de mentionner sur le matériel, en complément de celles déjà exigées</a:t>
            </a:r>
            <a:r>
              <a:rPr lang="fr-BE" sz="1600" dirty="0">
                <a:ea typeface="+mn-lt"/>
                <a:cs typeface="+mn-lt"/>
              </a:rPr>
              <a:t> ».</a:t>
            </a:r>
            <a:endParaRPr lang="fr-BE" sz="1600" dirty="0">
              <a:cs typeface="Arial" panose="020B0604020202020204"/>
            </a:endParaRPr>
          </a:p>
        </p:txBody>
      </p:sp>
    </p:spTree>
    <p:extLst>
      <p:ext uri="{BB962C8B-B14F-4D97-AF65-F5344CB8AC3E}">
        <p14:creationId xmlns:p14="http://schemas.microsoft.com/office/powerpoint/2010/main" val="2970319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12FBAD-11A1-1C34-35E7-B17ACBA0B5F4}"/>
              </a:ext>
            </a:extLst>
          </p:cNvPr>
          <p:cNvSpPr>
            <a:spLocks noGrp="1"/>
          </p:cNvSpPr>
          <p:nvPr>
            <p:ph sz="quarter" idx="18"/>
          </p:nvPr>
        </p:nvSpPr>
        <p:spPr>
          <a:xfrm>
            <a:off x="586744" y="2396463"/>
            <a:ext cx="11036483" cy="1032537"/>
          </a:xfrm>
        </p:spPr>
        <p:txBody>
          <a:bodyPr vert="horz" lIns="0" tIns="0" rIns="0" bIns="0" spcCol="137160" rtlCol="0" anchor="t">
            <a:noAutofit/>
          </a:bodyPr>
          <a:lstStyle/>
          <a:p>
            <a:pPr marL="0" indent="0">
              <a:buNone/>
            </a:pPr>
            <a:r>
              <a:rPr lang="fr-BE" sz="1800" dirty="0">
                <a:cs typeface="Arial" panose="020B0604020202020204"/>
              </a:rPr>
              <a:t>La décision attaquée déclare irrégulière l'offre en ce que le produit proposé ne répond pas aux clauses 4.2.20 et 4.3.18 du CSC. </a:t>
            </a:r>
            <a:r>
              <a:rPr lang="fr-BE" sz="1800" b="1" dirty="0">
                <a:cs typeface="Arial" panose="020B0604020202020204"/>
              </a:rPr>
              <a:t>Elles n'étaient pas marquées par une *</a:t>
            </a:r>
            <a:r>
              <a:rPr lang="fr-BE" sz="1800" dirty="0">
                <a:cs typeface="Arial" panose="020B0604020202020204"/>
              </a:rPr>
              <a:t>. </a:t>
            </a:r>
          </a:p>
          <a:p>
            <a:pPr marL="0" indent="0">
              <a:buNone/>
            </a:pPr>
            <a:r>
              <a:rPr lang="fr-BE" sz="1800" dirty="0">
                <a:cs typeface="Arial" panose="020B0604020202020204"/>
              </a:rPr>
              <a:t>Toutefois le </a:t>
            </a:r>
            <a:r>
              <a:rPr lang="fr-BE" sz="1800" dirty="0" err="1">
                <a:cs typeface="Arial" panose="020B0604020202020204"/>
              </a:rPr>
              <a:t>C.E</a:t>
            </a:r>
            <a:r>
              <a:rPr lang="fr-BE" sz="1800" dirty="0">
                <a:cs typeface="Arial" panose="020B0604020202020204"/>
              </a:rPr>
              <a:t>., ne se formalise pas et décide : </a:t>
            </a:r>
          </a:p>
        </p:txBody>
      </p:sp>
      <p:sp>
        <p:nvSpPr>
          <p:cNvPr id="4" name="Slide Number Placeholder 3">
            <a:extLst>
              <a:ext uri="{FF2B5EF4-FFF2-40B4-BE49-F238E27FC236}">
                <a16:creationId xmlns:a16="http://schemas.microsoft.com/office/drawing/2014/main" id="{10560D78-DD23-BD1C-B27D-9C8B3890B0A5}"/>
              </a:ext>
            </a:extLst>
          </p:cNvPr>
          <p:cNvSpPr>
            <a:spLocks noGrp="1"/>
          </p:cNvSpPr>
          <p:nvPr>
            <p:ph type="sldNum" sz="quarter" idx="12"/>
          </p:nvPr>
        </p:nvSpPr>
        <p:spPr/>
        <p:txBody>
          <a:bodyPr/>
          <a:lstStyle/>
          <a:p>
            <a:fld id="{F9591D4C-BB8F-AE46-BE73-C616F30BBC5B}" type="slidenum">
              <a:rPr lang="en-US" smtClean="0"/>
              <a:pPr/>
              <a:t>22</a:t>
            </a:fld>
            <a:endParaRPr lang="en-US"/>
          </a:p>
        </p:txBody>
      </p:sp>
      <p:sp>
        <p:nvSpPr>
          <p:cNvPr id="7" name="Footer Placeholder 6">
            <a:extLst>
              <a:ext uri="{FF2B5EF4-FFF2-40B4-BE49-F238E27FC236}">
                <a16:creationId xmlns:a16="http://schemas.microsoft.com/office/drawing/2014/main" id="{AB41C0B7-5C25-3AE1-79FC-2EBF0A77012D}"/>
              </a:ext>
            </a:extLst>
          </p:cNvPr>
          <p:cNvSpPr>
            <a:spLocks noGrp="1"/>
          </p:cNvSpPr>
          <p:nvPr>
            <p:ph type="ftr" sz="quarter" idx="17"/>
          </p:nvPr>
        </p:nvSpPr>
        <p:spPr/>
        <p:txBody>
          <a:bodyPr/>
          <a:lstStyle/>
          <a:p>
            <a:r>
              <a:rPr lang="en-US"/>
              <a:t>National Tender Day – 19 </a:t>
            </a:r>
            <a:r>
              <a:rPr lang="en-US" err="1"/>
              <a:t>octobre</a:t>
            </a:r>
            <a:r>
              <a:rPr lang="en-US"/>
              <a:t> 2023</a:t>
            </a:r>
          </a:p>
        </p:txBody>
      </p:sp>
      <p:sp>
        <p:nvSpPr>
          <p:cNvPr id="8" name="Text Placeholder 2">
            <a:extLst>
              <a:ext uri="{FF2B5EF4-FFF2-40B4-BE49-F238E27FC236}">
                <a16:creationId xmlns:a16="http://schemas.microsoft.com/office/drawing/2014/main" id="{380582FF-A158-A4F8-2138-E1CE6D4E313A}"/>
              </a:ext>
            </a:extLst>
          </p:cNvPr>
          <p:cNvSpPr txBox="1">
            <a:spLocks/>
          </p:cNvSpPr>
          <p:nvPr/>
        </p:nvSpPr>
        <p:spPr>
          <a:xfrm>
            <a:off x="575315" y="1805443"/>
            <a:ext cx="11160124" cy="435600"/>
          </a:xfrm>
          <a:prstGeom prst="rect">
            <a:avLst/>
          </a:prstGeom>
        </p:spPr>
        <p:txBody>
          <a:bodyPr vert="horz" lIns="0" tIns="0" rIns="0" bIns="0" spcCol="137160" rtlCol="0" anchor="t" anchorCtr="0">
            <a:normAutofit/>
          </a:bodyPr>
          <a:lstStyle>
            <a:lvl1pPr marL="0" indent="0" algn="l" defTabSz="914400" rtl="0" eaLnBrk="1" latinLnBrk="0" hangingPunct="1">
              <a:lnSpc>
                <a:spcPct val="100000"/>
              </a:lnSpc>
              <a:spcBef>
                <a:spcPts val="1000"/>
              </a:spcBef>
              <a:buClrTx/>
              <a:buFont typeface="Arial" panose="020B0604020202020204" pitchFamily="34" charset="0"/>
              <a:buNone/>
              <a:defRPr sz="2200" b="1" kern="1200" baseline="0">
                <a:solidFill>
                  <a:schemeClr val="accent6"/>
                </a:solidFill>
                <a:latin typeface="Cambria" panose="02040503050406030204" pitchFamily="18" charset="0"/>
                <a:ea typeface="+mn-ea"/>
                <a:cs typeface="+mn-cs"/>
              </a:defRPr>
            </a:lvl1pPr>
            <a:lvl2pPr marL="457200" indent="0" algn="l" defTabSz="914400" rtl="0" eaLnBrk="1" latinLnBrk="0" hangingPunct="1">
              <a:lnSpc>
                <a:spcPts val="2200"/>
              </a:lnSpc>
              <a:spcBef>
                <a:spcPts val="500"/>
              </a:spcBef>
              <a:buClr>
                <a:schemeClr val="bg2">
                  <a:lumMod val="50000"/>
                </a:schemeClr>
              </a:buClr>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ts val="2200"/>
              </a:lnSpc>
              <a:spcBef>
                <a:spcPts val="500"/>
              </a:spcBef>
              <a:buClr>
                <a:schemeClr val="bg2">
                  <a:lumMod val="75000"/>
                </a:schemeClr>
              </a:buClr>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ts val="2200"/>
              </a:lnSpc>
              <a:spcBef>
                <a:spcPts val="500"/>
              </a:spcBef>
              <a:buClr>
                <a:schemeClr val="bg1">
                  <a:lumMod val="75000"/>
                </a:schemeClr>
              </a:buClr>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ts val="2200"/>
              </a:lnSpc>
              <a:spcBef>
                <a:spcPts val="500"/>
              </a:spcBef>
              <a:buClr>
                <a:schemeClr val="bg1">
                  <a:lumMod val="75000"/>
                </a:schemeClr>
              </a:buClr>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baseline="0">
                <a:solidFill>
                  <a:schemeClr val="tx1"/>
                </a:solidFill>
                <a:latin typeface="+mn-lt"/>
                <a:ea typeface="+mn-ea"/>
                <a:cs typeface="+mn-cs"/>
              </a:defRPr>
            </a:lvl7pPr>
            <a:lvl8pPr marL="3200400" indent="0" algn="l" defTabSz="914400" rtl="0" eaLnBrk="1" latinLnBrk="0" hangingPunct="1">
              <a:lnSpc>
                <a:spcPct val="90000"/>
              </a:lnSpc>
              <a:spcBef>
                <a:spcPts val="500"/>
              </a:spcBef>
              <a:buClr>
                <a:schemeClr val="bg1">
                  <a:lumMod val="75000"/>
                </a:schemeClr>
              </a:buClr>
              <a:buFont typeface="Arial" panose="020B0604020202020204" pitchFamily="34" charset="0"/>
              <a:buNone/>
              <a:tabLst/>
              <a:defRPr sz="1600" b="1" kern="1200" baseline="0">
                <a:solidFill>
                  <a:schemeClr val="tx1"/>
                </a:solidFill>
                <a:latin typeface="+mn-lt"/>
                <a:ea typeface="+mn-ea"/>
                <a:cs typeface="+mn-cs"/>
              </a:defRPr>
            </a:lvl8pPr>
            <a:lvl9pPr marL="3657600" indent="0" algn="l" defTabSz="914400" rtl="0" eaLnBrk="1" latinLnBrk="0" hangingPunct="1">
              <a:lnSpc>
                <a:spcPct val="90000"/>
              </a:lnSpc>
              <a:spcBef>
                <a:spcPts val="500"/>
              </a:spcBef>
              <a:buClr>
                <a:schemeClr val="accent5">
                  <a:lumMod val="75000"/>
                </a:schemeClr>
              </a:buClr>
              <a:buFont typeface="Arial" panose="020B0604020202020204" pitchFamily="34" charset="0"/>
              <a:buNone/>
              <a:defRPr sz="1600" b="1" kern="1200" baseline="0">
                <a:solidFill>
                  <a:schemeClr val="tx1"/>
                </a:solidFill>
                <a:latin typeface="+mn-lt"/>
                <a:ea typeface="+mn-ea"/>
                <a:cs typeface="+mn-cs"/>
              </a:defRPr>
            </a:lvl9pPr>
          </a:lstStyle>
          <a:p>
            <a:r>
              <a:rPr lang="fr-BE" b="0" dirty="0">
                <a:latin typeface="Cambria"/>
                <a:ea typeface="Cambria"/>
              </a:rPr>
              <a:t>Irrégularité – Eléments essentiels</a:t>
            </a:r>
          </a:p>
        </p:txBody>
      </p:sp>
      <p:sp>
        <p:nvSpPr>
          <p:cNvPr id="3" name="Title 5">
            <a:extLst>
              <a:ext uri="{FF2B5EF4-FFF2-40B4-BE49-F238E27FC236}">
                <a16:creationId xmlns:a16="http://schemas.microsoft.com/office/drawing/2014/main" id="{043AD844-CFB5-C695-A9BF-616B3586475C}"/>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256.774 du 14 juin 2023, </a:t>
            </a:r>
            <a:r>
              <a:rPr lang="fr-FR" sz="2800" i="1" dirty="0">
                <a:solidFill>
                  <a:srgbClr val="0073CF"/>
                </a:solidFill>
              </a:rPr>
              <a:t>Société de droit italien RADAR </a:t>
            </a:r>
            <a:r>
              <a:rPr lang="fr-FR" sz="2800" i="1" dirty="0" err="1">
                <a:solidFill>
                  <a:srgbClr val="0073CF"/>
                </a:solidFill>
              </a:rPr>
              <a:t>LEATHER</a:t>
            </a:r>
            <a:r>
              <a:rPr lang="fr-FR" sz="2800" i="1" dirty="0">
                <a:solidFill>
                  <a:srgbClr val="0073CF"/>
                </a:solidFill>
              </a:rPr>
              <a:t> DIVISION </a:t>
            </a:r>
            <a:r>
              <a:rPr lang="fr-FR" sz="2800" dirty="0">
                <a:solidFill>
                  <a:srgbClr val="0073CF"/>
                </a:solidFill>
              </a:rPr>
              <a:t>(extrême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C9378C1F-76C6-9897-C385-C410467EED9C}"/>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A. Les exigences minimales </a:t>
            </a:r>
          </a:p>
        </p:txBody>
      </p:sp>
      <p:sp>
        <p:nvSpPr>
          <p:cNvPr id="15" name="Content Placeholder 1">
            <a:extLst>
              <a:ext uri="{FF2B5EF4-FFF2-40B4-BE49-F238E27FC236}">
                <a16:creationId xmlns:a16="http://schemas.microsoft.com/office/drawing/2014/main" id="{19B833C4-A03B-4C32-542E-5BE046F09681}"/>
              </a:ext>
            </a:extLst>
          </p:cNvPr>
          <p:cNvSpPr txBox="1">
            <a:spLocks/>
          </p:cNvSpPr>
          <p:nvPr/>
        </p:nvSpPr>
        <p:spPr>
          <a:xfrm>
            <a:off x="454571" y="3744440"/>
            <a:ext cx="10872559" cy="2793891"/>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683895" lvl="2" indent="-226695">
              <a:buClr>
                <a:schemeClr val="accent6"/>
              </a:buClr>
            </a:pPr>
            <a:r>
              <a:rPr lang="fr-BE" sz="1400" dirty="0">
                <a:ea typeface="+mn-lt"/>
                <a:cs typeface="+mn-lt"/>
              </a:rPr>
              <a:t>"l</a:t>
            </a:r>
            <a:r>
              <a:rPr lang="fr-BE" sz="1400" i="1" dirty="0">
                <a:ea typeface="+mn-lt"/>
                <a:cs typeface="+mn-lt"/>
              </a:rPr>
              <a:t>’espèce, toutefois, les spécifications techniques </a:t>
            </a:r>
            <a:r>
              <a:rPr lang="fr-BE" sz="1400" b="1" i="1" dirty="0">
                <a:ea typeface="+mn-lt"/>
                <a:cs typeface="+mn-lt"/>
              </a:rPr>
              <a:t>4.2.20 et 4.3.18 associent clairement les impératifs de sécurité liés à l’utilisation d’une arme à feu à l’exigence d’une prise parfaite de celle-ci pour pouvoir « ajuster le tir »</a:t>
            </a:r>
            <a:r>
              <a:rPr lang="fr-BE" sz="1400" i="1" dirty="0">
                <a:ea typeface="+mn-lt"/>
                <a:cs typeface="+mn-lt"/>
              </a:rPr>
              <a:t>. Les exigences mentionnées sont prescrites en des </a:t>
            </a:r>
            <a:r>
              <a:rPr lang="fr-BE" sz="1400" b="1" i="1" dirty="0">
                <a:ea typeface="+mn-lt"/>
                <a:cs typeface="+mn-lt"/>
              </a:rPr>
              <a:t>termes clairement impératifs</a:t>
            </a:r>
            <a:r>
              <a:rPr lang="fr-BE" sz="1400" i="1" dirty="0">
                <a:ea typeface="+mn-lt"/>
                <a:cs typeface="+mn-lt"/>
              </a:rPr>
              <a:t> et le lien qui est expressément opéré entre </a:t>
            </a:r>
            <a:r>
              <a:rPr lang="fr-BE" sz="1400" b="1" i="1" dirty="0">
                <a:ea typeface="+mn-lt"/>
                <a:cs typeface="+mn-lt"/>
              </a:rPr>
              <a:t>l’exigence d’une prise parfaite de l’arme lors de l’extraction de son étui et la sécurité qui doit obligatoirement être garantie </a:t>
            </a:r>
            <a:r>
              <a:rPr lang="fr-BE" sz="1400" i="1" dirty="0">
                <a:ea typeface="+mn-lt"/>
                <a:cs typeface="+mn-lt"/>
              </a:rPr>
              <a:t>lors de l’utilisation de cette arme souligne l’importance de cette exigence</a:t>
            </a:r>
            <a:r>
              <a:rPr lang="fr-BE" sz="1400" dirty="0">
                <a:ea typeface="+mn-lt"/>
                <a:cs typeface="+mn-lt"/>
              </a:rPr>
              <a:t>". </a:t>
            </a:r>
            <a:endParaRPr lang="fr-BE" sz="1400" dirty="0">
              <a:cs typeface="Arial" panose="020B0604020202020204"/>
            </a:endParaRPr>
          </a:p>
          <a:p>
            <a:pPr marL="683895" lvl="2" indent="-226695">
              <a:spcBef>
                <a:spcPts val="1200"/>
              </a:spcBef>
              <a:buClr>
                <a:schemeClr val="accent6"/>
              </a:buClr>
            </a:pPr>
            <a:r>
              <a:rPr lang="fr-BE" sz="1400" dirty="0">
                <a:cs typeface="Arial" panose="020B0604020202020204"/>
              </a:rPr>
              <a:t>"</a:t>
            </a:r>
            <a:r>
              <a:rPr lang="fr-BE" sz="1400" i="1" dirty="0">
                <a:ea typeface="+mn-lt"/>
                <a:cs typeface="+mn-lt"/>
              </a:rPr>
              <a:t>Dans les limites de ce que permet un examen en extrême urgence, il apparaît ainsi que, s’agissant, en particulier, d’un marché qui a pour objet la fourniture de matériels liés à l’utilisation d’armes à feu, le pouvoir adjudicateur a pu considérer, sans commettre d’erreur manifeste d’appréciation, que les </a:t>
            </a:r>
            <a:r>
              <a:rPr lang="fr-BE" sz="1400" b="1" i="1" dirty="0">
                <a:ea typeface="+mn-lt"/>
                <a:cs typeface="+mn-lt"/>
              </a:rPr>
              <a:t>exigences de sécurité liées à l’emploi de ce matériel revêtent nécessairement un caractère essentiel</a:t>
            </a:r>
            <a:r>
              <a:rPr lang="fr-BE" sz="1400" i="1" dirty="0">
                <a:ea typeface="+mn-lt"/>
                <a:cs typeface="+mn-lt"/>
              </a:rPr>
              <a:t>, leur méconnaissance rendant inexistant, incomplet ou incertain l’engagement du soumissionnaire à exécuter le marché dans les conditions prévues</a:t>
            </a:r>
            <a:r>
              <a:rPr lang="fr-BE" sz="1400" dirty="0">
                <a:ea typeface="+mn-lt"/>
                <a:cs typeface="+mn-lt"/>
              </a:rPr>
              <a:t>".</a:t>
            </a:r>
            <a:endParaRPr lang="fr-BE" sz="1400" dirty="0">
              <a:cs typeface="Arial" panose="020B0604020202020204"/>
            </a:endParaRPr>
          </a:p>
        </p:txBody>
      </p:sp>
      <p:sp>
        <p:nvSpPr>
          <p:cNvPr id="16" name="Rectangle 15">
            <a:extLst>
              <a:ext uri="{FF2B5EF4-FFF2-40B4-BE49-F238E27FC236}">
                <a16:creationId xmlns:a16="http://schemas.microsoft.com/office/drawing/2014/main" id="{9041C99D-C409-6864-18F4-788FA98E9D4F}"/>
              </a:ext>
            </a:extLst>
          </p:cNvPr>
          <p:cNvSpPr/>
          <p:nvPr/>
        </p:nvSpPr>
        <p:spPr>
          <a:xfrm>
            <a:off x="537204" y="3584420"/>
            <a:ext cx="11125269" cy="265636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1073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D01BD-D77F-4246-A1D3-BA6BBF0B335A}"/>
              </a:ext>
            </a:extLst>
          </p:cNvPr>
          <p:cNvSpPr>
            <a:spLocks noGrp="1"/>
          </p:cNvSpPr>
          <p:nvPr>
            <p:ph type="title"/>
          </p:nvPr>
        </p:nvSpPr>
        <p:spPr/>
        <p:txBody>
          <a:bodyPr/>
          <a:lstStyle/>
          <a:p>
            <a:r>
              <a:rPr lang="fr-FR"/>
              <a:t>III. </a:t>
            </a:r>
            <a:r>
              <a:rPr lang="fr-FR" dirty="0"/>
              <a:t>La régularité des offres</a:t>
            </a:r>
          </a:p>
        </p:txBody>
      </p:sp>
      <p:sp>
        <p:nvSpPr>
          <p:cNvPr id="5" name="Slide Number Placeholder 4"/>
          <p:cNvSpPr>
            <a:spLocks noGrp="1"/>
          </p:cNvSpPr>
          <p:nvPr>
            <p:ph type="sldNum" sz="quarter" idx="4"/>
          </p:nvPr>
        </p:nvSpPr>
        <p:spPr/>
        <p:txBody>
          <a:bodyPr/>
          <a:lstStyle/>
          <a:p>
            <a:fld id="{F9591D4C-BB8F-AE46-BE73-C616F30BBC5B}" type="slidenum">
              <a:rPr lang="en-US" smtClean="0"/>
              <a:pPr/>
              <a:t>23</a:t>
            </a:fld>
            <a:endParaRPr lang="en-US"/>
          </a:p>
        </p:txBody>
      </p:sp>
      <p:pic>
        <p:nvPicPr>
          <p:cNvPr id="9" name="Picture Placeholder 8">
            <a:extLst>
              <a:ext uri="{FF2B5EF4-FFF2-40B4-BE49-F238E27FC236}">
                <a16:creationId xmlns:a16="http://schemas.microsoft.com/office/drawing/2014/main" id="{A6E3219B-9808-4221-BD95-7579AA9260BB}"/>
              </a:ext>
            </a:extLst>
          </p:cNvPr>
          <p:cNvPicPr>
            <a:picLocks noGrp="1" noChangeAspect="1"/>
          </p:cNvPicPr>
          <p:nvPr>
            <p:ph type="pic" sz="quarter" idx="18"/>
          </p:nvPr>
        </p:nvPicPr>
        <p:blipFill>
          <a:blip r:embed="rId2"/>
          <a:srcRect t="27062" b="27062"/>
          <a:stretch/>
        </p:blipFill>
        <p:spPr/>
      </p:pic>
      <p:sp>
        <p:nvSpPr>
          <p:cNvPr id="10" name="Footer Placeholder 9">
            <a:extLst>
              <a:ext uri="{FF2B5EF4-FFF2-40B4-BE49-F238E27FC236}">
                <a16:creationId xmlns:a16="http://schemas.microsoft.com/office/drawing/2014/main" id="{1BFE17A9-2DE8-4254-B770-EE80DE1509DA}"/>
              </a:ext>
            </a:extLst>
          </p:cNvPr>
          <p:cNvSpPr>
            <a:spLocks noGrp="1"/>
          </p:cNvSpPr>
          <p:nvPr>
            <p:ph type="ftr" sz="quarter" idx="3"/>
          </p:nvPr>
        </p:nvSpPr>
        <p:spPr/>
        <p:txBody>
          <a:bodyPr/>
          <a:lstStyle/>
          <a:p>
            <a:r>
              <a:rPr lang="en-US" dirty="0"/>
              <a:t>National Tender Day – 19 </a:t>
            </a:r>
            <a:r>
              <a:rPr lang="en-US" dirty="0" err="1"/>
              <a:t>octobre</a:t>
            </a:r>
            <a:r>
              <a:rPr lang="en-US" dirty="0"/>
              <a:t> 2023</a:t>
            </a:r>
          </a:p>
        </p:txBody>
      </p:sp>
      <p:sp>
        <p:nvSpPr>
          <p:cNvPr id="3" name="Title 1">
            <a:extLst>
              <a:ext uri="{FF2B5EF4-FFF2-40B4-BE49-F238E27FC236}">
                <a16:creationId xmlns:a16="http://schemas.microsoft.com/office/drawing/2014/main" id="{5D1B3651-C299-1265-9AFC-D1DAEB4A0335}"/>
              </a:ext>
            </a:extLst>
          </p:cNvPr>
          <p:cNvSpPr txBox="1">
            <a:spLocks/>
          </p:cNvSpPr>
          <p:nvPr/>
        </p:nvSpPr>
        <p:spPr>
          <a:xfrm>
            <a:off x="1159828" y="2258152"/>
            <a:ext cx="10969625" cy="41275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kern="1200">
                <a:solidFill>
                  <a:schemeClr val="accent5"/>
                </a:solidFill>
                <a:latin typeface="Cambria" panose="02040503050406030204" pitchFamily="18" charset="0"/>
                <a:ea typeface="+mj-ea"/>
                <a:cs typeface="+mj-cs"/>
              </a:defRPr>
            </a:lvl1pPr>
          </a:lstStyle>
          <a:p>
            <a:r>
              <a:rPr lang="fr-FR" dirty="0">
                <a:latin typeface="Cambria"/>
                <a:ea typeface="Cambria"/>
              </a:rPr>
              <a:t>B. Régularisation des offres</a:t>
            </a:r>
            <a:endParaRPr lang="fr-FR" dirty="0">
              <a:ea typeface="Cambria" panose="02040503050406030204" pitchFamily="18" charset="0"/>
            </a:endParaRPr>
          </a:p>
        </p:txBody>
      </p:sp>
    </p:spTree>
    <p:extLst>
      <p:ext uri="{BB962C8B-B14F-4D97-AF65-F5344CB8AC3E}">
        <p14:creationId xmlns:p14="http://schemas.microsoft.com/office/powerpoint/2010/main" val="42258332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561AC8-6096-45FD-0F7B-A63AA1378FBD}"/>
              </a:ext>
            </a:extLst>
          </p:cNvPr>
          <p:cNvSpPr>
            <a:spLocks noGrp="1"/>
          </p:cNvSpPr>
          <p:nvPr>
            <p:ph sz="quarter" idx="18"/>
          </p:nvPr>
        </p:nvSpPr>
        <p:spPr>
          <a:xfrm>
            <a:off x="515938" y="2430810"/>
            <a:ext cx="11160125" cy="3665485"/>
          </a:xfrm>
        </p:spPr>
        <p:txBody>
          <a:bodyPr vert="horz" lIns="0" tIns="0" rIns="0" bIns="0" spcCol="137160" rtlCol="0" anchor="t">
            <a:noAutofit/>
          </a:bodyPr>
          <a:lstStyle/>
          <a:p>
            <a:pPr marL="0" indent="0">
              <a:buNone/>
            </a:pPr>
            <a:r>
              <a:rPr lang="fr-BE" sz="1800" dirty="0"/>
              <a:t>Marché à prix mixtes : </a:t>
            </a:r>
            <a:endParaRPr lang="en-US" sz="1800" dirty="0"/>
          </a:p>
          <a:p>
            <a:pPr marL="0" indent="0">
              <a:buNone/>
            </a:pPr>
            <a:endParaRPr lang="fr-BE" sz="1800" dirty="0"/>
          </a:p>
          <a:p>
            <a:pPr marL="0" indent="0">
              <a:buNone/>
            </a:pPr>
            <a:endParaRPr lang="fr-BE" sz="1800" dirty="0"/>
          </a:p>
          <a:p>
            <a:pPr marL="0" indent="0">
              <a:buNone/>
            </a:pPr>
            <a:endParaRPr lang="fr-BE" sz="1800" dirty="0"/>
          </a:p>
          <a:p>
            <a:pPr marL="0" indent="0">
              <a:buNone/>
            </a:pPr>
            <a:endParaRPr lang="fr-BE" sz="1800" dirty="0"/>
          </a:p>
          <a:p>
            <a:pPr marL="0" indent="0">
              <a:buNone/>
            </a:pPr>
            <a:endParaRPr lang="fr-BE" sz="1800" dirty="0"/>
          </a:p>
          <a:p>
            <a:pPr marL="0" indent="0">
              <a:buNone/>
            </a:pPr>
            <a:endParaRPr lang="fr-BE" sz="1800" dirty="0"/>
          </a:p>
          <a:p>
            <a:pPr marL="0" indent="0">
              <a:buNone/>
            </a:pPr>
            <a:r>
              <a:rPr lang="fr-BE" sz="1800" dirty="0"/>
              <a:t>Signature de l’offre n’avait </a:t>
            </a:r>
            <a:r>
              <a:rPr lang="fr-BE" sz="1800" b="1" dirty="0"/>
              <a:t>pas été faite</a:t>
            </a:r>
            <a:r>
              <a:rPr lang="fr-BE" sz="1800" dirty="0"/>
              <a:t> au moyen d’une </a:t>
            </a:r>
            <a:r>
              <a:rPr lang="fr-BE" sz="1800" b="1" dirty="0"/>
              <a:t>signature électronique qualifiée </a:t>
            </a:r>
            <a:r>
              <a:rPr lang="fr-BE" sz="1800" dirty="0"/>
              <a:t>comme il était </a:t>
            </a:r>
            <a:r>
              <a:rPr lang="fr-BE" sz="1800" b="1" dirty="0"/>
              <a:t>prescrit par le CSC</a:t>
            </a:r>
            <a:r>
              <a:rPr lang="fr-BE" sz="1800" dirty="0"/>
              <a:t>.</a:t>
            </a:r>
            <a:endParaRPr lang="fr-BE" sz="1800" dirty="0">
              <a:cs typeface="Arial"/>
            </a:endParaRPr>
          </a:p>
          <a:p>
            <a:pPr marL="0" indent="0">
              <a:buNone/>
            </a:pPr>
            <a:endParaRPr lang="fr-BE" sz="1800" dirty="0"/>
          </a:p>
        </p:txBody>
      </p:sp>
      <p:sp>
        <p:nvSpPr>
          <p:cNvPr id="3" name="Text Placeholder 2">
            <a:extLst>
              <a:ext uri="{FF2B5EF4-FFF2-40B4-BE49-F238E27FC236}">
                <a16:creationId xmlns:a16="http://schemas.microsoft.com/office/drawing/2014/main" id="{BBF71714-3588-8C2C-C148-62244CC3FF20}"/>
              </a:ext>
            </a:extLst>
          </p:cNvPr>
          <p:cNvSpPr>
            <a:spLocks noGrp="1"/>
          </p:cNvSpPr>
          <p:nvPr>
            <p:ph type="body" idx="1"/>
          </p:nvPr>
        </p:nvSpPr>
        <p:spPr>
          <a:xfrm>
            <a:off x="515938" y="1843680"/>
            <a:ext cx="11160124" cy="435600"/>
          </a:xfrm>
        </p:spPr>
        <p:txBody>
          <a:bodyPr>
            <a:normAutofit/>
          </a:bodyPr>
          <a:lstStyle/>
          <a:p>
            <a:r>
              <a:rPr lang="fr-BE" b="0" dirty="0"/>
              <a:t>Marchés à prix mixte – Régularisation de l’offre dans le cadre d’un marché passé par </a:t>
            </a:r>
            <a:r>
              <a:rPr lang="fr-BE" b="0" dirty="0" err="1"/>
              <a:t>PNSPP</a:t>
            </a:r>
            <a:endParaRPr lang="fr-BE" b="0" dirty="0"/>
          </a:p>
        </p:txBody>
      </p:sp>
      <p:sp>
        <p:nvSpPr>
          <p:cNvPr id="4" name="Slide Number Placeholder 3">
            <a:extLst>
              <a:ext uri="{FF2B5EF4-FFF2-40B4-BE49-F238E27FC236}">
                <a16:creationId xmlns:a16="http://schemas.microsoft.com/office/drawing/2014/main" id="{0C0599FC-381F-F71F-0385-126EE069FF98}"/>
              </a:ext>
            </a:extLst>
          </p:cNvPr>
          <p:cNvSpPr>
            <a:spLocks noGrp="1"/>
          </p:cNvSpPr>
          <p:nvPr>
            <p:ph type="sldNum" sz="quarter" idx="12"/>
          </p:nvPr>
        </p:nvSpPr>
        <p:spPr/>
        <p:txBody>
          <a:bodyPr/>
          <a:lstStyle/>
          <a:p>
            <a:fld id="{F9591D4C-BB8F-AE46-BE73-C616F30BBC5B}" type="slidenum">
              <a:rPr lang="en-US" smtClean="0"/>
              <a:pPr/>
              <a:t>24</a:t>
            </a:fld>
            <a:endParaRPr lang="en-US"/>
          </a:p>
        </p:txBody>
      </p:sp>
      <p:sp>
        <p:nvSpPr>
          <p:cNvPr id="7" name="Footer Placeholder 6">
            <a:extLst>
              <a:ext uri="{FF2B5EF4-FFF2-40B4-BE49-F238E27FC236}">
                <a16:creationId xmlns:a16="http://schemas.microsoft.com/office/drawing/2014/main" id="{C542792D-6730-E4CF-D77C-F996269C0441}"/>
              </a:ext>
            </a:extLst>
          </p:cNvPr>
          <p:cNvSpPr>
            <a:spLocks noGrp="1"/>
          </p:cNvSpPr>
          <p:nvPr>
            <p:ph type="ftr" sz="quarter" idx="17"/>
          </p:nvPr>
        </p:nvSpPr>
        <p:spPr>
          <a:xfrm>
            <a:off x="2387600" y="6601908"/>
            <a:ext cx="7416800" cy="256092"/>
          </a:xfrm>
        </p:spPr>
        <p:txBody>
          <a:bodyPr/>
          <a:lstStyle/>
          <a:p>
            <a:r>
              <a:rPr lang="en-US"/>
              <a:t>National Tender Day – 19 </a:t>
            </a:r>
            <a:r>
              <a:rPr lang="en-US" err="1"/>
              <a:t>octobre</a:t>
            </a:r>
            <a:r>
              <a:rPr lang="en-US"/>
              <a:t> 2023</a:t>
            </a:r>
          </a:p>
        </p:txBody>
      </p:sp>
      <p:sp>
        <p:nvSpPr>
          <p:cNvPr id="8" name="Title 5">
            <a:extLst>
              <a:ext uri="{FF2B5EF4-FFF2-40B4-BE49-F238E27FC236}">
                <a16:creationId xmlns:a16="http://schemas.microsoft.com/office/drawing/2014/main" id="{13B44F88-7455-0FFC-2713-4CC1E7028C39}"/>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255.815 du 15 février 2023, </a:t>
            </a:r>
            <a:r>
              <a:rPr lang="fr-FR" sz="2800" i="1" dirty="0" err="1">
                <a:solidFill>
                  <a:srgbClr val="0073CF"/>
                </a:solidFill>
              </a:rPr>
              <a:t>S.R.L</a:t>
            </a:r>
            <a:r>
              <a:rPr lang="fr-FR" sz="2800" i="1" dirty="0">
                <a:solidFill>
                  <a:srgbClr val="0073CF"/>
                </a:solidFill>
              </a:rPr>
              <a:t>. </a:t>
            </a:r>
            <a:r>
              <a:rPr lang="fr-FR" sz="2800" i="1" dirty="0" err="1">
                <a:solidFill>
                  <a:srgbClr val="0073CF"/>
                </a:solidFill>
              </a:rPr>
              <a:t>BLEUSTEIN</a:t>
            </a:r>
            <a:r>
              <a:rPr lang="fr-FR" sz="2800" i="1" dirty="0">
                <a:solidFill>
                  <a:srgbClr val="0073CF"/>
                </a:solidFill>
              </a:rPr>
              <a:t> </a:t>
            </a:r>
            <a:br>
              <a:rPr lang="fr-FR" sz="2800" i="1" dirty="0">
                <a:solidFill>
                  <a:srgbClr val="0073CF"/>
                </a:solidFill>
              </a:rPr>
            </a:br>
            <a:r>
              <a:rPr lang="fr-FR" sz="2800" dirty="0">
                <a:solidFill>
                  <a:srgbClr val="0073CF"/>
                </a:solidFill>
              </a:rPr>
              <a:t>(extrême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5A792D65-30B1-DF57-CCE4-B3A2D8EC47F3}"/>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B. Régularisation des offres</a:t>
            </a:r>
          </a:p>
        </p:txBody>
      </p:sp>
      <p:sp>
        <p:nvSpPr>
          <p:cNvPr id="15" name="Rectangle 14">
            <a:extLst>
              <a:ext uri="{FF2B5EF4-FFF2-40B4-BE49-F238E27FC236}">
                <a16:creationId xmlns:a16="http://schemas.microsoft.com/office/drawing/2014/main" id="{61390601-E200-6CD8-113C-B715A13D3C47}"/>
              </a:ext>
            </a:extLst>
          </p:cNvPr>
          <p:cNvSpPr/>
          <p:nvPr/>
        </p:nvSpPr>
        <p:spPr>
          <a:xfrm>
            <a:off x="523151" y="2954593"/>
            <a:ext cx="11125269" cy="18821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1">
            <a:extLst>
              <a:ext uri="{FF2B5EF4-FFF2-40B4-BE49-F238E27FC236}">
                <a16:creationId xmlns:a16="http://schemas.microsoft.com/office/drawing/2014/main" id="{6324544F-2E46-0B89-9D8A-08CF3086EDB7}"/>
              </a:ext>
            </a:extLst>
          </p:cNvPr>
          <p:cNvSpPr txBox="1">
            <a:spLocks/>
          </p:cNvSpPr>
          <p:nvPr/>
        </p:nvSpPr>
        <p:spPr>
          <a:xfrm>
            <a:off x="866322" y="3154732"/>
            <a:ext cx="10438925" cy="1681962"/>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600" dirty="0"/>
              <a:t>« </a:t>
            </a:r>
            <a:r>
              <a:rPr lang="fr-BE" sz="1600" i="1" dirty="0"/>
              <a:t>Ainsi que le précise le cahier spécial des charges en pages 9 et 10, le marché est un marché à prix mixte. Les postes 1 à 3 (élaboration du plan de communication) doivent être complétés par un </a:t>
            </a:r>
            <a:r>
              <a:rPr lang="fr-BE" sz="1600" b="1" i="1" dirty="0"/>
              <a:t>prix global forfaitaire</a:t>
            </a:r>
            <a:r>
              <a:rPr lang="fr-BE" sz="1600" i="1" dirty="0"/>
              <a:t> tandis que les postes 4 (journée de prestation dans le cadre de l’élaboration des kits de communication + remise du livrable) et 5 (journée de prestation dans le cadre de la coordination du plan de communication) doivent être complétés p</a:t>
            </a:r>
            <a:r>
              <a:rPr lang="fr-BE" sz="1600" b="1" i="1" dirty="0"/>
              <a:t>ar un prix unitaire forfaitaire </a:t>
            </a:r>
            <a:r>
              <a:rPr lang="fr-BE" sz="1600" i="1" dirty="0"/>
              <a:t>à multiplier par le nombre de quantités présumées fixées dans l’inventaire </a:t>
            </a:r>
            <a:r>
              <a:rPr lang="fr-BE" sz="1600" dirty="0"/>
              <a:t>».</a:t>
            </a:r>
            <a:endParaRPr lang="fr-BE" sz="1600" dirty="0">
              <a:cs typeface="Arial"/>
            </a:endParaRPr>
          </a:p>
          <a:p>
            <a:pPr marL="0" indent="0">
              <a:buFont typeface="Arial" panose="020B0604020202020204" pitchFamily="34" charset="0"/>
              <a:buNone/>
            </a:pPr>
            <a:endParaRPr lang="fr-BE" sz="1600" dirty="0"/>
          </a:p>
        </p:txBody>
      </p:sp>
    </p:spTree>
    <p:extLst>
      <p:ext uri="{BB962C8B-B14F-4D97-AF65-F5344CB8AC3E}">
        <p14:creationId xmlns:p14="http://schemas.microsoft.com/office/powerpoint/2010/main" val="269224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561AC8-6096-45FD-0F7B-A63AA1378FBD}"/>
              </a:ext>
            </a:extLst>
          </p:cNvPr>
          <p:cNvSpPr>
            <a:spLocks noGrp="1"/>
          </p:cNvSpPr>
          <p:nvPr>
            <p:ph sz="quarter" idx="18"/>
          </p:nvPr>
        </p:nvSpPr>
        <p:spPr>
          <a:xfrm>
            <a:off x="515938" y="2442240"/>
            <a:ext cx="11160125" cy="4607529"/>
          </a:xfrm>
        </p:spPr>
        <p:txBody>
          <a:bodyPr vert="horz" lIns="0" tIns="0" rIns="0" bIns="0" spcCol="137160" rtlCol="0" anchor="t">
            <a:noAutofit/>
          </a:bodyPr>
          <a:lstStyle/>
          <a:p>
            <a:pPr marL="0" indent="0" algn="just">
              <a:buNone/>
            </a:pPr>
            <a:r>
              <a:rPr lang="fr-BE" sz="1800" dirty="0"/>
              <a:t>Le </a:t>
            </a:r>
            <a:r>
              <a:rPr lang="fr-BE" sz="1800" dirty="0" err="1"/>
              <a:t>C.E</a:t>
            </a:r>
            <a:r>
              <a:rPr lang="fr-BE" sz="1800" dirty="0"/>
              <a:t> rappelle dans un premier temps : </a:t>
            </a:r>
            <a:endParaRPr lang="en-US" sz="1800" dirty="0"/>
          </a:p>
          <a:p>
            <a:pPr marL="0" indent="0" algn="just">
              <a:buNone/>
            </a:pPr>
            <a:endParaRPr lang="fr-BE" sz="1800" dirty="0"/>
          </a:p>
          <a:p>
            <a:pPr marL="0" indent="0" algn="just">
              <a:buNone/>
            </a:pPr>
            <a:endParaRPr lang="fr-BE" sz="1800" dirty="0"/>
          </a:p>
          <a:p>
            <a:pPr marL="0" indent="0" algn="just">
              <a:buNone/>
            </a:pPr>
            <a:endParaRPr lang="fr-BE" sz="1800" dirty="0"/>
          </a:p>
          <a:p>
            <a:pPr marL="0" indent="0" algn="just">
              <a:buNone/>
            </a:pPr>
            <a:endParaRPr lang="fr-BE" sz="1800" dirty="0"/>
          </a:p>
          <a:p>
            <a:pPr marL="0" indent="0" algn="just">
              <a:buNone/>
            </a:pPr>
            <a:r>
              <a:rPr lang="fr-BE" sz="1800" dirty="0"/>
              <a:t>Il relève que la décision attaquée indique : </a:t>
            </a:r>
            <a:endParaRPr lang="fr-BE" sz="1800" dirty="0">
              <a:cs typeface="Arial" panose="020B0604020202020204"/>
            </a:endParaRPr>
          </a:p>
          <a:p>
            <a:pPr marL="0" indent="0">
              <a:buNone/>
            </a:pPr>
            <a:endParaRPr lang="fr-BE" sz="1800" dirty="0"/>
          </a:p>
        </p:txBody>
      </p:sp>
      <p:sp>
        <p:nvSpPr>
          <p:cNvPr id="3" name="Text Placeholder 2">
            <a:extLst>
              <a:ext uri="{FF2B5EF4-FFF2-40B4-BE49-F238E27FC236}">
                <a16:creationId xmlns:a16="http://schemas.microsoft.com/office/drawing/2014/main" id="{BBF71714-3588-8C2C-C148-62244CC3FF20}"/>
              </a:ext>
            </a:extLst>
          </p:cNvPr>
          <p:cNvSpPr>
            <a:spLocks noGrp="1"/>
          </p:cNvSpPr>
          <p:nvPr>
            <p:ph type="body" idx="1"/>
          </p:nvPr>
        </p:nvSpPr>
        <p:spPr>
          <a:xfrm>
            <a:off x="515938" y="1866540"/>
            <a:ext cx="11160124" cy="435600"/>
          </a:xfrm>
        </p:spPr>
        <p:txBody>
          <a:bodyPr>
            <a:normAutofit fontScale="92500"/>
          </a:bodyPr>
          <a:lstStyle/>
          <a:p>
            <a:r>
              <a:rPr lang="fr-BE" sz="2400" b="0" dirty="0">
                <a:latin typeface="Cambria"/>
                <a:ea typeface="Cambria"/>
              </a:rPr>
              <a:t>Marchés à prix mixte – Régularisation de l’offre dans le cadre d’un marché passé par </a:t>
            </a:r>
            <a:r>
              <a:rPr lang="fr-BE" sz="2400" b="0" dirty="0" err="1">
                <a:latin typeface="Cambria"/>
                <a:ea typeface="Cambria"/>
              </a:rPr>
              <a:t>PNSPP</a:t>
            </a:r>
            <a:endParaRPr lang="en-US" sz="2400" b="0" dirty="0">
              <a:latin typeface="Cambria"/>
            </a:endParaRPr>
          </a:p>
        </p:txBody>
      </p:sp>
      <p:sp>
        <p:nvSpPr>
          <p:cNvPr id="4" name="Slide Number Placeholder 3">
            <a:extLst>
              <a:ext uri="{FF2B5EF4-FFF2-40B4-BE49-F238E27FC236}">
                <a16:creationId xmlns:a16="http://schemas.microsoft.com/office/drawing/2014/main" id="{0C0599FC-381F-F71F-0385-126EE069FF98}"/>
              </a:ext>
            </a:extLst>
          </p:cNvPr>
          <p:cNvSpPr>
            <a:spLocks noGrp="1"/>
          </p:cNvSpPr>
          <p:nvPr>
            <p:ph type="sldNum" sz="quarter" idx="12"/>
          </p:nvPr>
        </p:nvSpPr>
        <p:spPr/>
        <p:txBody>
          <a:bodyPr/>
          <a:lstStyle/>
          <a:p>
            <a:fld id="{F9591D4C-BB8F-AE46-BE73-C616F30BBC5B}" type="slidenum">
              <a:rPr lang="en-US" smtClean="0"/>
              <a:pPr/>
              <a:t>25</a:t>
            </a:fld>
            <a:endParaRPr lang="en-US"/>
          </a:p>
        </p:txBody>
      </p:sp>
      <p:sp>
        <p:nvSpPr>
          <p:cNvPr id="7" name="Footer Placeholder 6">
            <a:extLst>
              <a:ext uri="{FF2B5EF4-FFF2-40B4-BE49-F238E27FC236}">
                <a16:creationId xmlns:a16="http://schemas.microsoft.com/office/drawing/2014/main" id="{C542792D-6730-E4CF-D77C-F996269C0441}"/>
              </a:ext>
            </a:extLst>
          </p:cNvPr>
          <p:cNvSpPr>
            <a:spLocks noGrp="1"/>
          </p:cNvSpPr>
          <p:nvPr>
            <p:ph type="ftr" sz="quarter" idx="17"/>
          </p:nvPr>
        </p:nvSpPr>
        <p:spPr>
          <a:xfrm>
            <a:off x="2387600" y="6601908"/>
            <a:ext cx="7416800" cy="256092"/>
          </a:xfrm>
        </p:spPr>
        <p:txBody>
          <a:bodyPr/>
          <a:lstStyle/>
          <a:p>
            <a:r>
              <a:rPr lang="en-US"/>
              <a:t>National Tender Day – 19 </a:t>
            </a:r>
            <a:r>
              <a:rPr lang="en-US" err="1"/>
              <a:t>octobre</a:t>
            </a:r>
            <a:r>
              <a:rPr lang="en-US"/>
              <a:t> 2023</a:t>
            </a:r>
          </a:p>
        </p:txBody>
      </p:sp>
      <p:sp>
        <p:nvSpPr>
          <p:cNvPr id="6" name="Title 5">
            <a:extLst>
              <a:ext uri="{FF2B5EF4-FFF2-40B4-BE49-F238E27FC236}">
                <a16:creationId xmlns:a16="http://schemas.microsoft.com/office/drawing/2014/main" id="{D1B75B55-27AC-5C1D-DF97-4CDB90A716E5}"/>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255.815 du 15 février 2023, </a:t>
            </a:r>
            <a:r>
              <a:rPr lang="fr-FR" sz="2800" i="1" dirty="0" err="1">
                <a:solidFill>
                  <a:srgbClr val="0073CF"/>
                </a:solidFill>
              </a:rPr>
              <a:t>S.R.L</a:t>
            </a:r>
            <a:r>
              <a:rPr lang="fr-FR" sz="2800" i="1" dirty="0">
                <a:solidFill>
                  <a:srgbClr val="0073CF"/>
                </a:solidFill>
              </a:rPr>
              <a:t>. </a:t>
            </a:r>
            <a:r>
              <a:rPr lang="fr-FR" sz="2800" i="1" dirty="0" err="1">
                <a:solidFill>
                  <a:srgbClr val="0073CF"/>
                </a:solidFill>
              </a:rPr>
              <a:t>BLEUSTEIN</a:t>
            </a:r>
            <a:r>
              <a:rPr lang="fr-FR" sz="2800" i="1" dirty="0">
                <a:solidFill>
                  <a:srgbClr val="0073CF"/>
                </a:solidFill>
              </a:rPr>
              <a:t>  </a:t>
            </a:r>
            <a:br>
              <a:rPr lang="fr-FR" sz="2800" i="1" dirty="0">
                <a:solidFill>
                  <a:srgbClr val="0073CF"/>
                </a:solidFill>
              </a:rPr>
            </a:br>
            <a:r>
              <a:rPr lang="fr-FR" sz="2800" dirty="0">
                <a:solidFill>
                  <a:srgbClr val="0073CF"/>
                </a:solidFill>
              </a:rPr>
              <a:t>(extrême urgence)</a:t>
            </a:r>
          </a:p>
        </p:txBody>
      </p:sp>
      <p:sp>
        <p:nvSpPr>
          <p:cNvPr id="8" name="Text Placeholder 1">
            <a:extLst>
              <a:ext uri="{FF2B5EF4-FFF2-40B4-BE49-F238E27FC236}">
                <a16:creationId xmlns:a16="http://schemas.microsoft.com/office/drawing/2014/main" id="{F666D409-C81D-E318-D4D5-683555C5261C}"/>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B. Régularisation des offres</a:t>
            </a:r>
          </a:p>
        </p:txBody>
      </p:sp>
      <p:sp>
        <p:nvSpPr>
          <p:cNvPr id="15" name="Content Placeholder 1">
            <a:extLst>
              <a:ext uri="{FF2B5EF4-FFF2-40B4-BE49-F238E27FC236}">
                <a16:creationId xmlns:a16="http://schemas.microsoft.com/office/drawing/2014/main" id="{FD517387-DECD-82BD-EBDA-FBC3ED8EC127}"/>
              </a:ext>
            </a:extLst>
          </p:cNvPr>
          <p:cNvSpPr txBox="1">
            <a:spLocks/>
          </p:cNvSpPr>
          <p:nvPr/>
        </p:nvSpPr>
        <p:spPr>
          <a:xfrm>
            <a:off x="481081" y="4956887"/>
            <a:ext cx="11160125" cy="1323787"/>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225425" lvl="1" indent="0">
              <a:buFont typeface="Arial" panose="020B0604020202020204" pitchFamily="34" charset="0"/>
              <a:buNone/>
            </a:pPr>
            <a:r>
              <a:rPr lang="fr-BE" sz="1600" dirty="0"/>
              <a:t>« </a:t>
            </a:r>
            <a:r>
              <a:rPr lang="fr-BE" sz="1600" i="1" dirty="0"/>
              <a:t>Le PA a constaté que l’offre avait été signée au moyen d’une signature électronique. Ne sachant pas déterminer s’il s’agissait d’une signature électronique qualifiée, le soumissionnaire a été interrogé sur ce point en date du 28 octobre 2022. L</a:t>
            </a:r>
            <a:r>
              <a:rPr lang="fr-BE" sz="1600" b="1" i="1" dirty="0"/>
              <a:t>e soumissionnaire a été invité à signer sa nouvelle offre</a:t>
            </a:r>
            <a:r>
              <a:rPr lang="fr-BE" sz="1600" i="1" dirty="0"/>
              <a:t> (en raison de la modification de l’inventaire) au moyen d’une signature électronique qualifiée, ce qu’il a fait en date du 3 novembre 2022. L’offre telle que modifiée ne contient pas d’irrégularité ou de réserve de nature à entraîner l’écartement de l’offre pour le présent marché </a:t>
            </a:r>
            <a:r>
              <a:rPr lang="fr-BE" sz="1600" dirty="0"/>
              <a:t>»</a:t>
            </a:r>
            <a:endParaRPr lang="fr-BE" sz="1600" dirty="0">
              <a:cs typeface="Arial"/>
            </a:endParaRPr>
          </a:p>
          <a:p>
            <a:pPr marL="0" indent="0">
              <a:buFont typeface="Arial" panose="020B0604020202020204" pitchFamily="34" charset="0"/>
              <a:buNone/>
            </a:pPr>
            <a:endParaRPr lang="fr-BE" sz="1600" dirty="0"/>
          </a:p>
        </p:txBody>
      </p:sp>
      <p:sp>
        <p:nvSpPr>
          <p:cNvPr id="16" name="Rectangle 15">
            <a:extLst>
              <a:ext uri="{FF2B5EF4-FFF2-40B4-BE49-F238E27FC236}">
                <a16:creationId xmlns:a16="http://schemas.microsoft.com/office/drawing/2014/main" id="{E6FB430C-80CB-B770-8946-D98863B82321}"/>
              </a:ext>
            </a:extLst>
          </p:cNvPr>
          <p:cNvSpPr/>
          <p:nvPr/>
        </p:nvSpPr>
        <p:spPr>
          <a:xfrm>
            <a:off x="537204" y="2886588"/>
            <a:ext cx="11125269" cy="1360559"/>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1">
            <a:extLst>
              <a:ext uri="{FF2B5EF4-FFF2-40B4-BE49-F238E27FC236}">
                <a16:creationId xmlns:a16="http://schemas.microsoft.com/office/drawing/2014/main" id="{0212D723-DF1A-B79B-61AB-DEF8D1AAAFD7}"/>
              </a:ext>
            </a:extLst>
          </p:cNvPr>
          <p:cNvSpPr txBox="1">
            <a:spLocks/>
          </p:cNvSpPr>
          <p:nvPr/>
        </p:nvSpPr>
        <p:spPr>
          <a:xfrm>
            <a:off x="806116" y="3045995"/>
            <a:ext cx="10515601" cy="1056776"/>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600" dirty="0"/>
              <a:t>« </a:t>
            </a:r>
            <a:r>
              <a:rPr lang="fr-BE" sz="1600" i="1" dirty="0"/>
              <a:t>Dès lors qu’il a été recouru à la </a:t>
            </a:r>
            <a:r>
              <a:rPr lang="fr-BE" sz="1600" b="1" i="1" dirty="0"/>
              <a:t>procédure négociée sans publication préalable</a:t>
            </a:r>
            <a:r>
              <a:rPr lang="fr-BE" sz="1600" i="1" dirty="0"/>
              <a:t> et dès lors que le montant du marché </a:t>
            </a:r>
            <a:r>
              <a:rPr lang="fr-BE" sz="1600" b="1" i="1" dirty="0"/>
              <a:t>est inférieur au seuil </a:t>
            </a:r>
            <a:r>
              <a:rPr lang="fr-BE" sz="1600" i="1" dirty="0"/>
              <a:t>prescrit pour une publicité européenne, l’article 76, § 5, de l’arrêté royal du 18 avril 2017 relatif à la passation des marchés publics dans les secteurs classiques </a:t>
            </a:r>
            <a:r>
              <a:rPr lang="fr-BE" sz="1600" b="1" i="1" dirty="0"/>
              <a:t>permettait au pouvoir adjudicateur de donner la possibilité au soumissionnaire concerné de régulariser cette irrégularité</a:t>
            </a:r>
            <a:r>
              <a:rPr lang="fr-BE" sz="1600" i="1" dirty="0"/>
              <a:t> </a:t>
            </a:r>
            <a:r>
              <a:rPr lang="fr-BE" sz="1600" dirty="0"/>
              <a:t>»</a:t>
            </a:r>
            <a:endParaRPr lang="fr-BE" sz="1600" dirty="0">
              <a:cs typeface="Arial"/>
            </a:endParaRPr>
          </a:p>
        </p:txBody>
      </p:sp>
      <p:sp>
        <p:nvSpPr>
          <p:cNvPr id="18" name="Rectangle 17">
            <a:extLst>
              <a:ext uri="{FF2B5EF4-FFF2-40B4-BE49-F238E27FC236}">
                <a16:creationId xmlns:a16="http://schemas.microsoft.com/office/drawing/2014/main" id="{6703182C-D16B-1286-D4FF-F5EEE8CA9110}"/>
              </a:ext>
            </a:extLst>
          </p:cNvPr>
          <p:cNvSpPr/>
          <p:nvPr/>
        </p:nvSpPr>
        <p:spPr>
          <a:xfrm>
            <a:off x="515937" y="4862965"/>
            <a:ext cx="11125269" cy="1501454"/>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127745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a:extLst>
              <a:ext uri="{FF2B5EF4-FFF2-40B4-BE49-F238E27FC236}">
                <a16:creationId xmlns:a16="http://schemas.microsoft.com/office/drawing/2014/main" id="{EFBF7B28-204E-C357-1600-4D25B7B8E62D}"/>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255.815 du 15 février 2023, </a:t>
            </a:r>
            <a:r>
              <a:rPr lang="fr-FR" sz="2800" i="1" dirty="0" err="1">
                <a:solidFill>
                  <a:srgbClr val="0073CF"/>
                </a:solidFill>
              </a:rPr>
              <a:t>S.R.L</a:t>
            </a:r>
            <a:r>
              <a:rPr lang="fr-FR" sz="2800" i="1" dirty="0">
                <a:solidFill>
                  <a:srgbClr val="0073CF"/>
                </a:solidFill>
              </a:rPr>
              <a:t>. </a:t>
            </a:r>
            <a:r>
              <a:rPr lang="fr-FR" sz="2800" i="1" dirty="0" err="1">
                <a:solidFill>
                  <a:srgbClr val="0073CF"/>
                </a:solidFill>
              </a:rPr>
              <a:t>BLEUSTEIN</a:t>
            </a:r>
            <a:r>
              <a:rPr lang="fr-FR" sz="2800" i="1" dirty="0">
                <a:solidFill>
                  <a:srgbClr val="0073CF"/>
                </a:solidFill>
              </a:rPr>
              <a:t> </a:t>
            </a:r>
            <a:br>
              <a:rPr lang="fr-FR" sz="2800" i="1" dirty="0">
                <a:solidFill>
                  <a:srgbClr val="0073CF"/>
                </a:solidFill>
              </a:rPr>
            </a:br>
            <a:r>
              <a:rPr lang="fr-FR" sz="2800" dirty="0">
                <a:solidFill>
                  <a:srgbClr val="0073CF"/>
                </a:solidFill>
              </a:rPr>
              <a:t>(extrême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C5561AC8-6096-45FD-0F7B-A63AA1378FBD}"/>
              </a:ext>
            </a:extLst>
          </p:cNvPr>
          <p:cNvSpPr>
            <a:spLocks noGrp="1"/>
          </p:cNvSpPr>
          <p:nvPr>
            <p:ph sz="quarter" idx="18"/>
          </p:nvPr>
        </p:nvSpPr>
        <p:spPr>
          <a:xfrm>
            <a:off x="515938" y="2442241"/>
            <a:ext cx="11160125" cy="435600"/>
          </a:xfrm>
        </p:spPr>
        <p:txBody>
          <a:bodyPr vert="horz" lIns="0" tIns="0" rIns="0" bIns="0" spcCol="137160" rtlCol="0" anchor="t">
            <a:noAutofit/>
          </a:bodyPr>
          <a:lstStyle/>
          <a:p>
            <a:pPr marL="0" indent="0" algn="just">
              <a:buNone/>
            </a:pPr>
            <a:r>
              <a:rPr lang="fr-BE" sz="1800" dirty="0"/>
              <a:t>Le </a:t>
            </a:r>
            <a:r>
              <a:rPr lang="fr-BE" sz="1800" dirty="0" err="1"/>
              <a:t>C.E</a:t>
            </a:r>
            <a:r>
              <a:rPr lang="fr-BE" sz="1800" dirty="0"/>
              <a:t>. décide donc que : </a:t>
            </a:r>
          </a:p>
        </p:txBody>
      </p:sp>
      <p:sp>
        <p:nvSpPr>
          <p:cNvPr id="3" name="Text Placeholder 2">
            <a:extLst>
              <a:ext uri="{FF2B5EF4-FFF2-40B4-BE49-F238E27FC236}">
                <a16:creationId xmlns:a16="http://schemas.microsoft.com/office/drawing/2014/main" id="{BBF71714-3588-8C2C-C148-62244CC3FF20}"/>
              </a:ext>
            </a:extLst>
          </p:cNvPr>
          <p:cNvSpPr>
            <a:spLocks noGrp="1"/>
          </p:cNvSpPr>
          <p:nvPr>
            <p:ph type="body" idx="1"/>
          </p:nvPr>
        </p:nvSpPr>
        <p:spPr>
          <a:xfrm>
            <a:off x="515938" y="1866540"/>
            <a:ext cx="11160124" cy="435600"/>
          </a:xfrm>
        </p:spPr>
        <p:txBody>
          <a:bodyPr>
            <a:normAutofit fontScale="92500"/>
          </a:bodyPr>
          <a:lstStyle/>
          <a:p>
            <a:r>
              <a:rPr lang="fr-BE" sz="2400" b="0" dirty="0">
                <a:latin typeface="Cambria"/>
                <a:ea typeface="Cambria"/>
              </a:rPr>
              <a:t>Marchés à prix mixte – Régularisation de l’offre dans le cadre d’un marché passé par </a:t>
            </a:r>
            <a:r>
              <a:rPr lang="fr-BE" sz="2400" b="0" dirty="0" err="1">
                <a:latin typeface="Cambria"/>
                <a:ea typeface="Cambria"/>
              </a:rPr>
              <a:t>PNSPP</a:t>
            </a:r>
            <a:endParaRPr lang="fr-BE" sz="2400" b="0" dirty="0">
              <a:latin typeface="Cambria"/>
              <a:ea typeface="Cambria"/>
            </a:endParaRPr>
          </a:p>
          <a:p>
            <a:endParaRPr lang="fr-BE" sz="2400" b="0" dirty="0">
              <a:ea typeface="Cambria"/>
            </a:endParaRPr>
          </a:p>
        </p:txBody>
      </p:sp>
      <p:sp>
        <p:nvSpPr>
          <p:cNvPr id="4" name="Slide Number Placeholder 3">
            <a:extLst>
              <a:ext uri="{FF2B5EF4-FFF2-40B4-BE49-F238E27FC236}">
                <a16:creationId xmlns:a16="http://schemas.microsoft.com/office/drawing/2014/main" id="{0C0599FC-381F-F71F-0385-126EE069FF98}"/>
              </a:ext>
            </a:extLst>
          </p:cNvPr>
          <p:cNvSpPr>
            <a:spLocks noGrp="1"/>
          </p:cNvSpPr>
          <p:nvPr>
            <p:ph type="sldNum" sz="quarter" idx="12"/>
          </p:nvPr>
        </p:nvSpPr>
        <p:spPr/>
        <p:txBody>
          <a:bodyPr/>
          <a:lstStyle/>
          <a:p>
            <a:fld id="{F9591D4C-BB8F-AE46-BE73-C616F30BBC5B}" type="slidenum">
              <a:rPr lang="en-US" smtClean="0"/>
              <a:pPr/>
              <a:t>26</a:t>
            </a:fld>
            <a:endParaRPr lang="en-US"/>
          </a:p>
        </p:txBody>
      </p:sp>
      <p:sp>
        <p:nvSpPr>
          <p:cNvPr id="7" name="Footer Placeholder 6">
            <a:extLst>
              <a:ext uri="{FF2B5EF4-FFF2-40B4-BE49-F238E27FC236}">
                <a16:creationId xmlns:a16="http://schemas.microsoft.com/office/drawing/2014/main" id="{C542792D-6730-E4CF-D77C-F996269C0441}"/>
              </a:ext>
            </a:extLst>
          </p:cNvPr>
          <p:cNvSpPr>
            <a:spLocks noGrp="1"/>
          </p:cNvSpPr>
          <p:nvPr>
            <p:ph type="ftr" sz="quarter" idx="17"/>
          </p:nvPr>
        </p:nvSpPr>
        <p:spPr>
          <a:xfrm>
            <a:off x="2387600" y="6601908"/>
            <a:ext cx="7416800" cy="256092"/>
          </a:xfrm>
        </p:spPr>
        <p:txBody>
          <a:bodyPr/>
          <a:lstStyle/>
          <a:p>
            <a:r>
              <a:rPr lang="en-US"/>
              <a:t>National Tender Day – 19 </a:t>
            </a:r>
            <a:r>
              <a:rPr lang="en-US" err="1"/>
              <a:t>octobre</a:t>
            </a:r>
            <a:r>
              <a:rPr lang="en-US"/>
              <a:t> 2023</a:t>
            </a:r>
          </a:p>
        </p:txBody>
      </p:sp>
      <p:sp>
        <p:nvSpPr>
          <p:cNvPr id="9" name="Text Placeholder 1">
            <a:extLst>
              <a:ext uri="{FF2B5EF4-FFF2-40B4-BE49-F238E27FC236}">
                <a16:creationId xmlns:a16="http://schemas.microsoft.com/office/drawing/2014/main" id="{04A0BC12-B01B-99AA-F88B-883BF7339FB0}"/>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B. Régularisation des offres</a:t>
            </a:r>
          </a:p>
        </p:txBody>
      </p:sp>
      <p:sp>
        <p:nvSpPr>
          <p:cNvPr id="14" name="Content Placeholder 1">
            <a:extLst>
              <a:ext uri="{FF2B5EF4-FFF2-40B4-BE49-F238E27FC236}">
                <a16:creationId xmlns:a16="http://schemas.microsoft.com/office/drawing/2014/main" id="{FC2C456F-644E-6C83-9D02-06764CF05891}"/>
              </a:ext>
            </a:extLst>
          </p:cNvPr>
          <p:cNvSpPr txBox="1">
            <a:spLocks/>
          </p:cNvSpPr>
          <p:nvPr/>
        </p:nvSpPr>
        <p:spPr>
          <a:xfrm>
            <a:off x="773905" y="3273221"/>
            <a:ext cx="10644665" cy="1881709"/>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800" dirty="0"/>
              <a:t>« </a:t>
            </a:r>
            <a:r>
              <a:rPr lang="fr-BE" sz="1800" i="1" dirty="0"/>
              <a:t>Ces considérations expriment formellement le choix effectué par le pouvoir adjudicateur, en pure opportunité, </a:t>
            </a:r>
            <a:r>
              <a:rPr lang="fr-BE" sz="1800" b="1" i="1" dirty="0"/>
              <a:t>de régulariser un manquement</a:t>
            </a:r>
            <a:r>
              <a:rPr lang="fr-BE" sz="1800" i="1" dirty="0"/>
              <a:t>, ce qui est </a:t>
            </a:r>
            <a:r>
              <a:rPr lang="fr-BE" sz="1800" b="1" i="1" dirty="0"/>
              <a:t>expressément autorisé par la réglementation applicable</a:t>
            </a:r>
            <a:r>
              <a:rPr lang="fr-BE" sz="1800" i="1" dirty="0"/>
              <a:t>. Au terme d’un examen en extrême urgence, elles paraissent constituer une motivation suffisante dans les circonstances de l’espèce. En particulier, la 	partie requérante </a:t>
            </a:r>
            <a:r>
              <a:rPr lang="fr-BE" sz="1800" b="1" i="1" dirty="0"/>
              <a:t>ne fait état d’aucun élément particulier duquel il résulterait que la motivation précitée serait insuffisante</a:t>
            </a:r>
            <a:r>
              <a:rPr lang="fr-BE" sz="1800" i="1" dirty="0"/>
              <a:t>. Au contraire, le moyen paraît tendre à exiger du pouvoir adjudicateur qu’il énonce les motifs de ses motifs </a:t>
            </a:r>
            <a:r>
              <a:rPr lang="fr-BE" sz="1800" dirty="0"/>
              <a:t>»</a:t>
            </a:r>
            <a:endParaRPr lang="fr-BE" sz="1800" dirty="0">
              <a:cs typeface="Arial"/>
            </a:endParaRPr>
          </a:p>
        </p:txBody>
      </p:sp>
      <p:sp>
        <p:nvSpPr>
          <p:cNvPr id="15" name="Rectangle 14">
            <a:extLst>
              <a:ext uri="{FF2B5EF4-FFF2-40B4-BE49-F238E27FC236}">
                <a16:creationId xmlns:a16="http://schemas.microsoft.com/office/drawing/2014/main" id="{1E16907D-04CE-44C3-287E-F63D7B0607E9}"/>
              </a:ext>
            </a:extLst>
          </p:cNvPr>
          <p:cNvSpPr/>
          <p:nvPr/>
        </p:nvSpPr>
        <p:spPr>
          <a:xfrm>
            <a:off x="537204" y="3017942"/>
            <a:ext cx="11125269" cy="226271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196772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a:extLst>
              <a:ext uri="{FF2B5EF4-FFF2-40B4-BE49-F238E27FC236}">
                <a16:creationId xmlns:a16="http://schemas.microsoft.com/office/drawing/2014/main" id="{EAE0582D-5FB9-3659-5E08-C202CB0DAB21}"/>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256.223 du 5 avril 2023, Pierret Vincent et BEAL &amp; BLANCKAERT ARCHITECTES (S.A.R.L.) (extrême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29660F17-7C41-6A9C-2659-219552D3A3C4}"/>
              </a:ext>
            </a:extLst>
          </p:cNvPr>
          <p:cNvSpPr>
            <a:spLocks noGrp="1"/>
          </p:cNvSpPr>
          <p:nvPr>
            <p:ph sz="quarter" idx="18"/>
          </p:nvPr>
        </p:nvSpPr>
        <p:spPr>
          <a:xfrm>
            <a:off x="515939" y="2396521"/>
            <a:ext cx="11160124" cy="1245191"/>
          </a:xfrm>
        </p:spPr>
        <p:txBody>
          <a:bodyPr/>
          <a:lstStyle/>
          <a:p>
            <a:pPr marL="0" indent="0">
              <a:buNone/>
            </a:pPr>
            <a:r>
              <a:rPr lang="fr-BE" sz="1800" dirty="0"/>
              <a:t>Les requérants estiment avoir été écartés des négociations en raison de l’irrégularité dont était entachée leur offre. Dans ce cas, le pouvoir adjudicateur avait renoncé à la négociation, possibilité lui étant donnée par le CSC.</a:t>
            </a:r>
          </a:p>
          <a:p>
            <a:pPr marL="0" indent="0">
              <a:buNone/>
            </a:pPr>
            <a:r>
              <a:rPr lang="fr-BE" sz="1800" dirty="0"/>
              <a:t>D’abord le </a:t>
            </a:r>
            <a:r>
              <a:rPr lang="fr-BE" sz="1800" dirty="0" err="1"/>
              <a:t>C.E</a:t>
            </a:r>
            <a:r>
              <a:rPr lang="fr-BE" sz="1800" dirty="0"/>
              <a:t>. rappelle l’article 38,§ 5 de la loi du 17 juin 2016 relative aux marchés publics qui dispose : </a:t>
            </a:r>
          </a:p>
          <a:p>
            <a:pPr marL="0" indent="0">
              <a:buNone/>
            </a:pPr>
            <a:endParaRPr lang="fr-BE" sz="1800" dirty="0"/>
          </a:p>
          <a:p>
            <a:pPr marL="0" indent="0">
              <a:buNone/>
            </a:pPr>
            <a:endParaRPr lang="fr-BE" sz="1800" dirty="0"/>
          </a:p>
        </p:txBody>
      </p:sp>
      <p:sp>
        <p:nvSpPr>
          <p:cNvPr id="3" name="Text Placeholder 2">
            <a:extLst>
              <a:ext uri="{FF2B5EF4-FFF2-40B4-BE49-F238E27FC236}">
                <a16:creationId xmlns:a16="http://schemas.microsoft.com/office/drawing/2014/main" id="{1D5C2B35-F681-B61F-FA7E-866390D60979}"/>
              </a:ext>
            </a:extLst>
          </p:cNvPr>
          <p:cNvSpPr>
            <a:spLocks noGrp="1"/>
          </p:cNvSpPr>
          <p:nvPr>
            <p:ph type="body" idx="1"/>
          </p:nvPr>
        </p:nvSpPr>
        <p:spPr>
          <a:xfrm>
            <a:off x="515938" y="1820820"/>
            <a:ext cx="11160124" cy="435600"/>
          </a:xfrm>
        </p:spPr>
        <p:txBody>
          <a:bodyPr/>
          <a:lstStyle/>
          <a:p>
            <a:r>
              <a:rPr lang="fr-BE" b="0" dirty="0">
                <a:latin typeface="Cambria"/>
                <a:ea typeface="Cambria"/>
              </a:rPr>
              <a:t>Faculté de ne pas procéder à des négociations et l’étude de la régularité de l’offre </a:t>
            </a:r>
            <a:endParaRPr lang="en-US" b="0" dirty="0"/>
          </a:p>
        </p:txBody>
      </p:sp>
      <p:sp>
        <p:nvSpPr>
          <p:cNvPr id="4" name="Slide Number Placeholder 3">
            <a:extLst>
              <a:ext uri="{FF2B5EF4-FFF2-40B4-BE49-F238E27FC236}">
                <a16:creationId xmlns:a16="http://schemas.microsoft.com/office/drawing/2014/main" id="{3B941424-758D-215E-96B1-26D2D3727978}"/>
              </a:ext>
            </a:extLst>
          </p:cNvPr>
          <p:cNvSpPr>
            <a:spLocks noGrp="1"/>
          </p:cNvSpPr>
          <p:nvPr>
            <p:ph type="sldNum" sz="quarter" idx="12"/>
          </p:nvPr>
        </p:nvSpPr>
        <p:spPr/>
        <p:txBody>
          <a:bodyPr/>
          <a:lstStyle/>
          <a:p>
            <a:fld id="{F9591D4C-BB8F-AE46-BE73-C616F30BBC5B}" type="slidenum">
              <a:rPr lang="en-US" smtClean="0"/>
              <a:pPr/>
              <a:t>27</a:t>
            </a:fld>
            <a:endParaRPr lang="en-US"/>
          </a:p>
        </p:txBody>
      </p:sp>
      <p:sp>
        <p:nvSpPr>
          <p:cNvPr id="7" name="Footer Placeholder 6">
            <a:extLst>
              <a:ext uri="{FF2B5EF4-FFF2-40B4-BE49-F238E27FC236}">
                <a16:creationId xmlns:a16="http://schemas.microsoft.com/office/drawing/2014/main" id="{2B4DF11F-B1EE-2A2A-6AA9-B412D593EFA0}"/>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9" name="Text Placeholder 1">
            <a:extLst>
              <a:ext uri="{FF2B5EF4-FFF2-40B4-BE49-F238E27FC236}">
                <a16:creationId xmlns:a16="http://schemas.microsoft.com/office/drawing/2014/main" id="{99C4852D-6353-B2D3-9FB2-18107F196BE0}"/>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B. Régularisation des offres</a:t>
            </a:r>
          </a:p>
        </p:txBody>
      </p:sp>
      <p:sp>
        <p:nvSpPr>
          <p:cNvPr id="14" name="Content Placeholder 1">
            <a:extLst>
              <a:ext uri="{FF2B5EF4-FFF2-40B4-BE49-F238E27FC236}">
                <a16:creationId xmlns:a16="http://schemas.microsoft.com/office/drawing/2014/main" id="{C4BD0484-6B59-C742-8A5A-F2C28336101D}"/>
              </a:ext>
            </a:extLst>
          </p:cNvPr>
          <p:cNvSpPr txBox="1">
            <a:spLocks/>
          </p:cNvSpPr>
          <p:nvPr/>
        </p:nvSpPr>
        <p:spPr>
          <a:xfrm>
            <a:off x="773906" y="4142216"/>
            <a:ext cx="10587514" cy="1812814"/>
          </a:xfrm>
          <a:prstGeom prst="rect">
            <a:avLst/>
          </a:prstGeom>
        </p:spPr>
        <p:txBody>
          <a:bodyPr vert="horz" lIns="0" tIns="0" rIns="0" bIns="0" spcCol="137160" rtlCol="0">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None/>
            </a:pPr>
            <a:r>
              <a:rPr lang="fr-BE" sz="1800" dirty="0"/>
              <a:t>« </a:t>
            </a:r>
            <a:r>
              <a:rPr lang="fr-BE" sz="1800" i="1" dirty="0"/>
              <a:t>Le pouvoir adjudicateur </a:t>
            </a:r>
            <a:r>
              <a:rPr lang="fr-BE" sz="1800" b="1" i="1" dirty="0"/>
              <a:t>négocie </a:t>
            </a:r>
            <a:r>
              <a:rPr lang="fr-BE" sz="1800" i="1" dirty="0"/>
              <a:t>avec les soumissionnaires les offres initiales et toutes 	les offres ultérieures que ceux-ci ont présentées, à l’exception des offres finales au sens du paragraphe 8, en vue d’améliorer leur contenu. Le pouvoir adjudicateur </a:t>
            </a:r>
            <a:r>
              <a:rPr lang="fr-BE" sz="1800" b="1" i="1" dirty="0"/>
              <a:t>peut néanmoins attribuer des marchés sur la base des offres initiales sans négociation</a:t>
            </a:r>
            <a:r>
              <a:rPr lang="fr-BE" sz="1800" i="1" dirty="0"/>
              <a:t>, lorsqu’il a indiqué, dans </a:t>
            </a:r>
            <a:r>
              <a:rPr lang="fr-BE" sz="1800" b="1" i="1" dirty="0"/>
              <a:t>l’avis de marché</a:t>
            </a:r>
            <a:r>
              <a:rPr lang="fr-BE" sz="1800" i="1" dirty="0"/>
              <a:t>, qu’il se </a:t>
            </a:r>
            <a:r>
              <a:rPr lang="fr-BE" sz="1800" b="1" i="1" dirty="0"/>
              <a:t>réserve la possibilité de le faire</a:t>
            </a:r>
            <a:r>
              <a:rPr lang="fr-BE" sz="1800" i="1" dirty="0"/>
              <a:t>. Les </a:t>
            </a:r>
            <a:r>
              <a:rPr lang="fr-BE" sz="1800" b="1" i="1" dirty="0"/>
              <a:t>exigences minimales </a:t>
            </a:r>
            <a:r>
              <a:rPr lang="fr-BE" sz="1800" i="1" dirty="0"/>
              <a:t>et </a:t>
            </a:r>
            <a:r>
              <a:rPr lang="fr-BE" sz="1800" b="1" i="1" dirty="0"/>
              <a:t>les critères d’attribution </a:t>
            </a:r>
            <a:r>
              <a:rPr lang="fr-BE" sz="1800" i="1" dirty="0"/>
              <a:t>ne font pas l’objet de négociations </a:t>
            </a:r>
            <a:r>
              <a:rPr lang="fr-BE" sz="1800" dirty="0"/>
              <a:t>»</a:t>
            </a:r>
          </a:p>
          <a:p>
            <a:pPr marL="0" indent="0">
              <a:buFont typeface="Arial" panose="020B0604020202020204" pitchFamily="34" charset="0"/>
              <a:buNone/>
            </a:pPr>
            <a:endParaRPr lang="fr-BE" sz="1800" dirty="0"/>
          </a:p>
          <a:p>
            <a:pPr marL="0" indent="0">
              <a:buFont typeface="Arial" panose="020B0604020202020204" pitchFamily="34" charset="0"/>
              <a:buNone/>
            </a:pPr>
            <a:endParaRPr lang="fr-BE" sz="1800" dirty="0"/>
          </a:p>
        </p:txBody>
      </p:sp>
      <p:sp>
        <p:nvSpPr>
          <p:cNvPr id="15" name="Rectangle 14">
            <a:extLst>
              <a:ext uri="{FF2B5EF4-FFF2-40B4-BE49-F238E27FC236}">
                <a16:creationId xmlns:a16="http://schemas.microsoft.com/office/drawing/2014/main" id="{EC0E8749-5CBD-81E8-90F7-D61D905D8E42}"/>
              </a:ext>
            </a:extLst>
          </p:cNvPr>
          <p:cNvSpPr/>
          <p:nvPr/>
        </p:nvSpPr>
        <p:spPr>
          <a:xfrm>
            <a:off x="537204" y="3897629"/>
            <a:ext cx="11125269" cy="2198665"/>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993935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660F17-7C41-6A9C-2659-219552D3A3C4}"/>
              </a:ext>
            </a:extLst>
          </p:cNvPr>
          <p:cNvSpPr>
            <a:spLocks noGrp="1"/>
          </p:cNvSpPr>
          <p:nvPr>
            <p:ph sz="quarter" idx="18"/>
          </p:nvPr>
        </p:nvSpPr>
        <p:spPr>
          <a:xfrm>
            <a:off x="564067" y="2396521"/>
            <a:ext cx="11160124" cy="4426554"/>
          </a:xfrm>
        </p:spPr>
        <p:txBody>
          <a:bodyPr vert="horz" lIns="0" tIns="0" rIns="0" bIns="0" spcCol="137160" rtlCol="0" anchor="t">
            <a:noAutofit/>
          </a:bodyPr>
          <a:lstStyle/>
          <a:p>
            <a:pPr marL="0" indent="0">
              <a:buNone/>
            </a:pPr>
            <a:r>
              <a:rPr lang="fr-BE" sz="1800" dirty="0"/>
              <a:t>Puis le </a:t>
            </a:r>
            <a:r>
              <a:rPr lang="fr-BE" sz="1800" dirty="0" err="1"/>
              <a:t>C.E</a:t>
            </a:r>
            <a:r>
              <a:rPr lang="fr-BE" sz="1800" dirty="0"/>
              <a:t>. étudie les travaux parlementaires de la loi du 17 juin 2016. Il indique que : </a:t>
            </a:r>
            <a:endParaRPr lang="en-US" sz="1800" dirty="0"/>
          </a:p>
          <a:p>
            <a:pPr marL="0" indent="0">
              <a:buNone/>
            </a:pPr>
            <a:endParaRPr lang="fr-BE" sz="1800" dirty="0"/>
          </a:p>
          <a:p>
            <a:pPr marL="0" indent="0">
              <a:buNone/>
            </a:pPr>
            <a:endParaRPr lang="fr-BE" sz="1800" dirty="0"/>
          </a:p>
          <a:p>
            <a:pPr marL="0" indent="0">
              <a:buNone/>
            </a:pPr>
            <a:endParaRPr lang="fr-BE" sz="1800" dirty="0"/>
          </a:p>
          <a:p>
            <a:pPr marL="0" indent="0">
              <a:buNone/>
            </a:pPr>
            <a:endParaRPr lang="fr-BE" sz="1800" dirty="0"/>
          </a:p>
          <a:p>
            <a:pPr marL="0" indent="0">
              <a:buNone/>
            </a:pPr>
            <a:r>
              <a:rPr lang="fr-BE" sz="1800" dirty="0"/>
              <a:t>Dans le cas soumis au </a:t>
            </a:r>
            <a:r>
              <a:rPr lang="fr-BE" sz="1800" dirty="0" err="1"/>
              <a:t>C.E</a:t>
            </a:r>
            <a:r>
              <a:rPr lang="fr-BE" sz="1800" dirty="0"/>
              <a:t>., le CSC prévoyait la possibilité de ne pas négocier dans les cas où le pouvoir adjudicateur « </a:t>
            </a:r>
            <a:r>
              <a:rPr lang="fr-BE" sz="1800" i="1" dirty="0"/>
              <a:t>juge que les premières offres remises lui permettent d’attribuer le marché </a:t>
            </a:r>
            <a:r>
              <a:rPr lang="fr-BE" sz="1800" dirty="0"/>
              <a:t>»</a:t>
            </a:r>
            <a:endParaRPr lang="fr-BE" sz="1800" dirty="0">
              <a:cs typeface="Arial"/>
            </a:endParaRPr>
          </a:p>
          <a:p>
            <a:pPr marL="0" indent="0">
              <a:buNone/>
            </a:pPr>
            <a:r>
              <a:rPr lang="fr-BE" sz="1800" dirty="0"/>
              <a:t>Toutefois, la même clause du CSC prévoyait : «  </a:t>
            </a:r>
            <a:r>
              <a:rPr lang="fr-BE" sz="1800" i="1" dirty="0"/>
              <a:t>Conformément à l’article 76 § 4 de l’arrêté royal du 18 avril 2017, le pouvoir adjudicateur donnera, avant d’entamer les négociations, la possibilité aux soumissionnaires de corriger d’éventuelles irrégularités, le cas échéant substantielles, dont seraient entachées leurs offres non finales </a:t>
            </a:r>
            <a:r>
              <a:rPr lang="fr-BE" sz="1800" dirty="0"/>
              <a:t>»</a:t>
            </a:r>
            <a:endParaRPr lang="fr-BE" sz="1800" dirty="0">
              <a:cs typeface="Arial"/>
            </a:endParaRPr>
          </a:p>
        </p:txBody>
      </p:sp>
      <p:sp>
        <p:nvSpPr>
          <p:cNvPr id="3" name="Text Placeholder 2">
            <a:extLst>
              <a:ext uri="{FF2B5EF4-FFF2-40B4-BE49-F238E27FC236}">
                <a16:creationId xmlns:a16="http://schemas.microsoft.com/office/drawing/2014/main" id="{1D5C2B35-F681-B61F-FA7E-866390D60979}"/>
              </a:ext>
            </a:extLst>
          </p:cNvPr>
          <p:cNvSpPr>
            <a:spLocks noGrp="1"/>
          </p:cNvSpPr>
          <p:nvPr>
            <p:ph type="body" idx="1"/>
          </p:nvPr>
        </p:nvSpPr>
        <p:spPr>
          <a:xfrm>
            <a:off x="515938" y="1832250"/>
            <a:ext cx="11160124" cy="435600"/>
          </a:xfrm>
        </p:spPr>
        <p:txBody>
          <a:bodyPr/>
          <a:lstStyle/>
          <a:p>
            <a:r>
              <a:rPr lang="fr-BE" b="0" dirty="0">
                <a:latin typeface="Cambria"/>
                <a:ea typeface="Cambria"/>
              </a:rPr>
              <a:t>Faculté de ne pas procéder à des négociations et l’étude de la régularité de l’offre </a:t>
            </a:r>
            <a:endParaRPr lang="en-US" b="0" dirty="0"/>
          </a:p>
        </p:txBody>
      </p:sp>
      <p:sp>
        <p:nvSpPr>
          <p:cNvPr id="4" name="Slide Number Placeholder 3">
            <a:extLst>
              <a:ext uri="{FF2B5EF4-FFF2-40B4-BE49-F238E27FC236}">
                <a16:creationId xmlns:a16="http://schemas.microsoft.com/office/drawing/2014/main" id="{3B941424-758D-215E-96B1-26D2D3727978}"/>
              </a:ext>
            </a:extLst>
          </p:cNvPr>
          <p:cNvSpPr>
            <a:spLocks noGrp="1"/>
          </p:cNvSpPr>
          <p:nvPr>
            <p:ph type="sldNum" sz="quarter" idx="12"/>
          </p:nvPr>
        </p:nvSpPr>
        <p:spPr/>
        <p:txBody>
          <a:bodyPr/>
          <a:lstStyle/>
          <a:p>
            <a:fld id="{F9591D4C-BB8F-AE46-BE73-C616F30BBC5B}" type="slidenum">
              <a:rPr lang="en-US" dirty="0" smtClean="0"/>
              <a:pPr/>
              <a:t>28</a:t>
            </a:fld>
            <a:endParaRPr lang="en-US"/>
          </a:p>
        </p:txBody>
      </p:sp>
      <p:sp>
        <p:nvSpPr>
          <p:cNvPr id="7" name="Footer Placeholder 6">
            <a:extLst>
              <a:ext uri="{FF2B5EF4-FFF2-40B4-BE49-F238E27FC236}">
                <a16:creationId xmlns:a16="http://schemas.microsoft.com/office/drawing/2014/main" id="{2B4DF11F-B1EE-2A2A-6AA9-B412D593EFA0}"/>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2886A8C6-A0BC-6BA5-E631-2C451ABF06AF}"/>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256.223 du 5 avril 2023, Pierret Vincent et BEAL &amp; BLANCKAERT ARCHITECTES (S.A.R.L.) (extrême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8B7D2A5F-8620-68E5-5CD9-58679D73990F}"/>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B. Régularisation des offres</a:t>
            </a:r>
          </a:p>
        </p:txBody>
      </p:sp>
      <p:sp>
        <p:nvSpPr>
          <p:cNvPr id="14" name="Content Placeholder 1">
            <a:extLst>
              <a:ext uri="{FF2B5EF4-FFF2-40B4-BE49-F238E27FC236}">
                <a16:creationId xmlns:a16="http://schemas.microsoft.com/office/drawing/2014/main" id="{AF2E7D0B-E881-99ED-F1E5-D473E0F49CA2}"/>
              </a:ext>
            </a:extLst>
          </p:cNvPr>
          <p:cNvSpPr txBox="1">
            <a:spLocks/>
          </p:cNvSpPr>
          <p:nvPr/>
        </p:nvSpPr>
        <p:spPr>
          <a:xfrm>
            <a:off x="806117" y="2957883"/>
            <a:ext cx="10419347" cy="1036600"/>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lvl="1" indent="0">
              <a:buFont typeface="Arial" panose="020B0604020202020204" pitchFamily="34" charset="0"/>
              <a:buNone/>
            </a:pPr>
            <a:r>
              <a:rPr lang="fr-BE" sz="1600" dirty="0"/>
              <a:t>« </a:t>
            </a:r>
            <a:r>
              <a:rPr lang="fr-BE" sz="1600" i="1" dirty="0"/>
              <a:t>Cette disposition se comprend en ce sens que l</a:t>
            </a:r>
            <a:r>
              <a:rPr lang="fr-BE" sz="1600" b="1" i="1" dirty="0"/>
              <a:t>a tenue d’une négociation</a:t>
            </a:r>
            <a:r>
              <a:rPr lang="fr-BE" sz="1600" i="1" dirty="0"/>
              <a:t> dans le cadre de la procédure concurrentielle avec négociation </a:t>
            </a:r>
            <a:r>
              <a:rPr lang="fr-BE" sz="1600" b="1" i="1" dirty="0"/>
              <a:t>est de règle </a:t>
            </a:r>
            <a:r>
              <a:rPr lang="fr-BE" sz="1600" i="1" dirty="0"/>
              <a:t>tandis que la </a:t>
            </a:r>
            <a:r>
              <a:rPr lang="fr-BE" sz="1600" b="1" i="1" dirty="0"/>
              <a:t>faculté de ne pas l’organiser</a:t>
            </a:r>
            <a:r>
              <a:rPr lang="fr-BE" sz="1600" i="1" dirty="0"/>
              <a:t> relève de</a:t>
            </a:r>
            <a:r>
              <a:rPr lang="fr-BE" sz="1600" b="1" i="1" dirty="0"/>
              <a:t> l’exception</a:t>
            </a:r>
            <a:r>
              <a:rPr lang="fr-BE" sz="1600" i="1" dirty="0"/>
              <a:t> qui ne peut tenir qu’à une </a:t>
            </a:r>
            <a:r>
              <a:rPr lang="fr-BE" sz="1600" b="1" i="1" dirty="0"/>
              <a:t>raison objective</a:t>
            </a:r>
            <a:r>
              <a:rPr lang="fr-BE" sz="1600" i="1" dirty="0"/>
              <a:t> ; les conditions du jeu de cette </a:t>
            </a:r>
            <a:r>
              <a:rPr lang="fr-BE" sz="1600" b="1" i="1" dirty="0"/>
              <a:t>exception doivent avoir été prévues </a:t>
            </a:r>
            <a:r>
              <a:rPr lang="fr-BE" sz="1600" i="1" dirty="0"/>
              <a:t>et annoncées dans les </a:t>
            </a:r>
            <a:r>
              <a:rPr lang="fr-BE" sz="1600" b="1" i="1" dirty="0"/>
              <a:t>documents du marché</a:t>
            </a:r>
            <a:r>
              <a:rPr lang="fr-BE" sz="1600" i="1" dirty="0"/>
              <a:t> ; la mise en </a:t>
            </a:r>
            <a:r>
              <a:rPr lang="fr-BE" sz="1600" i="1" dirty="0" err="1"/>
              <a:t>oeuvre</a:t>
            </a:r>
            <a:r>
              <a:rPr lang="fr-BE" sz="1600" i="1" dirty="0"/>
              <a:t> de cette exception est de </a:t>
            </a:r>
            <a:r>
              <a:rPr lang="fr-BE" sz="1600" b="1" i="1" dirty="0"/>
              <a:t>strictes interprétation et application</a:t>
            </a:r>
            <a:r>
              <a:rPr lang="fr-BE" sz="1600" i="1" dirty="0"/>
              <a:t> </a:t>
            </a:r>
            <a:r>
              <a:rPr lang="fr-BE" sz="1600" dirty="0"/>
              <a:t>»</a:t>
            </a:r>
            <a:endParaRPr lang="fr-BE" sz="1600" dirty="0">
              <a:cs typeface="Arial"/>
            </a:endParaRPr>
          </a:p>
        </p:txBody>
      </p:sp>
      <p:sp>
        <p:nvSpPr>
          <p:cNvPr id="15" name="Rectangle 14">
            <a:extLst>
              <a:ext uri="{FF2B5EF4-FFF2-40B4-BE49-F238E27FC236}">
                <a16:creationId xmlns:a16="http://schemas.microsoft.com/office/drawing/2014/main" id="{F47F6551-AF57-4129-1CF4-AD6292623945}"/>
              </a:ext>
            </a:extLst>
          </p:cNvPr>
          <p:cNvSpPr/>
          <p:nvPr/>
        </p:nvSpPr>
        <p:spPr>
          <a:xfrm>
            <a:off x="537204" y="2851484"/>
            <a:ext cx="11125269" cy="1407695"/>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310912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660F17-7C41-6A9C-2659-219552D3A3C4}"/>
              </a:ext>
            </a:extLst>
          </p:cNvPr>
          <p:cNvSpPr>
            <a:spLocks noGrp="1"/>
          </p:cNvSpPr>
          <p:nvPr>
            <p:ph sz="quarter" idx="18"/>
          </p:nvPr>
        </p:nvSpPr>
        <p:spPr>
          <a:xfrm>
            <a:off x="537203" y="2361669"/>
            <a:ext cx="10778133" cy="373911"/>
          </a:xfrm>
        </p:spPr>
        <p:txBody>
          <a:bodyPr/>
          <a:lstStyle/>
          <a:p>
            <a:pPr marL="0" indent="0" algn="just">
              <a:buNone/>
            </a:pPr>
            <a:r>
              <a:rPr lang="fr-BE" sz="1800" dirty="0"/>
              <a:t>Le </a:t>
            </a:r>
            <a:r>
              <a:rPr lang="fr-BE" sz="1800" dirty="0" err="1"/>
              <a:t>C.E</a:t>
            </a:r>
            <a:r>
              <a:rPr lang="fr-BE" sz="1800" dirty="0"/>
              <a:t>. étudie ensuite la mise en œuvre de cette faculté :</a:t>
            </a:r>
          </a:p>
        </p:txBody>
      </p:sp>
      <p:sp>
        <p:nvSpPr>
          <p:cNvPr id="3" name="Text Placeholder 2">
            <a:extLst>
              <a:ext uri="{FF2B5EF4-FFF2-40B4-BE49-F238E27FC236}">
                <a16:creationId xmlns:a16="http://schemas.microsoft.com/office/drawing/2014/main" id="{1D5C2B35-F681-B61F-FA7E-866390D60979}"/>
              </a:ext>
            </a:extLst>
          </p:cNvPr>
          <p:cNvSpPr>
            <a:spLocks noGrp="1"/>
          </p:cNvSpPr>
          <p:nvPr>
            <p:ph type="body" idx="1"/>
          </p:nvPr>
        </p:nvSpPr>
        <p:spPr>
          <a:xfrm>
            <a:off x="515938" y="1832250"/>
            <a:ext cx="11160124" cy="435600"/>
          </a:xfrm>
        </p:spPr>
        <p:txBody>
          <a:bodyPr/>
          <a:lstStyle/>
          <a:p>
            <a:r>
              <a:rPr lang="fr-BE" b="0" dirty="0">
                <a:latin typeface="Cambria"/>
                <a:ea typeface="Cambria"/>
              </a:rPr>
              <a:t>Faculté de pas procéder à des négociations et l’étude de la régularité de l’offre </a:t>
            </a:r>
            <a:endParaRPr lang="en-US" b="0" dirty="0"/>
          </a:p>
        </p:txBody>
      </p:sp>
      <p:sp>
        <p:nvSpPr>
          <p:cNvPr id="4" name="Slide Number Placeholder 3">
            <a:extLst>
              <a:ext uri="{FF2B5EF4-FFF2-40B4-BE49-F238E27FC236}">
                <a16:creationId xmlns:a16="http://schemas.microsoft.com/office/drawing/2014/main" id="{3B941424-758D-215E-96B1-26D2D3727978}"/>
              </a:ext>
            </a:extLst>
          </p:cNvPr>
          <p:cNvSpPr>
            <a:spLocks noGrp="1"/>
          </p:cNvSpPr>
          <p:nvPr>
            <p:ph type="sldNum" sz="quarter" idx="12"/>
          </p:nvPr>
        </p:nvSpPr>
        <p:spPr/>
        <p:txBody>
          <a:bodyPr/>
          <a:lstStyle/>
          <a:p>
            <a:fld id="{F9591D4C-BB8F-AE46-BE73-C616F30BBC5B}" type="slidenum">
              <a:rPr lang="en-US" smtClean="0"/>
              <a:pPr/>
              <a:t>29</a:t>
            </a:fld>
            <a:endParaRPr lang="en-US"/>
          </a:p>
        </p:txBody>
      </p:sp>
      <p:sp>
        <p:nvSpPr>
          <p:cNvPr id="7" name="Footer Placeholder 6">
            <a:extLst>
              <a:ext uri="{FF2B5EF4-FFF2-40B4-BE49-F238E27FC236}">
                <a16:creationId xmlns:a16="http://schemas.microsoft.com/office/drawing/2014/main" id="{2B4DF11F-B1EE-2A2A-6AA9-B412D593EFA0}"/>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D7C39BA0-5792-3FC1-CEF0-C3DBE96A20EC}"/>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256.223 du 5 avril 2023, Pierret Vincent et BEAL &amp; BLANCKAERT ARCHITECTES (S.A.R.L.) (extrême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75991B9D-047A-DAC1-A22A-83383354BA14}"/>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B. Régularisation des offres</a:t>
            </a:r>
          </a:p>
        </p:txBody>
      </p:sp>
      <p:sp>
        <p:nvSpPr>
          <p:cNvPr id="14" name="Rectangle 13">
            <a:extLst>
              <a:ext uri="{FF2B5EF4-FFF2-40B4-BE49-F238E27FC236}">
                <a16:creationId xmlns:a16="http://schemas.microsoft.com/office/drawing/2014/main" id="{E0049B90-4428-D3BA-165E-F84880A79EE2}"/>
              </a:ext>
            </a:extLst>
          </p:cNvPr>
          <p:cNvSpPr/>
          <p:nvPr/>
        </p:nvSpPr>
        <p:spPr>
          <a:xfrm>
            <a:off x="537204" y="2851484"/>
            <a:ext cx="11125269" cy="2863516"/>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ontent Placeholder 1">
            <a:extLst>
              <a:ext uri="{FF2B5EF4-FFF2-40B4-BE49-F238E27FC236}">
                <a16:creationId xmlns:a16="http://schemas.microsoft.com/office/drawing/2014/main" id="{AFA5B2F6-1712-1167-14B3-C949CD842A24}"/>
              </a:ext>
            </a:extLst>
          </p:cNvPr>
          <p:cNvSpPr txBox="1">
            <a:spLocks/>
          </p:cNvSpPr>
          <p:nvPr/>
        </p:nvSpPr>
        <p:spPr>
          <a:xfrm>
            <a:off x="876663" y="2979691"/>
            <a:ext cx="10621917" cy="3021059"/>
          </a:xfrm>
          <a:prstGeom prst="rect">
            <a:avLst/>
          </a:prstGeom>
        </p:spPr>
        <p:txBody>
          <a:bodyPr vert="horz" lIns="0" tIns="0" rIns="0" bIns="0" spcCol="137160" rtlCol="0">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lvl="1" indent="0">
              <a:buFont typeface="Arial" panose="020B0604020202020204" pitchFamily="34" charset="0"/>
              <a:buNone/>
            </a:pPr>
            <a:r>
              <a:rPr lang="fr-BE" sz="1600" dirty="0"/>
              <a:t>« </a:t>
            </a:r>
            <a:r>
              <a:rPr lang="fr-BE" sz="1600" i="1" dirty="0"/>
              <a:t>Compte tenu de ce qu’il était prévu de permettre aux soumissionnaires concernés de régulariser leurs offres, en vue d’une participation aux négociations – </a:t>
            </a:r>
            <a:r>
              <a:rPr lang="fr-BE" sz="1600" b="1" i="1" dirty="0"/>
              <a:t>leur éviction</a:t>
            </a:r>
            <a:r>
              <a:rPr lang="fr-BE" sz="1600" i="1" dirty="0"/>
              <a:t>, sans que </a:t>
            </a:r>
            <a:r>
              <a:rPr lang="fr-BE" sz="1600" b="1" i="1" dirty="0"/>
              <a:t>leur ait été offerte la possibilité de les régulariser </a:t>
            </a:r>
            <a:r>
              <a:rPr lang="fr-BE" sz="1600" i="1" dirty="0"/>
              <a:t>et de participer aux négociations, ne pouvait, </a:t>
            </a:r>
            <a:r>
              <a:rPr lang="fr-BE" sz="1600" b="1" i="1" dirty="0"/>
              <a:t>prima facie </a:t>
            </a:r>
            <a:r>
              <a:rPr lang="fr-BE" sz="1600" i="1" dirty="0"/>
              <a:t>et toujours en vertu des mêmes dispositions, se concevoir que si était exercée cette faculté de renonciation aux négociations, dans le respect des conditions annoncées par la partie adverse et pour autant que ces conditions aient été fixées conformément à l’article 38, § 5, de la loi du 17 juin 2016, selon l’interprétation qu’appelle cette disposition </a:t>
            </a:r>
            <a:r>
              <a:rPr lang="fr-BE" sz="1600" dirty="0"/>
              <a:t>»</a:t>
            </a:r>
          </a:p>
          <a:p>
            <a:pPr marL="0" indent="0">
              <a:spcBef>
                <a:spcPts val="1800"/>
              </a:spcBef>
              <a:buNone/>
            </a:pPr>
            <a:r>
              <a:rPr lang="fr-BE" sz="1600" dirty="0"/>
              <a:t>« </a:t>
            </a:r>
            <a:r>
              <a:rPr lang="fr-BE" sz="1600" i="1" dirty="0"/>
              <a:t>En revanche, aucun élément qui ressortirait des motifs de l’acte attaqué ou de pièces soumises à la contradiction des débats ne permet de conclure que les offres jugées régulières ont été considérées d’une qualité suffisante, permettant à la partie adverse d’attribuer le marché sans négociations </a:t>
            </a:r>
            <a:r>
              <a:rPr lang="fr-BE" sz="1600" dirty="0"/>
              <a:t>»</a:t>
            </a:r>
          </a:p>
        </p:txBody>
      </p:sp>
    </p:spTree>
    <p:extLst>
      <p:ext uri="{BB962C8B-B14F-4D97-AF65-F5344CB8AC3E}">
        <p14:creationId xmlns:p14="http://schemas.microsoft.com/office/powerpoint/2010/main" val="3883288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quarter" idx="18"/>
            <p:extLst>
              <p:ext uri="{D42A27DB-BD31-4B8C-83A1-F6EECF244321}">
                <p14:modId xmlns:p14="http://schemas.microsoft.com/office/powerpoint/2010/main" val="2867171239"/>
              </p:ext>
            </p:extLst>
          </p:nvPr>
        </p:nvGraphicFramePr>
        <p:xfrm>
          <a:off x="523874" y="1882775"/>
          <a:ext cx="7516813" cy="3230880"/>
        </p:xfrm>
        <a:graphic>
          <a:graphicData uri="http://schemas.openxmlformats.org/drawingml/2006/table">
            <a:tbl>
              <a:tblPr bandRow="1">
                <a:tableStyleId>{93296810-A885-4BE3-A3E7-6D5BEEA58F35}</a:tableStyleId>
              </a:tblPr>
              <a:tblGrid>
                <a:gridCol w="6798097">
                  <a:extLst>
                    <a:ext uri="{9D8B030D-6E8A-4147-A177-3AD203B41FA5}">
                      <a16:colId xmlns:a16="http://schemas.microsoft.com/office/drawing/2014/main" val="20000"/>
                    </a:ext>
                  </a:extLst>
                </a:gridCol>
                <a:gridCol w="718716">
                  <a:extLst>
                    <a:ext uri="{9D8B030D-6E8A-4147-A177-3AD203B41FA5}">
                      <a16:colId xmlns:a16="http://schemas.microsoft.com/office/drawing/2014/main" val="20001"/>
                    </a:ext>
                  </a:extLst>
                </a:gridCol>
              </a:tblGrid>
              <a:tr h="370840">
                <a:tc>
                  <a:txBody>
                    <a:bodyPr/>
                    <a:lstStyle/>
                    <a:p>
                      <a:r>
                        <a:rPr lang="fr-BE" sz="1800" b="1" dirty="0"/>
                        <a:t>I. La prospection </a:t>
                      </a:r>
                    </a:p>
                  </a:txBody>
                  <a:tcPr marL="0">
                    <a:lnL w="12700" cmpd="sng">
                      <a:noFill/>
                    </a:lnL>
                    <a:lnR w="12700" cap="flat" cmpd="sng" algn="ctr">
                      <a:no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a:solidFill>
                            <a:schemeClr val="tx2"/>
                          </a:solidFill>
                        </a:rPr>
                        <a:t>5</a:t>
                      </a:r>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p>
                      <a:r>
                        <a:rPr lang="fr-BE" sz="1800" b="1" dirty="0"/>
                        <a:t>II. La sélection </a:t>
                      </a:r>
                    </a:p>
                  </a:txBody>
                  <a:tcPr marL="0">
                    <a:lnL w="12700" cmpd="sng">
                      <a:noFill/>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dirty="0">
                          <a:solidFill>
                            <a:schemeClr val="tx2"/>
                          </a:solidFill>
                        </a:rPr>
                        <a:t>7</a:t>
                      </a:r>
                    </a:p>
                  </a:txBody>
                  <a:tcPr>
                    <a:lnL w="127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p>
                      <a:r>
                        <a:rPr lang="fr-BE" sz="1800" b="1" dirty="0"/>
                        <a:t>III. La régularité</a:t>
                      </a:r>
                    </a:p>
                    <a:p>
                      <a:pPr marL="571500" lvl="0" indent="-342900">
                        <a:spcBef>
                          <a:spcPts val="600"/>
                        </a:spcBef>
                        <a:buAutoNum type="alphaUcPeriod"/>
                      </a:pPr>
                      <a:r>
                        <a:rPr lang="fr-BE" sz="1800" dirty="0"/>
                        <a:t>Les exigences minimales</a:t>
                      </a:r>
                    </a:p>
                    <a:p>
                      <a:pPr marL="571500" lvl="0" indent="-342900">
                        <a:spcBef>
                          <a:spcPts val="600"/>
                        </a:spcBef>
                        <a:buAutoNum type="alphaUcPeriod"/>
                      </a:pPr>
                      <a:r>
                        <a:rPr lang="fr-BE" sz="1800" dirty="0"/>
                        <a:t>Régularisation des offres</a:t>
                      </a:r>
                    </a:p>
                    <a:p>
                      <a:pPr marL="571500" lvl="0" indent="-342900">
                        <a:spcBef>
                          <a:spcPts val="600"/>
                        </a:spcBef>
                        <a:buAutoNum type="alphaUcPeriod"/>
                      </a:pPr>
                      <a:r>
                        <a:rPr lang="fr-BE" sz="1800" dirty="0"/>
                        <a:t>La signature de l'offre</a:t>
                      </a:r>
                    </a:p>
                    <a:p>
                      <a:pPr marL="571500" lvl="0" indent="-342900">
                        <a:spcBef>
                          <a:spcPts val="600"/>
                        </a:spcBef>
                        <a:buAutoNum type="alphaUcPeriod"/>
                      </a:pPr>
                      <a:r>
                        <a:rPr lang="fr-BE" sz="1800" dirty="0"/>
                        <a:t>La vérification des prix et des coûts</a:t>
                      </a:r>
                    </a:p>
                    <a:p>
                      <a:pPr marL="571500" lvl="0" indent="-342900">
                        <a:spcBef>
                          <a:spcPts val="600"/>
                        </a:spcBef>
                        <a:buAutoNum type="alphaUcPeriod"/>
                      </a:pPr>
                      <a:r>
                        <a:rPr lang="fr-BE" sz="1800" dirty="0"/>
                        <a:t>Régularité et motivation formelle</a:t>
                      </a:r>
                    </a:p>
                  </a:txBody>
                  <a:tcPr marL="0">
                    <a:lnL w="12700" cmpd="sng">
                      <a:noFill/>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dirty="0">
                          <a:solidFill>
                            <a:schemeClr val="tx2"/>
                          </a:solidFill>
                        </a:rPr>
                        <a:t>14</a:t>
                      </a:r>
                    </a:p>
                  </a:txBody>
                  <a:tcPr>
                    <a:lnL w="127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0840">
                <a:tc>
                  <a:txBody>
                    <a:bodyPr/>
                    <a:lstStyle/>
                    <a:p>
                      <a:r>
                        <a:rPr lang="fr-BE" sz="1800" b="1" dirty="0"/>
                        <a:t>IV. L’attribution</a:t>
                      </a:r>
                      <a:endParaRPr lang="en-US" b="1" dirty="0">
                        <a:solidFill>
                          <a:schemeClr val="tx1"/>
                        </a:solidFill>
                      </a:endParaRPr>
                    </a:p>
                  </a:txBody>
                  <a:tcPr marL="0">
                    <a:lnL w="12700" cmpd="sng">
                      <a:noFill/>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dirty="0">
                          <a:solidFill>
                            <a:schemeClr val="tx2"/>
                          </a:solidFill>
                        </a:rPr>
                        <a:t>87</a:t>
                      </a:r>
                    </a:p>
                  </a:txBody>
                  <a:tcPr>
                    <a:lnL w="127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fld id="{F9591D4C-BB8F-AE46-BE73-C616F30BBC5B}" type="slidenum">
              <a:rPr lang="en-US" smtClean="0"/>
              <a:pPr/>
              <a:t>3</a:t>
            </a:fld>
            <a:endParaRPr lang="en-US"/>
          </a:p>
        </p:txBody>
      </p:sp>
      <p:sp>
        <p:nvSpPr>
          <p:cNvPr id="4" name="Title 3"/>
          <p:cNvSpPr>
            <a:spLocks noGrp="1"/>
          </p:cNvSpPr>
          <p:nvPr>
            <p:ph type="title"/>
          </p:nvPr>
        </p:nvSpPr>
        <p:spPr/>
        <p:txBody>
          <a:bodyPr/>
          <a:lstStyle/>
          <a:p>
            <a:r>
              <a:rPr lang="en-US" sz="3200" dirty="0"/>
              <a:t>Table des matières</a:t>
            </a:r>
          </a:p>
        </p:txBody>
      </p:sp>
      <p:sp>
        <p:nvSpPr>
          <p:cNvPr id="3" name="Footer Placeholder 2">
            <a:extLst>
              <a:ext uri="{FF2B5EF4-FFF2-40B4-BE49-F238E27FC236}">
                <a16:creationId xmlns:a16="http://schemas.microsoft.com/office/drawing/2014/main" id="{644E52BC-3FC5-41C6-99A8-2650A8B5F0DD}"/>
              </a:ext>
            </a:extLst>
          </p:cNvPr>
          <p:cNvSpPr>
            <a:spLocks noGrp="1"/>
          </p:cNvSpPr>
          <p:nvPr>
            <p:ph type="ftr" sz="quarter" idx="17"/>
          </p:nvPr>
        </p:nvSpPr>
        <p:spPr/>
        <p:txBody>
          <a:bodyPr/>
          <a:lstStyle/>
          <a:p>
            <a:r>
              <a:rPr lang="en-US"/>
              <a:t>National Tender Day – 19 </a:t>
            </a:r>
            <a:r>
              <a:rPr lang="en-US" err="1"/>
              <a:t>octobre</a:t>
            </a:r>
            <a:r>
              <a:rPr lang="en-US"/>
              <a:t> 2023</a:t>
            </a:r>
          </a:p>
        </p:txBody>
      </p:sp>
      <p:pic>
        <p:nvPicPr>
          <p:cNvPr id="13" name="Picture 12">
            <a:extLst>
              <a:ext uri="{FF2B5EF4-FFF2-40B4-BE49-F238E27FC236}">
                <a16:creationId xmlns:a16="http://schemas.microsoft.com/office/drawing/2014/main" id="{873AB59A-DD67-987D-6CE9-A379D4B27465}"/>
              </a:ext>
            </a:extLst>
          </p:cNvPr>
          <p:cNvPicPr>
            <a:picLocks noChangeAspect="1"/>
          </p:cNvPicPr>
          <p:nvPr/>
        </p:nvPicPr>
        <p:blipFill>
          <a:blip r:embed="rId2"/>
          <a:stretch>
            <a:fillRect/>
          </a:stretch>
        </p:blipFill>
        <p:spPr>
          <a:xfrm>
            <a:off x="8886089" y="1228550"/>
            <a:ext cx="1103311" cy="1138738"/>
          </a:xfrm>
          <a:prstGeom prst="rect">
            <a:avLst/>
          </a:prstGeom>
        </p:spPr>
      </p:pic>
      <p:pic>
        <p:nvPicPr>
          <p:cNvPr id="17" name="Picture 16">
            <a:extLst>
              <a:ext uri="{FF2B5EF4-FFF2-40B4-BE49-F238E27FC236}">
                <a16:creationId xmlns:a16="http://schemas.microsoft.com/office/drawing/2014/main" id="{F75C552F-B95E-6A46-DE81-E30496C37414}"/>
              </a:ext>
            </a:extLst>
          </p:cNvPr>
          <p:cNvPicPr>
            <a:picLocks noChangeAspect="1"/>
          </p:cNvPicPr>
          <p:nvPr/>
        </p:nvPicPr>
        <p:blipFill>
          <a:blip r:embed="rId3"/>
          <a:stretch>
            <a:fillRect/>
          </a:stretch>
        </p:blipFill>
        <p:spPr>
          <a:xfrm>
            <a:off x="8887999" y="2645870"/>
            <a:ext cx="1101402" cy="1138738"/>
          </a:xfrm>
          <a:prstGeom prst="rect">
            <a:avLst/>
          </a:prstGeom>
        </p:spPr>
      </p:pic>
      <p:sp>
        <p:nvSpPr>
          <p:cNvPr id="19" name="Text Placeholder 8">
            <a:extLst>
              <a:ext uri="{FF2B5EF4-FFF2-40B4-BE49-F238E27FC236}">
                <a16:creationId xmlns:a16="http://schemas.microsoft.com/office/drawing/2014/main" id="{D4A44A70-2AE7-D622-78FE-93818B21AAE2}"/>
              </a:ext>
            </a:extLst>
          </p:cNvPr>
          <p:cNvSpPr txBox="1"/>
          <p:nvPr/>
        </p:nvSpPr>
        <p:spPr>
          <a:xfrm>
            <a:off x="10134490" y="1272582"/>
            <a:ext cx="1813689" cy="1165860"/>
          </a:xfrm>
          <a:prstGeom prst="rect">
            <a:avLst/>
          </a:prstGeom>
        </p:spPr>
        <p:txBody>
          <a:bodyPr lIns="91440" tIns="0" rIns="0" bIns="0" anchor="t" anchorCtr="0"/>
          <a:lstStyle>
            <a:lvl1pPr marL="0" marR="0" indent="0" algn="l" defTabSz="914400" rtl="0" eaLnBrk="1" fontAlgn="auto" latinLnBrk="0" hangingPunct="1">
              <a:lnSpc>
                <a:spcPct val="100000"/>
              </a:lnSpc>
              <a:spcBef>
                <a:spcPct val="0"/>
              </a:spcBef>
              <a:spcAft>
                <a:spcPct val="0"/>
              </a:spcAft>
              <a:buClr>
                <a:schemeClr val="accent6"/>
              </a:buClr>
              <a:buSzTx/>
              <a:buFont typeface="Arial" panose="020B0604020202020204" pitchFamily="34" charset="0"/>
              <a:buNone/>
              <a:defRPr sz="900" b="0" kern="1200">
                <a:solidFill>
                  <a:schemeClr val="tx2">
                    <a:lumMod val="50000"/>
                  </a:schemeClr>
                </a:solidFill>
                <a:latin typeface="+mj-lt"/>
                <a:ea typeface="+mn-ea"/>
                <a:cs typeface="+mn-cs"/>
              </a:defRPr>
            </a:lvl1pPr>
            <a:lvl2pPr marL="461963" indent="-236538" algn="l" defTabSz="914400" rtl="0" eaLnBrk="1" latinLnBrk="0" hangingPunct="1">
              <a:lnSpc>
                <a:spcPts val="22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ts val="22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ts val="2200"/>
              </a:lnSpc>
              <a:spcBef>
                <a:spcPts val="500"/>
              </a:spcBef>
              <a:buClr>
                <a:schemeClr val="bg1">
                  <a:lumMod val="85000"/>
                </a:schemeClr>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a:solidFill>
                  <a:schemeClr val="bg1"/>
                </a:solidFill>
                <a:latin typeface="Cambria" charset="0"/>
                <a:ea typeface="Cambria" charset="0"/>
                <a:cs typeface="Cambria" charset="0"/>
              </a:rPr>
              <a:t>Bérénice Wathelet</a:t>
            </a:r>
          </a:p>
          <a:p>
            <a:pPr lvl="0"/>
            <a:r>
              <a:rPr lang="en-US" sz="1200" dirty="0">
                <a:solidFill>
                  <a:schemeClr val="bg1"/>
                </a:solidFill>
              </a:rPr>
              <a:t>Counsel</a:t>
            </a:r>
          </a:p>
          <a:p>
            <a:r>
              <a:rPr lang="en-GB" sz="1200" kern="0" dirty="0">
                <a:solidFill>
                  <a:schemeClr val="bg1"/>
                </a:solidFill>
              </a:rPr>
              <a:t>M : </a:t>
            </a:r>
            <a:r>
              <a:rPr lang="en-US" sz="1200" dirty="0">
                <a:solidFill>
                  <a:schemeClr val="bg1"/>
                </a:solidFill>
              </a:rPr>
              <a:t>+32 (0)493 49 89 17</a:t>
            </a:r>
          </a:p>
          <a:p>
            <a:pPr lvl="0">
              <a:defRPr/>
            </a:pPr>
            <a:r>
              <a:rPr lang="en-US" dirty="0" err="1">
                <a:solidFill>
                  <a:schemeClr val="bg1"/>
                </a:solidFill>
              </a:rPr>
              <a:t>berenice.wathelet@dlapiper.com</a:t>
            </a:r>
            <a:endParaRPr lang="en-US" dirty="0">
              <a:solidFill>
                <a:schemeClr val="bg1"/>
              </a:solidFill>
            </a:endParaRPr>
          </a:p>
          <a:p>
            <a:pPr>
              <a:lnSpc>
                <a:spcPct val="110000"/>
              </a:lnSpc>
              <a:buClr>
                <a:schemeClr val="tx2"/>
              </a:buClr>
              <a:defRPr/>
            </a:pPr>
            <a:endParaRPr lang="en-GB" sz="1200" kern="0" dirty="0">
              <a:solidFill>
                <a:schemeClr val="bg1"/>
              </a:solidFill>
            </a:endParaRPr>
          </a:p>
        </p:txBody>
      </p:sp>
      <p:sp>
        <p:nvSpPr>
          <p:cNvPr id="20" name="Text Placeholder 8">
            <a:extLst>
              <a:ext uri="{FF2B5EF4-FFF2-40B4-BE49-F238E27FC236}">
                <a16:creationId xmlns:a16="http://schemas.microsoft.com/office/drawing/2014/main" id="{581C0A68-C643-CE5D-FA27-54203AB3B5FD}"/>
              </a:ext>
            </a:extLst>
          </p:cNvPr>
          <p:cNvSpPr txBox="1"/>
          <p:nvPr/>
        </p:nvSpPr>
        <p:spPr>
          <a:xfrm>
            <a:off x="10118978" y="2697480"/>
            <a:ext cx="1813689" cy="1165860"/>
          </a:xfrm>
          <a:prstGeom prst="rect">
            <a:avLst/>
          </a:prstGeom>
        </p:spPr>
        <p:txBody>
          <a:bodyPr lIns="91440" tIns="0" rIns="0" bIns="0" anchor="t" anchorCtr="0"/>
          <a:lstStyle>
            <a:lvl1pPr marL="0" marR="0" indent="0" algn="l" defTabSz="914400" rtl="0" eaLnBrk="1" fontAlgn="auto" latinLnBrk="0" hangingPunct="1">
              <a:lnSpc>
                <a:spcPct val="100000"/>
              </a:lnSpc>
              <a:spcBef>
                <a:spcPct val="0"/>
              </a:spcBef>
              <a:spcAft>
                <a:spcPct val="0"/>
              </a:spcAft>
              <a:buClr>
                <a:schemeClr val="accent6"/>
              </a:buClr>
              <a:buSzTx/>
              <a:buFont typeface="Arial" panose="020B0604020202020204" pitchFamily="34" charset="0"/>
              <a:buNone/>
              <a:defRPr sz="900" b="0" kern="1200">
                <a:solidFill>
                  <a:schemeClr val="tx2">
                    <a:lumMod val="50000"/>
                  </a:schemeClr>
                </a:solidFill>
                <a:latin typeface="+mj-lt"/>
                <a:ea typeface="+mn-ea"/>
                <a:cs typeface="+mn-cs"/>
              </a:defRPr>
            </a:lvl1pPr>
            <a:lvl2pPr marL="461963" indent="-236538" algn="l" defTabSz="914400" rtl="0" eaLnBrk="1" latinLnBrk="0" hangingPunct="1">
              <a:lnSpc>
                <a:spcPts val="22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ts val="22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ts val="2200"/>
              </a:lnSpc>
              <a:spcBef>
                <a:spcPts val="500"/>
              </a:spcBef>
              <a:buClr>
                <a:schemeClr val="bg1">
                  <a:lumMod val="85000"/>
                </a:schemeClr>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a:solidFill>
                  <a:schemeClr val="bg1"/>
                </a:solidFill>
                <a:latin typeface="Cambria" charset="0"/>
                <a:ea typeface="Cambria" charset="0"/>
                <a:cs typeface="Cambria" charset="0"/>
              </a:rPr>
              <a:t>Maëlle </a:t>
            </a:r>
            <a:br>
              <a:rPr lang="en-US" sz="1800" b="1" dirty="0">
                <a:solidFill>
                  <a:schemeClr val="bg1"/>
                </a:solidFill>
                <a:latin typeface="Cambria" charset="0"/>
                <a:ea typeface="Cambria" charset="0"/>
                <a:cs typeface="Cambria" charset="0"/>
              </a:rPr>
            </a:br>
            <a:r>
              <a:rPr lang="en-US" sz="1800" b="1" dirty="0">
                <a:solidFill>
                  <a:schemeClr val="bg1"/>
                </a:solidFill>
                <a:latin typeface="Cambria" charset="0"/>
                <a:ea typeface="Cambria" charset="0"/>
                <a:cs typeface="Cambria" charset="0"/>
              </a:rPr>
              <a:t>Rixhon</a:t>
            </a:r>
          </a:p>
          <a:p>
            <a:pPr lvl="0"/>
            <a:r>
              <a:rPr lang="en-US" sz="1200" dirty="0" err="1">
                <a:solidFill>
                  <a:schemeClr val="bg1"/>
                </a:solidFill>
              </a:rPr>
              <a:t>Avocate</a:t>
            </a:r>
            <a:r>
              <a:rPr lang="en-US" sz="1200" dirty="0">
                <a:solidFill>
                  <a:schemeClr val="bg1"/>
                </a:solidFill>
              </a:rPr>
              <a:t> senior</a:t>
            </a:r>
          </a:p>
          <a:p>
            <a:r>
              <a:rPr lang="en-GB" sz="1200" kern="0" dirty="0">
                <a:solidFill>
                  <a:schemeClr val="bg1"/>
                </a:solidFill>
              </a:rPr>
              <a:t>M: +32 (4) 76 97 39 03</a:t>
            </a:r>
          </a:p>
          <a:p>
            <a:pPr lvl="0">
              <a:defRPr/>
            </a:pPr>
            <a:r>
              <a:rPr lang="en-US" dirty="0" err="1">
                <a:solidFill>
                  <a:schemeClr val="bg1"/>
                </a:solidFill>
              </a:rPr>
              <a:t>maelle.rixhon@dlapiper.com</a:t>
            </a:r>
            <a:endParaRPr lang="en-US" dirty="0">
              <a:solidFill>
                <a:schemeClr val="bg1"/>
              </a:solidFill>
            </a:endParaRPr>
          </a:p>
        </p:txBody>
      </p:sp>
      <p:pic>
        <p:nvPicPr>
          <p:cNvPr id="21" name="Picture 20">
            <a:extLst>
              <a:ext uri="{FF2B5EF4-FFF2-40B4-BE49-F238E27FC236}">
                <a16:creationId xmlns:a16="http://schemas.microsoft.com/office/drawing/2014/main" id="{9033ED23-F459-3886-792D-144649614BF2}"/>
              </a:ext>
            </a:extLst>
          </p:cNvPr>
          <p:cNvPicPr>
            <a:picLocks noChangeAspect="1"/>
          </p:cNvPicPr>
          <p:nvPr/>
        </p:nvPicPr>
        <p:blipFill>
          <a:blip r:embed="rId4"/>
          <a:stretch>
            <a:fillRect/>
          </a:stretch>
        </p:blipFill>
        <p:spPr>
          <a:xfrm>
            <a:off x="8890494" y="4607385"/>
            <a:ext cx="778683" cy="805079"/>
          </a:xfrm>
          <a:prstGeom prst="rect">
            <a:avLst/>
          </a:prstGeom>
        </p:spPr>
      </p:pic>
      <p:pic>
        <p:nvPicPr>
          <p:cNvPr id="22" name="Picture 21">
            <a:extLst>
              <a:ext uri="{FF2B5EF4-FFF2-40B4-BE49-F238E27FC236}">
                <a16:creationId xmlns:a16="http://schemas.microsoft.com/office/drawing/2014/main" id="{7C3FD9A3-C90C-39C8-12DF-11D6474DA655}"/>
              </a:ext>
            </a:extLst>
          </p:cNvPr>
          <p:cNvPicPr>
            <a:picLocks noChangeAspect="1"/>
          </p:cNvPicPr>
          <p:nvPr/>
        </p:nvPicPr>
        <p:blipFill>
          <a:blip r:embed="rId5"/>
          <a:stretch>
            <a:fillRect/>
          </a:stretch>
        </p:blipFill>
        <p:spPr>
          <a:xfrm>
            <a:off x="8890493" y="5567940"/>
            <a:ext cx="778683" cy="805079"/>
          </a:xfrm>
          <a:prstGeom prst="rect">
            <a:avLst/>
          </a:prstGeom>
        </p:spPr>
      </p:pic>
      <p:sp>
        <p:nvSpPr>
          <p:cNvPr id="23" name="Text Placeholder 8">
            <a:extLst>
              <a:ext uri="{FF2B5EF4-FFF2-40B4-BE49-F238E27FC236}">
                <a16:creationId xmlns:a16="http://schemas.microsoft.com/office/drawing/2014/main" id="{FA757325-ABB4-0A94-DC8B-665C7ED66887}"/>
              </a:ext>
            </a:extLst>
          </p:cNvPr>
          <p:cNvSpPr txBox="1"/>
          <p:nvPr/>
        </p:nvSpPr>
        <p:spPr>
          <a:xfrm>
            <a:off x="9803425" y="4845138"/>
            <a:ext cx="2453603" cy="722802"/>
          </a:xfrm>
          <a:prstGeom prst="rect">
            <a:avLst/>
          </a:prstGeom>
        </p:spPr>
        <p:txBody>
          <a:bodyPr lIns="91440" tIns="0" rIns="0" bIns="0" anchor="t" anchorCtr="0"/>
          <a:lstStyle>
            <a:lvl1pPr marL="0" marR="0" indent="0" algn="l" defTabSz="914400" rtl="0" eaLnBrk="1" fontAlgn="auto" latinLnBrk="0" hangingPunct="1">
              <a:lnSpc>
                <a:spcPct val="100000"/>
              </a:lnSpc>
              <a:spcBef>
                <a:spcPct val="0"/>
              </a:spcBef>
              <a:spcAft>
                <a:spcPct val="0"/>
              </a:spcAft>
              <a:buClr>
                <a:schemeClr val="accent6"/>
              </a:buClr>
              <a:buSzTx/>
              <a:buFont typeface="Arial" panose="020B0604020202020204" pitchFamily="34" charset="0"/>
              <a:buNone/>
              <a:defRPr sz="900" b="0" kern="1200">
                <a:solidFill>
                  <a:schemeClr val="tx2">
                    <a:lumMod val="50000"/>
                  </a:schemeClr>
                </a:solidFill>
                <a:latin typeface="+mj-lt"/>
                <a:ea typeface="+mn-ea"/>
                <a:cs typeface="+mn-cs"/>
              </a:defRPr>
            </a:lvl1pPr>
            <a:lvl2pPr marL="461963" indent="-236538" algn="l" defTabSz="914400" rtl="0" eaLnBrk="1" latinLnBrk="0" hangingPunct="1">
              <a:lnSpc>
                <a:spcPts val="22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ts val="22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ts val="2200"/>
              </a:lnSpc>
              <a:spcBef>
                <a:spcPts val="500"/>
              </a:spcBef>
              <a:buClr>
                <a:schemeClr val="bg1">
                  <a:lumMod val="85000"/>
                </a:schemeClr>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1" dirty="0">
                <a:solidFill>
                  <a:schemeClr val="bg1"/>
                </a:solidFill>
                <a:latin typeface="Cambria"/>
                <a:ea typeface="Cambria"/>
                <a:cs typeface="Cambria" charset="0"/>
              </a:rPr>
              <a:t>Gauthier Dresse</a:t>
            </a:r>
            <a:endParaRPr lang="en-US" sz="1400" b="1" dirty="0">
              <a:solidFill>
                <a:schemeClr val="bg1"/>
              </a:solidFill>
              <a:latin typeface="Cambria" charset="0"/>
              <a:ea typeface="Cambria" charset="0"/>
              <a:cs typeface="Cambria" charset="0"/>
            </a:endParaRPr>
          </a:p>
          <a:p>
            <a:pPr lvl="0"/>
            <a:r>
              <a:rPr lang="en-US" sz="1050" dirty="0">
                <a:solidFill>
                  <a:schemeClr val="bg1"/>
                </a:solidFill>
                <a:cs typeface="Arial"/>
              </a:rPr>
              <a:t>Avocat</a:t>
            </a:r>
          </a:p>
        </p:txBody>
      </p:sp>
      <p:sp>
        <p:nvSpPr>
          <p:cNvPr id="24" name="Text Placeholder 8">
            <a:extLst>
              <a:ext uri="{FF2B5EF4-FFF2-40B4-BE49-F238E27FC236}">
                <a16:creationId xmlns:a16="http://schemas.microsoft.com/office/drawing/2014/main" id="{3A136800-DFF0-9236-85C6-42F6AD37857B}"/>
              </a:ext>
            </a:extLst>
          </p:cNvPr>
          <p:cNvSpPr txBox="1"/>
          <p:nvPr/>
        </p:nvSpPr>
        <p:spPr>
          <a:xfrm>
            <a:off x="9808805" y="5779150"/>
            <a:ext cx="1920240" cy="912166"/>
          </a:xfrm>
          <a:prstGeom prst="rect">
            <a:avLst/>
          </a:prstGeom>
        </p:spPr>
        <p:txBody>
          <a:bodyPr lIns="91440" tIns="0" rIns="0" bIns="0" anchor="t" anchorCtr="0"/>
          <a:lstStyle>
            <a:lvl1pPr marL="0" marR="0" indent="0" algn="l" defTabSz="914400" rtl="0" eaLnBrk="1" fontAlgn="auto" latinLnBrk="0" hangingPunct="1">
              <a:lnSpc>
                <a:spcPct val="100000"/>
              </a:lnSpc>
              <a:spcBef>
                <a:spcPct val="0"/>
              </a:spcBef>
              <a:spcAft>
                <a:spcPct val="0"/>
              </a:spcAft>
              <a:buClr>
                <a:schemeClr val="accent6"/>
              </a:buClr>
              <a:buSzTx/>
              <a:buFont typeface="Arial" panose="020B0604020202020204" pitchFamily="34" charset="0"/>
              <a:buNone/>
              <a:defRPr sz="900" b="0" kern="1200">
                <a:solidFill>
                  <a:schemeClr val="tx2">
                    <a:lumMod val="50000"/>
                  </a:schemeClr>
                </a:solidFill>
                <a:latin typeface="+mj-lt"/>
                <a:ea typeface="+mn-ea"/>
                <a:cs typeface="+mn-cs"/>
              </a:defRPr>
            </a:lvl1pPr>
            <a:lvl2pPr marL="461963" indent="-236538" algn="l" defTabSz="914400" rtl="0" eaLnBrk="1" latinLnBrk="0" hangingPunct="1">
              <a:lnSpc>
                <a:spcPts val="22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ts val="22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ts val="2200"/>
              </a:lnSpc>
              <a:spcBef>
                <a:spcPts val="500"/>
              </a:spcBef>
              <a:buClr>
                <a:schemeClr val="bg1">
                  <a:lumMod val="85000"/>
                </a:schemeClr>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1" dirty="0">
                <a:solidFill>
                  <a:schemeClr val="bg1"/>
                </a:solidFill>
                <a:latin typeface="Cambria"/>
                <a:ea typeface="Cambria"/>
                <a:cs typeface="Cambria" charset="0"/>
              </a:rPr>
              <a:t>Valentine </a:t>
            </a:r>
            <a:r>
              <a:rPr lang="en-US" sz="1400" b="1" dirty="0" err="1">
                <a:solidFill>
                  <a:schemeClr val="bg1"/>
                </a:solidFill>
                <a:latin typeface="Cambria"/>
                <a:ea typeface="Cambria"/>
                <a:cs typeface="Cambria" charset="0"/>
              </a:rPr>
              <a:t>Coenraets</a:t>
            </a:r>
            <a:endParaRPr lang="en-US" sz="1400" b="1" dirty="0">
              <a:solidFill>
                <a:schemeClr val="bg1"/>
              </a:solidFill>
              <a:latin typeface="Cambria"/>
              <a:ea typeface="Cambria"/>
              <a:cs typeface="Cambria" charset="0"/>
            </a:endParaRPr>
          </a:p>
          <a:p>
            <a:pPr lvl="0"/>
            <a:r>
              <a:rPr lang="en-US" sz="1050" dirty="0" err="1">
                <a:solidFill>
                  <a:schemeClr val="bg1"/>
                </a:solidFill>
                <a:cs typeface="Arial"/>
              </a:rPr>
              <a:t>Avocate</a:t>
            </a:r>
            <a:endParaRPr lang="en-US" sz="1050" dirty="0">
              <a:solidFill>
                <a:schemeClr val="bg1"/>
              </a:solidFill>
              <a:cs typeface="Arial"/>
            </a:endParaRPr>
          </a:p>
        </p:txBody>
      </p:sp>
      <p:sp>
        <p:nvSpPr>
          <p:cNvPr id="26" name="TextBox 25">
            <a:extLst>
              <a:ext uri="{FF2B5EF4-FFF2-40B4-BE49-F238E27FC236}">
                <a16:creationId xmlns:a16="http://schemas.microsoft.com/office/drawing/2014/main" id="{2392F075-D7E0-6EA5-4D24-FAD882B6A722}"/>
              </a:ext>
            </a:extLst>
          </p:cNvPr>
          <p:cNvSpPr txBox="1"/>
          <p:nvPr/>
        </p:nvSpPr>
        <p:spPr>
          <a:xfrm>
            <a:off x="8827388" y="710249"/>
            <a:ext cx="2583180" cy="338554"/>
          </a:xfrm>
          <a:prstGeom prst="rect">
            <a:avLst/>
          </a:prstGeom>
          <a:noFill/>
        </p:spPr>
        <p:txBody>
          <a:bodyPr wrap="square" rtlCol="0">
            <a:spAutoFit/>
          </a:bodyPr>
          <a:lstStyle/>
          <a:p>
            <a:r>
              <a:rPr lang="en-GB" sz="1600" dirty="0">
                <a:solidFill>
                  <a:schemeClr val="bg1"/>
                </a:solidFill>
              </a:rPr>
              <a:t>Oratrices</a:t>
            </a:r>
          </a:p>
        </p:txBody>
      </p:sp>
      <p:sp>
        <p:nvSpPr>
          <p:cNvPr id="27" name="TextBox 26">
            <a:extLst>
              <a:ext uri="{FF2B5EF4-FFF2-40B4-BE49-F238E27FC236}">
                <a16:creationId xmlns:a16="http://schemas.microsoft.com/office/drawing/2014/main" id="{E8177ED5-8B16-84D0-CD92-5DDF59D54956}"/>
              </a:ext>
            </a:extLst>
          </p:cNvPr>
          <p:cNvSpPr txBox="1"/>
          <p:nvPr/>
        </p:nvSpPr>
        <p:spPr>
          <a:xfrm>
            <a:off x="8827388" y="4139804"/>
            <a:ext cx="2583180" cy="338554"/>
          </a:xfrm>
          <a:prstGeom prst="rect">
            <a:avLst/>
          </a:prstGeom>
          <a:noFill/>
        </p:spPr>
        <p:txBody>
          <a:bodyPr wrap="square" rtlCol="0">
            <a:spAutoFit/>
          </a:bodyPr>
          <a:lstStyle/>
          <a:p>
            <a:r>
              <a:rPr lang="en-GB" sz="1600" dirty="0">
                <a:solidFill>
                  <a:schemeClr val="bg1"/>
                </a:solidFill>
              </a:rPr>
              <a:t>Avec la participation de</a:t>
            </a:r>
          </a:p>
        </p:txBody>
      </p:sp>
    </p:spTree>
    <p:extLst>
      <p:ext uri="{BB962C8B-B14F-4D97-AF65-F5344CB8AC3E}">
        <p14:creationId xmlns:p14="http://schemas.microsoft.com/office/powerpoint/2010/main" val="21093138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660F17-7C41-6A9C-2659-219552D3A3C4}"/>
              </a:ext>
            </a:extLst>
          </p:cNvPr>
          <p:cNvSpPr>
            <a:spLocks noGrp="1"/>
          </p:cNvSpPr>
          <p:nvPr>
            <p:ph sz="quarter" idx="18"/>
          </p:nvPr>
        </p:nvSpPr>
        <p:spPr>
          <a:xfrm>
            <a:off x="515939" y="2412379"/>
            <a:ext cx="10822621" cy="2184773"/>
          </a:xfrm>
        </p:spPr>
        <p:txBody>
          <a:bodyPr/>
          <a:lstStyle/>
          <a:p>
            <a:pPr marL="0" indent="0">
              <a:buNone/>
            </a:pPr>
            <a:r>
              <a:rPr lang="fr-BE" sz="1800" dirty="0"/>
              <a:t>« </a:t>
            </a:r>
            <a:r>
              <a:rPr lang="fr-BE" sz="1800" i="1" dirty="0"/>
              <a:t>Il ne ressort </a:t>
            </a:r>
            <a:r>
              <a:rPr lang="fr-BE" sz="1800" b="1" i="1" dirty="0"/>
              <a:t>d’aucun élément porté à la connaissance du Conseil d’État </a:t>
            </a:r>
            <a:r>
              <a:rPr lang="fr-BE" sz="1800" i="1" dirty="0"/>
              <a:t>qu’au jour de l’adoption de l’acte attaqué, aurait été concrètement appréciée l’adéquation potentielle des </a:t>
            </a:r>
            <a:r>
              <a:rPr lang="fr-BE" sz="1800" b="1" i="1" dirty="0"/>
              <a:t>solutions proposées aux besoins de la partie adverse</a:t>
            </a:r>
            <a:r>
              <a:rPr lang="fr-BE" sz="1800" i="1" dirty="0"/>
              <a:t>, cette </a:t>
            </a:r>
            <a:r>
              <a:rPr lang="fr-BE" sz="1800" b="1" i="1" dirty="0"/>
              <a:t>exigence ressortant pourtant du cahier spécial des charges pour ne pas procéder à des négociations </a:t>
            </a:r>
            <a:r>
              <a:rPr lang="fr-BE" sz="1800" dirty="0"/>
              <a:t>»</a:t>
            </a:r>
          </a:p>
          <a:p>
            <a:pPr marL="0" indent="0">
              <a:buNone/>
            </a:pPr>
            <a:r>
              <a:rPr lang="fr-BE" sz="1800" dirty="0"/>
              <a:t>« </a:t>
            </a:r>
            <a:r>
              <a:rPr lang="fr-BE" sz="1800" i="1" dirty="0"/>
              <a:t>Dans ces circonstances, le moyen doit être déclaré sérieux, en tant qu’il reproche à la partie adverse d’avoir écarté l’offre des requérants, </a:t>
            </a:r>
            <a:r>
              <a:rPr lang="fr-BE" sz="1800" b="1" i="1" dirty="0"/>
              <a:t>alors que la faculté de renoncer aux négociations n’a pas été régulièrement exercée </a:t>
            </a:r>
            <a:r>
              <a:rPr lang="fr-BE" sz="1800" dirty="0"/>
              <a:t>»</a:t>
            </a:r>
          </a:p>
          <a:p>
            <a:pPr marL="0" indent="0">
              <a:buNone/>
            </a:pPr>
            <a:endParaRPr lang="fr-BE" sz="1800" dirty="0"/>
          </a:p>
        </p:txBody>
      </p:sp>
      <p:sp>
        <p:nvSpPr>
          <p:cNvPr id="3" name="Text Placeholder 2">
            <a:extLst>
              <a:ext uri="{FF2B5EF4-FFF2-40B4-BE49-F238E27FC236}">
                <a16:creationId xmlns:a16="http://schemas.microsoft.com/office/drawing/2014/main" id="{1D5C2B35-F681-B61F-FA7E-866390D60979}"/>
              </a:ext>
            </a:extLst>
          </p:cNvPr>
          <p:cNvSpPr>
            <a:spLocks noGrp="1"/>
          </p:cNvSpPr>
          <p:nvPr>
            <p:ph type="body" idx="1"/>
          </p:nvPr>
        </p:nvSpPr>
        <p:spPr>
          <a:xfrm>
            <a:off x="515938" y="1825249"/>
            <a:ext cx="11160124" cy="435600"/>
          </a:xfrm>
        </p:spPr>
        <p:txBody>
          <a:bodyPr/>
          <a:lstStyle/>
          <a:p>
            <a:r>
              <a:rPr lang="fr-BE" b="0" dirty="0"/>
              <a:t>Faculté de pas procéder à des négociations et l’étude de la régularité de l’offre </a:t>
            </a:r>
          </a:p>
        </p:txBody>
      </p:sp>
      <p:sp>
        <p:nvSpPr>
          <p:cNvPr id="4" name="Slide Number Placeholder 3">
            <a:extLst>
              <a:ext uri="{FF2B5EF4-FFF2-40B4-BE49-F238E27FC236}">
                <a16:creationId xmlns:a16="http://schemas.microsoft.com/office/drawing/2014/main" id="{3B941424-758D-215E-96B1-26D2D3727978}"/>
              </a:ext>
            </a:extLst>
          </p:cNvPr>
          <p:cNvSpPr>
            <a:spLocks noGrp="1"/>
          </p:cNvSpPr>
          <p:nvPr>
            <p:ph type="sldNum" sz="quarter" idx="12"/>
          </p:nvPr>
        </p:nvSpPr>
        <p:spPr/>
        <p:txBody>
          <a:bodyPr/>
          <a:lstStyle/>
          <a:p>
            <a:fld id="{F9591D4C-BB8F-AE46-BE73-C616F30BBC5B}" type="slidenum">
              <a:rPr lang="en-US" smtClean="0"/>
              <a:pPr/>
              <a:t>30</a:t>
            </a:fld>
            <a:endParaRPr lang="en-US"/>
          </a:p>
        </p:txBody>
      </p:sp>
      <p:sp>
        <p:nvSpPr>
          <p:cNvPr id="7" name="Footer Placeholder 6">
            <a:extLst>
              <a:ext uri="{FF2B5EF4-FFF2-40B4-BE49-F238E27FC236}">
                <a16:creationId xmlns:a16="http://schemas.microsoft.com/office/drawing/2014/main" id="{2B4DF11F-B1EE-2A2A-6AA9-B412D593EFA0}"/>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834FF6DD-05AF-B5CF-8245-E09F63C1E911}"/>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256.223 du 5 avril 2023, Pierret Vincent et BEAL &amp; BLANCKAERT ARCHITECTES (S.A.R.L.) (extrême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8D92F52A-F547-6155-A756-C3AB4F230FB8}"/>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B. Régularisation des offres</a:t>
            </a:r>
          </a:p>
        </p:txBody>
      </p:sp>
    </p:spTree>
    <p:extLst>
      <p:ext uri="{BB962C8B-B14F-4D97-AF65-F5344CB8AC3E}">
        <p14:creationId xmlns:p14="http://schemas.microsoft.com/office/powerpoint/2010/main" val="16205699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D01BD-D77F-4246-A1D3-BA6BBF0B335A}"/>
              </a:ext>
            </a:extLst>
          </p:cNvPr>
          <p:cNvSpPr>
            <a:spLocks noGrp="1"/>
          </p:cNvSpPr>
          <p:nvPr>
            <p:ph type="title"/>
          </p:nvPr>
        </p:nvSpPr>
        <p:spPr/>
        <p:txBody>
          <a:bodyPr/>
          <a:lstStyle/>
          <a:p>
            <a:r>
              <a:rPr lang="fr-FR"/>
              <a:t>III. </a:t>
            </a:r>
            <a:r>
              <a:rPr lang="fr-FR" dirty="0"/>
              <a:t>La régularité des offres</a:t>
            </a:r>
          </a:p>
        </p:txBody>
      </p:sp>
      <p:sp>
        <p:nvSpPr>
          <p:cNvPr id="5" name="Slide Number Placeholder 4"/>
          <p:cNvSpPr>
            <a:spLocks noGrp="1"/>
          </p:cNvSpPr>
          <p:nvPr>
            <p:ph type="sldNum" sz="quarter" idx="4"/>
          </p:nvPr>
        </p:nvSpPr>
        <p:spPr/>
        <p:txBody>
          <a:bodyPr/>
          <a:lstStyle/>
          <a:p>
            <a:fld id="{F9591D4C-BB8F-AE46-BE73-C616F30BBC5B}" type="slidenum">
              <a:rPr lang="en-US" smtClean="0"/>
              <a:pPr/>
              <a:t>31</a:t>
            </a:fld>
            <a:endParaRPr lang="en-US"/>
          </a:p>
        </p:txBody>
      </p:sp>
      <p:pic>
        <p:nvPicPr>
          <p:cNvPr id="9" name="Picture Placeholder 8">
            <a:extLst>
              <a:ext uri="{FF2B5EF4-FFF2-40B4-BE49-F238E27FC236}">
                <a16:creationId xmlns:a16="http://schemas.microsoft.com/office/drawing/2014/main" id="{A6E3219B-9808-4221-BD95-7579AA9260BB}"/>
              </a:ext>
            </a:extLst>
          </p:cNvPr>
          <p:cNvPicPr>
            <a:picLocks noGrp="1" noChangeAspect="1"/>
          </p:cNvPicPr>
          <p:nvPr>
            <p:ph type="pic" sz="quarter" idx="18"/>
          </p:nvPr>
        </p:nvPicPr>
        <p:blipFill>
          <a:blip r:embed="rId2"/>
          <a:srcRect t="27062" b="27062"/>
          <a:stretch/>
        </p:blipFill>
        <p:spPr/>
      </p:pic>
      <p:sp>
        <p:nvSpPr>
          <p:cNvPr id="10" name="Footer Placeholder 9">
            <a:extLst>
              <a:ext uri="{FF2B5EF4-FFF2-40B4-BE49-F238E27FC236}">
                <a16:creationId xmlns:a16="http://schemas.microsoft.com/office/drawing/2014/main" id="{1BFE17A9-2DE8-4254-B770-EE80DE1509DA}"/>
              </a:ext>
            </a:extLst>
          </p:cNvPr>
          <p:cNvSpPr>
            <a:spLocks noGrp="1"/>
          </p:cNvSpPr>
          <p:nvPr>
            <p:ph type="ftr" sz="quarter" idx="3"/>
          </p:nvPr>
        </p:nvSpPr>
        <p:spPr/>
        <p:txBody>
          <a:bodyPr/>
          <a:lstStyle/>
          <a:p>
            <a:r>
              <a:rPr lang="en-US" dirty="0"/>
              <a:t>National Tender Day – 19 </a:t>
            </a:r>
            <a:r>
              <a:rPr lang="en-US" dirty="0" err="1"/>
              <a:t>octobre</a:t>
            </a:r>
            <a:r>
              <a:rPr lang="en-US" dirty="0"/>
              <a:t> 2023</a:t>
            </a:r>
          </a:p>
        </p:txBody>
      </p:sp>
      <p:sp>
        <p:nvSpPr>
          <p:cNvPr id="3" name="Title 1">
            <a:extLst>
              <a:ext uri="{FF2B5EF4-FFF2-40B4-BE49-F238E27FC236}">
                <a16:creationId xmlns:a16="http://schemas.microsoft.com/office/drawing/2014/main" id="{5D1B3651-C299-1265-9AFC-D1DAEB4A0335}"/>
              </a:ext>
            </a:extLst>
          </p:cNvPr>
          <p:cNvSpPr txBox="1">
            <a:spLocks/>
          </p:cNvSpPr>
          <p:nvPr/>
        </p:nvSpPr>
        <p:spPr>
          <a:xfrm>
            <a:off x="1159828" y="2258152"/>
            <a:ext cx="10969625" cy="41275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kern="1200">
                <a:solidFill>
                  <a:schemeClr val="accent5"/>
                </a:solidFill>
                <a:latin typeface="Cambria" panose="02040503050406030204" pitchFamily="18" charset="0"/>
                <a:ea typeface="+mj-ea"/>
                <a:cs typeface="+mj-cs"/>
              </a:defRPr>
            </a:lvl1pPr>
          </a:lstStyle>
          <a:p>
            <a:r>
              <a:rPr lang="fr-FR" dirty="0">
                <a:latin typeface="Cambria"/>
                <a:ea typeface="Cambria"/>
              </a:rPr>
              <a:t>C. La signature de l'offre </a:t>
            </a:r>
            <a:endParaRPr lang="fr-FR" dirty="0">
              <a:ea typeface="Cambria" panose="02040503050406030204" pitchFamily="18" charset="0"/>
            </a:endParaRPr>
          </a:p>
        </p:txBody>
      </p:sp>
    </p:spTree>
    <p:extLst>
      <p:ext uri="{BB962C8B-B14F-4D97-AF65-F5344CB8AC3E}">
        <p14:creationId xmlns:p14="http://schemas.microsoft.com/office/powerpoint/2010/main" val="29725470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a:extLst>
              <a:ext uri="{FF2B5EF4-FFF2-40B4-BE49-F238E27FC236}">
                <a16:creationId xmlns:a16="http://schemas.microsoft.com/office/drawing/2014/main" id="{CE11096C-AFEB-068C-9952-CB2DFF579415}"/>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4EA48F34-724B-8F08-65E0-86DA70A6D4C9}"/>
              </a:ext>
            </a:extLst>
          </p:cNvPr>
          <p:cNvSpPr>
            <a:spLocks noGrp="1"/>
          </p:cNvSpPr>
          <p:nvPr>
            <p:ph sz="quarter" idx="18"/>
          </p:nvPr>
        </p:nvSpPr>
        <p:spPr>
          <a:xfrm>
            <a:off x="515939" y="2385092"/>
            <a:ext cx="11160124" cy="1693614"/>
          </a:xfrm>
        </p:spPr>
        <p:txBody>
          <a:bodyPr vert="horz" lIns="0" tIns="0" rIns="0" bIns="0" spcCol="137160" rtlCol="0" anchor="t">
            <a:noAutofit/>
          </a:bodyPr>
          <a:lstStyle/>
          <a:p>
            <a:pPr marL="0" indent="0">
              <a:buNone/>
            </a:pPr>
            <a:r>
              <a:rPr lang="fr-BE" sz="1800" dirty="0"/>
              <a:t>La partie requérante avait vu son offre écartée pour irrégularité substantielle au motif que « </a:t>
            </a:r>
            <a:r>
              <a:rPr lang="fr-BE" sz="1800" i="1" dirty="0"/>
              <a:t>sur la base des documents joints à l’offre, les statuts de la société momentanée </a:t>
            </a:r>
            <a:r>
              <a:rPr lang="fr-BE" sz="1800" i="1" dirty="0" err="1"/>
              <a:t>SSM</a:t>
            </a:r>
            <a:r>
              <a:rPr lang="fr-BE" sz="1800" i="1" dirty="0"/>
              <a:t> TAROS-</a:t>
            </a:r>
            <a:r>
              <a:rPr lang="fr-BE" sz="1800" i="1" dirty="0" err="1"/>
              <a:t>TRBA</a:t>
            </a:r>
            <a:r>
              <a:rPr lang="fr-BE" sz="1800" i="1" dirty="0"/>
              <a:t> ne permettent pas de définir si le signataire de l’offre a bien pouvoir de signature </a:t>
            </a:r>
            <a:r>
              <a:rPr lang="fr-BE" sz="1800" dirty="0"/>
              <a:t>». </a:t>
            </a:r>
            <a:endParaRPr lang="en-US" sz="1800" dirty="0"/>
          </a:p>
          <a:p>
            <a:pPr marL="0" indent="0">
              <a:buNone/>
            </a:pPr>
            <a:r>
              <a:rPr lang="fr-BE" sz="1800" dirty="0"/>
              <a:t>Le Conseil d’État rappelle d’abord les articles pertinents en matière de signature de l’offre, à savoir, notamment, les articles 44 et 76 de l’</a:t>
            </a:r>
            <a:r>
              <a:rPr lang="fr-BE" sz="1800" dirty="0" err="1"/>
              <a:t>A.R</a:t>
            </a:r>
            <a:r>
              <a:rPr lang="fr-BE" sz="1800" dirty="0"/>
              <a:t>. du 18 avril 2017 et indique : </a:t>
            </a:r>
            <a:endParaRPr lang="fr-BE" sz="1800" dirty="0">
              <a:cs typeface="Arial"/>
            </a:endParaRPr>
          </a:p>
        </p:txBody>
      </p:sp>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20820"/>
            <a:ext cx="11160124" cy="435600"/>
          </a:xfrm>
        </p:spPr>
        <p:txBody>
          <a:bodyPr/>
          <a:lstStyle/>
          <a:p>
            <a:r>
              <a:rPr lang="fr-BE" b="0" dirty="0"/>
              <a:t>La signature de l’offre et le droit des sociétés </a:t>
            </a:r>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32</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9" name="Text Placeholder 1">
            <a:extLst>
              <a:ext uri="{FF2B5EF4-FFF2-40B4-BE49-F238E27FC236}">
                <a16:creationId xmlns:a16="http://schemas.microsoft.com/office/drawing/2014/main" id="{7D5DC60D-A97C-1F1D-3304-4E4EF0B67B44}"/>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6" name="Content Placeholder 1">
            <a:extLst>
              <a:ext uri="{FF2B5EF4-FFF2-40B4-BE49-F238E27FC236}">
                <a16:creationId xmlns:a16="http://schemas.microsoft.com/office/drawing/2014/main" id="{0120F48E-FBB0-FB77-D1B1-FF0C4F200481}"/>
              </a:ext>
            </a:extLst>
          </p:cNvPr>
          <p:cNvSpPr txBox="1">
            <a:spLocks/>
          </p:cNvSpPr>
          <p:nvPr/>
        </p:nvSpPr>
        <p:spPr>
          <a:xfrm>
            <a:off x="975746" y="4419738"/>
            <a:ext cx="9734164" cy="1073384"/>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225425" lvl="1" indent="0">
              <a:buNone/>
            </a:pPr>
            <a:r>
              <a:rPr lang="fr-BE" sz="1800" dirty="0"/>
              <a:t>« </a:t>
            </a:r>
            <a:r>
              <a:rPr lang="fr-BE" sz="1800" i="1" dirty="0"/>
              <a:t>il résulte de ces dispositions qu’en procédure ouverte, l'offre qui n’est pas signée par une personne compétente pour engager le soumissionnaire est entachée d'une irrégularité substantielle et doit être écartée </a:t>
            </a:r>
            <a:r>
              <a:rPr lang="fr-BE" sz="1800" dirty="0"/>
              <a:t>».</a:t>
            </a:r>
            <a:endParaRPr lang="fr-BE" sz="1800" dirty="0">
              <a:cs typeface="Arial"/>
            </a:endParaRPr>
          </a:p>
          <a:p>
            <a:pPr marL="461645" lvl="1" indent="-236220"/>
            <a:endParaRPr lang="fr-BE" sz="1800" dirty="0">
              <a:cs typeface="Arial"/>
            </a:endParaRPr>
          </a:p>
        </p:txBody>
      </p:sp>
      <p:sp>
        <p:nvSpPr>
          <p:cNvPr id="17" name="Rectangle 16">
            <a:extLst>
              <a:ext uri="{FF2B5EF4-FFF2-40B4-BE49-F238E27FC236}">
                <a16:creationId xmlns:a16="http://schemas.microsoft.com/office/drawing/2014/main" id="{43268AED-CCC6-9940-95F9-0F8699338AD0}"/>
              </a:ext>
            </a:extLst>
          </p:cNvPr>
          <p:cNvSpPr/>
          <p:nvPr/>
        </p:nvSpPr>
        <p:spPr>
          <a:xfrm>
            <a:off x="537204" y="4147286"/>
            <a:ext cx="11125269" cy="143055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884842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A48F34-724B-8F08-65E0-86DA70A6D4C9}"/>
              </a:ext>
            </a:extLst>
          </p:cNvPr>
          <p:cNvSpPr>
            <a:spLocks noGrp="1"/>
          </p:cNvSpPr>
          <p:nvPr>
            <p:ph sz="quarter" idx="18"/>
          </p:nvPr>
        </p:nvSpPr>
        <p:spPr>
          <a:xfrm>
            <a:off x="537203" y="2396521"/>
            <a:ext cx="11138859" cy="3443682"/>
          </a:xfrm>
        </p:spPr>
        <p:txBody>
          <a:bodyPr vert="horz" lIns="0" tIns="0" rIns="0" bIns="0" spcCol="137160" rtlCol="0" anchor="t">
            <a:noAutofit/>
          </a:bodyPr>
          <a:lstStyle/>
          <a:p>
            <a:pPr marL="0" lvl="1" indent="0">
              <a:buNone/>
            </a:pPr>
            <a:r>
              <a:rPr lang="fr-BE" sz="1800" dirty="0"/>
              <a:t>« </a:t>
            </a:r>
            <a:r>
              <a:rPr lang="fr-BE" sz="1800" i="1" dirty="0"/>
              <a:t>Le Code des sociétés et des associations distingue, notamment pour la société à responsabilité limitée et la société anonyme, </a:t>
            </a:r>
            <a:r>
              <a:rPr lang="fr-BE" sz="1800" b="1" i="1" u="sng" dirty="0"/>
              <a:t>le pouvoir de gestion et le pouvoir de représentation</a:t>
            </a:r>
            <a:r>
              <a:rPr lang="fr-BE" sz="1800" i="1" dirty="0"/>
              <a:t>. Suivant les dispositions de ce Code, </a:t>
            </a:r>
            <a:r>
              <a:rPr lang="fr-BE" sz="1800" b="1" i="1" u="sng" dirty="0"/>
              <a:t>l’organe qui a le pouvoir de gestion dispose, en règle, du pouvoir de représentation dans les mêmes limites</a:t>
            </a:r>
            <a:r>
              <a:rPr lang="fr-BE" sz="1800" i="1" dirty="0"/>
              <a:t>. Les statuts peuvent cependant prévoir que la </a:t>
            </a:r>
            <a:r>
              <a:rPr lang="fr-BE" sz="1800" b="1" i="1" u="sng" dirty="0"/>
              <a:t>société est représentée </a:t>
            </a:r>
            <a:r>
              <a:rPr lang="fr-BE" sz="1800" i="1" dirty="0"/>
              <a:t>par un ou plusieurs administrateurs agissant seuls ou conjointement, cette clause de représentation </a:t>
            </a:r>
            <a:r>
              <a:rPr lang="fr-BE" sz="1800" b="1" i="1" u="sng" dirty="0"/>
              <a:t>étant opposable aux tiers aux conditions fixées à l’article 2:18 (articles 5:73, § 2, et 7:93, § 2, du Code)</a:t>
            </a:r>
            <a:r>
              <a:rPr lang="fr-BE" sz="1800" b="1" i="1" dirty="0"/>
              <a:t> </a:t>
            </a:r>
            <a:r>
              <a:rPr lang="fr-BE" sz="1800" dirty="0"/>
              <a:t>».</a:t>
            </a:r>
            <a:endParaRPr lang="en-US" sz="1800" dirty="0"/>
          </a:p>
          <a:p>
            <a:pPr marL="0" lvl="1" indent="0">
              <a:spcBef>
                <a:spcPts val="1800"/>
              </a:spcBef>
              <a:buNone/>
            </a:pPr>
            <a:r>
              <a:rPr lang="fr-BE" sz="1800" i="1" dirty="0"/>
              <a:t>« Dans cette hypothèse, </a:t>
            </a:r>
            <a:r>
              <a:rPr lang="fr-BE" sz="1800" b="1" i="1" u="sng" dirty="0"/>
              <a:t>le ou les administrateurs concernés sont habilités à engager la société vis-à-vis des tiers pour tous les actes adoptés par l’organe de gestion de la société. </a:t>
            </a:r>
            <a:r>
              <a:rPr lang="fr-BE" sz="1800" i="1" dirty="0"/>
              <a:t>Lorsque le représentant met en </a:t>
            </a:r>
            <a:r>
              <a:rPr lang="fr-BE" sz="1800" i="1" dirty="0" err="1"/>
              <a:t>oeuvre</a:t>
            </a:r>
            <a:r>
              <a:rPr lang="fr-BE" sz="1800" i="1" dirty="0"/>
              <a:t> une décision prise par l’organe de gestion en contractant avec des tiers, </a:t>
            </a:r>
            <a:r>
              <a:rPr lang="fr-BE" sz="1800" b="1" i="1" u="sng" dirty="0"/>
              <a:t>il ne doit pas apporter la preuve de l’existence de cette décision </a:t>
            </a:r>
            <a:r>
              <a:rPr lang="fr-BE" sz="1800" i="1" dirty="0"/>
              <a:t>; il lui suffit de se prévaloir du pouvoir de représentation qui lui a été conféré statutairement </a:t>
            </a:r>
            <a:r>
              <a:rPr lang="fr-BE" sz="1800" dirty="0"/>
              <a:t>».</a:t>
            </a:r>
            <a:endParaRPr lang="fr-BE" sz="1800" dirty="0">
              <a:cs typeface="Arial"/>
            </a:endParaRPr>
          </a:p>
        </p:txBody>
      </p:sp>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09390"/>
            <a:ext cx="11160124" cy="435600"/>
          </a:xfrm>
        </p:spPr>
        <p:txBody>
          <a:bodyPr>
            <a:normAutofit/>
          </a:bodyPr>
          <a:lstStyle/>
          <a:p>
            <a:r>
              <a:rPr lang="fr-BE" b="0" dirty="0">
                <a:ea typeface="Cambria"/>
              </a:rPr>
              <a:t>La signature de l’offre et le droit des sociétés </a:t>
            </a:r>
            <a:endParaRPr lang="en-US" b="0" dirty="0"/>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33</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55284CCA-8107-BC38-955E-3B1F599813C8}"/>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735E1C1D-E24C-B847-A1BE-93A1E69CA409}"/>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Tree>
    <p:extLst>
      <p:ext uri="{BB962C8B-B14F-4D97-AF65-F5344CB8AC3E}">
        <p14:creationId xmlns:p14="http://schemas.microsoft.com/office/powerpoint/2010/main" val="1254874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5">
            <a:extLst>
              <a:ext uri="{FF2B5EF4-FFF2-40B4-BE49-F238E27FC236}">
                <a16:creationId xmlns:a16="http://schemas.microsoft.com/office/drawing/2014/main" id="{49B8BAA0-069A-336D-357D-E212D7DDF4DF}"/>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4EA48F34-724B-8F08-65E0-86DA70A6D4C9}"/>
              </a:ext>
            </a:extLst>
          </p:cNvPr>
          <p:cNvSpPr>
            <a:spLocks noGrp="1"/>
          </p:cNvSpPr>
          <p:nvPr>
            <p:ph sz="quarter" idx="18"/>
          </p:nvPr>
        </p:nvSpPr>
        <p:spPr>
          <a:xfrm>
            <a:off x="515939" y="2407951"/>
            <a:ext cx="11160124" cy="3809969"/>
          </a:xfrm>
        </p:spPr>
        <p:txBody>
          <a:bodyPr vert="horz" lIns="0" tIns="0" rIns="0" bIns="0" spcCol="137160" rtlCol="0" anchor="t">
            <a:noAutofit/>
          </a:bodyPr>
          <a:lstStyle/>
          <a:p>
            <a:pPr marL="0" lvl="1" indent="0">
              <a:buNone/>
            </a:pPr>
            <a:r>
              <a:rPr lang="fr-BE" sz="1800" dirty="0"/>
              <a:t>« </a:t>
            </a:r>
            <a:r>
              <a:rPr lang="fr-BE" sz="1800" i="1" dirty="0"/>
              <a:t>Si l’acte en question consiste dans </a:t>
            </a:r>
            <a:r>
              <a:rPr lang="fr-BE" sz="1800" b="1" i="1" u="sng" dirty="0"/>
              <a:t>l’introduction d’une offre </a:t>
            </a:r>
            <a:r>
              <a:rPr lang="fr-BE" sz="1800" i="1" dirty="0"/>
              <a:t>dans le cadre d’un marché public, celui qui dispose du </a:t>
            </a:r>
            <a:r>
              <a:rPr lang="fr-BE" sz="1800" b="1" i="1" u="sng" dirty="0"/>
              <a:t>pouvoir de représentation</a:t>
            </a:r>
            <a:r>
              <a:rPr lang="fr-BE" sz="1800" i="1" dirty="0"/>
              <a:t> conformément aux articles 5:73, § 2, et 7:93, § 2, du Code </a:t>
            </a:r>
            <a:r>
              <a:rPr lang="fr-BE" sz="1800" b="1" i="1" u="sng" dirty="0"/>
              <a:t>est compétent pour engager la société vis-à-vis du pouvoir adjudicateur</a:t>
            </a:r>
            <a:r>
              <a:rPr lang="fr-BE" sz="1800" i="1" dirty="0"/>
              <a:t>. Il a donc le pouvoir de signer l’offre déposée et de conclure le marché public au nom et pour le compte de la société soumissionnaire qu’il engage </a:t>
            </a:r>
            <a:r>
              <a:rPr lang="fr-BE" sz="1800" dirty="0"/>
              <a:t>»</a:t>
            </a:r>
            <a:endParaRPr lang="en-US" sz="1800" dirty="0"/>
          </a:p>
          <a:p>
            <a:pPr marL="0" lvl="1" indent="0">
              <a:buNone/>
            </a:pPr>
            <a:br>
              <a:rPr lang="en-US" sz="1800" dirty="0"/>
            </a:br>
            <a:r>
              <a:rPr lang="fr-BE" sz="1800" dirty="0"/>
              <a:t>Dans l’affaire en question :</a:t>
            </a:r>
            <a:endParaRPr lang="fr-BE" sz="1800" dirty="0">
              <a:cs typeface="Arial"/>
            </a:endParaRPr>
          </a:p>
          <a:p>
            <a:pPr marL="461645" lvl="1" indent="-236220"/>
            <a:endParaRPr lang="fr-BE" sz="1800" dirty="0">
              <a:cs typeface="Arial"/>
            </a:endParaRPr>
          </a:p>
        </p:txBody>
      </p:sp>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66540"/>
            <a:ext cx="11160124" cy="435600"/>
          </a:xfrm>
        </p:spPr>
        <p:txBody>
          <a:bodyPr/>
          <a:lstStyle/>
          <a:p>
            <a:r>
              <a:rPr lang="fr-BE" b="0" dirty="0">
                <a:ea typeface="Cambria"/>
              </a:rPr>
              <a:t>La signature de l’offre et le droit des sociétés </a:t>
            </a:r>
            <a:endParaRPr lang="en-US" b="0" dirty="0"/>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34</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11" name="Text Placeholder 1">
            <a:extLst>
              <a:ext uri="{FF2B5EF4-FFF2-40B4-BE49-F238E27FC236}">
                <a16:creationId xmlns:a16="http://schemas.microsoft.com/office/drawing/2014/main" id="{AF47EC4D-AC3F-75F3-B317-4AE0D9F13148}"/>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5" name="Rectangle 4">
            <a:extLst>
              <a:ext uri="{FF2B5EF4-FFF2-40B4-BE49-F238E27FC236}">
                <a16:creationId xmlns:a16="http://schemas.microsoft.com/office/drawing/2014/main" id="{B2498EC3-4B43-03DF-071A-364F2DF8C288}"/>
              </a:ext>
            </a:extLst>
          </p:cNvPr>
          <p:cNvSpPr/>
          <p:nvPr/>
        </p:nvSpPr>
        <p:spPr>
          <a:xfrm>
            <a:off x="4608043" y="4560952"/>
            <a:ext cx="2804261" cy="70198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1600"/>
              <a:t>Société momentanée TAROS-TRBA </a:t>
            </a:r>
            <a:endParaRPr lang="fr-BE" sz="1600" dirty="0"/>
          </a:p>
        </p:txBody>
      </p:sp>
      <p:sp>
        <p:nvSpPr>
          <p:cNvPr id="6" name="Rectangle 5">
            <a:extLst>
              <a:ext uri="{FF2B5EF4-FFF2-40B4-BE49-F238E27FC236}">
                <a16:creationId xmlns:a16="http://schemas.microsoft.com/office/drawing/2014/main" id="{8A9BA2A4-6D2C-1997-E340-1D66FA29E1C4}"/>
              </a:ext>
            </a:extLst>
          </p:cNvPr>
          <p:cNvSpPr/>
          <p:nvPr/>
        </p:nvSpPr>
        <p:spPr>
          <a:xfrm>
            <a:off x="2495281" y="5559851"/>
            <a:ext cx="2804261" cy="70198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1600" dirty="0" err="1"/>
              <a:t>S.R.L</a:t>
            </a:r>
            <a:r>
              <a:rPr lang="fr-BE" sz="1600" dirty="0"/>
              <a:t> TAROS</a:t>
            </a:r>
          </a:p>
        </p:txBody>
      </p:sp>
      <p:sp>
        <p:nvSpPr>
          <p:cNvPr id="15" name="Rectangle 14">
            <a:extLst>
              <a:ext uri="{FF2B5EF4-FFF2-40B4-BE49-F238E27FC236}">
                <a16:creationId xmlns:a16="http://schemas.microsoft.com/office/drawing/2014/main" id="{E6616D54-7518-5655-7D40-10A2DBA2A0C6}"/>
              </a:ext>
            </a:extLst>
          </p:cNvPr>
          <p:cNvSpPr/>
          <p:nvPr/>
        </p:nvSpPr>
        <p:spPr>
          <a:xfrm>
            <a:off x="6894396" y="5557050"/>
            <a:ext cx="2804261" cy="70198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1600" dirty="0"/>
              <a:t>S.A. </a:t>
            </a:r>
            <a:r>
              <a:rPr lang="fr-BE" sz="1600" dirty="0" err="1"/>
              <a:t>TRBA</a:t>
            </a:r>
            <a:r>
              <a:rPr lang="fr-BE" sz="1600" dirty="0"/>
              <a:t> </a:t>
            </a:r>
          </a:p>
        </p:txBody>
      </p:sp>
      <p:cxnSp>
        <p:nvCxnSpPr>
          <p:cNvPr id="17" name="Connector: Elbow 16">
            <a:extLst>
              <a:ext uri="{FF2B5EF4-FFF2-40B4-BE49-F238E27FC236}">
                <a16:creationId xmlns:a16="http://schemas.microsoft.com/office/drawing/2014/main" id="{3DCE273B-FC77-53F5-B703-341726348139}"/>
              </a:ext>
            </a:extLst>
          </p:cNvPr>
          <p:cNvCxnSpPr>
            <a:cxnSpLocks/>
            <a:endCxn id="6" idx="3"/>
          </p:cNvCxnSpPr>
          <p:nvPr/>
        </p:nvCxnSpPr>
        <p:spPr>
          <a:xfrm rot="5400000">
            <a:off x="5131883" y="5430593"/>
            <a:ext cx="647907" cy="312588"/>
          </a:xfrm>
          <a:prstGeom prst="bentConnector2">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6B56594A-803A-599C-C6CB-A77CFBFA916E}"/>
              </a:ext>
            </a:extLst>
          </p:cNvPr>
          <p:cNvCxnSpPr>
            <a:cxnSpLocks/>
            <a:endCxn id="15" idx="1"/>
          </p:cNvCxnSpPr>
          <p:nvPr/>
        </p:nvCxnSpPr>
        <p:spPr>
          <a:xfrm rot="16200000" flipH="1">
            <a:off x="6414579" y="5428223"/>
            <a:ext cx="645108" cy="314525"/>
          </a:xfrm>
          <a:prstGeom prst="bentConnector2">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8019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A48F34-724B-8F08-65E0-86DA70A6D4C9}"/>
              </a:ext>
            </a:extLst>
          </p:cNvPr>
          <p:cNvSpPr>
            <a:spLocks noGrp="1"/>
          </p:cNvSpPr>
          <p:nvPr>
            <p:ph sz="quarter" idx="18"/>
          </p:nvPr>
        </p:nvSpPr>
        <p:spPr>
          <a:xfrm>
            <a:off x="515939" y="2305081"/>
            <a:ext cx="11160124" cy="4426554"/>
          </a:xfrm>
        </p:spPr>
        <p:txBody>
          <a:bodyPr vert="horz" lIns="0" tIns="0" rIns="0" bIns="0" spcCol="137160" rtlCol="0" anchor="t">
            <a:noAutofit/>
          </a:bodyPr>
          <a:lstStyle/>
          <a:p>
            <a:pPr marL="225425" lvl="1" indent="0" algn="ctr">
              <a:buNone/>
            </a:pPr>
            <a:endParaRPr lang="en-US" dirty="0">
              <a:cs typeface="Arial"/>
            </a:endParaRPr>
          </a:p>
          <a:p>
            <a:pPr marL="0" indent="0" algn="ctr">
              <a:buNone/>
            </a:pPr>
            <a:r>
              <a:rPr lang="fr-BE" b="1" dirty="0" err="1"/>
              <a:t>A.T</a:t>
            </a:r>
            <a:r>
              <a:rPr lang="fr-BE" b="1" dirty="0"/>
              <a:t>. </a:t>
            </a:r>
          </a:p>
          <a:p>
            <a:pPr marL="0" indent="0" algn="ctr">
              <a:buNone/>
            </a:pPr>
            <a:endParaRPr lang="fr-BE" dirty="0"/>
          </a:p>
          <a:p>
            <a:pPr marL="0" indent="0" algn="ctr">
              <a:buNone/>
            </a:pPr>
            <a:r>
              <a:rPr lang="fr-BE" dirty="0"/>
              <a:t>Représentant permanent de </a:t>
            </a:r>
            <a:r>
              <a:rPr lang="fr-BE" dirty="0" err="1"/>
              <a:t>SRL</a:t>
            </a:r>
            <a:r>
              <a:rPr lang="fr-BE" dirty="0"/>
              <a:t> </a:t>
            </a:r>
            <a:r>
              <a:rPr lang="fr-BE" dirty="0" err="1"/>
              <a:t>ATACO</a:t>
            </a:r>
            <a:endParaRPr lang="fr-BE" dirty="0"/>
          </a:p>
          <a:p>
            <a:pPr marL="0" indent="0" algn="ctr">
              <a:buNone/>
            </a:pPr>
            <a:endParaRPr lang="fr-BE" dirty="0"/>
          </a:p>
          <a:p>
            <a:pPr marL="0" indent="0" algn="ctr">
              <a:buNone/>
            </a:pPr>
            <a:r>
              <a:rPr lang="fr-BE" dirty="0"/>
              <a:t>Administrateur unique de </a:t>
            </a:r>
            <a:r>
              <a:rPr lang="fr-BE" i="1" dirty="0" err="1"/>
              <a:t>SRL</a:t>
            </a:r>
            <a:r>
              <a:rPr lang="fr-BE" i="1" dirty="0"/>
              <a:t> TAROS</a:t>
            </a:r>
          </a:p>
          <a:p>
            <a:pPr marL="0" indent="0" algn="ctr">
              <a:buNone/>
            </a:pPr>
            <a:endParaRPr lang="fr-BE" sz="3600" i="1" dirty="0"/>
          </a:p>
          <a:p>
            <a:pPr marL="0" indent="0" algn="ctr">
              <a:buNone/>
            </a:pPr>
            <a:r>
              <a:rPr lang="fr-BE" sz="3200" b="1" i="1" dirty="0"/>
              <a:t>OK</a:t>
            </a:r>
            <a:endParaRPr lang="fr-BE" sz="3200" b="1" dirty="0">
              <a:cs typeface="Arial" panose="020B0604020202020204"/>
            </a:endParaRPr>
          </a:p>
          <a:p>
            <a:pPr marL="0" indent="0" algn="ctr">
              <a:buNone/>
            </a:pPr>
            <a:endParaRPr lang="fr-BE" dirty="0"/>
          </a:p>
        </p:txBody>
      </p:sp>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55110"/>
            <a:ext cx="11160124" cy="435600"/>
          </a:xfrm>
        </p:spPr>
        <p:txBody>
          <a:bodyPr>
            <a:normAutofit/>
          </a:bodyPr>
          <a:lstStyle/>
          <a:p>
            <a:r>
              <a:rPr lang="fr-BE" b="0" dirty="0">
                <a:latin typeface="Cambria"/>
                <a:ea typeface="Cambria"/>
              </a:rPr>
              <a:t>Le pouvoir de signature de </a:t>
            </a:r>
            <a:r>
              <a:rPr lang="fr-BE" b="0" dirty="0" err="1">
                <a:latin typeface="Cambria"/>
                <a:ea typeface="Cambria"/>
              </a:rPr>
              <a:t>A.T</a:t>
            </a:r>
            <a:r>
              <a:rPr lang="fr-BE" b="0" dirty="0">
                <a:latin typeface="Cambria"/>
                <a:ea typeface="Cambria"/>
              </a:rPr>
              <a:t>. - Engagement de la </a:t>
            </a:r>
            <a:r>
              <a:rPr lang="fr-BE" b="0" dirty="0" err="1">
                <a:latin typeface="Cambria"/>
                <a:ea typeface="Cambria"/>
              </a:rPr>
              <a:t>SRL</a:t>
            </a:r>
            <a:r>
              <a:rPr lang="fr-BE" b="0" dirty="0">
                <a:latin typeface="Cambria"/>
                <a:ea typeface="Cambria"/>
              </a:rPr>
              <a:t> Taros</a:t>
            </a:r>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35</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4274C011-A471-242D-A5BD-08F6717457A1}"/>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835A7D72-105F-9810-5D10-E89943BBB4AC}"/>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5" name="Arrow: Down 4">
            <a:extLst>
              <a:ext uri="{FF2B5EF4-FFF2-40B4-BE49-F238E27FC236}">
                <a16:creationId xmlns:a16="http://schemas.microsoft.com/office/drawing/2014/main" id="{3C3172FA-4A26-1282-7058-0E46AE01B1F9}"/>
              </a:ext>
            </a:extLst>
          </p:cNvPr>
          <p:cNvSpPr/>
          <p:nvPr/>
        </p:nvSpPr>
        <p:spPr>
          <a:xfrm>
            <a:off x="6015990" y="3177540"/>
            <a:ext cx="121920" cy="342900"/>
          </a:xfrm>
          <a:prstGeom prst="down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Arrow: Down 5">
            <a:extLst>
              <a:ext uri="{FF2B5EF4-FFF2-40B4-BE49-F238E27FC236}">
                <a16:creationId xmlns:a16="http://schemas.microsoft.com/office/drawing/2014/main" id="{DF184623-BA67-FF2B-4169-286326668D12}"/>
              </a:ext>
            </a:extLst>
          </p:cNvPr>
          <p:cNvSpPr/>
          <p:nvPr/>
        </p:nvSpPr>
        <p:spPr>
          <a:xfrm>
            <a:off x="6031230" y="4011930"/>
            <a:ext cx="121920" cy="342900"/>
          </a:xfrm>
          <a:prstGeom prst="down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Down 9">
            <a:extLst>
              <a:ext uri="{FF2B5EF4-FFF2-40B4-BE49-F238E27FC236}">
                <a16:creationId xmlns:a16="http://schemas.microsoft.com/office/drawing/2014/main" id="{3E66CEE8-8BB2-30E1-7DEB-6442C8BE01C9}"/>
              </a:ext>
            </a:extLst>
          </p:cNvPr>
          <p:cNvSpPr/>
          <p:nvPr/>
        </p:nvSpPr>
        <p:spPr>
          <a:xfrm>
            <a:off x="5989320" y="4927251"/>
            <a:ext cx="213360" cy="600075"/>
          </a:xfrm>
          <a:prstGeom prst="down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577033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A48F34-724B-8F08-65E0-86DA70A6D4C9}"/>
              </a:ext>
            </a:extLst>
          </p:cNvPr>
          <p:cNvSpPr>
            <a:spLocks noGrp="1"/>
          </p:cNvSpPr>
          <p:nvPr>
            <p:ph sz="quarter" idx="18"/>
          </p:nvPr>
        </p:nvSpPr>
        <p:spPr>
          <a:xfrm>
            <a:off x="557441" y="2407951"/>
            <a:ext cx="11125269" cy="3832829"/>
          </a:xfrm>
        </p:spPr>
        <p:txBody>
          <a:bodyPr vert="horz" lIns="0" tIns="0" rIns="0" bIns="0" spcCol="137160" rtlCol="0" anchor="t">
            <a:noAutofit/>
          </a:bodyPr>
          <a:lstStyle/>
          <a:p>
            <a:pPr marL="0" lvl="1" indent="0">
              <a:buNone/>
            </a:pPr>
            <a:r>
              <a:rPr lang="fr-BE" sz="1800" dirty="0"/>
              <a:t>Le </a:t>
            </a:r>
            <a:r>
              <a:rPr lang="fr-BE" sz="1800" dirty="0" err="1"/>
              <a:t>C.E</a:t>
            </a:r>
            <a:r>
              <a:rPr lang="fr-BE" sz="1800" dirty="0"/>
              <a:t>. étudie le pouvoir de signature de </a:t>
            </a:r>
            <a:r>
              <a:rPr lang="fr-BE" sz="1800" dirty="0" err="1"/>
              <a:t>A.T</a:t>
            </a:r>
            <a:r>
              <a:rPr lang="fr-BE" sz="1800" dirty="0"/>
              <a:t>. (personne physique ayant signé l’offre)  </a:t>
            </a:r>
            <a:endParaRPr lang="en-US" sz="1800" dirty="0">
              <a:cs typeface="Arial"/>
            </a:endParaRPr>
          </a:p>
          <a:p>
            <a:pPr marL="0" indent="0">
              <a:buNone/>
            </a:pPr>
            <a:r>
              <a:rPr lang="fr-BE" sz="1800" dirty="0"/>
              <a:t>La décision d’attribution indique :</a:t>
            </a:r>
            <a:endParaRPr lang="fr-BE" sz="1800" dirty="0">
              <a:cs typeface="Arial" panose="020B0604020202020204"/>
            </a:endParaRPr>
          </a:p>
          <a:p>
            <a:pPr marL="0" indent="0">
              <a:buNone/>
            </a:pPr>
            <a:endParaRPr lang="fr-BE" sz="1800" dirty="0"/>
          </a:p>
          <a:p>
            <a:pPr marL="0" indent="0">
              <a:buNone/>
            </a:pPr>
            <a:endParaRPr lang="fr-BE" sz="1800" dirty="0"/>
          </a:p>
          <a:p>
            <a:pPr marL="0" indent="0">
              <a:buNone/>
            </a:pPr>
            <a:endParaRPr lang="fr-BE" sz="700" dirty="0"/>
          </a:p>
          <a:p>
            <a:pPr marL="0" indent="0">
              <a:buNone/>
            </a:pPr>
            <a:r>
              <a:rPr lang="fr-BE" sz="1800" dirty="0"/>
              <a:t>L’article 12 des statuts : </a:t>
            </a:r>
            <a:endParaRPr lang="fr-BE" sz="1800" dirty="0">
              <a:cs typeface="Arial" panose="020B0604020202020204"/>
            </a:endParaRPr>
          </a:p>
          <a:p>
            <a:pPr marL="0" indent="0">
              <a:buNone/>
            </a:pPr>
            <a:endParaRPr lang="fr-BE" sz="1800" dirty="0"/>
          </a:p>
          <a:p>
            <a:pPr marL="0" indent="0">
              <a:buNone/>
            </a:pPr>
            <a:endParaRPr lang="fr-BE" sz="3200" dirty="0"/>
          </a:p>
          <a:p>
            <a:pPr marL="0" indent="0">
              <a:buNone/>
            </a:pPr>
            <a:r>
              <a:rPr lang="fr-BE" sz="1800" dirty="0"/>
              <a:t>Cet article fait référence à l’article 5.73 du CSA relatif aux pouvoirs de gestion et au fonctionnement de l’organe de gestion des </a:t>
            </a:r>
            <a:r>
              <a:rPr lang="fr-BE" sz="1800" dirty="0" err="1"/>
              <a:t>S.R.L</a:t>
            </a:r>
            <a:r>
              <a:rPr lang="fr-BE" sz="1800" dirty="0"/>
              <a:t>.</a:t>
            </a:r>
            <a:endParaRPr lang="fr-BE" sz="1800" dirty="0">
              <a:cs typeface="Arial" panose="020B0604020202020204"/>
            </a:endParaRPr>
          </a:p>
        </p:txBody>
      </p:sp>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55110"/>
            <a:ext cx="11160124" cy="435600"/>
          </a:xfrm>
        </p:spPr>
        <p:txBody>
          <a:bodyPr>
            <a:normAutofit/>
          </a:bodyPr>
          <a:lstStyle/>
          <a:p>
            <a:r>
              <a:rPr lang="fr-BE" b="0" dirty="0">
                <a:latin typeface="Cambria"/>
                <a:ea typeface="Cambria"/>
              </a:rPr>
              <a:t>Le pouvoir de signature du représentant permanant - Engagement de la </a:t>
            </a:r>
            <a:r>
              <a:rPr lang="fr-BE" b="0" dirty="0" err="1">
                <a:latin typeface="Cambria"/>
                <a:ea typeface="Cambria"/>
              </a:rPr>
              <a:t>SRL</a:t>
            </a:r>
            <a:r>
              <a:rPr lang="fr-BE" b="0" dirty="0">
                <a:latin typeface="Cambria"/>
                <a:ea typeface="Cambria"/>
              </a:rPr>
              <a:t> Taros</a:t>
            </a:r>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36</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36100016-8315-71C0-A81C-9F2F1E662182}"/>
              </a:ext>
            </a:extLst>
          </p:cNvPr>
          <p:cNvSpPr txBox="1">
            <a:spLocks/>
          </p:cNvSpPr>
          <p:nvPr/>
        </p:nvSpPr>
        <p:spPr>
          <a:xfrm>
            <a:off x="523151" y="761705"/>
            <a:ext cx="10705741"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570641EF-F843-75B3-9575-2C5808B05268}"/>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5" name="Content Placeholder 1">
            <a:extLst>
              <a:ext uri="{FF2B5EF4-FFF2-40B4-BE49-F238E27FC236}">
                <a16:creationId xmlns:a16="http://schemas.microsoft.com/office/drawing/2014/main" id="{30B8CC26-568A-4502-01AB-A8FB28A7AC4A}"/>
              </a:ext>
            </a:extLst>
          </p:cNvPr>
          <p:cNvSpPr txBox="1">
            <a:spLocks/>
          </p:cNvSpPr>
          <p:nvPr/>
        </p:nvSpPr>
        <p:spPr>
          <a:xfrm>
            <a:off x="792549" y="4702673"/>
            <a:ext cx="10557441" cy="760867"/>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600" dirty="0"/>
              <a:t>« </a:t>
            </a:r>
            <a:r>
              <a:rPr lang="fr-BE" sz="1600" i="1" dirty="0"/>
              <a:t>S’il n’y a qu’un seul administrateur, la totalité des pouvoirs d’administration lui est attribuée, avec la faculté de déléguer partie de ceux-ci. L’administrateur unique représente valablement la société vis-à-vis des tiers et en justice </a:t>
            </a:r>
            <a:r>
              <a:rPr lang="fr-BE" sz="1600" dirty="0"/>
              <a:t>[…] ».</a:t>
            </a:r>
            <a:endParaRPr lang="fr-BE" sz="1600" dirty="0">
              <a:cs typeface="Arial" panose="020B0604020202020204"/>
            </a:endParaRPr>
          </a:p>
        </p:txBody>
      </p:sp>
      <p:sp>
        <p:nvSpPr>
          <p:cNvPr id="16" name="Content Placeholder 1">
            <a:extLst>
              <a:ext uri="{FF2B5EF4-FFF2-40B4-BE49-F238E27FC236}">
                <a16:creationId xmlns:a16="http://schemas.microsoft.com/office/drawing/2014/main" id="{E9BC5C45-D9B6-1170-6087-79BBA72DA548}"/>
              </a:ext>
            </a:extLst>
          </p:cNvPr>
          <p:cNvSpPr txBox="1">
            <a:spLocks/>
          </p:cNvSpPr>
          <p:nvPr/>
        </p:nvSpPr>
        <p:spPr>
          <a:xfrm>
            <a:off x="792549" y="3269405"/>
            <a:ext cx="10660913" cy="740720"/>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600" dirty="0"/>
              <a:t>« </a:t>
            </a:r>
            <a:r>
              <a:rPr lang="fr-BE" sz="1600" i="1" dirty="0"/>
              <a:t>le texte [de l’article 12 des statuts] ne suffit pas » au motif que « représenter valablement une société ne veut pas forcément dire qu’elle peut signer et donc engager la société » et que « par ailleurs, vis-à-vis des tiers et en justice… cela n’est pas suffisamment précis</a:t>
            </a:r>
            <a:r>
              <a:rPr lang="fr-BE" sz="1600" dirty="0"/>
              <a:t> ».</a:t>
            </a:r>
            <a:endParaRPr lang="fr-BE" sz="1600" dirty="0">
              <a:cs typeface="Arial" panose="020B0604020202020204"/>
            </a:endParaRPr>
          </a:p>
        </p:txBody>
      </p:sp>
      <p:sp>
        <p:nvSpPr>
          <p:cNvPr id="17" name="Rectangle 16">
            <a:extLst>
              <a:ext uri="{FF2B5EF4-FFF2-40B4-BE49-F238E27FC236}">
                <a16:creationId xmlns:a16="http://schemas.microsoft.com/office/drawing/2014/main" id="{E16EFC98-F566-03FB-71F4-A87DE3A863E0}"/>
              </a:ext>
            </a:extLst>
          </p:cNvPr>
          <p:cNvSpPr/>
          <p:nvPr/>
        </p:nvSpPr>
        <p:spPr>
          <a:xfrm>
            <a:off x="548634" y="3155880"/>
            <a:ext cx="11125269" cy="97455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6F1A8BBF-9E61-3049-451D-98EC825ACF51}"/>
              </a:ext>
            </a:extLst>
          </p:cNvPr>
          <p:cNvSpPr/>
          <p:nvPr/>
        </p:nvSpPr>
        <p:spPr>
          <a:xfrm>
            <a:off x="568684" y="4585433"/>
            <a:ext cx="11125269" cy="97455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496165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A48F34-724B-8F08-65E0-86DA70A6D4C9}"/>
              </a:ext>
            </a:extLst>
          </p:cNvPr>
          <p:cNvSpPr>
            <a:spLocks noGrp="1"/>
          </p:cNvSpPr>
          <p:nvPr>
            <p:ph sz="quarter" idx="18"/>
          </p:nvPr>
        </p:nvSpPr>
        <p:spPr>
          <a:xfrm>
            <a:off x="538799" y="2373661"/>
            <a:ext cx="11160124" cy="2628123"/>
          </a:xfrm>
        </p:spPr>
        <p:txBody>
          <a:bodyPr vert="horz" lIns="0" tIns="0" rIns="0" bIns="0" spcCol="137160" rtlCol="0" anchor="t">
            <a:noAutofit/>
          </a:bodyPr>
          <a:lstStyle/>
          <a:p>
            <a:pPr marL="0" lvl="1" indent="0">
              <a:buNone/>
            </a:pPr>
            <a:r>
              <a:rPr lang="fr-BE" sz="1800" dirty="0"/>
              <a:t>Les requérants ont joint à leur offre une annexe reprenant deux publications au Moniteur belge. Il résulte de celles-ci que c’est la </a:t>
            </a:r>
            <a:r>
              <a:rPr lang="fr-BE" sz="1800" dirty="0" err="1"/>
              <a:t>SRL</a:t>
            </a:r>
            <a:r>
              <a:rPr lang="fr-BE" sz="1800" dirty="0"/>
              <a:t> </a:t>
            </a:r>
            <a:r>
              <a:rPr lang="fr-BE" sz="1800" dirty="0" err="1"/>
              <a:t>ATACO</a:t>
            </a:r>
            <a:r>
              <a:rPr lang="fr-BE" sz="1800" dirty="0"/>
              <a:t> (personne morale) qui est l’administrateur unique de la </a:t>
            </a:r>
            <a:r>
              <a:rPr lang="fr-BE" sz="1800" dirty="0" err="1"/>
              <a:t>SRL</a:t>
            </a:r>
            <a:r>
              <a:rPr lang="fr-BE" sz="1800" dirty="0"/>
              <a:t> TAROS « </a:t>
            </a:r>
            <a:r>
              <a:rPr lang="fr-BE" sz="1800" i="1" dirty="0"/>
              <a:t>Conformément à l’article 12 des statuts de la </a:t>
            </a:r>
            <a:r>
              <a:rPr lang="fr-BE" sz="1800" i="1" dirty="0" err="1"/>
              <a:t>SRL</a:t>
            </a:r>
            <a:r>
              <a:rPr lang="fr-BE" sz="1800" i="1" dirty="0"/>
              <a:t> TAROS et à l’article 5:73 du Code des sociétés et des associations, la </a:t>
            </a:r>
            <a:r>
              <a:rPr lang="fr-BE" sz="1800" i="1" dirty="0" err="1"/>
              <a:t>SRL</a:t>
            </a:r>
            <a:r>
              <a:rPr lang="fr-BE" sz="1800" i="1" dirty="0"/>
              <a:t> </a:t>
            </a:r>
            <a:r>
              <a:rPr lang="fr-BE" sz="1800" i="1" dirty="0" err="1"/>
              <a:t>ATACO</a:t>
            </a:r>
            <a:r>
              <a:rPr lang="fr-BE" sz="1800" i="1" dirty="0"/>
              <a:t> dispose du pouvoir de gestion ainsi que du pouvoir de représenter la </a:t>
            </a:r>
            <a:r>
              <a:rPr lang="fr-BE" sz="1800" i="1" dirty="0" err="1"/>
              <a:t>SRL</a:t>
            </a:r>
            <a:r>
              <a:rPr lang="fr-BE" sz="1800" i="1" dirty="0"/>
              <a:t> TAROS et donc du pouvoir d’engager cette dernière pour la conclusion du marché litigieux </a:t>
            </a:r>
            <a:r>
              <a:rPr lang="fr-BE" sz="1800" dirty="0"/>
              <a:t>».</a:t>
            </a:r>
          </a:p>
          <a:p>
            <a:pPr marL="0" lvl="1" indent="0">
              <a:buNone/>
            </a:pPr>
            <a:endParaRPr lang="fr-BE" sz="1000" dirty="0">
              <a:cs typeface="Arial" panose="020B0604020202020204"/>
            </a:endParaRPr>
          </a:p>
          <a:p>
            <a:pPr marL="0" lvl="1" indent="0">
              <a:buNone/>
            </a:pPr>
            <a:r>
              <a:rPr lang="fr-BE" sz="1800" dirty="0"/>
              <a:t>L’article 2:55 du CSA régit le cas d’une personne moral assumant un mandat de membre d’un organe d’administration et impose que soit désignée une personne physique comme « représentant permanant » chargé de l’exécution du mandat en question. </a:t>
            </a:r>
            <a:endParaRPr lang="fr-BE" sz="1800" dirty="0">
              <a:cs typeface="Arial"/>
            </a:endParaRPr>
          </a:p>
          <a:p>
            <a:pPr marL="461645" lvl="1" indent="-236220"/>
            <a:endParaRPr lang="fr-BE" sz="1800" dirty="0">
              <a:cs typeface="Arial"/>
            </a:endParaRPr>
          </a:p>
        </p:txBody>
      </p:sp>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32250"/>
            <a:ext cx="11160124" cy="435600"/>
          </a:xfrm>
        </p:spPr>
        <p:txBody>
          <a:bodyPr>
            <a:normAutofit/>
          </a:bodyPr>
          <a:lstStyle/>
          <a:p>
            <a:r>
              <a:rPr lang="fr-BE" b="0" dirty="0">
                <a:latin typeface="Cambria"/>
                <a:ea typeface="Cambria"/>
              </a:rPr>
              <a:t>Le pouvoir de signature du représentant permanant - Engagement de la </a:t>
            </a:r>
            <a:r>
              <a:rPr lang="fr-BE" b="0" dirty="0" err="1">
                <a:latin typeface="Cambria"/>
                <a:ea typeface="Cambria"/>
              </a:rPr>
              <a:t>SRL</a:t>
            </a:r>
            <a:r>
              <a:rPr lang="fr-BE" b="0" dirty="0">
                <a:latin typeface="Cambria"/>
                <a:ea typeface="Cambria"/>
              </a:rPr>
              <a:t> Taros</a:t>
            </a:r>
            <a:endParaRPr lang="en-US" b="0" dirty="0">
              <a:latin typeface="Cambria"/>
              <a:ea typeface="Cambria"/>
            </a:endParaRPr>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37</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D88BBB9F-BBDA-474A-93B3-053890032983}"/>
              </a:ext>
            </a:extLst>
          </p:cNvPr>
          <p:cNvSpPr txBox="1">
            <a:spLocks/>
          </p:cNvSpPr>
          <p:nvPr/>
        </p:nvSpPr>
        <p:spPr>
          <a:xfrm>
            <a:off x="523151" y="761705"/>
            <a:ext cx="1088398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B494D491-EDA3-C647-F0D0-1914AB35DB3A}"/>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4" name="Content Placeholder 1">
            <a:extLst>
              <a:ext uri="{FF2B5EF4-FFF2-40B4-BE49-F238E27FC236}">
                <a16:creationId xmlns:a16="http://schemas.microsoft.com/office/drawing/2014/main" id="{70C2C61B-DCE2-7B04-71C1-4A4F734206D1}"/>
              </a:ext>
            </a:extLst>
          </p:cNvPr>
          <p:cNvSpPr txBox="1">
            <a:spLocks/>
          </p:cNvSpPr>
          <p:nvPr/>
        </p:nvSpPr>
        <p:spPr>
          <a:xfrm>
            <a:off x="800100" y="5176175"/>
            <a:ext cx="10607040" cy="836005"/>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600" dirty="0"/>
              <a:t>« </a:t>
            </a:r>
            <a:r>
              <a:rPr lang="fr-BE" sz="1600" i="1" dirty="0"/>
              <a:t>En l’occurrence, il ressort des mêmes actes publiés au Moniteur belge les 5 et 8 octobre 2020, que, par décision des administrateurs de la </a:t>
            </a:r>
            <a:r>
              <a:rPr lang="fr-BE" sz="1600" i="1" dirty="0" err="1"/>
              <a:t>SRL</a:t>
            </a:r>
            <a:r>
              <a:rPr lang="fr-BE" sz="1600" i="1" dirty="0"/>
              <a:t> </a:t>
            </a:r>
            <a:r>
              <a:rPr lang="fr-BE" sz="1600" i="1" dirty="0" err="1"/>
              <a:t>ATACO</a:t>
            </a:r>
            <a:r>
              <a:rPr lang="fr-BE" sz="1600" i="1" dirty="0"/>
              <a:t> du 20 juillet 2020, </a:t>
            </a:r>
            <a:r>
              <a:rPr lang="fr-BE" sz="1600" i="1" dirty="0" err="1"/>
              <a:t>A.T</a:t>
            </a:r>
            <a:r>
              <a:rPr lang="fr-BE" sz="1600" i="1" dirty="0"/>
              <a:t>. est nommé « représentant permanent » de cette société pour l’exécution de son mandat comme administrateur unique de la </a:t>
            </a:r>
            <a:r>
              <a:rPr lang="fr-BE" sz="1600" i="1" dirty="0" err="1"/>
              <a:t>SRL</a:t>
            </a:r>
            <a:r>
              <a:rPr lang="fr-BE" sz="1600" i="1" dirty="0"/>
              <a:t> TAROS </a:t>
            </a:r>
            <a:r>
              <a:rPr lang="fr-BE" sz="1600" dirty="0"/>
              <a:t>».</a:t>
            </a:r>
            <a:endParaRPr lang="fr-BE" sz="1600" dirty="0">
              <a:cs typeface="Arial"/>
            </a:endParaRPr>
          </a:p>
          <a:p>
            <a:pPr marL="461645" lvl="1" indent="-236220"/>
            <a:endParaRPr lang="fr-BE" sz="1600" dirty="0">
              <a:cs typeface="Arial"/>
            </a:endParaRPr>
          </a:p>
        </p:txBody>
      </p:sp>
      <p:sp>
        <p:nvSpPr>
          <p:cNvPr id="15" name="Rectangle 14">
            <a:extLst>
              <a:ext uri="{FF2B5EF4-FFF2-40B4-BE49-F238E27FC236}">
                <a16:creationId xmlns:a16="http://schemas.microsoft.com/office/drawing/2014/main" id="{572E3477-16C7-1E54-33D1-54560876FDA2}"/>
              </a:ext>
            </a:extLst>
          </p:cNvPr>
          <p:cNvSpPr/>
          <p:nvPr/>
        </p:nvSpPr>
        <p:spPr>
          <a:xfrm>
            <a:off x="557254" y="5054063"/>
            <a:ext cx="11125269" cy="1042232"/>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26084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A48F34-724B-8F08-65E0-86DA70A6D4C9}"/>
              </a:ext>
            </a:extLst>
          </p:cNvPr>
          <p:cNvSpPr>
            <a:spLocks noGrp="1"/>
          </p:cNvSpPr>
          <p:nvPr>
            <p:ph sz="quarter" idx="18"/>
          </p:nvPr>
        </p:nvSpPr>
        <p:spPr>
          <a:xfrm>
            <a:off x="515939" y="4090848"/>
            <a:ext cx="11160124" cy="1856857"/>
          </a:xfrm>
        </p:spPr>
        <p:txBody>
          <a:bodyPr vert="horz" lIns="0" tIns="0" rIns="0" bIns="0" spcCol="137160" rtlCol="0" anchor="t">
            <a:noAutofit/>
          </a:bodyPr>
          <a:lstStyle/>
          <a:p>
            <a:pPr marL="0" lvl="1" indent="0">
              <a:buNone/>
            </a:pPr>
            <a:r>
              <a:rPr lang="fr-BE" sz="1800" dirty="0"/>
              <a:t>S’agissant de la preuve de la qualité de « représentant permanent » de </a:t>
            </a:r>
            <a:r>
              <a:rPr lang="fr-BE" sz="1800" dirty="0" err="1"/>
              <a:t>A.T</a:t>
            </a:r>
            <a:r>
              <a:rPr lang="fr-BE" sz="1800" dirty="0"/>
              <a:t>. pour exécuter le mandat d’administrateur unique de la </a:t>
            </a:r>
            <a:r>
              <a:rPr lang="fr-BE" sz="1800" dirty="0" err="1"/>
              <a:t>SRL</a:t>
            </a:r>
            <a:r>
              <a:rPr lang="fr-BE" sz="1800" dirty="0"/>
              <a:t> </a:t>
            </a:r>
            <a:r>
              <a:rPr lang="fr-BE" sz="1800" dirty="0" err="1"/>
              <a:t>ATACO</a:t>
            </a:r>
            <a:r>
              <a:rPr lang="fr-BE" sz="1800" dirty="0"/>
              <a:t> auprès de la </a:t>
            </a:r>
            <a:r>
              <a:rPr lang="fr-BE" sz="1800" dirty="0" err="1"/>
              <a:t>SRL</a:t>
            </a:r>
            <a:r>
              <a:rPr lang="fr-BE" sz="1800" dirty="0"/>
              <a:t> TAROS, elle paraît ressortir, à suffisance, des documents joints à l’offre des requérantes, en particulier les actes publiés au Moniteur belge les 5 et 8 octobre 2020, qui renvoient à la décision des administrateurs de la </a:t>
            </a:r>
            <a:r>
              <a:rPr lang="fr-BE" sz="1800" dirty="0" err="1"/>
              <a:t>SRL</a:t>
            </a:r>
            <a:r>
              <a:rPr lang="fr-BE" sz="1800" dirty="0"/>
              <a:t> </a:t>
            </a:r>
            <a:r>
              <a:rPr lang="fr-BE" sz="1800" dirty="0" err="1"/>
              <a:t>ATACO</a:t>
            </a:r>
            <a:r>
              <a:rPr lang="fr-BE" sz="1800" dirty="0"/>
              <a:t>, adoptée en date du 20 juillet 2020 de nommer </a:t>
            </a:r>
            <a:r>
              <a:rPr lang="fr-BE" sz="1800" dirty="0" err="1"/>
              <a:t>A.T</a:t>
            </a:r>
            <a:r>
              <a:rPr lang="fr-BE" sz="1800" dirty="0"/>
              <a:t>. comme « représentant permanent » de la </a:t>
            </a:r>
            <a:r>
              <a:rPr lang="fr-BE" sz="1800" dirty="0" err="1"/>
              <a:t>SRL</a:t>
            </a:r>
            <a:r>
              <a:rPr lang="fr-BE" sz="1800" dirty="0"/>
              <a:t> </a:t>
            </a:r>
            <a:r>
              <a:rPr lang="fr-BE" sz="1800" dirty="0" err="1"/>
              <a:t>ATACO</a:t>
            </a:r>
            <a:r>
              <a:rPr lang="fr-BE" sz="1800" dirty="0"/>
              <a:t> pour l’exécution de son mandat comme administrateur de la </a:t>
            </a:r>
            <a:r>
              <a:rPr lang="fr-BE" sz="1800" dirty="0" err="1"/>
              <a:t>SRL</a:t>
            </a:r>
            <a:r>
              <a:rPr lang="fr-BE" sz="1800" dirty="0"/>
              <a:t> TAROS (anciennement dénommée </a:t>
            </a:r>
            <a:r>
              <a:rPr lang="fr-BE" sz="1800" dirty="0" err="1"/>
              <a:t>SRL</a:t>
            </a:r>
            <a:r>
              <a:rPr lang="fr-BE" sz="1800" dirty="0"/>
              <a:t> </a:t>
            </a:r>
            <a:r>
              <a:rPr lang="fr-BE" sz="1800" dirty="0" err="1"/>
              <a:t>Soloc</a:t>
            </a:r>
            <a:r>
              <a:rPr lang="fr-BE" sz="1800" dirty="0"/>
              <a:t> Belgium) ».</a:t>
            </a:r>
            <a:endParaRPr lang="fr-BE" sz="1800" dirty="0">
              <a:cs typeface="Arial"/>
            </a:endParaRPr>
          </a:p>
          <a:p>
            <a:pPr marL="461645" lvl="1" indent="-236220"/>
            <a:endParaRPr lang="fr-BE" sz="1800" dirty="0">
              <a:cs typeface="Arial"/>
            </a:endParaRPr>
          </a:p>
          <a:p>
            <a:pPr marL="461645" lvl="1" indent="-236220"/>
            <a:endParaRPr lang="fr-BE" sz="1800" dirty="0">
              <a:cs typeface="Arial"/>
            </a:endParaRPr>
          </a:p>
        </p:txBody>
      </p:sp>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32250"/>
            <a:ext cx="11160124" cy="435600"/>
          </a:xfrm>
        </p:spPr>
        <p:txBody>
          <a:bodyPr>
            <a:normAutofit/>
          </a:bodyPr>
          <a:lstStyle/>
          <a:p>
            <a:r>
              <a:rPr lang="fr-BE" b="0" dirty="0">
                <a:latin typeface="Cambria"/>
                <a:ea typeface="Cambria"/>
              </a:rPr>
              <a:t>Le pouvoir de signature du représentant permanant - Engagement de la </a:t>
            </a:r>
            <a:r>
              <a:rPr lang="fr-BE" b="0" dirty="0" err="1">
                <a:latin typeface="Cambria"/>
                <a:ea typeface="Cambria"/>
              </a:rPr>
              <a:t>SRL</a:t>
            </a:r>
            <a:r>
              <a:rPr lang="fr-BE" b="0" dirty="0">
                <a:latin typeface="Cambria"/>
                <a:ea typeface="Cambria"/>
              </a:rPr>
              <a:t> Taros</a:t>
            </a:r>
          </a:p>
          <a:p>
            <a:endParaRPr lang="fr-BE" b="0" dirty="0">
              <a:ea typeface="Cambria"/>
            </a:endParaRPr>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38</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F517D428-E826-A230-67C1-3CDC06860733}"/>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1EC9B7B6-D982-15F0-8D7F-7436CC972EDB}"/>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4" name="Rectangle 13">
            <a:extLst>
              <a:ext uri="{FF2B5EF4-FFF2-40B4-BE49-F238E27FC236}">
                <a16:creationId xmlns:a16="http://schemas.microsoft.com/office/drawing/2014/main" id="{E14B61F2-C992-6913-820A-D7F022BA3E33}"/>
              </a:ext>
            </a:extLst>
          </p:cNvPr>
          <p:cNvSpPr/>
          <p:nvPr/>
        </p:nvSpPr>
        <p:spPr>
          <a:xfrm>
            <a:off x="515937" y="2407116"/>
            <a:ext cx="11125269" cy="13708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ontent Placeholder 1">
            <a:extLst>
              <a:ext uri="{FF2B5EF4-FFF2-40B4-BE49-F238E27FC236}">
                <a16:creationId xmlns:a16="http://schemas.microsoft.com/office/drawing/2014/main" id="{30E0E9D2-BC8E-FEDA-E909-FEC9097D188C}"/>
              </a:ext>
            </a:extLst>
          </p:cNvPr>
          <p:cNvSpPr txBox="1">
            <a:spLocks/>
          </p:cNvSpPr>
          <p:nvPr/>
        </p:nvSpPr>
        <p:spPr>
          <a:xfrm>
            <a:off x="550794" y="2573017"/>
            <a:ext cx="10677253" cy="1165918"/>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225425" lvl="1" indent="0">
              <a:buFont typeface="Arial" panose="020B0604020202020204" pitchFamily="34" charset="0"/>
              <a:buNone/>
            </a:pPr>
            <a:r>
              <a:rPr lang="fr-BE" sz="1600" dirty="0"/>
              <a:t>« </a:t>
            </a:r>
            <a:r>
              <a:rPr lang="fr-BE" sz="1600" i="1" dirty="0"/>
              <a:t>Les motifs de l’acte attaqué – qui se limitent à indiquer que « [le] texte [de l’article 12 des statuts] ne suffit pas » au motif que « représenter valablement ne veut pas forcément dire qu’elle peut signer et donc engager la société » et que « par ailleurs, vis-à-vis des tiers et en justice…cela n’est pas suffisamment précis » – paraissent prima facie inexacts, compte tenu des éléments qui viennent d’être exposés </a:t>
            </a:r>
            <a:r>
              <a:rPr lang="fr-BE" sz="1600" dirty="0"/>
              <a:t>».</a:t>
            </a:r>
            <a:endParaRPr lang="en-US" sz="1600" dirty="0"/>
          </a:p>
          <a:p>
            <a:pPr marL="225425" lvl="1" indent="0">
              <a:buNone/>
            </a:pPr>
            <a:endParaRPr lang="fr-BE" sz="1600" dirty="0">
              <a:cs typeface="Arial"/>
            </a:endParaRPr>
          </a:p>
          <a:p>
            <a:pPr marL="461645" lvl="1" indent="-236220"/>
            <a:endParaRPr lang="fr-BE" sz="1600" dirty="0">
              <a:cs typeface="Arial"/>
            </a:endParaRPr>
          </a:p>
        </p:txBody>
      </p:sp>
    </p:spTree>
    <p:extLst>
      <p:ext uri="{BB962C8B-B14F-4D97-AF65-F5344CB8AC3E}">
        <p14:creationId xmlns:p14="http://schemas.microsoft.com/office/powerpoint/2010/main" val="27976381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56436"/>
            <a:ext cx="11160124" cy="435600"/>
          </a:xfrm>
        </p:spPr>
        <p:txBody>
          <a:bodyPr>
            <a:normAutofit/>
          </a:bodyPr>
          <a:lstStyle/>
          <a:p>
            <a:r>
              <a:rPr lang="fr-BE" b="0" dirty="0">
                <a:latin typeface="Cambria"/>
                <a:ea typeface="Cambria"/>
              </a:rPr>
              <a:t>Le pouvoir de signature de </a:t>
            </a:r>
            <a:r>
              <a:rPr lang="fr-BE" b="0" dirty="0" err="1">
                <a:latin typeface="Cambria"/>
                <a:ea typeface="Cambria"/>
              </a:rPr>
              <a:t>A.T</a:t>
            </a:r>
            <a:r>
              <a:rPr lang="fr-BE" b="0" dirty="0">
                <a:latin typeface="Cambria"/>
                <a:ea typeface="Cambria"/>
              </a:rPr>
              <a:t>. afin d’engager la SA </a:t>
            </a:r>
            <a:r>
              <a:rPr lang="fr-BE" b="0" dirty="0" err="1">
                <a:latin typeface="Cambria"/>
                <a:ea typeface="Cambria"/>
              </a:rPr>
              <a:t>TRBA</a:t>
            </a:r>
            <a:endParaRPr lang="en-US" b="0" dirty="0"/>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39</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058CE132-A866-4107-B67F-AC208FC2B984}"/>
              </a:ext>
            </a:extLst>
          </p:cNvPr>
          <p:cNvSpPr txBox="1">
            <a:spLocks/>
          </p:cNvSpPr>
          <p:nvPr/>
        </p:nvSpPr>
        <p:spPr>
          <a:xfrm>
            <a:off x="523151" y="761705"/>
            <a:ext cx="1080397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37257E6D-D986-5A52-8BCC-6856EB81164F}"/>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4" name="Content Placeholder 1">
            <a:extLst>
              <a:ext uri="{FF2B5EF4-FFF2-40B4-BE49-F238E27FC236}">
                <a16:creationId xmlns:a16="http://schemas.microsoft.com/office/drawing/2014/main" id="{DAAA785D-F517-3008-9331-611208249B7A}"/>
              </a:ext>
            </a:extLst>
          </p:cNvPr>
          <p:cNvSpPr txBox="1">
            <a:spLocks/>
          </p:cNvSpPr>
          <p:nvPr/>
        </p:nvSpPr>
        <p:spPr>
          <a:xfrm>
            <a:off x="515939" y="2305081"/>
            <a:ext cx="11160124" cy="4426554"/>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lgn="ctr">
              <a:buFont typeface="Arial" panose="020B0604020202020204" pitchFamily="34" charset="0"/>
              <a:buNone/>
            </a:pPr>
            <a:r>
              <a:rPr lang="fr-BE" b="1" dirty="0" err="1"/>
              <a:t>A.T</a:t>
            </a:r>
            <a:r>
              <a:rPr lang="fr-BE" b="1" dirty="0"/>
              <a:t>. </a:t>
            </a:r>
          </a:p>
          <a:p>
            <a:pPr marL="0" indent="0" algn="ctr">
              <a:buFont typeface="Arial" panose="020B0604020202020204" pitchFamily="34" charset="0"/>
              <a:buNone/>
            </a:pPr>
            <a:endParaRPr lang="fr-BE" dirty="0"/>
          </a:p>
          <a:p>
            <a:pPr marL="0" indent="0" algn="ctr">
              <a:buFont typeface="Arial" panose="020B0604020202020204" pitchFamily="34" charset="0"/>
              <a:buNone/>
            </a:pPr>
            <a:r>
              <a:rPr lang="fr-BE" dirty="0"/>
              <a:t>a reçu procuration de P.S. </a:t>
            </a:r>
          </a:p>
          <a:p>
            <a:pPr marL="0" indent="0" algn="ctr">
              <a:buFont typeface="Arial" panose="020B0604020202020204" pitchFamily="34" charset="0"/>
              <a:buNone/>
            </a:pPr>
            <a:endParaRPr lang="fr-BE" dirty="0"/>
          </a:p>
          <a:p>
            <a:pPr marL="0" indent="0" algn="ctr">
              <a:buFont typeface="Arial" panose="020B0604020202020204" pitchFamily="34" charset="0"/>
              <a:buNone/>
            </a:pPr>
            <a:r>
              <a:rPr lang="fr-BE" dirty="0">
                <a:cs typeface="Arial"/>
              </a:rPr>
              <a:t>R</a:t>
            </a:r>
            <a:r>
              <a:rPr lang="fr-BE" sz="2000" dirty="0">
                <a:cs typeface="Arial"/>
              </a:rPr>
              <a:t>eprésentant permanent de </a:t>
            </a:r>
            <a:r>
              <a:rPr lang="fr-BE" sz="2000" dirty="0" err="1">
                <a:cs typeface="Arial"/>
              </a:rPr>
              <a:t>GSD</a:t>
            </a:r>
            <a:r>
              <a:rPr lang="fr-BE" sz="2000" dirty="0">
                <a:cs typeface="Arial"/>
              </a:rPr>
              <a:t> S.A. </a:t>
            </a:r>
            <a:r>
              <a:rPr lang="fr-BE" sz="2000" dirty="0" err="1">
                <a:cs typeface="Arial"/>
              </a:rPr>
              <a:t>Invests</a:t>
            </a:r>
            <a:endParaRPr lang="fr-BE" sz="2000" dirty="0">
              <a:cs typeface="Arial"/>
            </a:endParaRPr>
          </a:p>
          <a:p>
            <a:pPr marL="0" indent="0" algn="ctr">
              <a:buFont typeface="Arial" panose="020B0604020202020204" pitchFamily="34" charset="0"/>
              <a:buNone/>
            </a:pPr>
            <a:endParaRPr lang="fr-BE" dirty="0">
              <a:cs typeface="Arial"/>
            </a:endParaRPr>
          </a:p>
          <a:p>
            <a:pPr marL="0" indent="0" algn="ctr">
              <a:buFont typeface="Arial" panose="020B0604020202020204" pitchFamily="34" charset="0"/>
              <a:buNone/>
            </a:pPr>
            <a:r>
              <a:rPr lang="fr-BE" dirty="0">
                <a:cs typeface="Arial"/>
              </a:rPr>
              <a:t>A</a:t>
            </a:r>
            <a:r>
              <a:rPr lang="fr-BE" sz="2000" dirty="0">
                <a:cs typeface="Arial"/>
              </a:rPr>
              <a:t>dministrateur délégué de S.A. </a:t>
            </a:r>
            <a:r>
              <a:rPr lang="fr-BE" sz="2000" dirty="0" err="1">
                <a:cs typeface="Arial"/>
              </a:rPr>
              <a:t>TRBA</a:t>
            </a:r>
            <a:r>
              <a:rPr lang="fr-BE" sz="2000" dirty="0">
                <a:cs typeface="Arial"/>
              </a:rPr>
              <a:t> </a:t>
            </a:r>
          </a:p>
          <a:p>
            <a:pPr marL="0" indent="0" algn="ctr">
              <a:buFont typeface="Arial" panose="020B0604020202020204" pitchFamily="34" charset="0"/>
              <a:buNone/>
            </a:pPr>
            <a:endParaRPr lang="fr-BE" sz="2000" dirty="0">
              <a:cs typeface="Arial"/>
            </a:endParaRPr>
          </a:p>
          <a:p>
            <a:pPr marL="0" indent="0" algn="ctr">
              <a:buFont typeface="Arial" panose="020B0604020202020204" pitchFamily="34" charset="0"/>
              <a:buNone/>
            </a:pPr>
            <a:r>
              <a:rPr lang="fr-BE" sz="3200" b="1" i="1" dirty="0"/>
              <a:t>OK</a:t>
            </a:r>
            <a:endParaRPr lang="fr-BE" sz="3200" b="1" dirty="0">
              <a:cs typeface="Arial" panose="020B0604020202020204"/>
            </a:endParaRPr>
          </a:p>
          <a:p>
            <a:pPr marL="0" indent="0" algn="ctr">
              <a:buFont typeface="Arial" panose="020B0604020202020204" pitchFamily="34" charset="0"/>
              <a:buNone/>
            </a:pPr>
            <a:endParaRPr lang="fr-BE" dirty="0"/>
          </a:p>
        </p:txBody>
      </p:sp>
      <p:sp>
        <p:nvSpPr>
          <p:cNvPr id="15" name="Arrow: Down 14">
            <a:extLst>
              <a:ext uri="{FF2B5EF4-FFF2-40B4-BE49-F238E27FC236}">
                <a16:creationId xmlns:a16="http://schemas.microsoft.com/office/drawing/2014/main" id="{BD5244BB-3A25-C69D-9CF5-21AA02ADA529}"/>
              </a:ext>
            </a:extLst>
          </p:cNvPr>
          <p:cNvSpPr/>
          <p:nvPr/>
        </p:nvSpPr>
        <p:spPr>
          <a:xfrm>
            <a:off x="6015990" y="2780496"/>
            <a:ext cx="121920" cy="342900"/>
          </a:xfrm>
          <a:prstGeom prst="down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Arrow: Down 15">
            <a:extLst>
              <a:ext uri="{FF2B5EF4-FFF2-40B4-BE49-F238E27FC236}">
                <a16:creationId xmlns:a16="http://schemas.microsoft.com/office/drawing/2014/main" id="{83440F60-0C8E-41C5-7EF6-3DB411B0D459}"/>
              </a:ext>
            </a:extLst>
          </p:cNvPr>
          <p:cNvSpPr/>
          <p:nvPr/>
        </p:nvSpPr>
        <p:spPr>
          <a:xfrm>
            <a:off x="6031230" y="3589020"/>
            <a:ext cx="121920" cy="342900"/>
          </a:xfrm>
          <a:prstGeom prst="down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Down 16">
            <a:extLst>
              <a:ext uri="{FF2B5EF4-FFF2-40B4-BE49-F238E27FC236}">
                <a16:creationId xmlns:a16="http://schemas.microsoft.com/office/drawing/2014/main" id="{CB651C90-9AEE-ACFB-292F-4D285752D5AF}"/>
              </a:ext>
            </a:extLst>
          </p:cNvPr>
          <p:cNvSpPr/>
          <p:nvPr/>
        </p:nvSpPr>
        <p:spPr>
          <a:xfrm>
            <a:off x="6025515" y="5279409"/>
            <a:ext cx="163830" cy="487717"/>
          </a:xfrm>
          <a:prstGeom prst="down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Down 19">
            <a:extLst>
              <a:ext uri="{FF2B5EF4-FFF2-40B4-BE49-F238E27FC236}">
                <a16:creationId xmlns:a16="http://schemas.microsoft.com/office/drawing/2014/main" id="{38282992-33F6-E96A-F1CE-52CC57D55A15}"/>
              </a:ext>
            </a:extLst>
          </p:cNvPr>
          <p:cNvSpPr/>
          <p:nvPr/>
        </p:nvSpPr>
        <p:spPr>
          <a:xfrm>
            <a:off x="6031230" y="4446664"/>
            <a:ext cx="121920" cy="342900"/>
          </a:xfrm>
          <a:prstGeom prst="down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9067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08E9E47-EAF8-5906-854C-41A8D2241144}"/>
              </a:ext>
            </a:extLst>
          </p:cNvPr>
          <p:cNvSpPr/>
          <p:nvPr/>
        </p:nvSpPr>
        <p:spPr>
          <a:xfrm>
            <a:off x="568774" y="2038411"/>
            <a:ext cx="11072434" cy="3356550"/>
          </a:xfrm>
          <a:prstGeom prst="rect">
            <a:avLst/>
          </a:prstGeom>
          <a:solidFill>
            <a:srgbClr val="EEF4F8"/>
          </a:solidFill>
          <a:ln>
            <a:solidFill>
              <a:srgbClr val="EEF4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E8DF125A-F9A7-4529-B083-D1B4AE57244F}"/>
              </a:ext>
            </a:extLst>
          </p:cNvPr>
          <p:cNvSpPr>
            <a:spLocks noGrp="1"/>
          </p:cNvSpPr>
          <p:nvPr>
            <p:ph sz="quarter" idx="18"/>
          </p:nvPr>
        </p:nvSpPr>
        <p:spPr>
          <a:xfrm>
            <a:off x="1017270" y="2459386"/>
            <a:ext cx="9738360" cy="2514600"/>
          </a:xfrm>
        </p:spPr>
        <p:txBody>
          <a:bodyPr vert="horz" lIns="0" tIns="0" rIns="0" bIns="0" spcCol="137160" rtlCol="0" anchor="t">
            <a:noAutofit/>
          </a:bodyPr>
          <a:lstStyle/>
          <a:p>
            <a:pPr marL="229870" indent="-229870">
              <a:buClr>
                <a:schemeClr val="accent6"/>
              </a:buClr>
            </a:pPr>
            <a:r>
              <a:rPr lang="nl-BE" dirty="0"/>
              <a:t>Étude des tendances et des thèmes actuels en matière de marchés publics à l'aide de la jurisprudence récente du Conseil d'Etat (septembre 2022 – septembre 2023) en matière de passation des marchés publics.</a:t>
            </a:r>
            <a:endParaRPr lang="en-US" dirty="0"/>
          </a:p>
          <a:p>
            <a:pPr marL="229870" indent="-229870">
              <a:buClr>
                <a:schemeClr val="accent6"/>
              </a:buClr>
            </a:pPr>
            <a:r>
              <a:rPr lang="nl-BE" dirty="0"/>
              <a:t>La présentation se concentre sur les </a:t>
            </a:r>
            <a:r>
              <a:rPr lang="nl-BE" i="1" dirty="0"/>
              <a:t>points à retenir </a:t>
            </a:r>
            <a:r>
              <a:rPr lang="nl-BE" dirty="0"/>
              <a:t>et les </a:t>
            </a:r>
            <a:r>
              <a:rPr lang="nl-BE" i="1" dirty="0"/>
              <a:t>enseignements </a:t>
            </a:r>
            <a:r>
              <a:rPr lang="nl-BE" dirty="0"/>
              <a:t>pour la pratique.</a:t>
            </a:r>
            <a:endParaRPr lang="nl-BE" dirty="0">
              <a:cs typeface="Arial"/>
            </a:endParaRPr>
          </a:p>
          <a:p>
            <a:pPr marL="229870" indent="-229870">
              <a:buClr>
                <a:schemeClr val="accent6"/>
              </a:buClr>
            </a:pPr>
            <a:r>
              <a:rPr lang="nl-BE" dirty="0"/>
              <a:t>Les slides sont établies de manière circonstantiée afin de servir de matériel de référence.</a:t>
            </a:r>
            <a:endParaRPr lang="nl-BE" dirty="0">
              <a:cs typeface="Arial"/>
            </a:endParaRPr>
          </a:p>
        </p:txBody>
      </p:sp>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4</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a:t>Nation Tender Day – 19 </a:t>
            </a:r>
            <a:r>
              <a:rPr lang="en-US" err="1"/>
              <a:t>octobre</a:t>
            </a:r>
            <a:r>
              <a:rPr lang="en-US"/>
              <a:t> 2023</a:t>
            </a:r>
          </a:p>
        </p:txBody>
      </p:sp>
      <p:sp>
        <p:nvSpPr>
          <p:cNvPr id="5" name="Title 5">
            <a:extLst>
              <a:ext uri="{FF2B5EF4-FFF2-40B4-BE49-F238E27FC236}">
                <a16:creationId xmlns:a16="http://schemas.microsoft.com/office/drawing/2014/main" id="{12430ED2-950B-5090-9AF1-704F737CB87A}"/>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a:solidFill>
                  <a:srgbClr val="0073CF"/>
                </a:solidFill>
              </a:rPr>
              <a:t>Méthodologie et format de la présentation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67918CB1-37D2-368B-6508-309D80A6974B}"/>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INTRODUCTION</a:t>
            </a:r>
            <a:endParaRPr kumimoji="0" lang="en-US" sz="12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Tree>
    <p:extLst>
      <p:ext uri="{BB962C8B-B14F-4D97-AF65-F5344CB8AC3E}">
        <p14:creationId xmlns:p14="http://schemas.microsoft.com/office/powerpoint/2010/main" val="39353363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a:extLst>
              <a:ext uri="{FF2B5EF4-FFF2-40B4-BE49-F238E27FC236}">
                <a16:creationId xmlns:a16="http://schemas.microsoft.com/office/drawing/2014/main" id="{44125669-FCF5-3897-3F52-7A5006B38837}"/>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4EA48F34-724B-8F08-65E0-86DA70A6D4C9}"/>
              </a:ext>
            </a:extLst>
          </p:cNvPr>
          <p:cNvSpPr>
            <a:spLocks noGrp="1"/>
          </p:cNvSpPr>
          <p:nvPr>
            <p:ph sz="quarter" idx="18"/>
          </p:nvPr>
        </p:nvSpPr>
        <p:spPr>
          <a:xfrm>
            <a:off x="527369" y="2383477"/>
            <a:ext cx="11160124" cy="342000"/>
          </a:xfrm>
        </p:spPr>
        <p:txBody>
          <a:bodyPr vert="horz" lIns="0" tIns="0" rIns="0" bIns="0" spcCol="137160" rtlCol="0" anchor="t">
            <a:noAutofit/>
          </a:bodyPr>
          <a:lstStyle/>
          <a:p>
            <a:pPr marL="0" lvl="1" indent="0" algn="just">
              <a:buNone/>
            </a:pPr>
            <a:r>
              <a:rPr lang="fr-BE" sz="1800" dirty="0"/>
              <a:t>La décision d’attribution indique : </a:t>
            </a:r>
            <a:endParaRPr lang="en-US" sz="1800" dirty="0"/>
          </a:p>
        </p:txBody>
      </p:sp>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22146"/>
            <a:ext cx="11160124" cy="435600"/>
          </a:xfrm>
        </p:spPr>
        <p:txBody>
          <a:bodyPr>
            <a:normAutofit/>
          </a:bodyPr>
          <a:lstStyle/>
          <a:p>
            <a:r>
              <a:rPr lang="fr-BE" b="0" dirty="0">
                <a:latin typeface="Cambria"/>
                <a:ea typeface="Cambria"/>
              </a:rPr>
              <a:t>Le pouvoir de signature de </a:t>
            </a:r>
            <a:r>
              <a:rPr lang="fr-BE" b="0" dirty="0" err="1">
                <a:latin typeface="Cambria"/>
                <a:ea typeface="Cambria"/>
              </a:rPr>
              <a:t>A.T</a:t>
            </a:r>
            <a:r>
              <a:rPr lang="fr-BE" b="0" dirty="0">
                <a:latin typeface="Cambria"/>
                <a:ea typeface="Cambria"/>
              </a:rPr>
              <a:t>. afin d’engager la SA </a:t>
            </a:r>
            <a:r>
              <a:rPr lang="fr-BE" b="0" dirty="0" err="1">
                <a:latin typeface="Cambria"/>
                <a:ea typeface="Cambria"/>
              </a:rPr>
              <a:t>TRBA</a:t>
            </a:r>
            <a:endParaRPr lang="en-US" b="0" dirty="0"/>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40</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9" name="Text Placeholder 1">
            <a:extLst>
              <a:ext uri="{FF2B5EF4-FFF2-40B4-BE49-F238E27FC236}">
                <a16:creationId xmlns:a16="http://schemas.microsoft.com/office/drawing/2014/main" id="{B8EC1193-BE58-DC32-72E4-7CFCD501268E}"/>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4" name="Content Placeholder 1">
            <a:extLst>
              <a:ext uri="{FF2B5EF4-FFF2-40B4-BE49-F238E27FC236}">
                <a16:creationId xmlns:a16="http://schemas.microsoft.com/office/drawing/2014/main" id="{DF479764-CB0F-EA1E-8311-588078430581}"/>
              </a:ext>
            </a:extLst>
          </p:cNvPr>
          <p:cNvSpPr txBox="1">
            <a:spLocks/>
          </p:cNvSpPr>
          <p:nvPr/>
        </p:nvSpPr>
        <p:spPr>
          <a:xfrm>
            <a:off x="963622" y="3163295"/>
            <a:ext cx="10192058" cy="2527185"/>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lvl="1" indent="0">
              <a:buFont typeface="Arial" panose="020B0604020202020204" pitchFamily="34" charset="0"/>
              <a:buNone/>
            </a:pPr>
            <a:r>
              <a:rPr lang="fr-BE" sz="1600" dirty="0"/>
              <a:t>« </a:t>
            </a:r>
            <a:r>
              <a:rPr lang="fr-BE" sz="1600" b="1" i="1" u="sng" dirty="0"/>
              <a:t>Les statuts fournis par la société ne permettent pas de définir si le signataire de l’offre a bien pouvoir de signature</a:t>
            </a:r>
            <a:r>
              <a:rPr lang="fr-BE" sz="1600" i="1" dirty="0"/>
              <a:t>. En effet, par administrateur délégué, il faut entendre “administrateur délégué à la gestion journalière”. Or, la jurisprudence ainsi que le CSC sont clairs la signature </a:t>
            </a:r>
            <a:r>
              <a:rPr lang="fr-BE" sz="1600" b="1" i="1" u="sng" dirty="0"/>
              <a:t>d’une offre engageant la société </a:t>
            </a:r>
            <a:r>
              <a:rPr lang="fr-BE" sz="1600" i="1" dirty="0"/>
              <a:t>à l’exécution d’un marché public </a:t>
            </a:r>
            <a:r>
              <a:rPr lang="fr-BE" sz="1600" b="1" i="1" u="sng" dirty="0"/>
              <a:t>ne peut, de manière générale, être considérée comme un acte relevant de la gestion journalière</a:t>
            </a:r>
            <a:r>
              <a:rPr lang="fr-BE" sz="1600" i="1" dirty="0"/>
              <a:t>. Par ailleurs, en tel cas, le soumissionnaire doit présenter dans son offre </a:t>
            </a:r>
            <a:r>
              <a:rPr lang="fr-BE" sz="1600" b="1" i="1" u="sng" dirty="0"/>
              <a:t>tout élément visant à démontrer que dans le cas d’espèce précis, la signature de l’offre peut être considérée comme un acte ressortissant de la gestion journalière de l’opérateur économique </a:t>
            </a:r>
            <a:r>
              <a:rPr lang="fr-BE" sz="1600" i="1" dirty="0"/>
              <a:t>– ce que n’a pas fait le soumissionnaire dans le cadre de ce marché. De plus, la compétence (ou non) de l’administrateur délégué à la gestion journalière pour signer une offre pour un marché public doit être distinguée de son pouvoir de représentation dans l’ordre externe. Le pouvoir de signature ne peut être confirmé en l’état</a:t>
            </a:r>
            <a:r>
              <a:rPr lang="fr-BE" sz="1600" dirty="0"/>
              <a:t> ».</a:t>
            </a:r>
            <a:endParaRPr lang="fr-BE" sz="1600" dirty="0">
              <a:cs typeface="Arial"/>
            </a:endParaRPr>
          </a:p>
        </p:txBody>
      </p:sp>
      <p:sp>
        <p:nvSpPr>
          <p:cNvPr id="15" name="Rectangle 14">
            <a:extLst>
              <a:ext uri="{FF2B5EF4-FFF2-40B4-BE49-F238E27FC236}">
                <a16:creationId xmlns:a16="http://schemas.microsoft.com/office/drawing/2014/main" id="{16B3069B-D0BD-071A-11C7-4C709CA2E673}"/>
              </a:ext>
            </a:extLst>
          </p:cNvPr>
          <p:cNvSpPr/>
          <p:nvPr/>
        </p:nvSpPr>
        <p:spPr>
          <a:xfrm>
            <a:off x="515937" y="2898606"/>
            <a:ext cx="11125269" cy="2999274"/>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571710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A48F34-724B-8F08-65E0-86DA70A6D4C9}"/>
              </a:ext>
            </a:extLst>
          </p:cNvPr>
          <p:cNvSpPr>
            <a:spLocks noGrp="1"/>
          </p:cNvSpPr>
          <p:nvPr>
            <p:ph sz="quarter" idx="18"/>
          </p:nvPr>
        </p:nvSpPr>
        <p:spPr>
          <a:xfrm>
            <a:off x="537203" y="2372046"/>
            <a:ext cx="11138859" cy="4509239"/>
          </a:xfrm>
        </p:spPr>
        <p:txBody>
          <a:bodyPr vert="horz" lIns="0" tIns="0" rIns="0" bIns="0" spcCol="137160" rtlCol="0" anchor="t">
            <a:noAutofit/>
          </a:bodyPr>
          <a:lstStyle/>
          <a:p>
            <a:pPr marL="0" lvl="1" indent="0">
              <a:buNone/>
            </a:pPr>
            <a:r>
              <a:rPr lang="fr-BE" sz="1800" dirty="0"/>
              <a:t>Les statuts de la SA </a:t>
            </a:r>
            <a:r>
              <a:rPr lang="fr-BE" sz="1800" dirty="0" err="1"/>
              <a:t>TRBA</a:t>
            </a:r>
            <a:r>
              <a:rPr lang="fr-BE" sz="1800" dirty="0"/>
              <a:t> : </a:t>
            </a:r>
            <a:endParaRPr lang="en-US" sz="1800" dirty="0"/>
          </a:p>
          <a:p>
            <a:pPr marL="0" lvl="1" indent="0">
              <a:buNone/>
            </a:pPr>
            <a:endParaRPr lang="fr-BE" sz="1800" dirty="0"/>
          </a:p>
          <a:p>
            <a:pPr marL="0" lvl="1" indent="0">
              <a:buNone/>
            </a:pPr>
            <a:endParaRPr lang="fr-BE" sz="1800" dirty="0"/>
          </a:p>
          <a:p>
            <a:pPr marL="0" lvl="1" indent="0">
              <a:buNone/>
            </a:pPr>
            <a:endParaRPr lang="fr-BE" sz="1800" dirty="0"/>
          </a:p>
          <a:p>
            <a:pPr marL="0" lvl="1" indent="0">
              <a:buNone/>
            </a:pPr>
            <a:endParaRPr lang="fr-BE" sz="1800" dirty="0"/>
          </a:p>
          <a:p>
            <a:pPr marL="0" lvl="1" indent="0">
              <a:buNone/>
            </a:pPr>
            <a:r>
              <a:rPr lang="fr-BE" sz="1800" dirty="0"/>
              <a:t>Cette disposition est une </a:t>
            </a:r>
            <a:r>
              <a:rPr lang="fr-BE" sz="1800"/>
              <a:t>simple mise </a:t>
            </a:r>
            <a:r>
              <a:rPr lang="fr-BE" sz="1800" dirty="0"/>
              <a:t>en œuvre de l’article 7:93 du CSA. Le </a:t>
            </a:r>
            <a:r>
              <a:rPr lang="fr-BE" sz="1800" dirty="0" err="1"/>
              <a:t>C.E</a:t>
            </a:r>
            <a:r>
              <a:rPr lang="fr-BE" sz="1800" dirty="0"/>
              <a:t>. indique à propos de cette disposition : </a:t>
            </a:r>
            <a:endParaRPr lang="fr-BE" sz="1800" dirty="0">
              <a:cs typeface="Arial"/>
            </a:endParaRPr>
          </a:p>
        </p:txBody>
      </p:sp>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22146"/>
            <a:ext cx="11160124" cy="435600"/>
          </a:xfrm>
        </p:spPr>
        <p:txBody>
          <a:bodyPr>
            <a:normAutofit/>
          </a:bodyPr>
          <a:lstStyle/>
          <a:p>
            <a:r>
              <a:rPr lang="fr-BE" b="0" dirty="0">
                <a:latin typeface="Cambria"/>
                <a:ea typeface="Cambria"/>
              </a:rPr>
              <a:t>Le pouvoir de signature de </a:t>
            </a:r>
            <a:r>
              <a:rPr lang="fr-BE" b="0" dirty="0" err="1">
                <a:latin typeface="Cambria"/>
                <a:ea typeface="Cambria"/>
              </a:rPr>
              <a:t>A.T</a:t>
            </a:r>
            <a:r>
              <a:rPr lang="fr-BE" b="0" dirty="0">
                <a:latin typeface="Cambria"/>
                <a:ea typeface="Cambria"/>
              </a:rPr>
              <a:t>. afin d’engager la SA </a:t>
            </a:r>
            <a:r>
              <a:rPr lang="fr-BE" b="0" dirty="0" err="1">
                <a:latin typeface="Cambria"/>
                <a:ea typeface="Cambria"/>
              </a:rPr>
              <a:t>TRBA</a:t>
            </a:r>
            <a:endParaRPr lang="en-US" b="0" dirty="0"/>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41</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77CE4CA6-AD86-2F77-FB68-E253E08CFCD8}"/>
              </a:ext>
            </a:extLst>
          </p:cNvPr>
          <p:cNvSpPr txBox="1">
            <a:spLocks/>
          </p:cNvSpPr>
          <p:nvPr/>
        </p:nvSpPr>
        <p:spPr>
          <a:xfrm>
            <a:off x="523151" y="761705"/>
            <a:ext cx="1089541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0A564A3E-1690-5AA9-B8B1-C7C2AFF82CBE}"/>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4" name="Content Placeholder 1">
            <a:extLst>
              <a:ext uri="{FF2B5EF4-FFF2-40B4-BE49-F238E27FC236}">
                <a16:creationId xmlns:a16="http://schemas.microsoft.com/office/drawing/2014/main" id="{E0404541-D500-75C0-52CC-3E4443A4B99C}"/>
              </a:ext>
            </a:extLst>
          </p:cNvPr>
          <p:cNvSpPr txBox="1">
            <a:spLocks/>
          </p:cNvSpPr>
          <p:nvPr/>
        </p:nvSpPr>
        <p:spPr>
          <a:xfrm>
            <a:off x="842211" y="4920233"/>
            <a:ext cx="10404909" cy="1169229"/>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lvl="1" indent="0">
              <a:buFont typeface="Arial" panose="020B0604020202020204" pitchFamily="34" charset="0"/>
              <a:buNone/>
            </a:pPr>
            <a:r>
              <a:rPr lang="fr-BE" sz="1800" dirty="0"/>
              <a:t>« </a:t>
            </a:r>
            <a:r>
              <a:rPr lang="fr-BE" sz="1800" i="1" dirty="0"/>
              <a:t>il se déduit de cette disposition que le pouvoir de représentation externe de la société anonyme appartient </a:t>
            </a:r>
            <a:r>
              <a:rPr lang="fr-BE" sz="1800" b="1" i="1" u="sng" dirty="0"/>
              <a:t>au conseil d’administration ou aux administrateurs qui sont statutairement désignés </a:t>
            </a:r>
            <a:r>
              <a:rPr lang="fr-BE" sz="1800" i="1" dirty="0"/>
              <a:t>à cette fin, en ce compris, le cas échéant, les administrateurs délégués qui sont membres du conseil d’administration et se voient, en outre, confier la gestion journalière de la société</a:t>
            </a:r>
            <a:r>
              <a:rPr lang="fr-BE" sz="1800" dirty="0"/>
              <a:t> ».</a:t>
            </a:r>
            <a:endParaRPr lang="fr-BE" sz="1800" dirty="0">
              <a:cs typeface="Arial"/>
            </a:endParaRPr>
          </a:p>
        </p:txBody>
      </p:sp>
      <p:sp>
        <p:nvSpPr>
          <p:cNvPr id="15" name="Rectangle 14">
            <a:extLst>
              <a:ext uri="{FF2B5EF4-FFF2-40B4-BE49-F238E27FC236}">
                <a16:creationId xmlns:a16="http://schemas.microsoft.com/office/drawing/2014/main" id="{E48A0651-7876-7E9A-848A-9F4069A0D3E2}"/>
              </a:ext>
            </a:extLst>
          </p:cNvPr>
          <p:cNvSpPr/>
          <p:nvPr/>
        </p:nvSpPr>
        <p:spPr>
          <a:xfrm>
            <a:off x="515937" y="2741034"/>
            <a:ext cx="11125269" cy="1169229"/>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156A11BC-77CC-80A2-0EDC-F8C48726F0E8}"/>
              </a:ext>
            </a:extLst>
          </p:cNvPr>
          <p:cNvSpPr/>
          <p:nvPr/>
        </p:nvSpPr>
        <p:spPr>
          <a:xfrm>
            <a:off x="523151" y="4779628"/>
            <a:ext cx="11125269" cy="1436141"/>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1">
            <a:extLst>
              <a:ext uri="{FF2B5EF4-FFF2-40B4-BE49-F238E27FC236}">
                <a16:creationId xmlns:a16="http://schemas.microsoft.com/office/drawing/2014/main" id="{5D9F4C9B-B750-46E4-D02C-92B910F2B9BC}"/>
              </a:ext>
            </a:extLst>
          </p:cNvPr>
          <p:cNvSpPr txBox="1">
            <a:spLocks/>
          </p:cNvSpPr>
          <p:nvPr/>
        </p:nvSpPr>
        <p:spPr>
          <a:xfrm>
            <a:off x="842211" y="2888026"/>
            <a:ext cx="10491537" cy="903330"/>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lvl="1" indent="0">
              <a:buFont typeface="Arial" panose="020B0604020202020204" pitchFamily="34" charset="0"/>
              <a:buNone/>
            </a:pPr>
            <a:r>
              <a:rPr lang="fr-BE" sz="1800" dirty="0"/>
              <a:t>« </a:t>
            </a:r>
            <a:r>
              <a:rPr lang="fr-BE" sz="1800" i="1" dirty="0"/>
              <a:t>Dans tous les actes judiciaires et extrajudiciaires, la société est représentée par un administrateur délégué. La société est en outre valablement liée par des mandataires spéciaux agissant dans les limites de leur mandat spécial </a:t>
            </a:r>
            <a:r>
              <a:rPr lang="fr-BE" sz="1800" dirty="0"/>
              <a:t>».</a:t>
            </a:r>
            <a:endParaRPr lang="fr-BE" sz="1800" dirty="0">
              <a:cs typeface="Arial"/>
            </a:endParaRPr>
          </a:p>
        </p:txBody>
      </p:sp>
    </p:spTree>
    <p:extLst>
      <p:ext uri="{BB962C8B-B14F-4D97-AF65-F5344CB8AC3E}">
        <p14:creationId xmlns:p14="http://schemas.microsoft.com/office/powerpoint/2010/main" val="26450914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A48F34-724B-8F08-65E0-86DA70A6D4C9}"/>
              </a:ext>
            </a:extLst>
          </p:cNvPr>
          <p:cNvSpPr>
            <a:spLocks noGrp="1"/>
          </p:cNvSpPr>
          <p:nvPr>
            <p:ph sz="quarter" idx="18"/>
          </p:nvPr>
        </p:nvSpPr>
        <p:spPr>
          <a:xfrm>
            <a:off x="537203" y="2349187"/>
            <a:ext cx="11138859" cy="3194364"/>
          </a:xfrm>
        </p:spPr>
        <p:txBody>
          <a:bodyPr vert="horz" lIns="0" tIns="0" rIns="0" bIns="0" spcCol="137160" rtlCol="0" anchor="t">
            <a:noAutofit/>
          </a:bodyPr>
          <a:lstStyle/>
          <a:p>
            <a:pPr marL="0" lvl="1" indent="0">
              <a:buNone/>
            </a:pPr>
            <a:r>
              <a:rPr lang="fr-BE" sz="1800" dirty="0"/>
              <a:t>La validité de la signature de l’offre par la SA </a:t>
            </a:r>
            <a:r>
              <a:rPr lang="fr-BE" sz="1800" dirty="0" err="1"/>
              <a:t>TRBA</a:t>
            </a:r>
            <a:endParaRPr lang="fr-BE" sz="1800" dirty="0">
              <a:cs typeface="Arial" panose="020B0604020202020204"/>
            </a:endParaRPr>
          </a:p>
          <a:p>
            <a:pPr marL="0" lvl="1" indent="0">
              <a:spcBef>
                <a:spcPts val="1800"/>
              </a:spcBef>
              <a:buNone/>
            </a:pPr>
            <a:r>
              <a:rPr lang="fr-BE" sz="1800" dirty="0"/>
              <a:t>Elle avait avec son offre soumis une annexe reprenant une publication au moniteur belge qui indique : «</a:t>
            </a:r>
            <a:r>
              <a:rPr lang="fr-BE" sz="1800" i="1" dirty="0"/>
              <a:t>premièrement, lors de l’assemblée générale de la SA </a:t>
            </a:r>
            <a:r>
              <a:rPr lang="fr-BE" sz="1800" i="1" dirty="0" err="1"/>
              <a:t>TRBA</a:t>
            </a:r>
            <a:r>
              <a:rPr lang="fr-BE" sz="1800" i="1" dirty="0"/>
              <a:t> du 30 juin 2021, celle-ci a, suivant l’intitulé de l’acte, décidé de renouveler les mandats d’administrateur de la </a:t>
            </a:r>
            <a:r>
              <a:rPr lang="fr-BE" sz="1800" i="1" dirty="0" err="1"/>
              <a:t>SRL</a:t>
            </a:r>
            <a:r>
              <a:rPr lang="fr-BE" sz="1800" i="1" dirty="0"/>
              <a:t> </a:t>
            </a:r>
            <a:r>
              <a:rPr lang="fr-BE" sz="1800" i="1" dirty="0" err="1"/>
              <a:t>MISTA</a:t>
            </a:r>
            <a:r>
              <a:rPr lang="fr-BE" sz="1800" i="1" dirty="0"/>
              <a:t> et de la SA </a:t>
            </a:r>
            <a:r>
              <a:rPr lang="fr-BE" sz="1800" i="1" dirty="0" err="1"/>
              <a:t>GSD</a:t>
            </a:r>
            <a:r>
              <a:rPr lang="fr-BE" sz="1800" i="1" dirty="0"/>
              <a:t> </a:t>
            </a:r>
            <a:r>
              <a:rPr lang="fr-BE" sz="1800" i="1" dirty="0" err="1"/>
              <a:t>Invests</a:t>
            </a:r>
            <a:r>
              <a:rPr lang="fr-BE" sz="1800" i="1" dirty="0"/>
              <a:t>, chacune représentée par un « représentant permanent », à savoir </a:t>
            </a:r>
            <a:r>
              <a:rPr lang="fr-BE" sz="1800" i="1" dirty="0" err="1"/>
              <a:t>M.S</a:t>
            </a:r>
            <a:r>
              <a:rPr lang="fr-BE" sz="1800" i="1" dirty="0"/>
              <a:t>. pour la </a:t>
            </a:r>
            <a:r>
              <a:rPr lang="fr-BE" sz="1800" i="1" dirty="0" err="1"/>
              <a:t>SRL</a:t>
            </a:r>
            <a:r>
              <a:rPr lang="fr-BE" sz="1800" i="1" dirty="0"/>
              <a:t> </a:t>
            </a:r>
            <a:r>
              <a:rPr lang="fr-BE" sz="1800" i="1" dirty="0" err="1"/>
              <a:t>MISTA</a:t>
            </a:r>
            <a:r>
              <a:rPr lang="fr-BE" sz="1800" i="1" dirty="0"/>
              <a:t> et P.S. pour la SA </a:t>
            </a:r>
            <a:r>
              <a:rPr lang="fr-BE" sz="1800" i="1" dirty="0" err="1"/>
              <a:t>SA</a:t>
            </a:r>
            <a:r>
              <a:rPr lang="fr-BE" sz="1800" i="1" dirty="0"/>
              <a:t> </a:t>
            </a:r>
            <a:r>
              <a:rPr lang="fr-BE" sz="1800" i="1" dirty="0" err="1"/>
              <a:t>GSD</a:t>
            </a:r>
            <a:r>
              <a:rPr lang="fr-BE" sz="1800" i="1" dirty="0"/>
              <a:t> </a:t>
            </a:r>
            <a:r>
              <a:rPr lang="fr-BE" sz="1800" i="1" dirty="0" err="1"/>
              <a:t>Invests</a:t>
            </a:r>
            <a:r>
              <a:rPr lang="fr-BE" sz="1800" i="1" dirty="0"/>
              <a:t> pour exécuter le mandat de ces sociétés comme administrateur de la SA </a:t>
            </a:r>
            <a:r>
              <a:rPr lang="fr-BE" sz="1800" i="1" dirty="0" err="1"/>
              <a:t>TRBA</a:t>
            </a:r>
            <a:r>
              <a:rPr lang="fr-BE" sz="1800" i="1" dirty="0"/>
              <a:t> </a:t>
            </a:r>
            <a:r>
              <a:rPr lang="fr-BE" sz="1800" dirty="0"/>
              <a:t>».</a:t>
            </a:r>
            <a:endParaRPr lang="fr-BE" sz="1800" dirty="0">
              <a:cs typeface="Arial"/>
            </a:endParaRPr>
          </a:p>
          <a:p>
            <a:pPr marL="0" lvl="1" indent="0">
              <a:spcBef>
                <a:spcPts val="1800"/>
              </a:spcBef>
              <a:buNone/>
            </a:pPr>
            <a:r>
              <a:rPr lang="fr-BE" sz="1800" dirty="0"/>
              <a:t>Figure également en annexe de l’offre des requérantes une procuration par laquelle P.S., « </a:t>
            </a:r>
            <a:r>
              <a:rPr lang="fr-BE" sz="1800" i="1" dirty="0"/>
              <a:t>représentant de la SA </a:t>
            </a:r>
            <a:r>
              <a:rPr lang="fr-BE" sz="1800" i="1" dirty="0" err="1"/>
              <a:t>GSD</a:t>
            </a:r>
            <a:r>
              <a:rPr lang="fr-BE" sz="1800" i="1" dirty="0"/>
              <a:t> </a:t>
            </a:r>
            <a:r>
              <a:rPr lang="fr-BE" sz="1800" i="1" dirty="0" err="1"/>
              <a:t>Invests</a:t>
            </a:r>
            <a:r>
              <a:rPr lang="fr-BE" sz="1800" i="1" dirty="0"/>
              <a:t>, administrateur délégué de la SA </a:t>
            </a:r>
            <a:r>
              <a:rPr lang="fr-BE" sz="1800" i="1" dirty="0" err="1"/>
              <a:t>TRBA</a:t>
            </a:r>
            <a:r>
              <a:rPr lang="fr-BE" sz="1800" i="1" dirty="0"/>
              <a:t> </a:t>
            </a:r>
            <a:r>
              <a:rPr lang="fr-BE" sz="1800" dirty="0"/>
              <a:t>[…] </a:t>
            </a:r>
            <a:r>
              <a:rPr lang="fr-BE" sz="1800" i="1" dirty="0"/>
              <a:t>donne </a:t>
            </a:r>
            <a:r>
              <a:rPr lang="fr-BE" sz="1800" dirty="0"/>
              <a:t>[…] </a:t>
            </a:r>
            <a:r>
              <a:rPr lang="fr-BE" sz="1800" i="1" dirty="0"/>
              <a:t>tous pouvoirs à </a:t>
            </a:r>
            <a:r>
              <a:rPr lang="fr-BE" sz="1800" i="1" dirty="0" err="1"/>
              <a:t>A.T</a:t>
            </a:r>
            <a:r>
              <a:rPr lang="fr-BE" sz="1800" i="1" dirty="0"/>
              <a:t>. pour signature des documents nécessaires à l’adjudication ouverte suivante : Ville de Charleroi – Marché de travaux - Réalisation des marquages de sol (entretiens et réparations) CSC n° 2022/VOIRIE/03</a:t>
            </a:r>
            <a:r>
              <a:rPr lang="fr-BE" sz="1800" dirty="0"/>
              <a:t> ».</a:t>
            </a:r>
            <a:endParaRPr lang="fr-BE" sz="1800" dirty="0">
              <a:cs typeface="Arial"/>
            </a:endParaRPr>
          </a:p>
          <a:p>
            <a:pPr marL="225425" lvl="1" indent="0">
              <a:buNone/>
            </a:pPr>
            <a:endParaRPr lang="fr-BE" sz="1800" dirty="0"/>
          </a:p>
        </p:txBody>
      </p:sp>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33576"/>
            <a:ext cx="11160124" cy="435600"/>
          </a:xfrm>
        </p:spPr>
        <p:txBody>
          <a:bodyPr>
            <a:normAutofit/>
          </a:bodyPr>
          <a:lstStyle/>
          <a:p>
            <a:r>
              <a:rPr lang="fr-BE" b="0" dirty="0">
                <a:latin typeface="Cambria"/>
                <a:ea typeface="Cambria"/>
              </a:rPr>
              <a:t>Le pouvoir de signature de </a:t>
            </a:r>
            <a:r>
              <a:rPr lang="fr-BE" b="0" dirty="0" err="1">
                <a:latin typeface="Cambria"/>
                <a:ea typeface="Cambria"/>
              </a:rPr>
              <a:t>A.T</a:t>
            </a:r>
            <a:r>
              <a:rPr lang="fr-BE" b="0" dirty="0">
                <a:latin typeface="Cambria"/>
                <a:ea typeface="Cambria"/>
              </a:rPr>
              <a:t>. afin d’engager la SA </a:t>
            </a:r>
            <a:r>
              <a:rPr lang="fr-BE" b="0" dirty="0" err="1">
                <a:latin typeface="Cambria"/>
                <a:ea typeface="Cambria"/>
              </a:rPr>
              <a:t>TRBA</a:t>
            </a:r>
            <a:endParaRPr lang="en-US" b="0" dirty="0"/>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42</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D0B99F6C-197C-E096-972B-A908A58E3AB6}"/>
              </a:ext>
            </a:extLst>
          </p:cNvPr>
          <p:cNvSpPr txBox="1">
            <a:spLocks/>
          </p:cNvSpPr>
          <p:nvPr/>
        </p:nvSpPr>
        <p:spPr>
          <a:xfrm>
            <a:off x="523151" y="761705"/>
            <a:ext cx="10705741"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5D27B423-F31C-4C0B-5553-075E9742B9F4}"/>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Tree>
    <p:extLst>
      <p:ext uri="{BB962C8B-B14F-4D97-AF65-F5344CB8AC3E}">
        <p14:creationId xmlns:p14="http://schemas.microsoft.com/office/powerpoint/2010/main" val="12868954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A48F34-724B-8F08-65E0-86DA70A6D4C9}"/>
              </a:ext>
            </a:extLst>
          </p:cNvPr>
          <p:cNvSpPr>
            <a:spLocks noGrp="1"/>
          </p:cNvSpPr>
          <p:nvPr>
            <p:ph sz="quarter" idx="18"/>
          </p:nvPr>
        </p:nvSpPr>
        <p:spPr>
          <a:xfrm>
            <a:off x="537203" y="2399557"/>
            <a:ext cx="11131555" cy="364337"/>
          </a:xfrm>
        </p:spPr>
        <p:txBody>
          <a:bodyPr vert="horz" lIns="0" tIns="0" rIns="0" bIns="0" spcCol="137160" rtlCol="0" anchor="t">
            <a:noAutofit/>
          </a:bodyPr>
          <a:lstStyle/>
          <a:p>
            <a:pPr marL="0" lvl="1" indent="0">
              <a:buNone/>
            </a:pPr>
            <a:r>
              <a:rPr lang="fr-BE" sz="1800" dirty="0"/>
              <a:t>Le </a:t>
            </a:r>
            <a:r>
              <a:rPr lang="fr-BE" sz="1800" dirty="0" err="1"/>
              <a:t>C.E</a:t>
            </a:r>
            <a:r>
              <a:rPr lang="fr-BE" sz="1800" dirty="0"/>
              <a:t>. en conclut donc que : </a:t>
            </a:r>
            <a:endParaRPr lang="fr-BE" sz="1800" dirty="0">
              <a:cs typeface="Arial"/>
            </a:endParaRPr>
          </a:p>
        </p:txBody>
      </p:sp>
      <p:sp>
        <p:nvSpPr>
          <p:cNvPr id="3" name="Text Placeholder 2">
            <a:extLst>
              <a:ext uri="{FF2B5EF4-FFF2-40B4-BE49-F238E27FC236}">
                <a16:creationId xmlns:a16="http://schemas.microsoft.com/office/drawing/2014/main" id="{DCA3B9C0-DCE0-150E-DBAA-BD59B7959444}"/>
              </a:ext>
            </a:extLst>
          </p:cNvPr>
          <p:cNvSpPr>
            <a:spLocks noGrp="1"/>
          </p:cNvSpPr>
          <p:nvPr>
            <p:ph type="body" idx="1"/>
          </p:nvPr>
        </p:nvSpPr>
        <p:spPr>
          <a:xfrm>
            <a:off x="515938" y="1833576"/>
            <a:ext cx="11160124" cy="435600"/>
          </a:xfrm>
        </p:spPr>
        <p:txBody>
          <a:bodyPr>
            <a:normAutofit/>
          </a:bodyPr>
          <a:lstStyle/>
          <a:p>
            <a:r>
              <a:rPr lang="fr-BE" b="0" dirty="0">
                <a:ea typeface="Cambria"/>
              </a:rPr>
              <a:t>La signature de l’offre et le droit des sociétés</a:t>
            </a:r>
            <a:endParaRPr lang="en-US" b="0" dirty="0"/>
          </a:p>
        </p:txBody>
      </p:sp>
      <p:sp>
        <p:nvSpPr>
          <p:cNvPr id="4" name="Slide Number Placeholder 3">
            <a:extLst>
              <a:ext uri="{FF2B5EF4-FFF2-40B4-BE49-F238E27FC236}">
                <a16:creationId xmlns:a16="http://schemas.microsoft.com/office/drawing/2014/main" id="{CC777E3C-09B9-2191-33CF-EA1EC4C163C7}"/>
              </a:ext>
            </a:extLst>
          </p:cNvPr>
          <p:cNvSpPr>
            <a:spLocks noGrp="1"/>
          </p:cNvSpPr>
          <p:nvPr>
            <p:ph type="sldNum" sz="quarter" idx="12"/>
          </p:nvPr>
        </p:nvSpPr>
        <p:spPr/>
        <p:txBody>
          <a:bodyPr/>
          <a:lstStyle/>
          <a:p>
            <a:fld id="{F9591D4C-BB8F-AE46-BE73-C616F30BBC5B}" type="slidenum">
              <a:rPr lang="en-US" smtClean="0"/>
              <a:pPr/>
              <a:t>43</a:t>
            </a:fld>
            <a:endParaRPr lang="en-US"/>
          </a:p>
        </p:txBody>
      </p:sp>
      <p:sp>
        <p:nvSpPr>
          <p:cNvPr id="7" name="Footer Placeholder 6">
            <a:extLst>
              <a:ext uri="{FF2B5EF4-FFF2-40B4-BE49-F238E27FC236}">
                <a16:creationId xmlns:a16="http://schemas.microsoft.com/office/drawing/2014/main" id="{2D115FB3-6BEA-7E99-0545-48661E1010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DECF075E-46E3-E00D-9F86-8238B7B82990}"/>
              </a:ext>
            </a:extLst>
          </p:cNvPr>
          <p:cNvSpPr txBox="1">
            <a:spLocks/>
          </p:cNvSpPr>
          <p:nvPr/>
        </p:nvSpPr>
        <p:spPr>
          <a:xfrm>
            <a:off x="523151" y="761705"/>
            <a:ext cx="1083826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255.896 du 23 février 2023, </a:t>
            </a:r>
            <a:r>
              <a:rPr lang="fr-FR" sz="2800" i="1" dirty="0" err="1">
                <a:solidFill>
                  <a:srgbClr val="0073CF"/>
                </a:solidFill>
              </a:rPr>
              <a:t>S.R.L</a:t>
            </a:r>
            <a:r>
              <a:rPr lang="fr-FR" sz="2800" i="1" dirty="0">
                <a:solidFill>
                  <a:srgbClr val="0073CF"/>
                </a:solidFill>
              </a:rPr>
              <a:t>. TAROS et S.A. </a:t>
            </a:r>
            <a:r>
              <a:rPr lang="fr-FR" sz="2800" i="1" dirty="0" err="1">
                <a:solidFill>
                  <a:srgbClr val="0073CF"/>
                </a:solidFill>
              </a:rPr>
              <a:t>TRBA</a:t>
            </a:r>
            <a:r>
              <a:rPr lang="fr-FR" sz="2800" i="1" dirty="0">
                <a:solidFill>
                  <a:srgbClr val="0073CF"/>
                </a:solidFill>
              </a:rPr>
              <a:t> </a:t>
            </a: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FD9F66BC-C6E0-EE9E-9D4E-652571AC853C}"/>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4" name="Content Placeholder 1">
            <a:extLst>
              <a:ext uri="{FF2B5EF4-FFF2-40B4-BE49-F238E27FC236}">
                <a16:creationId xmlns:a16="http://schemas.microsoft.com/office/drawing/2014/main" id="{51C301BD-EA9F-42D3-C6A3-76B7B899242F}"/>
              </a:ext>
            </a:extLst>
          </p:cNvPr>
          <p:cNvSpPr txBox="1">
            <a:spLocks/>
          </p:cNvSpPr>
          <p:nvPr/>
        </p:nvSpPr>
        <p:spPr>
          <a:xfrm>
            <a:off x="952551" y="3172174"/>
            <a:ext cx="9979468" cy="2302958"/>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lvl="1" indent="0">
              <a:buFont typeface="Arial" panose="020B0604020202020204" pitchFamily="34" charset="0"/>
              <a:buNone/>
            </a:pPr>
            <a:r>
              <a:rPr lang="fr-BE" sz="1800" dirty="0"/>
              <a:t>« </a:t>
            </a:r>
            <a:r>
              <a:rPr lang="fr-BE" sz="1800" i="1" dirty="0"/>
              <a:t>Les motifs de l’acte attaqué qui contestent que la signature de l’offre engageant la SA </a:t>
            </a:r>
            <a:r>
              <a:rPr lang="fr-BE" sz="1800" i="1" dirty="0" err="1"/>
              <a:t>TRBA</a:t>
            </a:r>
            <a:r>
              <a:rPr lang="fr-BE" sz="1800" i="1" dirty="0"/>
              <a:t> à la conclusion du marché public en cause relève de la gestion journalière de cette société apparaissent prima facie inadéquats. En effet, comme il vient d’être exposé, si </a:t>
            </a:r>
            <a:r>
              <a:rPr lang="fr-BE" sz="1800" b="1" i="1" dirty="0"/>
              <a:t>P.S. donne procuration à </a:t>
            </a:r>
            <a:r>
              <a:rPr lang="fr-BE" sz="1800" b="1" i="1" dirty="0" err="1"/>
              <a:t>A.T</a:t>
            </a:r>
            <a:r>
              <a:rPr lang="fr-BE" sz="1800" b="1" i="1" dirty="0"/>
              <a:t>. </a:t>
            </a:r>
            <a:r>
              <a:rPr lang="fr-BE" sz="1800" i="1" dirty="0"/>
              <a:t>pour signer l’offre litigieuse a</a:t>
            </a:r>
            <a:r>
              <a:rPr lang="fr-BE" sz="1800" b="1" i="1" dirty="0"/>
              <a:t>u nom et pour le compte de la SA </a:t>
            </a:r>
            <a:r>
              <a:rPr lang="fr-BE" sz="1800" b="1" i="1" dirty="0" err="1"/>
              <a:t>TRBA</a:t>
            </a:r>
            <a:r>
              <a:rPr lang="fr-BE" sz="1800" i="1" dirty="0"/>
              <a:t> en sa qualité de "</a:t>
            </a:r>
            <a:r>
              <a:rPr lang="fr-BE" sz="1800" b="1" i="1" dirty="0"/>
              <a:t>représentant permanent"</a:t>
            </a:r>
            <a:r>
              <a:rPr lang="fr-BE" sz="1800" i="1" dirty="0"/>
              <a:t> de la SA </a:t>
            </a:r>
            <a:r>
              <a:rPr lang="fr-BE" sz="1800" i="1" dirty="0" err="1"/>
              <a:t>GSD</a:t>
            </a:r>
            <a:r>
              <a:rPr lang="fr-BE" sz="1800" i="1" dirty="0"/>
              <a:t> </a:t>
            </a:r>
            <a:r>
              <a:rPr lang="fr-BE" sz="1800" i="1" dirty="0" err="1"/>
              <a:t>Invests</a:t>
            </a:r>
            <a:r>
              <a:rPr lang="fr-BE" sz="1800" i="1" dirty="0"/>
              <a:t>, c’est en vertu du pouvoir de représentation qui a été statutairement conféré à la SA </a:t>
            </a:r>
            <a:r>
              <a:rPr lang="fr-BE" sz="1800" i="1" dirty="0" err="1"/>
              <a:t>GSD</a:t>
            </a:r>
            <a:r>
              <a:rPr lang="fr-BE" sz="1800" i="1" dirty="0"/>
              <a:t> </a:t>
            </a:r>
            <a:r>
              <a:rPr lang="fr-BE" sz="1800" i="1" dirty="0" err="1"/>
              <a:t>Invests</a:t>
            </a:r>
            <a:r>
              <a:rPr lang="fr-BE" sz="1800" i="1" dirty="0"/>
              <a:t> en tant qu’administrateur délégué de la SA </a:t>
            </a:r>
            <a:r>
              <a:rPr lang="fr-BE" sz="1800" i="1" dirty="0" err="1"/>
              <a:t>TRBA</a:t>
            </a:r>
            <a:r>
              <a:rPr lang="fr-BE" sz="1800" i="1" dirty="0"/>
              <a:t>. C</a:t>
            </a:r>
            <a:r>
              <a:rPr lang="fr-BE" sz="1800" b="1" i="1" dirty="0"/>
              <a:t>e pouvoir de représentation qui, suivant l’article 19 des statuts de la SA </a:t>
            </a:r>
            <a:r>
              <a:rPr lang="fr-BE" sz="1800" b="1" i="1" dirty="0" err="1"/>
              <a:t>TRBA</a:t>
            </a:r>
            <a:r>
              <a:rPr lang="fr-BE" sz="1800" i="1" dirty="0"/>
              <a:t>, peut être exercé </a:t>
            </a:r>
            <a:r>
              <a:rPr lang="fr-BE" sz="1800" b="1" i="1" dirty="0"/>
              <a:t>par un administrateur délégué agissant seul,</a:t>
            </a:r>
            <a:r>
              <a:rPr lang="fr-BE" sz="1800" i="1" dirty="0"/>
              <a:t> couvre "t</a:t>
            </a:r>
            <a:r>
              <a:rPr lang="fr-BE" sz="1800" b="1" i="1" dirty="0"/>
              <a:t>ous les actes judiciaires et extrajudiciaires"</a:t>
            </a:r>
            <a:r>
              <a:rPr lang="fr-BE" sz="1800" i="1" dirty="0"/>
              <a:t> et</a:t>
            </a:r>
            <a:r>
              <a:rPr lang="fr-BE" sz="1800" b="1" i="1" dirty="0"/>
              <a:t> n’est pas limité à la gestion journalière</a:t>
            </a:r>
            <a:r>
              <a:rPr lang="fr-BE" sz="1800" i="1" dirty="0"/>
              <a:t> </a:t>
            </a:r>
            <a:r>
              <a:rPr lang="fr-BE" sz="1800" dirty="0"/>
              <a:t>». </a:t>
            </a:r>
            <a:endParaRPr lang="fr-BE" sz="1800" dirty="0">
              <a:cs typeface="Arial"/>
            </a:endParaRPr>
          </a:p>
        </p:txBody>
      </p:sp>
      <p:sp>
        <p:nvSpPr>
          <p:cNvPr id="15" name="Rectangle 14">
            <a:extLst>
              <a:ext uri="{FF2B5EF4-FFF2-40B4-BE49-F238E27FC236}">
                <a16:creationId xmlns:a16="http://schemas.microsoft.com/office/drawing/2014/main" id="{D4F17411-0388-40A1-47D3-144BD5D14DD2}"/>
              </a:ext>
            </a:extLst>
          </p:cNvPr>
          <p:cNvSpPr/>
          <p:nvPr/>
        </p:nvSpPr>
        <p:spPr>
          <a:xfrm>
            <a:off x="515937" y="2901054"/>
            <a:ext cx="11125269" cy="3088266"/>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113897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a:extLst>
              <a:ext uri="{FF2B5EF4-FFF2-40B4-BE49-F238E27FC236}">
                <a16:creationId xmlns:a16="http://schemas.microsoft.com/office/drawing/2014/main" id="{36A3203D-21C1-79BD-EACC-09CC060986B9}"/>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256.111 du 22 mars 2023, </a:t>
            </a:r>
            <a:r>
              <a:rPr lang="fr-FR" sz="2800" i="1" dirty="0">
                <a:solidFill>
                  <a:srgbClr val="0073CF"/>
                </a:solidFill>
              </a:rPr>
              <a:t>S.A. </a:t>
            </a:r>
            <a:r>
              <a:rPr lang="fr-FR" sz="2800" i="1" dirty="0" err="1">
                <a:solidFill>
                  <a:srgbClr val="0073CF"/>
                </a:solidFill>
              </a:rPr>
              <a:t>EQUANS</a:t>
            </a:r>
            <a:r>
              <a:rPr lang="fr-FR" sz="2800" i="1" dirty="0">
                <a:solidFill>
                  <a:srgbClr val="0073CF"/>
                </a:solidFill>
              </a:rPr>
              <a:t> SERVICES</a:t>
            </a:r>
            <a:br>
              <a:rPr lang="fr-FR" sz="2800" i="1" dirty="0">
                <a:solidFill>
                  <a:srgbClr val="0073CF"/>
                </a:solidFill>
              </a:rPr>
            </a:b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E9419DB0-31B7-A350-7FC7-34DA11E1C820}"/>
              </a:ext>
            </a:extLst>
          </p:cNvPr>
          <p:cNvSpPr>
            <a:spLocks noGrp="1"/>
          </p:cNvSpPr>
          <p:nvPr>
            <p:ph sz="quarter" idx="18"/>
          </p:nvPr>
        </p:nvSpPr>
        <p:spPr>
          <a:xfrm>
            <a:off x="538799" y="2373661"/>
            <a:ext cx="11160124" cy="435600"/>
          </a:xfrm>
        </p:spPr>
        <p:txBody>
          <a:bodyPr vert="horz" lIns="0" tIns="0" rIns="0" bIns="0" spcCol="137160" rtlCol="0" anchor="t">
            <a:noAutofit/>
          </a:bodyPr>
          <a:lstStyle/>
          <a:p>
            <a:pPr marL="0" indent="0">
              <a:buNone/>
            </a:pPr>
            <a:r>
              <a:rPr lang="fr-BE" sz="1800" dirty="0"/>
              <a:t>Pour le dépôt de son offre, la partie requérante a rédigé un mandat : </a:t>
            </a:r>
            <a:endParaRPr lang="en-US" sz="1800" dirty="0"/>
          </a:p>
          <a:p>
            <a:pPr marL="229870" indent="-229870"/>
            <a:endParaRPr lang="fr-BE" sz="1800" dirty="0">
              <a:cs typeface="Arial" panose="020B0604020202020204"/>
            </a:endParaRPr>
          </a:p>
          <a:p>
            <a:pPr marL="0" indent="0">
              <a:buNone/>
            </a:pPr>
            <a:endParaRPr lang="fr-BE" sz="1800" dirty="0"/>
          </a:p>
        </p:txBody>
      </p:sp>
      <p:sp>
        <p:nvSpPr>
          <p:cNvPr id="3" name="Text Placeholder 2">
            <a:extLst>
              <a:ext uri="{FF2B5EF4-FFF2-40B4-BE49-F238E27FC236}">
                <a16:creationId xmlns:a16="http://schemas.microsoft.com/office/drawing/2014/main" id="{42DECCBF-C6F6-88F9-6518-C0FB482F607A}"/>
              </a:ext>
            </a:extLst>
          </p:cNvPr>
          <p:cNvSpPr>
            <a:spLocks noGrp="1"/>
          </p:cNvSpPr>
          <p:nvPr>
            <p:ph type="body" idx="1"/>
          </p:nvPr>
        </p:nvSpPr>
        <p:spPr>
          <a:xfrm>
            <a:off x="515938" y="1820820"/>
            <a:ext cx="11160124" cy="435600"/>
          </a:xfrm>
        </p:spPr>
        <p:txBody>
          <a:bodyPr/>
          <a:lstStyle/>
          <a:p>
            <a:r>
              <a:rPr lang="fr-BE" b="0" dirty="0"/>
              <a:t>Signature de l’offre – Délégation de signature et montant du marché</a:t>
            </a:r>
          </a:p>
        </p:txBody>
      </p:sp>
      <p:sp>
        <p:nvSpPr>
          <p:cNvPr id="4" name="Slide Number Placeholder 3">
            <a:extLst>
              <a:ext uri="{FF2B5EF4-FFF2-40B4-BE49-F238E27FC236}">
                <a16:creationId xmlns:a16="http://schemas.microsoft.com/office/drawing/2014/main" id="{11A4FEBF-5514-E3DF-138F-878E96DA0E72}"/>
              </a:ext>
            </a:extLst>
          </p:cNvPr>
          <p:cNvSpPr>
            <a:spLocks noGrp="1"/>
          </p:cNvSpPr>
          <p:nvPr>
            <p:ph type="sldNum" sz="quarter" idx="12"/>
          </p:nvPr>
        </p:nvSpPr>
        <p:spPr/>
        <p:txBody>
          <a:bodyPr/>
          <a:lstStyle/>
          <a:p>
            <a:fld id="{F9591D4C-BB8F-AE46-BE73-C616F30BBC5B}" type="slidenum">
              <a:rPr lang="en-US" smtClean="0"/>
              <a:pPr/>
              <a:t>44</a:t>
            </a:fld>
            <a:endParaRPr lang="en-US"/>
          </a:p>
        </p:txBody>
      </p:sp>
      <p:sp>
        <p:nvSpPr>
          <p:cNvPr id="7" name="Footer Placeholder 6">
            <a:extLst>
              <a:ext uri="{FF2B5EF4-FFF2-40B4-BE49-F238E27FC236}">
                <a16:creationId xmlns:a16="http://schemas.microsoft.com/office/drawing/2014/main" id="{96B39599-996F-DAE0-E7E2-EFFC9F8259B5}"/>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pic>
        <p:nvPicPr>
          <p:cNvPr id="9" name="Picture 8">
            <a:extLst>
              <a:ext uri="{FF2B5EF4-FFF2-40B4-BE49-F238E27FC236}">
                <a16:creationId xmlns:a16="http://schemas.microsoft.com/office/drawing/2014/main" id="{8979BB11-003B-FD87-26CE-135FA24611C6}"/>
              </a:ext>
            </a:extLst>
          </p:cNvPr>
          <p:cNvPicPr>
            <a:picLocks noChangeAspect="1"/>
          </p:cNvPicPr>
          <p:nvPr/>
        </p:nvPicPr>
        <p:blipFill rotWithShape="1">
          <a:blip r:embed="rId2"/>
          <a:srcRect t="13286"/>
          <a:stretch/>
        </p:blipFill>
        <p:spPr>
          <a:xfrm>
            <a:off x="274314" y="2809261"/>
            <a:ext cx="10570408" cy="3410772"/>
          </a:xfrm>
          <a:prstGeom prst="rect">
            <a:avLst/>
          </a:prstGeom>
        </p:spPr>
      </p:pic>
      <p:sp>
        <p:nvSpPr>
          <p:cNvPr id="10" name="Text Placeholder 1">
            <a:extLst>
              <a:ext uri="{FF2B5EF4-FFF2-40B4-BE49-F238E27FC236}">
                <a16:creationId xmlns:a16="http://schemas.microsoft.com/office/drawing/2014/main" id="{8AA85F15-F22F-C70A-A9BD-904B21807AFB}"/>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Tree>
    <p:extLst>
      <p:ext uri="{BB962C8B-B14F-4D97-AF65-F5344CB8AC3E}">
        <p14:creationId xmlns:p14="http://schemas.microsoft.com/office/powerpoint/2010/main" val="25754372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419DB0-31B7-A350-7FC7-34DA11E1C820}"/>
              </a:ext>
            </a:extLst>
          </p:cNvPr>
          <p:cNvSpPr>
            <a:spLocks noGrp="1"/>
          </p:cNvSpPr>
          <p:nvPr>
            <p:ph sz="quarter" idx="18"/>
          </p:nvPr>
        </p:nvSpPr>
        <p:spPr>
          <a:xfrm>
            <a:off x="537203" y="2350801"/>
            <a:ext cx="11138859" cy="374640"/>
          </a:xfrm>
        </p:spPr>
        <p:txBody>
          <a:bodyPr vert="horz" lIns="0" tIns="0" rIns="0" bIns="0" spcCol="137160" rtlCol="0" anchor="t">
            <a:noAutofit/>
          </a:bodyPr>
          <a:lstStyle/>
          <a:p>
            <a:pPr marL="0" indent="0">
              <a:buNone/>
            </a:pPr>
            <a:r>
              <a:rPr lang="fr-BE" sz="1800" dirty="0"/>
              <a:t>Le pouvoir adjudicateur a, au stade de l’étude de la régularité des offres, décidé : </a:t>
            </a:r>
            <a:endParaRPr lang="fr-BE" sz="1800" dirty="0">
              <a:cs typeface="Arial"/>
            </a:endParaRPr>
          </a:p>
          <a:p>
            <a:pPr marL="0" indent="0">
              <a:buNone/>
            </a:pPr>
            <a:endParaRPr lang="fr-BE" sz="1800" dirty="0"/>
          </a:p>
        </p:txBody>
      </p:sp>
      <p:sp>
        <p:nvSpPr>
          <p:cNvPr id="3" name="Text Placeholder 2">
            <a:extLst>
              <a:ext uri="{FF2B5EF4-FFF2-40B4-BE49-F238E27FC236}">
                <a16:creationId xmlns:a16="http://schemas.microsoft.com/office/drawing/2014/main" id="{42DECCBF-C6F6-88F9-6518-C0FB482F607A}"/>
              </a:ext>
            </a:extLst>
          </p:cNvPr>
          <p:cNvSpPr>
            <a:spLocks noGrp="1"/>
          </p:cNvSpPr>
          <p:nvPr>
            <p:ph type="body" idx="1"/>
          </p:nvPr>
        </p:nvSpPr>
        <p:spPr>
          <a:xfrm>
            <a:off x="515938" y="1832250"/>
            <a:ext cx="11160124" cy="435600"/>
          </a:xfrm>
        </p:spPr>
        <p:txBody>
          <a:bodyPr/>
          <a:lstStyle/>
          <a:p>
            <a:r>
              <a:rPr lang="fr-BE" b="0" dirty="0">
                <a:latin typeface="Cambria"/>
                <a:ea typeface="Cambria"/>
              </a:rPr>
              <a:t>Signature de l’offre et incertitude de la valeur de la commande en accord-cadre</a:t>
            </a:r>
            <a:endParaRPr lang="en-US" b="0" dirty="0"/>
          </a:p>
        </p:txBody>
      </p:sp>
      <p:sp>
        <p:nvSpPr>
          <p:cNvPr id="4" name="Slide Number Placeholder 3">
            <a:extLst>
              <a:ext uri="{FF2B5EF4-FFF2-40B4-BE49-F238E27FC236}">
                <a16:creationId xmlns:a16="http://schemas.microsoft.com/office/drawing/2014/main" id="{11A4FEBF-5514-E3DF-138F-878E96DA0E72}"/>
              </a:ext>
            </a:extLst>
          </p:cNvPr>
          <p:cNvSpPr>
            <a:spLocks noGrp="1"/>
          </p:cNvSpPr>
          <p:nvPr>
            <p:ph type="sldNum" sz="quarter" idx="12"/>
          </p:nvPr>
        </p:nvSpPr>
        <p:spPr/>
        <p:txBody>
          <a:bodyPr/>
          <a:lstStyle/>
          <a:p>
            <a:fld id="{F9591D4C-BB8F-AE46-BE73-C616F30BBC5B}" type="slidenum">
              <a:rPr lang="en-US" smtClean="0"/>
              <a:pPr/>
              <a:t>45</a:t>
            </a:fld>
            <a:endParaRPr lang="en-US"/>
          </a:p>
        </p:txBody>
      </p:sp>
      <p:sp>
        <p:nvSpPr>
          <p:cNvPr id="7" name="Footer Placeholder 6">
            <a:extLst>
              <a:ext uri="{FF2B5EF4-FFF2-40B4-BE49-F238E27FC236}">
                <a16:creationId xmlns:a16="http://schemas.microsoft.com/office/drawing/2014/main" id="{96B39599-996F-DAE0-E7E2-EFFC9F8259B5}"/>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83BCAE33-F05C-AE35-2B99-37C0F85D6B38}"/>
              </a:ext>
            </a:extLst>
          </p:cNvPr>
          <p:cNvSpPr txBox="1">
            <a:spLocks/>
          </p:cNvSpPr>
          <p:nvPr/>
        </p:nvSpPr>
        <p:spPr>
          <a:xfrm>
            <a:off x="523151" y="761705"/>
            <a:ext cx="1074682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256.111 du 22 mars 2023, </a:t>
            </a:r>
            <a:r>
              <a:rPr lang="fr-FR" sz="2800" i="1" dirty="0">
                <a:solidFill>
                  <a:srgbClr val="0073CF"/>
                </a:solidFill>
              </a:rPr>
              <a:t>S.A. </a:t>
            </a:r>
            <a:r>
              <a:rPr lang="fr-FR" sz="2800" i="1" dirty="0" err="1">
                <a:solidFill>
                  <a:srgbClr val="0073CF"/>
                </a:solidFill>
              </a:rPr>
              <a:t>EQUANS</a:t>
            </a:r>
            <a:r>
              <a:rPr lang="fr-FR" sz="2800" i="1" dirty="0">
                <a:solidFill>
                  <a:srgbClr val="0073CF"/>
                </a:solidFill>
              </a:rPr>
              <a:t> SERVICES</a:t>
            </a:r>
            <a:br>
              <a:rPr lang="fr-FR" sz="2800" i="1" dirty="0">
                <a:solidFill>
                  <a:srgbClr val="0073CF"/>
                </a:solidFill>
              </a:rPr>
            </a:b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11D70FEA-D712-42AC-78B5-02C210D5402E}"/>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4" name="Content Placeholder 1">
            <a:extLst>
              <a:ext uri="{FF2B5EF4-FFF2-40B4-BE49-F238E27FC236}">
                <a16:creationId xmlns:a16="http://schemas.microsoft.com/office/drawing/2014/main" id="{F506FBAD-8DFE-14F3-6521-AD59C66659ED}"/>
              </a:ext>
            </a:extLst>
          </p:cNvPr>
          <p:cNvSpPr txBox="1">
            <a:spLocks/>
          </p:cNvSpPr>
          <p:nvPr/>
        </p:nvSpPr>
        <p:spPr>
          <a:xfrm>
            <a:off x="795171" y="3006954"/>
            <a:ext cx="10566249" cy="3032192"/>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600" dirty="0"/>
              <a:t>« </a:t>
            </a:r>
            <a:r>
              <a:rPr lang="fr-BE" sz="1600" i="1" dirty="0" err="1"/>
              <a:t>Equans</a:t>
            </a:r>
            <a:r>
              <a:rPr lang="fr-BE" sz="1600" i="1" dirty="0"/>
              <a:t> Services </a:t>
            </a:r>
            <a:r>
              <a:rPr lang="fr-BE" sz="1600" i="1" dirty="0" err="1"/>
              <a:t>S.A</a:t>
            </a:r>
            <a:r>
              <a:rPr lang="fr-BE" sz="1600" i="1" dirty="0"/>
              <a:t> ne respecte pas les dispositions en matière de signature électronique des offres de l’AR du 18/04/2017 relatif à la passation des marchés publics dans les Secteurs Classiques. En effet, l’article 44 de l’AR du 18/04/2017 prévoit que </a:t>
            </a:r>
            <a:r>
              <a:rPr lang="fr-BE" sz="1600" b="1" i="1" dirty="0"/>
              <a:t>Les signatures visées à l'article 43 sont émises par la ou les personne(s) compétente(s) ou mandatée(s) à engager le soumissionnaire </a:t>
            </a:r>
            <a:r>
              <a:rPr lang="fr-BE" sz="1600" i="1" dirty="0"/>
              <a:t>. Or l’Offre déposée par </a:t>
            </a:r>
            <a:r>
              <a:rPr lang="fr-BE" sz="1600" i="1" dirty="0" err="1"/>
              <a:t>Equans</a:t>
            </a:r>
            <a:r>
              <a:rPr lang="fr-BE" sz="1600" i="1" dirty="0"/>
              <a:t> Services sur la plateforme E-Tendering n’est pas signée par une personne habilitée à engager le Soumissionnaire. Comme en atteste le rapport de dépôt des offres, l’Offre d’</a:t>
            </a:r>
            <a:r>
              <a:rPr lang="fr-BE" sz="1600" i="1" dirty="0" err="1"/>
              <a:t>Equans</a:t>
            </a:r>
            <a:r>
              <a:rPr lang="fr-BE" sz="1600" i="1" dirty="0"/>
              <a:t> Services a été signée par messieurs [F. D.] et [C. S.]. La valeur totale estimée du marché pour le </a:t>
            </a:r>
            <a:r>
              <a:rPr lang="fr-BE" sz="1600" b="1" i="1" dirty="0"/>
              <a:t>lot 2 est de 12.000.000 € hors TVA</a:t>
            </a:r>
            <a:r>
              <a:rPr lang="fr-BE" sz="1600" i="1" dirty="0"/>
              <a:t>. (cf. montant publié au BDA et JOUE). Or, </a:t>
            </a:r>
            <a:r>
              <a:rPr lang="fr-BE" sz="1600" b="1" i="1" dirty="0"/>
              <a:t>la délégation de pouvoirs d’</a:t>
            </a:r>
            <a:r>
              <a:rPr lang="fr-BE" sz="1600" b="1" i="1" dirty="0" err="1"/>
              <a:t>Equans</a:t>
            </a:r>
            <a:r>
              <a:rPr lang="fr-BE" sz="1600" b="1" i="1" dirty="0"/>
              <a:t> Services</a:t>
            </a:r>
            <a:r>
              <a:rPr lang="fr-BE" sz="1600" i="1" dirty="0"/>
              <a:t> publiée au Moniteur belge du 17/10/2022 suite au Conseil d’administration du 25 avril 2022 conformément aux statuts coordonnés du 23/12/2021 </a:t>
            </a:r>
            <a:r>
              <a:rPr lang="fr-BE" sz="1600" b="1" i="1" dirty="0"/>
              <a:t>prévoit explicitement que les contrats commerciaux et Offres dont la valeur est supérieure à 10.000.000 € doivent être signés par les Administrateurs et les Délégués, agissant conjointement deux à deux, ou un Administrateur / Délégué conjointement avec un Division Manager pour être valablement signés </a:t>
            </a:r>
            <a:r>
              <a:rPr lang="fr-BE" sz="1600" dirty="0"/>
              <a:t>».</a:t>
            </a:r>
            <a:endParaRPr lang="fr-BE" sz="1600" dirty="0">
              <a:cs typeface="Arial"/>
            </a:endParaRPr>
          </a:p>
          <a:p>
            <a:pPr marL="229870" indent="-229870"/>
            <a:endParaRPr lang="fr-BE" sz="1600" dirty="0">
              <a:cs typeface="Arial"/>
            </a:endParaRPr>
          </a:p>
          <a:p>
            <a:pPr marL="0" indent="0">
              <a:buFont typeface="Arial" panose="020B0604020202020204" pitchFamily="34" charset="0"/>
              <a:buNone/>
            </a:pPr>
            <a:endParaRPr lang="fr-BE" sz="1600" dirty="0"/>
          </a:p>
        </p:txBody>
      </p:sp>
      <p:sp>
        <p:nvSpPr>
          <p:cNvPr id="15" name="Rectangle 14">
            <a:extLst>
              <a:ext uri="{FF2B5EF4-FFF2-40B4-BE49-F238E27FC236}">
                <a16:creationId xmlns:a16="http://schemas.microsoft.com/office/drawing/2014/main" id="{A53F328A-81AE-1201-43E3-0CBC8B8CF810}"/>
              </a:ext>
            </a:extLst>
          </p:cNvPr>
          <p:cNvSpPr/>
          <p:nvPr/>
        </p:nvSpPr>
        <p:spPr>
          <a:xfrm>
            <a:off x="515937" y="2843904"/>
            <a:ext cx="11125269" cy="3328296"/>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399029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419DB0-31B7-A350-7FC7-34DA11E1C820}"/>
              </a:ext>
            </a:extLst>
          </p:cNvPr>
          <p:cNvSpPr>
            <a:spLocks noGrp="1"/>
          </p:cNvSpPr>
          <p:nvPr>
            <p:ph sz="quarter" idx="18"/>
          </p:nvPr>
        </p:nvSpPr>
        <p:spPr>
          <a:xfrm>
            <a:off x="537203" y="2385090"/>
            <a:ext cx="11138859" cy="1753773"/>
          </a:xfrm>
        </p:spPr>
        <p:txBody>
          <a:bodyPr vert="horz" lIns="0" tIns="0" rIns="0" bIns="0" spcCol="137160" rtlCol="0" anchor="t">
            <a:noAutofit/>
          </a:bodyPr>
          <a:lstStyle/>
          <a:p>
            <a:pPr marL="0" indent="0">
              <a:buNone/>
            </a:pPr>
            <a:r>
              <a:rPr lang="fr-BE" sz="1800" dirty="0"/>
              <a:t>Pour fixer le prix de l’offre, il était demandé au soumissionnaire, dans le CSC, d’établir un test case. La partie requérante estime c’est le montant de son offre découlant du test case qui doit être pris en considération pour évaluer la validité de la signature de son offre.</a:t>
            </a:r>
            <a:endParaRPr lang="en-US" sz="1800" dirty="0"/>
          </a:p>
          <a:p>
            <a:pPr marL="0" indent="0">
              <a:buNone/>
            </a:pPr>
            <a:r>
              <a:rPr lang="fr-BE" sz="1800" dirty="0"/>
              <a:t>Le prix obtenu par la requérante sur base du test case était inférieur à 10.000.000 EUR. </a:t>
            </a:r>
            <a:endParaRPr lang="fr-BE" sz="1800" dirty="0">
              <a:cs typeface="Arial"/>
            </a:endParaRPr>
          </a:p>
          <a:p>
            <a:pPr marL="0" indent="0">
              <a:buNone/>
            </a:pPr>
            <a:r>
              <a:rPr lang="fr-BE" sz="1800" dirty="0"/>
              <a:t>Le Conseil d’État réfute ce moyen en ce que : </a:t>
            </a:r>
            <a:endParaRPr lang="fr-BE" sz="1800" dirty="0">
              <a:cs typeface="Arial"/>
            </a:endParaRPr>
          </a:p>
        </p:txBody>
      </p:sp>
      <p:sp>
        <p:nvSpPr>
          <p:cNvPr id="3" name="Text Placeholder 2">
            <a:extLst>
              <a:ext uri="{FF2B5EF4-FFF2-40B4-BE49-F238E27FC236}">
                <a16:creationId xmlns:a16="http://schemas.microsoft.com/office/drawing/2014/main" id="{42DECCBF-C6F6-88F9-6518-C0FB482F607A}"/>
              </a:ext>
            </a:extLst>
          </p:cNvPr>
          <p:cNvSpPr>
            <a:spLocks noGrp="1"/>
          </p:cNvSpPr>
          <p:nvPr>
            <p:ph type="body" idx="1"/>
          </p:nvPr>
        </p:nvSpPr>
        <p:spPr>
          <a:xfrm>
            <a:off x="515938" y="1832250"/>
            <a:ext cx="11160124" cy="435600"/>
          </a:xfrm>
        </p:spPr>
        <p:txBody>
          <a:bodyPr/>
          <a:lstStyle/>
          <a:p>
            <a:r>
              <a:rPr lang="fr-BE" b="0" dirty="0">
                <a:ea typeface="Cambria"/>
              </a:rPr>
              <a:t>Signature de l’offre et incertitude de la valeur de la commande en accord-cadre</a:t>
            </a:r>
            <a:endParaRPr lang="en-US" b="0" dirty="0"/>
          </a:p>
        </p:txBody>
      </p:sp>
      <p:sp>
        <p:nvSpPr>
          <p:cNvPr id="4" name="Slide Number Placeholder 3">
            <a:extLst>
              <a:ext uri="{FF2B5EF4-FFF2-40B4-BE49-F238E27FC236}">
                <a16:creationId xmlns:a16="http://schemas.microsoft.com/office/drawing/2014/main" id="{11A4FEBF-5514-E3DF-138F-878E96DA0E72}"/>
              </a:ext>
            </a:extLst>
          </p:cNvPr>
          <p:cNvSpPr>
            <a:spLocks noGrp="1"/>
          </p:cNvSpPr>
          <p:nvPr>
            <p:ph type="sldNum" sz="quarter" idx="12"/>
          </p:nvPr>
        </p:nvSpPr>
        <p:spPr/>
        <p:txBody>
          <a:bodyPr/>
          <a:lstStyle/>
          <a:p>
            <a:fld id="{F9591D4C-BB8F-AE46-BE73-C616F30BBC5B}" type="slidenum">
              <a:rPr lang="en-US" smtClean="0"/>
              <a:pPr/>
              <a:t>46</a:t>
            </a:fld>
            <a:endParaRPr lang="en-US"/>
          </a:p>
        </p:txBody>
      </p:sp>
      <p:sp>
        <p:nvSpPr>
          <p:cNvPr id="7" name="Footer Placeholder 6">
            <a:extLst>
              <a:ext uri="{FF2B5EF4-FFF2-40B4-BE49-F238E27FC236}">
                <a16:creationId xmlns:a16="http://schemas.microsoft.com/office/drawing/2014/main" id="{96B39599-996F-DAE0-E7E2-EFFC9F8259B5}"/>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75683585-7761-3FE9-9577-DD943CAD63E2}"/>
              </a:ext>
            </a:extLst>
          </p:cNvPr>
          <p:cNvSpPr txBox="1">
            <a:spLocks/>
          </p:cNvSpPr>
          <p:nvPr/>
        </p:nvSpPr>
        <p:spPr>
          <a:xfrm>
            <a:off x="523151" y="761705"/>
            <a:ext cx="1042678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256.111 du 22 mars 2023, </a:t>
            </a:r>
            <a:r>
              <a:rPr lang="fr-FR" sz="2800" i="1" dirty="0">
                <a:solidFill>
                  <a:srgbClr val="0073CF"/>
                </a:solidFill>
              </a:rPr>
              <a:t>S.A. </a:t>
            </a:r>
            <a:r>
              <a:rPr lang="fr-FR" sz="2800" i="1" dirty="0" err="1">
                <a:solidFill>
                  <a:srgbClr val="0073CF"/>
                </a:solidFill>
              </a:rPr>
              <a:t>EQUANS</a:t>
            </a:r>
            <a:r>
              <a:rPr lang="fr-FR" sz="2800" i="1" dirty="0">
                <a:solidFill>
                  <a:srgbClr val="0073CF"/>
                </a:solidFill>
              </a:rPr>
              <a:t> SERVICES</a:t>
            </a:r>
            <a:br>
              <a:rPr lang="fr-FR" sz="2800" i="1" dirty="0">
                <a:solidFill>
                  <a:srgbClr val="0073CF"/>
                </a:solidFill>
              </a:rPr>
            </a:b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5EE9DB19-98F4-5144-6F2C-BF0455A55BFD}"/>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4" name="Content Placeholder 1">
            <a:extLst>
              <a:ext uri="{FF2B5EF4-FFF2-40B4-BE49-F238E27FC236}">
                <a16:creationId xmlns:a16="http://schemas.microsoft.com/office/drawing/2014/main" id="{4926150C-6C22-6349-F0D2-F284F4DA2DCB}"/>
              </a:ext>
            </a:extLst>
          </p:cNvPr>
          <p:cNvSpPr txBox="1">
            <a:spLocks/>
          </p:cNvSpPr>
          <p:nvPr/>
        </p:nvSpPr>
        <p:spPr>
          <a:xfrm>
            <a:off x="795171" y="4420049"/>
            <a:ext cx="10589109" cy="1317811"/>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600" dirty="0"/>
              <a:t>« </a:t>
            </a:r>
            <a:r>
              <a:rPr lang="fr-BE" sz="1600" i="1" dirty="0"/>
              <a:t>Contrairement à ce que suppose ainsi le moyen, </a:t>
            </a:r>
            <a:r>
              <a:rPr lang="fr-BE" sz="1600" b="1" i="1" dirty="0"/>
              <a:t>l’objet du marché </a:t>
            </a:r>
            <a:r>
              <a:rPr lang="fr-BE" sz="1600" i="1" dirty="0"/>
              <a:t>(et partant, de l’engagement de chaque soumissionnaire qui fait offre) </a:t>
            </a:r>
            <a:r>
              <a:rPr lang="fr-BE" sz="1600" b="1" i="1" dirty="0"/>
              <a:t>n’est pas le projet tenant lieu de test case pour les besoins de la comparaison et de l’évaluation des offres</a:t>
            </a:r>
            <a:r>
              <a:rPr lang="fr-BE" sz="1600" i="1" dirty="0"/>
              <a:t>. La circonstance que l’offre faite pour l’exécution du projet faisant l’objet du test case devrait lier, à l’égard de celui-ci, le soumissionnaire choisi ne permet pas d’accueillir la thèse de la requérante quant au fait que </a:t>
            </a:r>
            <a:r>
              <a:rPr lang="fr-BE" sz="1600" b="1" i="1" dirty="0"/>
              <a:t>son engagement était limité à l’exécution des prestations se rapportant à ce test case </a:t>
            </a:r>
            <a:r>
              <a:rPr lang="fr-BE" sz="1600" dirty="0"/>
              <a:t>».</a:t>
            </a:r>
            <a:endParaRPr lang="fr-BE" sz="1600" dirty="0">
              <a:cs typeface="Arial"/>
            </a:endParaRPr>
          </a:p>
          <a:p>
            <a:pPr marL="0" indent="0">
              <a:buFont typeface="Arial" panose="020B0604020202020204" pitchFamily="34" charset="0"/>
              <a:buNone/>
            </a:pPr>
            <a:endParaRPr lang="fr-BE" sz="1600" dirty="0"/>
          </a:p>
        </p:txBody>
      </p:sp>
      <p:sp>
        <p:nvSpPr>
          <p:cNvPr id="15" name="Rectangle 14">
            <a:extLst>
              <a:ext uri="{FF2B5EF4-FFF2-40B4-BE49-F238E27FC236}">
                <a16:creationId xmlns:a16="http://schemas.microsoft.com/office/drawing/2014/main" id="{A270358F-6696-1931-C1D7-4D6AE014606A}"/>
              </a:ext>
            </a:extLst>
          </p:cNvPr>
          <p:cNvSpPr/>
          <p:nvPr/>
        </p:nvSpPr>
        <p:spPr>
          <a:xfrm>
            <a:off x="515937" y="4256103"/>
            <a:ext cx="11125269" cy="163034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494159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419DB0-31B7-A350-7FC7-34DA11E1C820}"/>
              </a:ext>
            </a:extLst>
          </p:cNvPr>
          <p:cNvSpPr>
            <a:spLocks noGrp="1"/>
          </p:cNvSpPr>
          <p:nvPr>
            <p:ph sz="quarter" idx="18"/>
          </p:nvPr>
        </p:nvSpPr>
        <p:spPr>
          <a:xfrm>
            <a:off x="515939" y="2373661"/>
            <a:ext cx="10982641" cy="2049750"/>
          </a:xfrm>
        </p:spPr>
        <p:txBody>
          <a:bodyPr vert="horz" lIns="0" tIns="0" rIns="0" bIns="0" spcCol="137160" rtlCol="0" anchor="t">
            <a:noAutofit/>
          </a:bodyPr>
          <a:lstStyle/>
          <a:p>
            <a:pPr marL="0" indent="0">
              <a:buNone/>
            </a:pPr>
            <a:r>
              <a:rPr lang="fr-BE" sz="1800" b="0" i="0" u="none" strike="noStrike" baseline="0" dirty="0">
                <a:solidFill>
                  <a:srgbClr val="000000"/>
                </a:solidFill>
                <a:latin typeface="+mj-lt"/>
              </a:rPr>
              <a:t>« </a:t>
            </a:r>
            <a:r>
              <a:rPr lang="fr-BE" sz="1800" b="0" i="1" u="none" strike="noStrike" baseline="0" dirty="0">
                <a:solidFill>
                  <a:srgbClr val="000000"/>
                </a:solidFill>
                <a:latin typeface="+mj-lt"/>
              </a:rPr>
              <a:t>Les </a:t>
            </a:r>
            <a:r>
              <a:rPr lang="fr-BE" sz="1800" b="1" i="1" u="none" strike="noStrike" baseline="0" dirty="0">
                <a:solidFill>
                  <a:srgbClr val="000000"/>
                </a:solidFill>
                <a:latin typeface="+mj-lt"/>
              </a:rPr>
              <a:t>offres</a:t>
            </a:r>
            <a:r>
              <a:rPr lang="fr-BE" sz="1800" b="0" i="1" u="none" strike="noStrike" baseline="0" dirty="0">
                <a:solidFill>
                  <a:srgbClr val="000000"/>
                </a:solidFill>
                <a:latin typeface="+mj-lt"/>
              </a:rPr>
              <a:t> que les soumissionnaires étaient invités à déposer ne portaient, en effet, p</a:t>
            </a:r>
            <a:r>
              <a:rPr lang="fr-BE" sz="1800" b="1" i="1" u="none" strike="noStrike" baseline="0" dirty="0">
                <a:solidFill>
                  <a:srgbClr val="000000"/>
                </a:solidFill>
                <a:latin typeface="+mj-lt"/>
              </a:rPr>
              <a:t>as sur ce seul projet </a:t>
            </a:r>
            <a:r>
              <a:rPr lang="fr-BE" sz="1800" b="0" i="1" u="none" strike="noStrike" baseline="0" dirty="0">
                <a:solidFill>
                  <a:srgbClr val="000000"/>
                </a:solidFill>
                <a:latin typeface="+mj-lt"/>
              </a:rPr>
              <a:t>et la hauteur de l’engagement qu’ils prenaient en faisant offre était plus importante : ainsi, chaque soumissionnaire s’engageait-il notamment – dès le stade de mise en concurrence en vue de la conclusion de l’accord-cadre – à remettre des offres pour les marchés subséquents, obligation dont la méconnaissance éventuelle l’exposerait au risque d’une pénalité de 500 euros par offre non remise, et ce conformément à l’article « 9.4.3.4. Infractions aux obligations contractuelles autres que celles mentionnées ci-dessus » du cahier spécial des charges </a:t>
            </a:r>
            <a:r>
              <a:rPr lang="fr-BE" sz="1800" dirty="0">
                <a:solidFill>
                  <a:srgbClr val="000000"/>
                </a:solidFill>
                <a:latin typeface="+mj-lt"/>
              </a:rPr>
              <a:t>».</a:t>
            </a:r>
            <a:endParaRPr lang="en-US" sz="1800" dirty="0"/>
          </a:p>
          <a:p>
            <a:pPr marL="229870" indent="-229870"/>
            <a:endParaRPr lang="fr-BE" sz="1800" b="0" i="0" u="none" strike="noStrike" baseline="0" dirty="0">
              <a:solidFill>
                <a:srgbClr val="000000"/>
              </a:solidFill>
              <a:latin typeface="+mj-lt"/>
              <a:cs typeface="Arial" panose="020B0604020202020204"/>
            </a:endParaRPr>
          </a:p>
        </p:txBody>
      </p:sp>
      <p:sp>
        <p:nvSpPr>
          <p:cNvPr id="3" name="Text Placeholder 2">
            <a:extLst>
              <a:ext uri="{FF2B5EF4-FFF2-40B4-BE49-F238E27FC236}">
                <a16:creationId xmlns:a16="http://schemas.microsoft.com/office/drawing/2014/main" id="{42DECCBF-C6F6-88F9-6518-C0FB482F607A}"/>
              </a:ext>
            </a:extLst>
          </p:cNvPr>
          <p:cNvSpPr>
            <a:spLocks noGrp="1"/>
          </p:cNvSpPr>
          <p:nvPr>
            <p:ph type="body" idx="1"/>
          </p:nvPr>
        </p:nvSpPr>
        <p:spPr>
          <a:xfrm>
            <a:off x="515938" y="1820820"/>
            <a:ext cx="11160124" cy="435600"/>
          </a:xfrm>
        </p:spPr>
        <p:txBody>
          <a:bodyPr/>
          <a:lstStyle/>
          <a:p>
            <a:r>
              <a:rPr lang="fr-BE" b="0" dirty="0">
                <a:ea typeface="Cambria"/>
              </a:rPr>
              <a:t>Signature de l’offre et incertitude de la valeur de la commande en accord-cadre</a:t>
            </a:r>
            <a:endParaRPr lang="en-US" b="0" dirty="0"/>
          </a:p>
        </p:txBody>
      </p:sp>
      <p:sp>
        <p:nvSpPr>
          <p:cNvPr id="4" name="Slide Number Placeholder 3">
            <a:extLst>
              <a:ext uri="{FF2B5EF4-FFF2-40B4-BE49-F238E27FC236}">
                <a16:creationId xmlns:a16="http://schemas.microsoft.com/office/drawing/2014/main" id="{11A4FEBF-5514-E3DF-138F-878E96DA0E72}"/>
              </a:ext>
            </a:extLst>
          </p:cNvPr>
          <p:cNvSpPr>
            <a:spLocks noGrp="1"/>
          </p:cNvSpPr>
          <p:nvPr>
            <p:ph type="sldNum" sz="quarter" idx="12"/>
          </p:nvPr>
        </p:nvSpPr>
        <p:spPr/>
        <p:txBody>
          <a:bodyPr/>
          <a:lstStyle/>
          <a:p>
            <a:fld id="{F9591D4C-BB8F-AE46-BE73-C616F30BBC5B}" type="slidenum">
              <a:rPr lang="en-US" smtClean="0"/>
              <a:pPr/>
              <a:t>47</a:t>
            </a:fld>
            <a:endParaRPr lang="en-US"/>
          </a:p>
        </p:txBody>
      </p:sp>
      <p:sp>
        <p:nvSpPr>
          <p:cNvPr id="7" name="Footer Placeholder 6">
            <a:extLst>
              <a:ext uri="{FF2B5EF4-FFF2-40B4-BE49-F238E27FC236}">
                <a16:creationId xmlns:a16="http://schemas.microsoft.com/office/drawing/2014/main" id="{96B39599-996F-DAE0-E7E2-EFFC9F8259B5}"/>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03E6E307-738D-9CF5-6011-9806F7C7123E}"/>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256.111 du 22 mars 2023, </a:t>
            </a:r>
            <a:r>
              <a:rPr lang="fr-FR" sz="2800" i="1" dirty="0">
                <a:solidFill>
                  <a:srgbClr val="0073CF"/>
                </a:solidFill>
              </a:rPr>
              <a:t>S.A. </a:t>
            </a:r>
            <a:r>
              <a:rPr lang="fr-FR" sz="2800" i="1" dirty="0" err="1">
                <a:solidFill>
                  <a:srgbClr val="0073CF"/>
                </a:solidFill>
              </a:rPr>
              <a:t>EQUANS</a:t>
            </a:r>
            <a:r>
              <a:rPr lang="fr-FR" sz="2800" i="1" dirty="0">
                <a:solidFill>
                  <a:srgbClr val="0073CF"/>
                </a:solidFill>
              </a:rPr>
              <a:t> SERVICES</a:t>
            </a:r>
            <a:br>
              <a:rPr lang="fr-FR" sz="2800" i="1" dirty="0">
                <a:solidFill>
                  <a:srgbClr val="0073CF"/>
                </a:solidFill>
              </a:rPr>
            </a:b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4407C1CF-80A8-C8DD-BBDE-410FDB1CD523}"/>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Tree>
    <p:extLst>
      <p:ext uri="{BB962C8B-B14F-4D97-AF65-F5344CB8AC3E}">
        <p14:creationId xmlns:p14="http://schemas.microsoft.com/office/powerpoint/2010/main" val="36054382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419DB0-31B7-A350-7FC7-34DA11E1C820}"/>
              </a:ext>
            </a:extLst>
          </p:cNvPr>
          <p:cNvSpPr>
            <a:spLocks noGrp="1"/>
          </p:cNvSpPr>
          <p:nvPr>
            <p:ph sz="quarter" idx="18"/>
          </p:nvPr>
        </p:nvSpPr>
        <p:spPr>
          <a:xfrm>
            <a:off x="515939" y="2365552"/>
            <a:ext cx="11023355" cy="2647662"/>
          </a:xfrm>
        </p:spPr>
        <p:txBody>
          <a:bodyPr vert="horz" lIns="0" tIns="0" rIns="0" bIns="0" spcCol="137160" rtlCol="0" anchor="t">
            <a:noAutofit/>
          </a:bodyPr>
          <a:lstStyle/>
          <a:p>
            <a:pPr marL="0" indent="0">
              <a:buNone/>
            </a:pPr>
            <a:r>
              <a:rPr lang="fr-BE" sz="1800" dirty="0">
                <a:solidFill>
                  <a:srgbClr val="000000"/>
                </a:solidFill>
                <a:latin typeface="+mj-lt"/>
              </a:rPr>
              <a:t>Outre le premier moyen, la partie requérante soutenait notamment que le marché public étant passé sous forme d’accord, il ne serait pas possible au moment du dépôt de l’offre de déterminer le montant des commandes effectivement passées.</a:t>
            </a:r>
            <a:endParaRPr lang="en-US" sz="1800" dirty="0"/>
          </a:p>
          <a:p>
            <a:pPr marL="0" indent="0">
              <a:buNone/>
            </a:pPr>
            <a:r>
              <a:rPr lang="fr-BE" sz="1800" b="0" i="0" u="none" strike="noStrike" baseline="0" dirty="0">
                <a:solidFill>
                  <a:srgbClr val="000000"/>
                </a:solidFill>
                <a:latin typeface="+mj-lt"/>
              </a:rPr>
              <a:t>Sur la détermination de la valeur d’un marché public passé sous forme d’accord cadre, le </a:t>
            </a:r>
            <a:r>
              <a:rPr lang="fr-BE" sz="1800" b="0" i="0" u="none" strike="noStrike" baseline="0" dirty="0" err="1">
                <a:solidFill>
                  <a:srgbClr val="000000"/>
                </a:solidFill>
                <a:latin typeface="+mj-lt"/>
              </a:rPr>
              <a:t>C.E</a:t>
            </a:r>
            <a:r>
              <a:rPr lang="fr-BE" sz="1800" b="0" i="0" u="none" strike="noStrike" baseline="0" dirty="0">
                <a:solidFill>
                  <a:srgbClr val="000000"/>
                </a:solidFill>
                <a:latin typeface="+mj-lt"/>
              </a:rPr>
              <a:t> indique :</a:t>
            </a:r>
            <a:r>
              <a:rPr lang="fr-BE" sz="1800" dirty="0">
                <a:solidFill>
                  <a:srgbClr val="000000"/>
                </a:solidFill>
                <a:latin typeface="+mj-lt"/>
              </a:rPr>
              <a:t> </a:t>
            </a:r>
            <a:endParaRPr lang="fr-BE" sz="1800" b="0" i="0" u="none" strike="noStrike" baseline="0" dirty="0">
              <a:solidFill>
                <a:srgbClr val="000000"/>
              </a:solidFill>
              <a:latin typeface="+mj-lt"/>
              <a:cs typeface="Arial"/>
            </a:endParaRPr>
          </a:p>
          <a:p>
            <a:pPr marL="0" indent="0">
              <a:buNone/>
            </a:pPr>
            <a:endParaRPr lang="fr-BE" sz="1800" dirty="0">
              <a:solidFill>
                <a:srgbClr val="000000"/>
              </a:solidFill>
              <a:latin typeface="+mj-lt"/>
            </a:endParaRPr>
          </a:p>
          <a:p>
            <a:pPr marL="0" indent="0">
              <a:buNone/>
            </a:pPr>
            <a:br>
              <a:rPr lang="fr-BE" sz="1800" dirty="0">
                <a:solidFill>
                  <a:srgbClr val="000000"/>
                </a:solidFill>
                <a:latin typeface="+mj-lt"/>
              </a:rPr>
            </a:br>
            <a:endParaRPr lang="fr-BE" sz="1800" dirty="0">
              <a:solidFill>
                <a:srgbClr val="000000"/>
              </a:solidFill>
              <a:latin typeface="+mj-lt"/>
            </a:endParaRPr>
          </a:p>
          <a:p>
            <a:pPr marL="0" indent="0">
              <a:buNone/>
            </a:pPr>
            <a:br>
              <a:rPr lang="fr-BE" sz="1000" dirty="0">
                <a:solidFill>
                  <a:srgbClr val="000000"/>
                </a:solidFill>
                <a:latin typeface="+mj-lt"/>
              </a:rPr>
            </a:br>
            <a:r>
              <a:rPr lang="fr-BE" sz="1800" dirty="0">
                <a:solidFill>
                  <a:srgbClr val="000000"/>
                </a:solidFill>
                <a:latin typeface="+mj-lt"/>
              </a:rPr>
              <a:t>Le </a:t>
            </a:r>
            <a:r>
              <a:rPr lang="fr-BE" sz="1800" dirty="0" err="1">
                <a:solidFill>
                  <a:srgbClr val="000000"/>
                </a:solidFill>
                <a:latin typeface="+mj-lt"/>
              </a:rPr>
              <a:t>C.E</a:t>
            </a:r>
            <a:r>
              <a:rPr lang="fr-BE" sz="1800" dirty="0">
                <a:solidFill>
                  <a:srgbClr val="000000"/>
                </a:solidFill>
                <a:latin typeface="+mj-lt"/>
              </a:rPr>
              <a:t>. applique alors ce considérant en estimant : </a:t>
            </a:r>
            <a:endParaRPr lang="fr-BE" sz="1800" b="0" i="0" u="none" strike="noStrike" baseline="0" dirty="0">
              <a:solidFill>
                <a:srgbClr val="000000"/>
              </a:solidFill>
              <a:latin typeface="TimesNewRoman"/>
            </a:endParaRPr>
          </a:p>
          <a:p>
            <a:pPr marL="461645" lvl="1" indent="-236220"/>
            <a:endParaRPr lang="fr-BE" sz="1800" b="0" i="0" u="none" strike="noStrike" baseline="0" dirty="0">
              <a:solidFill>
                <a:srgbClr val="000000"/>
              </a:solidFill>
              <a:latin typeface="+mj-lt"/>
              <a:cs typeface="Arial" panose="020B0604020202020204"/>
            </a:endParaRPr>
          </a:p>
        </p:txBody>
      </p:sp>
      <p:sp>
        <p:nvSpPr>
          <p:cNvPr id="3" name="Text Placeholder 2">
            <a:extLst>
              <a:ext uri="{FF2B5EF4-FFF2-40B4-BE49-F238E27FC236}">
                <a16:creationId xmlns:a16="http://schemas.microsoft.com/office/drawing/2014/main" id="{42DECCBF-C6F6-88F9-6518-C0FB482F607A}"/>
              </a:ext>
            </a:extLst>
          </p:cNvPr>
          <p:cNvSpPr>
            <a:spLocks noGrp="1"/>
          </p:cNvSpPr>
          <p:nvPr>
            <p:ph type="body" idx="1"/>
          </p:nvPr>
        </p:nvSpPr>
        <p:spPr>
          <a:xfrm>
            <a:off x="515938" y="1820820"/>
            <a:ext cx="11160124" cy="435600"/>
          </a:xfrm>
        </p:spPr>
        <p:txBody>
          <a:bodyPr/>
          <a:lstStyle/>
          <a:p>
            <a:r>
              <a:rPr lang="fr-BE" b="0" dirty="0"/>
              <a:t>Signature de l’offre et incertitude de la valeur de la commande en accord-cadre</a:t>
            </a:r>
          </a:p>
        </p:txBody>
      </p:sp>
      <p:sp>
        <p:nvSpPr>
          <p:cNvPr id="4" name="Slide Number Placeholder 3">
            <a:extLst>
              <a:ext uri="{FF2B5EF4-FFF2-40B4-BE49-F238E27FC236}">
                <a16:creationId xmlns:a16="http://schemas.microsoft.com/office/drawing/2014/main" id="{11A4FEBF-5514-E3DF-138F-878E96DA0E72}"/>
              </a:ext>
            </a:extLst>
          </p:cNvPr>
          <p:cNvSpPr>
            <a:spLocks noGrp="1"/>
          </p:cNvSpPr>
          <p:nvPr>
            <p:ph type="sldNum" sz="quarter" idx="12"/>
          </p:nvPr>
        </p:nvSpPr>
        <p:spPr/>
        <p:txBody>
          <a:bodyPr/>
          <a:lstStyle/>
          <a:p>
            <a:fld id="{F9591D4C-BB8F-AE46-BE73-C616F30BBC5B}" type="slidenum">
              <a:rPr lang="en-US" smtClean="0"/>
              <a:pPr/>
              <a:t>48</a:t>
            </a:fld>
            <a:endParaRPr lang="en-US"/>
          </a:p>
        </p:txBody>
      </p:sp>
      <p:sp>
        <p:nvSpPr>
          <p:cNvPr id="7" name="Footer Placeholder 6">
            <a:extLst>
              <a:ext uri="{FF2B5EF4-FFF2-40B4-BE49-F238E27FC236}">
                <a16:creationId xmlns:a16="http://schemas.microsoft.com/office/drawing/2014/main" id="{96B39599-996F-DAE0-E7E2-EFFC9F8259B5}"/>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16C81B60-996C-85A6-D533-3E3C645A02B0}"/>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256.111 du 22 mars 2023, </a:t>
            </a:r>
            <a:r>
              <a:rPr lang="fr-FR" sz="2800" i="1" dirty="0">
                <a:solidFill>
                  <a:srgbClr val="0073CF"/>
                </a:solidFill>
              </a:rPr>
              <a:t>S.A. </a:t>
            </a:r>
            <a:r>
              <a:rPr lang="fr-FR" sz="2800" i="1" dirty="0" err="1">
                <a:solidFill>
                  <a:srgbClr val="0073CF"/>
                </a:solidFill>
              </a:rPr>
              <a:t>EQUANS</a:t>
            </a:r>
            <a:r>
              <a:rPr lang="fr-FR" sz="2800" i="1" dirty="0">
                <a:solidFill>
                  <a:srgbClr val="0073CF"/>
                </a:solidFill>
              </a:rPr>
              <a:t> SERVICES</a:t>
            </a:r>
            <a:br>
              <a:rPr lang="fr-FR" sz="2800" i="1" dirty="0">
                <a:solidFill>
                  <a:srgbClr val="0073CF"/>
                </a:solidFill>
              </a:rPr>
            </a:b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9A2AAABE-2FE6-78B9-58CA-E5F399976F40}"/>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4" name="Content Placeholder 1">
            <a:extLst>
              <a:ext uri="{FF2B5EF4-FFF2-40B4-BE49-F238E27FC236}">
                <a16:creationId xmlns:a16="http://schemas.microsoft.com/office/drawing/2014/main" id="{78A347DF-C72B-9B0B-5146-774B463E494D}"/>
              </a:ext>
            </a:extLst>
          </p:cNvPr>
          <p:cNvSpPr txBox="1">
            <a:spLocks/>
          </p:cNvSpPr>
          <p:nvPr/>
        </p:nvSpPr>
        <p:spPr>
          <a:xfrm>
            <a:off x="754264" y="5401982"/>
            <a:ext cx="10518316" cy="558178"/>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600" dirty="0">
                <a:solidFill>
                  <a:srgbClr val="000000"/>
                </a:solidFill>
                <a:latin typeface="+mj-lt"/>
              </a:rPr>
              <a:t>« </a:t>
            </a:r>
            <a:r>
              <a:rPr lang="fr-BE" sz="1600" i="1" dirty="0">
                <a:solidFill>
                  <a:srgbClr val="000000"/>
                </a:solidFill>
                <a:latin typeface="+mj-lt"/>
              </a:rPr>
              <a:t>Dans l’avis de marché complété avec les mentions que le formulaire d’avis lui impose d’indiquer, la partie adverse a annoncé que la valeur estimée du marché, pour le lot concerné de l’accord-cadre, était de 12.000.000 EUR </a:t>
            </a:r>
            <a:r>
              <a:rPr lang="fr-BE" sz="1600" dirty="0">
                <a:solidFill>
                  <a:srgbClr val="000000"/>
                </a:solidFill>
                <a:latin typeface="+mj-lt"/>
              </a:rPr>
              <a:t>».</a:t>
            </a:r>
            <a:endParaRPr lang="fr-BE" sz="1600" dirty="0">
              <a:solidFill>
                <a:srgbClr val="000000"/>
              </a:solidFill>
              <a:latin typeface="TimesNewRoman"/>
            </a:endParaRPr>
          </a:p>
          <a:p>
            <a:pPr marL="229870" indent="-229870" algn="just"/>
            <a:endParaRPr lang="fr-BE" sz="1600" dirty="0">
              <a:solidFill>
                <a:srgbClr val="000000"/>
              </a:solidFill>
              <a:latin typeface="TimesNewRoman"/>
            </a:endParaRPr>
          </a:p>
          <a:p>
            <a:pPr marL="461645" lvl="1" indent="-236220" algn="just"/>
            <a:endParaRPr lang="fr-BE" sz="1600" dirty="0">
              <a:solidFill>
                <a:srgbClr val="000000"/>
              </a:solidFill>
              <a:latin typeface="+mj-lt"/>
              <a:cs typeface="Arial" panose="020B0604020202020204"/>
            </a:endParaRPr>
          </a:p>
        </p:txBody>
      </p:sp>
      <p:sp>
        <p:nvSpPr>
          <p:cNvPr id="15" name="Content Placeholder 1">
            <a:extLst>
              <a:ext uri="{FF2B5EF4-FFF2-40B4-BE49-F238E27FC236}">
                <a16:creationId xmlns:a16="http://schemas.microsoft.com/office/drawing/2014/main" id="{FA1857AB-1808-9630-0AF3-F45710686B9D}"/>
              </a:ext>
            </a:extLst>
          </p:cNvPr>
          <p:cNvSpPr txBox="1">
            <a:spLocks/>
          </p:cNvSpPr>
          <p:nvPr/>
        </p:nvSpPr>
        <p:spPr>
          <a:xfrm>
            <a:off x="754264" y="3760931"/>
            <a:ext cx="10314789" cy="986730"/>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600" dirty="0">
                <a:solidFill>
                  <a:srgbClr val="000000"/>
                </a:solidFill>
                <a:latin typeface="TimesNewRoman"/>
              </a:rPr>
              <a:t>« </a:t>
            </a:r>
            <a:r>
              <a:rPr lang="fr-BE" sz="1600" i="1" dirty="0">
                <a:solidFill>
                  <a:srgbClr val="000000"/>
                </a:solidFill>
                <a:latin typeface="+mj-lt"/>
              </a:rPr>
              <a:t>Si le recours au mécanisme de l’accord-cadre génère inévitablement des incertitudes quant à l’objet et à  l’ampleur des travaux et services que le soumissionnaire concerné 	sera tenu d’exécuter au titre de chacune des commandes qui lui auront été passées, il ne peut être considéré, contrairement à ce que soutient et tente de démontrer la requérante, que </a:t>
            </a:r>
            <a:r>
              <a:rPr lang="fr-BE" sz="1600" b="1" i="1" u="sng" dirty="0">
                <a:solidFill>
                  <a:srgbClr val="000000"/>
                </a:solidFill>
                <a:latin typeface="+mj-lt"/>
              </a:rPr>
              <a:t>la valeur d’un tel marché serait nécessairement indéterminable </a:t>
            </a:r>
            <a:r>
              <a:rPr lang="fr-BE" sz="1600" dirty="0">
                <a:solidFill>
                  <a:srgbClr val="000000"/>
                </a:solidFill>
                <a:latin typeface="TimesNewRoman"/>
              </a:rPr>
              <a:t>». </a:t>
            </a:r>
            <a:endParaRPr lang="fr-BE" sz="1600" dirty="0">
              <a:solidFill>
                <a:srgbClr val="000000"/>
              </a:solidFill>
              <a:latin typeface="+mj-lt"/>
              <a:cs typeface="Arial" panose="020B0604020202020204"/>
            </a:endParaRPr>
          </a:p>
        </p:txBody>
      </p:sp>
      <p:sp>
        <p:nvSpPr>
          <p:cNvPr id="16" name="Rectangle 15">
            <a:extLst>
              <a:ext uri="{FF2B5EF4-FFF2-40B4-BE49-F238E27FC236}">
                <a16:creationId xmlns:a16="http://schemas.microsoft.com/office/drawing/2014/main" id="{43FD0BDE-9038-2D96-539E-D45E3C4593C1}"/>
              </a:ext>
            </a:extLst>
          </p:cNvPr>
          <p:cNvSpPr/>
          <p:nvPr/>
        </p:nvSpPr>
        <p:spPr>
          <a:xfrm>
            <a:off x="515937" y="3691890"/>
            <a:ext cx="11125269" cy="11430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6B4D6D4C-5E9B-E14F-1523-009414B4C43E}"/>
              </a:ext>
            </a:extLst>
          </p:cNvPr>
          <p:cNvSpPr/>
          <p:nvPr/>
        </p:nvSpPr>
        <p:spPr>
          <a:xfrm>
            <a:off x="515937" y="5328271"/>
            <a:ext cx="11125269" cy="768024"/>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460468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419DB0-31B7-A350-7FC7-34DA11E1C820}"/>
              </a:ext>
            </a:extLst>
          </p:cNvPr>
          <p:cNvSpPr>
            <a:spLocks noGrp="1"/>
          </p:cNvSpPr>
          <p:nvPr>
            <p:ph sz="quarter" idx="18"/>
          </p:nvPr>
        </p:nvSpPr>
        <p:spPr>
          <a:xfrm>
            <a:off x="537203" y="2373660"/>
            <a:ext cx="11138859" cy="3722635"/>
          </a:xfrm>
        </p:spPr>
        <p:txBody>
          <a:bodyPr vert="horz" lIns="0" tIns="0" rIns="0" bIns="0" spcCol="137160" rtlCol="0" anchor="t">
            <a:noAutofit/>
          </a:bodyPr>
          <a:lstStyle/>
          <a:p>
            <a:pPr marL="0" indent="0">
              <a:buNone/>
            </a:pPr>
            <a:r>
              <a:rPr lang="fr-BE" sz="1800" dirty="0">
                <a:solidFill>
                  <a:srgbClr val="000000"/>
                </a:solidFill>
                <a:latin typeface="+mj-lt"/>
              </a:rPr>
              <a:t>Puis le </a:t>
            </a:r>
            <a:r>
              <a:rPr lang="fr-BE" sz="1800" dirty="0" err="1">
                <a:solidFill>
                  <a:srgbClr val="000000"/>
                </a:solidFill>
                <a:latin typeface="+mj-lt"/>
              </a:rPr>
              <a:t>C.E</a:t>
            </a:r>
            <a:r>
              <a:rPr lang="fr-BE" sz="1800" dirty="0">
                <a:solidFill>
                  <a:srgbClr val="000000"/>
                </a:solidFill>
                <a:latin typeface="+mj-lt"/>
              </a:rPr>
              <a:t>. rappelle les raisons de l’importances de la fixation d’un maxima à l’accord cadre: </a:t>
            </a:r>
            <a:endParaRPr lang="en-US" sz="1800" dirty="0">
              <a:latin typeface="+mj-lt"/>
            </a:endParaRPr>
          </a:p>
          <a:p>
            <a:pPr marL="0" indent="0">
              <a:buNone/>
            </a:pPr>
            <a:endParaRPr lang="fr-BE" sz="1800" dirty="0">
              <a:solidFill>
                <a:srgbClr val="000000"/>
              </a:solidFill>
              <a:latin typeface="+mj-lt"/>
            </a:endParaRPr>
          </a:p>
          <a:p>
            <a:pPr marL="0" indent="0">
              <a:buNone/>
            </a:pPr>
            <a:endParaRPr lang="fr-BE" sz="1800" dirty="0">
              <a:solidFill>
                <a:srgbClr val="000000"/>
              </a:solidFill>
              <a:latin typeface="+mj-lt"/>
            </a:endParaRPr>
          </a:p>
          <a:p>
            <a:pPr marL="0" indent="0">
              <a:buNone/>
            </a:pPr>
            <a:endParaRPr lang="fr-BE" sz="1800" dirty="0">
              <a:solidFill>
                <a:srgbClr val="000000"/>
              </a:solidFill>
              <a:latin typeface="+mj-lt"/>
            </a:endParaRPr>
          </a:p>
          <a:p>
            <a:pPr marL="0" indent="0">
              <a:buNone/>
            </a:pPr>
            <a:endParaRPr lang="fr-BE" sz="1800" dirty="0">
              <a:solidFill>
                <a:srgbClr val="000000"/>
              </a:solidFill>
              <a:latin typeface="+mj-lt"/>
            </a:endParaRPr>
          </a:p>
          <a:p>
            <a:pPr marL="0" indent="0">
              <a:buNone/>
            </a:pPr>
            <a:endParaRPr lang="fr-BE" sz="1800" dirty="0">
              <a:solidFill>
                <a:srgbClr val="000000"/>
              </a:solidFill>
              <a:latin typeface="+mj-lt"/>
            </a:endParaRPr>
          </a:p>
          <a:p>
            <a:pPr marL="0" indent="0">
              <a:buNone/>
            </a:pPr>
            <a:endParaRPr lang="fr-BE" sz="1800" dirty="0">
              <a:solidFill>
                <a:srgbClr val="000000"/>
              </a:solidFill>
              <a:latin typeface="+mj-lt"/>
            </a:endParaRPr>
          </a:p>
          <a:p>
            <a:pPr marL="0" indent="0">
              <a:buNone/>
            </a:pPr>
            <a:r>
              <a:rPr lang="fr-BE" sz="1800" dirty="0">
                <a:solidFill>
                  <a:srgbClr val="000000"/>
                </a:solidFill>
                <a:latin typeface="+mj-lt"/>
              </a:rPr>
              <a:t>Enfin, le </a:t>
            </a:r>
            <a:r>
              <a:rPr lang="fr-BE" sz="1800" dirty="0" err="1">
                <a:solidFill>
                  <a:srgbClr val="000000"/>
                </a:solidFill>
                <a:latin typeface="+mj-lt"/>
              </a:rPr>
              <a:t>C.E</a:t>
            </a:r>
            <a:r>
              <a:rPr lang="fr-BE" sz="1800" dirty="0">
                <a:solidFill>
                  <a:srgbClr val="000000"/>
                </a:solidFill>
                <a:latin typeface="+mj-lt"/>
              </a:rPr>
              <a:t>. ne suit pas la requérante sur ce deuxième moyen en indiquant que si le montant du marché est indéterminable à la procuration pour signer une offre dont la valeur est de 10.000.000 EUR maximum, ne permet pas de s’assurer de l’engagement du soumissionnaire.</a:t>
            </a:r>
            <a:endParaRPr lang="fr-BE" sz="1800" dirty="0">
              <a:solidFill>
                <a:srgbClr val="000000"/>
              </a:solidFill>
              <a:latin typeface="+mj-lt"/>
              <a:cs typeface="Arial" panose="020B0604020202020204"/>
            </a:endParaRPr>
          </a:p>
          <a:p>
            <a:pPr marL="0" indent="0">
              <a:buNone/>
            </a:pPr>
            <a:endParaRPr lang="fr-BE" sz="1800" b="0" i="0" u="none" strike="noStrike" baseline="0" dirty="0">
              <a:solidFill>
                <a:srgbClr val="000000"/>
              </a:solidFill>
              <a:latin typeface="+mj-lt"/>
            </a:endParaRPr>
          </a:p>
          <a:p>
            <a:pPr marL="229870" indent="-229870"/>
            <a:endParaRPr lang="fr-BE" sz="1800" b="0" i="0" u="none" strike="noStrike" baseline="0" dirty="0">
              <a:solidFill>
                <a:srgbClr val="000000"/>
              </a:solidFill>
              <a:latin typeface="+mj-lt"/>
            </a:endParaRPr>
          </a:p>
          <a:p>
            <a:pPr marL="461645" lvl="1" indent="-236220"/>
            <a:endParaRPr lang="fr-BE" sz="1800" b="0" i="0" u="none" strike="noStrike" baseline="0" dirty="0">
              <a:solidFill>
                <a:srgbClr val="000000"/>
              </a:solidFill>
              <a:latin typeface="+mj-lt"/>
              <a:cs typeface="Arial" panose="020B0604020202020204"/>
            </a:endParaRPr>
          </a:p>
        </p:txBody>
      </p:sp>
      <p:sp>
        <p:nvSpPr>
          <p:cNvPr id="3" name="Text Placeholder 2">
            <a:extLst>
              <a:ext uri="{FF2B5EF4-FFF2-40B4-BE49-F238E27FC236}">
                <a16:creationId xmlns:a16="http://schemas.microsoft.com/office/drawing/2014/main" id="{42DECCBF-C6F6-88F9-6518-C0FB482F607A}"/>
              </a:ext>
            </a:extLst>
          </p:cNvPr>
          <p:cNvSpPr>
            <a:spLocks noGrp="1"/>
          </p:cNvSpPr>
          <p:nvPr>
            <p:ph type="body" idx="1"/>
          </p:nvPr>
        </p:nvSpPr>
        <p:spPr>
          <a:xfrm>
            <a:off x="515938" y="1832250"/>
            <a:ext cx="11160124" cy="435600"/>
          </a:xfrm>
        </p:spPr>
        <p:txBody>
          <a:bodyPr/>
          <a:lstStyle/>
          <a:p>
            <a:r>
              <a:rPr lang="fr-BE" b="0" dirty="0"/>
              <a:t>Signature de l’offre et incertitude de la valeur de la commande en accord-cadre</a:t>
            </a:r>
          </a:p>
        </p:txBody>
      </p:sp>
      <p:sp>
        <p:nvSpPr>
          <p:cNvPr id="4" name="Slide Number Placeholder 3">
            <a:extLst>
              <a:ext uri="{FF2B5EF4-FFF2-40B4-BE49-F238E27FC236}">
                <a16:creationId xmlns:a16="http://schemas.microsoft.com/office/drawing/2014/main" id="{11A4FEBF-5514-E3DF-138F-878E96DA0E72}"/>
              </a:ext>
            </a:extLst>
          </p:cNvPr>
          <p:cNvSpPr>
            <a:spLocks noGrp="1"/>
          </p:cNvSpPr>
          <p:nvPr>
            <p:ph type="sldNum" sz="quarter" idx="12"/>
          </p:nvPr>
        </p:nvSpPr>
        <p:spPr/>
        <p:txBody>
          <a:bodyPr/>
          <a:lstStyle/>
          <a:p>
            <a:fld id="{F9591D4C-BB8F-AE46-BE73-C616F30BBC5B}" type="slidenum">
              <a:rPr lang="en-US" smtClean="0"/>
              <a:pPr/>
              <a:t>49</a:t>
            </a:fld>
            <a:endParaRPr lang="en-US"/>
          </a:p>
        </p:txBody>
      </p:sp>
      <p:sp>
        <p:nvSpPr>
          <p:cNvPr id="7" name="Footer Placeholder 6">
            <a:extLst>
              <a:ext uri="{FF2B5EF4-FFF2-40B4-BE49-F238E27FC236}">
                <a16:creationId xmlns:a16="http://schemas.microsoft.com/office/drawing/2014/main" id="{96B39599-996F-DAE0-E7E2-EFFC9F8259B5}"/>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37AD249E-F832-996A-5847-9A99ED8B0216}"/>
              </a:ext>
            </a:extLst>
          </p:cNvPr>
          <p:cNvSpPr txBox="1">
            <a:spLocks/>
          </p:cNvSpPr>
          <p:nvPr/>
        </p:nvSpPr>
        <p:spPr>
          <a:xfrm>
            <a:off x="523151" y="761705"/>
            <a:ext cx="1095256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256.111 du 22 mars 2023, </a:t>
            </a:r>
            <a:r>
              <a:rPr lang="fr-FR" sz="2800" i="1" dirty="0">
                <a:solidFill>
                  <a:srgbClr val="0073CF"/>
                </a:solidFill>
              </a:rPr>
              <a:t>S.A. </a:t>
            </a:r>
            <a:r>
              <a:rPr lang="fr-FR" sz="2800" i="1" dirty="0" err="1">
                <a:solidFill>
                  <a:srgbClr val="0073CF"/>
                </a:solidFill>
              </a:rPr>
              <a:t>EQUANS</a:t>
            </a:r>
            <a:r>
              <a:rPr lang="fr-FR" sz="2800" i="1" dirty="0">
                <a:solidFill>
                  <a:srgbClr val="0073CF"/>
                </a:solidFill>
              </a:rPr>
              <a:t> SERVICES</a:t>
            </a:r>
            <a:br>
              <a:rPr lang="fr-FR" sz="2800" i="1" dirty="0">
                <a:solidFill>
                  <a:srgbClr val="0073CF"/>
                </a:solidFill>
              </a:rPr>
            </a:br>
            <a:r>
              <a:rPr lang="fr-FR" sz="2800" dirty="0">
                <a:solidFill>
                  <a:srgbClr val="0073CF"/>
                </a:solidFill>
              </a:rPr>
              <a:t>(extrême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5F31CABD-5011-6F01-0DB2-FAA0A08539CD}"/>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C. La signature de l'offre </a:t>
            </a:r>
          </a:p>
        </p:txBody>
      </p:sp>
      <p:sp>
        <p:nvSpPr>
          <p:cNvPr id="14" name="Content Placeholder 1">
            <a:extLst>
              <a:ext uri="{FF2B5EF4-FFF2-40B4-BE49-F238E27FC236}">
                <a16:creationId xmlns:a16="http://schemas.microsoft.com/office/drawing/2014/main" id="{2202C994-BAFC-C6D1-EDB6-4160C2C42CFE}"/>
              </a:ext>
            </a:extLst>
          </p:cNvPr>
          <p:cNvSpPr txBox="1">
            <a:spLocks/>
          </p:cNvSpPr>
          <p:nvPr/>
        </p:nvSpPr>
        <p:spPr>
          <a:xfrm>
            <a:off x="795171" y="3013653"/>
            <a:ext cx="10543389" cy="1832322"/>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600" dirty="0">
                <a:solidFill>
                  <a:srgbClr val="000000"/>
                </a:solidFill>
                <a:latin typeface="+mj-lt"/>
              </a:rPr>
              <a:t>« </a:t>
            </a:r>
            <a:r>
              <a:rPr lang="fr-BE" sz="1600" b="1" i="1" u="sng" dirty="0">
                <a:solidFill>
                  <a:srgbClr val="000000"/>
                </a:solidFill>
                <a:latin typeface="+mj-lt"/>
              </a:rPr>
              <a:t>L’annonce de la valeur estimée d’un accord-cadre revêt une importance </a:t>
            </a:r>
            <a:r>
              <a:rPr lang="fr-BE" sz="1600" i="1" dirty="0">
                <a:solidFill>
                  <a:srgbClr val="000000"/>
                </a:solidFill>
                <a:latin typeface="+mj-lt"/>
              </a:rPr>
              <a:t>particulière en raison de ce qu’il relève du mécanisme de l’accord-cadre que la conclusion de celui-ci </a:t>
            </a:r>
            <a:r>
              <a:rPr lang="fr-BE" sz="1600" b="1" i="1" u="sng" dirty="0">
                <a:solidFill>
                  <a:srgbClr val="000000"/>
                </a:solidFill>
                <a:latin typeface="+mj-lt"/>
              </a:rPr>
              <a:t>aura pour effet de restreindre la concurrence</a:t>
            </a:r>
            <a:r>
              <a:rPr lang="fr-BE" sz="1600" i="1" dirty="0">
                <a:solidFill>
                  <a:srgbClr val="000000"/>
                </a:solidFill>
                <a:latin typeface="+mj-lt"/>
              </a:rPr>
              <a:t> dans l’attribution des marchés subséquents, s’inscrivant dans le cadre de son exécution. Cette annonce dans l’avis de marché répond à des préoccupations qui se déduisent des </a:t>
            </a:r>
            <a:r>
              <a:rPr lang="fr-BE" sz="1600" b="1" i="1" u="sng" dirty="0">
                <a:solidFill>
                  <a:srgbClr val="000000"/>
                </a:solidFill>
                <a:latin typeface="+mj-lt"/>
              </a:rPr>
              <a:t>principes de concurrence </a:t>
            </a:r>
            <a:r>
              <a:rPr lang="fr-BE" sz="1600" i="1" dirty="0">
                <a:solidFill>
                  <a:srgbClr val="000000"/>
                </a:solidFill>
                <a:latin typeface="+mj-lt"/>
              </a:rPr>
              <a:t>et </a:t>
            </a:r>
            <a:r>
              <a:rPr lang="fr-BE" sz="1600" b="1" i="1" u="sng" dirty="0">
                <a:solidFill>
                  <a:srgbClr val="000000"/>
                </a:solidFill>
                <a:latin typeface="+mj-lt"/>
              </a:rPr>
              <a:t>d’égalité d’accès des soumissionnaires </a:t>
            </a:r>
            <a:r>
              <a:rPr lang="fr-BE" sz="1600" i="1" dirty="0">
                <a:solidFill>
                  <a:srgbClr val="000000"/>
                </a:solidFill>
                <a:latin typeface="+mj-lt"/>
              </a:rPr>
              <a:t>à la commande publique : elle permet, d’une part, de </a:t>
            </a:r>
            <a:r>
              <a:rPr lang="fr-BE" sz="1600" b="1" i="1" u="sng" dirty="0">
                <a:solidFill>
                  <a:srgbClr val="000000"/>
                </a:solidFill>
                <a:latin typeface="+mj-lt"/>
              </a:rPr>
              <a:t>fixer la valeur maximale</a:t>
            </a:r>
            <a:r>
              <a:rPr lang="fr-BE" sz="1600" b="1" i="1" u="sng" dirty="0">
                <a:latin typeface="+mj-lt"/>
              </a:rPr>
              <a:t> au-delà de laquelle l’accord-cadre prendra fin </a:t>
            </a:r>
            <a:r>
              <a:rPr lang="fr-BE" sz="1600" i="1" dirty="0">
                <a:solidFill>
                  <a:srgbClr val="000000"/>
                </a:solidFill>
                <a:latin typeface="+mj-lt"/>
              </a:rPr>
              <a:t>et, d’autre part, de s’assurer – au regard de cette valeur maximale – de la </a:t>
            </a:r>
            <a:r>
              <a:rPr lang="fr-BE" sz="1600" b="1" i="1" u="sng" dirty="0">
                <a:solidFill>
                  <a:srgbClr val="000000"/>
                </a:solidFill>
                <a:latin typeface="+mj-lt"/>
              </a:rPr>
              <a:t>validité des engagements </a:t>
            </a:r>
            <a:r>
              <a:rPr lang="fr-BE" sz="1600" i="1" dirty="0">
                <a:solidFill>
                  <a:srgbClr val="000000"/>
                </a:solidFill>
                <a:latin typeface="+mj-lt"/>
              </a:rPr>
              <a:t>pris en amont par les soumissionnaires </a:t>
            </a:r>
            <a:r>
              <a:rPr lang="fr-BE" sz="1600" dirty="0">
                <a:solidFill>
                  <a:srgbClr val="000000"/>
                </a:solidFill>
                <a:latin typeface="+mj-lt"/>
              </a:rPr>
              <a:t>».</a:t>
            </a:r>
          </a:p>
          <a:p>
            <a:pPr marL="0" indent="0">
              <a:buFont typeface="Arial" panose="020B0604020202020204" pitchFamily="34" charset="0"/>
              <a:buNone/>
            </a:pPr>
            <a:endParaRPr lang="fr-BE" sz="1600" dirty="0">
              <a:solidFill>
                <a:srgbClr val="000000"/>
              </a:solidFill>
              <a:latin typeface="+mj-lt"/>
            </a:endParaRPr>
          </a:p>
          <a:p>
            <a:pPr marL="229870" indent="-229870"/>
            <a:endParaRPr lang="fr-BE" sz="1600" dirty="0">
              <a:solidFill>
                <a:srgbClr val="000000"/>
              </a:solidFill>
              <a:latin typeface="+mj-lt"/>
            </a:endParaRPr>
          </a:p>
          <a:p>
            <a:pPr marL="461645" lvl="1" indent="-236220"/>
            <a:endParaRPr lang="fr-BE" sz="1600" dirty="0">
              <a:solidFill>
                <a:srgbClr val="000000"/>
              </a:solidFill>
              <a:latin typeface="+mj-lt"/>
              <a:cs typeface="Arial" panose="020B0604020202020204"/>
            </a:endParaRPr>
          </a:p>
        </p:txBody>
      </p:sp>
      <p:sp>
        <p:nvSpPr>
          <p:cNvPr id="15" name="Rectangle 14">
            <a:extLst>
              <a:ext uri="{FF2B5EF4-FFF2-40B4-BE49-F238E27FC236}">
                <a16:creationId xmlns:a16="http://schemas.microsoft.com/office/drawing/2014/main" id="{199DE0D0-C64F-501A-6102-057C7341A89D}"/>
              </a:ext>
            </a:extLst>
          </p:cNvPr>
          <p:cNvSpPr/>
          <p:nvPr/>
        </p:nvSpPr>
        <p:spPr>
          <a:xfrm>
            <a:off x="515937" y="2887579"/>
            <a:ext cx="11125269" cy="2141621"/>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17079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D01BD-D77F-4246-A1D3-BA6BBF0B335A}"/>
              </a:ext>
            </a:extLst>
          </p:cNvPr>
          <p:cNvSpPr>
            <a:spLocks noGrp="1"/>
          </p:cNvSpPr>
          <p:nvPr>
            <p:ph type="title"/>
          </p:nvPr>
        </p:nvSpPr>
        <p:spPr/>
        <p:txBody>
          <a:bodyPr/>
          <a:lstStyle/>
          <a:p>
            <a:r>
              <a:rPr lang="en-US"/>
              <a:t>I. La prospection</a:t>
            </a:r>
          </a:p>
        </p:txBody>
      </p:sp>
      <p:sp>
        <p:nvSpPr>
          <p:cNvPr id="5" name="Slide Number Placeholder 4"/>
          <p:cNvSpPr>
            <a:spLocks noGrp="1"/>
          </p:cNvSpPr>
          <p:nvPr>
            <p:ph type="sldNum" sz="quarter" idx="4"/>
          </p:nvPr>
        </p:nvSpPr>
        <p:spPr/>
        <p:txBody>
          <a:bodyPr/>
          <a:lstStyle/>
          <a:p>
            <a:fld id="{F9591D4C-BB8F-AE46-BE73-C616F30BBC5B}" type="slidenum">
              <a:rPr lang="en-US" smtClean="0"/>
              <a:pPr/>
              <a:t>5</a:t>
            </a:fld>
            <a:endParaRPr lang="en-US"/>
          </a:p>
        </p:txBody>
      </p:sp>
      <p:pic>
        <p:nvPicPr>
          <p:cNvPr id="9" name="Picture Placeholder 8">
            <a:extLst>
              <a:ext uri="{FF2B5EF4-FFF2-40B4-BE49-F238E27FC236}">
                <a16:creationId xmlns:a16="http://schemas.microsoft.com/office/drawing/2014/main" id="{A6E3219B-9808-4221-BD95-7579AA9260BB}"/>
              </a:ext>
            </a:extLst>
          </p:cNvPr>
          <p:cNvPicPr>
            <a:picLocks noGrp="1" noChangeAspect="1"/>
          </p:cNvPicPr>
          <p:nvPr>
            <p:ph type="pic" sz="quarter" idx="18"/>
          </p:nvPr>
        </p:nvPicPr>
        <p:blipFill>
          <a:blip r:embed="rId2"/>
          <a:srcRect t="27060" b="27060"/>
          <a:stretch>
            <a:fillRect/>
          </a:stretch>
        </p:blipFill>
        <p:spPr/>
      </p:pic>
      <p:sp>
        <p:nvSpPr>
          <p:cNvPr id="10" name="Footer Placeholder 9">
            <a:extLst>
              <a:ext uri="{FF2B5EF4-FFF2-40B4-BE49-F238E27FC236}">
                <a16:creationId xmlns:a16="http://schemas.microsoft.com/office/drawing/2014/main" id="{1BFE17A9-2DE8-4254-B770-EE80DE1509DA}"/>
              </a:ext>
            </a:extLst>
          </p:cNvPr>
          <p:cNvSpPr>
            <a:spLocks noGrp="1"/>
          </p:cNvSpPr>
          <p:nvPr>
            <p:ph type="ftr" sz="quarter" idx="3"/>
          </p:nvPr>
        </p:nvSpPr>
        <p:spPr/>
        <p:txBody>
          <a:bodyPr/>
          <a:lstStyle/>
          <a:p>
            <a:r>
              <a:rPr lang="en-US" dirty="0"/>
              <a:t>National Tender Day – 19 </a:t>
            </a:r>
            <a:r>
              <a:rPr lang="en-US" dirty="0" err="1"/>
              <a:t>octobre</a:t>
            </a:r>
            <a:r>
              <a:rPr lang="en-US" dirty="0"/>
              <a:t> 2023</a:t>
            </a:r>
          </a:p>
        </p:txBody>
      </p:sp>
    </p:spTree>
    <p:extLst>
      <p:ext uri="{BB962C8B-B14F-4D97-AF65-F5344CB8AC3E}">
        <p14:creationId xmlns:p14="http://schemas.microsoft.com/office/powerpoint/2010/main" val="25098379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D01BD-D77F-4246-A1D3-BA6BBF0B335A}"/>
              </a:ext>
            </a:extLst>
          </p:cNvPr>
          <p:cNvSpPr>
            <a:spLocks noGrp="1"/>
          </p:cNvSpPr>
          <p:nvPr>
            <p:ph type="title"/>
          </p:nvPr>
        </p:nvSpPr>
        <p:spPr/>
        <p:txBody>
          <a:bodyPr/>
          <a:lstStyle/>
          <a:p>
            <a:r>
              <a:rPr lang="fr-FR"/>
              <a:t>III. </a:t>
            </a:r>
            <a:r>
              <a:rPr lang="fr-FR" dirty="0"/>
              <a:t>La régularité des offres</a:t>
            </a:r>
          </a:p>
        </p:txBody>
      </p:sp>
      <p:sp>
        <p:nvSpPr>
          <p:cNvPr id="5" name="Slide Number Placeholder 4"/>
          <p:cNvSpPr>
            <a:spLocks noGrp="1"/>
          </p:cNvSpPr>
          <p:nvPr>
            <p:ph type="sldNum" sz="quarter" idx="4"/>
          </p:nvPr>
        </p:nvSpPr>
        <p:spPr/>
        <p:txBody>
          <a:bodyPr/>
          <a:lstStyle/>
          <a:p>
            <a:fld id="{F9591D4C-BB8F-AE46-BE73-C616F30BBC5B}" type="slidenum">
              <a:rPr lang="en-US" smtClean="0"/>
              <a:pPr/>
              <a:t>50</a:t>
            </a:fld>
            <a:endParaRPr lang="en-US"/>
          </a:p>
        </p:txBody>
      </p:sp>
      <p:pic>
        <p:nvPicPr>
          <p:cNvPr id="9" name="Picture Placeholder 8">
            <a:extLst>
              <a:ext uri="{FF2B5EF4-FFF2-40B4-BE49-F238E27FC236}">
                <a16:creationId xmlns:a16="http://schemas.microsoft.com/office/drawing/2014/main" id="{A6E3219B-9808-4221-BD95-7579AA9260BB}"/>
              </a:ext>
            </a:extLst>
          </p:cNvPr>
          <p:cNvPicPr>
            <a:picLocks noGrp="1" noChangeAspect="1"/>
          </p:cNvPicPr>
          <p:nvPr>
            <p:ph type="pic" sz="quarter" idx="18"/>
          </p:nvPr>
        </p:nvPicPr>
        <p:blipFill>
          <a:blip r:embed="rId2"/>
          <a:srcRect t="27062" b="27062"/>
          <a:stretch/>
        </p:blipFill>
        <p:spPr/>
      </p:pic>
      <p:sp>
        <p:nvSpPr>
          <p:cNvPr id="10" name="Footer Placeholder 9">
            <a:extLst>
              <a:ext uri="{FF2B5EF4-FFF2-40B4-BE49-F238E27FC236}">
                <a16:creationId xmlns:a16="http://schemas.microsoft.com/office/drawing/2014/main" id="{1BFE17A9-2DE8-4254-B770-EE80DE1509DA}"/>
              </a:ext>
            </a:extLst>
          </p:cNvPr>
          <p:cNvSpPr>
            <a:spLocks noGrp="1"/>
          </p:cNvSpPr>
          <p:nvPr>
            <p:ph type="ftr" sz="quarter" idx="3"/>
          </p:nvPr>
        </p:nvSpPr>
        <p:spPr/>
        <p:txBody>
          <a:bodyPr/>
          <a:lstStyle/>
          <a:p>
            <a:r>
              <a:rPr lang="en-US" dirty="0"/>
              <a:t>National Tender Day – 19 </a:t>
            </a:r>
            <a:r>
              <a:rPr lang="en-US" dirty="0" err="1"/>
              <a:t>octobre</a:t>
            </a:r>
            <a:r>
              <a:rPr lang="en-US" dirty="0"/>
              <a:t> 2023</a:t>
            </a:r>
          </a:p>
        </p:txBody>
      </p:sp>
      <p:sp>
        <p:nvSpPr>
          <p:cNvPr id="3" name="Title 1">
            <a:extLst>
              <a:ext uri="{FF2B5EF4-FFF2-40B4-BE49-F238E27FC236}">
                <a16:creationId xmlns:a16="http://schemas.microsoft.com/office/drawing/2014/main" id="{5D1B3651-C299-1265-9AFC-D1DAEB4A0335}"/>
              </a:ext>
            </a:extLst>
          </p:cNvPr>
          <p:cNvSpPr txBox="1">
            <a:spLocks/>
          </p:cNvSpPr>
          <p:nvPr/>
        </p:nvSpPr>
        <p:spPr>
          <a:xfrm>
            <a:off x="1159828" y="2258152"/>
            <a:ext cx="10969625" cy="41275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kern="1200">
                <a:solidFill>
                  <a:schemeClr val="accent5"/>
                </a:solidFill>
                <a:latin typeface="Cambria" panose="02040503050406030204" pitchFamily="18" charset="0"/>
                <a:ea typeface="+mj-ea"/>
                <a:cs typeface="+mj-cs"/>
              </a:defRPr>
            </a:lvl1pPr>
          </a:lstStyle>
          <a:p>
            <a:r>
              <a:rPr lang="fr-FR" dirty="0">
                <a:latin typeface="Cambria"/>
                <a:ea typeface="Cambria"/>
              </a:rPr>
              <a:t>D. Vérification des prix et de coûts </a:t>
            </a:r>
            <a:endParaRPr lang="fr-FR" dirty="0">
              <a:ea typeface="Cambria" panose="02040503050406030204" pitchFamily="18" charset="0"/>
            </a:endParaRPr>
          </a:p>
        </p:txBody>
      </p:sp>
    </p:spTree>
    <p:extLst>
      <p:ext uri="{BB962C8B-B14F-4D97-AF65-F5344CB8AC3E}">
        <p14:creationId xmlns:p14="http://schemas.microsoft.com/office/powerpoint/2010/main" val="10193529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F125A-F9A7-4529-B083-D1B4AE57244F}"/>
              </a:ext>
            </a:extLst>
          </p:cNvPr>
          <p:cNvSpPr>
            <a:spLocks noGrp="1"/>
          </p:cNvSpPr>
          <p:nvPr>
            <p:ph sz="quarter" idx="18"/>
          </p:nvPr>
        </p:nvSpPr>
        <p:spPr>
          <a:xfrm>
            <a:off x="537203" y="2435953"/>
            <a:ext cx="11138859" cy="3243143"/>
          </a:xfrm>
        </p:spPr>
        <p:txBody>
          <a:bodyPr/>
          <a:lstStyle/>
          <a:p>
            <a:pPr marL="0" indent="0" hangingPunct="0">
              <a:spcAft>
                <a:spcPts val="1200"/>
              </a:spcAft>
              <a:buNone/>
            </a:pPr>
            <a:r>
              <a:rPr lang="fr-BE" sz="1800" dirty="0">
                <a:effectLst/>
                <a:ea typeface="Times New Roman" panose="02020603050405020304" pitchFamily="18" charset="0"/>
              </a:rPr>
              <a:t>« </a:t>
            </a:r>
            <a:r>
              <a:rPr lang="fr-BE" sz="1800" i="1" dirty="0">
                <a:effectLst/>
                <a:ea typeface="Times New Roman" panose="02020603050405020304" pitchFamily="18" charset="0"/>
              </a:rPr>
              <a:t>Dans l’examen des justifications de prix suspectés d’être anormaux, le pouvoir adjudicateur dispose d’un </a:t>
            </a:r>
            <a:r>
              <a:rPr lang="fr-BE" sz="1800" b="1" i="1" dirty="0">
                <a:effectLst/>
                <a:ea typeface="Times New Roman" panose="02020603050405020304" pitchFamily="18" charset="0"/>
              </a:rPr>
              <a:t>large pouvoir d’appréciation sur la question de savoir si un prix doit, ou non, être considéré comme anormal</a:t>
            </a:r>
            <a:r>
              <a:rPr lang="fr-BE" sz="1800" i="1" dirty="0">
                <a:effectLst/>
                <a:ea typeface="Times New Roman" panose="02020603050405020304" pitchFamily="18" charset="0"/>
              </a:rPr>
              <a:t>. Il en va de même dans l’exercice de la faculté d’interroger une nouvelle fois – et s’il l’estime nécessaire – le soumissionnaire concerné. Il revient au Conseil d’État de vérifier la réalité, l’exactitude et la pertinence des éléments qui ont justifié la décision du pouvoir adjudicateur et de censurer, dans le chef de ce dernier, une appréciation manifestement déraisonnable. </a:t>
            </a:r>
            <a:endParaRPr lang="fr-BE" sz="1800" dirty="0">
              <a:effectLst/>
              <a:ea typeface="Times New Roman" panose="02020603050405020304" pitchFamily="18" charset="0"/>
            </a:endParaRPr>
          </a:p>
          <a:p>
            <a:pPr marL="0" indent="0" hangingPunct="0">
              <a:spcAft>
                <a:spcPts val="1200"/>
              </a:spcAft>
              <a:buNone/>
            </a:pPr>
            <a:r>
              <a:rPr lang="fr-BE" sz="1800" i="1" dirty="0">
                <a:effectLst/>
                <a:ea typeface="Times New Roman" panose="02020603050405020304" pitchFamily="18" charset="0"/>
              </a:rPr>
              <a:t>Par ailleurs, et dès lors que cet article 36 fait peser sur le soumissionnaire interrogé la charge de justification des prix suspectés d’anormalité, </a:t>
            </a:r>
            <a:r>
              <a:rPr lang="fr-BE" sz="1800" b="1" i="1" dirty="0">
                <a:effectLst/>
                <a:ea typeface="Times New Roman" panose="02020603050405020304" pitchFamily="18" charset="0"/>
              </a:rPr>
              <a:t>il incombe à celui-ci de faire preuve d’un soin particulier dans la réponse apportée au pouvoir adjudicateur, en veillant à apporter dans le délai requis une réponse adéquate, complète et suffisamment précise.</a:t>
            </a:r>
            <a:r>
              <a:rPr lang="fr-BE" sz="1800" b="1" dirty="0">
                <a:effectLst/>
                <a:ea typeface="Times New Roman" panose="02020603050405020304" pitchFamily="18" charset="0"/>
              </a:rPr>
              <a:t> </a:t>
            </a:r>
            <a:r>
              <a:rPr lang="fr-BE" sz="1800" dirty="0">
                <a:effectLst/>
                <a:ea typeface="Times New Roman" panose="02020603050405020304" pitchFamily="18" charset="0"/>
              </a:rPr>
              <a:t>»</a:t>
            </a:r>
          </a:p>
        </p:txBody>
      </p:sp>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51</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5" name="Text Placeholder 2">
            <a:extLst>
              <a:ext uri="{FF2B5EF4-FFF2-40B4-BE49-F238E27FC236}">
                <a16:creationId xmlns:a16="http://schemas.microsoft.com/office/drawing/2014/main" id="{DB127490-AAED-029D-BE12-DB306FA0FD61}"/>
              </a:ext>
            </a:extLst>
          </p:cNvPr>
          <p:cNvSpPr>
            <a:spLocks noGrp="1"/>
          </p:cNvSpPr>
          <p:nvPr>
            <p:ph type="body" idx="1"/>
          </p:nvPr>
        </p:nvSpPr>
        <p:spPr>
          <a:xfrm>
            <a:off x="515938" y="1831332"/>
            <a:ext cx="11160124" cy="435600"/>
          </a:xfrm>
        </p:spPr>
        <p:txBody>
          <a:bodyPr/>
          <a:lstStyle/>
          <a:p>
            <a:r>
              <a:rPr lang="fr-BE" b="0" dirty="0">
                <a:latin typeface="Cambria"/>
                <a:ea typeface="Cambria"/>
              </a:rPr>
              <a:t>Pouvoir d'appréciation - Prix anormal</a:t>
            </a:r>
            <a:endParaRPr lang="fr-BE" b="0" dirty="0">
              <a:ea typeface="Cambria"/>
            </a:endParaRPr>
          </a:p>
        </p:txBody>
      </p:sp>
      <p:sp>
        <p:nvSpPr>
          <p:cNvPr id="3" name="Title 5">
            <a:extLst>
              <a:ext uri="{FF2B5EF4-FFF2-40B4-BE49-F238E27FC236}">
                <a16:creationId xmlns:a16="http://schemas.microsoft.com/office/drawing/2014/main" id="{491FC426-CDE6-6028-9FFD-2C69C09F417C}"/>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255.245 du 9 décembre 2022, </a:t>
            </a:r>
            <a:r>
              <a:rPr lang="fr-FR" sz="2800" i="1" dirty="0" err="1">
                <a:solidFill>
                  <a:srgbClr val="0073CF"/>
                </a:solidFill>
              </a:rPr>
              <a:t>s.a.</a:t>
            </a:r>
            <a:r>
              <a:rPr lang="fr-FR" sz="2800" i="1" dirty="0">
                <a:solidFill>
                  <a:srgbClr val="0073CF"/>
                </a:solidFill>
              </a:rPr>
              <a:t> </a:t>
            </a:r>
            <a:r>
              <a:rPr lang="fr-FR" sz="2800" i="1" dirty="0" err="1">
                <a:solidFill>
                  <a:srgbClr val="0073CF"/>
                </a:solidFill>
              </a:rPr>
              <a:t>EUROGREEN</a:t>
            </a:r>
            <a:r>
              <a:rPr lang="fr-FR" sz="2800" i="1" dirty="0">
                <a:solidFill>
                  <a:srgbClr val="0073CF"/>
                </a:solidFill>
              </a:rPr>
              <a:t> </a:t>
            </a:r>
            <a:br>
              <a:rPr lang="fr-FR" sz="2800" i="1" dirty="0">
                <a:solidFill>
                  <a:srgbClr val="0073CF"/>
                </a:solidFill>
              </a:rPr>
            </a:br>
            <a:r>
              <a:rPr lang="fr-FR" sz="2800" dirty="0">
                <a:solidFill>
                  <a:srgbClr val="0073CF"/>
                </a:solidFill>
              </a:rPr>
              <a:t>(extrême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2B74BAC9-F531-AB8E-6C42-4C2A16C0A198}"/>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36904088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F125A-F9A7-4529-B083-D1B4AE57244F}"/>
              </a:ext>
            </a:extLst>
          </p:cNvPr>
          <p:cNvSpPr>
            <a:spLocks noGrp="1"/>
          </p:cNvSpPr>
          <p:nvPr>
            <p:ph sz="quarter" idx="18"/>
          </p:nvPr>
        </p:nvSpPr>
        <p:spPr>
          <a:xfrm>
            <a:off x="515939" y="2362231"/>
            <a:ext cx="11157970" cy="3649949"/>
          </a:xfrm>
        </p:spPr>
        <p:txBody>
          <a:bodyPr/>
          <a:lstStyle/>
          <a:p>
            <a:pPr marL="0" indent="0" hangingPunct="0">
              <a:spcAft>
                <a:spcPts val="1200"/>
              </a:spcAft>
              <a:buNone/>
            </a:pPr>
            <a:r>
              <a:rPr lang="fr-BE" sz="1800" dirty="0">
                <a:effectLst/>
                <a:ea typeface="Times New Roman" panose="02020603050405020304" pitchFamily="18" charset="0"/>
              </a:rPr>
              <a:t>En l’espèce, la partie requérante avait remis un prix de zéro euro pour « </a:t>
            </a:r>
            <a:r>
              <a:rPr lang="fr-BE" sz="1800" i="1" dirty="0">
                <a:effectLst/>
                <a:ea typeface="Times New Roman" panose="02020603050405020304" pitchFamily="18" charset="0"/>
              </a:rPr>
              <a:t>la valorisation des déchets verts par biométhanisation</a:t>
            </a:r>
            <a:r>
              <a:rPr lang="fr-BE" sz="1800" dirty="0">
                <a:effectLst/>
                <a:ea typeface="Times New Roman" panose="02020603050405020304" pitchFamily="18" charset="0"/>
              </a:rPr>
              <a:t> ». Sur demande du pouvoir adjudicateur, elle l’avait </a:t>
            </a:r>
            <a:r>
              <a:rPr lang="fr-BE" sz="1800" b="1" dirty="0">
                <a:effectLst/>
                <a:ea typeface="Times New Roman" panose="02020603050405020304" pitchFamily="18" charset="0"/>
              </a:rPr>
              <a:t>justifié « </a:t>
            </a:r>
            <a:r>
              <a:rPr lang="fr-BE" sz="1800" b="1" i="1" dirty="0">
                <a:effectLst/>
                <a:ea typeface="Times New Roman" panose="02020603050405020304" pitchFamily="18" charset="0"/>
              </a:rPr>
              <a:t>en raison de la collaboration qu’elle a</a:t>
            </a:r>
            <a:r>
              <a:rPr lang="fr-BE" sz="1800" b="1" dirty="0">
                <a:effectLst/>
                <a:ea typeface="Times New Roman" panose="02020603050405020304" pitchFamily="18" charset="0"/>
              </a:rPr>
              <a:t>[</a:t>
            </a:r>
            <a:r>
              <a:rPr lang="fr-BE" sz="1800" b="1" dirty="0" err="1">
                <a:effectLst/>
                <a:ea typeface="Times New Roman" panose="02020603050405020304" pitchFamily="18" charset="0"/>
              </a:rPr>
              <a:t>vait</a:t>
            </a:r>
            <a:r>
              <a:rPr lang="fr-BE" sz="1800" b="1" dirty="0">
                <a:effectLst/>
                <a:ea typeface="Times New Roman" panose="02020603050405020304" pitchFamily="18" charset="0"/>
              </a:rPr>
              <a:t>]</a:t>
            </a:r>
            <a:r>
              <a:rPr lang="fr-BE" sz="1800" b="1" i="1" dirty="0">
                <a:effectLst/>
                <a:ea typeface="Times New Roman" panose="02020603050405020304" pitchFamily="18" charset="0"/>
              </a:rPr>
              <a:t> établie avec différents opérateurs, sans toutefois produire les pièces justificatives de cette collaboration qu’elle avait pourtant annoncées</a:t>
            </a:r>
            <a:r>
              <a:rPr lang="fr-BE" sz="1800" b="1" dirty="0">
                <a:effectLst/>
                <a:ea typeface="Times New Roman" panose="02020603050405020304" pitchFamily="18" charset="0"/>
              </a:rPr>
              <a:t> ». </a:t>
            </a:r>
          </a:p>
          <a:p>
            <a:pPr marL="0" indent="0">
              <a:buNone/>
            </a:pPr>
            <a:r>
              <a:rPr lang="fr-BE" sz="1800" dirty="0">
                <a:effectLst/>
                <a:ea typeface="Times New Roman" panose="02020603050405020304" pitchFamily="18" charset="0"/>
              </a:rPr>
              <a:t>Le Conseil d’État a dès lors considéré que </a:t>
            </a:r>
            <a:r>
              <a:rPr lang="fr-BE" sz="1800" i="1" dirty="0">
                <a:effectLst/>
                <a:ea typeface="Times New Roman" panose="02020603050405020304" pitchFamily="18" charset="0"/>
              </a:rPr>
              <a:t>« </a:t>
            </a:r>
            <a:r>
              <a:rPr lang="fr-BE" sz="1800" b="1" i="1" dirty="0">
                <a:effectLst/>
                <a:ea typeface="Times New Roman" panose="02020603050405020304" pitchFamily="18" charset="0"/>
              </a:rPr>
              <a:t>la requérante a apporté une justification incomplète</a:t>
            </a:r>
            <a:r>
              <a:rPr lang="fr-BE" sz="1800" i="1" dirty="0">
                <a:effectLst/>
                <a:ea typeface="Times New Roman" panose="02020603050405020304" pitchFamily="18" charset="0"/>
              </a:rPr>
              <a:t>. Une telle lacune est </a:t>
            </a:r>
            <a:r>
              <a:rPr lang="fr-BE" sz="1800" b="1" i="1" dirty="0">
                <a:effectLst/>
                <a:ea typeface="Times New Roman" panose="02020603050405020304" pitchFamily="18" charset="0"/>
              </a:rPr>
              <a:t>d’autant plus grave qu’un prix de 0 € </a:t>
            </a:r>
            <a:r>
              <a:rPr lang="fr-BE" sz="1800" i="1" dirty="0">
                <a:effectLst/>
                <a:ea typeface="Times New Roman" panose="02020603050405020304" pitchFamily="18" charset="0"/>
              </a:rPr>
              <a:t>est de nature à devoir alerter quant à sa normalité. La justification apportée par la requérante est, par ailleurs, imprécise, en ce qu’elle invoque dans des termes généraux la valorisation des déchets verts par biométhanisation, sans faire état des conditions qui permettent de garantir pendant la durée d’exécution du marché le prix de 0 € dont elle entend se prévaloir. Dans ces circonstances, la partie adverse n’apparaît, </a:t>
            </a:r>
            <a:r>
              <a:rPr lang="fr-BE" sz="1800" dirty="0">
                <a:effectLst/>
                <a:ea typeface="Times New Roman" panose="02020603050405020304" pitchFamily="18" charset="0"/>
              </a:rPr>
              <a:t>prima</a:t>
            </a:r>
            <a:r>
              <a:rPr lang="fr-BE" sz="1800" i="1" dirty="0">
                <a:effectLst/>
                <a:ea typeface="Times New Roman" panose="02020603050405020304" pitchFamily="18" charset="0"/>
              </a:rPr>
              <a:t> </a:t>
            </a:r>
            <a:r>
              <a:rPr lang="fr-BE" sz="1800" dirty="0">
                <a:effectLst/>
                <a:ea typeface="Times New Roman" panose="02020603050405020304" pitchFamily="18" charset="0"/>
              </a:rPr>
              <a:t>facie</a:t>
            </a:r>
            <a:r>
              <a:rPr lang="fr-BE" sz="1800" i="1" dirty="0">
                <a:effectLst/>
                <a:ea typeface="Times New Roman" panose="02020603050405020304" pitchFamily="18" charset="0"/>
              </a:rPr>
              <a:t>, pas avoir commis une erreur manifeste d’appréciation en estimant que les justifications apportées par la requérante </a:t>
            </a:r>
            <a:r>
              <a:rPr lang="fr-BE" sz="1800" dirty="0">
                <a:effectLst/>
                <a:ea typeface="Times New Roman" panose="02020603050405020304" pitchFamily="18" charset="0"/>
              </a:rPr>
              <a:t>(…) </a:t>
            </a:r>
            <a:r>
              <a:rPr lang="fr-BE" sz="1800" i="1" dirty="0">
                <a:effectLst/>
                <a:ea typeface="Times New Roman" panose="02020603050405020304" pitchFamily="18" charset="0"/>
              </a:rPr>
              <a:t>n’étaient pas acceptables</a:t>
            </a:r>
            <a:r>
              <a:rPr lang="fr-BE" sz="1800" dirty="0">
                <a:effectLst/>
                <a:ea typeface="Times New Roman" panose="02020603050405020304" pitchFamily="18" charset="0"/>
              </a:rPr>
              <a:t>. »</a:t>
            </a:r>
          </a:p>
        </p:txBody>
      </p:sp>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52</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5" name="Text Placeholder 2">
            <a:extLst>
              <a:ext uri="{FF2B5EF4-FFF2-40B4-BE49-F238E27FC236}">
                <a16:creationId xmlns:a16="http://schemas.microsoft.com/office/drawing/2014/main" id="{9C427A91-0F9A-6279-EB33-15FBC3DF6341}"/>
              </a:ext>
            </a:extLst>
          </p:cNvPr>
          <p:cNvSpPr>
            <a:spLocks noGrp="1"/>
          </p:cNvSpPr>
          <p:nvPr>
            <p:ph type="body" idx="1"/>
          </p:nvPr>
        </p:nvSpPr>
        <p:spPr>
          <a:xfrm>
            <a:off x="515938" y="1824951"/>
            <a:ext cx="11160124" cy="435600"/>
          </a:xfrm>
        </p:spPr>
        <p:txBody>
          <a:bodyPr/>
          <a:lstStyle/>
          <a:p>
            <a:r>
              <a:rPr lang="fr-BE" b="0" dirty="0">
                <a:latin typeface="Cambria"/>
                <a:ea typeface="Cambria"/>
              </a:rPr>
              <a:t>Pouvoir d'appréciation - Prix anormal</a:t>
            </a:r>
            <a:endParaRPr lang="fr-BE" b="0" dirty="0">
              <a:ea typeface="Cambria"/>
            </a:endParaRPr>
          </a:p>
        </p:txBody>
      </p:sp>
      <p:sp>
        <p:nvSpPr>
          <p:cNvPr id="3" name="Title 5">
            <a:extLst>
              <a:ext uri="{FF2B5EF4-FFF2-40B4-BE49-F238E27FC236}">
                <a16:creationId xmlns:a16="http://schemas.microsoft.com/office/drawing/2014/main" id="{3E375BB1-988D-4A25-A6A9-0ACE125C6781}"/>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255.245 du 9 décembre 2022, </a:t>
            </a:r>
            <a:r>
              <a:rPr lang="fr-FR" sz="2800" i="1" dirty="0" err="1">
                <a:solidFill>
                  <a:srgbClr val="0073CF"/>
                </a:solidFill>
              </a:rPr>
              <a:t>s.a.</a:t>
            </a:r>
            <a:r>
              <a:rPr lang="fr-FR" sz="2800" i="1" dirty="0">
                <a:solidFill>
                  <a:srgbClr val="0073CF"/>
                </a:solidFill>
              </a:rPr>
              <a:t> </a:t>
            </a:r>
            <a:r>
              <a:rPr lang="fr-FR" sz="2800" i="1" dirty="0" err="1">
                <a:solidFill>
                  <a:srgbClr val="0073CF"/>
                </a:solidFill>
              </a:rPr>
              <a:t>EUROGREEN</a:t>
            </a:r>
            <a:r>
              <a:rPr lang="fr-FR" sz="2800" i="1" dirty="0">
                <a:solidFill>
                  <a:srgbClr val="0073CF"/>
                </a:solidFill>
              </a:rPr>
              <a:t> </a:t>
            </a:r>
            <a:br>
              <a:rPr lang="fr-FR" sz="2800" i="1" dirty="0">
                <a:solidFill>
                  <a:srgbClr val="0073CF"/>
                </a:solidFill>
              </a:rPr>
            </a:br>
            <a:r>
              <a:rPr lang="fr-FR" sz="2800" dirty="0">
                <a:solidFill>
                  <a:srgbClr val="0073CF"/>
                </a:solidFill>
              </a:rPr>
              <a:t>(extrême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D421A947-F398-E5E1-BF7F-467BDC0B7DEF}"/>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32809225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660F17-7C41-6A9C-2659-219552D3A3C4}"/>
              </a:ext>
            </a:extLst>
          </p:cNvPr>
          <p:cNvSpPr>
            <a:spLocks noGrp="1"/>
          </p:cNvSpPr>
          <p:nvPr>
            <p:ph sz="quarter" idx="18"/>
          </p:nvPr>
        </p:nvSpPr>
        <p:spPr>
          <a:xfrm>
            <a:off x="537203" y="2373660"/>
            <a:ext cx="3749047" cy="4891271"/>
          </a:xfrm>
        </p:spPr>
        <p:txBody>
          <a:bodyPr/>
          <a:lstStyle/>
          <a:p>
            <a:pPr>
              <a:buClr>
                <a:schemeClr val="accent6"/>
              </a:buClr>
            </a:pPr>
            <a:r>
              <a:rPr lang="fr-BE" sz="1800" dirty="0"/>
              <a:t>L’offre de la partie requérante est déclarée irrégulière, car elle n’a pas répondu à la demande de documents justificatifs formulée par le pouvoir adjudicateur afin de vérifier les éléments de l’offre dont notamment les prix.</a:t>
            </a:r>
          </a:p>
          <a:p>
            <a:pPr>
              <a:buClr>
                <a:schemeClr val="accent6"/>
              </a:buClr>
            </a:pPr>
            <a:r>
              <a:rPr lang="fr-BE" sz="1800" dirty="0"/>
              <a:t>Le CSC prévoit quant à la vérification des prix, la clause suivante : </a:t>
            </a:r>
          </a:p>
          <a:p>
            <a:pPr>
              <a:buClr>
                <a:schemeClr val="accent6"/>
              </a:buClr>
            </a:pPr>
            <a:endParaRPr lang="fr-BE" sz="1800" dirty="0"/>
          </a:p>
        </p:txBody>
      </p:sp>
      <p:sp>
        <p:nvSpPr>
          <p:cNvPr id="3" name="Text Placeholder 2">
            <a:extLst>
              <a:ext uri="{FF2B5EF4-FFF2-40B4-BE49-F238E27FC236}">
                <a16:creationId xmlns:a16="http://schemas.microsoft.com/office/drawing/2014/main" id="{1D5C2B35-F681-B61F-FA7E-866390D60979}"/>
              </a:ext>
            </a:extLst>
          </p:cNvPr>
          <p:cNvSpPr>
            <a:spLocks noGrp="1"/>
          </p:cNvSpPr>
          <p:nvPr>
            <p:ph type="body" idx="1"/>
          </p:nvPr>
        </p:nvSpPr>
        <p:spPr>
          <a:xfrm>
            <a:off x="515938" y="1843680"/>
            <a:ext cx="11160124" cy="435600"/>
          </a:xfrm>
        </p:spPr>
        <p:txBody>
          <a:bodyPr/>
          <a:lstStyle/>
          <a:p>
            <a:r>
              <a:rPr lang="fr-BE" b="0" dirty="0"/>
              <a:t>Vérification des prix anormaux</a:t>
            </a:r>
          </a:p>
        </p:txBody>
      </p:sp>
      <p:sp>
        <p:nvSpPr>
          <p:cNvPr id="4" name="Slide Number Placeholder 3">
            <a:extLst>
              <a:ext uri="{FF2B5EF4-FFF2-40B4-BE49-F238E27FC236}">
                <a16:creationId xmlns:a16="http://schemas.microsoft.com/office/drawing/2014/main" id="{3B941424-758D-215E-96B1-26D2D3727978}"/>
              </a:ext>
            </a:extLst>
          </p:cNvPr>
          <p:cNvSpPr>
            <a:spLocks noGrp="1"/>
          </p:cNvSpPr>
          <p:nvPr>
            <p:ph type="sldNum" sz="quarter" idx="12"/>
          </p:nvPr>
        </p:nvSpPr>
        <p:spPr/>
        <p:txBody>
          <a:bodyPr/>
          <a:lstStyle/>
          <a:p>
            <a:fld id="{F9591D4C-BB8F-AE46-BE73-C616F30BBC5B}" type="slidenum">
              <a:rPr lang="en-US" smtClean="0"/>
              <a:pPr/>
              <a:t>53</a:t>
            </a:fld>
            <a:endParaRPr lang="en-US"/>
          </a:p>
        </p:txBody>
      </p:sp>
      <p:sp>
        <p:nvSpPr>
          <p:cNvPr id="7" name="Footer Placeholder 6">
            <a:extLst>
              <a:ext uri="{FF2B5EF4-FFF2-40B4-BE49-F238E27FC236}">
                <a16:creationId xmlns:a16="http://schemas.microsoft.com/office/drawing/2014/main" id="{2B4DF11F-B1EE-2A2A-6AA9-B412D593EFA0}"/>
              </a:ext>
            </a:extLst>
          </p:cNvPr>
          <p:cNvSpPr>
            <a:spLocks noGrp="1"/>
          </p:cNvSpPr>
          <p:nvPr>
            <p:ph type="ftr" sz="quarter" idx="17"/>
          </p:nvPr>
        </p:nvSpPr>
        <p:spPr/>
        <p:txBody>
          <a:bodyPr/>
          <a:lstStyle/>
          <a:p>
            <a:r>
              <a:rPr lang="en-US"/>
              <a:t>National Tender Day – 19 </a:t>
            </a:r>
            <a:r>
              <a:rPr lang="en-US" err="1"/>
              <a:t>octobre</a:t>
            </a:r>
            <a:r>
              <a:rPr lang="en-US"/>
              <a:t> 2023</a:t>
            </a:r>
          </a:p>
        </p:txBody>
      </p:sp>
      <p:pic>
        <p:nvPicPr>
          <p:cNvPr id="11" name="Picture 10">
            <a:extLst>
              <a:ext uri="{FF2B5EF4-FFF2-40B4-BE49-F238E27FC236}">
                <a16:creationId xmlns:a16="http://schemas.microsoft.com/office/drawing/2014/main" id="{2910E19A-7490-CA45-8D32-A4219CB746AC}"/>
              </a:ext>
            </a:extLst>
          </p:cNvPr>
          <p:cNvPicPr>
            <a:picLocks noChangeAspect="1"/>
          </p:cNvPicPr>
          <p:nvPr/>
        </p:nvPicPr>
        <p:blipFill>
          <a:blip r:embed="rId2"/>
          <a:stretch>
            <a:fillRect/>
          </a:stretch>
        </p:blipFill>
        <p:spPr>
          <a:xfrm>
            <a:off x="4545153" y="2360331"/>
            <a:ext cx="7128756" cy="3810054"/>
          </a:xfrm>
          <a:prstGeom prst="rect">
            <a:avLst/>
          </a:prstGeom>
        </p:spPr>
      </p:pic>
      <p:sp>
        <p:nvSpPr>
          <p:cNvPr id="8" name="Title 5">
            <a:extLst>
              <a:ext uri="{FF2B5EF4-FFF2-40B4-BE49-F238E27FC236}">
                <a16:creationId xmlns:a16="http://schemas.microsoft.com/office/drawing/2014/main" id="{0F033355-6026-8548-D598-3817CFE040A0}"/>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256.006 du 10 mars 2023, </a:t>
            </a:r>
            <a:r>
              <a:rPr lang="fr-FR" sz="2800" i="1" dirty="0" err="1">
                <a:solidFill>
                  <a:srgbClr val="0073CF"/>
                </a:solidFill>
              </a:rPr>
              <a:t>S.R.L</a:t>
            </a:r>
            <a:r>
              <a:rPr lang="fr-FR" sz="2800" i="1" dirty="0">
                <a:solidFill>
                  <a:srgbClr val="0073CF"/>
                </a:solidFill>
              </a:rPr>
              <a:t>. Tectum </a:t>
            </a:r>
            <a:r>
              <a:rPr lang="fr-FR" sz="2800" i="1" dirty="0" err="1">
                <a:solidFill>
                  <a:srgbClr val="0073CF"/>
                </a:solidFill>
              </a:rPr>
              <a:t>Constructors</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DD2E23A8-4A77-C5E4-D5E5-768861D0BF3D}"/>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245055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660F17-7C41-6A9C-2659-219552D3A3C4}"/>
              </a:ext>
            </a:extLst>
          </p:cNvPr>
          <p:cNvSpPr>
            <a:spLocks noGrp="1"/>
          </p:cNvSpPr>
          <p:nvPr>
            <p:ph sz="quarter" idx="18"/>
          </p:nvPr>
        </p:nvSpPr>
        <p:spPr>
          <a:xfrm>
            <a:off x="537203" y="2373661"/>
            <a:ext cx="11125269" cy="2639554"/>
          </a:xfrm>
        </p:spPr>
        <p:txBody>
          <a:bodyPr vert="horz" lIns="0" tIns="0" rIns="0" bIns="0" spcCol="137160" rtlCol="0" anchor="t">
            <a:noAutofit/>
          </a:bodyPr>
          <a:lstStyle/>
          <a:p>
            <a:pPr marL="0" indent="0">
              <a:buNone/>
            </a:pPr>
            <a:r>
              <a:rPr lang="fr-BE" sz="1800" dirty="0"/>
              <a:t>Quatre offres sont introduites. La partie requérante remet le prix le plus bas. Le pouvoir adjudicateur procède à la vérification des prix en vertu de l’article 35 de l’arrêté royal du 18 avril 2017 et interroge chaque soumissionnaire afin d’obtenir des infos complémentaires sur les prix.</a:t>
            </a:r>
            <a:endParaRPr lang="en-US" sz="1800" dirty="0"/>
          </a:p>
          <a:p>
            <a:pPr marL="0" indent="0">
              <a:buNone/>
            </a:pPr>
            <a:r>
              <a:rPr lang="fr-BE" sz="1800" dirty="0"/>
              <a:t>Des d</a:t>
            </a:r>
            <a:r>
              <a:rPr lang="fr-BE" sz="1800" b="1" dirty="0"/>
              <a:t>emandes de justifications</a:t>
            </a:r>
            <a:r>
              <a:rPr lang="fr-BE" sz="1800" dirty="0"/>
              <a:t> de prix anormaux sont ensuite envoyées aux soumissionnaires,</a:t>
            </a:r>
            <a:r>
              <a:rPr lang="fr-BE" sz="1800" b="1" dirty="0"/>
              <a:t> le 17 octobre 2022</a:t>
            </a:r>
            <a:r>
              <a:rPr lang="fr-BE" sz="1800" dirty="0"/>
              <a:t>, via une </a:t>
            </a:r>
            <a:r>
              <a:rPr lang="fr-BE" sz="1800" b="1" dirty="0"/>
              <a:t>lettre d’invitation déposée sur la plateforme e-Notification,</a:t>
            </a:r>
            <a:r>
              <a:rPr lang="fr-BE" sz="1800" dirty="0"/>
              <a:t> avec l’obligation d’y </a:t>
            </a:r>
            <a:r>
              <a:rPr lang="fr-BE" sz="1800" b="1" dirty="0"/>
              <a:t>répondre dans les 12 jours calendrier</a:t>
            </a:r>
            <a:r>
              <a:rPr lang="fr-BE" sz="1800" dirty="0"/>
              <a:t>. Il est aussi demandé aux soumissionnaires « dans le cadre de la procédure négociée régissant ce marché » si une amélioration de leur offre est envisageable. </a:t>
            </a:r>
            <a:endParaRPr lang="fr-BE" sz="1800" dirty="0">
              <a:cs typeface="Arial"/>
            </a:endParaRPr>
          </a:p>
          <a:p>
            <a:pPr marL="0" indent="0">
              <a:buNone/>
            </a:pPr>
            <a:r>
              <a:rPr lang="fr-BE" sz="1800" dirty="0"/>
              <a:t>Le </a:t>
            </a:r>
            <a:r>
              <a:rPr lang="fr-BE" sz="1800" dirty="0" err="1"/>
              <a:t>C.E</a:t>
            </a:r>
            <a:r>
              <a:rPr lang="fr-BE" sz="1800" dirty="0"/>
              <a:t>. constate : </a:t>
            </a:r>
            <a:endParaRPr lang="fr-BE" sz="1800" dirty="0">
              <a:cs typeface="Arial" panose="020B0604020202020204"/>
            </a:endParaRPr>
          </a:p>
          <a:p>
            <a:pPr marL="0" indent="0">
              <a:buNone/>
            </a:pPr>
            <a:endParaRPr lang="fr-BE" sz="1800" dirty="0"/>
          </a:p>
        </p:txBody>
      </p:sp>
      <p:sp>
        <p:nvSpPr>
          <p:cNvPr id="3" name="Text Placeholder 2">
            <a:extLst>
              <a:ext uri="{FF2B5EF4-FFF2-40B4-BE49-F238E27FC236}">
                <a16:creationId xmlns:a16="http://schemas.microsoft.com/office/drawing/2014/main" id="{1D5C2B35-F681-B61F-FA7E-866390D60979}"/>
              </a:ext>
            </a:extLst>
          </p:cNvPr>
          <p:cNvSpPr>
            <a:spLocks noGrp="1"/>
          </p:cNvSpPr>
          <p:nvPr>
            <p:ph type="body" idx="1"/>
          </p:nvPr>
        </p:nvSpPr>
        <p:spPr>
          <a:xfrm>
            <a:off x="515938" y="1820820"/>
            <a:ext cx="11160124" cy="435600"/>
          </a:xfrm>
        </p:spPr>
        <p:txBody>
          <a:bodyPr/>
          <a:lstStyle/>
          <a:p>
            <a:r>
              <a:rPr lang="fr-BE" b="0" dirty="0">
                <a:latin typeface="Cambria"/>
                <a:ea typeface="Cambria"/>
              </a:rPr>
              <a:t>Vérification des prix – Prix anormaux</a:t>
            </a:r>
          </a:p>
        </p:txBody>
      </p:sp>
      <p:sp>
        <p:nvSpPr>
          <p:cNvPr id="4" name="Slide Number Placeholder 3">
            <a:extLst>
              <a:ext uri="{FF2B5EF4-FFF2-40B4-BE49-F238E27FC236}">
                <a16:creationId xmlns:a16="http://schemas.microsoft.com/office/drawing/2014/main" id="{3B941424-758D-215E-96B1-26D2D3727978}"/>
              </a:ext>
            </a:extLst>
          </p:cNvPr>
          <p:cNvSpPr>
            <a:spLocks noGrp="1"/>
          </p:cNvSpPr>
          <p:nvPr>
            <p:ph type="sldNum" sz="quarter" idx="12"/>
          </p:nvPr>
        </p:nvSpPr>
        <p:spPr/>
        <p:txBody>
          <a:bodyPr/>
          <a:lstStyle/>
          <a:p>
            <a:fld id="{F9591D4C-BB8F-AE46-BE73-C616F30BBC5B}" type="slidenum">
              <a:rPr lang="en-US" smtClean="0"/>
              <a:pPr/>
              <a:t>54</a:t>
            </a:fld>
            <a:endParaRPr lang="en-US"/>
          </a:p>
        </p:txBody>
      </p:sp>
      <p:sp>
        <p:nvSpPr>
          <p:cNvPr id="7" name="Footer Placeholder 6">
            <a:extLst>
              <a:ext uri="{FF2B5EF4-FFF2-40B4-BE49-F238E27FC236}">
                <a16:creationId xmlns:a16="http://schemas.microsoft.com/office/drawing/2014/main" id="{2B4DF11F-B1EE-2A2A-6AA9-B412D593EFA0}"/>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C6337FF2-4EA4-240E-C650-F159C625CB07}"/>
              </a:ext>
            </a:extLst>
          </p:cNvPr>
          <p:cNvSpPr txBox="1">
            <a:spLocks/>
          </p:cNvSpPr>
          <p:nvPr/>
        </p:nvSpPr>
        <p:spPr>
          <a:xfrm>
            <a:off x="523151" y="761705"/>
            <a:ext cx="10705741"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256.006 du 10 mars 2023, </a:t>
            </a:r>
            <a:r>
              <a:rPr lang="fr-FR" sz="2800" i="1" dirty="0" err="1">
                <a:solidFill>
                  <a:srgbClr val="0073CF"/>
                </a:solidFill>
              </a:rPr>
              <a:t>S.R.L</a:t>
            </a:r>
            <a:r>
              <a:rPr lang="fr-FR" sz="2800" i="1" dirty="0">
                <a:solidFill>
                  <a:srgbClr val="0073CF"/>
                </a:solidFill>
              </a:rPr>
              <a:t>. Tectum </a:t>
            </a:r>
            <a:r>
              <a:rPr lang="fr-FR" sz="2800" i="1" dirty="0" err="1">
                <a:solidFill>
                  <a:srgbClr val="0073CF"/>
                </a:solidFill>
              </a:rPr>
              <a:t>Constructors</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095CE4C0-61DE-3290-F007-20497872F508}"/>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
        <p:nvSpPr>
          <p:cNvPr id="14" name="Content Placeholder 1">
            <a:extLst>
              <a:ext uri="{FF2B5EF4-FFF2-40B4-BE49-F238E27FC236}">
                <a16:creationId xmlns:a16="http://schemas.microsoft.com/office/drawing/2014/main" id="{3BBC9806-F5B1-1B36-9545-28F7EE9AE77E}"/>
              </a:ext>
            </a:extLst>
          </p:cNvPr>
          <p:cNvSpPr txBox="1">
            <a:spLocks/>
          </p:cNvSpPr>
          <p:nvPr/>
        </p:nvSpPr>
        <p:spPr>
          <a:xfrm>
            <a:off x="416486" y="5221226"/>
            <a:ext cx="11138859" cy="852209"/>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342900" indent="0">
              <a:buFont typeface="Arial" panose="020B0604020202020204" pitchFamily="34" charset="0"/>
              <a:buNone/>
            </a:pPr>
            <a:r>
              <a:rPr lang="fr-BE" sz="1800" dirty="0"/>
              <a:t>« </a:t>
            </a:r>
            <a:r>
              <a:rPr lang="fr-BE" sz="1800" i="1" dirty="0"/>
              <a:t>Il</a:t>
            </a:r>
            <a:r>
              <a:rPr lang="fr-BE" sz="1800" dirty="0"/>
              <a:t> </a:t>
            </a:r>
            <a:r>
              <a:rPr lang="fr-BE" sz="1800" i="1" dirty="0"/>
              <a:t>apparaît également de ces captures d’écran que tous les soumissionnaires, sauf la requérante, ont rapidement consulté la plateforme les 17 ou 20 octobre 2022. La requérante a, quant à elle, consulté la plateforme le 30 janvier 2023, après l’adoption de l’acte attaqué </a:t>
            </a:r>
            <a:r>
              <a:rPr lang="fr-BE" sz="1800" dirty="0"/>
              <a:t>».</a:t>
            </a:r>
            <a:endParaRPr lang="fr-BE" sz="1800" dirty="0">
              <a:cs typeface="Arial" panose="020B0604020202020204"/>
            </a:endParaRPr>
          </a:p>
          <a:p>
            <a:pPr marL="0" indent="0">
              <a:buFont typeface="Arial" panose="020B0604020202020204" pitchFamily="34" charset="0"/>
              <a:buNone/>
            </a:pPr>
            <a:endParaRPr lang="fr-BE" sz="1800" dirty="0"/>
          </a:p>
        </p:txBody>
      </p:sp>
      <p:sp>
        <p:nvSpPr>
          <p:cNvPr id="15" name="Rectangle 14">
            <a:extLst>
              <a:ext uri="{FF2B5EF4-FFF2-40B4-BE49-F238E27FC236}">
                <a16:creationId xmlns:a16="http://schemas.microsoft.com/office/drawing/2014/main" id="{83111A33-347C-95BB-AA48-0EE235255949}"/>
              </a:ext>
            </a:extLst>
          </p:cNvPr>
          <p:cNvSpPr/>
          <p:nvPr/>
        </p:nvSpPr>
        <p:spPr>
          <a:xfrm>
            <a:off x="515937" y="5027401"/>
            <a:ext cx="11125269" cy="123142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36408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660F17-7C41-6A9C-2659-219552D3A3C4}"/>
              </a:ext>
            </a:extLst>
          </p:cNvPr>
          <p:cNvSpPr>
            <a:spLocks noGrp="1"/>
          </p:cNvSpPr>
          <p:nvPr>
            <p:ph sz="quarter" idx="18"/>
          </p:nvPr>
        </p:nvSpPr>
        <p:spPr>
          <a:xfrm>
            <a:off x="515939" y="2373660"/>
            <a:ext cx="11160124" cy="4891271"/>
          </a:xfrm>
        </p:spPr>
        <p:txBody>
          <a:bodyPr vert="horz" lIns="0" tIns="0" rIns="0" bIns="0" spcCol="137160" rtlCol="0" anchor="t">
            <a:noAutofit/>
          </a:bodyPr>
          <a:lstStyle/>
          <a:p>
            <a:pPr marL="229870" indent="-229870">
              <a:buClr>
                <a:schemeClr val="accent6"/>
              </a:buClr>
            </a:pPr>
            <a:r>
              <a:rPr lang="fr-BE" sz="1800" dirty="0"/>
              <a:t>La partie requérante prend un moyen unique de la violation de l’article 84 de la loi du 17 juin 2016 et l’article 35 de l’arrêté royal du 18 avril 2017.</a:t>
            </a:r>
            <a:endParaRPr lang="en-US" sz="1800" dirty="0"/>
          </a:p>
          <a:p>
            <a:pPr marL="229870" indent="-229870">
              <a:buClr>
                <a:schemeClr val="accent6"/>
              </a:buClr>
            </a:pPr>
            <a:r>
              <a:rPr lang="fr-BE" sz="1800" dirty="0"/>
              <a:t>Le </a:t>
            </a:r>
            <a:r>
              <a:rPr lang="fr-BE" sz="1800" dirty="0" err="1"/>
              <a:t>C.E</a:t>
            </a:r>
            <a:r>
              <a:rPr lang="fr-BE" sz="1800" dirty="0"/>
              <a:t>. rappelle l’obligation du pouvoir adjudicateur de procéder à une vérification des prix et des coûts des offres introduites. Il reproduit l’alinéa 2 de l’article 35 de l’arrêté royal du 18 avril 2017 : « </a:t>
            </a:r>
            <a:r>
              <a:rPr lang="fr-BE" sz="1800" i="1" dirty="0"/>
              <a:t>Lors de l'examen des prix ou des coûts, </a:t>
            </a:r>
            <a:r>
              <a:rPr lang="fr-BE" sz="1800" b="1" i="1" dirty="0"/>
              <a:t>le pouvoir adjudicateur invite le soumissionnaire à fournir les justifications écrites </a:t>
            </a:r>
            <a:r>
              <a:rPr lang="fr-BE" sz="1800" i="1" dirty="0"/>
              <a:t>nécessaires relatives à la composition du prix ou du coût considéré comme anormal dans un délai de douze  jours, à moins que l'invitation ne détermine un délai plus long </a:t>
            </a:r>
            <a:r>
              <a:rPr lang="fr-BE" sz="1800" dirty="0"/>
              <a:t>» </a:t>
            </a:r>
            <a:endParaRPr lang="fr-BE" sz="1800" dirty="0">
              <a:cs typeface="Arial"/>
            </a:endParaRPr>
          </a:p>
          <a:p>
            <a:pPr marL="229870" indent="-229870">
              <a:buClr>
                <a:schemeClr val="accent6"/>
              </a:buClr>
            </a:pPr>
            <a:r>
              <a:rPr lang="fr-BE" sz="1600" b="0" i="0" u="none" strike="noStrike" baseline="0" dirty="0">
                <a:solidFill>
                  <a:srgbClr val="000000"/>
                </a:solidFill>
                <a:latin typeface="TimesNewRoman"/>
              </a:rPr>
              <a:t>« </a:t>
            </a:r>
            <a:r>
              <a:rPr lang="fr-BE" sz="1800" i="1" dirty="0"/>
              <a:t>La r</a:t>
            </a:r>
            <a:r>
              <a:rPr lang="fr-BE" sz="1800" b="1" i="1" dirty="0"/>
              <a:t>equérante conteste avoir reçu de la part de la partie adverse une demande de justifications de ses prix</a:t>
            </a:r>
            <a:r>
              <a:rPr lang="fr-BE" sz="1800" i="1" dirty="0"/>
              <a:t> et estime qu’il appartient au p</a:t>
            </a:r>
            <a:r>
              <a:rPr lang="fr-BE" sz="1800" b="1" i="1" dirty="0"/>
              <a:t>ouvoir adjudicateur d’apporter la preuve</a:t>
            </a:r>
            <a:r>
              <a:rPr lang="fr-BE" sz="1800" i="1" dirty="0"/>
              <a:t> de l’</a:t>
            </a:r>
            <a:r>
              <a:rPr lang="fr-BE" sz="1800" b="1" i="1" dirty="0"/>
              <a:t>envoi de cette demande</a:t>
            </a:r>
            <a:r>
              <a:rPr lang="fr-BE" sz="1800" i="1" dirty="0"/>
              <a:t> et de sa bonne réception, ce que la partie adverse reste, selon elle, en défaut de faire. Elle en déduit que la partie adverse ne démontre pas qu’elle a traité tous les soumissionnaires de manière égale (première branche) ni qu’elle a procédé régulièrement au contrôle des prix, imposé par la réglementation (deuxième branche) </a:t>
            </a:r>
            <a:r>
              <a:rPr lang="fr-BE" sz="1600" b="0" i="0" u="none" strike="noStrike" baseline="0" dirty="0">
                <a:solidFill>
                  <a:srgbClr val="000000"/>
                </a:solidFill>
                <a:latin typeface="TimesNewRoman"/>
              </a:rPr>
              <a:t>».</a:t>
            </a:r>
          </a:p>
        </p:txBody>
      </p:sp>
      <p:sp>
        <p:nvSpPr>
          <p:cNvPr id="3" name="Text Placeholder 2">
            <a:extLst>
              <a:ext uri="{FF2B5EF4-FFF2-40B4-BE49-F238E27FC236}">
                <a16:creationId xmlns:a16="http://schemas.microsoft.com/office/drawing/2014/main" id="{1D5C2B35-F681-B61F-FA7E-866390D60979}"/>
              </a:ext>
            </a:extLst>
          </p:cNvPr>
          <p:cNvSpPr>
            <a:spLocks noGrp="1"/>
          </p:cNvSpPr>
          <p:nvPr>
            <p:ph type="body" idx="1"/>
          </p:nvPr>
        </p:nvSpPr>
        <p:spPr>
          <a:xfrm>
            <a:off x="515938" y="1832250"/>
            <a:ext cx="11160124" cy="435600"/>
          </a:xfrm>
        </p:spPr>
        <p:txBody>
          <a:bodyPr>
            <a:normAutofit/>
          </a:bodyPr>
          <a:lstStyle/>
          <a:p>
            <a:r>
              <a:rPr lang="fr-BE" b="0" dirty="0">
                <a:latin typeface="Cambria"/>
                <a:ea typeface="Cambria"/>
              </a:rPr>
              <a:t>Vérification des prix – Prix anormaux</a:t>
            </a:r>
          </a:p>
        </p:txBody>
      </p:sp>
      <p:sp>
        <p:nvSpPr>
          <p:cNvPr id="4" name="Slide Number Placeholder 3">
            <a:extLst>
              <a:ext uri="{FF2B5EF4-FFF2-40B4-BE49-F238E27FC236}">
                <a16:creationId xmlns:a16="http://schemas.microsoft.com/office/drawing/2014/main" id="{3B941424-758D-215E-96B1-26D2D3727978}"/>
              </a:ext>
            </a:extLst>
          </p:cNvPr>
          <p:cNvSpPr>
            <a:spLocks noGrp="1"/>
          </p:cNvSpPr>
          <p:nvPr>
            <p:ph type="sldNum" sz="quarter" idx="12"/>
          </p:nvPr>
        </p:nvSpPr>
        <p:spPr/>
        <p:txBody>
          <a:bodyPr/>
          <a:lstStyle/>
          <a:p>
            <a:fld id="{F9591D4C-BB8F-AE46-BE73-C616F30BBC5B}" type="slidenum">
              <a:rPr lang="en-US" smtClean="0"/>
              <a:pPr/>
              <a:t>55</a:t>
            </a:fld>
            <a:endParaRPr lang="en-US"/>
          </a:p>
        </p:txBody>
      </p:sp>
      <p:sp>
        <p:nvSpPr>
          <p:cNvPr id="7" name="Footer Placeholder 6">
            <a:extLst>
              <a:ext uri="{FF2B5EF4-FFF2-40B4-BE49-F238E27FC236}">
                <a16:creationId xmlns:a16="http://schemas.microsoft.com/office/drawing/2014/main" id="{2B4DF11F-B1EE-2A2A-6AA9-B412D593EFA0}"/>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E3978DE6-6E60-8030-B9B7-071E3D416DCF}"/>
              </a:ext>
            </a:extLst>
          </p:cNvPr>
          <p:cNvSpPr txBox="1">
            <a:spLocks/>
          </p:cNvSpPr>
          <p:nvPr/>
        </p:nvSpPr>
        <p:spPr>
          <a:xfrm>
            <a:off x="523151" y="761705"/>
            <a:ext cx="10705741"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256.006 du 10 mars 2023, </a:t>
            </a:r>
            <a:r>
              <a:rPr lang="fr-FR" sz="2800" i="1" dirty="0" err="1">
                <a:solidFill>
                  <a:srgbClr val="0073CF"/>
                </a:solidFill>
              </a:rPr>
              <a:t>S.R.L</a:t>
            </a:r>
            <a:r>
              <a:rPr lang="fr-FR" sz="2800" i="1" dirty="0">
                <a:solidFill>
                  <a:srgbClr val="0073CF"/>
                </a:solidFill>
              </a:rPr>
              <a:t>. Tectum </a:t>
            </a:r>
            <a:r>
              <a:rPr lang="fr-FR" sz="2800" i="1" dirty="0" err="1">
                <a:solidFill>
                  <a:srgbClr val="0073CF"/>
                </a:solidFill>
              </a:rPr>
              <a:t>Constructors</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D290675B-998F-FD57-ECF0-6F5162DE99FC}"/>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40680143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660F17-7C41-6A9C-2659-219552D3A3C4}"/>
              </a:ext>
            </a:extLst>
          </p:cNvPr>
          <p:cNvSpPr>
            <a:spLocks noGrp="1"/>
          </p:cNvSpPr>
          <p:nvPr>
            <p:ph sz="quarter" idx="18"/>
          </p:nvPr>
        </p:nvSpPr>
        <p:spPr>
          <a:xfrm>
            <a:off x="515939" y="2396520"/>
            <a:ext cx="11160124" cy="4891271"/>
          </a:xfrm>
        </p:spPr>
        <p:txBody>
          <a:bodyPr vert="horz" lIns="0" tIns="0" rIns="0" bIns="0" spcCol="137160" rtlCol="0" anchor="t">
            <a:noAutofit/>
          </a:bodyPr>
          <a:lstStyle/>
          <a:p>
            <a:pPr marL="0" indent="0" algn="just">
              <a:buNone/>
            </a:pPr>
            <a:r>
              <a:rPr lang="fr-BE" sz="1800" b="0" i="0" u="none" strike="noStrike" baseline="0" dirty="0">
                <a:solidFill>
                  <a:srgbClr val="000000"/>
                </a:solidFill>
                <a:latin typeface="+mj-lt"/>
              </a:rPr>
              <a:t>Le Conseil d’État, au regard du dossier administratif, constate qu’un dossier avait été créé sur e-Notification afin de déposer une lettre d’invitation contenant la demande de justifications pour des prix anormaux.</a:t>
            </a:r>
            <a:r>
              <a:rPr lang="fr-BE" sz="1800" dirty="0">
                <a:solidFill>
                  <a:srgbClr val="000000"/>
                </a:solidFill>
                <a:latin typeface="+mj-lt"/>
              </a:rPr>
              <a:t> </a:t>
            </a:r>
            <a:endParaRPr lang="en-US" dirty="0"/>
          </a:p>
          <a:p>
            <a:pPr marL="0" indent="0" algn="just">
              <a:buNone/>
            </a:pPr>
            <a:r>
              <a:rPr lang="fr-BE" sz="1800" dirty="0">
                <a:solidFill>
                  <a:srgbClr val="000000"/>
                </a:solidFill>
                <a:latin typeface="+mj-lt"/>
              </a:rPr>
              <a:t>La requérante, à l’audience, faisait valoir que le son nom avait mal été orthographié. Le </a:t>
            </a:r>
            <a:r>
              <a:rPr lang="fr-BE" sz="1800" dirty="0" err="1">
                <a:solidFill>
                  <a:srgbClr val="000000"/>
                </a:solidFill>
                <a:latin typeface="+mj-lt"/>
              </a:rPr>
              <a:t>C.E</a:t>
            </a:r>
            <a:r>
              <a:rPr lang="fr-BE" sz="1800" dirty="0">
                <a:solidFill>
                  <a:srgbClr val="000000"/>
                </a:solidFill>
                <a:latin typeface="+mj-lt"/>
              </a:rPr>
              <a:t>. indique alors que les adresses courriels étaient correctes et qu’en outre, la partie requérante a consulté la plateforme.</a:t>
            </a:r>
            <a:endParaRPr lang="fr-BE" sz="1800" dirty="0">
              <a:solidFill>
                <a:srgbClr val="000000"/>
              </a:solidFill>
              <a:latin typeface="+mj-lt"/>
              <a:cs typeface="Arial"/>
            </a:endParaRPr>
          </a:p>
          <a:p>
            <a:pPr marL="0" indent="0" algn="just">
              <a:buNone/>
            </a:pPr>
            <a:r>
              <a:rPr lang="fr-BE" sz="1800" b="0" i="0" u="none" strike="noStrike" baseline="0" dirty="0">
                <a:solidFill>
                  <a:srgbClr val="000000"/>
                </a:solidFill>
                <a:latin typeface="+mj-lt"/>
              </a:rPr>
              <a:t>Le </a:t>
            </a:r>
            <a:r>
              <a:rPr lang="fr-BE" sz="1800" b="0" i="0" u="none" strike="noStrike" baseline="0" dirty="0" err="1">
                <a:solidFill>
                  <a:srgbClr val="000000"/>
                </a:solidFill>
                <a:latin typeface="+mj-lt"/>
              </a:rPr>
              <a:t>C.E</a:t>
            </a:r>
            <a:r>
              <a:rPr lang="fr-BE" sz="1800" b="0" i="0" u="none" strike="noStrike" baseline="0" dirty="0">
                <a:solidFill>
                  <a:srgbClr val="000000"/>
                </a:solidFill>
                <a:latin typeface="+mj-lt"/>
              </a:rPr>
              <a:t>. indique :</a:t>
            </a:r>
            <a:r>
              <a:rPr lang="fr-BE" sz="1800" dirty="0">
                <a:solidFill>
                  <a:srgbClr val="000000"/>
                </a:solidFill>
                <a:latin typeface="+mj-lt"/>
              </a:rPr>
              <a:t> </a:t>
            </a:r>
            <a:endParaRPr lang="fr-BE" sz="1800" b="0" i="0" u="none" strike="noStrike" baseline="0" dirty="0">
              <a:solidFill>
                <a:srgbClr val="000000"/>
              </a:solidFill>
              <a:latin typeface="+mj-lt"/>
              <a:cs typeface="Arial"/>
            </a:endParaRPr>
          </a:p>
          <a:p>
            <a:pPr marL="461645" lvl="1" indent="-236220" algn="just">
              <a:buClr>
                <a:schemeClr val="accent6"/>
              </a:buClr>
            </a:pPr>
            <a:r>
              <a:rPr lang="fr-BE" sz="1600" b="0" i="0" u="none" strike="noStrike" baseline="0" dirty="0">
                <a:solidFill>
                  <a:srgbClr val="000000"/>
                </a:solidFill>
                <a:latin typeface="+mj-lt"/>
              </a:rPr>
              <a:t>« </a:t>
            </a:r>
            <a:r>
              <a:rPr lang="fr-BE" sz="1600" b="0" i="1" u="none" strike="noStrike" baseline="0" dirty="0">
                <a:solidFill>
                  <a:srgbClr val="000000"/>
                </a:solidFill>
                <a:latin typeface="+mj-lt"/>
              </a:rPr>
              <a:t>Prima facie, la partie adverse démontre, à suffisance, avoir envoyé une demande de justifications des prix à tous les soumissionnaires et les avoir, à cet égard, traités de manière égale </a:t>
            </a:r>
            <a:r>
              <a:rPr lang="fr-BE" sz="1600" b="0" i="0" u="none" strike="noStrike" baseline="0" dirty="0">
                <a:solidFill>
                  <a:srgbClr val="000000"/>
                </a:solidFill>
                <a:latin typeface="+mj-lt"/>
              </a:rPr>
              <a:t>»</a:t>
            </a:r>
            <a:endParaRPr lang="fr-BE" sz="1600" b="0" i="0" u="none" strike="noStrike" baseline="0" dirty="0">
              <a:solidFill>
                <a:srgbClr val="000000"/>
              </a:solidFill>
              <a:latin typeface="+mj-lt"/>
              <a:cs typeface="Arial"/>
            </a:endParaRPr>
          </a:p>
          <a:p>
            <a:pPr marL="461645" lvl="1" indent="-236220" algn="just">
              <a:buClr>
                <a:schemeClr val="accent6"/>
              </a:buClr>
            </a:pPr>
            <a:r>
              <a:rPr lang="fr-BE" sz="1600" b="0" i="0" u="none" strike="noStrike" baseline="0" dirty="0">
                <a:solidFill>
                  <a:srgbClr val="000000"/>
                </a:solidFill>
                <a:latin typeface="+mj-lt"/>
              </a:rPr>
              <a:t>« </a:t>
            </a:r>
            <a:r>
              <a:rPr lang="fr-BE" sz="1600" b="0" i="1" u="none" strike="noStrike" baseline="0" dirty="0">
                <a:solidFill>
                  <a:srgbClr val="000000"/>
                </a:solidFill>
                <a:latin typeface="+mj-lt"/>
              </a:rPr>
              <a:t>Contrairement à ce qu’affirme la requérante, </a:t>
            </a:r>
            <a:r>
              <a:rPr lang="fr-BE" sz="1600" b="1" i="1" u="none" strike="noStrike" baseline="0" dirty="0">
                <a:solidFill>
                  <a:srgbClr val="000000"/>
                </a:solidFill>
                <a:latin typeface="+mj-lt"/>
              </a:rPr>
              <a:t>la partie adverse ne doit pas prima facie établir que les soumissionnaires ont bien réceptionné ces courriels</a:t>
            </a:r>
            <a:r>
              <a:rPr lang="fr-BE" sz="1600" b="0" i="1" u="none" strike="noStrike" baseline="0" dirty="0">
                <a:solidFill>
                  <a:srgbClr val="000000"/>
                </a:solidFill>
                <a:latin typeface="+mj-lt"/>
              </a:rPr>
              <a:t>. L’article 36, § 2, de l’arrêté royal du 18 avril 2017 précité n’impose pas au pouvoir adjudicateur la charge d’une telle preuve </a:t>
            </a:r>
            <a:r>
              <a:rPr lang="fr-BE" sz="1600" b="0" i="0" u="none" strike="noStrike" baseline="0" dirty="0">
                <a:solidFill>
                  <a:srgbClr val="000000"/>
                </a:solidFill>
                <a:latin typeface="+mj-lt"/>
              </a:rPr>
              <a:t>»</a:t>
            </a:r>
            <a:endParaRPr lang="fr-BE" sz="1600" b="0" i="0" u="none" strike="noStrike" baseline="0" dirty="0">
              <a:solidFill>
                <a:srgbClr val="000000"/>
              </a:solidFill>
              <a:latin typeface="+mj-lt"/>
              <a:cs typeface="Arial"/>
            </a:endParaRPr>
          </a:p>
          <a:p>
            <a:pPr marL="0" indent="0" algn="just">
              <a:buNone/>
            </a:pPr>
            <a:r>
              <a:rPr lang="fr-BE" sz="1800" dirty="0">
                <a:solidFill>
                  <a:srgbClr val="000000"/>
                </a:solidFill>
                <a:latin typeface="+mj-lt"/>
              </a:rPr>
              <a:t>Il indique enfin, quant à la demande de justification des prix, qu’il n’existe aucune obligation pour le pouvoir adjudicateur de procéder à l’envoi de la demande de justification de prix par recommandé. </a:t>
            </a:r>
            <a:endParaRPr lang="fr-BE" sz="1800" b="0" i="0" u="none" strike="noStrike" baseline="0" dirty="0">
              <a:solidFill>
                <a:srgbClr val="000000"/>
              </a:solidFill>
              <a:latin typeface="+mj-lt"/>
              <a:cs typeface="Arial" panose="020B0604020202020204"/>
            </a:endParaRPr>
          </a:p>
          <a:p>
            <a:pPr marL="229870" indent="-229870" algn="just"/>
            <a:endParaRPr lang="fr-BE" sz="1800" b="0" i="0" u="none" strike="noStrike" baseline="0" dirty="0">
              <a:solidFill>
                <a:srgbClr val="000000"/>
              </a:solidFill>
              <a:latin typeface="+mj-lt"/>
              <a:cs typeface="Arial" panose="020B0604020202020204"/>
            </a:endParaRPr>
          </a:p>
        </p:txBody>
      </p:sp>
      <p:sp>
        <p:nvSpPr>
          <p:cNvPr id="3" name="Text Placeholder 2">
            <a:extLst>
              <a:ext uri="{FF2B5EF4-FFF2-40B4-BE49-F238E27FC236}">
                <a16:creationId xmlns:a16="http://schemas.microsoft.com/office/drawing/2014/main" id="{1D5C2B35-F681-B61F-FA7E-866390D60979}"/>
              </a:ext>
            </a:extLst>
          </p:cNvPr>
          <p:cNvSpPr>
            <a:spLocks noGrp="1"/>
          </p:cNvSpPr>
          <p:nvPr>
            <p:ph type="body" idx="1"/>
          </p:nvPr>
        </p:nvSpPr>
        <p:spPr>
          <a:xfrm>
            <a:off x="515938" y="1832250"/>
            <a:ext cx="11160124" cy="435600"/>
          </a:xfrm>
        </p:spPr>
        <p:txBody>
          <a:bodyPr/>
          <a:lstStyle/>
          <a:p>
            <a:r>
              <a:rPr lang="fr-BE" b="0" dirty="0">
                <a:latin typeface="Cambria"/>
                <a:ea typeface="Cambria"/>
              </a:rPr>
              <a:t>Vérification des prix – Prix anormaux</a:t>
            </a:r>
          </a:p>
        </p:txBody>
      </p:sp>
      <p:sp>
        <p:nvSpPr>
          <p:cNvPr id="4" name="Slide Number Placeholder 3">
            <a:extLst>
              <a:ext uri="{FF2B5EF4-FFF2-40B4-BE49-F238E27FC236}">
                <a16:creationId xmlns:a16="http://schemas.microsoft.com/office/drawing/2014/main" id="{3B941424-758D-215E-96B1-26D2D3727978}"/>
              </a:ext>
            </a:extLst>
          </p:cNvPr>
          <p:cNvSpPr>
            <a:spLocks noGrp="1"/>
          </p:cNvSpPr>
          <p:nvPr>
            <p:ph type="sldNum" sz="quarter" idx="12"/>
          </p:nvPr>
        </p:nvSpPr>
        <p:spPr/>
        <p:txBody>
          <a:bodyPr/>
          <a:lstStyle/>
          <a:p>
            <a:fld id="{F9591D4C-BB8F-AE46-BE73-C616F30BBC5B}" type="slidenum">
              <a:rPr lang="en-US" smtClean="0"/>
              <a:pPr/>
              <a:t>56</a:t>
            </a:fld>
            <a:endParaRPr lang="en-US"/>
          </a:p>
        </p:txBody>
      </p:sp>
      <p:sp>
        <p:nvSpPr>
          <p:cNvPr id="7" name="Footer Placeholder 6">
            <a:extLst>
              <a:ext uri="{FF2B5EF4-FFF2-40B4-BE49-F238E27FC236}">
                <a16:creationId xmlns:a16="http://schemas.microsoft.com/office/drawing/2014/main" id="{2B4DF11F-B1EE-2A2A-6AA9-B412D593EFA0}"/>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92F2700F-3B85-B618-BF64-044A69A067B0}"/>
              </a:ext>
            </a:extLst>
          </p:cNvPr>
          <p:cNvSpPr txBox="1">
            <a:spLocks/>
          </p:cNvSpPr>
          <p:nvPr/>
        </p:nvSpPr>
        <p:spPr>
          <a:xfrm>
            <a:off x="523151" y="761705"/>
            <a:ext cx="1081540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256.006 du 10 mars 2023, </a:t>
            </a:r>
            <a:r>
              <a:rPr lang="fr-FR" sz="2800" i="1" dirty="0" err="1">
                <a:solidFill>
                  <a:srgbClr val="0073CF"/>
                </a:solidFill>
              </a:rPr>
              <a:t>S.R.L</a:t>
            </a:r>
            <a:r>
              <a:rPr lang="fr-FR" sz="2800" i="1" dirty="0">
                <a:solidFill>
                  <a:srgbClr val="0073CF"/>
                </a:solidFill>
              </a:rPr>
              <a:t>. Tectum </a:t>
            </a:r>
            <a:r>
              <a:rPr lang="fr-FR" sz="2800" i="1" dirty="0" err="1">
                <a:solidFill>
                  <a:srgbClr val="0073CF"/>
                </a:solidFill>
              </a:rPr>
              <a:t>Constructors</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DEB72EA0-A81D-5899-27DE-5D2C46D39B73}"/>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25660364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660F17-7C41-6A9C-2659-219552D3A3C4}"/>
              </a:ext>
            </a:extLst>
          </p:cNvPr>
          <p:cNvSpPr>
            <a:spLocks noGrp="1"/>
          </p:cNvSpPr>
          <p:nvPr>
            <p:ph sz="quarter" idx="18"/>
          </p:nvPr>
        </p:nvSpPr>
        <p:spPr>
          <a:xfrm>
            <a:off x="515939" y="2407950"/>
            <a:ext cx="11160124" cy="4891271"/>
          </a:xfrm>
        </p:spPr>
        <p:txBody>
          <a:bodyPr vert="horz" lIns="0" tIns="0" rIns="0" bIns="0" spcCol="137160" rtlCol="0" anchor="t">
            <a:noAutofit/>
          </a:bodyPr>
          <a:lstStyle/>
          <a:p>
            <a:pPr marL="229870" indent="-229870">
              <a:buClr>
                <a:schemeClr val="accent6"/>
              </a:buClr>
            </a:pPr>
            <a:r>
              <a:rPr lang="fr-BE" sz="1800" b="0" i="0" u="none" strike="noStrike" baseline="0" dirty="0">
                <a:solidFill>
                  <a:srgbClr val="000000"/>
                </a:solidFill>
                <a:latin typeface="+mj-lt"/>
              </a:rPr>
              <a:t>Le marché public en question est divisé en trois lot et est passé par la </a:t>
            </a:r>
            <a:r>
              <a:rPr lang="fr-BE" sz="1800" b="0" i="0" u="none" strike="noStrike" baseline="0" dirty="0" err="1">
                <a:solidFill>
                  <a:srgbClr val="000000"/>
                </a:solidFill>
                <a:latin typeface="+mj-lt"/>
              </a:rPr>
              <a:t>SOFICO</a:t>
            </a:r>
            <a:r>
              <a:rPr lang="fr-BE" sz="1800" b="0" i="0" u="none" strike="noStrike" baseline="0" dirty="0">
                <a:solidFill>
                  <a:srgbClr val="000000"/>
                </a:solidFill>
                <a:latin typeface="+mj-lt"/>
              </a:rPr>
              <a:t> et visait l’entretien d’infrastructures de la </a:t>
            </a:r>
            <a:r>
              <a:rPr lang="fr-BE" sz="1800" b="0" i="0" u="none" strike="noStrike" baseline="0" dirty="0" err="1">
                <a:solidFill>
                  <a:srgbClr val="000000"/>
                </a:solidFill>
                <a:latin typeface="+mj-lt"/>
              </a:rPr>
              <a:t>SOFICO</a:t>
            </a:r>
            <a:r>
              <a:rPr lang="fr-BE" sz="1800" b="0" i="0" u="none" strike="noStrike" baseline="0" dirty="0">
                <a:solidFill>
                  <a:srgbClr val="000000"/>
                </a:solidFill>
                <a:latin typeface="+mj-lt"/>
              </a:rPr>
              <a:t>, notamment des bassins d’orage sur le réseau routier wallon (Lot 3 du marché litigieux).</a:t>
            </a:r>
            <a:endParaRPr lang="en-US" dirty="0"/>
          </a:p>
          <a:p>
            <a:pPr marL="229870" indent="-229870">
              <a:buClr>
                <a:schemeClr val="accent6"/>
              </a:buClr>
            </a:pPr>
            <a:r>
              <a:rPr lang="fr-BE" sz="1800" dirty="0">
                <a:solidFill>
                  <a:srgbClr val="000000"/>
                </a:solidFill>
                <a:latin typeface="+mj-lt"/>
              </a:rPr>
              <a:t>Le CSC précise quant au prix : </a:t>
            </a:r>
            <a:r>
              <a:rPr lang="fr-BE" sz="1600" dirty="0">
                <a:solidFill>
                  <a:srgbClr val="000000"/>
                </a:solidFill>
                <a:latin typeface="+mj-lt"/>
              </a:rPr>
              <a:t>« Con</a:t>
            </a:r>
            <a:r>
              <a:rPr lang="fr-BE" sz="1600" i="1" dirty="0">
                <a:solidFill>
                  <a:srgbClr val="000000"/>
                </a:solidFill>
                <a:latin typeface="+mj-lt"/>
              </a:rPr>
              <a:t>stituent </a:t>
            </a:r>
            <a:r>
              <a:rPr lang="fr-BE" sz="1600" b="1" i="1" dirty="0">
                <a:solidFill>
                  <a:srgbClr val="000000"/>
                </a:solidFill>
                <a:latin typeface="+mj-lt"/>
              </a:rPr>
              <a:t>une charge d'entreprise</a:t>
            </a:r>
            <a:r>
              <a:rPr lang="fr-BE" sz="1600" i="1" dirty="0">
                <a:solidFill>
                  <a:srgbClr val="000000"/>
                </a:solidFill>
                <a:latin typeface="+mj-lt"/>
              </a:rPr>
              <a:t> les frais résultant du respect des </a:t>
            </a:r>
            <a:r>
              <a:rPr lang="fr-BE" sz="1600" b="1" i="1" dirty="0">
                <a:solidFill>
                  <a:srgbClr val="000000"/>
                </a:solidFill>
                <a:latin typeface="+mj-lt"/>
              </a:rPr>
              <a:t>prescriptions du décret fiscal de la région wallonne du 22 mars 2007</a:t>
            </a:r>
            <a:r>
              <a:rPr lang="fr-BE" sz="1600" i="1" dirty="0">
                <a:solidFill>
                  <a:srgbClr val="000000"/>
                </a:solidFill>
                <a:latin typeface="+mj-lt"/>
              </a:rPr>
              <a:t> favorisant la prévention et la valorisation des déchets en région wallonne et portant modification du décret du 6 mai 1999 relatif à l'établissement, au recouvrement et au contentieux en matière de taxe régionale directe et du décret du 27 juin 1926 relatif aux déchets, notamment son article 7 prescrivant qu'il est interdit d'abandonner les déchets ou de les manipuler au mépris des dispositions légales et réglementaires"</a:t>
            </a:r>
            <a:r>
              <a:rPr lang="fr-BE" sz="1600" dirty="0">
                <a:solidFill>
                  <a:srgbClr val="000000"/>
                </a:solidFill>
                <a:latin typeface="+mj-lt"/>
              </a:rPr>
              <a:t>.</a:t>
            </a:r>
            <a:endParaRPr lang="fr-BE" sz="1600" b="0" i="0" u="none" strike="noStrike" baseline="0" dirty="0">
              <a:solidFill>
                <a:srgbClr val="000000"/>
              </a:solidFill>
              <a:latin typeface="+mj-lt"/>
              <a:cs typeface="Arial"/>
            </a:endParaRPr>
          </a:p>
          <a:p>
            <a:pPr marL="229870" indent="-229870">
              <a:buClr>
                <a:schemeClr val="accent6"/>
              </a:buClr>
            </a:pPr>
            <a:r>
              <a:rPr lang="fr-BE" sz="1800" b="0" i="0" u="none" strike="noStrike" baseline="0" dirty="0">
                <a:solidFill>
                  <a:srgbClr val="000000"/>
                </a:solidFill>
                <a:latin typeface="+mj-lt"/>
              </a:rPr>
              <a:t>Quant au prix remis par la requérante et à la vérification de ceux-ci, le </a:t>
            </a:r>
            <a:r>
              <a:rPr lang="fr-BE" sz="1800" b="0" i="0" u="none" strike="noStrike" baseline="0" dirty="0" err="1">
                <a:solidFill>
                  <a:srgbClr val="000000"/>
                </a:solidFill>
                <a:latin typeface="+mj-lt"/>
              </a:rPr>
              <a:t>C.E</a:t>
            </a:r>
            <a:r>
              <a:rPr lang="fr-BE" sz="1800" b="0" i="0" u="none" strike="noStrike" baseline="0" dirty="0">
                <a:solidFill>
                  <a:srgbClr val="000000"/>
                </a:solidFill>
                <a:latin typeface="+mj-lt"/>
              </a:rPr>
              <a:t>. </a:t>
            </a:r>
            <a:r>
              <a:rPr lang="fr-BE" sz="1800" dirty="0">
                <a:solidFill>
                  <a:srgbClr val="000000"/>
                </a:solidFill>
                <a:latin typeface="+mj-lt"/>
              </a:rPr>
              <a:t>établit : </a:t>
            </a:r>
            <a:r>
              <a:rPr lang="fr-BE" sz="1600" dirty="0">
                <a:solidFill>
                  <a:srgbClr val="000000"/>
                </a:solidFill>
                <a:latin typeface="+mj-lt"/>
              </a:rPr>
              <a:t>« </a:t>
            </a:r>
            <a:r>
              <a:rPr lang="fr-BE" sz="1600" b="0" i="1" u="none" strike="noStrike" baseline="0" dirty="0">
                <a:solidFill>
                  <a:srgbClr val="000000"/>
                </a:solidFill>
                <a:latin typeface="+mj-lt"/>
              </a:rPr>
              <a:t>Il résulte de ces dispositions que le soumissionnaire a la charge de justifier la composition de prix unitaires de son offre, en exécution de l’article 36, § 2, de l’arrêté royal du 18 avril 2017, notamment concernant le respect des</a:t>
            </a:r>
            <a:r>
              <a:rPr lang="fr-BE" sz="1600" i="1" dirty="0">
                <a:solidFill>
                  <a:srgbClr val="000000"/>
                </a:solidFill>
                <a:latin typeface="+mj-lt"/>
              </a:rPr>
              <a:t> </a:t>
            </a:r>
            <a:r>
              <a:rPr lang="fr-BE" sz="1600" b="0" i="1" u="none" strike="noStrike" baseline="0" dirty="0">
                <a:solidFill>
                  <a:srgbClr val="000000"/>
                </a:solidFill>
                <a:latin typeface="+mj-lt"/>
              </a:rPr>
              <a:t> obligations visées à l'article 7, alinéa 1er , de la loi du 17 juin 2016, applicables dans</a:t>
            </a:r>
            <a:r>
              <a:rPr lang="fr-BE" sz="1600" b="1" i="1" u="none" strike="noStrike" baseline="0" dirty="0">
                <a:solidFill>
                  <a:srgbClr val="000000"/>
                </a:solidFill>
                <a:latin typeface="+mj-lt"/>
              </a:rPr>
              <a:t> les domaines du droit environnemental,</a:t>
            </a:r>
            <a:r>
              <a:rPr lang="fr-BE" sz="1600" b="0" i="1" u="none" strike="noStrike" baseline="0" dirty="0">
                <a:solidFill>
                  <a:srgbClr val="000000"/>
                </a:solidFill>
                <a:latin typeface="+mj-lt"/>
              </a:rPr>
              <a:t> si ces prix </a:t>
            </a:r>
            <a:r>
              <a:rPr lang="fr-BE" sz="1600" b="1" i="1" u="none" strike="noStrike" baseline="0" dirty="0">
                <a:solidFill>
                  <a:srgbClr val="000000"/>
                </a:solidFill>
                <a:latin typeface="+mj-lt"/>
              </a:rPr>
              <a:t>sont suspectés d’anormalité à</a:t>
            </a:r>
            <a:r>
              <a:rPr lang="fr-BE" sz="1600" b="1" i="1" dirty="0">
                <a:solidFill>
                  <a:srgbClr val="000000"/>
                </a:solidFill>
                <a:latin typeface="+mj-lt"/>
              </a:rPr>
              <a:t> </a:t>
            </a:r>
            <a:r>
              <a:rPr lang="fr-BE" sz="1600" b="1" i="1" u="none" strike="noStrike" baseline="0" dirty="0">
                <a:solidFill>
                  <a:srgbClr val="000000"/>
                </a:solidFill>
                <a:latin typeface="+mj-lt"/>
              </a:rPr>
              <a:t> l’issue de la vérification opérée conformément à l’article 35 du même arrêté</a:t>
            </a:r>
            <a:r>
              <a:rPr lang="fr-BE" sz="1600" b="0" i="1" u="none" strike="noStrike" baseline="0" dirty="0">
                <a:solidFill>
                  <a:srgbClr val="000000"/>
                </a:solidFill>
                <a:latin typeface="+mj-lt"/>
              </a:rPr>
              <a:t> </a:t>
            </a:r>
            <a:r>
              <a:rPr lang="fr-BE" sz="1600" b="0" i="0" u="none" strike="noStrike" baseline="0" dirty="0">
                <a:solidFill>
                  <a:srgbClr val="000000"/>
                </a:solidFill>
                <a:latin typeface="+mj-lt"/>
              </a:rPr>
              <a:t>»</a:t>
            </a:r>
            <a:endParaRPr lang="fr-BE" sz="1600" b="0" i="0" u="none" strike="noStrike" baseline="0" dirty="0">
              <a:solidFill>
                <a:srgbClr val="000000"/>
              </a:solidFill>
              <a:latin typeface="+mj-lt"/>
              <a:cs typeface="Arial"/>
            </a:endParaRPr>
          </a:p>
        </p:txBody>
      </p:sp>
      <p:sp>
        <p:nvSpPr>
          <p:cNvPr id="3" name="Text Placeholder 2">
            <a:extLst>
              <a:ext uri="{FF2B5EF4-FFF2-40B4-BE49-F238E27FC236}">
                <a16:creationId xmlns:a16="http://schemas.microsoft.com/office/drawing/2014/main" id="{1D5C2B35-F681-B61F-FA7E-866390D60979}"/>
              </a:ext>
            </a:extLst>
          </p:cNvPr>
          <p:cNvSpPr>
            <a:spLocks noGrp="1"/>
          </p:cNvSpPr>
          <p:nvPr>
            <p:ph type="body" idx="1"/>
          </p:nvPr>
        </p:nvSpPr>
        <p:spPr>
          <a:xfrm>
            <a:off x="515938" y="1820820"/>
            <a:ext cx="11160124" cy="435600"/>
          </a:xfrm>
        </p:spPr>
        <p:txBody>
          <a:bodyPr/>
          <a:lstStyle/>
          <a:p>
            <a:r>
              <a:rPr lang="fr-BE" b="0" dirty="0"/>
              <a:t>Vérification des prix – Prix anormaux</a:t>
            </a:r>
          </a:p>
        </p:txBody>
      </p:sp>
      <p:sp>
        <p:nvSpPr>
          <p:cNvPr id="4" name="Slide Number Placeholder 3">
            <a:extLst>
              <a:ext uri="{FF2B5EF4-FFF2-40B4-BE49-F238E27FC236}">
                <a16:creationId xmlns:a16="http://schemas.microsoft.com/office/drawing/2014/main" id="{3B941424-758D-215E-96B1-26D2D3727978}"/>
              </a:ext>
            </a:extLst>
          </p:cNvPr>
          <p:cNvSpPr>
            <a:spLocks noGrp="1"/>
          </p:cNvSpPr>
          <p:nvPr>
            <p:ph type="sldNum" sz="quarter" idx="12"/>
          </p:nvPr>
        </p:nvSpPr>
        <p:spPr/>
        <p:txBody>
          <a:bodyPr/>
          <a:lstStyle/>
          <a:p>
            <a:fld id="{F9591D4C-BB8F-AE46-BE73-C616F30BBC5B}" type="slidenum">
              <a:rPr lang="en-US" smtClean="0"/>
              <a:pPr/>
              <a:t>57</a:t>
            </a:fld>
            <a:endParaRPr lang="en-US"/>
          </a:p>
        </p:txBody>
      </p:sp>
      <p:sp>
        <p:nvSpPr>
          <p:cNvPr id="7" name="Footer Placeholder 6">
            <a:extLst>
              <a:ext uri="{FF2B5EF4-FFF2-40B4-BE49-F238E27FC236}">
                <a16:creationId xmlns:a16="http://schemas.microsoft.com/office/drawing/2014/main" id="{2B4DF11F-B1EE-2A2A-6AA9-B412D593EFA0}"/>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5C19493E-DBA8-86CD-28A5-45B898354832}"/>
              </a:ext>
            </a:extLst>
          </p:cNvPr>
          <p:cNvSpPr txBox="1">
            <a:spLocks/>
          </p:cNvSpPr>
          <p:nvPr/>
        </p:nvSpPr>
        <p:spPr>
          <a:xfrm>
            <a:off x="523151" y="761705"/>
            <a:ext cx="1084969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256.129 du 23 mars 2023, </a:t>
            </a:r>
            <a:r>
              <a:rPr lang="fr-FR" sz="2800" i="1" dirty="0">
                <a:solidFill>
                  <a:srgbClr val="0073CF"/>
                </a:solidFill>
              </a:rPr>
              <a:t>S.A. Société de travaux de Liège</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CFC012C1-8039-0054-22FE-134821F1BB1E}"/>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256838381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a:extLst>
              <a:ext uri="{FF2B5EF4-FFF2-40B4-BE49-F238E27FC236}">
                <a16:creationId xmlns:a16="http://schemas.microsoft.com/office/drawing/2014/main" id="{44AE77A8-AE2B-B201-A0A3-3C9525E06F20}"/>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256.129 du 23 mars 2023, </a:t>
            </a:r>
            <a:r>
              <a:rPr lang="fr-FR" sz="2800" i="1" dirty="0">
                <a:solidFill>
                  <a:srgbClr val="0073CF"/>
                </a:solidFill>
              </a:rPr>
              <a:t>S.A. Société de travaux de Liège</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29660F17-7C41-6A9C-2659-219552D3A3C4}"/>
              </a:ext>
            </a:extLst>
          </p:cNvPr>
          <p:cNvSpPr>
            <a:spLocks noGrp="1"/>
          </p:cNvSpPr>
          <p:nvPr>
            <p:ph sz="quarter" idx="18"/>
          </p:nvPr>
        </p:nvSpPr>
        <p:spPr>
          <a:xfrm>
            <a:off x="537203" y="2407950"/>
            <a:ext cx="11138859" cy="4891271"/>
          </a:xfrm>
        </p:spPr>
        <p:txBody>
          <a:bodyPr vert="horz" lIns="0" tIns="0" rIns="0" bIns="0" spcCol="137160" rtlCol="0" anchor="t">
            <a:noAutofit/>
          </a:bodyPr>
          <a:lstStyle/>
          <a:p>
            <a:pPr marL="0" indent="0">
              <a:buNone/>
            </a:pPr>
            <a:r>
              <a:rPr lang="fr-BE" sz="1800" b="0" i="0" u="none" strike="noStrike" baseline="0" dirty="0">
                <a:solidFill>
                  <a:srgbClr val="000000"/>
                </a:solidFill>
                <a:latin typeface="TimesNewRoman"/>
              </a:rPr>
              <a:t>« </a:t>
            </a:r>
            <a:r>
              <a:rPr lang="fr-BE" sz="1800" i="1" dirty="0">
                <a:solidFill>
                  <a:srgbClr val="000000"/>
                </a:solidFill>
                <a:latin typeface="+mj-lt"/>
              </a:rPr>
              <a:t>En l’espèce, la partie adverse a, en application de l’article 35, demandé aux trois soumissionnaires ayant remis le prix global le plus bas, des </a:t>
            </a:r>
            <a:r>
              <a:rPr lang="fr-BE" sz="1800" b="1" i="1" dirty="0">
                <a:solidFill>
                  <a:srgbClr val="000000"/>
                </a:solidFill>
                <a:latin typeface="+mj-lt"/>
              </a:rPr>
              <a:t>informations au sujet du prix de quatre postes identifiés comme étant non négligeables pour le lot 3</a:t>
            </a:r>
            <a:r>
              <a:rPr lang="fr-BE" sz="1800" i="1" dirty="0">
                <a:solidFill>
                  <a:srgbClr val="000000"/>
                </a:solidFill>
                <a:latin typeface="+mj-lt"/>
              </a:rPr>
              <a:t> </a:t>
            </a:r>
            <a:r>
              <a:rPr lang="fr-BE" sz="1800" b="0" i="0" u="none" strike="noStrike" baseline="0" dirty="0">
                <a:solidFill>
                  <a:srgbClr val="000000"/>
                </a:solidFill>
                <a:latin typeface="TimesNewRoman"/>
              </a:rPr>
              <a:t>». </a:t>
            </a:r>
            <a:endParaRPr lang="en-US" dirty="0">
              <a:solidFill>
                <a:srgbClr val="182440"/>
              </a:solidFill>
              <a:latin typeface="+mj-lt"/>
            </a:endParaRPr>
          </a:p>
          <a:p>
            <a:pPr marL="0" indent="0">
              <a:buNone/>
            </a:pPr>
            <a:r>
              <a:rPr lang="fr-BE" sz="1800" dirty="0">
                <a:solidFill>
                  <a:srgbClr val="000000"/>
                </a:solidFill>
                <a:latin typeface="+mj-lt"/>
              </a:rPr>
              <a:t>« </a:t>
            </a:r>
            <a:r>
              <a:rPr lang="fr-BE" sz="1800" i="1" dirty="0">
                <a:solidFill>
                  <a:srgbClr val="000000"/>
                </a:solidFill>
                <a:latin typeface="+mj-lt"/>
              </a:rPr>
              <a:t>Il résulte de la pièce confidentielle n° E du dossier administratif – déposée à la demande de l’auditeur rapporteur – que </a:t>
            </a:r>
            <a:r>
              <a:rPr lang="fr-BE" sz="1800" b="1" i="1" dirty="0">
                <a:solidFill>
                  <a:srgbClr val="000000"/>
                </a:solidFill>
                <a:latin typeface="+mj-lt"/>
              </a:rPr>
              <a:t>l’application de ces critères aux prix des quatre postes </a:t>
            </a:r>
            <a:r>
              <a:rPr lang="fr-BE" sz="1800" i="1" dirty="0">
                <a:solidFill>
                  <a:srgbClr val="000000"/>
                </a:solidFill>
                <a:latin typeface="+mj-lt"/>
              </a:rPr>
              <a:t>non négligeables de l’offre de la partie requérante (</a:t>
            </a:r>
            <a:r>
              <a:rPr lang="fr-BE" sz="1800" i="1" dirty="0" err="1">
                <a:solidFill>
                  <a:srgbClr val="000000"/>
                </a:solidFill>
                <a:latin typeface="+mj-lt"/>
              </a:rPr>
              <a:t>M1280</a:t>
            </a:r>
            <a:r>
              <a:rPr lang="fr-BE" sz="1800" i="1" dirty="0">
                <a:solidFill>
                  <a:srgbClr val="000000"/>
                </a:solidFill>
                <a:latin typeface="+mj-lt"/>
              </a:rPr>
              <a:t> E* (bassin sous eau), </a:t>
            </a:r>
            <a:r>
              <a:rPr lang="fr-BE" sz="1800" i="1" dirty="0" err="1">
                <a:solidFill>
                  <a:srgbClr val="000000"/>
                </a:solidFill>
                <a:latin typeface="+mj-lt"/>
              </a:rPr>
              <a:t>D9465</a:t>
            </a:r>
            <a:r>
              <a:rPr lang="fr-BE" sz="1800" i="1" dirty="0">
                <a:solidFill>
                  <a:srgbClr val="000000"/>
                </a:solidFill>
                <a:latin typeface="+mj-lt"/>
              </a:rPr>
              <a:t>, </a:t>
            </a:r>
            <a:r>
              <a:rPr lang="fr-BE" sz="1800" i="1" dirty="0" err="1">
                <a:solidFill>
                  <a:srgbClr val="000000"/>
                </a:solidFill>
                <a:latin typeface="+mj-lt"/>
              </a:rPr>
              <a:t>D9306</a:t>
            </a:r>
            <a:r>
              <a:rPr lang="fr-BE" sz="1800" i="1" dirty="0">
                <a:solidFill>
                  <a:srgbClr val="000000"/>
                </a:solidFill>
                <a:latin typeface="+mj-lt"/>
              </a:rPr>
              <a:t>* et </a:t>
            </a:r>
            <a:r>
              <a:rPr lang="fr-BE" sz="1800" i="1" dirty="0" err="1">
                <a:solidFill>
                  <a:srgbClr val="000000"/>
                </a:solidFill>
                <a:latin typeface="+mj-lt"/>
              </a:rPr>
              <a:t>D9307</a:t>
            </a:r>
            <a:r>
              <a:rPr lang="fr-BE" sz="1800" b="1" i="1" dirty="0">
                <a:solidFill>
                  <a:srgbClr val="000000"/>
                </a:solidFill>
                <a:latin typeface="+mj-lt"/>
              </a:rPr>
              <a:t>*) ne permettait pas de considérer qu’ils semblaient anormalement bas ou anormalement élevés</a:t>
            </a:r>
            <a:r>
              <a:rPr lang="fr-BE" sz="1800" i="1" dirty="0">
                <a:solidFill>
                  <a:srgbClr val="000000"/>
                </a:solidFill>
                <a:latin typeface="+mj-lt"/>
              </a:rPr>
              <a:t>, </a:t>
            </a:r>
            <a:r>
              <a:rPr lang="fr-BE" sz="1800" b="1" i="1" dirty="0">
                <a:solidFill>
                  <a:srgbClr val="000000"/>
                </a:solidFill>
                <a:latin typeface="+mj-lt"/>
              </a:rPr>
              <a:t>au contraire de certains prix de l’offre de la société momentanée A2-</a:t>
            </a:r>
            <a:r>
              <a:rPr lang="fr-BE" sz="1800" b="1" i="1" dirty="0" err="1">
                <a:solidFill>
                  <a:srgbClr val="000000"/>
                </a:solidFill>
                <a:latin typeface="+mj-lt"/>
              </a:rPr>
              <a:t>ABOG</a:t>
            </a:r>
            <a:r>
              <a:rPr lang="fr-BE" sz="1800" i="1" dirty="0">
                <a:solidFill>
                  <a:srgbClr val="000000"/>
                </a:solidFill>
                <a:latin typeface="+mj-lt"/>
              </a:rPr>
              <a:t>. Par ailleurs, </a:t>
            </a:r>
            <a:r>
              <a:rPr lang="fr-BE" sz="1800" b="1" i="1" dirty="0">
                <a:solidFill>
                  <a:srgbClr val="000000"/>
                </a:solidFill>
                <a:latin typeface="+mj-lt"/>
              </a:rPr>
              <a:t>cette pièce n’indique pas que la même méthode d’analyse a été appliquée, par la partie adverse</a:t>
            </a:r>
            <a:r>
              <a:rPr lang="fr-BE" sz="1800" i="1" dirty="0">
                <a:solidFill>
                  <a:srgbClr val="000000"/>
                </a:solidFill>
                <a:latin typeface="+mj-lt"/>
              </a:rPr>
              <a:t>, aux prix des postes </a:t>
            </a:r>
            <a:r>
              <a:rPr lang="fr-BE" sz="1800" i="1" dirty="0" err="1">
                <a:solidFill>
                  <a:srgbClr val="000000"/>
                </a:solidFill>
                <a:latin typeface="+mj-lt"/>
              </a:rPr>
              <a:t>M1280</a:t>
            </a:r>
            <a:r>
              <a:rPr lang="fr-BE" sz="1800" i="1" dirty="0">
                <a:solidFill>
                  <a:srgbClr val="000000"/>
                </a:solidFill>
                <a:latin typeface="+mj-lt"/>
              </a:rPr>
              <a:t>* (bassin sec) et </a:t>
            </a:r>
            <a:r>
              <a:rPr lang="fr-BE" sz="1800" i="1" dirty="0" err="1">
                <a:solidFill>
                  <a:srgbClr val="000000"/>
                </a:solidFill>
                <a:latin typeface="+mj-lt"/>
              </a:rPr>
              <a:t>X4100</a:t>
            </a:r>
            <a:r>
              <a:rPr lang="fr-BE" sz="1800" i="1" dirty="0">
                <a:solidFill>
                  <a:srgbClr val="000000"/>
                </a:solidFill>
                <a:latin typeface="+mj-lt"/>
              </a:rPr>
              <a:t> </a:t>
            </a:r>
            <a:r>
              <a:rPr lang="fr-BE" sz="1800" dirty="0">
                <a:solidFill>
                  <a:srgbClr val="000000"/>
                </a:solidFill>
                <a:latin typeface="+mj-lt"/>
              </a:rPr>
              <a:t>»</a:t>
            </a:r>
            <a:endParaRPr lang="en-US" dirty="0">
              <a:solidFill>
                <a:srgbClr val="182440"/>
              </a:solidFill>
              <a:latin typeface="+mj-lt"/>
              <a:cs typeface="Arial" panose="020B0604020202020204"/>
            </a:endParaRPr>
          </a:p>
          <a:p>
            <a:pPr marL="0" indent="0">
              <a:buNone/>
            </a:pPr>
            <a:r>
              <a:rPr lang="fr-BE" sz="1800" dirty="0">
                <a:solidFill>
                  <a:srgbClr val="000000"/>
                </a:solidFill>
                <a:latin typeface="+mj-lt"/>
              </a:rPr>
              <a:t>« </a:t>
            </a:r>
            <a:r>
              <a:rPr lang="fr-BE" sz="1800" b="1" i="1" dirty="0">
                <a:solidFill>
                  <a:srgbClr val="000000"/>
                </a:solidFill>
                <a:latin typeface="+mj-lt"/>
              </a:rPr>
              <a:t>La partie adverse a néanmoins invité la partie requérante à justifier les prix </a:t>
            </a:r>
            <a:r>
              <a:rPr lang="fr-BE" sz="1800" i="1" dirty="0">
                <a:solidFill>
                  <a:srgbClr val="000000"/>
                </a:solidFill>
                <a:latin typeface="+mj-lt"/>
              </a:rPr>
              <a:t>des postes </a:t>
            </a:r>
            <a:r>
              <a:rPr lang="fr-BE" sz="1800" i="1" dirty="0" err="1">
                <a:solidFill>
                  <a:srgbClr val="000000"/>
                </a:solidFill>
                <a:latin typeface="+mj-lt"/>
              </a:rPr>
              <a:t>M1280</a:t>
            </a:r>
            <a:r>
              <a:rPr lang="fr-BE" sz="1800" i="1" dirty="0">
                <a:solidFill>
                  <a:srgbClr val="000000"/>
                </a:solidFill>
                <a:latin typeface="+mj-lt"/>
              </a:rPr>
              <a:t> E* (bassin sec), </a:t>
            </a:r>
            <a:r>
              <a:rPr lang="fr-BE" sz="1800" i="1" dirty="0" err="1">
                <a:solidFill>
                  <a:srgbClr val="000000"/>
                </a:solidFill>
                <a:latin typeface="+mj-lt"/>
              </a:rPr>
              <a:t>M1280</a:t>
            </a:r>
            <a:r>
              <a:rPr lang="fr-BE" sz="1800" i="1" dirty="0">
                <a:solidFill>
                  <a:srgbClr val="000000"/>
                </a:solidFill>
                <a:latin typeface="+mj-lt"/>
              </a:rPr>
              <a:t> E* (bassin sous eau), </a:t>
            </a:r>
            <a:r>
              <a:rPr lang="fr-BE" sz="1800" i="1" dirty="0" err="1">
                <a:solidFill>
                  <a:srgbClr val="000000"/>
                </a:solidFill>
                <a:latin typeface="+mj-lt"/>
              </a:rPr>
              <a:t>D9306</a:t>
            </a:r>
            <a:r>
              <a:rPr lang="fr-BE" sz="1800" i="1" dirty="0">
                <a:solidFill>
                  <a:srgbClr val="000000"/>
                </a:solidFill>
                <a:latin typeface="+mj-lt"/>
              </a:rPr>
              <a:t>* et </a:t>
            </a:r>
            <a:r>
              <a:rPr lang="fr-BE" sz="1800" i="1" dirty="0" err="1">
                <a:solidFill>
                  <a:srgbClr val="000000"/>
                </a:solidFill>
                <a:latin typeface="+mj-lt"/>
              </a:rPr>
              <a:t>D9307</a:t>
            </a:r>
            <a:r>
              <a:rPr lang="fr-BE" sz="1800" i="1" dirty="0">
                <a:solidFill>
                  <a:srgbClr val="000000"/>
                </a:solidFill>
                <a:latin typeface="+mj-lt"/>
              </a:rPr>
              <a:t>*, en application de l’article 36 de l’arrêté royal précité, au motif que « les informations communiquées […] sur la base de l’article 35 […] ne sont pas suffisamment précises et complètes pour lui permettre de comprendre les prix remis</a:t>
            </a:r>
            <a:r>
              <a:rPr lang="fr-BE" sz="1800" dirty="0">
                <a:solidFill>
                  <a:srgbClr val="000000"/>
                </a:solidFill>
                <a:latin typeface="+mj-lt"/>
              </a:rPr>
              <a:t> »</a:t>
            </a:r>
            <a:endParaRPr lang="fr-BE" sz="1800" dirty="0">
              <a:solidFill>
                <a:srgbClr val="000000"/>
              </a:solidFill>
              <a:latin typeface="+mj-lt"/>
              <a:cs typeface="Arial"/>
            </a:endParaRPr>
          </a:p>
          <a:p>
            <a:pPr marL="229870" indent="-229870"/>
            <a:endParaRPr lang="fr-BE" sz="1800" dirty="0">
              <a:solidFill>
                <a:srgbClr val="000000"/>
              </a:solidFill>
              <a:latin typeface="+mj-lt"/>
              <a:cs typeface="Arial"/>
            </a:endParaRPr>
          </a:p>
        </p:txBody>
      </p:sp>
      <p:sp>
        <p:nvSpPr>
          <p:cNvPr id="3" name="Text Placeholder 2">
            <a:extLst>
              <a:ext uri="{FF2B5EF4-FFF2-40B4-BE49-F238E27FC236}">
                <a16:creationId xmlns:a16="http://schemas.microsoft.com/office/drawing/2014/main" id="{1D5C2B35-F681-B61F-FA7E-866390D60979}"/>
              </a:ext>
            </a:extLst>
          </p:cNvPr>
          <p:cNvSpPr>
            <a:spLocks noGrp="1"/>
          </p:cNvSpPr>
          <p:nvPr>
            <p:ph type="body" idx="1"/>
          </p:nvPr>
        </p:nvSpPr>
        <p:spPr>
          <a:xfrm>
            <a:off x="515938" y="1820820"/>
            <a:ext cx="11160124" cy="435600"/>
          </a:xfrm>
        </p:spPr>
        <p:txBody>
          <a:bodyPr/>
          <a:lstStyle/>
          <a:p>
            <a:r>
              <a:rPr lang="fr-BE" b="0" dirty="0">
                <a:latin typeface="Cambria"/>
                <a:ea typeface="Cambria"/>
              </a:rPr>
              <a:t>Vérification des prix – Prix anormaux</a:t>
            </a:r>
          </a:p>
        </p:txBody>
      </p:sp>
      <p:sp>
        <p:nvSpPr>
          <p:cNvPr id="4" name="Slide Number Placeholder 3">
            <a:extLst>
              <a:ext uri="{FF2B5EF4-FFF2-40B4-BE49-F238E27FC236}">
                <a16:creationId xmlns:a16="http://schemas.microsoft.com/office/drawing/2014/main" id="{3B941424-758D-215E-96B1-26D2D3727978}"/>
              </a:ext>
            </a:extLst>
          </p:cNvPr>
          <p:cNvSpPr>
            <a:spLocks noGrp="1"/>
          </p:cNvSpPr>
          <p:nvPr>
            <p:ph type="sldNum" sz="quarter" idx="12"/>
          </p:nvPr>
        </p:nvSpPr>
        <p:spPr/>
        <p:txBody>
          <a:bodyPr/>
          <a:lstStyle/>
          <a:p>
            <a:fld id="{F9591D4C-BB8F-AE46-BE73-C616F30BBC5B}" type="slidenum">
              <a:rPr lang="en-US" smtClean="0"/>
              <a:pPr/>
              <a:t>58</a:t>
            </a:fld>
            <a:endParaRPr lang="en-US"/>
          </a:p>
        </p:txBody>
      </p:sp>
      <p:sp>
        <p:nvSpPr>
          <p:cNvPr id="7" name="Footer Placeholder 6">
            <a:extLst>
              <a:ext uri="{FF2B5EF4-FFF2-40B4-BE49-F238E27FC236}">
                <a16:creationId xmlns:a16="http://schemas.microsoft.com/office/drawing/2014/main" id="{2B4DF11F-B1EE-2A2A-6AA9-B412D593EFA0}"/>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9" name="Text Placeholder 1">
            <a:extLst>
              <a:ext uri="{FF2B5EF4-FFF2-40B4-BE49-F238E27FC236}">
                <a16:creationId xmlns:a16="http://schemas.microsoft.com/office/drawing/2014/main" id="{910290BD-29A5-7F4D-FC69-097A2489FD4A}"/>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205214624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660F17-7C41-6A9C-2659-219552D3A3C4}"/>
              </a:ext>
            </a:extLst>
          </p:cNvPr>
          <p:cNvSpPr>
            <a:spLocks noGrp="1"/>
          </p:cNvSpPr>
          <p:nvPr>
            <p:ph sz="quarter" idx="18"/>
          </p:nvPr>
        </p:nvSpPr>
        <p:spPr>
          <a:xfrm>
            <a:off x="537203" y="2407950"/>
            <a:ext cx="11138859" cy="4891271"/>
          </a:xfrm>
        </p:spPr>
        <p:txBody>
          <a:bodyPr vert="horz" lIns="0" tIns="0" rIns="0" bIns="0" spcCol="137160" rtlCol="0" anchor="t">
            <a:noAutofit/>
          </a:bodyPr>
          <a:lstStyle/>
          <a:p>
            <a:pPr marL="0" indent="0">
              <a:buNone/>
            </a:pPr>
            <a:r>
              <a:rPr lang="fr-BE" sz="1800" dirty="0">
                <a:solidFill>
                  <a:srgbClr val="000000"/>
                </a:solidFill>
                <a:latin typeface="+mj-lt"/>
              </a:rPr>
              <a:t>« </a:t>
            </a:r>
            <a:r>
              <a:rPr lang="fr-BE" sz="1800" i="1" dirty="0">
                <a:solidFill>
                  <a:srgbClr val="000000"/>
                </a:solidFill>
                <a:latin typeface="+mj-lt"/>
              </a:rPr>
              <a:t>Les justifications fournies par la partie requérante au sujet des prix ,"</a:t>
            </a:r>
            <a:r>
              <a:rPr lang="fr-BE" sz="1800" b="1" i="1" dirty="0">
                <a:solidFill>
                  <a:srgbClr val="000000"/>
                </a:solidFill>
                <a:latin typeface="+mj-lt"/>
              </a:rPr>
              <a:t>[ne sont] pas de nature à permettre au pouvoir adjudicateur de s'assurer que le prix remis correspond à une prise en charge adéquate des boues dans le respect des obligations visées à l'article 7, alinéa 1er , de la loi, applicables dans les domaines du droit environnemental</a:t>
            </a:r>
            <a:r>
              <a:rPr lang="fr-BE" sz="1800" i="1" dirty="0">
                <a:solidFill>
                  <a:srgbClr val="000000"/>
                </a:solidFill>
                <a:latin typeface="+mj-lt"/>
              </a:rPr>
              <a:t>, conformément à l'article 36, § 2, al. 4, de l'</a:t>
            </a:r>
            <a:r>
              <a:rPr lang="fr-BE" sz="1800" i="1" dirty="0" err="1">
                <a:solidFill>
                  <a:srgbClr val="000000"/>
                </a:solidFill>
                <a:latin typeface="+mj-lt"/>
              </a:rPr>
              <a:t>A.R</a:t>
            </a:r>
            <a:r>
              <a:rPr lang="fr-BE" sz="1800" i="1" dirty="0">
                <a:solidFill>
                  <a:srgbClr val="000000"/>
                </a:solidFill>
                <a:latin typeface="+mj-lt"/>
              </a:rPr>
              <a:t>. du 18 avril 2017, et donc de vérifier la normalité du prix", la partie adverse a conclu que les prix unitaires de ces postes "</a:t>
            </a:r>
            <a:r>
              <a:rPr lang="fr-BE" sz="1800" b="1" i="1" dirty="0">
                <a:solidFill>
                  <a:srgbClr val="000000"/>
                </a:solidFill>
                <a:latin typeface="+mj-lt"/>
              </a:rPr>
              <a:t>sont considérés anormaux"</a:t>
            </a:r>
            <a:r>
              <a:rPr lang="fr-BE" sz="1800" dirty="0">
                <a:solidFill>
                  <a:srgbClr val="000000"/>
                </a:solidFill>
                <a:latin typeface="+mj-lt"/>
              </a:rPr>
              <a:t> ».</a:t>
            </a:r>
            <a:endParaRPr lang="en-US" dirty="0"/>
          </a:p>
          <a:p>
            <a:pPr marL="0" indent="0">
              <a:buNone/>
            </a:pPr>
            <a:r>
              <a:rPr lang="fr-BE" sz="1800" dirty="0">
                <a:solidFill>
                  <a:srgbClr val="000000"/>
                </a:solidFill>
                <a:latin typeface="+mj-lt"/>
              </a:rPr>
              <a:t>« </a:t>
            </a:r>
            <a:r>
              <a:rPr lang="fr-BE" sz="1800" i="1" dirty="0">
                <a:solidFill>
                  <a:srgbClr val="000000"/>
                </a:solidFill>
                <a:latin typeface="+mj-lt"/>
              </a:rPr>
              <a:t>Ce faisant, la partie adverse </a:t>
            </a:r>
            <a:r>
              <a:rPr lang="fr-BE" sz="1800" b="1" i="1" dirty="0">
                <a:solidFill>
                  <a:srgbClr val="000000"/>
                </a:solidFill>
                <a:latin typeface="+mj-lt"/>
              </a:rPr>
              <a:t>a qualifié d’anormaux des prix unitaires qui n’étaient pas suffisamment justifiés à son estime</a:t>
            </a:r>
            <a:r>
              <a:rPr lang="fr-BE" sz="1800" i="1" dirty="0">
                <a:solidFill>
                  <a:srgbClr val="000000"/>
                </a:solidFill>
                <a:latin typeface="+mj-lt"/>
              </a:rPr>
              <a:t>, alors que ces prix </a:t>
            </a:r>
            <a:r>
              <a:rPr lang="fr-BE" sz="1800" b="1" i="1" dirty="0">
                <a:solidFill>
                  <a:srgbClr val="000000"/>
                </a:solidFill>
                <a:latin typeface="+mj-lt"/>
              </a:rPr>
              <a:t>n’appelaient pas de justification en application de l’article 36 </a:t>
            </a:r>
            <a:r>
              <a:rPr lang="fr-BE" sz="1800" i="1" dirty="0">
                <a:solidFill>
                  <a:srgbClr val="000000"/>
                </a:solidFill>
                <a:latin typeface="+mj-lt"/>
              </a:rPr>
              <a:t>de l’arrêté royal du 18 avril 2017, puisqu’ils ne semblaient ni anormalement bas ni anormalement haut selon ses propres critères d’appréciation </a:t>
            </a:r>
            <a:r>
              <a:rPr lang="fr-BE" sz="1800" dirty="0">
                <a:solidFill>
                  <a:srgbClr val="000000"/>
                </a:solidFill>
                <a:latin typeface="+mj-lt"/>
              </a:rPr>
              <a:t>»</a:t>
            </a:r>
            <a:endParaRPr lang="fr-BE" sz="1800" dirty="0">
              <a:solidFill>
                <a:srgbClr val="000000"/>
              </a:solidFill>
              <a:latin typeface="+mj-lt"/>
              <a:cs typeface="Arial"/>
            </a:endParaRPr>
          </a:p>
          <a:p>
            <a:pPr marL="229870" indent="-229870"/>
            <a:endParaRPr lang="fr-BE" sz="1800" dirty="0">
              <a:solidFill>
                <a:srgbClr val="000000"/>
              </a:solidFill>
              <a:latin typeface="+mj-lt"/>
              <a:cs typeface="Arial"/>
            </a:endParaRPr>
          </a:p>
          <a:p>
            <a:pPr marL="229870" indent="-229870"/>
            <a:endParaRPr lang="fr-BE" sz="1800" dirty="0">
              <a:solidFill>
                <a:srgbClr val="000000"/>
              </a:solidFill>
              <a:latin typeface="+mj-lt"/>
              <a:cs typeface="Arial"/>
            </a:endParaRPr>
          </a:p>
        </p:txBody>
      </p:sp>
      <p:sp>
        <p:nvSpPr>
          <p:cNvPr id="3" name="Text Placeholder 2">
            <a:extLst>
              <a:ext uri="{FF2B5EF4-FFF2-40B4-BE49-F238E27FC236}">
                <a16:creationId xmlns:a16="http://schemas.microsoft.com/office/drawing/2014/main" id="{1D5C2B35-F681-B61F-FA7E-866390D60979}"/>
              </a:ext>
            </a:extLst>
          </p:cNvPr>
          <p:cNvSpPr>
            <a:spLocks noGrp="1"/>
          </p:cNvSpPr>
          <p:nvPr>
            <p:ph type="body" idx="1"/>
          </p:nvPr>
        </p:nvSpPr>
        <p:spPr>
          <a:xfrm>
            <a:off x="515938" y="1820820"/>
            <a:ext cx="11160124" cy="435600"/>
          </a:xfrm>
        </p:spPr>
        <p:txBody>
          <a:bodyPr/>
          <a:lstStyle/>
          <a:p>
            <a:r>
              <a:rPr lang="fr-BE" b="0" dirty="0">
                <a:latin typeface="Cambria"/>
                <a:ea typeface="Cambria"/>
              </a:rPr>
              <a:t>Vérification des prix – Prix anormaux</a:t>
            </a:r>
          </a:p>
        </p:txBody>
      </p:sp>
      <p:sp>
        <p:nvSpPr>
          <p:cNvPr id="4" name="Slide Number Placeholder 3">
            <a:extLst>
              <a:ext uri="{FF2B5EF4-FFF2-40B4-BE49-F238E27FC236}">
                <a16:creationId xmlns:a16="http://schemas.microsoft.com/office/drawing/2014/main" id="{3B941424-758D-215E-96B1-26D2D3727978}"/>
              </a:ext>
            </a:extLst>
          </p:cNvPr>
          <p:cNvSpPr>
            <a:spLocks noGrp="1"/>
          </p:cNvSpPr>
          <p:nvPr>
            <p:ph type="sldNum" sz="quarter" idx="12"/>
          </p:nvPr>
        </p:nvSpPr>
        <p:spPr/>
        <p:txBody>
          <a:bodyPr/>
          <a:lstStyle/>
          <a:p>
            <a:fld id="{F9591D4C-BB8F-AE46-BE73-C616F30BBC5B}" type="slidenum">
              <a:rPr lang="en-US" smtClean="0"/>
              <a:pPr/>
              <a:t>59</a:t>
            </a:fld>
            <a:endParaRPr lang="en-US"/>
          </a:p>
        </p:txBody>
      </p:sp>
      <p:sp>
        <p:nvSpPr>
          <p:cNvPr id="7" name="Footer Placeholder 6">
            <a:extLst>
              <a:ext uri="{FF2B5EF4-FFF2-40B4-BE49-F238E27FC236}">
                <a16:creationId xmlns:a16="http://schemas.microsoft.com/office/drawing/2014/main" id="{2B4DF11F-B1EE-2A2A-6AA9-B412D593EFA0}"/>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2E378347-6C0D-0A55-029F-68E2C5290B5F}"/>
              </a:ext>
            </a:extLst>
          </p:cNvPr>
          <p:cNvSpPr txBox="1">
            <a:spLocks/>
          </p:cNvSpPr>
          <p:nvPr/>
        </p:nvSpPr>
        <p:spPr>
          <a:xfrm>
            <a:off x="523151" y="761705"/>
            <a:ext cx="1098685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256.129 du 23 mars 2023, </a:t>
            </a:r>
            <a:r>
              <a:rPr lang="fr-FR" sz="2800" i="1" dirty="0">
                <a:solidFill>
                  <a:srgbClr val="0073CF"/>
                </a:solidFill>
              </a:rPr>
              <a:t>S.A. Société de travaux de Liège</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2F2FABE9-08A4-0111-1A1F-7D0F4A2DD2BE}"/>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1675797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F125A-F9A7-4529-B083-D1B4AE57244F}"/>
              </a:ext>
            </a:extLst>
          </p:cNvPr>
          <p:cNvSpPr>
            <a:spLocks noGrp="1"/>
          </p:cNvSpPr>
          <p:nvPr>
            <p:ph sz="quarter" idx="18"/>
          </p:nvPr>
        </p:nvSpPr>
        <p:spPr>
          <a:xfrm>
            <a:off x="568773" y="2434590"/>
            <a:ext cx="10975527" cy="3462655"/>
          </a:xfrm>
        </p:spPr>
        <p:txBody>
          <a:bodyPr vert="horz" lIns="0" tIns="0" rIns="0" bIns="0" spcCol="137160" rtlCol="0" anchor="t">
            <a:noAutofit/>
          </a:bodyPr>
          <a:lstStyle/>
          <a:p>
            <a:pPr marL="0" indent="0">
              <a:buNone/>
            </a:pPr>
            <a:r>
              <a:rPr lang="fr-BE" sz="1800" dirty="0">
                <a:ea typeface="+mn-lt"/>
                <a:cs typeface="+mn-lt"/>
              </a:rPr>
              <a:t>"Si l</a:t>
            </a:r>
            <a:r>
              <a:rPr lang="fr-BE" sz="1800" i="1" dirty="0">
                <a:ea typeface="+mn-lt"/>
                <a:cs typeface="+mn-lt"/>
              </a:rPr>
              <a:t>’article 52 précité </a:t>
            </a:r>
            <a:r>
              <a:rPr lang="fr-BE" sz="1800" b="1" i="1" dirty="0">
                <a:ea typeface="+mn-lt"/>
                <a:cs typeface="+mn-lt"/>
              </a:rPr>
              <a:t>ne s’applique pas aux marchés successifs</a:t>
            </a:r>
            <a:r>
              <a:rPr lang="fr-BE" sz="1800" i="1" dirty="0">
                <a:ea typeface="+mn-lt"/>
                <a:cs typeface="+mn-lt"/>
              </a:rPr>
              <a:t> distincts où l’un des soumissionnaires a </a:t>
            </a:r>
            <a:r>
              <a:rPr lang="fr-BE" sz="1800" i="1" dirty="0">
                <a:effectLst/>
                <a:ea typeface="+mn-lt"/>
                <a:cs typeface="+mn-lt"/>
              </a:rPr>
              <a:t>la </a:t>
            </a:r>
            <a:r>
              <a:rPr lang="fr-BE" sz="1800" i="1" dirty="0">
                <a:ea typeface="+mn-lt"/>
                <a:cs typeface="+mn-lt"/>
              </a:rPr>
              <a:t>qualité d’adjudicataire du précédent marché, il n’en demeure pas moins que le</a:t>
            </a:r>
            <a:r>
              <a:rPr lang="fr-BE" sz="1800" b="1" i="1" dirty="0">
                <a:ea typeface="+mn-lt"/>
                <a:cs typeface="+mn-lt"/>
              </a:rPr>
              <a:t>s principes d’égalité </a:t>
            </a:r>
            <a:r>
              <a:rPr lang="fr-BE" sz="1800" b="1" i="1" dirty="0">
                <a:effectLst/>
                <a:ea typeface="+mn-lt"/>
                <a:cs typeface="+mn-lt"/>
              </a:rPr>
              <a:t>et de </a:t>
            </a:r>
            <a:r>
              <a:rPr lang="fr-BE" sz="1800" b="1" i="1" dirty="0">
                <a:ea typeface="+mn-lt"/>
                <a:cs typeface="+mn-lt"/>
              </a:rPr>
              <a:t>non-discrimination, ainsi  que de transparence</a:t>
            </a:r>
            <a:r>
              <a:rPr lang="fr-BE" sz="1800" i="1" dirty="0">
                <a:ea typeface="+mn-lt"/>
                <a:cs typeface="+mn-lt"/>
              </a:rPr>
              <a:t> requièrent que lorsqu’un des soumissionnaires a retiré de sa participation à un précédent marché </a:t>
            </a:r>
            <a:r>
              <a:rPr lang="fr-BE" sz="1800" b="1" i="1" dirty="0">
                <a:ea typeface="+mn-lt"/>
                <a:cs typeface="+mn-lt"/>
              </a:rPr>
              <a:t>un avantage</a:t>
            </a:r>
            <a:r>
              <a:rPr lang="fr-BE" sz="1800" i="1" dirty="0">
                <a:ea typeface="+mn-lt"/>
                <a:cs typeface="+mn-lt"/>
              </a:rPr>
              <a:t> de nature à fausser les conditions normales du jeu de la concurrence dans l’attribution du marché, </a:t>
            </a:r>
            <a:r>
              <a:rPr lang="fr-BE" sz="1800" i="1" dirty="0">
                <a:effectLst/>
                <a:ea typeface="+mn-lt"/>
                <a:cs typeface="+mn-lt"/>
              </a:rPr>
              <a:t>le</a:t>
            </a:r>
            <a:r>
              <a:rPr lang="fr-BE" sz="1800" b="1" i="1" dirty="0">
                <a:effectLst/>
                <a:ea typeface="+mn-lt"/>
                <a:cs typeface="+mn-lt"/>
              </a:rPr>
              <a:t> </a:t>
            </a:r>
            <a:r>
              <a:rPr lang="fr-BE" sz="1800" b="1" i="1" dirty="0">
                <a:ea typeface="+mn-lt"/>
                <a:cs typeface="+mn-lt"/>
              </a:rPr>
              <a:t>pouvoir adjudicateur</a:t>
            </a:r>
            <a:r>
              <a:rPr lang="fr-BE" sz="1800" b="1" i="1" dirty="0">
                <a:effectLst/>
                <a:ea typeface="+mn-lt"/>
                <a:cs typeface="+mn-lt"/>
              </a:rPr>
              <a:t> </a:t>
            </a:r>
            <a:r>
              <a:rPr lang="fr-BE" sz="1800" b="1" i="1" dirty="0">
                <a:ea typeface="+mn-lt"/>
                <a:cs typeface="+mn-lt"/>
              </a:rPr>
              <a:t>doit mettre en </a:t>
            </a:r>
            <a:r>
              <a:rPr lang="fr-BE" sz="1800" b="1" i="1" dirty="0" err="1">
                <a:ea typeface="+mn-lt"/>
                <a:cs typeface="+mn-lt"/>
              </a:rPr>
              <a:t>oeuvre</a:t>
            </a:r>
            <a:r>
              <a:rPr lang="fr-BE" sz="1800" b="1" i="1" dirty="0">
                <a:ea typeface="+mn-lt"/>
                <a:cs typeface="+mn-lt"/>
              </a:rPr>
              <a:t> des mesures appropriées afin </a:t>
            </a:r>
            <a:r>
              <a:rPr lang="fr-BE" sz="1800" b="1" i="1" dirty="0">
                <a:effectLst/>
                <a:ea typeface="+mn-lt"/>
                <a:cs typeface="+mn-lt"/>
              </a:rPr>
              <a:t>de </a:t>
            </a:r>
            <a:r>
              <a:rPr lang="fr-BE" sz="1800" b="1" i="1" dirty="0">
                <a:ea typeface="+mn-lt"/>
                <a:cs typeface="+mn-lt"/>
              </a:rPr>
              <a:t>neutraliser ce risque</a:t>
            </a:r>
            <a:r>
              <a:rPr lang="fr-BE" sz="1800" dirty="0">
                <a:ea typeface="+mn-lt"/>
                <a:cs typeface="+mn-lt"/>
              </a:rPr>
              <a:t>". </a:t>
            </a:r>
            <a:endParaRPr lang="fr-BE" dirty="0">
              <a:ea typeface="+mn-lt"/>
              <a:cs typeface="+mn-lt"/>
            </a:endParaRPr>
          </a:p>
          <a:p>
            <a:pPr marL="0" indent="0">
              <a:spcBef>
                <a:spcPts val="1800"/>
              </a:spcBef>
              <a:buNone/>
            </a:pPr>
            <a:r>
              <a:rPr lang="fr-BE" sz="1800" dirty="0">
                <a:ea typeface="+mn-lt"/>
                <a:cs typeface="+mn-lt"/>
              </a:rPr>
              <a:t>"</a:t>
            </a:r>
            <a:r>
              <a:rPr lang="fr-BE" sz="1800" i="1" dirty="0">
                <a:ea typeface="+mn-lt"/>
                <a:cs typeface="+mn-lt"/>
              </a:rPr>
              <a:t>À cette fin, </a:t>
            </a:r>
            <a:r>
              <a:rPr lang="fr-BE" sz="1800" b="1" i="1" dirty="0">
                <a:ea typeface="+mn-lt"/>
                <a:cs typeface="+mn-lt"/>
              </a:rPr>
              <a:t>l’article 52</a:t>
            </a:r>
            <a:r>
              <a:rPr lang="fr-BE" sz="1800" i="1" dirty="0">
                <a:ea typeface="+mn-lt"/>
                <a:cs typeface="+mn-lt"/>
              </a:rPr>
              <a:t> comporte des </a:t>
            </a:r>
            <a:r>
              <a:rPr lang="fr-BE" sz="1800" b="1" i="1" dirty="0">
                <a:ea typeface="+mn-lt"/>
                <a:cs typeface="+mn-lt"/>
              </a:rPr>
              <a:t>lignes de conduite</a:t>
            </a:r>
            <a:r>
              <a:rPr lang="fr-BE" sz="1800" i="1" dirty="0">
                <a:ea typeface="+mn-lt"/>
                <a:cs typeface="+mn-lt"/>
              </a:rPr>
              <a:t> dont le respect est de nature à apprécier dans quelle mesure le pouvoir adjudicateur a bien respecté les principes précités. Il convient de relever que le principe d’égalité de traitement des soumissionnaires </a:t>
            </a:r>
            <a:r>
              <a:rPr lang="fr-BE" sz="1800" b="1" i="1" dirty="0">
                <a:ea typeface="+mn-lt"/>
                <a:cs typeface="+mn-lt"/>
              </a:rPr>
              <a:t>n’exige pas de contraindre</a:t>
            </a:r>
            <a:r>
              <a:rPr lang="fr-BE" sz="1800" i="1" dirty="0">
                <a:ea typeface="+mn-lt"/>
                <a:cs typeface="+mn-lt"/>
              </a:rPr>
              <a:t> le pouvoir adjudicateur à </a:t>
            </a:r>
            <a:r>
              <a:rPr lang="fr-BE" sz="1800" b="1" i="1" dirty="0">
                <a:ea typeface="+mn-lt"/>
                <a:cs typeface="+mn-lt"/>
              </a:rPr>
              <a:t>neutraliser de façon absolue</a:t>
            </a:r>
            <a:r>
              <a:rPr lang="fr-BE" sz="1800" i="1" dirty="0">
                <a:ea typeface="+mn-lt"/>
                <a:cs typeface="+mn-lt"/>
              </a:rPr>
              <a:t> l’ensemble des avantages dont bénéficie le soumissionnaire en cause, la neutralisation devant être effectuée dans la mesure où elle est techniquement facile à réaliser, lorsqu’elle est économiquement acceptable et lorsqu’elle ne viole pas les droits du contractant en place ou dudit soumissionnaire</a:t>
            </a:r>
            <a:r>
              <a:rPr lang="fr-BE" sz="1800" dirty="0">
                <a:ea typeface="+mn-lt"/>
                <a:cs typeface="+mn-lt"/>
              </a:rPr>
              <a:t>"</a:t>
            </a:r>
            <a:r>
              <a:rPr lang="fr-BE" sz="1800" dirty="0">
                <a:ea typeface="+mn-lt"/>
                <a:cs typeface="Arial" panose="020B0604020202020204"/>
              </a:rPr>
              <a:t>.</a:t>
            </a:r>
            <a:endParaRPr lang="fr-BE" dirty="0">
              <a:cs typeface="Arial" panose="020B0604020202020204"/>
            </a:endParaRPr>
          </a:p>
        </p:txBody>
      </p:sp>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6</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a:t>Nation Tender Day – 19 </a:t>
            </a:r>
            <a:r>
              <a:rPr lang="en-US" err="1"/>
              <a:t>octobre</a:t>
            </a:r>
            <a:r>
              <a:rPr lang="en-US"/>
              <a:t> 2023</a:t>
            </a:r>
          </a:p>
        </p:txBody>
      </p:sp>
      <p:sp>
        <p:nvSpPr>
          <p:cNvPr id="3" name="Text Placeholder 2">
            <a:extLst>
              <a:ext uri="{FF2B5EF4-FFF2-40B4-BE49-F238E27FC236}">
                <a16:creationId xmlns:a16="http://schemas.microsoft.com/office/drawing/2014/main" id="{58E4C9C9-B2F2-40FE-22BC-8E58AA1D0FD7}"/>
              </a:ext>
            </a:extLst>
          </p:cNvPr>
          <p:cNvSpPr>
            <a:spLocks noGrp="1"/>
          </p:cNvSpPr>
          <p:nvPr>
            <p:ph type="body" idx="1"/>
          </p:nvPr>
        </p:nvSpPr>
        <p:spPr>
          <a:xfrm>
            <a:off x="568773" y="1771004"/>
            <a:ext cx="11160124" cy="435600"/>
          </a:xfrm>
        </p:spPr>
        <p:txBody>
          <a:bodyPr/>
          <a:lstStyle/>
          <a:p>
            <a:r>
              <a:rPr lang="fr-BE" b="0" dirty="0">
                <a:latin typeface="Cambria"/>
                <a:ea typeface="Cambria"/>
              </a:rPr>
              <a:t>Prospection – Mesures à prendre afin d'assurer l'égalité entre les soumissionnaires</a:t>
            </a:r>
            <a:endParaRPr lang="fr-BE" b="0" dirty="0">
              <a:ea typeface="Cambria"/>
            </a:endParaRPr>
          </a:p>
        </p:txBody>
      </p:sp>
      <p:sp>
        <p:nvSpPr>
          <p:cNvPr id="5" name="Title 5">
            <a:extLst>
              <a:ext uri="{FF2B5EF4-FFF2-40B4-BE49-F238E27FC236}">
                <a16:creationId xmlns:a16="http://schemas.microsoft.com/office/drawing/2014/main" id="{12430ED2-950B-5090-9AF1-704F737CB87A}"/>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256.098 du 22 mars 2023, S.A. de droit public </a:t>
            </a:r>
            <a:r>
              <a:rPr lang="fr-FR" sz="2800" dirty="0" err="1">
                <a:solidFill>
                  <a:srgbClr val="0073CF"/>
                </a:solidFill>
              </a:rPr>
              <a:t>PROMIXUS</a:t>
            </a:r>
            <a:r>
              <a:rPr lang="fr-FR" sz="2800" dirty="0">
                <a:solidFill>
                  <a:srgbClr val="0073CF"/>
                </a:solidFill>
              </a:rPr>
              <a:t> (extrême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67918CB1-37D2-368B-6508-309D80A6974B}"/>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 PROSPECTION</a:t>
            </a:r>
            <a:endParaRPr kumimoji="0" lang="en-US" sz="12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86152257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0160DED-B88A-240D-9AEB-13FA5EFE49FB}"/>
              </a:ext>
            </a:extLst>
          </p:cNvPr>
          <p:cNvSpPr>
            <a:spLocks noGrp="1"/>
          </p:cNvSpPr>
          <p:nvPr>
            <p:ph sz="quarter" idx="18"/>
          </p:nvPr>
        </p:nvSpPr>
        <p:spPr>
          <a:xfrm>
            <a:off x="537203" y="2385091"/>
            <a:ext cx="11138859" cy="3032729"/>
          </a:xfrm>
        </p:spPr>
        <p:txBody>
          <a:bodyPr vert="horz" lIns="0" tIns="0" rIns="0" bIns="0" spcCol="137160" rtlCol="0" anchor="t">
            <a:noAutofit/>
          </a:bodyPr>
          <a:lstStyle/>
          <a:p>
            <a:pPr marL="229870" indent="-229870">
              <a:buClr>
                <a:schemeClr val="accent6"/>
              </a:buClr>
            </a:pPr>
            <a:r>
              <a:rPr lang="fr-FR" sz="1800" dirty="0">
                <a:cs typeface="Arial"/>
              </a:rPr>
              <a:t>L'affaire concerne un </a:t>
            </a:r>
            <a:r>
              <a:rPr lang="fr-FR" sz="1800" dirty="0">
                <a:ea typeface="+mn-lt"/>
                <a:cs typeface="+mn-lt"/>
              </a:rPr>
              <a:t>«</a:t>
            </a:r>
            <a:r>
              <a:rPr lang="fr-FR" sz="1800" i="1" dirty="0">
                <a:ea typeface="+mn-lt"/>
                <a:cs typeface="+mn-lt"/>
              </a:rPr>
              <a:t> marché public de fournitures ayant pour objet le "remplacement de luminaires équipés de lampes à décharge par des luminaires LED sur le réseau routier non structurant de la Région wallonne" </a:t>
            </a:r>
            <a:r>
              <a:rPr lang="fr-FR" sz="1800" dirty="0">
                <a:ea typeface="+mn-lt"/>
                <a:cs typeface="+mn-lt"/>
              </a:rPr>
              <a:t>». Le litige concerne la vérification du prix remis pour un poste.</a:t>
            </a:r>
            <a:endParaRPr lang="fr-FR" sz="1800" dirty="0">
              <a:cs typeface="Arial"/>
            </a:endParaRPr>
          </a:p>
          <a:p>
            <a:pPr marL="229870" indent="-229870">
              <a:buClr>
                <a:schemeClr val="accent6"/>
              </a:buClr>
            </a:pPr>
            <a:r>
              <a:rPr lang="fr-FR" sz="1800" dirty="0">
                <a:ea typeface="+mn-lt"/>
                <a:cs typeface="+mn-lt"/>
              </a:rPr>
              <a:t>« la </a:t>
            </a:r>
            <a:r>
              <a:rPr lang="fr-FR" sz="1800" i="1" dirty="0">
                <a:ea typeface="+mn-lt"/>
                <a:cs typeface="+mn-lt"/>
              </a:rPr>
              <a:t>partie adverse a demandé à la partie requérante de justifier, entre autres, le prix remis pour ce poste (…) Ce faisant, le pouvoir adjudicateur entend a</a:t>
            </a:r>
            <a:r>
              <a:rPr lang="fr-FR" sz="1800" b="1" i="1" dirty="0">
                <a:ea typeface="+mn-lt"/>
                <a:cs typeface="+mn-lt"/>
              </a:rPr>
              <a:t>ttirer l’attention de la partie requérante</a:t>
            </a:r>
            <a:r>
              <a:rPr lang="fr-FR" sz="1800" i="1" dirty="0">
                <a:ea typeface="+mn-lt"/>
                <a:cs typeface="+mn-lt"/>
              </a:rPr>
              <a:t> sur le fait qu’i</a:t>
            </a:r>
            <a:r>
              <a:rPr lang="fr-FR" sz="1800" b="1" i="1" dirty="0">
                <a:ea typeface="+mn-lt"/>
                <a:cs typeface="+mn-lt"/>
              </a:rPr>
              <a:t>l doit disposer de tous les éléments composant le prix</a:t>
            </a:r>
            <a:r>
              <a:rPr lang="fr-FR" sz="1800" i="1" dirty="0">
                <a:ea typeface="+mn-lt"/>
                <a:cs typeface="+mn-lt"/>
              </a:rPr>
              <a:t> remis afin de </a:t>
            </a:r>
            <a:r>
              <a:rPr lang="fr-FR" sz="1800" b="1" i="1" dirty="0">
                <a:ea typeface="+mn-lt"/>
                <a:cs typeface="+mn-lt"/>
              </a:rPr>
              <a:t>lui permettre de vérifier </a:t>
            </a:r>
            <a:r>
              <a:rPr lang="fr-FR" sz="1800" i="1" dirty="0">
                <a:ea typeface="+mn-lt"/>
                <a:cs typeface="+mn-lt"/>
              </a:rPr>
              <a:t>si ledit </a:t>
            </a:r>
            <a:r>
              <a:rPr lang="fr-FR" sz="1800" b="1" i="1" dirty="0">
                <a:ea typeface="+mn-lt"/>
                <a:cs typeface="+mn-lt"/>
              </a:rPr>
              <a:t>prix</a:t>
            </a:r>
            <a:r>
              <a:rPr lang="fr-FR" sz="1800" i="1" dirty="0">
                <a:ea typeface="+mn-lt"/>
                <a:cs typeface="+mn-lt"/>
              </a:rPr>
              <a:t> permet d’assurer la prestation concernée en se conformant aux exigences du cahier spécial des charges, ainsi que de tout élément de justifications lui permettant de s’assurer que ledit prix ne porte pas atteinte à la saine concurrence. »</a:t>
            </a:r>
            <a:endParaRPr lang="fr-FR" sz="1800" i="1" dirty="0">
              <a:cs typeface="Arial"/>
            </a:endParaRPr>
          </a:p>
          <a:p>
            <a:pPr marL="229870" indent="-229870">
              <a:buClr>
                <a:schemeClr val="accent6"/>
              </a:buClr>
            </a:pPr>
            <a:endParaRPr lang="fr-FR" sz="1800" i="1" dirty="0">
              <a:cs typeface="Arial"/>
            </a:endParaRPr>
          </a:p>
          <a:p>
            <a:pPr marL="229870" indent="-229870">
              <a:buClr>
                <a:schemeClr val="accent6"/>
              </a:buClr>
            </a:pPr>
            <a:endParaRPr lang="fr-FR" sz="1800" dirty="0">
              <a:cs typeface="Arial"/>
            </a:endParaRPr>
          </a:p>
        </p:txBody>
      </p:sp>
      <p:sp>
        <p:nvSpPr>
          <p:cNvPr id="3" name="Text Placeholder 2">
            <a:extLst>
              <a:ext uri="{FF2B5EF4-FFF2-40B4-BE49-F238E27FC236}">
                <a16:creationId xmlns:a16="http://schemas.microsoft.com/office/drawing/2014/main" id="{703B70B6-F3C4-6413-B9E5-744F7B4FC05B}"/>
              </a:ext>
            </a:extLst>
          </p:cNvPr>
          <p:cNvSpPr>
            <a:spLocks noGrp="1"/>
          </p:cNvSpPr>
          <p:nvPr>
            <p:ph type="body" idx="1"/>
          </p:nvPr>
        </p:nvSpPr>
        <p:spPr>
          <a:xfrm>
            <a:off x="538431" y="1816321"/>
            <a:ext cx="11160124" cy="435600"/>
          </a:xfrm>
        </p:spPr>
        <p:txBody>
          <a:bodyPr/>
          <a:lstStyle/>
          <a:p>
            <a:r>
              <a:rPr lang="fr-FR" b="0" dirty="0">
                <a:latin typeface="Cambria"/>
                <a:ea typeface="Cambria"/>
              </a:rPr>
              <a:t>Vérification des prix – Prix anormaux</a:t>
            </a:r>
            <a:endParaRPr lang="fr-FR" b="0" dirty="0"/>
          </a:p>
        </p:txBody>
      </p:sp>
      <p:sp>
        <p:nvSpPr>
          <p:cNvPr id="4" name="Slide Number Placeholder 3">
            <a:extLst>
              <a:ext uri="{FF2B5EF4-FFF2-40B4-BE49-F238E27FC236}">
                <a16:creationId xmlns:a16="http://schemas.microsoft.com/office/drawing/2014/main" id="{E91D6B42-016E-DA7B-1567-065A42E9F888}"/>
              </a:ext>
            </a:extLst>
          </p:cNvPr>
          <p:cNvSpPr>
            <a:spLocks noGrp="1"/>
          </p:cNvSpPr>
          <p:nvPr>
            <p:ph type="sldNum" sz="quarter" idx="12"/>
          </p:nvPr>
        </p:nvSpPr>
        <p:spPr/>
        <p:txBody>
          <a:bodyPr/>
          <a:lstStyle/>
          <a:p>
            <a:fld id="{F9591D4C-BB8F-AE46-BE73-C616F30BBC5B}" type="slidenum">
              <a:rPr lang="en-US" smtClean="0"/>
              <a:pPr/>
              <a:t>60</a:t>
            </a:fld>
            <a:endParaRPr lang="en-US"/>
          </a:p>
        </p:txBody>
      </p:sp>
      <p:sp>
        <p:nvSpPr>
          <p:cNvPr id="7" name="Footer Placeholder 6">
            <a:extLst>
              <a:ext uri="{FF2B5EF4-FFF2-40B4-BE49-F238E27FC236}">
                <a16:creationId xmlns:a16="http://schemas.microsoft.com/office/drawing/2014/main" id="{EDA1C586-64D3-94CD-06AD-29C5E20B0AE3}"/>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6E1C95E6-0DB6-08CC-EDFF-F2684FB9B63E}"/>
              </a:ext>
            </a:extLst>
          </p:cNvPr>
          <p:cNvSpPr txBox="1">
            <a:spLocks/>
          </p:cNvSpPr>
          <p:nvPr/>
        </p:nvSpPr>
        <p:spPr>
          <a:xfrm>
            <a:off x="523150" y="761705"/>
            <a:ext cx="1129546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a:t>
            </a:r>
            <a:r>
              <a:rPr lang="fr-FR" sz="2800" dirty="0" err="1">
                <a:solidFill>
                  <a:srgbClr val="0073CF"/>
                </a:solidFill>
              </a:rPr>
              <a:t>n°257.122</a:t>
            </a:r>
            <a:r>
              <a:rPr lang="fr-FR" sz="2800" dirty="0">
                <a:solidFill>
                  <a:srgbClr val="0073CF"/>
                </a:solidFill>
              </a:rPr>
              <a:t> du 19 juillet 2023, </a:t>
            </a:r>
            <a:r>
              <a:rPr lang="fr-FR" sz="2800" i="1" dirty="0">
                <a:solidFill>
                  <a:srgbClr val="0073CF"/>
                </a:solidFill>
              </a:rPr>
              <a:t>S.A. </a:t>
            </a:r>
            <a:r>
              <a:rPr lang="fr-FR" sz="2800" i="1" dirty="0" err="1">
                <a:solidFill>
                  <a:srgbClr val="0073CF"/>
                </a:solidFill>
              </a:rPr>
              <a:t>Algemene</a:t>
            </a:r>
            <a:r>
              <a:rPr lang="fr-FR" sz="2800" i="1" dirty="0">
                <a:solidFill>
                  <a:srgbClr val="0073CF"/>
                </a:solidFill>
              </a:rPr>
              <a:t> </a:t>
            </a:r>
            <a:r>
              <a:rPr lang="fr-FR" sz="2800" i="1" dirty="0" err="1">
                <a:solidFill>
                  <a:srgbClr val="0073CF"/>
                </a:solidFill>
              </a:rPr>
              <a:t>Electrische</a:t>
            </a:r>
            <a:r>
              <a:rPr lang="fr-FR" sz="2800" i="1" dirty="0">
                <a:solidFill>
                  <a:srgbClr val="0073CF"/>
                </a:solidFill>
              </a:rPr>
              <a:t> </a:t>
            </a:r>
            <a:r>
              <a:rPr lang="fr-FR" sz="2800" i="1" dirty="0" err="1">
                <a:solidFill>
                  <a:srgbClr val="0073CF"/>
                </a:solidFill>
              </a:rPr>
              <a:t>Ondernemingen</a:t>
            </a:r>
            <a:r>
              <a:rPr lang="fr-FR" sz="2800" i="1" dirty="0">
                <a:solidFill>
                  <a:srgbClr val="0073CF"/>
                </a:solidFill>
              </a:rPr>
              <a:t> </a:t>
            </a:r>
            <a:r>
              <a:rPr lang="fr-FR" sz="2800" i="1" dirty="0" err="1">
                <a:solidFill>
                  <a:srgbClr val="0073CF"/>
                </a:solidFill>
              </a:rPr>
              <a:t>Kamiel</a:t>
            </a:r>
            <a:r>
              <a:rPr lang="fr-FR" sz="2800" i="1" dirty="0">
                <a:solidFill>
                  <a:srgbClr val="0073CF"/>
                </a:solidFill>
              </a:rPr>
              <a:t> </a:t>
            </a:r>
            <a:r>
              <a:rPr lang="fr-FR" sz="2800" i="1" dirty="0" err="1">
                <a:solidFill>
                  <a:srgbClr val="0073CF"/>
                </a:solidFill>
              </a:rPr>
              <a:t>Verstraete</a:t>
            </a:r>
            <a:r>
              <a:rPr lang="fr-FR" sz="2800" i="1" dirty="0">
                <a:solidFill>
                  <a:srgbClr val="0073CF"/>
                </a:solidFill>
              </a:rPr>
              <a:t> en Zoon</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9F783D10-91FD-D04F-3923-33F1AAA2BDF3}"/>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33627015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2FC2C99-A0A7-230F-1A35-CCC929898AA1}"/>
              </a:ext>
            </a:extLst>
          </p:cNvPr>
          <p:cNvSpPr/>
          <p:nvPr/>
        </p:nvSpPr>
        <p:spPr>
          <a:xfrm>
            <a:off x="523151" y="2407951"/>
            <a:ext cx="11125269" cy="38213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9573F52E-6EEA-B207-223C-22042BB2604A}"/>
              </a:ext>
            </a:extLst>
          </p:cNvPr>
          <p:cNvSpPr>
            <a:spLocks noGrp="1"/>
          </p:cNvSpPr>
          <p:nvPr>
            <p:ph sz="quarter" idx="18"/>
          </p:nvPr>
        </p:nvSpPr>
        <p:spPr>
          <a:xfrm>
            <a:off x="868679" y="2590831"/>
            <a:ext cx="10447021" cy="3455639"/>
          </a:xfrm>
        </p:spPr>
        <p:txBody>
          <a:bodyPr vert="horz" lIns="0" tIns="0" rIns="0" bIns="0" spcCol="137160" rtlCol="0" anchor="t">
            <a:noAutofit/>
          </a:bodyPr>
          <a:lstStyle/>
          <a:p>
            <a:pPr marL="0" indent="0">
              <a:buNone/>
            </a:pPr>
            <a:r>
              <a:rPr lang="en-US" sz="1600" i="1" dirty="0">
                <a:ea typeface="+mn-lt"/>
                <a:cs typeface="+mn-lt"/>
              </a:rPr>
              <a:t>« </a:t>
            </a:r>
            <a:r>
              <a:rPr lang="en-US" sz="1600" i="1" dirty="0" err="1">
                <a:ea typeface="+mn-lt"/>
                <a:cs typeface="+mn-lt"/>
              </a:rPr>
              <a:t>Dès</a:t>
            </a:r>
            <a:r>
              <a:rPr lang="en-US" sz="1600" i="1" dirty="0">
                <a:ea typeface="+mn-lt"/>
                <a:cs typeface="+mn-lt"/>
              </a:rPr>
              <a:t> </a:t>
            </a:r>
            <a:r>
              <a:rPr lang="en-US" sz="1600" i="1" dirty="0" err="1">
                <a:ea typeface="+mn-lt"/>
                <a:cs typeface="+mn-lt"/>
              </a:rPr>
              <a:t>lors</a:t>
            </a:r>
            <a:r>
              <a:rPr lang="en-US" sz="1600" i="1" dirty="0">
                <a:ea typeface="+mn-lt"/>
                <a:cs typeface="+mn-lt"/>
              </a:rPr>
              <a:t> que, </a:t>
            </a:r>
            <a:r>
              <a:rPr lang="en-US" sz="1600" i="1" dirty="0" err="1">
                <a:ea typeface="+mn-lt"/>
                <a:cs typeface="+mn-lt"/>
              </a:rPr>
              <a:t>en</a:t>
            </a:r>
            <a:r>
              <a:rPr lang="en-US" sz="1600" i="1" dirty="0">
                <a:ea typeface="+mn-lt"/>
                <a:cs typeface="+mn-lt"/>
              </a:rPr>
              <a:t> </a:t>
            </a:r>
            <a:r>
              <a:rPr lang="en-US" sz="1600" i="1" dirty="0" err="1">
                <a:ea typeface="+mn-lt"/>
                <a:cs typeface="+mn-lt"/>
              </a:rPr>
              <a:t>ce</a:t>
            </a:r>
            <a:r>
              <a:rPr lang="en-US" sz="1600" i="1" dirty="0">
                <a:ea typeface="+mn-lt"/>
                <a:cs typeface="+mn-lt"/>
              </a:rPr>
              <a:t> qui </a:t>
            </a:r>
            <a:r>
              <a:rPr lang="en-US" sz="1600" i="1" dirty="0" err="1">
                <a:ea typeface="+mn-lt"/>
                <a:cs typeface="+mn-lt"/>
              </a:rPr>
              <a:t>concerne</a:t>
            </a:r>
            <a:r>
              <a:rPr lang="en-US" sz="1600" i="1" dirty="0">
                <a:ea typeface="+mn-lt"/>
                <a:cs typeface="+mn-lt"/>
              </a:rPr>
              <a:t> la justification de la main d’oeuvre, le </a:t>
            </a:r>
            <a:r>
              <a:rPr lang="en-US" sz="1600" i="1" dirty="0" err="1">
                <a:ea typeface="+mn-lt"/>
                <a:cs typeface="+mn-lt"/>
              </a:rPr>
              <a:t>terme</a:t>
            </a:r>
            <a:r>
              <a:rPr lang="en-US" sz="1600" i="1" dirty="0">
                <a:ea typeface="+mn-lt"/>
                <a:cs typeface="+mn-lt"/>
              </a:rPr>
              <a:t> « </a:t>
            </a:r>
            <a:r>
              <a:rPr lang="en-US" sz="1600" i="1" dirty="0" err="1">
                <a:ea typeface="+mn-lt"/>
                <a:cs typeface="+mn-lt"/>
              </a:rPr>
              <a:t>ouvrier</a:t>
            </a:r>
            <a:r>
              <a:rPr lang="en-US" sz="1600" i="1" dirty="0">
                <a:ea typeface="+mn-lt"/>
                <a:cs typeface="+mn-lt"/>
              </a:rPr>
              <a:t> avec nacelle » </a:t>
            </a:r>
            <a:r>
              <a:rPr lang="en-US" sz="1600" i="1" dirty="0" err="1">
                <a:ea typeface="+mn-lt"/>
                <a:cs typeface="+mn-lt"/>
              </a:rPr>
              <a:t>est</a:t>
            </a:r>
            <a:r>
              <a:rPr lang="en-US" sz="1600" i="1" dirty="0">
                <a:ea typeface="+mn-lt"/>
                <a:cs typeface="+mn-lt"/>
              </a:rPr>
              <a:t> </a:t>
            </a:r>
            <a:r>
              <a:rPr lang="en-US" sz="1600" i="1" dirty="0" err="1">
                <a:ea typeface="+mn-lt"/>
                <a:cs typeface="+mn-lt"/>
              </a:rPr>
              <a:t>utilisé</a:t>
            </a:r>
            <a:r>
              <a:rPr lang="en-US" sz="1600" i="1" dirty="0">
                <a:ea typeface="+mn-lt"/>
                <a:cs typeface="+mn-lt"/>
              </a:rPr>
              <a:t> au </a:t>
            </a:r>
            <a:r>
              <a:rPr lang="en-US" sz="1600" i="1" dirty="0" err="1">
                <a:ea typeface="+mn-lt"/>
                <a:cs typeface="+mn-lt"/>
              </a:rPr>
              <a:t>singulier</a:t>
            </a:r>
            <a:r>
              <a:rPr lang="en-US" sz="1600" i="1" dirty="0">
                <a:ea typeface="+mn-lt"/>
                <a:cs typeface="+mn-lt"/>
              </a:rPr>
              <a:t>, il ne </a:t>
            </a:r>
            <a:r>
              <a:rPr lang="en-US" sz="1600" i="1" dirty="0" err="1">
                <a:ea typeface="+mn-lt"/>
                <a:cs typeface="+mn-lt"/>
              </a:rPr>
              <a:t>peut</a:t>
            </a:r>
            <a:r>
              <a:rPr lang="en-US" sz="1600" i="1" dirty="0">
                <a:ea typeface="+mn-lt"/>
                <a:cs typeface="+mn-lt"/>
              </a:rPr>
              <a:t> </a:t>
            </a:r>
            <a:r>
              <a:rPr lang="en-US" sz="1600" i="1" dirty="0" err="1">
                <a:ea typeface="+mn-lt"/>
                <a:cs typeface="+mn-lt"/>
              </a:rPr>
              <a:t>être</a:t>
            </a:r>
            <a:r>
              <a:rPr lang="en-US" sz="1600" i="1" dirty="0">
                <a:ea typeface="+mn-lt"/>
                <a:cs typeface="+mn-lt"/>
              </a:rPr>
              <a:t> </a:t>
            </a:r>
            <a:r>
              <a:rPr lang="en-US" sz="1600" i="1" dirty="0" err="1">
                <a:ea typeface="+mn-lt"/>
                <a:cs typeface="+mn-lt"/>
              </a:rPr>
              <a:t>reproché</a:t>
            </a:r>
            <a:r>
              <a:rPr lang="en-US" sz="1600" i="1" dirty="0">
                <a:ea typeface="+mn-lt"/>
                <a:cs typeface="+mn-lt"/>
              </a:rPr>
              <a:t> à la </a:t>
            </a:r>
            <a:r>
              <a:rPr lang="en-US" sz="1600" i="1" dirty="0" err="1">
                <a:ea typeface="+mn-lt"/>
                <a:cs typeface="+mn-lt"/>
              </a:rPr>
              <a:t>partie</a:t>
            </a:r>
            <a:r>
              <a:rPr lang="en-US" sz="1600" i="1" dirty="0">
                <a:ea typeface="+mn-lt"/>
                <a:cs typeface="+mn-lt"/>
              </a:rPr>
              <a:t> adverse </a:t>
            </a:r>
            <a:r>
              <a:rPr lang="en-US" sz="1600" i="1" dirty="0" err="1">
                <a:ea typeface="+mn-lt"/>
                <a:cs typeface="+mn-lt"/>
              </a:rPr>
              <a:t>d’avoir</a:t>
            </a:r>
            <a:r>
              <a:rPr lang="en-US" sz="1600" i="1" dirty="0">
                <a:ea typeface="+mn-lt"/>
                <a:cs typeface="+mn-lt"/>
              </a:rPr>
              <a:t> </a:t>
            </a:r>
            <a:r>
              <a:rPr lang="en-US" sz="1600" i="1" dirty="0" err="1">
                <a:ea typeface="+mn-lt"/>
                <a:cs typeface="+mn-lt"/>
              </a:rPr>
              <a:t>considéré</a:t>
            </a:r>
            <a:r>
              <a:rPr lang="en-US" sz="1600" i="1" dirty="0">
                <a:ea typeface="+mn-lt"/>
                <a:cs typeface="+mn-lt"/>
              </a:rPr>
              <a:t> que le </a:t>
            </a:r>
            <a:r>
              <a:rPr lang="en-US" sz="1600" i="1" dirty="0" err="1">
                <a:ea typeface="+mn-lt"/>
                <a:cs typeface="+mn-lt"/>
              </a:rPr>
              <a:t>tarif</a:t>
            </a:r>
            <a:r>
              <a:rPr lang="en-US" sz="1600" i="1" dirty="0">
                <a:ea typeface="+mn-lt"/>
                <a:cs typeface="+mn-lt"/>
              </a:rPr>
              <a:t> </a:t>
            </a:r>
            <a:r>
              <a:rPr lang="en-US" sz="1600" i="1" dirty="0" err="1">
                <a:ea typeface="+mn-lt"/>
                <a:cs typeface="+mn-lt"/>
              </a:rPr>
              <a:t>horaire</a:t>
            </a:r>
            <a:r>
              <a:rPr lang="en-US" sz="1600" i="1" dirty="0">
                <a:ea typeface="+mn-lt"/>
                <a:cs typeface="+mn-lt"/>
              </a:rPr>
              <a:t> </a:t>
            </a:r>
            <a:r>
              <a:rPr lang="en-US" sz="1600" i="1" dirty="0" err="1">
                <a:ea typeface="+mn-lt"/>
                <a:cs typeface="+mn-lt"/>
              </a:rPr>
              <a:t>renseigné</a:t>
            </a:r>
            <a:r>
              <a:rPr lang="en-US" sz="1600" i="1" dirty="0">
                <a:ea typeface="+mn-lt"/>
                <a:cs typeface="+mn-lt"/>
              </a:rPr>
              <a:t> </a:t>
            </a:r>
            <a:r>
              <a:rPr lang="en-US" sz="1600" i="1" dirty="0" err="1">
                <a:ea typeface="+mn-lt"/>
                <a:cs typeface="+mn-lt"/>
              </a:rPr>
              <a:t>concerne</a:t>
            </a:r>
            <a:r>
              <a:rPr lang="en-US" sz="1600" i="1" dirty="0">
                <a:ea typeface="+mn-lt"/>
                <a:cs typeface="+mn-lt"/>
              </a:rPr>
              <a:t> </a:t>
            </a:r>
            <a:r>
              <a:rPr lang="en-US" sz="1600" i="1" dirty="0" err="1">
                <a:ea typeface="+mn-lt"/>
                <a:cs typeface="+mn-lt"/>
              </a:rPr>
              <a:t>l’intervention</a:t>
            </a:r>
            <a:r>
              <a:rPr lang="en-US" sz="1600" i="1" dirty="0">
                <a:ea typeface="+mn-lt"/>
                <a:cs typeface="+mn-lt"/>
              </a:rPr>
              <a:t> d’un </a:t>
            </a:r>
            <a:r>
              <a:rPr lang="en-US" sz="1600" i="1" dirty="0" err="1">
                <a:ea typeface="+mn-lt"/>
                <a:cs typeface="+mn-lt"/>
              </a:rPr>
              <a:t>seul</a:t>
            </a:r>
            <a:r>
              <a:rPr lang="en-US" sz="1600" i="1" dirty="0">
                <a:ea typeface="+mn-lt"/>
                <a:cs typeface="+mn-lt"/>
              </a:rPr>
              <a:t> </a:t>
            </a:r>
            <a:r>
              <a:rPr lang="en-US" sz="1600" i="1" dirty="0" err="1">
                <a:ea typeface="+mn-lt"/>
                <a:cs typeface="+mn-lt"/>
              </a:rPr>
              <a:t>ouvrier</a:t>
            </a:r>
            <a:r>
              <a:rPr lang="en-US" sz="1600" i="1" dirty="0">
                <a:ea typeface="+mn-lt"/>
                <a:cs typeface="+mn-lt"/>
              </a:rPr>
              <a:t>.</a:t>
            </a:r>
            <a:endParaRPr lang="en-US" sz="1600" i="1" dirty="0">
              <a:cs typeface="Arial"/>
            </a:endParaRPr>
          </a:p>
          <a:p>
            <a:pPr marL="0" indent="0">
              <a:buNone/>
            </a:pPr>
            <a:r>
              <a:rPr lang="en-US" sz="1600" i="1" dirty="0">
                <a:ea typeface="+mn-lt"/>
                <a:cs typeface="+mn-lt"/>
              </a:rPr>
              <a:t>À </a:t>
            </a:r>
            <a:r>
              <a:rPr lang="en-US" sz="1600" i="1" dirty="0" err="1">
                <a:ea typeface="+mn-lt"/>
                <a:cs typeface="+mn-lt"/>
              </a:rPr>
              <a:t>défaut</a:t>
            </a:r>
            <a:r>
              <a:rPr lang="en-US" sz="1600" i="1" dirty="0">
                <a:ea typeface="+mn-lt"/>
                <a:cs typeface="+mn-lt"/>
              </a:rPr>
              <a:t> </a:t>
            </a:r>
            <a:r>
              <a:rPr lang="en-US" sz="1600" i="1" dirty="0" err="1">
                <a:ea typeface="+mn-lt"/>
                <a:cs typeface="+mn-lt"/>
              </a:rPr>
              <a:t>d’autres</a:t>
            </a:r>
            <a:r>
              <a:rPr lang="en-US" sz="1600" i="1" dirty="0">
                <a:ea typeface="+mn-lt"/>
                <a:cs typeface="+mn-lt"/>
              </a:rPr>
              <a:t> </a:t>
            </a:r>
            <a:r>
              <a:rPr lang="en-US" sz="1600" i="1" dirty="0" err="1">
                <a:ea typeface="+mn-lt"/>
                <a:cs typeface="+mn-lt"/>
              </a:rPr>
              <a:t>précisions</a:t>
            </a:r>
            <a:r>
              <a:rPr lang="en-US" sz="1600" i="1" dirty="0">
                <a:ea typeface="+mn-lt"/>
                <a:cs typeface="+mn-lt"/>
              </a:rPr>
              <a:t>, le fait que </a:t>
            </a:r>
            <a:r>
              <a:rPr lang="en-US" sz="1600" i="1" dirty="0" err="1">
                <a:ea typeface="+mn-lt"/>
                <a:cs typeface="+mn-lt"/>
              </a:rPr>
              <a:t>l’intervention</a:t>
            </a:r>
            <a:r>
              <a:rPr lang="en-US" sz="1600" i="1" dirty="0">
                <a:ea typeface="+mn-lt"/>
                <a:cs typeface="+mn-lt"/>
              </a:rPr>
              <a:t> de </a:t>
            </a:r>
            <a:r>
              <a:rPr lang="en-US" sz="1600" i="1" dirty="0" err="1">
                <a:ea typeface="+mn-lt"/>
                <a:cs typeface="+mn-lt"/>
              </a:rPr>
              <a:t>l’ouvrier</a:t>
            </a:r>
            <a:r>
              <a:rPr lang="en-US" sz="1600" i="1" dirty="0">
                <a:ea typeface="+mn-lt"/>
                <a:cs typeface="+mn-lt"/>
              </a:rPr>
              <a:t> </a:t>
            </a:r>
            <a:r>
              <a:rPr lang="en-US" sz="1600" i="1" dirty="0" err="1">
                <a:ea typeface="+mn-lt"/>
                <a:cs typeface="+mn-lt"/>
              </a:rPr>
              <a:t>soit</a:t>
            </a:r>
            <a:r>
              <a:rPr lang="en-US" sz="1600" i="1" dirty="0">
                <a:ea typeface="+mn-lt"/>
                <a:cs typeface="+mn-lt"/>
              </a:rPr>
              <a:t> </a:t>
            </a:r>
            <a:r>
              <a:rPr lang="en-US" sz="1600" i="1" dirty="0" err="1">
                <a:ea typeface="+mn-lt"/>
                <a:cs typeface="+mn-lt"/>
              </a:rPr>
              <a:t>prévue</a:t>
            </a:r>
            <a:r>
              <a:rPr lang="en-US" sz="1600" i="1" dirty="0">
                <a:ea typeface="+mn-lt"/>
                <a:cs typeface="+mn-lt"/>
              </a:rPr>
              <a:t> à raison de 1,12 </a:t>
            </a:r>
            <a:r>
              <a:rPr lang="en-US" sz="1600" i="1" dirty="0" err="1">
                <a:ea typeface="+mn-lt"/>
                <a:cs typeface="+mn-lt"/>
              </a:rPr>
              <a:t>heure</a:t>
            </a:r>
            <a:r>
              <a:rPr lang="en-US" sz="1600" i="1" dirty="0">
                <a:ea typeface="+mn-lt"/>
                <a:cs typeface="+mn-lt"/>
              </a:rPr>
              <a:t>/p ne </a:t>
            </a:r>
            <a:r>
              <a:rPr lang="en-US" sz="1600" i="1" dirty="0" err="1">
                <a:ea typeface="+mn-lt"/>
                <a:cs typeface="+mn-lt"/>
              </a:rPr>
              <a:t>permet</a:t>
            </a:r>
            <a:r>
              <a:rPr lang="en-US" sz="1600" i="1" dirty="0">
                <a:ea typeface="+mn-lt"/>
                <a:cs typeface="+mn-lt"/>
              </a:rPr>
              <a:t> pas de </a:t>
            </a:r>
            <a:r>
              <a:rPr lang="en-US" sz="1600" i="1" dirty="0" err="1">
                <a:ea typeface="+mn-lt"/>
                <a:cs typeface="+mn-lt"/>
              </a:rPr>
              <a:t>considérer</a:t>
            </a:r>
            <a:r>
              <a:rPr lang="en-US" sz="1600" i="1" dirty="0">
                <a:ea typeface="+mn-lt"/>
                <a:cs typeface="+mn-lt"/>
              </a:rPr>
              <a:t> que </a:t>
            </a:r>
            <a:r>
              <a:rPr lang="en-US" sz="1600" i="1" dirty="0" err="1">
                <a:ea typeface="+mn-lt"/>
                <a:cs typeface="+mn-lt"/>
              </a:rPr>
              <a:t>c’est</a:t>
            </a:r>
            <a:r>
              <a:rPr lang="en-US" sz="1600" i="1" dirty="0">
                <a:ea typeface="+mn-lt"/>
                <a:cs typeface="+mn-lt"/>
              </a:rPr>
              <a:t> </a:t>
            </a:r>
            <a:r>
              <a:rPr lang="en-US" sz="1600" i="1" dirty="0" err="1">
                <a:ea typeface="+mn-lt"/>
                <a:cs typeface="+mn-lt"/>
              </a:rPr>
              <a:t>en</a:t>
            </a:r>
            <a:r>
              <a:rPr lang="en-US" sz="1600" i="1" dirty="0">
                <a:ea typeface="+mn-lt"/>
                <a:cs typeface="+mn-lt"/>
              </a:rPr>
              <a:t> </a:t>
            </a:r>
            <a:r>
              <a:rPr lang="en-US" sz="1600" i="1" dirty="0" err="1">
                <a:ea typeface="+mn-lt"/>
                <a:cs typeface="+mn-lt"/>
              </a:rPr>
              <a:t>réalité</a:t>
            </a:r>
            <a:r>
              <a:rPr lang="en-US" sz="1600" i="1" dirty="0">
                <a:ea typeface="+mn-lt"/>
                <a:cs typeface="+mn-lt"/>
              </a:rPr>
              <a:t> </a:t>
            </a:r>
            <a:r>
              <a:rPr lang="en-US" sz="1600" i="1" dirty="0" err="1">
                <a:ea typeface="+mn-lt"/>
                <a:cs typeface="+mn-lt"/>
              </a:rPr>
              <a:t>l’intervention</a:t>
            </a:r>
            <a:r>
              <a:rPr lang="en-US" sz="1600" i="1" dirty="0">
                <a:ea typeface="+mn-lt"/>
                <a:cs typeface="+mn-lt"/>
              </a:rPr>
              <a:t> </a:t>
            </a:r>
            <a:r>
              <a:rPr lang="en-US" sz="1600" i="1" dirty="0" err="1">
                <a:ea typeface="+mn-lt"/>
                <a:cs typeface="+mn-lt"/>
              </a:rPr>
              <a:t>éventuelle</a:t>
            </a:r>
            <a:r>
              <a:rPr lang="en-US" sz="1600" i="1" dirty="0">
                <a:ea typeface="+mn-lt"/>
                <a:cs typeface="+mn-lt"/>
              </a:rPr>
              <a:t> </a:t>
            </a:r>
            <a:r>
              <a:rPr lang="en-US" sz="1600" i="1" dirty="0" err="1">
                <a:ea typeface="+mn-lt"/>
                <a:cs typeface="+mn-lt"/>
              </a:rPr>
              <a:t>d’autres</a:t>
            </a:r>
            <a:r>
              <a:rPr lang="en-US" sz="1600" i="1" dirty="0">
                <a:ea typeface="+mn-lt"/>
                <a:cs typeface="+mn-lt"/>
              </a:rPr>
              <a:t> </a:t>
            </a:r>
            <a:r>
              <a:rPr lang="en-US" sz="1600" i="1" dirty="0" err="1">
                <a:ea typeface="+mn-lt"/>
                <a:cs typeface="+mn-lt"/>
              </a:rPr>
              <a:t>ouvriers</a:t>
            </a:r>
            <a:r>
              <a:rPr lang="en-US" sz="1600" i="1" dirty="0">
                <a:ea typeface="+mn-lt"/>
                <a:cs typeface="+mn-lt"/>
              </a:rPr>
              <a:t> et de </a:t>
            </a:r>
            <a:r>
              <a:rPr lang="en-US" sz="1600" i="1" dirty="0" err="1">
                <a:ea typeface="+mn-lt"/>
                <a:cs typeface="+mn-lt"/>
              </a:rPr>
              <a:t>véhicules</a:t>
            </a:r>
            <a:r>
              <a:rPr lang="en-US" sz="1600" i="1" dirty="0">
                <a:ea typeface="+mn-lt"/>
                <a:cs typeface="+mn-lt"/>
              </a:rPr>
              <a:t> de </a:t>
            </a:r>
            <a:r>
              <a:rPr lang="en-US" sz="1600" i="1" dirty="0" err="1">
                <a:ea typeface="+mn-lt"/>
                <a:cs typeface="+mn-lt"/>
              </a:rPr>
              <a:t>signalisation</a:t>
            </a:r>
            <a:r>
              <a:rPr lang="en-US" sz="1600" i="1" dirty="0">
                <a:ea typeface="+mn-lt"/>
                <a:cs typeface="+mn-lt"/>
              </a:rPr>
              <a:t> qui </a:t>
            </a:r>
            <a:r>
              <a:rPr lang="en-US" sz="1600" i="1" dirty="0" err="1">
                <a:ea typeface="+mn-lt"/>
                <a:cs typeface="+mn-lt"/>
              </a:rPr>
              <a:t>serait</a:t>
            </a:r>
            <a:r>
              <a:rPr lang="en-US" sz="1600" i="1" dirty="0">
                <a:ea typeface="+mn-lt"/>
                <a:cs typeface="+mn-lt"/>
              </a:rPr>
              <a:t> </a:t>
            </a:r>
            <a:r>
              <a:rPr lang="en-US" sz="1600" i="1" dirty="0" err="1">
                <a:ea typeface="+mn-lt"/>
                <a:cs typeface="+mn-lt"/>
              </a:rPr>
              <a:t>ainsi</a:t>
            </a:r>
            <a:r>
              <a:rPr lang="en-US" sz="1600" i="1" dirty="0">
                <a:ea typeface="+mn-lt"/>
                <a:cs typeface="+mn-lt"/>
              </a:rPr>
              <a:t> couverte </a:t>
            </a:r>
            <a:r>
              <a:rPr lang="en-US" sz="1600" i="1" dirty="0" err="1">
                <a:ea typeface="+mn-lt"/>
                <a:cs typeface="+mn-lt"/>
              </a:rPr>
              <a:t>afin</a:t>
            </a:r>
            <a:r>
              <a:rPr lang="en-US" sz="1600" i="1" dirty="0">
                <a:ea typeface="+mn-lt"/>
                <a:cs typeface="+mn-lt"/>
              </a:rPr>
              <a:t> de </a:t>
            </a:r>
            <a:r>
              <a:rPr lang="en-US" sz="1600" i="1" dirty="0" err="1">
                <a:ea typeface="+mn-lt"/>
                <a:cs typeface="+mn-lt"/>
              </a:rPr>
              <a:t>répondre</a:t>
            </a:r>
            <a:r>
              <a:rPr lang="en-US" sz="1600" i="1" dirty="0">
                <a:ea typeface="+mn-lt"/>
                <a:cs typeface="+mn-lt"/>
              </a:rPr>
              <a:t>, le </a:t>
            </a:r>
            <a:r>
              <a:rPr lang="en-US" sz="1600" i="1" dirty="0" err="1">
                <a:ea typeface="+mn-lt"/>
                <a:cs typeface="+mn-lt"/>
              </a:rPr>
              <a:t>cas</a:t>
            </a:r>
            <a:r>
              <a:rPr lang="en-US" sz="1600" i="1" dirty="0">
                <a:ea typeface="+mn-lt"/>
                <a:cs typeface="+mn-lt"/>
              </a:rPr>
              <a:t> </a:t>
            </a:r>
            <a:r>
              <a:rPr lang="en-US" sz="1600" i="1" dirty="0" err="1">
                <a:ea typeface="+mn-lt"/>
                <a:cs typeface="+mn-lt"/>
              </a:rPr>
              <a:t>échéant</a:t>
            </a:r>
            <a:r>
              <a:rPr lang="en-US" sz="1600" i="1" dirty="0">
                <a:ea typeface="+mn-lt"/>
                <a:cs typeface="+mn-lt"/>
              </a:rPr>
              <a:t>, aux obligations </a:t>
            </a:r>
            <a:r>
              <a:rPr lang="en-US" sz="1600" i="1" dirty="0" err="1">
                <a:ea typeface="+mn-lt"/>
                <a:cs typeface="+mn-lt"/>
              </a:rPr>
              <a:t>en</a:t>
            </a:r>
            <a:r>
              <a:rPr lang="en-US" sz="1600" i="1" dirty="0">
                <a:ea typeface="+mn-lt"/>
                <a:cs typeface="+mn-lt"/>
              </a:rPr>
              <a:t> matière de </a:t>
            </a:r>
            <a:r>
              <a:rPr lang="en-US" sz="1600" i="1" dirty="0" err="1">
                <a:ea typeface="+mn-lt"/>
                <a:cs typeface="+mn-lt"/>
              </a:rPr>
              <a:t>signalisation</a:t>
            </a:r>
            <a:r>
              <a:rPr lang="en-US" sz="1600" i="1" dirty="0">
                <a:ea typeface="+mn-lt"/>
                <a:cs typeface="+mn-lt"/>
              </a:rPr>
              <a:t> de </a:t>
            </a:r>
            <a:r>
              <a:rPr lang="en-US" sz="1600" i="1" dirty="0" err="1">
                <a:ea typeface="+mn-lt"/>
                <a:cs typeface="+mn-lt"/>
              </a:rPr>
              <a:t>chantier</a:t>
            </a:r>
            <a:r>
              <a:rPr lang="en-US" sz="1600" i="1" dirty="0">
                <a:ea typeface="+mn-lt"/>
                <a:cs typeface="+mn-lt"/>
              </a:rPr>
              <a:t>. </a:t>
            </a:r>
            <a:r>
              <a:rPr lang="en-US" sz="1600" b="1" i="1" dirty="0">
                <a:ea typeface="+mn-lt"/>
                <a:cs typeface="+mn-lt"/>
              </a:rPr>
              <a:t>Les explications </a:t>
            </a:r>
            <a:r>
              <a:rPr lang="en-US" sz="1600" b="1" i="1" dirty="0" err="1">
                <a:ea typeface="+mn-lt"/>
                <a:cs typeface="+mn-lt"/>
              </a:rPr>
              <a:t>fournies</a:t>
            </a:r>
            <a:r>
              <a:rPr lang="en-US" sz="1600" b="1" i="1" dirty="0">
                <a:ea typeface="+mn-lt"/>
                <a:cs typeface="+mn-lt"/>
              </a:rPr>
              <a:t> à </a:t>
            </a:r>
            <a:r>
              <a:rPr lang="en-US" sz="1600" b="1" i="1" dirty="0" err="1">
                <a:ea typeface="+mn-lt"/>
                <a:cs typeface="+mn-lt"/>
              </a:rPr>
              <a:t>ce</a:t>
            </a:r>
            <a:r>
              <a:rPr lang="en-US" sz="1600" b="1" i="1" dirty="0">
                <a:ea typeface="+mn-lt"/>
                <a:cs typeface="+mn-lt"/>
              </a:rPr>
              <a:t> </a:t>
            </a:r>
            <a:r>
              <a:rPr lang="en-US" sz="1600" b="1" i="1" dirty="0" err="1">
                <a:ea typeface="+mn-lt"/>
                <a:cs typeface="+mn-lt"/>
              </a:rPr>
              <a:t>sujet</a:t>
            </a:r>
            <a:r>
              <a:rPr lang="en-US" sz="1600" b="1" i="1" dirty="0">
                <a:ea typeface="+mn-lt"/>
                <a:cs typeface="+mn-lt"/>
              </a:rPr>
              <a:t> par la </a:t>
            </a:r>
            <a:r>
              <a:rPr lang="en-US" sz="1600" b="1" i="1" dirty="0" err="1">
                <a:ea typeface="+mn-lt"/>
                <a:cs typeface="+mn-lt"/>
              </a:rPr>
              <a:t>partie</a:t>
            </a:r>
            <a:r>
              <a:rPr lang="en-US" sz="1600" b="1" i="1" dirty="0">
                <a:ea typeface="+mn-lt"/>
                <a:cs typeface="+mn-lt"/>
              </a:rPr>
              <a:t> </a:t>
            </a:r>
            <a:r>
              <a:rPr lang="en-US" sz="1600" b="1" i="1" dirty="0" err="1">
                <a:ea typeface="+mn-lt"/>
                <a:cs typeface="+mn-lt"/>
              </a:rPr>
              <a:t>requérante</a:t>
            </a:r>
            <a:r>
              <a:rPr lang="en-US" sz="1600" b="1" i="1" dirty="0">
                <a:ea typeface="+mn-lt"/>
                <a:cs typeface="+mn-lt"/>
              </a:rPr>
              <a:t> dans </a:t>
            </a:r>
            <a:r>
              <a:rPr lang="en-US" sz="1600" b="1" i="1" dirty="0" err="1">
                <a:ea typeface="+mn-lt"/>
                <a:cs typeface="+mn-lt"/>
              </a:rPr>
              <a:t>ses</a:t>
            </a:r>
            <a:r>
              <a:rPr lang="en-US" sz="1600" b="1" i="1" dirty="0">
                <a:ea typeface="+mn-lt"/>
                <a:cs typeface="+mn-lt"/>
              </a:rPr>
              <a:t> </a:t>
            </a:r>
            <a:r>
              <a:rPr lang="en-US" sz="1600" b="1" i="1" dirty="0" err="1">
                <a:ea typeface="+mn-lt"/>
                <a:cs typeface="+mn-lt"/>
              </a:rPr>
              <a:t>écrits</a:t>
            </a:r>
            <a:r>
              <a:rPr lang="en-US" sz="1600" b="1" i="1" dirty="0">
                <a:ea typeface="+mn-lt"/>
                <a:cs typeface="+mn-lt"/>
              </a:rPr>
              <a:t> de </a:t>
            </a:r>
            <a:r>
              <a:rPr lang="en-US" sz="1600" b="1" i="1" dirty="0" err="1">
                <a:ea typeface="+mn-lt"/>
                <a:cs typeface="+mn-lt"/>
              </a:rPr>
              <a:t>procédure</a:t>
            </a:r>
            <a:r>
              <a:rPr lang="en-US" sz="1600" b="1" i="1" dirty="0">
                <a:ea typeface="+mn-lt"/>
                <a:cs typeface="+mn-lt"/>
              </a:rPr>
              <a:t> </a:t>
            </a:r>
            <a:r>
              <a:rPr lang="en-US" sz="1600" b="1" i="1" dirty="0" err="1">
                <a:ea typeface="+mn-lt"/>
                <a:cs typeface="+mn-lt"/>
              </a:rPr>
              <a:t>interviennent</a:t>
            </a:r>
            <a:r>
              <a:rPr lang="en-US" sz="1600" b="1" i="1" dirty="0">
                <a:ea typeface="+mn-lt"/>
                <a:cs typeface="+mn-lt"/>
              </a:rPr>
              <a:t> a posteriori et ne </a:t>
            </a:r>
            <a:r>
              <a:rPr lang="en-US" sz="1600" b="1" i="1" dirty="0" err="1">
                <a:ea typeface="+mn-lt"/>
                <a:cs typeface="+mn-lt"/>
              </a:rPr>
              <a:t>peuvent</a:t>
            </a:r>
            <a:r>
              <a:rPr lang="en-US" sz="1600" b="1" i="1" dirty="0">
                <a:ea typeface="+mn-lt"/>
                <a:cs typeface="+mn-lt"/>
              </a:rPr>
              <a:t> </a:t>
            </a:r>
            <a:r>
              <a:rPr lang="en-US" sz="1600" b="1" i="1" dirty="0" err="1">
                <a:ea typeface="+mn-lt"/>
                <a:cs typeface="+mn-lt"/>
              </a:rPr>
              <a:t>dès</a:t>
            </a:r>
            <a:r>
              <a:rPr lang="en-US" sz="1600" b="1" i="1" dirty="0">
                <a:ea typeface="+mn-lt"/>
                <a:cs typeface="+mn-lt"/>
              </a:rPr>
              <a:t> </a:t>
            </a:r>
            <a:r>
              <a:rPr lang="en-US" sz="1600" b="1" i="1" dirty="0" err="1">
                <a:ea typeface="+mn-lt"/>
                <a:cs typeface="+mn-lt"/>
              </a:rPr>
              <a:t>lors</a:t>
            </a:r>
            <a:r>
              <a:rPr lang="en-US" sz="1600" b="1" i="1" dirty="0">
                <a:ea typeface="+mn-lt"/>
                <a:cs typeface="+mn-lt"/>
              </a:rPr>
              <a:t> </a:t>
            </a:r>
            <a:r>
              <a:rPr lang="en-US" sz="1600" b="1" i="1" dirty="0" err="1">
                <a:ea typeface="+mn-lt"/>
                <a:cs typeface="+mn-lt"/>
              </a:rPr>
              <a:t>être</a:t>
            </a:r>
            <a:r>
              <a:rPr lang="en-US" sz="1600" b="1" i="1" dirty="0">
                <a:ea typeface="+mn-lt"/>
                <a:cs typeface="+mn-lt"/>
              </a:rPr>
              <a:t> </a:t>
            </a:r>
            <a:r>
              <a:rPr lang="en-US" sz="1600" b="1" i="1" dirty="0" err="1">
                <a:ea typeface="+mn-lt"/>
                <a:cs typeface="+mn-lt"/>
              </a:rPr>
              <a:t>prises</a:t>
            </a:r>
            <a:r>
              <a:rPr lang="en-US" sz="1600" b="1" i="1" dirty="0">
                <a:ea typeface="+mn-lt"/>
                <a:cs typeface="+mn-lt"/>
              </a:rPr>
              <a:t> </a:t>
            </a:r>
            <a:r>
              <a:rPr lang="en-US" sz="1600" b="1" i="1" dirty="0" err="1">
                <a:ea typeface="+mn-lt"/>
                <a:cs typeface="+mn-lt"/>
              </a:rPr>
              <a:t>en</a:t>
            </a:r>
            <a:r>
              <a:rPr lang="en-US" sz="1600" b="1" i="1" dirty="0">
                <a:ea typeface="+mn-lt"/>
                <a:cs typeface="+mn-lt"/>
              </a:rPr>
              <a:t> </a:t>
            </a:r>
            <a:r>
              <a:rPr lang="en-US" sz="1600" b="1" i="1" dirty="0" err="1">
                <a:ea typeface="+mn-lt"/>
                <a:cs typeface="+mn-lt"/>
              </a:rPr>
              <a:t>considération</a:t>
            </a:r>
            <a:r>
              <a:rPr lang="en-US" sz="1600" b="1" i="1" dirty="0">
                <a:ea typeface="+mn-lt"/>
                <a:cs typeface="+mn-lt"/>
              </a:rPr>
              <a:t> pour juger de la </a:t>
            </a:r>
            <a:r>
              <a:rPr lang="en-US" sz="1600" b="1" i="1" dirty="0" err="1">
                <a:ea typeface="+mn-lt"/>
                <a:cs typeface="+mn-lt"/>
              </a:rPr>
              <a:t>régularité</a:t>
            </a:r>
            <a:r>
              <a:rPr lang="en-US" sz="1600" b="1" i="1" dirty="0">
                <a:ea typeface="+mn-lt"/>
                <a:cs typeface="+mn-lt"/>
              </a:rPr>
              <a:t> de </a:t>
            </a:r>
            <a:r>
              <a:rPr lang="en-US" sz="1600" b="1" i="1" dirty="0" err="1">
                <a:ea typeface="+mn-lt"/>
                <a:cs typeface="+mn-lt"/>
              </a:rPr>
              <a:t>l’acte</a:t>
            </a:r>
            <a:r>
              <a:rPr lang="en-US" sz="1600" b="1" i="1" dirty="0">
                <a:ea typeface="+mn-lt"/>
                <a:cs typeface="+mn-lt"/>
              </a:rPr>
              <a:t> </a:t>
            </a:r>
            <a:r>
              <a:rPr lang="en-US" sz="1600" b="1" i="1" dirty="0" err="1">
                <a:ea typeface="+mn-lt"/>
                <a:cs typeface="+mn-lt"/>
              </a:rPr>
              <a:t>attaqué</a:t>
            </a:r>
            <a:r>
              <a:rPr lang="en-US" sz="1600" i="1" dirty="0">
                <a:ea typeface="+mn-lt"/>
                <a:cs typeface="+mn-lt"/>
              </a:rPr>
              <a:t>. » </a:t>
            </a:r>
            <a:endParaRPr lang="en-US" sz="1600" i="1" dirty="0">
              <a:cs typeface="Arial"/>
            </a:endParaRPr>
          </a:p>
          <a:p>
            <a:pPr marL="0" indent="0">
              <a:buNone/>
            </a:pPr>
            <a:r>
              <a:rPr lang="en-US" sz="1600" dirty="0">
                <a:ea typeface="+mn-lt"/>
                <a:cs typeface="+mn-lt"/>
              </a:rPr>
              <a:t>En </a:t>
            </a:r>
            <a:r>
              <a:rPr lang="en-US" sz="1600" dirty="0" err="1">
                <a:ea typeface="+mn-lt"/>
                <a:cs typeface="+mn-lt"/>
              </a:rPr>
              <a:t>outre</a:t>
            </a:r>
            <a:r>
              <a:rPr lang="en-US" sz="1600" dirty="0">
                <a:ea typeface="+mn-lt"/>
                <a:cs typeface="+mn-lt"/>
              </a:rPr>
              <a:t>, </a:t>
            </a:r>
            <a:r>
              <a:rPr lang="en-US" sz="1600" i="1" dirty="0">
                <a:ea typeface="+mn-lt"/>
                <a:cs typeface="+mn-lt"/>
              </a:rPr>
              <a:t>« la </a:t>
            </a:r>
            <a:r>
              <a:rPr lang="en-US" sz="1600" i="1" dirty="0" err="1">
                <a:ea typeface="+mn-lt"/>
                <a:cs typeface="+mn-lt"/>
              </a:rPr>
              <a:t>r</a:t>
            </a:r>
            <a:r>
              <a:rPr lang="en-US" sz="1600" b="1" i="1" dirty="0" err="1">
                <a:ea typeface="+mn-lt"/>
                <a:cs typeface="+mn-lt"/>
              </a:rPr>
              <a:t>equérante</a:t>
            </a:r>
            <a:r>
              <a:rPr lang="en-US" sz="1600" b="1" i="1" dirty="0">
                <a:ea typeface="+mn-lt"/>
                <a:cs typeface="+mn-lt"/>
              </a:rPr>
              <a:t> </a:t>
            </a:r>
            <a:r>
              <a:rPr lang="en-US" sz="1600" b="1" i="1" dirty="0" err="1">
                <a:ea typeface="+mn-lt"/>
                <a:cs typeface="+mn-lt"/>
              </a:rPr>
              <a:t>n’apporte</a:t>
            </a:r>
            <a:r>
              <a:rPr lang="en-US" sz="1600" b="1" i="1" dirty="0">
                <a:ea typeface="+mn-lt"/>
                <a:cs typeface="+mn-lt"/>
              </a:rPr>
              <a:t> </a:t>
            </a:r>
            <a:r>
              <a:rPr lang="en-US" sz="1600" b="1" i="1" dirty="0" err="1">
                <a:ea typeface="+mn-lt"/>
                <a:cs typeface="+mn-lt"/>
              </a:rPr>
              <a:t>aucune</a:t>
            </a:r>
            <a:r>
              <a:rPr lang="en-US" sz="1600" b="1" i="1" dirty="0">
                <a:ea typeface="+mn-lt"/>
                <a:cs typeface="+mn-lt"/>
              </a:rPr>
              <a:t> </a:t>
            </a:r>
            <a:r>
              <a:rPr lang="en-US" sz="1600" b="1" i="1" dirty="0" err="1">
                <a:ea typeface="+mn-lt"/>
                <a:cs typeface="+mn-lt"/>
              </a:rPr>
              <a:t>précision</a:t>
            </a:r>
            <a:r>
              <a:rPr lang="en-US" sz="1600" b="1" i="1" dirty="0">
                <a:ea typeface="+mn-lt"/>
                <a:cs typeface="+mn-lt"/>
              </a:rPr>
              <a:t> </a:t>
            </a:r>
            <a:r>
              <a:rPr lang="en-US" sz="1600" b="1" i="1" dirty="0" err="1">
                <a:ea typeface="+mn-lt"/>
                <a:cs typeface="+mn-lt"/>
              </a:rPr>
              <a:t>claire</a:t>
            </a:r>
            <a:r>
              <a:rPr lang="en-US" sz="1600" i="1" dirty="0">
                <a:ea typeface="+mn-lt"/>
                <a:cs typeface="+mn-lt"/>
              </a:rPr>
              <a:t>, </a:t>
            </a:r>
            <a:r>
              <a:rPr lang="en-US" sz="1600" b="1" i="1" dirty="0" err="1">
                <a:ea typeface="+mn-lt"/>
                <a:cs typeface="+mn-lt"/>
              </a:rPr>
              <a:t>précise</a:t>
            </a:r>
            <a:r>
              <a:rPr lang="en-US" sz="1600" i="1" dirty="0">
                <a:ea typeface="+mn-lt"/>
                <a:cs typeface="+mn-lt"/>
              </a:rPr>
              <a:t> et </a:t>
            </a:r>
            <a:r>
              <a:rPr lang="en-US" sz="1600" b="1" i="1" dirty="0" err="1">
                <a:ea typeface="+mn-lt"/>
                <a:cs typeface="+mn-lt"/>
              </a:rPr>
              <a:t>concrète</a:t>
            </a:r>
            <a:r>
              <a:rPr lang="en-US" sz="1600" i="1" dirty="0">
                <a:ea typeface="+mn-lt"/>
                <a:cs typeface="+mn-lt"/>
              </a:rPr>
              <a:t> quant à la </a:t>
            </a:r>
            <a:r>
              <a:rPr lang="en-US" sz="1600" i="1" dirty="0" err="1">
                <a:ea typeface="+mn-lt"/>
                <a:cs typeface="+mn-lt"/>
              </a:rPr>
              <a:t>prise</a:t>
            </a:r>
            <a:r>
              <a:rPr lang="en-US" sz="1600" i="1" dirty="0">
                <a:ea typeface="+mn-lt"/>
                <a:cs typeface="+mn-lt"/>
              </a:rPr>
              <a:t> </a:t>
            </a:r>
            <a:r>
              <a:rPr lang="en-US" sz="1600" i="1" dirty="0" err="1">
                <a:ea typeface="+mn-lt"/>
                <a:cs typeface="+mn-lt"/>
              </a:rPr>
              <a:t>en</a:t>
            </a:r>
            <a:r>
              <a:rPr lang="en-US" sz="1600" i="1" dirty="0">
                <a:ea typeface="+mn-lt"/>
                <a:cs typeface="+mn-lt"/>
              </a:rPr>
              <a:t> charge des </a:t>
            </a:r>
            <a:r>
              <a:rPr lang="en-US" sz="1600" i="1" dirty="0" err="1">
                <a:ea typeface="+mn-lt"/>
                <a:cs typeface="+mn-lt"/>
              </a:rPr>
              <a:t>coûts</a:t>
            </a:r>
            <a:r>
              <a:rPr lang="en-US" sz="1600" i="1" dirty="0">
                <a:ea typeface="+mn-lt"/>
                <a:cs typeface="+mn-lt"/>
              </a:rPr>
              <a:t> de la </a:t>
            </a:r>
            <a:r>
              <a:rPr lang="en-US" sz="1600" i="1" dirty="0" err="1">
                <a:ea typeface="+mn-lt"/>
                <a:cs typeface="+mn-lt"/>
              </a:rPr>
              <a:t>signalisation</a:t>
            </a:r>
            <a:r>
              <a:rPr lang="en-US" sz="1600" i="1" dirty="0">
                <a:ea typeface="+mn-lt"/>
                <a:cs typeface="+mn-lt"/>
              </a:rPr>
              <a:t> de </a:t>
            </a:r>
            <a:r>
              <a:rPr lang="en-US" sz="1600" i="1" dirty="0" err="1">
                <a:ea typeface="+mn-lt"/>
                <a:cs typeface="+mn-lt"/>
              </a:rPr>
              <a:t>chantier</a:t>
            </a:r>
            <a:r>
              <a:rPr lang="en-US" sz="1600" i="1" dirty="0">
                <a:ea typeface="+mn-lt"/>
                <a:cs typeface="+mn-lt"/>
              </a:rPr>
              <a:t> pour la </a:t>
            </a:r>
            <a:r>
              <a:rPr lang="en-US" sz="1600" i="1" dirty="0" err="1">
                <a:ea typeface="+mn-lt"/>
                <a:cs typeface="+mn-lt"/>
              </a:rPr>
              <a:t>détermination</a:t>
            </a:r>
            <a:r>
              <a:rPr lang="en-US" sz="1600" i="1" dirty="0">
                <a:ea typeface="+mn-lt"/>
                <a:cs typeface="+mn-lt"/>
              </a:rPr>
              <a:t> de son prix de 90,72 euros, </a:t>
            </a:r>
            <a:r>
              <a:rPr lang="en-US" sz="1600" i="1" dirty="0" err="1">
                <a:ea typeface="+mn-lt"/>
                <a:cs typeface="+mn-lt"/>
              </a:rPr>
              <a:t>tel</a:t>
            </a:r>
            <a:r>
              <a:rPr lang="en-US" sz="1600" i="1" dirty="0">
                <a:ea typeface="+mn-lt"/>
                <a:cs typeface="+mn-lt"/>
              </a:rPr>
              <a:t> que </a:t>
            </a:r>
            <a:r>
              <a:rPr lang="en-US" sz="1600" i="1" dirty="0" err="1">
                <a:ea typeface="+mn-lt"/>
                <a:cs typeface="+mn-lt"/>
              </a:rPr>
              <a:t>précisé</a:t>
            </a:r>
            <a:r>
              <a:rPr lang="en-US" sz="1600" i="1" dirty="0">
                <a:ea typeface="+mn-lt"/>
                <a:cs typeface="+mn-lt"/>
              </a:rPr>
              <a:t> par son </a:t>
            </a:r>
            <a:r>
              <a:rPr lang="en-US" sz="1600" i="1" dirty="0" err="1">
                <a:ea typeface="+mn-lt"/>
                <a:cs typeface="+mn-lt"/>
              </a:rPr>
              <a:t>précédent</a:t>
            </a:r>
            <a:r>
              <a:rPr lang="en-US" sz="1600" i="1" dirty="0">
                <a:ea typeface="+mn-lt"/>
                <a:cs typeface="+mn-lt"/>
              </a:rPr>
              <a:t> </a:t>
            </a:r>
            <a:r>
              <a:rPr lang="en-US" sz="1600" i="1" dirty="0" err="1">
                <a:ea typeface="+mn-lt"/>
                <a:cs typeface="+mn-lt"/>
              </a:rPr>
              <a:t>courrier</a:t>
            </a:r>
            <a:r>
              <a:rPr lang="en-US" sz="1600" i="1" dirty="0">
                <a:ea typeface="+mn-lt"/>
                <a:cs typeface="+mn-lt"/>
              </a:rPr>
              <a:t> du 19 </a:t>
            </a:r>
            <a:r>
              <a:rPr lang="en-US" sz="1600" i="1" dirty="0" err="1">
                <a:ea typeface="+mn-lt"/>
                <a:cs typeface="+mn-lt"/>
              </a:rPr>
              <a:t>juin</a:t>
            </a:r>
            <a:r>
              <a:rPr lang="en-US" sz="1600" i="1" dirty="0">
                <a:ea typeface="+mn-lt"/>
                <a:cs typeface="+mn-lt"/>
              </a:rPr>
              <a:t> 2018. Le fait que la </a:t>
            </a:r>
            <a:r>
              <a:rPr lang="en-US" sz="1600" i="1" dirty="0" err="1">
                <a:ea typeface="+mn-lt"/>
                <a:cs typeface="+mn-lt"/>
              </a:rPr>
              <a:t>requérante</a:t>
            </a:r>
            <a:r>
              <a:rPr lang="en-US" sz="1600" i="1" dirty="0">
                <a:ea typeface="+mn-lt"/>
                <a:cs typeface="+mn-lt"/>
              </a:rPr>
              <a:t> </a:t>
            </a:r>
            <a:r>
              <a:rPr lang="en-US" sz="1600" i="1" dirty="0" err="1">
                <a:ea typeface="+mn-lt"/>
                <a:cs typeface="+mn-lt"/>
              </a:rPr>
              <a:t>confirme</a:t>
            </a:r>
            <a:r>
              <a:rPr lang="en-US" sz="1600" i="1" dirty="0">
                <a:ea typeface="+mn-lt"/>
                <a:cs typeface="+mn-lt"/>
              </a:rPr>
              <a:t> que « </a:t>
            </a:r>
            <a:r>
              <a:rPr lang="en-US" sz="1600" i="1" dirty="0" err="1">
                <a:ea typeface="+mn-lt"/>
                <a:cs typeface="+mn-lt"/>
              </a:rPr>
              <a:t>l’application</a:t>
            </a:r>
            <a:r>
              <a:rPr lang="en-US" sz="1600" i="1" dirty="0">
                <a:ea typeface="+mn-lt"/>
                <a:cs typeface="+mn-lt"/>
              </a:rPr>
              <a:t> de </a:t>
            </a:r>
            <a:r>
              <a:rPr lang="en-US" sz="1600" i="1" dirty="0" err="1">
                <a:ea typeface="+mn-lt"/>
                <a:cs typeface="+mn-lt"/>
              </a:rPr>
              <a:t>signalisation</a:t>
            </a:r>
            <a:r>
              <a:rPr lang="en-US" sz="1600" i="1" dirty="0">
                <a:ea typeface="+mn-lt"/>
                <a:cs typeface="+mn-lt"/>
              </a:rPr>
              <a:t> de </a:t>
            </a:r>
            <a:r>
              <a:rPr lang="en-US" sz="1600" i="1" dirty="0" err="1">
                <a:ea typeface="+mn-lt"/>
                <a:cs typeface="+mn-lt"/>
              </a:rPr>
              <a:t>chantier</a:t>
            </a:r>
            <a:r>
              <a:rPr lang="en-US" sz="1600" i="1" dirty="0">
                <a:ea typeface="+mn-lt"/>
                <a:cs typeface="+mn-lt"/>
              </a:rPr>
              <a:t> </a:t>
            </a:r>
            <a:r>
              <a:rPr lang="en-US" sz="1600" i="1" dirty="0" err="1">
                <a:ea typeface="+mn-lt"/>
                <a:cs typeface="+mn-lt"/>
              </a:rPr>
              <a:t>est</a:t>
            </a:r>
            <a:r>
              <a:rPr lang="en-US" sz="1600" i="1" dirty="0">
                <a:ea typeface="+mn-lt"/>
                <a:cs typeface="+mn-lt"/>
              </a:rPr>
              <a:t> </a:t>
            </a:r>
            <a:r>
              <a:rPr lang="en-US" sz="1600" i="1" dirty="0" err="1">
                <a:ea typeface="+mn-lt"/>
                <a:cs typeface="+mn-lt"/>
              </a:rPr>
              <a:t>conforme</a:t>
            </a:r>
            <a:r>
              <a:rPr lang="en-US" sz="1600" i="1" dirty="0">
                <a:ea typeface="+mn-lt"/>
                <a:cs typeface="+mn-lt"/>
              </a:rPr>
              <a:t> </a:t>
            </a:r>
            <a:r>
              <a:rPr lang="en-US" sz="1600" i="1" dirty="0" err="1">
                <a:ea typeface="+mn-lt"/>
                <a:cs typeface="+mn-lt"/>
              </a:rPr>
              <a:t>CCT</a:t>
            </a:r>
            <a:r>
              <a:rPr lang="en-US" sz="1600" i="1" dirty="0">
                <a:ea typeface="+mn-lt"/>
                <a:cs typeface="+mn-lt"/>
              </a:rPr>
              <a:t> </a:t>
            </a:r>
            <a:r>
              <a:rPr lang="en-US" sz="1600" i="1" dirty="0" err="1">
                <a:ea typeface="+mn-lt"/>
                <a:cs typeface="+mn-lt"/>
              </a:rPr>
              <a:t>QUALIROUTES</a:t>
            </a:r>
            <a:r>
              <a:rPr lang="en-US" sz="1600" i="1" dirty="0">
                <a:ea typeface="+mn-lt"/>
                <a:cs typeface="+mn-lt"/>
              </a:rPr>
              <a:t> » </a:t>
            </a:r>
            <a:r>
              <a:rPr lang="en-US" sz="1600" i="1" dirty="0" err="1">
                <a:ea typeface="+mn-lt"/>
                <a:cs typeface="+mn-lt"/>
              </a:rPr>
              <a:t>constitue</a:t>
            </a:r>
            <a:r>
              <a:rPr lang="en-US" sz="1600" i="1" dirty="0">
                <a:ea typeface="+mn-lt"/>
                <a:cs typeface="+mn-lt"/>
              </a:rPr>
              <a:t> </a:t>
            </a:r>
            <a:r>
              <a:rPr lang="en-US" sz="1600" i="1" dirty="0" err="1">
                <a:ea typeface="+mn-lt"/>
                <a:cs typeface="+mn-lt"/>
              </a:rPr>
              <a:t>une</a:t>
            </a:r>
            <a:r>
              <a:rPr lang="en-US" sz="1600" i="1" dirty="0">
                <a:ea typeface="+mn-lt"/>
                <a:cs typeface="+mn-lt"/>
              </a:rPr>
              <a:t> </a:t>
            </a:r>
            <a:r>
              <a:rPr lang="en-US" sz="1600" b="1" i="1" dirty="0" err="1">
                <a:ea typeface="+mn-lt"/>
                <a:cs typeface="+mn-lt"/>
              </a:rPr>
              <a:t>formule</a:t>
            </a:r>
            <a:r>
              <a:rPr lang="en-US" sz="1600" b="1" i="1" dirty="0">
                <a:ea typeface="+mn-lt"/>
                <a:cs typeface="+mn-lt"/>
              </a:rPr>
              <a:t> </a:t>
            </a:r>
            <a:r>
              <a:rPr lang="en-US" sz="1600" b="1" i="1" dirty="0" err="1">
                <a:ea typeface="+mn-lt"/>
                <a:cs typeface="+mn-lt"/>
              </a:rPr>
              <a:t>stéréotypée</a:t>
            </a:r>
            <a:r>
              <a:rPr lang="en-US" sz="1600" i="1" dirty="0">
                <a:ea typeface="+mn-lt"/>
                <a:cs typeface="+mn-lt"/>
              </a:rPr>
              <a:t>, </a:t>
            </a:r>
            <a:r>
              <a:rPr lang="en-US" sz="1600" i="1" dirty="0" err="1">
                <a:ea typeface="+mn-lt"/>
                <a:cs typeface="+mn-lt"/>
              </a:rPr>
              <a:t>dépourvue</a:t>
            </a:r>
            <a:r>
              <a:rPr lang="en-US" sz="1600" i="1" dirty="0">
                <a:ea typeface="+mn-lt"/>
                <a:cs typeface="+mn-lt"/>
              </a:rPr>
              <a:t> de pertinence </a:t>
            </a:r>
            <a:r>
              <a:rPr lang="en-US" sz="1600" i="1" dirty="0" err="1">
                <a:ea typeface="+mn-lt"/>
                <a:cs typeface="+mn-lt"/>
              </a:rPr>
              <a:t>dès</a:t>
            </a:r>
            <a:r>
              <a:rPr lang="en-US" sz="1600" i="1" dirty="0">
                <a:ea typeface="+mn-lt"/>
                <a:cs typeface="+mn-lt"/>
              </a:rPr>
              <a:t> </a:t>
            </a:r>
            <a:r>
              <a:rPr lang="en-US" sz="1600" i="1" dirty="0" err="1">
                <a:ea typeface="+mn-lt"/>
                <a:cs typeface="+mn-lt"/>
              </a:rPr>
              <a:t>lors</a:t>
            </a:r>
            <a:r>
              <a:rPr lang="en-US" sz="1600" i="1" dirty="0">
                <a:ea typeface="+mn-lt"/>
                <a:cs typeface="+mn-lt"/>
              </a:rPr>
              <a:t> </a:t>
            </a:r>
            <a:r>
              <a:rPr lang="en-US" sz="1600" i="1" dirty="0" err="1">
                <a:ea typeface="+mn-lt"/>
                <a:cs typeface="+mn-lt"/>
              </a:rPr>
              <a:t>qu’elle</a:t>
            </a:r>
            <a:r>
              <a:rPr lang="en-US" sz="1600" i="1" dirty="0">
                <a:ea typeface="+mn-lt"/>
                <a:cs typeface="+mn-lt"/>
              </a:rPr>
              <a:t> </a:t>
            </a:r>
            <a:r>
              <a:rPr lang="en-US" sz="1600" i="1" dirty="0" err="1">
                <a:ea typeface="+mn-lt"/>
                <a:cs typeface="+mn-lt"/>
              </a:rPr>
              <a:t>n’est</a:t>
            </a:r>
            <a:r>
              <a:rPr lang="en-US" sz="1600" i="1" dirty="0">
                <a:ea typeface="+mn-lt"/>
                <a:cs typeface="+mn-lt"/>
              </a:rPr>
              <a:t> pas </a:t>
            </a:r>
            <a:r>
              <a:rPr lang="en-US" sz="1600" i="1" dirty="0" err="1">
                <a:ea typeface="+mn-lt"/>
                <a:cs typeface="+mn-lt"/>
              </a:rPr>
              <a:t>accompagnée</a:t>
            </a:r>
            <a:r>
              <a:rPr lang="en-US" sz="1600" i="1" dirty="0">
                <a:ea typeface="+mn-lt"/>
                <a:cs typeface="+mn-lt"/>
              </a:rPr>
              <a:t> des </a:t>
            </a:r>
            <a:r>
              <a:rPr lang="en-US" sz="1600" i="1" dirty="0" err="1">
                <a:ea typeface="+mn-lt"/>
                <a:cs typeface="+mn-lt"/>
              </a:rPr>
              <a:t>précisions</a:t>
            </a:r>
            <a:r>
              <a:rPr lang="en-US" sz="1600" i="1" dirty="0">
                <a:ea typeface="+mn-lt"/>
                <a:cs typeface="+mn-lt"/>
              </a:rPr>
              <a:t> relatives à la composition du prix </a:t>
            </a:r>
            <a:r>
              <a:rPr lang="en-US" sz="1600" i="1" dirty="0" err="1">
                <a:ea typeface="+mn-lt"/>
                <a:cs typeface="+mn-lt"/>
              </a:rPr>
              <a:t>permettant</a:t>
            </a:r>
            <a:r>
              <a:rPr lang="en-US" sz="1600" i="1" dirty="0">
                <a:ea typeface="+mn-lt"/>
                <a:cs typeface="+mn-lt"/>
              </a:rPr>
              <a:t> de </a:t>
            </a:r>
            <a:r>
              <a:rPr lang="en-US" sz="1600" i="1" dirty="0" err="1">
                <a:ea typeface="+mn-lt"/>
                <a:cs typeface="+mn-lt"/>
              </a:rPr>
              <a:t>vérifier</a:t>
            </a:r>
            <a:r>
              <a:rPr lang="en-US" sz="1600" i="1" dirty="0">
                <a:ea typeface="+mn-lt"/>
                <a:cs typeface="+mn-lt"/>
              </a:rPr>
              <a:t> </a:t>
            </a:r>
            <a:r>
              <a:rPr lang="en-US" sz="1600" i="1" dirty="0" err="1">
                <a:ea typeface="+mn-lt"/>
                <a:cs typeface="+mn-lt"/>
              </a:rPr>
              <a:t>cette</a:t>
            </a:r>
            <a:r>
              <a:rPr lang="en-US" sz="1600" i="1" dirty="0">
                <a:ea typeface="+mn-lt"/>
                <a:cs typeface="+mn-lt"/>
              </a:rPr>
              <a:t> affirmation. »</a:t>
            </a:r>
            <a:endParaRPr lang="en-US" sz="1600" i="1" dirty="0">
              <a:cs typeface="Arial"/>
            </a:endParaRPr>
          </a:p>
          <a:p>
            <a:pPr marL="229870" indent="-229870"/>
            <a:endParaRPr lang="en-US" sz="1800" i="1" dirty="0">
              <a:cs typeface="Arial"/>
            </a:endParaRPr>
          </a:p>
          <a:p>
            <a:pPr marL="229870" indent="-229870"/>
            <a:endParaRPr lang="en-US" sz="1800" dirty="0">
              <a:cs typeface="Arial" panose="020B0604020202020204"/>
            </a:endParaRPr>
          </a:p>
          <a:p>
            <a:pPr marL="229870" indent="-229870"/>
            <a:endParaRPr lang="en-US" sz="1800" dirty="0">
              <a:cs typeface="Arial" panose="020B0604020202020204"/>
            </a:endParaRPr>
          </a:p>
        </p:txBody>
      </p:sp>
      <p:sp>
        <p:nvSpPr>
          <p:cNvPr id="3" name="Text Placeholder 2">
            <a:extLst>
              <a:ext uri="{FF2B5EF4-FFF2-40B4-BE49-F238E27FC236}">
                <a16:creationId xmlns:a16="http://schemas.microsoft.com/office/drawing/2014/main" id="{80750529-4999-3E7E-997C-6817DD2CCC18}"/>
              </a:ext>
            </a:extLst>
          </p:cNvPr>
          <p:cNvSpPr>
            <a:spLocks noGrp="1"/>
          </p:cNvSpPr>
          <p:nvPr>
            <p:ph type="body" idx="1"/>
          </p:nvPr>
        </p:nvSpPr>
        <p:spPr>
          <a:xfrm>
            <a:off x="515938" y="1818204"/>
            <a:ext cx="11160124" cy="435600"/>
          </a:xfrm>
        </p:spPr>
        <p:txBody>
          <a:bodyPr/>
          <a:lstStyle/>
          <a:p>
            <a:r>
              <a:rPr lang="en-US" b="0" dirty="0" err="1">
                <a:latin typeface="Cambria"/>
                <a:ea typeface="Cambria"/>
              </a:rPr>
              <a:t>Réponse</a:t>
            </a:r>
            <a:r>
              <a:rPr lang="en-US" b="0" dirty="0">
                <a:latin typeface="Cambria"/>
                <a:ea typeface="Cambria"/>
              </a:rPr>
              <a:t> à la suite </a:t>
            </a:r>
            <a:r>
              <a:rPr lang="en-US" b="0" dirty="0" err="1">
                <a:latin typeface="Cambria"/>
                <a:ea typeface="Cambria"/>
              </a:rPr>
              <a:t>d'une</a:t>
            </a:r>
            <a:r>
              <a:rPr lang="en-US" b="0" dirty="0">
                <a:latin typeface="Cambria"/>
                <a:ea typeface="Cambria"/>
              </a:rPr>
              <a:t> </a:t>
            </a:r>
            <a:r>
              <a:rPr lang="en-US" b="0" dirty="0" err="1">
                <a:latin typeface="Cambria"/>
                <a:ea typeface="Cambria"/>
              </a:rPr>
              <a:t>demande</a:t>
            </a:r>
            <a:r>
              <a:rPr lang="en-US" b="0" dirty="0">
                <a:latin typeface="Cambria"/>
                <a:ea typeface="Cambria"/>
              </a:rPr>
              <a:t> de </a:t>
            </a:r>
            <a:r>
              <a:rPr lang="en-US" b="0" dirty="0" err="1">
                <a:latin typeface="Cambria"/>
                <a:ea typeface="Cambria"/>
              </a:rPr>
              <a:t>précision</a:t>
            </a:r>
            <a:r>
              <a:rPr lang="en-US" b="0" dirty="0">
                <a:latin typeface="Cambria"/>
                <a:ea typeface="Cambria"/>
              </a:rPr>
              <a:t> des prix et des </a:t>
            </a:r>
            <a:r>
              <a:rPr lang="en-US" b="0" dirty="0" err="1">
                <a:latin typeface="Cambria"/>
                <a:ea typeface="Cambria"/>
              </a:rPr>
              <a:t>coûts</a:t>
            </a:r>
            <a:endParaRPr lang="en-US" b="0" dirty="0">
              <a:latin typeface="Cambria"/>
              <a:ea typeface="Cambria"/>
            </a:endParaRPr>
          </a:p>
        </p:txBody>
      </p:sp>
      <p:sp>
        <p:nvSpPr>
          <p:cNvPr id="4" name="Slide Number Placeholder 3">
            <a:extLst>
              <a:ext uri="{FF2B5EF4-FFF2-40B4-BE49-F238E27FC236}">
                <a16:creationId xmlns:a16="http://schemas.microsoft.com/office/drawing/2014/main" id="{250B699D-BE00-E024-C40E-4EFDCE8907C5}"/>
              </a:ext>
            </a:extLst>
          </p:cNvPr>
          <p:cNvSpPr>
            <a:spLocks noGrp="1"/>
          </p:cNvSpPr>
          <p:nvPr>
            <p:ph type="sldNum" sz="quarter" idx="12"/>
          </p:nvPr>
        </p:nvSpPr>
        <p:spPr/>
        <p:txBody>
          <a:bodyPr/>
          <a:lstStyle/>
          <a:p>
            <a:fld id="{F9591D4C-BB8F-AE46-BE73-C616F30BBC5B}" type="slidenum">
              <a:rPr lang="en-US" smtClean="0"/>
              <a:pPr/>
              <a:t>61</a:t>
            </a:fld>
            <a:endParaRPr lang="en-US"/>
          </a:p>
        </p:txBody>
      </p:sp>
      <p:sp>
        <p:nvSpPr>
          <p:cNvPr id="7" name="Footer Placeholder 6">
            <a:extLst>
              <a:ext uri="{FF2B5EF4-FFF2-40B4-BE49-F238E27FC236}">
                <a16:creationId xmlns:a16="http://schemas.microsoft.com/office/drawing/2014/main" id="{59E59F18-BD06-85B4-1F87-492487FBD51B}"/>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0141A687-94E4-1471-570F-7F2EBB25F011}"/>
              </a:ext>
            </a:extLst>
          </p:cNvPr>
          <p:cNvSpPr txBox="1">
            <a:spLocks/>
          </p:cNvSpPr>
          <p:nvPr/>
        </p:nvSpPr>
        <p:spPr>
          <a:xfrm>
            <a:off x="523151" y="761705"/>
            <a:ext cx="1084969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a:t>
            </a:r>
            <a:r>
              <a:rPr lang="fr-FR" sz="2800" dirty="0" err="1">
                <a:solidFill>
                  <a:srgbClr val="0073CF"/>
                </a:solidFill>
              </a:rPr>
              <a:t>n°257.122</a:t>
            </a:r>
            <a:r>
              <a:rPr lang="fr-FR" sz="2800" dirty="0">
                <a:solidFill>
                  <a:srgbClr val="0073CF"/>
                </a:solidFill>
              </a:rPr>
              <a:t> du 19 juillet 2023, </a:t>
            </a:r>
            <a:r>
              <a:rPr lang="fr-FR" sz="2800" i="1" dirty="0">
                <a:solidFill>
                  <a:srgbClr val="0073CF"/>
                </a:solidFill>
              </a:rPr>
              <a:t>S.A. </a:t>
            </a:r>
            <a:r>
              <a:rPr lang="fr-FR" sz="2800" i="1" dirty="0" err="1">
                <a:solidFill>
                  <a:srgbClr val="0073CF"/>
                </a:solidFill>
              </a:rPr>
              <a:t>Algemene</a:t>
            </a:r>
            <a:r>
              <a:rPr lang="fr-FR" sz="2800" i="1" dirty="0">
                <a:solidFill>
                  <a:srgbClr val="0073CF"/>
                </a:solidFill>
              </a:rPr>
              <a:t> </a:t>
            </a:r>
            <a:r>
              <a:rPr lang="fr-FR" sz="2800" i="1" dirty="0" err="1">
                <a:solidFill>
                  <a:srgbClr val="0073CF"/>
                </a:solidFill>
              </a:rPr>
              <a:t>Electrische</a:t>
            </a:r>
            <a:r>
              <a:rPr lang="fr-FR" sz="2800" i="1" dirty="0">
                <a:solidFill>
                  <a:srgbClr val="0073CF"/>
                </a:solidFill>
              </a:rPr>
              <a:t> </a:t>
            </a:r>
            <a:r>
              <a:rPr lang="fr-FR" sz="2800" i="1" dirty="0" err="1">
                <a:solidFill>
                  <a:srgbClr val="0073CF"/>
                </a:solidFill>
              </a:rPr>
              <a:t>Ondernemingen</a:t>
            </a:r>
            <a:r>
              <a:rPr lang="fr-FR" sz="2800" i="1" dirty="0">
                <a:solidFill>
                  <a:srgbClr val="0073CF"/>
                </a:solidFill>
              </a:rPr>
              <a:t> </a:t>
            </a:r>
            <a:r>
              <a:rPr lang="fr-FR" sz="2800" i="1" dirty="0" err="1">
                <a:solidFill>
                  <a:srgbClr val="0073CF"/>
                </a:solidFill>
              </a:rPr>
              <a:t>Kamiel</a:t>
            </a:r>
            <a:r>
              <a:rPr lang="fr-FR" sz="2800" i="1" dirty="0">
                <a:solidFill>
                  <a:srgbClr val="0073CF"/>
                </a:solidFill>
              </a:rPr>
              <a:t> </a:t>
            </a:r>
            <a:r>
              <a:rPr lang="fr-FR" sz="2800" i="1" dirty="0" err="1">
                <a:solidFill>
                  <a:srgbClr val="0073CF"/>
                </a:solidFill>
              </a:rPr>
              <a:t>Verstraete</a:t>
            </a:r>
            <a:r>
              <a:rPr lang="fr-FR" sz="2800" i="1" dirty="0">
                <a:solidFill>
                  <a:srgbClr val="0073CF"/>
                </a:solidFill>
              </a:rPr>
              <a:t> en Zoon</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26914FBA-1842-785F-F21A-F4F07B0DA848}"/>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42270595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964CFF-2EF5-88F6-73C4-A39502F7B5F3}"/>
              </a:ext>
            </a:extLst>
          </p:cNvPr>
          <p:cNvSpPr/>
          <p:nvPr/>
        </p:nvSpPr>
        <p:spPr>
          <a:xfrm>
            <a:off x="523151" y="2407951"/>
            <a:ext cx="11125269" cy="25869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5">
            <a:extLst>
              <a:ext uri="{FF2B5EF4-FFF2-40B4-BE49-F238E27FC236}">
                <a16:creationId xmlns:a16="http://schemas.microsoft.com/office/drawing/2014/main" id="{C849B031-0D2D-23FC-0E1C-DAE29ADED666}"/>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a:t>
            </a:r>
            <a:r>
              <a:rPr lang="fr-FR" sz="2800" dirty="0" err="1">
                <a:solidFill>
                  <a:srgbClr val="0073CF"/>
                </a:solidFill>
              </a:rPr>
              <a:t>n°257.122</a:t>
            </a:r>
            <a:r>
              <a:rPr lang="fr-FR" sz="2800" dirty="0">
                <a:solidFill>
                  <a:srgbClr val="0073CF"/>
                </a:solidFill>
              </a:rPr>
              <a:t> du 19 juillet 2023, </a:t>
            </a:r>
            <a:r>
              <a:rPr lang="fr-FR" sz="2800" i="1" dirty="0">
                <a:solidFill>
                  <a:srgbClr val="0073CF"/>
                </a:solidFill>
              </a:rPr>
              <a:t>S.A. </a:t>
            </a:r>
            <a:r>
              <a:rPr lang="fr-FR" sz="2800" i="1" dirty="0" err="1">
                <a:solidFill>
                  <a:srgbClr val="0073CF"/>
                </a:solidFill>
              </a:rPr>
              <a:t>Algemene</a:t>
            </a:r>
            <a:r>
              <a:rPr lang="fr-FR" sz="2800" i="1" dirty="0">
                <a:solidFill>
                  <a:srgbClr val="0073CF"/>
                </a:solidFill>
              </a:rPr>
              <a:t> </a:t>
            </a:r>
            <a:r>
              <a:rPr lang="fr-FR" sz="2800" i="1" dirty="0" err="1">
                <a:solidFill>
                  <a:srgbClr val="0073CF"/>
                </a:solidFill>
              </a:rPr>
              <a:t>Electrische</a:t>
            </a:r>
            <a:r>
              <a:rPr lang="fr-FR" sz="2800" i="1" dirty="0">
                <a:solidFill>
                  <a:srgbClr val="0073CF"/>
                </a:solidFill>
              </a:rPr>
              <a:t> </a:t>
            </a:r>
            <a:r>
              <a:rPr lang="fr-FR" sz="2800" i="1" dirty="0" err="1">
                <a:solidFill>
                  <a:srgbClr val="0073CF"/>
                </a:solidFill>
              </a:rPr>
              <a:t>Ondernemingen</a:t>
            </a:r>
            <a:r>
              <a:rPr lang="fr-FR" sz="2800" i="1" dirty="0">
                <a:solidFill>
                  <a:srgbClr val="0073CF"/>
                </a:solidFill>
              </a:rPr>
              <a:t> </a:t>
            </a:r>
            <a:r>
              <a:rPr lang="fr-FR" sz="2800" i="1" dirty="0" err="1">
                <a:solidFill>
                  <a:srgbClr val="0073CF"/>
                </a:solidFill>
              </a:rPr>
              <a:t>Kamiel</a:t>
            </a:r>
            <a:r>
              <a:rPr lang="fr-FR" sz="2800" i="1" dirty="0">
                <a:solidFill>
                  <a:srgbClr val="0073CF"/>
                </a:solidFill>
              </a:rPr>
              <a:t> </a:t>
            </a:r>
            <a:r>
              <a:rPr lang="fr-FR" sz="2800" i="1" dirty="0" err="1">
                <a:solidFill>
                  <a:srgbClr val="0073CF"/>
                </a:solidFill>
              </a:rPr>
              <a:t>Verstraete</a:t>
            </a:r>
            <a:r>
              <a:rPr lang="fr-FR" sz="2800" i="1" dirty="0">
                <a:solidFill>
                  <a:srgbClr val="0073CF"/>
                </a:solidFill>
              </a:rPr>
              <a:t> en Zoon</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D8FED2FD-5F2D-7197-48E8-D43BDDA93B1D}"/>
              </a:ext>
            </a:extLst>
          </p:cNvPr>
          <p:cNvSpPr>
            <a:spLocks noGrp="1"/>
          </p:cNvSpPr>
          <p:nvPr>
            <p:ph sz="quarter" idx="18"/>
          </p:nvPr>
        </p:nvSpPr>
        <p:spPr>
          <a:xfrm>
            <a:off x="876300" y="2590831"/>
            <a:ext cx="10279380" cy="2913472"/>
          </a:xfrm>
        </p:spPr>
        <p:txBody>
          <a:bodyPr vert="horz" lIns="0" tIns="0" rIns="0" bIns="0" spcCol="137160" rtlCol="0" anchor="t">
            <a:noAutofit/>
          </a:bodyPr>
          <a:lstStyle/>
          <a:p>
            <a:pPr marL="0" indent="0">
              <a:buNone/>
            </a:pPr>
            <a:r>
              <a:rPr lang="en-US" sz="1600" dirty="0">
                <a:ea typeface="+mn-lt"/>
                <a:cs typeface="+mn-lt"/>
              </a:rPr>
              <a:t>Par </a:t>
            </a:r>
            <a:r>
              <a:rPr lang="en-US" sz="1600" dirty="0" err="1">
                <a:ea typeface="+mn-lt"/>
                <a:cs typeface="+mn-lt"/>
              </a:rPr>
              <a:t>ailleurs</a:t>
            </a:r>
            <a:r>
              <a:rPr lang="en-US" sz="1600" dirty="0">
                <a:ea typeface="+mn-lt"/>
                <a:cs typeface="+mn-lt"/>
              </a:rPr>
              <a:t>, </a:t>
            </a:r>
            <a:r>
              <a:rPr lang="en-US" sz="1600" i="1" dirty="0">
                <a:ea typeface="+mn-lt"/>
                <a:cs typeface="+mn-lt"/>
              </a:rPr>
              <a:t>« Le fait que la </a:t>
            </a:r>
            <a:r>
              <a:rPr lang="en-US" sz="1600" i="1" dirty="0" err="1">
                <a:ea typeface="+mn-lt"/>
                <a:cs typeface="+mn-lt"/>
              </a:rPr>
              <a:t>partie</a:t>
            </a:r>
            <a:r>
              <a:rPr lang="en-US" sz="1600" i="1" dirty="0">
                <a:ea typeface="+mn-lt"/>
                <a:cs typeface="+mn-lt"/>
              </a:rPr>
              <a:t> </a:t>
            </a:r>
            <a:r>
              <a:rPr lang="en-US" sz="1600" i="1" dirty="0" err="1">
                <a:ea typeface="+mn-lt"/>
                <a:cs typeface="+mn-lt"/>
              </a:rPr>
              <a:t>requérante</a:t>
            </a:r>
            <a:r>
              <a:rPr lang="en-US" sz="1600" i="1" dirty="0">
                <a:ea typeface="+mn-lt"/>
                <a:cs typeface="+mn-lt"/>
              </a:rPr>
              <a:t> </a:t>
            </a:r>
            <a:r>
              <a:rPr lang="en-US" sz="1600" i="1" dirty="0" err="1">
                <a:ea typeface="+mn-lt"/>
                <a:cs typeface="+mn-lt"/>
              </a:rPr>
              <a:t>aurait</a:t>
            </a:r>
            <a:r>
              <a:rPr lang="en-US" sz="1600" i="1" dirty="0">
                <a:ea typeface="+mn-lt"/>
                <a:cs typeface="+mn-lt"/>
              </a:rPr>
              <a:t> </a:t>
            </a:r>
            <a:r>
              <a:rPr lang="en-US" sz="1600" i="1" dirty="0" err="1">
                <a:ea typeface="+mn-lt"/>
                <a:cs typeface="+mn-lt"/>
              </a:rPr>
              <a:t>pratiqué</a:t>
            </a:r>
            <a:r>
              <a:rPr lang="en-US" sz="1600" i="1" dirty="0">
                <a:ea typeface="+mn-lt"/>
                <a:cs typeface="+mn-lt"/>
              </a:rPr>
              <a:t> des </a:t>
            </a:r>
            <a:r>
              <a:rPr lang="en-US" sz="1600" i="1" dirty="0" err="1">
                <a:ea typeface="+mn-lt"/>
                <a:cs typeface="+mn-lt"/>
              </a:rPr>
              <a:t>t</a:t>
            </a:r>
            <a:r>
              <a:rPr lang="en-US" sz="1600" b="1" i="1" dirty="0" err="1">
                <a:ea typeface="+mn-lt"/>
                <a:cs typeface="+mn-lt"/>
              </a:rPr>
              <a:t>arifs</a:t>
            </a:r>
            <a:r>
              <a:rPr lang="en-US" sz="1600" b="1" i="1" dirty="0">
                <a:ea typeface="+mn-lt"/>
                <a:cs typeface="+mn-lt"/>
              </a:rPr>
              <a:t> </a:t>
            </a:r>
            <a:r>
              <a:rPr lang="en-US" sz="1600" b="1" i="1" dirty="0" err="1">
                <a:ea typeface="+mn-lt"/>
                <a:cs typeface="+mn-lt"/>
              </a:rPr>
              <a:t>similaires</a:t>
            </a:r>
            <a:r>
              <a:rPr lang="en-US" sz="1600" b="1" i="1" dirty="0">
                <a:ea typeface="+mn-lt"/>
                <a:cs typeface="+mn-lt"/>
              </a:rPr>
              <a:t> dans le cadre </a:t>
            </a:r>
            <a:r>
              <a:rPr lang="en-US" sz="1600" b="1" i="1" dirty="0" err="1">
                <a:ea typeface="+mn-lt"/>
                <a:cs typeface="+mn-lt"/>
              </a:rPr>
              <a:t>d’autres</a:t>
            </a:r>
            <a:r>
              <a:rPr lang="en-US" sz="1600" b="1" i="1" dirty="0">
                <a:ea typeface="+mn-lt"/>
                <a:cs typeface="+mn-lt"/>
              </a:rPr>
              <a:t> </a:t>
            </a:r>
            <a:r>
              <a:rPr lang="en-US" sz="1600" b="1" i="1" dirty="0" err="1">
                <a:ea typeface="+mn-lt"/>
                <a:cs typeface="+mn-lt"/>
              </a:rPr>
              <a:t>marchés</a:t>
            </a:r>
            <a:r>
              <a:rPr lang="en-US" sz="1600" i="1" dirty="0">
                <a:ea typeface="+mn-lt"/>
                <a:cs typeface="+mn-lt"/>
              </a:rPr>
              <a:t> </a:t>
            </a:r>
            <a:r>
              <a:rPr lang="en-US" sz="1600" i="1" dirty="0" err="1">
                <a:ea typeface="+mn-lt"/>
                <a:cs typeface="+mn-lt"/>
              </a:rPr>
              <a:t>n’est</a:t>
            </a:r>
            <a:r>
              <a:rPr lang="en-US" sz="1600" i="1" dirty="0">
                <a:ea typeface="+mn-lt"/>
                <a:cs typeface="+mn-lt"/>
              </a:rPr>
              <a:t> </a:t>
            </a:r>
            <a:r>
              <a:rPr lang="en-US" sz="1600" b="1" i="1" dirty="0">
                <a:ea typeface="+mn-lt"/>
                <a:cs typeface="+mn-lt"/>
              </a:rPr>
              <a:t>pas non plus pertinent</a:t>
            </a:r>
            <a:r>
              <a:rPr lang="en-US" sz="1600" i="1" dirty="0">
                <a:ea typeface="+mn-lt"/>
                <a:cs typeface="+mn-lt"/>
              </a:rPr>
              <a:t>. </a:t>
            </a:r>
            <a:r>
              <a:rPr lang="en-US" sz="1600" i="1" dirty="0" err="1">
                <a:ea typeface="+mn-lt"/>
                <a:cs typeface="+mn-lt"/>
              </a:rPr>
              <a:t>Outre</a:t>
            </a:r>
            <a:r>
              <a:rPr lang="en-US" sz="1600" i="1" dirty="0">
                <a:ea typeface="+mn-lt"/>
                <a:cs typeface="+mn-lt"/>
              </a:rPr>
              <a:t> </a:t>
            </a:r>
            <a:r>
              <a:rPr lang="en-US" sz="1600" i="1" dirty="0" err="1">
                <a:ea typeface="+mn-lt"/>
                <a:cs typeface="+mn-lt"/>
              </a:rPr>
              <a:t>qu’une</a:t>
            </a:r>
            <a:r>
              <a:rPr lang="en-US" sz="1600" i="1" dirty="0">
                <a:ea typeface="+mn-lt"/>
                <a:cs typeface="+mn-lt"/>
              </a:rPr>
              <a:t> </a:t>
            </a:r>
            <a:r>
              <a:rPr lang="en-US" sz="1600" i="1" dirty="0" err="1">
                <a:ea typeface="+mn-lt"/>
                <a:cs typeface="+mn-lt"/>
              </a:rPr>
              <a:t>telle</a:t>
            </a:r>
            <a:r>
              <a:rPr lang="en-US" sz="1600" i="1" dirty="0">
                <a:ea typeface="+mn-lt"/>
                <a:cs typeface="+mn-lt"/>
              </a:rPr>
              <a:t> information </a:t>
            </a:r>
            <a:r>
              <a:rPr lang="en-US" sz="1600" i="1" dirty="0" err="1">
                <a:ea typeface="+mn-lt"/>
                <a:cs typeface="+mn-lt"/>
              </a:rPr>
              <a:t>n’a</a:t>
            </a:r>
            <a:r>
              <a:rPr lang="en-US" sz="1600" i="1" dirty="0">
                <a:ea typeface="+mn-lt"/>
                <a:cs typeface="+mn-lt"/>
              </a:rPr>
              <a:t> pas </a:t>
            </a:r>
            <a:r>
              <a:rPr lang="en-US" sz="1600" i="1" dirty="0" err="1">
                <a:ea typeface="+mn-lt"/>
                <a:cs typeface="+mn-lt"/>
              </a:rPr>
              <a:t>été</a:t>
            </a:r>
            <a:r>
              <a:rPr lang="en-US" sz="1600" i="1" dirty="0">
                <a:ea typeface="+mn-lt"/>
                <a:cs typeface="+mn-lt"/>
              </a:rPr>
              <a:t> </a:t>
            </a:r>
            <a:r>
              <a:rPr lang="en-US" sz="1600" i="1" dirty="0" err="1">
                <a:ea typeface="+mn-lt"/>
                <a:cs typeface="+mn-lt"/>
              </a:rPr>
              <a:t>communiquée</a:t>
            </a:r>
            <a:r>
              <a:rPr lang="en-US" sz="1600" i="1" dirty="0">
                <a:ea typeface="+mn-lt"/>
                <a:cs typeface="+mn-lt"/>
              </a:rPr>
              <a:t> </a:t>
            </a:r>
            <a:r>
              <a:rPr lang="en-US" sz="1600" i="1" dirty="0" err="1">
                <a:ea typeface="+mn-lt"/>
                <a:cs typeface="+mn-lt"/>
              </a:rPr>
              <a:t>en</a:t>
            </a:r>
            <a:r>
              <a:rPr lang="en-US" sz="1600" i="1" dirty="0">
                <a:ea typeface="+mn-lt"/>
                <a:cs typeface="+mn-lt"/>
              </a:rPr>
              <a:t> temps utile au </a:t>
            </a:r>
            <a:r>
              <a:rPr lang="en-US" sz="1600" i="1" dirty="0" err="1">
                <a:ea typeface="+mn-lt"/>
                <a:cs typeface="+mn-lt"/>
              </a:rPr>
              <a:t>pouvoir</a:t>
            </a:r>
            <a:r>
              <a:rPr lang="en-US" sz="1600" i="1" dirty="0">
                <a:ea typeface="+mn-lt"/>
                <a:cs typeface="+mn-lt"/>
              </a:rPr>
              <a:t> </a:t>
            </a:r>
            <a:r>
              <a:rPr lang="en-US" sz="1600" i="1" dirty="0" err="1">
                <a:ea typeface="+mn-lt"/>
                <a:cs typeface="+mn-lt"/>
              </a:rPr>
              <a:t>adjudicateur</a:t>
            </a:r>
            <a:r>
              <a:rPr lang="en-US" sz="1600" i="1" dirty="0">
                <a:ea typeface="+mn-lt"/>
                <a:cs typeface="+mn-lt"/>
              </a:rPr>
              <a:t>, </a:t>
            </a:r>
            <a:r>
              <a:rPr lang="en-US" sz="1600" i="1" dirty="0" err="1">
                <a:ea typeface="+mn-lt"/>
                <a:cs typeface="+mn-lt"/>
              </a:rPr>
              <a:t>en</a:t>
            </a:r>
            <a:r>
              <a:rPr lang="en-US" sz="1600" i="1" dirty="0">
                <a:ea typeface="+mn-lt"/>
                <a:cs typeface="+mn-lt"/>
              </a:rPr>
              <a:t> </a:t>
            </a:r>
            <a:r>
              <a:rPr lang="en-US" sz="1600" i="1" dirty="0" err="1">
                <a:ea typeface="+mn-lt"/>
                <a:cs typeface="+mn-lt"/>
              </a:rPr>
              <a:t>réponse</a:t>
            </a:r>
            <a:r>
              <a:rPr lang="en-US" sz="1600" i="1" dirty="0">
                <a:ea typeface="+mn-lt"/>
                <a:cs typeface="+mn-lt"/>
              </a:rPr>
              <a:t> à </a:t>
            </a:r>
            <a:r>
              <a:rPr lang="en-US" sz="1600" i="1" dirty="0" err="1">
                <a:ea typeface="+mn-lt"/>
                <a:cs typeface="+mn-lt"/>
              </a:rPr>
              <a:t>ses</a:t>
            </a:r>
            <a:r>
              <a:rPr lang="en-US" sz="1600" i="1" dirty="0">
                <a:ea typeface="+mn-lt"/>
                <a:cs typeface="+mn-lt"/>
              </a:rPr>
              <a:t> </a:t>
            </a:r>
            <a:r>
              <a:rPr lang="en-US" sz="1600" i="1" dirty="0" err="1">
                <a:ea typeface="+mn-lt"/>
                <a:cs typeface="+mn-lt"/>
              </a:rPr>
              <a:t>demandes</a:t>
            </a:r>
            <a:r>
              <a:rPr lang="en-US" sz="1600" i="1" dirty="0">
                <a:ea typeface="+mn-lt"/>
                <a:cs typeface="+mn-lt"/>
              </a:rPr>
              <a:t> </a:t>
            </a:r>
            <a:r>
              <a:rPr lang="en-US" sz="1600" i="1" dirty="0" err="1">
                <a:ea typeface="+mn-lt"/>
                <a:cs typeface="+mn-lt"/>
              </a:rPr>
              <a:t>d’informations</a:t>
            </a:r>
            <a:r>
              <a:rPr lang="en-US" sz="1600" i="1" dirty="0">
                <a:ea typeface="+mn-lt"/>
                <a:cs typeface="+mn-lt"/>
              </a:rPr>
              <a:t>, un </a:t>
            </a:r>
            <a:r>
              <a:rPr lang="en-US" sz="1600" i="1" dirty="0" err="1">
                <a:ea typeface="+mn-lt"/>
                <a:cs typeface="+mn-lt"/>
              </a:rPr>
              <a:t>tel</a:t>
            </a:r>
            <a:r>
              <a:rPr lang="en-US" sz="1600" i="1" dirty="0">
                <a:ea typeface="+mn-lt"/>
                <a:cs typeface="+mn-lt"/>
              </a:rPr>
              <a:t> </a:t>
            </a:r>
            <a:r>
              <a:rPr lang="en-US" sz="1600" i="1" dirty="0" err="1">
                <a:ea typeface="+mn-lt"/>
                <a:cs typeface="+mn-lt"/>
              </a:rPr>
              <a:t>élément</a:t>
            </a:r>
            <a:r>
              <a:rPr lang="en-US" sz="1600" i="1" dirty="0">
                <a:ea typeface="+mn-lt"/>
                <a:cs typeface="+mn-lt"/>
              </a:rPr>
              <a:t> </a:t>
            </a:r>
            <a:r>
              <a:rPr lang="en-US" sz="1600" i="1" dirty="0" err="1">
                <a:ea typeface="+mn-lt"/>
                <a:cs typeface="+mn-lt"/>
              </a:rPr>
              <a:t>n’est</a:t>
            </a:r>
            <a:r>
              <a:rPr lang="en-US" sz="1600" i="1" dirty="0">
                <a:ea typeface="+mn-lt"/>
                <a:cs typeface="+mn-lt"/>
              </a:rPr>
              <a:t> pas, </a:t>
            </a:r>
            <a:r>
              <a:rPr lang="en-US" sz="1600" i="1" dirty="0" err="1">
                <a:ea typeface="+mn-lt"/>
                <a:cs typeface="+mn-lt"/>
              </a:rPr>
              <a:t>en</a:t>
            </a:r>
            <a:r>
              <a:rPr lang="en-US" sz="1600" i="1" dirty="0">
                <a:ea typeface="+mn-lt"/>
                <a:cs typeface="+mn-lt"/>
              </a:rPr>
              <a:t> soi, de nature à justifier la </a:t>
            </a:r>
            <a:r>
              <a:rPr lang="en-US" sz="1600" i="1" dirty="0" err="1">
                <a:ea typeface="+mn-lt"/>
                <a:cs typeface="+mn-lt"/>
              </a:rPr>
              <a:t>normalité</a:t>
            </a:r>
            <a:r>
              <a:rPr lang="en-US" sz="1600" i="1" dirty="0">
                <a:ea typeface="+mn-lt"/>
                <a:cs typeface="+mn-lt"/>
              </a:rPr>
              <a:t> d’un prix remis dans le cadre d’un </a:t>
            </a:r>
            <a:r>
              <a:rPr lang="en-US" sz="1600" i="1" dirty="0" err="1">
                <a:ea typeface="+mn-lt"/>
                <a:cs typeface="+mn-lt"/>
              </a:rPr>
              <a:t>autre</a:t>
            </a:r>
            <a:r>
              <a:rPr lang="en-US" sz="1600" i="1" dirty="0">
                <a:ea typeface="+mn-lt"/>
                <a:cs typeface="+mn-lt"/>
              </a:rPr>
              <a:t> </a:t>
            </a:r>
            <a:r>
              <a:rPr lang="en-US" sz="1600" i="1" dirty="0" err="1">
                <a:ea typeface="+mn-lt"/>
                <a:cs typeface="+mn-lt"/>
              </a:rPr>
              <a:t>marché</a:t>
            </a:r>
            <a:r>
              <a:rPr lang="en-US" sz="1600" i="1" dirty="0">
                <a:ea typeface="+mn-lt"/>
                <a:cs typeface="+mn-lt"/>
              </a:rPr>
              <a:t>. »</a:t>
            </a:r>
            <a:endParaRPr lang="en-US" sz="1600" i="1" dirty="0">
              <a:cs typeface="Arial" panose="020B0604020202020204"/>
            </a:endParaRPr>
          </a:p>
          <a:p>
            <a:pPr marL="0" indent="0">
              <a:buNone/>
            </a:pPr>
            <a:r>
              <a:rPr lang="en-US" sz="1600" i="1" dirty="0">
                <a:ea typeface="+mn-lt"/>
                <a:cs typeface="+mn-lt"/>
              </a:rPr>
              <a:t>« La </a:t>
            </a:r>
            <a:r>
              <a:rPr lang="en-US" sz="1600" i="1" dirty="0" err="1">
                <a:ea typeface="+mn-lt"/>
                <a:cs typeface="+mn-lt"/>
              </a:rPr>
              <a:t>partie</a:t>
            </a:r>
            <a:r>
              <a:rPr lang="en-US" sz="1600" i="1" dirty="0">
                <a:ea typeface="+mn-lt"/>
                <a:cs typeface="+mn-lt"/>
              </a:rPr>
              <a:t> adverse </a:t>
            </a:r>
            <a:r>
              <a:rPr lang="en-US" sz="1600" i="1" dirty="0" err="1">
                <a:ea typeface="+mn-lt"/>
                <a:cs typeface="+mn-lt"/>
              </a:rPr>
              <a:t>n’a</a:t>
            </a:r>
            <a:r>
              <a:rPr lang="en-US" sz="1600" i="1" dirty="0">
                <a:ea typeface="+mn-lt"/>
                <a:cs typeface="+mn-lt"/>
              </a:rPr>
              <a:t> pas à </a:t>
            </a:r>
            <a:r>
              <a:rPr lang="en-US" sz="1600" i="1" dirty="0" err="1">
                <a:ea typeface="+mn-lt"/>
                <a:cs typeface="+mn-lt"/>
              </a:rPr>
              <a:t>tenir</a:t>
            </a:r>
            <a:r>
              <a:rPr lang="en-US" sz="1600" i="1" dirty="0">
                <a:ea typeface="+mn-lt"/>
                <a:cs typeface="+mn-lt"/>
              </a:rPr>
              <a:t> </a:t>
            </a:r>
            <a:r>
              <a:rPr lang="en-US" sz="1600" i="1" dirty="0" err="1">
                <a:ea typeface="+mn-lt"/>
                <a:cs typeface="+mn-lt"/>
              </a:rPr>
              <a:t>compte</a:t>
            </a:r>
            <a:r>
              <a:rPr lang="en-US" sz="1600" i="1" dirty="0">
                <a:ea typeface="+mn-lt"/>
                <a:cs typeface="+mn-lt"/>
              </a:rPr>
              <a:t> des </a:t>
            </a:r>
            <a:r>
              <a:rPr lang="en-US" sz="1600" i="1" dirty="0" err="1">
                <a:ea typeface="+mn-lt"/>
                <a:cs typeface="+mn-lt"/>
              </a:rPr>
              <a:t>éléments</a:t>
            </a:r>
            <a:r>
              <a:rPr lang="en-US" sz="1600" i="1" dirty="0">
                <a:ea typeface="+mn-lt"/>
                <a:cs typeface="+mn-lt"/>
              </a:rPr>
              <a:t> non </a:t>
            </a:r>
            <a:r>
              <a:rPr lang="en-US" sz="1600" i="1" dirty="0" err="1">
                <a:ea typeface="+mn-lt"/>
                <a:cs typeface="+mn-lt"/>
              </a:rPr>
              <a:t>exprimés</a:t>
            </a:r>
            <a:r>
              <a:rPr lang="en-US" sz="1600" i="1" dirty="0">
                <a:ea typeface="+mn-lt"/>
                <a:cs typeface="+mn-lt"/>
              </a:rPr>
              <a:t> dans les </a:t>
            </a:r>
            <a:r>
              <a:rPr lang="en-US" sz="1600" i="1" dirty="0" err="1">
                <a:ea typeface="+mn-lt"/>
                <a:cs typeface="+mn-lt"/>
              </a:rPr>
              <a:t>courriers</a:t>
            </a:r>
            <a:r>
              <a:rPr lang="en-US" sz="1600" i="1" dirty="0">
                <a:ea typeface="+mn-lt"/>
                <a:cs typeface="+mn-lt"/>
              </a:rPr>
              <a:t> de justification du prix. (…) Il </a:t>
            </a:r>
            <a:r>
              <a:rPr lang="en-US" sz="1600" i="1" dirty="0" err="1">
                <a:ea typeface="+mn-lt"/>
                <a:cs typeface="+mn-lt"/>
              </a:rPr>
              <a:t>appartient</a:t>
            </a:r>
            <a:r>
              <a:rPr lang="en-US" sz="1600" i="1" dirty="0">
                <a:ea typeface="+mn-lt"/>
                <a:cs typeface="+mn-lt"/>
              </a:rPr>
              <a:t> au </a:t>
            </a:r>
            <a:r>
              <a:rPr lang="en-US" sz="1600" i="1" dirty="0" err="1">
                <a:ea typeface="+mn-lt"/>
                <a:cs typeface="+mn-lt"/>
              </a:rPr>
              <a:t>soumissionnaire</a:t>
            </a:r>
            <a:r>
              <a:rPr lang="en-US" sz="1600" i="1" dirty="0">
                <a:ea typeface="+mn-lt"/>
                <a:cs typeface="+mn-lt"/>
              </a:rPr>
              <a:t> </a:t>
            </a:r>
            <a:r>
              <a:rPr lang="en-US" sz="1600" i="1" dirty="0" err="1">
                <a:ea typeface="+mn-lt"/>
                <a:cs typeface="+mn-lt"/>
              </a:rPr>
              <a:t>invité</a:t>
            </a:r>
            <a:r>
              <a:rPr lang="en-US" sz="1600" i="1" dirty="0">
                <a:ea typeface="+mn-lt"/>
                <a:cs typeface="+mn-lt"/>
              </a:rPr>
              <a:t> à justifier </a:t>
            </a:r>
            <a:r>
              <a:rPr lang="en-US" sz="1600" i="1" dirty="0" err="1">
                <a:ea typeface="+mn-lt"/>
                <a:cs typeface="+mn-lt"/>
              </a:rPr>
              <a:t>l’un</a:t>
            </a:r>
            <a:r>
              <a:rPr lang="en-US" sz="1600" i="1" dirty="0">
                <a:ea typeface="+mn-lt"/>
                <a:cs typeface="+mn-lt"/>
              </a:rPr>
              <a:t> de </a:t>
            </a:r>
            <a:r>
              <a:rPr lang="en-US" sz="1600" i="1" dirty="0" err="1">
                <a:ea typeface="+mn-lt"/>
                <a:cs typeface="+mn-lt"/>
              </a:rPr>
              <a:t>ses</a:t>
            </a:r>
            <a:r>
              <a:rPr lang="en-US" sz="1600" i="1" dirty="0">
                <a:ea typeface="+mn-lt"/>
                <a:cs typeface="+mn-lt"/>
              </a:rPr>
              <a:t> prix </a:t>
            </a:r>
            <a:r>
              <a:rPr lang="en-US" sz="1600" i="1" dirty="0" err="1">
                <a:ea typeface="+mn-lt"/>
                <a:cs typeface="+mn-lt"/>
              </a:rPr>
              <a:t>unitaires</a:t>
            </a:r>
            <a:r>
              <a:rPr lang="en-US" sz="1600" i="1" dirty="0">
                <a:ea typeface="+mn-lt"/>
                <a:cs typeface="+mn-lt"/>
              </a:rPr>
              <a:t> de le faire de manière </a:t>
            </a:r>
            <a:r>
              <a:rPr lang="en-US" sz="1600" i="1" dirty="0" err="1">
                <a:ea typeface="+mn-lt"/>
                <a:cs typeface="+mn-lt"/>
              </a:rPr>
              <a:t>suffisamment</a:t>
            </a:r>
            <a:r>
              <a:rPr lang="en-US" sz="1600" i="1" dirty="0">
                <a:ea typeface="+mn-lt"/>
                <a:cs typeface="+mn-lt"/>
              </a:rPr>
              <a:t> </a:t>
            </a:r>
            <a:r>
              <a:rPr lang="en-US" sz="1600" i="1" dirty="0" err="1">
                <a:ea typeface="+mn-lt"/>
                <a:cs typeface="+mn-lt"/>
              </a:rPr>
              <a:t>précise</a:t>
            </a:r>
            <a:r>
              <a:rPr lang="en-US" sz="1600" i="1" dirty="0">
                <a:ea typeface="+mn-lt"/>
                <a:cs typeface="+mn-lt"/>
              </a:rPr>
              <a:t>, </a:t>
            </a:r>
            <a:r>
              <a:rPr lang="en-US" sz="1600" i="1" dirty="0" err="1">
                <a:ea typeface="+mn-lt"/>
                <a:cs typeface="+mn-lt"/>
              </a:rPr>
              <a:t>complète</a:t>
            </a:r>
            <a:r>
              <a:rPr lang="en-US" sz="1600" i="1" dirty="0">
                <a:ea typeface="+mn-lt"/>
                <a:cs typeface="+mn-lt"/>
              </a:rPr>
              <a:t> et </a:t>
            </a:r>
            <a:r>
              <a:rPr lang="en-US" sz="1600" i="1" dirty="0" err="1">
                <a:ea typeface="+mn-lt"/>
                <a:cs typeface="+mn-lt"/>
              </a:rPr>
              <a:t>claire</a:t>
            </a:r>
            <a:r>
              <a:rPr lang="en-US" sz="1600" i="1" dirty="0">
                <a:ea typeface="+mn-lt"/>
                <a:cs typeface="+mn-lt"/>
              </a:rPr>
              <a:t>. À </a:t>
            </a:r>
            <a:r>
              <a:rPr lang="en-US" sz="1600" i="1" dirty="0" err="1">
                <a:ea typeface="+mn-lt"/>
                <a:cs typeface="+mn-lt"/>
              </a:rPr>
              <a:t>défaut</a:t>
            </a:r>
            <a:r>
              <a:rPr lang="en-US" sz="1600" i="1" dirty="0">
                <a:ea typeface="+mn-lt"/>
                <a:cs typeface="+mn-lt"/>
              </a:rPr>
              <a:t>, le </a:t>
            </a:r>
            <a:r>
              <a:rPr lang="en-US" sz="1600" i="1" dirty="0" err="1">
                <a:ea typeface="+mn-lt"/>
                <a:cs typeface="+mn-lt"/>
              </a:rPr>
              <a:t>pouvoir</a:t>
            </a:r>
            <a:r>
              <a:rPr lang="en-US" sz="1600" i="1" dirty="0">
                <a:ea typeface="+mn-lt"/>
                <a:cs typeface="+mn-lt"/>
              </a:rPr>
              <a:t> </a:t>
            </a:r>
            <a:r>
              <a:rPr lang="en-US" sz="1600" i="1" dirty="0" err="1">
                <a:ea typeface="+mn-lt"/>
                <a:cs typeface="+mn-lt"/>
              </a:rPr>
              <a:t>adjudicateur</a:t>
            </a:r>
            <a:r>
              <a:rPr lang="en-US" sz="1600" i="1" dirty="0">
                <a:ea typeface="+mn-lt"/>
                <a:cs typeface="+mn-lt"/>
              </a:rPr>
              <a:t> ne </a:t>
            </a:r>
            <a:r>
              <a:rPr lang="en-US" sz="1600" i="1" dirty="0" err="1">
                <a:ea typeface="+mn-lt"/>
                <a:cs typeface="+mn-lt"/>
              </a:rPr>
              <a:t>commet</a:t>
            </a:r>
            <a:r>
              <a:rPr lang="en-US" sz="1600" i="1" dirty="0">
                <a:ea typeface="+mn-lt"/>
                <a:cs typeface="+mn-lt"/>
              </a:rPr>
              <a:t> pas </a:t>
            </a:r>
            <a:r>
              <a:rPr lang="en-US" sz="1600" i="1" dirty="0" err="1">
                <a:ea typeface="+mn-lt"/>
                <a:cs typeface="+mn-lt"/>
              </a:rPr>
              <a:t>d’erreur</a:t>
            </a:r>
            <a:r>
              <a:rPr lang="en-US" sz="1600" i="1" dirty="0">
                <a:ea typeface="+mn-lt"/>
                <a:cs typeface="+mn-lt"/>
              </a:rPr>
              <a:t> </a:t>
            </a:r>
            <a:r>
              <a:rPr lang="en-US" sz="1600" i="1" dirty="0" err="1">
                <a:ea typeface="+mn-lt"/>
                <a:cs typeface="+mn-lt"/>
              </a:rPr>
              <a:t>manifeste</a:t>
            </a:r>
            <a:r>
              <a:rPr lang="en-US" sz="1600" i="1" dirty="0">
                <a:ea typeface="+mn-lt"/>
                <a:cs typeface="+mn-lt"/>
              </a:rPr>
              <a:t> </a:t>
            </a:r>
            <a:r>
              <a:rPr lang="en-US" sz="1600" i="1" dirty="0" err="1">
                <a:ea typeface="+mn-lt"/>
                <a:cs typeface="+mn-lt"/>
              </a:rPr>
              <a:t>d’appréciation</a:t>
            </a:r>
            <a:r>
              <a:rPr lang="en-US" sz="1600" i="1" dirty="0">
                <a:ea typeface="+mn-lt"/>
                <a:cs typeface="+mn-lt"/>
              </a:rPr>
              <a:t> </a:t>
            </a:r>
            <a:r>
              <a:rPr lang="en-US" sz="1600" i="1" dirty="0" err="1">
                <a:ea typeface="+mn-lt"/>
                <a:cs typeface="+mn-lt"/>
              </a:rPr>
              <a:t>en</a:t>
            </a:r>
            <a:r>
              <a:rPr lang="en-US" sz="1600" i="1" dirty="0">
                <a:ea typeface="+mn-lt"/>
                <a:cs typeface="+mn-lt"/>
              </a:rPr>
              <a:t> </a:t>
            </a:r>
            <a:r>
              <a:rPr lang="en-US" sz="1600" i="1" dirty="0" err="1">
                <a:ea typeface="+mn-lt"/>
                <a:cs typeface="+mn-lt"/>
              </a:rPr>
              <a:t>considérant</a:t>
            </a:r>
            <a:r>
              <a:rPr lang="en-US" sz="1600" i="1" dirty="0">
                <a:ea typeface="+mn-lt"/>
                <a:cs typeface="+mn-lt"/>
              </a:rPr>
              <a:t> que le </a:t>
            </a:r>
            <a:r>
              <a:rPr lang="en-US" sz="1600" i="1" dirty="0" err="1">
                <a:ea typeface="+mn-lt"/>
                <a:cs typeface="+mn-lt"/>
              </a:rPr>
              <a:t>caractère</a:t>
            </a:r>
            <a:r>
              <a:rPr lang="en-US" sz="1600" i="1" dirty="0">
                <a:ea typeface="+mn-lt"/>
                <a:cs typeface="+mn-lt"/>
              </a:rPr>
              <a:t> normal d’un prix </a:t>
            </a:r>
            <a:r>
              <a:rPr lang="en-US" sz="1600" i="1" dirty="0" err="1">
                <a:ea typeface="+mn-lt"/>
                <a:cs typeface="+mn-lt"/>
              </a:rPr>
              <a:t>n’est</a:t>
            </a:r>
            <a:r>
              <a:rPr lang="en-US" sz="1600" i="1" dirty="0">
                <a:ea typeface="+mn-lt"/>
                <a:cs typeface="+mn-lt"/>
              </a:rPr>
              <a:t> pas </a:t>
            </a:r>
            <a:r>
              <a:rPr lang="en-US" sz="1600" i="1" dirty="0" err="1">
                <a:ea typeface="+mn-lt"/>
                <a:cs typeface="+mn-lt"/>
              </a:rPr>
              <a:t>démontré</a:t>
            </a:r>
            <a:r>
              <a:rPr lang="en-US" sz="1600" i="1" dirty="0">
                <a:ea typeface="+mn-lt"/>
                <a:cs typeface="+mn-lt"/>
              </a:rPr>
              <a:t>. »</a:t>
            </a:r>
            <a:endParaRPr lang="en-US" sz="1600" i="1" dirty="0">
              <a:cs typeface="Arial"/>
            </a:endParaRPr>
          </a:p>
          <a:p>
            <a:pPr marL="229870" indent="-229870"/>
            <a:endParaRPr lang="en-US" sz="1600" dirty="0">
              <a:cs typeface="Arial" panose="020B0604020202020204"/>
            </a:endParaRPr>
          </a:p>
        </p:txBody>
      </p:sp>
      <p:sp>
        <p:nvSpPr>
          <p:cNvPr id="4" name="Slide Number Placeholder 3">
            <a:extLst>
              <a:ext uri="{FF2B5EF4-FFF2-40B4-BE49-F238E27FC236}">
                <a16:creationId xmlns:a16="http://schemas.microsoft.com/office/drawing/2014/main" id="{B305EED5-07B9-BE8D-41DC-2277B3771DED}"/>
              </a:ext>
            </a:extLst>
          </p:cNvPr>
          <p:cNvSpPr>
            <a:spLocks noGrp="1"/>
          </p:cNvSpPr>
          <p:nvPr>
            <p:ph type="sldNum" sz="quarter" idx="12"/>
          </p:nvPr>
        </p:nvSpPr>
        <p:spPr/>
        <p:txBody>
          <a:bodyPr/>
          <a:lstStyle/>
          <a:p>
            <a:fld id="{F9591D4C-BB8F-AE46-BE73-C616F30BBC5B}" type="slidenum">
              <a:rPr lang="en-US" smtClean="0"/>
              <a:pPr/>
              <a:t>62</a:t>
            </a:fld>
            <a:endParaRPr lang="en-US"/>
          </a:p>
        </p:txBody>
      </p:sp>
      <p:sp>
        <p:nvSpPr>
          <p:cNvPr id="6" name="Title 5">
            <a:extLst>
              <a:ext uri="{FF2B5EF4-FFF2-40B4-BE49-F238E27FC236}">
                <a16:creationId xmlns:a16="http://schemas.microsoft.com/office/drawing/2014/main" id="{503C95EB-C885-3C60-22D3-00DEE0EC5197}"/>
              </a:ext>
            </a:extLst>
          </p:cNvPr>
          <p:cNvSpPr>
            <a:spLocks noGrp="1"/>
          </p:cNvSpPr>
          <p:nvPr>
            <p:ph type="title"/>
          </p:nvPr>
        </p:nvSpPr>
        <p:spPr>
          <a:xfrm>
            <a:off x="515939" y="1854200"/>
            <a:ext cx="11160124" cy="577153"/>
          </a:xfrm>
        </p:spPr>
        <p:txBody>
          <a:bodyPr/>
          <a:lstStyle/>
          <a:p>
            <a:r>
              <a:rPr lang="en-US" sz="2200" dirty="0" err="1">
                <a:solidFill>
                  <a:srgbClr val="0073CF"/>
                </a:solidFill>
                <a:latin typeface="Cambria"/>
                <a:ea typeface="Cambria"/>
              </a:rPr>
              <a:t>Réponse</a:t>
            </a:r>
            <a:r>
              <a:rPr lang="en-US" sz="2200" dirty="0">
                <a:solidFill>
                  <a:srgbClr val="0073CF"/>
                </a:solidFill>
                <a:latin typeface="Cambria"/>
                <a:ea typeface="Cambria"/>
              </a:rPr>
              <a:t> à la suite </a:t>
            </a:r>
            <a:r>
              <a:rPr lang="en-US" sz="2200" dirty="0" err="1">
                <a:solidFill>
                  <a:srgbClr val="0073CF"/>
                </a:solidFill>
                <a:latin typeface="Cambria"/>
                <a:ea typeface="Cambria"/>
              </a:rPr>
              <a:t>d'une</a:t>
            </a:r>
            <a:r>
              <a:rPr lang="en-US" sz="2200" dirty="0">
                <a:solidFill>
                  <a:srgbClr val="0073CF"/>
                </a:solidFill>
                <a:latin typeface="Cambria"/>
                <a:ea typeface="Cambria"/>
              </a:rPr>
              <a:t> </a:t>
            </a:r>
            <a:r>
              <a:rPr lang="en-US" sz="2200" dirty="0" err="1">
                <a:solidFill>
                  <a:srgbClr val="0073CF"/>
                </a:solidFill>
                <a:latin typeface="Cambria"/>
                <a:ea typeface="Cambria"/>
              </a:rPr>
              <a:t>demande</a:t>
            </a:r>
            <a:r>
              <a:rPr lang="en-US" sz="2200" dirty="0">
                <a:solidFill>
                  <a:srgbClr val="0073CF"/>
                </a:solidFill>
                <a:latin typeface="Cambria"/>
                <a:ea typeface="Cambria"/>
              </a:rPr>
              <a:t> de </a:t>
            </a:r>
            <a:r>
              <a:rPr lang="en-US" sz="2200" dirty="0" err="1">
                <a:solidFill>
                  <a:srgbClr val="0073CF"/>
                </a:solidFill>
                <a:latin typeface="Cambria"/>
                <a:ea typeface="Cambria"/>
              </a:rPr>
              <a:t>précision</a:t>
            </a:r>
            <a:r>
              <a:rPr lang="en-US" sz="2200" dirty="0">
                <a:solidFill>
                  <a:srgbClr val="0073CF"/>
                </a:solidFill>
                <a:latin typeface="Cambria"/>
                <a:ea typeface="Cambria"/>
              </a:rPr>
              <a:t> des prix et des </a:t>
            </a:r>
            <a:r>
              <a:rPr lang="en-US" sz="2200" dirty="0" err="1">
                <a:solidFill>
                  <a:srgbClr val="0073CF"/>
                </a:solidFill>
                <a:latin typeface="Cambria"/>
                <a:ea typeface="Cambria"/>
              </a:rPr>
              <a:t>coûts</a:t>
            </a:r>
            <a:endParaRPr lang="nl-BE" dirty="0">
              <a:latin typeface="Cambria"/>
            </a:endParaRPr>
          </a:p>
        </p:txBody>
      </p:sp>
      <p:sp>
        <p:nvSpPr>
          <p:cNvPr id="7" name="Footer Placeholder 6">
            <a:extLst>
              <a:ext uri="{FF2B5EF4-FFF2-40B4-BE49-F238E27FC236}">
                <a16:creationId xmlns:a16="http://schemas.microsoft.com/office/drawing/2014/main" id="{03C3C97E-7ADF-41B9-4657-07BB9D0B9729}"/>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ext Placeholder 1">
            <a:extLst>
              <a:ext uri="{FF2B5EF4-FFF2-40B4-BE49-F238E27FC236}">
                <a16:creationId xmlns:a16="http://schemas.microsoft.com/office/drawing/2014/main" id="{7A4ABF3B-7DE4-9A81-9949-DFB0A40678E0}"/>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1504962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2F80CD-53C2-A234-1C38-EDAF976493BD}"/>
              </a:ext>
            </a:extLst>
          </p:cNvPr>
          <p:cNvSpPr>
            <a:spLocks noGrp="1"/>
          </p:cNvSpPr>
          <p:nvPr>
            <p:ph sz="quarter" idx="18"/>
          </p:nvPr>
        </p:nvSpPr>
        <p:spPr>
          <a:xfrm>
            <a:off x="515939" y="2373661"/>
            <a:ext cx="11160124" cy="4426554"/>
          </a:xfrm>
        </p:spPr>
        <p:txBody>
          <a:bodyPr vert="horz" lIns="0" tIns="0" rIns="0" bIns="0" spcCol="137160" rtlCol="0" anchor="t">
            <a:noAutofit/>
          </a:bodyPr>
          <a:lstStyle/>
          <a:p>
            <a:pPr marL="229870" indent="-229870">
              <a:buClr>
                <a:schemeClr val="accent6"/>
              </a:buClr>
            </a:pPr>
            <a:r>
              <a:rPr lang="fr-FR" sz="1800" dirty="0">
                <a:cs typeface="Arial"/>
              </a:rPr>
              <a:t>Marché public divisé en plusieurs lots et concernant des services de gardiennage pour la période 2023-2027.</a:t>
            </a:r>
          </a:p>
          <a:p>
            <a:pPr marL="229870" indent="-229870">
              <a:buClr>
                <a:schemeClr val="accent6"/>
              </a:buClr>
            </a:pPr>
            <a:r>
              <a:rPr lang="fr-FR" sz="1800" dirty="0">
                <a:cs typeface="Arial"/>
              </a:rPr>
              <a:t>Le Conseil d'État commence par rappeler que </a:t>
            </a:r>
            <a:r>
              <a:rPr lang="fr-FR" sz="1800" i="1" dirty="0">
                <a:latin typeface="Arial"/>
                <a:cs typeface="Arial"/>
              </a:rPr>
              <a:t>«</a:t>
            </a:r>
            <a:r>
              <a:rPr lang="fr-FR" sz="1800" i="1" dirty="0">
                <a:latin typeface="Arial"/>
                <a:cs typeface="Times New Roman"/>
              </a:rPr>
              <a:t>Prima facie, l’article 36, §§ 1er à 5, de l’arrêté royal du 18 avril 2017 n’est, conformément à son paragraphe 6, pas applicable à la procédure de passation litigieuse, dès lors qu’il s’agit d’une </a:t>
            </a:r>
            <a:r>
              <a:rPr lang="fr-FR" sz="1800" b="1" i="1" dirty="0">
                <a:latin typeface="Arial"/>
                <a:cs typeface="Times New Roman"/>
              </a:rPr>
              <a:t>procédure négociée sans publication préalable</a:t>
            </a:r>
            <a:r>
              <a:rPr lang="fr-FR" sz="1800" i="1" dirty="0">
                <a:latin typeface="Arial"/>
                <a:cs typeface="Times New Roman"/>
              </a:rPr>
              <a:t> d’un montant i</a:t>
            </a:r>
            <a:r>
              <a:rPr lang="fr-FR" sz="1800" b="1" i="1" dirty="0">
                <a:latin typeface="Arial"/>
                <a:cs typeface="Times New Roman"/>
              </a:rPr>
              <a:t>nférieur au seuil européen</a:t>
            </a:r>
            <a:r>
              <a:rPr lang="fr-FR" sz="1800" i="1" dirty="0">
                <a:latin typeface="Arial"/>
                <a:cs typeface="Times New Roman"/>
              </a:rPr>
              <a:t>.</a:t>
            </a:r>
            <a:r>
              <a:rPr lang="fr-FR" sz="1800" i="1" dirty="0">
                <a:latin typeface="Arial"/>
                <a:cs typeface="Arial"/>
              </a:rPr>
              <a:t>»</a:t>
            </a:r>
            <a:endParaRPr lang="fr-FR" sz="1800" i="1" dirty="0">
              <a:latin typeface="Arial"/>
              <a:cs typeface="Times New Roman"/>
            </a:endParaRPr>
          </a:p>
          <a:p>
            <a:pPr marL="229870" indent="-229870">
              <a:buClr>
                <a:schemeClr val="accent6"/>
              </a:buClr>
            </a:pPr>
            <a:r>
              <a:rPr lang="fr-FR" sz="1800" i="1" dirty="0">
                <a:latin typeface="Arial"/>
                <a:cs typeface="Arial"/>
              </a:rPr>
              <a:t>« Cette circonstance n’emporte toutefois aucune conséquence sur l’obligation de procéder à la vérification des prix prévue par l’article 84 de la loi du 17 juin 2016 et les articles 33 et 35 de l’arrêté royal du 18 avril 2017.»</a:t>
            </a:r>
            <a:endParaRPr lang="fr-FR" sz="1800" i="1" dirty="0">
              <a:latin typeface="Arial"/>
              <a:cs typeface="Times New Roman"/>
            </a:endParaRPr>
          </a:p>
          <a:p>
            <a:pPr marL="229870" indent="-229870">
              <a:buClr>
                <a:schemeClr val="accent6"/>
              </a:buClr>
            </a:pPr>
            <a:endParaRPr lang="fr-FR" sz="1800" dirty="0">
              <a:latin typeface="Arial"/>
              <a:cs typeface="Arial"/>
            </a:endParaRPr>
          </a:p>
        </p:txBody>
      </p:sp>
      <p:sp>
        <p:nvSpPr>
          <p:cNvPr id="3" name="Text Placeholder 2">
            <a:extLst>
              <a:ext uri="{FF2B5EF4-FFF2-40B4-BE49-F238E27FC236}">
                <a16:creationId xmlns:a16="http://schemas.microsoft.com/office/drawing/2014/main" id="{2C84167D-FB7D-A821-B664-861E74E09BBB}"/>
              </a:ext>
            </a:extLst>
          </p:cNvPr>
          <p:cNvSpPr>
            <a:spLocks noGrp="1"/>
          </p:cNvSpPr>
          <p:nvPr>
            <p:ph type="body" idx="1"/>
          </p:nvPr>
        </p:nvSpPr>
        <p:spPr>
          <a:xfrm>
            <a:off x="515938" y="1832250"/>
            <a:ext cx="11160124" cy="435600"/>
          </a:xfrm>
        </p:spPr>
        <p:txBody>
          <a:bodyPr/>
          <a:lstStyle/>
          <a:p>
            <a:r>
              <a:rPr lang="fr-FR" b="0" dirty="0">
                <a:latin typeface="Cambria"/>
                <a:ea typeface="Cambria"/>
              </a:rPr>
              <a:t>Vérification des prix – Prix anormaux</a:t>
            </a:r>
            <a:endParaRPr lang="fr-FR" b="0" dirty="0"/>
          </a:p>
        </p:txBody>
      </p:sp>
      <p:sp>
        <p:nvSpPr>
          <p:cNvPr id="4" name="Slide Number Placeholder 3">
            <a:extLst>
              <a:ext uri="{FF2B5EF4-FFF2-40B4-BE49-F238E27FC236}">
                <a16:creationId xmlns:a16="http://schemas.microsoft.com/office/drawing/2014/main" id="{575A6832-4F82-A663-A42E-53594BE86D59}"/>
              </a:ext>
            </a:extLst>
          </p:cNvPr>
          <p:cNvSpPr>
            <a:spLocks noGrp="1"/>
          </p:cNvSpPr>
          <p:nvPr>
            <p:ph type="sldNum" sz="quarter" idx="12"/>
          </p:nvPr>
        </p:nvSpPr>
        <p:spPr/>
        <p:txBody>
          <a:bodyPr/>
          <a:lstStyle/>
          <a:p>
            <a:fld id="{F9591D4C-BB8F-AE46-BE73-C616F30BBC5B}" type="slidenum">
              <a:rPr lang="en-US" smtClean="0"/>
              <a:pPr/>
              <a:t>63</a:t>
            </a:fld>
            <a:endParaRPr lang="en-US"/>
          </a:p>
        </p:txBody>
      </p:sp>
      <p:sp>
        <p:nvSpPr>
          <p:cNvPr id="7" name="Footer Placeholder 6">
            <a:extLst>
              <a:ext uri="{FF2B5EF4-FFF2-40B4-BE49-F238E27FC236}">
                <a16:creationId xmlns:a16="http://schemas.microsoft.com/office/drawing/2014/main" id="{5FA983C8-6519-9A3D-3490-BAFFEACB9D07}"/>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13F26AAC-E76F-C835-6EE7-895D9DA1F1CF}"/>
              </a:ext>
            </a:extLst>
          </p:cNvPr>
          <p:cNvSpPr txBox="1">
            <a:spLocks/>
          </p:cNvSpPr>
          <p:nvPr/>
        </p:nvSpPr>
        <p:spPr>
          <a:xfrm>
            <a:off x="523151" y="761705"/>
            <a:ext cx="11160124"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a:t>
            </a:r>
            <a:r>
              <a:rPr lang="fr-FR" sz="2800" dirty="0" err="1">
                <a:solidFill>
                  <a:srgbClr val="0073CF"/>
                </a:solidFill>
              </a:rPr>
              <a:t>n°257.161</a:t>
            </a:r>
            <a:r>
              <a:rPr lang="fr-FR" sz="2800" dirty="0">
                <a:solidFill>
                  <a:srgbClr val="0073CF"/>
                </a:solidFill>
              </a:rPr>
              <a:t> du 7 août 2023, </a:t>
            </a:r>
            <a:r>
              <a:rPr lang="fr-FR" sz="2800" i="1" dirty="0">
                <a:solidFill>
                  <a:srgbClr val="0073CF"/>
                </a:solidFill>
              </a:rPr>
              <a:t>S.A. </a:t>
            </a:r>
            <a:r>
              <a:rPr lang="fr-FR" sz="2800" i="1" dirty="0" err="1">
                <a:solidFill>
                  <a:srgbClr val="0073CF"/>
                </a:solidFill>
              </a:rPr>
              <a:t>Seris</a:t>
            </a:r>
            <a:r>
              <a:rPr lang="fr-FR" sz="2800" i="1" dirty="0">
                <a:solidFill>
                  <a:srgbClr val="0073CF"/>
                </a:solidFill>
              </a:rPr>
              <a:t> Security </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3FCBDFE9-C4CC-7483-249F-2F01C1B4CD52}"/>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3403757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2D86B99A-F7C4-FD62-EF1D-7DC1A758CE25}"/>
              </a:ext>
            </a:extLst>
          </p:cNvPr>
          <p:cNvSpPr/>
          <p:nvPr/>
        </p:nvSpPr>
        <p:spPr>
          <a:xfrm>
            <a:off x="523151" y="4368390"/>
            <a:ext cx="11125269" cy="18488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5">
            <a:extLst>
              <a:ext uri="{FF2B5EF4-FFF2-40B4-BE49-F238E27FC236}">
                <a16:creationId xmlns:a16="http://schemas.microsoft.com/office/drawing/2014/main" id="{FB5CD492-2FD2-AB0B-AC35-0F649910025E}"/>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a:t>
            </a:r>
            <a:r>
              <a:rPr lang="fr-FR" sz="2800" dirty="0" err="1">
                <a:solidFill>
                  <a:srgbClr val="0073CF"/>
                </a:solidFill>
              </a:rPr>
              <a:t>n°257.161</a:t>
            </a:r>
            <a:r>
              <a:rPr lang="fr-FR" sz="2800" dirty="0">
                <a:solidFill>
                  <a:srgbClr val="0073CF"/>
                </a:solidFill>
              </a:rPr>
              <a:t> du 7 août 2023, </a:t>
            </a:r>
            <a:r>
              <a:rPr lang="fr-FR" sz="2800" i="1" dirty="0">
                <a:solidFill>
                  <a:srgbClr val="0073CF"/>
                </a:solidFill>
              </a:rPr>
              <a:t>S.A. </a:t>
            </a:r>
            <a:r>
              <a:rPr lang="fr-FR" sz="2800" i="1" dirty="0" err="1">
                <a:solidFill>
                  <a:srgbClr val="0073CF"/>
                </a:solidFill>
              </a:rPr>
              <a:t>Seris</a:t>
            </a:r>
            <a:r>
              <a:rPr lang="fr-FR" sz="2800" i="1" dirty="0">
                <a:solidFill>
                  <a:srgbClr val="0073CF"/>
                </a:solidFill>
              </a:rPr>
              <a:t> Security</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F353F96D-F83B-1B67-139B-6FDF8C2B41EA}"/>
              </a:ext>
            </a:extLst>
          </p:cNvPr>
          <p:cNvSpPr>
            <a:spLocks noGrp="1"/>
          </p:cNvSpPr>
          <p:nvPr>
            <p:ph sz="quarter" idx="18"/>
          </p:nvPr>
        </p:nvSpPr>
        <p:spPr>
          <a:xfrm>
            <a:off x="515939" y="2385939"/>
            <a:ext cx="11160124" cy="3854842"/>
          </a:xfrm>
        </p:spPr>
        <p:txBody>
          <a:bodyPr vert="horz" lIns="0" tIns="0" rIns="0" bIns="0" spcCol="137160" rtlCol="0" anchor="t">
            <a:noAutofit/>
          </a:bodyPr>
          <a:lstStyle/>
          <a:p>
            <a:pPr marL="0" indent="0">
              <a:buNone/>
            </a:pPr>
            <a:r>
              <a:rPr lang="fr-FR" sz="1800" dirty="0">
                <a:cs typeface="Arial"/>
              </a:rPr>
              <a:t>Toutefois, même si l'article 36, §§1er à 5 de l'arrêté royal du 18 avril 2017 ne s'applique pas à la procédure de passation litigieuse, </a:t>
            </a:r>
            <a:r>
              <a:rPr lang="fr-FR" sz="1800" b="1" dirty="0">
                <a:cs typeface="Arial"/>
              </a:rPr>
              <a:t>le CSC prévoyait</a:t>
            </a:r>
            <a:r>
              <a:rPr lang="fr-FR" sz="1800" dirty="0">
                <a:cs typeface="Arial"/>
              </a:rPr>
              <a:t>, en l'espèce, des </a:t>
            </a:r>
            <a:r>
              <a:rPr lang="fr-FR" sz="1800" b="1" dirty="0">
                <a:cs typeface="Arial"/>
              </a:rPr>
              <a:t>règles de procédure applicables à la vérification des prix</a:t>
            </a:r>
            <a:r>
              <a:rPr lang="fr-FR" sz="1800" dirty="0">
                <a:cs typeface="Arial"/>
              </a:rPr>
              <a:t>, et </a:t>
            </a:r>
            <a:r>
              <a:rPr lang="fr-FR" sz="1800" i="1" dirty="0">
                <a:cs typeface="Arial"/>
              </a:rPr>
              <a:t>« Celles-ci se rapprochent des règles reprises à l'article 36, §§1er et 2, précité, sans qu'il y soit prévu que son appréciation du caractère substantiel ou non des irrégularités constatées se limite aux hypothèses visées à l'article 76, §1er, alinéa 3, du même arrêté royal.»</a:t>
            </a:r>
          </a:p>
          <a:p>
            <a:pPr marL="0" indent="0">
              <a:buNone/>
            </a:pPr>
            <a:r>
              <a:rPr lang="fr-FR" sz="1800" i="1" dirty="0">
                <a:latin typeface="Arial"/>
                <a:cs typeface="Times New Roman"/>
              </a:rPr>
              <a:t>Le Rapport d’examen des offres expose ce qui suit : Art 36 : vérification des prix anormaux :</a:t>
            </a:r>
            <a:endParaRPr lang="fr-FR" sz="1800" i="1" dirty="0">
              <a:latin typeface="Arial"/>
              <a:cs typeface="Arial"/>
            </a:endParaRPr>
          </a:p>
          <a:p>
            <a:pPr marL="229870" indent="-229870"/>
            <a:endParaRPr lang="fr-FR" sz="1800" dirty="0">
              <a:cs typeface="Arial"/>
            </a:endParaRPr>
          </a:p>
          <a:p>
            <a:pPr marL="229870" indent="-229870"/>
            <a:endParaRPr lang="fr-FR" sz="1800" dirty="0"/>
          </a:p>
          <a:p>
            <a:pPr marL="229870" indent="-229870"/>
            <a:endParaRPr lang="fr-FR" sz="1800" dirty="0">
              <a:cs typeface="Arial"/>
            </a:endParaRPr>
          </a:p>
          <a:p>
            <a:pPr marL="229870" indent="-229870"/>
            <a:endParaRPr lang="fr-FR" sz="1800" dirty="0">
              <a:cs typeface="Arial"/>
            </a:endParaRPr>
          </a:p>
          <a:p>
            <a:pPr marL="229870" indent="-229870"/>
            <a:endParaRPr lang="fr-FR" sz="1800" dirty="0">
              <a:cs typeface="Arial"/>
            </a:endParaRPr>
          </a:p>
          <a:p>
            <a:pPr marL="229870" indent="-229870"/>
            <a:endParaRPr lang="fr-FR" sz="1800" dirty="0">
              <a:cs typeface="Arial"/>
            </a:endParaRPr>
          </a:p>
          <a:p>
            <a:pPr marL="229870" indent="-229870"/>
            <a:endParaRPr lang="fr-FR" sz="1800" dirty="0">
              <a:cs typeface="Arial"/>
            </a:endParaRPr>
          </a:p>
          <a:p>
            <a:pPr marL="229870" indent="-229870"/>
            <a:endParaRPr lang="fr-FR" sz="1800" dirty="0">
              <a:cs typeface="Arial"/>
            </a:endParaRPr>
          </a:p>
        </p:txBody>
      </p:sp>
      <p:sp>
        <p:nvSpPr>
          <p:cNvPr id="3" name="Text Placeholder 2">
            <a:extLst>
              <a:ext uri="{FF2B5EF4-FFF2-40B4-BE49-F238E27FC236}">
                <a16:creationId xmlns:a16="http://schemas.microsoft.com/office/drawing/2014/main" id="{0B2F55AE-7169-4844-3F65-430D720D76C4}"/>
              </a:ext>
            </a:extLst>
          </p:cNvPr>
          <p:cNvSpPr>
            <a:spLocks noGrp="1"/>
          </p:cNvSpPr>
          <p:nvPr>
            <p:ph type="body" idx="1"/>
          </p:nvPr>
        </p:nvSpPr>
        <p:spPr>
          <a:xfrm>
            <a:off x="515938" y="1843680"/>
            <a:ext cx="11160124" cy="435600"/>
          </a:xfrm>
        </p:spPr>
        <p:txBody>
          <a:bodyPr/>
          <a:lstStyle/>
          <a:p>
            <a:r>
              <a:rPr lang="fr-FR" b="0" dirty="0">
                <a:ea typeface="Cambria"/>
              </a:rPr>
              <a:t>Vérification des prix – Prix anormaux</a:t>
            </a:r>
            <a:endParaRPr lang="fr-FR" b="0" dirty="0"/>
          </a:p>
        </p:txBody>
      </p:sp>
      <p:sp>
        <p:nvSpPr>
          <p:cNvPr id="4" name="Slide Number Placeholder 3">
            <a:extLst>
              <a:ext uri="{FF2B5EF4-FFF2-40B4-BE49-F238E27FC236}">
                <a16:creationId xmlns:a16="http://schemas.microsoft.com/office/drawing/2014/main" id="{08D413ED-8913-34DC-20D8-BA88B28B029A}"/>
              </a:ext>
            </a:extLst>
          </p:cNvPr>
          <p:cNvSpPr>
            <a:spLocks noGrp="1"/>
          </p:cNvSpPr>
          <p:nvPr>
            <p:ph type="sldNum" sz="quarter" idx="12"/>
          </p:nvPr>
        </p:nvSpPr>
        <p:spPr/>
        <p:txBody>
          <a:bodyPr/>
          <a:lstStyle/>
          <a:p>
            <a:fld id="{F9591D4C-BB8F-AE46-BE73-C616F30BBC5B}" type="slidenum">
              <a:rPr lang="en-US" smtClean="0"/>
              <a:pPr/>
              <a:t>64</a:t>
            </a:fld>
            <a:endParaRPr lang="en-US"/>
          </a:p>
        </p:txBody>
      </p:sp>
      <p:sp>
        <p:nvSpPr>
          <p:cNvPr id="7" name="Footer Placeholder 6">
            <a:extLst>
              <a:ext uri="{FF2B5EF4-FFF2-40B4-BE49-F238E27FC236}">
                <a16:creationId xmlns:a16="http://schemas.microsoft.com/office/drawing/2014/main" id="{9165E01A-B427-8370-B1B6-BD66A7FB4DAF}"/>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ext Placeholder 1">
            <a:extLst>
              <a:ext uri="{FF2B5EF4-FFF2-40B4-BE49-F238E27FC236}">
                <a16:creationId xmlns:a16="http://schemas.microsoft.com/office/drawing/2014/main" id="{AE4233FF-004A-0A00-0B60-5C4820AB8A24}"/>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
        <p:nvSpPr>
          <p:cNvPr id="17" name="TextBox 16">
            <a:extLst>
              <a:ext uri="{FF2B5EF4-FFF2-40B4-BE49-F238E27FC236}">
                <a16:creationId xmlns:a16="http://schemas.microsoft.com/office/drawing/2014/main" id="{4986729D-D5DC-4B3B-6890-80894364AF92}"/>
              </a:ext>
            </a:extLst>
          </p:cNvPr>
          <p:cNvSpPr txBox="1"/>
          <p:nvPr/>
        </p:nvSpPr>
        <p:spPr>
          <a:xfrm>
            <a:off x="834390" y="4425540"/>
            <a:ext cx="10241280" cy="1646605"/>
          </a:xfrm>
          <a:prstGeom prst="rect">
            <a:avLst/>
          </a:prstGeom>
          <a:noFill/>
        </p:spPr>
        <p:txBody>
          <a:bodyPr wrap="square">
            <a:spAutoFit/>
          </a:bodyPr>
          <a:lstStyle/>
          <a:p>
            <a:pPr marL="0" indent="0">
              <a:buNone/>
            </a:pPr>
            <a:r>
              <a:rPr lang="fr-FR" sz="1600" i="1" dirty="0">
                <a:latin typeface="Arial"/>
                <a:cs typeface="Times New Roman"/>
              </a:rPr>
              <a:t>SERIS : Les réponses reçues à la demande de justifications des prix de SERIS SECURITY n’ont pas permis de comprendre les prix unitaires et par conséquent le prix global pour ce lot. (Pour rappel, les prix remis pour une intervention en urgence sont inférieurs aux prestations normales, alors qu’ils devraient a minima être équivalents).</a:t>
            </a:r>
            <a:endParaRPr lang="fr-FR" sz="1600" i="1" dirty="0">
              <a:latin typeface="Arial"/>
              <a:cs typeface="Arial"/>
            </a:endParaRPr>
          </a:p>
          <a:p>
            <a:pPr marL="0" indent="0">
              <a:spcBef>
                <a:spcPts val="600"/>
              </a:spcBef>
              <a:buNone/>
            </a:pPr>
            <a:r>
              <a:rPr lang="fr-FR" sz="1600" i="1" dirty="0">
                <a:latin typeface="Arial"/>
                <a:cs typeface="Times New Roman"/>
              </a:rPr>
              <a:t>(…) En conséquence, les prix unitaires et globaux de SERIS SECURITY sont considérés comme anormaux et l’offre est déclarée irrégulière de manière substantielle ».</a:t>
            </a:r>
            <a:endParaRPr lang="fr-FR" sz="1600" i="1" dirty="0">
              <a:latin typeface="Arial"/>
              <a:cs typeface="Arial"/>
            </a:endParaRPr>
          </a:p>
        </p:txBody>
      </p:sp>
    </p:spTree>
    <p:extLst>
      <p:ext uri="{BB962C8B-B14F-4D97-AF65-F5344CB8AC3E}">
        <p14:creationId xmlns:p14="http://schemas.microsoft.com/office/powerpoint/2010/main" val="34736936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928DDC-8345-210D-D943-7E3D48354D53}"/>
              </a:ext>
            </a:extLst>
          </p:cNvPr>
          <p:cNvSpPr>
            <a:spLocks noGrp="1"/>
          </p:cNvSpPr>
          <p:nvPr>
            <p:ph sz="quarter" idx="18"/>
          </p:nvPr>
        </p:nvSpPr>
        <p:spPr>
          <a:xfrm>
            <a:off x="515939" y="2396521"/>
            <a:ext cx="11160124" cy="4426554"/>
          </a:xfrm>
        </p:spPr>
        <p:txBody>
          <a:bodyPr vert="horz" lIns="0" tIns="0" rIns="0" bIns="0" spcCol="137160" rtlCol="0" anchor="t">
            <a:noAutofit/>
          </a:bodyPr>
          <a:lstStyle/>
          <a:p>
            <a:pPr marL="0" indent="0">
              <a:buNone/>
            </a:pPr>
            <a:r>
              <a:rPr lang="fr-FR" sz="1800" dirty="0">
                <a:cs typeface="Arial"/>
              </a:rPr>
              <a:t>Selon le </a:t>
            </a:r>
            <a:r>
              <a:rPr lang="fr-FR" sz="1800" dirty="0" err="1">
                <a:cs typeface="Arial"/>
              </a:rPr>
              <a:t>C.E</a:t>
            </a:r>
            <a:r>
              <a:rPr lang="fr-FR" sz="1800" dirty="0">
                <a:cs typeface="Arial"/>
              </a:rPr>
              <a:t>., </a:t>
            </a:r>
            <a:r>
              <a:rPr lang="fr-FR" sz="1800" i="1" dirty="0">
                <a:latin typeface="Arial"/>
                <a:cs typeface="Times New Roman"/>
              </a:rPr>
              <a:t>« La circonstance que c</a:t>
            </a:r>
            <a:r>
              <a:rPr lang="fr-FR" sz="1800" b="1" i="1" dirty="0">
                <a:latin typeface="Arial"/>
                <a:cs typeface="Times New Roman"/>
              </a:rPr>
              <a:t>ette motivation ne se réfère pas explicitement à l’une des hypothèses visées à l’article 76, § 1er, alinéa 3,</a:t>
            </a:r>
            <a:r>
              <a:rPr lang="fr-FR" sz="1800" i="1" dirty="0">
                <a:latin typeface="Arial"/>
                <a:cs typeface="Times New Roman"/>
              </a:rPr>
              <a:t> de l’arrêté royal du 18 avril 2017 </a:t>
            </a:r>
            <a:r>
              <a:rPr lang="fr-FR" sz="1800" b="1" i="1" dirty="0">
                <a:latin typeface="Arial"/>
                <a:cs typeface="Times New Roman"/>
              </a:rPr>
              <a:t>n’a pas pour conséquence de vicier l’acte attaqué</a:t>
            </a:r>
            <a:r>
              <a:rPr lang="fr-FR" sz="1800" i="1" dirty="0">
                <a:latin typeface="Arial"/>
                <a:cs typeface="Times New Roman"/>
              </a:rPr>
              <a:t>, lequel intervient plus largement dans le cadre de la vérification des prix prévue par les articles 84 de la loi du 17 juin 2016 et 33 et 35 de l’arrêté royal du 18 avril 2017, dont la p</a:t>
            </a:r>
            <a:r>
              <a:rPr lang="fr-FR" sz="1800" b="1" i="1" dirty="0">
                <a:latin typeface="Arial"/>
                <a:cs typeface="Times New Roman"/>
              </a:rPr>
              <a:t>rocédure a été précisée dans les prescriptions du cahier spécial des charges</a:t>
            </a:r>
            <a:r>
              <a:rPr lang="fr-FR" sz="1800" i="1" dirty="0">
                <a:latin typeface="Arial"/>
                <a:cs typeface="Times New Roman"/>
              </a:rPr>
              <a:t>. »</a:t>
            </a:r>
            <a:endParaRPr lang="fr-FR" sz="1800" i="1" dirty="0">
              <a:latin typeface="Arial"/>
              <a:cs typeface="Arial"/>
            </a:endParaRPr>
          </a:p>
          <a:p>
            <a:pPr marL="0" indent="0">
              <a:spcBef>
                <a:spcPts val="1800"/>
              </a:spcBef>
              <a:buNone/>
            </a:pPr>
            <a:r>
              <a:rPr lang="fr-FR" sz="1800" dirty="0">
                <a:latin typeface="Arial"/>
                <a:cs typeface="Times New Roman"/>
              </a:rPr>
              <a:t>La question de la motivation formelle de l’acte attaqué s’est également posée devant le Conseil d’Etat. A cet égard, le Conseil d’Etat estime que </a:t>
            </a:r>
            <a:r>
              <a:rPr lang="fr-FR" sz="1800" i="1" dirty="0">
                <a:latin typeface="Arial"/>
                <a:cs typeface="Times New Roman"/>
              </a:rPr>
              <a:t>« Lorsqu’est vérifié un </a:t>
            </a:r>
            <a:r>
              <a:rPr lang="fr-FR" sz="1800" b="1" i="1" dirty="0">
                <a:latin typeface="Arial"/>
                <a:cs typeface="Times New Roman"/>
              </a:rPr>
              <a:t>prix anormalement haut</a:t>
            </a:r>
            <a:r>
              <a:rPr lang="fr-FR" sz="1800" i="1" dirty="0">
                <a:latin typeface="Arial"/>
                <a:cs typeface="Times New Roman"/>
              </a:rPr>
              <a:t>, la question de l’égalité entre les soumissionnaires et celle de la libre concurrence ne se posent pas avec la même acuité. Dans cette hypothèse, il</a:t>
            </a:r>
            <a:r>
              <a:rPr lang="fr-FR" sz="1800" b="1" i="1" dirty="0">
                <a:latin typeface="Arial"/>
                <a:cs typeface="Times New Roman"/>
              </a:rPr>
              <a:t> semble qu’une attitude plus flexible du pouvoir adjudicateur dans l’acceptation des justifications de prix puisse être autorisée</a:t>
            </a:r>
            <a:r>
              <a:rPr lang="fr-FR" sz="1800" i="1" dirty="0">
                <a:latin typeface="Arial"/>
                <a:cs typeface="Times New Roman"/>
              </a:rPr>
              <a:t> et, dans la foulée, une</a:t>
            </a:r>
            <a:r>
              <a:rPr lang="fr-FR" sz="1800" b="1" i="1" dirty="0">
                <a:latin typeface="Arial"/>
                <a:cs typeface="Times New Roman"/>
              </a:rPr>
              <a:t> motivation plus succincte</a:t>
            </a:r>
            <a:r>
              <a:rPr lang="fr-FR" sz="1800" i="1" dirty="0">
                <a:latin typeface="Arial"/>
                <a:cs typeface="Times New Roman"/>
              </a:rPr>
              <a:t> des raisons qui l’ont déterminé à décider que certains prix qui apparaissent anormalement hauts sont finalement tenus pour normaux.» </a:t>
            </a:r>
            <a:endParaRPr lang="fr-FR" sz="1800" i="1" dirty="0">
              <a:latin typeface="Arial"/>
              <a:cs typeface="Arial"/>
            </a:endParaRPr>
          </a:p>
          <a:p>
            <a:pPr marL="229870" indent="-229870"/>
            <a:endParaRPr lang="fr-FR" sz="1800" dirty="0">
              <a:cs typeface="Arial"/>
            </a:endParaRPr>
          </a:p>
        </p:txBody>
      </p:sp>
      <p:sp>
        <p:nvSpPr>
          <p:cNvPr id="3" name="Text Placeholder 2">
            <a:extLst>
              <a:ext uri="{FF2B5EF4-FFF2-40B4-BE49-F238E27FC236}">
                <a16:creationId xmlns:a16="http://schemas.microsoft.com/office/drawing/2014/main" id="{5F2D33BD-FAF4-AF28-77A6-F41A7D17C572}"/>
              </a:ext>
            </a:extLst>
          </p:cNvPr>
          <p:cNvSpPr>
            <a:spLocks noGrp="1"/>
          </p:cNvSpPr>
          <p:nvPr>
            <p:ph type="body" idx="1"/>
          </p:nvPr>
        </p:nvSpPr>
        <p:spPr>
          <a:xfrm>
            <a:off x="515938" y="1820820"/>
            <a:ext cx="11160124" cy="435600"/>
          </a:xfrm>
        </p:spPr>
        <p:txBody>
          <a:bodyPr/>
          <a:lstStyle/>
          <a:p>
            <a:r>
              <a:rPr lang="fr-FR" b="0" dirty="0">
                <a:latin typeface="Cambria"/>
                <a:ea typeface="Cambria"/>
              </a:rPr>
              <a:t>Vérification des prix – Prix anormaux</a:t>
            </a:r>
            <a:endParaRPr lang="fr-FR" b="0" dirty="0">
              <a:latin typeface="Cambria"/>
            </a:endParaRPr>
          </a:p>
        </p:txBody>
      </p:sp>
      <p:sp>
        <p:nvSpPr>
          <p:cNvPr id="4" name="Slide Number Placeholder 3">
            <a:extLst>
              <a:ext uri="{FF2B5EF4-FFF2-40B4-BE49-F238E27FC236}">
                <a16:creationId xmlns:a16="http://schemas.microsoft.com/office/drawing/2014/main" id="{D0997105-B6CC-7763-2012-FEC150E3BDC2}"/>
              </a:ext>
            </a:extLst>
          </p:cNvPr>
          <p:cNvSpPr>
            <a:spLocks noGrp="1"/>
          </p:cNvSpPr>
          <p:nvPr>
            <p:ph type="sldNum" sz="quarter" idx="12"/>
          </p:nvPr>
        </p:nvSpPr>
        <p:spPr/>
        <p:txBody>
          <a:bodyPr/>
          <a:lstStyle/>
          <a:p>
            <a:fld id="{F9591D4C-BB8F-AE46-BE73-C616F30BBC5B}" type="slidenum">
              <a:rPr lang="en-US" smtClean="0"/>
              <a:pPr/>
              <a:t>65</a:t>
            </a:fld>
            <a:endParaRPr lang="en-US"/>
          </a:p>
        </p:txBody>
      </p:sp>
      <p:sp>
        <p:nvSpPr>
          <p:cNvPr id="7" name="Footer Placeholder 6">
            <a:extLst>
              <a:ext uri="{FF2B5EF4-FFF2-40B4-BE49-F238E27FC236}">
                <a16:creationId xmlns:a16="http://schemas.microsoft.com/office/drawing/2014/main" id="{30674196-ED0C-EF14-277A-344ADDA0523B}"/>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E4F4B6D1-E744-5BAF-557C-CBAEA7828EE1}"/>
              </a:ext>
            </a:extLst>
          </p:cNvPr>
          <p:cNvSpPr txBox="1">
            <a:spLocks/>
          </p:cNvSpPr>
          <p:nvPr/>
        </p:nvSpPr>
        <p:spPr>
          <a:xfrm>
            <a:off x="523151" y="761705"/>
            <a:ext cx="1051822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a:t>
            </a:r>
            <a:r>
              <a:rPr lang="fr-FR" sz="2800" dirty="0" err="1">
                <a:solidFill>
                  <a:srgbClr val="0073CF"/>
                </a:solidFill>
              </a:rPr>
              <a:t>n°257.161</a:t>
            </a:r>
            <a:r>
              <a:rPr lang="fr-FR" sz="2800" dirty="0">
                <a:solidFill>
                  <a:srgbClr val="0073CF"/>
                </a:solidFill>
              </a:rPr>
              <a:t> du 7 août 2023, </a:t>
            </a:r>
            <a:r>
              <a:rPr lang="fr-FR" sz="2800" i="1" dirty="0">
                <a:solidFill>
                  <a:srgbClr val="0073CF"/>
                </a:solidFill>
              </a:rPr>
              <a:t>S.A. </a:t>
            </a:r>
            <a:r>
              <a:rPr lang="fr-FR" sz="2800" i="1" dirty="0" err="1">
                <a:solidFill>
                  <a:srgbClr val="0073CF"/>
                </a:solidFill>
              </a:rPr>
              <a:t>Seris</a:t>
            </a:r>
            <a:r>
              <a:rPr lang="fr-FR" sz="2800" i="1" dirty="0">
                <a:solidFill>
                  <a:srgbClr val="0073CF"/>
                </a:solidFill>
              </a:rPr>
              <a:t> Security</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7744215B-8CFF-FFB6-1D49-921792CE0DA5}"/>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D. Vérification des prix et de coûts </a:t>
            </a:r>
          </a:p>
        </p:txBody>
      </p:sp>
    </p:spTree>
    <p:extLst>
      <p:ext uri="{BB962C8B-B14F-4D97-AF65-F5344CB8AC3E}">
        <p14:creationId xmlns:p14="http://schemas.microsoft.com/office/powerpoint/2010/main" val="184935314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D01BD-D77F-4246-A1D3-BA6BBF0B335A}"/>
              </a:ext>
            </a:extLst>
          </p:cNvPr>
          <p:cNvSpPr>
            <a:spLocks noGrp="1"/>
          </p:cNvSpPr>
          <p:nvPr>
            <p:ph type="title"/>
          </p:nvPr>
        </p:nvSpPr>
        <p:spPr/>
        <p:txBody>
          <a:bodyPr/>
          <a:lstStyle/>
          <a:p>
            <a:r>
              <a:rPr lang="fr-FR"/>
              <a:t>III. </a:t>
            </a:r>
            <a:r>
              <a:rPr lang="fr-FR" dirty="0"/>
              <a:t>La régularité des offres</a:t>
            </a:r>
          </a:p>
        </p:txBody>
      </p:sp>
      <p:sp>
        <p:nvSpPr>
          <p:cNvPr id="5" name="Slide Number Placeholder 4"/>
          <p:cNvSpPr>
            <a:spLocks noGrp="1"/>
          </p:cNvSpPr>
          <p:nvPr>
            <p:ph type="sldNum" sz="quarter" idx="4"/>
          </p:nvPr>
        </p:nvSpPr>
        <p:spPr/>
        <p:txBody>
          <a:bodyPr/>
          <a:lstStyle/>
          <a:p>
            <a:fld id="{F9591D4C-BB8F-AE46-BE73-C616F30BBC5B}" type="slidenum">
              <a:rPr lang="en-US" smtClean="0"/>
              <a:pPr/>
              <a:t>66</a:t>
            </a:fld>
            <a:endParaRPr lang="en-US"/>
          </a:p>
        </p:txBody>
      </p:sp>
      <p:pic>
        <p:nvPicPr>
          <p:cNvPr id="9" name="Picture Placeholder 8">
            <a:extLst>
              <a:ext uri="{FF2B5EF4-FFF2-40B4-BE49-F238E27FC236}">
                <a16:creationId xmlns:a16="http://schemas.microsoft.com/office/drawing/2014/main" id="{A6E3219B-9808-4221-BD95-7579AA9260BB}"/>
              </a:ext>
            </a:extLst>
          </p:cNvPr>
          <p:cNvPicPr>
            <a:picLocks noGrp="1" noChangeAspect="1"/>
          </p:cNvPicPr>
          <p:nvPr>
            <p:ph type="pic" sz="quarter" idx="18"/>
          </p:nvPr>
        </p:nvPicPr>
        <p:blipFill>
          <a:blip r:embed="rId2"/>
          <a:srcRect t="27062" b="27062"/>
          <a:stretch/>
        </p:blipFill>
        <p:spPr/>
      </p:pic>
      <p:sp>
        <p:nvSpPr>
          <p:cNvPr id="10" name="Footer Placeholder 9">
            <a:extLst>
              <a:ext uri="{FF2B5EF4-FFF2-40B4-BE49-F238E27FC236}">
                <a16:creationId xmlns:a16="http://schemas.microsoft.com/office/drawing/2014/main" id="{1BFE17A9-2DE8-4254-B770-EE80DE1509DA}"/>
              </a:ext>
            </a:extLst>
          </p:cNvPr>
          <p:cNvSpPr>
            <a:spLocks noGrp="1"/>
          </p:cNvSpPr>
          <p:nvPr>
            <p:ph type="ftr" sz="quarter" idx="3"/>
          </p:nvPr>
        </p:nvSpPr>
        <p:spPr/>
        <p:txBody>
          <a:bodyPr/>
          <a:lstStyle/>
          <a:p>
            <a:r>
              <a:rPr lang="en-US" dirty="0"/>
              <a:t>National Tender Day – 19 </a:t>
            </a:r>
            <a:r>
              <a:rPr lang="en-US" dirty="0" err="1"/>
              <a:t>octobre</a:t>
            </a:r>
            <a:r>
              <a:rPr lang="en-US" dirty="0"/>
              <a:t> 2023</a:t>
            </a:r>
          </a:p>
        </p:txBody>
      </p:sp>
      <p:sp>
        <p:nvSpPr>
          <p:cNvPr id="3" name="Title 1">
            <a:extLst>
              <a:ext uri="{FF2B5EF4-FFF2-40B4-BE49-F238E27FC236}">
                <a16:creationId xmlns:a16="http://schemas.microsoft.com/office/drawing/2014/main" id="{5D1B3651-C299-1265-9AFC-D1DAEB4A0335}"/>
              </a:ext>
            </a:extLst>
          </p:cNvPr>
          <p:cNvSpPr txBox="1">
            <a:spLocks/>
          </p:cNvSpPr>
          <p:nvPr/>
        </p:nvSpPr>
        <p:spPr>
          <a:xfrm>
            <a:off x="1159828" y="2258152"/>
            <a:ext cx="10969625" cy="41275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kern="1200">
                <a:solidFill>
                  <a:schemeClr val="accent5"/>
                </a:solidFill>
                <a:latin typeface="Cambria" panose="02040503050406030204" pitchFamily="18" charset="0"/>
                <a:ea typeface="+mj-ea"/>
                <a:cs typeface="+mj-cs"/>
              </a:defRPr>
            </a:lvl1pPr>
          </a:lstStyle>
          <a:p>
            <a:r>
              <a:rPr lang="fr-FR" dirty="0">
                <a:latin typeface="Cambria"/>
                <a:ea typeface="Cambria"/>
              </a:rPr>
              <a:t>E. Régularité et motivation formelle</a:t>
            </a:r>
            <a:endParaRPr lang="fr-FR" dirty="0">
              <a:ea typeface="Cambria" panose="02040503050406030204" pitchFamily="18" charset="0"/>
            </a:endParaRPr>
          </a:p>
        </p:txBody>
      </p:sp>
    </p:spTree>
    <p:extLst>
      <p:ext uri="{BB962C8B-B14F-4D97-AF65-F5344CB8AC3E}">
        <p14:creationId xmlns:p14="http://schemas.microsoft.com/office/powerpoint/2010/main" val="369477636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F125A-F9A7-4529-B083-D1B4AE57244F}"/>
              </a:ext>
            </a:extLst>
          </p:cNvPr>
          <p:cNvSpPr>
            <a:spLocks noGrp="1"/>
          </p:cNvSpPr>
          <p:nvPr>
            <p:ph sz="quarter" idx="18"/>
          </p:nvPr>
        </p:nvSpPr>
        <p:spPr>
          <a:xfrm>
            <a:off x="537203" y="2437453"/>
            <a:ext cx="11138859" cy="5016617"/>
          </a:xfrm>
        </p:spPr>
        <p:txBody>
          <a:bodyPr/>
          <a:lstStyle/>
          <a:p>
            <a:pPr marL="0" indent="0" hangingPunct="0">
              <a:spcAft>
                <a:spcPts val="1200"/>
              </a:spcAft>
              <a:buNone/>
            </a:pPr>
            <a:r>
              <a:rPr lang="fr-BE" sz="1800" dirty="0">
                <a:effectLst/>
                <a:ea typeface="Times New Roman" panose="02020603050405020304" pitchFamily="18" charset="0"/>
              </a:rPr>
              <a:t>À l’occasion de cette affaire, le Conseil d’État a fait quelques rappels au sujet de la motivation dans le cadre de la vérification des prix et des coûts.</a:t>
            </a:r>
          </a:p>
          <a:p>
            <a:pPr marL="0" indent="0" hangingPunct="0">
              <a:spcAft>
                <a:spcPts val="1200"/>
              </a:spcAft>
              <a:buNone/>
            </a:pPr>
            <a:r>
              <a:rPr lang="fr-BE" sz="1600" dirty="0">
                <a:effectLst/>
                <a:ea typeface="Times New Roman" panose="02020603050405020304" pitchFamily="18" charset="0"/>
              </a:rPr>
              <a:t>« </a:t>
            </a:r>
            <a:r>
              <a:rPr lang="fr-BE" sz="1600" i="1" dirty="0">
                <a:effectLst/>
                <a:ea typeface="Times New Roman" panose="02020603050405020304" pitchFamily="18" charset="0"/>
              </a:rPr>
              <a:t>Il peut certes être admis que, se référant à des justifications de prix, un pouvoir adjudicateur adopte, en raison d’impératifs liés à la confidentialité, une </a:t>
            </a:r>
            <a:r>
              <a:rPr lang="fr-BE" sz="1600" b="1" i="1" dirty="0">
                <a:effectLst/>
                <a:ea typeface="Times New Roman" panose="02020603050405020304" pitchFamily="18" charset="0"/>
              </a:rPr>
              <a:t>motivation en termes brefs</a:t>
            </a:r>
            <a:r>
              <a:rPr lang="fr-BE" sz="1600" i="1" dirty="0">
                <a:effectLst/>
                <a:ea typeface="Times New Roman" panose="02020603050405020304" pitchFamily="18" charset="0"/>
              </a:rPr>
              <a:t>, en demeurant allusif sur certaines raisons l’ayant amené à reconnaître la pertinence des justifications du prix. Une telle motivation ne peut toutefois être excessivement laconique et </a:t>
            </a:r>
            <a:r>
              <a:rPr lang="fr-BE" sz="1600" b="1" i="1" dirty="0">
                <a:effectLst/>
                <a:ea typeface="Times New Roman" panose="02020603050405020304" pitchFamily="18" charset="0"/>
              </a:rPr>
              <a:t>doit permettre, d’une part, de vérifier que le pouvoir adjudicateur a analysé les justifications invoquées avec soin et, d’autre part, de comprendre les raisons pour lesquelles il a admis ces justifications.</a:t>
            </a:r>
            <a:endParaRPr lang="fr-BE" sz="1600" b="1" dirty="0">
              <a:ea typeface="Times New Roman" panose="02020603050405020304" pitchFamily="18" charset="0"/>
            </a:endParaRPr>
          </a:p>
          <a:p>
            <a:pPr marL="0" indent="0" hangingPunct="0">
              <a:spcAft>
                <a:spcPts val="1200"/>
              </a:spcAft>
              <a:buNone/>
            </a:pPr>
            <a:r>
              <a:rPr lang="fr-BE" sz="1600" i="1" dirty="0">
                <a:effectLst/>
                <a:ea typeface="Times New Roman" panose="02020603050405020304" pitchFamily="18" charset="0"/>
              </a:rPr>
              <a:t>L’affirmation reprise au point 5 « Comparaison des offres et proposition d’attribution » du rapport d’examen des offres selon laquelle </a:t>
            </a:r>
            <a:r>
              <a:rPr lang="fr-BE" sz="1600" b="1" i="1" dirty="0">
                <a:effectLst/>
                <a:ea typeface="Times New Roman" panose="02020603050405020304" pitchFamily="18" charset="0"/>
              </a:rPr>
              <a:t>« L’auteur de projet a bien procédé à la vérification des prix » constitue une clause de style qui ne permet pas de démontrer l’analyse effective par le pouvoir adjudicateur des justifications avancées par la SA MATHIEU et qui ne permet pas plus de comprendre les raisons pour lesquelles ces justifications ont été admises.</a:t>
            </a:r>
            <a:r>
              <a:rPr lang="fr-BE" sz="1600" b="1" dirty="0">
                <a:ea typeface="Times New Roman" panose="02020603050405020304" pitchFamily="18" charset="0"/>
              </a:rPr>
              <a:t> </a:t>
            </a:r>
            <a:r>
              <a:rPr lang="fr-BE" sz="1600" b="1" i="1" dirty="0">
                <a:effectLst/>
                <a:ea typeface="Times New Roman" panose="02020603050405020304" pitchFamily="18" charset="0"/>
              </a:rPr>
              <a:t>Les pièces de la procédure ne contiennent aucun élément qui permettrait d’attester l’effectivité de l’examen des justifications de prix soumises par la société MATHIEU, auquel la partie adverse était tenue de procéder</a:t>
            </a:r>
            <a:r>
              <a:rPr lang="fr-BE" sz="1600" b="1" dirty="0">
                <a:effectLst/>
                <a:ea typeface="Times New Roman" panose="02020603050405020304" pitchFamily="18" charset="0"/>
              </a:rPr>
              <a:t>. »</a:t>
            </a:r>
          </a:p>
        </p:txBody>
      </p:sp>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dirty="0" smtClean="0"/>
              <a:pPr/>
              <a:t>67</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5" name="Text Placeholder 2">
            <a:extLst>
              <a:ext uri="{FF2B5EF4-FFF2-40B4-BE49-F238E27FC236}">
                <a16:creationId xmlns:a16="http://schemas.microsoft.com/office/drawing/2014/main" id="{AE94E22B-8B11-D64C-E913-DA5E3F291B88}"/>
              </a:ext>
            </a:extLst>
          </p:cNvPr>
          <p:cNvSpPr>
            <a:spLocks noGrp="1"/>
          </p:cNvSpPr>
          <p:nvPr>
            <p:ph type="body" idx="1"/>
          </p:nvPr>
        </p:nvSpPr>
        <p:spPr>
          <a:xfrm>
            <a:off x="543480" y="1822335"/>
            <a:ext cx="11160124" cy="435600"/>
          </a:xfrm>
        </p:spPr>
        <p:txBody>
          <a:bodyPr>
            <a:normAutofit/>
          </a:bodyPr>
          <a:lstStyle/>
          <a:p>
            <a:pPr algn="just"/>
            <a:r>
              <a:rPr lang="fr-BE" b="0" dirty="0">
                <a:latin typeface="Cambria"/>
                <a:ea typeface="Cambria"/>
                <a:cs typeface="Arial"/>
              </a:rPr>
              <a:t>Motivation dans le cadre de la vérification des prix et des coûts</a:t>
            </a:r>
            <a:endParaRPr lang="en-US" b="0" dirty="0">
              <a:latin typeface="Cambria"/>
            </a:endParaRPr>
          </a:p>
          <a:p>
            <a:endParaRPr lang="fr-BE" b="0" dirty="0">
              <a:ea typeface="Cambria"/>
              <a:cs typeface="Arial"/>
            </a:endParaRPr>
          </a:p>
        </p:txBody>
      </p:sp>
      <p:sp>
        <p:nvSpPr>
          <p:cNvPr id="3" name="Title 5">
            <a:extLst>
              <a:ext uri="{FF2B5EF4-FFF2-40B4-BE49-F238E27FC236}">
                <a16:creationId xmlns:a16="http://schemas.microsoft.com/office/drawing/2014/main" id="{2A0C4A11-EBCD-FF0E-B34A-0EED03C3E349}"/>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254.733 du 12 octobre 2022, </a:t>
            </a:r>
            <a:r>
              <a:rPr lang="fr-FR" sz="2800" i="1" dirty="0" err="1">
                <a:solidFill>
                  <a:srgbClr val="0073CF"/>
                </a:solidFill>
              </a:rPr>
              <a:t>S.R.L</a:t>
            </a:r>
            <a:r>
              <a:rPr lang="fr-FR" sz="2800" i="1" dirty="0">
                <a:solidFill>
                  <a:srgbClr val="0073CF"/>
                </a:solidFill>
              </a:rPr>
              <a:t>. </a:t>
            </a:r>
            <a:r>
              <a:rPr lang="fr-FR" sz="2800" i="1" dirty="0" err="1">
                <a:solidFill>
                  <a:srgbClr val="0073CF"/>
                </a:solidFill>
              </a:rPr>
              <a:t>ROBERTY</a:t>
            </a:r>
            <a:r>
              <a:rPr lang="fr-FR" sz="2800" i="1" dirty="0">
                <a:solidFill>
                  <a:srgbClr val="0073CF"/>
                </a:solidFill>
              </a:rPr>
              <a:t> </a:t>
            </a:r>
            <a:br>
              <a:rPr lang="fr-FR" sz="2800" i="1" dirty="0">
                <a:solidFill>
                  <a:srgbClr val="0073CF"/>
                </a:solidFill>
              </a:rPr>
            </a:br>
            <a:r>
              <a:rPr lang="fr-FR" sz="2800" dirty="0">
                <a:solidFill>
                  <a:srgbClr val="0073CF"/>
                </a:solidFill>
              </a:rPr>
              <a:t>(annulation)</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1B2EE865-3E1F-53AE-E0F9-83C51137FCEE}"/>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E. Régularité et motivation formelle</a:t>
            </a:r>
          </a:p>
        </p:txBody>
      </p:sp>
    </p:spTree>
    <p:extLst>
      <p:ext uri="{BB962C8B-B14F-4D97-AF65-F5344CB8AC3E}">
        <p14:creationId xmlns:p14="http://schemas.microsoft.com/office/powerpoint/2010/main" val="347550706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9032A8-3953-F1BB-8184-BE2C10D31930}"/>
              </a:ext>
            </a:extLst>
          </p:cNvPr>
          <p:cNvSpPr>
            <a:spLocks noGrp="1"/>
          </p:cNvSpPr>
          <p:nvPr>
            <p:ph sz="quarter" idx="18"/>
          </p:nvPr>
        </p:nvSpPr>
        <p:spPr>
          <a:xfrm>
            <a:off x="515939" y="2385090"/>
            <a:ext cx="11160124" cy="4714627"/>
          </a:xfrm>
        </p:spPr>
        <p:txBody>
          <a:bodyPr vert="horz" lIns="0" tIns="0" rIns="0" bIns="0" spcCol="137160" rtlCol="0" anchor="t">
            <a:noAutofit/>
          </a:bodyPr>
          <a:lstStyle/>
          <a:p>
            <a:pPr marL="0" indent="0">
              <a:buNone/>
            </a:pPr>
            <a:r>
              <a:rPr lang="fr-BE" sz="1800" dirty="0"/>
              <a:t>L’objet du marché était la rénovation d’une école à la suite des inondations ayant eu lieu durant l’été 2021 dans la Ville de Verviers et la location de 124 containeurs. </a:t>
            </a:r>
            <a:endParaRPr lang="en-US" sz="1800" dirty="0"/>
          </a:p>
          <a:p>
            <a:pPr marL="0" indent="0">
              <a:buNone/>
            </a:pPr>
            <a:r>
              <a:rPr lang="fr-BE" sz="1600" dirty="0"/>
              <a:t>« </a:t>
            </a:r>
            <a:r>
              <a:rPr lang="fr-BE" sz="1600" i="1" dirty="0"/>
              <a:t>En substance, le moyen critique l’acte attaqué, en tant que celui-ci retient la régularité de l’offre de l’intervenante. Il reproche, en particulier, à la partie adverse d’avoir manqué à son obligation de motivation formelle en adoptant cette décision sur la régularité de l’offre de l’intervenante </a:t>
            </a:r>
            <a:r>
              <a:rPr lang="fr-BE" sz="1600" dirty="0"/>
              <a:t>».</a:t>
            </a:r>
            <a:endParaRPr lang="fr-BE" sz="1600" dirty="0">
              <a:cs typeface="Arial"/>
            </a:endParaRPr>
          </a:p>
          <a:p>
            <a:pPr marL="0" indent="0" algn="l">
              <a:buNone/>
            </a:pPr>
            <a:r>
              <a:rPr lang="fr-BE" sz="1600" b="0" i="0" u="none" strike="noStrike" baseline="0" dirty="0">
                <a:solidFill>
                  <a:srgbClr val="000000"/>
                </a:solidFill>
                <a:latin typeface="TimesNewRoman"/>
              </a:rPr>
              <a:t>« </a:t>
            </a:r>
            <a:r>
              <a:rPr lang="fr-BE" sz="1600" b="0" i="1" u="none" strike="noStrike" baseline="0" dirty="0">
                <a:solidFill>
                  <a:srgbClr val="000000"/>
                </a:solidFill>
                <a:latin typeface="+mj-lt"/>
              </a:rPr>
              <a:t>Pour répondre au moyen, il doit, avant tout, être rappelé que </a:t>
            </a:r>
            <a:r>
              <a:rPr lang="fr-BE" sz="1600" b="1" i="1" u="none" strike="noStrike" baseline="0" dirty="0">
                <a:solidFill>
                  <a:srgbClr val="000000"/>
                </a:solidFill>
                <a:latin typeface="+mj-lt"/>
              </a:rPr>
              <a:t>l'obligation de motivation formelle</a:t>
            </a:r>
            <a:r>
              <a:rPr lang="fr-BE" sz="1600" b="0" i="1" u="none" strike="noStrike" baseline="0" dirty="0">
                <a:solidFill>
                  <a:srgbClr val="000000"/>
                </a:solidFill>
                <a:latin typeface="+mj-lt"/>
              </a:rPr>
              <a:t>, à laquelle l’autorité adjudicatrice est tenue en vertu des dispositions dont la violation est invoquée par le moyen, répond à une </a:t>
            </a:r>
            <a:r>
              <a:rPr lang="fr-BE" sz="1600" b="1" i="1" u="none" strike="noStrike" baseline="0" dirty="0">
                <a:solidFill>
                  <a:srgbClr val="000000"/>
                </a:solidFill>
                <a:latin typeface="+mj-lt"/>
              </a:rPr>
              <a:t>double exigence </a:t>
            </a:r>
            <a:r>
              <a:rPr lang="fr-BE" sz="1600" b="0" i="1" u="none" strike="noStrike" baseline="0" dirty="0">
                <a:solidFill>
                  <a:srgbClr val="000000"/>
                </a:solidFill>
                <a:latin typeface="+mj-lt"/>
              </a:rPr>
              <a:t>: elle doit permettre non seulement au </a:t>
            </a:r>
            <a:r>
              <a:rPr lang="fr-BE" sz="1600" b="1" i="1" u="none" strike="noStrike" baseline="0" dirty="0">
                <a:solidFill>
                  <a:srgbClr val="000000"/>
                </a:solidFill>
                <a:latin typeface="+mj-lt"/>
              </a:rPr>
              <a:t>destinataire de l'acte de comprendre les raisons </a:t>
            </a:r>
            <a:r>
              <a:rPr lang="fr-BE" sz="1600" b="0" i="1" u="none" strike="noStrike" baseline="0" dirty="0">
                <a:solidFill>
                  <a:srgbClr val="000000"/>
                </a:solidFill>
                <a:latin typeface="+mj-lt"/>
              </a:rPr>
              <a:t>qui ont amené l'autorité à adopter celui-ci, mais </a:t>
            </a:r>
            <a:r>
              <a:rPr lang="fr-BE" sz="1600" b="1" i="1" u="none" strike="noStrike" baseline="0" dirty="0">
                <a:solidFill>
                  <a:srgbClr val="000000"/>
                </a:solidFill>
                <a:latin typeface="+mj-lt"/>
              </a:rPr>
              <a:t>également au Conseil d'État de contrôler l'exactitude, l'admissibilité et la pertinence des motifs exprimés dans la décision</a:t>
            </a:r>
            <a:r>
              <a:rPr lang="fr-BE" sz="1600" b="0" i="1" u="none" strike="noStrike" baseline="0" dirty="0">
                <a:solidFill>
                  <a:srgbClr val="000000"/>
                </a:solidFill>
                <a:latin typeface="+mj-lt"/>
              </a:rPr>
              <a:t>. Les motifs exprimés dans un acte administratif doivent être </a:t>
            </a:r>
            <a:r>
              <a:rPr lang="fr-BE" sz="1600" b="1" i="1" u="none" strike="noStrike" baseline="0" dirty="0">
                <a:solidFill>
                  <a:srgbClr val="000000"/>
                </a:solidFill>
                <a:latin typeface="+mj-lt"/>
              </a:rPr>
              <a:t>exacts</a:t>
            </a:r>
            <a:r>
              <a:rPr lang="fr-BE" sz="1600" b="0" i="1" u="none" strike="noStrike" baseline="0" dirty="0">
                <a:solidFill>
                  <a:srgbClr val="000000"/>
                </a:solidFill>
                <a:latin typeface="+mj-lt"/>
              </a:rPr>
              <a:t> et </a:t>
            </a:r>
            <a:r>
              <a:rPr lang="fr-BE" sz="1600" b="1" i="1" u="none" strike="noStrike" baseline="0" dirty="0">
                <a:solidFill>
                  <a:srgbClr val="000000"/>
                </a:solidFill>
                <a:latin typeface="+mj-lt"/>
              </a:rPr>
              <a:t>reposer </a:t>
            </a:r>
            <a:r>
              <a:rPr lang="fr-BE" sz="1600" b="0" i="1" u="none" strike="noStrike" baseline="0" dirty="0">
                <a:solidFill>
                  <a:srgbClr val="000000"/>
                </a:solidFill>
                <a:latin typeface="+mj-lt"/>
              </a:rPr>
              <a:t>sur les éléments du dossier administratif, celui-ci permettant de vérifier que les éléments retenus ne sont pas inexacts. La motivation d'une décision doit être </a:t>
            </a:r>
            <a:r>
              <a:rPr lang="fr-BE" sz="1600" b="1" i="1" u="none" strike="noStrike" baseline="0" dirty="0">
                <a:solidFill>
                  <a:srgbClr val="000000"/>
                </a:solidFill>
                <a:latin typeface="+mj-lt"/>
              </a:rPr>
              <a:t>claire, complète, précise et adéquate afin que les intéressés puissent vérifier qu'elle a été précédée d'un examen des circonstances de l'espèce</a:t>
            </a:r>
            <a:r>
              <a:rPr lang="fr-BE" sz="1600" b="0" i="1" u="none" strike="noStrike" baseline="0" dirty="0">
                <a:solidFill>
                  <a:srgbClr val="000000"/>
                </a:solidFill>
                <a:latin typeface="+mj-lt"/>
              </a:rPr>
              <a:t>. L'étendue nécessaire de la motivation dépend des circonstances lesquelles la décision est prise</a:t>
            </a:r>
            <a:r>
              <a:rPr lang="fr-BE" sz="1600" b="0" i="0" u="none" strike="noStrike" baseline="0" dirty="0">
                <a:solidFill>
                  <a:srgbClr val="000000"/>
                </a:solidFill>
                <a:latin typeface="+mj-lt"/>
              </a:rPr>
              <a:t> </a:t>
            </a:r>
            <a:r>
              <a:rPr lang="fr-BE" sz="1600" dirty="0">
                <a:solidFill>
                  <a:srgbClr val="000000"/>
                </a:solidFill>
                <a:latin typeface="TimesNewRoman"/>
              </a:rPr>
              <a:t>».</a:t>
            </a:r>
            <a:endParaRPr lang="fr-BE" sz="1800" dirty="0">
              <a:cs typeface="Arial" panose="020B0604020202020204"/>
            </a:endParaRPr>
          </a:p>
        </p:txBody>
      </p:sp>
      <p:sp>
        <p:nvSpPr>
          <p:cNvPr id="3" name="Text Placeholder 2">
            <a:extLst>
              <a:ext uri="{FF2B5EF4-FFF2-40B4-BE49-F238E27FC236}">
                <a16:creationId xmlns:a16="http://schemas.microsoft.com/office/drawing/2014/main" id="{67F73BA9-FFF0-92A7-C1CA-63636BB64B73}"/>
              </a:ext>
            </a:extLst>
          </p:cNvPr>
          <p:cNvSpPr>
            <a:spLocks noGrp="1"/>
          </p:cNvSpPr>
          <p:nvPr>
            <p:ph type="body" idx="1"/>
          </p:nvPr>
        </p:nvSpPr>
        <p:spPr>
          <a:xfrm>
            <a:off x="515938" y="1832250"/>
            <a:ext cx="11160124" cy="435600"/>
          </a:xfrm>
        </p:spPr>
        <p:txBody>
          <a:bodyPr/>
          <a:lstStyle/>
          <a:p>
            <a:r>
              <a:rPr lang="fr-BE" b="0" dirty="0">
                <a:latin typeface="Cambria"/>
                <a:ea typeface="Cambria"/>
              </a:rPr>
              <a:t>Régularité et motivation formelle</a:t>
            </a:r>
            <a:endParaRPr lang="fr-BE" b="0" dirty="0"/>
          </a:p>
        </p:txBody>
      </p:sp>
      <p:sp>
        <p:nvSpPr>
          <p:cNvPr id="4" name="Slide Number Placeholder 3">
            <a:extLst>
              <a:ext uri="{FF2B5EF4-FFF2-40B4-BE49-F238E27FC236}">
                <a16:creationId xmlns:a16="http://schemas.microsoft.com/office/drawing/2014/main" id="{CDB6CC61-0490-6046-E1DE-DFC5C2D17AC9}"/>
              </a:ext>
            </a:extLst>
          </p:cNvPr>
          <p:cNvSpPr>
            <a:spLocks noGrp="1"/>
          </p:cNvSpPr>
          <p:nvPr>
            <p:ph type="sldNum" sz="quarter" idx="12"/>
          </p:nvPr>
        </p:nvSpPr>
        <p:spPr/>
        <p:txBody>
          <a:bodyPr/>
          <a:lstStyle/>
          <a:p>
            <a:fld id="{F9591D4C-BB8F-AE46-BE73-C616F30BBC5B}" type="slidenum">
              <a:rPr lang="en-US" smtClean="0"/>
              <a:pPr/>
              <a:t>68</a:t>
            </a:fld>
            <a:endParaRPr lang="en-US"/>
          </a:p>
        </p:txBody>
      </p:sp>
      <p:sp>
        <p:nvSpPr>
          <p:cNvPr id="7" name="Footer Placeholder 6">
            <a:extLst>
              <a:ext uri="{FF2B5EF4-FFF2-40B4-BE49-F238E27FC236}">
                <a16:creationId xmlns:a16="http://schemas.microsoft.com/office/drawing/2014/main" id="{99E24CDD-195E-3C6A-8B9F-F464DCB8B392}"/>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9E4C13F2-0A60-369C-53A2-DEE074639851}"/>
              </a:ext>
            </a:extLst>
          </p:cNvPr>
          <p:cNvSpPr txBox="1">
            <a:spLocks/>
          </p:cNvSpPr>
          <p:nvPr/>
        </p:nvSpPr>
        <p:spPr>
          <a:xfrm>
            <a:off x="523151" y="761705"/>
            <a:ext cx="10705741"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256.032 du 15 mars 2023, </a:t>
            </a:r>
            <a:r>
              <a:rPr lang="fr-FR" sz="2800" i="1" dirty="0">
                <a:solidFill>
                  <a:srgbClr val="0073CF"/>
                </a:solidFill>
              </a:rPr>
              <a:t>S.A. DEGOTTE</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7D2CE518-6726-0A30-4AEC-A4479CE4C6E0}"/>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E. Régularité et motivation formelle</a:t>
            </a:r>
          </a:p>
        </p:txBody>
      </p:sp>
    </p:spTree>
    <p:extLst>
      <p:ext uri="{BB962C8B-B14F-4D97-AF65-F5344CB8AC3E}">
        <p14:creationId xmlns:p14="http://schemas.microsoft.com/office/powerpoint/2010/main" val="383175956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9032A8-3953-F1BB-8184-BE2C10D31930}"/>
              </a:ext>
            </a:extLst>
          </p:cNvPr>
          <p:cNvSpPr>
            <a:spLocks noGrp="1"/>
          </p:cNvSpPr>
          <p:nvPr>
            <p:ph sz="quarter" idx="18"/>
          </p:nvPr>
        </p:nvSpPr>
        <p:spPr>
          <a:xfrm>
            <a:off x="537203" y="2407950"/>
            <a:ext cx="11138859" cy="4714627"/>
          </a:xfrm>
        </p:spPr>
        <p:txBody>
          <a:bodyPr vert="horz" lIns="0" tIns="0" rIns="0" bIns="0" spcCol="137160" rtlCol="0" anchor="t">
            <a:noAutofit/>
          </a:bodyPr>
          <a:lstStyle/>
          <a:p>
            <a:pPr marL="0" indent="0">
              <a:buNone/>
            </a:pPr>
            <a:r>
              <a:rPr lang="fr-BE" sz="1800" dirty="0"/>
              <a:t>« </a:t>
            </a:r>
            <a:r>
              <a:rPr lang="fr-BE" sz="1800" i="1" dirty="0"/>
              <a:t>Il ressort de l’acte de retrait de la décision initiale d’attribution du marché litigieux que, tout en retenant le risque d’une annulation de cette décision initiale en cas de recours au Conseil d’État, la partie adverse n’excluait pas, à ce stade, toute irrégularité de l’offre de l’intervenante; </a:t>
            </a:r>
            <a:r>
              <a:rPr lang="fr-BE" sz="1800" b="1" i="1" dirty="0"/>
              <a:t>la fiction selon laquelle le retrait d’un acte administratif a pour effet de replacer l’autorité dans la situation juridique qu’elle occupait la veille de l’adoption de cet acte n’autorise pas à perdre de vue les incertitudes sur la régularité de l’offre de l’intervenante, que laissait subsister le retrait décidé le 28 octobre 2022, et qui constituent des éléments de fait, non affectés par ce retrait</a:t>
            </a:r>
            <a:r>
              <a:rPr lang="fr-BE" sz="1800" i="1" dirty="0"/>
              <a:t> </a:t>
            </a:r>
            <a:r>
              <a:rPr lang="fr-BE" sz="1800" dirty="0"/>
              <a:t>».</a:t>
            </a:r>
            <a:endParaRPr lang="en-US" sz="1800" dirty="0"/>
          </a:p>
          <a:p>
            <a:pPr marL="0" indent="0">
              <a:buNone/>
            </a:pPr>
            <a:r>
              <a:rPr lang="fr-BE" sz="1800" dirty="0"/>
              <a:t>Le pouvoir adjudicateur, pour prouver qu’il a bien à nouveau apprécié la régularité des offres et qu’il l’a valablement motivée, fait référence à des courriers dont il aurait tenu compte. </a:t>
            </a:r>
            <a:endParaRPr lang="fr-BE" sz="1800" dirty="0">
              <a:cs typeface="Arial"/>
            </a:endParaRPr>
          </a:p>
        </p:txBody>
      </p:sp>
      <p:sp>
        <p:nvSpPr>
          <p:cNvPr id="3" name="Text Placeholder 2">
            <a:extLst>
              <a:ext uri="{FF2B5EF4-FFF2-40B4-BE49-F238E27FC236}">
                <a16:creationId xmlns:a16="http://schemas.microsoft.com/office/drawing/2014/main" id="{67F73BA9-FFF0-92A7-C1CA-63636BB64B73}"/>
              </a:ext>
            </a:extLst>
          </p:cNvPr>
          <p:cNvSpPr>
            <a:spLocks noGrp="1"/>
          </p:cNvSpPr>
          <p:nvPr>
            <p:ph type="body" idx="1"/>
          </p:nvPr>
        </p:nvSpPr>
        <p:spPr>
          <a:xfrm>
            <a:off x="515938" y="1820820"/>
            <a:ext cx="11160124" cy="435600"/>
          </a:xfrm>
        </p:spPr>
        <p:txBody>
          <a:bodyPr/>
          <a:lstStyle/>
          <a:p>
            <a:r>
              <a:rPr lang="fr-BE" b="0" dirty="0">
                <a:ea typeface="Cambria"/>
              </a:rPr>
              <a:t>Régularité et motivation formelle</a:t>
            </a:r>
            <a:endParaRPr lang="en-US" b="0" dirty="0"/>
          </a:p>
        </p:txBody>
      </p:sp>
      <p:sp>
        <p:nvSpPr>
          <p:cNvPr id="4" name="Slide Number Placeholder 3">
            <a:extLst>
              <a:ext uri="{FF2B5EF4-FFF2-40B4-BE49-F238E27FC236}">
                <a16:creationId xmlns:a16="http://schemas.microsoft.com/office/drawing/2014/main" id="{CDB6CC61-0490-6046-E1DE-DFC5C2D17AC9}"/>
              </a:ext>
            </a:extLst>
          </p:cNvPr>
          <p:cNvSpPr>
            <a:spLocks noGrp="1"/>
          </p:cNvSpPr>
          <p:nvPr>
            <p:ph type="sldNum" sz="quarter" idx="12"/>
          </p:nvPr>
        </p:nvSpPr>
        <p:spPr/>
        <p:txBody>
          <a:bodyPr/>
          <a:lstStyle/>
          <a:p>
            <a:fld id="{F9591D4C-BB8F-AE46-BE73-C616F30BBC5B}" type="slidenum">
              <a:rPr lang="en-US" smtClean="0"/>
              <a:pPr/>
              <a:t>69</a:t>
            </a:fld>
            <a:endParaRPr lang="en-US"/>
          </a:p>
        </p:txBody>
      </p:sp>
      <p:sp>
        <p:nvSpPr>
          <p:cNvPr id="7" name="Footer Placeholder 6">
            <a:extLst>
              <a:ext uri="{FF2B5EF4-FFF2-40B4-BE49-F238E27FC236}">
                <a16:creationId xmlns:a16="http://schemas.microsoft.com/office/drawing/2014/main" id="{99E24CDD-195E-3C6A-8B9F-F464DCB8B392}"/>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DED1256B-EC6E-1164-2C70-6766339E6AF5}"/>
              </a:ext>
            </a:extLst>
          </p:cNvPr>
          <p:cNvSpPr txBox="1">
            <a:spLocks/>
          </p:cNvSpPr>
          <p:nvPr/>
        </p:nvSpPr>
        <p:spPr>
          <a:xfrm>
            <a:off x="523151" y="761705"/>
            <a:ext cx="10705741"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256.032 du 15 mars 2023, </a:t>
            </a:r>
            <a:r>
              <a:rPr lang="fr-FR" sz="2800" i="1" dirty="0">
                <a:solidFill>
                  <a:srgbClr val="0073CF"/>
                </a:solidFill>
              </a:rPr>
              <a:t>S.A. DEGOTTE</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E7EE2358-9C67-B0B8-62C3-827BF43DA2BE}"/>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E. Régularité et motivation formelle</a:t>
            </a:r>
          </a:p>
        </p:txBody>
      </p:sp>
    </p:spTree>
    <p:extLst>
      <p:ext uri="{BB962C8B-B14F-4D97-AF65-F5344CB8AC3E}">
        <p14:creationId xmlns:p14="http://schemas.microsoft.com/office/powerpoint/2010/main" val="3827836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D01BD-D77F-4246-A1D3-BA6BBF0B335A}"/>
              </a:ext>
            </a:extLst>
          </p:cNvPr>
          <p:cNvSpPr>
            <a:spLocks noGrp="1"/>
          </p:cNvSpPr>
          <p:nvPr>
            <p:ph type="title"/>
          </p:nvPr>
        </p:nvSpPr>
        <p:spPr/>
        <p:txBody>
          <a:bodyPr/>
          <a:lstStyle/>
          <a:p>
            <a:r>
              <a:rPr lang="fr-FR"/>
              <a:t>II. </a:t>
            </a:r>
            <a:r>
              <a:rPr lang="fr-FR" dirty="0"/>
              <a:t>La sélection</a:t>
            </a:r>
          </a:p>
        </p:txBody>
      </p:sp>
      <p:sp>
        <p:nvSpPr>
          <p:cNvPr id="5" name="Slide Number Placeholder 4"/>
          <p:cNvSpPr>
            <a:spLocks noGrp="1"/>
          </p:cNvSpPr>
          <p:nvPr>
            <p:ph type="sldNum" sz="quarter" idx="4"/>
          </p:nvPr>
        </p:nvSpPr>
        <p:spPr/>
        <p:txBody>
          <a:bodyPr/>
          <a:lstStyle/>
          <a:p>
            <a:fld id="{F9591D4C-BB8F-AE46-BE73-C616F30BBC5B}" type="slidenum">
              <a:rPr lang="en-US" smtClean="0"/>
              <a:pPr/>
              <a:t>7</a:t>
            </a:fld>
            <a:endParaRPr lang="en-US"/>
          </a:p>
        </p:txBody>
      </p:sp>
      <p:pic>
        <p:nvPicPr>
          <p:cNvPr id="9" name="Picture Placeholder 8">
            <a:extLst>
              <a:ext uri="{FF2B5EF4-FFF2-40B4-BE49-F238E27FC236}">
                <a16:creationId xmlns:a16="http://schemas.microsoft.com/office/drawing/2014/main" id="{A6E3219B-9808-4221-BD95-7579AA9260BB}"/>
              </a:ext>
            </a:extLst>
          </p:cNvPr>
          <p:cNvPicPr>
            <a:picLocks noGrp="1" noChangeAspect="1"/>
          </p:cNvPicPr>
          <p:nvPr>
            <p:ph type="pic" sz="quarter" idx="18"/>
          </p:nvPr>
        </p:nvPicPr>
        <p:blipFill>
          <a:blip r:embed="rId2"/>
          <a:srcRect t="27060" b="27060"/>
          <a:stretch>
            <a:fillRect/>
          </a:stretch>
        </p:blipFill>
        <p:spPr/>
      </p:pic>
      <p:sp>
        <p:nvSpPr>
          <p:cNvPr id="10" name="Footer Placeholder 9">
            <a:extLst>
              <a:ext uri="{FF2B5EF4-FFF2-40B4-BE49-F238E27FC236}">
                <a16:creationId xmlns:a16="http://schemas.microsoft.com/office/drawing/2014/main" id="{1BFE17A9-2DE8-4254-B770-EE80DE1509DA}"/>
              </a:ext>
            </a:extLst>
          </p:cNvPr>
          <p:cNvSpPr>
            <a:spLocks noGrp="1"/>
          </p:cNvSpPr>
          <p:nvPr>
            <p:ph type="ftr" sz="quarter" idx="3"/>
          </p:nvPr>
        </p:nvSpPr>
        <p:spPr/>
        <p:txBody>
          <a:bodyPr/>
          <a:lstStyle/>
          <a:p>
            <a:r>
              <a:rPr lang="en-US"/>
              <a:t>National Tender Day – 19 </a:t>
            </a:r>
            <a:r>
              <a:rPr lang="en-US" err="1"/>
              <a:t>octobre</a:t>
            </a:r>
            <a:r>
              <a:rPr lang="en-US"/>
              <a:t> 2023</a:t>
            </a:r>
          </a:p>
        </p:txBody>
      </p:sp>
    </p:spTree>
    <p:extLst>
      <p:ext uri="{BB962C8B-B14F-4D97-AF65-F5344CB8AC3E}">
        <p14:creationId xmlns:p14="http://schemas.microsoft.com/office/powerpoint/2010/main" val="369678363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9032A8-3953-F1BB-8184-BE2C10D31930}"/>
              </a:ext>
            </a:extLst>
          </p:cNvPr>
          <p:cNvSpPr>
            <a:spLocks noGrp="1"/>
          </p:cNvSpPr>
          <p:nvPr>
            <p:ph sz="quarter" idx="18"/>
          </p:nvPr>
        </p:nvSpPr>
        <p:spPr>
          <a:xfrm>
            <a:off x="523151" y="2405010"/>
            <a:ext cx="11157122" cy="435600"/>
          </a:xfrm>
        </p:spPr>
        <p:txBody>
          <a:bodyPr vert="horz" lIns="0" tIns="0" rIns="0" bIns="0" spcCol="137160" rtlCol="0" anchor="t">
            <a:noAutofit/>
          </a:bodyPr>
          <a:lstStyle/>
          <a:p>
            <a:pPr marL="0" indent="0" algn="just">
              <a:buNone/>
            </a:pPr>
            <a:r>
              <a:rPr lang="fr-BE" sz="1800" dirty="0"/>
              <a:t>Le </a:t>
            </a:r>
            <a:r>
              <a:rPr lang="fr-BE" sz="1800" dirty="0" err="1"/>
              <a:t>C.E</a:t>
            </a:r>
            <a:r>
              <a:rPr lang="fr-BE" sz="1800" dirty="0"/>
              <a:t>. quant aux courriers auxquels il fait référence indique : </a:t>
            </a:r>
            <a:endParaRPr lang="en-US" sz="1800" dirty="0"/>
          </a:p>
        </p:txBody>
      </p:sp>
      <p:sp>
        <p:nvSpPr>
          <p:cNvPr id="3" name="Text Placeholder 2">
            <a:extLst>
              <a:ext uri="{FF2B5EF4-FFF2-40B4-BE49-F238E27FC236}">
                <a16:creationId xmlns:a16="http://schemas.microsoft.com/office/drawing/2014/main" id="{67F73BA9-FFF0-92A7-C1CA-63636BB64B73}"/>
              </a:ext>
            </a:extLst>
          </p:cNvPr>
          <p:cNvSpPr>
            <a:spLocks noGrp="1"/>
          </p:cNvSpPr>
          <p:nvPr>
            <p:ph type="body" idx="1"/>
          </p:nvPr>
        </p:nvSpPr>
        <p:spPr>
          <a:xfrm>
            <a:off x="515938" y="1820820"/>
            <a:ext cx="11160124" cy="435600"/>
          </a:xfrm>
        </p:spPr>
        <p:txBody>
          <a:bodyPr/>
          <a:lstStyle/>
          <a:p>
            <a:r>
              <a:rPr lang="fr-BE" b="0" dirty="0">
                <a:ea typeface="Cambria"/>
              </a:rPr>
              <a:t>Régularité et motivation formelle</a:t>
            </a:r>
            <a:endParaRPr lang="en-US" b="0" dirty="0"/>
          </a:p>
        </p:txBody>
      </p:sp>
      <p:sp>
        <p:nvSpPr>
          <p:cNvPr id="4" name="Slide Number Placeholder 3">
            <a:extLst>
              <a:ext uri="{FF2B5EF4-FFF2-40B4-BE49-F238E27FC236}">
                <a16:creationId xmlns:a16="http://schemas.microsoft.com/office/drawing/2014/main" id="{CDB6CC61-0490-6046-E1DE-DFC5C2D17AC9}"/>
              </a:ext>
            </a:extLst>
          </p:cNvPr>
          <p:cNvSpPr>
            <a:spLocks noGrp="1"/>
          </p:cNvSpPr>
          <p:nvPr>
            <p:ph type="sldNum" sz="quarter" idx="12"/>
          </p:nvPr>
        </p:nvSpPr>
        <p:spPr/>
        <p:txBody>
          <a:bodyPr/>
          <a:lstStyle/>
          <a:p>
            <a:fld id="{F9591D4C-BB8F-AE46-BE73-C616F30BBC5B}" type="slidenum">
              <a:rPr lang="en-US" smtClean="0"/>
              <a:pPr/>
              <a:t>70</a:t>
            </a:fld>
            <a:endParaRPr lang="en-US"/>
          </a:p>
        </p:txBody>
      </p:sp>
      <p:sp>
        <p:nvSpPr>
          <p:cNvPr id="7" name="Footer Placeholder 6">
            <a:extLst>
              <a:ext uri="{FF2B5EF4-FFF2-40B4-BE49-F238E27FC236}">
                <a16:creationId xmlns:a16="http://schemas.microsoft.com/office/drawing/2014/main" id="{99E24CDD-195E-3C6A-8B9F-F464DCB8B392}"/>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57E657DB-1FD6-BBC1-809C-D0E4E183B196}"/>
              </a:ext>
            </a:extLst>
          </p:cNvPr>
          <p:cNvSpPr txBox="1">
            <a:spLocks/>
          </p:cNvSpPr>
          <p:nvPr/>
        </p:nvSpPr>
        <p:spPr>
          <a:xfrm>
            <a:off x="523151" y="761705"/>
            <a:ext cx="10705741"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256.032 du 15 mars 2023, </a:t>
            </a:r>
            <a:r>
              <a:rPr lang="fr-FR" sz="2800" i="1" dirty="0">
                <a:solidFill>
                  <a:srgbClr val="0073CF"/>
                </a:solidFill>
              </a:rPr>
              <a:t>S.A. DEGOTTE</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D8B51847-DBAA-1435-DF0E-D62FFB49A292}"/>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E. Régularité et motivation formelle</a:t>
            </a:r>
          </a:p>
        </p:txBody>
      </p:sp>
      <p:sp>
        <p:nvSpPr>
          <p:cNvPr id="14" name="Content Placeholder 1">
            <a:extLst>
              <a:ext uri="{FF2B5EF4-FFF2-40B4-BE49-F238E27FC236}">
                <a16:creationId xmlns:a16="http://schemas.microsoft.com/office/drawing/2014/main" id="{803E4075-BF21-64F3-322D-6E0E69050271}"/>
              </a:ext>
            </a:extLst>
          </p:cNvPr>
          <p:cNvSpPr txBox="1">
            <a:spLocks/>
          </p:cNvSpPr>
          <p:nvPr/>
        </p:nvSpPr>
        <p:spPr>
          <a:xfrm>
            <a:off x="550794" y="2981875"/>
            <a:ext cx="10848726" cy="3215425"/>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lvl="1">
              <a:buClr>
                <a:schemeClr val="accent6"/>
              </a:buClr>
            </a:pPr>
            <a:r>
              <a:rPr lang="fr-BE" sz="1600" dirty="0"/>
              <a:t>« </a:t>
            </a:r>
            <a:r>
              <a:rPr lang="fr-BE" sz="1600" i="1" dirty="0"/>
              <a:t>D’une part, cette référence semble indiquer que la partie adverse n’aurait pas ignoré leur existence lorsqu’elle statuait à nouveau sur l’attribution de ce marché. Cette référence, ainsi que celle qui est faite par l’acte attaqué à la décision de retrait du 28 octobre 2022, ne rendent – en toute hypothèse, et à elles seules – compte ni de l’effectivité d’une nouvelle vérification de la régularité d’une offre précédemment tenue pour être affectée d’une irrégularité substantielle, ni – a fortiori – des éléments qui ont déterminé la partie adverse à conclure désormais à la régularité de l’offre en cause </a:t>
            </a:r>
            <a:r>
              <a:rPr lang="fr-BE" sz="1600" dirty="0"/>
              <a:t>».</a:t>
            </a:r>
            <a:endParaRPr lang="fr-BE" sz="1600" dirty="0">
              <a:cs typeface="Arial"/>
            </a:endParaRPr>
          </a:p>
          <a:p>
            <a:pPr lvl="1">
              <a:buClr>
                <a:schemeClr val="accent6"/>
              </a:buClr>
            </a:pPr>
            <a:r>
              <a:rPr lang="fr-BE" sz="1600" dirty="0"/>
              <a:t>« </a:t>
            </a:r>
            <a:r>
              <a:rPr lang="fr-BE" sz="1600" i="1" dirty="0"/>
              <a:t>il en ressort notamment que, là où la partie adverse prétend avoir à nouveau vérifié la régularité de l’offre de l’intervenante en tenant notamment compte des </a:t>
            </a:r>
            <a:r>
              <a:rPr lang="fr-BE" sz="1600" b="1" i="1" dirty="0"/>
              <a:t>observations formulées par la requérante à ce sujet le 9 novembre 2022</a:t>
            </a:r>
            <a:r>
              <a:rPr lang="fr-BE" sz="1600" i="1" dirty="0"/>
              <a:t>, l’acte attaqué se comprend en ce sens que  la nouvelle vérification dont rend compte le rapport d’examen des offres d</a:t>
            </a:r>
            <a:r>
              <a:rPr lang="fr-BE" sz="1600" b="1" i="1" dirty="0"/>
              <a:t>u 1</a:t>
            </a:r>
            <a:r>
              <a:rPr lang="fr-BE" sz="1600" b="1" i="1" baseline="30000" dirty="0"/>
              <a:t>er</a:t>
            </a:r>
            <a:r>
              <a:rPr lang="fr-BE" sz="1600" b="1" i="1" dirty="0"/>
              <a:t> décembre 2022, sous le titre</a:t>
            </a:r>
            <a:r>
              <a:rPr lang="fr-BE" sz="1600" i="1" dirty="0"/>
              <a:t> « 2. ANALYSE DES OFFRES » est uniquement fondée sur des courriers « justificatifs » (dont l’un, adressé par la requérante le 3 octobre 2022, était d’ailleurs antérieur à la décision initiale) </a:t>
            </a:r>
            <a:r>
              <a:rPr lang="fr-BE" sz="1600" dirty="0"/>
              <a:t> </a:t>
            </a:r>
            <a:br>
              <a:rPr lang="fr-BE" sz="1600" dirty="0"/>
            </a:br>
            <a:br>
              <a:rPr lang="fr-BE" sz="700" dirty="0"/>
            </a:br>
            <a:endParaRPr lang="fr-BE" sz="1600" i="1" dirty="0">
              <a:cs typeface="Arial"/>
            </a:endParaRPr>
          </a:p>
        </p:txBody>
      </p:sp>
      <p:sp>
        <p:nvSpPr>
          <p:cNvPr id="15" name="Rectangle 14">
            <a:extLst>
              <a:ext uri="{FF2B5EF4-FFF2-40B4-BE49-F238E27FC236}">
                <a16:creationId xmlns:a16="http://schemas.microsoft.com/office/drawing/2014/main" id="{8EB3CEE3-0D41-84A9-3D15-DB6883FB6ABA}"/>
              </a:ext>
            </a:extLst>
          </p:cNvPr>
          <p:cNvSpPr/>
          <p:nvPr/>
        </p:nvSpPr>
        <p:spPr>
          <a:xfrm>
            <a:off x="515937" y="2840610"/>
            <a:ext cx="11125269" cy="3418219"/>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B291385C-C460-192F-95F8-1645E34B4030}"/>
              </a:ext>
            </a:extLst>
          </p:cNvPr>
          <p:cNvSpPr txBox="1"/>
          <p:nvPr/>
        </p:nvSpPr>
        <p:spPr>
          <a:xfrm>
            <a:off x="9315450" y="5858733"/>
            <a:ext cx="2325756" cy="369332"/>
          </a:xfrm>
          <a:prstGeom prst="rect">
            <a:avLst/>
          </a:prstGeom>
          <a:noFill/>
        </p:spPr>
        <p:txBody>
          <a:bodyPr wrap="square">
            <a:spAutoFit/>
          </a:bodyPr>
          <a:lstStyle/>
          <a:p>
            <a:r>
              <a:rPr lang="fr-BE" sz="1800" i="1" dirty="0"/>
              <a:t>(suite slide suivante)</a:t>
            </a:r>
            <a:endParaRPr lang="en-GB" dirty="0"/>
          </a:p>
        </p:txBody>
      </p:sp>
    </p:spTree>
    <p:extLst>
      <p:ext uri="{BB962C8B-B14F-4D97-AF65-F5344CB8AC3E}">
        <p14:creationId xmlns:p14="http://schemas.microsoft.com/office/powerpoint/2010/main" val="149343093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9032A8-3953-F1BB-8184-BE2C10D31930}"/>
              </a:ext>
            </a:extLst>
          </p:cNvPr>
          <p:cNvSpPr>
            <a:spLocks noGrp="1"/>
          </p:cNvSpPr>
          <p:nvPr>
            <p:ph sz="quarter" idx="18"/>
          </p:nvPr>
        </p:nvSpPr>
        <p:spPr>
          <a:xfrm>
            <a:off x="830179" y="2610152"/>
            <a:ext cx="10408322" cy="916022"/>
          </a:xfrm>
        </p:spPr>
        <p:txBody>
          <a:bodyPr vert="horz" lIns="0" tIns="0" rIns="0" bIns="0" spcCol="137160" rtlCol="0" anchor="t">
            <a:noAutofit/>
          </a:bodyPr>
          <a:lstStyle/>
          <a:p>
            <a:pPr marL="225425" lvl="1" indent="0">
              <a:buNone/>
            </a:pPr>
            <a:r>
              <a:rPr lang="fr-BE" sz="1600" i="1" dirty="0"/>
              <a:t>mais </a:t>
            </a:r>
            <a:r>
              <a:rPr lang="fr-BE" sz="1600" b="1" i="1" dirty="0"/>
              <a:t>non sur les observations formulées par la requérante le 9 novembre 2022</a:t>
            </a:r>
            <a:r>
              <a:rPr lang="fr-BE" sz="1600" i="1" dirty="0"/>
              <a:t>, et ce en dépit de la référence faite à celles-ci sous le titre « 1. CHRONOLOGIE EN SUITE DU RAPPORT D’ATTRIBUTION DU 06 OCTOBRE » du même rapport ».</a:t>
            </a:r>
            <a:endParaRPr lang="en-US" sz="1600" dirty="0"/>
          </a:p>
          <a:p>
            <a:pPr marL="461645" lvl="1" indent="-236220"/>
            <a:endParaRPr lang="fr-BE" sz="1800" i="1" dirty="0">
              <a:cs typeface="Arial" panose="020B0604020202020204"/>
            </a:endParaRPr>
          </a:p>
        </p:txBody>
      </p:sp>
      <p:sp>
        <p:nvSpPr>
          <p:cNvPr id="3" name="Text Placeholder 2">
            <a:extLst>
              <a:ext uri="{FF2B5EF4-FFF2-40B4-BE49-F238E27FC236}">
                <a16:creationId xmlns:a16="http://schemas.microsoft.com/office/drawing/2014/main" id="{67F73BA9-FFF0-92A7-C1CA-63636BB64B73}"/>
              </a:ext>
            </a:extLst>
          </p:cNvPr>
          <p:cNvSpPr>
            <a:spLocks noGrp="1"/>
          </p:cNvSpPr>
          <p:nvPr>
            <p:ph type="body" idx="1"/>
          </p:nvPr>
        </p:nvSpPr>
        <p:spPr>
          <a:xfrm>
            <a:off x="515938" y="1832250"/>
            <a:ext cx="11160124" cy="435600"/>
          </a:xfrm>
        </p:spPr>
        <p:txBody>
          <a:bodyPr/>
          <a:lstStyle/>
          <a:p>
            <a:r>
              <a:rPr lang="fr-BE" b="0" dirty="0">
                <a:latin typeface="Cambria"/>
                <a:ea typeface="Cambria"/>
              </a:rPr>
              <a:t>Régularité et motivation formelle</a:t>
            </a:r>
            <a:endParaRPr lang="en-US" b="0" dirty="0">
              <a:latin typeface="Cambria"/>
            </a:endParaRPr>
          </a:p>
        </p:txBody>
      </p:sp>
      <p:sp>
        <p:nvSpPr>
          <p:cNvPr id="4" name="Slide Number Placeholder 3">
            <a:extLst>
              <a:ext uri="{FF2B5EF4-FFF2-40B4-BE49-F238E27FC236}">
                <a16:creationId xmlns:a16="http://schemas.microsoft.com/office/drawing/2014/main" id="{CDB6CC61-0490-6046-E1DE-DFC5C2D17AC9}"/>
              </a:ext>
            </a:extLst>
          </p:cNvPr>
          <p:cNvSpPr>
            <a:spLocks noGrp="1"/>
          </p:cNvSpPr>
          <p:nvPr>
            <p:ph type="sldNum" sz="quarter" idx="12"/>
          </p:nvPr>
        </p:nvSpPr>
        <p:spPr/>
        <p:txBody>
          <a:bodyPr/>
          <a:lstStyle/>
          <a:p>
            <a:fld id="{F9591D4C-BB8F-AE46-BE73-C616F30BBC5B}" type="slidenum">
              <a:rPr lang="en-US" smtClean="0"/>
              <a:pPr/>
              <a:t>71</a:t>
            </a:fld>
            <a:endParaRPr lang="en-US"/>
          </a:p>
        </p:txBody>
      </p:sp>
      <p:sp>
        <p:nvSpPr>
          <p:cNvPr id="7" name="Footer Placeholder 6">
            <a:extLst>
              <a:ext uri="{FF2B5EF4-FFF2-40B4-BE49-F238E27FC236}">
                <a16:creationId xmlns:a16="http://schemas.microsoft.com/office/drawing/2014/main" id="{99E24CDD-195E-3C6A-8B9F-F464DCB8B392}"/>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119EF502-956F-C376-A7C2-B68BA5B55ACB}"/>
              </a:ext>
            </a:extLst>
          </p:cNvPr>
          <p:cNvSpPr txBox="1">
            <a:spLocks/>
          </p:cNvSpPr>
          <p:nvPr/>
        </p:nvSpPr>
        <p:spPr>
          <a:xfrm>
            <a:off x="523151" y="761705"/>
            <a:ext cx="10705741"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256.032 du 15 mars 2023, </a:t>
            </a:r>
            <a:r>
              <a:rPr lang="fr-FR" sz="2800" i="1" dirty="0">
                <a:solidFill>
                  <a:srgbClr val="0073CF"/>
                </a:solidFill>
              </a:rPr>
              <a:t>S.A. DEGOTTE</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35737D5E-A2C1-8487-D28E-1B1603079979}"/>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E. Régularité et motivation formelle</a:t>
            </a:r>
          </a:p>
        </p:txBody>
      </p:sp>
      <p:sp>
        <p:nvSpPr>
          <p:cNvPr id="14" name="Rectangle 13">
            <a:extLst>
              <a:ext uri="{FF2B5EF4-FFF2-40B4-BE49-F238E27FC236}">
                <a16:creationId xmlns:a16="http://schemas.microsoft.com/office/drawing/2014/main" id="{B900FDC5-15E3-3736-C467-A66F2F1AB64D}"/>
              </a:ext>
            </a:extLst>
          </p:cNvPr>
          <p:cNvSpPr/>
          <p:nvPr/>
        </p:nvSpPr>
        <p:spPr>
          <a:xfrm>
            <a:off x="515937" y="2406271"/>
            <a:ext cx="11125269" cy="1258302"/>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ontent Placeholder 1">
            <a:extLst>
              <a:ext uri="{FF2B5EF4-FFF2-40B4-BE49-F238E27FC236}">
                <a16:creationId xmlns:a16="http://schemas.microsoft.com/office/drawing/2014/main" id="{D3D5E39F-4854-3F63-DAD1-2DB4581F5A7A}"/>
              </a:ext>
            </a:extLst>
          </p:cNvPr>
          <p:cNvSpPr txBox="1">
            <a:spLocks/>
          </p:cNvSpPr>
          <p:nvPr/>
        </p:nvSpPr>
        <p:spPr>
          <a:xfrm>
            <a:off x="604157" y="4080510"/>
            <a:ext cx="11160124" cy="1119565"/>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800" dirty="0"/>
              <a:t>« </a:t>
            </a:r>
            <a:r>
              <a:rPr lang="fr-BE" sz="1800" i="1" dirty="0"/>
              <a:t>Prima facie, la référence aux courriers échangés entre la partie adverse et les deux soumissionnaires ne peut, pour les deux raisons exposées, attester l’effectivité de quelque nouvelle vérification de régularité de l’offre de la requérante, qui aurait été effectuée à la suite du retrait décidé le 28 octobre 2022</a:t>
            </a:r>
            <a:r>
              <a:rPr lang="fr-BE" sz="1800" dirty="0"/>
              <a:t> ».</a:t>
            </a:r>
            <a:endParaRPr lang="fr-BE" sz="1800" i="1" dirty="0">
              <a:cs typeface="Arial" panose="020B0604020202020204"/>
            </a:endParaRPr>
          </a:p>
          <a:p>
            <a:pPr marL="461645" lvl="1" indent="-236220"/>
            <a:endParaRPr lang="fr-BE" sz="1800" i="1" dirty="0">
              <a:cs typeface="Arial" panose="020B0604020202020204"/>
            </a:endParaRPr>
          </a:p>
        </p:txBody>
      </p:sp>
    </p:spTree>
    <p:extLst>
      <p:ext uri="{BB962C8B-B14F-4D97-AF65-F5344CB8AC3E}">
        <p14:creationId xmlns:p14="http://schemas.microsoft.com/office/powerpoint/2010/main" val="51725397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3AB2233-96C2-A555-5C90-1E3D267CA566}"/>
              </a:ext>
            </a:extLst>
          </p:cNvPr>
          <p:cNvSpPr/>
          <p:nvPr/>
        </p:nvSpPr>
        <p:spPr>
          <a:xfrm>
            <a:off x="537204" y="2304941"/>
            <a:ext cx="11104004" cy="3791354"/>
          </a:xfrm>
          <a:prstGeom prst="rect">
            <a:avLst/>
          </a:prstGeom>
          <a:solidFill>
            <a:srgbClr val="EEF4F8"/>
          </a:solidFill>
          <a:ln>
            <a:solidFill>
              <a:srgbClr val="EEF4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4729698F-6473-4CB8-84E6-64AE6140AB4D}"/>
              </a:ext>
            </a:extLst>
          </p:cNvPr>
          <p:cNvSpPr>
            <a:spLocks noGrp="1"/>
          </p:cNvSpPr>
          <p:nvPr>
            <p:ph sz="quarter" idx="18"/>
          </p:nvPr>
        </p:nvSpPr>
        <p:spPr>
          <a:xfrm>
            <a:off x="765810" y="2526030"/>
            <a:ext cx="10561320" cy="2560320"/>
          </a:xfrm>
        </p:spPr>
        <p:txBody>
          <a:bodyPr/>
          <a:lstStyle/>
          <a:p>
            <a:pPr marL="0" indent="0">
              <a:spcBef>
                <a:spcPts val="0"/>
              </a:spcBef>
              <a:spcAft>
                <a:spcPts val="1200"/>
              </a:spcAft>
              <a:buNone/>
            </a:pPr>
            <a:r>
              <a:rPr lang="fr-BE" sz="1600" dirty="0">
                <a:effectLst/>
                <a:ea typeface="STZhongsong" panose="02010600040101010101" pitchFamily="2" charset="-122"/>
              </a:rPr>
              <a:t>« </a:t>
            </a:r>
            <a:r>
              <a:rPr lang="fr-BE" sz="1600" i="1" dirty="0">
                <a:effectLst/>
                <a:ea typeface="STZhongsong" panose="02010600040101010101" pitchFamily="2" charset="-122"/>
              </a:rPr>
              <a:t>Un pouvoir adjudicateur n’est </a:t>
            </a:r>
            <a:r>
              <a:rPr lang="fr-BE" sz="1600" b="1" i="1" dirty="0">
                <a:effectLst/>
                <a:ea typeface="STZhongsong" panose="02010600040101010101" pitchFamily="2" charset="-122"/>
              </a:rPr>
              <a:t>pas tenu de porter à la connaissance des soumissionnaires</a:t>
            </a:r>
            <a:r>
              <a:rPr lang="fr-BE" sz="1600" i="1" dirty="0">
                <a:effectLst/>
                <a:ea typeface="STZhongsong" panose="02010600040101010101" pitchFamily="2" charset="-122"/>
              </a:rPr>
              <a:t>, préalablement au dépôt des offres</a:t>
            </a:r>
            <a:r>
              <a:rPr lang="fr-BE" sz="1600" b="1" i="1" dirty="0">
                <a:effectLst/>
                <a:ea typeface="STZhongsong" panose="02010600040101010101" pitchFamily="2" charset="-122"/>
              </a:rPr>
              <a:t>, la méthodologie qu’il appliquera afin d’évaluer les offres </a:t>
            </a:r>
            <a:r>
              <a:rPr lang="fr-BE" sz="1600" i="1" dirty="0">
                <a:effectLst/>
                <a:ea typeface="STZhongsong" panose="02010600040101010101" pitchFamily="2" charset="-122"/>
              </a:rPr>
              <a:t>au regard des critères ou sous-critères d’attribution. Il dispose donc d’une certaine liberté dans l’accomplissement de son évaluation et peut, sans modifier les dispositions prévues dans le cahier des charges ou dans l’avis de marché, structurer son propre travail d’examen et d’analyse des offres présentées. </a:t>
            </a:r>
            <a:r>
              <a:rPr lang="fr-BE" sz="1600" dirty="0">
                <a:effectLst/>
                <a:ea typeface="STZhongsong" panose="02010600040101010101" pitchFamily="2" charset="-122"/>
              </a:rPr>
              <a:t>(…)</a:t>
            </a:r>
            <a:r>
              <a:rPr lang="fr-BE" sz="1600" i="1" dirty="0">
                <a:effectLst/>
                <a:ea typeface="STZhongsong" panose="02010600040101010101" pitchFamily="2" charset="-122"/>
              </a:rPr>
              <a:t> </a:t>
            </a:r>
            <a:r>
              <a:rPr lang="fr-BE" sz="1600" b="1" i="1" dirty="0">
                <a:effectLst/>
                <a:ea typeface="STZhongsong" panose="02010600040101010101" pitchFamily="2" charset="-122"/>
              </a:rPr>
              <a:t>La méthode d’évaluation des offres qui est appliquée par le pouvoir adjudicateur doit pouvoir se comprendre à la lecture de la motivation de l’acte attaqué.</a:t>
            </a:r>
            <a:endParaRPr lang="fr-BE" sz="1600" b="1" dirty="0">
              <a:ea typeface="STZhongsong" panose="02010600040101010101" pitchFamily="2" charset="-122"/>
            </a:endParaRPr>
          </a:p>
          <a:p>
            <a:pPr marL="0" indent="0">
              <a:spcBef>
                <a:spcPts val="0"/>
              </a:spcBef>
              <a:spcAft>
                <a:spcPts val="1200"/>
              </a:spcAft>
              <a:buNone/>
            </a:pPr>
            <a:r>
              <a:rPr lang="fr-BE" sz="1600" i="1" dirty="0">
                <a:effectLst/>
                <a:ea typeface="STZhongsong" panose="02010600040101010101" pitchFamily="2" charset="-122"/>
              </a:rPr>
              <a:t>La deuxième méthode d’évaluation prévue par le cahier des charges implique de devoir identifier, en fonction des éléments contenus dans les offres, celle qui est considérée comme la plus avantageuse pour le sous-critère d’attribution considéré. À cet égard, il n’est </a:t>
            </a:r>
            <a:r>
              <a:rPr lang="fr-BE" sz="1600" dirty="0">
                <a:effectLst/>
                <a:ea typeface="STZhongsong" panose="02010600040101010101" pitchFamily="2" charset="-122"/>
              </a:rPr>
              <a:t>prima</a:t>
            </a:r>
            <a:r>
              <a:rPr lang="fr-BE" sz="1600" i="1" dirty="0">
                <a:effectLst/>
                <a:ea typeface="STZhongsong" panose="02010600040101010101" pitchFamily="2" charset="-122"/>
              </a:rPr>
              <a:t> </a:t>
            </a:r>
            <a:r>
              <a:rPr lang="fr-BE" sz="1600" dirty="0">
                <a:effectLst/>
                <a:ea typeface="STZhongsong" panose="02010600040101010101" pitchFamily="2" charset="-122"/>
              </a:rPr>
              <a:t>facie</a:t>
            </a:r>
            <a:r>
              <a:rPr lang="fr-BE" sz="1600" i="1" dirty="0">
                <a:effectLst/>
                <a:ea typeface="STZhongsong" panose="02010600040101010101" pitchFamily="2" charset="-122"/>
              </a:rPr>
              <a:t> pas arbitraire ou incohérent de déterminer cette offre en retenant, pour chaque sous-critère, celle qui compte le plus d’éléments positifs et d’établir un classement en fonction du nombre d’éléments positifs listés pour chaque offre. Une telle méthode était raisonnablement prévisible pour les soumissionnaires. Le nombre de points attribués à chaque offre pour chaque sous-critère est ensuite établi sur la base de ce classement, conformément à la formule de calcul prévue par le cahier des charges.</a:t>
            </a:r>
            <a:endParaRPr lang="fr-BE" sz="1600" dirty="0">
              <a:effectLst/>
              <a:ea typeface="STZhongsong" panose="02010600040101010101" pitchFamily="2" charset="-122"/>
            </a:endParaRPr>
          </a:p>
        </p:txBody>
      </p:sp>
      <p:sp>
        <p:nvSpPr>
          <p:cNvPr id="4" name="Slide Number Placeholder 3">
            <a:extLst>
              <a:ext uri="{FF2B5EF4-FFF2-40B4-BE49-F238E27FC236}">
                <a16:creationId xmlns:a16="http://schemas.microsoft.com/office/drawing/2014/main" id="{D73A1F0A-05D5-4D14-8154-7361E84EF4BA}"/>
              </a:ext>
            </a:extLst>
          </p:cNvPr>
          <p:cNvSpPr>
            <a:spLocks noGrp="1"/>
          </p:cNvSpPr>
          <p:nvPr>
            <p:ph type="sldNum" sz="quarter" idx="12"/>
          </p:nvPr>
        </p:nvSpPr>
        <p:spPr/>
        <p:txBody>
          <a:bodyPr/>
          <a:lstStyle/>
          <a:p>
            <a:fld id="{F9591D4C-BB8F-AE46-BE73-C616F30BBC5B}" type="slidenum">
              <a:rPr lang="en-US" smtClean="0"/>
              <a:pPr/>
              <a:t>72</a:t>
            </a:fld>
            <a:endParaRPr lang="en-US"/>
          </a:p>
        </p:txBody>
      </p:sp>
      <p:sp>
        <p:nvSpPr>
          <p:cNvPr id="7" name="Footer Placeholder 6">
            <a:extLst>
              <a:ext uri="{FF2B5EF4-FFF2-40B4-BE49-F238E27FC236}">
                <a16:creationId xmlns:a16="http://schemas.microsoft.com/office/drawing/2014/main" id="{316DE3FD-12F7-42ED-948B-F1CE3259CE9E}"/>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5" name="Text Placeholder 2">
            <a:extLst>
              <a:ext uri="{FF2B5EF4-FFF2-40B4-BE49-F238E27FC236}">
                <a16:creationId xmlns:a16="http://schemas.microsoft.com/office/drawing/2014/main" id="{3787B4F0-E425-A852-207E-CA9FFA56E1D1}"/>
              </a:ext>
            </a:extLst>
          </p:cNvPr>
          <p:cNvSpPr>
            <a:spLocks noGrp="1"/>
          </p:cNvSpPr>
          <p:nvPr>
            <p:ph type="body" idx="1"/>
          </p:nvPr>
        </p:nvSpPr>
        <p:spPr>
          <a:xfrm>
            <a:off x="543480" y="1813337"/>
            <a:ext cx="11160124" cy="435600"/>
          </a:xfrm>
        </p:spPr>
        <p:txBody>
          <a:bodyPr/>
          <a:lstStyle/>
          <a:p>
            <a:r>
              <a:rPr lang="fr-BE" b="0" dirty="0">
                <a:latin typeface="Cambria"/>
                <a:ea typeface="Cambria"/>
              </a:rPr>
              <a:t>Attribution et motivation formelle</a:t>
            </a:r>
          </a:p>
        </p:txBody>
      </p:sp>
      <p:sp>
        <p:nvSpPr>
          <p:cNvPr id="3" name="Title 5">
            <a:extLst>
              <a:ext uri="{FF2B5EF4-FFF2-40B4-BE49-F238E27FC236}">
                <a16:creationId xmlns:a16="http://schemas.microsoft.com/office/drawing/2014/main" id="{0BD23C23-72E5-5C39-A5D3-D5FFFAE14FCB}"/>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255.291 du 16 décembre 2022, </a:t>
            </a:r>
            <a:r>
              <a:rPr lang="fr-FR" sz="2800" i="1" dirty="0" err="1">
                <a:solidFill>
                  <a:srgbClr val="0073CF"/>
                </a:solidFill>
              </a:rPr>
              <a:t>s.r.l</a:t>
            </a:r>
            <a:r>
              <a:rPr lang="fr-FR" sz="2800" i="1" dirty="0">
                <a:solidFill>
                  <a:srgbClr val="0073CF"/>
                </a:solidFill>
              </a:rPr>
              <a:t> </a:t>
            </a:r>
            <a:r>
              <a:rPr lang="fr-FR" sz="2800" i="1" dirty="0" err="1">
                <a:solidFill>
                  <a:srgbClr val="0073CF"/>
                </a:solidFill>
              </a:rPr>
              <a:t>BSOLUTIONS</a:t>
            </a:r>
            <a:r>
              <a:rPr lang="fr-FR" sz="2800" i="1" dirty="0">
                <a:solidFill>
                  <a:srgbClr val="0073CF"/>
                </a:solidFill>
              </a:rPr>
              <a:t> </a:t>
            </a:r>
            <a:br>
              <a:rPr lang="fr-FR" sz="2800" i="1" dirty="0">
                <a:solidFill>
                  <a:srgbClr val="0073CF"/>
                </a:solidFill>
              </a:rPr>
            </a:br>
            <a:r>
              <a:rPr lang="fr-FR" sz="2800" dirty="0">
                <a:solidFill>
                  <a:srgbClr val="0073CF"/>
                </a:solidFill>
              </a:rPr>
              <a:t>(extrême urgence) – 1/2</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8AFB9C40-5782-DBB4-F6FB-8AE7E46C0FCA}"/>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E. Régularité et motivation formelle</a:t>
            </a:r>
          </a:p>
        </p:txBody>
      </p:sp>
    </p:spTree>
    <p:extLst>
      <p:ext uri="{BB962C8B-B14F-4D97-AF65-F5344CB8AC3E}">
        <p14:creationId xmlns:p14="http://schemas.microsoft.com/office/powerpoint/2010/main" val="7490848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3AB2233-96C2-A555-5C90-1E3D267CA566}"/>
              </a:ext>
            </a:extLst>
          </p:cNvPr>
          <p:cNvSpPr/>
          <p:nvPr/>
        </p:nvSpPr>
        <p:spPr>
          <a:xfrm>
            <a:off x="537204" y="2304941"/>
            <a:ext cx="11104004" cy="2689969"/>
          </a:xfrm>
          <a:prstGeom prst="rect">
            <a:avLst/>
          </a:prstGeom>
          <a:solidFill>
            <a:srgbClr val="EEF4F8"/>
          </a:solidFill>
          <a:ln>
            <a:solidFill>
              <a:srgbClr val="EEF4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4729698F-6473-4CB8-84E6-64AE6140AB4D}"/>
              </a:ext>
            </a:extLst>
          </p:cNvPr>
          <p:cNvSpPr>
            <a:spLocks noGrp="1"/>
          </p:cNvSpPr>
          <p:nvPr>
            <p:ph sz="quarter" idx="18"/>
          </p:nvPr>
        </p:nvSpPr>
        <p:spPr>
          <a:xfrm>
            <a:off x="765810" y="2514599"/>
            <a:ext cx="10584180" cy="2480311"/>
          </a:xfrm>
        </p:spPr>
        <p:txBody>
          <a:bodyPr/>
          <a:lstStyle/>
          <a:p>
            <a:pPr marL="0" indent="0">
              <a:spcBef>
                <a:spcPts val="0"/>
              </a:spcBef>
              <a:spcAft>
                <a:spcPts val="1200"/>
              </a:spcAft>
              <a:buNone/>
            </a:pPr>
            <a:r>
              <a:rPr lang="fr-BE" sz="1600" dirty="0">
                <a:effectLst/>
                <a:ea typeface="STZhongsong" panose="02010600040101010101" pitchFamily="2" charset="-122"/>
              </a:rPr>
              <a:t>(…) </a:t>
            </a:r>
            <a:r>
              <a:rPr lang="fr-BE" sz="1600" i="1" dirty="0">
                <a:effectLst/>
                <a:ea typeface="STZhongsong" panose="02010600040101010101" pitchFamily="2" charset="-122"/>
              </a:rPr>
              <a:t>Il est</a:t>
            </a:r>
            <a:r>
              <a:rPr lang="fr-BE" sz="1600" dirty="0">
                <a:effectLst/>
                <a:ea typeface="STZhongsong" panose="02010600040101010101" pitchFamily="2" charset="-122"/>
              </a:rPr>
              <a:t> (…) </a:t>
            </a:r>
            <a:r>
              <a:rPr lang="fr-BE" sz="1600" i="1" dirty="0">
                <a:effectLst/>
                <a:ea typeface="STZhongsong" panose="02010600040101010101" pitchFamily="2" charset="-122"/>
              </a:rPr>
              <a:t>clair, à la lecture de la décision contestée, que le caractère avantageux de chaque offre au regard de chaque sous-critère considéré est déterminé sur la base du nombre d’éléments positifs ou semi-positifs que chaque offre propose, notamment au regard des différents éléments d’appréciation qui étaient renseignés dans le cahier des charges</a:t>
            </a:r>
            <a:r>
              <a:rPr lang="fr-BE" sz="1600" dirty="0">
                <a:effectLst/>
                <a:ea typeface="STZhongsong" panose="02010600040101010101" pitchFamily="2" charset="-122"/>
              </a:rPr>
              <a:t>.</a:t>
            </a:r>
          </a:p>
          <a:p>
            <a:pPr marL="0" indent="0">
              <a:spcBef>
                <a:spcPts val="0"/>
              </a:spcBef>
              <a:spcAft>
                <a:spcPts val="1200"/>
              </a:spcAft>
              <a:buNone/>
            </a:pPr>
            <a:r>
              <a:rPr lang="fr-BE" sz="1600" i="1" dirty="0">
                <a:effectLst/>
                <a:ea typeface="Times New Roman" panose="02020603050405020304" pitchFamily="18" charset="0"/>
              </a:rPr>
              <a:t>La distinction entre les éléments positifs et semi-positifs qui sont énumérés indique l’exercice par la partie adverse d’un certain jugement de valeur sur l’importance relative de certains éléments proposés dans les offres. Ce jugement de valeur relève de l’appréciation du pouvoir adjudicateur qui doit évaluer les points forts et les points faibles de chaque offre au regard des critères et sous-critères d’attribution</a:t>
            </a:r>
            <a:r>
              <a:rPr lang="fr-BE" sz="1600" i="1" dirty="0">
                <a:ea typeface="Times New Roman" panose="02020603050405020304" pitchFamily="18" charset="0"/>
              </a:rPr>
              <a:t> </a:t>
            </a:r>
            <a:r>
              <a:rPr lang="fr-BE" sz="1600" dirty="0">
                <a:effectLst/>
                <a:ea typeface="STZhongsong" panose="02010600040101010101" pitchFamily="2" charset="-122"/>
              </a:rPr>
              <a:t>».</a:t>
            </a:r>
            <a:endParaRPr lang="fr-BE" sz="1600" i="1" dirty="0">
              <a:effectLst/>
              <a:ea typeface="Times New Roman" panose="02020603050405020304" pitchFamily="18" charset="0"/>
            </a:endParaRPr>
          </a:p>
          <a:p>
            <a:pPr marL="0" indent="0">
              <a:spcBef>
                <a:spcPts val="0"/>
              </a:spcBef>
              <a:spcAft>
                <a:spcPts val="1200"/>
              </a:spcAft>
              <a:buNone/>
            </a:pPr>
            <a:endParaRPr lang="fr-BE" sz="1800" i="1" dirty="0">
              <a:solidFill>
                <a:schemeClr val="accent1"/>
              </a:solidFill>
              <a:effectLst/>
              <a:ea typeface="Times New Roman" panose="02020603050405020304" pitchFamily="18" charset="0"/>
            </a:endParaRPr>
          </a:p>
        </p:txBody>
      </p:sp>
      <p:sp>
        <p:nvSpPr>
          <p:cNvPr id="4" name="Slide Number Placeholder 3">
            <a:extLst>
              <a:ext uri="{FF2B5EF4-FFF2-40B4-BE49-F238E27FC236}">
                <a16:creationId xmlns:a16="http://schemas.microsoft.com/office/drawing/2014/main" id="{D73A1F0A-05D5-4D14-8154-7361E84EF4BA}"/>
              </a:ext>
            </a:extLst>
          </p:cNvPr>
          <p:cNvSpPr>
            <a:spLocks noGrp="1"/>
          </p:cNvSpPr>
          <p:nvPr>
            <p:ph type="sldNum" sz="quarter" idx="12"/>
          </p:nvPr>
        </p:nvSpPr>
        <p:spPr/>
        <p:txBody>
          <a:bodyPr/>
          <a:lstStyle/>
          <a:p>
            <a:fld id="{F9591D4C-BB8F-AE46-BE73-C616F30BBC5B}" type="slidenum">
              <a:rPr lang="en-US" smtClean="0"/>
              <a:pPr/>
              <a:t>73</a:t>
            </a:fld>
            <a:endParaRPr lang="en-US"/>
          </a:p>
        </p:txBody>
      </p:sp>
      <p:sp>
        <p:nvSpPr>
          <p:cNvPr id="7" name="Footer Placeholder 6">
            <a:extLst>
              <a:ext uri="{FF2B5EF4-FFF2-40B4-BE49-F238E27FC236}">
                <a16:creationId xmlns:a16="http://schemas.microsoft.com/office/drawing/2014/main" id="{316DE3FD-12F7-42ED-948B-F1CE3259CE9E}"/>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5" name="Text Placeholder 2">
            <a:extLst>
              <a:ext uri="{FF2B5EF4-FFF2-40B4-BE49-F238E27FC236}">
                <a16:creationId xmlns:a16="http://schemas.microsoft.com/office/drawing/2014/main" id="{3787B4F0-E425-A852-207E-CA9FFA56E1D1}"/>
              </a:ext>
            </a:extLst>
          </p:cNvPr>
          <p:cNvSpPr>
            <a:spLocks noGrp="1"/>
          </p:cNvSpPr>
          <p:nvPr>
            <p:ph type="body" idx="1"/>
          </p:nvPr>
        </p:nvSpPr>
        <p:spPr>
          <a:xfrm>
            <a:off x="543480" y="1813337"/>
            <a:ext cx="11160124" cy="435600"/>
          </a:xfrm>
        </p:spPr>
        <p:txBody>
          <a:bodyPr/>
          <a:lstStyle/>
          <a:p>
            <a:r>
              <a:rPr lang="fr-BE" b="0" dirty="0">
                <a:latin typeface="Cambria"/>
                <a:ea typeface="Cambria"/>
              </a:rPr>
              <a:t>Attribution et motivation formelle</a:t>
            </a:r>
          </a:p>
        </p:txBody>
      </p:sp>
      <p:sp>
        <p:nvSpPr>
          <p:cNvPr id="3" name="Title 5">
            <a:extLst>
              <a:ext uri="{FF2B5EF4-FFF2-40B4-BE49-F238E27FC236}">
                <a16:creationId xmlns:a16="http://schemas.microsoft.com/office/drawing/2014/main" id="{0BD23C23-72E5-5C39-A5D3-D5FFFAE14FCB}"/>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255.291 du 16 décembre 2022, </a:t>
            </a:r>
            <a:r>
              <a:rPr lang="fr-FR" sz="2800" i="1" dirty="0" err="1">
                <a:solidFill>
                  <a:srgbClr val="0073CF"/>
                </a:solidFill>
              </a:rPr>
              <a:t>s.r.l</a:t>
            </a:r>
            <a:r>
              <a:rPr lang="fr-FR" sz="2800" i="1" dirty="0">
                <a:solidFill>
                  <a:srgbClr val="0073CF"/>
                </a:solidFill>
              </a:rPr>
              <a:t> </a:t>
            </a:r>
            <a:r>
              <a:rPr lang="fr-FR" sz="2800" i="1" dirty="0" err="1">
                <a:solidFill>
                  <a:srgbClr val="0073CF"/>
                </a:solidFill>
              </a:rPr>
              <a:t>BSOLUTIONS</a:t>
            </a:r>
            <a:r>
              <a:rPr lang="fr-FR" sz="2800" i="1" dirty="0">
                <a:solidFill>
                  <a:srgbClr val="0073CF"/>
                </a:solidFill>
              </a:rPr>
              <a:t> </a:t>
            </a:r>
            <a:br>
              <a:rPr lang="fr-FR" sz="2800" i="1" dirty="0">
                <a:solidFill>
                  <a:srgbClr val="0073CF"/>
                </a:solidFill>
              </a:rPr>
            </a:br>
            <a:r>
              <a:rPr lang="fr-FR" sz="2800" dirty="0">
                <a:solidFill>
                  <a:srgbClr val="0073CF"/>
                </a:solidFill>
              </a:rPr>
              <a:t>(extrême urgence) – 2/2</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8AFB9C40-5782-DBB4-F6FB-8AE7E46C0FCA}"/>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E. Régularité et motivation formelle</a:t>
            </a:r>
          </a:p>
        </p:txBody>
      </p:sp>
    </p:spTree>
    <p:extLst>
      <p:ext uri="{BB962C8B-B14F-4D97-AF65-F5344CB8AC3E}">
        <p14:creationId xmlns:p14="http://schemas.microsoft.com/office/powerpoint/2010/main" val="172827141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9CDC6F8-E0A7-3935-73F5-E56A80AD588A}"/>
              </a:ext>
            </a:extLst>
          </p:cNvPr>
          <p:cNvSpPr/>
          <p:nvPr/>
        </p:nvSpPr>
        <p:spPr>
          <a:xfrm>
            <a:off x="537204" y="2409421"/>
            <a:ext cx="11104004" cy="1845774"/>
          </a:xfrm>
          <a:prstGeom prst="rect">
            <a:avLst/>
          </a:prstGeom>
          <a:solidFill>
            <a:srgbClr val="EEF4F8"/>
          </a:solidFill>
          <a:ln>
            <a:solidFill>
              <a:srgbClr val="EEF4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74</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2" name="Content Placeholder 1">
            <a:extLst>
              <a:ext uri="{FF2B5EF4-FFF2-40B4-BE49-F238E27FC236}">
                <a16:creationId xmlns:a16="http://schemas.microsoft.com/office/drawing/2014/main" id="{E8DF125A-F9A7-4529-B083-D1B4AE57244F}"/>
              </a:ext>
            </a:extLst>
          </p:cNvPr>
          <p:cNvSpPr>
            <a:spLocks noGrp="1"/>
          </p:cNvSpPr>
          <p:nvPr>
            <p:ph sz="quarter" idx="19"/>
          </p:nvPr>
        </p:nvSpPr>
        <p:spPr>
          <a:xfrm>
            <a:off x="786765" y="2660881"/>
            <a:ext cx="10618470" cy="1019580"/>
          </a:xfrm>
        </p:spPr>
        <p:txBody>
          <a:bodyPr vert="horz" lIns="0" tIns="0" rIns="0" bIns="0" spcCol="137160" rtlCol="0" anchor="t">
            <a:noAutofit/>
          </a:bodyPr>
          <a:lstStyle/>
          <a:p>
            <a:pPr marL="0" indent="0">
              <a:spcAft>
                <a:spcPts val="1200"/>
              </a:spcAft>
              <a:buNone/>
            </a:pPr>
            <a:r>
              <a:rPr lang="fr-BE" sz="1600" dirty="0">
                <a:effectLst/>
                <a:ea typeface="Times New Roman" panose="02020603050405020304" pitchFamily="18" charset="0"/>
              </a:rPr>
              <a:t>« </a:t>
            </a:r>
            <a:r>
              <a:rPr lang="fr-BE" sz="1600" b="1" i="1" dirty="0">
                <a:effectLst/>
                <a:ea typeface="Times New Roman" panose="02020603050405020304" pitchFamily="18" charset="0"/>
              </a:rPr>
              <a:t>Le but de la motivation </a:t>
            </a:r>
            <a:r>
              <a:rPr lang="fr-BE" sz="1600" i="1" dirty="0">
                <a:effectLst/>
                <a:ea typeface="Times New Roman" panose="02020603050405020304" pitchFamily="18" charset="0"/>
              </a:rPr>
              <a:t>n’est pas de servir de preuve formelle des observations faites, mais de </a:t>
            </a:r>
            <a:r>
              <a:rPr lang="fr-BE" sz="1600" b="1" i="1" dirty="0">
                <a:effectLst/>
                <a:ea typeface="Times New Roman" panose="02020603050405020304" pitchFamily="18" charset="0"/>
              </a:rPr>
              <a:t>permettre aux soumissionnaires non retenus de connaître les motifs de leur éviction. </a:t>
            </a:r>
            <a:r>
              <a:rPr lang="fr-BE" sz="1600" i="1" dirty="0">
                <a:effectLst/>
                <a:ea typeface="Times New Roman" panose="02020603050405020304" pitchFamily="18" charset="0"/>
              </a:rPr>
              <a:t>En l’occurrence, la décision motivée d’attribution permet de vérifier que la partie adverse a bien procédé à une comparaison effective des offres, de comprendre les notes attribuées pour chaque sous-critère et de critiquer, le cas échéant, l’appréciation des offres, ce que la requérante ne fait cependant pas</a:t>
            </a:r>
            <a:r>
              <a:rPr lang="fr-BE" sz="1600" dirty="0">
                <a:effectLst/>
                <a:ea typeface="Times New Roman" panose="02020603050405020304" pitchFamily="18" charset="0"/>
              </a:rPr>
              <a:t>. »</a:t>
            </a:r>
            <a:endParaRPr lang="fr-FR" sz="1400" i="1" dirty="0">
              <a:cs typeface="Times New Roman" panose="02020603050405020304" pitchFamily="18" charset="0"/>
            </a:endParaRPr>
          </a:p>
          <a:p>
            <a:pPr marL="0" indent="0">
              <a:spcAft>
                <a:spcPts val="1200"/>
              </a:spcAft>
              <a:buNone/>
            </a:pPr>
            <a:endParaRPr lang="fr-FR" sz="1400" i="1" dirty="0"/>
          </a:p>
        </p:txBody>
      </p:sp>
      <p:sp>
        <p:nvSpPr>
          <p:cNvPr id="5" name="Text Placeholder 2">
            <a:extLst>
              <a:ext uri="{FF2B5EF4-FFF2-40B4-BE49-F238E27FC236}">
                <a16:creationId xmlns:a16="http://schemas.microsoft.com/office/drawing/2014/main" id="{6F70F172-5EA3-AF42-14C0-4557E81524D9}"/>
              </a:ext>
            </a:extLst>
          </p:cNvPr>
          <p:cNvSpPr>
            <a:spLocks noGrp="1"/>
          </p:cNvSpPr>
          <p:nvPr>
            <p:ph type="body" idx="1"/>
          </p:nvPr>
        </p:nvSpPr>
        <p:spPr>
          <a:xfrm>
            <a:off x="529250" y="1833719"/>
            <a:ext cx="11160124" cy="435600"/>
          </a:xfrm>
        </p:spPr>
        <p:txBody>
          <a:bodyPr/>
          <a:lstStyle/>
          <a:p>
            <a:r>
              <a:rPr lang="fr-BE" b="0" dirty="0">
                <a:latin typeface="Cambria"/>
                <a:ea typeface="Cambria"/>
              </a:rPr>
              <a:t>Attribution et motivation formelle</a:t>
            </a:r>
            <a:endParaRPr lang="en-US" b="0" dirty="0">
              <a:latin typeface="Cambria"/>
            </a:endParaRPr>
          </a:p>
        </p:txBody>
      </p:sp>
      <p:sp>
        <p:nvSpPr>
          <p:cNvPr id="3" name="Title 5">
            <a:extLst>
              <a:ext uri="{FF2B5EF4-FFF2-40B4-BE49-F238E27FC236}">
                <a16:creationId xmlns:a16="http://schemas.microsoft.com/office/drawing/2014/main" id="{7D7F40B4-C1E6-577D-9257-11F6634801F9}"/>
              </a:ext>
            </a:extLst>
          </p:cNvPr>
          <p:cNvSpPr txBox="1">
            <a:spLocks/>
          </p:cNvSpPr>
          <p:nvPr/>
        </p:nvSpPr>
        <p:spPr>
          <a:xfrm>
            <a:off x="523150" y="761705"/>
            <a:ext cx="1131832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254.758 du 14 octobre 2022, </a:t>
            </a:r>
            <a:r>
              <a:rPr lang="fr-FR" sz="2800" i="1" dirty="0" err="1">
                <a:solidFill>
                  <a:srgbClr val="0073CF"/>
                </a:solidFill>
              </a:rPr>
              <a:t>s.r.l</a:t>
            </a:r>
            <a:r>
              <a:rPr lang="fr-FR" sz="2800" i="1" dirty="0">
                <a:solidFill>
                  <a:srgbClr val="0073CF"/>
                </a:solidFill>
              </a:rPr>
              <a:t>. JOHNSON &amp; JOHNSON MEDICAL</a:t>
            </a:r>
            <a:r>
              <a:rPr lang="fr-FR" sz="2800" dirty="0">
                <a:solidFill>
                  <a:srgbClr val="0073CF"/>
                </a:solidFill>
              </a:rPr>
              <a:t> (extrême urgence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7237D7CE-E99B-986D-E8DA-087929F848AB}"/>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E. Régularité et motivation formelle</a:t>
            </a:r>
          </a:p>
        </p:txBody>
      </p:sp>
    </p:spTree>
    <p:extLst>
      <p:ext uri="{BB962C8B-B14F-4D97-AF65-F5344CB8AC3E}">
        <p14:creationId xmlns:p14="http://schemas.microsoft.com/office/powerpoint/2010/main" val="184214607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ABA3A8A-40D4-14A3-1CFA-4A9B33014825}"/>
              </a:ext>
            </a:extLst>
          </p:cNvPr>
          <p:cNvSpPr/>
          <p:nvPr/>
        </p:nvSpPr>
        <p:spPr>
          <a:xfrm>
            <a:off x="537204" y="2420484"/>
            <a:ext cx="11104004" cy="765810"/>
          </a:xfrm>
          <a:prstGeom prst="rect">
            <a:avLst/>
          </a:prstGeom>
          <a:solidFill>
            <a:srgbClr val="EEF4F8"/>
          </a:solidFill>
          <a:ln>
            <a:solidFill>
              <a:srgbClr val="EEF4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75</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a:xfrm>
            <a:off x="2373489" y="6596798"/>
            <a:ext cx="7416800" cy="256092"/>
          </a:xfrm>
        </p:spPr>
        <p:txBody>
          <a:bodyPr/>
          <a:lstStyle/>
          <a:p>
            <a:r>
              <a:rPr lang="en-US" dirty="0"/>
              <a:t>National Tender Day – 19 </a:t>
            </a:r>
            <a:r>
              <a:rPr lang="en-US" dirty="0" err="1"/>
              <a:t>octobre</a:t>
            </a:r>
            <a:r>
              <a:rPr lang="en-US" dirty="0"/>
              <a:t> 2023</a:t>
            </a:r>
          </a:p>
        </p:txBody>
      </p:sp>
      <p:sp>
        <p:nvSpPr>
          <p:cNvPr id="2" name="Content Placeholder 1">
            <a:extLst>
              <a:ext uri="{FF2B5EF4-FFF2-40B4-BE49-F238E27FC236}">
                <a16:creationId xmlns:a16="http://schemas.microsoft.com/office/drawing/2014/main" id="{E8DF125A-F9A7-4529-B083-D1B4AE57244F}"/>
              </a:ext>
            </a:extLst>
          </p:cNvPr>
          <p:cNvSpPr>
            <a:spLocks noGrp="1"/>
          </p:cNvSpPr>
          <p:nvPr>
            <p:ph sz="quarter" idx="19"/>
          </p:nvPr>
        </p:nvSpPr>
        <p:spPr>
          <a:xfrm>
            <a:off x="792480" y="2636705"/>
            <a:ext cx="10607040" cy="577153"/>
          </a:xfrm>
        </p:spPr>
        <p:txBody>
          <a:bodyPr vert="horz" lIns="0" tIns="0" rIns="0" bIns="0" spcCol="137160" rtlCol="0" anchor="t">
            <a:noAutofit/>
          </a:bodyPr>
          <a:lstStyle/>
          <a:p>
            <a:pPr marL="0" indent="0">
              <a:buNone/>
            </a:pPr>
            <a:r>
              <a:rPr lang="fr-FR" sz="1600" dirty="0"/>
              <a:t>«</a:t>
            </a:r>
            <a:r>
              <a:rPr lang="fr-BE" sz="1600" dirty="0"/>
              <a:t> </a:t>
            </a:r>
            <a:r>
              <a:rPr lang="fr-BE" sz="1600" dirty="0">
                <a:effectLst/>
                <a:ea typeface="Times New Roman" panose="02020603050405020304" pitchFamily="18" charset="0"/>
              </a:rPr>
              <a:t>[L]</a:t>
            </a:r>
            <a:r>
              <a:rPr lang="fr-BE" sz="1600" i="1" dirty="0">
                <a:effectLst/>
                <a:ea typeface="Times New Roman" panose="02020603050405020304" pitchFamily="18" charset="0"/>
              </a:rPr>
              <a:t>e pouvoir adjudicateur n’est pas tenu de motiver formellement le choix de ses critères d’attribution </a:t>
            </a:r>
            <a:r>
              <a:rPr lang="fr-BE" sz="1600" dirty="0">
                <a:effectLst/>
                <a:ea typeface="Times New Roman" panose="02020603050405020304" pitchFamily="18" charset="0"/>
              </a:rPr>
              <a:t>(…). »</a:t>
            </a:r>
            <a:r>
              <a:rPr lang="fr-BE" sz="1600" dirty="0">
                <a:ea typeface="Times New Roman" panose="02020603050405020304" pitchFamily="18" charset="0"/>
              </a:rPr>
              <a:t> </a:t>
            </a:r>
            <a:endParaRPr lang="fr-BE" sz="1600" dirty="0">
              <a:effectLst/>
              <a:ea typeface="Times New Roman" panose="02020603050405020304" pitchFamily="18" charset="0"/>
            </a:endParaRPr>
          </a:p>
          <a:p>
            <a:pPr marL="0" indent="0">
              <a:buNone/>
            </a:pPr>
            <a:endParaRPr lang="fr-FR" sz="1600" dirty="0"/>
          </a:p>
          <a:p>
            <a:pPr marL="0" indent="0">
              <a:buNone/>
            </a:pPr>
            <a:endParaRPr lang="fr-FR" sz="1400" i="1" dirty="0"/>
          </a:p>
        </p:txBody>
      </p:sp>
      <p:sp>
        <p:nvSpPr>
          <p:cNvPr id="5" name="Text Placeholder 2">
            <a:extLst>
              <a:ext uri="{FF2B5EF4-FFF2-40B4-BE49-F238E27FC236}">
                <a16:creationId xmlns:a16="http://schemas.microsoft.com/office/drawing/2014/main" id="{2036A968-3060-0458-A154-6E7CA66A2872}"/>
              </a:ext>
            </a:extLst>
          </p:cNvPr>
          <p:cNvSpPr>
            <a:spLocks noGrp="1"/>
          </p:cNvSpPr>
          <p:nvPr>
            <p:ph type="body" idx="1"/>
          </p:nvPr>
        </p:nvSpPr>
        <p:spPr>
          <a:xfrm>
            <a:off x="515938" y="1819672"/>
            <a:ext cx="11160124" cy="435600"/>
          </a:xfrm>
        </p:spPr>
        <p:txBody>
          <a:bodyPr/>
          <a:lstStyle/>
          <a:p>
            <a:r>
              <a:rPr lang="fr-BE" b="0" dirty="0">
                <a:latin typeface="Cambria"/>
                <a:ea typeface="Cambria"/>
              </a:rPr>
              <a:t>Attribution et motivation formelle</a:t>
            </a:r>
            <a:endParaRPr lang="en-US" b="0" dirty="0">
              <a:latin typeface="Cambria"/>
            </a:endParaRPr>
          </a:p>
        </p:txBody>
      </p:sp>
      <p:sp>
        <p:nvSpPr>
          <p:cNvPr id="3" name="Title 5">
            <a:extLst>
              <a:ext uri="{FF2B5EF4-FFF2-40B4-BE49-F238E27FC236}">
                <a16:creationId xmlns:a16="http://schemas.microsoft.com/office/drawing/2014/main" id="{93E08087-63B0-AF66-0004-B5F977E20A10}"/>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255.182 du 5 décembre 2022, </a:t>
            </a:r>
            <a:r>
              <a:rPr lang="fr-FR" sz="2800" i="1" dirty="0" err="1">
                <a:solidFill>
                  <a:srgbClr val="0073CF"/>
                </a:solidFill>
              </a:rPr>
              <a:t>s.a.</a:t>
            </a:r>
            <a:r>
              <a:rPr lang="fr-FR" sz="2800" i="1" dirty="0">
                <a:solidFill>
                  <a:srgbClr val="0073CF"/>
                </a:solidFill>
              </a:rPr>
              <a:t> </a:t>
            </a:r>
            <a:r>
              <a:rPr lang="fr-FR" sz="2800" i="1" dirty="0" err="1">
                <a:solidFill>
                  <a:srgbClr val="0073CF"/>
                </a:solidFill>
              </a:rPr>
              <a:t>OCTAPHARMA</a:t>
            </a:r>
            <a:r>
              <a:rPr lang="fr-FR" sz="2800" i="1" dirty="0">
                <a:solidFill>
                  <a:srgbClr val="0073CF"/>
                </a:solidFill>
              </a:rPr>
              <a:t> BENELUX </a:t>
            </a:r>
            <a:r>
              <a:rPr lang="fr-FR" sz="2800" dirty="0">
                <a:solidFill>
                  <a:srgbClr val="0073CF"/>
                </a:solidFill>
              </a:rPr>
              <a:t>(extrême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E449E3F1-EF44-BF02-6C45-5C8B0C85D282}"/>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E. Régularité et motivation formelle</a:t>
            </a:r>
          </a:p>
        </p:txBody>
      </p:sp>
    </p:spTree>
    <p:extLst>
      <p:ext uri="{BB962C8B-B14F-4D97-AF65-F5344CB8AC3E}">
        <p14:creationId xmlns:p14="http://schemas.microsoft.com/office/powerpoint/2010/main" val="108852561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76</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2" name="Content Placeholder 1">
            <a:extLst>
              <a:ext uri="{FF2B5EF4-FFF2-40B4-BE49-F238E27FC236}">
                <a16:creationId xmlns:a16="http://schemas.microsoft.com/office/drawing/2014/main" id="{E8DF125A-F9A7-4529-B083-D1B4AE57244F}"/>
              </a:ext>
            </a:extLst>
          </p:cNvPr>
          <p:cNvSpPr>
            <a:spLocks noGrp="1"/>
          </p:cNvSpPr>
          <p:nvPr>
            <p:ph sz="quarter" idx="19"/>
          </p:nvPr>
        </p:nvSpPr>
        <p:spPr>
          <a:xfrm>
            <a:off x="537204" y="1913005"/>
            <a:ext cx="11150758" cy="4509468"/>
          </a:xfrm>
        </p:spPr>
        <p:txBody>
          <a:bodyPr vert="horz" lIns="0" tIns="0" rIns="0" bIns="0" spcCol="137160" rtlCol="0" anchor="t">
            <a:noAutofit/>
          </a:bodyPr>
          <a:lstStyle/>
          <a:p>
            <a:pPr>
              <a:spcBef>
                <a:spcPts val="0"/>
              </a:spcBef>
              <a:spcAft>
                <a:spcPts val="600"/>
              </a:spcAft>
              <a:buClr>
                <a:schemeClr val="accent6"/>
              </a:buClr>
            </a:pPr>
            <a:r>
              <a:rPr lang="fr-BE" sz="1700" dirty="0" err="1">
                <a:effectLst/>
                <a:latin typeface="+mj-lt"/>
                <a:ea typeface="STZhongsong"/>
              </a:rPr>
              <a:t>C.E</a:t>
            </a:r>
            <a:r>
              <a:rPr lang="fr-BE" sz="1700" dirty="0">
                <a:effectLst/>
                <a:latin typeface="+mj-lt"/>
                <a:ea typeface="STZhongsong"/>
              </a:rPr>
              <a:t>., arrêt 254.699 du 7 octobre 2022, </a:t>
            </a:r>
            <a:r>
              <a:rPr lang="fr-BE" sz="1700" i="1" dirty="0" err="1">
                <a:effectLst/>
                <a:latin typeface="+mj-lt"/>
                <a:ea typeface="STZhongsong"/>
              </a:rPr>
              <a:t>s.c.r.l</a:t>
            </a:r>
            <a:r>
              <a:rPr lang="fr-BE" sz="1700" i="1" dirty="0">
                <a:effectLst/>
                <a:latin typeface="+mj-lt"/>
                <a:ea typeface="STZhongsong"/>
              </a:rPr>
              <a:t>. </a:t>
            </a:r>
            <a:r>
              <a:rPr lang="fr-BE" sz="1700" i="1" dirty="0" err="1">
                <a:effectLst/>
                <a:latin typeface="+mj-lt"/>
                <a:ea typeface="STZhongsong"/>
              </a:rPr>
              <a:t>SKOPE</a:t>
            </a:r>
            <a:r>
              <a:rPr lang="fr-BE" sz="1700" i="1" dirty="0">
                <a:effectLst/>
                <a:latin typeface="+mj-lt"/>
                <a:ea typeface="STZhongsong"/>
              </a:rPr>
              <a:t>, </a:t>
            </a:r>
            <a:r>
              <a:rPr lang="fr-BE" sz="1700" i="1" dirty="0" err="1">
                <a:effectLst/>
                <a:latin typeface="+mj-lt"/>
                <a:ea typeface="STZhongsong"/>
              </a:rPr>
              <a:t>SOCIETE</a:t>
            </a:r>
            <a:r>
              <a:rPr lang="fr-BE" sz="1700" i="1" dirty="0">
                <a:effectLst/>
                <a:latin typeface="+mj-lt"/>
                <a:ea typeface="STZhongsong"/>
              </a:rPr>
              <a:t> CIVILE D’ARCHITECTURE, D’URBANISME DE PAYSAGE ET DE RECHERCHE</a:t>
            </a:r>
            <a:r>
              <a:rPr lang="fr-BE" sz="1700" dirty="0">
                <a:effectLst/>
                <a:latin typeface="+mj-lt"/>
                <a:ea typeface="STZhongsong"/>
              </a:rPr>
              <a:t> (extrême urgence) </a:t>
            </a:r>
          </a:p>
          <a:p>
            <a:pPr>
              <a:spcBef>
                <a:spcPts val="0"/>
              </a:spcBef>
              <a:spcAft>
                <a:spcPts val="600"/>
              </a:spcAft>
              <a:buClr>
                <a:schemeClr val="accent6"/>
              </a:buClr>
            </a:pPr>
            <a:r>
              <a:rPr lang="fr-BE" sz="1700" dirty="0" err="1">
                <a:effectLst/>
                <a:latin typeface="+mj-lt"/>
                <a:ea typeface="STZhongsong"/>
              </a:rPr>
              <a:t>C.E</a:t>
            </a:r>
            <a:r>
              <a:rPr lang="fr-BE" sz="1700" dirty="0">
                <a:effectLst/>
                <a:latin typeface="+mj-lt"/>
                <a:ea typeface="STZhongsong"/>
              </a:rPr>
              <a:t>., arrêt 254.700 du 7 octobre 2022, </a:t>
            </a:r>
            <a:r>
              <a:rPr lang="fr-BE" sz="1700" i="1" dirty="0" err="1">
                <a:effectLst/>
                <a:latin typeface="+mj-lt"/>
                <a:ea typeface="STZhongsong"/>
              </a:rPr>
              <a:t>s.a.</a:t>
            </a:r>
            <a:r>
              <a:rPr lang="fr-BE" sz="1700" i="1" dirty="0">
                <a:effectLst/>
                <a:latin typeface="+mj-lt"/>
                <a:ea typeface="STZhongsong"/>
              </a:rPr>
              <a:t> </a:t>
            </a:r>
            <a:r>
              <a:rPr lang="fr-BE" sz="1700" i="1" dirty="0" err="1">
                <a:effectLst/>
                <a:latin typeface="+mj-lt"/>
                <a:ea typeface="STZhongsong"/>
              </a:rPr>
              <a:t>MODALIZY</a:t>
            </a:r>
            <a:r>
              <a:rPr lang="fr-BE" sz="1700" dirty="0">
                <a:effectLst/>
                <a:latin typeface="+mj-lt"/>
                <a:ea typeface="STZhongsong"/>
              </a:rPr>
              <a:t> (extrême urgence) ; </a:t>
            </a:r>
            <a:r>
              <a:rPr lang="fr-BE" sz="1700" dirty="0" err="1">
                <a:effectLst/>
                <a:latin typeface="+mj-lt"/>
                <a:ea typeface="STZhongsong"/>
              </a:rPr>
              <a:t>C.E</a:t>
            </a:r>
            <a:r>
              <a:rPr lang="fr-BE" sz="1700" dirty="0">
                <a:effectLst/>
                <a:latin typeface="+mj-lt"/>
                <a:ea typeface="STZhongsong"/>
              </a:rPr>
              <a:t>., arrêt n° 254.888 du 25 octobre 2022, </a:t>
            </a:r>
            <a:r>
              <a:rPr lang="fr-BE" sz="1700" i="1" dirty="0" err="1">
                <a:effectLst/>
                <a:latin typeface="+mj-lt"/>
                <a:ea typeface="STZhongsong"/>
              </a:rPr>
              <a:t>s.a.</a:t>
            </a:r>
            <a:r>
              <a:rPr lang="fr-BE" sz="1700" i="1" dirty="0">
                <a:effectLst/>
                <a:latin typeface="+mj-lt"/>
                <a:ea typeface="STZhongsong"/>
              </a:rPr>
              <a:t> </a:t>
            </a:r>
            <a:r>
              <a:rPr lang="fr-BE" sz="1700" i="1" dirty="0" err="1">
                <a:effectLst/>
                <a:latin typeface="+mj-lt"/>
                <a:ea typeface="STZhongsong"/>
              </a:rPr>
              <a:t>NEWIN</a:t>
            </a:r>
            <a:r>
              <a:rPr lang="fr-BE" sz="1700" dirty="0">
                <a:effectLst/>
                <a:latin typeface="+mj-lt"/>
                <a:ea typeface="STZhongsong"/>
              </a:rPr>
              <a:t> (extrême urgence) </a:t>
            </a:r>
          </a:p>
          <a:p>
            <a:pPr>
              <a:spcBef>
                <a:spcPts val="0"/>
              </a:spcBef>
              <a:spcAft>
                <a:spcPts val="600"/>
              </a:spcAft>
              <a:buClr>
                <a:schemeClr val="accent6"/>
              </a:buClr>
            </a:pPr>
            <a:r>
              <a:rPr lang="fr-BE" sz="1700" dirty="0" err="1">
                <a:effectLst/>
                <a:latin typeface="+mj-lt"/>
                <a:ea typeface="STZhongsong"/>
              </a:rPr>
              <a:t>C.E</a:t>
            </a:r>
            <a:r>
              <a:rPr lang="fr-BE" sz="1700" dirty="0">
                <a:effectLst/>
                <a:latin typeface="+mj-lt"/>
                <a:ea typeface="STZhongsong"/>
              </a:rPr>
              <a:t>., arrêt 255.378 du 23 décembre 2022, </a:t>
            </a:r>
            <a:r>
              <a:rPr lang="fr-BE" sz="1700" i="1" dirty="0" err="1">
                <a:effectLst/>
                <a:latin typeface="+mj-lt"/>
                <a:ea typeface="STZhongsong"/>
              </a:rPr>
              <a:t>s.a.</a:t>
            </a:r>
            <a:r>
              <a:rPr lang="fr-BE" sz="1700" i="1" dirty="0">
                <a:effectLst/>
                <a:latin typeface="+mj-lt"/>
                <a:ea typeface="STZhongsong"/>
              </a:rPr>
              <a:t> </a:t>
            </a:r>
            <a:r>
              <a:rPr lang="fr-BE" sz="1700" i="1" dirty="0" err="1">
                <a:effectLst/>
                <a:latin typeface="+mj-lt"/>
                <a:ea typeface="STZhongsong"/>
              </a:rPr>
              <a:t>SIGNIFY</a:t>
            </a:r>
            <a:r>
              <a:rPr lang="fr-BE" sz="1700" i="1" dirty="0">
                <a:effectLst/>
                <a:latin typeface="+mj-lt"/>
                <a:ea typeface="STZhongsong"/>
              </a:rPr>
              <a:t> BELGIUM</a:t>
            </a:r>
            <a:r>
              <a:rPr lang="fr-BE" sz="1700" dirty="0">
                <a:effectLst/>
                <a:latin typeface="+mj-lt"/>
                <a:ea typeface="STZhongsong"/>
              </a:rPr>
              <a:t> (extrême urgence) </a:t>
            </a:r>
          </a:p>
          <a:p>
            <a:pPr>
              <a:spcBef>
                <a:spcPts val="0"/>
              </a:spcBef>
              <a:spcAft>
                <a:spcPts val="600"/>
              </a:spcAft>
              <a:buClr>
                <a:schemeClr val="accent6"/>
              </a:buClr>
            </a:pPr>
            <a:r>
              <a:rPr lang="fr-BE" sz="1700" dirty="0" err="1">
                <a:effectLst/>
                <a:latin typeface="+mj-lt"/>
                <a:ea typeface="Times New Roman" panose="02020603050405020304" pitchFamily="18" charset="0"/>
              </a:rPr>
              <a:t>C.E</a:t>
            </a:r>
            <a:r>
              <a:rPr lang="fr-BE" sz="1700" dirty="0">
                <a:effectLst/>
                <a:latin typeface="+mj-lt"/>
                <a:ea typeface="Times New Roman" panose="02020603050405020304" pitchFamily="18" charset="0"/>
              </a:rPr>
              <a:t>., arrêt 255.668 du 1</a:t>
            </a:r>
            <a:r>
              <a:rPr lang="fr-BE" sz="1700" baseline="30000" dirty="0">
                <a:effectLst/>
                <a:latin typeface="+mj-lt"/>
                <a:ea typeface="Times New Roman" panose="02020603050405020304" pitchFamily="18" charset="0"/>
              </a:rPr>
              <a:t>er</a:t>
            </a:r>
            <a:r>
              <a:rPr lang="fr-BE" sz="1700" dirty="0">
                <a:effectLst/>
                <a:latin typeface="+mj-lt"/>
                <a:ea typeface="Times New Roman" panose="02020603050405020304" pitchFamily="18" charset="0"/>
              </a:rPr>
              <a:t> février 2023, </a:t>
            </a:r>
            <a:r>
              <a:rPr lang="fr-BE" sz="1700" i="1" dirty="0" err="1">
                <a:effectLst/>
                <a:latin typeface="+mj-lt"/>
                <a:ea typeface="Times New Roman" panose="02020603050405020304" pitchFamily="18" charset="0"/>
              </a:rPr>
              <a:t>s.r.l</a:t>
            </a:r>
            <a:r>
              <a:rPr lang="fr-BE" sz="1700" i="1" dirty="0">
                <a:effectLst/>
                <a:latin typeface="+mj-lt"/>
                <a:ea typeface="Times New Roman" panose="02020603050405020304" pitchFamily="18" charset="0"/>
              </a:rPr>
              <a:t>. </a:t>
            </a:r>
            <a:r>
              <a:rPr lang="fr-BE" sz="1700" i="1" dirty="0" err="1">
                <a:effectLst/>
                <a:latin typeface="+mj-lt"/>
                <a:ea typeface="Times New Roman" panose="02020603050405020304" pitchFamily="18" charset="0"/>
              </a:rPr>
              <a:t>POSTALIA</a:t>
            </a:r>
            <a:r>
              <a:rPr lang="fr-BE" sz="1700" i="1" dirty="0">
                <a:effectLst/>
                <a:latin typeface="+mj-lt"/>
                <a:ea typeface="Times New Roman" panose="02020603050405020304" pitchFamily="18" charset="0"/>
              </a:rPr>
              <a:t> BELGIUM</a:t>
            </a:r>
            <a:r>
              <a:rPr lang="fr-BE" sz="1700" dirty="0">
                <a:effectLst/>
                <a:latin typeface="+mj-lt"/>
                <a:ea typeface="Times New Roman" panose="02020603050405020304" pitchFamily="18" charset="0"/>
              </a:rPr>
              <a:t> (extrême urgence) </a:t>
            </a:r>
          </a:p>
          <a:p>
            <a:pPr>
              <a:spcBef>
                <a:spcPts val="0"/>
              </a:spcBef>
              <a:spcAft>
                <a:spcPts val="600"/>
              </a:spcAft>
              <a:buClr>
                <a:schemeClr val="accent6"/>
              </a:buClr>
            </a:pPr>
            <a:r>
              <a:rPr lang="fr-BE" sz="1700" dirty="0" err="1">
                <a:effectLst/>
                <a:latin typeface="+mj-lt"/>
                <a:ea typeface="Times New Roman" panose="02020603050405020304" pitchFamily="18" charset="0"/>
              </a:rPr>
              <a:t>C.E</a:t>
            </a:r>
            <a:r>
              <a:rPr lang="fr-BE" sz="1700" dirty="0">
                <a:effectLst/>
                <a:latin typeface="+mj-lt"/>
                <a:ea typeface="Times New Roman" panose="02020603050405020304" pitchFamily="18" charset="0"/>
              </a:rPr>
              <a:t>., arrêt 255.814 du 15 février 2023, </a:t>
            </a:r>
            <a:r>
              <a:rPr lang="fr-BE" sz="1700" i="1" dirty="0" err="1">
                <a:effectLst/>
                <a:latin typeface="+mj-lt"/>
                <a:ea typeface="Times New Roman" panose="02020603050405020304" pitchFamily="18" charset="0"/>
              </a:rPr>
              <a:t>a.s.b.l</a:t>
            </a:r>
            <a:r>
              <a:rPr lang="fr-BE" sz="1700" i="1" dirty="0">
                <a:effectLst/>
                <a:latin typeface="+mj-lt"/>
                <a:ea typeface="Times New Roman" panose="02020603050405020304" pitchFamily="18" charset="0"/>
              </a:rPr>
              <a:t>. </a:t>
            </a:r>
            <a:r>
              <a:rPr lang="fr-BE" sz="1700" i="1" dirty="0" err="1">
                <a:effectLst/>
                <a:latin typeface="+mj-lt"/>
                <a:ea typeface="Times New Roman" panose="02020603050405020304" pitchFamily="18" charset="0"/>
              </a:rPr>
              <a:t>COHEZIO</a:t>
            </a:r>
            <a:r>
              <a:rPr lang="fr-BE" sz="1700" dirty="0">
                <a:effectLst/>
                <a:latin typeface="+mj-lt"/>
                <a:ea typeface="Times New Roman" panose="02020603050405020304" pitchFamily="18" charset="0"/>
              </a:rPr>
              <a:t> (extrême urgence) </a:t>
            </a:r>
          </a:p>
          <a:p>
            <a:pPr>
              <a:spcBef>
                <a:spcPts val="0"/>
              </a:spcBef>
              <a:spcAft>
                <a:spcPts val="600"/>
              </a:spcAft>
              <a:buClr>
                <a:schemeClr val="accent6"/>
              </a:buClr>
            </a:pPr>
            <a:r>
              <a:rPr lang="fr-BE" sz="1700" dirty="0" err="1">
                <a:effectLst/>
                <a:latin typeface="+mj-lt"/>
                <a:ea typeface="Times New Roman" panose="02020603050405020304" pitchFamily="18" charset="0"/>
              </a:rPr>
              <a:t>C.E</a:t>
            </a:r>
            <a:r>
              <a:rPr lang="fr-BE" sz="1700" dirty="0">
                <a:effectLst/>
                <a:latin typeface="+mj-lt"/>
                <a:ea typeface="Times New Roman" panose="02020603050405020304" pitchFamily="18" charset="0"/>
              </a:rPr>
              <a:t>., arrêt 255.815 du 15 février 2023, </a:t>
            </a:r>
            <a:r>
              <a:rPr lang="fr-BE" sz="1700" i="1" dirty="0" err="1">
                <a:effectLst/>
                <a:latin typeface="+mj-lt"/>
                <a:ea typeface="Times New Roman" panose="02020603050405020304" pitchFamily="18" charset="0"/>
              </a:rPr>
              <a:t>s.r.l</a:t>
            </a:r>
            <a:r>
              <a:rPr lang="fr-BE" sz="1700" i="1" dirty="0">
                <a:effectLst/>
                <a:latin typeface="+mj-lt"/>
                <a:ea typeface="Times New Roman" panose="02020603050405020304" pitchFamily="18" charset="0"/>
              </a:rPr>
              <a:t>. </a:t>
            </a:r>
            <a:r>
              <a:rPr lang="fr-BE" sz="1700" i="1" dirty="0" err="1">
                <a:effectLst/>
                <a:latin typeface="+mj-lt"/>
                <a:ea typeface="Times New Roman" panose="02020603050405020304" pitchFamily="18" charset="0"/>
              </a:rPr>
              <a:t>BLEUSTEIN</a:t>
            </a:r>
            <a:r>
              <a:rPr lang="fr-BE" sz="1700" dirty="0">
                <a:effectLst/>
                <a:latin typeface="+mj-lt"/>
                <a:ea typeface="Times New Roman" panose="02020603050405020304" pitchFamily="18" charset="0"/>
              </a:rPr>
              <a:t> (extrême urgence</a:t>
            </a:r>
            <a:r>
              <a:rPr lang="fr-BE" sz="1700" dirty="0">
                <a:latin typeface="+mj-lt"/>
                <a:ea typeface="Times New Roman" panose="02020603050405020304" pitchFamily="18" charset="0"/>
              </a:rPr>
              <a:t>); </a:t>
            </a:r>
            <a:r>
              <a:rPr lang="fr-BE" sz="1700" dirty="0" err="1">
                <a:latin typeface="+mj-lt"/>
                <a:ea typeface="Times New Roman" panose="02020603050405020304" pitchFamily="18" charset="0"/>
              </a:rPr>
              <a:t>C.E</a:t>
            </a:r>
            <a:r>
              <a:rPr lang="fr-BE" sz="1700" dirty="0">
                <a:latin typeface="+mj-lt"/>
                <a:ea typeface="Times New Roman" panose="02020603050405020304" pitchFamily="18" charset="0"/>
              </a:rPr>
              <a:t>., arrêt n° </a:t>
            </a:r>
            <a:r>
              <a:rPr lang="fr-BE" sz="1700" dirty="0">
                <a:ea typeface="+mn-lt"/>
                <a:cs typeface="+mn-lt"/>
              </a:rPr>
              <a:t>256.104 du 22 mars 2023, </a:t>
            </a:r>
            <a:r>
              <a:rPr lang="fr-BE" sz="1700" i="1" dirty="0" err="1">
                <a:ea typeface="+mn-lt"/>
                <a:cs typeface="+mn-lt"/>
              </a:rPr>
              <a:t>S.C.R.L</a:t>
            </a:r>
            <a:r>
              <a:rPr lang="fr-BE" sz="1700" i="1" dirty="0">
                <a:ea typeface="+mn-lt"/>
                <a:cs typeface="+mn-lt"/>
              </a:rPr>
              <a:t>. </a:t>
            </a:r>
            <a:r>
              <a:rPr lang="fr-BE" sz="1700" dirty="0" err="1">
                <a:ea typeface="+mn-lt"/>
                <a:cs typeface="+mn-lt"/>
              </a:rPr>
              <a:t>INTERMEDIANCE</a:t>
            </a:r>
            <a:r>
              <a:rPr lang="fr-BE" sz="1700" dirty="0">
                <a:ea typeface="+mn-lt"/>
                <a:cs typeface="+mn-lt"/>
              </a:rPr>
              <a:t> &amp; </a:t>
            </a:r>
            <a:r>
              <a:rPr lang="fr-BE" sz="1700" dirty="0" err="1">
                <a:ea typeface="+mn-lt"/>
                <a:cs typeface="+mn-lt"/>
              </a:rPr>
              <a:t>PARTNERS</a:t>
            </a:r>
            <a:r>
              <a:rPr lang="fr-BE" sz="1700" i="1" dirty="0">
                <a:ea typeface="+mn-lt"/>
                <a:cs typeface="+mn-lt"/>
              </a:rPr>
              <a:t> </a:t>
            </a:r>
            <a:r>
              <a:rPr lang="fr-BE" sz="1700" dirty="0">
                <a:ea typeface="+mn-lt"/>
                <a:cs typeface="+mn-lt"/>
              </a:rPr>
              <a:t> ; </a:t>
            </a:r>
            <a:r>
              <a:rPr lang="fr-BE" sz="1700" dirty="0" err="1">
                <a:ea typeface="+mn-lt"/>
                <a:cs typeface="+mn-lt"/>
              </a:rPr>
              <a:t>C.E</a:t>
            </a:r>
            <a:r>
              <a:rPr lang="fr-BE" sz="1700" dirty="0">
                <a:ea typeface="+mn-lt"/>
                <a:cs typeface="+mn-lt"/>
              </a:rPr>
              <a:t>., arrêt n° 256.325 du 21 avril 2023, </a:t>
            </a:r>
            <a:r>
              <a:rPr lang="fr-BE" sz="1700" i="1" dirty="0">
                <a:ea typeface="+mn-lt"/>
                <a:cs typeface="+mn-lt"/>
              </a:rPr>
              <a:t>La société à responsabilité limitée CALLENS, </a:t>
            </a:r>
            <a:r>
              <a:rPr lang="fr-BE" sz="1700" i="1" dirty="0" err="1">
                <a:ea typeface="+mn-lt"/>
                <a:cs typeface="+mn-lt"/>
              </a:rPr>
              <a:t>VANDELANOTTE</a:t>
            </a:r>
            <a:r>
              <a:rPr lang="fr-BE" sz="1700" i="1" dirty="0">
                <a:ea typeface="+mn-lt"/>
                <a:cs typeface="+mn-lt"/>
              </a:rPr>
              <a:t> &amp; </a:t>
            </a:r>
            <a:r>
              <a:rPr lang="fr-BE" sz="1700" i="1" dirty="0" err="1">
                <a:ea typeface="+mn-lt"/>
                <a:cs typeface="+mn-lt"/>
              </a:rPr>
              <a:t>THEUNISSEN</a:t>
            </a:r>
            <a:endParaRPr lang="fr-BE" sz="1700" i="1" dirty="0">
              <a:ea typeface="+mn-lt"/>
              <a:cs typeface="+mn-lt"/>
            </a:endParaRPr>
          </a:p>
          <a:p>
            <a:pPr>
              <a:spcBef>
                <a:spcPts val="0"/>
              </a:spcBef>
              <a:spcAft>
                <a:spcPts val="600"/>
              </a:spcAft>
              <a:buClr>
                <a:schemeClr val="accent6"/>
              </a:buClr>
            </a:pPr>
            <a:r>
              <a:rPr lang="fr-FR" sz="1700" dirty="0" err="1">
                <a:effectLst/>
                <a:latin typeface="+mj-lt"/>
                <a:ea typeface="STZhongsong" panose="02010600040101010101" pitchFamily="2" charset="-122"/>
                <a:cs typeface="Arial"/>
              </a:rPr>
              <a:t>C.E</a:t>
            </a:r>
            <a:r>
              <a:rPr lang="fr-FR" sz="1700" dirty="0">
                <a:effectLst/>
                <a:latin typeface="+mj-lt"/>
                <a:ea typeface="STZhongsong" panose="02010600040101010101" pitchFamily="2" charset="-122"/>
                <a:cs typeface="Arial"/>
              </a:rPr>
              <a:t>., arrêt 256.755 du 9 juin 2023, La société à responsabilité limitée SHADOW TO LIVE </a:t>
            </a:r>
          </a:p>
          <a:p>
            <a:pPr>
              <a:spcBef>
                <a:spcPts val="0"/>
              </a:spcBef>
              <a:spcAft>
                <a:spcPts val="600"/>
              </a:spcAft>
              <a:buClr>
                <a:schemeClr val="accent6"/>
              </a:buClr>
            </a:pPr>
            <a:r>
              <a:rPr lang="fr-FR" sz="1700" dirty="0" err="1">
                <a:effectLst/>
                <a:latin typeface="+mj-lt"/>
                <a:ea typeface="STZhongsong" panose="02010600040101010101" pitchFamily="2" charset="-122"/>
                <a:cs typeface="Arial"/>
              </a:rPr>
              <a:t>C.E</a:t>
            </a:r>
            <a:r>
              <a:rPr lang="fr-FR" sz="1700" dirty="0">
                <a:effectLst/>
                <a:latin typeface="+mj-lt"/>
                <a:ea typeface="STZhongsong" panose="02010600040101010101" pitchFamily="2" charset="-122"/>
                <a:cs typeface="Arial"/>
              </a:rPr>
              <a:t>., arrêt 257.163 du 8 août 2023, La société à responsabilité limitée </a:t>
            </a:r>
            <a:r>
              <a:rPr lang="fr-FR" sz="1700" dirty="0" err="1">
                <a:effectLst/>
                <a:latin typeface="+mj-lt"/>
                <a:ea typeface="STZhongsong" panose="02010600040101010101" pitchFamily="2" charset="-122"/>
                <a:cs typeface="Arial"/>
              </a:rPr>
              <a:t>PRIVACY</a:t>
            </a:r>
            <a:r>
              <a:rPr lang="fr-FR" sz="1700" dirty="0">
                <a:effectLst/>
                <a:latin typeface="+mj-lt"/>
                <a:ea typeface="STZhongsong" panose="02010600040101010101" pitchFamily="2" charset="-122"/>
                <a:cs typeface="Arial"/>
              </a:rPr>
              <a:t> PRAXIS  </a:t>
            </a:r>
          </a:p>
          <a:p>
            <a:pPr>
              <a:spcBef>
                <a:spcPts val="0"/>
              </a:spcBef>
              <a:spcAft>
                <a:spcPts val="600"/>
              </a:spcAft>
              <a:buClr>
                <a:schemeClr val="accent6"/>
              </a:buClr>
            </a:pPr>
            <a:r>
              <a:rPr lang="fr-FR" sz="1700" dirty="0" err="1">
                <a:effectLst/>
                <a:latin typeface="+mj-lt"/>
                <a:ea typeface="STZhongsong" panose="02010600040101010101" pitchFamily="2" charset="-122"/>
                <a:cs typeface="Arial"/>
              </a:rPr>
              <a:t>C.E</a:t>
            </a:r>
            <a:r>
              <a:rPr lang="fr-FR" sz="1700" dirty="0">
                <a:effectLst/>
                <a:latin typeface="+mj-lt"/>
                <a:ea typeface="STZhongsong" panose="02010600040101010101" pitchFamily="2" charset="-122"/>
                <a:cs typeface="Arial"/>
              </a:rPr>
              <a:t>., arrêt 257.150 du 3 août 2023, la société anonyme TRAVAUX ET EXPLOITATION</a:t>
            </a:r>
          </a:p>
          <a:p>
            <a:pPr>
              <a:spcBef>
                <a:spcPts val="0"/>
              </a:spcBef>
              <a:spcAft>
                <a:spcPts val="600"/>
              </a:spcAft>
              <a:buClr>
                <a:schemeClr val="accent6"/>
              </a:buClr>
            </a:pPr>
            <a:r>
              <a:rPr lang="fr-FR" sz="1700" dirty="0" err="1">
                <a:effectLst/>
                <a:latin typeface="+mj-lt"/>
                <a:ea typeface="STZhongsong" panose="02010600040101010101" pitchFamily="2" charset="-122"/>
                <a:cs typeface="Arial"/>
              </a:rPr>
              <a:t>C.E</a:t>
            </a:r>
            <a:r>
              <a:rPr lang="fr-FR" sz="1700" dirty="0">
                <a:effectLst/>
                <a:latin typeface="+mj-lt"/>
                <a:ea typeface="STZhongsong" panose="02010600040101010101" pitchFamily="2" charset="-122"/>
                <a:cs typeface="Arial"/>
              </a:rPr>
              <a:t>., arrêt 257.124 du 19 juillet 2023, la société à responsabilité limitée </a:t>
            </a:r>
            <a:r>
              <a:rPr lang="fr-FR" sz="1700" dirty="0" err="1">
                <a:effectLst/>
                <a:latin typeface="+mj-lt"/>
                <a:ea typeface="STZhongsong" panose="02010600040101010101" pitchFamily="2" charset="-122"/>
                <a:cs typeface="Arial"/>
              </a:rPr>
              <a:t>MOZER</a:t>
            </a:r>
            <a:r>
              <a:rPr lang="fr-FR" sz="1700" dirty="0">
                <a:effectLst/>
                <a:latin typeface="+mj-lt"/>
                <a:ea typeface="STZhongsong" panose="02010600040101010101" pitchFamily="2" charset="-122"/>
                <a:cs typeface="Arial"/>
              </a:rPr>
              <a:t> </a:t>
            </a:r>
            <a:r>
              <a:rPr lang="fr-FR" sz="1700" dirty="0" err="1">
                <a:effectLst/>
                <a:latin typeface="+mj-lt"/>
                <a:ea typeface="STZhongsong" panose="02010600040101010101" pitchFamily="2" charset="-122"/>
                <a:cs typeface="Arial"/>
              </a:rPr>
              <a:t>BELUX</a:t>
            </a:r>
            <a:r>
              <a:rPr lang="fr-FR" sz="1700" dirty="0">
                <a:effectLst/>
                <a:latin typeface="+mj-lt"/>
                <a:ea typeface="STZhongsong" panose="02010600040101010101" pitchFamily="2" charset="-122"/>
                <a:cs typeface="Arial"/>
              </a:rPr>
              <a:t>.</a:t>
            </a:r>
          </a:p>
          <a:p>
            <a:pPr>
              <a:spcBef>
                <a:spcPts val="0"/>
              </a:spcBef>
              <a:spcAft>
                <a:spcPts val="600"/>
              </a:spcAft>
              <a:buClr>
                <a:schemeClr val="accent6"/>
              </a:buClr>
            </a:pPr>
            <a:endParaRPr lang="fr-BE" sz="1700" dirty="0">
              <a:effectLst/>
              <a:latin typeface="+mj-lt"/>
              <a:ea typeface="STZhongsong" panose="02010600040101010101" pitchFamily="2" charset="-122"/>
              <a:cs typeface="Arial"/>
            </a:endParaRPr>
          </a:p>
          <a:p>
            <a:pPr>
              <a:spcBef>
                <a:spcPts val="0"/>
              </a:spcBef>
              <a:spcAft>
                <a:spcPts val="600"/>
              </a:spcAft>
              <a:buClr>
                <a:schemeClr val="accent6"/>
              </a:buClr>
            </a:pPr>
            <a:endParaRPr lang="fr-FR" sz="1700" i="1" dirty="0">
              <a:cs typeface="Arial"/>
            </a:endParaRPr>
          </a:p>
        </p:txBody>
      </p:sp>
      <p:sp>
        <p:nvSpPr>
          <p:cNvPr id="3" name="Title 5">
            <a:extLst>
              <a:ext uri="{FF2B5EF4-FFF2-40B4-BE49-F238E27FC236}">
                <a16:creationId xmlns:a16="http://schemas.microsoft.com/office/drawing/2014/main" id="{10FFE178-5245-9D65-611B-DCA99D2A7329}"/>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a:solidFill>
                  <a:srgbClr val="0073CF"/>
                </a:solidFill>
              </a:rPr>
              <a:t>Pour d’autres arrêts sur la régularité des offres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5" name="Text Placeholder 1">
            <a:extLst>
              <a:ext uri="{FF2B5EF4-FFF2-40B4-BE49-F238E27FC236}">
                <a16:creationId xmlns:a16="http://schemas.microsoft.com/office/drawing/2014/main" id="{189228E1-60E9-2625-52A7-D39F27B6AB9F}"/>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fr-FR" b="1" dirty="0">
                <a:solidFill>
                  <a:srgbClr val="182440"/>
                </a:solidFill>
                <a:latin typeface="Arial" panose="020B0604020202020204"/>
              </a:rPr>
              <a:t>III. REGULARITE DES OFFRES – E. Régularité et motivation formelle</a:t>
            </a:r>
          </a:p>
        </p:txBody>
      </p:sp>
    </p:spTree>
    <p:extLst>
      <p:ext uri="{BB962C8B-B14F-4D97-AF65-F5344CB8AC3E}">
        <p14:creationId xmlns:p14="http://schemas.microsoft.com/office/powerpoint/2010/main" val="319148056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D01BD-D77F-4246-A1D3-BA6BBF0B335A}"/>
              </a:ext>
            </a:extLst>
          </p:cNvPr>
          <p:cNvSpPr>
            <a:spLocks noGrp="1"/>
          </p:cNvSpPr>
          <p:nvPr>
            <p:ph type="title"/>
          </p:nvPr>
        </p:nvSpPr>
        <p:spPr/>
        <p:txBody>
          <a:bodyPr/>
          <a:lstStyle/>
          <a:p>
            <a:r>
              <a:rPr lang="en-US" dirty="0"/>
              <a:t>IV. Attribution</a:t>
            </a:r>
          </a:p>
        </p:txBody>
      </p:sp>
      <p:sp>
        <p:nvSpPr>
          <p:cNvPr id="5" name="Slide Number Placeholder 4"/>
          <p:cNvSpPr>
            <a:spLocks noGrp="1"/>
          </p:cNvSpPr>
          <p:nvPr>
            <p:ph type="sldNum" sz="quarter" idx="4"/>
          </p:nvPr>
        </p:nvSpPr>
        <p:spPr/>
        <p:txBody>
          <a:bodyPr/>
          <a:lstStyle/>
          <a:p>
            <a:fld id="{F9591D4C-BB8F-AE46-BE73-C616F30BBC5B}" type="slidenum">
              <a:rPr lang="en-US" smtClean="0"/>
              <a:pPr/>
              <a:t>77</a:t>
            </a:fld>
            <a:endParaRPr lang="en-US"/>
          </a:p>
        </p:txBody>
      </p:sp>
      <p:pic>
        <p:nvPicPr>
          <p:cNvPr id="9" name="Picture Placeholder 8">
            <a:extLst>
              <a:ext uri="{FF2B5EF4-FFF2-40B4-BE49-F238E27FC236}">
                <a16:creationId xmlns:a16="http://schemas.microsoft.com/office/drawing/2014/main" id="{A6E3219B-9808-4221-BD95-7579AA9260BB}"/>
              </a:ext>
            </a:extLst>
          </p:cNvPr>
          <p:cNvPicPr>
            <a:picLocks noGrp="1" noChangeAspect="1"/>
          </p:cNvPicPr>
          <p:nvPr>
            <p:ph type="pic" sz="quarter" idx="18"/>
          </p:nvPr>
        </p:nvPicPr>
        <p:blipFill>
          <a:blip r:embed="rId2"/>
          <a:srcRect t="27060" b="27060"/>
          <a:stretch>
            <a:fillRect/>
          </a:stretch>
        </p:blipFill>
        <p:spPr/>
      </p:pic>
      <p:sp>
        <p:nvSpPr>
          <p:cNvPr id="10" name="Footer Placeholder 9">
            <a:extLst>
              <a:ext uri="{FF2B5EF4-FFF2-40B4-BE49-F238E27FC236}">
                <a16:creationId xmlns:a16="http://schemas.microsoft.com/office/drawing/2014/main" id="{1BFE17A9-2DE8-4254-B770-EE80DE1509DA}"/>
              </a:ext>
            </a:extLst>
          </p:cNvPr>
          <p:cNvSpPr>
            <a:spLocks noGrp="1"/>
          </p:cNvSpPr>
          <p:nvPr>
            <p:ph type="ftr" sz="quarter" idx="3"/>
          </p:nvPr>
        </p:nvSpPr>
        <p:spPr/>
        <p:txBody>
          <a:bodyPr/>
          <a:lstStyle/>
          <a:p>
            <a:r>
              <a:rPr lang="en-US" dirty="0"/>
              <a:t>National Tender Day – 19 </a:t>
            </a:r>
            <a:r>
              <a:rPr lang="en-US" dirty="0" err="1"/>
              <a:t>octobre</a:t>
            </a:r>
            <a:r>
              <a:rPr lang="en-US" dirty="0"/>
              <a:t> 2023</a:t>
            </a:r>
          </a:p>
        </p:txBody>
      </p:sp>
    </p:spTree>
    <p:extLst>
      <p:ext uri="{BB962C8B-B14F-4D97-AF65-F5344CB8AC3E}">
        <p14:creationId xmlns:p14="http://schemas.microsoft.com/office/powerpoint/2010/main" val="221384364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a:extLst>
              <a:ext uri="{FF2B5EF4-FFF2-40B4-BE49-F238E27FC236}">
                <a16:creationId xmlns:a16="http://schemas.microsoft.com/office/drawing/2014/main" id="{7FBBDD8D-A26E-E72D-C649-55B78E11DA98}"/>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255.878 du 22 février 2023, </a:t>
            </a:r>
            <a:r>
              <a:rPr lang="fr-FR" sz="2800" dirty="0" err="1">
                <a:solidFill>
                  <a:srgbClr val="0073CF"/>
                </a:solidFill>
              </a:rPr>
              <a:t>s.r.l</a:t>
            </a:r>
            <a:r>
              <a:rPr lang="fr-FR" sz="2800" dirty="0">
                <a:solidFill>
                  <a:srgbClr val="0073CF"/>
                </a:solidFill>
              </a:rPr>
              <a:t>. PHIL </a:t>
            </a:r>
            <a:r>
              <a:rPr lang="fr-FR" sz="2800" dirty="0" err="1">
                <a:solidFill>
                  <a:srgbClr val="0073CF"/>
                </a:solidFill>
              </a:rPr>
              <a:t>SIGN</a:t>
            </a:r>
            <a:r>
              <a:rPr lang="fr-FR" sz="2800" dirty="0">
                <a:solidFill>
                  <a:srgbClr val="0073CF"/>
                </a:solidFill>
              </a:rPr>
              <a:t> </a:t>
            </a:r>
            <a:r>
              <a:rPr lang="fr-FR" sz="2800" dirty="0" err="1">
                <a:solidFill>
                  <a:srgbClr val="0073CF"/>
                </a:solidFill>
              </a:rPr>
              <a:t>MARKING</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F5278097-76DA-3349-6AFF-287FA4157D82}"/>
              </a:ext>
            </a:extLst>
          </p:cNvPr>
          <p:cNvSpPr>
            <a:spLocks noGrp="1"/>
          </p:cNvSpPr>
          <p:nvPr>
            <p:ph sz="quarter" idx="18"/>
          </p:nvPr>
        </p:nvSpPr>
        <p:spPr>
          <a:xfrm>
            <a:off x="515939" y="2417749"/>
            <a:ext cx="11160124" cy="2908631"/>
          </a:xfrm>
        </p:spPr>
        <p:txBody>
          <a:bodyPr vert="horz" lIns="0" tIns="0" rIns="0" bIns="0" spcCol="137160" rtlCol="0" anchor="t">
            <a:noAutofit/>
          </a:bodyPr>
          <a:lstStyle/>
          <a:p>
            <a:pPr marL="0" indent="0">
              <a:buNone/>
            </a:pPr>
            <a:r>
              <a:rPr lang="fr-BE" sz="1800" dirty="0"/>
              <a:t>Article 81 de la loi du 17 juin 2016 relative aux marchés publics</a:t>
            </a:r>
            <a:endParaRPr lang="en-US" sz="1800" dirty="0"/>
          </a:p>
          <a:p>
            <a:pPr>
              <a:buClr>
                <a:schemeClr val="accent6"/>
              </a:buClr>
            </a:pPr>
            <a:r>
              <a:rPr lang="fr-BE" sz="1800" dirty="0"/>
              <a:t>« </a:t>
            </a:r>
            <a:r>
              <a:rPr lang="fr-BE" sz="1800" i="1" dirty="0"/>
              <a:t>Il ressort de cette disposition qu’est laissée au pouvoir adjudicateur </a:t>
            </a:r>
            <a:r>
              <a:rPr lang="fr-BE" sz="1800" b="1" i="1" dirty="0"/>
              <a:t>la liberté de choix des critères d’attribution</a:t>
            </a:r>
            <a:r>
              <a:rPr lang="fr-BE" sz="1800" i="1" dirty="0"/>
              <a:t> </a:t>
            </a:r>
            <a:r>
              <a:rPr lang="fr-BE" sz="1800" dirty="0"/>
              <a:t>»</a:t>
            </a:r>
            <a:endParaRPr lang="fr-BE" sz="1800" dirty="0">
              <a:cs typeface="Arial"/>
            </a:endParaRPr>
          </a:p>
          <a:p>
            <a:pPr>
              <a:buClr>
                <a:schemeClr val="accent6"/>
              </a:buClr>
            </a:pPr>
            <a:r>
              <a:rPr lang="fr-BE" sz="1800" dirty="0"/>
              <a:t>« </a:t>
            </a:r>
            <a:r>
              <a:rPr lang="fr-BE" sz="1800" i="1" dirty="0"/>
              <a:t>Cette </a:t>
            </a:r>
            <a:r>
              <a:rPr lang="fr-BE" sz="1800" b="1" i="1" dirty="0"/>
              <a:t>liberté n’est toutefois pas illimitée</a:t>
            </a:r>
            <a:r>
              <a:rPr lang="fr-BE" sz="1800" i="1" dirty="0"/>
              <a:t>. Ainsi, les critères retenus doivent-ils viser à identifier l’offre « économiquement la plus avantageuse », sur la base du prix, du coût ou du meilleur rapport qualité/prix ou coût, selon ce qu’aura choisi le pouvoir adjudicateur conformément à ce que lui permet le paragraphe 2 de l’article 81 </a:t>
            </a:r>
            <a:r>
              <a:rPr lang="fr-BE" sz="1800" dirty="0"/>
              <a:t>»</a:t>
            </a:r>
            <a:endParaRPr lang="fr-BE" sz="1800" dirty="0">
              <a:cs typeface="Arial"/>
            </a:endParaRPr>
          </a:p>
          <a:p>
            <a:pPr>
              <a:buClr>
                <a:schemeClr val="accent6"/>
              </a:buClr>
            </a:pPr>
            <a:r>
              <a:rPr lang="fr-BE" sz="1800" dirty="0"/>
              <a:t>« Les critères d’attribution doivent être liés à l’objet du marché »</a:t>
            </a:r>
            <a:endParaRPr lang="fr-BE" sz="1800" dirty="0">
              <a:cs typeface="Arial" panose="020B0604020202020204"/>
            </a:endParaRPr>
          </a:p>
          <a:p>
            <a:pPr marL="0" indent="0">
              <a:buNone/>
            </a:pPr>
            <a:endParaRPr lang="fr-BE" sz="1800" dirty="0"/>
          </a:p>
        </p:txBody>
      </p:sp>
      <p:sp>
        <p:nvSpPr>
          <p:cNvPr id="3" name="Text Placeholder 2">
            <a:extLst>
              <a:ext uri="{FF2B5EF4-FFF2-40B4-BE49-F238E27FC236}">
                <a16:creationId xmlns:a16="http://schemas.microsoft.com/office/drawing/2014/main" id="{A8AD4ED4-FF99-2447-9842-91D4FF25A9B1}"/>
              </a:ext>
            </a:extLst>
          </p:cNvPr>
          <p:cNvSpPr>
            <a:spLocks noGrp="1"/>
          </p:cNvSpPr>
          <p:nvPr>
            <p:ph type="body" idx="1"/>
          </p:nvPr>
        </p:nvSpPr>
        <p:spPr>
          <a:xfrm>
            <a:off x="515939" y="1819812"/>
            <a:ext cx="11160124" cy="435600"/>
          </a:xfrm>
        </p:spPr>
        <p:txBody>
          <a:bodyPr/>
          <a:lstStyle/>
          <a:p>
            <a:r>
              <a:rPr lang="fr-BE" b="0" dirty="0"/>
              <a:t>Critères d’attribution – liberté du pouvoir adjudicateur –Lien avec l’objet du marché</a:t>
            </a:r>
          </a:p>
        </p:txBody>
      </p:sp>
      <p:sp>
        <p:nvSpPr>
          <p:cNvPr id="4" name="Slide Number Placeholder 3">
            <a:extLst>
              <a:ext uri="{FF2B5EF4-FFF2-40B4-BE49-F238E27FC236}">
                <a16:creationId xmlns:a16="http://schemas.microsoft.com/office/drawing/2014/main" id="{137EEFDD-1975-A166-9C1F-BBEDE1D2A4A2}"/>
              </a:ext>
            </a:extLst>
          </p:cNvPr>
          <p:cNvSpPr>
            <a:spLocks noGrp="1"/>
          </p:cNvSpPr>
          <p:nvPr>
            <p:ph type="sldNum" sz="quarter" idx="12"/>
          </p:nvPr>
        </p:nvSpPr>
        <p:spPr/>
        <p:txBody>
          <a:bodyPr/>
          <a:lstStyle/>
          <a:p>
            <a:fld id="{F9591D4C-BB8F-AE46-BE73-C616F30BBC5B}" type="slidenum">
              <a:rPr lang="en-US" smtClean="0"/>
              <a:pPr/>
              <a:t>78</a:t>
            </a:fld>
            <a:endParaRPr lang="en-US"/>
          </a:p>
        </p:txBody>
      </p:sp>
      <p:sp>
        <p:nvSpPr>
          <p:cNvPr id="7" name="Footer Placeholder 6">
            <a:extLst>
              <a:ext uri="{FF2B5EF4-FFF2-40B4-BE49-F238E27FC236}">
                <a16:creationId xmlns:a16="http://schemas.microsoft.com/office/drawing/2014/main" id="{14BD6207-DAD4-B827-BB79-117762EDF288}"/>
              </a:ext>
            </a:extLst>
          </p:cNvPr>
          <p:cNvSpPr>
            <a:spLocks noGrp="1"/>
          </p:cNvSpPr>
          <p:nvPr>
            <p:ph type="ftr" sz="quarter" idx="17"/>
          </p:nvPr>
        </p:nvSpPr>
        <p:spPr/>
        <p:txBody>
          <a:bodyPr/>
          <a:lstStyle/>
          <a:p>
            <a:r>
              <a:rPr lang="en-US"/>
              <a:t>National Tender Day – 19 </a:t>
            </a:r>
            <a:r>
              <a:rPr lang="en-US" err="1"/>
              <a:t>octobre</a:t>
            </a:r>
            <a:r>
              <a:rPr lang="en-US"/>
              <a:t> 2023</a:t>
            </a:r>
          </a:p>
        </p:txBody>
      </p:sp>
      <p:sp>
        <p:nvSpPr>
          <p:cNvPr id="9" name="Text Placeholder 1">
            <a:extLst>
              <a:ext uri="{FF2B5EF4-FFF2-40B4-BE49-F238E27FC236}">
                <a16:creationId xmlns:a16="http://schemas.microsoft.com/office/drawing/2014/main" id="{C407B8A8-A1CD-28F8-CB87-FBBC57E65E9F}"/>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IV. ATTRIBUTION</a:t>
            </a:r>
            <a:endParaRPr kumimoji="0" lang="en-US" sz="12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Tree>
    <p:extLst>
      <p:ext uri="{BB962C8B-B14F-4D97-AF65-F5344CB8AC3E}">
        <p14:creationId xmlns:p14="http://schemas.microsoft.com/office/powerpoint/2010/main" val="47657364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a:extLst>
              <a:ext uri="{FF2B5EF4-FFF2-40B4-BE49-F238E27FC236}">
                <a16:creationId xmlns:a16="http://schemas.microsoft.com/office/drawing/2014/main" id="{E659DDA0-61D1-C1BB-EAED-A51DC8BD77A4}"/>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255.878 du 22 février 2023, </a:t>
            </a:r>
            <a:r>
              <a:rPr lang="fr-FR" sz="2800" dirty="0" err="1">
                <a:solidFill>
                  <a:srgbClr val="0073CF"/>
                </a:solidFill>
              </a:rPr>
              <a:t>s.r.l</a:t>
            </a:r>
            <a:r>
              <a:rPr lang="fr-FR" sz="2800" dirty="0">
                <a:solidFill>
                  <a:srgbClr val="0073CF"/>
                </a:solidFill>
              </a:rPr>
              <a:t>. PHIL </a:t>
            </a:r>
            <a:r>
              <a:rPr lang="fr-FR" sz="2800" dirty="0" err="1">
                <a:solidFill>
                  <a:srgbClr val="0073CF"/>
                </a:solidFill>
              </a:rPr>
              <a:t>SIGN</a:t>
            </a:r>
            <a:r>
              <a:rPr lang="fr-FR" sz="2800" dirty="0">
                <a:solidFill>
                  <a:srgbClr val="0073CF"/>
                </a:solidFill>
              </a:rPr>
              <a:t> </a:t>
            </a:r>
            <a:r>
              <a:rPr lang="fr-FR" sz="2800" dirty="0" err="1">
                <a:solidFill>
                  <a:srgbClr val="0073CF"/>
                </a:solidFill>
              </a:rPr>
              <a:t>MARKING</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F5278097-76DA-3349-6AFF-287FA4157D82}"/>
              </a:ext>
            </a:extLst>
          </p:cNvPr>
          <p:cNvSpPr>
            <a:spLocks noGrp="1"/>
          </p:cNvSpPr>
          <p:nvPr>
            <p:ph sz="quarter" idx="18"/>
          </p:nvPr>
        </p:nvSpPr>
        <p:spPr>
          <a:xfrm>
            <a:off x="515939" y="2405774"/>
            <a:ext cx="11160124" cy="4426554"/>
          </a:xfrm>
        </p:spPr>
        <p:txBody>
          <a:bodyPr vert="horz" lIns="0" tIns="0" rIns="0" bIns="0" spcCol="137160" rtlCol="0" anchor="t">
            <a:noAutofit/>
          </a:bodyPr>
          <a:lstStyle/>
          <a:p>
            <a:pPr marL="0" indent="0" algn="just">
              <a:buNone/>
            </a:pPr>
            <a:r>
              <a:rPr lang="fr-BE" sz="1800" dirty="0"/>
              <a:t>Selon le </a:t>
            </a:r>
            <a:r>
              <a:rPr lang="fr-BE" sz="1800" dirty="0" err="1"/>
              <a:t>C.E</a:t>
            </a:r>
            <a:r>
              <a:rPr lang="fr-BE" sz="1800" dirty="0"/>
              <a:t>., </a:t>
            </a:r>
          </a:p>
          <a:p>
            <a:pPr marL="0" indent="0" algn="just">
              <a:buNone/>
            </a:pPr>
            <a:endParaRPr lang="fr-BE" sz="1800" dirty="0"/>
          </a:p>
          <a:p>
            <a:pPr marL="0" indent="0" algn="just">
              <a:buNone/>
            </a:pPr>
            <a:endParaRPr lang="fr-BE" sz="1800" dirty="0"/>
          </a:p>
          <a:p>
            <a:pPr marL="0" indent="0" algn="just">
              <a:buNone/>
            </a:pPr>
            <a:endParaRPr lang="fr-BE" sz="1800" dirty="0"/>
          </a:p>
          <a:p>
            <a:pPr marL="0" indent="0" algn="just">
              <a:buNone/>
            </a:pPr>
            <a:endParaRPr lang="fr-BE" sz="1800" dirty="0"/>
          </a:p>
          <a:p>
            <a:pPr marL="0" indent="0" algn="just">
              <a:buNone/>
            </a:pPr>
            <a:endParaRPr lang="fr-BE" sz="1000" dirty="0"/>
          </a:p>
          <a:p>
            <a:pPr marL="0" indent="0" algn="just">
              <a:buNone/>
            </a:pPr>
            <a:r>
              <a:rPr lang="fr-BE" sz="1800" dirty="0"/>
              <a:t>« </a:t>
            </a:r>
            <a:r>
              <a:rPr lang="fr-BE" sz="1800" i="1" dirty="0"/>
              <a:t>La partie adverse ne donne, elle-même, </a:t>
            </a:r>
            <a:r>
              <a:rPr lang="fr-BE" sz="1800" b="1" i="1" dirty="0"/>
              <a:t>aucune explication à ce sujet </a:t>
            </a:r>
            <a:r>
              <a:rPr lang="fr-BE" sz="1800" i="1" dirty="0"/>
              <a:t>et, à la lecture du cahier des charges, on n’aperçoit pas en quoi le critère d’attribution litigieux apporterait une plus-value liée à l’objet du marché et permettrait d’identifier "l’offre économiquement la plus avantageuse" du point de vue de la partie adverse </a:t>
            </a:r>
            <a:r>
              <a:rPr lang="fr-BE" sz="1800" dirty="0"/>
              <a:t>».</a:t>
            </a:r>
            <a:endParaRPr lang="fr-BE" sz="1800" dirty="0">
              <a:cs typeface="Arial"/>
            </a:endParaRPr>
          </a:p>
        </p:txBody>
      </p:sp>
      <p:sp>
        <p:nvSpPr>
          <p:cNvPr id="3" name="Text Placeholder 2">
            <a:extLst>
              <a:ext uri="{FF2B5EF4-FFF2-40B4-BE49-F238E27FC236}">
                <a16:creationId xmlns:a16="http://schemas.microsoft.com/office/drawing/2014/main" id="{A8AD4ED4-FF99-2447-9842-91D4FF25A9B1}"/>
              </a:ext>
            </a:extLst>
          </p:cNvPr>
          <p:cNvSpPr>
            <a:spLocks noGrp="1"/>
          </p:cNvSpPr>
          <p:nvPr>
            <p:ph type="body" idx="1"/>
          </p:nvPr>
        </p:nvSpPr>
        <p:spPr>
          <a:xfrm>
            <a:off x="515938" y="1830073"/>
            <a:ext cx="11160124" cy="435600"/>
          </a:xfrm>
        </p:spPr>
        <p:txBody>
          <a:bodyPr/>
          <a:lstStyle/>
          <a:p>
            <a:r>
              <a:rPr lang="fr-BE" b="0" dirty="0"/>
              <a:t>Critères d’attribution – liberté du pouvoir adjudicateur –Lien avec l’objet du marché</a:t>
            </a:r>
          </a:p>
        </p:txBody>
      </p:sp>
      <p:sp>
        <p:nvSpPr>
          <p:cNvPr id="4" name="Slide Number Placeholder 3">
            <a:extLst>
              <a:ext uri="{FF2B5EF4-FFF2-40B4-BE49-F238E27FC236}">
                <a16:creationId xmlns:a16="http://schemas.microsoft.com/office/drawing/2014/main" id="{137EEFDD-1975-A166-9C1F-BBEDE1D2A4A2}"/>
              </a:ext>
            </a:extLst>
          </p:cNvPr>
          <p:cNvSpPr>
            <a:spLocks noGrp="1"/>
          </p:cNvSpPr>
          <p:nvPr>
            <p:ph type="sldNum" sz="quarter" idx="12"/>
          </p:nvPr>
        </p:nvSpPr>
        <p:spPr/>
        <p:txBody>
          <a:bodyPr/>
          <a:lstStyle/>
          <a:p>
            <a:fld id="{F9591D4C-BB8F-AE46-BE73-C616F30BBC5B}" type="slidenum">
              <a:rPr lang="en-US" smtClean="0"/>
              <a:pPr/>
              <a:t>79</a:t>
            </a:fld>
            <a:endParaRPr lang="en-US"/>
          </a:p>
        </p:txBody>
      </p:sp>
      <p:sp>
        <p:nvSpPr>
          <p:cNvPr id="7" name="Footer Placeholder 6">
            <a:extLst>
              <a:ext uri="{FF2B5EF4-FFF2-40B4-BE49-F238E27FC236}">
                <a16:creationId xmlns:a16="http://schemas.microsoft.com/office/drawing/2014/main" id="{14BD6207-DAD4-B827-BB79-117762EDF288}"/>
              </a:ext>
            </a:extLst>
          </p:cNvPr>
          <p:cNvSpPr>
            <a:spLocks noGrp="1"/>
          </p:cNvSpPr>
          <p:nvPr>
            <p:ph type="ftr" sz="quarter" idx="17"/>
          </p:nvPr>
        </p:nvSpPr>
        <p:spPr/>
        <p:txBody>
          <a:bodyPr/>
          <a:lstStyle/>
          <a:p>
            <a:r>
              <a:rPr lang="en-US"/>
              <a:t>National Tender Day – 19 </a:t>
            </a:r>
            <a:r>
              <a:rPr lang="en-US" err="1"/>
              <a:t>octobre</a:t>
            </a:r>
            <a:r>
              <a:rPr lang="en-US"/>
              <a:t> 2023</a:t>
            </a:r>
          </a:p>
        </p:txBody>
      </p:sp>
      <p:sp>
        <p:nvSpPr>
          <p:cNvPr id="9" name="Text Placeholder 1">
            <a:extLst>
              <a:ext uri="{FF2B5EF4-FFF2-40B4-BE49-F238E27FC236}">
                <a16:creationId xmlns:a16="http://schemas.microsoft.com/office/drawing/2014/main" id="{37219FD5-D77C-4D24-5371-C7303F831AF4}"/>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IV. ATTRIBUTION</a:t>
            </a:r>
            <a:endParaRPr kumimoji="0" lang="en-US" sz="10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
        <p:nvSpPr>
          <p:cNvPr id="12" name="Content Placeholder 1">
            <a:extLst>
              <a:ext uri="{FF2B5EF4-FFF2-40B4-BE49-F238E27FC236}">
                <a16:creationId xmlns:a16="http://schemas.microsoft.com/office/drawing/2014/main" id="{A2A365A5-F20B-CACC-2032-14180B1C1E5B}"/>
              </a:ext>
            </a:extLst>
          </p:cNvPr>
          <p:cNvSpPr txBox="1">
            <a:spLocks/>
          </p:cNvSpPr>
          <p:nvPr/>
        </p:nvSpPr>
        <p:spPr>
          <a:xfrm>
            <a:off x="889118" y="2993728"/>
            <a:ext cx="10335142" cy="1116396"/>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a:buFont typeface="Arial" panose="020B0604020202020204" pitchFamily="34" charset="0"/>
              <a:buNone/>
            </a:pPr>
            <a:r>
              <a:rPr lang="fr-BE" sz="1800" dirty="0"/>
              <a:t>« </a:t>
            </a:r>
            <a:r>
              <a:rPr lang="fr-BE" sz="1800" i="1" dirty="0"/>
              <a:t>il n’apparaît pas que le critère d’attribution relatif aux « </a:t>
            </a:r>
            <a:r>
              <a:rPr lang="fr-BE" sz="1800" b="1" i="1" dirty="0"/>
              <a:t>performances en matière d’insertion socioprofessionnelle des publics en difficulté </a:t>
            </a:r>
            <a:r>
              <a:rPr lang="fr-BE" sz="1800" i="1" dirty="0"/>
              <a:t>», tel que prévu par le cahier spécial des charges, puisse, d’une quelque manière, </a:t>
            </a:r>
            <a:r>
              <a:rPr lang="fr-BE" sz="1800" b="1" i="1" dirty="0"/>
              <a:t>être considéré comme lié à l’objet du marché public en cause qui porte sur " la pose de marquage routier "</a:t>
            </a:r>
            <a:r>
              <a:rPr lang="fr-BE" sz="1800" i="1" dirty="0"/>
              <a:t> </a:t>
            </a:r>
            <a:r>
              <a:rPr lang="fr-BE" sz="1800" dirty="0"/>
              <a:t>»</a:t>
            </a:r>
            <a:endParaRPr lang="en-US" sz="1800" dirty="0">
              <a:cs typeface="Arial" panose="020B0604020202020204"/>
            </a:endParaRPr>
          </a:p>
        </p:txBody>
      </p:sp>
      <p:sp>
        <p:nvSpPr>
          <p:cNvPr id="13" name="Rectangle 12">
            <a:extLst>
              <a:ext uri="{FF2B5EF4-FFF2-40B4-BE49-F238E27FC236}">
                <a16:creationId xmlns:a16="http://schemas.microsoft.com/office/drawing/2014/main" id="{CABD0F69-B5E5-48B8-8865-A1DE1B93394E}"/>
              </a:ext>
            </a:extLst>
          </p:cNvPr>
          <p:cNvSpPr/>
          <p:nvPr/>
        </p:nvSpPr>
        <p:spPr>
          <a:xfrm>
            <a:off x="515937" y="2829553"/>
            <a:ext cx="11125269" cy="144526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89004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3A1F0A-05D5-4D14-8154-7361E84EF4BA}"/>
              </a:ext>
            </a:extLst>
          </p:cNvPr>
          <p:cNvSpPr>
            <a:spLocks noGrp="1"/>
          </p:cNvSpPr>
          <p:nvPr>
            <p:ph type="sldNum" sz="quarter" idx="12"/>
          </p:nvPr>
        </p:nvSpPr>
        <p:spPr/>
        <p:txBody>
          <a:bodyPr/>
          <a:lstStyle/>
          <a:p>
            <a:fld id="{F9591D4C-BB8F-AE46-BE73-C616F30BBC5B}" type="slidenum">
              <a:rPr lang="en-US" smtClean="0"/>
              <a:pPr/>
              <a:t>8</a:t>
            </a:fld>
            <a:endParaRPr lang="en-US"/>
          </a:p>
        </p:txBody>
      </p:sp>
      <p:sp>
        <p:nvSpPr>
          <p:cNvPr id="5" name="Text Placeholder 4">
            <a:extLst>
              <a:ext uri="{FF2B5EF4-FFF2-40B4-BE49-F238E27FC236}">
                <a16:creationId xmlns:a16="http://schemas.microsoft.com/office/drawing/2014/main" id="{ACA0B7DA-61F6-4838-B0F1-E01004744825}"/>
              </a:ext>
            </a:extLst>
          </p:cNvPr>
          <p:cNvSpPr>
            <a:spLocks noGrp="1"/>
          </p:cNvSpPr>
          <p:nvPr>
            <p:ph type="body" sz="quarter" idx="15"/>
          </p:nvPr>
        </p:nvSpPr>
        <p:spPr>
          <a:xfrm>
            <a:off x="520699" y="1860551"/>
            <a:ext cx="11160125" cy="237308"/>
          </a:xfrm>
        </p:spPr>
        <p:txBody>
          <a:bodyPr vert="horz" lIns="0" tIns="0" rIns="0" bIns="0" spcCol="137160" rtlCol="0" anchor="t">
            <a:noAutofit/>
          </a:bodyPr>
          <a:lstStyle/>
          <a:p>
            <a:r>
              <a:rPr lang="fr-BE" sz="2400" dirty="0">
                <a:latin typeface="Cambria" panose="02040503050406030204" pitchFamily="18" charset="0"/>
                <a:ea typeface="Cambria" panose="02040503050406030204" pitchFamily="18" charset="0"/>
              </a:rPr>
              <a:t>Formulation suffisamment précise des critères de sélection</a:t>
            </a:r>
          </a:p>
        </p:txBody>
      </p:sp>
      <p:sp>
        <p:nvSpPr>
          <p:cNvPr id="7" name="Footer Placeholder 6">
            <a:extLst>
              <a:ext uri="{FF2B5EF4-FFF2-40B4-BE49-F238E27FC236}">
                <a16:creationId xmlns:a16="http://schemas.microsoft.com/office/drawing/2014/main" id="{316DE3FD-12F7-42ED-948B-F1CE3259CE9E}"/>
              </a:ext>
            </a:extLst>
          </p:cNvPr>
          <p:cNvSpPr>
            <a:spLocks noGrp="1"/>
          </p:cNvSpPr>
          <p:nvPr>
            <p:ph type="ftr" sz="quarter" idx="17"/>
          </p:nvPr>
        </p:nvSpPr>
        <p:spPr/>
        <p:txBody>
          <a:bodyPr/>
          <a:lstStyle/>
          <a:p>
            <a:r>
              <a:rPr lang="en-US"/>
              <a:t>UKG/111205498.1/AM</a:t>
            </a:r>
          </a:p>
        </p:txBody>
      </p:sp>
      <p:sp>
        <p:nvSpPr>
          <p:cNvPr id="2" name="Content Placeholder 1">
            <a:extLst>
              <a:ext uri="{FF2B5EF4-FFF2-40B4-BE49-F238E27FC236}">
                <a16:creationId xmlns:a16="http://schemas.microsoft.com/office/drawing/2014/main" id="{4729698F-6473-4CB8-84E6-64AE6140AB4D}"/>
              </a:ext>
            </a:extLst>
          </p:cNvPr>
          <p:cNvSpPr>
            <a:spLocks noGrp="1"/>
          </p:cNvSpPr>
          <p:nvPr>
            <p:ph sz="quarter" idx="4294967295"/>
          </p:nvPr>
        </p:nvSpPr>
        <p:spPr>
          <a:xfrm>
            <a:off x="520700" y="2448462"/>
            <a:ext cx="11160125" cy="3940908"/>
          </a:xfrm>
        </p:spPr>
        <p:txBody>
          <a:bodyPr/>
          <a:lstStyle/>
          <a:p>
            <a:pPr marL="0" indent="0" hangingPunct="0">
              <a:spcAft>
                <a:spcPts val="1200"/>
              </a:spcAft>
              <a:buNone/>
            </a:pPr>
            <a:r>
              <a:rPr lang="fr-BE" sz="1800" i="1" dirty="0">
                <a:solidFill>
                  <a:schemeClr val="bg1"/>
                </a:solidFill>
                <a:effectLst/>
                <a:ea typeface="Times New Roman" panose="02020603050405020304" pitchFamily="18" charset="0"/>
              </a:rPr>
              <a:t> </a:t>
            </a:r>
            <a:r>
              <a:rPr lang="fr-BE" sz="1800" dirty="0">
                <a:solidFill>
                  <a:schemeClr val="bg1"/>
                </a:solidFill>
                <a:effectLst/>
                <a:ea typeface="Times New Roman" panose="02020603050405020304" pitchFamily="18" charset="0"/>
              </a:rPr>
              <a:t>« </a:t>
            </a:r>
            <a:r>
              <a:rPr lang="fr-BE" sz="1800" i="1" dirty="0">
                <a:solidFill>
                  <a:schemeClr val="bg1"/>
                </a:solidFill>
                <a:effectLst/>
                <a:ea typeface="Times New Roman" panose="02020603050405020304" pitchFamily="18" charset="0"/>
              </a:rPr>
              <a:t>Si la définition des </a:t>
            </a:r>
            <a:r>
              <a:rPr lang="fr-BE" sz="1800" b="1" i="1" dirty="0">
                <a:solidFill>
                  <a:schemeClr val="bg1"/>
                </a:solidFill>
                <a:effectLst/>
                <a:ea typeface="Times New Roman" panose="02020603050405020304" pitchFamily="18" charset="0"/>
              </a:rPr>
              <a:t>critères de sélection </a:t>
            </a:r>
            <a:r>
              <a:rPr lang="fr-BE" sz="1800" i="1" dirty="0">
                <a:solidFill>
                  <a:schemeClr val="bg1"/>
                </a:solidFill>
                <a:effectLst/>
                <a:ea typeface="Times New Roman" panose="02020603050405020304" pitchFamily="18" charset="0"/>
              </a:rPr>
              <a:t>relève de l’appréciation discrétionnaire du pouvoir adjudicateur, il appartient à celui-ci de les libeller en des </a:t>
            </a:r>
            <a:r>
              <a:rPr lang="fr-BE" sz="1800" b="1" i="1" dirty="0">
                <a:solidFill>
                  <a:schemeClr val="bg1"/>
                </a:solidFill>
                <a:effectLst/>
                <a:ea typeface="Times New Roman" panose="02020603050405020304" pitchFamily="18" charset="0"/>
              </a:rPr>
              <a:t>termes</a:t>
            </a:r>
            <a:r>
              <a:rPr lang="fr-BE" sz="1800" i="1" dirty="0">
                <a:solidFill>
                  <a:schemeClr val="bg1"/>
                </a:solidFill>
                <a:effectLst/>
                <a:ea typeface="Times New Roman" panose="02020603050405020304" pitchFamily="18" charset="0"/>
              </a:rPr>
              <a:t> </a:t>
            </a:r>
            <a:r>
              <a:rPr lang="fr-BE" sz="1800" dirty="0">
                <a:solidFill>
                  <a:schemeClr val="bg1"/>
                </a:solidFill>
                <a:effectLst/>
                <a:ea typeface="Times New Roman" panose="02020603050405020304" pitchFamily="18" charset="0"/>
              </a:rPr>
              <a:t>(…) </a:t>
            </a:r>
            <a:r>
              <a:rPr lang="fr-BE" sz="1800" b="1" i="1" dirty="0">
                <a:solidFill>
                  <a:schemeClr val="bg1"/>
                </a:solidFill>
                <a:effectLst/>
                <a:ea typeface="Times New Roman" panose="02020603050405020304" pitchFamily="18" charset="0"/>
              </a:rPr>
              <a:t>en garantissent l’intelligibilité</a:t>
            </a:r>
            <a:r>
              <a:rPr lang="fr-BE" sz="1800" i="1" dirty="0">
                <a:solidFill>
                  <a:schemeClr val="bg1"/>
                </a:solidFill>
                <a:effectLst/>
                <a:ea typeface="Times New Roman" panose="02020603050405020304" pitchFamily="18" charset="0"/>
              </a:rPr>
              <a:t>, de manière à ce que le principe d’égalité, notamment consacré par la disposition précitée, puisse être respecté dans la mise en œuvre de ces critères</a:t>
            </a:r>
            <a:r>
              <a:rPr lang="fr-BE" sz="1800" dirty="0">
                <a:solidFill>
                  <a:schemeClr val="bg1"/>
                </a:solidFill>
                <a:effectLst/>
                <a:ea typeface="Times New Roman" panose="02020603050405020304" pitchFamily="18" charset="0"/>
              </a:rPr>
              <a:t>.</a:t>
            </a:r>
          </a:p>
          <a:p>
            <a:pPr marL="0" indent="0" hangingPunct="0">
              <a:lnSpc>
                <a:spcPct val="100000"/>
              </a:lnSpc>
              <a:spcAft>
                <a:spcPts val="1200"/>
              </a:spcAft>
              <a:buNone/>
            </a:pPr>
            <a:r>
              <a:rPr lang="fr-BE" sz="1800" dirty="0">
                <a:solidFill>
                  <a:schemeClr val="bg1"/>
                </a:solidFill>
                <a:ea typeface="Times New Roman" panose="02020603050405020304" pitchFamily="18" charset="0"/>
              </a:rPr>
              <a:t>(….) </a:t>
            </a:r>
            <a:r>
              <a:rPr lang="fr-BE" sz="1800" i="1" dirty="0">
                <a:solidFill>
                  <a:schemeClr val="bg1"/>
                </a:solidFill>
                <a:ea typeface="Times New Roman" panose="02020603050405020304" pitchFamily="18" charset="0"/>
              </a:rPr>
              <a:t>Il ressort des termes clairs de ce critère, d’une part, que la partie adverse n’exigeait pas la présentation d’une liste d’au moins cinq références de livraisons de véhicules de curage des avaloirs, mais bien de véhicules « similaires » (et non identiques) et, d’autre part, qu’aucun élément n’était mentionné, au regard duquel la partie adverse aurait laissé entendre que la similarité pût être spécialement constatée. </a:t>
            </a:r>
            <a:endParaRPr lang="fr-BE" sz="1800" i="1" dirty="0">
              <a:solidFill>
                <a:schemeClr val="bg1"/>
              </a:solidFill>
              <a:effectLst/>
              <a:ea typeface="Times New Roman" panose="02020603050405020304" pitchFamily="18" charset="0"/>
            </a:endParaRPr>
          </a:p>
          <a:p>
            <a:pPr marL="0" indent="0" hangingPunct="0">
              <a:spcAft>
                <a:spcPts val="1200"/>
              </a:spcAft>
              <a:buNone/>
            </a:pPr>
            <a:r>
              <a:rPr lang="fr-BE" sz="1800" dirty="0">
                <a:solidFill>
                  <a:schemeClr val="bg1"/>
                </a:solidFill>
                <a:effectLst/>
                <a:ea typeface="Times New Roman" panose="02020603050405020304" pitchFamily="18" charset="0"/>
              </a:rPr>
              <a:t>(…) </a:t>
            </a:r>
            <a:r>
              <a:rPr lang="fr-BE" sz="1800" i="1" dirty="0">
                <a:solidFill>
                  <a:schemeClr val="bg1"/>
                </a:solidFill>
                <a:effectLst/>
                <a:ea typeface="Times New Roman" panose="02020603050405020304" pitchFamily="18" charset="0"/>
              </a:rPr>
              <a:t>Quel que soit le raisonnement qui l’a déterminée, </a:t>
            </a:r>
            <a:r>
              <a:rPr lang="fr-BE" sz="1800" b="1" i="1" dirty="0">
                <a:solidFill>
                  <a:schemeClr val="bg1"/>
                </a:solidFill>
                <a:effectLst/>
                <a:ea typeface="Times New Roman" panose="02020603050405020304" pitchFamily="18" charset="0"/>
              </a:rPr>
              <a:t>la partie adverse n’a pu statuer dans le sens critiqué par le moyen</a:t>
            </a:r>
            <a:r>
              <a:rPr lang="fr-BE" sz="1800" i="1" dirty="0">
                <a:solidFill>
                  <a:schemeClr val="bg1"/>
                </a:solidFill>
                <a:effectLst/>
                <a:ea typeface="Times New Roman" panose="02020603050405020304" pitchFamily="18" charset="0"/>
              </a:rPr>
              <a:t>, et sur la base du motif énoncé, </a:t>
            </a:r>
            <a:r>
              <a:rPr lang="fr-BE" sz="1800" b="1" i="1" dirty="0">
                <a:solidFill>
                  <a:schemeClr val="bg1"/>
                </a:solidFill>
                <a:effectLst/>
                <a:ea typeface="Times New Roman" panose="02020603050405020304" pitchFamily="18" charset="0"/>
              </a:rPr>
              <a:t>sans </a:t>
            </a:r>
            <a:r>
              <a:rPr lang="fr-BE" sz="1800" b="1" i="1" u="sng" dirty="0">
                <a:solidFill>
                  <a:schemeClr val="bg1"/>
                </a:solidFill>
                <a:effectLst/>
                <a:ea typeface="Times New Roman" panose="02020603050405020304" pitchFamily="18" charset="0"/>
              </a:rPr>
              <a:t>méconnaître</a:t>
            </a:r>
            <a:r>
              <a:rPr lang="fr-BE" sz="1800" b="1" i="1" dirty="0">
                <a:solidFill>
                  <a:schemeClr val="bg1"/>
                </a:solidFill>
                <a:effectLst/>
                <a:ea typeface="Times New Roman" panose="02020603050405020304" pitchFamily="18" charset="0"/>
              </a:rPr>
              <a:t> le critère de sélection litigieux, tel qu’il était libellé et pouvait être raisonnablement compris par les opérateurs économiques</a:t>
            </a:r>
            <a:r>
              <a:rPr lang="fr-BE" sz="1800" i="1" dirty="0">
                <a:solidFill>
                  <a:schemeClr val="bg1"/>
                </a:solidFill>
                <a:effectLst/>
                <a:ea typeface="Times New Roman" panose="02020603050405020304" pitchFamily="18" charset="0"/>
              </a:rPr>
              <a:t> envisageant de participer à la procédure de passation du marché</a:t>
            </a:r>
            <a:r>
              <a:rPr lang="fr-BE" sz="1800" dirty="0">
                <a:solidFill>
                  <a:schemeClr val="bg1"/>
                </a:solidFill>
                <a:effectLst/>
                <a:ea typeface="Times New Roman" panose="02020603050405020304" pitchFamily="18" charset="0"/>
              </a:rPr>
              <a:t>. » </a:t>
            </a:r>
            <a:endParaRPr lang="fr-BE" sz="1800" i="1" dirty="0">
              <a:solidFill>
                <a:schemeClr val="bg1"/>
              </a:solidFill>
              <a:effectLst/>
              <a:ea typeface="Times New Roman" panose="02020603050405020304" pitchFamily="18" charset="0"/>
            </a:endParaRPr>
          </a:p>
          <a:p>
            <a:pPr marL="0" indent="0">
              <a:spcAft>
                <a:spcPts val="1200"/>
              </a:spcAft>
              <a:buNone/>
            </a:pPr>
            <a:endParaRPr lang="fr-BE" sz="1400" i="1" dirty="0">
              <a:solidFill>
                <a:schemeClr val="accent1"/>
              </a:solidFill>
              <a:effectLst/>
              <a:ea typeface="Times New Roman" panose="02020603050405020304" pitchFamily="18" charset="0"/>
            </a:endParaRPr>
          </a:p>
        </p:txBody>
      </p:sp>
      <p:sp>
        <p:nvSpPr>
          <p:cNvPr id="3" name="Title 5">
            <a:extLst>
              <a:ext uri="{FF2B5EF4-FFF2-40B4-BE49-F238E27FC236}">
                <a16:creationId xmlns:a16="http://schemas.microsoft.com/office/drawing/2014/main" id="{AAEC000F-0F53-197F-3831-1FC83CA2D0F6}"/>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254.856 du 24 octobre 2022, </a:t>
            </a:r>
            <a:r>
              <a:rPr lang="fr-FR" sz="2800" i="1" dirty="0">
                <a:solidFill>
                  <a:srgbClr val="0073CF"/>
                </a:solidFill>
              </a:rPr>
              <a:t>S.A. ETABLISSEMENTS </a:t>
            </a:r>
            <a:r>
              <a:rPr lang="fr-FR" sz="2800" dirty="0" err="1">
                <a:solidFill>
                  <a:srgbClr val="0073CF"/>
                </a:solidFill>
              </a:rPr>
              <a:t>G.D.A</a:t>
            </a:r>
            <a:r>
              <a:rPr lang="fr-FR" sz="2800" dirty="0">
                <a:solidFill>
                  <a:srgbClr val="0073CF"/>
                </a:solidFill>
              </a:rPr>
              <a:t>. (annulation)</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65303509-D421-D7FC-DF2F-844082B4D057}"/>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chemeClr val="bg1"/>
                </a:solidFill>
                <a:latin typeface="Arial" panose="020B0604020202020204"/>
              </a:rPr>
              <a:t>II. SELECTION</a:t>
            </a:r>
            <a:endParaRPr kumimoji="0" lang="en-US" sz="1200" b="1" i="0" u="none" strike="noStrike" kern="1200" cap="none" spc="0" normalizeH="0" baseline="0" noProof="0" dirty="0">
              <a:ln>
                <a:noFill/>
              </a:ln>
              <a:solidFill>
                <a:schemeClr val="bg1"/>
              </a:solidFill>
              <a:effectLst/>
              <a:uLnTx/>
              <a:uFillTx/>
              <a:latin typeface="Arial" panose="020B0604020202020204"/>
              <a:ea typeface="+mn-ea"/>
              <a:cs typeface="+mn-cs"/>
            </a:endParaRPr>
          </a:p>
        </p:txBody>
      </p:sp>
    </p:spTree>
    <p:extLst>
      <p:ext uri="{BB962C8B-B14F-4D97-AF65-F5344CB8AC3E}">
        <p14:creationId xmlns:p14="http://schemas.microsoft.com/office/powerpoint/2010/main" val="91969591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a:extLst>
              <a:ext uri="{FF2B5EF4-FFF2-40B4-BE49-F238E27FC236}">
                <a16:creationId xmlns:a16="http://schemas.microsoft.com/office/drawing/2014/main" id="{5113E733-55E9-26F8-70FE-3507D36FBC5F}"/>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255.878 du 22 février 2023, </a:t>
            </a:r>
            <a:r>
              <a:rPr lang="fr-FR" sz="2800" dirty="0" err="1">
                <a:solidFill>
                  <a:srgbClr val="0073CF"/>
                </a:solidFill>
              </a:rPr>
              <a:t>s.r.l</a:t>
            </a:r>
            <a:r>
              <a:rPr lang="fr-FR" sz="2800" dirty="0">
                <a:solidFill>
                  <a:srgbClr val="0073CF"/>
                </a:solidFill>
              </a:rPr>
              <a:t>. PHIL </a:t>
            </a:r>
            <a:r>
              <a:rPr lang="fr-FR" sz="2800" dirty="0" err="1">
                <a:solidFill>
                  <a:srgbClr val="0073CF"/>
                </a:solidFill>
              </a:rPr>
              <a:t>SIGN</a:t>
            </a:r>
            <a:r>
              <a:rPr lang="fr-FR" sz="2800" dirty="0">
                <a:solidFill>
                  <a:srgbClr val="0073CF"/>
                </a:solidFill>
              </a:rPr>
              <a:t> </a:t>
            </a:r>
            <a:r>
              <a:rPr lang="fr-FR" sz="2800" dirty="0" err="1">
                <a:solidFill>
                  <a:srgbClr val="0073CF"/>
                </a:solidFill>
              </a:rPr>
              <a:t>MARKING</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2" name="Content Placeholder 1">
            <a:extLst>
              <a:ext uri="{FF2B5EF4-FFF2-40B4-BE49-F238E27FC236}">
                <a16:creationId xmlns:a16="http://schemas.microsoft.com/office/drawing/2014/main" id="{F5278097-76DA-3349-6AFF-287FA4157D82}"/>
              </a:ext>
            </a:extLst>
          </p:cNvPr>
          <p:cNvSpPr>
            <a:spLocks noGrp="1"/>
          </p:cNvSpPr>
          <p:nvPr>
            <p:ph sz="quarter" idx="18"/>
          </p:nvPr>
        </p:nvSpPr>
        <p:spPr>
          <a:xfrm>
            <a:off x="515939" y="2406319"/>
            <a:ext cx="11160124" cy="4426554"/>
          </a:xfrm>
        </p:spPr>
        <p:txBody>
          <a:bodyPr vert="horz" lIns="0" tIns="0" rIns="0" bIns="0" spcCol="137160" rtlCol="0" anchor="t">
            <a:noAutofit/>
          </a:bodyPr>
          <a:lstStyle/>
          <a:p>
            <a:pPr marL="229870" indent="-229870">
              <a:buClr>
                <a:schemeClr val="accent6"/>
              </a:buClr>
            </a:pPr>
            <a:r>
              <a:rPr lang="fr-BE" sz="1800" i="1" dirty="0"/>
              <a:t>Le critère d’attribution relatif aux « performances en matière d’insertion socioprofessionnelle des publics en difficulté » </a:t>
            </a:r>
            <a:r>
              <a:rPr lang="fr-BE" sz="1800" b="1" i="1" dirty="0"/>
              <a:t>n’est pas lié à l’objet du marché en cause et que ce critère n’est, en toute hypothèse, pas assorti des précisions nécessaires pour permettre un contrôle effectif </a:t>
            </a:r>
            <a:r>
              <a:rPr lang="fr-BE" sz="1800" i="1" dirty="0"/>
              <a:t>de </a:t>
            </a:r>
            <a:r>
              <a:rPr lang="fr-BE" sz="1800" b="1" i="1" dirty="0"/>
              <a:t>l’exactitude des informations fournies par les soumissionnaires</a:t>
            </a:r>
            <a:r>
              <a:rPr lang="fr-BE" sz="1800" i="1" dirty="0"/>
              <a:t> dans leur offre, ce qui méconnaît l’article 81 de la loi du 17 juin 2016 relative aux marchés publics et les principes fondamentaux en matière de marchés publics en termes de transparence et d’égalité de traitement entre soumissionnaires</a:t>
            </a:r>
            <a:r>
              <a:rPr lang="fr-BE" sz="1800" dirty="0"/>
              <a:t>. </a:t>
            </a:r>
            <a:endParaRPr lang="en-US" sz="1800" dirty="0">
              <a:cs typeface="Arial" panose="020B0604020202020204"/>
            </a:endParaRPr>
          </a:p>
          <a:p>
            <a:pPr marL="229870" indent="-229870">
              <a:buClr>
                <a:schemeClr val="accent6"/>
              </a:buClr>
            </a:pPr>
            <a:r>
              <a:rPr lang="fr-BE" sz="1800" dirty="0"/>
              <a:t>Cet arrêt pose donc la question de savoir comment un pouvoir adjudicateur peut-il, en dépassant mais respectant la loi du 17 juin 2016, intégrer dans le marché public une action sociale ? </a:t>
            </a:r>
            <a:endParaRPr lang="fr-BE" sz="1800" dirty="0">
              <a:cs typeface="Arial"/>
            </a:endParaRPr>
          </a:p>
          <a:p>
            <a:pPr marL="229870" indent="-229870">
              <a:buClr>
                <a:schemeClr val="accent6"/>
              </a:buClr>
            </a:pPr>
            <a:endParaRPr lang="fr-BE" sz="1800" dirty="0">
              <a:cs typeface="Arial"/>
            </a:endParaRPr>
          </a:p>
        </p:txBody>
      </p:sp>
      <p:sp>
        <p:nvSpPr>
          <p:cNvPr id="3" name="Text Placeholder 2">
            <a:extLst>
              <a:ext uri="{FF2B5EF4-FFF2-40B4-BE49-F238E27FC236}">
                <a16:creationId xmlns:a16="http://schemas.microsoft.com/office/drawing/2014/main" id="{A8AD4ED4-FF99-2447-9842-91D4FF25A9B1}"/>
              </a:ext>
            </a:extLst>
          </p:cNvPr>
          <p:cNvSpPr>
            <a:spLocks noGrp="1"/>
          </p:cNvSpPr>
          <p:nvPr>
            <p:ph type="body" idx="1"/>
          </p:nvPr>
        </p:nvSpPr>
        <p:spPr>
          <a:xfrm>
            <a:off x="515938" y="1830618"/>
            <a:ext cx="11160124" cy="435600"/>
          </a:xfrm>
        </p:spPr>
        <p:txBody>
          <a:bodyPr/>
          <a:lstStyle/>
          <a:p>
            <a:r>
              <a:rPr lang="fr-BE" b="0" dirty="0"/>
              <a:t>Critères d’attribution – liberté du pouvoir adjudicateur –Lien avec l’objet du marché</a:t>
            </a:r>
          </a:p>
          <a:p>
            <a:endParaRPr lang="fr-BE" b="0" dirty="0"/>
          </a:p>
        </p:txBody>
      </p:sp>
      <p:sp>
        <p:nvSpPr>
          <p:cNvPr id="4" name="Slide Number Placeholder 3">
            <a:extLst>
              <a:ext uri="{FF2B5EF4-FFF2-40B4-BE49-F238E27FC236}">
                <a16:creationId xmlns:a16="http://schemas.microsoft.com/office/drawing/2014/main" id="{137EEFDD-1975-A166-9C1F-BBEDE1D2A4A2}"/>
              </a:ext>
            </a:extLst>
          </p:cNvPr>
          <p:cNvSpPr>
            <a:spLocks noGrp="1"/>
          </p:cNvSpPr>
          <p:nvPr>
            <p:ph type="sldNum" sz="quarter" idx="12"/>
          </p:nvPr>
        </p:nvSpPr>
        <p:spPr/>
        <p:txBody>
          <a:bodyPr/>
          <a:lstStyle/>
          <a:p>
            <a:fld id="{F9591D4C-BB8F-AE46-BE73-C616F30BBC5B}" type="slidenum">
              <a:rPr lang="en-US" smtClean="0"/>
              <a:pPr/>
              <a:t>80</a:t>
            </a:fld>
            <a:endParaRPr lang="en-US"/>
          </a:p>
        </p:txBody>
      </p:sp>
      <p:sp>
        <p:nvSpPr>
          <p:cNvPr id="7" name="Footer Placeholder 6">
            <a:extLst>
              <a:ext uri="{FF2B5EF4-FFF2-40B4-BE49-F238E27FC236}">
                <a16:creationId xmlns:a16="http://schemas.microsoft.com/office/drawing/2014/main" id="{14BD6207-DAD4-B827-BB79-117762EDF288}"/>
              </a:ext>
            </a:extLst>
          </p:cNvPr>
          <p:cNvSpPr>
            <a:spLocks noGrp="1"/>
          </p:cNvSpPr>
          <p:nvPr>
            <p:ph type="ftr" sz="quarter" idx="17"/>
          </p:nvPr>
        </p:nvSpPr>
        <p:spPr/>
        <p:txBody>
          <a:bodyPr/>
          <a:lstStyle/>
          <a:p>
            <a:r>
              <a:rPr lang="en-US"/>
              <a:t>National Tender Day – 19 </a:t>
            </a:r>
            <a:r>
              <a:rPr lang="en-US" err="1"/>
              <a:t>octobre</a:t>
            </a:r>
            <a:r>
              <a:rPr lang="en-US"/>
              <a:t> 2023</a:t>
            </a:r>
          </a:p>
        </p:txBody>
      </p:sp>
      <p:sp>
        <p:nvSpPr>
          <p:cNvPr id="9" name="Text Placeholder 1">
            <a:extLst>
              <a:ext uri="{FF2B5EF4-FFF2-40B4-BE49-F238E27FC236}">
                <a16:creationId xmlns:a16="http://schemas.microsoft.com/office/drawing/2014/main" id="{788A768C-5111-CB5E-3A56-F473A6BFB296}"/>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IV. ATTRIBUTION</a:t>
            </a:r>
            <a:endParaRPr kumimoji="0" lang="en-US" sz="8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5556150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9CBE37-146F-7488-48F8-FB05AA48B15B}"/>
              </a:ext>
            </a:extLst>
          </p:cNvPr>
          <p:cNvSpPr>
            <a:spLocks noGrp="1"/>
          </p:cNvSpPr>
          <p:nvPr>
            <p:ph sz="quarter" idx="18"/>
          </p:nvPr>
        </p:nvSpPr>
        <p:spPr>
          <a:xfrm>
            <a:off x="515939" y="2419381"/>
            <a:ext cx="11160124" cy="4426554"/>
          </a:xfrm>
        </p:spPr>
        <p:txBody>
          <a:bodyPr vert="horz" lIns="0" tIns="0" rIns="0" bIns="0" spcCol="137160" rtlCol="0" anchor="t">
            <a:noAutofit/>
          </a:bodyPr>
          <a:lstStyle/>
          <a:p>
            <a:pPr marL="229870" indent="-229870">
              <a:buClr>
                <a:schemeClr val="accent6"/>
              </a:buClr>
            </a:pPr>
            <a:r>
              <a:rPr lang="en-US" sz="1800" dirty="0">
                <a:cs typeface="Arial"/>
              </a:rPr>
              <a:t>Marché public </a:t>
            </a:r>
            <a:r>
              <a:rPr lang="en-US" sz="1800" dirty="0" err="1">
                <a:cs typeface="Arial"/>
              </a:rPr>
              <a:t>divisé</a:t>
            </a:r>
            <a:r>
              <a:rPr lang="en-US" sz="1800" dirty="0">
                <a:cs typeface="Arial"/>
              </a:rPr>
              <a:t> </a:t>
            </a:r>
            <a:r>
              <a:rPr lang="en-US" sz="1800" dirty="0" err="1">
                <a:cs typeface="Arial"/>
              </a:rPr>
              <a:t>en</a:t>
            </a:r>
            <a:r>
              <a:rPr lang="en-US" sz="1800" dirty="0">
                <a:cs typeface="Arial"/>
              </a:rPr>
              <a:t> lots</a:t>
            </a:r>
          </a:p>
          <a:p>
            <a:pPr marL="229870" indent="-229870">
              <a:buClr>
                <a:schemeClr val="accent6"/>
              </a:buClr>
            </a:pPr>
            <a:r>
              <a:rPr lang="en-US" sz="1800" dirty="0" err="1"/>
              <a:t>Acte</a:t>
            </a:r>
            <a:r>
              <a:rPr lang="en-US" sz="1800" dirty="0"/>
              <a:t> </a:t>
            </a:r>
            <a:r>
              <a:rPr lang="en-US" sz="1800" dirty="0" err="1"/>
              <a:t>attaqué</a:t>
            </a:r>
            <a:r>
              <a:rPr lang="en-US" sz="1800" dirty="0"/>
              <a:t> :</a:t>
            </a:r>
            <a:r>
              <a:rPr lang="en-US" sz="1800" i="1" dirty="0"/>
              <a:t> « la </a:t>
            </a:r>
            <a:r>
              <a:rPr lang="en-US" sz="1800" i="1" dirty="0" err="1"/>
              <a:t>décision</a:t>
            </a:r>
            <a:r>
              <a:rPr lang="en-US" sz="1800" i="1" dirty="0"/>
              <a:t> du 16 </a:t>
            </a:r>
            <a:r>
              <a:rPr lang="en-US" sz="1800" i="1" dirty="0" err="1"/>
              <a:t>mai</a:t>
            </a:r>
            <a:r>
              <a:rPr lang="en-US" sz="1800" i="1" dirty="0"/>
              <a:t> 2023 du conseil </a:t>
            </a:r>
            <a:r>
              <a:rPr lang="en-US" sz="1800" i="1" dirty="0" err="1"/>
              <a:t>d’administration</a:t>
            </a:r>
            <a:r>
              <a:rPr lang="en-US" sz="1800" i="1" dirty="0"/>
              <a:t> </a:t>
            </a:r>
            <a:r>
              <a:rPr lang="en-US" sz="1800" i="1" dirty="0" err="1"/>
              <a:t>d’IDELUX</a:t>
            </a:r>
            <a:r>
              <a:rPr lang="en-US" sz="1800" i="1" dirty="0"/>
              <a:t> </a:t>
            </a:r>
            <a:r>
              <a:rPr lang="en-US" sz="1800" i="1" dirty="0" err="1"/>
              <a:t>Environnement</a:t>
            </a:r>
            <a:r>
              <a:rPr lang="en-US" sz="1800" i="1" dirty="0"/>
              <a:t> </a:t>
            </a:r>
            <a:r>
              <a:rPr lang="en-US" sz="1800" i="1" dirty="0" err="1"/>
              <a:t>d’attribuer</a:t>
            </a:r>
            <a:r>
              <a:rPr lang="en-US" sz="1800" i="1" dirty="0"/>
              <a:t> les lots 1 à 9 à la </a:t>
            </a:r>
            <a:r>
              <a:rPr lang="en-US" sz="1800" i="1" dirty="0" err="1"/>
              <a:t>SRL</a:t>
            </a:r>
            <a:r>
              <a:rPr lang="en-US" sz="1800" i="1" dirty="0"/>
              <a:t> </a:t>
            </a:r>
            <a:r>
              <a:rPr lang="en-US" sz="1800" i="1" dirty="0" err="1"/>
              <a:t>Remondis</a:t>
            </a:r>
            <a:r>
              <a:rPr lang="en-US" sz="1800" i="1" dirty="0"/>
              <a:t> </a:t>
            </a:r>
            <a:r>
              <a:rPr lang="en-US" sz="1800" i="1" dirty="0" err="1"/>
              <a:t>Belgien</a:t>
            </a:r>
            <a:r>
              <a:rPr lang="en-US" sz="1800" i="1" dirty="0"/>
              <a:t> et les lots 10 et 11 à la </a:t>
            </a:r>
            <a:r>
              <a:rPr lang="en-US" sz="1800" i="1" dirty="0" err="1"/>
              <a:t>SCRLFS</a:t>
            </a:r>
            <a:r>
              <a:rPr lang="en-US" sz="1800" i="1" dirty="0"/>
              <a:t> </a:t>
            </a:r>
            <a:r>
              <a:rPr lang="en-US" sz="1800" i="1" dirty="0" err="1"/>
              <a:t>Dureco</a:t>
            </a:r>
            <a:r>
              <a:rPr lang="en-US" sz="1800" i="1" dirty="0"/>
              <a:t> du </a:t>
            </a:r>
            <a:r>
              <a:rPr lang="en-US" sz="1800" i="1" dirty="0" err="1"/>
              <a:t>marché</a:t>
            </a:r>
            <a:r>
              <a:rPr lang="en-US" sz="1800" i="1" dirty="0"/>
              <a:t> public </a:t>
            </a:r>
            <a:r>
              <a:rPr lang="en-US" sz="1800" i="1" dirty="0" err="1"/>
              <a:t>ayant</a:t>
            </a:r>
            <a:r>
              <a:rPr lang="en-US" sz="1800" i="1" dirty="0"/>
              <a:t> pour </a:t>
            </a:r>
            <a:r>
              <a:rPr lang="en-US" sz="1800" i="1" dirty="0" err="1"/>
              <a:t>objet</a:t>
            </a:r>
            <a:r>
              <a:rPr lang="en-US" sz="1800" i="1" dirty="0"/>
              <a:t> la </a:t>
            </a:r>
            <a:r>
              <a:rPr lang="en-US" sz="1800" i="1" dirty="0" err="1"/>
              <a:t>collecte</a:t>
            </a:r>
            <a:r>
              <a:rPr lang="en-US" sz="1800" i="1" dirty="0"/>
              <a:t> </a:t>
            </a:r>
            <a:r>
              <a:rPr lang="en-US" sz="1800" i="1" dirty="0" err="1"/>
              <a:t>en</a:t>
            </a:r>
            <a:r>
              <a:rPr lang="en-US" sz="1800" i="1" dirty="0"/>
              <a:t> </a:t>
            </a:r>
            <a:r>
              <a:rPr lang="en-US" sz="1800" i="1" dirty="0" err="1"/>
              <a:t>porte</a:t>
            </a:r>
            <a:r>
              <a:rPr lang="en-US" sz="1800" i="1" dirty="0"/>
              <a:t>-à </a:t>
            </a:r>
            <a:r>
              <a:rPr lang="en-US" sz="1800" i="1" dirty="0" err="1"/>
              <a:t>porte</a:t>
            </a:r>
            <a:r>
              <a:rPr lang="en-US" sz="1800" i="1" dirty="0"/>
              <a:t> des </a:t>
            </a:r>
            <a:r>
              <a:rPr lang="en-US" sz="1800" i="1" dirty="0" err="1"/>
              <a:t>déchets</a:t>
            </a:r>
            <a:r>
              <a:rPr lang="en-US" sz="1800" i="1" dirty="0"/>
              <a:t> </a:t>
            </a:r>
            <a:r>
              <a:rPr lang="en-US" sz="1800" i="1" dirty="0" err="1"/>
              <a:t>ménagers</a:t>
            </a:r>
            <a:r>
              <a:rPr lang="en-US" sz="1800" i="1" dirty="0"/>
              <a:t> et </a:t>
            </a:r>
            <a:r>
              <a:rPr lang="en-US" sz="1800" i="1" dirty="0" err="1"/>
              <a:t>assimilés</a:t>
            </a:r>
            <a:r>
              <a:rPr lang="en-US" sz="1800" i="1" dirty="0"/>
              <a:t> </a:t>
            </a:r>
            <a:r>
              <a:rPr lang="en-US" sz="1800" i="1" dirty="0" err="1"/>
              <a:t>triés</a:t>
            </a:r>
            <a:r>
              <a:rPr lang="en-US" sz="1800" i="1" dirty="0"/>
              <a:t> à la source </a:t>
            </a:r>
            <a:r>
              <a:rPr lang="en-US" sz="1800" i="1" dirty="0" err="1"/>
              <a:t>en</a:t>
            </a:r>
            <a:r>
              <a:rPr lang="en-US" sz="1800" i="1" dirty="0"/>
              <a:t> fraction </a:t>
            </a:r>
            <a:r>
              <a:rPr lang="en-US" sz="1800" i="1" dirty="0" err="1"/>
              <a:t>organique</a:t>
            </a:r>
            <a:r>
              <a:rPr lang="en-US" sz="1800" i="1" dirty="0"/>
              <a:t> et fraction </a:t>
            </a:r>
            <a:r>
              <a:rPr lang="en-US" sz="1800" i="1" dirty="0" err="1"/>
              <a:t>résiduelle</a:t>
            </a:r>
            <a:r>
              <a:rPr lang="en-US" sz="1800" i="1" dirty="0"/>
              <a:t> ».</a:t>
            </a:r>
            <a:endParaRPr lang="en-US" sz="1800" i="1" dirty="0">
              <a:cs typeface="Arial"/>
            </a:endParaRPr>
          </a:p>
          <a:p>
            <a:pPr marL="229870" indent="-229870">
              <a:buClr>
                <a:schemeClr val="accent6"/>
              </a:buClr>
            </a:pPr>
            <a:r>
              <a:rPr lang="en-US" sz="1800" dirty="0"/>
              <a:t>En </a:t>
            </a:r>
            <a:r>
              <a:rPr lang="en-US" sz="1800" dirty="0" err="1"/>
              <a:t>vue</a:t>
            </a:r>
            <a:r>
              <a:rPr lang="en-US" sz="1800" dirty="0"/>
              <a:t> de </a:t>
            </a:r>
            <a:r>
              <a:rPr lang="en-US" sz="1800" dirty="0" err="1"/>
              <a:t>l'attribution</a:t>
            </a:r>
            <a:r>
              <a:rPr lang="en-US" sz="1800" dirty="0"/>
              <a:t> du </a:t>
            </a:r>
            <a:r>
              <a:rPr lang="en-US" sz="1800" dirty="0" err="1"/>
              <a:t>marché</a:t>
            </a:r>
            <a:r>
              <a:rPr lang="en-US" sz="1800" dirty="0"/>
              <a:t>, </a:t>
            </a:r>
            <a:r>
              <a:rPr lang="en-US" sz="1800" i="1" dirty="0"/>
              <a:t>« la </a:t>
            </a:r>
            <a:r>
              <a:rPr lang="en-US" sz="1800" i="1" dirty="0" err="1"/>
              <a:t>partie</a:t>
            </a:r>
            <a:r>
              <a:rPr lang="en-US" sz="1800" i="1" dirty="0"/>
              <a:t> adverse a </a:t>
            </a:r>
            <a:r>
              <a:rPr lang="en-US" sz="1800" i="1" dirty="0" err="1"/>
              <a:t>d’abord</a:t>
            </a:r>
            <a:r>
              <a:rPr lang="en-US" sz="1800" i="1" dirty="0"/>
              <a:t> « </a:t>
            </a:r>
            <a:r>
              <a:rPr lang="en-US" sz="1800" i="1" dirty="0" err="1"/>
              <a:t>comparé</a:t>
            </a:r>
            <a:r>
              <a:rPr lang="en-US" sz="1800" i="1" dirty="0"/>
              <a:t> à part » les lots 10 et 11, </a:t>
            </a:r>
            <a:r>
              <a:rPr lang="en-US" sz="1800" i="1" dirty="0" err="1"/>
              <a:t>d’une</a:t>
            </a:r>
            <a:r>
              <a:rPr lang="en-US" sz="1800" i="1" dirty="0"/>
              <a:t> part, et les lots 1 à 9, </a:t>
            </a:r>
            <a:r>
              <a:rPr lang="en-US" sz="1800" i="1" dirty="0" err="1"/>
              <a:t>d’autre</a:t>
            </a:r>
            <a:r>
              <a:rPr lang="en-US" sz="1800" i="1" dirty="0"/>
              <a:t> part, et a ensuite </a:t>
            </a:r>
            <a:r>
              <a:rPr lang="en-US" sz="1800" i="1" dirty="0" err="1"/>
              <a:t>additionné</a:t>
            </a:r>
            <a:r>
              <a:rPr lang="en-US" sz="1800" i="1" dirty="0"/>
              <a:t> les </a:t>
            </a:r>
            <a:r>
              <a:rPr lang="en-US" sz="1800" i="1" dirty="0" err="1"/>
              <a:t>résultats</a:t>
            </a:r>
            <a:r>
              <a:rPr lang="en-US" sz="1800" i="1" dirty="0"/>
              <a:t> des deux </a:t>
            </a:r>
            <a:r>
              <a:rPr lang="en-US" sz="1800" i="1" dirty="0" err="1"/>
              <a:t>meilleurs</a:t>
            </a:r>
            <a:r>
              <a:rPr lang="en-US" sz="1800" i="1" dirty="0"/>
              <a:t> ensembles de lots pour </a:t>
            </a:r>
            <a:r>
              <a:rPr lang="en-US" sz="1800" i="1" dirty="0" err="1"/>
              <a:t>déterminer</a:t>
            </a:r>
            <a:r>
              <a:rPr lang="en-US" sz="1800" i="1" dirty="0"/>
              <a:t> « la </a:t>
            </a:r>
            <a:r>
              <a:rPr lang="en-US" sz="1800" i="1" dirty="0" err="1"/>
              <a:t>combinaison</a:t>
            </a:r>
            <a:r>
              <a:rPr lang="en-US" sz="1800" i="1" dirty="0"/>
              <a:t> </a:t>
            </a:r>
            <a:r>
              <a:rPr lang="en-US" sz="1800" i="1" dirty="0" err="1"/>
              <a:t>présentant</a:t>
            </a:r>
            <a:r>
              <a:rPr lang="en-US" sz="1800" i="1" dirty="0"/>
              <a:t> le plus de points et </a:t>
            </a:r>
            <a:r>
              <a:rPr lang="en-US" sz="1800" i="1" dirty="0" err="1"/>
              <a:t>permettant</a:t>
            </a:r>
            <a:r>
              <a:rPr lang="en-US" sz="1800" i="1" dirty="0"/>
              <a:t> à </a:t>
            </a:r>
            <a:r>
              <a:rPr lang="en-US" sz="1800" i="1" dirty="0" err="1"/>
              <a:t>l’adjudicateur</a:t>
            </a:r>
            <a:r>
              <a:rPr lang="en-US" sz="1800" i="1" dirty="0"/>
              <a:t> de </a:t>
            </a:r>
            <a:r>
              <a:rPr lang="en-US" sz="1800" i="1" dirty="0" err="1"/>
              <a:t>bénéficier</a:t>
            </a:r>
            <a:r>
              <a:rPr lang="en-US" sz="1800" i="1" dirty="0"/>
              <a:t> de </a:t>
            </a:r>
            <a:r>
              <a:rPr lang="en-US" sz="1800" i="1" dirty="0" err="1"/>
              <a:t>l’offre</a:t>
            </a:r>
            <a:r>
              <a:rPr lang="en-US" sz="1800" i="1" dirty="0"/>
              <a:t> </a:t>
            </a:r>
            <a:r>
              <a:rPr lang="en-US" sz="1800" i="1" dirty="0" err="1"/>
              <a:t>économiquement</a:t>
            </a:r>
            <a:r>
              <a:rPr lang="en-US" sz="1800" i="1" dirty="0"/>
              <a:t> la plus </a:t>
            </a:r>
            <a:r>
              <a:rPr lang="en-US" sz="1800" i="1" dirty="0" err="1"/>
              <a:t>avantageuse</a:t>
            </a:r>
            <a:r>
              <a:rPr lang="en-US" sz="1800" i="1" dirty="0"/>
              <a:t> au regard des </a:t>
            </a:r>
            <a:r>
              <a:rPr lang="en-US" sz="1800" i="1" dirty="0" err="1"/>
              <a:t>critères</a:t>
            </a:r>
            <a:r>
              <a:rPr lang="en-US" sz="1800" i="1" dirty="0"/>
              <a:t> </a:t>
            </a:r>
            <a:r>
              <a:rPr lang="en-US" sz="1800" i="1" dirty="0" err="1"/>
              <a:t>d’attribution</a:t>
            </a:r>
            <a:r>
              <a:rPr lang="en-US" sz="1800" i="1" dirty="0"/>
              <a:t> ».</a:t>
            </a:r>
            <a:endParaRPr lang="en-US" sz="1800" i="1" dirty="0">
              <a:cs typeface="Arial"/>
            </a:endParaRPr>
          </a:p>
          <a:p>
            <a:pPr marL="229870" indent="-229870">
              <a:buClr>
                <a:schemeClr val="accent6"/>
              </a:buClr>
            </a:pPr>
            <a:endParaRPr lang="en-US" sz="1800" dirty="0">
              <a:cs typeface="Arial"/>
            </a:endParaRPr>
          </a:p>
        </p:txBody>
      </p:sp>
      <p:sp>
        <p:nvSpPr>
          <p:cNvPr id="3" name="Text Placeholder 2">
            <a:extLst>
              <a:ext uri="{FF2B5EF4-FFF2-40B4-BE49-F238E27FC236}">
                <a16:creationId xmlns:a16="http://schemas.microsoft.com/office/drawing/2014/main" id="{20221493-5275-E6D0-66DD-19C76CDBB422}"/>
              </a:ext>
            </a:extLst>
          </p:cNvPr>
          <p:cNvSpPr>
            <a:spLocks noGrp="1"/>
          </p:cNvSpPr>
          <p:nvPr>
            <p:ph type="body" idx="1"/>
          </p:nvPr>
        </p:nvSpPr>
        <p:spPr>
          <a:xfrm>
            <a:off x="515938" y="1820820"/>
            <a:ext cx="11160124" cy="435600"/>
          </a:xfrm>
        </p:spPr>
        <p:txBody>
          <a:bodyPr/>
          <a:lstStyle/>
          <a:p>
            <a:r>
              <a:rPr lang="en-US" b="0" dirty="0">
                <a:latin typeface="Cambria"/>
                <a:ea typeface="Cambria"/>
              </a:rPr>
              <a:t>Attribution – Le </a:t>
            </a:r>
            <a:r>
              <a:rPr lang="en-US" b="0" dirty="0" err="1">
                <a:latin typeface="Cambria"/>
                <a:ea typeface="Cambria"/>
              </a:rPr>
              <a:t>cas</a:t>
            </a:r>
            <a:r>
              <a:rPr lang="en-US" b="0" dirty="0">
                <a:latin typeface="Cambria"/>
                <a:ea typeface="Cambria"/>
              </a:rPr>
              <a:t> de </a:t>
            </a:r>
            <a:r>
              <a:rPr lang="en-US" b="0" dirty="0" err="1">
                <a:latin typeface="Cambria"/>
                <a:ea typeface="Cambria"/>
              </a:rPr>
              <a:t>rabais</a:t>
            </a:r>
            <a:r>
              <a:rPr lang="en-US" b="0" dirty="0">
                <a:latin typeface="Cambria"/>
                <a:ea typeface="Cambria"/>
              </a:rPr>
              <a:t> dans </a:t>
            </a:r>
            <a:r>
              <a:rPr lang="en-US" b="0" dirty="0" err="1">
                <a:latin typeface="Cambria"/>
                <a:ea typeface="Cambria"/>
              </a:rPr>
              <a:t>l'offre</a:t>
            </a:r>
            <a:endParaRPr lang="en-US" b="0" dirty="0"/>
          </a:p>
        </p:txBody>
      </p:sp>
      <p:sp>
        <p:nvSpPr>
          <p:cNvPr id="4" name="Slide Number Placeholder 3">
            <a:extLst>
              <a:ext uri="{FF2B5EF4-FFF2-40B4-BE49-F238E27FC236}">
                <a16:creationId xmlns:a16="http://schemas.microsoft.com/office/drawing/2014/main" id="{CE61921E-0BD0-EE7D-8479-204C36E1EBD1}"/>
              </a:ext>
            </a:extLst>
          </p:cNvPr>
          <p:cNvSpPr>
            <a:spLocks noGrp="1"/>
          </p:cNvSpPr>
          <p:nvPr>
            <p:ph type="sldNum" sz="quarter" idx="12"/>
          </p:nvPr>
        </p:nvSpPr>
        <p:spPr/>
        <p:txBody>
          <a:bodyPr/>
          <a:lstStyle/>
          <a:p>
            <a:fld id="{F9591D4C-BB8F-AE46-BE73-C616F30BBC5B}" type="slidenum">
              <a:rPr lang="en-US" smtClean="0"/>
              <a:pPr/>
              <a:t>81</a:t>
            </a:fld>
            <a:endParaRPr lang="en-US"/>
          </a:p>
        </p:txBody>
      </p:sp>
      <p:sp>
        <p:nvSpPr>
          <p:cNvPr id="7" name="Footer Placeholder 6">
            <a:extLst>
              <a:ext uri="{FF2B5EF4-FFF2-40B4-BE49-F238E27FC236}">
                <a16:creationId xmlns:a16="http://schemas.microsoft.com/office/drawing/2014/main" id="{3D6CEE89-C3E1-6663-17B0-2873C330B464}"/>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FAE04A66-4774-789D-5424-EAA39B590300}"/>
              </a:ext>
            </a:extLst>
          </p:cNvPr>
          <p:cNvSpPr txBox="1">
            <a:spLocks/>
          </p:cNvSpPr>
          <p:nvPr/>
        </p:nvSpPr>
        <p:spPr>
          <a:xfrm>
            <a:off x="523151" y="761705"/>
            <a:ext cx="11152911"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a:t>
            </a:r>
            <a:r>
              <a:rPr lang="fr-FR" sz="2800" dirty="0" err="1">
                <a:solidFill>
                  <a:srgbClr val="0073CF"/>
                </a:solidFill>
              </a:rPr>
              <a:t>n°257.117</a:t>
            </a:r>
            <a:r>
              <a:rPr lang="fr-FR" sz="2800" dirty="0">
                <a:solidFill>
                  <a:srgbClr val="0073CF"/>
                </a:solidFill>
              </a:rPr>
              <a:t> du 18 juillet 2023, </a:t>
            </a:r>
            <a:r>
              <a:rPr lang="fr-FR" sz="2800" i="1" dirty="0">
                <a:solidFill>
                  <a:srgbClr val="0073CF"/>
                </a:solidFill>
              </a:rPr>
              <a:t>S.A. Ardenne Container - </a:t>
            </a:r>
            <a:r>
              <a:rPr lang="fr-FR" sz="2800" i="1" dirty="0" err="1">
                <a:solidFill>
                  <a:srgbClr val="0073CF"/>
                </a:solidFill>
              </a:rPr>
              <a:t>Belcyco</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E6325462-54E7-3B88-A32F-11B4994328CF}"/>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IV. ATTRIBUTION</a:t>
            </a:r>
            <a:endParaRPr kumimoji="0" lang="en-US" sz="10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Tree>
    <p:extLst>
      <p:ext uri="{BB962C8B-B14F-4D97-AF65-F5344CB8AC3E}">
        <p14:creationId xmlns:p14="http://schemas.microsoft.com/office/powerpoint/2010/main" val="30288295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560C55-13CD-3208-B607-A9F1D87CB1FB}"/>
              </a:ext>
            </a:extLst>
          </p:cNvPr>
          <p:cNvSpPr>
            <a:spLocks noGrp="1"/>
          </p:cNvSpPr>
          <p:nvPr>
            <p:ph sz="quarter" idx="18"/>
          </p:nvPr>
        </p:nvSpPr>
        <p:spPr>
          <a:xfrm>
            <a:off x="537203" y="2385091"/>
            <a:ext cx="11138859" cy="4426554"/>
          </a:xfrm>
        </p:spPr>
        <p:txBody>
          <a:bodyPr vert="horz" lIns="0" tIns="0" rIns="0" bIns="0" spcCol="137160" rtlCol="0" anchor="t">
            <a:noAutofit/>
          </a:bodyPr>
          <a:lstStyle/>
          <a:p>
            <a:pPr>
              <a:buClr>
                <a:schemeClr val="accent6"/>
              </a:buClr>
            </a:pPr>
            <a:r>
              <a:rPr lang="fr-FR" sz="1800" i="1" dirty="0"/>
              <a:t>Législation pertinente: </a:t>
            </a:r>
          </a:p>
          <a:p>
            <a:pPr marL="182563" indent="0">
              <a:buClr>
                <a:schemeClr val="accent6"/>
              </a:buClr>
              <a:buNone/>
            </a:pPr>
            <a:r>
              <a:rPr lang="fr-FR" sz="1600" i="1" dirty="0"/>
              <a:t>« L’article 87, § 1er, alinéa 5, de l’arrêté royal du 18 avril 2017 relatif à la passation des marchés publics dans les secteurs classiques commande, en cas de propositions de rabais, de déterminer l’offre régulière économiquement la plus avantageuse, pour tout lot, en tenant compte des rabais qui ont été proposés pour certains groupements de lots et de l’ensemble de tous les lots économiquement le plus avantageux. »  </a:t>
            </a:r>
            <a:endParaRPr lang="fr-FR" sz="1600" i="1" dirty="0">
              <a:cs typeface="Arial" panose="020B0604020202020204"/>
            </a:endParaRPr>
          </a:p>
          <a:p>
            <a:pPr>
              <a:spcBef>
                <a:spcPts val="1200"/>
              </a:spcBef>
              <a:buClr>
                <a:schemeClr val="accent6"/>
              </a:buClr>
            </a:pPr>
            <a:r>
              <a:rPr lang="fr-FR" sz="1800" dirty="0"/>
              <a:t>Le rapport au Roi renseigne, à propos de cette disposition, ce qui suit : </a:t>
            </a:r>
          </a:p>
          <a:p>
            <a:pPr marL="182563" indent="0">
              <a:buClr>
                <a:schemeClr val="accent6"/>
              </a:buClr>
              <a:buNone/>
            </a:pPr>
            <a:r>
              <a:rPr lang="fr-FR" sz="1600" i="1" dirty="0"/>
              <a:t>« L’alinéa 5 précise le choix de l’adjudicataire lorsque plusieurs soumissionnaires ont proposé une amélioration de leur offre ou un rabais pour certains groupements de lots. Il est important d’avoir à l’esprit que l’offre économiquement la plus avantageuse n’est pas uniquement déterminée par le groupement de lots économiquement le plus avantageux, mais aussi par l’ensemble de tous les lots économiquement le plus avantageux. Le but poursuivi par cette disposition est en effet de permettre de retenir la combinaison économiquement la plus avantageuse du point de vue du pouvoir adjudicateur, qu’il s’agisse d’un groupement de lots ou de lots individuels. »</a:t>
            </a:r>
          </a:p>
          <a:p>
            <a:pPr>
              <a:buClr>
                <a:schemeClr val="accent6"/>
              </a:buClr>
            </a:pPr>
            <a:endParaRPr lang="fr-FR" dirty="0">
              <a:cs typeface="Arial"/>
            </a:endParaRPr>
          </a:p>
        </p:txBody>
      </p:sp>
      <p:sp>
        <p:nvSpPr>
          <p:cNvPr id="3" name="Text Placeholder 2">
            <a:extLst>
              <a:ext uri="{FF2B5EF4-FFF2-40B4-BE49-F238E27FC236}">
                <a16:creationId xmlns:a16="http://schemas.microsoft.com/office/drawing/2014/main" id="{952BF2B2-6641-42F3-3C5E-05103C6BC748}"/>
              </a:ext>
            </a:extLst>
          </p:cNvPr>
          <p:cNvSpPr>
            <a:spLocks noGrp="1"/>
          </p:cNvSpPr>
          <p:nvPr>
            <p:ph type="body" idx="1"/>
          </p:nvPr>
        </p:nvSpPr>
        <p:spPr>
          <a:xfrm>
            <a:off x="515938" y="1809390"/>
            <a:ext cx="11160124" cy="435600"/>
          </a:xfrm>
        </p:spPr>
        <p:txBody>
          <a:bodyPr/>
          <a:lstStyle/>
          <a:p>
            <a:r>
              <a:rPr lang="fr-FR" b="0" dirty="0">
                <a:latin typeface="Cambria"/>
                <a:ea typeface="Cambria"/>
              </a:rPr>
              <a:t>Attribution – Le cas de rabais dans l'offre</a:t>
            </a:r>
            <a:endParaRPr lang="fr-FR" b="0" dirty="0">
              <a:latin typeface="Cambria"/>
            </a:endParaRPr>
          </a:p>
        </p:txBody>
      </p:sp>
      <p:sp>
        <p:nvSpPr>
          <p:cNvPr id="4" name="Slide Number Placeholder 3">
            <a:extLst>
              <a:ext uri="{FF2B5EF4-FFF2-40B4-BE49-F238E27FC236}">
                <a16:creationId xmlns:a16="http://schemas.microsoft.com/office/drawing/2014/main" id="{01AE2F45-2BA9-96A4-0193-588BD7FBDAF4}"/>
              </a:ext>
            </a:extLst>
          </p:cNvPr>
          <p:cNvSpPr>
            <a:spLocks noGrp="1"/>
          </p:cNvSpPr>
          <p:nvPr>
            <p:ph type="sldNum" sz="quarter" idx="12"/>
          </p:nvPr>
        </p:nvSpPr>
        <p:spPr/>
        <p:txBody>
          <a:bodyPr/>
          <a:lstStyle/>
          <a:p>
            <a:fld id="{F9591D4C-BB8F-AE46-BE73-C616F30BBC5B}" type="slidenum">
              <a:rPr lang="en-US" dirty="0" smtClean="0"/>
              <a:pPr/>
              <a:t>82</a:t>
            </a:fld>
            <a:endParaRPr lang="en-US"/>
          </a:p>
        </p:txBody>
      </p:sp>
      <p:sp>
        <p:nvSpPr>
          <p:cNvPr id="7" name="Footer Placeholder 6">
            <a:extLst>
              <a:ext uri="{FF2B5EF4-FFF2-40B4-BE49-F238E27FC236}">
                <a16:creationId xmlns:a16="http://schemas.microsoft.com/office/drawing/2014/main" id="{7CDA4711-0730-A802-91B0-B1C13C9D0848}"/>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3349B309-0586-F7D3-6E2C-8EED9A6111A4}"/>
              </a:ext>
            </a:extLst>
          </p:cNvPr>
          <p:cNvSpPr txBox="1">
            <a:spLocks/>
          </p:cNvSpPr>
          <p:nvPr/>
        </p:nvSpPr>
        <p:spPr>
          <a:xfrm>
            <a:off x="523151" y="761705"/>
            <a:ext cx="1089541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a:t>
            </a:r>
            <a:r>
              <a:rPr lang="fr-FR" sz="2800" dirty="0" err="1">
                <a:solidFill>
                  <a:srgbClr val="0073CF"/>
                </a:solidFill>
              </a:rPr>
              <a:t>n°257.117</a:t>
            </a:r>
            <a:r>
              <a:rPr lang="fr-FR" sz="2800" dirty="0">
                <a:solidFill>
                  <a:srgbClr val="0073CF"/>
                </a:solidFill>
              </a:rPr>
              <a:t> du 18 juillet 2023, </a:t>
            </a:r>
            <a:r>
              <a:rPr lang="fr-FR" sz="2800" i="1" dirty="0">
                <a:solidFill>
                  <a:srgbClr val="0073CF"/>
                </a:solidFill>
              </a:rPr>
              <a:t>S.A. Ardenne Container - </a:t>
            </a:r>
            <a:r>
              <a:rPr lang="fr-FR" sz="2800" i="1" dirty="0" err="1">
                <a:solidFill>
                  <a:srgbClr val="0073CF"/>
                </a:solidFill>
              </a:rPr>
              <a:t>Belcyco</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87B431D1-3934-9DD0-8F2E-A3F5A464AF70}"/>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IV. ATTRIBUTION</a:t>
            </a:r>
            <a:endParaRPr kumimoji="0" lang="en-US" sz="10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89538623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387045-D496-C218-5641-57CAD1B5DF91}"/>
              </a:ext>
            </a:extLst>
          </p:cNvPr>
          <p:cNvSpPr>
            <a:spLocks noGrp="1"/>
          </p:cNvSpPr>
          <p:nvPr>
            <p:ph sz="quarter" idx="18"/>
          </p:nvPr>
        </p:nvSpPr>
        <p:spPr>
          <a:xfrm>
            <a:off x="515939" y="2362231"/>
            <a:ext cx="11160124" cy="4426554"/>
          </a:xfrm>
        </p:spPr>
        <p:txBody>
          <a:bodyPr vert="horz" lIns="0" tIns="0" rIns="0" bIns="0" spcCol="137160" rtlCol="0" anchor="t">
            <a:noAutofit/>
          </a:bodyPr>
          <a:lstStyle/>
          <a:p>
            <a:pPr marL="229870" indent="-229870">
              <a:spcBef>
                <a:spcPts val="1200"/>
              </a:spcBef>
              <a:buClr>
                <a:schemeClr val="accent6"/>
              </a:buClr>
            </a:pPr>
            <a:r>
              <a:rPr lang="fr-FR" sz="1800" dirty="0"/>
              <a:t>Selon le </a:t>
            </a:r>
            <a:r>
              <a:rPr lang="fr-FR" sz="1800" dirty="0" err="1"/>
              <a:t>C.E</a:t>
            </a:r>
            <a:r>
              <a:rPr lang="fr-FR" sz="1800" dirty="0"/>
              <a:t>., </a:t>
            </a:r>
            <a:r>
              <a:rPr lang="fr-FR" sz="1600" i="1" dirty="0"/>
              <a:t>« Si la partie intervenante n’a, pour le marché en cause, pas présenté de rabais pour les lots 10 et 11, la</a:t>
            </a:r>
            <a:r>
              <a:rPr lang="fr-FR" sz="1600" b="1" i="1" dirty="0"/>
              <a:t> requérante a, sans distinguer les lots (1 à 11), offert un rabais en cas d’attribution de deux ou plusieurs lots</a:t>
            </a:r>
            <a:r>
              <a:rPr lang="fr-FR" sz="1600" i="1" dirty="0"/>
              <a:t>. </a:t>
            </a:r>
            <a:r>
              <a:rPr lang="fr-FR" sz="1600" b="1" i="1" dirty="0"/>
              <a:t>« Comparer à part » des lots visés par une proposition de rabais méconnaît prima facie la disposition réglementaire précitée</a:t>
            </a:r>
            <a:r>
              <a:rPr lang="fr-FR" sz="1600" i="1" dirty="0"/>
              <a:t>. »</a:t>
            </a:r>
            <a:endParaRPr lang="fr-FR" sz="1600" i="1" dirty="0">
              <a:cs typeface="Arial"/>
            </a:endParaRPr>
          </a:p>
          <a:p>
            <a:pPr marL="229870" indent="-229870">
              <a:spcBef>
                <a:spcPts val="1200"/>
              </a:spcBef>
              <a:buClr>
                <a:schemeClr val="accent6"/>
              </a:buClr>
            </a:pPr>
            <a:r>
              <a:rPr lang="fr-FR" sz="1800" i="1" dirty="0"/>
              <a:t>« La justification donnée par la partie adverse, dans la décision motivée d’attribution, pour « comparer à part » les lots 10 et 11 tient à l’affirmation qu’« il ne serait […] pas correct de comparer le total des points obtenus pour l’ensemble des lots alors que tous les soumissionnaires n’ont pas remis offre pour les mêmes lots ». »</a:t>
            </a:r>
            <a:endParaRPr lang="fr-FR" sz="1800" i="1" dirty="0">
              <a:cs typeface="Arial" panose="020B0604020202020204"/>
            </a:endParaRPr>
          </a:p>
          <a:p>
            <a:pPr marL="229870" indent="-229870">
              <a:spcBef>
                <a:spcPts val="1200"/>
              </a:spcBef>
              <a:buClr>
                <a:schemeClr val="accent6"/>
              </a:buClr>
            </a:pPr>
            <a:r>
              <a:rPr lang="fr-FR" sz="1800" dirty="0"/>
              <a:t>Or, selon le </a:t>
            </a:r>
            <a:r>
              <a:rPr lang="fr-FR" sz="1800" dirty="0" err="1"/>
              <a:t>C.E</a:t>
            </a:r>
            <a:r>
              <a:rPr lang="fr-FR" sz="1800" dirty="0"/>
              <a:t>., </a:t>
            </a:r>
            <a:r>
              <a:rPr lang="fr-FR" sz="1600" i="1" dirty="0"/>
              <a:t>« La justification donnée par la partie adverse </a:t>
            </a:r>
            <a:r>
              <a:rPr lang="fr-FR" sz="1600" b="1" i="1" dirty="0"/>
              <a:t>pour « comparer à part » les lots 10 et 11 du marché n’est prima facie pas admissible alors que</a:t>
            </a:r>
            <a:r>
              <a:rPr lang="fr-FR" sz="1600" i="1" dirty="0"/>
              <a:t>, comme le soutient la requérante, l</a:t>
            </a:r>
            <a:r>
              <a:rPr lang="fr-FR" sz="1600" b="1" i="1" dirty="0"/>
              <a:t>e recours à pareille méthode est de nature à favoriser irrégulièrement le soumissionnaire qui ne remet offre que pour certains lots</a:t>
            </a:r>
            <a:r>
              <a:rPr lang="fr-FR" sz="1600" i="1" dirty="0"/>
              <a:t> d’un marché au détriment de celui qui sollicite tous les lots de ce marché. »</a:t>
            </a:r>
            <a:endParaRPr lang="fr-FR" sz="1600" i="1" dirty="0">
              <a:cs typeface="Arial"/>
            </a:endParaRPr>
          </a:p>
          <a:p>
            <a:pPr marL="229870" indent="-229870">
              <a:buClr>
                <a:schemeClr val="accent6"/>
              </a:buClr>
            </a:pPr>
            <a:endParaRPr lang="fr-FR" sz="1800" dirty="0">
              <a:cs typeface="Arial"/>
            </a:endParaRPr>
          </a:p>
        </p:txBody>
      </p:sp>
      <p:sp>
        <p:nvSpPr>
          <p:cNvPr id="3" name="Text Placeholder 2">
            <a:extLst>
              <a:ext uri="{FF2B5EF4-FFF2-40B4-BE49-F238E27FC236}">
                <a16:creationId xmlns:a16="http://schemas.microsoft.com/office/drawing/2014/main" id="{76483352-5DCE-9BB0-43F4-5ED9BF76501F}"/>
              </a:ext>
            </a:extLst>
          </p:cNvPr>
          <p:cNvSpPr>
            <a:spLocks noGrp="1"/>
          </p:cNvSpPr>
          <p:nvPr>
            <p:ph type="body" idx="1"/>
          </p:nvPr>
        </p:nvSpPr>
        <p:spPr>
          <a:xfrm>
            <a:off x="515938" y="1820820"/>
            <a:ext cx="11160124" cy="435600"/>
          </a:xfrm>
        </p:spPr>
        <p:txBody>
          <a:bodyPr/>
          <a:lstStyle/>
          <a:p>
            <a:r>
              <a:rPr lang="fr-FR" b="0" dirty="0">
                <a:latin typeface="Cambria"/>
                <a:ea typeface="Cambria"/>
              </a:rPr>
              <a:t>Attribution – Le cas de rabais dans l'offre</a:t>
            </a:r>
            <a:endParaRPr lang="fr-FR" b="0" dirty="0">
              <a:latin typeface="Cambria"/>
            </a:endParaRPr>
          </a:p>
        </p:txBody>
      </p:sp>
      <p:sp>
        <p:nvSpPr>
          <p:cNvPr id="4" name="Slide Number Placeholder 3">
            <a:extLst>
              <a:ext uri="{FF2B5EF4-FFF2-40B4-BE49-F238E27FC236}">
                <a16:creationId xmlns:a16="http://schemas.microsoft.com/office/drawing/2014/main" id="{AB55D222-1B86-2B78-9FE3-03DECC4EA450}"/>
              </a:ext>
            </a:extLst>
          </p:cNvPr>
          <p:cNvSpPr>
            <a:spLocks noGrp="1"/>
          </p:cNvSpPr>
          <p:nvPr>
            <p:ph type="sldNum" sz="quarter" idx="12"/>
          </p:nvPr>
        </p:nvSpPr>
        <p:spPr/>
        <p:txBody>
          <a:bodyPr/>
          <a:lstStyle/>
          <a:p>
            <a:fld id="{F9591D4C-BB8F-AE46-BE73-C616F30BBC5B}" type="slidenum">
              <a:rPr lang="en-US" smtClean="0"/>
              <a:pPr/>
              <a:t>83</a:t>
            </a:fld>
            <a:endParaRPr lang="en-US"/>
          </a:p>
        </p:txBody>
      </p:sp>
      <p:sp>
        <p:nvSpPr>
          <p:cNvPr id="7" name="Footer Placeholder 6">
            <a:extLst>
              <a:ext uri="{FF2B5EF4-FFF2-40B4-BE49-F238E27FC236}">
                <a16:creationId xmlns:a16="http://schemas.microsoft.com/office/drawing/2014/main" id="{C1BF3CE8-1044-F9C2-06C1-68D5CAE2BED2}"/>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99875A40-A09A-447D-DB3C-1FDF7A4518DF}"/>
              </a:ext>
            </a:extLst>
          </p:cNvPr>
          <p:cNvSpPr txBox="1">
            <a:spLocks/>
          </p:cNvSpPr>
          <p:nvPr/>
        </p:nvSpPr>
        <p:spPr>
          <a:xfrm>
            <a:off x="523151" y="761705"/>
            <a:ext cx="10929709"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a:t>
            </a:r>
            <a:r>
              <a:rPr lang="fr-FR" sz="2800" dirty="0" err="1">
                <a:solidFill>
                  <a:srgbClr val="0073CF"/>
                </a:solidFill>
              </a:rPr>
              <a:t>n°257.117</a:t>
            </a:r>
            <a:r>
              <a:rPr lang="fr-FR" sz="2800" dirty="0">
                <a:solidFill>
                  <a:srgbClr val="0073CF"/>
                </a:solidFill>
              </a:rPr>
              <a:t> du 18 juillet 2023, </a:t>
            </a:r>
            <a:r>
              <a:rPr lang="fr-FR" sz="2800" i="1" dirty="0">
                <a:solidFill>
                  <a:srgbClr val="0073CF"/>
                </a:solidFill>
              </a:rPr>
              <a:t>S.A. Ardenne Container - </a:t>
            </a:r>
            <a:r>
              <a:rPr lang="fr-FR" sz="2800" i="1" dirty="0" err="1">
                <a:solidFill>
                  <a:srgbClr val="0073CF"/>
                </a:solidFill>
              </a:rPr>
              <a:t>Belcyco</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916E954A-376D-3110-B0ED-EB55CCE17427}"/>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IV. ATTRIBUTION</a:t>
            </a:r>
            <a:endParaRPr kumimoji="0" lang="en-US" sz="10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grpSp>
        <p:nvGrpSpPr>
          <p:cNvPr id="19" name="Group 18">
            <a:extLst>
              <a:ext uri="{FF2B5EF4-FFF2-40B4-BE49-F238E27FC236}">
                <a16:creationId xmlns:a16="http://schemas.microsoft.com/office/drawing/2014/main" id="{3133A61F-F9EA-1F10-0A30-F73DB5196EA4}"/>
              </a:ext>
            </a:extLst>
          </p:cNvPr>
          <p:cNvGrpSpPr/>
          <p:nvPr/>
        </p:nvGrpSpPr>
        <p:grpSpPr>
          <a:xfrm>
            <a:off x="548634" y="2480310"/>
            <a:ext cx="2748286" cy="948690"/>
            <a:chOff x="548634" y="2480310"/>
            <a:chExt cx="2748286" cy="948690"/>
          </a:xfrm>
        </p:grpSpPr>
        <p:cxnSp>
          <p:nvCxnSpPr>
            <p:cNvPr id="15" name="Straight Connector 14">
              <a:extLst>
                <a:ext uri="{FF2B5EF4-FFF2-40B4-BE49-F238E27FC236}">
                  <a16:creationId xmlns:a16="http://schemas.microsoft.com/office/drawing/2014/main" id="{12E34071-5407-4DD1-916B-D014BC329DAD}"/>
                </a:ext>
              </a:extLst>
            </p:cNvPr>
            <p:cNvCxnSpPr>
              <a:cxnSpLocks/>
            </p:cNvCxnSpPr>
            <p:nvPr/>
          </p:nvCxnSpPr>
          <p:spPr>
            <a:xfrm>
              <a:off x="548634" y="2480310"/>
              <a:ext cx="0" cy="9486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3CCA03F-2217-D1C5-042C-530B2FAFD974}"/>
                </a:ext>
              </a:extLst>
            </p:cNvPr>
            <p:cNvCxnSpPr/>
            <p:nvPr/>
          </p:nvCxnSpPr>
          <p:spPr>
            <a:xfrm>
              <a:off x="553714" y="3429000"/>
              <a:ext cx="2743206"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CC40C390-A2A9-5E3A-EE6E-566462F36DAA}"/>
              </a:ext>
            </a:extLst>
          </p:cNvPr>
          <p:cNvGrpSpPr/>
          <p:nvPr/>
        </p:nvGrpSpPr>
        <p:grpSpPr>
          <a:xfrm>
            <a:off x="551174" y="4941693"/>
            <a:ext cx="2748286" cy="948690"/>
            <a:chOff x="548634" y="2480310"/>
            <a:chExt cx="2748286" cy="948690"/>
          </a:xfrm>
        </p:grpSpPr>
        <p:cxnSp>
          <p:nvCxnSpPr>
            <p:cNvPr id="21" name="Straight Connector 20">
              <a:extLst>
                <a:ext uri="{FF2B5EF4-FFF2-40B4-BE49-F238E27FC236}">
                  <a16:creationId xmlns:a16="http://schemas.microsoft.com/office/drawing/2014/main" id="{81D05246-4D47-AD97-F51B-60C42E1766F4}"/>
                </a:ext>
              </a:extLst>
            </p:cNvPr>
            <p:cNvCxnSpPr>
              <a:cxnSpLocks/>
            </p:cNvCxnSpPr>
            <p:nvPr/>
          </p:nvCxnSpPr>
          <p:spPr>
            <a:xfrm>
              <a:off x="548634" y="2480310"/>
              <a:ext cx="0" cy="9486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8EB4531-C109-7345-8A31-E97992824F04}"/>
                </a:ext>
              </a:extLst>
            </p:cNvPr>
            <p:cNvCxnSpPr/>
            <p:nvPr/>
          </p:nvCxnSpPr>
          <p:spPr>
            <a:xfrm>
              <a:off x="553714" y="3429000"/>
              <a:ext cx="2743206"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6956125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1FAE36-B1BC-236D-BB95-47CCA60C4EEE}"/>
              </a:ext>
            </a:extLst>
          </p:cNvPr>
          <p:cNvSpPr>
            <a:spLocks noGrp="1"/>
          </p:cNvSpPr>
          <p:nvPr>
            <p:ph sz="quarter" idx="18"/>
          </p:nvPr>
        </p:nvSpPr>
        <p:spPr>
          <a:xfrm>
            <a:off x="515939" y="2362231"/>
            <a:ext cx="11160124" cy="4426554"/>
          </a:xfrm>
        </p:spPr>
        <p:txBody>
          <a:bodyPr vert="horz" lIns="0" tIns="0" rIns="0" bIns="0" spcCol="137160" rtlCol="0" anchor="t">
            <a:noAutofit/>
          </a:bodyPr>
          <a:lstStyle/>
          <a:p>
            <a:pPr>
              <a:buClr>
                <a:schemeClr val="accent6"/>
              </a:buClr>
            </a:pPr>
            <a:r>
              <a:rPr lang="fr-FR" sz="1800" dirty="0"/>
              <a:t>La partie requérante met également en cause la méthode, prévue dans le CSC pour le critère du prix, à appliquer à chaque lot pour calculer le nombre de points à attribuer aux offres des soumissionnaires. </a:t>
            </a:r>
            <a:br>
              <a:rPr lang="fr-FR" sz="1800" dirty="0"/>
            </a:br>
            <a:br>
              <a:rPr lang="fr-FR" sz="700" dirty="0"/>
            </a:br>
            <a:r>
              <a:rPr lang="fr-FR" sz="1800" dirty="0"/>
              <a:t>Ainsi, </a:t>
            </a:r>
            <a:r>
              <a:rPr lang="fr-FR" sz="1800" i="1" dirty="0"/>
              <a:t>« Pour attribuer, à ces offres, les points au regard du critère du prix, la partie adverse a, comme elle l’explique dans sa note d’observations, comparé ensemble les offres « avec et sans rabais » en identifiant, parmi les offres remises, celle qui offre le meilleur prix. (…) La partie adverse a ensuite calculé les points attribués à l’offre sans rabais de la partie intervenante et aux offres avec rabais et sans rabais de la requérante, en appliquant la formule précitée. Les points attribués pour ces offres ont donc été déterminés sur la base du montant de l’offre avec rabais de la partie intervenante. »</a:t>
            </a:r>
            <a:endParaRPr lang="fr-FR" sz="1800" i="1" dirty="0">
              <a:cs typeface="Arial" panose="020B0604020202020204"/>
            </a:endParaRPr>
          </a:p>
          <a:p>
            <a:pPr>
              <a:buClr>
                <a:schemeClr val="accent6"/>
              </a:buClr>
            </a:pPr>
            <a:r>
              <a:rPr lang="fr-FR" sz="1800" dirty="0"/>
              <a:t>Selon le </a:t>
            </a:r>
            <a:r>
              <a:rPr lang="fr-FR" sz="1800" dirty="0" err="1"/>
              <a:t>C.E</a:t>
            </a:r>
            <a:r>
              <a:rPr lang="fr-FR" sz="1800" dirty="0"/>
              <a:t>., </a:t>
            </a:r>
            <a:r>
              <a:rPr lang="fr-FR" sz="1800" i="1" dirty="0"/>
              <a:t>« cette manière de procéder qui </a:t>
            </a:r>
            <a:r>
              <a:rPr lang="fr-FR" sz="1600" i="1" dirty="0"/>
              <a:t>« </a:t>
            </a:r>
            <a:r>
              <a:rPr lang="fr-FR" sz="1600" b="1" i="1" dirty="0"/>
              <a:t>mixe tous les cas de figure</a:t>
            </a:r>
            <a:r>
              <a:rPr lang="fr-FR" sz="1600" i="1" dirty="0"/>
              <a:t> » pour établir un « classement unique » c</a:t>
            </a:r>
            <a:r>
              <a:rPr lang="fr-FR" sz="1600" b="1" i="1" dirty="0"/>
              <a:t>onduit à attribuer des points sur la base d’hypothèses qui sont impossibles</a:t>
            </a:r>
            <a:r>
              <a:rPr lang="fr-FR" sz="1600" i="1" dirty="0"/>
              <a:t> et à </a:t>
            </a:r>
            <a:r>
              <a:rPr lang="fr-FR" sz="1600" b="1" i="1" dirty="0"/>
              <a:t>omettre des cas de figure qui sont, eux, tout à fait possibles</a:t>
            </a:r>
            <a:r>
              <a:rPr lang="fr-FR" sz="1600" i="1" dirty="0"/>
              <a:t> et plus favorables à son offre. »</a:t>
            </a:r>
            <a:endParaRPr lang="fr-FR" sz="1600" i="1" dirty="0">
              <a:cs typeface="Arial" panose="020B0604020202020204"/>
            </a:endParaRPr>
          </a:p>
          <a:p>
            <a:pPr>
              <a:buClr>
                <a:schemeClr val="accent6"/>
              </a:buClr>
            </a:pPr>
            <a:endParaRPr lang="fr-FR" sz="1800" dirty="0">
              <a:cs typeface="Arial" panose="020B0604020202020204"/>
            </a:endParaRPr>
          </a:p>
        </p:txBody>
      </p:sp>
      <p:sp>
        <p:nvSpPr>
          <p:cNvPr id="3" name="Text Placeholder 2">
            <a:extLst>
              <a:ext uri="{FF2B5EF4-FFF2-40B4-BE49-F238E27FC236}">
                <a16:creationId xmlns:a16="http://schemas.microsoft.com/office/drawing/2014/main" id="{63EDE61C-9962-BAEB-C085-847970A655EB}"/>
              </a:ext>
            </a:extLst>
          </p:cNvPr>
          <p:cNvSpPr>
            <a:spLocks noGrp="1"/>
          </p:cNvSpPr>
          <p:nvPr>
            <p:ph type="body" idx="1"/>
          </p:nvPr>
        </p:nvSpPr>
        <p:spPr>
          <a:xfrm>
            <a:off x="515938" y="1820820"/>
            <a:ext cx="11160124" cy="435600"/>
          </a:xfrm>
        </p:spPr>
        <p:txBody>
          <a:bodyPr/>
          <a:lstStyle/>
          <a:p>
            <a:r>
              <a:rPr lang="fr-FR" b="0" dirty="0">
                <a:latin typeface="Cambria"/>
                <a:ea typeface="Cambria"/>
              </a:rPr>
              <a:t>Attribution – Le cas de rabais dans l'offre</a:t>
            </a:r>
            <a:endParaRPr lang="fr-FR" b="0" dirty="0">
              <a:latin typeface="Cambria"/>
            </a:endParaRPr>
          </a:p>
        </p:txBody>
      </p:sp>
      <p:sp>
        <p:nvSpPr>
          <p:cNvPr id="4" name="Slide Number Placeholder 3">
            <a:extLst>
              <a:ext uri="{FF2B5EF4-FFF2-40B4-BE49-F238E27FC236}">
                <a16:creationId xmlns:a16="http://schemas.microsoft.com/office/drawing/2014/main" id="{58734AAB-E824-40D0-F16F-D407B9787DF4}"/>
              </a:ext>
            </a:extLst>
          </p:cNvPr>
          <p:cNvSpPr>
            <a:spLocks noGrp="1"/>
          </p:cNvSpPr>
          <p:nvPr>
            <p:ph type="sldNum" sz="quarter" idx="12"/>
          </p:nvPr>
        </p:nvSpPr>
        <p:spPr/>
        <p:txBody>
          <a:bodyPr/>
          <a:lstStyle/>
          <a:p>
            <a:fld id="{F9591D4C-BB8F-AE46-BE73-C616F30BBC5B}" type="slidenum">
              <a:rPr lang="en-US" smtClean="0"/>
              <a:pPr/>
              <a:t>84</a:t>
            </a:fld>
            <a:endParaRPr lang="en-US"/>
          </a:p>
        </p:txBody>
      </p:sp>
      <p:sp>
        <p:nvSpPr>
          <p:cNvPr id="7" name="Footer Placeholder 6">
            <a:extLst>
              <a:ext uri="{FF2B5EF4-FFF2-40B4-BE49-F238E27FC236}">
                <a16:creationId xmlns:a16="http://schemas.microsoft.com/office/drawing/2014/main" id="{334B9FE8-5F7F-57AF-2CA9-F51DD77AB7D6}"/>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8" name="Title 5">
            <a:extLst>
              <a:ext uri="{FF2B5EF4-FFF2-40B4-BE49-F238E27FC236}">
                <a16:creationId xmlns:a16="http://schemas.microsoft.com/office/drawing/2014/main" id="{7480BBB0-95E5-69D8-EE23-0E3AB5ECA65F}"/>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a:t>
            </a:r>
            <a:r>
              <a:rPr lang="fr-FR" sz="2800" dirty="0" err="1">
                <a:solidFill>
                  <a:srgbClr val="0073CF"/>
                </a:solidFill>
              </a:rPr>
              <a:t>n°257.117</a:t>
            </a:r>
            <a:r>
              <a:rPr lang="fr-FR" sz="2800" dirty="0">
                <a:solidFill>
                  <a:srgbClr val="0073CF"/>
                </a:solidFill>
              </a:rPr>
              <a:t> du 18 juillet 2023, </a:t>
            </a:r>
            <a:r>
              <a:rPr lang="fr-FR" sz="2800" i="1" dirty="0">
                <a:solidFill>
                  <a:srgbClr val="0073CF"/>
                </a:solidFill>
              </a:rPr>
              <a:t>S.A. Ardenne Container - </a:t>
            </a:r>
            <a:r>
              <a:rPr lang="fr-FR" sz="2800" i="1" dirty="0" err="1">
                <a:solidFill>
                  <a:srgbClr val="0073CF"/>
                </a:solidFill>
              </a:rPr>
              <a:t>Belcyco</a:t>
            </a:r>
            <a:endParaRPr kumimoji="0" lang="en-US" sz="2800" b="0" i="1"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9" name="Text Placeholder 1">
            <a:extLst>
              <a:ext uri="{FF2B5EF4-FFF2-40B4-BE49-F238E27FC236}">
                <a16:creationId xmlns:a16="http://schemas.microsoft.com/office/drawing/2014/main" id="{028F259A-E46C-AABC-416D-C54AEDC030A3}"/>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IV. ATTRIBUTION</a:t>
            </a:r>
            <a:endParaRPr kumimoji="0" lang="en-US" sz="10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grpSp>
        <p:nvGrpSpPr>
          <p:cNvPr id="14" name="Group 13">
            <a:extLst>
              <a:ext uri="{FF2B5EF4-FFF2-40B4-BE49-F238E27FC236}">
                <a16:creationId xmlns:a16="http://schemas.microsoft.com/office/drawing/2014/main" id="{18AA1A1E-EDB1-9122-0536-A8055C9E1B6E}"/>
              </a:ext>
            </a:extLst>
          </p:cNvPr>
          <p:cNvGrpSpPr/>
          <p:nvPr/>
        </p:nvGrpSpPr>
        <p:grpSpPr>
          <a:xfrm>
            <a:off x="548634" y="4919133"/>
            <a:ext cx="2748286" cy="841587"/>
            <a:chOff x="548634" y="2587413"/>
            <a:chExt cx="2748286" cy="841587"/>
          </a:xfrm>
        </p:grpSpPr>
        <p:cxnSp>
          <p:nvCxnSpPr>
            <p:cNvPr id="15" name="Straight Connector 14">
              <a:extLst>
                <a:ext uri="{FF2B5EF4-FFF2-40B4-BE49-F238E27FC236}">
                  <a16:creationId xmlns:a16="http://schemas.microsoft.com/office/drawing/2014/main" id="{0878AF16-381F-2475-077F-4799987405BA}"/>
                </a:ext>
              </a:extLst>
            </p:cNvPr>
            <p:cNvCxnSpPr>
              <a:cxnSpLocks/>
            </p:cNvCxnSpPr>
            <p:nvPr/>
          </p:nvCxnSpPr>
          <p:spPr>
            <a:xfrm>
              <a:off x="548634" y="2587413"/>
              <a:ext cx="0" cy="841587"/>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8F8D6FF-4A87-E88E-6F23-5F61CF6AF3B2}"/>
                </a:ext>
              </a:extLst>
            </p:cNvPr>
            <p:cNvCxnSpPr/>
            <p:nvPr/>
          </p:nvCxnSpPr>
          <p:spPr>
            <a:xfrm>
              <a:off x="553714" y="3429000"/>
              <a:ext cx="2743206"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2933813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85</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pic>
        <p:nvPicPr>
          <p:cNvPr id="12" name="Picture Placeholder 11">
            <a:extLst>
              <a:ext uri="{FF2B5EF4-FFF2-40B4-BE49-F238E27FC236}">
                <a16:creationId xmlns:a16="http://schemas.microsoft.com/office/drawing/2014/main" id="{7B1E24DE-32D6-4907-9708-767B7B9032CD}"/>
              </a:ext>
            </a:extLst>
          </p:cNvPr>
          <p:cNvPicPr>
            <a:picLocks noGrp="1" noChangeAspect="1"/>
          </p:cNvPicPr>
          <p:nvPr>
            <p:ph type="pic" sz="quarter" idx="18"/>
          </p:nvPr>
        </p:nvPicPr>
        <p:blipFill>
          <a:blip r:embed="rId2"/>
          <a:srcRect l="34316" r="34316"/>
          <a:stretch>
            <a:fillRect/>
          </a:stretch>
        </p:blipFill>
        <p:spPr/>
      </p:pic>
      <p:sp>
        <p:nvSpPr>
          <p:cNvPr id="2" name="Content Placeholder 1">
            <a:extLst>
              <a:ext uri="{FF2B5EF4-FFF2-40B4-BE49-F238E27FC236}">
                <a16:creationId xmlns:a16="http://schemas.microsoft.com/office/drawing/2014/main" id="{E8DF125A-F9A7-4529-B083-D1B4AE57244F}"/>
              </a:ext>
            </a:extLst>
          </p:cNvPr>
          <p:cNvSpPr>
            <a:spLocks noGrp="1"/>
          </p:cNvSpPr>
          <p:nvPr>
            <p:ph sz="quarter" idx="19"/>
          </p:nvPr>
        </p:nvSpPr>
        <p:spPr>
          <a:xfrm>
            <a:off x="515938" y="1901574"/>
            <a:ext cx="7386637" cy="4932931"/>
          </a:xfrm>
        </p:spPr>
        <p:txBody>
          <a:bodyPr vert="horz" lIns="0" tIns="0" rIns="0" bIns="0" spcCol="137160" rtlCol="0" anchor="t">
            <a:noAutofit/>
          </a:bodyPr>
          <a:lstStyle/>
          <a:p>
            <a:pPr algn="just">
              <a:spcBef>
                <a:spcPts val="0"/>
              </a:spcBef>
              <a:spcAft>
                <a:spcPts val="1200"/>
              </a:spcAft>
              <a:buClr>
                <a:schemeClr val="accent6"/>
              </a:buClr>
            </a:pPr>
            <a:r>
              <a:rPr lang="fr-BE" dirty="0">
                <a:cs typeface="Arial"/>
              </a:rPr>
              <a:t>C.E., arrêt n° 256.088, </a:t>
            </a:r>
            <a:r>
              <a:rPr lang="fr-BE" i="1" dirty="0">
                <a:cs typeface="Arial"/>
              </a:rPr>
              <a:t>S.A. Monument Hainaut</a:t>
            </a:r>
          </a:p>
          <a:p>
            <a:pPr algn="just">
              <a:spcBef>
                <a:spcPts val="0"/>
              </a:spcBef>
              <a:spcAft>
                <a:spcPts val="1200"/>
              </a:spcAft>
              <a:buClr>
                <a:schemeClr val="accent6"/>
              </a:buClr>
            </a:pPr>
            <a:r>
              <a:rPr lang="fr-BE" dirty="0" err="1">
                <a:cs typeface="Arial"/>
              </a:rPr>
              <a:t>C.E</a:t>
            </a:r>
            <a:r>
              <a:rPr lang="fr-BE" dirty="0">
                <a:cs typeface="Arial"/>
              </a:rPr>
              <a:t>., arrêt n° 256.098, </a:t>
            </a:r>
            <a:r>
              <a:rPr lang="fr-BE" i="1" dirty="0">
                <a:cs typeface="Arial"/>
              </a:rPr>
              <a:t>S.A. de droit public Proximus</a:t>
            </a:r>
          </a:p>
          <a:p>
            <a:pPr algn="just">
              <a:spcBef>
                <a:spcPts val="0"/>
              </a:spcBef>
              <a:spcAft>
                <a:spcPts val="1200"/>
              </a:spcAft>
              <a:buClr>
                <a:schemeClr val="accent6"/>
              </a:buClr>
            </a:pPr>
            <a:r>
              <a:rPr lang="fr-BE" dirty="0" err="1">
                <a:cs typeface="Arial"/>
              </a:rPr>
              <a:t>C.E</a:t>
            </a:r>
            <a:r>
              <a:rPr lang="fr-BE" dirty="0">
                <a:cs typeface="Arial"/>
              </a:rPr>
              <a:t>., arrêt n° 256.185, </a:t>
            </a:r>
            <a:r>
              <a:rPr lang="fr-BE" i="1" dirty="0" err="1">
                <a:cs typeface="Arial"/>
              </a:rPr>
              <a:t>S.A</a:t>
            </a:r>
            <a:r>
              <a:rPr lang="fr-BE" i="1" dirty="0">
                <a:cs typeface="Arial"/>
              </a:rPr>
              <a:t> </a:t>
            </a:r>
            <a:r>
              <a:rPr lang="fr-BE" i="1" dirty="0" err="1">
                <a:cs typeface="Arial"/>
              </a:rPr>
              <a:t>KRINKELS</a:t>
            </a:r>
            <a:endParaRPr lang="fr-BE" i="1" dirty="0">
              <a:cs typeface="Arial"/>
            </a:endParaRPr>
          </a:p>
          <a:p>
            <a:pPr algn="just">
              <a:spcBef>
                <a:spcPts val="0"/>
              </a:spcBef>
              <a:spcAft>
                <a:spcPts val="1200"/>
              </a:spcAft>
              <a:buClr>
                <a:schemeClr val="accent6"/>
              </a:buClr>
            </a:pPr>
            <a:r>
              <a:rPr lang="fr-BE" dirty="0" err="1">
                <a:cs typeface="Arial"/>
              </a:rPr>
              <a:t>C.E</a:t>
            </a:r>
            <a:r>
              <a:rPr lang="fr-BE" dirty="0">
                <a:cs typeface="Arial"/>
              </a:rPr>
              <a:t>., arrêt n° 256.537,</a:t>
            </a:r>
          </a:p>
          <a:p>
            <a:pPr algn="just">
              <a:spcBef>
                <a:spcPts val="0"/>
              </a:spcBef>
              <a:spcAft>
                <a:spcPts val="1200"/>
              </a:spcAft>
              <a:buClr>
                <a:schemeClr val="accent6"/>
              </a:buClr>
            </a:pPr>
            <a:r>
              <a:rPr lang="fr-BE" dirty="0" err="1">
                <a:cs typeface="Arial"/>
              </a:rPr>
              <a:t>C.E</a:t>
            </a:r>
            <a:r>
              <a:rPr lang="fr-BE" dirty="0">
                <a:cs typeface="Arial"/>
              </a:rPr>
              <a:t>., arrêt n° 257.017, </a:t>
            </a:r>
            <a:r>
              <a:rPr lang="fr-BE" i="1" dirty="0">
                <a:cs typeface="Arial"/>
              </a:rPr>
              <a:t>S.R.L. LEXING BELGIUM </a:t>
            </a:r>
          </a:p>
          <a:p>
            <a:pPr algn="just">
              <a:spcBef>
                <a:spcPts val="0"/>
              </a:spcBef>
              <a:spcAft>
                <a:spcPts val="1200"/>
              </a:spcAft>
              <a:buClr>
                <a:schemeClr val="accent6"/>
              </a:buClr>
            </a:pPr>
            <a:r>
              <a:rPr lang="fr-BE" dirty="0" err="1">
                <a:cs typeface="Arial"/>
              </a:rPr>
              <a:t>C.E</a:t>
            </a:r>
            <a:r>
              <a:rPr lang="fr-BE" dirty="0">
                <a:cs typeface="Arial"/>
              </a:rPr>
              <a:t>., arrêt n° 256.937, </a:t>
            </a:r>
            <a:r>
              <a:rPr lang="fr-BE" i="1" dirty="0">
                <a:cs typeface="Arial"/>
              </a:rPr>
              <a:t>S.A. </a:t>
            </a:r>
            <a:r>
              <a:rPr lang="fr-BE" i="1" dirty="0" err="1">
                <a:cs typeface="Arial"/>
              </a:rPr>
              <a:t>CURITAS</a:t>
            </a:r>
            <a:r>
              <a:rPr lang="fr-BE" i="1" dirty="0">
                <a:cs typeface="Arial"/>
              </a:rPr>
              <a:t> </a:t>
            </a:r>
          </a:p>
          <a:p>
            <a:pPr algn="just">
              <a:spcBef>
                <a:spcPts val="0"/>
              </a:spcBef>
              <a:spcAft>
                <a:spcPts val="1200"/>
              </a:spcAft>
              <a:buClr>
                <a:schemeClr val="accent6"/>
              </a:buClr>
            </a:pPr>
            <a:r>
              <a:rPr lang="fr-BE" dirty="0" err="1">
                <a:cs typeface="Arial"/>
              </a:rPr>
              <a:t>C.E</a:t>
            </a:r>
            <a:r>
              <a:rPr lang="fr-BE" dirty="0">
                <a:cs typeface="Arial"/>
              </a:rPr>
              <a:t>., arrêt n° 256.885, </a:t>
            </a:r>
            <a:r>
              <a:rPr lang="fr-BE" i="1" dirty="0">
                <a:cs typeface="Arial"/>
              </a:rPr>
              <a:t>S.A. </a:t>
            </a:r>
            <a:r>
              <a:rPr lang="fr-BE" i="1" dirty="0" err="1">
                <a:cs typeface="Arial"/>
              </a:rPr>
              <a:t>MONEYOAK</a:t>
            </a:r>
            <a:endParaRPr lang="fr-BE" i="1" dirty="0">
              <a:cs typeface="Arial"/>
            </a:endParaRPr>
          </a:p>
          <a:p>
            <a:pPr algn="just">
              <a:spcBef>
                <a:spcPts val="0"/>
              </a:spcBef>
              <a:spcAft>
                <a:spcPts val="1200"/>
              </a:spcAft>
              <a:buClr>
                <a:schemeClr val="accent6"/>
              </a:buClr>
            </a:pPr>
            <a:r>
              <a:rPr lang="fr-BE" dirty="0" err="1">
                <a:cs typeface="Arial"/>
              </a:rPr>
              <a:t>C.E</a:t>
            </a:r>
            <a:r>
              <a:rPr lang="fr-BE" dirty="0">
                <a:cs typeface="Arial"/>
              </a:rPr>
              <a:t>., arrêt  n° 257.189, </a:t>
            </a:r>
            <a:r>
              <a:rPr lang="fr-BE" i="1" dirty="0">
                <a:cs typeface="Arial"/>
              </a:rPr>
              <a:t>S.A. COLAS BELGIUM. </a:t>
            </a:r>
            <a:endParaRPr lang="fr-BE" dirty="0">
              <a:cs typeface="Arial"/>
            </a:endParaRPr>
          </a:p>
        </p:txBody>
      </p:sp>
      <p:sp>
        <p:nvSpPr>
          <p:cNvPr id="3" name="Title 5">
            <a:extLst>
              <a:ext uri="{FF2B5EF4-FFF2-40B4-BE49-F238E27FC236}">
                <a16:creationId xmlns:a16="http://schemas.microsoft.com/office/drawing/2014/main" id="{10D3D78B-FB45-401E-DE44-0257A5D9B2C1}"/>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a:solidFill>
                  <a:srgbClr val="0073CF"/>
                </a:solidFill>
              </a:rPr>
              <a:t>Pour d’autres arrêts sur l'attribution du marché :</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5" name="Text Placeholder 1">
            <a:extLst>
              <a:ext uri="{FF2B5EF4-FFF2-40B4-BE49-F238E27FC236}">
                <a16:creationId xmlns:a16="http://schemas.microsoft.com/office/drawing/2014/main" id="{66ED9A1D-135B-D596-F4F8-11D2E3C54AD4}"/>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IV. ATTRIBUTION</a:t>
            </a:r>
            <a:endParaRPr kumimoji="0" lang="en-US" sz="10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74302593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E4014122-9604-43CB-BE6B-E9784BAC01EC}"/>
              </a:ext>
            </a:extLst>
          </p:cNvPr>
          <p:cNvSpPr/>
          <p:nvPr/>
        </p:nvSpPr>
        <p:spPr>
          <a:xfrm>
            <a:off x="3120390" y="1520190"/>
            <a:ext cx="8403635" cy="2628900"/>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CBAD6C4-5702-BC45-80ED-FA8B81BD699A}"/>
              </a:ext>
            </a:extLst>
          </p:cNvPr>
          <p:cNvSpPr txBox="1"/>
          <p:nvPr/>
        </p:nvSpPr>
        <p:spPr>
          <a:xfrm>
            <a:off x="554400" y="350702"/>
            <a:ext cx="10969625" cy="412750"/>
          </a:xfrm>
          <a:prstGeom prst="rect">
            <a:avLst/>
          </a:prstGeom>
        </p:spPr>
        <p:txBody>
          <a:bodyPr/>
          <a:lstStyle>
            <a:lvl1pPr algn="l" defTabSz="914400" rtl="0" eaLnBrk="1" latinLnBrk="0" hangingPunct="1">
              <a:lnSpc>
                <a:spcPct val="90000"/>
              </a:lnSpc>
              <a:spcBef>
                <a:spcPct val="0"/>
              </a:spcBef>
              <a:buNone/>
              <a:defRPr sz="3600" kern="1200">
                <a:solidFill>
                  <a:schemeClr val="tx1"/>
                </a:solidFill>
                <a:latin typeface="Cambria" panose="02040503050406030204" pitchFamily="18" charset="0"/>
                <a:ea typeface="+mj-ea"/>
                <a:cs typeface="+mj-cs"/>
              </a:defRPr>
            </a:lvl1pPr>
          </a:lstStyle>
          <a:p>
            <a:r>
              <a:rPr lang="en-US" sz="5400">
                <a:solidFill>
                  <a:schemeClr val="bg1"/>
                </a:solidFill>
              </a:rPr>
              <a:t>Merci ! </a:t>
            </a:r>
          </a:p>
        </p:txBody>
      </p:sp>
      <p:sp>
        <p:nvSpPr>
          <p:cNvPr id="9" name="TextBox 8">
            <a:extLst>
              <a:ext uri="{FF2B5EF4-FFF2-40B4-BE49-F238E27FC236}">
                <a16:creationId xmlns:a16="http://schemas.microsoft.com/office/drawing/2014/main" id="{1DAF8ADF-472D-ACBD-41A1-B24A8C3441F4}"/>
              </a:ext>
            </a:extLst>
          </p:cNvPr>
          <p:cNvSpPr txBox="1"/>
          <p:nvPr/>
        </p:nvSpPr>
        <p:spPr>
          <a:xfrm>
            <a:off x="628650" y="2400300"/>
            <a:ext cx="2583180" cy="338554"/>
          </a:xfrm>
          <a:prstGeom prst="rect">
            <a:avLst/>
          </a:prstGeom>
          <a:noFill/>
        </p:spPr>
        <p:txBody>
          <a:bodyPr wrap="square" rtlCol="0">
            <a:spAutoFit/>
          </a:bodyPr>
          <a:lstStyle/>
          <a:p>
            <a:r>
              <a:rPr lang="en-GB" sz="1600" dirty="0">
                <a:solidFill>
                  <a:schemeClr val="bg1"/>
                </a:solidFill>
              </a:rPr>
              <a:t>Oratrices</a:t>
            </a:r>
          </a:p>
        </p:txBody>
      </p:sp>
      <p:sp>
        <p:nvSpPr>
          <p:cNvPr id="15" name="TextBox 14">
            <a:extLst>
              <a:ext uri="{FF2B5EF4-FFF2-40B4-BE49-F238E27FC236}">
                <a16:creationId xmlns:a16="http://schemas.microsoft.com/office/drawing/2014/main" id="{C9C8D0F6-4F48-6831-CDC6-3E09E108DE62}"/>
              </a:ext>
            </a:extLst>
          </p:cNvPr>
          <p:cNvSpPr txBox="1"/>
          <p:nvPr/>
        </p:nvSpPr>
        <p:spPr>
          <a:xfrm>
            <a:off x="628650" y="4469706"/>
            <a:ext cx="2583180" cy="338554"/>
          </a:xfrm>
          <a:prstGeom prst="rect">
            <a:avLst/>
          </a:prstGeom>
          <a:noFill/>
        </p:spPr>
        <p:txBody>
          <a:bodyPr wrap="square" rtlCol="0">
            <a:spAutoFit/>
          </a:bodyPr>
          <a:lstStyle/>
          <a:p>
            <a:r>
              <a:rPr lang="en-GB" sz="1600" dirty="0">
                <a:solidFill>
                  <a:schemeClr val="bg1"/>
                </a:solidFill>
              </a:rPr>
              <a:t>Avec la participation de</a:t>
            </a:r>
          </a:p>
        </p:txBody>
      </p:sp>
      <p:pic>
        <p:nvPicPr>
          <p:cNvPr id="17" name="Picture 16">
            <a:extLst>
              <a:ext uri="{FF2B5EF4-FFF2-40B4-BE49-F238E27FC236}">
                <a16:creationId xmlns:a16="http://schemas.microsoft.com/office/drawing/2014/main" id="{C65BE566-2525-5AD2-2D9D-AC79E717C189}"/>
              </a:ext>
            </a:extLst>
          </p:cNvPr>
          <p:cNvPicPr>
            <a:picLocks noChangeAspect="1"/>
          </p:cNvPicPr>
          <p:nvPr/>
        </p:nvPicPr>
        <p:blipFill>
          <a:blip r:embed="rId3"/>
          <a:stretch>
            <a:fillRect/>
          </a:stretch>
        </p:blipFill>
        <p:spPr>
          <a:xfrm>
            <a:off x="3509010" y="1795788"/>
            <a:ext cx="1904797" cy="1965960"/>
          </a:xfrm>
          <a:prstGeom prst="rect">
            <a:avLst/>
          </a:prstGeom>
        </p:spPr>
      </p:pic>
      <p:pic>
        <p:nvPicPr>
          <p:cNvPr id="19" name="Picture 18">
            <a:extLst>
              <a:ext uri="{FF2B5EF4-FFF2-40B4-BE49-F238E27FC236}">
                <a16:creationId xmlns:a16="http://schemas.microsoft.com/office/drawing/2014/main" id="{48D9AC00-B190-0B21-B8B9-F74835C56E11}"/>
              </a:ext>
            </a:extLst>
          </p:cNvPr>
          <p:cNvPicPr>
            <a:picLocks noChangeAspect="1"/>
          </p:cNvPicPr>
          <p:nvPr/>
        </p:nvPicPr>
        <p:blipFill>
          <a:blip r:embed="rId4"/>
          <a:stretch>
            <a:fillRect/>
          </a:stretch>
        </p:blipFill>
        <p:spPr>
          <a:xfrm>
            <a:off x="7486650" y="1795788"/>
            <a:ext cx="1901502" cy="1965960"/>
          </a:xfrm>
          <a:prstGeom prst="rect">
            <a:avLst/>
          </a:prstGeom>
        </p:spPr>
      </p:pic>
      <p:sp>
        <p:nvSpPr>
          <p:cNvPr id="21" name="Text Placeholder 8">
            <a:extLst>
              <a:ext uri="{FF2B5EF4-FFF2-40B4-BE49-F238E27FC236}">
                <a16:creationId xmlns:a16="http://schemas.microsoft.com/office/drawing/2014/main" id="{6540645B-F28A-0358-8A75-C5A2966A80DB}"/>
              </a:ext>
            </a:extLst>
          </p:cNvPr>
          <p:cNvSpPr txBox="1"/>
          <p:nvPr/>
        </p:nvSpPr>
        <p:spPr>
          <a:xfrm>
            <a:off x="5543384" y="2674620"/>
            <a:ext cx="1813689" cy="1165860"/>
          </a:xfrm>
          <a:prstGeom prst="rect">
            <a:avLst/>
          </a:prstGeom>
        </p:spPr>
        <p:txBody>
          <a:bodyPr lIns="91440" tIns="0" rIns="0" bIns="0" anchor="t" anchorCtr="0"/>
          <a:lstStyle>
            <a:lvl1pPr marL="0" marR="0" indent="0" algn="l" defTabSz="914400" rtl="0" eaLnBrk="1" fontAlgn="auto" latinLnBrk="0" hangingPunct="1">
              <a:lnSpc>
                <a:spcPct val="100000"/>
              </a:lnSpc>
              <a:spcBef>
                <a:spcPct val="0"/>
              </a:spcBef>
              <a:spcAft>
                <a:spcPct val="0"/>
              </a:spcAft>
              <a:buClr>
                <a:schemeClr val="accent6"/>
              </a:buClr>
              <a:buSzTx/>
              <a:buFont typeface="Arial" panose="020B0604020202020204" pitchFamily="34" charset="0"/>
              <a:buNone/>
              <a:defRPr sz="900" b="0" kern="1200">
                <a:solidFill>
                  <a:schemeClr val="tx2">
                    <a:lumMod val="50000"/>
                  </a:schemeClr>
                </a:solidFill>
                <a:latin typeface="+mj-lt"/>
                <a:ea typeface="+mn-ea"/>
                <a:cs typeface="+mn-cs"/>
              </a:defRPr>
            </a:lvl1pPr>
            <a:lvl2pPr marL="461963" indent="-236538" algn="l" defTabSz="914400" rtl="0" eaLnBrk="1" latinLnBrk="0" hangingPunct="1">
              <a:lnSpc>
                <a:spcPts val="22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ts val="22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ts val="2200"/>
              </a:lnSpc>
              <a:spcBef>
                <a:spcPts val="500"/>
              </a:spcBef>
              <a:buClr>
                <a:schemeClr val="bg1">
                  <a:lumMod val="85000"/>
                </a:schemeClr>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a:solidFill>
                  <a:sysClr val="windowText" lastClr="000000"/>
                </a:solidFill>
                <a:latin typeface="Cambria" charset="0"/>
                <a:ea typeface="Cambria" charset="0"/>
                <a:cs typeface="Cambria" charset="0"/>
              </a:rPr>
              <a:t>Bérénice Wathelet</a:t>
            </a:r>
          </a:p>
          <a:p>
            <a:pPr lvl="0"/>
            <a:r>
              <a:rPr lang="en-US" sz="1200" dirty="0">
                <a:solidFill>
                  <a:sysClr val="windowText" lastClr="000000"/>
                </a:solidFill>
              </a:rPr>
              <a:t>Counsel</a:t>
            </a:r>
          </a:p>
          <a:p>
            <a:r>
              <a:rPr lang="en-GB" sz="1200" kern="0" dirty="0">
                <a:solidFill>
                  <a:sysClr val="windowText" lastClr="000000"/>
                </a:solidFill>
              </a:rPr>
              <a:t>M : </a:t>
            </a:r>
            <a:r>
              <a:rPr lang="en-US" sz="1200" dirty="0">
                <a:solidFill>
                  <a:sysClr val="windowText" lastClr="000000"/>
                </a:solidFill>
              </a:rPr>
              <a:t>+32 (0)493 49 89 17</a:t>
            </a:r>
          </a:p>
          <a:p>
            <a:pPr lvl="0">
              <a:defRPr/>
            </a:pPr>
            <a:r>
              <a:rPr lang="en-US" dirty="0" err="1">
                <a:solidFill>
                  <a:sysClr val="windowText" lastClr="000000"/>
                </a:solidFill>
              </a:rPr>
              <a:t>berenice.wathelet@dlapiper.com</a:t>
            </a:r>
            <a:endParaRPr lang="en-US" dirty="0">
              <a:solidFill>
                <a:sysClr val="windowText" lastClr="000000"/>
              </a:solidFill>
            </a:endParaRPr>
          </a:p>
          <a:p>
            <a:pPr>
              <a:lnSpc>
                <a:spcPct val="110000"/>
              </a:lnSpc>
              <a:buClr>
                <a:schemeClr val="tx2"/>
              </a:buClr>
              <a:defRPr/>
            </a:pPr>
            <a:endParaRPr lang="en-GB" sz="1200" kern="0" dirty="0">
              <a:solidFill>
                <a:sysClr val="windowText" lastClr="000000"/>
              </a:solidFill>
            </a:endParaRPr>
          </a:p>
        </p:txBody>
      </p:sp>
      <p:sp>
        <p:nvSpPr>
          <p:cNvPr id="22" name="Text Placeholder 8">
            <a:extLst>
              <a:ext uri="{FF2B5EF4-FFF2-40B4-BE49-F238E27FC236}">
                <a16:creationId xmlns:a16="http://schemas.microsoft.com/office/drawing/2014/main" id="{C9DE1B83-4B5D-861E-37D8-D1E3311126B6}"/>
              </a:ext>
            </a:extLst>
          </p:cNvPr>
          <p:cNvSpPr txBox="1"/>
          <p:nvPr/>
        </p:nvSpPr>
        <p:spPr>
          <a:xfrm>
            <a:off x="9517729" y="2674620"/>
            <a:ext cx="1813689" cy="1165860"/>
          </a:xfrm>
          <a:prstGeom prst="rect">
            <a:avLst/>
          </a:prstGeom>
        </p:spPr>
        <p:txBody>
          <a:bodyPr lIns="91440" tIns="0" rIns="0" bIns="0" anchor="t" anchorCtr="0"/>
          <a:lstStyle>
            <a:lvl1pPr marL="0" marR="0" indent="0" algn="l" defTabSz="914400" rtl="0" eaLnBrk="1" fontAlgn="auto" latinLnBrk="0" hangingPunct="1">
              <a:lnSpc>
                <a:spcPct val="100000"/>
              </a:lnSpc>
              <a:spcBef>
                <a:spcPct val="0"/>
              </a:spcBef>
              <a:spcAft>
                <a:spcPct val="0"/>
              </a:spcAft>
              <a:buClr>
                <a:schemeClr val="accent6"/>
              </a:buClr>
              <a:buSzTx/>
              <a:buFont typeface="Arial" panose="020B0604020202020204" pitchFamily="34" charset="0"/>
              <a:buNone/>
              <a:defRPr sz="900" b="0" kern="1200">
                <a:solidFill>
                  <a:schemeClr val="tx2">
                    <a:lumMod val="50000"/>
                  </a:schemeClr>
                </a:solidFill>
                <a:latin typeface="+mj-lt"/>
                <a:ea typeface="+mn-ea"/>
                <a:cs typeface="+mn-cs"/>
              </a:defRPr>
            </a:lvl1pPr>
            <a:lvl2pPr marL="461963" indent="-236538" algn="l" defTabSz="914400" rtl="0" eaLnBrk="1" latinLnBrk="0" hangingPunct="1">
              <a:lnSpc>
                <a:spcPts val="22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ts val="22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ts val="2200"/>
              </a:lnSpc>
              <a:spcBef>
                <a:spcPts val="500"/>
              </a:spcBef>
              <a:buClr>
                <a:schemeClr val="bg1">
                  <a:lumMod val="85000"/>
                </a:schemeClr>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a:solidFill>
                  <a:sysClr val="windowText" lastClr="000000"/>
                </a:solidFill>
                <a:latin typeface="Cambria" charset="0"/>
                <a:ea typeface="Cambria" charset="0"/>
                <a:cs typeface="Cambria" charset="0"/>
              </a:rPr>
              <a:t>Maëlle </a:t>
            </a:r>
            <a:br>
              <a:rPr lang="en-US" sz="1800" b="1" dirty="0">
                <a:solidFill>
                  <a:sysClr val="windowText" lastClr="000000"/>
                </a:solidFill>
                <a:latin typeface="Cambria" charset="0"/>
                <a:ea typeface="Cambria" charset="0"/>
                <a:cs typeface="Cambria" charset="0"/>
              </a:rPr>
            </a:br>
            <a:r>
              <a:rPr lang="en-US" sz="1800" b="1" dirty="0">
                <a:solidFill>
                  <a:sysClr val="windowText" lastClr="000000"/>
                </a:solidFill>
                <a:latin typeface="Cambria" charset="0"/>
                <a:ea typeface="Cambria" charset="0"/>
                <a:cs typeface="Cambria" charset="0"/>
              </a:rPr>
              <a:t>Rixhon</a:t>
            </a:r>
          </a:p>
          <a:p>
            <a:pPr lvl="0"/>
            <a:r>
              <a:rPr lang="en-US" sz="1200" dirty="0" err="1">
                <a:solidFill>
                  <a:sysClr val="windowText" lastClr="000000"/>
                </a:solidFill>
              </a:rPr>
              <a:t>Avocate</a:t>
            </a:r>
            <a:r>
              <a:rPr lang="en-US" sz="1200" dirty="0">
                <a:solidFill>
                  <a:sysClr val="windowText" lastClr="000000"/>
                </a:solidFill>
              </a:rPr>
              <a:t> senior</a:t>
            </a:r>
          </a:p>
          <a:p>
            <a:r>
              <a:rPr lang="en-GB" sz="1200" kern="0" dirty="0">
                <a:solidFill>
                  <a:sysClr val="windowText" lastClr="000000"/>
                </a:solidFill>
              </a:rPr>
              <a:t>M: +32 (4) 76 97 39 03</a:t>
            </a:r>
          </a:p>
          <a:p>
            <a:pPr lvl="0">
              <a:defRPr/>
            </a:pPr>
            <a:r>
              <a:rPr lang="en-US" dirty="0" err="1">
                <a:solidFill>
                  <a:sysClr val="windowText" lastClr="000000"/>
                </a:solidFill>
              </a:rPr>
              <a:t>maelle.rixhon@dlapiper.com</a:t>
            </a:r>
            <a:endParaRPr lang="en-US" dirty="0">
              <a:solidFill>
                <a:sysClr val="windowText" lastClr="000000"/>
              </a:solidFill>
            </a:endParaRPr>
          </a:p>
        </p:txBody>
      </p:sp>
      <p:pic>
        <p:nvPicPr>
          <p:cNvPr id="25" name="Picture 24">
            <a:extLst>
              <a:ext uri="{FF2B5EF4-FFF2-40B4-BE49-F238E27FC236}">
                <a16:creationId xmlns:a16="http://schemas.microsoft.com/office/drawing/2014/main" id="{A9133CD2-A09D-B583-5F73-88601CCA567B}"/>
              </a:ext>
            </a:extLst>
          </p:cNvPr>
          <p:cNvPicPr>
            <a:picLocks noChangeAspect="1"/>
          </p:cNvPicPr>
          <p:nvPr/>
        </p:nvPicPr>
        <p:blipFill>
          <a:blip r:embed="rId5"/>
          <a:stretch>
            <a:fillRect/>
          </a:stretch>
        </p:blipFill>
        <p:spPr>
          <a:xfrm>
            <a:off x="3509010" y="4469706"/>
            <a:ext cx="1188720" cy="1229016"/>
          </a:xfrm>
          <a:prstGeom prst="rect">
            <a:avLst/>
          </a:prstGeom>
        </p:spPr>
      </p:pic>
      <p:pic>
        <p:nvPicPr>
          <p:cNvPr id="27" name="Picture 26">
            <a:extLst>
              <a:ext uri="{FF2B5EF4-FFF2-40B4-BE49-F238E27FC236}">
                <a16:creationId xmlns:a16="http://schemas.microsoft.com/office/drawing/2014/main" id="{D2B83465-3C6C-BC6E-D66D-6A7D59CD311E}"/>
              </a:ext>
            </a:extLst>
          </p:cNvPr>
          <p:cNvPicPr>
            <a:picLocks noChangeAspect="1"/>
          </p:cNvPicPr>
          <p:nvPr/>
        </p:nvPicPr>
        <p:blipFill>
          <a:blip r:embed="rId6"/>
          <a:stretch>
            <a:fillRect/>
          </a:stretch>
        </p:blipFill>
        <p:spPr>
          <a:xfrm>
            <a:off x="7494272" y="4469706"/>
            <a:ext cx="1188720" cy="1229016"/>
          </a:xfrm>
          <a:prstGeom prst="rect">
            <a:avLst/>
          </a:prstGeom>
        </p:spPr>
      </p:pic>
      <p:sp>
        <p:nvSpPr>
          <p:cNvPr id="28" name="Text Placeholder 8">
            <a:extLst>
              <a:ext uri="{FF2B5EF4-FFF2-40B4-BE49-F238E27FC236}">
                <a16:creationId xmlns:a16="http://schemas.microsoft.com/office/drawing/2014/main" id="{489AEFB8-9334-783B-460C-564A77B0C32E}"/>
              </a:ext>
            </a:extLst>
          </p:cNvPr>
          <p:cNvSpPr txBox="1"/>
          <p:nvPr/>
        </p:nvSpPr>
        <p:spPr>
          <a:xfrm>
            <a:off x="4903470" y="5004204"/>
            <a:ext cx="2453603" cy="722802"/>
          </a:xfrm>
          <a:prstGeom prst="rect">
            <a:avLst/>
          </a:prstGeom>
        </p:spPr>
        <p:txBody>
          <a:bodyPr lIns="91440" tIns="0" rIns="0" bIns="0" anchor="t" anchorCtr="0"/>
          <a:lstStyle>
            <a:lvl1pPr marL="0" marR="0" indent="0" algn="l" defTabSz="914400" rtl="0" eaLnBrk="1" fontAlgn="auto" latinLnBrk="0" hangingPunct="1">
              <a:lnSpc>
                <a:spcPct val="100000"/>
              </a:lnSpc>
              <a:spcBef>
                <a:spcPct val="0"/>
              </a:spcBef>
              <a:spcAft>
                <a:spcPct val="0"/>
              </a:spcAft>
              <a:buClr>
                <a:schemeClr val="accent6"/>
              </a:buClr>
              <a:buSzTx/>
              <a:buFont typeface="Arial" panose="020B0604020202020204" pitchFamily="34" charset="0"/>
              <a:buNone/>
              <a:defRPr sz="900" b="0" kern="1200">
                <a:solidFill>
                  <a:schemeClr val="tx2">
                    <a:lumMod val="50000"/>
                  </a:schemeClr>
                </a:solidFill>
                <a:latin typeface="+mj-lt"/>
                <a:ea typeface="+mn-ea"/>
                <a:cs typeface="+mn-cs"/>
              </a:defRPr>
            </a:lvl1pPr>
            <a:lvl2pPr marL="461963" indent="-236538" algn="l" defTabSz="914400" rtl="0" eaLnBrk="1" latinLnBrk="0" hangingPunct="1">
              <a:lnSpc>
                <a:spcPts val="22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ts val="22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ts val="2200"/>
              </a:lnSpc>
              <a:spcBef>
                <a:spcPts val="500"/>
              </a:spcBef>
              <a:buClr>
                <a:schemeClr val="bg1">
                  <a:lumMod val="85000"/>
                </a:schemeClr>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1" dirty="0">
                <a:solidFill>
                  <a:schemeClr val="bg1"/>
                </a:solidFill>
                <a:latin typeface="Cambria"/>
                <a:ea typeface="Cambria"/>
                <a:cs typeface="Cambria" charset="0"/>
              </a:rPr>
              <a:t>Gauthier Dresse</a:t>
            </a:r>
            <a:endParaRPr lang="en-US" sz="1400" b="1" dirty="0">
              <a:solidFill>
                <a:schemeClr val="bg1"/>
              </a:solidFill>
              <a:latin typeface="Cambria" charset="0"/>
              <a:ea typeface="Cambria" charset="0"/>
              <a:cs typeface="Cambria" charset="0"/>
            </a:endParaRPr>
          </a:p>
          <a:p>
            <a:pPr lvl="0"/>
            <a:r>
              <a:rPr lang="en-US" sz="1050" dirty="0">
                <a:solidFill>
                  <a:schemeClr val="bg1"/>
                </a:solidFill>
                <a:cs typeface="Arial"/>
              </a:rPr>
              <a:t>Avocat</a:t>
            </a:r>
          </a:p>
          <a:p>
            <a:pPr lvl="0"/>
            <a:r>
              <a:rPr lang="en-GB" sz="1050" kern="0" dirty="0">
                <a:solidFill>
                  <a:schemeClr val="bg1"/>
                </a:solidFill>
              </a:rPr>
              <a:t>M : </a:t>
            </a:r>
            <a:r>
              <a:rPr lang="en-US" sz="1050" dirty="0">
                <a:solidFill>
                  <a:schemeClr val="bg1"/>
                </a:solidFill>
              </a:rPr>
              <a:t>+32 (0)479 40 78 37</a:t>
            </a:r>
          </a:p>
          <a:p>
            <a:r>
              <a:rPr lang="en-GB" kern="0" dirty="0" err="1">
                <a:solidFill>
                  <a:schemeClr val="bg1"/>
                </a:solidFill>
                <a:cs typeface="Arial"/>
              </a:rPr>
              <a:t>gauthier.dresse@dlapiper.com</a:t>
            </a:r>
            <a:endParaRPr lang="en-US" dirty="0">
              <a:solidFill>
                <a:schemeClr val="bg1"/>
              </a:solidFill>
              <a:cs typeface="Arial"/>
            </a:endParaRPr>
          </a:p>
          <a:p>
            <a:pPr>
              <a:lnSpc>
                <a:spcPct val="110000"/>
              </a:lnSpc>
              <a:buClr>
                <a:schemeClr val="tx2"/>
              </a:buClr>
              <a:defRPr/>
            </a:pPr>
            <a:endParaRPr lang="en-GB" sz="1050" kern="0" dirty="0">
              <a:solidFill>
                <a:schemeClr val="bg1"/>
              </a:solidFill>
            </a:endParaRPr>
          </a:p>
        </p:txBody>
      </p:sp>
      <p:sp>
        <p:nvSpPr>
          <p:cNvPr id="29" name="Text Placeholder 8">
            <a:extLst>
              <a:ext uri="{FF2B5EF4-FFF2-40B4-BE49-F238E27FC236}">
                <a16:creationId xmlns:a16="http://schemas.microsoft.com/office/drawing/2014/main" id="{EDC2A516-D882-1C43-C3B7-B45844A01C0F}"/>
              </a:ext>
            </a:extLst>
          </p:cNvPr>
          <p:cNvSpPr txBox="1"/>
          <p:nvPr/>
        </p:nvSpPr>
        <p:spPr>
          <a:xfrm>
            <a:off x="8823960" y="5011455"/>
            <a:ext cx="2903220" cy="912166"/>
          </a:xfrm>
          <a:prstGeom prst="rect">
            <a:avLst/>
          </a:prstGeom>
        </p:spPr>
        <p:txBody>
          <a:bodyPr lIns="91440" tIns="0" rIns="0" bIns="0" anchor="t" anchorCtr="0"/>
          <a:lstStyle>
            <a:lvl1pPr marL="0" marR="0" indent="0" algn="l" defTabSz="914400" rtl="0" eaLnBrk="1" fontAlgn="auto" latinLnBrk="0" hangingPunct="1">
              <a:lnSpc>
                <a:spcPct val="100000"/>
              </a:lnSpc>
              <a:spcBef>
                <a:spcPct val="0"/>
              </a:spcBef>
              <a:spcAft>
                <a:spcPct val="0"/>
              </a:spcAft>
              <a:buClr>
                <a:schemeClr val="accent6"/>
              </a:buClr>
              <a:buSzTx/>
              <a:buFont typeface="Arial" panose="020B0604020202020204" pitchFamily="34" charset="0"/>
              <a:buNone/>
              <a:defRPr sz="900" b="0" kern="1200">
                <a:solidFill>
                  <a:schemeClr val="tx2">
                    <a:lumMod val="50000"/>
                  </a:schemeClr>
                </a:solidFill>
                <a:latin typeface="+mj-lt"/>
                <a:ea typeface="+mn-ea"/>
                <a:cs typeface="+mn-cs"/>
              </a:defRPr>
            </a:lvl1pPr>
            <a:lvl2pPr marL="461963" indent="-236538" algn="l" defTabSz="914400" rtl="0" eaLnBrk="1" latinLnBrk="0" hangingPunct="1">
              <a:lnSpc>
                <a:spcPts val="22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ts val="22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ts val="2200"/>
              </a:lnSpc>
              <a:spcBef>
                <a:spcPts val="500"/>
              </a:spcBef>
              <a:buClr>
                <a:schemeClr val="bg1">
                  <a:lumMod val="85000"/>
                </a:schemeClr>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1" dirty="0">
                <a:solidFill>
                  <a:schemeClr val="bg1"/>
                </a:solidFill>
                <a:latin typeface="Cambria"/>
                <a:ea typeface="Cambria"/>
                <a:cs typeface="Cambria" charset="0"/>
              </a:rPr>
              <a:t>Valentine </a:t>
            </a:r>
            <a:r>
              <a:rPr lang="en-US" sz="1400" b="1" dirty="0" err="1">
                <a:solidFill>
                  <a:schemeClr val="bg1"/>
                </a:solidFill>
                <a:latin typeface="Cambria"/>
                <a:ea typeface="Cambria"/>
                <a:cs typeface="Cambria" charset="0"/>
              </a:rPr>
              <a:t>Coenraets</a:t>
            </a:r>
            <a:endParaRPr lang="en-US" sz="1400" b="1" dirty="0">
              <a:solidFill>
                <a:schemeClr val="bg1"/>
              </a:solidFill>
              <a:latin typeface="Cambria"/>
              <a:ea typeface="Cambria"/>
              <a:cs typeface="Cambria" charset="0"/>
            </a:endParaRPr>
          </a:p>
          <a:p>
            <a:pPr lvl="0"/>
            <a:r>
              <a:rPr lang="en-US" sz="1050" dirty="0" err="1">
                <a:solidFill>
                  <a:schemeClr val="bg1"/>
                </a:solidFill>
                <a:cs typeface="Arial"/>
              </a:rPr>
              <a:t>Avocate</a:t>
            </a:r>
            <a:endParaRPr lang="en-US" sz="1050" dirty="0">
              <a:solidFill>
                <a:schemeClr val="bg1"/>
              </a:solidFill>
              <a:cs typeface="Arial"/>
            </a:endParaRPr>
          </a:p>
          <a:p>
            <a:r>
              <a:rPr lang="en-GB" sz="1050" kern="0" dirty="0">
                <a:solidFill>
                  <a:schemeClr val="bg1"/>
                </a:solidFill>
              </a:rPr>
              <a:t>M : </a:t>
            </a:r>
            <a:r>
              <a:rPr lang="en-US" sz="1050" dirty="0">
                <a:solidFill>
                  <a:schemeClr val="bg1"/>
                </a:solidFill>
              </a:rPr>
              <a:t>+32 (0)492 89 24 59</a:t>
            </a:r>
            <a:endParaRPr lang="en-US" sz="1050" dirty="0">
              <a:solidFill>
                <a:schemeClr val="bg1"/>
              </a:solidFill>
              <a:cs typeface="Arial"/>
            </a:endParaRPr>
          </a:p>
          <a:p>
            <a:pPr lvl="0">
              <a:lnSpc>
                <a:spcPct val="110000"/>
              </a:lnSpc>
              <a:buClr>
                <a:srgbClr val="7B7B7B"/>
              </a:buClr>
              <a:defRPr/>
            </a:pPr>
            <a:r>
              <a:rPr lang="en-GB" kern="0" dirty="0" err="1">
                <a:solidFill>
                  <a:schemeClr val="bg1"/>
                </a:solidFill>
                <a:cs typeface="Arial"/>
              </a:rPr>
              <a:t>valentine.coenraets@dlapiper.com</a:t>
            </a:r>
            <a:endParaRPr lang="en-GB" kern="0" dirty="0">
              <a:solidFill>
                <a:schemeClr val="bg1"/>
              </a:solidFill>
            </a:endParaRPr>
          </a:p>
          <a:p>
            <a:pPr>
              <a:lnSpc>
                <a:spcPct val="110000"/>
              </a:lnSpc>
              <a:buClr>
                <a:schemeClr val="tx2"/>
              </a:buClr>
              <a:defRPr/>
            </a:pPr>
            <a:endParaRPr lang="en-GB" sz="1050" kern="0" dirty="0">
              <a:solidFill>
                <a:schemeClr val="bg1"/>
              </a:solidFill>
            </a:endParaRPr>
          </a:p>
        </p:txBody>
      </p:sp>
    </p:spTree>
    <p:extLst>
      <p:ext uri="{BB962C8B-B14F-4D97-AF65-F5344CB8AC3E}">
        <p14:creationId xmlns:p14="http://schemas.microsoft.com/office/powerpoint/2010/main" val="395645350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0">
            <a:extLst>
              <a:ext uri="{FF2B5EF4-FFF2-40B4-BE49-F238E27FC236}">
                <a16:creationId xmlns:a16="http://schemas.microsoft.com/office/drawing/2014/main" id="{F016CAFA-1406-4175-81ED-2A18B72B5D83}"/>
              </a:ext>
            </a:extLst>
          </p:cNvPr>
          <p:cNvSpPr txBox="1"/>
          <p:nvPr/>
        </p:nvSpPr>
        <p:spPr>
          <a:xfrm>
            <a:off x="515935" y="4025528"/>
            <a:ext cx="10639743" cy="1476375"/>
          </a:xfrm>
          <a:prstGeom prst="rect">
            <a:avLst/>
          </a:prstGeom>
        </p:spPr>
        <p:txBody>
          <a:bodyPr vert="horz" lIns="0" tIns="0" rIns="0" bIns="0" numCol="1" spcCol="360000" rtlCol="0" anchor="b">
            <a:noAutofit/>
          </a:bodyPr>
          <a:lstStyle>
            <a:lvl1pPr marL="0" indent="0" algn="l" defTabSz="914400" rtl="0" eaLnBrk="1" latinLnBrk="0" hangingPunct="1">
              <a:lnSpc>
                <a:spcPct val="100000"/>
              </a:lnSpc>
              <a:spcBef>
                <a:spcPts val="1000"/>
              </a:spcBef>
              <a:buClr>
                <a:schemeClr val="accent6"/>
              </a:buClr>
              <a:buFont typeface="Arial" panose="020B0604020202020204" pitchFamily="34" charset="0"/>
              <a:buNone/>
              <a:defRPr sz="1800" kern="1200">
                <a:solidFill>
                  <a:schemeClr val="tx2"/>
                </a:solidFill>
                <a:latin typeface="+mn-lt"/>
                <a:ea typeface="+mn-ea"/>
                <a:cs typeface="+mn-cs"/>
              </a:defRPr>
            </a:lvl1pPr>
            <a:lvl2pPr marL="457200" indent="0" algn="l" defTabSz="914400" rtl="0" eaLnBrk="1" latinLnBrk="0" hangingPunct="1">
              <a:lnSpc>
                <a:spcPct val="100000"/>
              </a:lnSpc>
              <a:spcBef>
                <a:spcPts val="500"/>
              </a:spcBef>
              <a:buClr>
                <a:schemeClr val="bg2">
                  <a:lumMod val="50000"/>
                </a:schemeClr>
              </a:buClr>
              <a:buFont typeface="Arial" panose="020B0604020202020204" pitchFamily="34" charset="0"/>
              <a:buNone/>
              <a:defRPr sz="2000" kern="1200">
                <a:solidFill>
                  <a:schemeClr val="bg2"/>
                </a:solidFill>
                <a:latin typeface="+mn-lt"/>
                <a:ea typeface="+mn-ea"/>
                <a:cs typeface="+mn-cs"/>
              </a:defRPr>
            </a:lvl2pPr>
            <a:lvl3pPr marL="914400" indent="0" algn="l" defTabSz="914400" rtl="0" eaLnBrk="1" latinLnBrk="0" hangingPunct="1">
              <a:lnSpc>
                <a:spcPct val="100000"/>
              </a:lnSpc>
              <a:spcBef>
                <a:spcPts val="500"/>
              </a:spcBef>
              <a:buClr>
                <a:schemeClr val="bg2">
                  <a:lumMod val="75000"/>
                </a:schemeClr>
              </a:buClr>
              <a:buFont typeface="Arial" panose="020B0604020202020204" pitchFamily="34" charset="0"/>
              <a:buNone/>
              <a:defRPr sz="2000" kern="1200">
                <a:solidFill>
                  <a:schemeClr val="bg2"/>
                </a:solidFill>
                <a:latin typeface="+mn-lt"/>
                <a:ea typeface="+mn-ea"/>
                <a:cs typeface="+mn-cs"/>
              </a:defRPr>
            </a:lvl3pPr>
            <a:lvl4pPr marL="1371600" indent="0" algn="l" defTabSz="914400" rtl="0" eaLnBrk="1" latinLnBrk="0" hangingPunct="1">
              <a:lnSpc>
                <a:spcPct val="100000"/>
              </a:lnSpc>
              <a:spcBef>
                <a:spcPts val="500"/>
              </a:spcBef>
              <a:buClr>
                <a:schemeClr val="bg1">
                  <a:lumMod val="75000"/>
                </a:schemeClr>
              </a:buClr>
              <a:buFont typeface="Arial" panose="020B0604020202020204" pitchFamily="34" charset="0"/>
              <a:buNone/>
              <a:defRPr sz="2000" kern="1200">
                <a:solidFill>
                  <a:schemeClr val="bg2"/>
                </a:solidFill>
                <a:latin typeface="+mn-lt"/>
                <a:ea typeface="+mn-ea"/>
                <a:cs typeface="+mn-cs"/>
              </a:defRPr>
            </a:lvl4pPr>
            <a:lvl5pPr marL="1828800" indent="0" algn="l" defTabSz="914400" rtl="0" eaLnBrk="1" latinLnBrk="0" hangingPunct="1">
              <a:lnSpc>
                <a:spcPct val="100000"/>
              </a:lnSpc>
              <a:spcBef>
                <a:spcPts val="500"/>
              </a:spcBef>
              <a:buClr>
                <a:schemeClr val="bg1">
                  <a:lumMod val="85000"/>
                </a:schemeClr>
              </a:buClr>
              <a:buFont typeface="Arial" panose="020B0604020202020204" pitchFamily="34" charset="0"/>
              <a:buNone/>
              <a:defRPr sz="20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050">
                <a:solidFill>
                  <a:schemeClr val="bg2"/>
                </a:solidFill>
              </a:rPr>
              <a:t>DLA Piper is a global law firm operating through various separate and distinct legal entities. Further details of these entities can be found at </a:t>
            </a:r>
            <a:r>
              <a:rPr lang="en-US" sz="1050" err="1">
                <a:solidFill>
                  <a:schemeClr val="bg2"/>
                </a:solidFill>
              </a:rPr>
              <a:t>www.dlapiper.com</a:t>
            </a:r>
            <a:r>
              <a:rPr lang="en-US" sz="1050">
                <a:solidFill>
                  <a:schemeClr val="bg2"/>
                </a:solidFill>
              </a:rPr>
              <a:t>.</a:t>
            </a:r>
          </a:p>
          <a:p>
            <a:pPr algn="just"/>
            <a:r>
              <a:rPr lang="en-US" sz="1050">
                <a:solidFill>
                  <a:schemeClr val="bg2"/>
                </a:solidFill>
              </a:rPr>
              <a:t>This publication is intended as a general overview and discussion of the subjects dealt with, and does not create a lawyer-client relationship. It is not intended to be, and should not be used as, a substitute for taking legal advice in any specific situation. DLA Piper will accept no responsibility for any actions taken or not taken on the basis of this publication. This may qualify as “Lawyer Advertising” requiring notice in some jurisdictions. Prior results do not guarantee a similar outcome.</a:t>
            </a:r>
          </a:p>
          <a:p>
            <a:pPr algn="just"/>
            <a:r>
              <a:rPr lang="en-US" sz="1050">
                <a:solidFill>
                  <a:schemeClr val="bg2"/>
                </a:solidFill>
              </a:rPr>
              <a:t>Copyright © 2023 DLA Piper. All rights reserved.</a:t>
            </a:r>
          </a:p>
        </p:txBody>
      </p:sp>
    </p:spTree>
    <p:extLst>
      <p:ext uri="{BB962C8B-B14F-4D97-AF65-F5344CB8AC3E}">
        <p14:creationId xmlns:p14="http://schemas.microsoft.com/office/powerpoint/2010/main" val="902065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F125A-F9A7-4529-B083-D1B4AE57244F}"/>
              </a:ext>
            </a:extLst>
          </p:cNvPr>
          <p:cNvSpPr>
            <a:spLocks noGrp="1"/>
          </p:cNvSpPr>
          <p:nvPr>
            <p:ph sz="quarter" idx="18"/>
          </p:nvPr>
        </p:nvSpPr>
        <p:spPr>
          <a:xfrm>
            <a:off x="515939" y="2450214"/>
            <a:ext cx="11160124" cy="1869123"/>
          </a:xfrm>
        </p:spPr>
        <p:txBody>
          <a:bodyPr vert="horz" lIns="0" tIns="0" rIns="0" bIns="0" spcCol="137160" rtlCol="0" anchor="t">
            <a:noAutofit/>
          </a:bodyPr>
          <a:lstStyle/>
          <a:p>
            <a:pPr marL="0" indent="0" hangingPunct="0">
              <a:spcBef>
                <a:spcPts val="0"/>
              </a:spcBef>
              <a:spcAft>
                <a:spcPts val="1200"/>
              </a:spcAft>
              <a:buNone/>
            </a:pPr>
            <a:r>
              <a:rPr lang="fr-BE" sz="1800" dirty="0">
                <a:effectLst/>
                <a:ea typeface="Times New Roman" panose="02020603050405020304" pitchFamily="18" charset="0"/>
              </a:rPr>
              <a:t>Marché public de services divisé en 3 lots ayant pour </a:t>
            </a:r>
            <a:r>
              <a:rPr lang="fr-BE" sz="1800" dirty="0">
                <a:ea typeface="Times New Roman" panose="02020603050405020304" pitchFamily="18" charset="0"/>
              </a:rPr>
              <a:t>objet</a:t>
            </a:r>
            <a:r>
              <a:rPr lang="fr-BE" sz="1800" dirty="0">
                <a:effectLst/>
                <a:ea typeface="Times New Roman" panose="02020603050405020304" pitchFamily="18" charset="0"/>
              </a:rPr>
              <a:t> l’entretien de la piste </a:t>
            </a:r>
            <a:r>
              <a:rPr lang="fr-BE" sz="1800" dirty="0">
                <a:ea typeface="Times New Roman" panose="02020603050405020304" pitchFamily="18" charset="0"/>
              </a:rPr>
              <a:t>du circuit de Spa-Francorchamps</a:t>
            </a:r>
            <a:r>
              <a:rPr lang="fr-BE" sz="1800" dirty="0">
                <a:effectLst/>
                <a:ea typeface="Times New Roman" panose="02020603050405020304" pitchFamily="18" charset="0"/>
              </a:rPr>
              <a:t>(lot 1) et le nettoyage des voiries intérieures du Circuit de Spa-Francorchamps</a:t>
            </a:r>
            <a:r>
              <a:rPr lang="fr-BE" sz="1800" dirty="0">
                <a:ea typeface="Times New Roman" panose="02020603050405020304" pitchFamily="18" charset="0"/>
              </a:rPr>
              <a:t> (lot 2).</a:t>
            </a:r>
            <a:endParaRPr lang="en-US" dirty="0"/>
          </a:p>
          <a:p>
            <a:pPr marL="0" indent="0" hangingPunct="0">
              <a:spcBef>
                <a:spcPts val="0"/>
              </a:spcBef>
              <a:spcAft>
                <a:spcPts val="1200"/>
              </a:spcAft>
              <a:buNone/>
            </a:pPr>
            <a:r>
              <a:rPr lang="fr-BE" sz="1800" dirty="0">
                <a:ea typeface="Times New Roman" panose="02020603050405020304" pitchFamily="18" charset="0"/>
              </a:rPr>
              <a:t>Le requérant conteste la décision de ne pas avoir été sélectionné et la décision attribuant le marché à un autre soumissionnaire. Il remet en cause la fixation des critères de sélection et leur application.</a:t>
            </a:r>
            <a:endParaRPr lang="fr-BE" sz="1800" dirty="0">
              <a:effectLst/>
              <a:ea typeface="Times New Roman" panose="02020603050405020304" pitchFamily="18" charset="0"/>
              <a:cs typeface="Arial"/>
            </a:endParaRPr>
          </a:p>
          <a:p>
            <a:pPr marL="0" indent="0" hangingPunct="0">
              <a:spcBef>
                <a:spcPts val="0"/>
              </a:spcBef>
              <a:spcAft>
                <a:spcPts val="1200"/>
              </a:spcAft>
              <a:buNone/>
            </a:pPr>
            <a:r>
              <a:rPr lang="fr-BE" sz="1800" dirty="0">
                <a:effectLst/>
                <a:ea typeface="Times New Roman" panose="02020603050405020304" pitchFamily="18" charset="0"/>
              </a:rPr>
              <a:t>Le C.E. rappelle</a:t>
            </a:r>
            <a:r>
              <a:rPr lang="fr-BE" sz="1800" dirty="0">
                <a:ea typeface="Times New Roman" panose="02020603050405020304" pitchFamily="18" charset="0"/>
              </a:rPr>
              <a:t> </a:t>
            </a:r>
            <a:r>
              <a:rPr lang="fr-BE" sz="1800" dirty="0">
                <a:ea typeface="Times New Roman" panose="02020603050405020304" pitchFamily="18" charset="0"/>
                <a:cs typeface="Arial" panose="020B0604020202020204"/>
              </a:rPr>
              <a:t>:</a:t>
            </a:r>
          </a:p>
        </p:txBody>
      </p:sp>
      <p:sp>
        <p:nvSpPr>
          <p:cNvPr id="4" name="Slide Number Placeholder 3">
            <a:extLst>
              <a:ext uri="{FF2B5EF4-FFF2-40B4-BE49-F238E27FC236}">
                <a16:creationId xmlns:a16="http://schemas.microsoft.com/office/drawing/2014/main" id="{628EBF03-0F19-4223-809D-A7832C1D7373}"/>
              </a:ext>
            </a:extLst>
          </p:cNvPr>
          <p:cNvSpPr>
            <a:spLocks noGrp="1"/>
          </p:cNvSpPr>
          <p:nvPr>
            <p:ph type="sldNum" sz="quarter" idx="12"/>
          </p:nvPr>
        </p:nvSpPr>
        <p:spPr/>
        <p:txBody>
          <a:bodyPr/>
          <a:lstStyle/>
          <a:p>
            <a:fld id="{F9591D4C-BB8F-AE46-BE73-C616F30BBC5B}" type="slidenum">
              <a:rPr lang="en-US" smtClean="0"/>
              <a:pPr/>
              <a:t>9</a:t>
            </a:fld>
            <a:endParaRPr lang="en-US"/>
          </a:p>
        </p:txBody>
      </p:sp>
      <p:sp>
        <p:nvSpPr>
          <p:cNvPr id="7" name="Footer Placeholder 6">
            <a:extLst>
              <a:ext uri="{FF2B5EF4-FFF2-40B4-BE49-F238E27FC236}">
                <a16:creationId xmlns:a16="http://schemas.microsoft.com/office/drawing/2014/main" id="{F70754EA-0659-4F0F-9906-8CC6BD37CD73}"/>
              </a:ext>
            </a:extLst>
          </p:cNvPr>
          <p:cNvSpPr>
            <a:spLocks noGrp="1"/>
          </p:cNvSpPr>
          <p:nvPr>
            <p:ph type="ftr" sz="quarter" idx="17"/>
          </p:nvPr>
        </p:nvSpPr>
        <p:spPr/>
        <p:txBody>
          <a:bodyPr/>
          <a:lstStyle/>
          <a:p>
            <a:r>
              <a:rPr lang="en-US" dirty="0"/>
              <a:t>National Tender Day – 19 </a:t>
            </a:r>
            <a:r>
              <a:rPr lang="en-US" dirty="0" err="1"/>
              <a:t>octobre</a:t>
            </a:r>
            <a:r>
              <a:rPr lang="en-US" dirty="0"/>
              <a:t> 2023</a:t>
            </a:r>
          </a:p>
        </p:txBody>
      </p:sp>
      <p:sp>
        <p:nvSpPr>
          <p:cNvPr id="3" name="Text Placeholder 2">
            <a:extLst>
              <a:ext uri="{FF2B5EF4-FFF2-40B4-BE49-F238E27FC236}">
                <a16:creationId xmlns:a16="http://schemas.microsoft.com/office/drawing/2014/main" id="{58E4C9C9-B2F2-40FE-22BC-8E58AA1D0FD7}"/>
              </a:ext>
            </a:extLst>
          </p:cNvPr>
          <p:cNvSpPr>
            <a:spLocks noGrp="1"/>
          </p:cNvSpPr>
          <p:nvPr>
            <p:ph type="body" idx="1"/>
          </p:nvPr>
        </p:nvSpPr>
        <p:spPr>
          <a:xfrm>
            <a:off x="515937" y="1873323"/>
            <a:ext cx="11160124" cy="435600"/>
          </a:xfrm>
        </p:spPr>
        <p:txBody>
          <a:bodyPr/>
          <a:lstStyle/>
          <a:p>
            <a:r>
              <a:rPr lang="fr-BE" b="0" dirty="0">
                <a:latin typeface="Cambria"/>
                <a:ea typeface="Cambria"/>
              </a:rPr>
              <a:t>Établissement des critères de sélection – Allotissement</a:t>
            </a:r>
            <a:endParaRPr lang="fr-BE" b="0" dirty="0"/>
          </a:p>
        </p:txBody>
      </p:sp>
      <p:sp>
        <p:nvSpPr>
          <p:cNvPr id="5" name="Title 5">
            <a:extLst>
              <a:ext uri="{FF2B5EF4-FFF2-40B4-BE49-F238E27FC236}">
                <a16:creationId xmlns:a16="http://schemas.microsoft.com/office/drawing/2014/main" id="{A75D67CC-37D8-E7C7-6933-7DDF9AF5D87F}"/>
              </a:ext>
            </a:extLst>
          </p:cNvPr>
          <p:cNvSpPr txBox="1">
            <a:spLocks/>
          </p:cNvSpPr>
          <p:nvPr/>
        </p:nvSpPr>
        <p:spPr>
          <a:xfrm>
            <a:off x="523151" y="761705"/>
            <a:ext cx="11150758" cy="57715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200" kern="1200">
                <a:solidFill>
                  <a:schemeClr val="tx1"/>
                </a:solidFill>
                <a:latin typeface="Cambria" panose="02040503050406030204"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fr-FR" sz="2800" dirty="0" err="1">
                <a:solidFill>
                  <a:srgbClr val="0073CF"/>
                </a:solidFill>
              </a:rPr>
              <a:t>C.E</a:t>
            </a:r>
            <a:r>
              <a:rPr lang="fr-FR" sz="2800" dirty="0">
                <a:solidFill>
                  <a:srgbClr val="0073CF"/>
                </a:solidFill>
              </a:rPr>
              <a:t>., arrêt n° 256.144 du 27 mars 2023, </a:t>
            </a:r>
            <a:r>
              <a:rPr lang="fr-FR" sz="2800" i="1" dirty="0">
                <a:solidFill>
                  <a:srgbClr val="0073CF"/>
                </a:solidFill>
              </a:rPr>
              <a:t>S.A.</a:t>
            </a:r>
            <a:r>
              <a:rPr lang="fr-FR" sz="2800" dirty="0">
                <a:solidFill>
                  <a:srgbClr val="0073CF"/>
                </a:solidFill>
              </a:rPr>
              <a:t> </a:t>
            </a:r>
            <a:r>
              <a:rPr lang="fr-FR" sz="2800" i="1" dirty="0" err="1">
                <a:solidFill>
                  <a:srgbClr val="0073CF"/>
                </a:solidFill>
              </a:rPr>
              <a:t>TPRECUP</a:t>
            </a:r>
            <a:r>
              <a:rPr lang="fr-FR" sz="2800" dirty="0">
                <a:solidFill>
                  <a:srgbClr val="0073CF"/>
                </a:solidFill>
              </a:rPr>
              <a:t> (extrême urgence)</a:t>
            </a:r>
            <a:endParaRPr kumimoji="0" lang="en-US" sz="2800" b="0" i="0" u="none" strike="noStrike" kern="1200" cap="none" spc="0" normalizeH="0" baseline="0" noProof="0" dirty="0">
              <a:ln>
                <a:noFill/>
              </a:ln>
              <a:solidFill>
                <a:srgbClr val="0073CF"/>
              </a:solidFill>
              <a:effectLst/>
              <a:uLnTx/>
              <a:uFillTx/>
              <a:latin typeface="Cambria" panose="02040503050406030204" pitchFamily="18" charset="0"/>
              <a:ea typeface="+mj-ea"/>
              <a:cs typeface="+mj-cs"/>
            </a:endParaRPr>
          </a:p>
        </p:txBody>
      </p:sp>
      <p:sp>
        <p:nvSpPr>
          <p:cNvPr id="8" name="Text Placeholder 1">
            <a:extLst>
              <a:ext uri="{FF2B5EF4-FFF2-40B4-BE49-F238E27FC236}">
                <a16:creationId xmlns:a16="http://schemas.microsoft.com/office/drawing/2014/main" id="{85A8B296-79F2-E038-2388-7175A095AB38}"/>
              </a:ext>
            </a:extLst>
          </p:cNvPr>
          <p:cNvSpPr txBox="1">
            <a:spLocks/>
          </p:cNvSpPr>
          <p:nvPr/>
        </p:nvSpPr>
        <p:spPr>
          <a:xfrm>
            <a:off x="537204" y="435528"/>
            <a:ext cx="7759323" cy="237308"/>
          </a:xfrm>
          <a:prstGeom prst="rect">
            <a:avLst/>
          </a:prstGeom>
        </p:spPr>
        <p:txBody>
          <a:bodyPr vert="horz" lIns="0" tIns="0" rIns="0" bIns="0" spcCol="137160" rtlCol="0">
            <a:noAutofit/>
          </a:bodyPr>
          <a:lstStyle>
            <a:lvl1pPr marL="0" indent="0" algn="l" defTabSz="914400" rtl="0" eaLnBrk="1" latinLnBrk="0" hangingPunct="1">
              <a:lnSpc>
                <a:spcPct val="100000"/>
              </a:lnSpc>
              <a:spcBef>
                <a:spcPts val="1000"/>
              </a:spcBef>
              <a:buClrTx/>
              <a:buFont typeface="Arial" panose="020B0604020202020204" pitchFamily="34" charset="0"/>
              <a:buNone/>
              <a:tabLst/>
              <a:defRPr sz="1200" kern="1200">
                <a:solidFill>
                  <a:schemeClr val="tx2"/>
                </a:solidFill>
                <a:latin typeface="+mn-lt"/>
                <a:ea typeface="+mn-ea"/>
                <a:cs typeface="+mn-cs"/>
              </a:defRPr>
            </a:lvl1pPr>
            <a:lvl2pPr marL="347663" indent="-174625" algn="l" defTabSz="914400" rtl="0" eaLnBrk="1" latinLnBrk="0" hangingPunct="1">
              <a:lnSpc>
                <a:spcPts val="2200"/>
              </a:lnSpc>
              <a:spcBef>
                <a:spcPts val="500"/>
              </a:spcBef>
              <a:buClr>
                <a:schemeClr val="bg2">
                  <a:lumMod val="50000"/>
                </a:schemeClr>
              </a:buClr>
              <a:buFont typeface="Arial" panose="020B0604020202020204" pitchFamily="34" charset="0"/>
              <a:buChar char="•"/>
              <a:tabLst/>
              <a:defRPr sz="1100" kern="1200">
                <a:solidFill>
                  <a:schemeClr val="tx1"/>
                </a:solidFill>
                <a:latin typeface="+mn-lt"/>
                <a:ea typeface="+mn-ea"/>
                <a:cs typeface="+mn-cs"/>
              </a:defRPr>
            </a:lvl2pPr>
            <a:lvl3pPr marL="520700" indent="-173038" algn="l" defTabSz="914400" rtl="0" eaLnBrk="1" latinLnBrk="0" hangingPunct="1">
              <a:lnSpc>
                <a:spcPts val="2200"/>
              </a:lnSpc>
              <a:spcBef>
                <a:spcPts val="500"/>
              </a:spcBef>
              <a:buClr>
                <a:schemeClr val="bg2">
                  <a:lumMod val="75000"/>
                </a:schemeClr>
              </a:buClr>
              <a:buFont typeface="Arial" panose="020B0604020202020204" pitchFamily="34" charset="0"/>
              <a:buChar char="•"/>
              <a:tabLst/>
              <a:defRPr sz="1100" kern="1200">
                <a:solidFill>
                  <a:schemeClr val="tx1"/>
                </a:solidFill>
                <a:latin typeface="+mn-lt"/>
                <a:ea typeface="+mn-ea"/>
                <a:cs typeface="+mn-cs"/>
              </a:defRPr>
            </a:lvl3pPr>
            <a:lvl4pPr marL="685800" indent="-165100"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4pPr>
            <a:lvl5pPr marL="860425" indent="-174625" algn="l" defTabSz="914400" rtl="0" eaLnBrk="1" latinLnBrk="0" hangingPunct="1">
              <a:lnSpc>
                <a:spcPts val="2200"/>
              </a:lnSpc>
              <a:spcBef>
                <a:spcPts val="500"/>
              </a:spcBef>
              <a:buClr>
                <a:schemeClr val="bg1">
                  <a:lumMod val="75000"/>
                </a:schemeClr>
              </a:buClr>
              <a:buFont typeface="Arial" panose="020B0604020202020204" pitchFamily="34" charset="0"/>
              <a:buChar char="•"/>
              <a:tabLst/>
              <a:defRPr sz="1100" kern="1200">
                <a:solidFill>
                  <a:schemeClr val="tx1"/>
                </a:solidFill>
                <a:latin typeface="+mn-lt"/>
                <a:ea typeface="+mn-ea"/>
                <a:cs typeface="+mn-cs"/>
              </a:defRPr>
            </a:lvl5pPr>
            <a:lvl6pPr marL="1035050" indent="-1746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a:solidFill>
                  <a:schemeClr val="tx1"/>
                </a:solidFill>
                <a:latin typeface="+mn-lt"/>
                <a:ea typeface="+mn-ea"/>
                <a:cs typeface="+mn-cs"/>
              </a:defRPr>
            </a:lvl6pPr>
            <a:lvl7pPr marL="1200150" indent="-165100"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7pPr>
            <a:lvl8pPr marL="1373188" indent="-173038"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050" kern="1200" baseline="0">
                <a:solidFill>
                  <a:schemeClr val="tx1"/>
                </a:solidFill>
                <a:latin typeface="+mn-lt"/>
                <a:ea typeface="+mn-ea"/>
                <a:cs typeface="+mn-cs"/>
              </a:defRPr>
            </a:lvl8pPr>
            <a:lvl9pPr marL="1547813" indent="-174625" algn="l" defTabSz="914400" rtl="0" eaLnBrk="1" latinLnBrk="0" hangingPunct="1">
              <a:lnSpc>
                <a:spcPct val="90000"/>
              </a:lnSpc>
              <a:spcBef>
                <a:spcPts val="500"/>
              </a:spcBef>
              <a:buClr>
                <a:schemeClr val="accent5">
                  <a:lumMod val="75000"/>
                </a:schemeClr>
              </a:buClr>
              <a:buFont typeface="Arial" panose="020B0604020202020204" pitchFamily="34" charset="0"/>
              <a:buChar char="•"/>
              <a:tabLst/>
              <a:defRPr sz="1050" kern="1200" baseline="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b="1" dirty="0">
                <a:solidFill>
                  <a:srgbClr val="182440"/>
                </a:solidFill>
                <a:latin typeface="Arial" panose="020B0604020202020204"/>
              </a:rPr>
              <a:t>II. SELECTION</a:t>
            </a:r>
            <a:endParaRPr kumimoji="0" lang="en-US" sz="1200" b="1" i="0" u="none" strike="noStrike" kern="1200" cap="none" spc="0" normalizeH="0" baseline="0" noProof="0" dirty="0">
              <a:ln>
                <a:noFill/>
              </a:ln>
              <a:solidFill>
                <a:srgbClr val="182440"/>
              </a:solidFill>
              <a:effectLst/>
              <a:uLnTx/>
              <a:uFillTx/>
              <a:latin typeface="Arial" panose="020B0604020202020204"/>
              <a:ea typeface="+mn-ea"/>
              <a:cs typeface="+mn-cs"/>
            </a:endParaRPr>
          </a:p>
        </p:txBody>
      </p:sp>
      <p:sp>
        <p:nvSpPr>
          <p:cNvPr id="15" name="Content Placeholder 1">
            <a:extLst>
              <a:ext uri="{FF2B5EF4-FFF2-40B4-BE49-F238E27FC236}">
                <a16:creationId xmlns:a16="http://schemas.microsoft.com/office/drawing/2014/main" id="{6DD949D8-1337-011C-B76A-1E41D5634DF5}"/>
              </a:ext>
            </a:extLst>
          </p:cNvPr>
          <p:cNvSpPr txBox="1">
            <a:spLocks/>
          </p:cNvSpPr>
          <p:nvPr/>
        </p:nvSpPr>
        <p:spPr>
          <a:xfrm>
            <a:off x="910827" y="4460628"/>
            <a:ext cx="10370344" cy="1837835"/>
          </a:xfrm>
          <a:prstGeom prst="rect">
            <a:avLst/>
          </a:prstGeom>
        </p:spPr>
        <p:txBody>
          <a:bodyPr vert="horz" lIns="0" tIns="0" rIns="0" bIns="0" spcCol="137160" rtlCol="0" anchor="t">
            <a:noAutofit/>
          </a:bodyPr>
          <a:lstStyle>
            <a:lvl1pPr marL="230188" indent="-230188" algn="l" defTabSz="914400" rtl="0" eaLnBrk="1" latinLnBrk="0" hangingPunct="1">
              <a:lnSpc>
                <a:spcPct val="1000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ct val="1000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ct val="1000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ct val="1000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a:lstStyle>
          <a:p>
            <a:pPr marL="0" indent="0" hangingPunct="0">
              <a:spcBef>
                <a:spcPts val="0"/>
              </a:spcBef>
              <a:spcAft>
                <a:spcPts val="1200"/>
              </a:spcAft>
              <a:buFont typeface="Arial" panose="020B0604020202020204" pitchFamily="34" charset="0"/>
              <a:buNone/>
            </a:pPr>
            <a:r>
              <a:rPr lang="fr-BE" sz="1400" dirty="0">
                <a:ea typeface="Times New Roman" panose="02020603050405020304" pitchFamily="18" charset="0"/>
              </a:rPr>
              <a:t>« </a:t>
            </a:r>
            <a:r>
              <a:rPr lang="fr-BE" sz="1400" i="1" dirty="0">
                <a:ea typeface="Times New Roman" panose="02020603050405020304" pitchFamily="18" charset="0"/>
              </a:rPr>
              <a:t>Si le pouvoir adjudicateur dispose d’un l</a:t>
            </a:r>
            <a:r>
              <a:rPr lang="fr-BE" sz="1400" b="1" i="1" dirty="0">
                <a:ea typeface="Times New Roman" panose="02020603050405020304" pitchFamily="18" charset="0"/>
              </a:rPr>
              <a:t>arge pouvoir d’appréciation</a:t>
            </a:r>
            <a:r>
              <a:rPr lang="fr-BE" sz="1400" i="1" dirty="0">
                <a:ea typeface="Times New Roman" panose="02020603050405020304" pitchFamily="18" charset="0"/>
              </a:rPr>
              <a:t> pour fi</a:t>
            </a:r>
            <a:r>
              <a:rPr lang="fr-BE" sz="1400" b="1" i="1" dirty="0">
                <a:ea typeface="Times New Roman" panose="02020603050405020304" pitchFamily="18" charset="0"/>
              </a:rPr>
              <a:t>xer les critères de sélection</a:t>
            </a:r>
            <a:r>
              <a:rPr lang="fr-BE" sz="1400" i="1" dirty="0">
                <a:ea typeface="Times New Roman" panose="02020603050405020304" pitchFamily="18" charset="0"/>
              </a:rPr>
              <a:t> et les niveaux d’exigence à atteindre, l’exercice de ce pouvoir est soumis au</a:t>
            </a:r>
            <a:r>
              <a:rPr lang="fr-BE" sz="1400" b="1" i="1" dirty="0">
                <a:latin typeface="Arial"/>
                <a:ea typeface="Cambria"/>
                <a:cs typeface="Arial"/>
              </a:rPr>
              <a:t> respect de certaines conditions</a:t>
            </a:r>
            <a:r>
              <a:rPr lang="fr-BE" sz="1400" i="1" dirty="0">
                <a:ea typeface="Times New Roman" panose="02020603050405020304" pitchFamily="18" charset="0"/>
              </a:rPr>
              <a:t>. Ainsi, l’article 71 de la loi du 17 juin 2016 relative aux marchés publics impose au pouvoir adjudicateur de </a:t>
            </a:r>
            <a:r>
              <a:rPr lang="fr-BE" sz="1400" b="1" i="1" dirty="0">
                <a:ea typeface="Times New Roman" panose="02020603050405020304" pitchFamily="18" charset="0"/>
              </a:rPr>
              <a:t>limiter ces critères</a:t>
            </a:r>
            <a:r>
              <a:rPr lang="fr-BE" sz="1400" i="1" dirty="0">
                <a:ea typeface="Times New Roman" panose="02020603050405020304" pitchFamily="18" charset="0"/>
              </a:rPr>
              <a:t> à ceux qui sont propres à garantir qu’un candidat ou un soumissionnaire dispose des cap</a:t>
            </a:r>
            <a:r>
              <a:rPr lang="fr-BE" sz="1400" b="1" i="1" dirty="0">
                <a:ea typeface="Times New Roman" panose="02020603050405020304" pitchFamily="18" charset="0"/>
              </a:rPr>
              <a:t>acités juridiques, financières, techniques et professionnelles nécessaires </a:t>
            </a:r>
            <a:r>
              <a:rPr lang="fr-BE" sz="1400" i="1" dirty="0">
                <a:ea typeface="Times New Roman" panose="02020603050405020304" pitchFamily="18" charset="0"/>
              </a:rPr>
              <a:t>pour exécuter le marché à attribuer. La disposition légale précitée précise que les critères de sélection doivent être liés et proportionnés à l'objet du marché </a:t>
            </a:r>
            <a:r>
              <a:rPr lang="fr-BE" sz="1400" dirty="0">
                <a:ea typeface="Times New Roman" panose="02020603050405020304" pitchFamily="18" charset="0"/>
              </a:rPr>
              <a:t>»  ; « </a:t>
            </a:r>
            <a:r>
              <a:rPr lang="fr-BE" sz="1400" i="1" dirty="0">
                <a:ea typeface="Times New Roman" panose="02020603050405020304" pitchFamily="18" charset="0"/>
              </a:rPr>
              <a:t>Une fois que les exigences en matière de sélection qualitative ont été annoncées dans l’avis de marché ou les documents du marché, le </a:t>
            </a:r>
            <a:r>
              <a:rPr lang="fr-BE" sz="1400" b="1" i="1" dirty="0">
                <a:ea typeface="Times New Roman" panose="02020603050405020304" pitchFamily="18" charset="0"/>
              </a:rPr>
              <a:t>pouvoir adjudicateur est obligé de s’y tenir</a:t>
            </a:r>
            <a:r>
              <a:rPr lang="fr-BE" sz="1400" i="1" dirty="0">
                <a:ea typeface="Times New Roman" panose="02020603050405020304" pitchFamily="18" charset="0"/>
              </a:rPr>
              <a:t> lorsqu’il vérifie que le candidat ou le soumissionnaire satisfait aux critères de sélection qu’il a préalablement définis </a:t>
            </a:r>
            <a:r>
              <a:rPr lang="fr-BE" sz="1400" dirty="0">
                <a:ea typeface="Times New Roman" panose="02020603050405020304" pitchFamily="18" charset="0"/>
              </a:rPr>
              <a:t>».</a:t>
            </a:r>
            <a:endParaRPr lang="fr-BE" sz="1400" dirty="0">
              <a:ea typeface="Times New Roman" panose="02020603050405020304" pitchFamily="18" charset="0"/>
              <a:cs typeface="Arial"/>
            </a:endParaRPr>
          </a:p>
          <a:p>
            <a:pPr marL="229870" indent="-229870" hangingPunct="0">
              <a:spcBef>
                <a:spcPts val="0"/>
              </a:spcBef>
              <a:spcAft>
                <a:spcPts val="1200"/>
              </a:spcAft>
            </a:pPr>
            <a:endParaRPr lang="fr-BE" sz="1600" dirty="0">
              <a:ea typeface="Times New Roman" panose="02020603050405020304" pitchFamily="18" charset="0"/>
              <a:cs typeface="Arial" panose="020B0604020202020204"/>
            </a:endParaRPr>
          </a:p>
        </p:txBody>
      </p:sp>
      <p:sp>
        <p:nvSpPr>
          <p:cNvPr id="16" name="Rectangle 15">
            <a:extLst>
              <a:ext uri="{FF2B5EF4-FFF2-40B4-BE49-F238E27FC236}">
                <a16:creationId xmlns:a16="http://schemas.microsoft.com/office/drawing/2014/main" id="{88429665-0252-3679-9BC9-C34E4E00D826}"/>
              </a:ext>
            </a:extLst>
          </p:cNvPr>
          <p:cNvSpPr/>
          <p:nvPr/>
        </p:nvSpPr>
        <p:spPr>
          <a:xfrm>
            <a:off x="548640" y="4319337"/>
            <a:ext cx="11125269" cy="1979126"/>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27113150"/>
      </p:ext>
    </p:extLst>
  </p:cSld>
  <p:clrMapOvr>
    <a:masterClrMapping/>
  </p:clrMapOvr>
</p:sld>
</file>

<file path=ppt/theme/theme1.xml><?xml version="1.0" encoding="utf-8"?>
<a:theme xmlns:a="http://schemas.openxmlformats.org/drawingml/2006/main" name="DLA Piper Master">
  <a:themeElements>
    <a:clrScheme name="DLA Piper">
      <a:dk1>
        <a:srgbClr val="182440"/>
      </a:dk1>
      <a:lt1>
        <a:srgbClr val="FFFFFF"/>
      </a:lt1>
      <a:dk2>
        <a:srgbClr val="7B7B7B"/>
      </a:dk2>
      <a:lt2>
        <a:srgbClr val="DEDEDE"/>
      </a:lt2>
      <a:accent1>
        <a:srgbClr val="E52A4F"/>
      </a:accent1>
      <a:accent2>
        <a:srgbClr val="FBBD04"/>
      </a:accent2>
      <a:accent3>
        <a:srgbClr val="D9DA41"/>
      </a:accent3>
      <a:accent4>
        <a:srgbClr val="182440"/>
      </a:accent4>
      <a:accent5>
        <a:srgbClr val="FFFFFF"/>
      </a:accent5>
      <a:accent6>
        <a:srgbClr val="0073CF"/>
      </a:accent6>
      <a:hlink>
        <a:srgbClr val="0073CF"/>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EF95A98A-71FF-414F-B49F-19F5948BA5F1}" vid="{BD709709-C760-4777-BBFA-97122C06B70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20C7E588241D8448D48C772380A2CE2" ma:contentTypeVersion="16" ma:contentTypeDescription="Create a new document." ma:contentTypeScope="" ma:versionID="8f45bdae406f2ffe32755b6c7dd4b65d">
  <xsd:schema xmlns:xsd="http://www.w3.org/2001/XMLSchema" xmlns:xs="http://www.w3.org/2001/XMLSchema" xmlns:p="http://schemas.microsoft.com/office/2006/metadata/properties" xmlns:ns2="0a824a33-970f-4359-8ebc-c693b4b42c36" xmlns:ns3="4b89acd0-2241-409d-b85c-fa6aa93c0a1a" targetNamespace="http://schemas.microsoft.com/office/2006/metadata/properties" ma:root="true" ma:fieldsID="2e1cf0a7406898bacecd1435e365f80b" ns2:_="" ns3:_="">
    <xsd:import namespace="0a824a33-970f-4359-8ebc-c693b4b42c36"/>
    <xsd:import namespace="4b89acd0-2241-409d-b85c-fa6aa93c0a1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824a33-970f-4359-8ebc-c693b4b42c3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16968b4f-f7e8-4b6a-a5e6-ba384c52e728"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b89acd0-2241-409d-b85c-fa6aa93c0a1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47cf5d15-f589-4149-a2a7-7db15c78df00}" ma:internalName="TaxCatchAll" ma:showField="CatchAllData" ma:web="4b89acd0-2241-409d-b85c-fa6aa93c0a1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b89acd0-2241-409d-b85c-fa6aa93c0a1a" xsi:nil="true"/>
    <lcf76f155ced4ddcb4097134ff3c332f xmlns="0a824a33-970f-4359-8ebc-c693b4b42c36">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FAFBF4-5F82-42D3-A68D-755C45788175}">
  <ds:schemaRefs>
    <ds:schemaRef ds:uri="0a824a33-970f-4359-8ebc-c693b4b42c36"/>
    <ds:schemaRef ds:uri="4b89acd0-2241-409d-b85c-fa6aa93c0a1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3633CD6-116B-40D1-BB2E-1A0C4AFEC934}">
  <ds:schemaRefs>
    <ds:schemaRef ds:uri="0a824a33-970f-4359-8ebc-c693b4b42c36"/>
    <ds:schemaRef ds:uri="4b89acd0-2241-409d-b85c-fa6aa93c0a1a"/>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D3BCAE11-38EC-4ECA-9441-288E64AC0A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355</TotalTime>
  <Words>16271</Words>
  <Application>Microsoft Office PowerPoint</Application>
  <PresentationFormat>Widescreen</PresentationFormat>
  <Paragraphs>735</Paragraphs>
  <Slides>87</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87</vt:i4>
      </vt:variant>
    </vt:vector>
  </HeadingPairs>
  <TitlesOfParts>
    <vt:vector size="92" baseType="lpstr">
      <vt:lpstr>Arial</vt:lpstr>
      <vt:lpstr>Calibri</vt:lpstr>
      <vt:lpstr>Cambria</vt:lpstr>
      <vt:lpstr>TimesNewRoman</vt:lpstr>
      <vt:lpstr>DLA Piper Master</vt:lpstr>
      <vt:lpstr>Chronique de jurisprudence des chambres francophones du Conseil d’État en matière de marchés publics</vt:lpstr>
      <vt:lpstr>Introduction</vt:lpstr>
      <vt:lpstr>Table des matières</vt:lpstr>
      <vt:lpstr>PowerPoint Presentation</vt:lpstr>
      <vt:lpstr>I. La prospection</vt:lpstr>
      <vt:lpstr>PowerPoint Presentation</vt:lpstr>
      <vt:lpstr>II. La sélection</vt:lpstr>
      <vt:lpstr>PowerPoint Presentation</vt:lpstr>
      <vt:lpstr>PowerPoint Presentation</vt:lpstr>
      <vt:lpstr>PowerPoint Presentation</vt:lpstr>
      <vt:lpstr>PowerPoint Presentation</vt:lpstr>
      <vt:lpstr>PowerPoint Presentation</vt:lpstr>
      <vt:lpstr>PowerPoint Presentation</vt:lpstr>
      <vt:lpstr>III. La régularité des offres</vt:lpstr>
      <vt:lpstr>III. La régularité des offres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III. La régularité des offres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III. La régularité des offres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III. La régularité des offres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Réponse à la suite d'une demande de précision des prix et des coûts</vt:lpstr>
      <vt:lpstr>PowerPoint Presentation</vt:lpstr>
      <vt:lpstr>PowerPoint Presentation</vt:lpstr>
      <vt:lpstr>PowerPoint Presentation</vt:lpstr>
      <vt:lpstr>III. La régularité des offres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IV. Attribution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DLA Piper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Gauthier Dresse</dc:creator>
  <cp:lastModifiedBy>Bérénice Wathelet</cp:lastModifiedBy>
  <cp:revision>101</cp:revision>
  <cp:lastPrinted>2018-11-14T15:28:25Z</cp:lastPrinted>
  <dcterms:created xsi:type="dcterms:W3CDTF">2023-02-10T16:47:46Z</dcterms:created>
  <dcterms:modified xsi:type="dcterms:W3CDTF">2023-10-19T00:19:29Z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0x010100C20C7E588241D8448D48C772380A2CE2</vt:lpwstr>
  </property>
  <property fmtid="{D5CDD505-2E9C-101B-9397-08002B2CF9AE}" pid="3" name="MediaServiceImageTags">
    <vt:lpwstr/>
  </property>
</Properties>
</file>