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theme/theme10.xml" ContentType="application/vnd.openxmlformats-officedocument.theme+xml"/>
  <Override PartName="/ppt/slideLayouts/slideLayout12.xml" ContentType="application/vnd.openxmlformats-officedocument.presentationml.slideLayout+xml"/>
  <Override PartName="/ppt/theme/theme11.xml" ContentType="application/vnd.openxmlformats-officedocument.theme+xml"/>
  <Override PartName="/ppt/slideLayouts/slideLayout13.xml" ContentType="application/vnd.openxmlformats-officedocument.presentationml.slideLayout+xml"/>
  <Override PartName="/ppt/theme/theme12.xml" ContentType="application/vnd.openxmlformats-officedocument.theme+xml"/>
  <Override PartName="/ppt/slideLayouts/slideLayout14.xml" ContentType="application/vnd.openxmlformats-officedocument.presentationml.slideLayout+xml"/>
  <Override PartName="/ppt/theme/theme13.xml" ContentType="application/vnd.openxmlformats-officedocument.theme+xml"/>
  <Override PartName="/ppt/slideLayouts/slideLayout15.xml" ContentType="application/vnd.openxmlformats-officedocument.presentationml.slideLayout+xml"/>
  <Override PartName="/ppt/theme/theme14.xml" ContentType="application/vnd.openxmlformats-officedocument.theme+xml"/>
  <Override PartName="/ppt/slideLayouts/slideLayout16.xml" ContentType="application/vnd.openxmlformats-officedocument.presentationml.slideLayout+xml"/>
  <Override PartName="/ppt/theme/theme15.xml" ContentType="application/vnd.openxmlformats-officedocument.theme+xml"/>
  <Override PartName="/ppt/slideLayouts/slideLayout17.xml" ContentType="application/vnd.openxmlformats-officedocument.presentationml.slideLayout+xml"/>
  <Override PartName="/ppt/theme/theme16.xml" ContentType="application/vnd.openxmlformats-officedocument.theme+xml"/>
  <Override PartName="/ppt/slideLayouts/slideLayout18.xml" ContentType="application/vnd.openxmlformats-officedocument.presentationml.slideLayout+xml"/>
  <Override PartName="/ppt/theme/theme17.xml" ContentType="application/vnd.openxmlformats-officedocument.theme+xml"/>
  <Override PartName="/ppt/slideLayouts/slideLayout19.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 id="2147483662" r:id="rId2"/>
    <p:sldMasterId id="2147483664" r:id="rId3"/>
    <p:sldMasterId id="2147483666" r:id="rId4"/>
    <p:sldMasterId id="2147483668" r:id="rId5"/>
    <p:sldMasterId id="2147483701" r:id="rId6"/>
    <p:sldMasterId id="2147483673" r:id="rId7"/>
    <p:sldMasterId id="2147483675" r:id="rId8"/>
    <p:sldMasterId id="2147483693" r:id="rId9"/>
    <p:sldMasterId id="2147483695" r:id="rId10"/>
    <p:sldMasterId id="2147483679" r:id="rId11"/>
    <p:sldMasterId id="2147483681" r:id="rId12"/>
    <p:sldMasterId id="2147483685" r:id="rId13"/>
    <p:sldMasterId id="2147483683" r:id="rId14"/>
    <p:sldMasterId id="2147483687" r:id="rId15"/>
    <p:sldMasterId id="2147483689" r:id="rId16"/>
    <p:sldMasterId id="2147483691" r:id="rId17"/>
    <p:sldMasterId id="2147483710" r:id="rId18"/>
  </p:sldMasterIdLst>
  <p:notesMasterIdLst>
    <p:notesMasterId r:id="rId55"/>
  </p:notesMasterIdLst>
  <p:handoutMasterIdLst>
    <p:handoutMasterId r:id="rId56"/>
  </p:handoutMasterIdLst>
  <p:sldIdLst>
    <p:sldId id="311" r:id="rId19"/>
    <p:sldId id="329" r:id="rId20"/>
    <p:sldId id="319" r:id="rId21"/>
    <p:sldId id="325" r:id="rId22"/>
    <p:sldId id="326" r:id="rId23"/>
    <p:sldId id="327" r:id="rId24"/>
    <p:sldId id="328" r:id="rId25"/>
    <p:sldId id="330" r:id="rId26"/>
    <p:sldId id="427" r:id="rId27"/>
    <p:sldId id="293" r:id="rId28"/>
    <p:sldId id="317" r:id="rId29"/>
    <p:sldId id="323" r:id="rId30"/>
    <p:sldId id="324" r:id="rId31"/>
    <p:sldId id="318" r:id="rId32"/>
    <p:sldId id="320" r:id="rId33"/>
    <p:sldId id="331" r:id="rId34"/>
    <p:sldId id="334" r:id="rId35"/>
    <p:sldId id="332" r:id="rId36"/>
    <p:sldId id="335" r:id="rId37"/>
    <p:sldId id="339" r:id="rId38"/>
    <p:sldId id="340" r:id="rId39"/>
    <p:sldId id="341" r:id="rId40"/>
    <p:sldId id="342" r:id="rId41"/>
    <p:sldId id="343" r:id="rId42"/>
    <p:sldId id="321" r:id="rId43"/>
    <p:sldId id="429" r:id="rId44"/>
    <p:sldId id="434" r:id="rId45"/>
    <p:sldId id="344" r:id="rId46"/>
    <p:sldId id="428" r:id="rId47"/>
    <p:sldId id="430" r:id="rId48"/>
    <p:sldId id="431" r:id="rId49"/>
    <p:sldId id="432" r:id="rId50"/>
    <p:sldId id="433" r:id="rId51"/>
    <p:sldId id="435" r:id="rId52"/>
    <p:sldId id="436" r:id="rId53"/>
    <p:sldId id="277" r:id="rId5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0030"/>
    <a:srgbClr val="A11733"/>
    <a:srgbClr val="929000"/>
    <a:srgbClr val="7A81FF"/>
    <a:srgbClr val="D82332"/>
    <a:srgbClr val="88005D"/>
    <a:srgbClr val="76AD1C"/>
    <a:srgbClr val="76800D"/>
    <a:srgbClr val="00214E"/>
    <a:srgbClr val="B3DB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68" autoAdjust="0"/>
    <p:restoredTop sz="94660"/>
  </p:normalViewPr>
  <p:slideViewPr>
    <p:cSldViewPr snapToGrid="0">
      <p:cViewPr varScale="1">
        <p:scale>
          <a:sx n="108" d="100"/>
          <a:sy n="108" d="100"/>
        </p:scale>
        <p:origin x="1552" y="200"/>
      </p:cViewPr>
      <p:guideLst/>
    </p:cSldViewPr>
  </p:slideViewPr>
  <p:notesTextViewPr>
    <p:cViewPr>
      <p:scale>
        <a:sx n="1" d="1"/>
        <a:sy n="1" d="1"/>
      </p:scale>
      <p:origin x="0" y="0"/>
    </p:cViewPr>
  </p:notesText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slide" Target="slides/slide29.xml"/><Relationship Id="rId50" Type="http://schemas.openxmlformats.org/officeDocument/2006/relationships/slide" Target="slides/slide32.xml"/><Relationship Id="rId55" Type="http://schemas.openxmlformats.org/officeDocument/2006/relationships/notesMaster" Target="notesMasters/notes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1.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slide" Target="slides/slide27.xml"/><Relationship Id="rId53" Type="http://schemas.openxmlformats.org/officeDocument/2006/relationships/slide" Target="slides/slide35.xml"/><Relationship Id="rId58" Type="http://schemas.openxmlformats.org/officeDocument/2006/relationships/viewProps" Target="viewProps.xml"/><Relationship Id="rId5" Type="http://schemas.openxmlformats.org/officeDocument/2006/relationships/slideMaster" Target="slideMasters/slideMaster5.xml"/><Relationship Id="rId19"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56"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slide" Target="slides/slide33.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theme" Target="theme/theme1.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presProps" Target="presProps.xml"/><Relationship Id="rId10" Type="http://schemas.openxmlformats.org/officeDocument/2006/relationships/slideMaster" Target="slideMasters/slideMaster10.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E0D188F-EC7D-9345-9194-896E5144A4F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D4A8B891-8C46-DE44-B862-880E13825D7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3CAB03C-AC28-AF45-905E-B5B1A45022A7}" type="datetimeFigureOut">
              <a:rPr lang="fr-FR" smtClean="0"/>
              <a:t>23/11/2022</a:t>
            </a:fld>
            <a:endParaRPr lang="fr-FR"/>
          </a:p>
        </p:txBody>
      </p:sp>
      <p:sp>
        <p:nvSpPr>
          <p:cNvPr id="4" name="Espace réservé du pied de page 3">
            <a:extLst>
              <a:ext uri="{FF2B5EF4-FFF2-40B4-BE49-F238E27FC236}">
                <a16:creationId xmlns:a16="http://schemas.microsoft.com/office/drawing/2014/main" id="{296828B7-F9E5-4840-842C-4FA25BEDD2D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fr-FR"/>
              <a:t>Familles, catéchèse, catéchuménat 
Familles, catéchèse, catéchuménat 
Familles, catéchèse, catéchuménat 
Familles, catéchèse, catéchuménat 
Familles, catéchèse et catéchuménat</a:t>
            </a:r>
          </a:p>
        </p:txBody>
      </p:sp>
      <p:sp>
        <p:nvSpPr>
          <p:cNvPr id="5" name="Espace réservé du numéro de diapositive 4">
            <a:extLst>
              <a:ext uri="{FF2B5EF4-FFF2-40B4-BE49-F238E27FC236}">
                <a16:creationId xmlns:a16="http://schemas.microsoft.com/office/drawing/2014/main" id="{C071C382-1FAF-0142-84A0-BD4B0F63DAE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FB1632C-9146-2E44-B66E-CDBCB63566C3}" type="slidenum">
              <a:rPr lang="fr-FR" smtClean="0"/>
              <a:t>‹N°›</a:t>
            </a:fld>
            <a:endParaRPr lang="fr-FR"/>
          </a:p>
        </p:txBody>
      </p:sp>
    </p:spTree>
    <p:extLst>
      <p:ext uri="{BB962C8B-B14F-4D97-AF65-F5344CB8AC3E}">
        <p14:creationId xmlns:p14="http://schemas.microsoft.com/office/powerpoint/2010/main" val="14956147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22D07A-CB05-4300-AF4F-561D6F0D73D0}" type="datetimeFigureOut">
              <a:rPr lang="fr-BE" smtClean="0"/>
              <a:t>23/11/22</a:t>
            </a:fld>
            <a:endParaRPr lang="fr-BE"/>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fr-BE"/>
              <a:t>Familles, catéchèse, catéchuménat 
Familles, catéchèse, catéchuménat 
Familles, catéchèse, catéchuménat 
Familles, catéchèse, catéchuménat 
Familles, catéchèse et catéchuménat</a:t>
            </a: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EE43A7-9B8D-42F9-8390-0EBA0C53014C}" type="slidenum">
              <a:rPr lang="fr-BE" smtClean="0"/>
              <a:t>‹N°›</a:t>
            </a:fld>
            <a:endParaRPr lang="fr-BE"/>
          </a:p>
        </p:txBody>
      </p:sp>
    </p:spTree>
    <p:extLst>
      <p:ext uri="{BB962C8B-B14F-4D97-AF65-F5344CB8AC3E}">
        <p14:creationId xmlns:p14="http://schemas.microsoft.com/office/powerpoint/2010/main" val="288887378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r>
              <a:rPr lang="fr-BE"/>
              <a:t>Familles, catéchèse, catéchuménat 
Familles, catéchèse, catéchuménat 
Familles, catéchèse, catéchuménat 
Familles, catéchèse, catéchuménat 
Familles, catéchèse et catéchuménat</a:t>
            </a:r>
          </a:p>
        </p:txBody>
      </p:sp>
      <p:sp>
        <p:nvSpPr>
          <p:cNvPr id="5" name="Espace réservé du numéro de diapositive 4"/>
          <p:cNvSpPr>
            <a:spLocks noGrp="1"/>
          </p:cNvSpPr>
          <p:nvPr>
            <p:ph type="sldNum" sz="quarter" idx="5"/>
          </p:nvPr>
        </p:nvSpPr>
        <p:spPr/>
        <p:txBody>
          <a:bodyPr/>
          <a:lstStyle/>
          <a:p>
            <a:fld id="{03EE43A7-9B8D-42F9-8390-0EBA0C53014C}" type="slidenum">
              <a:rPr lang="fr-BE" smtClean="0"/>
              <a:t>26</a:t>
            </a:fld>
            <a:endParaRPr lang="fr-BE"/>
          </a:p>
        </p:txBody>
      </p:sp>
    </p:spTree>
    <p:extLst>
      <p:ext uri="{BB962C8B-B14F-4D97-AF65-F5344CB8AC3E}">
        <p14:creationId xmlns:p14="http://schemas.microsoft.com/office/powerpoint/2010/main" val="473057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r>
              <a:rPr lang="fr-BE"/>
              <a:t>Familles, catéchèse, catéchuménat 
Familles, catéchèse, catéchuménat 
Familles, catéchèse, catéchuménat 
Familles, catéchèse, catéchuménat 
Familles, catéchèse et catéchuménat</a:t>
            </a:r>
          </a:p>
        </p:txBody>
      </p:sp>
      <p:sp>
        <p:nvSpPr>
          <p:cNvPr id="5" name="Espace réservé du numéro de diapositive 4"/>
          <p:cNvSpPr>
            <a:spLocks noGrp="1"/>
          </p:cNvSpPr>
          <p:nvPr>
            <p:ph type="sldNum" sz="quarter" idx="5"/>
          </p:nvPr>
        </p:nvSpPr>
        <p:spPr/>
        <p:txBody>
          <a:bodyPr/>
          <a:lstStyle/>
          <a:p>
            <a:fld id="{03EE43A7-9B8D-42F9-8390-0EBA0C53014C}" type="slidenum">
              <a:rPr lang="fr-BE" smtClean="0"/>
              <a:t>29</a:t>
            </a:fld>
            <a:endParaRPr lang="fr-BE"/>
          </a:p>
        </p:txBody>
      </p:sp>
    </p:spTree>
    <p:extLst>
      <p:ext uri="{BB962C8B-B14F-4D97-AF65-F5344CB8AC3E}">
        <p14:creationId xmlns:p14="http://schemas.microsoft.com/office/powerpoint/2010/main" val="3515665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r>
              <a:rPr lang="fr-BE"/>
              <a:t>Familles, catéchèse, catéchuménat 
Familles, catéchèse, catéchuménat 
Familles, catéchèse, catéchuménat 
Familles, catéchèse, catéchuménat 
Familles, catéchèse et catéchuménat</a:t>
            </a:r>
          </a:p>
        </p:txBody>
      </p:sp>
      <p:sp>
        <p:nvSpPr>
          <p:cNvPr id="5" name="Espace réservé du numéro de diapositive 4"/>
          <p:cNvSpPr>
            <a:spLocks noGrp="1"/>
          </p:cNvSpPr>
          <p:nvPr>
            <p:ph type="sldNum" sz="quarter" idx="5"/>
          </p:nvPr>
        </p:nvSpPr>
        <p:spPr/>
        <p:txBody>
          <a:bodyPr/>
          <a:lstStyle/>
          <a:p>
            <a:fld id="{03EE43A7-9B8D-42F9-8390-0EBA0C53014C}" type="slidenum">
              <a:rPr lang="fr-BE" smtClean="0"/>
              <a:t>31</a:t>
            </a:fld>
            <a:endParaRPr lang="fr-BE"/>
          </a:p>
        </p:txBody>
      </p:sp>
    </p:spTree>
    <p:extLst>
      <p:ext uri="{BB962C8B-B14F-4D97-AF65-F5344CB8AC3E}">
        <p14:creationId xmlns:p14="http://schemas.microsoft.com/office/powerpoint/2010/main" val="1525771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r>
              <a:rPr lang="fr-BE"/>
              <a:t>Familles, catéchèse, catéchuménat 
Familles, catéchèse, catéchuménat 
Familles, catéchèse, catéchuménat 
Familles, catéchèse, catéchuménat 
Familles, catéchèse et catéchuménat</a:t>
            </a:r>
          </a:p>
        </p:txBody>
      </p:sp>
      <p:sp>
        <p:nvSpPr>
          <p:cNvPr id="5" name="Espace réservé du numéro de diapositive 4"/>
          <p:cNvSpPr>
            <a:spLocks noGrp="1"/>
          </p:cNvSpPr>
          <p:nvPr>
            <p:ph type="sldNum" sz="quarter" idx="5"/>
          </p:nvPr>
        </p:nvSpPr>
        <p:spPr/>
        <p:txBody>
          <a:bodyPr/>
          <a:lstStyle/>
          <a:p>
            <a:fld id="{03EE43A7-9B8D-42F9-8390-0EBA0C53014C}" type="slidenum">
              <a:rPr lang="fr-BE" smtClean="0"/>
              <a:t>33</a:t>
            </a:fld>
            <a:endParaRPr lang="fr-BE"/>
          </a:p>
        </p:txBody>
      </p:sp>
    </p:spTree>
    <p:extLst>
      <p:ext uri="{BB962C8B-B14F-4D97-AF65-F5344CB8AC3E}">
        <p14:creationId xmlns:p14="http://schemas.microsoft.com/office/powerpoint/2010/main" val="2778588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r>
              <a:rPr lang="fr-BE"/>
              <a:t>Familles, catéchèse, catéchuménat 
Familles, catéchèse, catéchuménat 
Familles, catéchèse, catéchuménat 
Familles, catéchèse, catéchuménat 
Familles, catéchèse et catéchuménat</a:t>
            </a:r>
          </a:p>
        </p:txBody>
      </p:sp>
      <p:sp>
        <p:nvSpPr>
          <p:cNvPr id="5" name="Espace réservé du numéro de diapositive 4"/>
          <p:cNvSpPr>
            <a:spLocks noGrp="1"/>
          </p:cNvSpPr>
          <p:nvPr>
            <p:ph type="sldNum" sz="quarter" idx="5"/>
          </p:nvPr>
        </p:nvSpPr>
        <p:spPr/>
        <p:txBody>
          <a:bodyPr/>
          <a:lstStyle/>
          <a:p>
            <a:fld id="{03EE43A7-9B8D-42F9-8390-0EBA0C53014C}" type="slidenum">
              <a:rPr lang="fr-BE" smtClean="0"/>
              <a:t>34</a:t>
            </a:fld>
            <a:endParaRPr lang="fr-BE"/>
          </a:p>
        </p:txBody>
      </p:sp>
    </p:spTree>
    <p:extLst>
      <p:ext uri="{BB962C8B-B14F-4D97-AF65-F5344CB8AC3E}">
        <p14:creationId xmlns:p14="http://schemas.microsoft.com/office/powerpoint/2010/main" val="3934097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6734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Espace réservé du texte 19"/>
          <p:cNvSpPr>
            <a:spLocks noGrp="1"/>
          </p:cNvSpPr>
          <p:nvPr>
            <p:ph type="body" sz="quarter" idx="10" hasCustomPrompt="1"/>
          </p:nvPr>
        </p:nvSpPr>
        <p:spPr>
          <a:xfrm>
            <a:off x="4273044" y="6234478"/>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0" name="Espace réservé du texte 21"/>
          <p:cNvSpPr>
            <a:spLocks noGrp="1"/>
          </p:cNvSpPr>
          <p:nvPr>
            <p:ph type="body" sz="quarter" idx="11" hasCustomPrompt="1"/>
          </p:nvPr>
        </p:nvSpPr>
        <p:spPr>
          <a:xfrm>
            <a:off x="8413504" y="6234987"/>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
        <p:nvSpPr>
          <p:cNvPr id="4" name="Espace réservé du texte 3"/>
          <p:cNvSpPr>
            <a:spLocks noGrp="1"/>
          </p:cNvSpPr>
          <p:nvPr>
            <p:ph type="body" sz="quarter" idx="12" hasCustomPrompt="1"/>
          </p:nvPr>
        </p:nvSpPr>
        <p:spPr>
          <a:xfrm>
            <a:off x="946150" y="2073275"/>
            <a:ext cx="7832725" cy="4160838"/>
          </a:xfrm>
          <a:prstGeom prst="rect">
            <a:avLst/>
          </a:prstGeom>
        </p:spPr>
        <p:txBody>
          <a:bodyPr/>
          <a:lstStyle>
            <a:lvl1pPr marL="342900" marR="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a:solidFill>
                  <a:srgbClr val="00214E"/>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Body Arial Regular corps 24 pts</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Aperum</a:t>
            </a:r>
            <a:r>
              <a:rPr lang="fr-BE" dirty="0"/>
              <a:t> </a:t>
            </a:r>
            <a:r>
              <a:rPr lang="fr-BE" dirty="0" err="1"/>
              <a:t>rero</a:t>
            </a:r>
            <a:r>
              <a:rPr lang="fr-BE" dirty="0"/>
              <a:t> con </a:t>
            </a:r>
            <a:r>
              <a:rPr lang="fr-BE" dirty="0" err="1"/>
              <a:t>pedi</a:t>
            </a:r>
            <a:r>
              <a:rPr lang="fr-BE" dirty="0"/>
              <a:t> </a:t>
            </a:r>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voloren</a:t>
            </a:r>
            <a:r>
              <a:rPr lang="fr-BE" dirty="0"/>
              <a:t> </a:t>
            </a:r>
            <a:r>
              <a:rPr lang="fr-BE" dirty="0" err="1"/>
              <a:t>imaionsequi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Untoria</a:t>
            </a:r>
            <a:r>
              <a:rPr lang="fr-BE" dirty="0"/>
              <a:t> </a:t>
            </a:r>
            <a:r>
              <a:rPr lang="fr-BE" dirty="0" err="1"/>
              <a:t>eremquo</a:t>
            </a:r>
            <a:r>
              <a:rPr lang="fr-BE" dirty="0"/>
              <a:t> </a:t>
            </a:r>
            <a:r>
              <a:rPr lang="fr-BE" dirty="0" err="1"/>
              <a:t>ssimi</a:t>
            </a:r>
            <a:r>
              <a:rPr lang="fr-BE" dirty="0"/>
              <a:t>, </a:t>
            </a:r>
            <a:r>
              <a:rPr lang="fr-BE" dirty="0" err="1"/>
              <a:t>consequ</a:t>
            </a:r>
            <a:r>
              <a:rPr lang="fr-BE" dirty="0"/>
              <a:t> </a:t>
            </a:r>
            <a:r>
              <a:rPr lang="fr-BE" dirty="0" err="1"/>
              <a:t>aspiderum</a:t>
            </a:r>
            <a:r>
              <a:rPr lang="fr-BE" dirty="0"/>
              <a:t> </a:t>
            </a:r>
            <a:r>
              <a:rPr lang="fr-BE" dirty="0" err="1"/>
              <a:t>facipsunt</a:t>
            </a:r>
            <a:r>
              <a:rPr lang="fr-BE" dirty="0"/>
              <a:t> </a:t>
            </a:r>
            <a:r>
              <a:rPr lang="fr-BE" dirty="0" err="1"/>
              <a:t>fuga</a:t>
            </a:r>
            <a:r>
              <a:rPr lang="fr-BE" dirty="0"/>
              <a:t>. </a:t>
            </a:r>
            <a:r>
              <a:rPr lang="fr-BE" dirty="0" err="1"/>
              <a:t>Bero</a:t>
            </a:r>
            <a:r>
              <a:rPr lang="fr-BE" dirty="0"/>
              <a:t> ide </a:t>
            </a:r>
            <a:r>
              <a:rPr lang="fr-BE" dirty="0" err="1"/>
              <a:t>porepera</a:t>
            </a:r>
            <a:r>
              <a:rPr lang="fr-BE" dirty="0"/>
              <a:t> </a:t>
            </a:r>
            <a:r>
              <a:rPr lang="fr-BE" dirty="0" err="1"/>
              <a:t>quam</a:t>
            </a:r>
            <a:r>
              <a:rPr lang="fr-BE" dirty="0"/>
              <a:t> </a:t>
            </a:r>
            <a:r>
              <a:rPr lang="fr-BE" dirty="0" err="1"/>
              <a:t>doluptur</a:t>
            </a:r>
            <a:r>
              <a:rPr lang="fr-BE" dirty="0"/>
              <a:t>?</a:t>
            </a:r>
          </a:p>
          <a:p>
            <a:pPr lvl="0"/>
            <a:endParaRPr lang="fr-BE" dirty="0"/>
          </a:p>
        </p:txBody>
      </p:sp>
    </p:spTree>
    <p:extLst>
      <p:ext uri="{BB962C8B-B14F-4D97-AF65-F5344CB8AC3E}">
        <p14:creationId xmlns:p14="http://schemas.microsoft.com/office/powerpoint/2010/main" val="1854970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Espace réservé du texte 19"/>
          <p:cNvSpPr>
            <a:spLocks noGrp="1"/>
          </p:cNvSpPr>
          <p:nvPr>
            <p:ph type="body" sz="quarter" idx="10" hasCustomPrompt="1"/>
          </p:nvPr>
        </p:nvSpPr>
        <p:spPr>
          <a:xfrm>
            <a:off x="4273044" y="6234478"/>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0" name="Espace réservé du texte 21"/>
          <p:cNvSpPr>
            <a:spLocks noGrp="1"/>
          </p:cNvSpPr>
          <p:nvPr>
            <p:ph type="body" sz="quarter" idx="11" hasCustomPrompt="1"/>
          </p:nvPr>
        </p:nvSpPr>
        <p:spPr>
          <a:xfrm>
            <a:off x="8413504" y="6234987"/>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
        <p:nvSpPr>
          <p:cNvPr id="5" name="Espace réservé du texte 7"/>
          <p:cNvSpPr>
            <a:spLocks noGrp="1"/>
          </p:cNvSpPr>
          <p:nvPr>
            <p:ph type="body" sz="quarter" idx="12" hasCustomPrompt="1"/>
          </p:nvPr>
        </p:nvSpPr>
        <p:spPr>
          <a:xfrm>
            <a:off x="971600" y="2048336"/>
            <a:ext cx="3600000" cy="4402863"/>
          </a:xfrm>
          <a:prstGeom prst="rect">
            <a:avLst/>
          </a:prstGeom>
        </p:spPr>
        <p:txBody>
          <a:bodyPr/>
          <a:lstStyle>
            <a:lvl1pPr marL="342900" indent="-342900">
              <a:buFont typeface="+mj-lt"/>
              <a:buAutoNum type="arabicPeriod"/>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r>
              <a:rPr lang="fr-BE" dirty="0" err="1"/>
              <a:t>Tiatusandunt</a:t>
            </a:r>
            <a:r>
              <a:rPr lang="fr-BE" dirty="0"/>
              <a:t> </a:t>
            </a:r>
            <a:r>
              <a:rPr lang="fr-BE" dirty="0" err="1"/>
              <a:t>illecta</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Quos</a:t>
            </a:r>
            <a:r>
              <a:rPr lang="fr-BE" dirty="0"/>
              <a:t> </a:t>
            </a:r>
            <a:r>
              <a:rPr lang="fr-BE" dirty="0" err="1"/>
              <a:t>sam</a:t>
            </a:r>
            <a:r>
              <a:rPr lang="fr-BE" dirty="0"/>
              <a:t> </a:t>
            </a:r>
            <a:r>
              <a:rPr lang="fr-BE" dirty="0" err="1"/>
              <a:t>aut</a:t>
            </a:r>
            <a:r>
              <a:rPr lang="fr-BE" dirty="0"/>
              <a:t> </a:t>
            </a:r>
            <a:r>
              <a:rPr lang="fr-BE" dirty="0" err="1"/>
              <a:t>quidusam</a:t>
            </a:r>
            <a:r>
              <a:rPr lang="fr-BE" dirty="0"/>
              <a:t> </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br>
              <a:rPr lang="fr-BE" dirty="0"/>
            </a:br>
            <a:r>
              <a:rPr lang="fr-BE" dirty="0" err="1"/>
              <a:t>Tiatusandunt</a:t>
            </a:r>
            <a:r>
              <a:rPr lang="fr-BE" dirty="0"/>
              <a:t> </a:t>
            </a:r>
            <a:r>
              <a:rPr lang="fr-BE" dirty="0" err="1"/>
              <a:t>illecta</a:t>
            </a:r>
            <a:endParaRPr lang="fr-BE" dirty="0"/>
          </a:p>
          <a:p>
            <a:pPr lvl="0"/>
            <a:endParaRPr lang="fr-BE" dirty="0"/>
          </a:p>
        </p:txBody>
      </p:sp>
      <p:sp>
        <p:nvSpPr>
          <p:cNvPr id="6" name="Espace réservé du texte 7"/>
          <p:cNvSpPr>
            <a:spLocks noGrp="1"/>
          </p:cNvSpPr>
          <p:nvPr>
            <p:ph type="body" sz="quarter" idx="13" hasCustomPrompt="1"/>
          </p:nvPr>
        </p:nvSpPr>
        <p:spPr>
          <a:xfrm>
            <a:off x="5040000" y="2048336"/>
            <a:ext cx="3600000" cy="4402863"/>
          </a:xfrm>
          <a:prstGeom prst="rect">
            <a:avLst/>
          </a:prstGeom>
        </p:spPr>
        <p:txBody>
          <a:bodyPr/>
          <a:lstStyle>
            <a:lvl1pPr marL="342900" indent="-342900">
              <a:buFont typeface="+mj-lt"/>
              <a:buAutoNum type="arabicPeriod" startAt="4"/>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p:txBody>
      </p:sp>
    </p:spTree>
    <p:extLst>
      <p:ext uri="{BB962C8B-B14F-4D97-AF65-F5344CB8AC3E}">
        <p14:creationId xmlns:p14="http://schemas.microsoft.com/office/powerpoint/2010/main" val="15348123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10"/>
          <p:cNvSpPr>
            <a:spLocks noGrp="1"/>
          </p:cNvSpPr>
          <p:nvPr>
            <p:ph type="pic" sz="quarter" idx="10"/>
          </p:nvPr>
        </p:nvSpPr>
        <p:spPr>
          <a:xfrm>
            <a:off x="1008000" y="2048336"/>
            <a:ext cx="3456000" cy="4114863"/>
          </a:xfrm>
          <a:prstGeom prst="rect">
            <a:avLst/>
          </a:prstGeom>
        </p:spPr>
        <p:txBody>
          <a:bodyPr/>
          <a:lstStyle/>
          <a:p>
            <a:endParaRPr lang="fr-BE"/>
          </a:p>
        </p:txBody>
      </p:sp>
      <p:sp>
        <p:nvSpPr>
          <p:cNvPr id="8" name="Espace réservé pour une image  10"/>
          <p:cNvSpPr>
            <a:spLocks noGrp="1"/>
          </p:cNvSpPr>
          <p:nvPr>
            <p:ph type="pic" sz="quarter" idx="11"/>
          </p:nvPr>
        </p:nvSpPr>
        <p:spPr>
          <a:xfrm>
            <a:off x="4680012" y="2048336"/>
            <a:ext cx="3456000" cy="4114863"/>
          </a:xfrm>
          <a:prstGeom prst="rect">
            <a:avLst/>
          </a:prstGeom>
        </p:spPr>
        <p:txBody>
          <a:bodyPr/>
          <a:lstStyle/>
          <a:p>
            <a:endParaRPr lang="fr-BE"/>
          </a:p>
        </p:txBody>
      </p:sp>
    </p:spTree>
    <p:extLst>
      <p:ext uri="{BB962C8B-B14F-4D97-AF65-F5344CB8AC3E}">
        <p14:creationId xmlns:p14="http://schemas.microsoft.com/office/powerpoint/2010/main" val="3929548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1"/>
          <p:cNvSpPr>
            <a:spLocks noGrp="1"/>
          </p:cNvSpPr>
          <p:nvPr>
            <p:ph type="pic" sz="quarter" idx="10"/>
          </p:nvPr>
        </p:nvSpPr>
        <p:spPr>
          <a:xfrm>
            <a:off x="1006475" y="2178242"/>
            <a:ext cx="3327397" cy="1823808"/>
          </a:xfrm>
          <a:prstGeom prst="rect">
            <a:avLst/>
          </a:prstGeom>
        </p:spPr>
        <p:txBody>
          <a:bodyPr/>
          <a:lstStyle/>
          <a:p>
            <a:endParaRPr lang="fr-BE"/>
          </a:p>
        </p:txBody>
      </p:sp>
      <p:sp>
        <p:nvSpPr>
          <p:cNvPr id="5" name="Espace réservé pour une image  11"/>
          <p:cNvSpPr>
            <a:spLocks noGrp="1"/>
          </p:cNvSpPr>
          <p:nvPr>
            <p:ph type="pic" sz="quarter" idx="11"/>
          </p:nvPr>
        </p:nvSpPr>
        <p:spPr>
          <a:xfrm>
            <a:off x="4679391" y="2176674"/>
            <a:ext cx="3327397" cy="1823808"/>
          </a:xfrm>
          <a:prstGeom prst="rect">
            <a:avLst/>
          </a:prstGeom>
        </p:spPr>
        <p:txBody>
          <a:bodyPr/>
          <a:lstStyle/>
          <a:p>
            <a:endParaRPr lang="fr-BE"/>
          </a:p>
        </p:txBody>
      </p:sp>
      <p:sp>
        <p:nvSpPr>
          <p:cNvPr id="6" name="Espace réservé pour une image  11"/>
          <p:cNvSpPr>
            <a:spLocks noGrp="1"/>
          </p:cNvSpPr>
          <p:nvPr>
            <p:ph type="pic" sz="quarter" idx="12"/>
          </p:nvPr>
        </p:nvSpPr>
        <p:spPr>
          <a:xfrm>
            <a:off x="1007604" y="4344497"/>
            <a:ext cx="3327397" cy="1823808"/>
          </a:xfrm>
          <a:prstGeom prst="rect">
            <a:avLst/>
          </a:prstGeom>
        </p:spPr>
        <p:txBody>
          <a:bodyPr/>
          <a:lstStyle/>
          <a:p>
            <a:endParaRPr lang="fr-BE"/>
          </a:p>
        </p:txBody>
      </p:sp>
      <p:sp>
        <p:nvSpPr>
          <p:cNvPr id="9" name="Espace réservé pour une image  11"/>
          <p:cNvSpPr>
            <a:spLocks noGrp="1"/>
          </p:cNvSpPr>
          <p:nvPr>
            <p:ph type="pic" sz="quarter" idx="13"/>
          </p:nvPr>
        </p:nvSpPr>
        <p:spPr>
          <a:xfrm>
            <a:off x="4680012" y="4346257"/>
            <a:ext cx="3327397" cy="1823808"/>
          </a:xfrm>
          <a:prstGeom prst="rect">
            <a:avLst/>
          </a:prstGeom>
        </p:spPr>
        <p:txBody>
          <a:bodyPr/>
          <a:lstStyle/>
          <a:p>
            <a:endParaRPr lang="fr-BE"/>
          </a:p>
        </p:txBody>
      </p:sp>
    </p:spTree>
    <p:extLst>
      <p:ext uri="{BB962C8B-B14F-4D97-AF65-F5344CB8AC3E}">
        <p14:creationId xmlns:p14="http://schemas.microsoft.com/office/powerpoint/2010/main" val="69468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827584" y="2048336"/>
            <a:ext cx="7855373" cy="4116967"/>
          </a:xfrm>
          <a:prstGeom prst="rect">
            <a:avLst/>
          </a:prstGeom>
        </p:spPr>
        <p:txBody>
          <a:bodyPr/>
          <a:lstStyle/>
          <a:p>
            <a:endParaRPr lang="fr-BE"/>
          </a:p>
        </p:txBody>
      </p:sp>
    </p:spTree>
    <p:extLst>
      <p:ext uri="{BB962C8B-B14F-4D97-AF65-F5344CB8AC3E}">
        <p14:creationId xmlns:p14="http://schemas.microsoft.com/office/powerpoint/2010/main" val="18669589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9"/>
          <p:cNvSpPr>
            <a:spLocks noGrp="1"/>
          </p:cNvSpPr>
          <p:nvPr>
            <p:ph type="pic" sz="quarter" idx="10"/>
          </p:nvPr>
        </p:nvSpPr>
        <p:spPr>
          <a:xfrm>
            <a:off x="4644000" y="2120792"/>
            <a:ext cx="3528000" cy="4042407"/>
          </a:xfrm>
          <a:prstGeom prst="rect">
            <a:avLst/>
          </a:prstGeom>
        </p:spPr>
        <p:txBody>
          <a:bodyPr/>
          <a:lstStyle/>
          <a:p>
            <a:endParaRPr lang="fr-BE"/>
          </a:p>
        </p:txBody>
      </p:sp>
      <p:sp>
        <p:nvSpPr>
          <p:cNvPr id="8" name="Espace réservé du texte 11"/>
          <p:cNvSpPr>
            <a:spLocks noGrp="1"/>
          </p:cNvSpPr>
          <p:nvPr>
            <p:ph type="body" sz="quarter" idx="11" hasCustomPrompt="1"/>
          </p:nvPr>
        </p:nvSpPr>
        <p:spPr>
          <a:xfrm>
            <a:off x="827584" y="3355782"/>
            <a:ext cx="3537959" cy="1572426"/>
          </a:xfrm>
          <a:prstGeom prst="rect">
            <a:avLst/>
          </a:prstGeom>
        </p:spPr>
        <p:txBody>
          <a:bodyPr/>
          <a:lstStyle>
            <a:lvl1pPr marL="0" marR="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sz="3400" baseline="0">
                <a:solidFill>
                  <a:srgbClr val="00214E"/>
                </a:solidFill>
                <a:latin typeface="Arial" panose="020B0604020202020204" pitchFamily="34" charset="0"/>
                <a:cs typeface="Arial" panose="020B0604020202020204" pitchFamily="34" charset="0"/>
              </a:defRPr>
            </a:lvl1pPr>
          </a:lstStyle>
          <a:p>
            <a:pPr lvl="0"/>
            <a:r>
              <a:rPr lang="fr-BE" dirty="0" err="1"/>
              <a:t>Musdandis</a:t>
            </a:r>
            <a:r>
              <a:rPr lang="fr-BE" dirty="0"/>
              <a:t> </a:t>
            </a:r>
            <a:r>
              <a:rPr lang="fr-BE" dirty="0" err="1"/>
              <a:t>dolentia</a:t>
            </a:r>
            <a:r>
              <a:rPr lang="fr-BE" dirty="0"/>
              <a:t> qui </a:t>
            </a:r>
            <a:r>
              <a:rPr lang="fr-BE" dirty="0" err="1"/>
              <a:t>ditat</a:t>
            </a:r>
            <a:endParaRPr lang="fr-BE" dirty="0"/>
          </a:p>
          <a:p>
            <a:pPr lvl="0"/>
            <a:endParaRPr lang="fr-BE" dirty="0"/>
          </a:p>
        </p:txBody>
      </p:sp>
    </p:spTree>
    <p:extLst>
      <p:ext uri="{BB962C8B-B14F-4D97-AF65-F5344CB8AC3E}">
        <p14:creationId xmlns:p14="http://schemas.microsoft.com/office/powerpoint/2010/main" val="3989951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3"/>
          <p:cNvSpPr>
            <a:spLocks noGrp="1"/>
          </p:cNvSpPr>
          <p:nvPr>
            <p:ph type="pic" sz="quarter" idx="10"/>
          </p:nvPr>
        </p:nvSpPr>
        <p:spPr>
          <a:xfrm>
            <a:off x="1499839" y="1857628"/>
            <a:ext cx="3288343" cy="2112536"/>
          </a:xfrm>
          <a:prstGeom prst="rect">
            <a:avLst/>
          </a:prstGeom>
        </p:spPr>
        <p:txBody>
          <a:bodyPr/>
          <a:lstStyle/>
          <a:p>
            <a:endParaRPr lang="fr-BE"/>
          </a:p>
        </p:txBody>
      </p:sp>
      <p:sp>
        <p:nvSpPr>
          <p:cNvPr id="5" name="Espace réservé pour une image  13"/>
          <p:cNvSpPr>
            <a:spLocks noGrp="1"/>
          </p:cNvSpPr>
          <p:nvPr>
            <p:ph type="pic" sz="quarter" idx="11"/>
          </p:nvPr>
        </p:nvSpPr>
        <p:spPr>
          <a:xfrm>
            <a:off x="5033464" y="4196056"/>
            <a:ext cx="3288343" cy="2112536"/>
          </a:xfrm>
          <a:prstGeom prst="rect">
            <a:avLst/>
          </a:prstGeom>
        </p:spPr>
        <p:txBody>
          <a:bodyPr/>
          <a:lstStyle/>
          <a:p>
            <a:endParaRPr lang="fr-BE" dirty="0"/>
          </a:p>
        </p:txBody>
      </p:sp>
      <p:sp>
        <p:nvSpPr>
          <p:cNvPr id="6" name="Espace réservé du texte 16"/>
          <p:cNvSpPr>
            <a:spLocks noGrp="1"/>
          </p:cNvSpPr>
          <p:nvPr>
            <p:ph type="body" sz="quarter" idx="12" hasCustomPrompt="1"/>
          </p:nvPr>
        </p:nvSpPr>
        <p:spPr>
          <a:xfrm>
            <a:off x="5033464" y="1854028"/>
            <a:ext cx="3288343" cy="2112043"/>
          </a:xfrm>
          <a:prstGeom prst="rect">
            <a:avLst/>
          </a:prstGeom>
        </p:spPr>
        <p:txBody>
          <a:bodyPr/>
          <a:lstStyle>
            <a:lvl1pPr marL="0" indent="0">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a:t>
            </a:r>
            <a:r>
              <a:rPr lang="fr-BE" dirty="0" err="1"/>
              <a:t>rectem</a:t>
            </a:r>
            <a:r>
              <a:rPr lang="fr-BE" dirty="0"/>
              <a:t>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
        <p:nvSpPr>
          <p:cNvPr id="9" name="Espace réservé du texte 16"/>
          <p:cNvSpPr>
            <a:spLocks noGrp="1"/>
          </p:cNvSpPr>
          <p:nvPr>
            <p:ph type="body" sz="quarter" idx="13" hasCustomPrompt="1"/>
          </p:nvPr>
        </p:nvSpPr>
        <p:spPr>
          <a:xfrm>
            <a:off x="1499380" y="4194312"/>
            <a:ext cx="3288343" cy="2112043"/>
          </a:xfrm>
          <a:prstGeom prst="rect">
            <a:avLst/>
          </a:prstGeom>
        </p:spPr>
        <p:txBody>
          <a:bodyPr/>
          <a:lstStyle>
            <a:lvl1pPr marL="0" indent="0" algn="r">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rectem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Tree>
    <p:extLst>
      <p:ext uri="{BB962C8B-B14F-4D97-AF65-F5344CB8AC3E}">
        <p14:creationId xmlns:p14="http://schemas.microsoft.com/office/powerpoint/2010/main" val="5184918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Espace réservé du texte 19"/>
          <p:cNvSpPr>
            <a:spLocks noGrp="1"/>
          </p:cNvSpPr>
          <p:nvPr>
            <p:ph type="body" sz="quarter" idx="11" hasCustomPrompt="1"/>
          </p:nvPr>
        </p:nvSpPr>
        <p:spPr>
          <a:xfrm>
            <a:off x="1023786" y="2988654"/>
            <a:ext cx="7332358" cy="933866"/>
          </a:xfrm>
          <a:prstGeom prst="rect">
            <a:avLst/>
          </a:prstGeom>
        </p:spPr>
        <p:txBody>
          <a:bodyPr/>
          <a:lstStyle>
            <a:lvl1pPr marL="0" indent="0" algn="ctr">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Merci</a:t>
            </a:r>
          </a:p>
        </p:txBody>
      </p:sp>
    </p:spTree>
    <p:extLst>
      <p:ext uri="{BB962C8B-B14F-4D97-AF65-F5344CB8AC3E}">
        <p14:creationId xmlns:p14="http://schemas.microsoft.com/office/powerpoint/2010/main" val="10442557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30449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9656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4794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3215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texte 19"/>
          <p:cNvSpPr>
            <a:spLocks noGrp="1"/>
          </p:cNvSpPr>
          <p:nvPr>
            <p:ph type="body" sz="quarter" idx="10" hasCustomPrompt="1"/>
          </p:nvPr>
        </p:nvSpPr>
        <p:spPr>
          <a:xfrm>
            <a:off x="4273044" y="6234478"/>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0" name="Espace réservé du texte 21"/>
          <p:cNvSpPr>
            <a:spLocks noGrp="1"/>
          </p:cNvSpPr>
          <p:nvPr>
            <p:ph type="body" sz="quarter" idx="11" hasCustomPrompt="1"/>
          </p:nvPr>
        </p:nvSpPr>
        <p:spPr>
          <a:xfrm>
            <a:off x="8413504" y="6234987"/>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extLst>
      <p:ext uri="{BB962C8B-B14F-4D97-AF65-F5344CB8AC3E}">
        <p14:creationId xmlns:p14="http://schemas.microsoft.com/office/powerpoint/2010/main" val="1170645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008062" y="2068082"/>
            <a:ext cx="8135937" cy="4789918"/>
          </a:xfrm>
          <a:prstGeom prst="rect">
            <a:avLst/>
          </a:prstGeom>
        </p:spPr>
        <p:txBody>
          <a:bodyPr/>
          <a:lstStyle/>
          <a:p>
            <a:endParaRPr lang="fr-BE" dirty="0"/>
          </a:p>
        </p:txBody>
      </p:sp>
      <p:sp>
        <p:nvSpPr>
          <p:cNvPr id="6" name="Espace réservé du texte 19"/>
          <p:cNvSpPr>
            <a:spLocks noGrp="1"/>
          </p:cNvSpPr>
          <p:nvPr>
            <p:ph type="body" sz="quarter" idx="13"/>
          </p:nvPr>
        </p:nvSpPr>
        <p:spPr>
          <a:xfrm>
            <a:off x="1619672" y="4869160"/>
            <a:ext cx="4932548" cy="1548172"/>
          </a:xfrm>
          <a:prstGeom prst="rect">
            <a:avLst/>
          </a:prstGeom>
          <a:solidFill>
            <a:srgbClr val="B50030">
              <a:alpha val="78824"/>
            </a:srgbClr>
          </a:solidFill>
        </p:spPr>
        <p:txBody>
          <a:bodyPr/>
          <a:lstStyle>
            <a:lvl1pPr marL="0" indent="0" algn="l">
              <a:buNone/>
              <a:tabLst>
                <a:tab pos="179388" algn="l"/>
              </a:tabLst>
              <a:defRPr sz="2800" b="1" baseline="0">
                <a:ln>
                  <a:noFill/>
                </a:ln>
                <a:noFill/>
                <a:latin typeface="Arial" panose="020B0604020202020204" pitchFamily="34" charset="0"/>
                <a:cs typeface="Arial" panose="020B0604020202020204" pitchFamily="34" charset="0"/>
              </a:defRPr>
            </a:lvl1pPr>
          </a:lstStyle>
          <a:p>
            <a:pPr lvl="0"/>
            <a:endParaRPr lang="fr-BE" dirty="0"/>
          </a:p>
        </p:txBody>
      </p:sp>
      <p:sp>
        <p:nvSpPr>
          <p:cNvPr id="9" name="Espace réservé du texte 19"/>
          <p:cNvSpPr>
            <a:spLocks noGrp="1"/>
          </p:cNvSpPr>
          <p:nvPr>
            <p:ph type="body" sz="quarter" idx="11" hasCustomPrompt="1"/>
          </p:nvPr>
        </p:nvSpPr>
        <p:spPr>
          <a:xfrm>
            <a:off x="1692002" y="5096487"/>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11" name="Espace réservé du texte 19"/>
          <p:cNvSpPr>
            <a:spLocks noGrp="1"/>
          </p:cNvSpPr>
          <p:nvPr>
            <p:ph type="body" sz="quarter" idx="12" hasCustomPrompt="1"/>
          </p:nvPr>
        </p:nvSpPr>
        <p:spPr>
          <a:xfrm>
            <a:off x="1692002" y="5539714"/>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extLst>
      <p:ext uri="{BB962C8B-B14F-4D97-AF65-F5344CB8AC3E}">
        <p14:creationId xmlns:p14="http://schemas.microsoft.com/office/powerpoint/2010/main" val="2180280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Espace réservé du texte 19"/>
          <p:cNvSpPr>
            <a:spLocks noGrp="1"/>
          </p:cNvSpPr>
          <p:nvPr>
            <p:ph type="body" sz="quarter" idx="11" hasCustomPrompt="1"/>
          </p:nvPr>
        </p:nvSpPr>
        <p:spPr>
          <a:xfrm>
            <a:off x="1298895" y="5742864"/>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10" name="Espace réservé du texte 19"/>
          <p:cNvSpPr>
            <a:spLocks noGrp="1"/>
          </p:cNvSpPr>
          <p:nvPr>
            <p:ph type="body" sz="quarter" idx="12" hasCustomPrompt="1"/>
          </p:nvPr>
        </p:nvSpPr>
        <p:spPr>
          <a:xfrm>
            <a:off x="1298895" y="6186091"/>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extLst>
      <p:ext uri="{BB962C8B-B14F-4D97-AF65-F5344CB8AC3E}">
        <p14:creationId xmlns:p14="http://schemas.microsoft.com/office/powerpoint/2010/main" val="2617713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Espace réservé du texte 19"/>
          <p:cNvSpPr>
            <a:spLocks noGrp="1"/>
          </p:cNvSpPr>
          <p:nvPr>
            <p:ph type="body" sz="quarter" idx="11" hasCustomPrompt="1"/>
          </p:nvPr>
        </p:nvSpPr>
        <p:spPr>
          <a:xfrm>
            <a:off x="1298895" y="5742864"/>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10" name="Espace réservé du texte 19"/>
          <p:cNvSpPr>
            <a:spLocks noGrp="1"/>
          </p:cNvSpPr>
          <p:nvPr>
            <p:ph type="body" sz="quarter" idx="12" hasCustomPrompt="1"/>
          </p:nvPr>
        </p:nvSpPr>
        <p:spPr>
          <a:xfrm>
            <a:off x="1298895" y="6186091"/>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
        <p:nvSpPr>
          <p:cNvPr id="7" name="Espace réservé pour une image  2"/>
          <p:cNvSpPr>
            <a:spLocks noGrp="1"/>
          </p:cNvSpPr>
          <p:nvPr>
            <p:ph type="pic" sz="quarter" idx="19"/>
          </p:nvPr>
        </p:nvSpPr>
        <p:spPr>
          <a:xfrm>
            <a:off x="7878763" y="427290"/>
            <a:ext cx="843756" cy="837948"/>
          </a:xfrm>
          <a:prstGeom prst="rect">
            <a:avLst/>
          </a:prstGeom>
        </p:spPr>
        <p:txBody>
          <a:bodyPr/>
          <a:lstStyle>
            <a:lvl1pPr marL="179388" indent="-179388">
              <a:defRPr sz="1400"/>
            </a:lvl1pPr>
          </a:lstStyle>
          <a:p>
            <a:endParaRPr lang="fr-BE" dirty="0"/>
          </a:p>
        </p:txBody>
      </p:sp>
    </p:spTree>
    <p:extLst>
      <p:ext uri="{BB962C8B-B14F-4D97-AF65-F5344CB8AC3E}">
        <p14:creationId xmlns:p14="http://schemas.microsoft.com/office/powerpoint/2010/main" val="3825508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Espace réservé du texte 19"/>
          <p:cNvSpPr>
            <a:spLocks noGrp="1"/>
          </p:cNvSpPr>
          <p:nvPr>
            <p:ph type="body" sz="quarter" idx="11" hasCustomPrompt="1"/>
          </p:nvPr>
        </p:nvSpPr>
        <p:spPr>
          <a:xfrm>
            <a:off x="1023786" y="2988654"/>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	Titre du chapitre</a:t>
            </a:r>
          </a:p>
        </p:txBody>
      </p:sp>
    </p:spTree>
    <p:extLst>
      <p:ext uri="{BB962C8B-B14F-4D97-AF65-F5344CB8AC3E}">
        <p14:creationId xmlns:p14="http://schemas.microsoft.com/office/powerpoint/2010/main" val="3680794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Espace réservé du texte 19"/>
          <p:cNvSpPr>
            <a:spLocks noGrp="1"/>
          </p:cNvSpPr>
          <p:nvPr>
            <p:ph type="body" sz="quarter" idx="10" hasCustomPrompt="1"/>
          </p:nvPr>
        </p:nvSpPr>
        <p:spPr>
          <a:xfrm>
            <a:off x="4273044" y="6234478"/>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1" name="Espace réservé du texte 21"/>
          <p:cNvSpPr>
            <a:spLocks noGrp="1"/>
          </p:cNvSpPr>
          <p:nvPr>
            <p:ph type="body" sz="quarter" idx="11" hasCustomPrompt="1"/>
          </p:nvPr>
        </p:nvSpPr>
        <p:spPr>
          <a:xfrm>
            <a:off x="8413504" y="6234987"/>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
        <p:nvSpPr>
          <p:cNvPr id="13" name="Espace réservé du texte 19"/>
          <p:cNvSpPr>
            <a:spLocks noGrp="1"/>
          </p:cNvSpPr>
          <p:nvPr>
            <p:ph type="body" sz="quarter" idx="13" hasCustomPrompt="1"/>
          </p:nvPr>
        </p:nvSpPr>
        <p:spPr>
          <a:xfrm>
            <a:off x="606865" y="348116"/>
            <a:ext cx="5761144" cy="431800"/>
          </a:xfrm>
          <a:prstGeom prst="rect">
            <a:avLst/>
          </a:prstGeom>
        </p:spPr>
        <p:txBody>
          <a:bodyPr/>
          <a:lstStyle>
            <a:lvl1pPr marL="0" indent="0" algn="l">
              <a:buNone/>
              <a:defRPr sz="2800" b="1" baseline="0">
                <a:solidFill>
                  <a:srgbClr val="00214E"/>
                </a:solidFill>
                <a:latin typeface="Arial" panose="020B0604020202020204" pitchFamily="34" charset="0"/>
                <a:cs typeface="Arial" panose="020B0604020202020204" pitchFamily="34" charset="0"/>
              </a:defRPr>
            </a:lvl1pPr>
          </a:lstStyle>
          <a:p>
            <a:pPr lvl="0"/>
            <a:r>
              <a:rPr lang="fr-BE" dirty="0"/>
              <a:t>Titre du slide Arial Bold 28 pts</a:t>
            </a:r>
          </a:p>
        </p:txBody>
      </p:sp>
    </p:spTree>
    <p:extLst>
      <p:ext uri="{BB962C8B-B14F-4D97-AF65-F5344CB8AC3E}">
        <p14:creationId xmlns:p14="http://schemas.microsoft.com/office/powerpoint/2010/main" val="12149362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0.xml"/><Relationship Id="rId1" Type="http://schemas.openxmlformats.org/officeDocument/2006/relationships/slideLayout" Target="../slideLayouts/slideLayout11.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2.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3.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4.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5.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6.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7.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8.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1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7.xml"/><Relationship Id="rId1" Type="http://schemas.openxmlformats.org/officeDocument/2006/relationships/slideLayout" Target="../slideLayouts/slideLayout8.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8.xml"/><Relationship Id="rId1" Type="http://schemas.openxmlformats.org/officeDocument/2006/relationships/slideLayout" Target="../slideLayouts/slideLayout9.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0886554"/>
      </p:ext>
    </p:extLst>
  </p:cSld>
  <p:clrMap bg1="lt1" tx1="dk1" bg2="lt2" tx2="dk2" accent1="accent1" accent2="accent2" accent3="accent3" accent4="accent4" accent5="accent5" accent6="accent6" hlink="hlink" folHlink="folHlink"/>
  <p:sldLayoutIdLst>
    <p:sldLayoutId id="2147483698" r:id="rId1"/>
    <p:sldLayoutId id="2147483709" r:id="rId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6715267"/>
      </p:ext>
    </p:extLst>
  </p:cSld>
  <p:clrMap bg1="lt1" tx1="dk1" bg2="lt2" tx2="dk2" accent1="accent1" accent2="accent2" accent3="accent3" accent4="accent4" accent5="accent5" accent6="accent6" hlink="hlink" folHlink="folHlink"/>
  <p:sldLayoutIdLst>
    <p:sldLayoutId id="2147483696"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3576325"/>
      </p:ext>
    </p:extLst>
  </p:cSld>
  <p:clrMap bg1="lt1" tx1="dk1" bg2="lt2" tx2="dk2" accent1="accent1" accent2="accent2" accent3="accent3" accent4="accent4" accent5="accent5" accent6="accent6" hlink="hlink" folHlink="folHlink"/>
  <p:sldLayoutIdLst>
    <p:sldLayoutId id="2147483680"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3885720"/>
      </p:ext>
    </p:extLst>
  </p:cSld>
  <p:clrMap bg1="lt1" tx1="dk1" bg2="lt2" tx2="dk2" accent1="accent1" accent2="accent2" accent3="accent3" accent4="accent4" accent5="accent5" accent6="accent6" hlink="hlink" folHlink="folHlink"/>
  <p:sldLayoutIdLst>
    <p:sldLayoutId id="2147483682"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51920677"/>
      </p:ext>
    </p:extLst>
  </p:cSld>
  <p:clrMap bg1="lt1" tx1="dk1" bg2="lt2" tx2="dk2" accent1="accent1" accent2="accent2" accent3="accent3" accent4="accent4" accent5="accent5" accent6="accent6" hlink="hlink" folHlink="folHlink"/>
  <p:sldLayoutIdLst>
    <p:sldLayoutId id="2147483686"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7436627"/>
      </p:ext>
    </p:extLst>
  </p:cSld>
  <p:clrMap bg1="lt1" tx1="dk1" bg2="lt2" tx2="dk2" accent1="accent1" accent2="accent2" accent3="accent3" accent4="accent4" accent5="accent5" accent6="accent6" hlink="hlink" folHlink="folHlink"/>
  <p:sldLayoutIdLst>
    <p:sldLayoutId id="2147483684"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7587281"/>
      </p:ext>
    </p:extLst>
  </p:cSld>
  <p:clrMap bg1="lt1" tx1="dk1" bg2="lt2" tx2="dk2" accent1="accent1" accent2="accent2" accent3="accent3" accent4="accent4" accent5="accent5" accent6="accent6" hlink="hlink" folHlink="folHlink"/>
  <p:sldLayoutIdLst>
    <p:sldLayoutId id="2147483688"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139221"/>
      </p:ext>
    </p:extLst>
  </p:cSld>
  <p:clrMap bg1="lt1" tx1="dk1" bg2="lt2" tx2="dk2" accent1="accent1" accent2="accent2" accent3="accent3" accent4="accent4" accent5="accent5" accent6="accent6" hlink="hlink" folHlink="folHlink"/>
  <p:sldLayoutIdLst>
    <p:sldLayoutId id="2147483690"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231048"/>
      </p:ext>
    </p:extLst>
  </p:cSld>
  <p:clrMap bg1="lt1" tx1="dk1" bg2="lt2" tx2="dk2" accent1="accent1" accent2="accent2" accent3="accent3" accent4="accent4" accent5="accent5" accent6="accent6" hlink="hlink" folHlink="folHlink"/>
  <p:sldLayoutIdLst>
    <p:sldLayoutId id="2147483692"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5164337"/>
      </p:ext>
    </p:extLst>
  </p:cSld>
  <p:clrMap bg1="lt1" tx1="dk1" bg2="lt2" tx2="dk2" accent1="accent1" accent2="accent2" accent3="accent3" accent4="accent4" accent5="accent5" accent6="accent6" hlink="hlink" folHlink="folHlink"/>
  <p:sldLayoutIdLst>
    <p:sldLayoutId id="2147483711"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6351553"/>
      </p:ext>
    </p:extLst>
  </p:cSld>
  <p:clrMap bg1="lt1" tx1="dk1" bg2="lt2" tx2="dk2" accent1="accent1" accent2="accent2" accent3="accent3" accent4="accent4" accent5="accent5" accent6="accent6" hlink="hlink" folHlink="folHlink"/>
  <p:sldLayoutIdLst>
    <p:sldLayoutId id="214748366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2756869"/>
      </p:ext>
    </p:extLst>
  </p:cSld>
  <p:clrMap bg1="lt1" tx1="dk1" bg2="lt2" tx2="dk2" accent1="accent1" accent2="accent2" accent3="accent3" accent4="accent4" accent5="accent5" accent6="accent6" hlink="hlink" folHlink="folHlink"/>
  <p:sldLayoutIdLst>
    <p:sldLayoutId id="214748366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33555023"/>
      </p:ext>
    </p:extLst>
  </p:cSld>
  <p:clrMap bg1="lt1" tx1="dk1" bg2="lt2" tx2="dk2" accent1="accent1" accent2="accent2" accent3="accent3" accent4="accent4" accent5="accent5" accent6="accent6" hlink="hlink" folHlink="folHlink"/>
  <p:sldLayoutIdLst>
    <p:sldLayoutId id="2147483667"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1284333"/>
      </p:ext>
    </p:extLst>
  </p:cSld>
  <p:clrMap bg1="lt1" tx1="dk1" bg2="lt2" tx2="dk2" accent1="accent1" accent2="accent2" accent3="accent3" accent4="accent4" accent5="accent5" accent6="accent6" hlink="hlink" folHlink="folHlink"/>
  <p:sldLayoutIdLst>
    <p:sldLayoutId id="2147483669"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2229090"/>
      </p:ext>
    </p:extLst>
  </p:cSld>
  <p:clrMap bg1="lt1" tx1="dk1" bg2="lt2" tx2="dk2" accent1="accent1" accent2="accent2" accent3="accent3" accent4="accent4" accent5="accent5" accent6="accent6" hlink="hlink" folHlink="folHlink"/>
  <p:sldLayoutIdLst>
    <p:sldLayoutId id="2147483702"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506707"/>
      </p:ext>
    </p:extLst>
  </p:cSld>
  <p:clrMap bg1="lt1" tx1="dk1" bg2="lt2" tx2="dk2" accent1="accent1" accent2="accent2" accent3="accent3" accent4="accent4" accent5="accent5" accent6="accent6" hlink="hlink" folHlink="folHlink"/>
  <p:sldLayoutIdLst>
    <p:sldLayoutId id="2147483674"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3608546"/>
      </p:ext>
    </p:extLst>
  </p:cSld>
  <p:clrMap bg1="lt1" tx1="dk1" bg2="lt2" tx2="dk2" accent1="accent1" accent2="accent2" accent3="accent3" accent4="accent4" accent5="accent5" accent6="accent6" hlink="hlink" folHlink="folHlink"/>
  <p:sldLayoutIdLst>
    <p:sldLayoutId id="2147483676"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8574654"/>
      </p:ext>
    </p:extLst>
  </p:cSld>
  <p:clrMap bg1="lt1" tx1="dk1" bg2="lt2" tx2="dk2" accent1="accent1" accent2="accent2" accent3="accent3" accent4="accent4" accent5="accent5" accent6="accent6" hlink="hlink" folHlink="folHlink"/>
  <p:sldLayoutIdLst>
    <p:sldLayoutId id="2147483694"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vatican.va/content/francesco/fr/encyclicals/documents/papa-francesco_20201003_enciclica-fratelli-tutti.html#216" TargetMode="External"/><Relationship Id="rId2" Type="http://schemas.openxmlformats.org/officeDocument/2006/relationships/hyperlink" Target="https://www.vatican.va/content/francesco/fr/apost_exhortations/documents/papa-francesco_esortazione-ap_20131124_evangelii-gaudium.html#Quelques_d&#233;fis_culturel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pour une image  8">
            <a:extLst>
              <a:ext uri="{FF2B5EF4-FFF2-40B4-BE49-F238E27FC236}">
                <a16:creationId xmlns:a16="http://schemas.microsoft.com/office/drawing/2014/main" id="{861462E6-E55C-4D4A-AFB5-154E80FD7C0A}"/>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258453" y="1527496"/>
            <a:ext cx="8135937" cy="4789918"/>
          </a:xfrm>
          <a:prstGeom prst="rect">
            <a:avLst/>
          </a:prstGeom>
        </p:spPr>
      </p:pic>
      <p:sp>
        <p:nvSpPr>
          <p:cNvPr id="3" name="Espace réservé du texte 2"/>
          <p:cNvSpPr>
            <a:spLocks noGrp="1"/>
          </p:cNvSpPr>
          <p:nvPr>
            <p:ph type="body" sz="quarter" idx="13"/>
          </p:nvPr>
        </p:nvSpPr>
        <p:spPr>
          <a:xfrm>
            <a:off x="812800" y="4869160"/>
            <a:ext cx="7193280" cy="1548172"/>
          </a:xfrm>
        </p:spPr>
        <p:txBody>
          <a:bodyPr/>
          <a:lstStyle/>
          <a:p>
            <a:endParaRPr lang="fr-BE" dirty="0"/>
          </a:p>
        </p:txBody>
      </p:sp>
      <p:sp>
        <p:nvSpPr>
          <p:cNvPr id="4" name="Espace réservé du texte 3"/>
          <p:cNvSpPr>
            <a:spLocks noGrp="1"/>
          </p:cNvSpPr>
          <p:nvPr>
            <p:ph type="body" sz="quarter" idx="11"/>
          </p:nvPr>
        </p:nvSpPr>
        <p:spPr>
          <a:xfrm>
            <a:off x="1692002" y="5096487"/>
            <a:ext cx="5694318" cy="431800"/>
          </a:xfrm>
        </p:spPr>
        <p:txBody>
          <a:bodyPr/>
          <a:lstStyle/>
          <a:p>
            <a:r>
              <a:rPr lang="fr-BE" sz="2400" dirty="0"/>
              <a:t>Pacte éducatif, catéchèse, catéchuménat</a:t>
            </a:r>
          </a:p>
        </p:txBody>
      </p:sp>
      <p:sp>
        <p:nvSpPr>
          <p:cNvPr id="5" name="Espace réservé du texte 4"/>
          <p:cNvSpPr>
            <a:spLocks noGrp="1"/>
          </p:cNvSpPr>
          <p:nvPr>
            <p:ph type="body" sz="quarter" idx="12"/>
          </p:nvPr>
        </p:nvSpPr>
        <p:spPr>
          <a:xfrm>
            <a:off x="3896839" y="5819591"/>
            <a:ext cx="4691706" cy="431800"/>
          </a:xfrm>
        </p:spPr>
        <p:txBody>
          <a:bodyPr/>
          <a:lstStyle/>
          <a:p>
            <a:r>
              <a:rPr lang="fr-BE" sz="1600" dirty="0"/>
              <a:t>Session ICM, décembre 2022</a:t>
            </a:r>
          </a:p>
        </p:txBody>
      </p:sp>
      <p:pic>
        <p:nvPicPr>
          <p:cNvPr id="2" name="Image 1">
            <a:extLst>
              <a:ext uri="{FF2B5EF4-FFF2-40B4-BE49-F238E27FC236}">
                <a16:creationId xmlns:a16="http://schemas.microsoft.com/office/drawing/2014/main" id="{A3118640-768D-8143-9925-C398E850DD45}"/>
              </a:ext>
            </a:extLst>
          </p:cNvPr>
          <p:cNvPicPr>
            <a:picLocks noChangeAspect="1"/>
          </p:cNvPicPr>
          <p:nvPr/>
        </p:nvPicPr>
        <p:blipFill>
          <a:blip r:embed="rId3"/>
          <a:stretch>
            <a:fillRect/>
          </a:stretch>
        </p:blipFill>
        <p:spPr>
          <a:xfrm>
            <a:off x="7253019" y="282204"/>
            <a:ext cx="1549400" cy="1092200"/>
          </a:xfrm>
          <a:prstGeom prst="rect">
            <a:avLst/>
          </a:prstGeom>
        </p:spPr>
      </p:pic>
    </p:spTree>
    <p:extLst>
      <p:ext uri="{BB962C8B-B14F-4D97-AF65-F5344CB8AC3E}">
        <p14:creationId xmlns:p14="http://schemas.microsoft.com/office/powerpoint/2010/main" val="2630015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10</a:t>
            </a:fld>
            <a:endParaRPr lang="fr-BE" dirty="0"/>
          </a:p>
        </p:txBody>
      </p:sp>
      <p:pic>
        <p:nvPicPr>
          <p:cNvPr id="4" name="Picture 2" descr="Scandales sexuels : jusqu'où ira la crise de l'Eglise catholique ? - YouTube">
            <a:extLst>
              <a:ext uri="{FF2B5EF4-FFF2-40B4-BE49-F238E27FC236}">
                <a16:creationId xmlns:a16="http://schemas.microsoft.com/office/drawing/2014/main" id="{AE16B93C-3D85-5043-919D-E6A826364AF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91623" y="1975576"/>
            <a:ext cx="6420592" cy="3611583"/>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F2DA7A9B-7B70-F249-B959-BDDC73491512}"/>
              </a:ext>
            </a:extLst>
          </p:cNvPr>
          <p:cNvSpPr txBox="1"/>
          <p:nvPr/>
        </p:nvSpPr>
        <p:spPr>
          <a:xfrm>
            <a:off x="4541520" y="508000"/>
            <a:ext cx="2600960"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fr-FR" dirty="0"/>
              <a:t>2. Le contexte</a:t>
            </a:r>
          </a:p>
        </p:txBody>
      </p:sp>
    </p:spTree>
    <p:extLst>
      <p:ext uri="{BB962C8B-B14F-4D97-AF65-F5344CB8AC3E}">
        <p14:creationId xmlns:p14="http://schemas.microsoft.com/office/powerpoint/2010/main" val="2271179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11</a:t>
            </a:fld>
            <a:endParaRPr lang="fr-BE" dirty="0"/>
          </a:p>
        </p:txBody>
      </p:sp>
      <p:pic>
        <p:nvPicPr>
          <p:cNvPr id="1026" name="Picture 2" descr="Céline Béraud">
            <a:extLst>
              <a:ext uri="{FF2B5EF4-FFF2-40B4-BE49-F238E27FC236}">
                <a16:creationId xmlns:a16="http://schemas.microsoft.com/office/drawing/2014/main" id="{5C795A4E-3663-4A48-AA14-AD355D6DEF68}"/>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14780" y="2098040"/>
            <a:ext cx="3497580" cy="233172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B115DAA-C941-434C-BE91-1E199EF04C6E}"/>
              </a:ext>
            </a:extLst>
          </p:cNvPr>
          <p:cNvSpPr/>
          <p:nvPr/>
        </p:nvSpPr>
        <p:spPr>
          <a:xfrm>
            <a:off x="5268629" y="795774"/>
            <a:ext cx="149214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fr-FR" dirty="0"/>
              <a:t>2. Le contexte</a:t>
            </a:r>
          </a:p>
        </p:txBody>
      </p:sp>
      <p:sp>
        <p:nvSpPr>
          <p:cNvPr id="5" name="ZoneTexte 4">
            <a:extLst>
              <a:ext uri="{FF2B5EF4-FFF2-40B4-BE49-F238E27FC236}">
                <a16:creationId xmlns:a16="http://schemas.microsoft.com/office/drawing/2014/main" id="{608BAADF-A2DF-3B49-8181-04AC8CEF8446}"/>
              </a:ext>
            </a:extLst>
          </p:cNvPr>
          <p:cNvSpPr txBox="1"/>
          <p:nvPr/>
        </p:nvSpPr>
        <p:spPr>
          <a:xfrm>
            <a:off x="5608320" y="2082800"/>
            <a:ext cx="2956560" cy="3693319"/>
          </a:xfrm>
          <a:prstGeom prst="rect">
            <a:avLst/>
          </a:prstGeom>
          <a:noFill/>
        </p:spPr>
        <p:txBody>
          <a:bodyPr wrap="square" rtlCol="0">
            <a:spAutoFit/>
          </a:bodyPr>
          <a:lstStyle/>
          <a:p>
            <a:r>
              <a:rPr lang="fr-FR" dirty="0"/>
              <a:t>Baisse de 20 à 30 % de l’assistance à la messe depuis le confinement. Moins de 1 % des jeunes sont pratiquants</a:t>
            </a:r>
          </a:p>
          <a:p>
            <a:endParaRPr lang="fr-FR" dirty="0"/>
          </a:p>
          <a:p>
            <a:r>
              <a:rPr lang="fr-FR" dirty="0"/>
              <a:t>Baisse des ressources (finances) de 30 à 40 % depuis le confinement en France</a:t>
            </a:r>
          </a:p>
          <a:p>
            <a:endParaRPr lang="fr-FR" dirty="0"/>
          </a:p>
          <a:p>
            <a:r>
              <a:rPr lang="fr-FR" dirty="0"/>
              <a:t>Perte de 10 % des déclarés cathos en France tous les 10 ans</a:t>
            </a:r>
          </a:p>
        </p:txBody>
      </p:sp>
      <p:sp>
        <p:nvSpPr>
          <p:cNvPr id="6" name="ZoneTexte 5">
            <a:extLst>
              <a:ext uri="{FF2B5EF4-FFF2-40B4-BE49-F238E27FC236}">
                <a16:creationId xmlns:a16="http://schemas.microsoft.com/office/drawing/2014/main" id="{2D9A7FFD-FA0B-3442-91DF-355A633DC875}"/>
              </a:ext>
            </a:extLst>
          </p:cNvPr>
          <p:cNvSpPr txBox="1"/>
          <p:nvPr/>
        </p:nvSpPr>
        <p:spPr>
          <a:xfrm>
            <a:off x="1544320" y="4683760"/>
            <a:ext cx="2438400" cy="646331"/>
          </a:xfrm>
          <a:prstGeom prst="rect">
            <a:avLst/>
          </a:prstGeom>
          <a:noFill/>
        </p:spPr>
        <p:txBody>
          <a:bodyPr wrap="square" rtlCol="0">
            <a:spAutoFit/>
          </a:bodyPr>
          <a:lstStyle/>
          <a:p>
            <a:r>
              <a:rPr lang="fr-FR" dirty="0"/>
              <a:t>Céline Béraud, EHESS, Paris</a:t>
            </a:r>
          </a:p>
        </p:txBody>
      </p:sp>
    </p:spTree>
    <p:extLst>
      <p:ext uri="{BB962C8B-B14F-4D97-AF65-F5344CB8AC3E}">
        <p14:creationId xmlns:p14="http://schemas.microsoft.com/office/powerpoint/2010/main" val="2295184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12</a:t>
            </a:fld>
            <a:endParaRPr lang="fr-BE" dirty="0"/>
          </a:p>
        </p:txBody>
      </p:sp>
      <p:pic>
        <p:nvPicPr>
          <p:cNvPr id="1026" name="Picture 2" descr="Céline Béraud">
            <a:extLst>
              <a:ext uri="{FF2B5EF4-FFF2-40B4-BE49-F238E27FC236}">
                <a16:creationId xmlns:a16="http://schemas.microsoft.com/office/drawing/2014/main" id="{5C795A4E-3663-4A48-AA14-AD355D6DEF68}"/>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14780" y="2098040"/>
            <a:ext cx="3497580" cy="233172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B115DAA-C941-434C-BE91-1E199EF04C6E}"/>
              </a:ext>
            </a:extLst>
          </p:cNvPr>
          <p:cNvSpPr/>
          <p:nvPr/>
        </p:nvSpPr>
        <p:spPr>
          <a:xfrm>
            <a:off x="5268629" y="795774"/>
            <a:ext cx="149214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fr-FR" dirty="0"/>
              <a:t>2. Le contexte</a:t>
            </a:r>
          </a:p>
        </p:txBody>
      </p:sp>
      <p:sp>
        <p:nvSpPr>
          <p:cNvPr id="5" name="ZoneTexte 4">
            <a:extLst>
              <a:ext uri="{FF2B5EF4-FFF2-40B4-BE49-F238E27FC236}">
                <a16:creationId xmlns:a16="http://schemas.microsoft.com/office/drawing/2014/main" id="{608BAADF-A2DF-3B49-8181-04AC8CEF8446}"/>
              </a:ext>
            </a:extLst>
          </p:cNvPr>
          <p:cNvSpPr txBox="1"/>
          <p:nvPr/>
        </p:nvSpPr>
        <p:spPr>
          <a:xfrm>
            <a:off x="5608320" y="2082800"/>
            <a:ext cx="2956560" cy="2308324"/>
          </a:xfrm>
          <a:prstGeom prst="rect">
            <a:avLst/>
          </a:prstGeom>
          <a:noFill/>
        </p:spPr>
        <p:txBody>
          <a:bodyPr wrap="square" rtlCol="0">
            <a:spAutoFit/>
          </a:bodyPr>
          <a:lstStyle/>
          <a:p>
            <a:r>
              <a:rPr lang="fr-FR" dirty="0"/>
              <a:t>Drame des régions rurales : le catholicisme redevient une religion de la ville.</a:t>
            </a:r>
          </a:p>
          <a:p>
            <a:endParaRPr lang="fr-FR" dirty="0"/>
          </a:p>
          <a:p>
            <a:r>
              <a:rPr lang="fr-FR" dirty="0"/>
              <a:t>Fractures sur les modèles familiaux</a:t>
            </a:r>
          </a:p>
          <a:p>
            <a:endParaRPr lang="fr-FR" dirty="0"/>
          </a:p>
          <a:p>
            <a:r>
              <a:rPr lang="fr-FR" dirty="0"/>
              <a:t>Effets de la crise des abus</a:t>
            </a:r>
          </a:p>
        </p:txBody>
      </p:sp>
    </p:spTree>
    <p:extLst>
      <p:ext uri="{BB962C8B-B14F-4D97-AF65-F5344CB8AC3E}">
        <p14:creationId xmlns:p14="http://schemas.microsoft.com/office/powerpoint/2010/main" val="1081802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13</a:t>
            </a:fld>
            <a:endParaRPr lang="fr-BE" dirty="0"/>
          </a:p>
        </p:txBody>
      </p:sp>
      <p:sp>
        <p:nvSpPr>
          <p:cNvPr id="4" name="Rectangle 3">
            <a:extLst>
              <a:ext uri="{FF2B5EF4-FFF2-40B4-BE49-F238E27FC236}">
                <a16:creationId xmlns:a16="http://schemas.microsoft.com/office/drawing/2014/main" id="{5C038B07-A148-4749-A5E1-93248EF49140}"/>
              </a:ext>
            </a:extLst>
          </p:cNvPr>
          <p:cNvSpPr/>
          <p:nvPr/>
        </p:nvSpPr>
        <p:spPr>
          <a:xfrm>
            <a:off x="5888115" y="1245011"/>
            <a:ext cx="149214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fr-FR" dirty="0"/>
              <a:t>2. Le contexte</a:t>
            </a:r>
          </a:p>
        </p:txBody>
      </p:sp>
      <p:sp>
        <p:nvSpPr>
          <p:cNvPr id="5" name="ZoneTexte 4">
            <a:extLst>
              <a:ext uri="{FF2B5EF4-FFF2-40B4-BE49-F238E27FC236}">
                <a16:creationId xmlns:a16="http://schemas.microsoft.com/office/drawing/2014/main" id="{33AB10A9-C632-8349-B98D-93A411AB92A1}"/>
              </a:ext>
            </a:extLst>
          </p:cNvPr>
          <p:cNvSpPr txBox="1"/>
          <p:nvPr/>
        </p:nvSpPr>
        <p:spPr>
          <a:xfrm>
            <a:off x="406400" y="1361440"/>
            <a:ext cx="6807200" cy="369332"/>
          </a:xfrm>
          <a:prstGeom prst="rect">
            <a:avLst/>
          </a:prstGeom>
          <a:noFill/>
        </p:spPr>
        <p:txBody>
          <a:bodyPr wrap="square" rtlCol="0">
            <a:spAutoFit/>
          </a:bodyPr>
          <a:lstStyle/>
          <a:p>
            <a:r>
              <a:rPr lang="fr-FR" dirty="0"/>
              <a:t>Deux recommandations de la CIASE</a:t>
            </a:r>
          </a:p>
        </p:txBody>
      </p:sp>
      <p:sp>
        <p:nvSpPr>
          <p:cNvPr id="6" name="ZoneTexte 5">
            <a:extLst>
              <a:ext uri="{FF2B5EF4-FFF2-40B4-BE49-F238E27FC236}">
                <a16:creationId xmlns:a16="http://schemas.microsoft.com/office/drawing/2014/main" id="{C5916F11-88D6-DD41-8B03-AC55330E572F}"/>
              </a:ext>
            </a:extLst>
          </p:cNvPr>
          <p:cNvSpPr txBox="1"/>
          <p:nvPr/>
        </p:nvSpPr>
        <p:spPr>
          <a:xfrm>
            <a:off x="762000" y="1828800"/>
            <a:ext cx="6410960" cy="2862322"/>
          </a:xfrm>
          <a:prstGeom prst="rect">
            <a:avLst/>
          </a:prstGeom>
          <a:noFill/>
          <a:ln>
            <a:solidFill>
              <a:srgbClr val="B50030"/>
            </a:solidFill>
          </a:ln>
        </p:spPr>
        <p:txBody>
          <a:bodyPr wrap="square" rtlCol="0">
            <a:spAutoFit/>
          </a:bodyPr>
          <a:lstStyle/>
          <a:p>
            <a:r>
              <a:rPr lang="fr-BE" b="1" dirty="0"/>
              <a:t>Recommandation n° 36 :</a:t>
            </a:r>
          </a:p>
          <a:p>
            <a:endParaRPr lang="fr-BE" b="1" dirty="0"/>
          </a:p>
          <a:p>
            <a:r>
              <a:rPr lang="fr-BE" dirty="0"/>
              <a:t>La commission estime qu’il faut, au regard du principe d’égale dignité, grandement renforcer la présence des laïcs en général et des femmes en particulier dans les sphères décisionnelles de l’Église catholique.</a:t>
            </a:r>
          </a:p>
          <a:p>
            <a:br>
              <a:rPr lang="fr-BE" dirty="0"/>
            </a:br>
            <a:r>
              <a:rPr lang="fr-BE" dirty="0"/>
              <a:t>Ce travail suppose un état des lieux préalable et la détermination d’objectifs et d’un calendrier de mise en œuvre. </a:t>
            </a:r>
          </a:p>
          <a:p>
            <a:endParaRPr lang="fr-FR" dirty="0"/>
          </a:p>
        </p:txBody>
      </p:sp>
      <p:pic>
        <p:nvPicPr>
          <p:cNvPr id="15362" name="Picture 2" descr="Qu'est-ce que la CIASE ? - Diocèse de Versailles">
            <a:extLst>
              <a:ext uri="{FF2B5EF4-FFF2-40B4-BE49-F238E27FC236}">
                <a16:creationId xmlns:a16="http://schemas.microsoft.com/office/drawing/2014/main" id="{3DA74757-C5FA-6A41-B802-4FC0EA33BB0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634682" y="4206768"/>
            <a:ext cx="2771173" cy="1968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4625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14</a:t>
            </a:fld>
            <a:endParaRPr lang="fr-BE" dirty="0"/>
          </a:p>
        </p:txBody>
      </p:sp>
      <p:sp>
        <p:nvSpPr>
          <p:cNvPr id="4" name="Rectangle 3">
            <a:extLst>
              <a:ext uri="{FF2B5EF4-FFF2-40B4-BE49-F238E27FC236}">
                <a16:creationId xmlns:a16="http://schemas.microsoft.com/office/drawing/2014/main" id="{5C038B07-A148-4749-A5E1-93248EF49140}"/>
              </a:ext>
            </a:extLst>
          </p:cNvPr>
          <p:cNvSpPr/>
          <p:nvPr/>
        </p:nvSpPr>
        <p:spPr>
          <a:xfrm>
            <a:off x="5603909" y="1232654"/>
            <a:ext cx="149214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fr-FR" dirty="0"/>
              <a:t>2. Le contexte</a:t>
            </a:r>
          </a:p>
        </p:txBody>
      </p:sp>
      <p:sp>
        <p:nvSpPr>
          <p:cNvPr id="5" name="ZoneTexte 4">
            <a:extLst>
              <a:ext uri="{FF2B5EF4-FFF2-40B4-BE49-F238E27FC236}">
                <a16:creationId xmlns:a16="http://schemas.microsoft.com/office/drawing/2014/main" id="{33AB10A9-C632-8349-B98D-93A411AB92A1}"/>
              </a:ext>
            </a:extLst>
          </p:cNvPr>
          <p:cNvSpPr txBox="1"/>
          <p:nvPr/>
        </p:nvSpPr>
        <p:spPr>
          <a:xfrm>
            <a:off x="406400" y="1361440"/>
            <a:ext cx="6807200" cy="369332"/>
          </a:xfrm>
          <a:prstGeom prst="rect">
            <a:avLst/>
          </a:prstGeom>
          <a:noFill/>
        </p:spPr>
        <p:txBody>
          <a:bodyPr wrap="square" rtlCol="0">
            <a:spAutoFit/>
          </a:bodyPr>
          <a:lstStyle/>
          <a:p>
            <a:r>
              <a:rPr lang="fr-FR" dirty="0"/>
              <a:t>Deux recommandations de la CIASE</a:t>
            </a:r>
          </a:p>
        </p:txBody>
      </p:sp>
      <p:sp>
        <p:nvSpPr>
          <p:cNvPr id="6" name="ZoneTexte 5">
            <a:extLst>
              <a:ext uri="{FF2B5EF4-FFF2-40B4-BE49-F238E27FC236}">
                <a16:creationId xmlns:a16="http://schemas.microsoft.com/office/drawing/2014/main" id="{C5916F11-88D6-DD41-8B03-AC55330E572F}"/>
              </a:ext>
            </a:extLst>
          </p:cNvPr>
          <p:cNvSpPr txBox="1"/>
          <p:nvPr/>
        </p:nvSpPr>
        <p:spPr>
          <a:xfrm>
            <a:off x="762000" y="1828800"/>
            <a:ext cx="6410960" cy="4247317"/>
          </a:xfrm>
          <a:prstGeom prst="rect">
            <a:avLst/>
          </a:prstGeom>
          <a:noFill/>
          <a:ln>
            <a:solidFill>
              <a:srgbClr val="B50030"/>
            </a:solidFill>
          </a:ln>
        </p:spPr>
        <p:txBody>
          <a:bodyPr wrap="square" rtlCol="0">
            <a:spAutoFit/>
          </a:bodyPr>
          <a:lstStyle/>
          <a:p>
            <a:r>
              <a:rPr lang="fr-BE" b="1" dirty="0"/>
              <a:t>Recommandation n° 34 :</a:t>
            </a:r>
          </a:p>
          <a:p>
            <a:r>
              <a:rPr lang="fr-BE" dirty="0"/>
              <a:t>La commission considère qu’il convient de passer au crible :</a:t>
            </a:r>
          </a:p>
          <a:p>
            <a:pPr marL="285750" indent="-285750">
              <a:buFont typeface="Arial" panose="020B0604020202020204" pitchFamily="34" charset="0"/>
              <a:buChar char="•"/>
            </a:pPr>
            <a:r>
              <a:rPr lang="fr-BE" dirty="0"/>
              <a:t> la constitution hiérarchique de l’Église catholique au vu des tensions internes sur sa compréhension d’elle-même : entre communion et hiérarchie, entre succession apostolique et synodalité et surtout entre l’affirmation de l’autorité des pasteurs et la réalité des pratiques de terrain, de plus en plus </a:t>
            </a:r>
            <a:r>
              <a:rPr lang="fr-BE" dirty="0" err="1"/>
              <a:t>inﬂuencées</a:t>
            </a:r>
            <a:r>
              <a:rPr lang="fr-BE" dirty="0"/>
              <a:t> par des fonctionnements démocratiques ;</a:t>
            </a:r>
          </a:p>
          <a:p>
            <a:pPr marL="285750" indent="-285750">
              <a:buFont typeface="Arial" panose="020B0604020202020204" pitchFamily="34" charset="0"/>
              <a:buChar char="•"/>
            </a:pPr>
            <a:endParaRPr lang="fr-BE" dirty="0"/>
          </a:p>
          <a:p>
            <a:pPr marL="285750" indent="-285750">
              <a:buFont typeface="Arial" panose="020B0604020202020204" pitchFamily="34" charset="0"/>
              <a:buChar char="•"/>
            </a:pPr>
            <a:r>
              <a:rPr lang="fr-BE" dirty="0"/>
              <a:t> la concentration entre les mains d’une même personne des pouvoirs d’ordre et de gouvernement, ce qui conduit à insister sur l’exercice rigoureux des pouvoirs et, notamment, sur le respect de la distinction entre for interne et for externe ; </a:t>
            </a:r>
          </a:p>
          <a:p>
            <a:endParaRPr lang="fr-BE" dirty="0"/>
          </a:p>
          <a:p>
            <a:pPr marL="285750" indent="-285750">
              <a:buFont typeface="Arial" panose="020B0604020202020204" pitchFamily="34" charset="0"/>
              <a:buChar char="•"/>
            </a:pPr>
            <a:r>
              <a:rPr lang="fr-BE" dirty="0"/>
              <a:t> l’</a:t>
            </a:r>
            <a:r>
              <a:rPr lang="fr-BE" dirty="0" err="1"/>
              <a:t>identiﬁcation</a:t>
            </a:r>
            <a:r>
              <a:rPr lang="fr-BE" dirty="0"/>
              <a:t> de la puissance sacramentelle avec le pouvoir. </a:t>
            </a:r>
          </a:p>
        </p:txBody>
      </p:sp>
    </p:spTree>
    <p:extLst>
      <p:ext uri="{BB962C8B-B14F-4D97-AF65-F5344CB8AC3E}">
        <p14:creationId xmlns:p14="http://schemas.microsoft.com/office/powerpoint/2010/main" val="2020014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15</a:t>
            </a:fld>
            <a:endParaRPr lang="fr-BE" dirty="0"/>
          </a:p>
        </p:txBody>
      </p:sp>
      <p:sp>
        <p:nvSpPr>
          <p:cNvPr id="4" name="ZoneTexte 3">
            <a:extLst>
              <a:ext uri="{FF2B5EF4-FFF2-40B4-BE49-F238E27FC236}">
                <a16:creationId xmlns:a16="http://schemas.microsoft.com/office/drawing/2014/main" id="{E1EC0981-9442-6C4D-801E-830B73CD038D}"/>
              </a:ext>
            </a:extLst>
          </p:cNvPr>
          <p:cNvSpPr txBox="1"/>
          <p:nvPr/>
        </p:nvSpPr>
        <p:spPr>
          <a:xfrm>
            <a:off x="4155440" y="1097280"/>
            <a:ext cx="3556000" cy="369332"/>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fr-FR" dirty="0"/>
              <a:t>3. Autre modèle, autre paradigme</a:t>
            </a:r>
          </a:p>
        </p:txBody>
      </p:sp>
      <p:sp>
        <p:nvSpPr>
          <p:cNvPr id="5" name="ZoneTexte 4">
            <a:extLst>
              <a:ext uri="{FF2B5EF4-FFF2-40B4-BE49-F238E27FC236}">
                <a16:creationId xmlns:a16="http://schemas.microsoft.com/office/drawing/2014/main" id="{CEAF1354-D858-4B48-9A36-DC7179EF24E3}"/>
              </a:ext>
            </a:extLst>
          </p:cNvPr>
          <p:cNvSpPr txBox="1"/>
          <p:nvPr/>
        </p:nvSpPr>
        <p:spPr>
          <a:xfrm>
            <a:off x="833120" y="1991360"/>
            <a:ext cx="2844800" cy="369332"/>
          </a:xfrm>
          <a:prstGeom prst="rect">
            <a:avLst/>
          </a:prstGeom>
          <a:noFill/>
        </p:spPr>
        <p:txBody>
          <a:bodyPr wrap="square" rtlCol="0">
            <a:spAutoFit/>
          </a:bodyPr>
          <a:lstStyle/>
          <a:p>
            <a:r>
              <a:rPr lang="fr-FR" dirty="0"/>
              <a:t>Un hôpital de campagne</a:t>
            </a:r>
          </a:p>
        </p:txBody>
      </p:sp>
      <p:pic>
        <p:nvPicPr>
          <p:cNvPr id="3076" name="Picture 4" descr="Le Roi Mohammed VI donne ses Hautes Instructions en vue du ...">
            <a:extLst>
              <a:ext uri="{FF2B5EF4-FFF2-40B4-BE49-F238E27FC236}">
                <a16:creationId xmlns:a16="http://schemas.microsoft.com/office/drawing/2014/main" id="{2F87783D-E81F-1A4F-B752-422BAA374A9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22960" y="2552700"/>
            <a:ext cx="3123075" cy="184658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4D73810E-512A-7F4B-B4F2-0B919846E304}"/>
              </a:ext>
            </a:extLst>
          </p:cNvPr>
          <p:cNvSpPr/>
          <p:nvPr/>
        </p:nvSpPr>
        <p:spPr>
          <a:xfrm>
            <a:off x="4155440" y="1991420"/>
            <a:ext cx="4572000" cy="3416320"/>
          </a:xfrm>
          <a:prstGeom prst="rect">
            <a:avLst/>
          </a:prstGeom>
        </p:spPr>
        <p:txBody>
          <a:bodyPr>
            <a:spAutoFit/>
          </a:bodyPr>
          <a:lstStyle/>
          <a:p>
            <a:r>
              <a:rPr lang="fr-BE" dirty="0"/>
              <a:t>« Je vois avec clarté que la chose dont a le plus besoin l’Église aujourd’hui, c’est la capacité de soigner les blessures et de réchauffer le cœur des fidèles, la proximité, la convivialité. Je vois l’Église comme un </a:t>
            </a:r>
            <a:r>
              <a:rPr lang="fr-BE" b="1" dirty="0"/>
              <a:t>hôpital de campagne</a:t>
            </a:r>
            <a:r>
              <a:rPr lang="fr-BE" dirty="0"/>
              <a:t> après une bataille. Il est inutile de demander à un blessé grave s’il a du cholestérol et si son taux de sucre est trop haut ! Nous devons soigner les blessures. Ensuite nous pourrons aborder le reste. Soigner les blessures, soigner les blessures… Il faut commencer par le bas » (19/8/2013)</a:t>
            </a:r>
            <a:endParaRPr lang="fr-FR" dirty="0"/>
          </a:p>
        </p:txBody>
      </p:sp>
    </p:spTree>
    <p:extLst>
      <p:ext uri="{BB962C8B-B14F-4D97-AF65-F5344CB8AC3E}">
        <p14:creationId xmlns:p14="http://schemas.microsoft.com/office/powerpoint/2010/main" val="22334682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16</a:t>
            </a:fld>
            <a:endParaRPr lang="fr-BE" dirty="0"/>
          </a:p>
        </p:txBody>
      </p:sp>
      <p:sp>
        <p:nvSpPr>
          <p:cNvPr id="4" name="ZoneTexte 3">
            <a:extLst>
              <a:ext uri="{FF2B5EF4-FFF2-40B4-BE49-F238E27FC236}">
                <a16:creationId xmlns:a16="http://schemas.microsoft.com/office/drawing/2014/main" id="{E1EC0981-9442-6C4D-801E-830B73CD038D}"/>
              </a:ext>
            </a:extLst>
          </p:cNvPr>
          <p:cNvSpPr txBox="1"/>
          <p:nvPr/>
        </p:nvSpPr>
        <p:spPr>
          <a:xfrm>
            <a:off x="4155440" y="1097280"/>
            <a:ext cx="3556000" cy="369332"/>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fr-FR" dirty="0"/>
              <a:t>3. Autre modèle, autre paradigme</a:t>
            </a:r>
          </a:p>
        </p:txBody>
      </p:sp>
      <p:sp>
        <p:nvSpPr>
          <p:cNvPr id="5" name="ZoneTexte 4">
            <a:extLst>
              <a:ext uri="{FF2B5EF4-FFF2-40B4-BE49-F238E27FC236}">
                <a16:creationId xmlns:a16="http://schemas.microsoft.com/office/drawing/2014/main" id="{CEAF1354-D858-4B48-9A36-DC7179EF24E3}"/>
              </a:ext>
            </a:extLst>
          </p:cNvPr>
          <p:cNvSpPr txBox="1"/>
          <p:nvPr/>
        </p:nvSpPr>
        <p:spPr>
          <a:xfrm>
            <a:off x="833120" y="1991360"/>
            <a:ext cx="2844800" cy="369332"/>
          </a:xfrm>
          <a:prstGeom prst="rect">
            <a:avLst/>
          </a:prstGeom>
          <a:noFill/>
        </p:spPr>
        <p:txBody>
          <a:bodyPr wrap="square" rtlCol="0">
            <a:spAutoFit/>
          </a:bodyPr>
          <a:lstStyle/>
          <a:p>
            <a:r>
              <a:rPr lang="fr-FR" dirty="0"/>
              <a:t>Une pastorale de la visite</a:t>
            </a:r>
          </a:p>
        </p:txBody>
      </p:sp>
      <p:sp>
        <p:nvSpPr>
          <p:cNvPr id="6" name="Rectangle 5">
            <a:extLst>
              <a:ext uri="{FF2B5EF4-FFF2-40B4-BE49-F238E27FC236}">
                <a16:creationId xmlns:a16="http://schemas.microsoft.com/office/drawing/2014/main" id="{4D73810E-512A-7F4B-B4F2-0B919846E304}"/>
              </a:ext>
            </a:extLst>
          </p:cNvPr>
          <p:cNvSpPr/>
          <p:nvPr/>
        </p:nvSpPr>
        <p:spPr>
          <a:xfrm>
            <a:off x="4155440" y="1991420"/>
            <a:ext cx="4572000" cy="2862322"/>
          </a:xfrm>
          <a:prstGeom prst="rect">
            <a:avLst/>
          </a:prstGeom>
        </p:spPr>
        <p:txBody>
          <a:bodyPr>
            <a:spAutoFit/>
          </a:bodyPr>
          <a:lstStyle/>
          <a:p>
            <a:r>
              <a:rPr lang="fr-FR" dirty="0"/>
              <a:t>« La réforme des structures, qui exige la conversion pastorale, ne peut se comprendre qu'en ce sens : faire en sorte qu'elles deviennent toutes plus missionnaires, que la pastorale ordinaire en toutes ses instances soit </a:t>
            </a:r>
            <a:r>
              <a:rPr lang="fr-BE" dirty="0"/>
              <a:t> </a:t>
            </a:r>
            <a:r>
              <a:rPr lang="fr-FR" dirty="0"/>
              <a:t>plus expansive et ouverte, qu'elle mette les agents pastoraux en constante attitude de « sortie »</a:t>
            </a:r>
            <a:r>
              <a:rPr lang="fr-BE" dirty="0"/>
              <a:t> </a:t>
            </a:r>
            <a:r>
              <a:rPr lang="fr-FR" dirty="0"/>
              <a:t> et favorise ainsi la réponse positive de tous ceux à qui Jésus offre son amitié»</a:t>
            </a:r>
            <a:r>
              <a:rPr lang="fr-BE" dirty="0"/>
              <a:t> </a:t>
            </a:r>
            <a:r>
              <a:rPr lang="fr-FR" dirty="0"/>
              <a:t> (EG, n° 27</a:t>
            </a:r>
            <a:r>
              <a:rPr lang="fr-BE" dirty="0"/>
              <a:t> ) </a:t>
            </a:r>
            <a:endParaRPr lang="fr-FR" dirty="0"/>
          </a:p>
        </p:txBody>
      </p:sp>
      <p:pic>
        <p:nvPicPr>
          <p:cNvPr id="5122" name="Picture 2" descr="The Visitation - The Good Shepherd Community">
            <a:extLst>
              <a:ext uri="{FF2B5EF4-FFF2-40B4-BE49-F238E27FC236}">
                <a16:creationId xmlns:a16="http://schemas.microsoft.com/office/drawing/2014/main" id="{7C8598B2-8F76-ED44-819E-837D0568796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4326" y="2547939"/>
            <a:ext cx="4002234" cy="2105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329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17</a:t>
            </a:fld>
            <a:endParaRPr lang="fr-BE" dirty="0"/>
          </a:p>
        </p:txBody>
      </p:sp>
      <p:sp>
        <p:nvSpPr>
          <p:cNvPr id="4" name="ZoneTexte 3">
            <a:extLst>
              <a:ext uri="{FF2B5EF4-FFF2-40B4-BE49-F238E27FC236}">
                <a16:creationId xmlns:a16="http://schemas.microsoft.com/office/drawing/2014/main" id="{E1EC0981-9442-6C4D-801E-830B73CD038D}"/>
              </a:ext>
            </a:extLst>
          </p:cNvPr>
          <p:cNvSpPr txBox="1"/>
          <p:nvPr/>
        </p:nvSpPr>
        <p:spPr>
          <a:xfrm>
            <a:off x="4155440" y="1097280"/>
            <a:ext cx="3556000" cy="369332"/>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fr-FR" dirty="0"/>
              <a:t>3. Autre modèle, autre paradigme</a:t>
            </a:r>
          </a:p>
        </p:txBody>
      </p:sp>
      <p:sp>
        <p:nvSpPr>
          <p:cNvPr id="5" name="ZoneTexte 4">
            <a:extLst>
              <a:ext uri="{FF2B5EF4-FFF2-40B4-BE49-F238E27FC236}">
                <a16:creationId xmlns:a16="http://schemas.microsoft.com/office/drawing/2014/main" id="{CEAF1354-D858-4B48-9A36-DC7179EF24E3}"/>
              </a:ext>
            </a:extLst>
          </p:cNvPr>
          <p:cNvSpPr txBox="1"/>
          <p:nvPr/>
        </p:nvSpPr>
        <p:spPr>
          <a:xfrm>
            <a:off x="833120" y="1991360"/>
            <a:ext cx="2844800" cy="369332"/>
          </a:xfrm>
          <a:prstGeom prst="rect">
            <a:avLst/>
          </a:prstGeom>
          <a:noFill/>
        </p:spPr>
        <p:txBody>
          <a:bodyPr wrap="square" rtlCol="0">
            <a:spAutoFit/>
          </a:bodyPr>
          <a:lstStyle/>
          <a:p>
            <a:r>
              <a:rPr lang="fr-FR" dirty="0"/>
              <a:t>Une pastorale de la visite</a:t>
            </a:r>
          </a:p>
        </p:txBody>
      </p:sp>
      <p:sp>
        <p:nvSpPr>
          <p:cNvPr id="6" name="Rectangle 5">
            <a:extLst>
              <a:ext uri="{FF2B5EF4-FFF2-40B4-BE49-F238E27FC236}">
                <a16:creationId xmlns:a16="http://schemas.microsoft.com/office/drawing/2014/main" id="{4D73810E-512A-7F4B-B4F2-0B919846E304}"/>
              </a:ext>
            </a:extLst>
          </p:cNvPr>
          <p:cNvSpPr/>
          <p:nvPr/>
        </p:nvSpPr>
        <p:spPr>
          <a:xfrm>
            <a:off x="4185920" y="1645980"/>
            <a:ext cx="4572000" cy="4801314"/>
          </a:xfrm>
          <a:prstGeom prst="rect">
            <a:avLst/>
          </a:prstGeom>
        </p:spPr>
        <p:txBody>
          <a:bodyPr>
            <a:spAutoFit/>
          </a:bodyPr>
          <a:lstStyle/>
          <a:p>
            <a:r>
              <a:rPr lang="fr-FR" dirty="0"/>
              <a:t>Passer d’une pastorale de l’attente à une pastorale de la visite</a:t>
            </a:r>
          </a:p>
          <a:p>
            <a:endParaRPr lang="fr-FR" dirty="0"/>
          </a:p>
          <a:p>
            <a:r>
              <a:rPr lang="fr-BE" dirty="0"/>
              <a:t>Mgr Laurent Ulrich notait : « </a:t>
            </a:r>
            <a:r>
              <a:rPr lang="fr-FR" dirty="0"/>
              <a:t>Mais sortir d'un lieu comme d'une institution implique une distance, un éloignement des habitudes acquises : nos forces ecclésiales s'amenuisent, nous ne pouvons plus tout faire, devons-nous renoncer à certaines pratiques et sommes-nous en mesure d'en concevoir d'autres ? »  C’est bien de ceci qu’il s’agit : de l’attente à la visite, de l’institutionnalisation des rapports au religieux à la légèreté et aux imprévus de visitations.</a:t>
            </a:r>
            <a:r>
              <a:rPr lang="fr-BE" dirty="0"/>
              <a:t> (</a:t>
            </a:r>
            <a:r>
              <a:rPr lang="fr-FR" dirty="0"/>
              <a:t>Mgr Laurent </a:t>
            </a:r>
            <a:r>
              <a:rPr lang="fr-FR" cap="small" dirty="0"/>
              <a:t>Ulrich,</a:t>
            </a:r>
            <a:r>
              <a:rPr lang="fr-FR" dirty="0"/>
              <a:t> “Une Église “en sortie”. Renoncer à certaines pratiques ou composer de nouvelles perspectives ?)</a:t>
            </a:r>
            <a:endParaRPr lang="fr-BE" dirty="0"/>
          </a:p>
          <a:p>
            <a:endParaRPr lang="fr-FR" dirty="0"/>
          </a:p>
        </p:txBody>
      </p:sp>
      <p:pic>
        <p:nvPicPr>
          <p:cNvPr id="5122" name="Picture 2" descr="The Visitation - The Good Shepherd Community">
            <a:extLst>
              <a:ext uri="{FF2B5EF4-FFF2-40B4-BE49-F238E27FC236}">
                <a16:creationId xmlns:a16="http://schemas.microsoft.com/office/drawing/2014/main" id="{7C8598B2-8F76-ED44-819E-837D0568796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4326" y="2547939"/>
            <a:ext cx="4002234" cy="2105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550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18</a:t>
            </a:fld>
            <a:endParaRPr lang="fr-BE" dirty="0"/>
          </a:p>
        </p:txBody>
      </p:sp>
      <p:sp>
        <p:nvSpPr>
          <p:cNvPr id="4" name="ZoneTexte 3">
            <a:extLst>
              <a:ext uri="{FF2B5EF4-FFF2-40B4-BE49-F238E27FC236}">
                <a16:creationId xmlns:a16="http://schemas.microsoft.com/office/drawing/2014/main" id="{E1EC0981-9442-6C4D-801E-830B73CD038D}"/>
              </a:ext>
            </a:extLst>
          </p:cNvPr>
          <p:cNvSpPr txBox="1"/>
          <p:nvPr/>
        </p:nvSpPr>
        <p:spPr>
          <a:xfrm>
            <a:off x="4155440" y="1097280"/>
            <a:ext cx="3556000" cy="369332"/>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fr-FR" dirty="0"/>
              <a:t>3. Autre modèle, autre paradigme</a:t>
            </a:r>
          </a:p>
        </p:txBody>
      </p:sp>
      <p:sp>
        <p:nvSpPr>
          <p:cNvPr id="5" name="ZoneTexte 4">
            <a:extLst>
              <a:ext uri="{FF2B5EF4-FFF2-40B4-BE49-F238E27FC236}">
                <a16:creationId xmlns:a16="http://schemas.microsoft.com/office/drawing/2014/main" id="{CEAF1354-D858-4B48-9A36-DC7179EF24E3}"/>
              </a:ext>
            </a:extLst>
          </p:cNvPr>
          <p:cNvSpPr txBox="1"/>
          <p:nvPr/>
        </p:nvSpPr>
        <p:spPr>
          <a:xfrm>
            <a:off x="833120" y="1991360"/>
            <a:ext cx="2844800" cy="369332"/>
          </a:xfrm>
          <a:prstGeom prst="rect">
            <a:avLst/>
          </a:prstGeom>
          <a:noFill/>
        </p:spPr>
        <p:txBody>
          <a:bodyPr wrap="square" rtlCol="0">
            <a:spAutoFit/>
          </a:bodyPr>
          <a:lstStyle/>
          <a:p>
            <a:r>
              <a:rPr lang="fr-FR" dirty="0"/>
              <a:t>Une écoute</a:t>
            </a:r>
          </a:p>
        </p:txBody>
      </p:sp>
      <p:sp>
        <p:nvSpPr>
          <p:cNvPr id="6" name="Rectangle 5">
            <a:extLst>
              <a:ext uri="{FF2B5EF4-FFF2-40B4-BE49-F238E27FC236}">
                <a16:creationId xmlns:a16="http://schemas.microsoft.com/office/drawing/2014/main" id="{4D73810E-512A-7F4B-B4F2-0B919846E304}"/>
              </a:ext>
            </a:extLst>
          </p:cNvPr>
          <p:cNvSpPr/>
          <p:nvPr/>
        </p:nvSpPr>
        <p:spPr>
          <a:xfrm>
            <a:off x="4155440" y="1991420"/>
            <a:ext cx="4572000" cy="3693319"/>
          </a:xfrm>
          <a:prstGeom prst="rect">
            <a:avLst/>
          </a:prstGeom>
        </p:spPr>
        <p:txBody>
          <a:bodyPr>
            <a:spAutoFit/>
          </a:bodyPr>
          <a:lstStyle/>
          <a:p>
            <a:r>
              <a:rPr lang="fr-FR" dirty="0"/>
              <a:t>Pape François, (17/10/2015):</a:t>
            </a:r>
          </a:p>
          <a:p>
            <a:endParaRPr lang="fr-FR" dirty="0"/>
          </a:p>
          <a:p>
            <a:r>
              <a:rPr lang="fr-BE" dirty="0"/>
              <a:t>Une Église synodale est une Église de l’écoute, avec la conscience qu’écouter « est plus qu’entendre ».</a:t>
            </a:r>
          </a:p>
          <a:p>
            <a:r>
              <a:rPr lang="fr-BE" dirty="0"/>
              <a:t>C’est une écoute réciproque dans laquelle chacun a quelque chose à apprendre. Le peuple fidèle, le Collège épiscopal, l’Évêque de Rome, chacun à l’écoute des autres ; et tous à l’écoute de l’Esprit Saint, l ’« Esprit de Vérité » (Jn 14,17), pour savoir ce qu’il dit aux Églises (</a:t>
            </a:r>
            <a:r>
              <a:rPr lang="fr-BE" dirty="0" err="1"/>
              <a:t>Ap</a:t>
            </a:r>
            <a:r>
              <a:rPr lang="fr-BE" dirty="0"/>
              <a:t> 2,7).</a:t>
            </a:r>
          </a:p>
          <a:p>
            <a:endParaRPr lang="fr-FR" dirty="0"/>
          </a:p>
        </p:txBody>
      </p:sp>
      <p:pic>
        <p:nvPicPr>
          <p:cNvPr id="7172" name="Picture 4" descr="Peut être une image de 1 personne et texte qui dit ’ENN LEGLIZ ALEKOUT #Enn leg alekout #Enn le lekout #Enn lekout #Enn le alekout Enn leglig alekout’">
            <a:extLst>
              <a:ext uri="{FF2B5EF4-FFF2-40B4-BE49-F238E27FC236}">
                <a16:creationId xmlns:a16="http://schemas.microsoft.com/office/drawing/2014/main" id="{C41AE6C5-615F-0740-BFCF-07FF4DDA1B7C}"/>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75735" y="2335428"/>
            <a:ext cx="3521675" cy="3521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54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19</a:t>
            </a:fld>
            <a:endParaRPr lang="fr-BE" dirty="0"/>
          </a:p>
        </p:txBody>
      </p:sp>
      <p:sp>
        <p:nvSpPr>
          <p:cNvPr id="4" name="ZoneTexte 3">
            <a:extLst>
              <a:ext uri="{FF2B5EF4-FFF2-40B4-BE49-F238E27FC236}">
                <a16:creationId xmlns:a16="http://schemas.microsoft.com/office/drawing/2014/main" id="{E1EC0981-9442-6C4D-801E-830B73CD038D}"/>
              </a:ext>
            </a:extLst>
          </p:cNvPr>
          <p:cNvSpPr txBox="1"/>
          <p:nvPr/>
        </p:nvSpPr>
        <p:spPr>
          <a:xfrm>
            <a:off x="4155440" y="1097280"/>
            <a:ext cx="3556000" cy="369332"/>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fr-FR" dirty="0"/>
              <a:t>3. Autre modèle, autre paradigme</a:t>
            </a:r>
          </a:p>
        </p:txBody>
      </p:sp>
      <p:sp>
        <p:nvSpPr>
          <p:cNvPr id="5" name="ZoneTexte 4">
            <a:extLst>
              <a:ext uri="{FF2B5EF4-FFF2-40B4-BE49-F238E27FC236}">
                <a16:creationId xmlns:a16="http://schemas.microsoft.com/office/drawing/2014/main" id="{CEAF1354-D858-4B48-9A36-DC7179EF24E3}"/>
              </a:ext>
            </a:extLst>
          </p:cNvPr>
          <p:cNvSpPr txBox="1"/>
          <p:nvPr/>
        </p:nvSpPr>
        <p:spPr>
          <a:xfrm>
            <a:off x="833120" y="1991360"/>
            <a:ext cx="2844800" cy="369332"/>
          </a:xfrm>
          <a:prstGeom prst="rect">
            <a:avLst/>
          </a:prstGeom>
          <a:noFill/>
        </p:spPr>
        <p:txBody>
          <a:bodyPr wrap="square" rtlCol="0">
            <a:spAutoFit/>
          </a:bodyPr>
          <a:lstStyle/>
          <a:p>
            <a:r>
              <a:rPr lang="fr-FR" dirty="0"/>
              <a:t>Une miséricorde</a:t>
            </a:r>
          </a:p>
        </p:txBody>
      </p:sp>
      <p:sp>
        <p:nvSpPr>
          <p:cNvPr id="6" name="Rectangle 5">
            <a:extLst>
              <a:ext uri="{FF2B5EF4-FFF2-40B4-BE49-F238E27FC236}">
                <a16:creationId xmlns:a16="http://schemas.microsoft.com/office/drawing/2014/main" id="{4D73810E-512A-7F4B-B4F2-0B919846E304}"/>
              </a:ext>
            </a:extLst>
          </p:cNvPr>
          <p:cNvSpPr/>
          <p:nvPr/>
        </p:nvSpPr>
        <p:spPr>
          <a:xfrm>
            <a:off x="4155440" y="1991420"/>
            <a:ext cx="4572000" cy="2585323"/>
          </a:xfrm>
          <a:prstGeom prst="rect">
            <a:avLst/>
          </a:prstGeom>
        </p:spPr>
        <p:txBody>
          <a:bodyPr>
            <a:spAutoFit/>
          </a:bodyPr>
          <a:lstStyle/>
          <a:p>
            <a:r>
              <a:rPr lang="fr-FR" dirty="0"/>
              <a:t>Pape François</a:t>
            </a:r>
          </a:p>
          <a:p>
            <a:endParaRPr lang="fr-FR" dirty="0"/>
          </a:p>
          <a:p>
            <a:r>
              <a:rPr lang="fr-BE" dirty="0"/>
              <a:t>« L’Eglise a pour mission d’annoncer la miséricorde de Dieu (…) </a:t>
            </a:r>
            <a:r>
              <a:rPr lang="fr-BE" dirty="0">
                <a:solidFill>
                  <a:srgbClr val="FF0000"/>
                </a:solidFill>
              </a:rPr>
              <a:t>Il est déterminant pour l’Eglise et pour la crédibilité de son annonce de vivre et de témoigner elle-même de la miséricorde</a:t>
            </a:r>
            <a:r>
              <a:rPr lang="fr-BE" dirty="0"/>
              <a:t>. Son langage et ses gestes doivent transmettre la miséricorde » (11/4/2015)</a:t>
            </a:r>
            <a:endParaRPr lang="fr-FR" dirty="0"/>
          </a:p>
        </p:txBody>
      </p:sp>
      <p:pic>
        <p:nvPicPr>
          <p:cNvPr id="7170" name="Picture 2" descr="Dives in misericordia La miséricorde divine - ebook (ePub ...">
            <a:extLst>
              <a:ext uri="{FF2B5EF4-FFF2-40B4-BE49-F238E27FC236}">
                <a16:creationId xmlns:a16="http://schemas.microsoft.com/office/drawing/2014/main" id="{5C053D1F-9B15-454D-8646-D75905F655F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4520" y="2763520"/>
            <a:ext cx="2946400" cy="294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79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a:t>
            </a:fld>
            <a:endParaRPr lang="fr-BE" dirty="0"/>
          </a:p>
        </p:txBody>
      </p:sp>
      <p:sp>
        <p:nvSpPr>
          <p:cNvPr id="4" name="ZoneTexte 3">
            <a:extLst>
              <a:ext uri="{FF2B5EF4-FFF2-40B4-BE49-F238E27FC236}">
                <a16:creationId xmlns:a16="http://schemas.microsoft.com/office/drawing/2014/main" id="{4A1910ED-03E6-9641-B335-ED43AD3D2CFC}"/>
              </a:ext>
            </a:extLst>
          </p:cNvPr>
          <p:cNvSpPr txBox="1"/>
          <p:nvPr/>
        </p:nvSpPr>
        <p:spPr>
          <a:xfrm>
            <a:off x="4592320" y="1005840"/>
            <a:ext cx="2976880"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FR" dirty="0"/>
              <a:t>1. Magistère et Familles</a:t>
            </a:r>
          </a:p>
        </p:txBody>
      </p:sp>
      <p:sp>
        <p:nvSpPr>
          <p:cNvPr id="5" name="ZoneTexte 4">
            <a:extLst>
              <a:ext uri="{FF2B5EF4-FFF2-40B4-BE49-F238E27FC236}">
                <a16:creationId xmlns:a16="http://schemas.microsoft.com/office/drawing/2014/main" id="{86C4DF91-6DE0-A442-BA80-396AFC5AC30D}"/>
              </a:ext>
            </a:extLst>
          </p:cNvPr>
          <p:cNvSpPr txBox="1"/>
          <p:nvPr/>
        </p:nvSpPr>
        <p:spPr>
          <a:xfrm>
            <a:off x="2718486" y="2392542"/>
            <a:ext cx="5615460" cy="3393440"/>
          </a:xfrm>
          <a:prstGeom prst="rect">
            <a:avLst/>
          </a:prstGeom>
          <a:noFill/>
        </p:spPr>
        <p:txBody>
          <a:bodyPr wrap="square" rtlCol="0">
            <a:spAutoFit/>
          </a:bodyPr>
          <a:lstStyle/>
          <a:p>
            <a:pPr lvl="0"/>
            <a:r>
              <a:rPr lang="fr-FR" dirty="0">
                <a:latin typeface="Cambria" panose="02040503050406030204" pitchFamily="18" charset="0"/>
              </a:rPr>
              <a:t>Durant le  Synode de 2014,  centré sur le soutien aux familles, la pastorale de l’Eglise s’est reformulée en se donnant des critères et des priorités. Ce recentrage concernera tous les lieux de l’engagement pastoral et évangélisateur de l’Eglise contemporaine. </a:t>
            </a:r>
          </a:p>
          <a:p>
            <a:pPr lvl="0"/>
            <a:r>
              <a:rPr lang="fr-FR" dirty="0">
                <a:latin typeface="Cambria" panose="02040503050406030204" pitchFamily="18" charset="0"/>
              </a:rPr>
              <a:t>Voici des phrases utiles à une bonne compréhension : « </a:t>
            </a:r>
            <a:r>
              <a:rPr lang="fr-FR" dirty="0">
                <a:highlight>
                  <a:srgbClr val="FFFF00"/>
                </a:highlight>
                <a:latin typeface="Cambria" panose="02040503050406030204" pitchFamily="18" charset="0"/>
              </a:rPr>
              <a:t>En approfondissant les perspectives pastorales, il a été décidé avant tout de rappeler quelques points fondamentaux en vue d</a:t>
            </a:r>
            <a:r>
              <a:rPr lang="fr-FR" u="sng" dirty="0">
                <a:highlight>
                  <a:srgbClr val="FFFF00"/>
                </a:highlight>
                <a:latin typeface="Cambria" panose="02040503050406030204" pitchFamily="18" charset="0"/>
              </a:rPr>
              <a:t>’action pastorale renouvelée </a:t>
            </a:r>
            <a:r>
              <a:rPr lang="fr-FR" dirty="0">
                <a:highlight>
                  <a:srgbClr val="FFFF00"/>
                </a:highlight>
                <a:latin typeface="Cambria" panose="02040503050406030204" pitchFamily="18" charset="0"/>
              </a:rPr>
              <a:t>: (…) la nécessité de repenser toute la pastorale </a:t>
            </a:r>
            <a:r>
              <a:rPr lang="fr-FR" u="sng" dirty="0">
                <a:highlight>
                  <a:srgbClr val="FFFF00"/>
                </a:highlight>
                <a:latin typeface="Cambria" panose="02040503050406030204" pitchFamily="18" charset="0"/>
              </a:rPr>
              <a:t>à partir de la famille </a:t>
            </a:r>
            <a:r>
              <a:rPr lang="fr-FR" dirty="0">
                <a:latin typeface="Cambria" panose="02040503050406030204" pitchFamily="18" charset="0"/>
              </a:rPr>
              <a:t>».</a:t>
            </a:r>
            <a:endParaRPr lang="fr-BE" dirty="0">
              <a:latin typeface="Cambria" panose="02040503050406030204" pitchFamily="18" charset="0"/>
            </a:endParaRPr>
          </a:p>
          <a:p>
            <a:endParaRPr lang="fr-FR" dirty="0"/>
          </a:p>
        </p:txBody>
      </p:sp>
      <p:sp>
        <p:nvSpPr>
          <p:cNvPr id="6" name="ZoneTexte 5">
            <a:extLst>
              <a:ext uri="{FF2B5EF4-FFF2-40B4-BE49-F238E27FC236}">
                <a16:creationId xmlns:a16="http://schemas.microsoft.com/office/drawing/2014/main" id="{BBFA0FAE-8C64-9A4C-BE40-7A4A815740C6}"/>
              </a:ext>
            </a:extLst>
          </p:cNvPr>
          <p:cNvSpPr txBox="1"/>
          <p:nvPr/>
        </p:nvSpPr>
        <p:spPr>
          <a:xfrm>
            <a:off x="1905411" y="1569308"/>
            <a:ext cx="6509539"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dirty="0"/>
              <a:t>Synode de 2014 sur « les défis pastoraux de la famille »</a:t>
            </a:r>
          </a:p>
        </p:txBody>
      </p:sp>
      <p:pic>
        <p:nvPicPr>
          <p:cNvPr id="16388" name="Picture 4" descr="Heureuse Famille Africaine | Photo Premium">
            <a:extLst>
              <a:ext uri="{FF2B5EF4-FFF2-40B4-BE49-F238E27FC236}">
                <a16:creationId xmlns:a16="http://schemas.microsoft.com/office/drawing/2014/main" id="{7CD07D6C-5F9C-C147-82BA-2013479D62B9}"/>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63269" y="3262184"/>
            <a:ext cx="2355874" cy="1516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277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20</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369332"/>
          </a:xfrm>
          <a:prstGeom prst="rect">
            <a:avLst/>
          </a:prstGeom>
          <a:solidFill>
            <a:srgbClr val="D82332"/>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4. Une éducation « intégrale »</a:t>
            </a:r>
          </a:p>
        </p:txBody>
      </p:sp>
      <p:sp>
        <p:nvSpPr>
          <p:cNvPr id="5" name="ZoneTexte 4">
            <a:extLst>
              <a:ext uri="{FF2B5EF4-FFF2-40B4-BE49-F238E27FC236}">
                <a16:creationId xmlns:a16="http://schemas.microsoft.com/office/drawing/2014/main" id="{433E1224-84B3-9D41-BB8E-88CFF425E4E0}"/>
              </a:ext>
            </a:extLst>
          </p:cNvPr>
          <p:cNvSpPr txBox="1"/>
          <p:nvPr/>
        </p:nvSpPr>
        <p:spPr>
          <a:xfrm>
            <a:off x="976184" y="2199503"/>
            <a:ext cx="7389340" cy="1200329"/>
          </a:xfrm>
          <a:prstGeom prst="rect">
            <a:avLst/>
          </a:prstGeom>
          <a:noFill/>
        </p:spPr>
        <p:txBody>
          <a:bodyPr wrap="square" rtlCol="0">
            <a:spAutoFit/>
          </a:bodyPr>
          <a:lstStyle/>
          <a:p>
            <a:r>
              <a:rPr lang="nl-BE" dirty="0"/>
              <a:t>Une explication en 4 temps</a:t>
            </a:r>
          </a:p>
          <a:p>
            <a:endParaRPr lang="nl-BE" dirty="0"/>
          </a:p>
          <a:p>
            <a:r>
              <a:rPr lang="nl-BE" dirty="0"/>
              <a:t>Premier temps: On constate que la catéchèse ne peut pas à elle seule compenser la perte du “catéchuménat social”</a:t>
            </a:r>
            <a:endParaRPr lang="fr-FR" dirty="0"/>
          </a:p>
        </p:txBody>
      </p:sp>
      <p:sp>
        <p:nvSpPr>
          <p:cNvPr id="6" name="Rectangle 5">
            <a:extLst>
              <a:ext uri="{FF2B5EF4-FFF2-40B4-BE49-F238E27FC236}">
                <a16:creationId xmlns:a16="http://schemas.microsoft.com/office/drawing/2014/main" id="{25433C7C-F4CF-264A-A28F-8983CDF12221}"/>
              </a:ext>
            </a:extLst>
          </p:cNvPr>
          <p:cNvSpPr/>
          <p:nvPr/>
        </p:nvSpPr>
        <p:spPr>
          <a:xfrm>
            <a:off x="1482811" y="3576576"/>
            <a:ext cx="6734432" cy="2893100"/>
          </a:xfrm>
          <a:prstGeom prst="rect">
            <a:avLst/>
          </a:prstGeom>
        </p:spPr>
        <p:txBody>
          <a:bodyPr wrap="square">
            <a:spAutoFit/>
          </a:bodyPr>
          <a:lstStyle/>
          <a:p>
            <a:r>
              <a:rPr lang="fr-FR" sz="1400" dirty="0">
                <a:solidFill>
                  <a:srgbClr val="FF0000"/>
                </a:solidFill>
              </a:rPr>
              <a:t>Perte du « catéchuménat social »</a:t>
            </a:r>
          </a:p>
          <a:p>
            <a:r>
              <a:rPr lang="fr-FR" sz="1400" dirty="0"/>
              <a:t>« Quand les enfants grandissaient dans un climat familial et social de chrétienté, quand ils nous arrivaient au catéchisme avec une foi vive, le catéchiste pouvait peut-être surtout se préoccuper d’</a:t>
            </a:r>
            <a:r>
              <a:rPr lang="fr-FR" sz="1400" i="1" dirty="0"/>
              <a:t>instruire</a:t>
            </a:r>
            <a:r>
              <a:rPr lang="fr-FR" sz="1400" dirty="0"/>
              <a:t>, de </a:t>
            </a:r>
            <a:r>
              <a:rPr lang="fr-FR" sz="1400" i="1" dirty="0"/>
              <a:t>formuler authentiquement </a:t>
            </a:r>
            <a:r>
              <a:rPr lang="fr-FR" sz="1400" dirty="0"/>
              <a:t> une doctrine déjà vécue.</a:t>
            </a:r>
          </a:p>
          <a:p>
            <a:endParaRPr lang="fr-FR" sz="1400" dirty="0"/>
          </a:p>
          <a:p>
            <a:r>
              <a:rPr lang="fr-FR" sz="1400" dirty="0"/>
              <a:t>Mais de nos jours, la foi de l’enfant qui vient au catéchisme (…) est déjà recouverte et contredite par bien des habitudes contraires. La tâche du catéchiste est bien plus complexe: il doit éduquer une foi de telle façon que celle-ci soit capable de vivre et de se développer encore dans une atmosphère familiale, sociale, plus ou moins paganisée.</a:t>
            </a:r>
          </a:p>
          <a:p>
            <a:endParaRPr lang="fr-FR" sz="1400" dirty="0"/>
          </a:p>
          <a:p>
            <a:r>
              <a:rPr lang="fr-FR" sz="1400" dirty="0"/>
              <a:t>Il est trop clair que notre catéchisme, conçu comme un lieu pour </a:t>
            </a:r>
            <a:r>
              <a:rPr lang="fr-FR" sz="1400" i="1" dirty="0"/>
              <a:t>comprendre, sinon apprendre</a:t>
            </a:r>
            <a:r>
              <a:rPr lang="fr-FR" sz="1400" dirty="0"/>
              <a:t> un manuel (…) est radicalement impuissant à éduquer cette foi. »  (J. COLOMB, en 1948)</a:t>
            </a:r>
          </a:p>
        </p:txBody>
      </p:sp>
    </p:spTree>
    <p:extLst>
      <p:ext uri="{BB962C8B-B14F-4D97-AF65-F5344CB8AC3E}">
        <p14:creationId xmlns:p14="http://schemas.microsoft.com/office/powerpoint/2010/main" val="3951808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21</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369332"/>
          </a:xfrm>
          <a:prstGeom prst="rect">
            <a:avLst/>
          </a:prstGeom>
          <a:solidFill>
            <a:srgbClr val="D82332"/>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4. Une éducation « intégrale »</a:t>
            </a:r>
          </a:p>
        </p:txBody>
      </p:sp>
      <p:sp>
        <p:nvSpPr>
          <p:cNvPr id="5" name="ZoneTexte 4">
            <a:extLst>
              <a:ext uri="{FF2B5EF4-FFF2-40B4-BE49-F238E27FC236}">
                <a16:creationId xmlns:a16="http://schemas.microsoft.com/office/drawing/2014/main" id="{433E1224-84B3-9D41-BB8E-88CFF425E4E0}"/>
              </a:ext>
            </a:extLst>
          </p:cNvPr>
          <p:cNvSpPr txBox="1"/>
          <p:nvPr/>
        </p:nvSpPr>
        <p:spPr>
          <a:xfrm>
            <a:off x="976184" y="2199503"/>
            <a:ext cx="7389340" cy="1477328"/>
          </a:xfrm>
          <a:prstGeom prst="rect">
            <a:avLst/>
          </a:prstGeom>
          <a:noFill/>
        </p:spPr>
        <p:txBody>
          <a:bodyPr wrap="square" rtlCol="0">
            <a:spAutoFit/>
          </a:bodyPr>
          <a:lstStyle/>
          <a:p>
            <a:r>
              <a:rPr lang="nl-BE" dirty="0"/>
              <a:t>Une explication en 4 temps</a:t>
            </a:r>
          </a:p>
          <a:p>
            <a:endParaRPr lang="nl-BE" dirty="0"/>
          </a:p>
          <a:p>
            <a:r>
              <a:rPr lang="nl-BE" dirty="0"/>
              <a:t>Deuxième temps: On cherche à parer à la déchirure entre  apprendre (avec de bonnes méthoses en catéchèse) et transmettre (en famille par osmose, par imprégnation)</a:t>
            </a:r>
            <a:endParaRPr lang="fr-FR" dirty="0"/>
          </a:p>
        </p:txBody>
      </p:sp>
    </p:spTree>
    <p:extLst>
      <p:ext uri="{BB962C8B-B14F-4D97-AF65-F5344CB8AC3E}">
        <p14:creationId xmlns:p14="http://schemas.microsoft.com/office/powerpoint/2010/main" val="2808811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22</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369332"/>
          </a:xfrm>
          <a:prstGeom prst="rect">
            <a:avLst/>
          </a:prstGeom>
          <a:solidFill>
            <a:srgbClr val="D82332"/>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4. Une éducation « intégrale »</a:t>
            </a:r>
          </a:p>
        </p:txBody>
      </p:sp>
      <p:sp>
        <p:nvSpPr>
          <p:cNvPr id="5" name="ZoneTexte 4">
            <a:extLst>
              <a:ext uri="{FF2B5EF4-FFF2-40B4-BE49-F238E27FC236}">
                <a16:creationId xmlns:a16="http://schemas.microsoft.com/office/drawing/2014/main" id="{433E1224-84B3-9D41-BB8E-88CFF425E4E0}"/>
              </a:ext>
            </a:extLst>
          </p:cNvPr>
          <p:cNvSpPr txBox="1"/>
          <p:nvPr/>
        </p:nvSpPr>
        <p:spPr>
          <a:xfrm>
            <a:off x="976184" y="2199503"/>
            <a:ext cx="7389340" cy="2308324"/>
          </a:xfrm>
          <a:prstGeom prst="rect">
            <a:avLst/>
          </a:prstGeom>
          <a:noFill/>
        </p:spPr>
        <p:txBody>
          <a:bodyPr wrap="square" rtlCol="0">
            <a:spAutoFit/>
          </a:bodyPr>
          <a:lstStyle/>
          <a:p>
            <a:r>
              <a:rPr lang="nl-BE" dirty="0"/>
              <a:t>Une explication en 4 temps</a:t>
            </a:r>
          </a:p>
          <a:p>
            <a:endParaRPr lang="nl-BE" dirty="0"/>
          </a:p>
          <a:p>
            <a:r>
              <a:rPr lang="nl-BE" dirty="0"/>
              <a:t>Troisième temps: On constate que la catéchèse ne peut pas à elle seule compenser la perte du “catéchuménat social” = aller vers une éducation intégrale. Du coup, on travaille la responsabilité éucative des familles</a:t>
            </a:r>
          </a:p>
          <a:p>
            <a:endParaRPr lang="nl-BE" dirty="0"/>
          </a:p>
          <a:p>
            <a:endParaRPr lang="nl-BE" dirty="0"/>
          </a:p>
          <a:p>
            <a:endParaRPr lang="fr-FR" dirty="0"/>
          </a:p>
        </p:txBody>
      </p:sp>
    </p:spTree>
    <p:extLst>
      <p:ext uri="{BB962C8B-B14F-4D97-AF65-F5344CB8AC3E}">
        <p14:creationId xmlns:p14="http://schemas.microsoft.com/office/powerpoint/2010/main" val="12718971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23</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369332"/>
          </a:xfrm>
          <a:prstGeom prst="rect">
            <a:avLst/>
          </a:prstGeom>
          <a:solidFill>
            <a:srgbClr val="D82332"/>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4. Une éducation « intégrale »</a:t>
            </a:r>
          </a:p>
        </p:txBody>
      </p:sp>
      <p:sp>
        <p:nvSpPr>
          <p:cNvPr id="5" name="ZoneTexte 4">
            <a:extLst>
              <a:ext uri="{FF2B5EF4-FFF2-40B4-BE49-F238E27FC236}">
                <a16:creationId xmlns:a16="http://schemas.microsoft.com/office/drawing/2014/main" id="{433E1224-84B3-9D41-BB8E-88CFF425E4E0}"/>
              </a:ext>
            </a:extLst>
          </p:cNvPr>
          <p:cNvSpPr txBox="1"/>
          <p:nvPr/>
        </p:nvSpPr>
        <p:spPr>
          <a:xfrm>
            <a:off x="976184" y="2199503"/>
            <a:ext cx="7389340" cy="3416320"/>
          </a:xfrm>
          <a:prstGeom prst="rect">
            <a:avLst/>
          </a:prstGeom>
          <a:noFill/>
        </p:spPr>
        <p:txBody>
          <a:bodyPr wrap="square" rtlCol="0">
            <a:spAutoFit/>
          </a:bodyPr>
          <a:lstStyle/>
          <a:p>
            <a:r>
              <a:rPr lang="nl-BE" dirty="0"/>
              <a:t>Une explication en 4 temps</a:t>
            </a:r>
          </a:p>
          <a:p>
            <a:endParaRPr lang="nl-BE" dirty="0"/>
          </a:p>
          <a:p>
            <a:r>
              <a:rPr lang="nl-BE" dirty="0"/>
              <a:t>Troisième temps:  Pape François </a:t>
            </a:r>
            <a:r>
              <a:rPr lang="fr-FR" dirty="0"/>
              <a:t>« II me semble très important de rappeler que l’ éducation intégrale des enfants est à la fois un « grave devoir » et un « droit primordial » des parents.</a:t>
            </a:r>
          </a:p>
          <a:p>
            <a:endParaRPr lang="fr-FR" dirty="0"/>
          </a:p>
          <a:p>
            <a:r>
              <a:rPr lang="fr-FR" dirty="0">
                <a:highlight>
                  <a:srgbClr val="FFFF00"/>
                </a:highlight>
              </a:rPr>
              <a:t>L’Église est appelée à collaborer afin que les parents eux-mêmes puissent accomplir leur mission éducative. </a:t>
            </a:r>
            <a:r>
              <a:rPr lang="fr-FR" dirty="0"/>
              <a:t>Elle doit toujours le faire en les aidant à valoriser leur propre fonction et à reconnaître que ceux qui ont reçu le sacrement de mariage deviennent de vrais ministres éducatifs, car lorsqu’ils forment leurs enfants, ils édifient l’Eglise » (Amoris Laetitia, n° 84 et 85)</a:t>
            </a:r>
          </a:p>
          <a:p>
            <a:endParaRPr lang="fr-FR" dirty="0"/>
          </a:p>
        </p:txBody>
      </p:sp>
    </p:spTree>
    <p:extLst>
      <p:ext uri="{BB962C8B-B14F-4D97-AF65-F5344CB8AC3E}">
        <p14:creationId xmlns:p14="http://schemas.microsoft.com/office/powerpoint/2010/main" val="1287020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24</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369332"/>
          </a:xfrm>
          <a:prstGeom prst="rect">
            <a:avLst/>
          </a:prstGeom>
          <a:solidFill>
            <a:srgbClr val="D82332"/>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4. Une éducation « intégrale »</a:t>
            </a:r>
          </a:p>
        </p:txBody>
      </p:sp>
      <p:sp>
        <p:nvSpPr>
          <p:cNvPr id="5" name="ZoneTexte 4">
            <a:extLst>
              <a:ext uri="{FF2B5EF4-FFF2-40B4-BE49-F238E27FC236}">
                <a16:creationId xmlns:a16="http://schemas.microsoft.com/office/drawing/2014/main" id="{433E1224-84B3-9D41-BB8E-88CFF425E4E0}"/>
              </a:ext>
            </a:extLst>
          </p:cNvPr>
          <p:cNvSpPr txBox="1"/>
          <p:nvPr/>
        </p:nvSpPr>
        <p:spPr>
          <a:xfrm>
            <a:off x="976184" y="2199503"/>
            <a:ext cx="7389340" cy="3139321"/>
          </a:xfrm>
          <a:prstGeom prst="rect">
            <a:avLst/>
          </a:prstGeom>
          <a:noFill/>
        </p:spPr>
        <p:txBody>
          <a:bodyPr wrap="square" rtlCol="0">
            <a:spAutoFit/>
          </a:bodyPr>
          <a:lstStyle/>
          <a:p>
            <a:r>
              <a:rPr lang="fr-FR" dirty="0"/>
              <a:t>Une explication en 4 temps</a:t>
            </a:r>
          </a:p>
          <a:p>
            <a:endParaRPr lang="fr-FR" dirty="0"/>
          </a:p>
          <a:p>
            <a:r>
              <a:rPr lang="fr-FR" dirty="0"/>
              <a:t>Quatrième temps: La catéchèse ne sera performative que si l’éducation familiale est aussi intégrale</a:t>
            </a:r>
          </a:p>
          <a:p>
            <a:endParaRPr lang="fr-FR" dirty="0"/>
          </a:p>
          <a:p>
            <a:r>
              <a:rPr lang="fr-FR" dirty="0"/>
              <a:t>Pape François: « les communautés chrétiennes sont appelées à offrir leur soutien à la mission éducative des familles », surtout à travers la catéchèse de l’initiation. Afin de favoriser une </a:t>
            </a:r>
            <a:r>
              <a:rPr lang="fr-FR" dirty="0">
                <a:solidFill>
                  <a:srgbClr val="FF0000"/>
                </a:solidFill>
              </a:rPr>
              <a:t>éducation intégrale</a:t>
            </a:r>
            <a:r>
              <a:rPr lang="fr-FR" dirty="0"/>
              <a:t>, il nous faut « raviver l’alliance entre la famille et la communauté chrétienne » (Amoris Laetitia, n° 279)</a:t>
            </a:r>
          </a:p>
          <a:p>
            <a:endParaRPr lang="fr-FR" dirty="0"/>
          </a:p>
        </p:txBody>
      </p:sp>
    </p:spTree>
    <p:extLst>
      <p:ext uri="{BB962C8B-B14F-4D97-AF65-F5344CB8AC3E}">
        <p14:creationId xmlns:p14="http://schemas.microsoft.com/office/powerpoint/2010/main" val="32304748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25</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369332"/>
          </a:xfrm>
          <a:prstGeom prst="rect">
            <a:avLst/>
          </a:prstGeom>
          <a:solidFill>
            <a:srgbClr val="D82332"/>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4. Une éducation « intégrale »</a:t>
            </a:r>
          </a:p>
        </p:txBody>
      </p:sp>
      <p:sp>
        <p:nvSpPr>
          <p:cNvPr id="5" name="ZoneTexte 4">
            <a:extLst>
              <a:ext uri="{FF2B5EF4-FFF2-40B4-BE49-F238E27FC236}">
                <a16:creationId xmlns:a16="http://schemas.microsoft.com/office/drawing/2014/main" id="{433E1224-84B3-9D41-BB8E-88CFF425E4E0}"/>
              </a:ext>
            </a:extLst>
          </p:cNvPr>
          <p:cNvSpPr txBox="1"/>
          <p:nvPr/>
        </p:nvSpPr>
        <p:spPr>
          <a:xfrm>
            <a:off x="976184" y="2199503"/>
            <a:ext cx="7389340" cy="2862322"/>
          </a:xfrm>
          <a:prstGeom prst="rect">
            <a:avLst/>
          </a:prstGeom>
          <a:noFill/>
        </p:spPr>
        <p:txBody>
          <a:bodyPr wrap="square" rtlCol="0">
            <a:spAutoFit/>
          </a:bodyPr>
          <a:lstStyle/>
          <a:p>
            <a:r>
              <a:rPr lang="fr-FR" dirty="0"/>
              <a:t>1 « </a:t>
            </a:r>
            <a:r>
              <a:rPr lang="fr-BE" dirty="0"/>
              <a:t>Le catéchuménat n’est point un simple exposé des dogmes et des préceptes, mais une </a:t>
            </a:r>
            <a:r>
              <a:rPr lang="fr-BE" dirty="0">
                <a:solidFill>
                  <a:srgbClr val="FF0000"/>
                </a:solidFill>
              </a:rPr>
              <a:t>formation à la vie chrétienne intégrale </a:t>
            </a:r>
            <a:r>
              <a:rPr lang="fr-BE" dirty="0"/>
              <a:t>» (Ad Gentes 14 en 1965)</a:t>
            </a:r>
          </a:p>
          <a:p>
            <a:endParaRPr lang="fr-BE" dirty="0"/>
          </a:p>
          <a:p>
            <a:r>
              <a:rPr lang="fr-BE" dirty="0"/>
              <a:t>2. « on perçoit clairement que la catéchèse doit acquérir le caractère de la formation intégrale, et ne pas se réduire à un simple enseignement » (DGC de 1997, n° 29) + « Les tâches de la catéchèse correspondent à l'éducation des diverses dimensions de la foi, car la catéchèse est </a:t>
            </a:r>
            <a:r>
              <a:rPr lang="fr-BE" dirty="0">
                <a:solidFill>
                  <a:srgbClr val="FF0000"/>
                </a:solidFill>
              </a:rPr>
              <a:t>une formation chrétienne intégrale</a:t>
            </a:r>
            <a:r>
              <a:rPr lang="fr-BE" dirty="0"/>
              <a:t>, « ouverte à toutes les composantes de la vie chrétienne » (N° 84)</a:t>
            </a:r>
            <a:endParaRPr lang="fr-FR" dirty="0"/>
          </a:p>
        </p:txBody>
      </p:sp>
    </p:spTree>
    <p:extLst>
      <p:ext uri="{BB962C8B-B14F-4D97-AF65-F5344CB8AC3E}">
        <p14:creationId xmlns:p14="http://schemas.microsoft.com/office/powerpoint/2010/main" val="7137880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26</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929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6. Orientations possibles pour le futur</a:t>
            </a:r>
          </a:p>
        </p:txBody>
      </p:sp>
      <p:sp>
        <p:nvSpPr>
          <p:cNvPr id="6" name="ZoneTexte 5">
            <a:extLst>
              <a:ext uri="{FF2B5EF4-FFF2-40B4-BE49-F238E27FC236}">
                <a16:creationId xmlns:a16="http://schemas.microsoft.com/office/drawing/2014/main" id="{A645EE4F-8BB2-5B4D-B226-B267DEFCDD2A}"/>
              </a:ext>
            </a:extLst>
          </p:cNvPr>
          <p:cNvSpPr txBox="1"/>
          <p:nvPr/>
        </p:nvSpPr>
        <p:spPr>
          <a:xfrm>
            <a:off x="197710" y="2743200"/>
            <a:ext cx="4374291" cy="369332"/>
          </a:xfrm>
          <a:prstGeom prst="rect">
            <a:avLst/>
          </a:prstGeom>
          <a:noFill/>
        </p:spPr>
        <p:txBody>
          <a:bodyPr wrap="square" rtlCol="0">
            <a:spAutoFit/>
          </a:bodyPr>
          <a:lstStyle/>
          <a:p>
            <a:r>
              <a:rPr lang="fr-FR" dirty="0"/>
              <a:t>Penser une pastorale = une pastorale MFC</a:t>
            </a:r>
          </a:p>
        </p:txBody>
      </p:sp>
      <p:sp>
        <p:nvSpPr>
          <p:cNvPr id="5" name="Flèche droite rayée 4">
            <a:extLst>
              <a:ext uri="{FF2B5EF4-FFF2-40B4-BE49-F238E27FC236}">
                <a16:creationId xmlns:a16="http://schemas.microsoft.com/office/drawing/2014/main" id="{0B9B2AB0-9F6A-B84E-B5D9-074CE20AF5F6}"/>
              </a:ext>
            </a:extLst>
          </p:cNvPr>
          <p:cNvSpPr/>
          <p:nvPr/>
        </p:nvSpPr>
        <p:spPr>
          <a:xfrm rot="19856823">
            <a:off x="4301698" y="2476745"/>
            <a:ext cx="911950" cy="1382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droite rayée 6">
            <a:extLst>
              <a:ext uri="{FF2B5EF4-FFF2-40B4-BE49-F238E27FC236}">
                <a16:creationId xmlns:a16="http://schemas.microsoft.com/office/drawing/2014/main" id="{345505F9-1B09-9A4B-B6FB-A63ADC0702D1}"/>
              </a:ext>
            </a:extLst>
          </p:cNvPr>
          <p:cNvSpPr/>
          <p:nvPr/>
        </p:nvSpPr>
        <p:spPr>
          <a:xfrm>
            <a:off x="4441741" y="2802139"/>
            <a:ext cx="911950" cy="1382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droite rayée 7">
            <a:extLst>
              <a:ext uri="{FF2B5EF4-FFF2-40B4-BE49-F238E27FC236}">
                <a16:creationId xmlns:a16="http://schemas.microsoft.com/office/drawing/2014/main" id="{DF3523BA-822E-9E41-BED5-22E0AB613F77}"/>
              </a:ext>
            </a:extLst>
          </p:cNvPr>
          <p:cNvSpPr/>
          <p:nvPr/>
        </p:nvSpPr>
        <p:spPr>
          <a:xfrm rot="1267451" flipV="1">
            <a:off x="4412138" y="3174521"/>
            <a:ext cx="1090401" cy="9197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D089B12B-1A8D-A142-86EA-A43EDB232052}"/>
              </a:ext>
            </a:extLst>
          </p:cNvPr>
          <p:cNvSpPr txBox="1"/>
          <p:nvPr/>
        </p:nvSpPr>
        <p:spPr>
          <a:xfrm>
            <a:off x="5486400" y="2137719"/>
            <a:ext cx="1458097" cy="369332"/>
          </a:xfrm>
          <a:prstGeom prst="rect">
            <a:avLst/>
          </a:prstGeom>
          <a:noFill/>
        </p:spPr>
        <p:txBody>
          <a:bodyPr wrap="square" rtlCol="0">
            <a:spAutoFit/>
          </a:bodyPr>
          <a:lstStyle/>
          <a:p>
            <a:r>
              <a:rPr lang="fr-FR" dirty="0"/>
              <a:t>Missionnaire</a:t>
            </a:r>
          </a:p>
        </p:txBody>
      </p:sp>
      <p:sp>
        <p:nvSpPr>
          <p:cNvPr id="10" name="ZoneTexte 9">
            <a:extLst>
              <a:ext uri="{FF2B5EF4-FFF2-40B4-BE49-F238E27FC236}">
                <a16:creationId xmlns:a16="http://schemas.microsoft.com/office/drawing/2014/main" id="{CBCA9C65-08D4-D747-86D6-877FBD508467}"/>
              </a:ext>
            </a:extLst>
          </p:cNvPr>
          <p:cNvSpPr txBox="1"/>
          <p:nvPr/>
        </p:nvSpPr>
        <p:spPr>
          <a:xfrm>
            <a:off x="5585254" y="2706130"/>
            <a:ext cx="1272746" cy="369332"/>
          </a:xfrm>
          <a:prstGeom prst="rect">
            <a:avLst/>
          </a:prstGeom>
          <a:noFill/>
        </p:spPr>
        <p:txBody>
          <a:bodyPr wrap="square" rtlCol="0">
            <a:spAutoFit/>
          </a:bodyPr>
          <a:lstStyle/>
          <a:p>
            <a:r>
              <a:rPr lang="fr-FR" dirty="0"/>
              <a:t>Familiale</a:t>
            </a:r>
          </a:p>
        </p:txBody>
      </p:sp>
      <p:sp>
        <p:nvSpPr>
          <p:cNvPr id="11" name="ZoneTexte 10">
            <a:extLst>
              <a:ext uri="{FF2B5EF4-FFF2-40B4-BE49-F238E27FC236}">
                <a16:creationId xmlns:a16="http://schemas.microsoft.com/office/drawing/2014/main" id="{DACC1DFE-DE68-DE47-8DB1-D639411169BA}"/>
              </a:ext>
            </a:extLst>
          </p:cNvPr>
          <p:cNvSpPr txBox="1"/>
          <p:nvPr/>
        </p:nvSpPr>
        <p:spPr>
          <a:xfrm>
            <a:off x="5523470" y="3262184"/>
            <a:ext cx="3113903" cy="369332"/>
          </a:xfrm>
          <a:prstGeom prst="rect">
            <a:avLst/>
          </a:prstGeom>
          <a:noFill/>
        </p:spPr>
        <p:txBody>
          <a:bodyPr wrap="square" rtlCol="0">
            <a:spAutoFit/>
          </a:bodyPr>
          <a:lstStyle/>
          <a:p>
            <a:r>
              <a:rPr lang="fr-FR" dirty="0"/>
              <a:t>Catéchétique/catéchuménale</a:t>
            </a:r>
          </a:p>
        </p:txBody>
      </p:sp>
      <p:sp>
        <p:nvSpPr>
          <p:cNvPr id="12" name="ZoneTexte 11">
            <a:extLst>
              <a:ext uri="{FF2B5EF4-FFF2-40B4-BE49-F238E27FC236}">
                <a16:creationId xmlns:a16="http://schemas.microsoft.com/office/drawing/2014/main" id="{B4664EDC-F41A-9E41-AA45-1A51ACAF57C1}"/>
              </a:ext>
            </a:extLst>
          </p:cNvPr>
          <p:cNvSpPr txBox="1"/>
          <p:nvPr/>
        </p:nvSpPr>
        <p:spPr>
          <a:xfrm>
            <a:off x="926757" y="4460789"/>
            <a:ext cx="5918886" cy="923330"/>
          </a:xfrm>
          <a:prstGeom prst="rect">
            <a:avLst/>
          </a:prstGeom>
          <a:noFill/>
        </p:spPr>
        <p:txBody>
          <a:bodyPr wrap="square" rtlCol="0">
            <a:spAutoFit/>
          </a:bodyPr>
          <a:lstStyle/>
          <a:p>
            <a:r>
              <a:rPr lang="fr-FR" dirty="0"/>
              <a:t>Et, en vue de cela, se donner du temps pour réfléchir à 7 orientations possibles pour le futur, réalistes, porteuses, proportionnées à nos moyens (humains et financiers) actuels</a:t>
            </a:r>
          </a:p>
        </p:txBody>
      </p:sp>
    </p:spTree>
    <p:extLst>
      <p:ext uri="{BB962C8B-B14F-4D97-AF65-F5344CB8AC3E}">
        <p14:creationId xmlns:p14="http://schemas.microsoft.com/office/powerpoint/2010/main" val="71202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a:extLst>
              <a:ext uri="{FF2B5EF4-FFF2-40B4-BE49-F238E27FC236}">
                <a16:creationId xmlns:a16="http://schemas.microsoft.com/office/drawing/2014/main" id="{9CFE7DB4-7E13-C949-9593-6309BF7F103D}"/>
              </a:ext>
            </a:extLst>
          </p:cNvPr>
          <p:cNvSpPr/>
          <p:nvPr/>
        </p:nvSpPr>
        <p:spPr>
          <a:xfrm>
            <a:off x="939114" y="2483708"/>
            <a:ext cx="3805881" cy="6425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27</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929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6. Orientations probables pour le futur</a:t>
            </a:r>
          </a:p>
        </p:txBody>
      </p:sp>
      <p:sp>
        <p:nvSpPr>
          <p:cNvPr id="6" name="ZoneTexte 5">
            <a:extLst>
              <a:ext uri="{FF2B5EF4-FFF2-40B4-BE49-F238E27FC236}">
                <a16:creationId xmlns:a16="http://schemas.microsoft.com/office/drawing/2014/main" id="{A645EE4F-8BB2-5B4D-B226-B267DEFCDD2A}"/>
              </a:ext>
            </a:extLst>
          </p:cNvPr>
          <p:cNvSpPr txBox="1"/>
          <p:nvPr/>
        </p:nvSpPr>
        <p:spPr>
          <a:xfrm>
            <a:off x="1087395" y="2594919"/>
            <a:ext cx="7179275" cy="3139321"/>
          </a:xfrm>
          <a:prstGeom prst="rect">
            <a:avLst/>
          </a:prstGeom>
          <a:noFill/>
        </p:spPr>
        <p:txBody>
          <a:bodyPr wrap="square" rtlCol="0">
            <a:spAutoFit/>
          </a:bodyPr>
          <a:lstStyle/>
          <a:p>
            <a:pPr marL="342900" indent="-342900">
              <a:buAutoNum type="arabicPeriod"/>
            </a:pPr>
            <a:r>
              <a:rPr lang="fr-FR" dirty="0">
                <a:solidFill>
                  <a:srgbClr val="FFFF00"/>
                </a:solidFill>
              </a:rPr>
              <a:t>Rêver et prendre des initiatives</a:t>
            </a:r>
          </a:p>
          <a:p>
            <a:pPr marL="342900" indent="-342900">
              <a:buAutoNum type="arabicPeriod"/>
            </a:pPr>
            <a:endParaRPr lang="fr-FR" dirty="0"/>
          </a:p>
          <a:p>
            <a:r>
              <a:rPr lang="fr-FR" dirty="0"/>
              <a:t>	- Minorisation n’est pas tétanisation;</a:t>
            </a:r>
          </a:p>
          <a:p>
            <a:endParaRPr lang="fr-FR" dirty="0"/>
          </a:p>
          <a:p>
            <a:r>
              <a:rPr lang="fr-FR" dirty="0"/>
              <a:t>	- Appliquer la devise du synode à la « nouvelle pastorale » MFC, à avoir: « faire germer des rêves, susciter des prophéties et des visions, faire fleurir des espérances, stimuler la confiance, bander les blessures, tisser des relations, ressusciter une aube d’espérance, apprendre l’un de l’autre, et créer un imaginaire positif qui illumine les esprits, réchauffe les cœurs, redonne des forces aux mains ».</a:t>
            </a:r>
            <a:r>
              <a:rPr lang="fr-BE" dirty="0"/>
              <a:t> </a:t>
            </a:r>
            <a:endParaRPr lang="fr-FR" dirty="0"/>
          </a:p>
          <a:p>
            <a:pPr marL="342900" indent="-342900">
              <a:buAutoNum type="arabicPeriod"/>
            </a:pPr>
            <a:endParaRPr lang="fr-FR" dirty="0"/>
          </a:p>
        </p:txBody>
      </p:sp>
    </p:spTree>
    <p:extLst>
      <p:ext uri="{BB962C8B-B14F-4D97-AF65-F5344CB8AC3E}">
        <p14:creationId xmlns:p14="http://schemas.microsoft.com/office/powerpoint/2010/main" val="31659641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lipse 6">
            <a:extLst>
              <a:ext uri="{FF2B5EF4-FFF2-40B4-BE49-F238E27FC236}">
                <a16:creationId xmlns:a16="http://schemas.microsoft.com/office/drawing/2014/main" id="{9283FDE8-5796-0247-948F-55C69C48BE40}"/>
              </a:ext>
            </a:extLst>
          </p:cNvPr>
          <p:cNvSpPr/>
          <p:nvPr/>
        </p:nvSpPr>
        <p:spPr>
          <a:xfrm>
            <a:off x="951470" y="2298357"/>
            <a:ext cx="3410465" cy="8279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28</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929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6. Orientations probables pour le futur</a:t>
            </a:r>
          </a:p>
        </p:txBody>
      </p:sp>
      <p:sp>
        <p:nvSpPr>
          <p:cNvPr id="6" name="ZoneTexte 5">
            <a:extLst>
              <a:ext uri="{FF2B5EF4-FFF2-40B4-BE49-F238E27FC236}">
                <a16:creationId xmlns:a16="http://schemas.microsoft.com/office/drawing/2014/main" id="{A645EE4F-8BB2-5B4D-B226-B267DEFCDD2A}"/>
              </a:ext>
            </a:extLst>
          </p:cNvPr>
          <p:cNvSpPr txBox="1"/>
          <p:nvPr/>
        </p:nvSpPr>
        <p:spPr>
          <a:xfrm>
            <a:off x="1087395" y="2594919"/>
            <a:ext cx="7179275" cy="2308324"/>
          </a:xfrm>
          <a:prstGeom prst="rect">
            <a:avLst/>
          </a:prstGeom>
          <a:noFill/>
        </p:spPr>
        <p:txBody>
          <a:bodyPr wrap="square" rtlCol="0">
            <a:spAutoFit/>
          </a:bodyPr>
          <a:lstStyle/>
          <a:p>
            <a:pPr marL="342900" indent="-342900">
              <a:buFont typeface="+mj-lt"/>
              <a:buAutoNum type="arabicPeriod" startAt="2"/>
            </a:pPr>
            <a:r>
              <a:rPr lang="fr-FR" dirty="0">
                <a:solidFill>
                  <a:srgbClr val="FFFF00"/>
                </a:solidFill>
              </a:rPr>
              <a:t>Décloisonner les services</a:t>
            </a:r>
          </a:p>
          <a:p>
            <a:pPr marL="342900" indent="-342900">
              <a:buFont typeface="+mj-lt"/>
              <a:buAutoNum type="arabicPeriod" startAt="2"/>
            </a:pPr>
            <a:endParaRPr lang="fr-FR" dirty="0"/>
          </a:p>
          <a:p>
            <a:r>
              <a:rPr lang="fr-FR" dirty="0"/>
              <a:t>	- </a:t>
            </a:r>
            <a:r>
              <a:rPr lang="fr-FR" dirty="0" err="1"/>
              <a:t>Cfr</a:t>
            </a:r>
            <a:r>
              <a:rPr lang="fr-FR" dirty="0"/>
              <a:t> </a:t>
            </a:r>
            <a:r>
              <a:rPr lang="fr-FR" dirty="0" err="1"/>
              <a:t>Praedicate</a:t>
            </a:r>
            <a:r>
              <a:rPr lang="fr-FR" dirty="0"/>
              <a:t> </a:t>
            </a:r>
            <a:r>
              <a:rPr lang="fr-FR" dirty="0" err="1"/>
              <a:t>Evangelium</a:t>
            </a:r>
            <a:r>
              <a:rPr lang="fr-FR" dirty="0"/>
              <a:t> au plan diocésain</a:t>
            </a:r>
          </a:p>
          <a:p>
            <a:endParaRPr lang="fr-FR" dirty="0"/>
          </a:p>
          <a:p>
            <a:r>
              <a:rPr lang="fr-FR" dirty="0"/>
              <a:t>	</a:t>
            </a:r>
            <a:r>
              <a:rPr lang="nl-BE" dirty="0"/>
              <a:t>- cfr transversalité pastorales familles et catéchèse</a:t>
            </a:r>
          </a:p>
          <a:p>
            <a:endParaRPr lang="nl-BE" dirty="0"/>
          </a:p>
          <a:p>
            <a:r>
              <a:rPr lang="nl-BE" dirty="0"/>
              <a:t>	- à suivre “équipes kérygma” en france</a:t>
            </a:r>
            <a:endParaRPr lang="fr-FR" dirty="0"/>
          </a:p>
          <a:p>
            <a:pPr marL="342900" indent="-342900">
              <a:buAutoNum type="arabicPeriod"/>
            </a:pPr>
            <a:endParaRPr lang="fr-FR" dirty="0"/>
          </a:p>
        </p:txBody>
      </p:sp>
    </p:spTree>
    <p:extLst>
      <p:ext uri="{BB962C8B-B14F-4D97-AF65-F5344CB8AC3E}">
        <p14:creationId xmlns:p14="http://schemas.microsoft.com/office/powerpoint/2010/main" val="172742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a:extLst>
              <a:ext uri="{FF2B5EF4-FFF2-40B4-BE49-F238E27FC236}">
                <a16:creationId xmlns:a16="http://schemas.microsoft.com/office/drawing/2014/main" id="{F61BAFFE-C876-D048-B734-AFCEAC193C40}"/>
              </a:ext>
            </a:extLst>
          </p:cNvPr>
          <p:cNvSpPr/>
          <p:nvPr/>
        </p:nvSpPr>
        <p:spPr>
          <a:xfrm>
            <a:off x="803189" y="2224216"/>
            <a:ext cx="3978876" cy="97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29</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929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6. Orientations probables pour le futur</a:t>
            </a:r>
          </a:p>
        </p:txBody>
      </p:sp>
      <p:sp>
        <p:nvSpPr>
          <p:cNvPr id="6" name="ZoneTexte 5">
            <a:extLst>
              <a:ext uri="{FF2B5EF4-FFF2-40B4-BE49-F238E27FC236}">
                <a16:creationId xmlns:a16="http://schemas.microsoft.com/office/drawing/2014/main" id="{A645EE4F-8BB2-5B4D-B226-B267DEFCDD2A}"/>
              </a:ext>
            </a:extLst>
          </p:cNvPr>
          <p:cNvSpPr txBox="1"/>
          <p:nvPr/>
        </p:nvSpPr>
        <p:spPr>
          <a:xfrm>
            <a:off x="1087395" y="2594919"/>
            <a:ext cx="7179275" cy="3693319"/>
          </a:xfrm>
          <a:prstGeom prst="rect">
            <a:avLst/>
          </a:prstGeom>
          <a:noFill/>
        </p:spPr>
        <p:txBody>
          <a:bodyPr wrap="square" rtlCol="0">
            <a:spAutoFit/>
          </a:bodyPr>
          <a:lstStyle/>
          <a:p>
            <a:pPr marL="342900" indent="-342900">
              <a:buFont typeface="+mj-lt"/>
              <a:buAutoNum type="arabicPeriod" startAt="3"/>
            </a:pPr>
            <a:r>
              <a:rPr lang="fr-FR" dirty="0">
                <a:solidFill>
                  <a:srgbClr val="FFFF00"/>
                </a:solidFill>
              </a:rPr>
              <a:t>Dresser une liste de transitions</a:t>
            </a:r>
          </a:p>
          <a:p>
            <a:pPr marL="342900" indent="-342900">
              <a:buAutoNum type="arabicPeriod" startAt="3"/>
            </a:pPr>
            <a:endParaRPr lang="fr-FR" dirty="0"/>
          </a:p>
          <a:p>
            <a:r>
              <a:rPr lang="fr-FR" dirty="0"/>
              <a:t>	- - Passer de rencontres avec des parents “spectateurs” à des familles “sujets actifs”</a:t>
            </a:r>
          </a:p>
          <a:p>
            <a:r>
              <a:rPr lang="fr-FR" dirty="0"/>
              <a:t>	-- passer d’une pastorale de l’attente à une pastorale de la visite</a:t>
            </a:r>
          </a:p>
          <a:p>
            <a:r>
              <a:rPr lang="fr-FR" dirty="0"/>
              <a:t>	-- passer de messes “pour” les familles à des messes des familles</a:t>
            </a:r>
          </a:p>
          <a:p>
            <a:r>
              <a:rPr lang="fr-FR" dirty="0"/>
              <a:t>	-- passer de préparations au mariage isolément de la communauté à une mise en contact des fiancés avec la communauté</a:t>
            </a:r>
          </a:p>
          <a:p>
            <a:r>
              <a:rPr lang="fr-FR" dirty="0"/>
              <a:t>	-- Désigner des « parrains/marraines » des enfants moins accompagnés parmi les membres de la communauté (ex: diocèse de Lille)</a:t>
            </a:r>
          </a:p>
          <a:p>
            <a:r>
              <a:rPr lang="fr-FR" dirty="0"/>
              <a:t>	</a:t>
            </a:r>
          </a:p>
          <a:p>
            <a:endParaRPr lang="fr-FR" dirty="0"/>
          </a:p>
          <a:p>
            <a:pPr marL="342900" indent="-342900">
              <a:buAutoNum type="arabicPeriod"/>
            </a:pPr>
            <a:endParaRPr lang="fr-FR" dirty="0"/>
          </a:p>
        </p:txBody>
      </p:sp>
    </p:spTree>
    <p:extLst>
      <p:ext uri="{BB962C8B-B14F-4D97-AF65-F5344CB8AC3E}">
        <p14:creationId xmlns:p14="http://schemas.microsoft.com/office/powerpoint/2010/main" val="3776614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3</a:t>
            </a:fld>
            <a:endParaRPr lang="fr-BE" dirty="0"/>
          </a:p>
        </p:txBody>
      </p:sp>
      <p:sp>
        <p:nvSpPr>
          <p:cNvPr id="4" name="ZoneTexte 3">
            <a:extLst>
              <a:ext uri="{FF2B5EF4-FFF2-40B4-BE49-F238E27FC236}">
                <a16:creationId xmlns:a16="http://schemas.microsoft.com/office/drawing/2014/main" id="{4A1910ED-03E6-9641-B335-ED43AD3D2CFC}"/>
              </a:ext>
            </a:extLst>
          </p:cNvPr>
          <p:cNvSpPr txBox="1"/>
          <p:nvPr/>
        </p:nvSpPr>
        <p:spPr>
          <a:xfrm>
            <a:off x="4592320" y="1005840"/>
            <a:ext cx="2976880"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FR" dirty="0"/>
              <a:t>1. Magistère et Familles</a:t>
            </a:r>
          </a:p>
        </p:txBody>
      </p:sp>
      <p:sp>
        <p:nvSpPr>
          <p:cNvPr id="5" name="ZoneTexte 4">
            <a:extLst>
              <a:ext uri="{FF2B5EF4-FFF2-40B4-BE49-F238E27FC236}">
                <a16:creationId xmlns:a16="http://schemas.microsoft.com/office/drawing/2014/main" id="{92C65E97-A089-754B-8154-F9FBC8D4B161}"/>
              </a:ext>
            </a:extLst>
          </p:cNvPr>
          <p:cNvSpPr txBox="1"/>
          <p:nvPr/>
        </p:nvSpPr>
        <p:spPr>
          <a:xfrm>
            <a:off x="1645920" y="1828800"/>
            <a:ext cx="506984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dirty="0"/>
              <a:t>AMORIS LAETITIA (8 avril 2016) </a:t>
            </a:r>
          </a:p>
        </p:txBody>
      </p:sp>
      <p:sp>
        <p:nvSpPr>
          <p:cNvPr id="6" name="ZoneTexte 5">
            <a:extLst>
              <a:ext uri="{FF2B5EF4-FFF2-40B4-BE49-F238E27FC236}">
                <a16:creationId xmlns:a16="http://schemas.microsoft.com/office/drawing/2014/main" id="{B64F1B52-158B-FC4B-9791-A0067BEB62C4}"/>
              </a:ext>
            </a:extLst>
          </p:cNvPr>
          <p:cNvSpPr txBox="1"/>
          <p:nvPr/>
        </p:nvSpPr>
        <p:spPr>
          <a:xfrm>
            <a:off x="1209040" y="2682240"/>
            <a:ext cx="4053840" cy="3139321"/>
          </a:xfrm>
          <a:prstGeom prst="rect">
            <a:avLst/>
          </a:prstGeom>
          <a:noFill/>
        </p:spPr>
        <p:txBody>
          <a:bodyPr wrap="square" rtlCol="0">
            <a:spAutoFit/>
          </a:bodyPr>
          <a:lstStyle/>
          <a:p>
            <a:r>
              <a:rPr lang="fr-FR" dirty="0">
                <a:highlight>
                  <a:srgbClr val="FFFF00"/>
                </a:highlight>
              </a:rPr>
              <a:t>« L’Église est appelée à collaborer afin que les parents eux-mêmes puissent accomplir leur mission éducative. </a:t>
            </a:r>
            <a:r>
              <a:rPr lang="fr-FR" dirty="0"/>
              <a:t>Elle doit toujours le faire en les aidant à valoriser leur propre fonction et à reconnaître que ceux qui ont reçu le sacrement de mariage deviennent de vrais ministres éducatifs, car lorsqu’ils forment leurs enfants, ils édifient l’Eglise » (Amoris Laetitia, n° 85)</a:t>
            </a:r>
          </a:p>
          <a:p>
            <a:endParaRPr lang="fr-FR" dirty="0"/>
          </a:p>
        </p:txBody>
      </p:sp>
      <p:pic>
        <p:nvPicPr>
          <p:cNvPr id="10242" name="Picture 2">
            <a:extLst>
              <a:ext uri="{FF2B5EF4-FFF2-40B4-BE49-F238E27FC236}">
                <a16:creationId xmlns:a16="http://schemas.microsoft.com/office/drawing/2014/main" id="{BDE71848-DA43-3346-A71E-20788B1E9C2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57434" y="2310713"/>
            <a:ext cx="2451958" cy="388002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65736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a:extLst>
              <a:ext uri="{FF2B5EF4-FFF2-40B4-BE49-F238E27FC236}">
                <a16:creationId xmlns:a16="http://schemas.microsoft.com/office/drawing/2014/main" id="{3E98C2C3-5156-704E-BD36-A1614602EA5D}"/>
              </a:ext>
            </a:extLst>
          </p:cNvPr>
          <p:cNvSpPr/>
          <p:nvPr/>
        </p:nvSpPr>
        <p:spPr>
          <a:xfrm>
            <a:off x="197707" y="1915298"/>
            <a:ext cx="5881817" cy="6672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a:extLst>
              <a:ext uri="{FF2B5EF4-FFF2-40B4-BE49-F238E27FC236}">
                <a16:creationId xmlns:a16="http://schemas.microsoft.com/office/drawing/2014/main" id="{D500BC94-064E-BF41-91AF-F28D357E49F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080166" y="1997622"/>
            <a:ext cx="3063834" cy="3776353"/>
          </a:xfrm>
          <a:prstGeom prst="rect">
            <a:avLst/>
          </a:prstGeom>
        </p:spPr>
      </p:pic>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30</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929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6. Orientations probables pour le futur</a:t>
            </a:r>
          </a:p>
        </p:txBody>
      </p:sp>
      <p:sp>
        <p:nvSpPr>
          <p:cNvPr id="6" name="ZoneTexte 5">
            <a:extLst>
              <a:ext uri="{FF2B5EF4-FFF2-40B4-BE49-F238E27FC236}">
                <a16:creationId xmlns:a16="http://schemas.microsoft.com/office/drawing/2014/main" id="{A645EE4F-8BB2-5B4D-B226-B267DEFCDD2A}"/>
              </a:ext>
            </a:extLst>
          </p:cNvPr>
          <p:cNvSpPr txBox="1"/>
          <p:nvPr/>
        </p:nvSpPr>
        <p:spPr>
          <a:xfrm>
            <a:off x="358346" y="2026508"/>
            <a:ext cx="6289589" cy="4247317"/>
          </a:xfrm>
          <a:prstGeom prst="rect">
            <a:avLst/>
          </a:prstGeom>
          <a:noFill/>
        </p:spPr>
        <p:txBody>
          <a:bodyPr wrap="square" rtlCol="0">
            <a:spAutoFit/>
          </a:bodyPr>
          <a:lstStyle/>
          <a:p>
            <a:pPr marL="342900" indent="-342900">
              <a:buFont typeface="+mj-lt"/>
              <a:buAutoNum type="arabicPeriod" startAt="4"/>
            </a:pPr>
            <a:r>
              <a:rPr lang="fr-FR" dirty="0">
                <a:solidFill>
                  <a:srgbClr val="FFFF00"/>
                </a:solidFill>
              </a:rPr>
              <a:t>Former parents, parrains/marraines, grands-parents </a:t>
            </a:r>
          </a:p>
          <a:p>
            <a:pPr marL="342900" indent="-342900">
              <a:buAutoNum type="arabicPeriod" startAt="4"/>
            </a:pPr>
            <a:endParaRPr lang="fr-FR" dirty="0"/>
          </a:p>
          <a:p>
            <a:r>
              <a:rPr lang="fr-FR" dirty="0"/>
              <a:t>	« </a:t>
            </a:r>
            <a:r>
              <a:rPr lang="fr-BE" dirty="0"/>
              <a:t>Le Directoire insiste sur la nécessaire formation des parents chrétiens à leur rôle éducateur. Cette formation, même simple et adaptée à leur niveau culturel doit être donnée par des éducateurs compétents. (…)  Il ne semble pas que, dans l’ensemble, les pasteurs aient donné beaucoup de temps et de soins à celle formation des parents chrétiens. Un effort général,</a:t>
            </a:r>
          </a:p>
          <a:p>
            <a:r>
              <a:rPr lang="fr-BE" dirty="0"/>
              <a:t>concerté et structuré, reste à faire. Peut- être le désarroi actuel de beaucoup de parents, devant les « contestations » de leurs enfants, amènera-t-il ceux-là à demander plus instamment celle forma ion ; puissent-ils trouver des pasteurs aptes à les aider ! Ceux-ci, d'ailleurs, n'ont pas seulement à donner, mais aussi à recevoir de la part des parents. » (J. Colomb en 1971)</a:t>
            </a:r>
          </a:p>
          <a:p>
            <a:pPr marL="342900" indent="-342900">
              <a:buAutoNum type="arabicPeriod"/>
            </a:pPr>
            <a:endParaRPr lang="fr-FR" dirty="0"/>
          </a:p>
        </p:txBody>
      </p:sp>
    </p:spTree>
    <p:extLst>
      <p:ext uri="{BB962C8B-B14F-4D97-AF65-F5344CB8AC3E}">
        <p14:creationId xmlns:p14="http://schemas.microsoft.com/office/powerpoint/2010/main" val="37488664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a:extLst>
              <a:ext uri="{FF2B5EF4-FFF2-40B4-BE49-F238E27FC236}">
                <a16:creationId xmlns:a16="http://schemas.microsoft.com/office/drawing/2014/main" id="{B3E2E927-94B6-B949-B783-8CBBCE924B43}"/>
              </a:ext>
            </a:extLst>
          </p:cNvPr>
          <p:cNvSpPr/>
          <p:nvPr/>
        </p:nvSpPr>
        <p:spPr>
          <a:xfrm>
            <a:off x="4361935" y="2582562"/>
            <a:ext cx="3694670" cy="6301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31</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929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6. Orientations probables pour le futur</a:t>
            </a:r>
          </a:p>
        </p:txBody>
      </p:sp>
      <p:sp>
        <p:nvSpPr>
          <p:cNvPr id="6" name="ZoneTexte 5">
            <a:extLst>
              <a:ext uri="{FF2B5EF4-FFF2-40B4-BE49-F238E27FC236}">
                <a16:creationId xmlns:a16="http://schemas.microsoft.com/office/drawing/2014/main" id="{A645EE4F-8BB2-5B4D-B226-B267DEFCDD2A}"/>
              </a:ext>
            </a:extLst>
          </p:cNvPr>
          <p:cNvSpPr txBox="1"/>
          <p:nvPr/>
        </p:nvSpPr>
        <p:spPr>
          <a:xfrm>
            <a:off x="4522574" y="2706129"/>
            <a:ext cx="3855308" cy="2308324"/>
          </a:xfrm>
          <a:prstGeom prst="rect">
            <a:avLst/>
          </a:prstGeom>
          <a:noFill/>
        </p:spPr>
        <p:txBody>
          <a:bodyPr wrap="square" rtlCol="0">
            <a:spAutoFit/>
          </a:bodyPr>
          <a:lstStyle/>
          <a:p>
            <a:pPr marL="342900" indent="-342900">
              <a:buFont typeface="+mj-lt"/>
              <a:buAutoNum type="arabicPeriod" startAt="5"/>
            </a:pPr>
            <a:r>
              <a:rPr lang="fr-FR" dirty="0">
                <a:solidFill>
                  <a:srgbClr val="FFFF00"/>
                </a:solidFill>
              </a:rPr>
              <a:t>Bien situer l’</a:t>
            </a:r>
            <a:r>
              <a:rPr lang="fr-FR" dirty="0" err="1">
                <a:solidFill>
                  <a:srgbClr val="FFFF00"/>
                </a:solidFill>
              </a:rPr>
              <a:t>Inter-générationnel</a:t>
            </a:r>
            <a:endParaRPr lang="fr-FR" dirty="0">
              <a:solidFill>
                <a:srgbClr val="FFFF00"/>
              </a:solidFill>
            </a:endParaRPr>
          </a:p>
          <a:p>
            <a:pPr marL="342900" indent="-342900">
              <a:buAutoNum type="arabicPeriod" startAt="5"/>
            </a:pPr>
            <a:endParaRPr lang="fr-FR" dirty="0"/>
          </a:p>
          <a:p>
            <a:r>
              <a:rPr lang="fr-FR" dirty="0"/>
              <a:t>	- Repenser la catéchèse </a:t>
            </a:r>
            <a:r>
              <a:rPr lang="fr-FR" dirty="0" err="1"/>
              <a:t>inter-générationnelle</a:t>
            </a:r>
            <a:r>
              <a:rPr lang="fr-FR" dirty="0"/>
              <a:t> à partir des familles;</a:t>
            </a:r>
          </a:p>
          <a:p>
            <a:endParaRPr lang="fr-FR" dirty="0"/>
          </a:p>
          <a:p>
            <a:r>
              <a:rPr lang="fr-FR" dirty="0"/>
              <a:t>Et si le but principal était de mettre en réseau. … pour recréer de l’ecclésial, du communautaire.  « Ecclésiogenèse »</a:t>
            </a:r>
          </a:p>
        </p:txBody>
      </p:sp>
      <p:pic>
        <p:nvPicPr>
          <p:cNvPr id="7" name="Image 6">
            <a:extLst>
              <a:ext uri="{FF2B5EF4-FFF2-40B4-BE49-F238E27FC236}">
                <a16:creationId xmlns:a16="http://schemas.microsoft.com/office/drawing/2014/main" id="{8B94D6B9-7440-7D49-842C-EFC147437CF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0058" y="1284230"/>
            <a:ext cx="3584742" cy="5054787"/>
          </a:xfrm>
          <a:prstGeom prst="rect">
            <a:avLst/>
          </a:prstGeom>
        </p:spPr>
      </p:pic>
    </p:spTree>
    <p:extLst>
      <p:ext uri="{BB962C8B-B14F-4D97-AF65-F5344CB8AC3E}">
        <p14:creationId xmlns:p14="http://schemas.microsoft.com/office/powerpoint/2010/main" val="18833200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a:extLst>
              <a:ext uri="{FF2B5EF4-FFF2-40B4-BE49-F238E27FC236}">
                <a16:creationId xmlns:a16="http://schemas.microsoft.com/office/drawing/2014/main" id="{5D265F7C-A3F7-E440-946D-E1AFC74C8A28}"/>
              </a:ext>
            </a:extLst>
          </p:cNvPr>
          <p:cNvSpPr/>
          <p:nvPr/>
        </p:nvSpPr>
        <p:spPr>
          <a:xfrm>
            <a:off x="914400" y="2286000"/>
            <a:ext cx="3768811" cy="8649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32</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929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6. Orientations probables pour le futur</a:t>
            </a:r>
          </a:p>
        </p:txBody>
      </p:sp>
      <p:sp>
        <p:nvSpPr>
          <p:cNvPr id="6" name="ZoneTexte 5">
            <a:extLst>
              <a:ext uri="{FF2B5EF4-FFF2-40B4-BE49-F238E27FC236}">
                <a16:creationId xmlns:a16="http://schemas.microsoft.com/office/drawing/2014/main" id="{A645EE4F-8BB2-5B4D-B226-B267DEFCDD2A}"/>
              </a:ext>
            </a:extLst>
          </p:cNvPr>
          <p:cNvSpPr txBox="1"/>
          <p:nvPr/>
        </p:nvSpPr>
        <p:spPr>
          <a:xfrm>
            <a:off x="1087395" y="2594919"/>
            <a:ext cx="4473145" cy="3970318"/>
          </a:xfrm>
          <a:prstGeom prst="rect">
            <a:avLst/>
          </a:prstGeom>
          <a:noFill/>
        </p:spPr>
        <p:txBody>
          <a:bodyPr wrap="square" rtlCol="0">
            <a:spAutoFit/>
          </a:bodyPr>
          <a:lstStyle/>
          <a:p>
            <a:pPr marL="342900" indent="-342900">
              <a:buFont typeface="+mj-lt"/>
              <a:buAutoNum type="arabicPeriod" startAt="6"/>
            </a:pPr>
            <a:r>
              <a:rPr lang="fr-FR" dirty="0">
                <a:solidFill>
                  <a:srgbClr val="FFFF00"/>
                </a:solidFill>
              </a:rPr>
              <a:t>Aller voir du côté de l’Afrique</a:t>
            </a:r>
          </a:p>
          <a:p>
            <a:pPr marL="342900" indent="-342900">
              <a:buFont typeface="+mj-lt"/>
              <a:buAutoNum type="arabicPeriod" startAt="6"/>
            </a:pPr>
            <a:endParaRPr lang="fr-FR" dirty="0"/>
          </a:p>
          <a:p>
            <a:pPr marL="342900" indent="-342900">
              <a:buFont typeface="Wingdings" pitchFamily="2" charset="2"/>
              <a:buChar char="Ø"/>
            </a:pPr>
            <a:r>
              <a:rPr lang="fr-FR" dirty="0"/>
              <a:t>Église-famille</a:t>
            </a:r>
          </a:p>
          <a:p>
            <a:pPr marL="342900" indent="-342900">
              <a:buFont typeface="Wingdings" pitchFamily="2" charset="2"/>
              <a:buChar char="Ø"/>
            </a:pPr>
            <a:r>
              <a:rPr lang="fr-FR" dirty="0"/>
              <a:t>Couple-catéchistes qui vivent à proximité et animent les communautés entières</a:t>
            </a:r>
          </a:p>
          <a:p>
            <a:pPr marL="342900" indent="-342900">
              <a:buFont typeface="Wingdings" pitchFamily="2" charset="2"/>
              <a:buChar char="Ø"/>
            </a:pPr>
            <a:r>
              <a:rPr lang="fr-FR" dirty="0"/>
              <a:t>Petites communautés ecclésiales de base, en réseau, pour former les vastes paroisses</a:t>
            </a:r>
          </a:p>
          <a:p>
            <a:pPr marL="342900" indent="-342900">
              <a:buFont typeface="Wingdings" pitchFamily="2" charset="2"/>
              <a:buChar char="Ø"/>
            </a:pPr>
            <a:r>
              <a:rPr lang="fr-FR" dirty="0"/>
              <a:t>Etre attentif à la mise en œuvre d’Antiquum Ministerium </a:t>
            </a:r>
          </a:p>
          <a:p>
            <a:pPr marL="342900" indent="-342900">
              <a:buFont typeface="Wingdings" pitchFamily="2" charset="2"/>
              <a:buChar char="Ø"/>
            </a:pPr>
            <a:r>
              <a:rPr lang="fr-FR" dirty="0"/>
              <a:t>L’exemple du diocèse de Mende (en Lozère)</a:t>
            </a:r>
          </a:p>
          <a:p>
            <a:pPr marL="342900" indent="-342900">
              <a:buAutoNum type="arabicPeriod" startAt="6"/>
            </a:pPr>
            <a:endParaRPr lang="fr-FR" dirty="0"/>
          </a:p>
          <a:p>
            <a:r>
              <a:rPr lang="fr-FR" dirty="0"/>
              <a:t>	</a:t>
            </a:r>
          </a:p>
        </p:txBody>
      </p:sp>
      <p:pic>
        <p:nvPicPr>
          <p:cNvPr id="7" name="Picture 2" descr="Livre: Église, famille de Dieu - un chemin pour les Églises d'Afrique, un  chemin pour les Églises d'Afrique, Francis Appiah-Kubi, Karthala, Chrétiens  en liberté, 9782845868878 - Leslibraires.fr">
            <a:extLst>
              <a:ext uri="{FF2B5EF4-FFF2-40B4-BE49-F238E27FC236}">
                <a16:creationId xmlns:a16="http://schemas.microsoft.com/office/drawing/2014/main" id="{40AA1E79-EC66-EB4F-8E9C-B2332CB8CBC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288094" y="2174789"/>
            <a:ext cx="2487259" cy="3793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5320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a:extLst>
              <a:ext uri="{FF2B5EF4-FFF2-40B4-BE49-F238E27FC236}">
                <a16:creationId xmlns:a16="http://schemas.microsoft.com/office/drawing/2014/main" id="{4B3AD7C9-668E-7247-8DC0-405691DDE69A}"/>
              </a:ext>
            </a:extLst>
          </p:cNvPr>
          <p:cNvSpPr/>
          <p:nvPr/>
        </p:nvSpPr>
        <p:spPr>
          <a:xfrm>
            <a:off x="877330" y="2458995"/>
            <a:ext cx="4695567" cy="6178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33</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929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6. Orientations probables pour le futur</a:t>
            </a:r>
          </a:p>
        </p:txBody>
      </p:sp>
      <p:sp>
        <p:nvSpPr>
          <p:cNvPr id="6" name="ZoneTexte 5">
            <a:extLst>
              <a:ext uri="{FF2B5EF4-FFF2-40B4-BE49-F238E27FC236}">
                <a16:creationId xmlns:a16="http://schemas.microsoft.com/office/drawing/2014/main" id="{A645EE4F-8BB2-5B4D-B226-B267DEFCDD2A}"/>
              </a:ext>
            </a:extLst>
          </p:cNvPr>
          <p:cNvSpPr txBox="1"/>
          <p:nvPr/>
        </p:nvSpPr>
        <p:spPr>
          <a:xfrm>
            <a:off x="1087395" y="2594919"/>
            <a:ext cx="7179275" cy="2031325"/>
          </a:xfrm>
          <a:prstGeom prst="rect">
            <a:avLst/>
          </a:prstGeom>
          <a:noFill/>
        </p:spPr>
        <p:txBody>
          <a:bodyPr wrap="square" rtlCol="0">
            <a:spAutoFit/>
          </a:bodyPr>
          <a:lstStyle/>
          <a:p>
            <a:pPr marL="342900" indent="-342900">
              <a:buFont typeface="+mj-lt"/>
              <a:buAutoNum type="arabicPeriod" startAt="7"/>
            </a:pPr>
            <a:r>
              <a:rPr lang="fr-FR" dirty="0">
                <a:solidFill>
                  <a:srgbClr val="FFFF00"/>
                </a:solidFill>
              </a:rPr>
              <a:t>Nourrir le projet MFC grâce au Directoire</a:t>
            </a:r>
          </a:p>
          <a:p>
            <a:pPr marL="342900" indent="-342900">
              <a:buAutoNum type="arabicPeriod" startAt="7"/>
            </a:pPr>
            <a:endParaRPr lang="fr-FR" dirty="0"/>
          </a:p>
          <a:p>
            <a:r>
              <a:rPr lang="fr-FR" dirty="0"/>
              <a:t>	- Convoquer nos lieux de délibérations autour du projet MFC = assemblée diocésaine, assemblée décanale, assemblée en UP, réunions </a:t>
            </a:r>
            <a:r>
              <a:rPr lang="fr-FR" dirty="0" err="1"/>
              <a:t>inter-services</a:t>
            </a:r>
            <a:r>
              <a:rPr lang="fr-FR" dirty="0"/>
              <a:t> au vicariat/diocèse, conseil épiscopal, conseil presbytéral, conseil pastoral à propos de la MFC</a:t>
            </a:r>
          </a:p>
          <a:p>
            <a:pPr marL="342900" indent="-342900">
              <a:buAutoNum type="arabicPeriod"/>
            </a:pPr>
            <a:endParaRPr lang="fr-FR" dirty="0"/>
          </a:p>
        </p:txBody>
      </p:sp>
    </p:spTree>
    <p:extLst>
      <p:ext uri="{BB962C8B-B14F-4D97-AF65-F5344CB8AC3E}">
        <p14:creationId xmlns:p14="http://schemas.microsoft.com/office/powerpoint/2010/main" val="21668258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lipse 6">
            <a:extLst>
              <a:ext uri="{FF2B5EF4-FFF2-40B4-BE49-F238E27FC236}">
                <a16:creationId xmlns:a16="http://schemas.microsoft.com/office/drawing/2014/main" id="{8C62468E-F0B5-7D40-91CE-AFD9065DF27D}"/>
              </a:ext>
            </a:extLst>
          </p:cNvPr>
          <p:cNvSpPr/>
          <p:nvPr/>
        </p:nvSpPr>
        <p:spPr>
          <a:xfrm>
            <a:off x="790832" y="2446638"/>
            <a:ext cx="5029200" cy="7414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00"/>
              </a:solidFill>
            </a:endParaRPr>
          </a:p>
        </p:txBody>
      </p:sp>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34</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929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6. Orientations probables pour le futur</a:t>
            </a:r>
          </a:p>
        </p:txBody>
      </p:sp>
      <p:sp>
        <p:nvSpPr>
          <p:cNvPr id="6" name="ZoneTexte 5">
            <a:extLst>
              <a:ext uri="{FF2B5EF4-FFF2-40B4-BE49-F238E27FC236}">
                <a16:creationId xmlns:a16="http://schemas.microsoft.com/office/drawing/2014/main" id="{A645EE4F-8BB2-5B4D-B226-B267DEFCDD2A}"/>
              </a:ext>
            </a:extLst>
          </p:cNvPr>
          <p:cNvSpPr txBox="1"/>
          <p:nvPr/>
        </p:nvSpPr>
        <p:spPr>
          <a:xfrm>
            <a:off x="1087395" y="2594919"/>
            <a:ext cx="7179275" cy="923330"/>
          </a:xfrm>
          <a:prstGeom prst="rect">
            <a:avLst/>
          </a:prstGeom>
          <a:noFill/>
        </p:spPr>
        <p:txBody>
          <a:bodyPr wrap="square" rtlCol="0">
            <a:spAutoFit/>
          </a:bodyPr>
          <a:lstStyle/>
          <a:p>
            <a:pPr marL="342900" indent="-342900">
              <a:buFont typeface="+mj-lt"/>
              <a:buAutoNum type="arabicPeriod" startAt="7"/>
            </a:pPr>
            <a:r>
              <a:rPr lang="fr-FR" dirty="0">
                <a:solidFill>
                  <a:srgbClr val="FFFF00"/>
                </a:solidFill>
              </a:rPr>
              <a:t>Nourrir le projet MFC grâce au Directoire</a:t>
            </a:r>
          </a:p>
          <a:p>
            <a:pPr marL="342900" indent="-342900">
              <a:buAutoNum type="arabicPeriod" startAt="7"/>
            </a:pPr>
            <a:endParaRPr lang="fr-FR" dirty="0"/>
          </a:p>
          <a:p>
            <a:r>
              <a:rPr lang="fr-FR" dirty="0"/>
              <a:t>	</a:t>
            </a:r>
          </a:p>
        </p:txBody>
      </p:sp>
      <p:graphicFrame>
        <p:nvGraphicFramePr>
          <p:cNvPr id="5" name="Tableau 6">
            <a:extLst>
              <a:ext uri="{FF2B5EF4-FFF2-40B4-BE49-F238E27FC236}">
                <a16:creationId xmlns:a16="http://schemas.microsoft.com/office/drawing/2014/main" id="{E4B9DA6D-AF3F-AF42-8255-AD12B569F140}"/>
              </a:ext>
            </a:extLst>
          </p:cNvPr>
          <p:cNvGraphicFramePr>
            <a:graphicFrameLocks noGrp="1"/>
          </p:cNvGraphicFramePr>
          <p:nvPr>
            <p:extLst>
              <p:ext uri="{D42A27DB-BD31-4B8C-83A1-F6EECF244321}">
                <p14:modId xmlns:p14="http://schemas.microsoft.com/office/powerpoint/2010/main" val="2792917063"/>
              </p:ext>
            </p:extLst>
          </p:nvPr>
        </p:nvGraphicFramePr>
        <p:xfrm>
          <a:off x="1326292" y="3337011"/>
          <a:ext cx="6494272" cy="202692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465584956"/>
                    </a:ext>
                  </a:extLst>
                </a:gridCol>
                <a:gridCol w="1524000">
                  <a:extLst>
                    <a:ext uri="{9D8B030D-6E8A-4147-A177-3AD203B41FA5}">
                      <a16:colId xmlns:a16="http://schemas.microsoft.com/office/drawing/2014/main" val="4243865926"/>
                    </a:ext>
                  </a:extLst>
                </a:gridCol>
                <a:gridCol w="1922272">
                  <a:extLst>
                    <a:ext uri="{9D8B030D-6E8A-4147-A177-3AD203B41FA5}">
                      <a16:colId xmlns:a16="http://schemas.microsoft.com/office/drawing/2014/main" val="3964679687"/>
                    </a:ext>
                  </a:extLst>
                </a:gridCol>
                <a:gridCol w="1524000">
                  <a:extLst>
                    <a:ext uri="{9D8B030D-6E8A-4147-A177-3AD203B41FA5}">
                      <a16:colId xmlns:a16="http://schemas.microsoft.com/office/drawing/2014/main" val="3862627101"/>
                    </a:ext>
                  </a:extLst>
                </a:gridCol>
              </a:tblGrid>
              <a:tr h="914400">
                <a:tc>
                  <a:txBody>
                    <a:bodyPr/>
                    <a:lstStyle/>
                    <a:p>
                      <a:r>
                        <a:rPr lang="fr-FR" sz="1800" dirty="0"/>
                        <a:t>Grâce au Directoire 227-231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800" dirty="0"/>
                        <a:t>C’est quoi?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800" dirty="0"/>
                        <a:t>On fait déjà quoi?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800" dirty="0"/>
                        <a:t>On fera désormais quoi?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4444372"/>
                  </a:ext>
                </a:extLst>
              </a:tr>
              <a:tr h="370840">
                <a:tc>
                  <a:txBody>
                    <a:bodyPr/>
                    <a:lstStyle/>
                    <a:p>
                      <a:pPr algn="ctr"/>
                      <a:r>
                        <a:rPr lang="fr-FR" sz="1800" dirty="0">
                          <a:solidFill>
                            <a:srgbClr val="FF0000"/>
                          </a:solidFill>
                        </a:rPr>
                        <a:t>DANS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fr-FR"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6937394"/>
                  </a:ext>
                </a:extLst>
              </a:tr>
              <a:tr h="370840">
                <a:tc>
                  <a:txBody>
                    <a:bodyPr/>
                    <a:lstStyle/>
                    <a:p>
                      <a:pPr algn="ctr"/>
                      <a:r>
                        <a:rPr lang="fr-FR" sz="1800" dirty="0">
                          <a:solidFill>
                            <a:srgbClr val="FF0000"/>
                          </a:solidFill>
                        </a:rPr>
                        <a:t>AVEC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1920951"/>
                  </a:ext>
                </a:extLst>
              </a:tr>
              <a:tr h="370840">
                <a:tc>
                  <a:txBody>
                    <a:bodyPr/>
                    <a:lstStyle/>
                    <a:p>
                      <a:pPr algn="ctr"/>
                      <a:r>
                        <a:rPr lang="fr-FR" sz="1800" dirty="0">
                          <a:solidFill>
                            <a:srgbClr val="FF0000"/>
                          </a:solidFill>
                        </a:rPr>
                        <a:t>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347915"/>
                  </a:ext>
                </a:extLst>
              </a:tr>
            </a:tbl>
          </a:graphicData>
        </a:graphic>
      </p:graphicFrame>
    </p:spTree>
    <p:extLst>
      <p:ext uri="{BB962C8B-B14F-4D97-AF65-F5344CB8AC3E}">
        <p14:creationId xmlns:p14="http://schemas.microsoft.com/office/powerpoint/2010/main" val="29271487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35</a:t>
            </a:fld>
            <a:endParaRPr lang="fr-BE" dirty="0"/>
          </a:p>
        </p:txBody>
      </p:sp>
      <p:sp>
        <p:nvSpPr>
          <p:cNvPr id="4" name="ZoneTexte 3">
            <a:extLst>
              <a:ext uri="{FF2B5EF4-FFF2-40B4-BE49-F238E27FC236}">
                <a16:creationId xmlns:a16="http://schemas.microsoft.com/office/drawing/2014/main" id="{563F7829-775D-DB41-9185-B8DEDD130512}"/>
              </a:ext>
            </a:extLst>
          </p:cNvPr>
          <p:cNvSpPr txBox="1"/>
          <p:nvPr/>
        </p:nvSpPr>
        <p:spPr>
          <a:xfrm>
            <a:off x="4300151" y="1186249"/>
            <a:ext cx="3101546" cy="646331"/>
          </a:xfrm>
          <a:prstGeom prst="rect">
            <a:avLst/>
          </a:prstGeom>
          <a:solidFill>
            <a:srgbClr val="A11733"/>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dirty="0"/>
              <a:t>Questions pour le partage en groupe</a:t>
            </a:r>
          </a:p>
        </p:txBody>
      </p:sp>
      <p:sp>
        <p:nvSpPr>
          <p:cNvPr id="6" name="ZoneTexte 5">
            <a:extLst>
              <a:ext uri="{FF2B5EF4-FFF2-40B4-BE49-F238E27FC236}">
                <a16:creationId xmlns:a16="http://schemas.microsoft.com/office/drawing/2014/main" id="{A645EE4F-8BB2-5B4D-B226-B267DEFCDD2A}"/>
              </a:ext>
            </a:extLst>
          </p:cNvPr>
          <p:cNvSpPr txBox="1"/>
          <p:nvPr/>
        </p:nvSpPr>
        <p:spPr>
          <a:xfrm>
            <a:off x="1087395" y="2594919"/>
            <a:ext cx="7179275" cy="369332"/>
          </a:xfrm>
          <a:prstGeom prst="rect">
            <a:avLst/>
          </a:prstGeom>
          <a:noFill/>
        </p:spPr>
        <p:txBody>
          <a:bodyPr wrap="square" rtlCol="0">
            <a:spAutoFit/>
          </a:bodyPr>
          <a:lstStyle/>
          <a:p>
            <a:r>
              <a:rPr lang="fr-FR" dirty="0"/>
              <a:t>	</a:t>
            </a:r>
          </a:p>
        </p:txBody>
      </p:sp>
      <p:sp>
        <p:nvSpPr>
          <p:cNvPr id="8" name="ZoneTexte 7">
            <a:extLst>
              <a:ext uri="{FF2B5EF4-FFF2-40B4-BE49-F238E27FC236}">
                <a16:creationId xmlns:a16="http://schemas.microsoft.com/office/drawing/2014/main" id="{A514BBD1-192A-BF49-8735-7F6D9EDC6FDC}"/>
              </a:ext>
            </a:extLst>
          </p:cNvPr>
          <p:cNvSpPr txBox="1"/>
          <p:nvPr/>
        </p:nvSpPr>
        <p:spPr>
          <a:xfrm>
            <a:off x="766119" y="2421924"/>
            <a:ext cx="7933038" cy="3693319"/>
          </a:xfrm>
          <a:prstGeom prst="rect">
            <a:avLst/>
          </a:prstGeom>
          <a:noFill/>
        </p:spPr>
        <p:txBody>
          <a:bodyPr wrap="square" rtlCol="0">
            <a:spAutoFit/>
          </a:bodyPr>
          <a:lstStyle/>
          <a:p>
            <a:r>
              <a:rPr lang="fr-FR" dirty="0"/>
              <a:t>Trois possibilités pour lancer la conversation en sous-groupes</a:t>
            </a:r>
          </a:p>
          <a:p>
            <a:endParaRPr lang="fr-FR" dirty="0"/>
          </a:p>
          <a:p>
            <a:pPr marL="742950" lvl="1" indent="-285750">
              <a:buFont typeface="Arial" panose="020B0604020202020204" pitchFamily="34" charset="0"/>
              <a:buChar char="•"/>
            </a:pPr>
            <a:r>
              <a:rPr lang="fr-FR" dirty="0"/>
              <a:t>Reprendre les 7 orientations possibles (dernière partie de la conférence) et choisir de débattre d’une ou deux pistes évoquées;</a:t>
            </a:r>
          </a:p>
          <a:p>
            <a:pPr marL="742950" lvl="1" indent="-285750">
              <a:buFont typeface="Arial" panose="020B0604020202020204" pitchFamily="34" charset="0"/>
              <a:buChar char="•"/>
            </a:pPr>
            <a:endParaRPr lang="fr-FR" dirty="0"/>
          </a:p>
          <a:p>
            <a:pPr marL="742950" lvl="1" indent="-285750">
              <a:buFont typeface="Arial" panose="020B0604020202020204" pitchFamily="34" charset="0"/>
              <a:buChar char="•"/>
            </a:pPr>
            <a:r>
              <a:rPr lang="fr-FR" dirty="0"/>
              <a:t>Reprendre le tableau final et le compléter en sous-groupe;</a:t>
            </a:r>
          </a:p>
          <a:p>
            <a:pPr marL="742950" lvl="1" indent="-285750">
              <a:buFont typeface="Arial" panose="020B0604020202020204" pitchFamily="34" charset="0"/>
              <a:buChar char="•"/>
            </a:pPr>
            <a:endParaRPr lang="fr-FR" dirty="0"/>
          </a:p>
          <a:p>
            <a:pPr marL="742950" lvl="1" indent="-285750">
              <a:buFont typeface="Arial" panose="020B0604020202020204" pitchFamily="34" charset="0"/>
              <a:buChar char="•"/>
            </a:pPr>
            <a:r>
              <a:rPr lang="fr-FR" dirty="0"/>
              <a:t>Entrer dans une logique de miséricorde, d’écoute, une pastorale de la visite, voir la mission de l’Église comme celle d’un hôpital de campagne: comment aider à comprendre ces belles formulations en en indiquant des impacts précis pour les services diocésains de la catéchèse et du catéchuménat, mais aussi pour la manière de </a:t>
            </a:r>
            <a:r>
              <a:rPr lang="fr-FR"/>
              <a:t>travailler avec </a:t>
            </a:r>
            <a:r>
              <a:rPr lang="fr-FR" dirty="0"/>
              <a:t>TOUTES les FAMILLES?</a:t>
            </a:r>
          </a:p>
        </p:txBody>
      </p:sp>
      <p:pic>
        <p:nvPicPr>
          <p:cNvPr id="5" name="Image 4">
            <a:extLst>
              <a:ext uri="{FF2B5EF4-FFF2-40B4-BE49-F238E27FC236}">
                <a16:creationId xmlns:a16="http://schemas.microsoft.com/office/drawing/2014/main" id="{99B57E53-C780-F74E-AF46-B9A30341BE0A}"/>
              </a:ext>
            </a:extLst>
          </p:cNvPr>
          <p:cNvPicPr>
            <a:picLocks noChangeAspect="1"/>
          </p:cNvPicPr>
          <p:nvPr/>
        </p:nvPicPr>
        <p:blipFill>
          <a:blip r:embed="rId2"/>
          <a:stretch>
            <a:fillRect/>
          </a:stretch>
        </p:blipFill>
        <p:spPr>
          <a:xfrm>
            <a:off x="7466775" y="115950"/>
            <a:ext cx="1549400" cy="1092200"/>
          </a:xfrm>
          <a:prstGeom prst="rect">
            <a:avLst/>
          </a:prstGeom>
        </p:spPr>
      </p:pic>
    </p:spTree>
    <p:extLst>
      <p:ext uri="{BB962C8B-B14F-4D97-AF65-F5344CB8AC3E}">
        <p14:creationId xmlns:p14="http://schemas.microsoft.com/office/powerpoint/2010/main" val="36461923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p:txBody>
          <a:bodyPr/>
          <a:lstStyle/>
          <a:p>
            <a:pPr algn="ctr"/>
            <a:r>
              <a:rPr lang="fr-BE" dirty="0"/>
              <a:t>Merci!</a:t>
            </a:r>
          </a:p>
        </p:txBody>
      </p:sp>
      <p:pic>
        <p:nvPicPr>
          <p:cNvPr id="3" name="Image 2">
            <a:extLst>
              <a:ext uri="{FF2B5EF4-FFF2-40B4-BE49-F238E27FC236}">
                <a16:creationId xmlns:a16="http://schemas.microsoft.com/office/drawing/2014/main" id="{1F06519C-AEA3-E443-90EF-63B819E272E3}"/>
              </a:ext>
            </a:extLst>
          </p:cNvPr>
          <p:cNvPicPr>
            <a:picLocks noChangeAspect="1"/>
          </p:cNvPicPr>
          <p:nvPr/>
        </p:nvPicPr>
        <p:blipFill>
          <a:blip r:embed="rId2"/>
          <a:stretch>
            <a:fillRect/>
          </a:stretch>
        </p:blipFill>
        <p:spPr>
          <a:xfrm>
            <a:off x="852219" y="448458"/>
            <a:ext cx="1549400" cy="1092200"/>
          </a:xfrm>
          <a:prstGeom prst="rect">
            <a:avLst/>
          </a:prstGeom>
        </p:spPr>
      </p:pic>
    </p:spTree>
    <p:extLst>
      <p:ext uri="{BB962C8B-B14F-4D97-AF65-F5344CB8AC3E}">
        <p14:creationId xmlns:p14="http://schemas.microsoft.com/office/powerpoint/2010/main" val="1020008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4</a:t>
            </a:fld>
            <a:endParaRPr lang="fr-BE" dirty="0"/>
          </a:p>
        </p:txBody>
      </p:sp>
      <p:sp>
        <p:nvSpPr>
          <p:cNvPr id="4" name="ZoneTexte 3">
            <a:extLst>
              <a:ext uri="{FF2B5EF4-FFF2-40B4-BE49-F238E27FC236}">
                <a16:creationId xmlns:a16="http://schemas.microsoft.com/office/drawing/2014/main" id="{4A1910ED-03E6-9641-B335-ED43AD3D2CFC}"/>
              </a:ext>
            </a:extLst>
          </p:cNvPr>
          <p:cNvSpPr txBox="1"/>
          <p:nvPr/>
        </p:nvSpPr>
        <p:spPr>
          <a:xfrm>
            <a:off x="4592320" y="1005840"/>
            <a:ext cx="2976880"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FR" dirty="0"/>
              <a:t>1. Magistère et Familles</a:t>
            </a:r>
          </a:p>
        </p:txBody>
      </p:sp>
      <p:sp>
        <p:nvSpPr>
          <p:cNvPr id="5" name="Rectangle 4">
            <a:extLst>
              <a:ext uri="{FF2B5EF4-FFF2-40B4-BE49-F238E27FC236}">
                <a16:creationId xmlns:a16="http://schemas.microsoft.com/office/drawing/2014/main" id="{F78BB994-6E5C-6A48-B5AA-3B5E751F68A2}"/>
              </a:ext>
            </a:extLst>
          </p:cNvPr>
          <p:cNvSpPr/>
          <p:nvPr/>
        </p:nvSpPr>
        <p:spPr>
          <a:xfrm>
            <a:off x="2578443" y="2222474"/>
            <a:ext cx="6136640" cy="4524315"/>
          </a:xfrm>
          <a:prstGeom prst="rect">
            <a:avLst/>
          </a:prstGeom>
        </p:spPr>
        <p:txBody>
          <a:bodyPr wrap="square">
            <a:spAutoFit/>
          </a:bodyPr>
          <a:lstStyle/>
          <a:p>
            <a:r>
              <a:rPr lang="fr-FR" dirty="0"/>
              <a:t>Dans le </a:t>
            </a:r>
            <a:r>
              <a:rPr lang="fr-FR" b="1" dirty="0">
                <a:solidFill>
                  <a:srgbClr val="FF0000"/>
                </a:solidFill>
              </a:rPr>
              <a:t>Document final</a:t>
            </a:r>
          </a:p>
          <a:p>
            <a:r>
              <a:rPr lang="fr-FR" dirty="0"/>
              <a:t>N°19: « </a:t>
            </a:r>
            <a:r>
              <a:rPr lang="fr-BE" dirty="0"/>
              <a:t>Beaucoup relèvent que les parcours de l’initiation chrétienne ne parviennent pas toujours à conduire les enfants, les adolescents et les jeunes à la beauté de l’expérience de la foi. Quand la communauté se constitue comme lieu de communion et comme vraie famille des enfants de Dieu, elle exprime une force qui engendre et transmet la foi; lorsqu’elle cède, au contraire, à la logique de la délégation et que prévaut l’organisation bureaucratique, l’initiation chrétienne est faussement perçue comme un cours d’instruction religieuse qui, d’ordinaire, se termine lorsque le jeune reçoit le sacrement de la Confirmation. Il </a:t>
            </a:r>
            <a:r>
              <a:rPr lang="fr-BE" dirty="0">
                <a:solidFill>
                  <a:srgbClr val="FF0000"/>
                </a:solidFill>
              </a:rPr>
              <a:t>est donc urgent de repenser profondément la situation de la catéchèse et le lien entre transmission familiale et communautaire de la foi, en recourant aux processus d’accompagnement personnel</a:t>
            </a:r>
            <a:r>
              <a:rPr lang="fr-BE" dirty="0"/>
              <a:t> ».</a:t>
            </a:r>
          </a:p>
          <a:p>
            <a:pPr lvl="1">
              <a:buFont typeface="Wingdings" pitchFamily="2" charset="2"/>
              <a:buChar char="q"/>
            </a:pPr>
            <a:endParaRPr lang="fr-FR" dirty="0"/>
          </a:p>
        </p:txBody>
      </p:sp>
      <p:sp>
        <p:nvSpPr>
          <p:cNvPr id="6" name="ZoneTexte 5">
            <a:extLst>
              <a:ext uri="{FF2B5EF4-FFF2-40B4-BE49-F238E27FC236}">
                <a16:creationId xmlns:a16="http://schemas.microsoft.com/office/drawing/2014/main" id="{2F55F9FD-D46F-9345-845E-A7BE3E0F84D1}"/>
              </a:ext>
            </a:extLst>
          </p:cNvPr>
          <p:cNvSpPr txBox="1"/>
          <p:nvPr/>
        </p:nvSpPr>
        <p:spPr>
          <a:xfrm>
            <a:off x="2733863" y="1587706"/>
            <a:ext cx="5740400"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dirty="0"/>
              <a:t>Le synode de 2018 sur « les jeunes, la foi et le discernement vocationnel »</a:t>
            </a:r>
          </a:p>
        </p:txBody>
      </p:sp>
      <p:pic>
        <p:nvPicPr>
          <p:cNvPr id="11266" name="Picture 2" descr="Document final del synode sur les jeunes">
            <a:extLst>
              <a:ext uri="{FF2B5EF4-FFF2-40B4-BE49-F238E27FC236}">
                <a16:creationId xmlns:a16="http://schemas.microsoft.com/office/drawing/2014/main" id="{AC5F17E9-95A9-8843-88D8-6F48FF80D59B}"/>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2582561"/>
            <a:ext cx="2594919" cy="2594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0499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5</a:t>
            </a:fld>
            <a:endParaRPr lang="fr-BE" dirty="0"/>
          </a:p>
        </p:txBody>
      </p:sp>
      <p:sp>
        <p:nvSpPr>
          <p:cNvPr id="4" name="ZoneTexte 3">
            <a:extLst>
              <a:ext uri="{FF2B5EF4-FFF2-40B4-BE49-F238E27FC236}">
                <a16:creationId xmlns:a16="http://schemas.microsoft.com/office/drawing/2014/main" id="{4A1910ED-03E6-9641-B335-ED43AD3D2CFC}"/>
              </a:ext>
            </a:extLst>
          </p:cNvPr>
          <p:cNvSpPr txBox="1"/>
          <p:nvPr/>
        </p:nvSpPr>
        <p:spPr>
          <a:xfrm>
            <a:off x="4592320" y="1005840"/>
            <a:ext cx="2976880"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FR" dirty="0"/>
              <a:t>1. Magistère et Familles</a:t>
            </a:r>
          </a:p>
        </p:txBody>
      </p:sp>
      <p:sp>
        <p:nvSpPr>
          <p:cNvPr id="5" name="Rectangle 4">
            <a:extLst>
              <a:ext uri="{FF2B5EF4-FFF2-40B4-BE49-F238E27FC236}">
                <a16:creationId xmlns:a16="http://schemas.microsoft.com/office/drawing/2014/main" id="{EECDCD76-722A-B84E-854D-48C1AE5050E5}"/>
              </a:ext>
            </a:extLst>
          </p:cNvPr>
          <p:cNvSpPr/>
          <p:nvPr/>
        </p:nvSpPr>
        <p:spPr>
          <a:xfrm>
            <a:off x="985520" y="2942719"/>
            <a:ext cx="4572000" cy="2862322"/>
          </a:xfrm>
          <a:prstGeom prst="rect">
            <a:avLst/>
          </a:prstGeom>
        </p:spPr>
        <p:txBody>
          <a:bodyPr>
            <a:spAutoFit/>
          </a:bodyPr>
          <a:lstStyle/>
          <a:p>
            <a:r>
              <a:rPr lang="fr-FR" dirty="0"/>
              <a:t>114: « Ma première pensée va aux familles, appelées à une mission éducative première et incontournable. Elles constituent </a:t>
            </a:r>
            <a:r>
              <a:rPr lang="fr-FR" dirty="0">
                <a:solidFill>
                  <a:srgbClr val="FF0000"/>
                </a:solidFill>
              </a:rPr>
              <a:t>le premier lieu </a:t>
            </a:r>
            <a:r>
              <a:rPr lang="fr-FR" dirty="0"/>
              <a:t>où se vivent et se transmettent les valeurs de l'amour et de la fraternité, de la convivialité et du partage, de l'attention et du soin de l'autre. Elles sont </a:t>
            </a:r>
            <a:r>
              <a:rPr lang="fr-FR" dirty="0">
                <a:solidFill>
                  <a:srgbClr val="FF0000"/>
                </a:solidFill>
              </a:rPr>
              <a:t>aussi le milieu privilégié </a:t>
            </a:r>
            <a:r>
              <a:rPr lang="fr-FR" dirty="0"/>
              <a:t>pour la transmission de la foi, en commençant par ces simples gestes de dévotion que les mères enseignent à leurs enfants. »</a:t>
            </a:r>
          </a:p>
        </p:txBody>
      </p:sp>
      <p:sp>
        <p:nvSpPr>
          <p:cNvPr id="6" name="ZoneTexte 5">
            <a:extLst>
              <a:ext uri="{FF2B5EF4-FFF2-40B4-BE49-F238E27FC236}">
                <a16:creationId xmlns:a16="http://schemas.microsoft.com/office/drawing/2014/main" id="{9946AAFA-3849-2648-B7EC-C3014DC9BADE}"/>
              </a:ext>
            </a:extLst>
          </p:cNvPr>
          <p:cNvSpPr txBox="1"/>
          <p:nvPr/>
        </p:nvSpPr>
        <p:spPr>
          <a:xfrm>
            <a:off x="1198880" y="1971314"/>
            <a:ext cx="5158534"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2400" dirty="0">
                <a:solidFill>
                  <a:schemeClr val="bg1"/>
                </a:solidFill>
              </a:rPr>
              <a:t>Fratelli Tutti (3 octobre 2020)</a:t>
            </a:r>
          </a:p>
        </p:txBody>
      </p:sp>
      <p:pic>
        <p:nvPicPr>
          <p:cNvPr id="12290" name="Picture 2" descr="Live Event this Sunday! Fratelli Tutti: A First Look ...">
            <a:extLst>
              <a:ext uri="{FF2B5EF4-FFF2-40B4-BE49-F238E27FC236}">
                <a16:creationId xmlns:a16="http://schemas.microsoft.com/office/drawing/2014/main" id="{F34CBC3B-26B6-414D-BA78-E9C6F1321BBB}"/>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766945" y="4465810"/>
            <a:ext cx="3092850" cy="1304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4059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6</a:t>
            </a:fld>
            <a:endParaRPr lang="fr-BE" dirty="0"/>
          </a:p>
        </p:txBody>
      </p:sp>
      <p:sp>
        <p:nvSpPr>
          <p:cNvPr id="4" name="ZoneTexte 3">
            <a:extLst>
              <a:ext uri="{FF2B5EF4-FFF2-40B4-BE49-F238E27FC236}">
                <a16:creationId xmlns:a16="http://schemas.microsoft.com/office/drawing/2014/main" id="{4A1910ED-03E6-9641-B335-ED43AD3D2CFC}"/>
              </a:ext>
            </a:extLst>
          </p:cNvPr>
          <p:cNvSpPr txBox="1"/>
          <p:nvPr/>
        </p:nvSpPr>
        <p:spPr>
          <a:xfrm>
            <a:off x="4592320" y="1005840"/>
            <a:ext cx="2976880"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FR" dirty="0"/>
              <a:t>1. Magistère et Familles</a:t>
            </a:r>
          </a:p>
        </p:txBody>
      </p:sp>
      <p:sp>
        <p:nvSpPr>
          <p:cNvPr id="5" name="Rectangle 4">
            <a:extLst>
              <a:ext uri="{FF2B5EF4-FFF2-40B4-BE49-F238E27FC236}">
                <a16:creationId xmlns:a16="http://schemas.microsoft.com/office/drawing/2014/main" id="{FDDE47B3-31D0-F24E-BE0A-FE54FBB6715D}"/>
              </a:ext>
            </a:extLst>
          </p:cNvPr>
          <p:cNvSpPr/>
          <p:nvPr/>
        </p:nvSpPr>
        <p:spPr>
          <a:xfrm>
            <a:off x="679768" y="3418503"/>
            <a:ext cx="4572000" cy="923330"/>
          </a:xfrm>
          <a:prstGeom prst="rect">
            <a:avLst/>
          </a:prstGeom>
        </p:spPr>
        <p:txBody>
          <a:bodyPr>
            <a:spAutoFit/>
          </a:bodyPr>
          <a:lstStyle/>
          <a:p>
            <a:r>
              <a:rPr lang="fr-FR" dirty="0"/>
              <a:t>Le plan du 8</a:t>
            </a:r>
            <a:r>
              <a:rPr lang="fr-FR" baseline="30000" dirty="0"/>
              <a:t>ème</a:t>
            </a:r>
            <a:r>
              <a:rPr lang="fr-FR" dirty="0"/>
              <a:t>  chapitre attire d’emblée l’attention sur les familles qui a droit à </a:t>
            </a:r>
            <a:r>
              <a:rPr lang="fr-FR" dirty="0">
                <a:highlight>
                  <a:srgbClr val="00FFFF"/>
                </a:highlight>
              </a:rPr>
              <a:t>une place prééminente</a:t>
            </a:r>
            <a:r>
              <a:rPr lang="fr-FR" dirty="0"/>
              <a:t> (226-235). </a:t>
            </a:r>
          </a:p>
        </p:txBody>
      </p:sp>
      <p:pic>
        <p:nvPicPr>
          <p:cNvPr id="6" name="Image 5">
            <a:extLst>
              <a:ext uri="{FF2B5EF4-FFF2-40B4-BE49-F238E27FC236}">
                <a16:creationId xmlns:a16="http://schemas.microsoft.com/office/drawing/2014/main" id="{3460CDD1-4331-834F-8225-46B90EF73B5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91569" y="2465559"/>
            <a:ext cx="1801412" cy="2963776"/>
          </a:xfrm>
          <a:prstGeom prst="rect">
            <a:avLst/>
          </a:prstGeom>
          <a:ln w="9525">
            <a:solidFill>
              <a:srgbClr val="0070C0"/>
            </a:solidFill>
          </a:ln>
        </p:spPr>
      </p:pic>
      <p:sp>
        <p:nvSpPr>
          <p:cNvPr id="8" name="Rectangle 7">
            <a:extLst>
              <a:ext uri="{FF2B5EF4-FFF2-40B4-BE49-F238E27FC236}">
                <a16:creationId xmlns:a16="http://schemas.microsoft.com/office/drawing/2014/main" id="{E86944B2-3A8F-2B40-87AC-97BE56346239}"/>
              </a:ext>
            </a:extLst>
          </p:cNvPr>
          <p:cNvSpPr/>
          <p:nvPr/>
        </p:nvSpPr>
        <p:spPr>
          <a:xfrm>
            <a:off x="563523" y="2588697"/>
            <a:ext cx="4005712"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fr-FR" sz="2000" dirty="0">
                <a:solidFill>
                  <a:schemeClr val="bg1"/>
                </a:solidFill>
              </a:rPr>
              <a:t>Directoire pour la catéchèse de 2020</a:t>
            </a:r>
          </a:p>
        </p:txBody>
      </p:sp>
    </p:spTree>
    <p:extLst>
      <p:ext uri="{BB962C8B-B14F-4D97-AF65-F5344CB8AC3E}">
        <p14:creationId xmlns:p14="http://schemas.microsoft.com/office/powerpoint/2010/main" val="3146548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7</a:t>
            </a:fld>
            <a:endParaRPr lang="fr-BE" dirty="0"/>
          </a:p>
        </p:txBody>
      </p:sp>
      <p:sp>
        <p:nvSpPr>
          <p:cNvPr id="4" name="ZoneTexte 3">
            <a:extLst>
              <a:ext uri="{FF2B5EF4-FFF2-40B4-BE49-F238E27FC236}">
                <a16:creationId xmlns:a16="http://schemas.microsoft.com/office/drawing/2014/main" id="{4A1910ED-03E6-9641-B335-ED43AD3D2CFC}"/>
              </a:ext>
            </a:extLst>
          </p:cNvPr>
          <p:cNvSpPr txBox="1"/>
          <p:nvPr/>
        </p:nvSpPr>
        <p:spPr>
          <a:xfrm>
            <a:off x="4592320" y="1005840"/>
            <a:ext cx="2976880"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FR" dirty="0"/>
              <a:t>1. Magistère et Familles</a:t>
            </a:r>
          </a:p>
        </p:txBody>
      </p:sp>
      <p:sp>
        <p:nvSpPr>
          <p:cNvPr id="5" name="Rectangle 4">
            <a:extLst>
              <a:ext uri="{FF2B5EF4-FFF2-40B4-BE49-F238E27FC236}">
                <a16:creationId xmlns:a16="http://schemas.microsoft.com/office/drawing/2014/main" id="{B8C74457-C111-A044-A430-23D610146AA2}"/>
              </a:ext>
            </a:extLst>
          </p:cNvPr>
          <p:cNvSpPr/>
          <p:nvPr/>
        </p:nvSpPr>
        <p:spPr>
          <a:xfrm>
            <a:off x="1198880" y="1845995"/>
            <a:ext cx="4572000"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r>
              <a:rPr lang="fr-BE" b="1" dirty="0"/>
              <a:t>L’année spéciale "Amoris Laetitia", consacrée à la famille, du 19 mars 2021 au 26 juin 2022 </a:t>
            </a:r>
          </a:p>
        </p:txBody>
      </p:sp>
      <p:sp>
        <p:nvSpPr>
          <p:cNvPr id="6" name="ZoneTexte 5">
            <a:extLst>
              <a:ext uri="{FF2B5EF4-FFF2-40B4-BE49-F238E27FC236}">
                <a16:creationId xmlns:a16="http://schemas.microsoft.com/office/drawing/2014/main" id="{39710527-4CCC-0B48-B6AC-1A6F415EE3D7}"/>
              </a:ext>
            </a:extLst>
          </p:cNvPr>
          <p:cNvSpPr txBox="1"/>
          <p:nvPr/>
        </p:nvSpPr>
        <p:spPr>
          <a:xfrm>
            <a:off x="1076960" y="2875280"/>
            <a:ext cx="7020560" cy="2031325"/>
          </a:xfrm>
          <a:prstGeom prst="rect">
            <a:avLst/>
          </a:prstGeom>
          <a:noFill/>
        </p:spPr>
        <p:txBody>
          <a:bodyPr wrap="square" rtlCol="0">
            <a:spAutoFit/>
          </a:bodyPr>
          <a:lstStyle/>
          <a:p>
            <a:pPr marL="342900" indent="-342900">
              <a:buFont typeface="+mj-lt"/>
              <a:buAutoNum type="arabicPeriod"/>
            </a:pPr>
            <a:r>
              <a:rPr lang="fr-BE" b="1" dirty="0"/>
              <a:t>Renforcer la préparation au mariage</a:t>
            </a:r>
          </a:p>
          <a:p>
            <a:pPr marL="342900" indent="-342900">
              <a:buFont typeface="+mj-lt"/>
              <a:buAutoNum type="arabicPeriod"/>
            </a:pPr>
            <a:r>
              <a:rPr lang="fr-BE" b="1" dirty="0"/>
              <a:t>Renforcer l’accompagnement des époux</a:t>
            </a:r>
          </a:p>
          <a:p>
            <a:pPr marL="342900" indent="-342900">
              <a:buFont typeface="+mj-lt"/>
              <a:buAutoNum type="arabicPeriod"/>
            </a:pPr>
            <a:r>
              <a:rPr lang="fr-BE" b="1" dirty="0"/>
              <a:t>Accompagner l’éducation des enfants</a:t>
            </a:r>
          </a:p>
          <a:p>
            <a:pPr marL="342900" indent="-342900">
              <a:buFont typeface="+mj-lt"/>
              <a:buAutoNum type="arabicPeriod"/>
            </a:pPr>
            <a:r>
              <a:rPr lang="fr-BE" b="1" dirty="0"/>
              <a:t>Prendre conscience de la beauté et des difficultés de la vie familiale</a:t>
            </a:r>
          </a:p>
          <a:p>
            <a:pPr marL="342900" indent="-342900">
              <a:buFont typeface="+mj-lt"/>
              <a:buAutoNum type="arabicPeriod"/>
            </a:pPr>
            <a:r>
              <a:rPr lang="fr-BE" b="1" dirty="0"/>
              <a:t>Intensifier l’accompagnement des couples en crise</a:t>
            </a:r>
          </a:p>
          <a:p>
            <a:pPr marL="342900" indent="-342900">
              <a:buFont typeface="+mj-lt"/>
              <a:buAutoNum type="arabicPeriod"/>
            </a:pPr>
            <a:r>
              <a:rPr lang="fr-BE" b="1" dirty="0"/>
              <a:t>Intégrer des couples mariés dans les organisations diocésaines et paroissiales</a:t>
            </a:r>
          </a:p>
        </p:txBody>
      </p:sp>
      <p:pic>
        <p:nvPicPr>
          <p:cNvPr id="13314" name="Picture 2">
            <a:extLst>
              <a:ext uri="{FF2B5EF4-FFF2-40B4-BE49-F238E27FC236}">
                <a16:creationId xmlns:a16="http://schemas.microsoft.com/office/drawing/2014/main" id="{39382139-5752-6943-9797-9654AB564D57}"/>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965621" y="4818380"/>
            <a:ext cx="3756454" cy="1508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5274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8</a:t>
            </a:fld>
            <a:endParaRPr lang="fr-BE" dirty="0"/>
          </a:p>
        </p:txBody>
      </p:sp>
      <p:sp>
        <p:nvSpPr>
          <p:cNvPr id="4" name="ZoneTexte 3">
            <a:extLst>
              <a:ext uri="{FF2B5EF4-FFF2-40B4-BE49-F238E27FC236}">
                <a16:creationId xmlns:a16="http://schemas.microsoft.com/office/drawing/2014/main" id="{4A1910ED-03E6-9641-B335-ED43AD3D2CFC}"/>
              </a:ext>
            </a:extLst>
          </p:cNvPr>
          <p:cNvSpPr txBox="1"/>
          <p:nvPr/>
        </p:nvSpPr>
        <p:spPr>
          <a:xfrm>
            <a:off x="4592320" y="1005840"/>
            <a:ext cx="2976880"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FR" dirty="0"/>
              <a:t>1. Magistère et Familles</a:t>
            </a:r>
          </a:p>
        </p:txBody>
      </p:sp>
      <p:sp>
        <p:nvSpPr>
          <p:cNvPr id="5" name="Rectangle 4">
            <a:extLst>
              <a:ext uri="{FF2B5EF4-FFF2-40B4-BE49-F238E27FC236}">
                <a16:creationId xmlns:a16="http://schemas.microsoft.com/office/drawing/2014/main" id="{B8C74457-C111-A044-A430-23D610146AA2}"/>
              </a:ext>
            </a:extLst>
          </p:cNvPr>
          <p:cNvSpPr/>
          <p:nvPr/>
        </p:nvSpPr>
        <p:spPr>
          <a:xfrm>
            <a:off x="1198880" y="1845995"/>
            <a:ext cx="4572000"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r>
              <a:rPr lang="fr-BE" b="1" dirty="0"/>
              <a:t>L’année spéciale "Amoris Laetitia", consacrée à la famille, du 19 mars 2021 au 26 juin 2022. </a:t>
            </a:r>
          </a:p>
        </p:txBody>
      </p:sp>
      <p:sp>
        <p:nvSpPr>
          <p:cNvPr id="6" name="ZoneTexte 5">
            <a:extLst>
              <a:ext uri="{FF2B5EF4-FFF2-40B4-BE49-F238E27FC236}">
                <a16:creationId xmlns:a16="http://schemas.microsoft.com/office/drawing/2014/main" id="{39710527-4CCC-0B48-B6AC-1A6F415EE3D7}"/>
              </a:ext>
            </a:extLst>
          </p:cNvPr>
          <p:cNvSpPr txBox="1"/>
          <p:nvPr/>
        </p:nvSpPr>
        <p:spPr>
          <a:xfrm>
            <a:off x="1076960" y="2875280"/>
            <a:ext cx="7020560" cy="2308324"/>
          </a:xfrm>
          <a:prstGeom prst="rect">
            <a:avLst/>
          </a:prstGeom>
          <a:noFill/>
        </p:spPr>
        <p:txBody>
          <a:bodyPr wrap="square" rtlCol="0">
            <a:spAutoFit/>
          </a:bodyPr>
          <a:lstStyle/>
          <a:p>
            <a:pPr marL="342900" indent="-342900">
              <a:buFont typeface="+mj-lt"/>
              <a:buAutoNum type="arabicPeriod" startAt="7"/>
            </a:pPr>
            <a:r>
              <a:rPr lang="fr-BE" b="1" dirty="0"/>
              <a:t>Promouvoir la vocation missionnaire</a:t>
            </a:r>
          </a:p>
          <a:p>
            <a:pPr marL="342900" indent="-342900">
              <a:buFont typeface="+mj-lt"/>
              <a:buAutoNum type="arabicPeriod" startAt="7"/>
            </a:pPr>
            <a:r>
              <a:rPr lang="fr-BE" b="1" dirty="0"/>
              <a:t>Développer une pastorale des personnes âgées</a:t>
            </a:r>
          </a:p>
          <a:p>
            <a:pPr marL="342900" indent="-342900">
              <a:buFont typeface="+mj-lt"/>
              <a:buAutoNum type="arabicPeriod" startAt="7"/>
            </a:pPr>
            <a:r>
              <a:rPr lang="fr-BE" b="1" dirty="0"/>
              <a:t>Muscler la pastorale des jeunes</a:t>
            </a:r>
          </a:p>
          <a:p>
            <a:pPr marL="342900" indent="-342900">
              <a:buFont typeface="+mj-lt"/>
              <a:buAutoNum type="arabicPeriod" startAt="7"/>
            </a:pPr>
            <a:r>
              <a:rPr lang="fr-BE" b="1" dirty="0"/>
              <a:t>Annoncer la 10e rencontre mondiale des familles, </a:t>
            </a:r>
            <a:r>
              <a:rPr lang="fr-BE" dirty="0"/>
              <a:t>qui se tiendra à Rome en juin 2022</a:t>
            </a:r>
          </a:p>
          <a:p>
            <a:pPr marL="342900" indent="-342900">
              <a:buFont typeface="+mj-lt"/>
              <a:buAutoNum type="arabicPeriod" startAt="7"/>
            </a:pPr>
            <a:r>
              <a:rPr lang="fr-BE" b="1" dirty="0"/>
              <a:t>Accompagner les familles blessées</a:t>
            </a:r>
          </a:p>
          <a:p>
            <a:pPr marL="342900" indent="-342900">
              <a:buFont typeface="+mj-lt"/>
              <a:buAutoNum type="arabicPeriod" startAt="7"/>
            </a:pPr>
            <a:r>
              <a:rPr lang="fr-BE" b="1" dirty="0"/>
              <a:t>Approfondir Amoris Laetitia</a:t>
            </a:r>
            <a:endParaRPr lang="fr-BE" dirty="0"/>
          </a:p>
          <a:p>
            <a:pPr marL="342900" indent="-342900">
              <a:buFont typeface="+mj-lt"/>
              <a:buAutoNum type="arabicPeriod" startAt="7"/>
            </a:pPr>
            <a:endParaRPr lang="fr-BE" b="1" dirty="0"/>
          </a:p>
        </p:txBody>
      </p:sp>
      <p:pic>
        <p:nvPicPr>
          <p:cNvPr id="14338" name="Picture 2">
            <a:extLst>
              <a:ext uri="{FF2B5EF4-FFF2-40B4-BE49-F238E27FC236}">
                <a16:creationId xmlns:a16="http://schemas.microsoft.com/office/drawing/2014/main" id="{37670981-6324-964F-BE45-3A2FDF029544}"/>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868562" y="3547295"/>
            <a:ext cx="4275438" cy="171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6864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8D3D8F-A489-9A44-A2B2-1DE7D220961C}"/>
              </a:ext>
            </a:extLst>
          </p:cNvPr>
          <p:cNvSpPr/>
          <p:nvPr/>
        </p:nvSpPr>
        <p:spPr>
          <a:xfrm>
            <a:off x="5045864" y="6322814"/>
            <a:ext cx="3441391" cy="369332"/>
          </a:xfrm>
          <a:prstGeom prst="rect">
            <a:avLst/>
          </a:prstGeom>
        </p:spPr>
        <p:txBody>
          <a:bodyPr wrap="none">
            <a:spAutoFit/>
          </a:bodyPr>
          <a:lstStyle/>
          <a:p>
            <a:r>
              <a:rPr lang="fr-BE" dirty="0"/>
              <a:t>Familles, catéchèse, catéchuménat</a:t>
            </a:r>
          </a:p>
        </p:txBody>
      </p:sp>
      <p:sp>
        <p:nvSpPr>
          <p:cNvPr id="3" name="Rectangle 2">
            <a:extLst>
              <a:ext uri="{FF2B5EF4-FFF2-40B4-BE49-F238E27FC236}">
                <a16:creationId xmlns:a16="http://schemas.microsoft.com/office/drawing/2014/main" id="{3027BC2A-6955-254A-A7D1-289C1512FEF2}"/>
              </a:ext>
            </a:extLst>
          </p:cNvPr>
          <p:cNvSpPr/>
          <p:nvPr/>
        </p:nvSpPr>
        <p:spPr>
          <a:xfrm>
            <a:off x="8525797" y="6302494"/>
            <a:ext cx="301686" cy="369332"/>
          </a:xfrm>
          <a:prstGeom prst="rect">
            <a:avLst/>
          </a:prstGeom>
        </p:spPr>
        <p:txBody>
          <a:bodyPr wrap="none">
            <a:spAutoFit/>
          </a:bodyPr>
          <a:lstStyle/>
          <a:p>
            <a:fld id="{84599E87-0EB1-B149-967E-26BC2B21718E}" type="slidenum">
              <a:rPr lang="fr-BE" smtClean="0"/>
              <a:t>9</a:t>
            </a:fld>
            <a:endParaRPr lang="fr-BE" dirty="0"/>
          </a:p>
        </p:txBody>
      </p:sp>
      <p:sp>
        <p:nvSpPr>
          <p:cNvPr id="4" name="ZoneTexte 3">
            <a:extLst>
              <a:ext uri="{FF2B5EF4-FFF2-40B4-BE49-F238E27FC236}">
                <a16:creationId xmlns:a16="http://schemas.microsoft.com/office/drawing/2014/main" id="{4A1910ED-03E6-9641-B335-ED43AD3D2CFC}"/>
              </a:ext>
            </a:extLst>
          </p:cNvPr>
          <p:cNvSpPr txBox="1"/>
          <p:nvPr/>
        </p:nvSpPr>
        <p:spPr>
          <a:xfrm>
            <a:off x="4592320" y="1005840"/>
            <a:ext cx="2976880"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FR" dirty="0"/>
              <a:t>1. Magistère et Familles</a:t>
            </a:r>
          </a:p>
        </p:txBody>
      </p:sp>
      <p:sp>
        <p:nvSpPr>
          <p:cNvPr id="5" name="Rectangle 4">
            <a:extLst>
              <a:ext uri="{FF2B5EF4-FFF2-40B4-BE49-F238E27FC236}">
                <a16:creationId xmlns:a16="http://schemas.microsoft.com/office/drawing/2014/main" id="{B8C74457-C111-A044-A430-23D610146AA2}"/>
              </a:ext>
            </a:extLst>
          </p:cNvPr>
          <p:cNvSpPr/>
          <p:nvPr/>
        </p:nvSpPr>
        <p:spPr>
          <a:xfrm>
            <a:off x="1198880" y="1845995"/>
            <a:ext cx="4572000"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r>
              <a:rPr lang="fr-BE" b="1" dirty="0"/>
              <a:t>Lettre du Pape François aux époux (31/12/2021)</a:t>
            </a:r>
          </a:p>
        </p:txBody>
      </p:sp>
      <p:sp>
        <p:nvSpPr>
          <p:cNvPr id="6" name="ZoneTexte 5">
            <a:extLst>
              <a:ext uri="{FF2B5EF4-FFF2-40B4-BE49-F238E27FC236}">
                <a16:creationId xmlns:a16="http://schemas.microsoft.com/office/drawing/2014/main" id="{39710527-4CCC-0B48-B6AC-1A6F415EE3D7}"/>
              </a:ext>
            </a:extLst>
          </p:cNvPr>
          <p:cNvSpPr txBox="1"/>
          <p:nvPr/>
        </p:nvSpPr>
        <p:spPr>
          <a:xfrm>
            <a:off x="1076960" y="2875280"/>
            <a:ext cx="7020560" cy="3693319"/>
          </a:xfrm>
          <a:prstGeom prst="rect">
            <a:avLst/>
          </a:prstGeom>
          <a:noFill/>
        </p:spPr>
        <p:txBody>
          <a:bodyPr wrap="square" rtlCol="0">
            <a:spAutoFit/>
          </a:bodyPr>
          <a:lstStyle/>
          <a:p>
            <a:pPr marL="342900" indent="-342900">
              <a:buFont typeface="+mj-lt"/>
              <a:buAutoNum type="arabicPeriod" startAt="7"/>
            </a:pPr>
            <a:r>
              <a:rPr lang="fr-BE" dirty="0"/>
              <a:t>« Je vous exhorte, chers époux, à participer à la vie de l'Église, en particulier à la pastorale familiale. En effet, « la coresponsabilité à l’égard de la mission appelle les époux et les ministres ordonnés, en particulier les évêques, à coopérer de façon féconde dans le soin et la sauvegarde des Églises domestiques » .N'oubliez pas que la famille est « la cellule fondamentale de la société » (</a:t>
            </a:r>
            <a:r>
              <a:rPr lang="fr-BE" dirty="0" err="1"/>
              <a:t>Exhort</a:t>
            </a:r>
            <a:r>
              <a:rPr lang="fr-BE" dirty="0"/>
              <a:t>. </a:t>
            </a:r>
            <a:r>
              <a:rPr lang="fr-BE" dirty="0" err="1"/>
              <a:t>ap</a:t>
            </a:r>
            <a:r>
              <a:rPr lang="fr-BE" dirty="0"/>
              <a:t>. </a:t>
            </a:r>
            <a:r>
              <a:rPr lang="fr-BE" i="1" dirty="0">
                <a:hlinkClick r:id="rId2"/>
              </a:rPr>
              <a:t>Evangelii Gaudium</a:t>
            </a:r>
            <a:r>
              <a:rPr lang="fr-BE" dirty="0"/>
              <a:t>, n. 66).Le mariage est vraiment un projet de construction de la« culture de la rencontre » (</a:t>
            </a:r>
            <a:r>
              <a:rPr lang="fr-BE" dirty="0" err="1"/>
              <a:t>Enc</a:t>
            </a:r>
            <a:r>
              <a:rPr lang="fr-BE" dirty="0"/>
              <a:t>. </a:t>
            </a:r>
            <a:r>
              <a:rPr lang="fr-BE" i="1" dirty="0">
                <a:hlinkClick r:id="rId3"/>
              </a:rPr>
              <a:t>Fratelli tutti</a:t>
            </a:r>
            <a:r>
              <a:rPr lang="fr-BE" dirty="0"/>
              <a:t>, n. 216).C'est pourquoi les familles sont appelées à jeter des ponts entre les générations pour transmettre les valeurs qui construisent l'humanité. Face aux défis actuels, </a:t>
            </a:r>
            <a:r>
              <a:rPr lang="fr-BE" dirty="0">
                <a:solidFill>
                  <a:srgbClr val="FF0000"/>
                </a:solidFill>
              </a:rPr>
              <a:t>une </a:t>
            </a:r>
            <a:r>
              <a:rPr lang="fr-BE" i="1" dirty="0">
                <a:solidFill>
                  <a:srgbClr val="FF0000"/>
                </a:solidFill>
              </a:rPr>
              <a:t>nouvelle créativité</a:t>
            </a:r>
            <a:r>
              <a:rPr lang="fr-BE" dirty="0">
                <a:solidFill>
                  <a:srgbClr val="FF0000"/>
                </a:solidFill>
              </a:rPr>
              <a:t> est nécessaire </a:t>
            </a:r>
            <a:r>
              <a:rPr lang="fr-BE" dirty="0"/>
              <a:t>pour exprimer les valeurs qui nous constituent en tant que peuple dans nos sociétés et dans l'Église, le Peuple de Dieu. »</a:t>
            </a:r>
            <a:endParaRPr lang="fr-BE" b="1" dirty="0"/>
          </a:p>
        </p:txBody>
      </p:sp>
    </p:spTree>
    <p:extLst>
      <p:ext uri="{BB962C8B-B14F-4D97-AF65-F5344CB8AC3E}">
        <p14:creationId xmlns:p14="http://schemas.microsoft.com/office/powerpoint/2010/main" val="797819622"/>
      </p:ext>
    </p:extLst>
  </p:cSld>
  <p:clrMapOvr>
    <a:masterClrMapping/>
  </p:clrMapOvr>
</p:sld>
</file>

<file path=ppt/theme/theme1.xml><?xml version="1.0" encoding="utf-8"?>
<a:theme xmlns:a="http://schemas.openxmlformats.org/drawingml/2006/main" name="17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0BBB906E-D4E8-4D48-B306-1E14D0457B8F}"/>
    </a:ext>
  </a:extLst>
</a:theme>
</file>

<file path=ppt/theme/theme10.xml><?xml version="1.0" encoding="utf-8"?>
<a:theme xmlns:a="http://schemas.openxmlformats.org/drawingml/2006/main" name="16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FDAF0B85-F802-E443-994B-E57AFD7CAFF1}"/>
    </a:ext>
  </a:extLst>
</a:theme>
</file>

<file path=ppt/theme/theme11.xml><?xml version="1.0" encoding="utf-8"?>
<a:theme xmlns:a="http://schemas.openxmlformats.org/drawingml/2006/main" name="8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2C1DAA32-2799-714D-BD3E-FF4FBB64D5BC}"/>
    </a:ext>
  </a:extLst>
</a:theme>
</file>

<file path=ppt/theme/theme12.xml><?xml version="1.0" encoding="utf-8"?>
<a:theme xmlns:a="http://schemas.openxmlformats.org/drawingml/2006/main" name="9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8CAE1564-8EE6-E741-B62B-EC855411D9D6}"/>
    </a:ext>
  </a:extLst>
</a:theme>
</file>

<file path=ppt/theme/theme13.xml><?xml version="1.0" encoding="utf-8"?>
<a:theme xmlns:a="http://schemas.openxmlformats.org/drawingml/2006/main" name="1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111CACC3-93C1-9442-ABE0-D11D7307C232}"/>
    </a:ext>
  </a:extLst>
</a:theme>
</file>

<file path=ppt/theme/theme14.xml><?xml version="1.0" encoding="utf-8"?>
<a:theme xmlns:a="http://schemas.openxmlformats.org/drawingml/2006/main" name="10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E65196F4-640A-E448-84A6-3B5C93A8DDFE}"/>
    </a:ext>
  </a:extLst>
</a:theme>
</file>

<file path=ppt/theme/theme15.xml><?xml version="1.0" encoding="utf-8"?>
<a:theme xmlns:a="http://schemas.openxmlformats.org/drawingml/2006/main" name="1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C9927948-B144-3B45-8985-D29D659748EF}"/>
    </a:ext>
  </a:extLst>
</a:theme>
</file>

<file path=ppt/theme/theme16.xml><?xml version="1.0" encoding="utf-8"?>
<a:theme xmlns:a="http://schemas.openxmlformats.org/drawingml/2006/main" name="1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2300BDE5-86C0-6A4C-8F4B-A189493D89D8}"/>
    </a:ext>
  </a:extLst>
</a:theme>
</file>

<file path=ppt/theme/theme17.xml><?xml version="1.0" encoding="utf-8"?>
<a:theme xmlns:a="http://schemas.openxmlformats.org/drawingml/2006/main" name="14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7E3228CF-4B33-1B41-A9C8-A5A703E74144}"/>
    </a:ext>
  </a:extLst>
</a:theme>
</file>

<file path=ppt/theme/theme18.xml><?xml version="1.0" encoding="utf-8"?>
<a:theme xmlns:a="http://schemas.openxmlformats.org/drawingml/2006/main" name="18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2F9C68A7-8F9C-164A-9070-2B27811B3118}"/>
    </a:ext>
  </a:extLst>
</a:theme>
</file>

<file path=ppt/theme/theme19.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D2CA8C6F-53BF-9345-B26C-6D98DBC3EE15}"/>
    </a:ext>
  </a:extLst>
</a:theme>
</file>

<file path=ppt/theme/theme20.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9873019C-6EC8-9544-9C15-2A0761BA830E}"/>
    </a:ext>
  </a:extLst>
</a:theme>
</file>

<file path=ppt/theme/theme4.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70C2D729-EA2B-E543-BC69-AFD0E1454D14}"/>
    </a:ext>
  </a:extLst>
</a:theme>
</file>

<file path=ppt/theme/theme5.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0D8D9E7E-F8FC-7842-B989-0B1ACCE64DB3}"/>
    </a:ext>
  </a:extLst>
</a:theme>
</file>

<file path=ppt/theme/theme6.xml><?xml version="1.0" encoding="utf-8"?>
<a:theme xmlns:a="http://schemas.openxmlformats.org/drawingml/2006/main" name="7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A93CA6D4-8489-D049-B5D0-136A2895C545}"/>
    </a:ext>
  </a:extLst>
</a:theme>
</file>

<file path=ppt/theme/theme7.xml><?xml version="1.0" encoding="utf-8"?>
<a:theme xmlns:a="http://schemas.openxmlformats.org/drawingml/2006/main" name="5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22905A43-5AF5-3E43-B6CF-3299499F9328}"/>
    </a:ext>
  </a:extLst>
</a:theme>
</file>

<file path=ppt/theme/theme8.xml><?xml version="1.0" encoding="utf-8"?>
<a:theme xmlns:a="http://schemas.openxmlformats.org/drawingml/2006/main" name="6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46AEDD13-5C9D-EA4A-9575-F55DB9D377E3}"/>
    </a:ext>
  </a:extLst>
</a:theme>
</file>

<file path=ppt/theme/theme9.xml><?xml version="1.0" encoding="utf-8"?>
<a:theme xmlns:a="http://schemas.openxmlformats.org/drawingml/2006/main" name="15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TECO_COULEUR_800x600" id="{068B3BD0-076D-164C-B85C-C257E303B716}" vid="{917E36CC-D82B-264F-8FF0-DD025A32D6C9}"/>
    </a:ext>
  </a:extLst>
</a:theme>
</file>

<file path=docProps/app.xml><?xml version="1.0" encoding="utf-8"?>
<Properties xmlns="http://schemas.openxmlformats.org/officeDocument/2006/extended-properties" xmlns:vt="http://schemas.openxmlformats.org/officeDocument/2006/docPropsVTypes">
  <Template>17_Conception personnalisée</Template>
  <TotalTime>4375</TotalTime>
  <Words>3275</Words>
  <Application>Microsoft Macintosh PowerPoint</Application>
  <PresentationFormat>Affichage à l'écran (4:3)</PresentationFormat>
  <Paragraphs>277</Paragraphs>
  <Slides>36</Slides>
  <Notes>5</Notes>
  <HiddenSlides>0</HiddenSlides>
  <MMClips>0</MMClips>
  <ScaleCrop>false</ScaleCrop>
  <HeadingPairs>
    <vt:vector size="6" baseType="variant">
      <vt:variant>
        <vt:lpstr>Polices utilisées</vt:lpstr>
      </vt:variant>
      <vt:variant>
        <vt:i4>4</vt:i4>
      </vt:variant>
      <vt:variant>
        <vt:lpstr>Thème</vt:lpstr>
      </vt:variant>
      <vt:variant>
        <vt:i4>18</vt:i4>
      </vt:variant>
      <vt:variant>
        <vt:lpstr>Titres des diapositives</vt:lpstr>
      </vt:variant>
      <vt:variant>
        <vt:i4>36</vt:i4>
      </vt:variant>
    </vt:vector>
  </HeadingPairs>
  <TitlesOfParts>
    <vt:vector size="58" baseType="lpstr">
      <vt:lpstr>Arial</vt:lpstr>
      <vt:lpstr>Calibri</vt:lpstr>
      <vt:lpstr>Cambria</vt:lpstr>
      <vt:lpstr>Wingdings</vt:lpstr>
      <vt:lpstr>17_Conception personnalisée</vt:lpstr>
      <vt:lpstr>Conception personnalisée</vt:lpstr>
      <vt:lpstr>1_Conception personnalisée</vt:lpstr>
      <vt:lpstr>2_Conception personnalisée</vt:lpstr>
      <vt:lpstr>3_Conception personnalisée</vt:lpstr>
      <vt:lpstr>7_Conception personnalisée</vt:lpstr>
      <vt:lpstr>5_Conception personnalisée</vt:lpstr>
      <vt:lpstr>6_Conception personnalisée</vt:lpstr>
      <vt:lpstr>15_Conception personnalisée</vt:lpstr>
      <vt:lpstr>16_Conception personnalisée</vt:lpstr>
      <vt:lpstr>8_Conception personnalisée</vt:lpstr>
      <vt:lpstr>9_Conception personnalisée</vt:lpstr>
      <vt:lpstr>11_Conception personnalisée</vt:lpstr>
      <vt:lpstr>10_Conception personnalisée</vt:lpstr>
      <vt:lpstr>12_Conception personnalisée</vt:lpstr>
      <vt:lpstr>13_Conception personnalisée</vt:lpstr>
      <vt:lpstr>14_Conception personnalisée</vt:lpstr>
      <vt:lpstr>18_Conception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Henri Derroitte</dc:creator>
  <cp:lastModifiedBy>Henri Derroitte</cp:lastModifiedBy>
  <cp:revision>15</cp:revision>
  <dcterms:created xsi:type="dcterms:W3CDTF">2022-04-22T12:45:17Z</dcterms:created>
  <dcterms:modified xsi:type="dcterms:W3CDTF">2022-11-23T13:42:37Z</dcterms:modified>
</cp:coreProperties>
</file>