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3"/>
  </p:notesMasterIdLst>
  <p:sldIdLst>
    <p:sldId id="256" r:id="rId2"/>
    <p:sldId id="259" r:id="rId3"/>
    <p:sldId id="267" r:id="rId4"/>
    <p:sldId id="269" r:id="rId5"/>
    <p:sldId id="270" r:id="rId6"/>
    <p:sldId id="260" r:id="rId7"/>
    <p:sldId id="271" r:id="rId8"/>
    <p:sldId id="272" r:id="rId9"/>
    <p:sldId id="273" r:id="rId10"/>
    <p:sldId id="261" r:id="rId11"/>
    <p:sldId id="274" r:id="rId12"/>
    <p:sldId id="275" r:id="rId13"/>
    <p:sldId id="276" r:id="rId14"/>
    <p:sldId id="277" r:id="rId15"/>
    <p:sldId id="262" r:id="rId16"/>
    <p:sldId id="278" r:id="rId17"/>
    <p:sldId id="298" r:id="rId18"/>
    <p:sldId id="299" r:id="rId19"/>
    <p:sldId id="300" r:id="rId20"/>
    <p:sldId id="297" r:id="rId21"/>
    <p:sldId id="26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84" autoAdjust="0"/>
    <p:restoredTop sz="94954" autoAdjust="0"/>
  </p:normalViewPr>
  <p:slideViewPr>
    <p:cSldViewPr snapToGrid="0">
      <p:cViewPr varScale="1">
        <p:scale>
          <a:sx n="73" d="100"/>
          <a:sy n="73" d="100"/>
        </p:scale>
        <p:origin x="1042"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0EE218-2402-42E9-BB82-FB1164782BA6}"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CB97034A-E024-40AA-87A8-4A97B6998B2E}">
      <dgm:prSet/>
      <dgm:spPr/>
      <dgm:t>
        <a:bodyPr/>
        <a:lstStyle/>
        <a:p>
          <a:r>
            <a:rPr lang="fr-BE" b="1" dirty="0"/>
            <a:t>Situation dans l’enseignement libre catholique</a:t>
          </a:r>
          <a:endParaRPr lang="en-US" dirty="0"/>
        </a:p>
      </dgm:t>
    </dgm:pt>
    <dgm:pt modelId="{EC24CF98-C0FE-43E2-99D9-BC8C73611CDA}" type="parTrans" cxnId="{1B78C4A9-9B29-4A97-BFD1-6218E742E6F7}">
      <dgm:prSet/>
      <dgm:spPr/>
      <dgm:t>
        <a:bodyPr/>
        <a:lstStyle/>
        <a:p>
          <a:endParaRPr lang="en-US"/>
        </a:p>
      </dgm:t>
    </dgm:pt>
    <dgm:pt modelId="{3390345F-0F06-465F-BF18-8CBB996ADECB}" type="sibTrans" cxnId="{1B78C4A9-9B29-4A97-BFD1-6218E742E6F7}">
      <dgm:prSet/>
      <dgm:spPr/>
      <dgm:t>
        <a:bodyPr/>
        <a:lstStyle/>
        <a:p>
          <a:endParaRPr lang="en-US"/>
        </a:p>
      </dgm:t>
    </dgm:pt>
    <dgm:pt modelId="{8C04F91A-F221-4A5C-95FB-6B994372EE08}">
      <dgm:prSet custT="1"/>
      <dgm:spPr/>
      <dgm:t>
        <a:bodyPr/>
        <a:lstStyle/>
        <a:p>
          <a:r>
            <a:rPr lang="fr-BE" sz="2000" dirty="0"/>
            <a:t>Pour tous les élèves </a:t>
          </a:r>
          <a:endParaRPr lang="en-US" sz="2000" dirty="0"/>
        </a:p>
      </dgm:t>
    </dgm:pt>
    <dgm:pt modelId="{D599966E-6338-420A-9442-A442176BAE5E}" type="parTrans" cxnId="{233295FD-AEF0-4F0E-B24B-5AD190C45223}">
      <dgm:prSet/>
      <dgm:spPr/>
      <dgm:t>
        <a:bodyPr/>
        <a:lstStyle/>
        <a:p>
          <a:endParaRPr lang="en-US"/>
        </a:p>
      </dgm:t>
    </dgm:pt>
    <dgm:pt modelId="{3FDF2BCF-6680-4B7E-BC86-01AA1B15A424}" type="sibTrans" cxnId="{233295FD-AEF0-4F0E-B24B-5AD190C45223}">
      <dgm:prSet/>
      <dgm:spPr/>
      <dgm:t>
        <a:bodyPr/>
        <a:lstStyle/>
        <a:p>
          <a:endParaRPr lang="en-US"/>
        </a:p>
      </dgm:t>
    </dgm:pt>
    <dgm:pt modelId="{12B7287A-E4B0-4CEA-BB29-A0AE374A8EDB}">
      <dgm:prSet custT="1"/>
      <dgm:spPr/>
      <dgm:t>
        <a:bodyPr/>
        <a:lstStyle/>
        <a:p>
          <a:r>
            <a:rPr lang="fr-BE" sz="2000" dirty="0"/>
            <a:t>2h de cours de religion catholique / semaine</a:t>
          </a:r>
          <a:endParaRPr lang="en-US" sz="2000" dirty="0"/>
        </a:p>
      </dgm:t>
    </dgm:pt>
    <dgm:pt modelId="{7163787C-E7DC-450E-90C4-34E77E96A899}" type="parTrans" cxnId="{812B5D48-1F04-4F10-9F92-137F5A8B6048}">
      <dgm:prSet/>
      <dgm:spPr/>
      <dgm:t>
        <a:bodyPr/>
        <a:lstStyle/>
        <a:p>
          <a:endParaRPr lang="en-US"/>
        </a:p>
      </dgm:t>
    </dgm:pt>
    <dgm:pt modelId="{61F44B86-C66A-4483-B918-B4F31BC0244E}" type="sibTrans" cxnId="{812B5D48-1F04-4F10-9F92-137F5A8B6048}">
      <dgm:prSet/>
      <dgm:spPr/>
      <dgm:t>
        <a:bodyPr/>
        <a:lstStyle/>
        <a:p>
          <a:endParaRPr lang="en-US"/>
        </a:p>
      </dgm:t>
    </dgm:pt>
    <dgm:pt modelId="{6754766F-A5EF-4809-AD14-8C6BB573E106}">
      <dgm:prSet custT="1"/>
      <dgm:spPr/>
      <dgm:t>
        <a:bodyPr/>
        <a:lstStyle/>
        <a:p>
          <a:r>
            <a:rPr lang="fr-BE" sz="2000" dirty="0"/>
            <a:t>Avec une approche intégrée de l’EPC</a:t>
          </a:r>
          <a:endParaRPr lang="en-US" sz="2000" dirty="0"/>
        </a:p>
      </dgm:t>
    </dgm:pt>
    <dgm:pt modelId="{68610D34-7042-4CCA-B839-1F28E119CE7D}" type="parTrans" cxnId="{961F11CB-B5E4-4C93-A1D6-4E2AC3E6AB52}">
      <dgm:prSet/>
      <dgm:spPr/>
      <dgm:t>
        <a:bodyPr/>
        <a:lstStyle/>
        <a:p>
          <a:endParaRPr lang="en-US"/>
        </a:p>
      </dgm:t>
    </dgm:pt>
    <dgm:pt modelId="{EBD278BD-16EF-4D3B-83C4-9C76245EC865}" type="sibTrans" cxnId="{961F11CB-B5E4-4C93-A1D6-4E2AC3E6AB52}">
      <dgm:prSet/>
      <dgm:spPr/>
      <dgm:t>
        <a:bodyPr/>
        <a:lstStyle/>
        <a:p>
          <a:endParaRPr lang="en-US"/>
        </a:p>
      </dgm:t>
    </dgm:pt>
    <dgm:pt modelId="{588D2BCA-760D-40A7-9086-9A70483D841E}">
      <dgm:prSet custT="1"/>
      <dgm:spPr/>
      <dgm:t>
        <a:bodyPr/>
        <a:lstStyle/>
        <a:p>
          <a:r>
            <a:rPr lang="fr-BE" sz="2000" dirty="0"/>
            <a:t>Environ 50 % des élèves scolarisés en Belgique francophone</a:t>
          </a:r>
          <a:endParaRPr lang="en-US" sz="2000" dirty="0"/>
        </a:p>
      </dgm:t>
    </dgm:pt>
    <dgm:pt modelId="{AF058663-0AA7-4781-8033-7B30E2B88E33}" type="parTrans" cxnId="{A29468EF-01C8-4999-98C3-3600EA41E50B}">
      <dgm:prSet/>
      <dgm:spPr/>
      <dgm:t>
        <a:bodyPr/>
        <a:lstStyle/>
        <a:p>
          <a:endParaRPr lang="en-US"/>
        </a:p>
      </dgm:t>
    </dgm:pt>
    <dgm:pt modelId="{AD9E89C3-41A3-4B8C-8DAC-BC0365D897C7}" type="sibTrans" cxnId="{A29468EF-01C8-4999-98C3-3600EA41E50B}">
      <dgm:prSet/>
      <dgm:spPr/>
      <dgm:t>
        <a:bodyPr/>
        <a:lstStyle/>
        <a:p>
          <a:endParaRPr lang="en-US"/>
        </a:p>
      </dgm:t>
    </dgm:pt>
    <dgm:pt modelId="{FD3A0FB7-5E78-4022-9B23-99E9599A6AFB}">
      <dgm:prSet/>
      <dgm:spPr/>
      <dgm:t>
        <a:bodyPr/>
        <a:lstStyle/>
        <a:p>
          <a:r>
            <a:rPr lang="fr-BE" b="1" dirty="0"/>
            <a:t>Situation dans l’enseignement officiel</a:t>
          </a:r>
          <a:endParaRPr lang="en-US" dirty="0"/>
        </a:p>
      </dgm:t>
    </dgm:pt>
    <dgm:pt modelId="{0850A3E6-5824-40CD-B42E-278ED57D02BE}" type="parTrans" cxnId="{6F297DBF-C28E-4A53-9079-0CDE965C0147}">
      <dgm:prSet/>
      <dgm:spPr/>
      <dgm:t>
        <a:bodyPr/>
        <a:lstStyle/>
        <a:p>
          <a:endParaRPr lang="en-US"/>
        </a:p>
      </dgm:t>
    </dgm:pt>
    <dgm:pt modelId="{8F287472-1FAC-45B1-A55A-A530A227A2F4}" type="sibTrans" cxnId="{6F297DBF-C28E-4A53-9079-0CDE965C0147}">
      <dgm:prSet/>
      <dgm:spPr/>
      <dgm:t>
        <a:bodyPr/>
        <a:lstStyle/>
        <a:p>
          <a:endParaRPr lang="en-US"/>
        </a:p>
      </dgm:t>
    </dgm:pt>
    <dgm:pt modelId="{06385941-1E79-4E3A-9B6E-59E50B32FA44}">
      <dgm:prSet/>
      <dgm:spPr/>
      <dgm:t>
        <a:bodyPr/>
        <a:lstStyle/>
        <a:p>
          <a:r>
            <a:rPr lang="fr-BE" dirty="0"/>
            <a:t>Pour tous les élèves : 1h de cours obligatoire de CPC</a:t>
          </a:r>
          <a:endParaRPr lang="en-US" dirty="0"/>
        </a:p>
      </dgm:t>
    </dgm:pt>
    <dgm:pt modelId="{9537C954-1635-40EC-8A2C-69A521C92128}" type="parTrans" cxnId="{AD863338-DFEE-4D63-A631-2120C0EF2098}">
      <dgm:prSet/>
      <dgm:spPr/>
      <dgm:t>
        <a:bodyPr/>
        <a:lstStyle/>
        <a:p>
          <a:endParaRPr lang="en-US"/>
        </a:p>
      </dgm:t>
    </dgm:pt>
    <dgm:pt modelId="{2145FBF0-99A3-4F29-9C20-0BEF4360BBB3}" type="sibTrans" cxnId="{AD863338-DFEE-4D63-A631-2120C0EF2098}">
      <dgm:prSet/>
      <dgm:spPr/>
      <dgm:t>
        <a:bodyPr/>
        <a:lstStyle/>
        <a:p>
          <a:endParaRPr lang="en-US"/>
        </a:p>
      </dgm:t>
    </dgm:pt>
    <dgm:pt modelId="{80C77965-2A00-44AE-8834-06A0C93FC8BF}">
      <dgm:prSet/>
      <dgm:spPr/>
      <dgm:t>
        <a:bodyPr/>
        <a:lstStyle/>
        <a:p>
          <a:r>
            <a:rPr lang="fr-BE" dirty="0"/>
            <a:t>1h de cours au choix : une des religions reconnues, ou morale non confessionnelle, ou seconde heure de CPC</a:t>
          </a:r>
          <a:endParaRPr lang="en-US" dirty="0"/>
        </a:p>
      </dgm:t>
    </dgm:pt>
    <dgm:pt modelId="{FB6DBC30-ABA4-430E-A0EE-835137532134}" type="parTrans" cxnId="{620ABE28-C0CE-4E70-9D82-8A8EE68585A6}">
      <dgm:prSet/>
      <dgm:spPr/>
      <dgm:t>
        <a:bodyPr/>
        <a:lstStyle/>
        <a:p>
          <a:endParaRPr lang="fr-BE"/>
        </a:p>
      </dgm:t>
    </dgm:pt>
    <dgm:pt modelId="{5B2D72EB-7884-4552-A633-C43353B58C67}" type="sibTrans" cxnId="{620ABE28-C0CE-4E70-9D82-8A8EE68585A6}">
      <dgm:prSet/>
      <dgm:spPr/>
      <dgm:t>
        <a:bodyPr/>
        <a:lstStyle/>
        <a:p>
          <a:endParaRPr lang="fr-BE"/>
        </a:p>
      </dgm:t>
    </dgm:pt>
    <dgm:pt modelId="{934002D6-AD78-4417-8DC9-7E84FA395486}" type="pres">
      <dgm:prSet presAssocID="{6D0EE218-2402-42E9-BB82-FB1164782BA6}" presName="linear" presStyleCnt="0">
        <dgm:presLayoutVars>
          <dgm:dir/>
          <dgm:animLvl val="lvl"/>
          <dgm:resizeHandles val="exact"/>
        </dgm:presLayoutVars>
      </dgm:prSet>
      <dgm:spPr/>
    </dgm:pt>
    <dgm:pt modelId="{423362AB-4542-488E-87A5-54CBD79C1D33}" type="pres">
      <dgm:prSet presAssocID="{CB97034A-E024-40AA-87A8-4A97B6998B2E}" presName="parentLin" presStyleCnt="0"/>
      <dgm:spPr/>
    </dgm:pt>
    <dgm:pt modelId="{E26B89D9-4A9D-4ABB-AE8F-DE4B16A1C695}" type="pres">
      <dgm:prSet presAssocID="{CB97034A-E024-40AA-87A8-4A97B6998B2E}" presName="parentLeftMargin" presStyleLbl="node1" presStyleIdx="0" presStyleCnt="2"/>
      <dgm:spPr/>
    </dgm:pt>
    <dgm:pt modelId="{A39723A2-77BF-4B7B-8A96-8147F8C91A98}" type="pres">
      <dgm:prSet presAssocID="{CB97034A-E024-40AA-87A8-4A97B6998B2E}" presName="parentText" presStyleLbl="node1" presStyleIdx="0" presStyleCnt="2">
        <dgm:presLayoutVars>
          <dgm:chMax val="0"/>
          <dgm:bulletEnabled val="1"/>
        </dgm:presLayoutVars>
      </dgm:prSet>
      <dgm:spPr/>
    </dgm:pt>
    <dgm:pt modelId="{AFFF89A8-9690-4224-AB70-5CB137F27293}" type="pres">
      <dgm:prSet presAssocID="{CB97034A-E024-40AA-87A8-4A97B6998B2E}" presName="negativeSpace" presStyleCnt="0"/>
      <dgm:spPr/>
    </dgm:pt>
    <dgm:pt modelId="{2A10FE61-7612-4C29-8EFB-1DA8D12EF4C1}" type="pres">
      <dgm:prSet presAssocID="{CB97034A-E024-40AA-87A8-4A97B6998B2E}" presName="childText" presStyleLbl="conFgAcc1" presStyleIdx="0" presStyleCnt="2">
        <dgm:presLayoutVars>
          <dgm:bulletEnabled val="1"/>
        </dgm:presLayoutVars>
      </dgm:prSet>
      <dgm:spPr/>
    </dgm:pt>
    <dgm:pt modelId="{BB9735B1-D025-4F3B-B319-EDE4D7C4D0D1}" type="pres">
      <dgm:prSet presAssocID="{3390345F-0F06-465F-BF18-8CBB996ADECB}" presName="spaceBetweenRectangles" presStyleCnt="0"/>
      <dgm:spPr/>
    </dgm:pt>
    <dgm:pt modelId="{F75B4758-1154-49B5-8A3E-9EC725D737C0}" type="pres">
      <dgm:prSet presAssocID="{FD3A0FB7-5E78-4022-9B23-99E9599A6AFB}" presName="parentLin" presStyleCnt="0"/>
      <dgm:spPr/>
    </dgm:pt>
    <dgm:pt modelId="{4C999292-2185-4DF6-A107-B6680FEAB056}" type="pres">
      <dgm:prSet presAssocID="{FD3A0FB7-5E78-4022-9B23-99E9599A6AFB}" presName="parentLeftMargin" presStyleLbl="node1" presStyleIdx="0" presStyleCnt="2"/>
      <dgm:spPr/>
    </dgm:pt>
    <dgm:pt modelId="{6B42584D-08B7-4598-B18F-F47ADBA76880}" type="pres">
      <dgm:prSet presAssocID="{FD3A0FB7-5E78-4022-9B23-99E9599A6AFB}" presName="parentText" presStyleLbl="node1" presStyleIdx="1" presStyleCnt="2">
        <dgm:presLayoutVars>
          <dgm:chMax val="0"/>
          <dgm:bulletEnabled val="1"/>
        </dgm:presLayoutVars>
      </dgm:prSet>
      <dgm:spPr/>
    </dgm:pt>
    <dgm:pt modelId="{A5D70650-5068-4FA9-A2B3-524A7CF724F0}" type="pres">
      <dgm:prSet presAssocID="{FD3A0FB7-5E78-4022-9B23-99E9599A6AFB}" presName="negativeSpace" presStyleCnt="0"/>
      <dgm:spPr/>
    </dgm:pt>
    <dgm:pt modelId="{2D235EE7-5146-412B-869D-544975C943E9}" type="pres">
      <dgm:prSet presAssocID="{FD3A0FB7-5E78-4022-9B23-99E9599A6AFB}" presName="childText" presStyleLbl="conFgAcc1" presStyleIdx="1" presStyleCnt="2">
        <dgm:presLayoutVars>
          <dgm:bulletEnabled val="1"/>
        </dgm:presLayoutVars>
      </dgm:prSet>
      <dgm:spPr/>
    </dgm:pt>
  </dgm:ptLst>
  <dgm:cxnLst>
    <dgm:cxn modelId="{665CD705-06F4-498F-8FAE-FC78350E45EF}" type="presOf" srcId="{80C77965-2A00-44AE-8834-06A0C93FC8BF}" destId="{2D235EE7-5146-412B-869D-544975C943E9}" srcOrd="0" destOrd="1" presId="urn:microsoft.com/office/officeart/2005/8/layout/list1"/>
    <dgm:cxn modelId="{BFC15814-D424-4195-B34E-C57634116C35}" type="presOf" srcId="{12B7287A-E4B0-4CEA-BB29-A0AE374A8EDB}" destId="{2A10FE61-7612-4C29-8EFB-1DA8D12EF4C1}" srcOrd="0" destOrd="1" presId="urn:microsoft.com/office/officeart/2005/8/layout/list1"/>
    <dgm:cxn modelId="{620ABE28-C0CE-4E70-9D82-8A8EE68585A6}" srcId="{FD3A0FB7-5E78-4022-9B23-99E9599A6AFB}" destId="{80C77965-2A00-44AE-8834-06A0C93FC8BF}" srcOrd="1" destOrd="0" parTransId="{FB6DBC30-ABA4-430E-A0EE-835137532134}" sibTransId="{5B2D72EB-7884-4552-A633-C43353B58C67}"/>
    <dgm:cxn modelId="{AD863338-DFEE-4D63-A631-2120C0EF2098}" srcId="{FD3A0FB7-5E78-4022-9B23-99E9599A6AFB}" destId="{06385941-1E79-4E3A-9B6E-59E50B32FA44}" srcOrd="0" destOrd="0" parTransId="{9537C954-1635-40EC-8A2C-69A521C92128}" sibTransId="{2145FBF0-99A3-4F29-9C20-0BEF4360BBB3}"/>
    <dgm:cxn modelId="{812B5D48-1F04-4F10-9F92-137F5A8B6048}" srcId="{CB97034A-E024-40AA-87A8-4A97B6998B2E}" destId="{12B7287A-E4B0-4CEA-BB29-A0AE374A8EDB}" srcOrd="1" destOrd="0" parTransId="{7163787C-E7DC-450E-90C4-34E77E96A899}" sibTransId="{61F44B86-C66A-4483-B918-B4F31BC0244E}"/>
    <dgm:cxn modelId="{FFC05E59-1051-4F76-AB21-6E2C9F77EE85}" type="presOf" srcId="{FD3A0FB7-5E78-4022-9B23-99E9599A6AFB}" destId="{4C999292-2185-4DF6-A107-B6680FEAB056}" srcOrd="0" destOrd="0" presId="urn:microsoft.com/office/officeart/2005/8/layout/list1"/>
    <dgm:cxn modelId="{F561F388-8FF4-46C8-BA80-862EDDF151A1}" type="presOf" srcId="{FD3A0FB7-5E78-4022-9B23-99E9599A6AFB}" destId="{6B42584D-08B7-4598-B18F-F47ADBA76880}" srcOrd="1" destOrd="0" presId="urn:microsoft.com/office/officeart/2005/8/layout/list1"/>
    <dgm:cxn modelId="{3FA2129C-4849-466F-9E12-6978C74EA79B}" type="presOf" srcId="{8C04F91A-F221-4A5C-95FB-6B994372EE08}" destId="{2A10FE61-7612-4C29-8EFB-1DA8D12EF4C1}" srcOrd="0" destOrd="0" presId="urn:microsoft.com/office/officeart/2005/8/layout/list1"/>
    <dgm:cxn modelId="{1B78C4A9-9B29-4A97-BFD1-6218E742E6F7}" srcId="{6D0EE218-2402-42E9-BB82-FB1164782BA6}" destId="{CB97034A-E024-40AA-87A8-4A97B6998B2E}" srcOrd="0" destOrd="0" parTransId="{EC24CF98-C0FE-43E2-99D9-BC8C73611CDA}" sibTransId="{3390345F-0F06-465F-BF18-8CBB996ADECB}"/>
    <dgm:cxn modelId="{C43B92BE-C3E8-4408-BAE8-7865310FA1B2}" type="presOf" srcId="{CB97034A-E024-40AA-87A8-4A97B6998B2E}" destId="{E26B89D9-4A9D-4ABB-AE8F-DE4B16A1C695}" srcOrd="0" destOrd="0" presId="urn:microsoft.com/office/officeart/2005/8/layout/list1"/>
    <dgm:cxn modelId="{6F297DBF-C28E-4A53-9079-0CDE965C0147}" srcId="{6D0EE218-2402-42E9-BB82-FB1164782BA6}" destId="{FD3A0FB7-5E78-4022-9B23-99E9599A6AFB}" srcOrd="1" destOrd="0" parTransId="{0850A3E6-5824-40CD-B42E-278ED57D02BE}" sibTransId="{8F287472-1FAC-45B1-A55A-A530A227A2F4}"/>
    <dgm:cxn modelId="{961F11CB-B5E4-4C93-A1D6-4E2AC3E6AB52}" srcId="{CB97034A-E024-40AA-87A8-4A97B6998B2E}" destId="{6754766F-A5EF-4809-AD14-8C6BB573E106}" srcOrd="2" destOrd="0" parTransId="{68610D34-7042-4CCA-B839-1F28E119CE7D}" sibTransId="{EBD278BD-16EF-4D3B-83C4-9C76245EC865}"/>
    <dgm:cxn modelId="{7D4866D3-7CE6-4A56-A50F-DC861466781B}" type="presOf" srcId="{CB97034A-E024-40AA-87A8-4A97B6998B2E}" destId="{A39723A2-77BF-4B7B-8A96-8147F8C91A98}" srcOrd="1" destOrd="0" presId="urn:microsoft.com/office/officeart/2005/8/layout/list1"/>
    <dgm:cxn modelId="{B037B0D3-11C5-403A-B45E-455280C555CF}" type="presOf" srcId="{6754766F-A5EF-4809-AD14-8C6BB573E106}" destId="{2A10FE61-7612-4C29-8EFB-1DA8D12EF4C1}" srcOrd="0" destOrd="2" presId="urn:microsoft.com/office/officeart/2005/8/layout/list1"/>
    <dgm:cxn modelId="{EBED1FDE-A7AE-45FC-BE46-3A74FFB1E6DB}" type="presOf" srcId="{06385941-1E79-4E3A-9B6E-59E50B32FA44}" destId="{2D235EE7-5146-412B-869D-544975C943E9}" srcOrd="0" destOrd="0" presId="urn:microsoft.com/office/officeart/2005/8/layout/list1"/>
    <dgm:cxn modelId="{A29468EF-01C8-4999-98C3-3600EA41E50B}" srcId="{CB97034A-E024-40AA-87A8-4A97B6998B2E}" destId="{588D2BCA-760D-40A7-9086-9A70483D841E}" srcOrd="3" destOrd="0" parTransId="{AF058663-0AA7-4781-8033-7B30E2B88E33}" sibTransId="{AD9E89C3-41A3-4B8C-8DAC-BC0365D897C7}"/>
    <dgm:cxn modelId="{9B331EF4-2DAA-43C8-96A2-9D0D276C5158}" type="presOf" srcId="{6D0EE218-2402-42E9-BB82-FB1164782BA6}" destId="{934002D6-AD78-4417-8DC9-7E84FA395486}" srcOrd="0" destOrd="0" presId="urn:microsoft.com/office/officeart/2005/8/layout/list1"/>
    <dgm:cxn modelId="{FF5C86F9-738B-4D5C-8C79-549DC45DCDBC}" type="presOf" srcId="{588D2BCA-760D-40A7-9086-9A70483D841E}" destId="{2A10FE61-7612-4C29-8EFB-1DA8D12EF4C1}" srcOrd="0" destOrd="3" presId="urn:microsoft.com/office/officeart/2005/8/layout/list1"/>
    <dgm:cxn modelId="{233295FD-AEF0-4F0E-B24B-5AD190C45223}" srcId="{CB97034A-E024-40AA-87A8-4A97B6998B2E}" destId="{8C04F91A-F221-4A5C-95FB-6B994372EE08}" srcOrd="0" destOrd="0" parTransId="{D599966E-6338-420A-9442-A442176BAE5E}" sibTransId="{3FDF2BCF-6680-4B7E-BC86-01AA1B15A424}"/>
    <dgm:cxn modelId="{47A44DB3-633B-4AD0-AC1E-C1B0ACED9CB9}" type="presParOf" srcId="{934002D6-AD78-4417-8DC9-7E84FA395486}" destId="{423362AB-4542-488E-87A5-54CBD79C1D33}" srcOrd="0" destOrd="0" presId="urn:microsoft.com/office/officeart/2005/8/layout/list1"/>
    <dgm:cxn modelId="{700E85D5-80DA-40E4-9EAE-2486EA3D0198}" type="presParOf" srcId="{423362AB-4542-488E-87A5-54CBD79C1D33}" destId="{E26B89D9-4A9D-4ABB-AE8F-DE4B16A1C695}" srcOrd="0" destOrd="0" presId="urn:microsoft.com/office/officeart/2005/8/layout/list1"/>
    <dgm:cxn modelId="{1C2E017F-3C47-4CD0-AA8F-5E67F3ACAD41}" type="presParOf" srcId="{423362AB-4542-488E-87A5-54CBD79C1D33}" destId="{A39723A2-77BF-4B7B-8A96-8147F8C91A98}" srcOrd="1" destOrd="0" presId="urn:microsoft.com/office/officeart/2005/8/layout/list1"/>
    <dgm:cxn modelId="{212D0AFF-741A-417C-B97F-80AF079AD862}" type="presParOf" srcId="{934002D6-AD78-4417-8DC9-7E84FA395486}" destId="{AFFF89A8-9690-4224-AB70-5CB137F27293}" srcOrd="1" destOrd="0" presId="urn:microsoft.com/office/officeart/2005/8/layout/list1"/>
    <dgm:cxn modelId="{C81B88A6-2774-4D73-8603-932E60C1F4E0}" type="presParOf" srcId="{934002D6-AD78-4417-8DC9-7E84FA395486}" destId="{2A10FE61-7612-4C29-8EFB-1DA8D12EF4C1}" srcOrd="2" destOrd="0" presId="urn:microsoft.com/office/officeart/2005/8/layout/list1"/>
    <dgm:cxn modelId="{588CCF33-FFB9-4451-9DCD-0E12E6EC8F2D}" type="presParOf" srcId="{934002D6-AD78-4417-8DC9-7E84FA395486}" destId="{BB9735B1-D025-4F3B-B319-EDE4D7C4D0D1}" srcOrd="3" destOrd="0" presId="urn:microsoft.com/office/officeart/2005/8/layout/list1"/>
    <dgm:cxn modelId="{A300FC24-9C8E-4D18-9602-39E9ADDA8F65}" type="presParOf" srcId="{934002D6-AD78-4417-8DC9-7E84FA395486}" destId="{F75B4758-1154-49B5-8A3E-9EC725D737C0}" srcOrd="4" destOrd="0" presId="urn:microsoft.com/office/officeart/2005/8/layout/list1"/>
    <dgm:cxn modelId="{B4653073-9D8A-4FBF-B3D3-D908108FF84F}" type="presParOf" srcId="{F75B4758-1154-49B5-8A3E-9EC725D737C0}" destId="{4C999292-2185-4DF6-A107-B6680FEAB056}" srcOrd="0" destOrd="0" presId="urn:microsoft.com/office/officeart/2005/8/layout/list1"/>
    <dgm:cxn modelId="{153E30D5-13EC-481B-A6BA-7E0F9447D36E}" type="presParOf" srcId="{F75B4758-1154-49B5-8A3E-9EC725D737C0}" destId="{6B42584D-08B7-4598-B18F-F47ADBA76880}" srcOrd="1" destOrd="0" presId="urn:microsoft.com/office/officeart/2005/8/layout/list1"/>
    <dgm:cxn modelId="{8B74C0A5-7778-4C42-9DE6-D75EFB790657}" type="presParOf" srcId="{934002D6-AD78-4417-8DC9-7E84FA395486}" destId="{A5D70650-5068-4FA9-A2B3-524A7CF724F0}" srcOrd="5" destOrd="0" presId="urn:microsoft.com/office/officeart/2005/8/layout/list1"/>
    <dgm:cxn modelId="{C1A9824F-17B3-4CA6-8C89-29130D3AE501}" type="presParOf" srcId="{934002D6-AD78-4417-8DC9-7E84FA395486}" destId="{2D235EE7-5146-412B-869D-544975C943E9}"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4498AF-ACBC-44E7-8612-255EBD1AC96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E54E071-C548-4D5F-B403-2F0F5BF7E595}">
      <dgm:prSet/>
      <dgm:spPr/>
      <dgm:t>
        <a:bodyPr/>
        <a:lstStyle/>
        <a:p>
          <a:pPr algn="ctr">
            <a:lnSpc>
              <a:spcPct val="100000"/>
            </a:lnSpc>
          </a:pPr>
          <a:r>
            <a:rPr lang="fr-BE" dirty="0"/>
            <a:t>Entre 50 et 60% des élèves du secondaire suivent le cours de religion catholique en FWB</a:t>
          </a:r>
          <a:endParaRPr lang="en-US" dirty="0"/>
        </a:p>
      </dgm:t>
    </dgm:pt>
    <dgm:pt modelId="{A01E16DF-0717-49A2-ADB6-CDC1BFB02ACD}" type="parTrans" cxnId="{EE4D0A8D-B44B-4401-BC26-99DD07DD7AC6}">
      <dgm:prSet/>
      <dgm:spPr/>
      <dgm:t>
        <a:bodyPr/>
        <a:lstStyle/>
        <a:p>
          <a:endParaRPr lang="en-US"/>
        </a:p>
      </dgm:t>
    </dgm:pt>
    <dgm:pt modelId="{710A0A99-9ECE-4491-AACC-0F8141F09914}" type="sibTrans" cxnId="{EE4D0A8D-B44B-4401-BC26-99DD07DD7AC6}">
      <dgm:prSet/>
      <dgm:spPr/>
      <dgm:t>
        <a:bodyPr/>
        <a:lstStyle/>
        <a:p>
          <a:endParaRPr lang="en-US"/>
        </a:p>
      </dgm:t>
    </dgm:pt>
    <dgm:pt modelId="{8815D3B5-C40A-49F6-865D-352135434061}">
      <dgm:prSet/>
      <dgm:spPr/>
      <dgm:t>
        <a:bodyPr/>
        <a:lstStyle/>
        <a:p>
          <a:pPr algn="ctr">
            <a:lnSpc>
              <a:spcPct val="100000"/>
            </a:lnSpc>
          </a:pPr>
          <a:r>
            <a:rPr lang="fr-BE" dirty="0"/>
            <a:t>Grande diversité culturelle et religieuse dans le réseau libre</a:t>
          </a:r>
          <a:endParaRPr lang="en-US" dirty="0"/>
        </a:p>
      </dgm:t>
    </dgm:pt>
    <dgm:pt modelId="{F15D4F02-C305-48A4-865D-A88DF960743D}" type="parTrans" cxnId="{820219C7-1906-42A0-B73F-9C774BE5D1A8}">
      <dgm:prSet/>
      <dgm:spPr/>
      <dgm:t>
        <a:bodyPr/>
        <a:lstStyle/>
        <a:p>
          <a:endParaRPr lang="en-US"/>
        </a:p>
      </dgm:t>
    </dgm:pt>
    <dgm:pt modelId="{D8799C89-6D80-4256-AC1E-0BB5202FA85E}" type="sibTrans" cxnId="{820219C7-1906-42A0-B73F-9C774BE5D1A8}">
      <dgm:prSet/>
      <dgm:spPr/>
      <dgm:t>
        <a:bodyPr/>
        <a:lstStyle/>
        <a:p>
          <a:endParaRPr lang="en-US"/>
        </a:p>
      </dgm:t>
    </dgm:pt>
    <dgm:pt modelId="{1BC2171D-7902-47A8-BD34-AECB55C7A9E3}" type="pres">
      <dgm:prSet presAssocID="{894498AF-ACBC-44E7-8612-255EBD1AC960}" presName="root" presStyleCnt="0">
        <dgm:presLayoutVars>
          <dgm:dir/>
          <dgm:resizeHandles val="exact"/>
        </dgm:presLayoutVars>
      </dgm:prSet>
      <dgm:spPr/>
    </dgm:pt>
    <dgm:pt modelId="{5A26C633-FB67-4904-83A1-45F187C5537F}" type="pres">
      <dgm:prSet presAssocID="{7E54E071-C548-4D5F-B403-2F0F5BF7E595}" presName="compNode" presStyleCnt="0"/>
      <dgm:spPr/>
    </dgm:pt>
    <dgm:pt modelId="{F24C787C-0394-481F-8B21-2CA5012C593B}" type="pres">
      <dgm:prSet presAssocID="{7E54E071-C548-4D5F-B403-2F0F5BF7E595}" presName="bgRect" presStyleLbl="bgShp" presStyleIdx="0" presStyleCnt="2"/>
      <dgm:spPr/>
    </dgm:pt>
    <dgm:pt modelId="{F222E396-F4CA-48E5-B8F6-40AE8FE7E512}" type="pres">
      <dgm:prSet presAssocID="{7E54E071-C548-4D5F-B403-2F0F5BF7E59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ivres"/>
        </a:ext>
      </dgm:extLst>
    </dgm:pt>
    <dgm:pt modelId="{60ACB470-55C4-40CD-9AD0-4F57A62827AC}" type="pres">
      <dgm:prSet presAssocID="{7E54E071-C548-4D5F-B403-2F0F5BF7E595}" presName="spaceRect" presStyleCnt="0"/>
      <dgm:spPr/>
    </dgm:pt>
    <dgm:pt modelId="{AD05ED7C-1F8E-46F4-9CB2-CC6171B0ACEB}" type="pres">
      <dgm:prSet presAssocID="{7E54E071-C548-4D5F-B403-2F0F5BF7E595}" presName="parTx" presStyleLbl="revTx" presStyleIdx="0" presStyleCnt="2">
        <dgm:presLayoutVars>
          <dgm:chMax val="0"/>
          <dgm:chPref val="0"/>
        </dgm:presLayoutVars>
      </dgm:prSet>
      <dgm:spPr/>
    </dgm:pt>
    <dgm:pt modelId="{239F36A8-C259-4D0C-A332-AEC924508041}" type="pres">
      <dgm:prSet presAssocID="{710A0A99-9ECE-4491-AACC-0F8141F09914}" presName="sibTrans" presStyleCnt="0"/>
      <dgm:spPr/>
    </dgm:pt>
    <dgm:pt modelId="{AA1C38EF-9D9F-49FA-AA96-8DF13A925D25}" type="pres">
      <dgm:prSet presAssocID="{8815D3B5-C40A-49F6-865D-352135434061}" presName="compNode" presStyleCnt="0"/>
      <dgm:spPr/>
    </dgm:pt>
    <dgm:pt modelId="{C3339379-32CA-4A20-B2C6-D8434A22327B}" type="pres">
      <dgm:prSet presAssocID="{8815D3B5-C40A-49F6-865D-352135434061}" presName="bgRect" presStyleLbl="bgShp" presStyleIdx="1" presStyleCnt="2"/>
      <dgm:spPr/>
    </dgm:pt>
    <dgm:pt modelId="{B769E3DB-45A5-4595-BF81-820AAFE4DDA7}" type="pres">
      <dgm:prSet presAssocID="{8815D3B5-C40A-49F6-865D-3521354340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roupe"/>
        </a:ext>
      </dgm:extLst>
    </dgm:pt>
    <dgm:pt modelId="{67FE4CB1-D1E7-495B-B2D3-2F2792381903}" type="pres">
      <dgm:prSet presAssocID="{8815D3B5-C40A-49F6-865D-352135434061}" presName="spaceRect" presStyleCnt="0"/>
      <dgm:spPr/>
    </dgm:pt>
    <dgm:pt modelId="{E11D5291-4220-4C2F-9966-FECBD542F2DD}" type="pres">
      <dgm:prSet presAssocID="{8815D3B5-C40A-49F6-865D-352135434061}" presName="parTx" presStyleLbl="revTx" presStyleIdx="1" presStyleCnt="2">
        <dgm:presLayoutVars>
          <dgm:chMax val="0"/>
          <dgm:chPref val="0"/>
        </dgm:presLayoutVars>
      </dgm:prSet>
      <dgm:spPr/>
    </dgm:pt>
  </dgm:ptLst>
  <dgm:cxnLst>
    <dgm:cxn modelId="{7097E345-4F01-4356-89A2-E7BA4A3E648C}" type="presOf" srcId="{894498AF-ACBC-44E7-8612-255EBD1AC960}" destId="{1BC2171D-7902-47A8-BD34-AECB55C7A9E3}" srcOrd="0" destOrd="0" presId="urn:microsoft.com/office/officeart/2018/2/layout/IconVerticalSolidList"/>
    <dgm:cxn modelId="{EE4D0A8D-B44B-4401-BC26-99DD07DD7AC6}" srcId="{894498AF-ACBC-44E7-8612-255EBD1AC960}" destId="{7E54E071-C548-4D5F-B403-2F0F5BF7E595}" srcOrd="0" destOrd="0" parTransId="{A01E16DF-0717-49A2-ADB6-CDC1BFB02ACD}" sibTransId="{710A0A99-9ECE-4491-AACC-0F8141F09914}"/>
    <dgm:cxn modelId="{4856AA9E-14F8-4B80-A8D4-914775056A40}" type="presOf" srcId="{7E54E071-C548-4D5F-B403-2F0F5BF7E595}" destId="{AD05ED7C-1F8E-46F4-9CB2-CC6171B0ACEB}" srcOrd="0" destOrd="0" presId="urn:microsoft.com/office/officeart/2018/2/layout/IconVerticalSolidList"/>
    <dgm:cxn modelId="{820219C7-1906-42A0-B73F-9C774BE5D1A8}" srcId="{894498AF-ACBC-44E7-8612-255EBD1AC960}" destId="{8815D3B5-C40A-49F6-865D-352135434061}" srcOrd="1" destOrd="0" parTransId="{F15D4F02-C305-48A4-865D-A88DF960743D}" sibTransId="{D8799C89-6D80-4256-AC1E-0BB5202FA85E}"/>
    <dgm:cxn modelId="{578739FE-EDFB-4BB0-914E-F795322D0E49}" type="presOf" srcId="{8815D3B5-C40A-49F6-865D-352135434061}" destId="{E11D5291-4220-4C2F-9966-FECBD542F2DD}" srcOrd="0" destOrd="0" presId="urn:microsoft.com/office/officeart/2018/2/layout/IconVerticalSolidList"/>
    <dgm:cxn modelId="{943B91BE-359F-4F90-896B-444AD1A6E46D}" type="presParOf" srcId="{1BC2171D-7902-47A8-BD34-AECB55C7A9E3}" destId="{5A26C633-FB67-4904-83A1-45F187C5537F}" srcOrd="0" destOrd="0" presId="urn:microsoft.com/office/officeart/2018/2/layout/IconVerticalSolidList"/>
    <dgm:cxn modelId="{33998333-DF91-4583-8116-6515BC7535C9}" type="presParOf" srcId="{5A26C633-FB67-4904-83A1-45F187C5537F}" destId="{F24C787C-0394-481F-8B21-2CA5012C593B}" srcOrd="0" destOrd="0" presId="urn:microsoft.com/office/officeart/2018/2/layout/IconVerticalSolidList"/>
    <dgm:cxn modelId="{0FC53779-A290-4E88-AA94-8A7C97C570AD}" type="presParOf" srcId="{5A26C633-FB67-4904-83A1-45F187C5537F}" destId="{F222E396-F4CA-48E5-B8F6-40AE8FE7E512}" srcOrd="1" destOrd="0" presId="urn:microsoft.com/office/officeart/2018/2/layout/IconVerticalSolidList"/>
    <dgm:cxn modelId="{DF19CC4D-4115-4522-ACB9-B7A98B49C01B}" type="presParOf" srcId="{5A26C633-FB67-4904-83A1-45F187C5537F}" destId="{60ACB470-55C4-40CD-9AD0-4F57A62827AC}" srcOrd="2" destOrd="0" presId="urn:microsoft.com/office/officeart/2018/2/layout/IconVerticalSolidList"/>
    <dgm:cxn modelId="{F09457E6-1FB9-442B-9F8C-8A2554B22E8C}" type="presParOf" srcId="{5A26C633-FB67-4904-83A1-45F187C5537F}" destId="{AD05ED7C-1F8E-46F4-9CB2-CC6171B0ACEB}" srcOrd="3" destOrd="0" presId="urn:microsoft.com/office/officeart/2018/2/layout/IconVerticalSolidList"/>
    <dgm:cxn modelId="{0EED7EE6-1FDA-41F5-A80A-5BAD31BB27B4}" type="presParOf" srcId="{1BC2171D-7902-47A8-BD34-AECB55C7A9E3}" destId="{239F36A8-C259-4D0C-A332-AEC924508041}" srcOrd="1" destOrd="0" presId="urn:microsoft.com/office/officeart/2018/2/layout/IconVerticalSolidList"/>
    <dgm:cxn modelId="{A8DDE6F6-FFAB-4714-8582-E97AEB5FB437}" type="presParOf" srcId="{1BC2171D-7902-47A8-BD34-AECB55C7A9E3}" destId="{AA1C38EF-9D9F-49FA-AA96-8DF13A925D25}" srcOrd="2" destOrd="0" presId="urn:microsoft.com/office/officeart/2018/2/layout/IconVerticalSolidList"/>
    <dgm:cxn modelId="{57E59DFB-1414-48B4-92BE-629DB7B57C3D}" type="presParOf" srcId="{AA1C38EF-9D9F-49FA-AA96-8DF13A925D25}" destId="{C3339379-32CA-4A20-B2C6-D8434A22327B}" srcOrd="0" destOrd="0" presId="urn:microsoft.com/office/officeart/2018/2/layout/IconVerticalSolidList"/>
    <dgm:cxn modelId="{B3CA1053-EB7C-4D65-AB0F-AFE8B60F6865}" type="presParOf" srcId="{AA1C38EF-9D9F-49FA-AA96-8DF13A925D25}" destId="{B769E3DB-45A5-4595-BF81-820AAFE4DDA7}" srcOrd="1" destOrd="0" presId="urn:microsoft.com/office/officeart/2018/2/layout/IconVerticalSolidList"/>
    <dgm:cxn modelId="{2B9293CF-C5D5-4DD2-954C-E40F6A50A8EB}" type="presParOf" srcId="{AA1C38EF-9D9F-49FA-AA96-8DF13A925D25}" destId="{67FE4CB1-D1E7-495B-B2D3-2F2792381903}" srcOrd="2" destOrd="0" presId="urn:microsoft.com/office/officeart/2018/2/layout/IconVerticalSolidList"/>
    <dgm:cxn modelId="{B12624BA-D9E1-4082-9B9D-9B8BA5D9FE40}" type="presParOf" srcId="{AA1C38EF-9D9F-49FA-AA96-8DF13A925D25}" destId="{E11D5291-4220-4C2F-9966-FECBD542F2D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0FE61-7612-4C29-8EFB-1DA8D12EF4C1}">
      <dsp:nvSpPr>
        <dsp:cNvPr id="0" name=""/>
        <dsp:cNvSpPr/>
      </dsp:nvSpPr>
      <dsp:spPr>
        <a:xfrm>
          <a:off x="0" y="906336"/>
          <a:ext cx="7728267" cy="1795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9799" tIns="395732" rIns="599799" bIns="142240" numCol="1" spcCol="1270" anchor="t" anchorCtr="0">
          <a:noAutofit/>
        </a:bodyPr>
        <a:lstStyle/>
        <a:p>
          <a:pPr marL="228600" lvl="1" indent="-228600" algn="l" defTabSz="889000">
            <a:lnSpc>
              <a:spcPct val="90000"/>
            </a:lnSpc>
            <a:spcBef>
              <a:spcPct val="0"/>
            </a:spcBef>
            <a:spcAft>
              <a:spcPct val="15000"/>
            </a:spcAft>
            <a:buChar char="•"/>
          </a:pPr>
          <a:r>
            <a:rPr lang="fr-BE" sz="2000" kern="1200" dirty="0"/>
            <a:t>Pour tous les élèves </a:t>
          </a:r>
          <a:endParaRPr lang="en-US" sz="2000" kern="1200" dirty="0"/>
        </a:p>
        <a:p>
          <a:pPr marL="228600" lvl="1" indent="-228600" algn="l" defTabSz="889000">
            <a:lnSpc>
              <a:spcPct val="90000"/>
            </a:lnSpc>
            <a:spcBef>
              <a:spcPct val="0"/>
            </a:spcBef>
            <a:spcAft>
              <a:spcPct val="15000"/>
            </a:spcAft>
            <a:buChar char="•"/>
          </a:pPr>
          <a:r>
            <a:rPr lang="fr-BE" sz="2000" kern="1200" dirty="0"/>
            <a:t>2h de cours de religion catholique / semaine</a:t>
          </a:r>
          <a:endParaRPr lang="en-US" sz="2000" kern="1200" dirty="0"/>
        </a:p>
        <a:p>
          <a:pPr marL="228600" lvl="1" indent="-228600" algn="l" defTabSz="889000">
            <a:lnSpc>
              <a:spcPct val="90000"/>
            </a:lnSpc>
            <a:spcBef>
              <a:spcPct val="0"/>
            </a:spcBef>
            <a:spcAft>
              <a:spcPct val="15000"/>
            </a:spcAft>
            <a:buChar char="•"/>
          </a:pPr>
          <a:r>
            <a:rPr lang="fr-BE" sz="2000" kern="1200" dirty="0"/>
            <a:t>Avec une approche intégrée de l’EPC</a:t>
          </a:r>
          <a:endParaRPr lang="en-US" sz="2000" kern="1200" dirty="0"/>
        </a:p>
        <a:p>
          <a:pPr marL="228600" lvl="1" indent="-228600" algn="l" defTabSz="889000">
            <a:lnSpc>
              <a:spcPct val="90000"/>
            </a:lnSpc>
            <a:spcBef>
              <a:spcPct val="0"/>
            </a:spcBef>
            <a:spcAft>
              <a:spcPct val="15000"/>
            </a:spcAft>
            <a:buChar char="•"/>
          </a:pPr>
          <a:r>
            <a:rPr lang="fr-BE" sz="2000" kern="1200" dirty="0"/>
            <a:t>Environ 50 % des élèves scolarisés en Belgique francophone</a:t>
          </a:r>
          <a:endParaRPr lang="en-US" sz="2000" kern="1200" dirty="0"/>
        </a:p>
      </dsp:txBody>
      <dsp:txXfrm>
        <a:off x="0" y="906336"/>
        <a:ext cx="7728267" cy="1795500"/>
      </dsp:txXfrm>
    </dsp:sp>
    <dsp:sp modelId="{A39723A2-77BF-4B7B-8A96-8147F8C91A98}">
      <dsp:nvSpPr>
        <dsp:cNvPr id="0" name=""/>
        <dsp:cNvSpPr/>
      </dsp:nvSpPr>
      <dsp:spPr>
        <a:xfrm>
          <a:off x="386413" y="625896"/>
          <a:ext cx="5409786" cy="560880"/>
        </a:xfrm>
        <a:prstGeom prst="roundRect">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4477" tIns="0" rIns="204477" bIns="0" numCol="1" spcCol="1270" anchor="ctr" anchorCtr="0">
          <a:noAutofit/>
        </a:bodyPr>
        <a:lstStyle/>
        <a:p>
          <a:pPr marL="0" lvl="0" indent="0" algn="l" defTabSz="844550">
            <a:lnSpc>
              <a:spcPct val="90000"/>
            </a:lnSpc>
            <a:spcBef>
              <a:spcPct val="0"/>
            </a:spcBef>
            <a:spcAft>
              <a:spcPct val="35000"/>
            </a:spcAft>
            <a:buNone/>
          </a:pPr>
          <a:r>
            <a:rPr lang="fr-BE" sz="1900" b="1" kern="1200" dirty="0"/>
            <a:t>Situation dans l’enseignement libre catholique</a:t>
          </a:r>
          <a:endParaRPr lang="en-US" sz="1900" kern="1200" dirty="0"/>
        </a:p>
      </dsp:txBody>
      <dsp:txXfrm>
        <a:off x="413793" y="653276"/>
        <a:ext cx="5355026" cy="506120"/>
      </dsp:txXfrm>
    </dsp:sp>
    <dsp:sp modelId="{2D235EE7-5146-412B-869D-544975C943E9}">
      <dsp:nvSpPr>
        <dsp:cNvPr id="0" name=""/>
        <dsp:cNvSpPr/>
      </dsp:nvSpPr>
      <dsp:spPr>
        <a:xfrm>
          <a:off x="0" y="3084877"/>
          <a:ext cx="7728267" cy="13765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9799" tIns="395732" rIns="599799" bIns="135128" numCol="1" spcCol="1270" anchor="t" anchorCtr="0">
          <a:noAutofit/>
        </a:bodyPr>
        <a:lstStyle/>
        <a:p>
          <a:pPr marL="171450" lvl="1" indent="-171450" algn="l" defTabSz="844550">
            <a:lnSpc>
              <a:spcPct val="90000"/>
            </a:lnSpc>
            <a:spcBef>
              <a:spcPct val="0"/>
            </a:spcBef>
            <a:spcAft>
              <a:spcPct val="15000"/>
            </a:spcAft>
            <a:buChar char="•"/>
          </a:pPr>
          <a:r>
            <a:rPr lang="fr-BE" sz="1900" kern="1200" dirty="0"/>
            <a:t>Pour tous les élèves : 1h de cours obligatoire de CPC</a:t>
          </a:r>
          <a:endParaRPr lang="en-US" sz="1900" kern="1200" dirty="0"/>
        </a:p>
        <a:p>
          <a:pPr marL="171450" lvl="1" indent="-171450" algn="l" defTabSz="844550">
            <a:lnSpc>
              <a:spcPct val="90000"/>
            </a:lnSpc>
            <a:spcBef>
              <a:spcPct val="0"/>
            </a:spcBef>
            <a:spcAft>
              <a:spcPct val="15000"/>
            </a:spcAft>
            <a:buChar char="•"/>
          </a:pPr>
          <a:r>
            <a:rPr lang="fr-BE" sz="1900" kern="1200" dirty="0"/>
            <a:t>1h de cours au choix : une des religions reconnues, ou morale non confessionnelle, ou seconde heure de CPC</a:t>
          </a:r>
          <a:endParaRPr lang="en-US" sz="1900" kern="1200" dirty="0"/>
        </a:p>
      </dsp:txBody>
      <dsp:txXfrm>
        <a:off x="0" y="3084877"/>
        <a:ext cx="7728267" cy="1376550"/>
      </dsp:txXfrm>
    </dsp:sp>
    <dsp:sp modelId="{6B42584D-08B7-4598-B18F-F47ADBA76880}">
      <dsp:nvSpPr>
        <dsp:cNvPr id="0" name=""/>
        <dsp:cNvSpPr/>
      </dsp:nvSpPr>
      <dsp:spPr>
        <a:xfrm>
          <a:off x="386413" y="2804436"/>
          <a:ext cx="5409786" cy="560880"/>
        </a:xfrm>
        <a:prstGeom prst="roundRect">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4477" tIns="0" rIns="204477" bIns="0" numCol="1" spcCol="1270" anchor="ctr" anchorCtr="0">
          <a:noAutofit/>
        </a:bodyPr>
        <a:lstStyle/>
        <a:p>
          <a:pPr marL="0" lvl="0" indent="0" algn="l" defTabSz="844550">
            <a:lnSpc>
              <a:spcPct val="90000"/>
            </a:lnSpc>
            <a:spcBef>
              <a:spcPct val="0"/>
            </a:spcBef>
            <a:spcAft>
              <a:spcPct val="35000"/>
            </a:spcAft>
            <a:buNone/>
          </a:pPr>
          <a:r>
            <a:rPr lang="fr-BE" sz="1900" b="1" kern="1200" dirty="0"/>
            <a:t>Situation dans l’enseignement officiel</a:t>
          </a:r>
          <a:endParaRPr lang="en-US" sz="1900" kern="1200" dirty="0"/>
        </a:p>
      </dsp:txBody>
      <dsp:txXfrm>
        <a:off x="413793" y="2831816"/>
        <a:ext cx="5355026" cy="506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C787C-0394-481F-8B21-2CA5012C593B}">
      <dsp:nvSpPr>
        <dsp:cNvPr id="0" name=""/>
        <dsp:cNvSpPr/>
      </dsp:nvSpPr>
      <dsp:spPr>
        <a:xfrm>
          <a:off x="0" y="832103"/>
          <a:ext cx="7315200" cy="153619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22E396-F4CA-48E5-B8F6-40AE8FE7E512}">
      <dsp:nvSpPr>
        <dsp:cNvPr id="0" name=""/>
        <dsp:cNvSpPr/>
      </dsp:nvSpPr>
      <dsp:spPr>
        <a:xfrm>
          <a:off x="464698" y="1177747"/>
          <a:ext cx="844905" cy="8449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5ED7C-1F8E-46F4-9CB2-CC6171B0ACEB}">
      <dsp:nvSpPr>
        <dsp:cNvPr id="0" name=""/>
        <dsp:cNvSpPr/>
      </dsp:nvSpPr>
      <dsp:spPr>
        <a:xfrm>
          <a:off x="1774301" y="832103"/>
          <a:ext cx="5540898" cy="1536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580" tIns="162580" rIns="162580" bIns="162580" numCol="1" spcCol="1270" anchor="ctr" anchorCtr="0">
          <a:noAutofit/>
        </a:bodyPr>
        <a:lstStyle/>
        <a:p>
          <a:pPr marL="0" lvl="0" indent="0" algn="ctr" defTabSz="1111250">
            <a:lnSpc>
              <a:spcPct val="100000"/>
            </a:lnSpc>
            <a:spcBef>
              <a:spcPct val="0"/>
            </a:spcBef>
            <a:spcAft>
              <a:spcPct val="35000"/>
            </a:spcAft>
            <a:buNone/>
          </a:pPr>
          <a:r>
            <a:rPr lang="fr-BE" sz="2500" kern="1200" dirty="0"/>
            <a:t>Entre 50 et 60% des élèves du secondaire suivent le cours de religion catholique en FWB</a:t>
          </a:r>
          <a:endParaRPr lang="en-US" sz="2500" kern="1200" dirty="0"/>
        </a:p>
      </dsp:txBody>
      <dsp:txXfrm>
        <a:off x="1774301" y="832103"/>
        <a:ext cx="5540898" cy="1536192"/>
      </dsp:txXfrm>
    </dsp:sp>
    <dsp:sp modelId="{C3339379-32CA-4A20-B2C6-D8434A22327B}">
      <dsp:nvSpPr>
        <dsp:cNvPr id="0" name=""/>
        <dsp:cNvSpPr/>
      </dsp:nvSpPr>
      <dsp:spPr>
        <a:xfrm>
          <a:off x="0" y="2752344"/>
          <a:ext cx="7315200" cy="153619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69E3DB-45A5-4595-BF81-820AAFE4DDA7}">
      <dsp:nvSpPr>
        <dsp:cNvPr id="0" name=""/>
        <dsp:cNvSpPr/>
      </dsp:nvSpPr>
      <dsp:spPr>
        <a:xfrm>
          <a:off x="464698" y="3097987"/>
          <a:ext cx="844905" cy="8449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1D5291-4220-4C2F-9966-FECBD542F2DD}">
      <dsp:nvSpPr>
        <dsp:cNvPr id="0" name=""/>
        <dsp:cNvSpPr/>
      </dsp:nvSpPr>
      <dsp:spPr>
        <a:xfrm>
          <a:off x="1774301" y="2752344"/>
          <a:ext cx="5540898" cy="1536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580" tIns="162580" rIns="162580" bIns="162580" numCol="1" spcCol="1270" anchor="ctr" anchorCtr="0">
          <a:noAutofit/>
        </a:bodyPr>
        <a:lstStyle/>
        <a:p>
          <a:pPr marL="0" lvl="0" indent="0" algn="ctr" defTabSz="1111250">
            <a:lnSpc>
              <a:spcPct val="100000"/>
            </a:lnSpc>
            <a:spcBef>
              <a:spcPct val="0"/>
            </a:spcBef>
            <a:spcAft>
              <a:spcPct val="35000"/>
            </a:spcAft>
            <a:buNone/>
          </a:pPr>
          <a:r>
            <a:rPr lang="fr-BE" sz="2500" kern="1200" dirty="0"/>
            <a:t>Grande diversité culturelle et religieuse dans le réseau libre</a:t>
          </a:r>
          <a:endParaRPr lang="en-US" sz="2500" kern="1200" dirty="0"/>
        </a:p>
      </dsp:txBody>
      <dsp:txXfrm>
        <a:off x="1774301" y="2752344"/>
        <a:ext cx="5540898" cy="15361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8F4B1B-71F4-47C3-83D9-069B03420BA6}" type="datetimeFigureOut">
              <a:rPr lang="fr-BE" smtClean="0"/>
              <a:t>11-09-25</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AE20F5-2527-40A9-814C-8F24317AE64C}" type="slidenum">
              <a:rPr lang="fr-BE" smtClean="0"/>
              <a:t>‹N°›</a:t>
            </a:fld>
            <a:endParaRPr lang="fr-BE"/>
          </a:p>
        </p:txBody>
      </p:sp>
    </p:spTree>
    <p:extLst>
      <p:ext uri="{BB962C8B-B14F-4D97-AF65-F5344CB8AC3E}">
        <p14:creationId xmlns:p14="http://schemas.microsoft.com/office/powerpoint/2010/main" val="94526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1</a:t>
            </a:fld>
            <a:endParaRPr lang="fr-BE" dirty="0"/>
          </a:p>
        </p:txBody>
      </p:sp>
    </p:spTree>
    <p:extLst>
      <p:ext uri="{BB962C8B-B14F-4D97-AF65-F5344CB8AC3E}">
        <p14:creationId xmlns:p14="http://schemas.microsoft.com/office/powerpoint/2010/main" val="1976344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Wingdings" panose="05000000000000000000" pitchFamily="2" charset="2"/>
              <a:buNone/>
            </a:pPr>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12</a:t>
            </a:fld>
            <a:endParaRPr lang="fr-BE"/>
          </a:p>
        </p:txBody>
      </p:sp>
    </p:spTree>
    <p:extLst>
      <p:ext uri="{BB962C8B-B14F-4D97-AF65-F5344CB8AC3E}">
        <p14:creationId xmlns:p14="http://schemas.microsoft.com/office/powerpoint/2010/main" val="3237970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A132C-F07C-B16D-6784-03400F0BA1A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BB00BC6-8390-B935-823C-23DFEB056CE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CB2348E-9952-41E5-D7BC-1621B3A92E81}"/>
              </a:ext>
            </a:extLst>
          </p:cNvPr>
          <p:cNvSpPr>
            <a:spLocks noGrp="1"/>
          </p:cNvSpPr>
          <p:nvPr>
            <p:ph type="body" idx="1"/>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CF25CA9A-F650-DE05-7E74-3213DA6428D5}"/>
              </a:ext>
            </a:extLst>
          </p:cNvPr>
          <p:cNvSpPr>
            <a:spLocks noGrp="1"/>
          </p:cNvSpPr>
          <p:nvPr>
            <p:ph type="sldNum" sz="quarter" idx="5"/>
          </p:nvPr>
        </p:nvSpPr>
        <p:spPr/>
        <p:txBody>
          <a:bodyPr/>
          <a:lstStyle/>
          <a:p>
            <a:fld id="{D1AE20F5-2527-40A9-814C-8F24317AE64C}" type="slidenum">
              <a:rPr lang="fr-BE" smtClean="0"/>
              <a:t>13</a:t>
            </a:fld>
            <a:endParaRPr lang="fr-BE"/>
          </a:p>
        </p:txBody>
      </p:sp>
    </p:spTree>
    <p:extLst>
      <p:ext uri="{BB962C8B-B14F-4D97-AF65-F5344CB8AC3E}">
        <p14:creationId xmlns:p14="http://schemas.microsoft.com/office/powerpoint/2010/main" val="1251186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48ABD-B0E4-9BB2-2FF2-89E4EBDACEC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FB23616-9B1C-296E-FE45-D9E5785E1C3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7932CCB-65FC-FAB4-2CE5-F147F4A4BBDB}"/>
              </a:ext>
            </a:extLst>
          </p:cNvPr>
          <p:cNvSpPr>
            <a:spLocks noGrp="1"/>
          </p:cNvSpPr>
          <p:nvPr>
            <p:ph type="body" idx="1"/>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406383FF-2B8A-33C4-AFF3-216B7CD39E9D}"/>
              </a:ext>
            </a:extLst>
          </p:cNvPr>
          <p:cNvSpPr>
            <a:spLocks noGrp="1"/>
          </p:cNvSpPr>
          <p:nvPr>
            <p:ph type="sldNum" sz="quarter" idx="5"/>
          </p:nvPr>
        </p:nvSpPr>
        <p:spPr/>
        <p:txBody>
          <a:bodyPr/>
          <a:lstStyle/>
          <a:p>
            <a:fld id="{D1AE20F5-2527-40A9-814C-8F24317AE64C}" type="slidenum">
              <a:rPr lang="fr-BE" smtClean="0"/>
              <a:t>14</a:t>
            </a:fld>
            <a:endParaRPr lang="fr-BE"/>
          </a:p>
        </p:txBody>
      </p:sp>
    </p:spTree>
    <p:extLst>
      <p:ext uri="{BB962C8B-B14F-4D97-AF65-F5344CB8AC3E}">
        <p14:creationId xmlns:p14="http://schemas.microsoft.com/office/powerpoint/2010/main" val="3388162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15</a:t>
            </a:fld>
            <a:endParaRPr lang="fr-BE"/>
          </a:p>
        </p:txBody>
      </p:sp>
    </p:spTree>
    <p:extLst>
      <p:ext uri="{BB962C8B-B14F-4D97-AF65-F5344CB8AC3E}">
        <p14:creationId xmlns:p14="http://schemas.microsoft.com/office/powerpoint/2010/main" val="262998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16</a:t>
            </a:fld>
            <a:endParaRPr lang="fr-BE"/>
          </a:p>
        </p:txBody>
      </p:sp>
    </p:spTree>
    <p:extLst>
      <p:ext uri="{BB962C8B-B14F-4D97-AF65-F5344CB8AC3E}">
        <p14:creationId xmlns:p14="http://schemas.microsoft.com/office/powerpoint/2010/main" val="1135534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30439-94D6-75EE-0E26-3FCB3159597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656C362-8810-8E4C-A12D-83A3F11DB95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3AA6E60-A6C9-799F-D80C-EC6114882F3E}"/>
              </a:ext>
            </a:extLst>
          </p:cNvPr>
          <p:cNvSpPr>
            <a:spLocks noGrp="1"/>
          </p:cNvSpPr>
          <p:nvPr>
            <p:ph type="body" idx="1"/>
          </p:nvPr>
        </p:nvSpPr>
        <p:spPr/>
        <p:txBody>
          <a:bodyPr/>
          <a:lstStyle/>
          <a:p>
            <a:endParaRPr lang="fr-BE" b="0" dirty="0"/>
          </a:p>
        </p:txBody>
      </p:sp>
      <p:sp>
        <p:nvSpPr>
          <p:cNvPr id="4" name="Espace réservé du numéro de diapositive 3">
            <a:extLst>
              <a:ext uri="{FF2B5EF4-FFF2-40B4-BE49-F238E27FC236}">
                <a16:creationId xmlns:a16="http://schemas.microsoft.com/office/drawing/2014/main" id="{E5DF1E4B-7FAE-ED9E-4691-A51FE0C10871}"/>
              </a:ext>
            </a:extLst>
          </p:cNvPr>
          <p:cNvSpPr>
            <a:spLocks noGrp="1"/>
          </p:cNvSpPr>
          <p:nvPr>
            <p:ph type="sldNum" sz="quarter" idx="5"/>
          </p:nvPr>
        </p:nvSpPr>
        <p:spPr/>
        <p:txBody>
          <a:bodyPr/>
          <a:lstStyle/>
          <a:p>
            <a:fld id="{D1AE20F5-2527-40A9-814C-8F24317AE64C}" type="slidenum">
              <a:rPr lang="fr-BE" smtClean="0"/>
              <a:t>17</a:t>
            </a:fld>
            <a:endParaRPr lang="fr-BE"/>
          </a:p>
        </p:txBody>
      </p:sp>
    </p:spTree>
    <p:extLst>
      <p:ext uri="{BB962C8B-B14F-4D97-AF65-F5344CB8AC3E}">
        <p14:creationId xmlns:p14="http://schemas.microsoft.com/office/powerpoint/2010/main" val="2859750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225F7-4F0B-24D1-3711-39748EC02FD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6464F9D-9819-2FFD-A430-C80A4C0FBC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9A9900B-3863-2F11-02C3-7D7914FF7AA6}"/>
              </a:ext>
            </a:extLst>
          </p:cNvPr>
          <p:cNvSpPr>
            <a:spLocks noGrp="1"/>
          </p:cNvSpPr>
          <p:nvPr>
            <p:ph type="body" idx="1"/>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79A4F21B-6521-243D-F6FE-41B28D60263F}"/>
              </a:ext>
            </a:extLst>
          </p:cNvPr>
          <p:cNvSpPr>
            <a:spLocks noGrp="1"/>
          </p:cNvSpPr>
          <p:nvPr>
            <p:ph type="sldNum" sz="quarter" idx="5"/>
          </p:nvPr>
        </p:nvSpPr>
        <p:spPr/>
        <p:txBody>
          <a:bodyPr/>
          <a:lstStyle/>
          <a:p>
            <a:fld id="{D1AE20F5-2527-40A9-814C-8F24317AE64C}" type="slidenum">
              <a:rPr lang="fr-BE" smtClean="0"/>
              <a:t>18</a:t>
            </a:fld>
            <a:endParaRPr lang="fr-BE"/>
          </a:p>
        </p:txBody>
      </p:sp>
    </p:spTree>
    <p:extLst>
      <p:ext uri="{BB962C8B-B14F-4D97-AF65-F5344CB8AC3E}">
        <p14:creationId xmlns:p14="http://schemas.microsoft.com/office/powerpoint/2010/main" val="371380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2</a:t>
            </a:fld>
            <a:endParaRPr lang="fr-BE"/>
          </a:p>
        </p:txBody>
      </p:sp>
    </p:spTree>
    <p:extLst>
      <p:ext uri="{BB962C8B-B14F-4D97-AF65-F5344CB8AC3E}">
        <p14:creationId xmlns:p14="http://schemas.microsoft.com/office/powerpoint/2010/main" val="2335022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3</a:t>
            </a:fld>
            <a:endParaRPr lang="fr-BE"/>
          </a:p>
        </p:txBody>
      </p:sp>
    </p:spTree>
    <p:extLst>
      <p:ext uri="{BB962C8B-B14F-4D97-AF65-F5344CB8AC3E}">
        <p14:creationId xmlns:p14="http://schemas.microsoft.com/office/powerpoint/2010/main" val="233235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endParaRPr lang="fr-BE" b="0"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4</a:t>
            </a:fld>
            <a:endParaRPr lang="fr-BE"/>
          </a:p>
        </p:txBody>
      </p:sp>
    </p:spTree>
    <p:extLst>
      <p:ext uri="{BB962C8B-B14F-4D97-AF65-F5344CB8AC3E}">
        <p14:creationId xmlns:p14="http://schemas.microsoft.com/office/powerpoint/2010/main" val="564355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5</a:t>
            </a:fld>
            <a:endParaRPr lang="fr-BE"/>
          </a:p>
        </p:txBody>
      </p:sp>
    </p:spTree>
    <p:extLst>
      <p:ext uri="{BB962C8B-B14F-4D97-AF65-F5344CB8AC3E}">
        <p14:creationId xmlns:p14="http://schemas.microsoft.com/office/powerpoint/2010/main" val="4060003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6</a:t>
            </a:fld>
            <a:endParaRPr lang="fr-BE"/>
          </a:p>
        </p:txBody>
      </p:sp>
    </p:spTree>
    <p:extLst>
      <p:ext uri="{BB962C8B-B14F-4D97-AF65-F5344CB8AC3E}">
        <p14:creationId xmlns:p14="http://schemas.microsoft.com/office/powerpoint/2010/main" val="490764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b="0"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7</a:t>
            </a:fld>
            <a:endParaRPr lang="fr-BE"/>
          </a:p>
        </p:txBody>
      </p:sp>
    </p:spTree>
    <p:extLst>
      <p:ext uri="{BB962C8B-B14F-4D97-AF65-F5344CB8AC3E}">
        <p14:creationId xmlns:p14="http://schemas.microsoft.com/office/powerpoint/2010/main" val="281761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9</a:t>
            </a:fld>
            <a:endParaRPr lang="fr-BE"/>
          </a:p>
        </p:txBody>
      </p:sp>
    </p:spTree>
    <p:extLst>
      <p:ext uri="{BB962C8B-B14F-4D97-AF65-F5344CB8AC3E}">
        <p14:creationId xmlns:p14="http://schemas.microsoft.com/office/powerpoint/2010/main" val="590082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1AE20F5-2527-40A9-814C-8F24317AE64C}" type="slidenum">
              <a:rPr lang="fr-BE" smtClean="0"/>
              <a:t>11</a:t>
            </a:fld>
            <a:endParaRPr lang="fr-BE"/>
          </a:p>
        </p:txBody>
      </p:sp>
    </p:spTree>
    <p:extLst>
      <p:ext uri="{BB962C8B-B14F-4D97-AF65-F5344CB8AC3E}">
        <p14:creationId xmlns:p14="http://schemas.microsoft.com/office/powerpoint/2010/main" val="2107639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5601EE3-FB95-4DD2-BDFE-354EB8934477}" type="datetime1">
              <a:rPr lang="en-US" smtClean="0"/>
              <a:t>9/11/2025</a:t>
            </a:fld>
            <a:endParaRPr lang="en-US" dirty="0"/>
          </a:p>
        </p:txBody>
      </p:sp>
      <p:sp>
        <p:nvSpPr>
          <p:cNvPr id="5" name="Footer Placeholder 4"/>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BDD610C-9020-406E-A7D9-4FCB19157417}" type="datetime1">
              <a:rPr lang="en-US" smtClean="0"/>
              <a:t>9/11/2025</a:t>
            </a:fld>
            <a:endParaRPr lang="en-US" dirty="0"/>
          </a:p>
        </p:txBody>
      </p:sp>
      <p:sp>
        <p:nvSpPr>
          <p:cNvPr id="8" name="Footer Placeholder 7"/>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1E36465B-F61B-4D3D-B921-E640425080CD}" type="datetime1">
              <a:rPr lang="en-US" smtClean="0"/>
              <a:t>9/11/2025</a:t>
            </a:fld>
            <a:endParaRPr lang="en-US" dirty="0"/>
          </a:p>
        </p:txBody>
      </p:sp>
      <p:sp>
        <p:nvSpPr>
          <p:cNvPr id="8" name="Footer Placeholder 7"/>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4C74628-2C91-499D-AAA7-1969FDDD31EC}" type="datetime1">
              <a:rPr lang="en-US" smtClean="0"/>
              <a:t>9/11/2025</a:t>
            </a:fld>
            <a:endParaRPr lang="en-US" dirty="0"/>
          </a:p>
        </p:txBody>
      </p:sp>
      <p:sp>
        <p:nvSpPr>
          <p:cNvPr id="5" name="Footer Placeholder 4"/>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1FCC54B-EB6F-4D7D-A1E4-4A95F720826E}" type="datetime1">
              <a:rPr lang="en-US" smtClean="0"/>
              <a:t>9/11/2025</a:t>
            </a:fld>
            <a:endParaRPr lang="en-US" dirty="0"/>
          </a:p>
        </p:txBody>
      </p:sp>
      <p:sp>
        <p:nvSpPr>
          <p:cNvPr id="5" name="Footer Placeholder 4"/>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7"/>
          <p:cNvSpPr>
            <a:spLocks noGrp="1"/>
          </p:cNvSpPr>
          <p:nvPr>
            <p:ph type="dt" sz="half" idx="10"/>
          </p:nvPr>
        </p:nvSpPr>
        <p:spPr/>
        <p:txBody>
          <a:bodyPr/>
          <a:lstStyle/>
          <a:p>
            <a:fld id="{8ED1ED90-371B-439F-827D-FCC8DF58DAB1}" type="datetime1">
              <a:rPr lang="en-US" smtClean="0"/>
              <a:t>9/11/2025</a:t>
            </a:fld>
            <a:endParaRPr lang="en-US" dirty="0"/>
          </a:p>
        </p:txBody>
      </p:sp>
      <p:sp>
        <p:nvSpPr>
          <p:cNvPr id="9" name="Footer Placeholder 8"/>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Date Placeholder 1"/>
          <p:cNvSpPr>
            <a:spLocks noGrp="1"/>
          </p:cNvSpPr>
          <p:nvPr>
            <p:ph type="dt" sz="half" idx="10"/>
          </p:nvPr>
        </p:nvSpPr>
        <p:spPr/>
        <p:txBody>
          <a:bodyPr/>
          <a:lstStyle/>
          <a:p>
            <a:fld id="{C104F67B-792D-4F16-8595-A82583393B86}" type="datetime1">
              <a:rPr lang="en-US" smtClean="0"/>
              <a:t>9/11/2025</a:t>
            </a:fld>
            <a:endParaRPr lang="en-US" dirty="0"/>
          </a:p>
        </p:txBody>
      </p:sp>
      <p:sp>
        <p:nvSpPr>
          <p:cNvPr id="11" name="Footer Placeholder 10"/>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2" name="Date Placeholder 1"/>
          <p:cNvSpPr>
            <a:spLocks noGrp="1"/>
          </p:cNvSpPr>
          <p:nvPr>
            <p:ph type="dt" sz="half" idx="10"/>
          </p:nvPr>
        </p:nvSpPr>
        <p:spPr/>
        <p:txBody>
          <a:bodyPr/>
          <a:lstStyle/>
          <a:p>
            <a:fld id="{6673BD63-DA0C-4836-90F8-F68E6AFA3379}" type="datetime1">
              <a:rPr lang="en-US" smtClean="0"/>
              <a:t>9/11/2025</a:t>
            </a:fld>
            <a:endParaRPr lang="en-US" dirty="0"/>
          </a:p>
        </p:txBody>
      </p:sp>
      <p:sp>
        <p:nvSpPr>
          <p:cNvPr id="7" name="Footer Placeholder 6"/>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93D8BC7-C5D7-4A37-9418-A0EE95404F83}" type="datetime1">
              <a:rPr lang="en-US" smtClean="0"/>
              <a:t>9/11/2025</a:t>
            </a:fld>
            <a:endParaRPr lang="en-US" dirty="0"/>
          </a:p>
        </p:txBody>
      </p:sp>
      <p:sp>
        <p:nvSpPr>
          <p:cNvPr id="6" name="Footer Placeholder 5"/>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fr-FR"/>
              <a:t>Modifiez le style du titre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CDE41073-6203-4720-AD0E-9966D5C4A43C}" type="datetime1">
              <a:rPr lang="en-US" smtClean="0"/>
              <a:t>9/11/2025</a:t>
            </a:fld>
            <a:endParaRPr lang="en-US" dirty="0"/>
          </a:p>
        </p:txBody>
      </p:sp>
      <p:sp>
        <p:nvSpPr>
          <p:cNvPr id="9" name="Footer Placeholder 8"/>
          <p:cNvSpPr>
            <a:spLocks noGrp="1"/>
          </p:cNvSpPr>
          <p:nvPr>
            <p:ph type="ftr" sz="quarter" idx="11"/>
          </p:nvPr>
        </p:nvSpPr>
        <p:spPr/>
        <p:txBody>
          <a:bodyPr/>
          <a:lstStyle/>
          <a:p>
            <a:r>
              <a:rPr lang="fr-FR"/>
              <a:t>Geoffrey Legrand – Lire et étudier (avec) la Bible en langue française (21/03/2025)</a:t>
            </a:r>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fr-FR"/>
              <a:t>Modifiez le style du titre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5C8CB8EB-14AA-4C00-B53E-355FB2A68AA5}" type="datetime1">
              <a:rPr lang="en-US" smtClean="0"/>
              <a:t>9/11/2025</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r>
              <a:rPr lang="fr-FR"/>
              <a:t>Geoffrey Legrand – Lire et étudier (avec) la Bible en langue française (21/03/2025)</a:t>
            </a:r>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4EC00676-8F9B-4A7A-8EBA-58A128272234}" type="datetime1">
              <a:rPr lang="en-US" smtClean="0"/>
              <a:t>9/11/2025</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r>
              <a:rPr lang="fr-FR"/>
              <a:t>Geoffrey Legrand – Lire et étudier (avec) la Bible en langue française (21/03/2025)</a:t>
            </a:r>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97DF-E46E-2690-6CC8-5480D3C49CB7}"/>
              </a:ext>
            </a:extLst>
          </p:cNvPr>
          <p:cNvSpPr>
            <a:spLocks noGrp="1"/>
          </p:cNvSpPr>
          <p:nvPr>
            <p:ph type="ctrTitle"/>
          </p:nvPr>
        </p:nvSpPr>
        <p:spPr/>
        <p:txBody>
          <a:bodyPr>
            <a:normAutofit fontScale="90000"/>
          </a:bodyPr>
          <a:lstStyle/>
          <a:p>
            <a:pPr algn="ctr"/>
            <a:r>
              <a:rPr lang="fr-BE" noProof="0" dirty="0"/>
              <a:t>L’utilisation des textes bibliques au cours de religion en Belgique</a:t>
            </a:r>
            <a:br>
              <a:rPr lang="fr-BE" noProof="0" dirty="0"/>
            </a:br>
            <a:endParaRPr lang="fr-BE" noProof="0" dirty="0"/>
          </a:p>
        </p:txBody>
      </p:sp>
      <p:sp>
        <p:nvSpPr>
          <p:cNvPr id="3" name="Sous-titre 2">
            <a:extLst>
              <a:ext uri="{FF2B5EF4-FFF2-40B4-BE49-F238E27FC236}">
                <a16:creationId xmlns:a16="http://schemas.microsoft.com/office/drawing/2014/main" id="{4235E526-F0C5-9392-D235-E1B94F13313E}"/>
              </a:ext>
            </a:extLst>
          </p:cNvPr>
          <p:cNvSpPr>
            <a:spLocks noGrp="1"/>
          </p:cNvSpPr>
          <p:nvPr>
            <p:ph type="subTitle" idx="1"/>
          </p:nvPr>
        </p:nvSpPr>
        <p:spPr/>
        <p:txBody>
          <a:bodyPr/>
          <a:lstStyle/>
          <a:p>
            <a:pPr algn="ctr"/>
            <a:r>
              <a:rPr lang="fr-BE" noProof="0" dirty="0"/>
              <a:t>Geoffrey L</a:t>
            </a:r>
            <a:r>
              <a:rPr lang="fr-BE" sz="2000" noProof="0" dirty="0"/>
              <a:t>EGRAND</a:t>
            </a:r>
          </a:p>
          <a:p>
            <a:pPr algn="ctr"/>
            <a:r>
              <a:rPr lang="fr-BE" noProof="0" dirty="0"/>
              <a:t>Colloque : Lire et étudier (avec) la Bible en langue française</a:t>
            </a:r>
          </a:p>
        </p:txBody>
      </p:sp>
      <p:sp>
        <p:nvSpPr>
          <p:cNvPr id="5" name="Espace réservé du numéro de diapositive 4">
            <a:extLst>
              <a:ext uri="{FF2B5EF4-FFF2-40B4-BE49-F238E27FC236}">
                <a16:creationId xmlns:a16="http://schemas.microsoft.com/office/drawing/2014/main" id="{76BD971E-05F9-03A4-4BD9-F593F46243A3}"/>
              </a:ext>
            </a:extLst>
          </p:cNvPr>
          <p:cNvSpPr>
            <a:spLocks noGrp="1"/>
          </p:cNvSpPr>
          <p:nvPr>
            <p:ph type="sldNum" sz="quarter" idx="12"/>
          </p:nvPr>
        </p:nvSpPr>
        <p:spPr/>
        <p:txBody>
          <a:bodyPr/>
          <a:lstStyle/>
          <a:p>
            <a:fld id="{4FAB73BC-B049-4115-A692-8D63A059BFB8}" type="slidenum">
              <a:rPr lang="fr-BE" noProof="0" smtClean="0"/>
              <a:pPr/>
              <a:t>1</a:t>
            </a:fld>
            <a:endParaRPr lang="fr-BE" noProof="0" dirty="0"/>
          </a:p>
        </p:txBody>
      </p:sp>
    </p:spTree>
    <p:extLst>
      <p:ext uri="{BB962C8B-B14F-4D97-AF65-F5344CB8AC3E}">
        <p14:creationId xmlns:p14="http://schemas.microsoft.com/office/powerpoint/2010/main" val="591716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2" name="Rectangle 11">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useBgFill="1">
        <p:nvSpPr>
          <p:cNvPr id="14" name="Rectangle 13">
            <a:extLst>
              <a:ext uri="{FF2B5EF4-FFF2-40B4-BE49-F238E27FC236}">
                <a16:creationId xmlns:a16="http://schemas.microsoft.com/office/drawing/2014/main" id="{2F4AD318-2FB6-4C6E-931E-58E404FA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noProof="0" dirty="0"/>
          </a:p>
        </p:txBody>
      </p:sp>
      <p:sp>
        <p:nvSpPr>
          <p:cNvPr id="16" name="Freeform: Shape 15">
            <a:extLst>
              <a:ext uri="{FF2B5EF4-FFF2-40B4-BE49-F238E27FC236}">
                <a16:creationId xmlns:a16="http://schemas.microsoft.com/office/drawing/2014/main" id="{1A118E35-1CBF-4863-8497-F4DF1A166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8" name="Freeform: Shape 17">
            <a:extLst>
              <a:ext uri="{FF2B5EF4-FFF2-40B4-BE49-F238E27FC236}">
                <a16:creationId xmlns:a16="http://schemas.microsoft.com/office/drawing/2014/main" id="{6E187274-5DC2-4BE0-AF99-925D6D973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2" name="Titre 1">
            <a:extLst>
              <a:ext uri="{FF2B5EF4-FFF2-40B4-BE49-F238E27FC236}">
                <a16:creationId xmlns:a16="http://schemas.microsoft.com/office/drawing/2014/main" id="{CFFD5CFD-A38C-AAD9-B7DC-F3BC1AFE07C8}"/>
              </a:ext>
            </a:extLst>
          </p:cNvPr>
          <p:cNvSpPr>
            <a:spLocks noGrp="1"/>
          </p:cNvSpPr>
          <p:nvPr>
            <p:ph type="title"/>
          </p:nvPr>
        </p:nvSpPr>
        <p:spPr>
          <a:xfrm>
            <a:off x="1069849" y="1298447"/>
            <a:ext cx="7237572" cy="4198551"/>
          </a:xfrm>
        </p:spPr>
        <p:txBody>
          <a:bodyPr vert="horz" lIns="91440" tIns="45720" rIns="91440" bIns="45720" rtlCol="0" anchor="b">
            <a:normAutofit/>
          </a:bodyPr>
          <a:lstStyle/>
          <a:p>
            <a:r>
              <a:rPr lang="fr-BE" sz="5500" noProof="0" dirty="0">
                <a:solidFill>
                  <a:schemeClr val="accent1"/>
                </a:solidFill>
              </a:rPr>
              <a:t>III. Nouveaux apports herméneutiques</a:t>
            </a:r>
            <a:br>
              <a:rPr lang="fr-BE" sz="5500" noProof="0" dirty="0">
                <a:solidFill>
                  <a:schemeClr val="accent1"/>
                </a:solidFill>
              </a:rPr>
            </a:br>
            <a:br>
              <a:rPr lang="fr-BE" sz="5500" noProof="0" dirty="0">
                <a:solidFill>
                  <a:schemeClr val="accent1"/>
                </a:solidFill>
              </a:rPr>
            </a:br>
            <a:endParaRPr lang="fr-BE" sz="5500" noProof="0" dirty="0">
              <a:solidFill>
                <a:schemeClr val="accent1"/>
              </a:solidFill>
            </a:endParaRPr>
          </a:p>
        </p:txBody>
      </p:sp>
      <p:sp>
        <p:nvSpPr>
          <p:cNvPr id="3" name="Espace réservé du texte 2">
            <a:extLst>
              <a:ext uri="{FF2B5EF4-FFF2-40B4-BE49-F238E27FC236}">
                <a16:creationId xmlns:a16="http://schemas.microsoft.com/office/drawing/2014/main" id="{00E8C3C6-6F60-4AE4-E5BB-DD8904FF9431}"/>
              </a:ext>
            </a:extLst>
          </p:cNvPr>
          <p:cNvSpPr>
            <a:spLocks noGrp="1"/>
          </p:cNvSpPr>
          <p:nvPr>
            <p:ph type="body" idx="1"/>
          </p:nvPr>
        </p:nvSpPr>
        <p:spPr>
          <a:xfrm>
            <a:off x="8528702" y="4084889"/>
            <a:ext cx="3021621" cy="1709159"/>
          </a:xfrm>
        </p:spPr>
        <p:txBody>
          <a:bodyPr vert="horz" lIns="91440" tIns="45720" rIns="91440" bIns="45720" rtlCol="0" anchor="t">
            <a:normAutofit/>
          </a:bodyPr>
          <a:lstStyle/>
          <a:p>
            <a:pPr algn="ctr"/>
            <a:r>
              <a:rPr lang="fr-BE" sz="1800" dirty="0">
                <a:solidFill>
                  <a:srgbClr val="FFFFFF"/>
                </a:solidFill>
              </a:rPr>
              <a:t>« Une </a:t>
            </a:r>
            <a:r>
              <a:rPr lang="fr-BE" sz="1800" dirty="0">
                <a:solidFill>
                  <a:srgbClr val="FFFF00"/>
                </a:solidFill>
              </a:rPr>
              <a:t>herméneutique</a:t>
            </a:r>
            <a:r>
              <a:rPr lang="fr-BE" sz="1800" dirty="0">
                <a:solidFill>
                  <a:srgbClr val="FFFFFF"/>
                </a:solidFill>
              </a:rPr>
              <a:t> du </a:t>
            </a:r>
            <a:r>
              <a:rPr lang="fr-BE" sz="1800" dirty="0">
                <a:solidFill>
                  <a:srgbClr val="FFFF00"/>
                </a:solidFill>
              </a:rPr>
              <a:t>texte</a:t>
            </a:r>
            <a:r>
              <a:rPr lang="fr-BE" sz="1800" dirty="0">
                <a:solidFill>
                  <a:srgbClr val="FFFFFF"/>
                </a:solidFill>
              </a:rPr>
              <a:t>, du </a:t>
            </a:r>
            <a:r>
              <a:rPr lang="fr-BE" sz="1800" dirty="0">
                <a:solidFill>
                  <a:srgbClr val="FFFF00"/>
                </a:solidFill>
              </a:rPr>
              <a:t>contexte</a:t>
            </a:r>
            <a:r>
              <a:rPr lang="fr-BE" sz="1800" dirty="0">
                <a:solidFill>
                  <a:srgbClr val="FFFFFF"/>
                </a:solidFill>
              </a:rPr>
              <a:t> et du </a:t>
            </a:r>
            <a:r>
              <a:rPr lang="fr-BE" sz="1800" dirty="0">
                <a:solidFill>
                  <a:srgbClr val="FFFF00"/>
                </a:solidFill>
              </a:rPr>
              <a:t>sujet interprétant </a:t>
            </a:r>
            <a:r>
              <a:rPr lang="fr-BE" sz="1800" dirty="0">
                <a:solidFill>
                  <a:srgbClr val="FFFFFF"/>
                </a:solidFill>
              </a:rPr>
              <a:t>» </a:t>
            </a:r>
          </a:p>
          <a:p>
            <a:pPr algn="r"/>
            <a:r>
              <a:rPr lang="fr-BE" sz="1800" dirty="0">
                <a:solidFill>
                  <a:srgbClr val="FFFFFF"/>
                </a:solidFill>
              </a:rPr>
              <a:t>(Didier </a:t>
            </a:r>
            <a:r>
              <a:rPr lang="fr-BE" sz="1800" dirty="0" err="1">
                <a:solidFill>
                  <a:srgbClr val="FFFFFF"/>
                </a:solidFill>
              </a:rPr>
              <a:t>Pollefeyt</a:t>
            </a:r>
            <a:r>
              <a:rPr lang="fr-BE" sz="1800" dirty="0">
                <a:solidFill>
                  <a:srgbClr val="FFFFFF"/>
                </a:solidFill>
              </a:rPr>
              <a:t>)</a:t>
            </a:r>
            <a:endParaRPr lang="fr-BE" sz="1800" noProof="0" dirty="0">
              <a:solidFill>
                <a:srgbClr val="FFFFFF"/>
              </a:solidFill>
            </a:endParaRPr>
          </a:p>
        </p:txBody>
      </p:sp>
      <p:sp>
        <p:nvSpPr>
          <p:cNvPr id="4" name="Espace réservé du pied de page 3">
            <a:extLst>
              <a:ext uri="{FF2B5EF4-FFF2-40B4-BE49-F238E27FC236}">
                <a16:creationId xmlns:a16="http://schemas.microsoft.com/office/drawing/2014/main" id="{87816175-5F90-B173-5190-0EF695C422A8}"/>
              </a:ext>
            </a:extLst>
          </p:cNvPr>
          <p:cNvSpPr>
            <a:spLocks noGrp="1"/>
          </p:cNvSpPr>
          <p:nvPr>
            <p:ph type="ftr" sz="quarter" idx="11"/>
          </p:nvPr>
        </p:nvSpPr>
        <p:spPr>
          <a:xfrm>
            <a:off x="3869268" y="6356350"/>
            <a:ext cx="5911517" cy="365125"/>
          </a:xfrm>
        </p:spPr>
        <p:txBody>
          <a:bodyPr vert="horz" lIns="91440" tIns="45720" rIns="91440" bIns="45720" rtlCol="0" anchor="ctr">
            <a:normAutofit/>
          </a:bodyPr>
          <a:lstStyle/>
          <a:p>
            <a:pPr>
              <a:spcAft>
                <a:spcPts val="600"/>
              </a:spcAft>
            </a:pPr>
            <a:r>
              <a:rPr lang="fr-BE" noProof="0" dirty="0"/>
              <a:t>Geoffrey Legrand – Lire et étudier (avec) la Bible en langue française </a:t>
            </a:r>
            <a:r>
              <a:rPr lang="fr-BE" dirty="0"/>
              <a:t>(Metz, 21/03/2025)</a:t>
            </a:r>
            <a:endParaRPr lang="fr-BE" noProof="0" dirty="0"/>
          </a:p>
        </p:txBody>
      </p:sp>
      <p:sp>
        <p:nvSpPr>
          <p:cNvPr id="5" name="Espace réservé du numéro de diapositive 4">
            <a:extLst>
              <a:ext uri="{FF2B5EF4-FFF2-40B4-BE49-F238E27FC236}">
                <a16:creationId xmlns:a16="http://schemas.microsoft.com/office/drawing/2014/main" id="{5B10DA5F-543D-BCB5-BCFE-184FBF4A0D7D}"/>
              </a:ext>
            </a:extLst>
          </p:cNvPr>
          <p:cNvSpPr>
            <a:spLocks noGrp="1"/>
          </p:cNvSpPr>
          <p:nvPr>
            <p:ph type="sldNum" sz="quarter" idx="12"/>
          </p:nvPr>
        </p:nvSpPr>
        <p:spPr>
          <a:xfrm>
            <a:off x="10634135" y="6356350"/>
            <a:ext cx="1530927" cy="365125"/>
          </a:xfrm>
        </p:spPr>
        <p:txBody>
          <a:bodyPr vert="horz" lIns="91440" tIns="45720" rIns="91440" bIns="45720" rtlCol="0" anchor="ctr">
            <a:normAutofit/>
          </a:bodyPr>
          <a:lstStyle/>
          <a:p>
            <a:pPr>
              <a:spcAft>
                <a:spcPts val="600"/>
              </a:spcAft>
            </a:pPr>
            <a:fld id="{4FAB73BC-B049-4115-A692-8D63A059BFB8}" type="slidenum">
              <a:rPr lang="fr-BE" b="1" kern="1200" noProof="0" smtClean="0">
                <a:solidFill>
                  <a:schemeClr val="accent1"/>
                </a:solidFill>
                <a:latin typeface="+mn-lt"/>
                <a:ea typeface="+mn-ea"/>
                <a:cs typeface="+mn-cs"/>
              </a:rPr>
              <a:pPr>
                <a:spcAft>
                  <a:spcPts val="600"/>
                </a:spcAft>
              </a:pPr>
              <a:t>10</a:t>
            </a:fld>
            <a:endParaRPr lang="fr-BE" b="1" kern="1200" noProof="0" dirty="0">
              <a:solidFill>
                <a:schemeClr val="accent1"/>
              </a:solidFill>
              <a:latin typeface="+mn-lt"/>
              <a:ea typeface="+mn-ea"/>
              <a:cs typeface="+mn-cs"/>
            </a:endParaRPr>
          </a:p>
        </p:txBody>
      </p:sp>
    </p:spTree>
    <p:extLst>
      <p:ext uri="{BB962C8B-B14F-4D97-AF65-F5344CB8AC3E}">
        <p14:creationId xmlns:p14="http://schemas.microsoft.com/office/powerpoint/2010/main" val="1807543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DC00F68B-0A97-8078-1B3F-32613B8600F8}"/>
              </a:ext>
            </a:extLst>
          </p:cNvPr>
          <p:cNvSpPr>
            <a:spLocks noGrp="1"/>
          </p:cNvSpPr>
          <p:nvPr>
            <p:ph type="title"/>
          </p:nvPr>
        </p:nvSpPr>
        <p:spPr>
          <a:xfrm>
            <a:off x="97277" y="1683144"/>
            <a:ext cx="3404680" cy="3491712"/>
          </a:xfrm>
        </p:spPr>
        <p:txBody>
          <a:bodyPr>
            <a:normAutofit/>
          </a:bodyPr>
          <a:lstStyle/>
          <a:p>
            <a:pPr algn="ctr"/>
            <a:r>
              <a:rPr lang="fr-BE" b="1" dirty="0"/>
              <a:t>III. Nouveaux apports herméneutiques</a:t>
            </a:r>
          </a:p>
        </p:txBody>
      </p:sp>
      <p:sp>
        <p:nvSpPr>
          <p:cNvPr id="3" name="Espace réservé du contenu 2">
            <a:extLst>
              <a:ext uri="{FF2B5EF4-FFF2-40B4-BE49-F238E27FC236}">
                <a16:creationId xmlns:a16="http://schemas.microsoft.com/office/drawing/2014/main" id="{5D50C9BA-CB3C-EA15-B26A-637B4F8558C6}"/>
              </a:ext>
            </a:extLst>
          </p:cNvPr>
          <p:cNvSpPr>
            <a:spLocks noGrp="1"/>
          </p:cNvSpPr>
          <p:nvPr>
            <p:ph idx="1"/>
          </p:nvPr>
        </p:nvSpPr>
        <p:spPr>
          <a:xfrm>
            <a:off x="4170761" y="1599293"/>
            <a:ext cx="7220328" cy="4211819"/>
          </a:xfrm>
        </p:spPr>
        <p:txBody>
          <a:bodyPr>
            <a:normAutofit/>
          </a:bodyPr>
          <a:lstStyle/>
          <a:p>
            <a:r>
              <a:rPr lang="fr-BE" sz="2600" b="1" dirty="0"/>
              <a:t>1) Heinz </a:t>
            </a:r>
            <a:r>
              <a:rPr lang="fr-BE" sz="2600" b="1" dirty="0" err="1"/>
              <a:t>Streib</a:t>
            </a:r>
            <a:r>
              <a:rPr lang="fr-BE" sz="2600" b="1" dirty="0"/>
              <a:t> </a:t>
            </a:r>
            <a:r>
              <a:rPr lang="fr-BE" sz="2600" dirty="0"/>
              <a:t>: le </a:t>
            </a:r>
            <a:r>
              <a:rPr lang="fr-BE" sz="2600" b="1" dirty="0"/>
              <a:t>« détour narratif »</a:t>
            </a:r>
          </a:p>
          <a:p>
            <a:pPr marL="0" indent="0">
              <a:buNone/>
            </a:pPr>
            <a:endParaRPr lang="fr-BE" sz="2600" dirty="0"/>
          </a:p>
          <a:p>
            <a:pPr lvl="1"/>
            <a:r>
              <a:rPr lang="fr-BE" sz="2400" dirty="0"/>
              <a:t>&lt; Paul Ricœur : herméneutique de symboles</a:t>
            </a:r>
          </a:p>
          <a:p>
            <a:pPr lvl="2"/>
            <a:r>
              <a:rPr lang="fr-BE" sz="2000" dirty="0"/>
              <a:t>&gt; &lt; Explication exclusivement rationnelle</a:t>
            </a:r>
          </a:p>
          <a:p>
            <a:pPr lvl="2"/>
            <a:r>
              <a:rPr lang="fr-BE" sz="2000" dirty="0"/>
              <a:t>&gt; &lt; </a:t>
            </a:r>
            <a:r>
              <a:rPr lang="fr-BE" sz="2000" i="1" dirty="0"/>
              <a:t>Cogito</a:t>
            </a:r>
            <a:r>
              <a:rPr lang="fr-BE" sz="2000" dirty="0"/>
              <a:t> de Descartes</a:t>
            </a:r>
          </a:p>
          <a:p>
            <a:pPr lvl="2"/>
            <a:r>
              <a:rPr lang="fr-BE" sz="2000" dirty="0"/>
              <a:t>Arc herméneutique</a:t>
            </a:r>
          </a:p>
          <a:p>
            <a:pPr lvl="2"/>
            <a:r>
              <a:rPr lang="fr-BE" sz="2000" dirty="0"/>
              <a:t>« Monde du texte » et « monde du lecteur »</a:t>
            </a:r>
          </a:p>
          <a:p>
            <a:pPr lvl="2"/>
            <a:r>
              <a:rPr lang="fr-BE" sz="2000" dirty="0"/>
              <a:t>D’une « première naïveté » vers une « seconde naïveté »</a:t>
            </a:r>
          </a:p>
        </p:txBody>
      </p:sp>
      <p:sp>
        <p:nvSpPr>
          <p:cNvPr id="25" name="Freeform: Shape 24">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A573ED45-EA64-ACD9-2DFC-C855D746EEBB}"/>
              </a:ext>
            </a:extLst>
          </p:cNvPr>
          <p:cNvSpPr>
            <a:spLocks noGrp="1"/>
          </p:cNvSpPr>
          <p:nvPr>
            <p:ph type="ftr" sz="quarter" idx="11"/>
          </p:nvPr>
        </p:nvSpPr>
        <p:spPr>
          <a:xfrm>
            <a:off x="4361606" y="6356350"/>
            <a:ext cx="5419179"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73F86F4E-2912-A70C-2949-9DBF043B1FDD}"/>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11</a:t>
            </a:fld>
            <a:endParaRPr lang="en-US"/>
          </a:p>
        </p:txBody>
      </p:sp>
    </p:spTree>
    <p:extLst>
      <p:ext uri="{BB962C8B-B14F-4D97-AF65-F5344CB8AC3E}">
        <p14:creationId xmlns:p14="http://schemas.microsoft.com/office/powerpoint/2010/main" val="3559431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2DA3304E-E7E0-0EC6-C3EC-1014B9A88702}"/>
              </a:ext>
            </a:extLst>
          </p:cNvPr>
          <p:cNvSpPr>
            <a:spLocks noGrp="1"/>
          </p:cNvSpPr>
          <p:nvPr>
            <p:ph type="title"/>
          </p:nvPr>
        </p:nvSpPr>
        <p:spPr>
          <a:xfrm>
            <a:off x="204281" y="1683144"/>
            <a:ext cx="3326859" cy="3491712"/>
          </a:xfrm>
        </p:spPr>
        <p:txBody>
          <a:bodyPr>
            <a:normAutofit/>
          </a:bodyPr>
          <a:lstStyle/>
          <a:p>
            <a:pPr algn="ctr"/>
            <a:r>
              <a:rPr lang="fr-BE" b="1" dirty="0"/>
              <a:t>III. Nouveaux apports herméneutiques</a:t>
            </a:r>
          </a:p>
        </p:txBody>
      </p:sp>
      <p:sp>
        <p:nvSpPr>
          <p:cNvPr id="3" name="Espace réservé du contenu 2">
            <a:extLst>
              <a:ext uri="{FF2B5EF4-FFF2-40B4-BE49-F238E27FC236}">
                <a16:creationId xmlns:a16="http://schemas.microsoft.com/office/drawing/2014/main" id="{5D60A04F-0AAA-7C8F-A562-3A9853CF7EFC}"/>
              </a:ext>
            </a:extLst>
          </p:cNvPr>
          <p:cNvSpPr>
            <a:spLocks noGrp="1"/>
          </p:cNvSpPr>
          <p:nvPr>
            <p:ph idx="1"/>
          </p:nvPr>
        </p:nvSpPr>
        <p:spPr>
          <a:xfrm>
            <a:off x="4361606" y="136525"/>
            <a:ext cx="6627377" cy="2485835"/>
          </a:xfrm>
        </p:spPr>
        <p:txBody>
          <a:bodyPr>
            <a:normAutofit/>
          </a:bodyPr>
          <a:lstStyle/>
          <a:p>
            <a:r>
              <a:rPr lang="fr-BE" b="1" dirty="0"/>
              <a:t>2) Dirk </a:t>
            </a:r>
            <a:r>
              <a:rPr lang="fr-BE" b="1" dirty="0" err="1"/>
              <a:t>Hutsebaut</a:t>
            </a:r>
            <a:r>
              <a:rPr lang="fr-BE" b="1" dirty="0"/>
              <a:t> </a:t>
            </a:r>
            <a:r>
              <a:rPr lang="fr-BE" dirty="0"/>
              <a:t>: l’échelle de </a:t>
            </a:r>
            <a:r>
              <a:rPr lang="fr-BE" b="1" dirty="0"/>
              <a:t>foi postcritique </a:t>
            </a:r>
            <a:r>
              <a:rPr lang="fr-BE" dirty="0"/>
              <a:t>et la</a:t>
            </a:r>
            <a:r>
              <a:rPr lang="fr-BE" b="1" dirty="0"/>
              <a:t> « seconde naïveté »</a:t>
            </a:r>
          </a:p>
          <a:p>
            <a:endParaRPr lang="fr-BE" b="1" dirty="0"/>
          </a:p>
        </p:txBody>
      </p:sp>
      <p:sp>
        <p:nvSpPr>
          <p:cNvPr id="14" name="Freeform: Shape 13">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174F3C47-E0EB-A6F6-8071-FA2E077DD8B5}"/>
              </a:ext>
            </a:extLst>
          </p:cNvPr>
          <p:cNvSpPr>
            <a:spLocks noGrp="1"/>
          </p:cNvSpPr>
          <p:nvPr>
            <p:ph type="ftr" sz="quarter" idx="11"/>
          </p:nvPr>
        </p:nvSpPr>
        <p:spPr>
          <a:xfrm>
            <a:off x="4361606" y="6356350"/>
            <a:ext cx="5419179"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6D6C7B7D-64C0-968A-C51D-E2422BFD1214}"/>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12</a:t>
            </a:fld>
            <a:endParaRPr lang="en-US"/>
          </a:p>
        </p:txBody>
      </p:sp>
      <p:pic>
        <p:nvPicPr>
          <p:cNvPr id="7" name="Image 6" descr="Une image contenant texte, capture d’écran, Police, ligne">
            <a:extLst>
              <a:ext uri="{FF2B5EF4-FFF2-40B4-BE49-F238E27FC236}">
                <a16:creationId xmlns:a16="http://schemas.microsoft.com/office/drawing/2014/main" id="{51DE9D5F-1FBB-FBBE-1470-1EF653C10462}"/>
              </a:ext>
            </a:extLst>
          </p:cNvPr>
          <p:cNvPicPr>
            <a:picLocks noChangeAspect="1"/>
          </p:cNvPicPr>
          <p:nvPr/>
        </p:nvPicPr>
        <p:blipFill>
          <a:blip r:embed="rId3"/>
          <a:stretch>
            <a:fillRect/>
          </a:stretch>
        </p:blipFill>
        <p:spPr>
          <a:xfrm>
            <a:off x="4204912" y="1798567"/>
            <a:ext cx="6784071" cy="4280171"/>
          </a:xfrm>
          <a:prstGeom prst="rect">
            <a:avLst/>
          </a:prstGeom>
        </p:spPr>
      </p:pic>
      <p:sp>
        <p:nvSpPr>
          <p:cNvPr id="8" name="ZoneTexte 7">
            <a:extLst>
              <a:ext uri="{FF2B5EF4-FFF2-40B4-BE49-F238E27FC236}">
                <a16:creationId xmlns:a16="http://schemas.microsoft.com/office/drawing/2014/main" id="{852E7EA0-C188-9F52-1228-6B177CD58DA2}"/>
              </a:ext>
            </a:extLst>
          </p:cNvPr>
          <p:cNvSpPr txBox="1"/>
          <p:nvPr/>
        </p:nvSpPr>
        <p:spPr>
          <a:xfrm>
            <a:off x="5107021" y="2744127"/>
            <a:ext cx="2176469" cy="646331"/>
          </a:xfrm>
          <a:prstGeom prst="rect">
            <a:avLst/>
          </a:prstGeom>
          <a:noFill/>
        </p:spPr>
        <p:txBody>
          <a:bodyPr wrap="square" rtlCol="0">
            <a:spAutoFit/>
          </a:bodyPr>
          <a:lstStyle/>
          <a:p>
            <a:pPr algn="ctr"/>
            <a:r>
              <a:rPr lang="fr-BE" i="1" dirty="0"/>
              <a:t>« Jésus a vraiment marché sur les eaux »</a:t>
            </a:r>
          </a:p>
        </p:txBody>
      </p:sp>
      <p:sp>
        <p:nvSpPr>
          <p:cNvPr id="11" name="ZoneTexte 10">
            <a:extLst>
              <a:ext uri="{FF2B5EF4-FFF2-40B4-BE49-F238E27FC236}">
                <a16:creationId xmlns:a16="http://schemas.microsoft.com/office/drawing/2014/main" id="{B37DBE0E-04F4-7055-E9EC-C9B5F8377979}"/>
              </a:ext>
            </a:extLst>
          </p:cNvPr>
          <p:cNvSpPr txBox="1"/>
          <p:nvPr/>
        </p:nvSpPr>
        <p:spPr>
          <a:xfrm>
            <a:off x="8086457" y="2758885"/>
            <a:ext cx="2468054" cy="646331"/>
          </a:xfrm>
          <a:prstGeom prst="rect">
            <a:avLst/>
          </a:prstGeom>
          <a:noFill/>
        </p:spPr>
        <p:txBody>
          <a:bodyPr wrap="square" rtlCol="0">
            <a:spAutoFit/>
          </a:bodyPr>
          <a:lstStyle/>
          <a:p>
            <a:pPr algn="ctr"/>
            <a:r>
              <a:rPr lang="fr-BE" i="1" dirty="0"/>
              <a:t>« Jésus ne peut pas avoir marché sur les eaux »</a:t>
            </a:r>
          </a:p>
        </p:txBody>
      </p:sp>
      <p:sp>
        <p:nvSpPr>
          <p:cNvPr id="13" name="ZoneTexte 12">
            <a:extLst>
              <a:ext uri="{FF2B5EF4-FFF2-40B4-BE49-F238E27FC236}">
                <a16:creationId xmlns:a16="http://schemas.microsoft.com/office/drawing/2014/main" id="{00254586-3BE2-0A9F-95BD-DC28872CAD4B}"/>
              </a:ext>
            </a:extLst>
          </p:cNvPr>
          <p:cNvSpPr txBox="1"/>
          <p:nvPr/>
        </p:nvSpPr>
        <p:spPr>
          <a:xfrm>
            <a:off x="7825047" y="4365534"/>
            <a:ext cx="3163936" cy="646331"/>
          </a:xfrm>
          <a:prstGeom prst="rect">
            <a:avLst/>
          </a:prstGeom>
          <a:noFill/>
        </p:spPr>
        <p:txBody>
          <a:bodyPr wrap="square" rtlCol="0">
            <a:spAutoFit/>
          </a:bodyPr>
          <a:lstStyle/>
          <a:p>
            <a:pPr algn="ctr"/>
            <a:r>
              <a:rPr lang="fr-BE" i="1" dirty="0"/>
              <a:t>« C’est plutôt un récit montrant le caractère ‘spécial’ de Jésus. »</a:t>
            </a:r>
          </a:p>
        </p:txBody>
      </p:sp>
      <p:sp>
        <p:nvSpPr>
          <p:cNvPr id="18" name="ZoneTexte 17">
            <a:extLst>
              <a:ext uri="{FF2B5EF4-FFF2-40B4-BE49-F238E27FC236}">
                <a16:creationId xmlns:a16="http://schemas.microsoft.com/office/drawing/2014/main" id="{8EF7F766-96E7-F923-E844-1427A14E0E22}"/>
              </a:ext>
            </a:extLst>
          </p:cNvPr>
          <p:cNvSpPr txBox="1"/>
          <p:nvPr/>
        </p:nvSpPr>
        <p:spPr>
          <a:xfrm>
            <a:off x="5301950" y="4365533"/>
            <a:ext cx="1962460" cy="646331"/>
          </a:xfrm>
          <a:prstGeom prst="rect">
            <a:avLst/>
          </a:prstGeom>
          <a:noFill/>
        </p:spPr>
        <p:txBody>
          <a:bodyPr wrap="square" rtlCol="0">
            <a:spAutoFit/>
          </a:bodyPr>
          <a:lstStyle/>
          <a:p>
            <a:pPr algn="ctr"/>
            <a:r>
              <a:rPr lang="fr-BE" i="1" dirty="0"/>
              <a:t>« Jésus triomphera du Mal »</a:t>
            </a:r>
          </a:p>
        </p:txBody>
      </p:sp>
    </p:spTree>
    <p:extLst>
      <p:ext uri="{BB962C8B-B14F-4D97-AF65-F5344CB8AC3E}">
        <p14:creationId xmlns:p14="http://schemas.microsoft.com/office/powerpoint/2010/main" val="314055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00FEF9-7259-AC02-1289-985D98E110E2}"/>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BBE53A4-54B8-E714-B460-A1594AC9A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43255BE5-B84D-3ED3-F949-7F9F4C86A4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498E3904-63D5-DD09-9955-8519B79E56BB}"/>
              </a:ext>
            </a:extLst>
          </p:cNvPr>
          <p:cNvSpPr>
            <a:spLocks noGrp="1"/>
          </p:cNvSpPr>
          <p:nvPr>
            <p:ph type="title"/>
          </p:nvPr>
        </p:nvSpPr>
        <p:spPr>
          <a:xfrm>
            <a:off x="494260" y="1683144"/>
            <a:ext cx="2774922" cy="3491712"/>
          </a:xfrm>
        </p:spPr>
        <p:txBody>
          <a:bodyPr>
            <a:normAutofit/>
          </a:bodyPr>
          <a:lstStyle/>
          <a:p>
            <a:pPr algn="ctr"/>
            <a:r>
              <a:rPr lang="fr-BE" sz="2800" b="1" dirty="0"/>
              <a:t>III. Nouveaux apports herméneutiques</a:t>
            </a:r>
          </a:p>
        </p:txBody>
      </p:sp>
      <p:sp>
        <p:nvSpPr>
          <p:cNvPr id="3" name="Espace réservé du contenu 2">
            <a:extLst>
              <a:ext uri="{FF2B5EF4-FFF2-40B4-BE49-F238E27FC236}">
                <a16:creationId xmlns:a16="http://schemas.microsoft.com/office/drawing/2014/main" id="{B19DE069-5E02-90D0-2E9C-3FB629158F68}"/>
              </a:ext>
            </a:extLst>
          </p:cNvPr>
          <p:cNvSpPr>
            <a:spLocks noGrp="1"/>
          </p:cNvSpPr>
          <p:nvPr>
            <p:ph idx="1"/>
          </p:nvPr>
        </p:nvSpPr>
        <p:spPr>
          <a:xfrm>
            <a:off x="4170761" y="1599293"/>
            <a:ext cx="7220328" cy="4211819"/>
          </a:xfrm>
        </p:spPr>
        <p:txBody>
          <a:bodyPr>
            <a:normAutofit/>
          </a:bodyPr>
          <a:lstStyle/>
          <a:p>
            <a:r>
              <a:rPr lang="fr-BE" sz="2600" b="1" dirty="0"/>
              <a:t>3) Didier </a:t>
            </a:r>
            <a:r>
              <a:rPr lang="fr-BE" sz="2600" b="1" dirty="0" err="1"/>
              <a:t>Pollefeyt</a:t>
            </a:r>
            <a:r>
              <a:rPr lang="fr-BE" sz="2600" b="1" dirty="0"/>
              <a:t> </a:t>
            </a:r>
            <a:r>
              <a:rPr lang="fr-BE" sz="2600" dirty="0"/>
              <a:t>: modèle </a:t>
            </a:r>
            <a:r>
              <a:rPr lang="fr-BE" sz="2600" dirty="0" err="1"/>
              <a:t>herméneutico</a:t>
            </a:r>
            <a:r>
              <a:rPr lang="fr-BE" sz="2600" dirty="0"/>
              <a:t>- communicatif</a:t>
            </a:r>
          </a:p>
          <a:p>
            <a:endParaRPr lang="fr-BE" sz="2600" dirty="0"/>
          </a:p>
          <a:p>
            <a:pPr lvl="1"/>
            <a:r>
              <a:rPr lang="fr-BE" sz="2000" dirty="0"/>
              <a:t>L’être humain est un « être herméneutique »</a:t>
            </a:r>
          </a:p>
          <a:p>
            <a:pPr lvl="1"/>
            <a:r>
              <a:rPr lang="fr-BE" sz="2000" dirty="0"/>
              <a:t>Passer des mono- aux multi-corrélations</a:t>
            </a:r>
          </a:p>
          <a:p>
            <a:pPr lvl="1"/>
            <a:r>
              <a:rPr lang="fr-BE" sz="2000" dirty="0"/>
              <a:t>Pour ce faire, une triple herméneutique : </a:t>
            </a:r>
          </a:p>
          <a:p>
            <a:pPr lvl="2"/>
            <a:r>
              <a:rPr lang="fr-BE" sz="1800" dirty="0"/>
              <a:t>Du sujet interprétant</a:t>
            </a:r>
          </a:p>
          <a:p>
            <a:pPr lvl="2"/>
            <a:r>
              <a:rPr lang="fr-BE" sz="1800" dirty="0"/>
              <a:t>Du contexte</a:t>
            </a:r>
          </a:p>
          <a:p>
            <a:pPr lvl="2"/>
            <a:r>
              <a:rPr lang="fr-BE" sz="1800" dirty="0"/>
              <a:t>Du texte</a:t>
            </a:r>
            <a:endParaRPr lang="fr-BE" sz="2000" dirty="0"/>
          </a:p>
          <a:p>
            <a:pPr lvl="1"/>
            <a:r>
              <a:rPr lang="fr-BE" sz="2000" dirty="0"/>
              <a:t>Travailler les « nœuds herméneutiques »</a:t>
            </a:r>
          </a:p>
          <a:p>
            <a:pPr lvl="1"/>
            <a:r>
              <a:rPr lang="fr-BE" sz="2000" dirty="0"/>
              <a:t>Besoin de recontextualisation (L. </a:t>
            </a:r>
            <a:r>
              <a:rPr lang="fr-BE" sz="2000" dirty="0" err="1"/>
              <a:t>Boeve</a:t>
            </a:r>
            <a:r>
              <a:rPr lang="fr-BE" sz="2000" dirty="0"/>
              <a:t>)</a:t>
            </a:r>
          </a:p>
          <a:p>
            <a:pPr lvl="1"/>
            <a:endParaRPr lang="fr-BE" sz="2000" dirty="0"/>
          </a:p>
          <a:p>
            <a:pPr lvl="1"/>
            <a:endParaRPr lang="fr-BE" sz="2000" dirty="0"/>
          </a:p>
        </p:txBody>
      </p:sp>
      <p:sp>
        <p:nvSpPr>
          <p:cNvPr id="25" name="Freeform: Shape 24">
            <a:extLst>
              <a:ext uri="{FF2B5EF4-FFF2-40B4-BE49-F238E27FC236}">
                <a16:creationId xmlns:a16="http://schemas.microsoft.com/office/drawing/2014/main" id="{33A6BCAA-50F9-AA4B-58AA-A034C57DB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EDA45250-90E5-AA33-BDA9-0F534F91ECD4}"/>
              </a:ext>
            </a:extLst>
          </p:cNvPr>
          <p:cNvSpPr>
            <a:spLocks noGrp="1"/>
          </p:cNvSpPr>
          <p:nvPr>
            <p:ph type="ftr" sz="quarter" idx="11"/>
          </p:nvPr>
        </p:nvSpPr>
        <p:spPr>
          <a:xfrm>
            <a:off x="4361606" y="6356350"/>
            <a:ext cx="5419179"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40E20E19-5177-1A94-7F7B-D089FFFE87C7}"/>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13</a:t>
            </a:fld>
            <a:endParaRPr lang="en-US"/>
          </a:p>
        </p:txBody>
      </p:sp>
    </p:spTree>
    <p:extLst>
      <p:ext uri="{BB962C8B-B14F-4D97-AF65-F5344CB8AC3E}">
        <p14:creationId xmlns:p14="http://schemas.microsoft.com/office/powerpoint/2010/main" val="314482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2C7EDB-9546-6485-A2F9-BB547D4284B9}"/>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E71D943-99DD-71B7-6B41-ECBFBA4A0D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B43EC3F3-2AD9-C70B-1E3E-05851085E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853AF97F-C73D-416A-1D84-1CD2B42E7C03}"/>
              </a:ext>
            </a:extLst>
          </p:cNvPr>
          <p:cNvSpPr>
            <a:spLocks noGrp="1"/>
          </p:cNvSpPr>
          <p:nvPr>
            <p:ph type="title"/>
          </p:nvPr>
        </p:nvSpPr>
        <p:spPr>
          <a:xfrm>
            <a:off x="494260" y="1683144"/>
            <a:ext cx="2774922" cy="3491712"/>
          </a:xfrm>
        </p:spPr>
        <p:txBody>
          <a:bodyPr>
            <a:normAutofit/>
          </a:bodyPr>
          <a:lstStyle/>
          <a:p>
            <a:pPr algn="ctr"/>
            <a:r>
              <a:rPr lang="fr-BE" sz="2800" b="1" dirty="0"/>
              <a:t>III. Nouveaux apports herméneutiques</a:t>
            </a:r>
          </a:p>
        </p:txBody>
      </p:sp>
      <p:sp>
        <p:nvSpPr>
          <p:cNvPr id="3" name="Espace réservé du contenu 2">
            <a:extLst>
              <a:ext uri="{FF2B5EF4-FFF2-40B4-BE49-F238E27FC236}">
                <a16:creationId xmlns:a16="http://schemas.microsoft.com/office/drawing/2014/main" id="{4278B121-5D28-0455-051F-AB413C5BADBA}"/>
              </a:ext>
            </a:extLst>
          </p:cNvPr>
          <p:cNvSpPr>
            <a:spLocks noGrp="1"/>
          </p:cNvSpPr>
          <p:nvPr>
            <p:ph idx="1"/>
          </p:nvPr>
        </p:nvSpPr>
        <p:spPr>
          <a:xfrm>
            <a:off x="4170761" y="1599293"/>
            <a:ext cx="7220328" cy="4211819"/>
          </a:xfrm>
        </p:spPr>
        <p:txBody>
          <a:bodyPr>
            <a:normAutofit/>
          </a:bodyPr>
          <a:lstStyle/>
          <a:p>
            <a:r>
              <a:rPr lang="fr-BE" sz="2600" b="1" dirty="0"/>
              <a:t>4) Bert </a:t>
            </a:r>
            <a:r>
              <a:rPr lang="fr-BE" sz="2600" b="1" dirty="0" err="1"/>
              <a:t>Roebben</a:t>
            </a:r>
            <a:r>
              <a:rPr lang="fr-BE" sz="2600" b="1" dirty="0"/>
              <a:t> : </a:t>
            </a:r>
          </a:p>
          <a:p>
            <a:pPr marL="0" indent="0">
              <a:buNone/>
            </a:pPr>
            <a:endParaRPr lang="fr-BE" sz="2600" b="1" dirty="0"/>
          </a:p>
          <a:p>
            <a:pPr lvl="1"/>
            <a:r>
              <a:rPr lang="fr-BE" sz="2000" dirty="0"/>
              <a:t>Sources de sagesse désaltèrent l’âme</a:t>
            </a:r>
          </a:p>
          <a:p>
            <a:pPr lvl="1"/>
            <a:r>
              <a:rPr lang="fr-BE" sz="2000" dirty="0"/>
              <a:t>Décongeler les traditions</a:t>
            </a:r>
          </a:p>
          <a:p>
            <a:pPr lvl="1"/>
            <a:r>
              <a:rPr lang="fr-BE" sz="2000" dirty="0"/>
              <a:t>Faire remonter les « expériences-clés » et les « récits-clés »</a:t>
            </a:r>
          </a:p>
          <a:p>
            <a:pPr lvl="1"/>
            <a:r>
              <a:rPr lang="fr-BE" sz="2000" dirty="0"/>
              <a:t>« </a:t>
            </a:r>
            <a:r>
              <a:rPr lang="fr-BE" sz="2000" dirty="0" err="1"/>
              <a:t>Re-lire</a:t>
            </a:r>
            <a:r>
              <a:rPr lang="fr-BE" sz="2000" dirty="0"/>
              <a:t> » et créer un sens nouveau</a:t>
            </a:r>
          </a:p>
          <a:p>
            <a:pPr lvl="1"/>
            <a:endParaRPr lang="fr-BE" sz="2000" dirty="0"/>
          </a:p>
        </p:txBody>
      </p:sp>
      <p:sp>
        <p:nvSpPr>
          <p:cNvPr id="25" name="Freeform: Shape 24">
            <a:extLst>
              <a:ext uri="{FF2B5EF4-FFF2-40B4-BE49-F238E27FC236}">
                <a16:creationId xmlns:a16="http://schemas.microsoft.com/office/drawing/2014/main" id="{C3530E35-4FE3-C54D-89DA-72A143599C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906D23F7-9A30-3E59-C8C5-03A6A5301D23}"/>
              </a:ext>
            </a:extLst>
          </p:cNvPr>
          <p:cNvSpPr>
            <a:spLocks noGrp="1"/>
          </p:cNvSpPr>
          <p:nvPr>
            <p:ph type="ftr" sz="quarter" idx="11"/>
          </p:nvPr>
        </p:nvSpPr>
        <p:spPr>
          <a:xfrm>
            <a:off x="4361606" y="6356350"/>
            <a:ext cx="5419179"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6E77AC65-9252-52BB-D43F-AFB6FD965723}"/>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14</a:t>
            </a:fld>
            <a:endParaRPr lang="en-US"/>
          </a:p>
        </p:txBody>
      </p:sp>
    </p:spTree>
    <p:extLst>
      <p:ext uri="{BB962C8B-B14F-4D97-AF65-F5344CB8AC3E}">
        <p14:creationId xmlns:p14="http://schemas.microsoft.com/office/powerpoint/2010/main" val="2907803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2" name="Rectangle 11">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useBgFill="1">
        <p:nvSpPr>
          <p:cNvPr id="14" name="Rectangle 13">
            <a:extLst>
              <a:ext uri="{FF2B5EF4-FFF2-40B4-BE49-F238E27FC236}">
                <a16:creationId xmlns:a16="http://schemas.microsoft.com/office/drawing/2014/main" id="{2F4AD318-2FB6-4C6E-931E-58E404FA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noProof="0" dirty="0"/>
          </a:p>
        </p:txBody>
      </p:sp>
      <p:sp>
        <p:nvSpPr>
          <p:cNvPr id="16" name="Freeform: Shape 15">
            <a:extLst>
              <a:ext uri="{FF2B5EF4-FFF2-40B4-BE49-F238E27FC236}">
                <a16:creationId xmlns:a16="http://schemas.microsoft.com/office/drawing/2014/main" id="{1A118E35-1CBF-4863-8497-F4DF1A166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8" name="Freeform: Shape 17">
            <a:extLst>
              <a:ext uri="{FF2B5EF4-FFF2-40B4-BE49-F238E27FC236}">
                <a16:creationId xmlns:a16="http://schemas.microsoft.com/office/drawing/2014/main" id="{6E187274-5DC2-4BE0-AF99-925D6D973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2" name="Titre 1">
            <a:extLst>
              <a:ext uri="{FF2B5EF4-FFF2-40B4-BE49-F238E27FC236}">
                <a16:creationId xmlns:a16="http://schemas.microsoft.com/office/drawing/2014/main" id="{16040688-BCC2-25F7-D5ED-8CA8348ABC8B}"/>
              </a:ext>
            </a:extLst>
          </p:cNvPr>
          <p:cNvSpPr>
            <a:spLocks noGrp="1"/>
          </p:cNvSpPr>
          <p:nvPr>
            <p:ph type="title"/>
          </p:nvPr>
        </p:nvSpPr>
        <p:spPr>
          <a:xfrm>
            <a:off x="1069849" y="1298448"/>
            <a:ext cx="7056444" cy="3255264"/>
          </a:xfrm>
        </p:spPr>
        <p:txBody>
          <a:bodyPr vert="horz" lIns="91440" tIns="45720" rIns="91440" bIns="45720" rtlCol="0" anchor="b">
            <a:normAutofit/>
          </a:bodyPr>
          <a:lstStyle/>
          <a:p>
            <a:pPr algn="r"/>
            <a:r>
              <a:rPr lang="fr-BE" sz="5500" noProof="0" dirty="0">
                <a:solidFill>
                  <a:schemeClr val="accent1"/>
                </a:solidFill>
              </a:rPr>
              <a:t>IV. Illustration : le récit de Caïn et Abel</a:t>
            </a:r>
            <a:br>
              <a:rPr lang="fr-BE" sz="5500" noProof="0" dirty="0">
                <a:solidFill>
                  <a:schemeClr val="accent1"/>
                </a:solidFill>
              </a:rPr>
            </a:br>
            <a:br>
              <a:rPr lang="fr-BE" sz="5500" noProof="0" dirty="0">
                <a:solidFill>
                  <a:schemeClr val="accent1"/>
                </a:solidFill>
              </a:rPr>
            </a:br>
            <a:endParaRPr lang="fr-BE" sz="5500" noProof="0" dirty="0">
              <a:solidFill>
                <a:schemeClr val="accent1"/>
              </a:solidFill>
            </a:endParaRPr>
          </a:p>
        </p:txBody>
      </p:sp>
      <p:sp>
        <p:nvSpPr>
          <p:cNvPr id="3" name="Espace réservé du texte 2">
            <a:extLst>
              <a:ext uri="{FF2B5EF4-FFF2-40B4-BE49-F238E27FC236}">
                <a16:creationId xmlns:a16="http://schemas.microsoft.com/office/drawing/2014/main" id="{C72E6293-D27F-5475-CDE8-C0A42DD94FE0}"/>
              </a:ext>
            </a:extLst>
          </p:cNvPr>
          <p:cNvSpPr>
            <a:spLocks noGrp="1"/>
          </p:cNvSpPr>
          <p:nvPr>
            <p:ph type="body" idx="1"/>
          </p:nvPr>
        </p:nvSpPr>
        <p:spPr>
          <a:xfrm>
            <a:off x="8528702" y="4084889"/>
            <a:ext cx="3021621" cy="1709159"/>
          </a:xfrm>
        </p:spPr>
        <p:txBody>
          <a:bodyPr vert="horz" lIns="91440" tIns="45720" rIns="91440" bIns="45720" rtlCol="0" anchor="t">
            <a:normAutofit/>
          </a:bodyPr>
          <a:lstStyle/>
          <a:p>
            <a:pPr algn="ctr"/>
            <a:r>
              <a:rPr lang="fr-BE" sz="1800" dirty="0">
                <a:solidFill>
                  <a:srgbClr val="FFFFFF"/>
                </a:solidFill>
              </a:rPr>
              <a:t>« Lorsque Caïn tue […], c’est l’inhumain qui l’emporte. Car la violence qui tue est bel et bien inhumaine. » </a:t>
            </a:r>
          </a:p>
          <a:p>
            <a:pPr algn="r"/>
            <a:r>
              <a:rPr lang="fr-BE" sz="1800" noProof="0" dirty="0">
                <a:solidFill>
                  <a:srgbClr val="FFFFFF"/>
                </a:solidFill>
              </a:rPr>
              <a:t>(André </a:t>
            </a:r>
            <a:r>
              <a:rPr lang="fr-BE" sz="1800" noProof="0" dirty="0" err="1">
                <a:solidFill>
                  <a:srgbClr val="FFFFFF"/>
                </a:solidFill>
              </a:rPr>
              <a:t>Wénin</a:t>
            </a:r>
            <a:r>
              <a:rPr lang="fr-BE" sz="1800" noProof="0" dirty="0">
                <a:solidFill>
                  <a:srgbClr val="FFFFFF"/>
                </a:solidFill>
              </a:rPr>
              <a:t>)</a:t>
            </a:r>
          </a:p>
        </p:txBody>
      </p:sp>
      <p:sp>
        <p:nvSpPr>
          <p:cNvPr id="4" name="Espace réservé du pied de page 3">
            <a:extLst>
              <a:ext uri="{FF2B5EF4-FFF2-40B4-BE49-F238E27FC236}">
                <a16:creationId xmlns:a16="http://schemas.microsoft.com/office/drawing/2014/main" id="{C7F38A4D-2851-ADF6-0938-97C9B9B9FC0B}"/>
              </a:ext>
            </a:extLst>
          </p:cNvPr>
          <p:cNvSpPr>
            <a:spLocks noGrp="1"/>
          </p:cNvSpPr>
          <p:nvPr>
            <p:ph type="ftr" sz="quarter" idx="11"/>
          </p:nvPr>
        </p:nvSpPr>
        <p:spPr>
          <a:xfrm>
            <a:off x="3869268" y="6356350"/>
            <a:ext cx="5911517" cy="365125"/>
          </a:xfrm>
        </p:spPr>
        <p:txBody>
          <a:bodyPr vert="horz" lIns="91440" tIns="45720" rIns="91440" bIns="45720" rtlCol="0" anchor="ctr">
            <a:normAutofit/>
          </a:bodyPr>
          <a:lstStyle/>
          <a:p>
            <a:pPr>
              <a:spcAft>
                <a:spcPts val="600"/>
              </a:spcAft>
            </a:pPr>
            <a:r>
              <a:rPr lang="fr-BE" noProof="0" dirty="0"/>
              <a:t>Geoffrey Legrand – Lire et étudier (avec) la Bible en langue française </a:t>
            </a:r>
            <a:r>
              <a:rPr lang="fr-BE" dirty="0"/>
              <a:t>(Metz, 21/03/2025)</a:t>
            </a:r>
            <a:endParaRPr lang="fr-BE" noProof="0" dirty="0"/>
          </a:p>
        </p:txBody>
      </p:sp>
      <p:sp>
        <p:nvSpPr>
          <p:cNvPr id="5" name="Espace réservé du numéro de diapositive 4">
            <a:extLst>
              <a:ext uri="{FF2B5EF4-FFF2-40B4-BE49-F238E27FC236}">
                <a16:creationId xmlns:a16="http://schemas.microsoft.com/office/drawing/2014/main" id="{D79E9435-B6BA-D81C-559B-BF63DD9E1D65}"/>
              </a:ext>
            </a:extLst>
          </p:cNvPr>
          <p:cNvSpPr>
            <a:spLocks noGrp="1"/>
          </p:cNvSpPr>
          <p:nvPr>
            <p:ph type="sldNum" sz="quarter" idx="12"/>
          </p:nvPr>
        </p:nvSpPr>
        <p:spPr>
          <a:xfrm>
            <a:off x="10634135" y="6356350"/>
            <a:ext cx="1530927" cy="365125"/>
          </a:xfrm>
        </p:spPr>
        <p:txBody>
          <a:bodyPr vert="horz" lIns="91440" tIns="45720" rIns="91440" bIns="45720" rtlCol="0" anchor="ctr">
            <a:normAutofit/>
          </a:bodyPr>
          <a:lstStyle/>
          <a:p>
            <a:pPr>
              <a:spcAft>
                <a:spcPts val="600"/>
              </a:spcAft>
            </a:pPr>
            <a:fld id="{4FAB73BC-B049-4115-A692-8D63A059BFB8}" type="slidenum">
              <a:rPr lang="fr-BE" b="1" kern="1200" noProof="0" smtClean="0">
                <a:solidFill>
                  <a:schemeClr val="accent1"/>
                </a:solidFill>
                <a:latin typeface="+mn-lt"/>
                <a:ea typeface="+mn-ea"/>
                <a:cs typeface="+mn-cs"/>
              </a:rPr>
              <a:pPr>
                <a:spcAft>
                  <a:spcPts val="600"/>
                </a:spcAft>
              </a:pPr>
              <a:t>15</a:t>
            </a:fld>
            <a:endParaRPr lang="fr-BE" b="1" kern="1200" noProof="0" dirty="0">
              <a:solidFill>
                <a:schemeClr val="accent1"/>
              </a:solidFill>
              <a:latin typeface="+mn-lt"/>
              <a:ea typeface="+mn-ea"/>
              <a:cs typeface="+mn-cs"/>
            </a:endParaRPr>
          </a:p>
        </p:txBody>
      </p:sp>
    </p:spTree>
    <p:extLst>
      <p:ext uri="{BB962C8B-B14F-4D97-AF65-F5344CB8AC3E}">
        <p14:creationId xmlns:p14="http://schemas.microsoft.com/office/powerpoint/2010/main" val="271235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5402A0B-029C-4285-AA69-C747C3F1D5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3454ECB-CACB-43BF-B4BE-61AB0BD02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5608255" cy="5334001"/>
          </a:xfrm>
          <a:prstGeom prst="rect">
            <a:avLst/>
          </a:prstGeom>
          <a:solidFill>
            <a:srgbClr val="4D506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85E07323-C1F4-6189-8ACE-20CF9793EB14}"/>
              </a:ext>
            </a:extLst>
          </p:cNvPr>
          <p:cNvSpPr>
            <a:spLocks noGrp="1"/>
          </p:cNvSpPr>
          <p:nvPr>
            <p:ph type="title"/>
          </p:nvPr>
        </p:nvSpPr>
        <p:spPr>
          <a:xfrm>
            <a:off x="289248" y="1123837"/>
            <a:ext cx="4998963" cy="1255469"/>
          </a:xfrm>
        </p:spPr>
        <p:txBody>
          <a:bodyPr>
            <a:normAutofit/>
          </a:bodyPr>
          <a:lstStyle/>
          <a:p>
            <a:r>
              <a:rPr lang="fr-BE" b="1"/>
              <a:t>IV. Illustration : le récit de Caïn et Abel</a:t>
            </a:r>
          </a:p>
        </p:txBody>
      </p:sp>
      <p:sp>
        <p:nvSpPr>
          <p:cNvPr id="3" name="Espace réservé du contenu 2">
            <a:extLst>
              <a:ext uri="{FF2B5EF4-FFF2-40B4-BE49-F238E27FC236}">
                <a16:creationId xmlns:a16="http://schemas.microsoft.com/office/drawing/2014/main" id="{415ECE83-0CA7-518A-D76D-C3A05AC88AE2}"/>
              </a:ext>
            </a:extLst>
          </p:cNvPr>
          <p:cNvSpPr>
            <a:spLocks noGrp="1"/>
          </p:cNvSpPr>
          <p:nvPr>
            <p:ph idx="1"/>
          </p:nvPr>
        </p:nvSpPr>
        <p:spPr>
          <a:xfrm>
            <a:off x="289249" y="2510395"/>
            <a:ext cx="4998962" cy="3274586"/>
          </a:xfrm>
        </p:spPr>
        <p:txBody>
          <a:bodyPr anchor="t">
            <a:normAutofit/>
          </a:bodyPr>
          <a:lstStyle/>
          <a:p>
            <a:pPr>
              <a:buClr>
                <a:srgbClr val="598CC6"/>
              </a:buClr>
            </a:pPr>
            <a:endParaRPr lang="fr-BE" dirty="0">
              <a:solidFill>
                <a:srgbClr val="FFFFFF"/>
              </a:solidFill>
            </a:endParaRPr>
          </a:p>
          <a:p>
            <a:pPr>
              <a:buClr>
                <a:srgbClr val="598CC6"/>
              </a:buClr>
            </a:pPr>
            <a:endParaRPr lang="fr-BE" dirty="0">
              <a:solidFill>
                <a:srgbClr val="FFFFFF"/>
              </a:solidFill>
            </a:endParaRPr>
          </a:p>
          <a:p>
            <a:pPr>
              <a:buClr>
                <a:srgbClr val="598CC6"/>
              </a:buClr>
            </a:pPr>
            <a:r>
              <a:rPr lang="fr-BE" dirty="0">
                <a:solidFill>
                  <a:srgbClr val="FFFFFF"/>
                </a:solidFill>
              </a:rPr>
              <a:t>Extrait d’une séquence au 1</a:t>
            </a:r>
            <a:r>
              <a:rPr lang="fr-BE" baseline="30000" dirty="0">
                <a:solidFill>
                  <a:srgbClr val="FFFFFF"/>
                </a:solidFill>
              </a:rPr>
              <a:t>er</a:t>
            </a:r>
            <a:r>
              <a:rPr lang="fr-BE" dirty="0">
                <a:solidFill>
                  <a:srgbClr val="FFFFFF"/>
                </a:solidFill>
              </a:rPr>
              <a:t> degré de l’enseignement secondaire</a:t>
            </a:r>
          </a:p>
          <a:p>
            <a:pPr>
              <a:buClr>
                <a:srgbClr val="598CC6"/>
              </a:buClr>
            </a:pPr>
            <a:r>
              <a:rPr lang="fr-BE" dirty="0">
                <a:solidFill>
                  <a:srgbClr val="FFFFFF"/>
                </a:solidFill>
              </a:rPr>
              <a:t>Programmation, p. 18-27</a:t>
            </a:r>
          </a:p>
          <a:p>
            <a:pPr>
              <a:buClr>
                <a:srgbClr val="598CC6"/>
              </a:buClr>
            </a:pPr>
            <a:r>
              <a:rPr lang="fr-BE" dirty="0">
                <a:solidFill>
                  <a:srgbClr val="FFFFFF"/>
                </a:solidFill>
              </a:rPr>
              <a:t>Analyse de l’œuvre de Marc Chagall</a:t>
            </a:r>
          </a:p>
          <a:p>
            <a:pPr>
              <a:buClr>
                <a:srgbClr val="598CC6"/>
              </a:buClr>
            </a:pPr>
            <a:endParaRPr lang="fr-BE" dirty="0">
              <a:solidFill>
                <a:srgbClr val="FFFFFF"/>
              </a:solidFill>
            </a:endParaRPr>
          </a:p>
        </p:txBody>
      </p:sp>
      <p:sp>
        <p:nvSpPr>
          <p:cNvPr id="20" name="Rectangle 19">
            <a:extLst>
              <a:ext uri="{FF2B5EF4-FFF2-40B4-BE49-F238E27FC236}">
                <a16:creationId xmlns:a16="http://schemas.microsoft.com/office/drawing/2014/main" id="{8687937E-E941-45AB-9F12-3C80208AB7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497" y="758952"/>
            <a:ext cx="2842930" cy="3191490"/>
          </a:xfrm>
          <a:prstGeom prst="rect">
            <a:avLst/>
          </a:prstGeom>
          <a:solidFill>
            <a:srgbClr val="FFFFFF"/>
          </a:solidFill>
          <a:ln w="66675" cmpd="sng">
            <a:solidFill>
              <a:srgbClr val="4D506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a:extLst>
              <a:ext uri="{FF2B5EF4-FFF2-40B4-BE49-F238E27FC236}">
                <a16:creationId xmlns:a16="http://schemas.microsoft.com/office/drawing/2014/main" id="{3635A8E0-3704-B420-2F07-DDF828DAE223}"/>
              </a:ext>
            </a:extLst>
          </p:cNvPr>
          <p:cNvPicPr>
            <a:picLocks noChangeAspect="1"/>
          </p:cNvPicPr>
          <p:nvPr/>
        </p:nvPicPr>
        <p:blipFill>
          <a:blip r:embed="rId3"/>
          <a:stretch>
            <a:fillRect/>
          </a:stretch>
        </p:blipFill>
        <p:spPr>
          <a:xfrm>
            <a:off x="6470681" y="923661"/>
            <a:ext cx="2152562" cy="2862072"/>
          </a:xfrm>
          <a:prstGeom prst="rect">
            <a:avLst/>
          </a:prstGeom>
        </p:spPr>
      </p:pic>
      <p:sp>
        <p:nvSpPr>
          <p:cNvPr id="22" name="Rectangle 21">
            <a:extLst>
              <a:ext uri="{FF2B5EF4-FFF2-40B4-BE49-F238E27FC236}">
                <a16:creationId xmlns:a16="http://schemas.microsoft.com/office/drawing/2014/main" id="{4E6EA621-5E24-41BE-9752-61077117C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91252" y="758952"/>
            <a:ext cx="2396659" cy="1830905"/>
          </a:xfrm>
          <a:prstGeom prst="rect">
            <a:avLst/>
          </a:prstGeom>
          <a:solidFill>
            <a:srgbClr val="4D5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DED3342-8A00-4F75-8433-D7F88848E5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2153" y="4090151"/>
            <a:ext cx="2836274" cy="1999753"/>
          </a:xfrm>
          <a:prstGeom prst="rect">
            <a:avLst/>
          </a:prstGeom>
          <a:solidFill>
            <a:srgbClr val="4D5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B0426CC-77DB-436A-80DC-A9B87E624E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91252" y="2722807"/>
            <a:ext cx="2396659" cy="3367097"/>
          </a:xfrm>
          <a:prstGeom prst="rect">
            <a:avLst/>
          </a:prstGeom>
          <a:solidFill>
            <a:srgbClr val="FFFFFF"/>
          </a:solidFill>
          <a:ln w="66675" cmpd="sng">
            <a:solidFill>
              <a:srgbClr val="4D506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a:extLst>
              <a:ext uri="{FF2B5EF4-FFF2-40B4-BE49-F238E27FC236}">
                <a16:creationId xmlns:a16="http://schemas.microsoft.com/office/drawing/2014/main" id="{88F162AB-0080-B273-1FA8-FCEE428582B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124" b="3"/>
          <a:stretch/>
        </p:blipFill>
        <p:spPr bwMode="auto">
          <a:xfrm>
            <a:off x="9228172" y="2908850"/>
            <a:ext cx="2122819" cy="299501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a:extLst>
              <a:ext uri="{FF2B5EF4-FFF2-40B4-BE49-F238E27FC236}">
                <a16:creationId xmlns:a16="http://schemas.microsoft.com/office/drawing/2014/main" id="{33BA5733-E8D1-4431-B2B4-6E5C55FBC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63973880-642F-5DBF-480F-4EAD4A98E973}"/>
              </a:ext>
            </a:extLst>
          </p:cNvPr>
          <p:cNvSpPr>
            <a:spLocks noGrp="1"/>
          </p:cNvSpPr>
          <p:nvPr>
            <p:ph type="ftr" sz="quarter" idx="11"/>
          </p:nvPr>
        </p:nvSpPr>
        <p:spPr>
          <a:xfrm>
            <a:off x="3869268" y="6356350"/>
            <a:ext cx="5911517"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494CFD2B-872E-4F8B-74F5-733F07F0D0E7}"/>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solidFill>
                  <a:srgbClr val="4D5066"/>
                </a:solidFill>
              </a:rPr>
              <a:pPr>
                <a:spcAft>
                  <a:spcPts val="600"/>
                </a:spcAft>
              </a:pPr>
              <a:t>16</a:t>
            </a:fld>
            <a:endParaRPr lang="en-US">
              <a:solidFill>
                <a:srgbClr val="4D5066"/>
              </a:solidFill>
            </a:endParaRPr>
          </a:p>
        </p:txBody>
      </p:sp>
    </p:spTree>
    <p:extLst>
      <p:ext uri="{BB962C8B-B14F-4D97-AF65-F5344CB8AC3E}">
        <p14:creationId xmlns:p14="http://schemas.microsoft.com/office/powerpoint/2010/main" val="2169682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2B79B13-A17E-AFDF-FE76-80550D0B4D4C}"/>
            </a:ext>
          </a:extLst>
        </p:cNvPr>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FCB7987D-7806-44BF-94FC-E039F57030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683E798-38DE-4ECB-912E-B2689E296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D3A81AAE-760A-85C4-6EAE-489F130EDB38}"/>
              </a:ext>
            </a:extLst>
          </p:cNvPr>
          <p:cNvSpPr>
            <a:spLocks noGrp="1"/>
          </p:cNvSpPr>
          <p:nvPr>
            <p:ph type="title"/>
          </p:nvPr>
        </p:nvSpPr>
        <p:spPr>
          <a:xfrm>
            <a:off x="252919" y="1123838"/>
            <a:ext cx="2947482" cy="1022678"/>
          </a:xfrm>
        </p:spPr>
        <p:txBody>
          <a:bodyPr anchor="b">
            <a:normAutofit/>
          </a:bodyPr>
          <a:lstStyle/>
          <a:p>
            <a:r>
              <a:rPr lang="fr-BE" sz="2400" b="1"/>
              <a:t>IV. Illustration : le récit de Caïn et Abel</a:t>
            </a:r>
          </a:p>
        </p:txBody>
      </p:sp>
      <p:sp>
        <p:nvSpPr>
          <p:cNvPr id="3" name="Espace réservé du contenu 2">
            <a:extLst>
              <a:ext uri="{FF2B5EF4-FFF2-40B4-BE49-F238E27FC236}">
                <a16:creationId xmlns:a16="http://schemas.microsoft.com/office/drawing/2014/main" id="{93CE9FE0-E3A3-D630-09C8-F75EC6E9C2F6}"/>
              </a:ext>
            </a:extLst>
          </p:cNvPr>
          <p:cNvSpPr>
            <a:spLocks noGrp="1"/>
          </p:cNvSpPr>
          <p:nvPr>
            <p:ph idx="1"/>
          </p:nvPr>
        </p:nvSpPr>
        <p:spPr>
          <a:xfrm>
            <a:off x="252919" y="2146516"/>
            <a:ext cx="3093395" cy="3759762"/>
          </a:xfrm>
        </p:spPr>
        <p:txBody>
          <a:bodyPr anchor="t">
            <a:normAutofit/>
          </a:bodyPr>
          <a:lstStyle/>
          <a:p>
            <a:pPr>
              <a:buClr>
                <a:srgbClr val="598CC6"/>
              </a:buClr>
            </a:pPr>
            <a:endParaRPr lang="fr-BE" sz="1600" dirty="0">
              <a:solidFill>
                <a:schemeClr val="bg1"/>
              </a:solidFill>
            </a:endParaRPr>
          </a:p>
          <a:p>
            <a:pPr>
              <a:buClr>
                <a:srgbClr val="598CC6"/>
              </a:buClr>
            </a:pPr>
            <a:endParaRPr lang="fr-BE" sz="1600" dirty="0">
              <a:solidFill>
                <a:schemeClr val="bg1"/>
              </a:solidFill>
            </a:endParaRPr>
          </a:p>
          <a:p>
            <a:pPr>
              <a:buClr>
                <a:srgbClr val="598CC6"/>
              </a:buClr>
            </a:pPr>
            <a:r>
              <a:rPr lang="fr-BE" sz="1600" dirty="0">
                <a:solidFill>
                  <a:schemeClr val="bg1"/>
                </a:solidFill>
              </a:rPr>
              <a:t>« La Genèse, est-ce donc vrai ? »</a:t>
            </a:r>
          </a:p>
          <a:p>
            <a:pPr>
              <a:buClr>
                <a:srgbClr val="598CC6"/>
              </a:buClr>
            </a:pPr>
            <a:r>
              <a:rPr lang="fr-BE" sz="1600" dirty="0">
                <a:solidFill>
                  <a:schemeClr val="bg1"/>
                </a:solidFill>
              </a:rPr>
              <a:t>Analyse de la structure de  </a:t>
            </a:r>
            <a:r>
              <a:rPr lang="fr-BE" sz="1600" dirty="0" err="1">
                <a:solidFill>
                  <a:schemeClr val="bg1"/>
                </a:solidFill>
              </a:rPr>
              <a:t>Gn</a:t>
            </a:r>
            <a:r>
              <a:rPr lang="fr-BE" sz="1600" dirty="0">
                <a:solidFill>
                  <a:schemeClr val="bg1"/>
                </a:solidFill>
              </a:rPr>
              <a:t> 4, 1-16</a:t>
            </a:r>
          </a:p>
          <a:p>
            <a:pPr>
              <a:buClr>
                <a:srgbClr val="598CC6"/>
              </a:buClr>
            </a:pPr>
            <a:r>
              <a:rPr lang="fr-BE" sz="1600" dirty="0">
                <a:solidFill>
                  <a:schemeClr val="bg1"/>
                </a:solidFill>
              </a:rPr>
              <a:t>[Mise en corrélation possible avec le texte du Coran, Sourate 5, 27-40]</a:t>
            </a:r>
          </a:p>
          <a:p>
            <a:pPr>
              <a:buClr>
                <a:srgbClr val="598CC6"/>
              </a:buClr>
            </a:pPr>
            <a:endParaRPr lang="fr-BE" sz="1600" dirty="0">
              <a:solidFill>
                <a:schemeClr val="bg1"/>
              </a:solidFill>
            </a:endParaRPr>
          </a:p>
        </p:txBody>
      </p:sp>
      <p:pic>
        <p:nvPicPr>
          <p:cNvPr id="15" name="Image 14">
            <a:extLst>
              <a:ext uri="{FF2B5EF4-FFF2-40B4-BE49-F238E27FC236}">
                <a16:creationId xmlns:a16="http://schemas.microsoft.com/office/drawing/2014/main" id="{CA4825DD-0D35-B324-92A6-5C4080F6B4E1}"/>
              </a:ext>
            </a:extLst>
          </p:cNvPr>
          <p:cNvPicPr>
            <a:picLocks noChangeAspect="1"/>
          </p:cNvPicPr>
          <p:nvPr/>
        </p:nvPicPr>
        <p:blipFill>
          <a:blip r:embed="rId3"/>
          <a:stretch>
            <a:fillRect/>
          </a:stretch>
        </p:blipFill>
        <p:spPr>
          <a:xfrm>
            <a:off x="3778897" y="879259"/>
            <a:ext cx="7772401" cy="5071491"/>
          </a:xfrm>
          <a:prstGeom prst="rect">
            <a:avLst/>
          </a:prstGeom>
        </p:spPr>
      </p:pic>
      <p:sp>
        <p:nvSpPr>
          <p:cNvPr id="59" name="Rectangle 58">
            <a:extLst>
              <a:ext uri="{FF2B5EF4-FFF2-40B4-BE49-F238E27FC236}">
                <a16:creationId xmlns:a16="http://schemas.microsoft.com/office/drawing/2014/main" id="{DEADE9E9-F720-493E-8302-358E74E660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4DC7C691-7BDC-C92D-5112-5ECA3DBFB2FF}"/>
              </a:ext>
            </a:extLst>
          </p:cNvPr>
          <p:cNvSpPr>
            <a:spLocks noGrp="1"/>
          </p:cNvSpPr>
          <p:nvPr>
            <p:ph type="ftr" sz="quarter" idx="11"/>
          </p:nvPr>
        </p:nvSpPr>
        <p:spPr>
          <a:xfrm>
            <a:off x="3869268" y="6356350"/>
            <a:ext cx="5911517"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8DBDD9A3-7F4C-FE45-50FA-2C042375B2EF}"/>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17</a:t>
            </a:fld>
            <a:endParaRPr lang="en-US"/>
          </a:p>
        </p:txBody>
      </p:sp>
    </p:spTree>
    <p:extLst>
      <p:ext uri="{BB962C8B-B14F-4D97-AF65-F5344CB8AC3E}">
        <p14:creationId xmlns:p14="http://schemas.microsoft.com/office/powerpoint/2010/main" val="2493440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43B67FD-130F-536F-8F7B-107B23FEC9FD}"/>
            </a:ext>
          </a:extLst>
        </p:cNvPr>
        <p:cNvGrpSpPr/>
        <p:nvPr/>
      </p:nvGrpSpPr>
      <p:grpSpPr>
        <a:xfrm>
          <a:off x="0" y="0"/>
          <a:ext cx="0" cy="0"/>
          <a:chOff x="0" y="0"/>
          <a:chExt cx="0" cy="0"/>
        </a:xfrm>
      </p:grpSpPr>
      <p:sp useBgFill="1">
        <p:nvSpPr>
          <p:cNvPr id="60" name="Rectangle 59">
            <a:extLst>
              <a:ext uri="{FF2B5EF4-FFF2-40B4-BE49-F238E27FC236}">
                <a16:creationId xmlns:a16="http://schemas.microsoft.com/office/drawing/2014/main" id="{2933738F-F83C-4B87-B2FE-47C89029B0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19BF0EFF-1CF1-4170-85D9-F374F80C89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B6675078-98C5-DAB4-5E24-F8D0F6822FCA}"/>
              </a:ext>
            </a:extLst>
          </p:cNvPr>
          <p:cNvSpPr>
            <a:spLocks noGrp="1"/>
          </p:cNvSpPr>
          <p:nvPr>
            <p:ph type="title"/>
          </p:nvPr>
        </p:nvSpPr>
        <p:spPr>
          <a:xfrm>
            <a:off x="252919" y="1123837"/>
            <a:ext cx="2947482" cy="1283461"/>
          </a:xfrm>
        </p:spPr>
        <p:txBody>
          <a:bodyPr anchor="b">
            <a:normAutofit/>
          </a:bodyPr>
          <a:lstStyle/>
          <a:p>
            <a:r>
              <a:rPr lang="fr-BE" sz="2400" b="1"/>
              <a:t>IV. Illustration : le récit de Caïn et Abel</a:t>
            </a:r>
          </a:p>
        </p:txBody>
      </p:sp>
      <p:sp>
        <p:nvSpPr>
          <p:cNvPr id="3" name="Espace réservé du contenu 2">
            <a:extLst>
              <a:ext uri="{FF2B5EF4-FFF2-40B4-BE49-F238E27FC236}">
                <a16:creationId xmlns:a16="http://schemas.microsoft.com/office/drawing/2014/main" id="{A47B7F05-532D-BF01-5160-A1E27A265300}"/>
              </a:ext>
            </a:extLst>
          </p:cNvPr>
          <p:cNvSpPr>
            <a:spLocks noGrp="1"/>
          </p:cNvSpPr>
          <p:nvPr>
            <p:ph idx="1"/>
          </p:nvPr>
        </p:nvSpPr>
        <p:spPr>
          <a:xfrm>
            <a:off x="252919" y="2407298"/>
            <a:ext cx="3093395" cy="3498980"/>
          </a:xfrm>
        </p:spPr>
        <p:txBody>
          <a:bodyPr anchor="t">
            <a:normAutofit/>
          </a:bodyPr>
          <a:lstStyle/>
          <a:p>
            <a:pPr>
              <a:buClr>
                <a:srgbClr val="598CC6"/>
              </a:buClr>
            </a:pPr>
            <a:endParaRPr lang="fr-BE" sz="1600" dirty="0">
              <a:solidFill>
                <a:schemeClr val="bg1"/>
              </a:solidFill>
            </a:endParaRPr>
          </a:p>
          <a:p>
            <a:pPr>
              <a:buClr>
                <a:srgbClr val="598CC6"/>
              </a:buClr>
            </a:pPr>
            <a:endParaRPr lang="fr-BE" sz="1600" dirty="0">
              <a:solidFill>
                <a:schemeClr val="bg1"/>
              </a:solidFill>
            </a:endParaRPr>
          </a:p>
          <a:p>
            <a:pPr>
              <a:buClr>
                <a:srgbClr val="598CC6"/>
              </a:buClr>
            </a:pPr>
            <a:r>
              <a:rPr lang="fr-BE" sz="1600" dirty="0">
                <a:solidFill>
                  <a:schemeClr val="bg1"/>
                </a:solidFill>
              </a:rPr>
              <a:t>« La Genèse, est-ce donc vrai ? »</a:t>
            </a:r>
          </a:p>
          <a:p>
            <a:pPr>
              <a:buClr>
                <a:srgbClr val="598CC6"/>
              </a:buClr>
            </a:pPr>
            <a:r>
              <a:rPr lang="fr-BE" sz="1600" dirty="0">
                <a:solidFill>
                  <a:schemeClr val="bg1"/>
                </a:solidFill>
              </a:rPr>
              <a:t>Analyse de la structure de  </a:t>
            </a:r>
            <a:r>
              <a:rPr lang="fr-BE" sz="1600" dirty="0" err="1">
                <a:solidFill>
                  <a:schemeClr val="bg1"/>
                </a:solidFill>
              </a:rPr>
              <a:t>Gn</a:t>
            </a:r>
            <a:r>
              <a:rPr lang="fr-BE" sz="1600" dirty="0">
                <a:solidFill>
                  <a:schemeClr val="bg1"/>
                </a:solidFill>
              </a:rPr>
              <a:t> 4, 1-16</a:t>
            </a:r>
          </a:p>
          <a:p>
            <a:pPr>
              <a:buClr>
                <a:srgbClr val="598CC6"/>
              </a:buClr>
            </a:pPr>
            <a:r>
              <a:rPr lang="fr-BE" sz="1600" dirty="0">
                <a:solidFill>
                  <a:schemeClr val="bg1"/>
                </a:solidFill>
              </a:rPr>
              <a:t>[Mise en corrélation possible avec le texte du Coran, Sourate 5, 27-40]</a:t>
            </a:r>
          </a:p>
          <a:p>
            <a:pPr>
              <a:buClr>
                <a:srgbClr val="598CC6"/>
              </a:buClr>
            </a:pPr>
            <a:endParaRPr lang="fr-BE" sz="1600" dirty="0">
              <a:solidFill>
                <a:schemeClr val="bg1"/>
              </a:solidFill>
            </a:endParaRPr>
          </a:p>
        </p:txBody>
      </p:sp>
      <p:pic>
        <p:nvPicPr>
          <p:cNvPr id="9" name="Image 8">
            <a:extLst>
              <a:ext uri="{FF2B5EF4-FFF2-40B4-BE49-F238E27FC236}">
                <a16:creationId xmlns:a16="http://schemas.microsoft.com/office/drawing/2014/main" id="{846620EB-4FF7-2288-EC34-24F884D0691D}"/>
              </a:ext>
            </a:extLst>
          </p:cNvPr>
          <p:cNvPicPr>
            <a:picLocks noChangeAspect="1"/>
          </p:cNvPicPr>
          <p:nvPr/>
        </p:nvPicPr>
        <p:blipFill>
          <a:blip r:embed="rId3"/>
          <a:srcRect r="492" b="-2"/>
          <a:stretch/>
        </p:blipFill>
        <p:spPr>
          <a:xfrm>
            <a:off x="3778897" y="758952"/>
            <a:ext cx="7772401" cy="5330952"/>
          </a:xfrm>
          <a:prstGeom prst="rect">
            <a:avLst/>
          </a:prstGeom>
        </p:spPr>
      </p:pic>
      <p:sp>
        <p:nvSpPr>
          <p:cNvPr id="64" name="Rectangle 63">
            <a:extLst>
              <a:ext uri="{FF2B5EF4-FFF2-40B4-BE49-F238E27FC236}">
                <a16:creationId xmlns:a16="http://schemas.microsoft.com/office/drawing/2014/main" id="{3D59E22E-2E4E-400B-B6CD-86ED04367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4" name="Espace réservé du pied de page 3">
            <a:extLst>
              <a:ext uri="{FF2B5EF4-FFF2-40B4-BE49-F238E27FC236}">
                <a16:creationId xmlns:a16="http://schemas.microsoft.com/office/drawing/2014/main" id="{9825B61B-478A-A55A-FC8F-1E0F3ACBC58A}"/>
              </a:ext>
            </a:extLst>
          </p:cNvPr>
          <p:cNvSpPr>
            <a:spLocks noGrp="1"/>
          </p:cNvSpPr>
          <p:nvPr>
            <p:ph type="ftr" sz="quarter" idx="11"/>
          </p:nvPr>
        </p:nvSpPr>
        <p:spPr>
          <a:xfrm>
            <a:off x="3869268" y="6356350"/>
            <a:ext cx="5911517"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2BE5B55E-2877-8C43-782F-B60B8BB4C7E2}"/>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18</a:t>
            </a:fld>
            <a:endParaRPr lang="en-US"/>
          </a:p>
        </p:txBody>
      </p:sp>
    </p:spTree>
    <p:extLst>
      <p:ext uri="{BB962C8B-B14F-4D97-AF65-F5344CB8AC3E}">
        <p14:creationId xmlns:p14="http://schemas.microsoft.com/office/powerpoint/2010/main" val="27423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E5E750-1A74-E163-50C0-4E1DD879695C}"/>
              </a:ext>
            </a:extLst>
          </p:cNvPr>
          <p:cNvSpPr>
            <a:spLocks noGrp="1"/>
          </p:cNvSpPr>
          <p:nvPr>
            <p:ph type="title"/>
          </p:nvPr>
        </p:nvSpPr>
        <p:spPr>
          <a:xfrm>
            <a:off x="252919" y="1123837"/>
            <a:ext cx="3083668" cy="4601183"/>
          </a:xfrm>
        </p:spPr>
        <p:txBody>
          <a:bodyPr/>
          <a:lstStyle/>
          <a:p>
            <a:r>
              <a:rPr lang="fr-BE" b="1" dirty="0"/>
              <a:t>IV. Illustration : le récit de Caïn et Abel</a:t>
            </a:r>
          </a:p>
        </p:txBody>
      </p:sp>
      <p:sp>
        <p:nvSpPr>
          <p:cNvPr id="3" name="Espace réservé du contenu 2">
            <a:extLst>
              <a:ext uri="{FF2B5EF4-FFF2-40B4-BE49-F238E27FC236}">
                <a16:creationId xmlns:a16="http://schemas.microsoft.com/office/drawing/2014/main" id="{BEDA3CC8-BC64-F4EE-D934-F3C30D660FBF}"/>
              </a:ext>
            </a:extLst>
          </p:cNvPr>
          <p:cNvSpPr>
            <a:spLocks noGrp="1"/>
          </p:cNvSpPr>
          <p:nvPr>
            <p:ph idx="1"/>
          </p:nvPr>
        </p:nvSpPr>
        <p:spPr>
          <a:xfrm>
            <a:off x="3869267" y="864108"/>
            <a:ext cx="7794197" cy="5120640"/>
          </a:xfrm>
        </p:spPr>
        <p:txBody>
          <a:bodyPr>
            <a:normAutofit fontScale="92500" lnSpcReduction="10000"/>
          </a:bodyPr>
          <a:lstStyle/>
          <a:p>
            <a:r>
              <a:rPr lang="fr-BE" b="1" u="sng" dirty="0"/>
              <a:t>Un des objectifs actuels du cours de religion</a:t>
            </a:r>
            <a:r>
              <a:rPr lang="fr-BE" b="1" dirty="0"/>
              <a:t> : </a:t>
            </a:r>
          </a:p>
          <a:p>
            <a:pPr lvl="1"/>
            <a:r>
              <a:rPr lang="fr-BE" b="1" dirty="0"/>
              <a:t>Interpréter le texte sacré (CD 1)</a:t>
            </a:r>
          </a:p>
          <a:p>
            <a:pPr lvl="1"/>
            <a:r>
              <a:rPr lang="fr-BE" b="1" dirty="0"/>
              <a:t>Et « se comprendre devant le texte » (sens)</a:t>
            </a:r>
          </a:p>
          <a:p>
            <a:pPr lvl="1"/>
            <a:r>
              <a:rPr lang="fr-BE" b="1" dirty="0">
                <a:sym typeface="Wingdings" panose="05000000000000000000" pitchFamily="2" charset="2"/>
              </a:rPr>
              <a:t> D</a:t>
            </a:r>
            <a:r>
              <a:rPr lang="fr-BE" b="1" dirty="0"/>
              <a:t>idactique « </a:t>
            </a:r>
            <a:r>
              <a:rPr lang="fr-BE" b="1" dirty="0" err="1"/>
              <a:t>herméneutico</a:t>
            </a:r>
            <a:r>
              <a:rPr lang="fr-BE" b="1" dirty="0"/>
              <a:t>-communicative » à </a:t>
            </a:r>
            <a:r>
              <a:rPr lang="fr-BE" b="1" u="sng" dirty="0"/>
              <a:t>développer</a:t>
            </a:r>
          </a:p>
          <a:p>
            <a:pPr marL="502920" lvl="1" indent="0">
              <a:buNone/>
            </a:pPr>
            <a:endParaRPr lang="fr-BE" b="1" dirty="0"/>
          </a:p>
          <a:p>
            <a:r>
              <a:rPr lang="fr-BE" i="1" dirty="0"/>
              <a:t>Qu’est-ce que ce texte sacré et son / ses analyse(s) change(nt) en moi ? Comment lui donner du </a:t>
            </a:r>
            <a:r>
              <a:rPr lang="fr-BE" i="1" u="sng" dirty="0"/>
              <a:t>sens</a:t>
            </a:r>
            <a:r>
              <a:rPr lang="fr-BE" i="1" dirty="0"/>
              <a:t> pour ce que je vis en tant qu’élève ?</a:t>
            </a:r>
          </a:p>
          <a:p>
            <a:r>
              <a:rPr lang="fr-BE" i="1" dirty="0"/>
              <a:t>À quelle action m’appelle-t-il ?</a:t>
            </a:r>
          </a:p>
          <a:p>
            <a:pPr marL="0" indent="0">
              <a:buNone/>
            </a:pPr>
            <a:endParaRPr lang="fr-BE" i="1" dirty="0"/>
          </a:p>
          <a:p>
            <a:r>
              <a:rPr lang="fr-BE" u="sng" dirty="0"/>
              <a:t>Ici</a:t>
            </a:r>
            <a:r>
              <a:rPr lang="fr-BE" dirty="0"/>
              <a:t> : Importance de la mise en mots pour éviter la violence.</a:t>
            </a:r>
          </a:p>
          <a:p>
            <a:r>
              <a:rPr lang="fr-BE" u="sng" dirty="0"/>
              <a:t>Ici</a:t>
            </a:r>
            <a:r>
              <a:rPr lang="fr-BE" dirty="0"/>
              <a:t> : Éviter de faire naître toute forme de jalousie.</a:t>
            </a:r>
          </a:p>
          <a:p>
            <a:r>
              <a:rPr lang="fr-BE" u="sng" dirty="0"/>
              <a:t>Ici</a:t>
            </a:r>
            <a:r>
              <a:rPr lang="fr-BE" dirty="0"/>
              <a:t> (et dans le texte du Coran) : importance du caractère sacré de la vie.</a:t>
            </a:r>
          </a:p>
          <a:p>
            <a:endParaRPr lang="fr-BE" dirty="0"/>
          </a:p>
          <a:p>
            <a:r>
              <a:rPr lang="fr-BE" b="1" dirty="0">
                <a:sym typeface="Wingdings" panose="05000000000000000000" pitchFamily="2" charset="2"/>
              </a:rPr>
              <a:t> </a:t>
            </a:r>
            <a:r>
              <a:rPr lang="fr-BE" b="1" dirty="0"/>
              <a:t>Importance de la lecture, de l’analyse et de l’interprétation de ces textes sacrés pour le cours de religion en Belgique</a:t>
            </a:r>
          </a:p>
        </p:txBody>
      </p:sp>
      <p:sp>
        <p:nvSpPr>
          <p:cNvPr id="4" name="Espace réservé du pied de page 3">
            <a:extLst>
              <a:ext uri="{FF2B5EF4-FFF2-40B4-BE49-F238E27FC236}">
                <a16:creationId xmlns:a16="http://schemas.microsoft.com/office/drawing/2014/main" id="{F71048B3-B2A9-D2B5-1897-D696FA4A7A14}"/>
              </a:ext>
            </a:extLst>
          </p:cNvPr>
          <p:cNvSpPr>
            <a:spLocks noGrp="1"/>
          </p:cNvSpPr>
          <p:nvPr>
            <p:ph type="ftr" sz="quarter" idx="11"/>
          </p:nvPr>
        </p:nvSpPr>
        <p:spPr/>
        <p:txBody>
          <a:bodyPr/>
          <a:lstStyle/>
          <a:p>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5F19AB11-28E9-5C4B-AAC5-B59870F2DA93}"/>
              </a:ext>
            </a:extLst>
          </p:cNvPr>
          <p:cNvSpPr>
            <a:spLocks noGrp="1"/>
          </p:cNvSpPr>
          <p:nvPr>
            <p:ph type="sldNum" sz="quarter" idx="12"/>
          </p:nvPr>
        </p:nvSpPr>
        <p:spPr/>
        <p:txBody>
          <a:bodyPr/>
          <a:lstStyle/>
          <a:p>
            <a:fld id="{4FAB73BC-B049-4115-A692-8D63A059BFB8}" type="slidenum">
              <a:rPr lang="en-US" smtClean="0"/>
              <a:pPr/>
              <a:t>19</a:t>
            </a:fld>
            <a:endParaRPr lang="en-US" dirty="0"/>
          </a:p>
        </p:txBody>
      </p:sp>
    </p:spTree>
    <p:extLst>
      <p:ext uri="{BB962C8B-B14F-4D97-AF65-F5344CB8AC3E}">
        <p14:creationId xmlns:p14="http://schemas.microsoft.com/office/powerpoint/2010/main" val="4177024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37" name="Rectangle 36">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useBgFill="1">
        <p:nvSpPr>
          <p:cNvPr id="38" name="Rectangle 37">
            <a:extLst>
              <a:ext uri="{FF2B5EF4-FFF2-40B4-BE49-F238E27FC236}">
                <a16:creationId xmlns:a16="http://schemas.microsoft.com/office/drawing/2014/main" id="{5E58EE06-9B03-4D70-A63C-13660A9C8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noProof="0" dirty="0"/>
          </a:p>
        </p:txBody>
      </p:sp>
      <p:sp>
        <p:nvSpPr>
          <p:cNvPr id="39" name="Rectangle 38">
            <a:extLst>
              <a:ext uri="{FF2B5EF4-FFF2-40B4-BE49-F238E27FC236}">
                <a16:creationId xmlns:a16="http://schemas.microsoft.com/office/drawing/2014/main" id="{520A257B-6D54-40C8-8E37-BA113BEB88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40" name="Rectangle 39">
            <a:extLst>
              <a:ext uri="{FF2B5EF4-FFF2-40B4-BE49-F238E27FC236}">
                <a16:creationId xmlns:a16="http://schemas.microsoft.com/office/drawing/2014/main" id="{EF92EDE9-7E29-473D-8499-DB2B58541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0381"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2" name="Titre 1">
            <a:extLst>
              <a:ext uri="{FF2B5EF4-FFF2-40B4-BE49-F238E27FC236}">
                <a16:creationId xmlns:a16="http://schemas.microsoft.com/office/drawing/2014/main" id="{88589819-3E66-6A61-367C-3B0C74B352B2}"/>
              </a:ext>
            </a:extLst>
          </p:cNvPr>
          <p:cNvSpPr>
            <a:spLocks noGrp="1"/>
          </p:cNvSpPr>
          <p:nvPr>
            <p:ph type="title"/>
          </p:nvPr>
        </p:nvSpPr>
        <p:spPr>
          <a:xfrm>
            <a:off x="3151762" y="1083731"/>
            <a:ext cx="8929991" cy="4758797"/>
          </a:xfrm>
        </p:spPr>
        <p:txBody>
          <a:bodyPr vert="horz" lIns="91440" tIns="45720" rIns="91440" bIns="45720" rtlCol="0" anchor="ctr">
            <a:normAutofit/>
          </a:bodyPr>
          <a:lstStyle/>
          <a:p>
            <a:r>
              <a:rPr lang="fr-BE" sz="4000" b="1" noProof="0" dirty="0">
                <a:solidFill>
                  <a:srgbClr val="FFFFFF"/>
                </a:solidFill>
              </a:rPr>
              <a:t>PLAN DE L’EXPOSÉ</a:t>
            </a:r>
            <a:br>
              <a:rPr lang="fr-BE" sz="4000" noProof="0" dirty="0">
                <a:solidFill>
                  <a:srgbClr val="FFFFFF"/>
                </a:solidFill>
              </a:rPr>
            </a:br>
            <a:br>
              <a:rPr lang="fr-BE" sz="4000" noProof="0" dirty="0">
                <a:solidFill>
                  <a:srgbClr val="FFFFFF"/>
                </a:solidFill>
              </a:rPr>
            </a:br>
            <a:r>
              <a:rPr lang="fr-BE" sz="2900" noProof="0" dirty="0">
                <a:solidFill>
                  <a:srgbClr val="FFFFFF"/>
                </a:solidFill>
              </a:rPr>
              <a:t>I. Cours de religion catholique en Belgique francophone</a:t>
            </a:r>
            <a:br>
              <a:rPr lang="fr-BE" sz="2900" noProof="0" dirty="0">
                <a:solidFill>
                  <a:srgbClr val="FFFFFF"/>
                </a:solidFill>
              </a:rPr>
            </a:br>
            <a:r>
              <a:rPr lang="fr-BE" sz="2900" noProof="0" dirty="0">
                <a:solidFill>
                  <a:srgbClr val="FFFFFF"/>
                </a:solidFill>
              </a:rPr>
              <a:t>II. Programme</a:t>
            </a:r>
            <a:br>
              <a:rPr lang="fr-BE" sz="2900" noProof="0" dirty="0">
                <a:solidFill>
                  <a:srgbClr val="FFFFFF"/>
                </a:solidFill>
              </a:rPr>
            </a:br>
            <a:r>
              <a:rPr lang="fr-BE" sz="2900" noProof="0" dirty="0">
                <a:solidFill>
                  <a:srgbClr val="FFFFFF"/>
                </a:solidFill>
              </a:rPr>
              <a:t>III. Nouveaux apports herméneutiques</a:t>
            </a:r>
            <a:br>
              <a:rPr lang="fr-BE" sz="2900" noProof="0" dirty="0">
                <a:solidFill>
                  <a:srgbClr val="FFFFFF"/>
                </a:solidFill>
              </a:rPr>
            </a:br>
            <a:r>
              <a:rPr lang="fr-BE" sz="2900" noProof="0" dirty="0">
                <a:solidFill>
                  <a:srgbClr val="FFFFFF"/>
                </a:solidFill>
              </a:rPr>
              <a:t>IV. Illustration : le récit de Caïn et Abel</a:t>
            </a:r>
          </a:p>
        </p:txBody>
      </p:sp>
      <p:sp>
        <p:nvSpPr>
          <p:cNvPr id="4" name="Espace réservé du pied de page 3">
            <a:extLst>
              <a:ext uri="{FF2B5EF4-FFF2-40B4-BE49-F238E27FC236}">
                <a16:creationId xmlns:a16="http://schemas.microsoft.com/office/drawing/2014/main" id="{B840FB25-825A-3D8D-D40B-40E397D2651A}"/>
              </a:ext>
            </a:extLst>
          </p:cNvPr>
          <p:cNvSpPr>
            <a:spLocks noGrp="1"/>
          </p:cNvSpPr>
          <p:nvPr>
            <p:ph type="ftr" sz="quarter" idx="11"/>
          </p:nvPr>
        </p:nvSpPr>
        <p:spPr>
          <a:xfrm>
            <a:off x="3372114" y="6356350"/>
            <a:ext cx="6408671" cy="365125"/>
          </a:xfrm>
        </p:spPr>
        <p:txBody>
          <a:bodyPr vert="horz" lIns="91440" tIns="45720" rIns="91440" bIns="45720" rtlCol="0" anchor="ctr">
            <a:normAutofit/>
          </a:bodyPr>
          <a:lstStyle/>
          <a:p>
            <a:pPr>
              <a:spcAft>
                <a:spcPts val="600"/>
              </a:spcAft>
            </a:pPr>
            <a:r>
              <a:rPr lang="fr-BE" noProof="0" dirty="0"/>
              <a:t>Geoffrey Legrand – Lire et étudier (avec) la Bible en langue française (Metz, 21/03/2025)</a:t>
            </a:r>
          </a:p>
        </p:txBody>
      </p:sp>
      <p:sp>
        <p:nvSpPr>
          <p:cNvPr id="5" name="Espace réservé du numéro de diapositive 4">
            <a:extLst>
              <a:ext uri="{FF2B5EF4-FFF2-40B4-BE49-F238E27FC236}">
                <a16:creationId xmlns:a16="http://schemas.microsoft.com/office/drawing/2014/main" id="{86060DB7-CC32-89B8-2D93-AB5AAD3B32CE}"/>
              </a:ext>
            </a:extLst>
          </p:cNvPr>
          <p:cNvSpPr>
            <a:spLocks noGrp="1"/>
          </p:cNvSpPr>
          <p:nvPr>
            <p:ph type="sldNum" sz="quarter" idx="12"/>
          </p:nvPr>
        </p:nvSpPr>
        <p:spPr>
          <a:xfrm>
            <a:off x="10634135" y="6356350"/>
            <a:ext cx="1530927" cy="365125"/>
          </a:xfrm>
        </p:spPr>
        <p:txBody>
          <a:bodyPr vert="horz" lIns="91440" tIns="45720" rIns="91440" bIns="45720" rtlCol="0" anchor="ctr">
            <a:normAutofit/>
          </a:bodyPr>
          <a:lstStyle/>
          <a:p>
            <a:pPr>
              <a:spcAft>
                <a:spcPts val="600"/>
              </a:spcAft>
            </a:pPr>
            <a:fld id="{4FAB73BC-B049-4115-A692-8D63A059BFB8}" type="slidenum">
              <a:rPr lang="fr-BE" b="1" kern="1200" noProof="0" smtClean="0">
                <a:solidFill>
                  <a:schemeClr val="accent1"/>
                </a:solidFill>
                <a:latin typeface="+mn-lt"/>
                <a:ea typeface="+mn-ea"/>
                <a:cs typeface="+mn-cs"/>
              </a:rPr>
              <a:pPr>
                <a:spcAft>
                  <a:spcPts val="600"/>
                </a:spcAft>
              </a:pPr>
              <a:t>2</a:t>
            </a:fld>
            <a:endParaRPr lang="fr-BE" b="1" kern="1200" noProof="0" dirty="0">
              <a:solidFill>
                <a:schemeClr val="accent1"/>
              </a:solidFill>
              <a:latin typeface="+mn-lt"/>
              <a:ea typeface="+mn-ea"/>
              <a:cs typeface="+mn-cs"/>
            </a:endParaRPr>
          </a:p>
        </p:txBody>
      </p:sp>
    </p:spTree>
    <p:extLst>
      <p:ext uri="{BB962C8B-B14F-4D97-AF65-F5344CB8AC3E}">
        <p14:creationId xmlns:p14="http://schemas.microsoft.com/office/powerpoint/2010/main" val="30579934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A23C42-2B7D-512D-9A13-034D550673C8}"/>
              </a:ext>
            </a:extLst>
          </p:cNvPr>
          <p:cNvSpPr>
            <a:spLocks noGrp="1"/>
          </p:cNvSpPr>
          <p:nvPr>
            <p:ph type="title"/>
          </p:nvPr>
        </p:nvSpPr>
        <p:spPr/>
        <p:txBody>
          <a:bodyPr>
            <a:normAutofit/>
          </a:bodyPr>
          <a:lstStyle/>
          <a:p>
            <a:pPr algn="ctr"/>
            <a:r>
              <a:rPr lang="fr-BE" sz="2600" b="1" dirty="0"/>
              <a:t>Merci pour votre attention !</a:t>
            </a:r>
          </a:p>
        </p:txBody>
      </p:sp>
      <p:sp>
        <p:nvSpPr>
          <p:cNvPr id="5" name="Espace réservé du numéro de diapositive 4">
            <a:extLst>
              <a:ext uri="{FF2B5EF4-FFF2-40B4-BE49-F238E27FC236}">
                <a16:creationId xmlns:a16="http://schemas.microsoft.com/office/drawing/2014/main" id="{67D280F2-2F6E-FD53-E363-73532678F5C6}"/>
              </a:ext>
            </a:extLst>
          </p:cNvPr>
          <p:cNvSpPr>
            <a:spLocks noGrp="1"/>
          </p:cNvSpPr>
          <p:nvPr>
            <p:ph type="sldNum" sz="quarter" idx="12"/>
          </p:nvPr>
        </p:nvSpPr>
        <p:spPr/>
        <p:txBody>
          <a:bodyPr/>
          <a:lstStyle/>
          <a:p>
            <a:fld id="{6D22F896-40B5-4ADD-8801-0D06FADFA095}" type="slidenum">
              <a:rPr lang="en-US" smtClean="0"/>
              <a:t>20</a:t>
            </a:fld>
            <a:endParaRPr lang="en-US" dirty="0"/>
          </a:p>
        </p:txBody>
      </p:sp>
      <p:pic>
        <p:nvPicPr>
          <p:cNvPr id="6" name="Picture 2" descr="© iStock">
            <a:extLst>
              <a:ext uri="{FF2B5EF4-FFF2-40B4-BE49-F238E27FC236}">
                <a16:creationId xmlns:a16="http://schemas.microsoft.com/office/drawing/2014/main" id="{1AFE3346-46CF-AE51-5C60-0E6CEC7701D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30713" y="1614487"/>
            <a:ext cx="6191250" cy="3619500"/>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pied de page 3">
            <a:extLst>
              <a:ext uri="{FF2B5EF4-FFF2-40B4-BE49-F238E27FC236}">
                <a16:creationId xmlns:a16="http://schemas.microsoft.com/office/drawing/2014/main" id="{7D8BD1C4-E9FA-2610-18D5-4E7DF98382A8}"/>
              </a:ext>
            </a:extLst>
          </p:cNvPr>
          <p:cNvSpPr>
            <a:spLocks noGrp="1"/>
          </p:cNvSpPr>
          <p:nvPr>
            <p:ph type="ftr" sz="quarter" idx="11"/>
          </p:nvPr>
        </p:nvSpPr>
        <p:spPr>
          <a:xfrm>
            <a:off x="3869268" y="6356350"/>
            <a:ext cx="5911517" cy="365125"/>
          </a:xfrm>
        </p:spPr>
        <p:txBody>
          <a:bodyPr/>
          <a:lstStyle/>
          <a:p>
            <a:pPr algn="ctr"/>
            <a:r>
              <a:rPr lang="fr-BE" noProof="0" dirty="0"/>
              <a:t>Geoffrey Legrand – Lire et étudier (avec) la Bible en langue française </a:t>
            </a:r>
            <a:r>
              <a:rPr lang="fr-BE" dirty="0"/>
              <a:t>(Metz, 21/03/2025)</a:t>
            </a:r>
            <a:endParaRPr lang="fr-BE" noProof="0" dirty="0"/>
          </a:p>
        </p:txBody>
      </p:sp>
    </p:spTree>
    <p:extLst>
      <p:ext uri="{BB962C8B-B14F-4D97-AF65-F5344CB8AC3E}">
        <p14:creationId xmlns:p14="http://schemas.microsoft.com/office/powerpoint/2010/main" val="1636185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82F145-ADBA-570B-905D-11CC739773FD}"/>
              </a:ext>
            </a:extLst>
          </p:cNvPr>
          <p:cNvSpPr>
            <a:spLocks noGrp="1"/>
          </p:cNvSpPr>
          <p:nvPr>
            <p:ph type="title"/>
          </p:nvPr>
        </p:nvSpPr>
        <p:spPr/>
        <p:txBody>
          <a:bodyPr/>
          <a:lstStyle/>
          <a:p>
            <a:r>
              <a:rPr lang="fr-BE" b="1" noProof="0" dirty="0"/>
              <a:t>Bibliographie</a:t>
            </a:r>
          </a:p>
        </p:txBody>
      </p:sp>
      <p:sp>
        <p:nvSpPr>
          <p:cNvPr id="3" name="Espace réservé du contenu 2">
            <a:extLst>
              <a:ext uri="{FF2B5EF4-FFF2-40B4-BE49-F238E27FC236}">
                <a16:creationId xmlns:a16="http://schemas.microsoft.com/office/drawing/2014/main" id="{4DECFEED-7A82-770B-D4A0-5846DE1FC3F4}"/>
              </a:ext>
            </a:extLst>
          </p:cNvPr>
          <p:cNvSpPr>
            <a:spLocks noGrp="1"/>
          </p:cNvSpPr>
          <p:nvPr>
            <p:ph idx="1"/>
          </p:nvPr>
        </p:nvSpPr>
        <p:spPr/>
        <p:txBody>
          <a:bodyPr>
            <a:normAutofit lnSpcReduction="10000"/>
          </a:bodyPr>
          <a:lstStyle/>
          <a:p>
            <a:pPr algn="just"/>
            <a:r>
              <a:rPr lang="fr-BE" dirty="0">
                <a:solidFill>
                  <a:schemeClr val="tx1"/>
                </a:solidFill>
              </a:rPr>
              <a:t>B</a:t>
            </a:r>
            <a:r>
              <a:rPr lang="fr-BE" sz="1600" dirty="0">
                <a:solidFill>
                  <a:schemeClr val="tx1"/>
                </a:solidFill>
              </a:rPr>
              <a:t>OEVE</a:t>
            </a:r>
            <a:r>
              <a:rPr lang="fr-BE" dirty="0">
                <a:solidFill>
                  <a:schemeClr val="tx1"/>
                </a:solidFill>
              </a:rPr>
              <a:t> </a:t>
            </a:r>
            <a:r>
              <a:rPr lang="fr-BE" dirty="0" err="1">
                <a:solidFill>
                  <a:schemeClr val="tx1"/>
                </a:solidFill>
              </a:rPr>
              <a:t>Lieven</a:t>
            </a:r>
            <a:r>
              <a:rPr lang="fr-BE" dirty="0">
                <a:solidFill>
                  <a:schemeClr val="tx1"/>
                </a:solidFill>
              </a:rPr>
              <a:t>, </a:t>
            </a:r>
            <a:r>
              <a:rPr lang="fr-BE" i="1" dirty="0" err="1">
                <a:solidFill>
                  <a:schemeClr val="tx1"/>
                </a:solidFill>
              </a:rPr>
              <a:t>God</a:t>
            </a:r>
            <a:r>
              <a:rPr lang="fr-BE" i="1" dirty="0">
                <a:solidFill>
                  <a:schemeClr val="tx1"/>
                </a:solidFill>
              </a:rPr>
              <a:t> </a:t>
            </a:r>
            <a:r>
              <a:rPr lang="fr-BE" i="1" dirty="0" err="1">
                <a:solidFill>
                  <a:schemeClr val="tx1"/>
                </a:solidFill>
              </a:rPr>
              <a:t>Interrupts</a:t>
            </a:r>
            <a:r>
              <a:rPr lang="fr-BE" i="1" dirty="0">
                <a:solidFill>
                  <a:schemeClr val="tx1"/>
                </a:solidFill>
              </a:rPr>
              <a:t> </a:t>
            </a:r>
            <a:r>
              <a:rPr lang="fr-BE" i="1" dirty="0" err="1">
                <a:solidFill>
                  <a:schemeClr val="tx1"/>
                </a:solidFill>
              </a:rPr>
              <a:t>History</a:t>
            </a:r>
            <a:r>
              <a:rPr lang="fr-BE" i="1" dirty="0">
                <a:solidFill>
                  <a:schemeClr val="tx1"/>
                </a:solidFill>
              </a:rPr>
              <a:t>. </a:t>
            </a:r>
            <a:r>
              <a:rPr lang="fr-BE" i="1" dirty="0" err="1">
                <a:solidFill>
                  <a:schemeClr val="tx1"/>
                </a:solidFill>
              </a:rPr>
              <a:t>Theology</a:t>
            </a:r>
            <a:r>
              <a:rPr lang="fr-BE" i="1" dirty="0">
                <a:solidFill>
                  <a:schemeClr val="tx1"/>
                </a:solidFill>
              </a:rPr>
              <a:t> in a Time of </a:t>
            </a:r>
            <a:r>
              <a:rPr lang="fr-BE" i="1" dirty="0" err="1">
                <a:solidFill>
                  <a:schemeClr val="tx1"/>
                </a:solidFill>
              </a:rPr>
              <a:t>Upheaval</a:t>
            </a:r>
            <a:r>
              <a:rPr lang="fr-BE" dirty="0">
                <a:solidFill>
                  <a:schemeClr val="tx1"/>
                </a:solidFill>
              </a:rPr>
              <a:t>, New York / London, Continuum, 2007.</a:t>
            </a:r>
          </a:p>
          <a:p>
            <a:pPr algn="just"/>
            <a:r>
              <a:rPr lang="fr-BE" dirty="0">
                <a:solidFill>
                  <a:schemeClr val="tx1"/>
                </a:solidFill>
              </a:rPr>
              <a:t>B</a:t>
            </a:r>
            <a:r>
              <a:rPr lang="fr-BE" sz="1600" dirty="0">
                <a:solidFill>
                  <a:schemeClr val="tx1"/>
                </a:solidFill>
              </a:rPr>
              <a:t>RUNELLI</a:t>
            </a:r>
            <a:r>
              <a:rPr lang="fr-BE" dirty="0">
                <a:solidFill>
                  <a:schemeClr val="tx1"/>
                </a:solidFill>
              </a:rPr>
              <a:t> Jean (éd.), « Quelles clés pour humaniser la violence ? » (En quête de sens), Bruxelles, </a:t>
            </a:r>
            <a:r>
              <a:rPr lang="fr-BE" dirty="0" err="1">
                <a:solidFill>
                  <a:schemeClr val="tx1"/>
                </a:solidFill>
              </a:rPr>
              <a:t>Averbode</a:t>
            </a:r>
            <a:r>
              <a:rPr lang="fr-BE" dirty="0">
                <a:solidFill>
                  <a:schemeClr val="tx1"/>
                </a:solidFill>
              </a:rPr>
              <a:t> / Lumen Vitae, 2009. </a:t>
            </a:r>
          </a:p>
          <a:p>
            <a:pPr algn="just"/>
            <a:r>
              <a:rPr lang="fr-BE" sz="2000" dirty="0">
                <a:solidFill>
                  <a:schemeClr val="tx1"/>
                </a:solidFill>
              </a:rPr>
              <a:t>D</a:t>
            </a:r>
            <a:r>
              <a:rPr lang="fr-BE" sz="1600" dirty="0">
                <a:solidFill>
                  <a:schemeClr val="tx1"/>
                </a:solidFill>
              </a:rPr>
              <a:t>ERROITTE</a:t>
            </a:r>
            <a:r>
              <a:rPr lang="fr-BE" sz="1400" dirty="0">
                <a:solidFill>
                  <a:schemeClr val="tx1"/>
                </a:solidFill>
              </a:rPr>
              <a:t> </a:t>
            </a:r>
            <a:r>
              <a:rPr lang="fr-BE" sz="2000" dirty="0">
                <a:solidFill>
                  <a:schemeClr val="tx1"/>
                </a:solidFill>
              </a:rPr>
              <a:t>Henri, </a:t>
            </a:r>
            <a:r>
              <a:rPr lang="fr-BE" sz="2000" i="1" dirty="0">
                <a:solidFill>
                  <a:schemeClr val="tx1"/>
                </a:solidFill>
              </a:rPr>
              <a:t>Donner cours de religion catholique. Comprendre le Programme du secondaire </a:t>
            </a:r>
            <a:r>
              <a:rPr lang="fr-BE" sz="2000" dirty="0">
                <a:solidFill>
                  <a:schemeClr val="tx1"/>
                </a:solidFill>
              </a:rPr>
              <a:t>(Action!), Bruxelles, Lumen Vitae / De Boeck, 2009.</a:t>
            </a:r>
          </a:p>
          <a:p>
            <a:pPr algn="just"/>
            <a:r>
              <a:rPr lang="fr-BE" sz="2000" dirty="0">
                <a:solidFill>
                  <a:schemeClr val="tx1"/>
                </a:solidFill>
              </a:rPr>
              <a:t>L</a:t>
            </a:r>
            <a:r>
              <a:rPr lang="fr-BE" sz="1600" dirty="0">
                <a:solidFill>
                  <a:schemeClr val="tx1"/>
                </a:solidFill>
              </a:rPr>
              <a:t>EGRAND</a:t>
            </a:r>
            <a:r>
              <a:rPr lang="fr-BE" sz="2000" dirty="0">
                <a:solidFill>
                  <a:schemeClr val="tx1"/>
                </a:solidFill>
              </a:rPr>
              <a:t> Geoffrey, </a:t>
            </a:r>
            <a:r>
              <a:rPr lang="fr-BE" sz="2000" i="1" dirty="0">
                <a:solidFill>
                  <a:schemeClr val="tx1"/>
                </a:solidFill>
              </a:rPr>
              <a:t>L’éducation religieuse par les symboles. Une chance pour le dialogue interconvictionnel et interreligieux ? Préface de François-Xavier </a:t>
            </a:r>
            <a:r>
              <a:rPr lang="fr-BE" sz="2000" i="1" dirty="0" err="1">
                <a:solidFill>
                  <a:schemeClr val="tx1"/>
                </a:solidFill>
              </a:rPr>
              <a:t>Amherdt</a:t>
            </a:r>
            <a:r>
              <a:rPr lang="fr-BE" sz="2000" dirty="0">
                <a:solidFill>
                  <a:schemeClr val="tx1"/>
                </a:solidFill>
              </a:rPr>
              <a:t> (Théologie pratique en dialogue, 67), Basel, </a:t>
            </a:r>
            <a:r>
              <a:rPr lang="fr-BE" sz="2000" dirty="0" err="1">
                <a:solidFill>
                  <a:schemeClr val="tx1"/>
                </a:solidFill>
              </a:rPr>
              <a:t>Schwabe</a:t>
            </a:r>
            <a:r>
              <a:rPr lang="fr-BE" sz="2000" dirty="0">
                <a:solidFill>
                  <a:schemeClr val="tx1"/>
                </a:solidFill>
              </a:rPr>
              <a:t> </a:t>
            </a:r>
            <a:r>
              <a:rPr lang="fr-BE" sz="2000" dirty="0" err="1">
                <a:solidFill>
                  <a:schemeClr val="tx1"/>
                </a:solidFill>
              </a:rPr>
              <a:t>Verlag</a:t>
            </a:r>
            <a:r>
              <a:rPr lang="fr-BE" sz="2000" dirty="0">
                <a:solidFill>
                  <a:schemeClr val="tx1"/>
                </a:solidFill>
              </a:rPr>
              <a:t>, 2024.</a:t>
            </a:r>
            <a:endParaRPr lang="fr-BE" dirty="0">
              <a:solidFill>
                <a:schemeClr val="tx1"/>
              </a:solidFill>
            </a:endParaRPr>
          </a:p>
          <a:p>
            <a:pPr algn="just"/>
            <a:r>
              <a:rPr lang="fr-BE" sz="2000" i="1" dirty="0">
                <a:solidFill>
                  <a:schemeClr val="tx1"/>
                </a:solidFill>
              </a:rPr>
              <a:t>Programme de religion catholique. Enseignement secondaire. Humanités générales et technologiques. Humanités professionnelles et techniques</a:t>
            </a:r>
            <a:r>
              <a:rPr lang="fr-BE" sz="2000" dirty="0">
                <a:solidFill>
                  <a:schemeClr val="tx1"/>
                </a:solidFill>
              </a:rPr>
              <a:t>, 2</a:t>
            </a:r>
            <a:r>
              <a:rPr lang="fr-BE" sz="2000" baseline="30000" dirty="0">
                <a:solidFill>
                  <a:schemeClr val="tx1"/>
                </a:solidFill>
              </a:rPr>
              <a:t>e</a:t>
            </a:r>
            <a:r>
              <a:rPr lang="fr-BE" sz="2000" dirty="0">
                <a:solidFill>
                  <a:schemeClr val="tx1"/>
                </a:solidFill>
              </a:rPr>
              <a:t> éd., Bruxelles, </a:t>
            </a:r>
            <a:r>
              <a:rPr lang="fr-BE" sz="2000" dirty="0" err="1">
                <a:solidFill>
                  <a:schemeClr val="tx1"/>
                </a:solidFill>
              </a:rPr>
              <a:t>Licap</a:t>
            </a:r>
            <a:r>
              <a:rPr lang="fr-BE" sz="2000" dirty="0">
                <a:solidFill>
                  <a:schemeClr val="tx1"/>
                </a:solidFill>
              </a:rPr>
              <a:t>, 2008. </a:t>
            </a:r>
            <a:endParaRPr lang="fr-BE" dirty="0">
              <a:solidFill>
                <a:schemeClr val="tx1"/>
              </a:solidFill>
            </a:endParaRPr>
          </a:p>
          <a:p>
            <a:pPr algn="just"/>
            <a:r>
              <a:rPr lang="fr-BE" dirty="0">
                <a:solidFill>
                  <a:schemeClr val="tx1"/>
                </a:solidFill>
              </a:rPr>
              <a:t>W</a:t>
            </a:r>
            <a:r>
              <a:rPr lang="fr-BE" sz="1800" dirty="0">
                <a:solidFill>
                  <a:schemeClr val="tx1"/>
                </a:solidFill>
              </a:rPr>
              <a:t>ÉNIN</a:t>
            </a:r>
            <a:r>
              <a:rPr lang="fr-BE" dirty="0">
                <a:solidFill>
                  <a:schemeClr val="tx1"/>
                </a:solidFill>
              </a:rPr>
              <a:t> André, </a:t>
            </a:r>
            <a:r>
              <a:rPr lang="fr-BE" i="1" dirty="0">
                <a:solidFill>
                  <a:schemeClr val="tx1"/>
                </a:solidFill>
              </a:rPr>
              <a:t>D’Adam à Abraham ou les errances de l’humain. Lecture de Genèse 1,1 – 12,4 </a:t>
            </a:r>
            <a:r>
              <a:rPr lang="fr-BE" dirty="0">
                <a:solidFill>
                  <a:schemeClr val="tx1"/>
                </a:solidFill>
              </a:rPr>
              <a:t>(Lire la Bible, 148), Paris, Cerf, 2007. </a:t>
            </a:r>
            <a:endParaRPr lang="fr-BE" noProof="0" dirty="0">
              <a:solidFill>
                <a:schemeClr val="tx1"/>
              </a:solidFill>
            </a:endParaRPr>
          </a:p>
        </p:txBody>
      </p:sp>
      <p:sp>
        <p:nvSpPr>
          <p:cNvPr id="4" name="Espace réservé du pied de page 3">
            <a:extLst>
              <a:ext uri="{FF2B5EF4-FFF2-40B4-BE49-F238E27FC236}">
                <a16:creationId xmlns:a16="http://schemas.microsoft.com/office/drawing/2014/main" id="{BE26B3B8-0EDB-DBE4-407E-18EBDB73B527}"/>
              </a:ext>
            </a:extLst>
          </p:cNvPr>
          <p:cNvSpPr>
            <a:spLocks noGrp="1"/>
          </p:cNvSpPr>
          <p:nvPr>
            <p:ph type="ftr" sz="quarter" idx="11"/>
          </p:nvPr>
        </p:nvSpPr>
        <p:spPr/>
        <p:txBody>
          <a:bodyPr/>
          <a:lstStyle/>
          <a:p>
            <a:r>
              <a:rPr lang="fr-BE" noProof="0" dirty="0"/>
              <a:t>Geoffrey Legrand – Lire et étudier (avec) la Bible en langue française </a:t>
            </a:r>
            <a:r>
              <a:rPr lang="fr-BE" dirty="0"/>
              <a:t>(Metz, 21/03/2025)</a:t>
            </a:r>
            <a:endParaRPr lang="fr-BE" noProof="0" dirty="0"/>
          </a:p>
        </p:txBody>
      </p:sp>
      <p:sp>
        <p:nvSpPr>
          <p:cNvPr id="5" name="Espace réservé du numéro de diapositive 4">
            <a:extLst>
              <a:ext uri="{FF2B5EF4-FFF2-40B4-BE49-F238E27FC236}">
                <a16:creationId xmlns:a16="http://schemas.microsoft.com/office/drawing/2014/main" id="{AE42B044-8AEC-6534-DDC6-3409A65132DA}"/>
              </a:ext>
            </a:extLst>
          </p:cNvPr>
          <p:cNvSpPr>
            <a:spLocks noGrp="1"/>
          </p:cNvSpPr>
          <p:nvPr>
            <p:ph type="sldNum" sz="quarter" idx="12"/>
          </p:nvPr>
        </p:nvSpPr>
        <p:spPr/>
        <p:txBody>
          <a:bodyPr/>
          <a:lstStyle/>
          <a:p>
            <a:fld id="{4FAB73BC-B049-4115-A692-8D63A059BFB8}" type="slidenum">
              <a:rPr lang="fr-BE" noProof="0" smtClean="0"/>
              <a:pPr/>
              <a:t>21</a:t>
            </a:fld>
            <a:endParaRPr lang="fr-BE" noProof="0" dirty="0"/>
          </a:p>
        </p:txBody>
      </p:sp>
    </p:spTree>
    <p:extLst>
      <p:ext uri="{BB962C8B-B14F-4D97-AF65-F5344CB8AC3E}">
        <p14:creationId xmlns:p14="http://schemas.microsoft.com/office/powerpoint/2010/main" val="2244336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2" name="Rectangle 11">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useBgFill="1">
        <p:nvSpPr>
          <p:cNvPr id="14" name="Rectangle 13">
            <a:extLst>
              <a:ext uri="{FF2B5EF4-FFF2-40B4-BE49-F238E27FC236}">
                <a16:creationId xmlns:a16="http://schemas.microsoft.com/office/drawing/2014/main" id="{2F4AD318-2FB6-4C6E-931E-58E404FA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noProof="0" dirty="0"/>
          </a:p>
        </p:txBody>
      </p:sp>
      <p:sp>
        <p:nvSpPr>
          <p:cNvPr id="16" name="Freeform: Shape 15">
            <a:extLst>
              <a:ext uri="{FF2B5EF4-FFF2-40B4-BE49-F238E27FC236}">
                <a16:creationId xmlns:a16="http://schemas.microsoft.com/office/drawing/2014/main" id="{1A118E35-1CBF-4863-8497-F4DF1A166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8" name="Freeform: Shape 17">
            <a:extLst>
              <a:ext uri="{FF2B5EF4-FFF2-40B4-BE49-F238E27FC236}">
                <a16:creationId xmlns:a16="http://schemas.microsoft.com/office/drawing/2014/main" id="{6E187274-5DC2-4BE0-AF99-925D6D973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2" name="Titre 1">
            <a:extLst>
              <a:ext uri="{FF2B5EF4-FFF2-40B4-BE49-F238E27FC236}">
                <a16:creationId xmlns:a16="http://schemas.microsoft.com/office/drawing/2014/main" id="{9949EF7B-F615-A848-DCB0-E9EC1DA94268}"/>
              </a:ext>
            </a:extLst>
          </p:cNvPr>
          <p:cNvSpPr>
            <a:spLocks noGrp="1"/>
          </p:cNvSpPr>
          <p:nvPr>
            <p:ph type="title"/>
          </p:nvPr>
        </p:nvSpPr>
        <p:spPr>
          <a:xfrm>
            <a:off x="1069849" y="1298448"/>
            <a:ext cx="7056444" cy="3069271"/>
          </a:xfrm>
        </p:spPr>
        <p:txBody>
          <a:bodyPr vert="horz" lIns="91440" tIns="45720" rIns="91440" bIns="45720" rtlCol="0" anchor="b">
            <a:normAutofit/>
          </a:bodyPr>
          <a:lstStyle/>
          <a:p>
            <a:pPr algn="r"/>
            <a:r>
              <a:rPr lang="fr-BE" sz="4400" noProof="0" dirty="0">
                <a:solidFill>
                  <a:schemeClr val="accent1"/>
                </a:solidFill>
              </a:rPr>
              <a:t>I. Cours de religion catholique en Belgique francophone</a:t>
            </a:r>
            <a:br>
              <a:rPr lang="fr-BE" sz="5500" noProof="0" dirty="0">
                <a:solidFill>
                  <a:schemeClr val="accent1"/>
                </a:solidFill>
              </a:rPr>
            </a:br>
            <a:br>
              <a:rPr lang="fr-BE" sz="5500" noProof="0" dirty="0">
                <a:solidFill>
                  <a:schemeClr val="accent1"/>
                </a:solidFill>
              </a:rPr>
            </a:br>
            <a:endParaRPr lang="fr-BE" sz="5500" noProof="0" dirty="0">
              <a:solidFill>
                <a:schemeClr val="accent1"/>
              </a:solidFill>
            </a:endParaRPr>
          </a:p>
        </p:txBody>
      </p:sp>
      <p:sp>
        <p:nvSpPr>
          <p:cNvPr id="4" name="Espace réservé du pied de page 3">
            <a:extLst>
              <a:ext uri="{FF2B5EF4-FFF2-40B4-BE49-F238E27FC236}">
                <a16:creationId xmlns:a16="http://schemas.microsoft.com/office/drawing/2014/main" id="{CD6F4E4E-2BDD-5C17-8191-76217CD78EA5}"/>
              </a:ext>
            </a:extLst>
          </p:cNvPr>
          <p:cNvSpPr>
            <a:spLocks noGrp="1"/>
          </p:cNvSpPr>
          <p:nvPr>
            <p:ph type="ftr" sz="quarter" idx="11"/>
          </p:nvPr>
        </p:nvSpPr>
        <p:spPr>
          <a:xfrm>
            <a:off x="3869268" y="6356350"/>
            <a:ext cx="5911517" cy="365125"/>
          </a:xfrm>
        </p:spPr>
        <p:txBody>
          <a:bodyPr vert="horz" lIns="91440" tIns="45720" rIns="91440" bIns="45720" rtlCol="0" anchor="ctr">
            <a:normAutofit/>
          </a:bodyPr>
          <a:lstStyle/>
          <a:p>
            <a:pPr>
              <a:spcAft>
                <a:spcPts val="600"/>
              </a:spcAft>
            </a:pPr>
            <a:r>
              <a:rPr lang="fr-BE" noProof="0" dirty="0"/>
              <a:t>Geoffrey Legrand – Lire et étudier (avec) la Bible en langue française (Metz, 21/03/2025)</a:t>
            </a:r>
          </a:p>
        </p:txBody>
      </p:sp>
      <p:sp>
        <p:nvSpPr>
          <p:cNvPr id="5" name="Espace réservé du numéro de diapositive 4">
            <a:extLst>
              <a:ext uri="{FF2B5EF4-FFF2-40B4-BE49-F238E27FC236}">
                <a16:creationId xmlns:a16="http://schemas.microsoft.com/office/drawing/2014/main" id="{866F8B72-3E07-39F5-2FE7-DC3268AAC874}"/>
              </a:ext>
            </a:extLst>
          </p:cNvPr>
          <p:cNvSpPr>
            <a:spLocks noGrp="1"/>
          </p:cNvSpPr>
          <p:nvPr>
            <p:ph type="sldNum" sz="quarter" idx="12"/>
          </p:nvPr>
        </p:nvSpPr>
        <p:spPr>
          <a:xfrm>
            <a:off x="10634135" y="6356350"/>
            <a:ext cx="1530927" cy="365125"/>
          </a:xfrm>
        </p:spPr>
        <p:txBody>
          <a:bodyPr vert="horz" lIns="91440" tIns="45720" rIns="91440" bIns="45720" rtlCol="0" anchor="ctr">
            <a:normAutofit/>
          </a:bodyPr>
          <a:lstStyle/>
          <a:p>
            <a:pPr>
              <a:spcAft>
                <a:spcPts val="600"/>
              </a:spcAft>
            </a:pPr>
            <a:fld id="{4FAB73BC-B049-4115-A692-8D63A059BFB8}" type="slidenum">
              <a:rPr lang="fr-BE" b="1" kern="1200" noProof="0" smtClean="0">
                <a:solidFill>
                  <a:schemeClr val="accent1"/>
                </a:solidFill>
                <a:latin typeface="+mn-lt"/>
                <a:ea typeface="+mn-ea"/>
                <a:cs typeface="+mn-cs"/>
              </a:rPr>
              <a:pPr>
                <a:spcAft>
                  <a:spcPts val="600"/>
                </a:spcAft>
              </a:pPr>
              <a:t>3</a:t>
            </a:fld>
            <a:endParaRPr lang="fr-BE" b="1" kern="1200" noProof="0" dirty="0">
              <a:solidFill>
                <a:schemeClr val="accent1"/>
              </a:solidFill>
              <a:latin typeface="+mn-lt"/>
              <a:ea typeface="+mn-ea"/>
              <a:cs typeface="+mn-cs"/>
            </a:endParaRPr>
          </a:p>
        </p:txBody>
      </p:sp>
      <p:sp>
        <p:nvSpPr>
          <p:cNvPr id="6" name="Espace réservé du texte 2">
            <a:extLst>
              <a:ext uri="{FF2B5EF4-FFF2-40B4-BE49-F238E27FC236}">
                <a16:creationId xmlns:a16="http://schemas.microsoft.com/office/drawing/2014/main" id="{0E75FC73-8311-6B29-411A-166C4FF45163}"/>
              </a:ext>
            </a:extLst>
          </p:cNvPr>
          <p:cNvSpPr>
            <a:spLocks noGrp="1"/>
          </p:cNvSpPr>
          <p:nvPr>
            <p:ph type="body" idx="1"/>
          </p:nvPr>
        </p:nvSpPr>
        <p:spPr>
          <a:xfrm>
            <a:off x="8528703" y="4192621"/>
            <a:ext cx="2925318" cy="1601428"/>
          </a:xfrm>
        </p:spPr>
        <p:txBody>
          <a:bodyPr vert="horz" lIns="91440" tIns="45720" rIns="91440" bIns="45720" rtlCol="0" anchor="t">
            <a:normAutofit fontScale="92500" lnSpcReduction="10000"/>
          </a:bodyPr>
          <a:lstStyle/>
          <a:p>
            <a:pPr algn="ctr"/>
            <a:r>
              <a:rPr lang="fr-BE" sz="1800" noProof="0" dirty="0">
                <a:solidFill>
                  <a:srgbClr val="FFFFFF"/>
                </a:solidFill>
              </a:rPr>
              <a:t>« Favoriser la </a:t>
            </a:r>
            <a:r>
              <a:rPr lang="fr-BE" sz="1800" noProof="0" dirty="0">
                <a:solidFill>
                  <a:srgbClr val="FFFF00"/>
                </a:solidFill>
              </a:rPr>
              <a:t>croissance en humanité </a:t>
            </a:r>
            <a:r>
              <a:rPr lang="fr-BE" sz="1800" noProof="0" dirty="0">
                <a:solidFill>
                  <a:srgbClr val="FFFFFF"/>
                </a:solidFill>
              </a:rPr>
              <a:t>des jeunes en les mettant en situation de confrontation avec l’événement Jésus. » </a:t>
            </a:r>
          </a:p>
          <a:p>
            <a:pPr algn="ctr"/>
            <a:r>
              <a:rPr lang="fr-BE" sz="1800" noProof="0" dirty="0">
                <a:solidFill>
                  <a:srgbClr val="FFFFFF"/>
                </a:solidFill>
              </a:rPr>
              <a:t>(Préface au Programme, p. 3)</a:t>
            </a:r>
          </a:p>
        </p:txBody>
      </p:sp>
    </p:spTree>
    <p:extLst>
      <p:ext uri="{BB962C8B-B14F-4D97-AF65-F5344CB8AC3E}">
        <p14:creationId xmlns:p14="http://schemas.microsoft.com/office/powerpoint/2010/main" val="253553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arn(inVertical)">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8CEFF-5346-0DAB-F0DB-D06FB5523DDD}"/>
              </a:ext>
            </a:extLst>
          </p:cNvPr>
          <p:cNvSpPr>
            <a:spLocks noGrp="1"/>
          </p:cNvSpPr>
          <p:nvPr>
            <p:ph type="title"/>
          </p:nvPr>
        </p:nvSpPr>
        <p:spPr>
          <a:xfrm>
            <a:off x="252919" y="1123837"/>
            <a:ext cx="2947482" cy="4601183"/>
          </a:xfrm>
        </p:spPr>
        <p:txBody>
          <a:bodyPr>
            <a:normAutofit/>
          </a:bodyPr>
          <a:lstStyle/>
          <a:p>
            <a:pPr algn="ctr"/>
            <a:r>
              <a:rPr lang="fr-BE" b="1" dirty="0"/>
              <a:t>I. Cours de religion catholique en Belgique francophone</a:t>
            </a:r>
          </a:p>
        </p:txBody>
      </p:sp>
      <p:sp>
        <p:nvSpPr>
          <p:cNvPr id="4" name="Espace réservé du pied de page 3">
            <a:extLst>
              <a:ext uri="{FF2B5EF4-FFF2-40B4-BE49-F238E27FC236}">
                <a16:creationId xmlns:a16="http://schemas.microsoft.com/office/drawing/2014/main" id="{743E341B-DEE4-F466-BEF4-FA45004786BF}"/>
              </a:ext>
            </a:extLst>
          </p:cNvPr>
          <p:cNvSpPr>
            <a:spLocks noGrp="1"/>
          </p:cNvSpPr>
          <p:nvPr>
            <p:ph type="ftr" sz="quarter" idx="11"/>
          </p:nvPr>
        </p:nvSpPr>
        <p:spPr>
          <a:xfrm>
            <a:off x="3667126" y="6356350"/>
            <a:ext cx="6113660"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6C0E6CB2-3B80-C84A-E58F-DC8CE9098720}"/>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4</a:t>
            </a:fld>
            <a:endParaRPr lang="en-US"/>
          </a:p>
        </p:txBody>
      </p:sp>
      <p:graphicFrame>
        <p:nvGraphicFramePr>
          <p:cNvPr id="7" name="Espace réservé du contenu 2">
            <a:extLst>
              <a:ext uri="{FF2B5EF4-FFF2-40B4-BE49-F238E27FC236}">
                <a16:creationId xmlns:a16="http://schemas.microsoft.com/office/drawing/2014/main" id="{735E87B9-A426-44D1-0747-6BAD36189958}"/>
              </a:ext>
            </a:extLst>
          </p:cNvPr>
          <p:cNvGraphicFramePr>
            <a:graphicFrameLocks noGrp="1"/>
          </p:cNvGraphicFramePr>
          <p:nvPr>
            <p:ph idx="1"/>
            <p:extLst>
              <p:ext uri="{D42A27DB-BD31-4B8C-83A1-F6EECF244321}">
                <p14:modId xmlns:p14="http://schemas.microsoft.com/office/powerpoint/2010/main" val="635158213"/>
              </p:ext>
            </p:extLst>
          </p:nvPr>
        </p:nvGraphicFramePr>
        <p:xfrm>
          <a:off x="3759896" y="885459"/>
          <a:ext cx="7728267" cy="5087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800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EC618D-4077-BD4D-6C41-2F8C8B390471}"/>
              </a:ext>
            </a:extLst>
          </p:cNvPr>
          <p:cNvSpPr>
            <a:spLocks noGrp="1"/>
          </p:cNvSpPr>
          <p:nvPr>
            <p:ph type="title"/>
          </p:nvPr>
        </p:nvSpPr>
        <p:spPr/>
        <p:txBody>
          <a:bodyPr/>
          <a:lstStyle/>
          <a:p>
            <a:pPr algn="ctr"/>
            <a:r>
              <a:rPr lang="fr-BE" b="1"/>
              <a:t>I. Cours de religion catholique en Belgique francophone</a:t>
            </a:r>
            <a:endParaRPr lang="fr-BE" dirty="0"/>
          </a:p>
        </p:txBody>
      </p:sp>
      <p:graphicFrame>
        <p:nvGraphicFramePr>
          <p:cNvPr id="7" name="Espace réservé du contenu 2">
            <a:extLst>
              <a:ext uri="{FF2B5EF4-FFF2-40B4-BE49-F238E27FC236}">
                <a16:creationId xmlns:a16="http://schemas.microsoft.com/office/drawing/2014/main" id="{E26DD521-AD49-FEF3-AF49-B724534D6836}"/>
              </a:ext>
            </a:extLst>
          </p:cNvPr>
          <p:cNvGraphicFramePr>
            <a:graphicFrameLocks noGrp="1"/>
          </p:cNvGraphicFramePr>
          <p:nvPr>
            <p:ph idx="1"/>
            <p:extLst>
              <p:ext uri="{D42A27DB-BD31-4B8C-83A1-F6EECF244321}">
                <p14:modId xmlns:p14="http://schemas.microsoft.com/office/powerpoint/2010/main" val="2236955928"/>
              </p:ext>
            </p:extLst>
          </p:nvPr>
        </p:nvGraphicFramePr>
        <p:xfrm>
          <a:off x="3869268" y="864108"/>
          <a:ext cx="7315200" cy="512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pied de page 3">
            <a:extLst>
              <a:ext uri="{FF2B5EF4-FFF2-40B4-BE49-F238E27FC236}">
                <a16:creationId xmlns:a16="http://schemas.microsoft.com/office/drawing/2014/main" id="{EAD62E37-45C3-932D-E7B5-C3EA32C22584}"/>
              </a:ext>
            </a:extLst>
          </p:cNvPr>
          <p:cNvSpPr>
            <a:spLocks noGrp="1"/>
          </p:cNvSpPr>
          <p:nvPr>
            <p:ph type="ftr" sz="quarter" idx="11"/>
          </p:nvPr>
        </p:nvSpPr>
        <p:spPr/>
        <p:txBody>
          <a:bodyPr/>
          <a:lstStyle/>
          <a:p>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D52D6F13-BF70-E090-ED5F-7354A876DEB5}"/>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1258228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2" name="Rectangle 11">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useBgFill="1">
        <p:nvSpPr>
          <p:cNvPr id="14" name="Rectangle 13">
            <a:extLst>
              <a:ext uri="{FF2B5EF4-FFF2-40B4-BE49-F238E27FC236}">
                <a16:creationId xmlns:a16="http://schemas.microsoft.com/office/drawing/2014/main" id="{2F4AD318-2FB6-4C6E-931E-58E404FA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noProof="0" dirty="0"/>
          </a:p>
        </p:txBody>
      </p:sp>
      <p:sp>
        <p:nvSpPr>
          <p:cNvPr id="16" name="Freeform: Shape 15">
            <a:extLst>
              <a:ext uri="{FF2B5EF4-FFF2-40B4-BE49-F238E27FC236}">
                <a16:creationId xmlns:a16="http://schemas.microsoft.com/office/drawing/2014/main" id="{1A118E35-1CBF-4863-8497-F4DF1A166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18" name="Freeform: Shape 17">
            <a:extLst>
              <a:ext uri="{FF2B5EF4-FFF2-40B4-BE49-F238E27FC236}">
                <a16:creationId xmlns:a16="http://schemas.microsoft.com/office/drawing/2014/main" id="{6E187274-5DC2-4BE0-AF99-925D6D973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noProof="0" dirty="0"/>
          </a:p>
        </p:txBody>
      </p:sp>
      <p:sp>
        <p:nvSpPr>
          <p:cNvPr id="2" name="Titre 1">
            <a:extLst>
              <a:ext uri="{FF2B5EF4-FFF2-40B4-BE49-F238E27FC236}">
                <a16:creationId xmlns:a16="http://schemas.microsoft.com/office/drawing/2014/main" id="{9949EF7B-F615-A848-DCB0-E9EC1DA94268}"/>
              </a:ext>
            </a:extLst>
          </p:cNvPr>
          <p:cNvSpPr>
            <a:spLocks noGrp="1"/>
          </p:cNvSpPr>
          <p:nvPr>
            <p:ph type="title"/>
          </p:nvPr>
        </p:nvSpPr>
        <p:spPr>
          <a:xfrm>
            <a:off x="1069849" y="1298448"/>
            <a:ext cx="7056444" cy="2130552"/>
          </a:xfrm>
        </p:spPr>
        <p:txBody>
          <a:bodyPr vert="horz" lIns="91440" tIns="45720" rIns="91440" bIns="45720" rtlCol="0" anchor="b">
            <a:normAutofit fontScale="90000"/>
          </a:bodyPr>
          <a:lstStyle/>
          <a:p>
            <a:r>
              <a:rPr lang="fr-BE" sz="5000" noProof="0" dirty="0">
                <a:solidFill>
                  <a:schemeClr val="accent1"/>
                </a:solidFill>
              </a:rPr>
              <a:t>II. Programme</a:t>
            </a:r>
            <a:br>
              <a:rPr lang="fr-BE" sz="5000" noProof="0" dirty="0">
                <a:solidFill>
                  <a:schemeClr val="accent1"/>
                </a:solidFill>
              </a:rPr>
            </a:br>
            <a:br>
              <a:rPr lang="fr-BE" sz="5000" noProof="0" dirty="0">
                <a:solidFill>
                  <a:schemeClr val="accent1"/>
                </a:solidFill>
              </a:rPr>
            </a:br>
            <a:endParaRPr lang="fr-BE" sz="5000" noProof="0" dirty="0">
              <a:solidFill>
                <a:schemeClr val="accent1"/>
              </a:solidFill>
            </a:endParaRPr>
          </a:p>
        </p:txBody>
      </p:sp>
      <p:sp>
        <p:nvSpPr>
          <p:cNvPr id="3" name="Espace réservé du texte 2">
            <a:extLst>
              <a:ext uri="{FF2B5EF4-FFF2-40B4-BE49-F238E27FC236}">
                <a16:creationId xmlns:a16="http://schemas.microsoft.com/office/drawing/2014/main" id="{060B0BD0-37DD-4778-24A0-7AC66D280A0D}"/>
              </a:ext>
            </a:extLst>
          </p:cNvPr>
          <p:cNvSpPr>
            <a:spLocks noGrp="1"/>
          </p:cNvSpPr>
          <p:nvPr>
            <p:ph type="body" idx="1"/>
          </p:nvPr>
        </p:nvSpPr>
        <p:spPr>
          <a:xfrm>
            <a:off x="8528702" y="3922295"/>
            <a:ext cx="3021621" cy="1871753"/>
          </a:xfrm>
        </p:spPr>
        <p:txBody>
          <a:bodyPr vert="horz" lIns="91440" tIns="45720" rIns="91440" bIns="45720" rtlCol="0" anchor="t">
            <a:normAutofit fontScale="85000" lnSpcReduction="10000"/>
          </a:bodyPr>
          <a:lstStyle/>
          <a:p>
            <a:pPr algn="ctr"/>
            <a:r>
              <a:rPr lang="fr-BE" sz="1800" dirty="0">
                <a:solidFill>
                  <a:srgbClr val="FFFFFF"/>
                </a:solidFill>
              </a:rPr>
              <a:t>« Ainsi, dans un mouvement de </a:t>
            </a:r>
            <a:r>
              <a:rPr lang="fr-BE" sz="1800" dirty="0">
                <a:solidFill>
                  <a:srgbClr val="FFFF00"/>
                </a:solidFill>
              </a:rPr>
              <a:t>confrontation</a:t>
            </a:r>
            <a:r>
              <a:rPr lang="fr-BE" sz="1800" dirty="0">
                <a:solidFill>
                  <a:srgbClr val="FFFFFF"/>
                </a:solidFill>
              </a:rPr>
              <a:t>, d’interpellation et de dialogue entre culture et foi chrétienne, dans une </a:t>
            </a:r>
            <a:r>
              <a:rPr lang="fr-BE" sz="1800" dirty="0">
                <a:solidFill>
                  <a:srgbClr val="FFFF00"/>
                </a:solidFill>
              </a:rPr>
              <a:t>dynamique de questionnement résolument ouvert</a:t>
            </a:r>
            <a:r>
              <a:rPr lang="fr-BE" sz="1800" dirty="0">
                <a:solidFill>
                  <a:srgbClr val="FFFFFF"/>
                </a:solidFill>
              </a:rPr>
              <a:t>, surgit du </a:t>
            </a:r>
            <a:r>
              <a:rPr lang="fr-BE" sz="1800" dirty="0">
                <a:solidFill>
                  <a:srgbClr val="FFFF00"/>
                </a:solidFill>
              </a:rPr>
              <a:t>sens </a:t>
            </a:r>
            <a:r>
              <a:rPr lang="fr-BE" sz="1800" dirty="0">
                <a:solidFill>
                  <a:srgbClr val="FFFFFF"/>
                </a:solidFill>
              </a:rPr>
              <a:t>éprouvé comme chemin de croissance et de structuration. » (Programme, p. 14)</a:t>
            </a:r>
            <a:endParaRPr lang="fr-BE" sz="1800" noProof="0" dirty="0">
              <a:solidFill>
                <a:srgbClr val="FFFFFF"/>
              </a:solidFill>
            </a:endParaRPr>
          </a:p>
        </p:txBody>
      </p:sp>
      <p:sp>
        <p:nvSpPr>
          <p:cNvPr id="4" name="Espace réservé du pied de page 3">
            <a:extLst>
              <a:ext uri="{FF2B5EF4-FFF2-40B4-BE49-F238E27FC236}">
                <a16:creationId xmlns:a16="http://schemas.microsoft.com/office/drawing/2014/main" id="{CD6F4E4E-2BDD-5C17-8191-76217CD78EA5}"/>
              </a:ext>
            </a:extLst>
          </p:cNvPr>
          <p:cNvSpPr>
            <a:spLocks noGrp="1"/>
          </p:cNvSpPr>
          <p:nvPr>
            <p:ph type="ftr" sz="quarter" idx="11"/>
          </p:nvPr>
        </p:nvSpPr>
        <p:spPr>
          <a:xfrm>
            <a:off x="3869268" y="6356350"/>
            <a:ext cx="5911517" cy="365125"/>
          </a:xfrm>
        </p:spPr>
        <p:txBody>
          <a:bodyPr vert="horz" lIns="91440" tIns="45720" rIns="91440" bIns="45720" rtlCol="0" anchor="ctr">
            <a:normAutofit/>
          </a:bodyPr>
          <a:lstStyle/>
          <a:p>
            <a:pPr>
              <a:spcAft>
                <a:spcPts val="600"/>
              </a:spcAft>
            </a:pPr>
            <a:r>
              <a:rPr lang="fr-BE" noProof="0" dirty="0"/>
              <a:t>Geoffrey Legrand – Lire et étudier (avec) la Bible en langue française </a:t>
            </a:r>
            <a:r>
              <a:rPr lang="fr-BE" dirty="0"/>
              <a:t>(Metz, 21/03/2025)</a:t>
            </a:r>
            <a:endParaRPr lang="fr-BE" noProof="0" dirty="0"/>
          </a:p>
        </p:txBody>
      </p:sp>
      <p:sp>
        <p:nvSpPr>
          <p:cNvPr id="5" name="Espace réservé du numéro de diapositive 4">
            <a:extLst>
              <a:ext uri="{FF2B5EF4-FFF2-40B4-BE49-F238E27FC236}">
                <a16:creationId xmlns:a16="http://schemas.microsoft.com/office/drawing/2014/main" id="{866F8B72-3E07-39F5-2FE7-DC3268AAC874}"/>
              </a:ext>
            </a:extLst>
          </p:cNvPr>
          <p:cNvSpPr>
            <a:spLocks noGrp="1"/>
          </p:cNvSpPr>
          <p:nvPr>
            <p:ph type="sldNum" sz="quarter" idx="12"/>
          </p:nvPr>
        </p:nvSpPr>
        <p:spPr>
          <a:xfrm>
            <a:off x="10634135" y="6356350"/>
            <a:ext cx="1530927" cy="365125"/>
          </a:xfrm>
        </p:spPr>
        <p:txBody>
          <a:bodyPr vert="horz" lIns="91440" tIns="45720" rIns="91440" bIns="45720" rtlCol="0" anchor="ctr">
            <a:normAutofit/>
          </a:bodyPr>
          <a:lstStyle/>
          <a:p>
            <a:pPr>
              <a:spcAft>
                <a:spcPts val="600"/>
              </a:spcAft>
            </a:pPr>
            <a:fld id="{4FAB73BC-B049-4115-A692-8D63A059BFB8}" type="slidenum">
              <a:rPr lang="fr-BE" b="1" kern="1200" noProof="0" smtClean="0">
                <a:solidFill>
                  <a:schemeClr val="accent1"/>
                </a:solidFill>
                <a:latin typeface="+mn-lt"/>
                <a:ea typeface="+mn-ea"/>
                <a:cs typeface="+mn-cs"/>
              </a:rPr>
              <a:pPr>
                <a:spcAft>
                  <a:spcPts val="600"/>
                </a:spcAft>
              </a:pPr>
              <a:t>6</a:t>
            </a:fld>
            <a:endParaRPr lang="fr-BE" b="1" kern="1200" noProof="0" dirty="0">
              <a:solidFill>
                <a:schemeClr val="accent1"/>
              </a:solidFill>
              <a:latin typeface="+mn-lt"/>
              <a:ea typeface="+mn-ea"/>
              <a:cs typeface="+mn-cs"/>
            </a:endParaRPr>
          </a:p>
        </p:txBody>
      </p:sp>
    </p:spTree>
    <p:extLst>
      <p:ext uri="{BB962C8B-B14F-4D97-AF65-F5344CB8AC3E}">
        <p14:creationId xmlns:p14="http://schemas.microsoft.com/office/powerpoint/2010/main" val="386337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B1EA695-E9E0-4AA9-88C1-F2CA375AFA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9599"/>
            <a:ext cx="7052486" cy="5334001"/>
          </a:xfrm>
          <a:prstGeom prst="rect">
            <a:avLst/>
          </a:prstGeom>
          <a:solidFill>
            <a:srgbClr val="66883D"/>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2" name="Titre 1">
            <a:extLst>
              <a:ext uri="{FF2B5EF4-FFF2-40B4-BE49-F238E27FC236}">
                <a16:creationId xmlns:a16="http://schemas.microsoft.com/office/drawing/2014/main" id="{FF8F9ECA-F782-13A9-D658-7B557E57D328}"/>
              </a:ext>
            </a:extLst>
          </p:cNvPr>
          <p:cNvSpPr>
            <a:spLocks noGrp="1"/>
          </p:cNvSpPr>
          <p:nvPr>
            <p:ph type="title"/>
          </p:nvPr>
        </p:nvSpPr>
        <p:spPr>
          <a:xfrm>
            <a:off x="289248" y="1123837"/>
            <a:ext cx="6451110" cy="1255469"/>
          </a:xfrm>
        </p:spPr>
        <p:txBody>
          <a:bodyPr>
            <a:normAutofit/>
          </a:bodyPr>
          <a:lstStyle/>
          <a:p>
            <a:r>
              <a:rPr lang="fr-BE" b="1" dirty="0"/>
              <a:t>II. Programme</a:t>
            </a:r>
          </a:p>
        </p:txBody>
      </p:sp>
      <p:sp>
        <p:nvSpPr>
          <p:cNvPr id="7" name="Espace réservé du contenu 6">
            <a:extLst>
              <a:ext uri="{FF2B5EF4-FFF2-40B4-BE49-F238E27FC236}">
                <a16:creationId xmlns:a16="http://schemas.microsoft.com/office/drawing/2014/main" id="{FF169E5E-3F39-550D-8952-A46B99D48093}"/>
              </a:ext>
            </a:extLst>
          </p:cNvPr>
          <p:cNvSpPr>
            <a:spLocks noGrp="1"/>
          </p:cNvSpPr>
          <p:nvPr>
            <p:ph idx="1"/>
          </p:nvPr>
        </p:nvSpPr>
        <p:spPr>
          <a:xfrm>
            <a:off x="289248" y="2510395"/>
            <a:ext cx="6451109" cy="3274586"/>
          </a:xfrm>
        </p:spPr>
        <p:txBody>
          <a:bodyPr anchor="t">
            <a:normAutofit/>
          </a:bodyPr>
          <a:lstStyle/>
          <a:p>
            <a:pPr>
              <a:buClr>
                <a:srgbClr val="EFF62C"/>
              </a:buClr>
            </a:pPr>
            <a:r>
              <a:rPr lang="fr-BE" dirty="0">
                <a:solidFill>
                  <a:srgbClr val="FFFFFF"/>
                </a:solidFill>
              </a:rPr>
              <a:t>5 Compétences Terminales (CT)</a:t>
            </a:r>
          </a:p>
          <a:p>
            <a:pPr marL="0" indent="0">
              <a:buClr>
                <a:srgbClr val="EFF62C"/>
              </a:buClr>
              <a:buNone/>
            </a:pPr>
            <a:endParaRPr lang="fr-BE" dirty="0">
              <a:solidFill>
                <a:srgbClr val="FFFFFF"/>
              </a:solidFill>
            </a:endParaRPr>
          </a:p>
          <a:p>
            <a:pPr>
              <a:buClr>
                <a:srgbClr val="EFF62C"/>
              </a:buClr>
            </a:pPr>
            <a:r>
              <a:rPr lang="fr-BE" dirty="0">
                <a:solidFill>
                  <a:srgbClr val="FFFFFF"/>
                </a:solidFill>
              </a:rPr>
              <a:t>3 types de Compétences Transversales (</a:t>
            </a:r>
            <a:r>
              <a:rPr lang="fr-BE" dirty="0" err="1">
                <a:solidFill>
                  <a:srgbClr val="FFFFFF"/>
                </a:solidFill>
              </a:rPr>
              <a:t>CTr</a:t>
            </a:r>
            <a:r>
              <a:rPr lang="fr-BE" dirty="0">
                <a:solidFill>
                  <a:srgbClr val="FFFFFF"/>
                </a:solidFill>
              </a:rPr>
              <a:t>)</a:t>
            </a:r>
          </a:p>
          <a:p>
            <a:pPr marL="0" indent="0">
              <a:buClr>
                <a:srgbClr val="EFF62C"/>
              </a:buClr>
              <a:buNone/>
            </a:pPr>
            <a:endParaRPr lang="fr-BE" dirty="0">
              <a:solidFill>
                <a:srgbClr val="FFFFFF"/>
              </a:solidFill>
            </a:endParaRPr>
          </a:p>
          <a:p>
            <a:pPr>
              <a:buClr>
                <a:srgbClr val="EFF62C"/>
              </a:buClr>
            </a:pPr>
            <a:r>
              <a:rPr lang="fr-BE" dirty="0">
                <a:solidFill>
                  <a:srgbClr val="FFFFFF"/>
                </a:solidFill>
              </a:rPr>
              <a:t>11 Compétences Disciplinaires (CD)</a:t>
            </a:r>
          </a:p>
          <a:p>
            <a:pPr lvl="1">
              <a:buClr>
                <a:srgbClr val="EFF62C"/>
              </a:buClr>
            </a:pPr>
            <a:r>
              <a:rPr lang="fr-BE" dirty="0">
                <a:solidFill>
                  <a:srgbClr val="FFFF00"/>
                </a:solidFill>
              </a:rPr>
              <a:t>CD 1 : « Lire et analyser les textes bibliques »</a:t>
            </a:r>
          </a:p>
          <a:p>
            <a:pPr marL="0" indent="0">
              <a:buClr>
                <a:srgbClr val="EFF62C"/>
              </a:buClr>
              <a:buNone/>
            </a:pPr>
            <a:endParaRPr lang="fr-BE" dirty="0">
              <a:solidFill>
                <a:srgbClr val="FFFFFF"/>
              </a:solidFill>
            </a:endParaRPr>
          </a:p>
          <a:p>
            <a:pPr>
              <a:buClr>
                <a:srgbClr val="EFF62C"/>
              </a:buClr>
            </a:pPr>
            <a:endParaRPr lang="fr-BE" dirty="0">
              <a:solidFill>
                <a:srgbClr val="FFFFFF"/>
              </a:solidFill>
            </a:endParaRPr>
          </a:p>
        </p:txBody>
      </p:sp>
      <p:pic>
        <p:nvPicPr>
          <p:cNvPr id="9" name="Picture 4" descr="Arbre cours religion">
            <a:extLst>
              <a:ext uri="{FF2B5EF4-FFF2-40B4-BE49-F238E27FC236}">
                <a16:creationId xmlns:a16="http://schemas.microsoft.com/office/drawing/2014/main" id="{1FD89A87-DD7F-7BA6-59C7-94FA5631B9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266" r="5170" b="8527"/>
          <a:stretch/>
        </p:blipFill>
        <p:spPr>
          <a:xfrm>
            <a:off x="7564726" y="759599"/>
            <a:ext cx="3754721" cy="5330650"/>
          </a:xfrm>
          <a:prstGeom prst="rect">
            <a:avLst/>
          </a:prstGeom>
        </p:spPr>
      </p:pic>
      <p:sp>
        <p:nvSpPr>
          <p:cNvPr id="4" name="Espace réservé du pied de page 3">
            <a:extLst>
              <a:ext uri="{FF2B5EF4-FFF2-40B4-BE49-F238E27FC236}">
                <a16:creationId xmlns:a16="http://schemas.microsoft.com/office/drawing/2014/main" id="{6D272EE1-1232-4675-3D57-A6EAE9F1A70F}"/>
              </a:ext>
            </a:extLst>
          </p:cNvPr>
          <p:cNvSpPr>
            <a:spLocks noGrp="1"/>
          </p:cNvSpPr>
          <p:nvPr>
            <p:ph type="ftr" sz="quarter" idx="11"/>
          </p:nvPr>
        </p:nvSpPr>
        <p:spPr>
          <a:xfrm>
            <a:off x="3869268" y="6356350"/>
            <a:ext cx="5911517"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3FA59970-302C-F65C-CF61-C212E5A16A88}"/>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solidFill>
                  <a:srgbClr val="66883D"/>
                </a:solidFill>
              </a:rPr>
              <a:pPr>
                <a:spcAft>
                  <a:spcPts val="600"/>
                </a:spcAft>
              </a:pPr>
              <a:t>7</a:t>
            </a:fld>
            <a:endParaRPr lang="en-US">
              <a:solidFill>
                <a:srgbClr val="66883D"/>
              </a:solidFill>
            </a:endParaRPr>
          </a:p>
        </p:txBody>
      </p:sp>
    </p:spTree>
    <p:extLst>
      <p:ext uri="{BB962C8B-B14F-4D97-AF65-F5344CB8AC3E}">
        <p14:creationId xmlns:p14="http://schemas.microsoft.com/office/powerpoint/2010/main" val="1012090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482321-A48E-01A2-AEA9-CD448CA970F8}"/>
              </a:ext>
            </a:extLst>
          </p:cNvPr>
          <p:cNvSpPr>
            <a:spLocks noGrp="1"/>
          </p:cNvSpPr>
          <p:nvPr>
            <p:ph type="title"/>
          </p:nvPr>
        </p:nvSpPr>
        <p:spPr/>
        <p:txBody>
          <a:bodyPr/>
          <a:lstStyle/>
          <a:p>
            <a:r>
              <a:rPr lang="fr-BE" dirty="0"/>
              <a:t>II. Programme</a:t>
            </a:r>
          </a:p>
        </p:txBody>
      </p:sp>
      <p:sp>
        <p:nvSpPr>
          <p:cNvPr id="3" name="Espace réservé du contenu 2">
            <a:extLst>
              <a:ext uri="{FF2B5EF4-FFF2-40B4-BE49-F238E27FC236}">
                <a16:creationId xmlns:a16="http://schemas.microsoft.com/office/drawing/2014/main" id="{C1496164-57EC-9874-E521-7964A6B81955}"/>
              </a:ext>
            </a:extLst>
          </p:cNvPr>
          <p:cNvSpPr>
            <a:spLocks noGrp="1"/>
          </p:cNvSpPr>
          <p:nvPr>
            <p:ph idx="1"/>
          </p:nvPr>
        </p:nvSpPr>
        <p:spPr/>
        <p:txBody>
          <a:bodyPr/>
          <a:lstStyle/>
          <a:p>
            <a:r>
              <a:rPr lang="fr-BE" b="1" dirty="0"/>
              <a:t>CD 1. Programme, p. 16 </a:t>
            </a:r>
            <a:r>
              <a:rPr lang="fr-BE" dirty="0"/>
              <a:t>: </a:t>
            </a:r>
          </a:p>
          <a:p>
            <a:pPr algn="just"/>
            <a:r>
              <a:rPr lang="fr-BE" dirty="0"/>
              <a:t>« Il ne suffit pas d’ouvrir la Bible pour la comprendre. Pour aller au-delà d’une lecture spontanée – même si celle-ci peut-être un point de départ – et éviter une lecture fondamentaliste (qui prend le texte au pied de la lettre) ou anecdotique, les élèves doivent être capables de </a:t>
            </a:r>
            <a:r>
              <a:rPr lang="fr-BE" dirty="0">
                <a:solidFill>
                  <a:srgbClr val="00B0F0"/>
                </a:solidFill>
              </a:rPr>
              <a:t>lire et analyser </a:t>
            </a:r>
            <a:r>
              <a:rPr lang="fr-BE" dirty="0"/>
              <a:t>un texte biblique. </a:t>
            </a:r>
            <a:r>
              <a:rPr lang="fr-BE" dirty="0">
                <a:solidFill>
                  <a:srgbClr val="00B0F0"/>
                </a:solidFill>
              </a:rPr>
              <a:t>Pour entrer dans l’intelligence des textes bibliques et les faire résonner aujourd’hui, ils utiliseront des instruments d’analyse permettant notamment de situer le texte dans son contexte, d’en préciser le genre littéraire, de dégager la théologie qui s’exprime.</a:t>
            </a:r>
            <a:r>
              <a:rPr lang="fr-BE" dirty="0"/>
              <a:t> »</a:t>
            </a:r>
          </a:p>
          <a:p>
            <a:pPr algn="just"/>
            <a:r>
              <a:rPr lang="fr-BE" dirty="0"/>
              <a:t>« Pour cela, on utilisera, de façon variée et adaptée au niveau des élèves, </a:t>
            </a:r>
            <a:r>
              <a:rPr lang="fr-BE" dirty="0">
                <a:solidFill>
                  <a:srgbClr val="00B0F0"/>
                </a:solidFill>
              </a:rPr>
              <a:t>diverses méthodes </a:t>
            </a:r>
            <a:r>
              <a:rPr lang="fr-BE" dirty="0"/>
              <a:t>qui ont chacune leur richesse : aucune ne dit tout le sens du texte. La lecture de celui-ci ne peut que s’enrichir en se nourrissant d’une manière ou d’une autre de ce </a:t>
            </a:r>
            <a:r>
              <a:rPr lang="fr-BE" dirty="0">
                <a:solidFill>
                  <a:srgbClr val="00B0F0"/>
                </a:solidFill>
              </a:rPr>
              <a:t>travail de mise à distance </a:t>
            </a:r>
            <a:r>
              <a:rPr lang="fr-BE" dirty="0"/>
              <a:t>qui respecte </a:t>
            </a:r>
            <a:r>
              <a:rPr lang="fr-BE" dirty="0">
                <a:solidFill>
                  <a:srgbClr val="00B0F0"/>
                </a:solidFill>
              </a:rPr>
              <a:t>l’altérité du texte</a:t>
            </a:r>
            <a:r>
              <a:rPr lang="fr-BE" dirty="0"/>
              <a:t>. »</a:t>
            </a:r>
          </a:p>
        </p:txBody>
      </p:sp>
      <p:sp>
        <p:nvSpPr>
          <p:cNvPr id="4" name="Espace réservé du pied de page 3">
            <a:extLst>
              <a:ext uri="{FF2B5EF4-FFF2-40B4-BE49-F238E27FC236}">
                <a16:creationId xmlns:a16="http://schemas.microsoft.com/office/drawing/2014/main" id="{B9EA8F9F-28B6-6B76-B8EE-7A989C0909CD}"/>
              </a:ext>
            </a:extLst>
          </p:cNvPr>
          <p:cNvSpPr>
            <a:spLocks noGrp="1"/>
          </p:cNvSpPr>
          <p:nvPr>
            <p:ph type="ftr" sz="quarter" idx="11"/>
          </p:nvPr>
        </p:nvSpPr>
        <p:spPr/>
        <p:txBody>
          <a:bodyPr/>
          <a:lstStyle/>
          <a:p>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F85239C1-27EC-84D2-5728-0E3175783D5E}"/>
              </a:ext>
            </a:extLst>
          </p:cNvPr>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3484765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re 1">
            <a:extLst>
              <a:ext uri="{FF2B5EF4-FFF2-40B4-BE49-F238E27FC236}">
                <a16:creationId xmlns:a16="http://schemas.microsoft.com/office/drawing/2014/main" id="{AABD50B2-208D-95FF-B8E3-E81C29E8C980}"/>
              </a:ext>
            </a:extLst>
          </p:cNvPr>
          <p:cNvSpPr>
            <a:spLocks noGrp="1"/>
          </p:cNvSpPr>
          <p:nvPr>
            <p:ph type="title"/>
          </p:nvPr>
        </p:nvSpPr>
        <p:spPr>
          <a:xfrm>
            <a:off x="1600754" y="1087374"/>
            <a:ext cx="8983489" cy="1000978"/>
          </a:xfrm>
        </p:spPr>
        <p:txBody>
          <a:bodyPr>
            <a:normAutofit/>
          </a:bodyPr>
          <a:lstStyle/>
          <a:p>
            <a:r>
              <a:rPr lang="fr-BE" b="1" dirty="0"/>
              <a:t>II</a:t>
            </a:r>
            <a:r>
              <a:rPr lang="fr-BE" dirty="0"/>
              <a:t>. </a:t>
            </a:r>
            <a:r>
              <a:rPr lang="fr-BE" b="1" dirty="0"/>
              <a:t>Programme</a:t>
            </a:r>
          </a:p>
        </p:txBody>
      </p:sp>
      <p:sp>
        <p:nvSpPr>
          <p:cNvPr id="14" name="Rectangle 13">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16" name="Rectangle 15">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BE"/>
          </a:p>
        </p:txBody>
      </p:sp>
      <p:sp>
        <p:nvSpPr>
          <p:cNvPr id="18" name="Rectangle 17">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Espace réservé du contenu 2">
            <a:extLst>
              <a:ext uri="{FF2B5EF4-FFF2-40B4-BE49-F238E27FC236}">
                <a16:creationId xmlns:a16="http://schemas.microsoft.com/office/drawing/2014/main" id="{FFB45C3D-3636-0234-7D30-66D55BB325BD}"/>
              </a:ext>
            </a:extLst>
          </p:cNvPr>
          <p:cNvSpPr>
            <a:spLocks noGrp="1"/>
          </p:cNvSpPr>
          <p:nvPr>
            <p:ph idx="1"/>
          </p:nvPr>
        </p:nvSpPr>
        <p:spPr>
          <a:xfrm>
            <a:off x="1600753" y="2535446"/>
            <a:ext cx="8983489" cy="3554457"/>
          </a:xfrm>
        </p:spPr>
        <p:txBody>
          <a:bodyPr>
            <a:normAutofit/>
          </a:bodyPr>
          <a:lstStyle/>
          <a:p>
            <a:r>
              <a:rPr lang="fr-BE" sz="2400" b="1" u="sng" dirty="0">
                <a:solidFill>
                  <a:schemeClr val="tx1"/>
                </a:solidFill>
              </a:rPr>
              <a:t>CD1</a:t>
            </a:r>
            <a:r>
              <a:rPr lang="fr-BE" sz="2400" b="1" dirty="0">
                <a:solidFill>
                  <a:schemeClr val="tx1"/>
                </a:solidFill>
              </a:rPr>
              <a:t>. </a:t>
            </a:r>
            <a:r>
              <a:rPr lang="fr-BE" sz="2400" b="1" u="sng" dirty="0">
                <a:solidFill>
                  <a:schemeClr val="tx1"/>
                </a:solidFill>
              </a:rPr>
              <a:t>Méthodes de lecture et d’analyse (Programme, p. 16-17)</a:t>
            </a:r>
          </a:p>
          <a:p>
            <a:endParaRPr lang="fr-BE" b="1" dirty="0">
              <a:solidFill>
                <a:schemeClr val="tx1"/>
              </a:solidFill>
            </a:endParaRPr>
          </a:p>
          <a:p>
            <a:pPr lvl="1"/>
            <a:r>
              <a:rPr lang="fr-BE" sz="2000" b="1" dirty="0">
                <a:solidFill>
                  <a:schemeClr val="tx1"/>
                </a:solidFill>
              </a:rPr>
              <a:t>historico-critique</a:t>
            </a:r>
          </a:p>
          <a:p>
            <a:pPr lvl="1"/>
            <a:r>
              <a:rPr lang="fr-BE" sz="2000" b="1" dirty="0">
                <a:solidFill>
                  <a:schemeClr val="tx1"/>
                </a:solidFill>
              </a:rPr>
              <a:t>littéraire</a:t>
            </a:r>
          </a:p>
          <a:p>
            <a:pPr lvl="2"/>
            <a:r>
              <a:rPr lang="fr-BE" b="1" dirty="0">
                <a:solidFill>
                  <a:schemeClr val="tx1"/>
                </a:solidFill>
              </a:rPr>
              <a:t> rhétorique, narrative, sémiotique et structurale</a:t>
            </a:r>
          </a:p>
          <a:p>
            <a:pPr lvl="1"/>
            <a:r>
              <a:rPr lang="fr-BE" sz="2000" b="1" dirty="0">
                <a:solidFill>
                  <a:schemeClr val="tx1"/>
                </a:solidFill>
              </a:rPr>
              <a:t>des sciences humaines</a:t>
            </a:r>
          </a:p>
          <a:p>
            <a:pPr lvl="2"/>
            <a:r>
              <a:rPr lang="fr-BE" b="1" dirty="0">
                <a:solidFill>
                  <a:schemeClr val="tx1"/>
                </a:solidFill>
              </a:rPr>
              <a:t>sociologique ; psychologique et psychanalytique</a:t>
            </a:r>
          </a:p>
          <a:p>
            <a:pPr lvl="1"/>
            <a:r>
              <a:rPr lang="fr-BE" sz="2000" b="1" dirty="0">
                <a:solidFill>
                  <a:schemeClr val="tx1"/>
                </a:solidFill>
              </a:rPr>
              <a:t>contextuelle</a:t>
            </a:r>
          </a:p>
          <a:p>
            <a:pPr lvl="2"/>
            <a:r>
              <a:rPr lang="fr-BE" b="1" dirty="0">
                <a:solidFill>
                  <a:schemeClr val="tx1"/>
                </a:solidFill>
              </a:rPr>
              <a:t>libérationniste, féministe, etc.</a:t>
            </a:r>
          </a:p>
        </p:txBody>
      </p:sp>
      <p:sp>
        <p:nvSpPr>
          <p:cNvPr id="4" name="Espace réservé du pied de page 3">
            <a:extLst>
              <a:ext uri="{FF2B5EF4-FFF2-40B4-BE49-F238E27FC236}">
                <a16:creationId xmlns:a16="http://schemas.microsoft.com/office/drawing/2014/main" id="{391D58F1-2CB1-B0D2-0A1C-2F84DBB2B51A}"/>
              </a:ext>
            </a:extLst>
          </p:cNvPr>
          <p:cNvSpPr>
            <a:spLocks noGrp="1"/>
          </p:cNvSpPr>
          <p:nvPr>
            <p:ph type="ftr" sz="quarter" idx="11"/>
          </p:nvPr>
        </p:nvSpPr>
        <p:spPr>
          <a:xfrm>
            <a:off x="3869268" y="6356350"/>
            <a:ext cx="5911517" cy="365125"/>
          </a:xfrm>
        </p:spPr>
        <p:txBody>
          <a:bodyPr>
            <a:normAutofit/>
          </a:bodyPr>
          <a:lstStyle/>
          <a:p>
            <a:pPr>
              <a:spcAft>
                <a:spcPts val="600"/>
              </a:spcAft>
            </a:pPr>
            <a:r>
              <a:rPr lang="fr-FR" dirty="0"/>
              <a:t>Geoffrey Legrand – Lire et étudier (avec) la Bible en langue française </a:t>
            </a:r>
            <a:r>
              <a:rPr lang="fr-BE" dirty="0"/>
              <a:t>(Metz, 21/03/2025)</a:t>
            </a:r>
            <a:endParaRPr lang="en-US" dirty="0"/>
          </a:p>
        </p:txBody>
      </p:sp>
      <p:sp>
        <p:nvSpPr>
          <p:cNvPr id="5" name="Espace réservé du numéro de diapositive 4">
            <a:extLst>
              <a:ext uri="{FF2B5EF4-FFF2-40B4-BE49-F238E27FC236}">
                <a16:creationId xmlns:a16="http://schemas.microsoft.com/office/drawing/2014/main" id="{979E5EA4-3299-A923-ACC5-7C02D81FB068}"/>
              </a:ext>
            </a:extLst>
          </p:cNvPr>
          <p:cNvSpPr>
            <a:spLocks noGrp="1"/>
          </p:cNvSpPr>
          <p:nvPr>
            <p:ph type="sldNum" sz="quarter" idx="12"/>
          </p:nvPr>
        </p:nvSpPr>
        <p:spPr>
          <a:xfrm>
            <a:off x="10634135" y="6356350"/>
            <a:ext cx="1530927" cy="365125"/>
          </a:xfrm>
        </p:spPr>
        <p:txBody>
          <a:bodyPr>
            <a:normAutofit/>
          </a:bodyPr>
          <a:lstStyle/>
          <a:p>
            <a:pPr>
              <a:spcAft>
                <a:spcPts val="600"/>
              </a:spcAft>
            </a:pPr>
            <a:fld id="{4FAB73BC-B049-4115-A692-8D63A059BFB8}" type="slidenum">
              <a:rPr lang="en-US" smtClean="0"/>
              <a:pPr>
                <a:spcAft>
                  <a:spcPts val="600"/>
                </a:spcAft>
              </a:pPr>
              <a:t>9</a:t>
            </a:fld>
            <a:endParaRPr lang="en-US"/>
          </a:p>
        </p:txBody>
      </p:sp>
    </p:spTree>
    <p:extLst>
      <p:ext uri="{BB962C8B-B14F-4D97-AF65-F5344CB8AC3E}">
        <p14:creationId xmlns:p14="http://schemas.microsoft.com/office/powerpoint/2010/main" val="2854189375"/>
      </p:ext>
    </p:extLst>
  </p:cSld>
  <p:clrMapOvr>
    <a:masterClrMapping/>
  </p:clrMapOvr>
</p:sld>
</file>

<file path=ppt/theme/theme1.xml><?xml version="1.0" encoding="utf-8"?>
<a:theme xmlns:a="http://schemas.openxmlformats.org/drawingml/2006/main" name="Cadre">
  <a:themeElements>
    <a:clrScheme name="Fram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39D77354-939E-4A26-AE51-B3F9618B14B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TM03457475[[fn=Cadre]]</Template>
  <TotalTime>1379</TotalTime>
  <Words>1653</Words>
  <Application>Microsoft Office PowerPoint</Application>
  <PresentationFormat>Grand écran</PresentationFormat>
  <Paragraphs>178</Paragraphs>
  <Slides>21</Slides>
  <Notes>16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21</vt:i4>
      </vt:variant>
    </vt:vector>
  </HeadingPairs>
  <TitlesOfParts>
    <vt:vector size="26" baseType="lpstr">
      <vt:lpstr>Aptos</vt:lpstr>
      <vt:lpstr>Corbel</vt:lpstr>
      <vt:lpstr>Wingdings</vt:lpstr>
      <vt:lpstr>Wingdings 2</vt:lpstr>
      <vt:lpstr>Cadre</vt:lpstr>
      <vt:lpstr>L’utilisation des textes bibliques au cours de religion en Belgique </vt:lpstr>
      <vt:lpstr>PLAN DE L’EXPOSÉ  I. Cours de religion catholique en Belgique francophone II. Programme III. Nouveaux apports herméneutiques IV. Illustration : le récit de Caïn et Abel</vt:lpstr>
      <vt:lpstr>I. Cours de religion catholique en Belgique francophone  </vt:lpstr>
      <vt:lpstr>I. Cours de religion catholique en Belgique francophone</vt:lpstr>
      <vt:lpstr>I. Cours de religion catholique en Belgique francophone</vt:lpstr>
      <vt:lpstr>II. Programme  </vt:lpstr>
      <vt:lpstr>II. Programme</vt:lpstr>
      <vt:lpstr>II. Programme</vt:lpstr>
      <vt:lpstr>II. Programme</vt:lpstr>
      <vt:lpstr>III. Nouveaux apports herméneutiques  </vt:lpstr>
      <vt:lpstr>III. Nouveaux apports herméneutiques</vt:lpstr>
      <vt:lpstr>III. Nouveaux apports herméneutiques</vt:lpstr>
      <vt:lpstr>III. Nouveaux apports herméneutiques</vt:lpstr>
      <vt:lpstr>III. Nouveaux apports herméneutiques</vt:lpstr>
      <vt:lpstr>IV. Illustration : le récit de Caïn et Abel  </vt:lpstr>
      <vt:lpstr>IV. Illustration : le récit de Caïn et Abel</vt:lpstr>
      <vt:lpstr>IV. Illustration : le récit de Caïn et Abel</vt:lpstr>
      <vt:lpstr>IV. Illustration : le récit de Caïn et Abel</vt:lpstr>
      <vt:lpstr>IV. Illustration : le récit de Caïn et Abel</vt:lpstr>
      <vt:lpstr>Merci pour votre attention !</vt:lpstr>
      <vt:lpstr>Bibliographie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Geoffrey Legrand</dc:creator>
  <cp:lastModifiedBy>Geoffrey Legrand</cp:lastModifiedBy>
  <cp:revision>41</cp:revision>
  <dcterms:created xsi:type="dcterms:W3CDTF">2024-09-29T12:19:14Z</dcterms:created>
  <dcterms:modified xsi:type="dcterms:W3CDTF">2025-09-11T17:23:53Z</dcterms:modified>
</cp:coreProperties>
</file>