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341" r:id="rId3"/>
    <p:sldId id="340" r:id="rId4"/>
    <p:sldId id="342" r:id="rId5"/>
    <p:sldId id="334" r:id="rId6"/>
    <p:sldId id="335" r:id="rId7"/>
    <p:sldId id="336" r:id="rId8"/>
    <p:sldId id="337" r:id="rId9"/>
    <p:sldId id="338" r:id="rId10"/>
    <p:sldId id="339" r:id="rId11"/>
  </p:sldIdLst>
  <p:sldSz cx="9144000" cy="6858000" type="screen4x3"/>
  <p:notesSz cx="6858000" cy="9144000"/>
  <p:custDataLst>
    <p:tags r:id="rId13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4CD2"/>
    <a:srgbClr val="FF9E61"/>
    <a:srgbClr val="005CA9"/>
    <a:srgbClr val="5756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7" d="100"/>
          <a:sy n="107" d="100"/>
        </p:scale>
        <p:origin x="-8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538AA78B-4233-B442-92B4-19214632B0AA}" type="datetimeFigureOut">
              <a:rPr lang="fr-FR"/>
              <a:pPr>
                <a:defRPr/>
              </a:pPr>
              <a:t>26/12/2014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78E23364-4870-7F46-B4A6-05575EF08C6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43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2.xml"/><Relationship Id="rId7" Type="http://schemas.openxmlformats.org/officeDocument/2006/relationships/image" Target="../media/image1.emf"/><Relationship Id="rId2" Type="http://schemas.openxmlformats.org/officeDocument/2006/relationships/tags" Target="../tags/tag1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3.xml"/><Relationship Id="rId9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6" name="think-cell Slide" r:id="rId6" imgW="38100" imgH="38100" progId="">
                  <p:embed/>
                </p:oleObj>
              </mc:Choice>
              <mc:Fallback>
                <p:oleObj name="think-cell Slide" r:id="rId6" imgW="38100" imgH="381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81" descr="C:\Users\Sophie Rizzo\Desktop\Saint Luc\Logos\feuille entière.png"/>
          <p:cNvPicPr>
            <a:picLocks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40" r="6647"/>
          <a:stretch>
            <a:fillRect/>
          </a:stretch>
        </p:blipFill>
        <p:spPr bwMode="auto">
          <a:xfrm>
            <a:off x="-222250" y="0"/>
            <a:ext cx="9378950" cy="721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Sophie Rizzo\Desktop\Saint Luc\Logos\logo + feuille blanche.pn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138" y="4106863"/>
            <a:ext cx="2849562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31640" y="1700808"/>
            <a:ext cx="6696744" cy="6155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l">
              <a:defRPr sz="4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Click to edit Master title style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31640" y="5667378"/>
            <a:ext cx="2912368" cy="307777"/>
          </a:xfrm>
        </p:spPr>
        <p:txBody>
          <a:bodyPr rtlCol="0" anchor="ctr"/>
          <a:lstStyle>
            <a:lvl1pPr marL="0" indent="0">
              <a:defRPr lang="fr-BE" sz="2000" b="0" dirty="0">
                <a:solidFill>
                  <a:srgbClr val="575656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Click to edit Master subtitle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38747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Pag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250825"/>
            <a:ext cx="9134475" cy="6692900"/>
            <a:chOff x="0" y="250825"/>
            <a:chExt cx="9134475" cy="6692900"/>
          </a:xfrm>
        </p:grpSpPr>
        <p:grpSp>
          <p:nvGrpSpPr>
            <p:cNvPr id="5" name="Group 34"/>
            <p:cNvGrpSpPr>
              <a:grpSpLocks/>
            </p:cNvGrpSpPr>
            <p:nvPr/>
          </p:nvGrpSpPr>
          <p:grpSpPr bwMode="auto">
            <a:xfrm>
              <a:off x="2232659" y="6631940"/>
              <a:ext cx="6257291" cy="0"/>
              <a:chOff x="2232659" y="6631940"/>
              <a:chExt cx="6257291" cy="0"/>
            </a:xfrm>
          </p:grpSpPr>
          <p:cxnSp>
            <p:nvCxnSpPr>
              <p:cNvPr id="8" name="Straight Connector 45"/>
              <p:cNvCxnSpPr/>
              <p:nvPr/>
            </p:nvCxnSpPr>
            <p:spPr>
              <a:xfrm>
                <a:off x="2232025" y="7640638"/>
                <a:ext cx="568325" cy="0"/>
              </a:xfrm>
              <a:prstGeom prst="line">
                <a:avLst/>
              </a:prstGeom>
              <a:ln w="9525">
                <a:solidFill>
                  <a:srgbClr val="47074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6"/>
              <p:cNvCxnSpPr/>
              <p:nvPr/>
            </p:nvCxnSpPr>
            <p:spPr>
              <a:xfrm>
                <a:off x="2800350" y="7640638"/>
                <a:ext cx="569913" cy="0"/>
              </a:xfrm>
              <a:prstGeom prst="line">
                <a:avLst/>
              </a:prstGeom>
              <a:ln w="9525">
                <a:solidFill>
                  <a:srgbClr val="94198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7"/>
              <p:cNvCxnSpPr/>
              <p:nvPr/>
            </p:nvCxnSpPr>
            <p:spPr>
              <a:xfrm>
                <a:off x="3370263" y="7640638"/>
                <a:ext cx="568325" cy="0"/>
              </a:xfrm>
              <a:prstGeom prst="line">
                <a:avLst/>
              </a:prstGeom>
              <a:ln w="9525">
                <a:solidFill>
                  <a:srgbClr val="DE007D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8"/>
              <p:cNvCxnSpPr/>
              <p:nvPr/>
            </p:nvCxnSpPr>
            <p:spPr>
              <a:xfrm>
                <a:off x="3938588" y="7640638"/>
                <a:ext cx="568325" cy="0"/>
              </a:xfrm>
              <a:prstGeom prst="line">
                <a:avLst/>
              </a:prstGeom>
              <a:ln w="9525">
                <a:solidFill>
                  <a:srgbClr val="EDBCD8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9"/>
              <p:cNvCxnSpPr/>
              <p:nvPr/>
            </p:nvCxnSpPr>
            <p:spPr>
              <a:xfrm>
                <a:off x="4506913" y="7640638"/>
                <a:ext cx="569912" cy="0"/>
              </a:xfrm>
              <a:prstGeom prst="line">
                <a:avLst/>
              </a:prstGeom>
              <a:ln w="9525">
                <a:solidFill>
                  <a:srgbClr val="FBB9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0"/>
              <p:cNvCxnSpPr/>
              <p:nvPr/>
            </p:nvCxnSpPr>
            <p:spPr>
              <a:xfrm>
                <a:off x="5076825" y="7640638"/>
                <a:ext cx="568325" cy="0"/>
              </a:xfrm>
              <a:prstGeom prst="line">
                <a:avLst/>
              </a:prstGeom>
              <a:ln w="9525">
                <a:solidFill>
                  <a:srgbClr val="EF7C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1"/>
              <p:cNvCxnSpPr/>
              <p:nvPr/>
            </p:nvCxnSpPr>
            <p:spPr>
              <a:xfrm>
                <a:off x="5645150" y="7640638"/>
                <a:ext cx="569913" cy="0"/>
              </a:xfrm>
              <a:prstGeom prst="line">
                <a:avLst/>
              </a:prstGeom>
              <a:ln w="9525">
                <a:solidFill>
                  <a:srgbClr val="E3000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2"/>
              <p:cNvCxnSpPr/>
              <p:nvPr/>
            </p:nvCxnSpPr>
            <p:spPr>
              <a:xfrm>
                <a:off x="6215063" y="7640638"/>
                <a:ext cx="568325" cy="0"/>
              </a:xfrm>
              <a:prstGeom prst="line">
                <a:avLst/>
              </a:prstGeom>
              <a:ln w="9525">
                <a:solidFill>
                  <a:srgbClr val="0AA537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3"/>
              <p:cNvCxnSpPr/>
              <p:nvPr/>
            </p:nvCxnSpPr>
            <p:spPr>
              <a:xfrm>
                <a:off x="6783388" y="7640638"/>
                <a:ext cx="568325" cy="0"/>
              </a:xfrm>
              <a:prstGeom prst="line">
                <a:avLst/>
              </a:prstGeom>
              <a:ln w="9525">
                <a:solidFill>
                  <a:srgbClr val="94C11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4"/>
              <p:cNvCxnSpPr/>
              <p:nvPr/>
            </p:nvCxnSpPr>
            <p:spPr>
              <a:xfrm>
                <a:off x="7351713" y="7640638"/>
                <a:ext cx="569912" cy="0"/>
              </a:xfrm>
              <a:prstGeom prst="line">
                <a:avLst/>
              </a:prstGeom>
              <a:ln w="9525">
                <a:solidFill>
                  <a:srgbClr val="DCE16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5"/>
              <p:cNvCxnSpPr/>
              <p:nvPr/>
            </p:nvCxnSpPr>
            <p:spPr>
              <a:xfrm>
                <a:off x="7921625" y="7640638"/>
                <a:ext cx="568325" cy="0"/>
              </a:xfrm>
              <a:prstGeom prst="line">
                <a:avLst/>
              </a:prstGeom>
              <a:ln w="9525">
                <a:solidFill>
                  <a:srgbClr val="005CA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" name="Picture 2" descr="C:\Users\Sophie Rizzo\Desktop\Saint Luc\Logos\feuille entièr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522" t="2" b="37898"/>
            <a:stretch>
              <a:fillRect/>
            </a:stretch>
          </p:blipFill>
          <p:spPr bwMode="auto">
            <a:xfrm>
              <a:off x="0" y="250825"/>
              <a:ext cx="3500438" cy="669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 descr="C:\Users\Sophie Rizzo\Desktop\Saint Luc\Logos\feuille entièr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6138" y="6200775"/>
              <a:ext cx="668337" cy="668338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100" dir="2700000" algn="tl" rotWithShape="0">
                <a:srgbClr val="000000">
                  <a:alpha val="3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Click to edit Master title style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47864" y="914400"/>
            <a:ext cx="5338936" cy="1785104"/>
          </a:xfrm>
        </p:spPr>
        <p:txBody>
          <a:bodyPr/>
          <a:lstStyle>
            <a:lvl1pPr>
              <a:defRPr>
                <a:solidFill>
                  <a:srgbClr val="575656"/>
                </a:solidFill>
              </a:defRPr>
            </a:lvl1pPr>
            <a:lvl2pPr>
              <a:defRPr>
                <a:solidFill>
                  <a:srgbClr val="575656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575656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575656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575656"/>
                </a:solidFill>
              </a:defRPr>
            </a:lvl5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fr-BE" dirty="0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323BAA2-5293-6645-9096-86A75D658616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7410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07340"/>
            <a:ext cx="7643688" cy="36933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Click to edit Master title style</a:t>
            </a:r>
            <a:endParaRPr lang="fr-FR" dirty="0"/>
          </a:p>
        </p:txBody>
      </p:sp>
      <p:sp>
        <p:nvSpPr>
          <p:cNvPr id="5" name="Espace réservé du texte 2"/>
          <p:cNvSpPr>
            <a:spLocks noGrp="1"/>
          </p:cNvSpPr>
          <p:nvPr>
            <p:ph idx="1"/>
          </p:nvPr>
        </p:nvSpPr>
        <p:spPr>
          <a:xfrm>
            <a:off x="179388" y="857250"/>
            <a:ext cx="8856538" cy="1428083"/>
          </a:xfrm>
          <a:prstGeom prst="rect">
            <a:avLst/>
          </a:prstGeom>
        </p:spPr>
        <p:txBody>
          <a:bodyPr rtlCol="0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fr-BE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1A747-D447-D54B-9D4F-AF64FA812DF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83617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4.xml"/><Relationship Id="rId13" Type="http://schemas.openxmlformats.org/officeDocument/2006/relationships/tags" Target="../tags/tag9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12" Type="http://schemas.openxmlformats.org/officeDocument/2006/relationships/tags" Target="../tags/tag8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11" Type="http://schemas.openxmlformats.org/officeDocument/2006/relationships/tags" Target="../tags/tag7.xml"/><Relationship Id="rId5" Type="http://schemas.openxmlformats.org/officeDocument/2006/relationships/vmlDrawing" Target="../drawings/vmlDrawing1.vml"/><Relationship Id="rId15" Type="http://schemas.openxmlformats.org/officeDocument/2006/relationships/oleObject" Target="../embeddings/oleObject1.bin"/><Relationship Id="rId10" Type="http://schemas.openxmlformats.org/officeDocument/2006/relationships/tags" Target="../tags/tag6.xml"/><Relationship Id="rId19" Type="http://schemas.openxmlformats.org/officeDocument/2006/relationships/image" Target="../media/image4.png"/><Relationship Id="rId4" Type="http://schemas.openxmlformats.org/officeDocument/2006/relationships/theme" Target="../theme/theme1.xml"/><Relationship Id="rId9" Type="http://schemas.openxmlformats.org/officeDocument/2006/relationships/tags" Target="../tags/tag5.xml"/><Relationship Id="rId14" Type="http://schemas.openxmlformats.org/officeDocument/2006/relationships/tags" Target="../tags/tag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24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think-cell Slide" r:id="rId15" imgW="38100" imgH="38100" progId="">
                  <p:embed/>
                </p:oleObj>
              </mc:Choice>
              <mc:Fallback>
                <p:oleObj name="think-cell Slide" r:id="rId15" imgW="38100" imgH="38100" progId="">
                  <p:embed/>
                  <p:pic>
                    <p:nvPicPr>
                      <p:cNvPr id="0" name="Object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7" name="Group 7"/>
          <p:cNvGrpSpPr>
            <a:grpSpLocks/>
          </p:cNvGrpSpPr>
          <p:nvPr/>
        </p:nvGrpSpPr>
        <p:grpSpPr bwMode="auto">
          <a:xfrm>
            <a:off x="-222250" y="0"/>
            <a:ext cx="9366250" cy="7218363"/>
            <a:chOff x="-221742" y="-1"/>
            <a:chExt cx="9365742" cy="7219043"/>
          </a:xfrm>
        </p:grpSpPr>
        <p:pic>
          <p:nvPicPr>
            <p:cNvPr id="1032" name="Picture 79" descr="C:\Users\Sophie Rizzo\Desktop\Saint Luc\Logos\feuille entière 5%.png"/>
            <p:cNvPicPr>
              <a:picLocks noChangeArrowheads="1"/>
            </p:cNvPicPr>
            <p:nvPr>
              <p:custDataLst>
                <p:tags r:id="rId11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140" r="6772"/>
            <a:stretch>
              <a:fillRect/>
            </a:stretch>
          </p:blipFill>
          <p:spPr bwMode="auto">
            <a:xfrm>
              <a:off x="-221742" y="-1"/>
              <a:ext cx="9365742" cy="7219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3" name="Picture 56" descr="C:\Users\Sophie Rizzo\Desktop\Saint Luc\Logos\Feuille extract.png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28"/>
            <a:stretch>
              <a:fillRect/>
            </a:stretch>
          </p:blipFill>
          <p:spPr bwMode="auto">
            <a:xfrm>
              <a:off x="-1" y="5749133"/>
              <a:ext cx="981867" cy="1096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2" descr="C:\Users\Sophie Rizzo\Desktop\Saint Luc\Logos\feuille entière.png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4587" y="6201358"/>
              <a:ext cx="669889" cy="668401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100" dir="2700000" algn="tl" rotWithShape="0">
                <a:srgbClr val="000000">
                  <a:alpha val="3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35" name="Group 3"/>
            <p:cNvGrpSpPr>
              <a:grpSpLocks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50080" y="6631938"/>
              <a:ext cx="7851775" cy="85567"/>
              <a:chOff x="598489" y="6631940"/>
              <a:chExt cx="7891462" cy="0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>
                <a:off x="598156" y="6114089"/>
                <a:ext cx="717947" cy="0"/>
              </a:xfrm>
              <a:prstGeom prst="line">
                <a:avLst/>
              </a:prstGeom>
              <a:ln w="9525">
                <a:solidFill>
                  <a:srgbClr val="47074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1316103" y="6114089"/>
                <a:ext cx="716351" cy="0"/>
              </a:xfrm>
              <a:prstGeom prst="line">
                <a:avLst/>
              </a:prstGeom>
              <a:ln w="9525">
                <a:solidFill>
                  <a:srgbClr val="94198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2032454" y="6114089"/>
                <a:ext cx="717947" cy="0"/>
              </a:xfrm>
              <a:prstGeom prst="line">
                <a:avLst/>
              </a:prstGeom>
              <a:ln w="9525">
                <a:solidFill>
                  <a:srgbClr val="DE007D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2750401" y="6114089"/>
                <a:ext cx="717947" cy="0"/>
              </a:xfrm>
              <a:prstGeom prst="line">
                <a:avLst/>
              </a:prstGeom>
              <a:ln w="9525">
                <a:solidFill>
                  <a:srgbClr val="EDBCD8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3468348" y="6114089"/>
                <a:ext cx="716352" cy="0"/>
              </a:xfrm>
              <a:prstGeom prst="line">
                <a:avLst/>
              </a:prstGeom>
              <a:ln w="9525">
                <a:solidFill>
                  <a:srgbClr val="FBB9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4184700" y="6114089"/>
                <a:ext cx="717947" cy="0"/>
              </a:xfrm>
              <a:prstGeom prst="line">
                <a:avLst/>
              </a:prstGeom>
              <a:ln w="9525">
                <a:solidFill>
                  <a:srgbClr val="EF7C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4902647" y="6114089"/>
                <a:ext cx="716351" cy="0"/>
              </a:xfrm>
              <a:prstGeom prst="line">
                <a:avLst/>
              </a:prstGeom>
              <a:ln w="9525">
                <a:solidFill>
                  <a:srgbClr val="E3000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5618998" y="6114089"/>
                <a:ext cx="717947" cy="0"/>
              </a:xfrm>
              <a:prstGeom prst="line">
                <a:avLst/>
              </a:prstGeom>
              <a:ln w="9525">
                <a:solidFill>
                  <a:srgbClr val="0AA537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6336945" y="6114089"/>
                <a:ext cx="717947" cy="0"/>
              </a:xfrm>
              <a:prstGeom prst="line">
                <a:avLst/>
              </a:prstGeom>
              <a:ln w="9525">
                <a:solidFill>
                  <a:srgbClr val="94C11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7054891" y="6114089"/>
                <a:ext cx="716352" cy="0"/>
              </a:xfrm>
              <a:prstGeom prst="line">
                <a:avLst/>
              </a:prstGeom>
              <a:ln w="9525">
                <a:solidFill>
                  <a:srgbClr val="DCE16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7771243" y="6114089"/>
                <a:ext cx="717947" cy="0"/>
              </a:xfrm>
              <a:prstGeom prst="line">
                <a:avLst/>
              </a:prstGeom>
              <a:ln w="9525">
                <a:solidFill>
                  <a:srgbClr val="005CA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28" name="Espace réservé du titre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 bwMode="auto">
          <a:xfrm>
            <a:off x="179388" y="107950"/>
            <a:ext cx="88566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/>
              <a:t>Modifiez le style du titre</a:t>
            </a:r>
            <a:endParaRPr lang="fr-BE"/>
          </a:p>
        </p:txBody>
      </p:sp>
      <p:sp>
        <p:nvSpPr>
          <p:cNvPr id="1029" name="Espace réservé du texte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 bwMode="auto">
          <a:xfrm>
            <a:off x="179388" y="857250"/>
            <a:ext cx="885666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8532813" y="6462713"/>
            <a:ext cx="503237" cy="18415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>
              <a:defRPr sz="1200" smtClean="0">
                <a:solidFill>
                  <a:srgbClr val="575656"/>
                </a:solidFill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5A7A7756-233A-C94A-830E-471356D5B425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  <p:sp>
        <p:nvSpPr>
          <p:cNvPr id="34" name="Espace réservé du texte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179388" y="6670675"/>
            <a:ext cx="8856662" cy="1539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fr-BE" sz="1000" smtClean="0">
                <a:cs typeface="Arial" charset="0"/>
              </a:rPr>
              <a:t>Cliniques universitaires Saint-Luc – Nom de l’orateur</a:t>
            </a:r>
            <a:endParaRPr lang="fr-FR" sz="1000" smtClean="0"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600" kern="1200">
          <a:solidFill>
            <a:srgbClr val="005CA9"/>
          </a:solidFill>
          <a:latin typeface="+mn-lt"/>
          <a:ea typeface="ＭＳ Ｐゴシック" charset="0"/>
          <a:cs typeface="ＭＳ Ｐゴシック" charset="0"/>
        </a:defRPr>
      </a:lvl1pPr>
      <a:lvl2pPr marL="285750" indent="-285750" algn="l" rtl="0" eaLnBrk="1" fontAlgn="base" hangingPunct="1">
        <a:spcBef>
          <a:spcPct val="20000"/>
        </a:spcBef>
        <a:spcAft>
          <a:spcPct val="0"/>
        </a:spcAft>
        <a:buBlip>
          <a:blip r:embed="rId20"/>
        </a:buBlip>
        <a:defRPr sz="1600" kern="1200">
          <a:solidFill>
            <a:srgbClr val="005CA9"/>
          </a:solidFill>
          <a:latin typeface="+mn-lt"/>
          <a:ea typeface="ＭＳ Ｐゴシック" charset="0"/>
          <a:cs typeface="+mn-cs"/>
        </a:defRPr>
      </a:lvl2pPr>
      <a:lvl3pPr marL="561975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9"/>
        </a:buBlip>
        <a:defRPr sz="1600" kern="1200">
          <a:solidFill>
            <a:srgbClr val="005CA9"/>
          </a:solidFill>
          <a:latin typeface="+mn-lt"/>
          <a:ea typeface="ＭＳ Ｐゴシック" charset="0"/>
          <a:cs typeface="+mn-cs"/>
        </a:defRPr>
      </a:lvl3pPr>
      <a:lvl4pPr marL="838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Arial" charset="0"/>
        <a:buChar char="‒"/>
        <a:defRPr sz="1600" kern="1200">
          <a:solidFill>
            <a:srgbClr val="005CA9"/>
          </a:solidFill>
          <a:latin typeface="+mn-lt"/>
          <a:ea typeface="ＭＳ Ｐゴシック" charset="0"/>
          <a:cs typeface="+mn-cs"/>
        </a:defRPr>
      </a:lvl4pPr>
      <a:lvl5pPr marL="1114425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" charset="0"/>
        <a:buChar char="§"/>
        <a:defRPr sz="1600" kern="1200">
          <a:solidFill>
            <a:srgbClr val="005CA9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07034" y="1832511"/>
            <a:ext cx="7345793" cy="984885"/>
          </a:xfrm>
          <a:effectLst/>
        </p:spPr>
        <p:txBody>
          <a:bodyPr/>
          <a:lstStyle/>
          <a:p>
            <a:r>
              <a:rPr lang="en-US" sz="3200" dirty="0" smtClean="0"/>
              <a:t>TB and conflicts</a:t>
            </a:r>
            <a:br>
              <a:rPr lang="en-US" sz="3200" dirty="0" smtClean="0"/>
            </a:br>
            <a:r>
              <a:rPr lang="en-US" sz="3200" dirty="0" smtClean="0"/>
              <a:t>The case of South-Kivu, DRC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31913" y="5370612"/>
            <a:ext cx="2911475" cy="30777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BE" dirty="0" smtClean="0"/>
              <a:t>Emmanuel ANDRE, MD</a:t>
            </a:r>
          </a:p>
        </p:txBody>
      </p:sp>
      <p:pic>
        <p:nvPicPr>
          <p:cNvPr id="4" name="Picture 3" descr="Screenshot 2014-11-01 08.22.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750" y="3004088"/>
            <a:ext cx="2112128" cy="19841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62155" y="2857639"/>
            <a:ext cx="596924" cy="6614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629873" y="4809292"/>
            <a:ext cx="802237" cy="6614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4835186" y="4551568"/>
            <a:ext cx="802237" cy="6614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3"/>
          <a:srcRect l="-49507" t="-15037" r="-46150" b="-8624"/>
          <a:stretch/>
        </p:blipFill>
        <p:spPr bwMode="auto">
          <a:xfrm>
            <a:off x="5815802" y="0"/>
            <a:ext cx="3759125" cy="227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Special</a:t>
            </a:r>
            <a:r>
              <a:rPr lang="fr-FR" dirty="0" smtClean="0"/>
              <a:t> </a:t>
            </a:r>
            <a:r>
              <a:rPr lang="fr-FR" dirty="0" err="1" smtClean="0"/>
              <a:t>thanks</a:t>
            </a:r>
            <a:r>
              <a:rPr lang="fr-FR" dirty="0" smtClean="0"/>
              <a:t> to</a:t>
            </a:r>
            <a:endParaRPr lang="fr-F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49507" t="-15037" r="-46150" b="-8624"/>
          <a:stretch/>
        </p:blipFill>
        <p:spPr>
          <a:xfrm>
            <a:off x="255353" y="912857"/>
            <a:ext cx="1879563" cy="11377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1A747-D447-D54B-9D4F-AF64FA812DFE}" type="slidenum">
              <a:rPr lang="fr-BE" smtClean="0"/>
              <a:pPr>
                <a:defRPr/>
              </a:pPr>
              <a:t>10</a:t>
            </a:fld>
            <a:endParaRPr lang="fr-BE"/>
          </a:p>
        </p:txBody>
      </p:sp>
      <p:sp>
        <p:nvSpPr>
          <p:cNvPr id="6" name="TextBox 5"/>
          <p:cNvSpPr txBox="1"/>
          <p:nvPr/>
        </p:nvSpPr>
        <p:spPr>
          <a:xfrm>
            <a:off x="251335" y="1918321"/>
            <a:ext cx="3280597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National TB Program – DRC</a:t>
            </a:r>
          </a:p>
          <a:p>
            <a:endParaRPr lang="fr-FR" dirty="0"/>
          </a:p>
          <a:p>
            <a:r>
              <a:rPr lang="fr-FR" dirty="0" smtClean="0"/>
              <a:t>Dr G. </a:t>
            </a:r>
            <a:r>
              <a:rPr lang="fr-FR" dirty="0" err="1" smtClean="0"/>
              <a:t>Bakaswa</a:t>
            </a:r>
            <a:endParaRPr lang="fr-FR" dirty="0" smtClean="0"/>
          </a:p>
          <a:p>
            <a:r>
              <a:rPr lang="fr-FR" dirty="0" smtClean="0"/>
              <a:t>Prof Z. </a:t>
            </a:r>
            <a:r>
              <a:rPr lang="fr-FR" dirty="0" err="1" smtClean="0"/>
              <a:t>Kashongwe</a:t>
            </a:r>
            <a:endParaRPr lang="fr-FR" dirty="0" smtClean="0"/>
          </a:p>
          <a:p>
            <a:r>
              <a:rPr lang="fr-FR" dirty="0" smtClean="0"/>
              <a:t>Dr. D. </a:t>
            </a:r>
            <a:r>
              <a:rPr lang="fr-FR" dirty="0" err="1" smtClean="0"/>
              <a:t>Kalumuna</a:t>
            </a:r>
            <a:endParaRPr lang="fr-FR" dirty="0" smtClean="0"/>
          </a:p>
          <a:p>
            <a:r>
              <a:rPr lang="fr-FR" dirty="0" smtClean="0"/>
              <a:t>E. </a:t>
            </a:r>
            <a:r>
              <a:rPr lang="fr-FR" dirty="0" err="1" smtClean="0"/>
              <a:t>Mulume</a:t>
            </a:r>
            <a:endParaRPr lang="fr-FR" dirty="0" smtClean="0"/>
          </a:p>
          <a:p>
            <a:r>
              <a:rPr lang="fr-FR" dirty="0" smtClean="0"/>
              <a:t>JP </a:t>
            </a:r>
            <a:r>
              <a:rPr lang="fr-FR" dirty="0" err="1" smtClean="0"/>
              <a:t>Cirambiza</a:t>
            </a:r>
            <a:endParaRPr lang="fr-FR" dirty="0" smtClean="0"/>
          </a:p>
          <a:p>
            <a:r>
              <a:rPr lang="fr-FR" dirty="0" smtClean="0"/>
              <a:t>R </a:t>
            </a:r>
            <a:r>
              <a:rPr lang="fr-FR" dirty="0" err="1" smtClean="0"/>
              <a:t>Nyota</a:t>
            </a:r>
            <a:endParaRPr lang="fr-FR" dirty="0" smtClean="0"/>
          </a:p>
          <a:p>
            <a:r>
              <a:rPr lang="fr-FR" dirty="0" smtClean="0"/>
              <a:t>…</a:t>
            </a:r>
          </a:p>
          <a:p>
            <a:endParaRPr lang="fr-FR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226687" y="2004572"/>
            <a:ext cx="328059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Military</a:t>
            </a:r>
            <a:r>
              <a:rPr lang="fr-FR" b="1" dirty="0" smtClean="0"/>
              <a:t> </a:t>
            </a:r>
            <a:r>
              <a:rPr lang="fr-FR" b="1" dirty="0" err="1" smtClean="0"/>
              <a:t>hospital</a:t>
            </a:r>
            <a:r>
              <a:rPr lang="fr-FR" b="1" dirty="0"/>
              <a:t> </a:t>
            </a:r>
            <a:r>
              <a:rPr lang="fr-FR" b="1" dirty="0" smtClean="0"/>
              <a:t>Bukavu</a:t>
            </a:r>
            <a:endParaRPr lang="fr-FR" dirty="0"/>
          </a:p>
          <a:p>
            <a:r>
              <a:rPr lang="fr-FR" dirty="0" smtClean="0"/>
              <a:t>Dr D. </a:t>
            </a:r>
            <a:r>
              <a:rPr lang="fr-FR" dirty="0" err="1" smtClean="0"/>
              <a:t>Kikobya</a:t>
            </a:r>
            <a:endParaRPr lang="fr-FR" dirty="0" smtClean="0"/>
          </a:p>
          <a:p>
            <a:r>
              <a:rPr lang="fr-FR" b="1" dirty="0" smtClean="0"/>
              <a:t>Dr. O. </a:t>
            </a:r>
            <a:r>
              <a:rPr lang="fr-FR" b="1" dirty="0" err="1" smtClean="0"/>
              <a:t>Rusumba</a:t>
            </a:r>
            <a:endParaRPr lang="fr-FR" b="1" dirty="0" smtClean="0"/>
          </a:p>
          <a:p>
            <a:endParaRPr lang="fr-FR" b="1" dirty="0"/>
          </a:p>
          <a:p>
            <a:r>
              <a:rPr lang="fr-FR" b="1" dirty="0" err="1" smtClean="0"/>
              <a:t>UCLouvain</a:t>
            </a:r>
            <a:endParaRPr lang="fr-FR" b="1" dirty="0" smtClean="0"/>
          </a:p>
          <a:p>
            <a:r>
              <a:rPr lang="fr-FR" dirty="0" smtClean="0"/>
              <a:t>Prof. M. </a:t>
            </a:r>
            <a:r>
              <a:rPr lang="fr-FR" dirty="0" err="1" smtClean="0"/>
              <a:t>Delmée</a:t>
            </a:r>
            <a:endParaRPr lang="fr-FR" dirty="0" smtClean="0"/>
          </a:p>
          <a:p>
            <a:endParaRPr lang="fr-FR" b="1" dirty="0"/>
          </a:p>
          <a:p>
            <a:r>
              <a:rPr lang="fr-FR" b="1" dirty="0" err="1" smtClean="0"/>
              <a:t>Ugent</a:t>
            </a:r>
            <a:endParaRPr lang="fr-FR" b="1" dirty="0" smtClean="0"/>
          </a:p>
          <a:p>
            <a:r>
              <a:rPr lang="fr-FR" dirty="0" smtClean="0"/>
              <a:t>Prof. S. Callens</a:t>
            </a:r>
          </a:p>
          <a:p>
            <a:r>
              <a:rPr lang="fr-FR" dirty="0" smtClean="0"/>
              <a:t>C. </a:t>
            </a:r>
            <a:r>
              <a:rPr lang="fr-FR" dirty="0" err="1" smtClean="0"/>
              <a:t>Geleyn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TB REACH</a:t>
            </a:r>
          </a:p>
          <a:p>
            <a:r>
              <a:rPr lang="fr-FR" dirty="0" smtClean="0"/>
              <a:t>VLIR-UOS</a:t>
            </a:r>
          </a:p>
          <a:p>
            <a:endParaRPr lang="fr-FR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026720" y="6622850"/>
            <a:ext cx="158738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900" dirty="0" smtClean="0"/>
              <a:t>Emmanuel ANDRE</a:t>
            </a:r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2589230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07340"/>
            <a:ext cx="7643688" cy="738664"/>
          </a:xfrm>
        </p:spPr>
        <p:txBody>
          <a:bodyPr/>
          <a:lstStyle/>
          <a:p>
            <a:r>
              <a:rPr lang="fr-FR" dirty="0" smtClean="0"/>
              <a:t>South-Kivu </a:t>
            </a:r>
            <a:br>
              <a:rPr lang="fr-FR" dirty="0" smtClean="0"/>
            </a:br>
            <a:r>
              <a:rPr lang="fr-FR" dirty="0" smtClean="0"/>
              <a:t>10% of the population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internally</a:t>
            </a:r>
            <a:r>
              <a:rPr lang="fr-FR" dirty="0" smtClean="0"/>
              <a:t> </a:t>
            </a:r>
            <a:r>
              <a:rPr lang="fr-FR" dirty="0" err="1" smtClean="0"/>
              <a:t>displaced</a:t>
            </a:r>
            <a:r>
              <a:rPr lang="fr-FR" dirty="0" smtClean="0"/>
              <a:t> due to </a:t>
            </a:r>
            <a:r>
              <a:rPr lang="fr-FR" dirty="0" err="1" smtClean="0"/>
              <a:t>conflicts</a:t>
            </a:r>
            <a:endParaRPr lang="fr-FR" dirty="0"/>
          </a:p>
        </p:txBody>
      </p:sp>
      <p:pic>
        <p:nvPicPr>
          <p:cNvPr id="5" name="Content Placeholder 4" descr="Screenshot 2014-11-01 08.22.36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22" r="3105"/>
          <a:stretch/>
        </p:blipFill>
        <p:spPr>
          <a:xfrm>
            <a:off x="1666753" y="857249"/>
            <a:ext cx="5092861" cy="518689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1A747-D447-D54B-9D4F-AF64FA812DFE}" type="slidenum">
              <a:rPr lang="fr-BE" smtClean="0"/>
              <a:pPr>
                <a:defRPr/>
              </a:pPr>
              <a:t>2</a:t>
            </a:fld>
            <a:endParaRPr lang="fr-BE"/>
          </a:p>
        </p:txBody>
      </p:sp>
      <p:sp>
        <p:nvSpPr>
          <p:cNvPr id="7" name="TextBox 6"/>
          <p:cNvSpPr txBox="1"/>
          <p:nvPr/>
        </p:nvSpPr>
        <p:spPr>
          <a:xfrm>
            <a:off x="939202" y="6509066"/>
            <a:ext cx="8042751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smtClean="0"/>
              <a:t>Source : OCHA 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632906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23BAA2-5293-6645-9096-86A75D658616}" type="slidenum">
              <a:rPr lang="fr-BE" smtClean="0"/>
              <a:pPr>
                <a:defRPr/>
              </a:pPr>
              <a:t>3</a:t>
            </a:fld>
            <a:endParaRPr lang="fr-BE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826" y="1100920"/>
            <a:ext cx="5499462" cy="30796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6720" y="6622850"/>
            <a:ext cx="158738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900" dirty="0" smtClean="0"/>
              <a:t>Emmanuel ANDRE</a:t>
            </a:r>
            <a:endParaRPr lang="fr-FR" sz="900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79512" y="107340"/>
            <a:ext cx="7643688" cy="369332"/>
          </a:xfrm>
        </p:spPr>
        <p:txBody>
          <a:bodyPr/>
          <a:lstStyle/>
          <a:p>
            <a:r>
              <a:rPr lang="fr-FR" dirty="0" smtClean="0"/>
              <a:t>Intense </a:t>
            </a:r>
            <a:r>
              <a:rPr lang="fr-FR" dirty="0" err="1"/>
              <a:t>p</a:t>
            </a:r>
            <a:r>
              <a:rPr lang="fr-FR" dirty="0" err="1" smtClean="0"/>
              <a:t>resence</a:t>
            </a:r>
            <a:r>
              <a:rPr lang="fr-FR" dirty="0" smtClean="0"/>
              <a:t> of official </a:t>
            </a:r>
            <a:r>
              <a:rPr lang="fr-FR" dirty="0" err="1" smtClean="0"/>
              <a:t>army</a:t>
            </a:r>
            <a:r>
              <a:rPr lang="fr-FR" dirty="0" smtClean="0"/>
              <a:t> and </a:t>
            </a:r>
            <a:r>
              <a:rPr lang="fr-FR" dirty="0" err="1" smtClean="0"/>
              <a:t>several</a:t>
            </a:r>
            <a:r>
              <a:rPr lang="fr-FR" dirty="0" smtClean="0"/>
              <a:t> </a:t>
            </a:r>
            <a:r>
              <a:rPr lang="fr-FR" dirty="0" err="1" smtClean="0"/>
              <a:t>armed</a:t>
            </a:r>
            <a:r>
              <a:rPr lang="fr-FR" dirty="0" smtClean="0"/>
              <a:t> groups</a:t>
            </a:r>
            <a:endParaRPr lang="fr-FR" dirty="0"/>
          </a:p>
        </p:txBody>
      </p:sp>
      <p:sp>
        <p:nvSpPr>
          <p:cNvPr id="12" name="TextBox 11"/>
          <p:cNvSpPr txBox="1"/>
          <p:nvPr/>
        </p:nvSpPr>
        <p:spPr>
          <a:xfrm>
            <a:off x="925975" y="4590742"/>
            <a:ext cx="76326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This </a:t>
            </a:r>
            <a:r>
              <a:rPr lang="fr-FR" dirty="0" err="1" smtClean="0"/>
              <a:t>military</a:t>
            </a:r>
            <a:r>
              <a:rPr lang="fr-FR" dirty="0" smtClean="0"/>
              <a:t> </a:t>
            </a:r>
            <a:r>
              <a:rPr lang="fr-FR" dirty="0" err="1" smtClean="0"/>
              <a:t>presence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linked</a:t>
            </a:r>
            <a:r>
              <a:rPr lang="fr-FR" dirty="0" smtClean="0"/>
              <a:t> to </a:t>
            </a:r>
            <a:r>
              <a:rPr lang="fr-FR" dirty="0" err="1" smtClean="0"/>
              <a:t>different</a:t>
            </a:r>
            <a:r>
              <a:rPr lang="fr-FR" dirty="0" smtClean="0"/>
              <a:t> </a:t>
            </a:r>
            <a:r>
              <a:rPr lang="fr-FR" dirty="0" err="1" smtClean="0"/>
              <a:t>forms</a:t>
            </a:r>
            <a:r>
              <a:rPr lang="fr-FR" dirty="0" smtClean="0"/>
              <a:t> of violence </a:t>
            </a:r>
            <a:r>
              <a:rPr lang="fr-FR" dirty="0" err="1" smtClean="0"/>
              <a:t>impacting</a:t>
            </a:r>
            <a:r>
              <a:rPr lang="fr-FR" dirty="0" smtClean="0"/>
              <a:t> local </a:t>
            </a:r>
            <a:r>
              <a:rPr lang="fr-FR" dirty="0" err="1" smtClean="0"/>
              <a:t>comunities</a:t>
            </a:r>
            <a:r>
              <a:rPr lang="fr-FR" dirty="0" smtClean="0"/>
              <a:t> (</a:t>
            </a:r>
            <a:r>
              <a:rPr lang="fr-FR" dirty="0" err="1" smtClean="0"/>
              <a:t>sexual</a:t>
            </a:r>
            <a:r>
              <a:rPr lang="fr-FR" dirty="0" smtClean="0"/>
              <a:t> violence +++, </a:t>
            </a:r>
            <a:r>
              <a:rPr lang="fr-FR" dirty="0" err="1" smtClean="0"/>
              <a:t>internal</a:t>
            </a:r>
            <a:r>
              <a:rPr lang="fr-FR" dirty="0" smtClean="0"/>
              <a:t> </a:t>
            </a:r>
            <a:r>
              <a:rPr lang="fr-FR" dirty="0" err="1" smtClean="0"/>
              <a:t>displacements</a:t>
            </a:r>
            <a:r>
              <a:rPr lang="fr-FR" dirty="0" smtClean="0"/>
              <a:t>, …)</a:t>
            </a:r>
          </a:p>
          <a:p>
            <a:endParaRPr lang="fr-FR" dirty="0"/>
          </a:p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Access to </a:t>
            </a:r>
            <a:r>
              <a:rPr lang="fr-FR" dirty="0" err="1" smtClean="0"/>
              <a:t>health</a:t>
            </a:r>
            <a:r>
              <a:rPr lang="fr-FR" dirty="0" smtClean="0"/>
              <a:t> services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become</a:t>
            </a:r>
            <a:r>
              <a:rPr lang="fr-FR" dirty="0" smtClean="0"/>
              <a:t> </a:t>
            </a:r>
            <a:r>
              <a:rPr lang="fr-FR" dirty="0" err="1" smtClean="0"/>
              <a:t>challenging</a:t>
            </a:r>
            <a:r>
              <a:rPr lang="fr-FR" dirty="0" smtClean="0"/>
              <a:t> for populations</a:t>
            </a:r>
          </a:p>
          <a:p>
            <a:pPr marL="285750" indent="-285750">
              <a:buFont typeface="Wingdings" charset="2"/>
              <a:buChar char="Ø"/>
            </a:pPr>
            <a:r>
              <a:rPr lang="fr-FR" dirty="0" err="1" smtClean="0"/>
              <a:t>Quality</a:t>
            </a:r>
            <a:r>
              <a:rPr lang="fr-FR" dirty="0" smtClean="0"/>
              <a:t> of </a:t>
            </a:r>
            <a:r>
              <a:rPr lang="fr-FR" dirty="0" err="1" smtClean="0"/>
              <a:t>health</a:t>
            </a:r>
            <a:r>
              <a:rPr lang="fr-FR" dirty="0" smtClean="0"/>
              <a:t> services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impacted</a:t>
            </a:r>
            <a:r>
              <a:rPr lang="fr-F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1405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Actions </a:t>
            </a:r>
            <a:r>
              <a:rPr lang="fr-FR" dirty="0" err="1" smtClean="0"/>
              <a:t>undertaken</a:t>
            </a:r>
            <a:r>
              <a:rPr lang="fr-FR" dirty="0" smtClean="0"/>
              <a:t> to </a:t>
            </a:r>
            <a:r>
              <a:rPr lang="fr-FR" dirty="0" err="1" smtClean="0"/>
              <a:t>overcome</a:t>
            </a:r>
            <a:r>
              <a:rPr lang="fr-FR" dirty="0" smtClean="0"/>
              <a:t> </a:t>
            </a:r>
            <a:r>
              <a:rPr lang="fr-FR" dirty="0" err="1" smtClean="0"/>
              <a:t>these</a:t>
            </a:r>
            <a:r>
              <a:rPr lang="fr-FR" dirty="0" smtClean="0"/>
              <a:t> </a:t>
            </a:r>
            <a:r>
              <a:rPr lang="fr-FR" dirty="0" err="1" smtClean="0"/>
              <a:t>difficulties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857250"/>
            <a:ext cx="8856538" cy="5096780"/>
          </a:xfrm>
        </p:spPr>
        <p:txBody>
          <a:bodyPr/>
          <a:lstStyle/>
          <a:p>
            <a:pPr>
              <a:buFont typeface="Wingdings" charset="2"/>
              <a:buChar char="Ø"/>
            </a:pPr>
            <a:r>
              <a:rPr lang="fr-FR" sz="2400" dirty="0" err="1" smtClean="0"/>
              <a:t>Actively</a:t>
            </a:r>
            <a:r>
              <a:rPr lang="fr-FR" sz="2400" dirty="0" smtClean="0"/>
              <a:t> </a:t>
            </a:r>
            <a:r>
              <a:rPr lang="fr-FR" sz="2400" dirty="0" err="1" smtClean="0"/>
              <a:t>involve</a:t>
            </a:r>
            <a:r>
              <a:rPr lang="fr-FR" sz="2400" dirty="0" smtClean="0"/>
              <a:t> </a:t>
            </a:r>
            <a:r>
              <a:rPr lang="fr-FR" sz="2400" dirty="0" err="1" smtClean="0"/>
              <a:t>military</a:t>
            </a:r>
            <a:r>
              <a:rPr lang="fr-FR" sz="2400" dirty="0" smtClean="0"/>
              <a:t> </a:t>
            </a:r>
            <a:r>
              <a:rPr lang="fr-FR" sz="2400" dirty="0" err="1" smtClean="0"/>
              <a:t>authorities</a:t>
            </a:r>
            <a:r>
              <a:rPr lang="fr-FR" sz="2400" dirty="0" smtClean="0"/>
              <a:t> and </a:t>
            </a:r>
            <a:r>
              <a:rPr lang="fr-FR" sz="2400" dirty="0" err="1" smtClean="0"/>
              <a:t>health</a:t>
            </a:r>
            <a:r>
              <a:rPr lang="fr-FR" sz="2400" dirty="0" smtClean="0"/>
              <a:t> services </a:t>
            </a:r>
            <a:r>
              <a:rPr lang="fr-FR" sz="2400" dirty="0" err="1" smtClean="0"/>
              <a:t>inside</a:t>
            </a:r>
            <a:r>
              <a:rPr lang="fr-FR" sz="2400" dirty="0" smtClean="0"/>
              <a:t> </a:t>
            </a:r>
            <a:r>
              <a:rPr lang="fr-FR" sz="2400" dirty="0" err="1" smtClean="0"/>
              <a:t>activities</a:t>
            </a:r>
            <a:r>
              <a:rPr lang="fr-FR" sz="2400" dirty="0" smtClean="0"/>
              <a:t> </a:t>
            </a:r>
            <a:r>
              <a:rPr lang="fr-FR" sz="2400" dirty="0" err="1" smtClean="0"/>
              <a:t>targentting</a:t>
            </a:r>
            <a:r>
              <a:rPr lang="fr-FR" sz="2400" dirty="0" smtClean="0"/>
              <a:t> the </a:t>
            </a:r>
            <a:r>
              <a:rPr lang="fr-FR" sz="2400" dirty="0" err="1" smtClean="0"/>
              <a:t>whole</a:t>
            </a:r>
            <a:r>
              <a:rPr lang="fr-FR" sz="2400" dirty="0" smtClean="0"/>
              <a:t> province (TB REACH </a:t>
            </a:r>
            <a:r>
              <a:rPr lang="fr-FR" sz="2400" dirty="0" err="1" smtClean="0"/>
              <a:t>project</a:t>
            </a:r>
            <a:r>
              <a:rPr lang="fr-FR" sz="2400" dirty="0" smtClean="0"/>
              <a:t>)</a:t>
            </a:r>
          </a:p>
          <a:p>
            <a:pPr lvl="2">
              <a:buFont typeface="Wingdings" charset="2"/>
              <a:buChar char="Ø"/>
            </a:pPr>
            <a:r>
              <a:rPr lang="fr-FR" sz="2400" dirty="0"/>
              <a:t> </a:t>
            </a:r>
            <a:r>
              <a:rPr lang="fr-FR" sz="2400" dirty="0" smtClean="0"/>
              <a:t>Active screening </a:t>
            </a:r>
            <a:r>
              <a:rPr lang="fr-FR" sz="2400" dirty="0" err="1" smtClean="0"/>
              <a:t>involving</a:t>
            </a:r>
            <a:r>
              <a:rPr lang="fr-FR" sz="2400" dirty="0" smtClean="0"/>
              <a:t> TB patients </a:t>
            </a:r>
            <a:r>
              <a:rPr lang="fr-FR" sz="2400" dirty="0" err="1" smtClean="0"/>
              <a:t>themselves</a:t>
            </a:r>
            <a:endParaRPr lang="fr-FR" sz="2400" dirty="0" smtClean="0"/>
          </a:p>
          <a:p>
            <a:pPr lvl="2">
              <a:buFont typeface="Wingdings" charset="2"/>
              <a:buChar char="Ø"/>
            </a:pPr>
            <a:r>
              <a:rPr lang="fr-FR" sz="2400" dirty="0" smtClean="0"/>
              <a:t>Access to </a:t>
            </a:r>
            <a:r>
              <a:rPr lang="fr-FR" sz="2400" dirty="0" err="1" smtClean="0"/>
              <a:t>Xpert</a:t>
            </a:r>
            <a:r>
              <a:rPr lang="fr-FR" sz="2400" dirty="0" smtClean="0"/>
              <a:t> MTB/Rif </a:t>
            </a:r>
            <a:r>
              <a:rPr lang="fr-FR" sz="2400" dirty="0" err="1" smtClean="0"/>
              <a:t>technology</a:t>
            </a:r>
            <a:endParaRPr lang="fr-FR" sz="2400" dirty="0" smtClean="0"/>
          </a:p>
          <a:p>
            <a:pPr>
              <a:buFont typeface="Wingdings" charset="2"/>
              <a:buChar char="Ø"/>
            </a:pPr>
            <a:endParaRPr lang="fr-FR" sz="2400" dirty="0"/>
          </a:p>
          <a:p>
            <a:pPr>
              <a:buFont typeface="Wingdings" charset="2"/>
              <a:buChar char="Ø"/>
            </a:pPr>
            <a:endParaRPr lang="fr-FR" sz="2400" dirty="0" smtClean="0"/>
          </a:p>
          <a:p>
            <a:pPr>
              <a:buFont typeface="Wingdings" charset="2"/>
              <a:buChar char="Ø"/>
            </a:pPr>
            <a:r>
              <a:rPr lang="fr-FR" sz="2400" dirty="0" err="1" smtClean="0"/>
              <a:t>Work</a:t>
            </a:r>
            <a:r>
              <a:rPr lang="fr-FR" sz="2400" dirty="0" smtClean="0"/>
              <a:t> </a:t>
            </a:r>
            <a:r>
              <a:rPr lang="fr-FR" sz="2400" dirty="0" err="1" smtClean="0"/>
              <a:t>with</a:t>
            </a:r>
            <a:r>
              <a:rPr lang="fr-FR" sz="2400" dirty="0" smtClean="0"/>
              <a:t> the </a:t>
            </a:r>
            <a:r>
              <a:rPr lang="fr-FR" sz="2400" dirty="0" err="1" smtClean="0"/>
              <a:t>military</a:t>
            </a:r>
            <a:r>
              <a:rPr lang="fr-FR" sz="2400" dirty="0" smtClean="0"/>
              <a:t> </a:t>
            </a:r>
            <a:r>
              <a:rPr lang="fr-FR" sz="2400" dirty="0" err="1" smtClean="0"/>
              <a:t>authorities</a:t>
            </a:r>
            <a:r>
              <a:rPr lang="fr-FR" sz="2400" dirty="0" smtClean="0"/>
              <a:t> to </a:t>
            </a:r>
            <a:r>
              <a:rPr lang="fr-FR" sz="2400" dirty="0" err="1" smtClean="0"/>
              <a:t>better</a:t>
            </a:r>
            <a:r>
              <a:rPr lang="fr-FR" sz="2400" dirty="0" smtClean="0"/>
              <a:t> </a:t>
            </a:r>
            <a:r>
              <a:rPr lang="fr-FR" sz="2400" dirty="0" err="1" smtClean="0"/>
              <a:t>identify</a:t>
            </a:r>
            <a:r>
              <a:rPr lang="fr-FR" sz="2400" dirty="0" smtClean="0"/>
              <a:t> </a:t>
            </a:r>
            <a:r>
              <a:rPr lang="fr-FR" sz="2400" dirty="0" err="1" smtClean="0"/>
              <a:t>health</a:t>
            </a:r>
            <a:r>
              <a:rPr lang="fr-FR" sz="2400" dirty="0" smtClean="0"/>
              <a:t> issues </a:t>
            </a:r>
            <a:r>
              <a:rPr lang="fr-FR" sz="2400" dirty="0" err="1" smtClean="0"/>
              <a:t>inside</a:t>
            </a:r>
            <a:r>
              <a:rPr lang="fr-FR" sz="2400" dirty="0" smtClean="0"/>
              <a:t> the </a:t>
            </a:r>
            <a:r>
              <a:rPr lang="fr-FR" sz="2400" dirty="0" err="1" smtClean="0"/>
              <a:t>military</a:t>
            </a:r>
            <a:r>
              <a:rPr lang="fr-FR" sz="2400" dirty="0" smtClean="0"/>
              <a:t> population</a:t>
            </a:r>
          </a:p>
          <a:p>
            <a:pPr marL="952500" lvl="3" indent="-457200">
              <a:buFont typeface="+mj-lt"/>
              <a:buAutoNum type="arabicPeriod"/>
            </a:pPr>
            <a:r>
              <a:rPr lang="fr-FR" dirty="0" smtClean="0"/>
              <a:t>Baseline observation</a:t>
            </a:r>
          </a:p>
          <a:p>
            <a:pPr marL="952500" lvl="3" indent="-457200">
              <a:buFont typeface="+mj-lt"/>
              <a:buAutoNum type="arabicPeriod"/>
            </a:pPr>
            <a:r>
              <a:rPr lang="fr-FR" dirty="0" smtClean="0"/>
              <a:t>Qualitative </a:t>
            </a:r>
            <a:r>
              <a:rPr lang="fr-FR" dirty="0" err="1" smtClean="0"/>
              <a:t>study</a:t>
            </a:r>
            <a:endParaRPr lang="fr-FR" dirty="0" smtClean="0"/>
          </a:p>
          <a:p>
            <a:pPr marL="952500" lvl="3" indent="-457200">
              <a:buFont typeface="+mj-lt"/>
              <a:buAutoNum type="arabicPeriod"/>
            </a:pPr>
            <a:r>
              <a:rPr lang="fr-FR" dirty="0" err="1" smtClean="0"/>
              <a:t>Xpert</a:t>
            </a:r>
            <a:r>
              <a:rPr lang="fr-FR" dirty="0" smtClean="0"/>
              <a:t> screening</a:t>
            </a:r>
          </a:p>
          <a:p>
            <a:pPr marL="952500" lvl="3" indent="-457200">
              <a:buFont typeface="+mj-lt"/>
              <a:buAutoNum type="arabicPeriod"/>
            </a:pPr>
            <a:r>
              <a:rPr lang="fr-FR" dirty="0" err="1" smtClean="0"/>
              <a:t>Prevalence</a:t>
            </a:r>
            <a:r>
              <a:rPr lang="fr-FR" dirty="0" smtClean="0"/>
              <a:t> </a:t>
            </a:r>
            <a:r>
              <a:rPr lang="fr-FR" dirty="0" err="1" smtClean="0"/>
              <a:t>survey</a:t>
            </a:r>
            <a:endParaRPr lang="fr-FR" dirty="0"/>
          </a:p>
          <a:p>
            <a:pPr marL="952500" lvl="3" indent="-457200">
              <a:buFont typeface="+mj-lt"/>
              <a:buAutoNum type="arabicPeriod"/>
            </a:pPr>
            <a:endParaRPr lang="fr-FR" dirty="0" smtClean="0"/>
          </a:p>
          <a:p>
            <a:pPr marL="952500" lvl="3" indent="-457200">
              <a:buFont typeface="+mj-lt"/>
              <a:buAutoNum type="arabicPeriod"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1A747-D447-D54B-9D4F-AF64FA812DFE}" type="slidenum">
              <a:rPr lang="fr-BE" smtClean="0"/>
              <a:pPr>
                <a:defRPr/>
              </a:pPr>
              <a:t>4</a:t>
            </a:fld>
            <a:endParaRPr lang="fr-BE"/>
          </a:p>
        </p:txBody>
      </p:sp>
      <p:sp>
        <p:nvSpPr>
          <p:cNvPr id="5" name="TextBox 4"/>
          <p:cNvSpPr txBox="1"/>
          <p:nvPr/>
        </p:nvSpPr>
        <p:spPr>
          <a:xfrm>
            <a:off x="5026720" y="6622850"/>
            <a:ext cx="158738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900" dirty="0" smtClean="0"/>
              <a:t>Emmanuel ANDRE</a:t>
            </a:r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3147245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1. Baseline observation (2009 – 2011 NTP data)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857250"/>
            <a:ext cx="8856538" cy="2560700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fr-FR" dirty="0" smtClean="0"/>
              <a:t>TB and HIV notifications </a:t>
            </a:r>
            <a:r>
              <a:rPr lang="fr-FR" dirty="0" err="1" smtClean="0"/>
              <a:t>similar</a:t>
            </a:r>
            <a:r>
              <a:rPr lang="fr-FR" dirty="0" smtClean="0"/>
              <a:t> </a:t>
            </a:r>
            <a:r>
              <a:rPr lang="fr-FR" dirty="0" err="1" smtClean="0"/>
              <a:t>between</a:t>
            </a:r>
            <a:r>
              <a:rPr lang="fr-FR" dirty="0" smtClean="0"/>
              <a:t> the medium-size </a:t>
            </a:r>
            <a:r>
              <a:rPr lang="fr-FR" dirty="0" err="1" smtClean="0"/>
              <a:t>military</a:t>
            </a:r>
            <a:r>
              <a:rPr lang="fr-FR" dirty="0" smtClean="0"/>
              <a:t> </a:t>
            </a:r>
            <a:r>
              <a:rPr lang="fr-FR" dirty="0" err="1" smtClean="0"/>
              <a:t>hospital</a:t>
            </a:r>
            <a:r>
              <a:rPr lang="fr-FR" dirty="0" smtClean="0"/>
              <a:t> and the </a:t>
            </a:r>
            <a:r>
              <a:rPr lang="fr-FR" dirty="0" err="1" smtClean="0"/>
              <a:t>tertiary</a:t>
            </a:r>
            <a:r>
              <a:rPr lang="fr-FR" dirty="0" smtClean="0"/>
              <a:t> provincial </a:t>
            </a:r>
            <a:r>
              <a:rPr lang="fr-FR" dirty="0" err="1" smtClean="0"/>
              <a:t>reference</a:t>
            </a:r>
            <a:r>
              <a:rPr lang="fr-FR" dirty="0" smtClean="0"/>
              <a:t> </a:t>
            </a:r>
            <a:r>
              <a:rPr lang="fr-FR" dirty="0" err="1" smtClean="0"/>
              <a:t>hospital</a:t>
            </a:r>
            <a:r>
              <a:rPr lang="fr-FR" dirty="0"/>
              <a:t> </a:t>
            </a:r>
          </a:p>
          <a:p>
            <a:pPr>
              <a:buFont typeface="Arial"/>
              <a:buChar char="•"/>
            </a:pPr>
            <a:r>
              <a:rPr lang="fr-FR" dirty="0" smtClean="0"/>
              <a:t>HIV infection </a:t>
            </a:r>
            <a:r>
              <a:rPr lang="fr-FR" dirty="0" err="1" smtClean="0"/>
              <a:t>among</a:t>
            </a:r>
            <a:r>
              <a:rPr lang="fr-FR" dirty="0" smtClean="0"/>
              <a:t> TB cases </a:t>
            </a:r>
            <a:r>
              <a:rPr lang="fr-FR" dirty="0" err="1" smtClean="0"/>
              <a:t>higher</a:t>
            </a:r>
            <a:r>
              <a:rPr lang="fr-FR" dirty="0" smtClean="0"/>
              <a:t> in </a:t>
            </a:r>
            <a:r>
              <a:rPr lang="fr-FR" dirty="0" err="1" smtClean="0"/>
              <a:t>military</a:t>
            </a:r>
            <a:r>
              <a:rPr lang="fr-FR" dirty="0" smtClean="0"/>
              <a:t> population </a:t>
            </a:r>
            <a:r>
              <a:rPr lang="fr-FR" dirty="0" err="1" smtClean="0"/>
              <a:t>than</a:t>
            </a:r>
            <a:r>
              <a:rPr lang="fr-FR" dirty="0" smtClean="0"/>
              <a:t> in the </a:t>
            </a:r>
            <a:r>
              <a:rPr lang="fr-FR" dirty="0" err="1" smtClean="0"/>
              <a:t>reference</a:t>
            </a:r>
            <a:r>
              <a:rPr lang="fr-FR" dirty="0" smtClean="0"/>
              <a:t> </a:t>
            </a:r>
            <a:r>
              <a:rPr lang="fr-FR" dirty="0" err="1" smtClean="0"/>
              <a:t>hospital</a:t>
            </a:r>
            <a:r>
              <a:rPr lang="fr-FR" dirty="0" smtClean="0"/>
              <a:t> (60% vs 36%)</a:t>
            </a:r>
          </a:p>
          <a:p>
            <a:pPr>
              <a:buFont typeface="Arial"/>
              <a:buChar char="•"/>
            </a:pPr>
            <a:r>
              <a:rPr lang="fr-FR" dirty="0" smtClean="0"/>
              <a:t>Over 50% of TB cases in </a:t>
            </a:r>
            <a:r>
              <a:rPr lang="fr-FR" dirty="0" err="1" smtClean="0"/>
              <a:t>military</a:t>
            </a:r>
            <a:r>
              <a:rPr lang="fr-FR" dirty="0" smtClean="0"/>
              <a:t> </a:t>
            </a:r>
            <a:r>
              <a:rPr lang="fr-FR" dirty="0" err="1" smtClean="0"/>
              <a:t>facilities</a:t>
            </a:r>
            <a:r>
              <a:rPr lang="fr-FR" dirty="0" smtClean="0"/>
              <a:t> are </a:t>
            </a:r>
            <a:r>
              <a:rPr lang="fr-FR" dirty="0" err="1" smtClean="0"/>
              <a:t>lost</a:t>
            </a:r>
            <a:r>
              <a:rPr lang="fr-FR" dirty="0" smtClean="0"/>
              <a:t> of </a:t>
            </a:r>
            <a:r>
              <a:rPr lang="fr-FR" dirty="0" err="1" smtClean="0"/>
              <a:t>follow</a:t>
            </a:r>
            <a:r>
              <a:rPr lang="fr-FR" dirty="0" smtClean="0"/>
              <a:t>-up</a:t>
            </a:r>
          </a:p>
          <a:p>
            <a:pPr>
              <a:buFont typeface="Arial"/>
              <a:buChar char="•"/>
            </a:pPr>
            <a:r>
              <a:rPr lang="fr-FR" dirty="0" smtClean="0"/>
              <a:t>55% of </a:t>
            </a:r>
            <a:r>
              <a:rPr lang="fr-FR" dirty="0" err="1" smtClean="0"/>
              <a:t>militaries</a:t>
            </a:r>
            <a:r>
              <a:rPr lang="fr-FR" dirty="0" smtClean="0"/>
              <a:t> (20-40 </a:t>
            </a:r>
            <a:r>
              <a:rPr lang="fr-FR" dirty="0" err="1" smtClean="0"/>
              <a:t>years</a:t>
            </a:r>
            <a:r>
              <a:rPr lang="fr-FR" dirty="0" smtClean="0"/>
              <a:t> </a:t>
            </a:r>
            <a:r>
              <a:rPr lang="fr-FR" dirty="0" err="1" smtClean="0"/>
              <a:t>old</a:t>
            </a:r>
            <a:r>
              <a:rPr lang="fr-FR" dirty="0" smtClean="0"/>
              <a:t>) </a:t>
            </a:r>
            <a:r>
              <a:rPr lang="fr-FR" dirty="0" err="1" smtClean="0"/>
              <a:t>tested</a:t>
            </a:r>
            <a:r>
              <a:rPr lang="fr-FR" dirty="0" smtClean="0"/>
              <a:t> for HIV are positive</a:t>
            </a:r>
          </a:p>
          <a:p>
            <a:pPr>
              <a:buFont typeface="Arial"/>
              <a:buChar char="•"/>
            </a:pPr>
            <a:endParaRPr lang="fr-FR" dirty="0"/>
          </a:p>
          <a:p>
            <a:pPr>
              <a:buFont typeface="Arial"/>
              <a:buChar char="•"/>
            </a:pPr>
            <a:endParaRPr lang="fr-FR" dirty="0" smtClean="0"/>
          </a:p>
          <a:p>
            <a:pPr>
              <a:buFont typeface="Arial"/>
              <a:buChar char="•"/>
            </a:pPr>
            <a:endParaRPr lang="fr-FR" dirty="0" smtClean="0"/>
          </a:p>
          <a:p>
            <a:pPr>
              <a:buFont typeface="Arial"/>
              <a:buChar char="•"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1A747-D447-D54B-9D4F-AF64FA812DFE}" type="slidenum">
              <a:rPr lang="fr-BE" smtClean="0"/>
              <a:pPr>
                <a:defRPr/>
              </a:pPr>
              <a:t>5</a:t>
            </a:fld>
            <a:endParaRPr lang="fr-BE"/>
          </a:p>
        </p:txBody>
      </p:sp>
      <p:sp>
        <p:nvSpPr>
          <p:cNvPr id="5" name="TextBox 4"/>
          <p:cNvSpPr txBox="1"/>
          <p:nvPr/>
        </p:nvSpPr>
        <p:spPr>
          <a:xfrm>
            <a:off x="939202" y="6509066"/>
            <a:ext cx="8042751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/>
              <a:t>O. Rusumba</a:t>
            </a:r>
            <a:r>
              <a:rPr lang="en-US" sz="1200" baseline="30000" dirty="0"/>
              <a:t>1,2</a:t>
            </a:r>
            <a:r>
              <a:rPr lang="en-US" sz="1200" dirty="0"/>
              <a:t>, C. </a:t>
            </a:r>
            <a:r>
              <a:rPr lang="en-US" sz="1200" dirty="0" smtClean="0"/>
              <a:t>Maisin</a:t>
            </a:r>
            <a:r>
              <a:rPr lang="en-US" sz="1200" baseline="30000" dirty="0" smtClean="0"/>
              <a:t>1</a:t>
            </a:r>
            <a:r>
              <a:rPr lang="en-US" sz="1200" dirty="0" smtClean="0"/>
              <a:t>, </a:t>
            </a:r>
            <a:r>
              <a:rPr lang="en-US" sz="1200" dirty="0"/>
              <a:t>R. Chirimwami</a:t>
            </a:r>
            <a:r>
              <a:rPr lang="en-US" sz="1200" baseline="30000" dirty="0"/>
              <a:t>1</a:t>
            </a:r>
            <a:r>
              <a:rPr lang="en-US" sz="1200" dirty="0"/>
              <a:t>, </a:t>
            </a:r>
            <a:r>
              <a:rPr lang="en-US" sz="1200" dirty="0" smtClean="0"/>
              <a:t>E</a:t>
            </a:r>
            <a:r>
              <a:rPr lang="en-US" sz="1200" dirty="0"/>
              <a:t>. André</a:t>
            </a:r>
            <a:r>
              <a:rPr lang="en-US" sz="1200" baseline="30000" dirty="0"/>
              <a:t>5</a:t>
            </a:r>
            <a:r>
              <a:rPr lang="en-US" sz="1200" dirty="0"/>
              <a:t> </a:t>
            </a:r>
            <a:r>
              <a:rPr lang="en-US" sz="1200" dirty="0" smtClean="0"/>
              <a:t>. </a:t>
            </a:r>
            <a:r>
              <a:rPr lang="en-US" sz="1200" dirty="0" err="1" smtClean="0"/>
              <a:t>UCBukavu</a:t>
            </a:r>
            <a:r>
              <a:rPr lang="en-US" sz="1200" dirty="0" smtClean="0"/>
              <a:t> 2012</a:t>
            </a:r>
            <a:endParaRPr lang="fr-FR" sz="1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249" y="2494561"/>
            <a:ext cx="6576550" cy="324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446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</a:t>
            </a:r>
            <a:r>
              <a:rPr lang="fr-FR" dirty="0" smtClean="0"/>
              <a:t>. </a:t>
            </a:r>
            <a:r>
              <a:rPr lang="fr-FR" dirty="0" err="1" smtClean="0"/>
              <a:t>Behavioural</a:t>
            </a:r>
            <a:r>
              <a:rPr lang="fr-FR" dirty="0" smtClean="0"/>
              <a:t> </a:t>
            </a:r>
            <a:r>
              <a:rPr lang="fr-FR" dirty="0" err="1" smtClean="0"/>
              <a:t>study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238" y="985527"/>
            <a:ext cx="8856538" cy="4678204"/>
          </a:xfrm>
        </p:spPr>
        <p:txBody>
          <a:bodyPr/>
          <a:lstStyle/>
          <a:p>
            <a:r>
              <a:rPr lang="fr-FR" dirty="0" err="1" smtClean="0"/>
              <a:t>Method</a:t>
            </a:r>
            <a:r>
              <a:rPr lang="fr-FR" dirty="0" smtClean="0"/>
              <a:t> : semi-</a:t>
            </a:r>
            <a:r>
              <a:rPr lang="fr-FR" dirty="0" err="1" smtClean="0"/>
              <a:t>structured</a:t>
            </a:r>
            <a:r>
              <a:rPr lang="fr-FR" dirty="0" smtClean="0"/>
              <a:t> interviews, 14 </a:t>
            </a:r>
            <a:r>
              <a:rPr lang="fr-FR" dirty="0" err="1" smtClean="0"/>
              <a:t>individuals</a:t>
            </a:r>
            <a:r>
              <a:rPr lang="fr-FR" dirty="0" smtClean="0"/>
              <a:t> in </a:t>
            </a:r>
            <a:r>
              <a:rPr lang="fr-FR" dirty="0" err="1" smtClean="0"/>
              <a:t>military</a:t>
            </a:r>
            <a:r>
              <a:rPr lang="fr-FR" dirty="0" smtClean="0"/>
              <a:t> camp</a:t>
            </a:r>
          </a:p>
          <a:p>
            <a:endParaRPr lang="fr-FR" dirty="0" smtClean="0"/>
          </a:p>
          <a:p>
            <a:r>
              <a:rPr lang="fr-FR" dirty="0" err="1" smtClean="0"/>
              <a:t>Results</a:t>
            </a:r>
            <a:r>
              <a:rPr lang="fr-FR" dirty="0" smtClean="0"/>
              <a:t> : </a:t>
            </a:r>
          </a:p>
          <a:p>
            <a:endParaRPr lang="fr-FR" dirty="0" smtClean="0"/>
          </a:p>
          <a:p>
            <a:r>
              <a:rPr lang="fr-FR" b="1" dirty="0" smtClean="0"/>
              <a:t>HIV</a:t>
            </a:r>
          </a:p>
          <a:p>
            <a:pPr>
              <a:buFontTx/>
              <a:buChar char="-"/>
            </a:pPr>
            <a:r>
              <a:rPr lang="en-US" dirty="0" smtClean="0"/>
              <a:t>13</a:t>
            </a:r>
            <a:r>
              <a:rPr lang="en-US" dirty="0"/>
              <a:t>/14 (93%) reported unprotected sexual intercourses with multiple partners.</a:t>
            </a:r>
            <a:r>
              <a:rPr lang="en-US" b="1" dirty="0"/>
              <a:t> </a:t>
            </a:r>
            <a:endParaRPr lang="en-US" b="1" dirty="0" smtClean="0"/>
          </a:p>
          <a:p>
            <a:pPr>
              <a:buFontTx/>
              <a:buChar char="-"/>
            </a:pPr>
            <a:r>
              <a:rPr lang="en-US" dirty="0"/>
              <a:t>10/14 did not consider getting tested for HIV in the future.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5</a:t>
            </a:r>
            <a:r>
              <a:rPr lang="en-US" dirty="0"/>
              <a:t>/14 reported to use condoms to light the fire or clean their shoes.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3</a:t>
            </a:r>
            <a:r>
              <a:rPr lang="en-US" dirty="0"/>
              <a:t>/14 believed that HIV testing has a negative impact on </a:t>
            </a:r>
            <a:r>
              <a:rPr lang="en-US" dirty="0" smtClean="0"/>
              <a:t>health</a:t>
            </a:r>
          </a:p>
          <a:p>
            <a:pPr marL="0" indent="0"/>
            <a:endParaRPr lang="en-US" dirty="0" smtClean="0"/>
          </a:p>
          <a:p>
            <a:r>
              <a:rPr lang="en-US" b="1" dirty="0" smtClean="0"/>
              <a:t>TB </a:t>
            </a:r>
          </a:p>
          <a:p>
            <a:pPr>
              <a:buFontTx/>
              <a:buChar char="-"/>
            </a:pPr>
            <a:r>
              <a:rPr lang="en-US" dirty="0" smtClean="0"/>
              <a:t>9</a:t>
            </a:r>
            <a:r>
              <a:rPr lang="en-US" dirty="0"/>
              <a:t>/14 reported to know someone who had the </a:t>
            </a:r>
            <a:r>
              <a:rPr lang="en-US" dirty="0" smtClean="0"/>
              <a:t>disease</a:t>
            </a:r>
          </a:p>
          <a:p>
            <a:pPr>
              <a:buFontTx/>
              <a:buChar char="-"/>
            </a:pPr>
            <a:r>
              <a:rPr lang="en-US" dirty="0" smtClean="0"/>
              <a:t>8/</a:t>
            </a:r>
            <a:r>
              <a:rPr lang="en-US" dirty="0"/>
              <a:t>14 </a:t>
            </a:r>
            <a:r>
              <a:rPr lang="en-US" dirty="0" smtClean="0"/>
              <a:t>did not know that </a:t>
            </a:r>
            <a:r>
              <a:rPr lang="en-US" dirty="0"/>
              <a:t>TB was a curable </a:t>
            </a:r>
            <a:r>
              <a:rPr lang="en-US" dirty="0" smtClean="0"/>
              <a:t>disease</a:t>
            </a:r>
          </a:p>
          <a:p>
            <a:pPr>
              <a:buFontTx/>
              <a:buChar char="-"/>
            </a:pPr>
            <a:r>
              <a:rPr lang="en-US" dirty="0" smtClean="0"/>
              <a:t>7</a:t>
            </a:r>
            <a:r>
              <a:rPr lang="en-US" dirty="0"/>
              <a:t>/14 considered prolonged cough a sign of TB </a:t>
            </a:r>
          </a:p>
          <a:p>
            <a:pPr>
              <a:buFontTx/>
              <a:buChar char="-"/>
            </a:pPr>
            <a:r>
              <a:rPr lang="en-US" dirty="0" smtClean="0"/>
              <a:t>2 </a:t>
            </a:r>
            <a:r>
              <a:rPr lang="en-US" dirty="0"/>
              <a:t>considered </a:t>
            </a:r>
            <a:r>
              <a:rPr lang="en-US" dirty="0" smtClean="0"/>
              <a:t>hemoptysis was the only symptom of TB</a:t>
            </a:r>
            <a:endParaRPr lang="fr-FR" dirty="0"/>
          </a:p>
          <a:p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1A747-D447-D54B-9D4F-AF64FA812DFE}" type="slidenum">
              <a:rPr lang="fr-BE" smtClean="0"/>
              <a:pPr>
                <a:defRPr/>
              </a:pPr>
              <a:t>6</a:t>
            </a:fld>
            <a:endParaRPr lang="fr-BE"/>
          </a:p>
        </p:txBody>
      </p:sp>
      <p:sp>
        <p:nvSpPr>
          <p:cNvPr id="5" name="TextBox 4"/>
          <p:cNvSpPr txBox="1"/>
          <p:nvPr/>
        </p:nvSpPr>
        <p:spPr>
          <a:xfrm>
            <a:off x="925974" y="6337078"/>
            <a:ext cx="804275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/>
              <a:t>O. Rusumba</a:t>
            </a:r>
            <a:r>
              <a:rPr lang="en-US" sz="1200" baseline="30000" dirty="0"/>
              <a:t>1,2</a:t>
            </a:r>
            <a:r>
              <a:rPr lang="en-US" sz="1200" dirty="0"/>
              <a:t>, C. Maisin</a:t>
            </a:r>
            <a:r>
              <a:rPr lang="en-US" sz="1200" baseline="30000" dirty="0"/>
              <a:t>1</a:t>
            </a:r>
            <a:r>
              <a:rPr lang="en-US" sz="1200" dirty="0"/>
              <a:t>, D. Kikobya</a:t>
            </a:r>
            <a:r>
              <a:rPr lang="en-US" sz="1200" baseline="30000" dirty="0"/>
              <a:t>2</a:t>
            </a:r>
            <a:r>
              <a:rPr lang="en-US" sz="1200" dirty="0"/>
              <a:t>, D. Kalumuna</a:t>
            </a:r>
            <a:r>
              <a:rPr lang="en-US" sz="1200" baseline="30000" dirty="0"/>
              <a:t>3</a:t>
            </a:r>
            <a:r>
              <a:rPr lang="en-US" sz="1200" dirty="0"/>
              <a:t>, R. Chirimwami</a:t>
            </a:r>
            <a:r>
              <a:rPr lang="en-US" sz="1200" baseline="30000" dirty="0"/>
              <a:t>1</a:t>
            </a:r>
            <a:r>
              <a:rPr lang="en-US" sz="1200" dirty="0"/>
              <a:t>, Z. Kashongwe</a:t>
            </a:r>
            <a:r>
              <a:rPr lang="en-US" sz="1200" baseline="30000" dirty="0"/>
              <a:t>4</a:t>
            </a:r>
            <a:r>
              <a:rPr lang="en-US" sz="1200" dirty="0"/>
              <a:t>, M. Delmée</a:t>
            </a:r>
            <a:r>
              <a:rPr lang="en-US" sz="1200" baseline="30000" dirty="0"/>
              <a:t>5</a:t>
            </a:r>
            <a:r>
              <a:rPr lang="en-US" sz="1200" dirty="0"/>
              <a:t> and E. André</a:t>
            </a:r>
            <a:r>
              <a:rPr lang="en-US" sz="1200" baseline="30000" dirty="0"/>
              <a:t>5</a:t>
            </a:r>
            <a:r>
              <a:rPr lang="en-US" sz="1200" dirty="0"/>
              <a:t> </a:t>
            </a:r>
            <a:r>
              <a:rPr lang="en-US" sz="1200" dirty="0" smtClean="0"/>
              <a:t>. Union TB Conference 2013.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004704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3. </a:t>
            </a:r>
            <a:r>
              <a:rPr lang="fr-FR" dirty="0" err="1" smtClean="0"/>
              <a:t>Analysis</a:t>
            </a:r>
            <a:r>
              <a:rPr lang="fr-FR" dirty="0" smtClean="0"/>
              <a:t> of </a:t>
            </a:r>
            <a:r>
              <a:rPr lang="fr-FR" dirty="0" err="1" smtClean="0"/>
              <a:t>Xpert</a:t>
            </a:r>
            <a:r>
              <a:rPr lang="fr-FR" dirty="0" smtClean="0"/>
              <a:t> screening program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857250"/>
            <a:ext cx="8856538" cy="4481227"/>
          </a:xfrm>
        </p:spPr>
        <p:txBody>
          <a:bodyPr/>
          <a:lstStyle/>
          <a:p>
            <a:r>
              <a:rPr lang="en-US" b="1" dirty="0" smtClean="0"/>
              <a:t>Method</a:t>
            </a:r>
          </a:p>
          <a:p>
            <a:r>
              <a:rPr lang="en-US" dirty="0" smtClean="0"/>
              <a:t>During a 3 year period (2011 – 2013), 468 samples from soldiers clinically suspected of </a:t>
            </a:r>
            <a:r>
              <a:rPr lang="en-US" dirty="0"/>
              <a:t>pulmonary TB and a negative smear </a:t>
            </a:r>
            <a:r>
              <a:rPr lang="en-US" dirty="0" smtClean="0"/>
              <a:t>result were tested with  </a:t>
            </a:r>
            <a:r>
              <a:rPr lang="en-US" dirty="0" err="1" smtClean="0"/>
              <a:t>GeneXpert</a:t>
            </a:r>
            <a:r>
              <a:rPr lang="en-US" dirty="0" smtClean="0"/>
              <a:t> MTB/Rif. HIV </a:t>
            </a:r>
            <a:r>
              <a:rPr lang="en-US" dirty="0"/>
              <a:t>status of </a:t>
            </a:r>
            <a:r>
              <a:rPr lang="en-US" dirty="0" smtClean="0"/>
              <a:t>patients were recorded </a:t>
            </a:r>
            <a:r>
              <a:rPr lang="en-US" dirty="0"/>
              <a:t>when available. </a:t>
            </a:r>
            <a:br>
              <a:rPr lang="en-US" dirty="0"/>
            </a:br>
            <a:endParaRPr lang="en-US" dirty="0" smtClean="0"/>
          </a:p>
          <a:p>
            <a:r>
              <a:rPr lang="en-US" b="1" dirty="0" smtClean="0"/>
              <a:t>Results</a:t>
            </a:r>
            <a:r>
              <a:rPr lang="en-US" b="1" dirty="0"/>
              <a:t>: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30 </a:t>
            </a:r>
            <a:r>
              <a:rPr lang="en-US" dirty="0"/>
              <a:t>patients (6%) tested positive for TB, with a proportion decreasing from 16% (year 1) to 2,25% (year 3)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Among </a:t>
            </a:r>
            <a:r>
              <a:rPr lang="en-US" dirty="0"/>
              <a:t>TB-positive patients, </a:t>
            </a:r>
            <a:endParaRPr lang="en-US" dirty="0" smtClean="0"/>
          </a:p>
          <a:p>
            <a:r>
              <a:rPr lang="en-US" dirty="0" smtClean="0"/>
              <a:t>8 </a:t>
            </a:r>
            <a:r>
              <a:rPr lang="en-US" dirty="0"/>
              <a:t>(27% (95%CI 14 – 46%)) were Rifampicin resistant.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HIV </a:t>
            </a:r>
            <a:r>
              <a:rPr lang="en-US" dirty="0"/>
              <a:t>test results were available for 25% (116/468) of the patients, </a:t>
            </a:r>
            <a:endParaRPr lang="en-US" dirty="0" smtClean="0"/>
          </a:p>
          <a:p>
            <a:r>
              <a:rPr lang="en-US" dirty="0" smtClean="0"/>
              <a:t>HIV prevalence among all patients tested for TB was </a:t>
            </a:r>
            <a:r>
              <a:rPr lang="en-US" dirty="0"/>
              <a:t>19% (95%CI 12 – 27%). </a:t>
            </a:r>
            <a:endParaRPr lang="en-US" dirty="0" smtClean="0"/>
          </a:p>
          <a:p>
            <a:r>
              <a:rPr lang="en-US" dirty="0"/>
              <a:t>HIV prevalence among </a:t>
            </a:r>
            <a:r>
              <a:rPr lang="en-US" dirty="0" smtClean="0"/>
              <a:t>TB positive patients </a:t>
            </a:r>
            <a:r>
              <a:rPr lang="en-US" dirty="0"/>
              <a:t>was 71% (95%CI 40 – 90%) </a:t>
            </a:r>
            <a:br>
              <a:rPr lang="en-US" dirty="0"/>
            </a:br>
            <a:endParaRPr lang="en-US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1A747-D447-D54B-9D4F-AF64FA812DFE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  <p:sp>
        <p:nvSpPr>
          <p:cNvPr id="5" name="TextBox 4"/>
          <p:cNvSpPr txBox="1"/>
          <p:nvPr/>
        </p:nvSpPr>
        <p:spPr>
          <a:xfrm>
            <a:off x="754009" y="6541311"/>
            <a:ext cx="7831100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/>
              <a:t>E Andre,</a:t>
            </a:r>
            <a:r>
              <a:rPr lang="en-US" sz="1200" baseline="30000" dirty="0"/>
              <a:t>1 </a:t>
            </a:r>
            <a:r>
              <a:rPr lang="en-US" sz="1200" dirty="0"/>
              <a:t>J-P Chirambiza,</a:t>
            </a:r>
            <a:r>
              <a:rPr lang="en-US" sz="1200" baseline="30000" dirty="0"/>
              <a:t>2 </a:t>
            </a:r>
            <a:r>
              <a:rPr lang="en-US" sz="1200" dirty="0"/>
              <a:t>E Musafiri,</a:t>
            </a:r>
            <a:r>
              <a:rPr lang="en-US" sz="1200" baseline="30000" dirty="0"/>
              <a:t>2 </a:t>
            </a:r>
            <a:r>
              <a:rPr lang="en-US" sz="1200" dirty="0"/>
              <a:t>D Kalumuna,</a:t>
            </a:r>
            <a:r>
              <a:rPr lang="en-US" sz="1200" baseline="30000" dirty="0"/>
              <a:t>2 </a:t>
            </a:r>
            <a:r>
              <a:rPr lang="en-US" sz="1200" dirty="0"/>
              <a:t>D </a:t>
            </a:r>
            <a:r>
              <a:rPr lang="en-US" sz="1200" dirty="0" err="1"/>
              <a:t>Bahati</a:t>
            </a:r>
            <a:r>
              <a:rPr lang="en-US" sz="1200" dirty="0"/>
              <a:t> Rusumba,</a:t>
            </a:r>
            <a:r>
              <a:rPr lang="en-US" sz="1200" baseline="30000" dirty="0"/>
              <a:t>3 </a:t>
            </a:r>
            <a:r>
              <a:rPr lang="en-US" sz="1200" dirty="0"/>
              <a:t>D Kikobya,</a:t>
            </a:r>
            <a:r>
              <a:rPr lang="en-US" sz="1200" baseline="30000" dirty="0"/>
              <a:t>3 </a:t>
            </a:r>
            <a:r>
              <a:rPr lang="en-US" sz="1200" dirty="0"/>
              <a:t>J Creswell,</a:t>
            </a:r>
            <a:r>
              <a:rPr lang="en-US" sz="1200" baseline="30000" dirty="0"/>
              <a:t>4 </a:t>
            </a:r>
            <a:r>
              <a:rPr lang="en-US" sz="1200" dirty="0"/>
              <a:t>O Le </a:t>
            </a:r>
            <a:r>
              <a:rPr lang="en-US" sz="1200" dirty="0" err="1"/>
              <a:t>Polain</a:t>
            </a:r>
            <a:r>
              <a:rPr lang="en-US" sz="1200" dirty="0"/>
              <a:t> De Waroux</a:t>
            </a:r>
            <a:r>
              <a:rPr lang="en-US" sz="1200" baseline="30000" dirty="0"/>
              <a:t>5 </a:t>
            </a:r>
            <a:r>
              <a:rPr lang="en-US" sz="1200" baseline="30000" dirty="0" smtClean="0"/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59357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4 . </a:t>
            </a:r>
            <a:r>
              <a:rPr lang="fr-FR" dirty="0" err="1" smtClean="0"/>
              <a:t>Prevalence</a:t>
            </a:r>
            <a:r>
              <a:rPr lang="fr-FR" dirty="0" smtClean="0"/>
              <a:t> </a:t>
            </a:r>
            <a:r>
              <a:rPr lang="fr-FR" dirty="0" err="1" smtClean="0"/>
              <a:t>survey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857250"/>
            <a:ext cx="8856538" cy="5466112"/>
          </a:xfrm>
        </p:spPr>
        <p:txBody>
          <a:bodyPr/>
          <a:lstStyle/>
          <a:p>
            <a:r>
              <a:rPr lang="en-US" dirty="0" smtClean="0"/>
              <a:t>Method</a:t>
            </a:r>
          </a:p>
          <a:p>
            <a:r>
              <a:rPr lang="en-US" dirty="0" smtClean="0"/>
              <a:t>Between </a:t>
            </a:r>
            <a:r>
              <a:rPr lang="en-US" dirty="0"/>
              <a:t>May 7 and May 11, 2014, a cross-sectional, observational survey was done to map prevalence of TB in a military camp in </a:t>
            </a:r>
            <a:r>
              <a:rPr lang="en-US" dirty="0" err="1"/>
              <a:t>Bukavu</a:t>
            </a:r>
            <a:r>
              <a:rPr lang="en-US" dirty="0"/>
              <a:t>, South-Kivu, DRC. 4296 persons were included from 2672 households. </a:t>
            </a:r>
            <a:endParaRPr lang="en-US" dirty="0" smtClean="0"/>
          </a:p>
          <a:p>
            <a:r>
              <a:rPr lang="en-US" dirty="0" smtClean="0"/>
              <a:t>TB </a:t>
            </a:r>
            <a:r>
              <a:rPr lang="en-US" dirty="0"/>
              <a:t>screening was performed using a first step verbal screening </a:t>
            </a:r>
            <a:r>
              <a:rPr lang="en-US" dirty="0" smtClean="0"/>
              <a:t>(cough &gt; 15 days). Symptomatic patients were tested with smear microscopy and </a:t>
            </a:r>
            <a:r>
              <a:rPr lang="en-US" dirty="0" err="1" smtClean="0"/>
              <a:t>GeneXpert</a:t>
            </a:r>
            <a:r>
              <a:rPr lang="en-US" dirty="0" smtClean="0"/>
              <a:t> MTB/Rif assay. </a:t>
            </a:r>
          </a:p>
          <a:p>
            <a:endParaRPr lang="en-US" b="1" dirty="0"/>
          </a:p>
          <a:p>
            <a:r>
              <a:rPr lang="en-US" b="1" dirty="0" smtClean="0"/>
              <a:t>Results</a:t>
            </a:r>
            <a:r>
              <a:rPr lang="en-US" b="1" dirty="0"/>
              <a:t>: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6 </a:t>
            </a:r>
            <a:r>
              <a:rPr lang="en-US" dirty="0"/>
              <a:t>incident pulmonary TB cases were identified through microscopy and/or NAAT. </a:t>
            </a:r>
            <a:endParaRPr lang="en-US" dirty="0" smtClean="0"/>
          </a:p>
          <a:p>
            <a:r>
              <a:rPr lang="en-US" dirty="0"/>
              <a:t>P</a:t>
            </a:r>
            <a:r>
              <a:rPr lang="en-US" dirty="0" smtClean="0"/>
              <a:t>revalence </a:t>
            </a:r>
            <a:r>
              <a:rPr lang="en-US" dirty="0"/>
              <a:t>of </a:t>
            </a:r>
            <a:r>
              <a:rPr lang="en-US" dirty="0" smtClean="0"/>
              <a:t>bacteriologically </a:t>
            </a:r>
            <a:r>
              <a:rPr lang="en-US" dirty="0"/>
              <a:t>confirmed pulmonary TB is estimated at 4090 (95%CI: 3488-4692),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Socio-economic characteristics of  TB patients</a:t>
            </a:r>
          </a:p>
          <a:p>
            <a:pPr>
              <a:buFontTx/>
              <a:buChar char="-"/>
            </a:pPr>
            <a:r>
              <a:rPr lang="en-US" dirty="0" smtClean="0"/>
              <a:t>TB cases were less </a:t>
            </a:r>
            <a:r>
              <a:rPr lang="en-US" dirty="0"/>
              <a:t>likely to have formal</a:t>
            </a:r>
            <a:r>
              <a:rPr lang="nl-NL" dirty="0"/>
              <a:t> </a:t>
            </a:r>
            <a:r>
              <a:rPr lang="en-US" dirty="0"/>
              <a:t> education (75.8% vs. 81.4%, P&lt;0.001)</a:t>
            </a:r>
            <a:r>
              <a:rPr lang="en-US" dirty="0" smtClean="0"/>
              <a:t>,</a:t>
            </a:r>
          </a:p>
          <a:p>
            <a:pPr>
              <a:buFontTx/>
              <a:buChar char="-"/>
            </a:pPr>
            <a:r>
              <a:rPr lang="en-US" dirty="0"/>
              <a:t>TB cases were l</a:t>
            </a:r>
            <a:r>
              <a:rPr lang="en-US" dirty="0" smtClean="0"/>
              <a:t>ess likely to have access </a:t>
            </a:r>
            <a:r>
              <a:rPr lang="en-US" dirty="0"/>
              <a:t>to electricity (90.5% vs. 95.5%, P&lt;0.001)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/>
              <a:t>TB cases were l</a:t>
            </a:r>
            <a:r>
              <a:rPr lang="en-US" dirty="0" smtClean="0"/>
              <a:t>ess likely to have access to mobile phones (</a:t>
            </a:r>
            <a:r>
              <a:rPr lang="en-US" dirty="0"/>
              <a:t>78.9% vs. 84.8%, P&lt;0.001). </a:t>
            </a:r>
            <a:endParaRPr lang="en-US" dirty="0" smtClean="0"/>
          </a:p>
          <a:p>
            <a:pPr marL="0" indent="0"/>
            <a:endParaRPr lang="en-US" dirty="0"/>
          </a:p>
          <a:p>
            <a:pPr marL="0" indent="0"/>
            <a:r>
              <a:rPr lang="en-US" u="sng" dirty="0" smtClean="0"/>
              <a:t>Risk factors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Exposition </a:t>
            </a:r>
            <a:r>
              <a:rPr lang="en-US" dirty="0"/>
              <a:t>to indoor smoking (62.4% vs. 42.5%, P&lt;0.001), 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fr-FR" dirty="0" err="1" smtClean="0"/>
              <a:t>Recent</a:t>
            </a:r>
            <a:r>
              <a:rPr lang="fr-FR" dirty="0" smtClean="0"/>
              <a:t> missions </a:t>
            </a:r>
            <a:r>
              <a:rPr lang="fr-FR" dirty="0" err="1" smtClean="0"/>
              <a:t>outside</a:t>
            </a:r>
            <a:r>
              <a:rPr lang="fr-FR" dirty="0" smtClean="0"/>
              <a:t> the main city </a:t>
            </a:r>
            <a:r>
              <a:rPr lang="en-US" dirty="0" smtClean="0"/>
              <a:t> </a:t>
            </a:r>
            <a:r>
              <a:rPr lang="en-US" dirty="0"/>
              <a:t>(32.3% vs. 23.1%, P&lt;0.001).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1A747-D447-D54B-9D4F-AF64FA812DFE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  <p:sp>
        <p:nvSpPr>
          <p:cNvPr id="5" name="TextBox 4"/>
          <p:cNvSpPr txBox="1"/>
          <p:nvPr/>
        </p:nvSpPr>
        <p:spPr>
          <a:xfrm>
            <a:off x="754008" y="6541311"/>
            <a:ext cx="8389991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i="1" dirty="0" err="1"/>
              <a:t>Geleyn</a:t>
            </a:r>
            <a:r>
              <a:rPr lang="en-US" sz="1200" i="1" dirty="0"/>
              <a:t> C, </a:t>
            </a:r>
            <a:r>
              <a:rPr lang="en-US" sz="1200" i="1" dirty="0" err="1"/>
              <a:t>Bisimwa</a:t>
            </a:r>
            <a:r>
              <a:rPr lang="en-US" sz="1200" i="1" dirty="0"/>
              <a:t> B, </a:t>
            </a:r>
            <a:r>
              <a:rPr lang="en-US" sz="1200" i="1" dirty="0" err="1"/>
              <a:t>Bahati</a:t>
            </a:r>
            <a:r>
              <a:rPr lang="en-US" sz="1200" i="1" dirty="0"/>
              <a:t> </a:t>
            </a:r>
            <a:r>
              <a:rPr lang="en-US" sz="1200" i="1" dirty="0" err="1"/>
              <a:t>Rsumba</a:t>
            </a:r>
            <a:r>
              <a:rPr lang="en-US" sz="1200" i="1" dirty="0"/>
              <a:t>, </a:t>
            </a:r>
            <a:r>
              <a:rPr lang="en-US" sz="1200" i="1" dirty="0" err="1"/>
              <a:t>Chirambiza</a:t>
            </a:r>
            <a:r>
              <a:rPr lang="en-US" sz="1200" i="1" dirty="0"/>
              <a:t> JP, </a:t>
            </a:r>
            <a:r>
              <a:rPr lang="en-US" sz="1200" i="1" dirty="0" err="1"/>
              <a:t>Kikobya</a:t>
            </a:r>
            <a:r>
              <a:rPr lang="en-US" sz="1200" i="1" dirty="0"/>
              <a:t> D, André E, </a:t>
            </a:r>
            <a:r>
              <a:rPr lang="en-US" sz="1200" i="1" dirty="0" err="1"/>
              <a:t>Kashongwe</a:t>
            </a:r>
            <a:r>
              <a:rPr lang="en-US" sz="1200" i="1" dirty="0"/>
              <a:t> Z</a:t>
            </a:r>
            <a:r>
              <a:rPr lang="en-US" sz="1200" i="1" dirty="0" smtClean="0"/>
              <a:t>,</a:t>
            </a:r>
            <a:r>
              <a:rPr lang="en-US" sz="1200" dirty="0"/>
              <a:t> </a:t>
            </a:r>
            <a:r>
              <a:rPr lang="en-US" sz="1200" i="1" dirty="0" err="1" smtClean="0"/>
              <a:t>Callens</a:t>
            </a:r>
            <a:r>
              <a:rPr lang="en-US" sz="1200" i="1" dirty="0" smtClean="0"/>
              <a:t> S. Submitted for ECCMID 2015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72725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Conclusions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1A747-D447-D54B-9D4F-AF64FA812DFE}" type="slidenum">
              <a:rPr lang="fr-BE" smtClean="0"/>
              <a:pPr>
                <a:defRPr/>
              </a:pPr>
              <a:t>9</a:t>
            </a:fld>
            <a:endParaRPr lang="fr-BE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388" y="857250"/>
            <a:ext cx="8856538" cy="2019014"/>
          </a:xfrm>
        </p:spPr>
        <p:txBody>
          <a:bodyPr/>
          <a:lstStyle/>
          <a:p>
            <a:r>
              <a:rPr lang="fr-FR" dirty="0" err="1" smtClean="0"/>
              <a:t>Military</a:t>
            </a:r>
            <a:r>
              <a:rPr lang="fr-FR" dirty="0" smtClean="0"/>
              <a:t> </a:t>
            </a:r>
            <a:r>
              <a:rPr lang="fr-FR" dirty="0" err="1" smtClean="0"/>
              <a:t>communities</a:t>
            </a:r>
            <a:r>
              <a:rPr lang="fr-FR" dirty="0" smtClean="0"/>
              <a:t> </a:t>
            </a:r>
            <a:r>
              <a:rPr lang="fr-FR" dirty="0" err="1" smtClean="0"/>
              <a:t>should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integrated</a:t>
            </a:r>
            <a:r>
              <a:rPr lang="fr-FR" dirty="0" smtClean="0"/>
              <a:t> in </a:t>
            </a:r>
            <a:r>
              <a:rPr lang="fr-FR" dirty="0" err="1" smtClean="0"/>
              <a:t>health</a:t>
            </a:r>
            <a:r>
              <a:rPr lang="fr-FR" dirty="0" smtClean="0"/>
              <a:t> programs and innovations</a:t>
            </a:r>
          </a:p>
          <a:p>
            <a:pPr>
              <a:buFontTx/>
              <a:buChar char="-"/>
            </a:pPr>
            <a:r>
              <a:rPr lang="fr-FR" dirty="0" err="1" smtClean="0"/>
              <a:t>Permits</a:t>
            </a:r>
            <a:r>
              <a:rPr lang="fr-FR" dirty="0" smtClean="0"/>
              <a:t> </a:t>
            </a:r>
            <a:r>
              <a:rPr lang="fr-FR" dirty="0" err="1" smtClean="0"/>
              <a:t>better</a:t>
            </a:r>
            <a:r>
              <a:rPr lang="fr-FR" dirty="0" smtClean="0"/>
              <a:t> </a:t>
            </a:r>
            <a:r>
              <a:rPr lang="fr-FR" dirty="0" err="1" smtClean="0"/>
              <a:t>understanding</a:t>
            </a:r>
            <a:r>
              <a:rPr lang="fr-FR" dirty="0" smtClean="0"/>
              <a:t> and </a:t>
            </a:r>
            <a:r>
              <a:rPr lang="fr-FR" dirty="0" err="1" smtClean="0"/>
              <a:t>access</a:t>
            </a:r>
            <a:r>
              <a:rPr lang="fr-FR" dirty="0" smtClean="0"/>
              <a:t> to </a:t>
            </a:r>
            <a:r>
              <a:rPr lang="fr-FR" dirty="0" err="1" smtClean="0"/>
              <a:t>affected</a:t>
            </a:r>
            <a:r>
              <a:rPr lang="fr-FR" dirty="0" smtClean="0"/>
              <a:t> </a:t>
            </a:r>
            <a:r>
              <a:rPr lang="fr-FR" dirty="0" err="1" smtClean="0"/>
              <a:t>communities</a:t>
            </a:r>
            <a:endParaRPr lang="fr-FR" dirty="0" smtClean="0"/>
          </a:p>
          <a:p>
            <a:pPr>
              <a:buFontTx/>
              <a:buChar char="-"/>
            </a:pPr>
            <a:r>
              <a:rPr lang="fr-FR" dirty="0" err="1" smtClean="0"/>
              <a:t>Improves</a:t>
            </a:r>
            <a:r>
              <a:rPr lang="fr-FR" dirty="0" smtClean="0"/>
              <a:t> </a:t>
            </a:r>
            <a:r>
              <a:rPr lang="fr-FR" dirty="0" err="1" smtClean="0"/>
              <a:t>quality</a:t>
            </a:r>
            <a:r>
              <a:rPr lang="fr-FR" dirty="0" smtClean="0"/>
              <a:t> of </a:t>
            </a:r>
            <a:r>
              <a:rPr lang="fr-FR" dirty="0" err="1" smtClean="0"/>
              <a:t>health</a:t>
            </a:r>
            <a:r>
              <a:rPr lang="fr-FR" dirty="0" smtClean="0"/>
              <a:t> service to </a:t>
            </a:r>
            <a:r>
              <a:rPr lang="fr-FR" dirty="0" err="1" smtClean="0"/>
              <a:t>this</a:t>
            </a:r>
            <a:r>
              <a:rPr lang="fr-FR" dirty="0" smtClean="0"/>
              <a:t> </a:t>
            </a:r>
            <a:r>
              <a:rPr lang="fr-FR" dirty="0" err="1" smtClean="0"/>
              <a:t>vulnerable</a:t>
            </a:r>
            <a:r>
              <a:rPr lang="fr-FR" dirty="0" smtClean="0"/>
              <a:t> group</a:t>
            </a:r>
          </a:p>
          <a:p>
            <a:pPr>
              <a:buFontTx/>
              <a:buChar char="-"/>
            </a:pPr>
            <a:endParaRPr lang="fr-FR" dirty="0"/>
          </a:p>
          <a:p>
            <a:pPr marL="0" indent="0"/>
            <a:endParaRPr lang="fr-FR" dirty="0"/>
          </a:p>
          <a:p>
            <a:pPr marL="0" indent="0"/>
            <a:endParaRPr lang="fr-FR" dirty="0"/>
          </a:p>
          <a:p>
            <a:pPr marL="0" indent="0"/>
            <a:endParaRPr lang="fr-FR" dirty="0"/>
          </a:p>
        </p:txBody>
      </p:sp>
      <p:sp>
        <p:nvSpPr>
          <p:cNvPr id="6" name="TextBox 5"/>
          <p:cNvSpPr txBox="1"/>
          <p:nvPr/>
        </p:nvSpPr>
        <p:spPr>
          <a:xfrm>
            <a:off x="5026720" y="6622850"/>
            <a:ext cx="158738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900" dirty="0" smtClean="0"/>
              <a:t>Emmanuel ANDRE</a:t>
            </a:r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24540741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1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OhLpjF3LUylykpRpwQyA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9h9z.eOdk.51H6aqKmiC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rs6yCPo80.U9mk7SmUom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2Io_6LtLkCCTZBwGHvFF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LjeyMt.U2SawTTVOquY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k7rphMFb0ujn5VGrTaGc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2Io_6LtLkCCTZBwGHvFF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8_6Yf1qiUaQD0c1x3nFt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8M53HnlYU.yur309JbIe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0Y1p2G31U6AQBksEtCQq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5X4nW56EyozOR0dp.OkQ"/>
</p:tagLst>
</file>

<file path=ppt/theme/theme1.xml><?xml version="1.0" encoding="utf-8"?>
<a:theme xmlns:a="http://schemas.openxmlformats.org/drawingml/2006/main" name="saint-luc">
  <a:themeElements>
    <a:clrScheme name="General Template">
      <a:dk1>
        <a:srgbClr val="005CA9"/>
      </a:dk1>
      <a:lt1>
        <a:sysClr val="window" lastClr="FFFFFF"/>
      </a:lt1>
      <a:dk2>
        <a:srgbClr val="7F7F7F"/>
      </a:dk2>
      <a:lt2>
        <a:srgbClr val="FFFFFF"/>
      </a:lt2>
      <a:accent1>
        <a:srgbClr val="F2F2F2"/>
      </a:accent1>
      <a:accent2>
        <a:srgbClr val="C1E3FF"/>
      </a:accent2>
      <a:accent3>
        <a:srgbClr val="47ACFF"/>
      </a:accent3>
      <a:accent4>
        <a:srgbClr val="002A4C"/>
      </a:accent4>
      <a:accent5>
        <a:srgbClr val="5F5F5F"/>
      </a:accent5>
      <a:accent6>
        <a:srgbClr val="EAEAEA"/>
      </a:accent6>
      <a:hlink>
        <a:srgbClr val="DE007D"/>
      </a:hlink>
      <a:folHlink>
        <a:srgbClr val="FF6DC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saint-luc.pot</Template>
  <TotalTime>13569</TotalTime>
  <Words>661</Words>
  <Application>Microsoft Office PowerPoint</Application>
  <PresentationFormat>Affichage à l'écran (4:3)</PresentationFormat>
  <Paragraphs>118</Paragraphs>
  <Slides>10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2" baseType="lpstr">
      <vt:lpstr>saint-luc</vt:lpstr>
      <vt:lpstr>think-cell Slide</vt:lpstr>
      <vt:lpstr>TB and conflicts The case of South-Kivu, DRC</vt:lpstr>
      <vt:lpstr>South-Kivu  10% of the population is internally displaced due to conflicts</vt:lpstr>
      <vt:lpstr>Intense presence of official army and several armed groups</vt:lpstr>
      <vt:lpstr>Actions undertaken to overcome these difficulties</vt:lpstr>
      <vt:lpstr>1. Baseline observation (2009 – 2011 NTP data)</vt:lpstr>
      <vt:lpstr>2. Behavioural study</vt:lpstr>
      <vt:lpstr>3. Analysis of Xpert screening program</vt:lpstr>
      <vt:lpstr>4 . Prevalence survey</vt:lpstr>
      <vt:lpstr>Conclusions</vt:lpstr>
      <vt:lpstr>Special thanks to</vt:lpstr>
    </vt:vector>
  </TitlesOfParts>
  <Company>Cliniques universitaires St. LUC (UCL)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Alexandre Dumont</dc:creator>
  <cp:lastModifiedBy>ANDRE Emmanuel</cp:lastModifiedBy>
  <cp:revision>48</cp:revision>
  <dcterms:created xsi:type="dcterms:W3CDTF">2013-06-03T14:07:18Z</dcterms:created>
  <dcterms:modified xsi:type="dcterms:W3CDTF">2014-12-26T08:52:53Z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ce2010EditCount">
    <vt:lpwstr>1</vt:lpwstr>
  </property>
  <property fmtid="{D5CDD505-2E9C-101B-9397-08002B2CF9AE}" pid="3" name="Office2003EditCount">
    <vt:lpwstr>0</vt:lpwstr>
  </property>
  <property fmtid="{D5CDD505-2E9C-101B-9397-08002B2CF9AE}" pid="4" name="LastEditedOfficeVersion">
    <vt:lpwstr>Office2010</vt:lpwstr>
  </property>
  <property fmtid="{D5CDD505-2E9C-101B-9397-08002B2CF9AE}" pid="5" name="Office2010WasSaved">
    <vt:lpwstr>1</vt:lpwstr>
  </property>
</Properties>
</file>