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8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9.xml" ContentType="application/vnd.openxmlformats-officedocument.theme+xml"/>
  <Override PartName="/ppt/slideLayouts/slideLayout12.xml" ContentType="application/vnd.openxmlformats-officedocument.presentationml.slideLayout+xml"/>
  <Override PartName="/ppt/theme/theme10.xml" ContentType="application/vnd.openxmlformats-officedocument.theme+xml"/>
  <Override PartName="/ppt/slideLayouts/slideLayout13.xml" ContentType="application/vnd.openxmlformats-officedocument.presentationml.slideLayout+xml"/>
  <Override PartName="/ppt/theme/theme11.xml" ContentType="application/vnd.openxmlformats-officedocument.theme+xml"/>
  <Override PartName="/ppt/slideLayouts/slideLayout14.xml" ContentType="application/vnd.openxmlformats-officedocument.presentationml.slideLayout+xml"/>
  <Override PartName="/ppt/theme/theme12.xml" ContentType="application/vnd.openxmlformats-officedocument.theme+xml"/>
  <Override PartName="/ppt/slideLayouts/slideLayout15.xml" ContentType="application/vnd.openxmlformats-officedocument.presentationml.slideLayout+xml"/>
  <Override PartName="/ppt/theme/theme13.xml" ContentType="application/vnd.openxmlformats-officedocument.theme+xml"/>
  <Override PartName="/ppt/slideLayouts/slideLayout16.xml" ContentType="application/vnd.openxmlformats-officedocument.presentationml.slideLayout+xml"/>
  <Override PartName="/ppt/theme/theme14.xml" ContentType="application/vnd.openxmlformats-officedocument.theme+xml"/>
  <Override PartName="/ppt/slideLayouts/slideLayout17.xml" ContentType="application/vnd.openxmlformats-officedocument.presentationml.slideLayout+xml"/>
  <Override PartName="/ppt/theme/theme15.xml" ContentType="application/vnd.openxmlformats-officedocument.theme+xml"/>
  <Override PartName="/ppt/slideLayouts/slideLayout18.xml" ContentType="application/vnd.openxmlformats-officedocument.presentationml.slideLayout+xml"/>
  <Override PartName="/ppt/theme/theme16.xml" ContentType="application/vnd.openxmlformats-officedocument.theme+xml"/>
  <Override PartName="/ppt/slideLayouts/slideLayout19.xml" ContentType="application/vnd.openxmlformats-officedocument.presentationml.slideLayout+xml"/>
  <Override PartName="/ppt/theme/theme1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4"/>
    <p:sldMasterId id="2147483662" r:id="rId5"/>
    <p:sldMasterId id="2147483664" r:id="rId6"/>
    <p:sldMasterId id="2147483666" r:id="rId7"/>
    <p:sldMasterId id="2147483668" r:id="rId8"/>
    <p:sldMasterId id="2147483670" r:id="rId9"/>
    <p:sldMasterId id="2147483673" r:id="rId10"/>
    <p:sldMasterId id="2147483675" r:id="rId11"/>
    <p:sldMasterId id="2147483693" r:id="rId12"/>
    <p:sldMasterId id="2147483695" r:id="rId13"/>
    <p:sldMasterId id="2147483679" r:id="rId14"/>
    <p:sldMasterId id="2147483681" r:id="rId15"/>
    <p:sldMasterId id="2147483685" r:id="rId16"/>
    <p:sldMasterId id="2147483683" r:id="rId17"/>
    <p:sldMasterId id="2147483687" r:id="rId18"/>
    <p:sldMasterId id="2147483689" r:id="rId19"/>
    <p:sldMasterId id="2147483691" r:id="rId20"/>
  </p:sldMasterIdLst>
  <p:sldIdLst>
    <p:sldId id="256" r:id="rId21"/>
    <p:sldId id="277" r:id="rId22"/>
    <p:sldId id="292" r:id="rId23"/>
    <p:sldId id="316" r:id="rId24"/>
    <p:sldId id="309" r:id="rId25"/>
    <p:sldId id="300" r:id="rId26"/>
    <p:sldId id="310" r:id="rId27"/>
    <p:sldId id="317" r:id="rId28"/>
    <p:sldId id="302" r:id="rId29"/>
    <p:sldId id="306" r:id="rId30"/>
    <p:sldId id="304" r:id="rId31"/>
    <p:sldId id="312" r:id="rId32"/>
    <p:sldId id="313" r:id="rId33"/>
    <p:sldId id="315" r:id="rId34"/>
    <p:sldId id="297" r:id="rId35"/>
    <p:sldId id="314" r:id="rId36"/>
    <p:sldId id="308" r:id="rId37"/>
    <p:sldId id="305" r:id="rId38"/>
    <p:sldId id="311" r:id="rId39"/>
    <p:sldId id="307" r:id="rId40"/>
    <p:sldId id="318" r:id="rId41"/>
    <p:sldId id="271" r:id="rId42"/>
    <p:sldId id="298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D3F8"/>
    <a:srgbClr val="71CFF4"/>
    <a:srgbClr val="6BD2F7"/>
    <a:srgbClr val="74D5F9"/>
    <a:srgbClr val="73D0F6"/>
    <a:srgbClr val="79D8F8"/>
    <a:srgbClr val="FEE19D"/>
    <a:srgbClr val="FFE294"/>
    <a:srgbClr val="00214E"/>
    <a:srgbClr val="FEE6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14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" Target="slides/slide6.xml"/><Relationship Id="rId39" Type="http://schemas.openxmlformats.org/officeDocument/2006/relationships/slide" Target="slides/slide19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42" Type="http://schemas.openxmlformats.org/officeDocument/2006/relationships/slide" Target="slides/slide22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" Target="slides/slide9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10" Type="http://schemas.openxmlformats.org/officeDocument/2006/relationships/slideMaster" Target="slideMasters/slideMaster7.xml"/><Relationship Id="rId19" Type="http://schemas.openxmlformats.org/officeDocument/2006/relationships/slideMaster" Target="slideMasters/slideMaster16.xml"/><Relationship Id="rId31" Type="http://schemas.openxmlformats.org/officeDocument/2006/relationships/slide" Target="slides/slide11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slide" Target="slides/slide23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theme" Target="theme/theme1.xml"/><Relationship Id="rId20" Type="http://schemas.openxmlformats.org/officeDocument/2006/relationships/slideMaster" Target="slideMasters/slideMaster17.xml"/><Relationship Id="rId41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6734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4273044" y="6234478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10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8413504" y="6234987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2" hasCustomPrompt="1"/>
          </p:nvPr>
        </p:nvSpPr>
        <p:spPr>
          <a:xfrm>
            <a:off x="946150" y="2073275"/>
            <a:ext cx="7832725" cy="4160838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Arial Regular corps 24 pts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BE" dirty="0" err="1"/>
              <a:t>Aperum</a:t>
            </a:r>
            <a:r>
              <a:rPr lang="fr-BE" dirty="0"/>
              <a:t> </a:t>
            </a:r>
            <a:r>
              <a:rPr lang="fr-BE" dirty="0" err="1"/>
              <a:t>rero</a:t>
            </a:r>
            <a:r>
              <a:rPr lang="fr-BE" dirty="0"/>
              <a:t> con </a:t>
            </a:r>
            <a:r>
              <a:rPr lang="fr-BE" dirty="0" err="1"/>
              <a:t>pedi</a:t>
            </a:r>
            <a:r>
              <a:rPr lang="fr-BE" dirty="0"/>
              <a:t> </a:t>
            </a:r>
            <a:r>
              <a:rPr lang="fr-BE" dirty="0" err="1"/>
              <a:t>temporerita</a:t>
            </a:r>
            <a:r>
              <a:rPr lang="fr-BE" dirty="0"/>
              <a:t> </a:t>
            </a:r>
            <a:r>
              <a:rPr lang="fr-BE" dirty="0" err="1"/>
              <a:t>venimpore</a:t>
            </a:r>
            <a:r>
              <a:rPr lang="fr-BE" dirty="0"/>
              <a:t> </a:t>
            </a:r>
            <a:r>
              <a:rPr lang="fr-BE" dirty="0" err="1"/>
              <a:t>sandandit</a:t>
            </a:r>
            <a:r>
              <a:rPr lang="fr-BE" dirty="0"/>
              <a:t> </a:t>
            </a:r>
            <a:r>
              <a:rPr lang="fr-BE" dirty="0" err="1"/>
              <a:t>abo</a:t>
            </a:r>
            <a:r>
              <a:rPr lang="fr-BE" dirty="0"/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BE" dirty="0"/>
              <a:t>Ut que </a:t>
            </a:r>
            <a:r>
              <a:rPr lang="fr-BE" dirty="0" err="1"/>
              <a:t>verrovi</a:t>
            </a:r>
            <a:r>
              <a:rPr lang="fr-BE" dirty="0"/>
              <a:t> </a:t>
            </a:r>
            <a:r>
              <a:rPr lang="fr-BE" dirty="0" err="1"/>
              <a:t>debist</a:t>
            </a:r>
            <a:r>
              <a:rPr lang="fr-BE" dirty="0"/>
              <a:t> </a:t>
            </a:r>
            <a:r>
              <a:rPr lang="fr-BE" dirty="0" err="1"/>
              <a:t>hiliquae</a:t>
            </a:r>
            <a:r>
              <a:rPr lang="fr-BE" dirty="0"/>
              <a:t> </a:t>
            </a:r>
            <a:r>
              <a:rPr lang="fr-BE" dirty="0" err="1"/>
              <a:t>conet</a:t>
            </a:r>
            <a:r>
              <a:rPr lang="fr-BE" dirty="0"/>
              <a:t> </a:t>
            </a:r>
            <a:r>
              <a:rPr lang="fr-BE" dirty="0" err="1"/>
              <a:t>essequi</a:t>
            </a:r>
            <a:r>
              <a:rPr lang="fr-BE" dirty="0"/>
              <a:t> </a:t>
            </a:r>
            <a:r>
              <a:rPr lang="fr-BE" dirty="0" err="1"/>
              <a:t>illo</a:t>
            </a:r>
            <a:r>
              <a:rPr lang="fr-BE" dirty="0"/>
              <a:t> </a:t>
            </a:r>
            <a:r>
              <a:rPr lang="fr-BE" dirty="0" err="1"/>
              <a:t>dolestem</a:t>
            </a:r>
            <a:r>
              <a:rPr lang="fr-BE" dirty="0"/>
              <a:t> </a:t>
            </a:r>
            <a:r>
              <a:rPr lang="fr-BE" dirty="0" err="1"/>
              <a:t>voloren</a:t>
            </a:r>
            <a:r>
              <a:rPr lang="fr-BE" dirty="0"/>
              <a:t> </a:t>
            </a:r>
            <a:r>
              <a:rPr lang="fr-BE" dirty="0" err="1"/>
              <a:t>imaionsequi</a:t>
            </a:r>
            <a:r>
              <a:rPr lang="fr-BE" dirty="0"/>
              <a:t> </a:t>
            </a:r>
            <a:r>
              <a:rPr lang="fr-BE" dirty="0" err="1"/>
              <a:t>aceptae</a:t>
            </a:r>
            <a:r>
              <a:rPr lang="fr-BE" dirty="0"/>
              <a:t> nus </a:t>
            </a:r>
            <a:r>
              <a:rPr lang="fr-BE" dirty="0" err="1"/>
              <a:t>autatincti</a:t>
            </a:r>
            <a:r>
              <a:rPr lang="fr-BE" dirty="0"/>
              <a:t> to </a:t>
            </a:r>
            <a:r>
              <a:rPr lang="fr-BE" dirty="0" err="1"/>
              <a:t>velestiurit</a:t>
            </a:r>
            <a:r>
              <a:rPr lang="fr-BE" dirty="0"/>
              <a:t> que </a:t>
            </a:r>
            <a:r>
              <a:rPr lang="fr-BE" dirty="0" err="1"/>
              <a:t>eiunt</a:t>
            </a:r>
            <a:r>
              <a:rPr lang="fr-BE" dirty="0"/>
              <a:t> </a:t>
            </a:r>
            <a:r>
              <a:rPr lang="fr-BE" dirty="0" err="1"/>
              <a:t>vellabo</a:t>
            </a:r>
            <a:r>
              <a:rPr lang="fr-BE" dirty="0"/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BE" dirty="0" err="1"/>
              <a:t>Untoria</a:t>
            </a:r>
            <a:r>
              <a:rPr lang="fr-BE" dirty="0"/>
              <a:t> </a:t>
            </a:r>
            <a:r>
              <a:rPr lang="fr-BE" dirty="0" err="1"/>
              <a:t>eremquo</a:t>
            </a:r>
            <a:r>
              <a:rPr lang="fr-BE" dirty="0"/>
              <a:t> </a:t>
            </a:r>
            <a:r>
              <a:rPr lang="fr-BE" dirty="0" err="1"/>
              <a:t>ssimi</a:t>
            </a:r>
            <a:r>
              <a:rPr lang="fr-BE" dirty="0"/>
              <a:t>, </a:t>
            </a:r>
            <a:r>
              <a:rPr lang="fr-BE" dirty="0" err="1"/>
              <a:t>consequ</a:t>
            </a:r>
            <a:r>
              <a:rPr lang="fr-BE" dirty="0"/>
              <a:t> </a:t>
            </a:r>
            <a:r>
              <a:rPr lang="fr-BE" dirty="0" err="1"/>
              <a:t>aspiderum</a:t>
            </a:r>
            <a:r>
              <a:rPr lang="fr-BE" dirty="0"/>
              <a:t> </a:t>
            </a:r>
            <a:r>
              <a:rPr lang="fr-BE" dirty="0" err="1"/>
              <a:t>facipsunt</a:t>
            </a:r>
            <a:r>
              <a:rPr lang="fr-BE" dirty="0"/>
              <a:t> </a:t>
            </a:r>
            <a:r>
              <a:rPr lang="fr-BE" dirty="0" err="1"/>
              <a:t>fuga</a:t>
            </a:r>
            <a:r>
              <a:rPr lang="fr-BE" dirty="0"/>
              <a:t>. </a:t>
            </a:r>
            <a:r>
              <a:rPr lang="fr-BE" dirty="0" err="1"/>
              <a:t>Bero</a:t>
            </a:r>
            <a:r>
              <a:rPr lang="fr-BE" dirty="0"/>
              <a:t> ide </a:t>
            </a:r>
            <a:r>
              <a:rPr lang="fr-BE" dirty="0" err="1"/>
              <a:t>porepera</a:t>
            </a:r>
            <a:r>
              <a:rPr lang="fr-BE" dirty="0"/>
              <a:t> </a:t>
            </a:r>
            <a:r>
              <a:rPr lang="fr-BE" dirty="0" err="1"/>
              <a:t>quam</a:t>
            </a:r>
            <a:r>
              <a:rPr lang="fr-BE" dirty="0"/>
              <a:t> </a:t>
            </a:r>
            <a:r>
              <a:rPr lang="fr-BE" dirty="0" err="1"/>
              <a:t>doluptur</a:t>
            </a:r>
            <a:r>
              <a:rPr lang="fr-BE" dirty="0"/>
              <a:t>?</a:t>
            </a:r>
          </a:p>
          <a:p>
            <a:pPr lvl="0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854970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1023786" y="2988654"/>
            <a:ext cx="7332358" cy="1019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6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068645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4273044" y="6234478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10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8413504" y="6234987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  <p:sp>
        <p:nvSpPr>
          <p:cNvPr id="5" name="Espace réservé du texte 7"/>
          <p:cNvSpPr>
            <a:spLocks noGrp="1"/>
          </p:cNvSpPr>
          <p:nvPr>
            <p:ph type="body" sz="quarter" idx="12" hasCustomPrompt="1"/>
          </p:nvPr>
        </p:nvSpPr>
        <p:spPr>
          <a:xfrm>
            <a:off x="971600" y="1699200"/>
            <a:ext cx="3600000" cy="4752000"/>
          </a:xfrm>
          <a:prstGeom prst="rect">
            <a:avLst/>
          </a:prstGeom>
        </p:spPr>
        <p:txBody>
          <a:bodyPr/>
          <a:lstStyle>
            <a:lvl1pPr marL="342900" indent="-342900">
              <a:buFont typeface="+mj-lt"/>
              <a:buAutoNum type="arabicPeriod"/>
              <a:defRPr sz="20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Temporerita</a:t>
            </a:r>
            <a:r>
              <a:rPr lang="fr-BE" dirty="0"/>
              <a:t> </a:t>
            </a:r>
            <a:r>
              <a:rPr lang="fr-BE" dirty="0" err="1"/>
              <a:t>venimpore</a:t>
            </a:r>
            <a:r>
              <a:rPr lang="fr-BE" dirty="0"/>
              <a:t> </a:t>
            </a:r>
            <a:r>
              <a:rPr lang="fr-BE" dirty="0" err="1"/>
              <a:t>sandandit</a:t>
            </a:r>
            <a:r>
              <a:rPr lang="fr-BE" dirty="0"/>
              <a:t> </a:t>
            </a:r>
            <a:r>
              <a:rPr lang="fr-BE" dirty="0" err="1"/>
              <a:t>abo</a:t>
            </a:r>
            <a:r>
              <a:rPr lang="fr-BE" dirty="0"/>
              <a:t>. </a:t>
            </a:r>
            <a:br>
              <a:rPr lang="fr-BE" dirty="0"/>
            </a:br>
            <a:r>
              <a:rPr lang="fr-BE" dirty="0" err="1"/>
              <a:t>Tiatusandunt</a:t>
            </a:r>
            <a:r>
              <a:rPr lang="fr-BE" dirty="0"/>
              <a:t> </a:t>
            </a:r>
            <a:r>
              <a:rPr lang="fr-BE" dirty="0" err="1"/>
              <a:t>illecta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/>
              <a:t>Ut que </a:t>
            </a:r>
            <a:r>
              <a:rPr lang="fr-BE" dirty="0" err="1"/>
              <a:t>verrovi</a:t>
            </a:r>
            <a:r>
              <a:rPr lang="fr-BE" dirty="0"/>
              <a:t> </a:t>
            </a:r>
            <a:r>
              <a:rPr lang="fr-BE" dirty="0" err="1"/>
              <a:t>debist</a:t>
            </a:r>
            <a:r>
              <a:rPr lang="fr-BE" dirty="0"/>
              <a:t> </a:t>
            </a:r>
            <a:r>
              <a:rPr lang="fr-BE" dirty="0" err="1"/>
              <a:t>hiliquae</a:t>
            </a:r>
            <a:r>
              <a:rPr lang="fr-BE" dirty="0"/>
              <a:t> </a:t>
            </a:r>
            <a:r>
              <a:rPr lang="fr-BE" dirty="0" err="1"/>
              <a:t>conet</a:t>
            </a:r>
            <a:r>
              <a:rPr lang="fr-BE" dirty="0"/>
              <a:t> </a:t>
            </a:r>
            <a:r>
              <a:rPr lang="fr-BE" dirty="0" err="1"/>
              <a:t>essequi</a:t>
            </a:r>
            <a:r>
              <a:rPr lang="fr-BE" dirty="0"/>
              <a:t> </a:t>
            </a:r>
            <a:r>
              <a:rPr lang="fr-BE" dirty="0" err="1"/>
              <a:t>illo</a:t>
            </a:r>
            <a:r>
              <a:rPr lang="fr-BE" dirty="0"/>
              <a:t> </a:t>
            </a:r>
            <a:r>
              <a:rPr lang="fr-BE" dirty="0" err="1"/>
              <a:t>dolestem</a:t>
            </a:r>
            <a:r>
              <a:rPr lang="fr-BE" dirty="0"/>
              <a:t> </a:t>
            </a:r>
            <a:r>
              <a:rPr lang="fr-BE" dirty="0" err="1"/>
              <a:t>Quos</a:t>
            </a:r>
            <a:r>
              <a:rPr lang="fr-BE" dirty="0"/>
              <a:t> </a:t>
            </a:r>
            <a:r>
              <a:rPr lang="fr-BE" dirty="0" err="1"/>
              <a:t>sam</a:t>
            </a:r>
            <a:r>
              <a:rPr lang="fr-BE" dirty="0"/>
              <a:t> </a:t>
            </a:r>
            <a:r>
              <a:rPr lang="fr-BE" dirty="0" err="1"/>
              <a:t>aut</a:t>
            </a:r>
            <a:r>
              <a:rPr lang="fr-BE" dirty="0"/>
              <a:t> </a:t>
            </a:r>
            <a:r>
              <a:rPr lang="fr-BE" dirty="0" err="1"/>
              <a:t>quidusam</a:t>
            </a:r>
            <a:r>
              <a:rPr lang="fr-BE" dirty="0"/>
              <a:t> 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 err="1"/>
              <a:t>Maionsequi</a:t>
            </a:r>
            <a:r>
              <a:rPr lang="fr-BE" dirty="0"/>
              <a:t> </a:t>
            </a:r>
            <a:r>
              <a:rPr lang="fr-BE" dirty="0" err="1"/>
              <a:t>aceptae</a:t>
            </a:r>
            <a:r>
              <a:rPr lang="fr-BE" dirty="0"/>
              <a:t> nus </a:t>
            </a:r>
            <a:r>
              <a:rPr lang="fr-BE" dirty="0" err="1"/>
              <a:t>autatincti</a:t>
            </a:r>
            <a:r>
              <a:rPr lang="fr-BE" dirty="0"/>
              <a:t> to </a:t>
            </a:r>
            <a:r>
              <a:rPr lang="fr-BE" dirty="0" err="1"/>
              <a:t>velestiurit</a:t>
            </a:r>
            <a:r>
              <a:rPr lang="fr-BE" dirty="0"/>
              <a:t> que </a:t>
            </a:r>
            <a:r>
              <a:rPr lang="fr-BE" dirty="0" err="1"/>
              <a:t>eiunt</a:t>
            </a:r>
            <a:r>
              <a:rPr lang="fr-BE" dirty="0"/>
              <a:t> </a:t>
            </a:r>
            <a:r>
              <a:rPr lang="fr-BE" dirty="0" err="1"/>
              <a:t>vellabo</a:t>
            </a:r>
            <a:r>
              <a:rPr lang="fr-BE" dirty="0"/>
              <a:t>. </a:t>
            </a:r>
            <a:br>
              <a:rPr lang="fr-BE" dirty="0"/>
            </a:br>
            <a:r>
              <a:rPr lang="fr-BE" dirty="0" err="1"/>
              <a:t>Tiatusandunt</a:t>
            </a:r>
            <a:r>
              <a:rPr lang="fr-BE" dirty="0"/>
              <a:t> </a:t>
            </a:r>
            <a:r>
              <a:rPr lang="fr-BE" dirty="0" err="1"/>
              <a:t>illecta</a:t>
            </a:r>
            <a:endParaRPr lang="fr-BE" dirty="0"/>
          </a:p>
          <a:p>
            <a:pPr lvl="0"/>
            <a:endParaRPr lang="fr-BE" dirty="0"/>
          </a:p>
        </p:txBody>
      </p:sp>
      <p:sp>
        <p:nvSpPr>
          <p:cNvPr id="6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5040000" y="1699200"/>
            <a:ext cx="3600000" cy="4752000"/>
          </a:xfrm>
          <a:prstGeom prst="rect">
            <a:avLst/>
          </a:prstGeom>
        </p:spPr>
        <p:txBody>
          <a:bodyPr/>
          <a:lstStyle>
            <a:lvl1pPr marL="342900" indent="-342900">
              <a:buFont typeface="+mj-lt"/>
              <a:buAutoNum type="arabicPeriod" startAt="4"/>
              <a:defRPr sz="20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Temporerita</a:t>
            </a:r>
            <a:r>
              <a:rPr lang="fr-BE" dirty="0"/>
              <a:t> </a:t>
            </a:r>
            <a:r>
              <a:rPr lang="fr-BE" dirty="0" err="1"/>
              <a:t>venimpore</a:t>
            </a:r>
            <a:r>
              <a:rPr lang="fr-BE" dirty="0"/>
              <a:t> </a:t>
            </a:r>
            <a:r>
              <a:rPr lang="fr-BE" dirty="0" err="1"/>
              <a:t>sandandit</a:t>
            </a:r>
            <a:r>
              <a:rPr lang="fr-BE" dirty="0"/>
              <a:t> </a:t>
            </a:r>
            <a:r>
              <a:rPr lang="fr-BE" dirty="0" err="1"/>
              <a:t>abo</a:t>
            </a:r>
            <a:r>
              <a:rPr lang="fr-BE" dirty="0"/>
              <a:t>. 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/>
              <a:t>Ut que </a:t>
            </a:r>
            <a:r>
              <a:rPr lang="fr-BE" dirty="0" err="1"/>
              <a:t>verrovi</a:t>
            </a:r>
            <a:r>
              <a:rPr lang="fr-BE" dirty="0"/>
              <a:t> </a:t>
            </a:r>
            <a:r>
              <a:rPr lang="fr-BE" dirty="0" err="1"/>
              <a:t>debist</a:t>
            </a:r>
            <a:r>
              <a:rPr lang="fr-BE" dirty="0"/>
              <a:t> </a:t>
            </a:r>
            <a:r>
              <a:rPr lang="fr-BE" dirty="0" err="1"/>
              <a:t>hiliquae</a:t>
            </a:r>
            <a:r>
              <a:rPr lang="fr-BE" dirty="0"/>
              <a:t> </a:t>
            </a:r>
            <a:r>
              <a:rPr lang="fr-BE" dirty="0" err="1"/>
              <a:t>conet</a:t>
            </a:r>
            <a:r>
              <a:rPr lang="fr-BE" dirty="0"/>
              <a:t> </a:t>
            </a:r>
            <a:r>
              <a:rPr lang="fr-BE" dirty="0" err="1"/>
              <a:t>essequi</a:t>
            </a:r>
            <a:r>
              <a:rPr lang="fr-BE" dirty="0"/>
              <a:t> </a:t>
            </a:r>
            <a:r>
              <a:rPr lang="fr-BE" dirty="0" err="1"/>
              <a:t>illo</a:t>
            </a:r>
            <a:r>
              <a:rPr lang="fr-BE" dirty="0"/>
              <a:t> </a:t>
            </a:r>
            <a:r>
              <a:rPr lang="fr-BE" dirty="0" err="1"/>
              <a:t>dolestem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 err="1"/>
              <a:t>Maionsequi</a:t>
            </a:r>
            <a:r>
              <a:rPr lang="fr-BE" dirty="0"/>
              <a:t> </a:t>
            </a:r>
            <a:r>
              <a:rPr lang="fr-BE" dirty="0" err="1"/>
              <a:t>aceptae</a:t>
            </a:r>
            <a:r>
              <a:rPr lang="fr-BE" dirty="0"/>
              <a:t> nus </a:t>
            </a:r>
            <a:r>
              <a:rPr lang="fr-BE" dirty="0" err="1"/>
              <a:t>autatincti</a:t>
            </a:r>
            <a:r>
              <a:rPr lang="fr-BE" dirty="0"/>
              <a:t> to </a:t>
            </a:r>
            <a:r>
              <a:rPr lang="fr-BE" dirty="0" err="1"/>
              <a:t>velestiurit</a:t>
            </a:r>
            <a:r>
              <a:rPr lang="fr-BE" dirty="0"/>
              <a:t> que </a:t>
            </a:r>
            <a:r>
              <a:rPr lang="fr-BE" dirty="0" err="1"/>
              <a:t>eiunt</a:t>
            </a:r>
            <a:r>
              <a:rPr lang="fr-BE" dirty="0"/>
              <a:t> </a:t>
            </a:r>
            <a:r>
              <a:rPr lang="fr-BE" dirty="0" err="1"/>
              <a:t>vellabo</a:t>
            </a:r>
            <a:r>
              <a:rPr lang="fr-B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34812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10"/>
          <p:cNvSpPr>
            <a:spLocks noGrp="1"/>
          </p:cNvSpPr>
          <p:nvPr>
            <p:ph type="pic" sz="quarter" idx="10"/>
          </p:nvPr>
        </p:nvSpPr>
        <p:spPr>
          <a:xfrm>
            <a:off x="1008000" y="1339200"/>
            <a:ext cx="3456000" cy="4824000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8" name="Espace réservé pour une image  10"/>
          <p:cNvSpPr>
            <a:spLocks noGrp="1"/>
          </p:cNvSpPr>
          <p:nvPr>
            <p:ph type="pic" sz="quarter" idx="11"/>
          </p:nvPr>
        </p:nvSpPr>
        <p:spPr>
          <a:xfrm>
            <a:off x="4680012" y="1339200"/>
            <a:ext cx="3456000" cy="4824000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295481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11"/>
          <p:cNvSpPr>
            <a:spLocks noGrp="1"/>
          </p:cNvSpPr>
          <p:nvPr>
            <p:ph type="pic" sz="quarter" idx="10"/>
          </p:nvPr>
        </p:nvSpPr>
        <p:spPr>
          <a:xfrm>
            <a:off x="1006475" y="1340768"/>
            <a:ext cx="3529013" cy="2303462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pour une image  11"/>
          <p:cNvSpPr>
            <a:spLocks noGrp="1"/>
          </p:cNvSpPr>
          <p:nvPr>
            <p:ph type="pic" sz="quarter" idx="11"/>
          </p:nvPr>
        </p:nvSpPr>
        <p:spPr>
          <a:xfrm>
            <a:off x="4679391" y="1339200"/>
            <a:ext cx="3529013" cy="2303462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pour une image  11"/>
          <p:cNvSpPr>
            <a:spLocks noGrp="1"/>
          </p:cNvSpPr>
          <p:nvPr>
            <p:ph type="pic" sz="quarter" idx="12"/>
          </p:nvPr>
        </p:nvSpPr>
        <p:spPr>
          <a:xfrm>
            <a:off x="1007604" y="3789040"/>
            <a:ext cx="3529013" cy="2303462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9" name="Espace réservé pour une image  11"/>
          <p:cNvSpPr>
            <a:spLocks noGrp="1"/>
          </p:cNvSpPr>
          <p:nvPr>
            <p:ph type="pic" sz="quarter" idx="13"/>
          </p:nvPr>
        </p:nvSpPr>
        <p:spPr>
          <a:xfrm>
            <a:off x="4680012" y="3790800"/>
            <a:ext cx="3529013" cy="2303462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9468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8"/>
          <p:cNvSpPr>
            <a:spLocks noGrp="1"/>
          </p:cNvSpPr>
          <p:nvPr>
            <p:ph type="pic" sz="quarter" idx="10"/>
          </p:nvPr>
        </p:nvSpPr>
        <p:spPr>
          <a:xfrm>
            <a:off x="1008063" y="1340892"/>
            <a:ext cx="7200900" cy="4824412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669589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9"/>
          <p:cNvSpPr>
            <a:spLocks noGrp="1"/>
          </p:cNvSpPr>
          <p:nvPr>
            <p:ph type="pic" sz="quarter" idx="10"/>
          </p:nvPr>
        </p:nvSpPr>
        <p:spPr>
          <a:xfrm>
            <a:off x="4644000" y="1339200"/>
            <a:ext cx="3528000" cy="4824000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8" name="Espace réservé du texte 11"/>
          <p:cNvSpPr>
            <a:spLocks noGrp="1"/>
          </p:cNvSpPr>
          <p:nvPr>
            <p:ph type="body" sz="quarter" idx="11" hasCustomPrompt="1"/>
          </p:nvPr>
        </p:nvSpPr>
        <p:spPr>
          <a:xfrm>
            <a:off x="897308" y="2828658"/>
            <a:ext cx="3537959" cy="1572426"/>
          </a:xfrm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4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Musdandis</a:t>
            </a:r>
            <a:r>
              <a:rPr lang="fr-BE" dirty="0"/>
              <a:t> </a:t>
            </a:r>
            <a:r>
              <a:rPr lang="fr-BE" dirty="0" err="1"/>
              <a:t>dolentia</a:t>
            </a:r>
            <a:r>
              <a:rPr lang="fr-BE" dirty="0"/>
              <a:t> qui </a:t>
            </a:r>
            <a:r>
              <a:rPr lang="fr-BE" dirty="0" err="1"/>
              <a:t>ditat</a:t>
            </a:r>
            <a:endParaRPr lang="fr-BE" dirty="0"/>
          </a:p>
          <a:p>
            <a:pPr lvl="0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9899516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13"/>
          <p:cNvSpPr>
            <a:spLocks noGrp="1"/>
          </p:cNvSpPr>
          <p:nvPr>
            <p:ph type="pic" sz="quarter" idx="10"/>
          </p:nvPr>
        </p:nvSpPr>
        <p:spPr>
          <a:xfrm>
            <a:off x="1008063" y="1342800"/>
            <a:ext cx="3528000" cy="2304000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pour une image  13"/>
          <p:cNvSpPr>
            <a:spLocks noGrp="1"/>
          </p:cNvSpPr>
          <p:nvPr>
            <p:ph type="pic" sz="quarter" idx="11"/>
          </p:nvPr>
        </p:nvSpPr>
        <p:spPr>
          <a:xfrm>
            <a:off x="4680000" y="3934800"/>
            <a:ext cx="3528000" cy="2304000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4680000" y="1339200"/>
            <a:ext cx="3528000" cy="23034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Dolentia</a:t>
            </a:r>
            <a:r>
              <a:rPr lang="fr-BE" dirty="0"/>
              <a:t> </a:t>
            </a:r>
            <a:r>
              <a:rPr lang="fr-BE" dirty="0" err="1"/>
              <a:t>musdandis</a:t>
            </a:r>
            <a:r>
              <a:rPr lang="fr-BE" dirty="0"/>
              <a:t> qui </a:t>
            </a:r>
            <a:r>
              <a:rPr lang="fr-BE" dirty="0" err="1"/>
              <a:t>ditat</a:t>
            </a:r>
            <a:r>
              <a:rPr lang="fr-BE" dirty="0"/>
              <a:t> </a:t>
            </a:r>
            <a:r>
              <a:rPr lang="fr-BE" dirty="0" err="1"/>
              <a:t>orrores</a:t>
            </a:r>
            <a:r>
              <a:rPr lang="fr-BE" dirty="0"/>
              <a:t> </a:t>
            </a:r>
            <a:r>
              <a:rPr lang="fr-BE" dirty="0" err="1"/>
              <a:t>tiatur</a:t>
            </a:r>
            <a:r>
              <a:rPr lang="fr-BE" dirty="0"/>
              <a:t> </a:t>
            </a:r>
            <a:r>
              <a:rPr lang="fr-BE" dirty="0" err="1"/>
              <a:t>rectem</a:t>
            </a:r>
            <a:r>
              <a:rPr lang="fr-BE" dirty="0"/>
              <a:t> </a:t>
            </a:r>
            <a:r>
              <a:rPr lang="fr-BE" dirty="0" err="1"/>
              <a:t>laborunt</a:t>
            </a:r>
            <a:r>
              <a:rPr lang="fr-BE" dirty="0"/>
              <a:t> </a:t>
            </a:r>
            <a:r>
              <a:rPr lang="fr-BE" dirty="0" err="1"/>
              <a:t>exeaque</a:t>
            </a:r>
            <a:r>
              <a:rPr lang="fr-BE" dirty="0"/>
              <a:t> </a:t>
            </a:r>
            <a:r>
              <a:rPr lang="fr-BE" dirty="0" err="1"/>
              <a:t>eos</a:t>
            </a:r>
            <a:r>
              <a:rPr lang="fr-BE" dirty="0"/>
              <a:t> </a:t>
            </a:r>
            <a:r>
              <a:rPr lang="fr-BE" dirty="0" err="1"/>
              <a:t>ius</a:t>
            </a:r>
            <a:r>
              <a:rPr lang="fr-BE" dirty="0"/>
              <a:t>, con </a:t>
            </a:r>
            <a:r>
              <a:rPr lang="fr-BE" dirty="0" err="1"/>
              <a:t>nihillaboria</a:t>
            </a:r>
            <a:endParaRPr lang="fr-BE" dirty="0"/>
          </a:p>
          <a:p>
            <a:pPr lvl="0"/>
            <a:endParaRPr lang="fr-BE" dirty="0"/>
          </a:p>
        </p:txBody>
      </p:sp>
      <p:sp>
        <p:nvSpPr>
          <p:cNvPr id="9" name="Espace réservé du texte 16"/>
          <p:cNvSpPr>
            <a:spLocks noGrp="1"/>
          </p:cNvSpPr>
          <p:nvPr>
            <p:ph type="body" sz="quarter" idx="13" hasCustomPrompt="1"/>
          </p:nvPr>
        </p:nvSpPr>
        <p:spPr>
          <a:xfrm>
            <a:off x="1007604" y="3933056"/>
            <a:ext cx="3528000" cy="23034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Dolentia</a:t>
            </a:r>
            <a:r>
              <a:rPr lang="fr-BE" dirty="0"/>
              <a:t> </a:t>
            </a:r>
            <a:r>
              <a:rPr lang="fr-BE" dirty="0" err="1"/>
              <a:t>musdandis</a:t>
            </a:r>
            <a:r>
              <a:rPr lang="fr-BE" dirty="0"/>
              <a:t> qui </a:t>
            </a:r>
            <a:r>
              <a:rPr lang="fr-BE" dirty="0" err="1"/>
              <a:t>ditat</a:t>
            </a:r>
            <a:r>
              <a:rPr lang="fr-BE" dirty="0"/>
              <a:t> </a:t>
            </a:r>
            <a:r>
              <a:rPr lang="fr-BE" dirty="0" err="1"/>
              <a:t>orrores</a:t>
            </a:r>
            <a:r>
              <a:rPr lang="fr-BE" dirty="0"/>
              <a:t> </a:t>
            </a:r>
            <a:r>
              <a:rPr lang="fr-BE" dirty="0" err="1"/>
              <a:t>tiatur</a:t>
            </a:r>
            <a:r>
              <a:rPr lang="fr-BE" dirty="0"/>
              <a:t> rectem </a:t>
            </a:r>
            <a:r>
              <a:rPr lang="fr-BE" dirty="0" err="1"/>
              <a:t>laborunt</a:t>
            </a:r>
            <a:r>
              <a:rPr lang="fr-BE" dirty="0"/>
              <a:t> </a:t>
            </a:r>
            <a:r>
              <a:rPr lang="fr-BE" dirty="0" err="1"/>
              <a:t>exeaque</a:t>
            </a:r>
            <a:r>
              <a:rPr lang="fr-BE" dirty="0"/>
              <a:t> </a:t>
            </a:r>
            <a:r>
              <a:rPr lang="fr-BE" dirty="0" err="1"/>
              <a:t>eos</a:t>
            </a:r>
            <a:r>
              <a:rPr lang="fr-BE" dirty="0"/>
              <a:t> </a:t>
            </a:r>
            <a:r>
              <a:rPr lang="fr-BE" dirty="0" err="1"/>
              <a:t>ius</a:t>
            </a:r>
            <a:r>
              <a:rPr lang="fr-BE" dirty="0"/>
              <a:t>, con </a:t>
            </a:r>
            <a:r>
              <a:rPr lang="fr-BE" dirty="0" err="1"/>
              <a:t>nihillaboria</a:t>
            </a:r>
            <a:endParaRPr lang="fr-BE" dirty="0"/>
          </a:p>
          <a:p>
            <a:pPr lvl="0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5184918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1023786" y="2988654"/>
            <a:ext cx="7332358" cy="9338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tabLst>
                <a:tab pos="179388" algn="l"/>
              </a:tabLst>
              <a:defRPr sz="6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Merci</a:t>
            </a:r>
          </a:p>
        </p:txBody>
      </p:sp>
    </p:spTree>
    <p:extLst>
      <p:ext uri="{BB962C8B-B14F-4D97-AF65-F5344CB8AC3E}">
        <p14:creationId xmlns:p14="http://schemas.microsoft.com/office/powerpoint/2010/main" val="10442557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0449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3215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4273044" y="6234478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10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8413504" y="6234987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  <p:extLst>
      <p:ext uri="{BB962C8B-B14F-4D97-AF65-F5344CB8AC3E}">
        <p14:creationId xmlns:p14="http://schemas.microsoft.com/office/powerpoint/2010/main" val="1170645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8"/>
          <p:cNvSpPr>
            <a:spLocks noGrp="1"/>
          </p:cNvSpPr>
          <p:nvPr>
            <p:ph type="pic" sz="quarter" idx="10"/>
          </p:nvPr>
        </p:nvSpPr>
        <p:spPr>
          <a:xfrm>
            <a:off x="1008062" y="2068082"/>
            <a:ext cx="8135937" cy="4789918"/>
          </a:xfrm>
          <a:prstGeom prst="rect">
            <a:avLst/>
          </a:prstGeom>
        </p:spPr>
        <p:txBody>
          <a:bodyPr/>
          <a:lstStyle/>
          <a:p>
            <a:endParaRPr lang="fr-BE" dirty="0"/>
          </a:p>
        </p:txBody>
      </p:sp>
      <p:sp>
        <p:nvSpPr>
          <p:cNvPr id="6" name="Espace réservé du texte 19"/>
          <p:cNvSpPr>
            <a:spLocks noGrp="1"/>
          </p:cNvSpPr>
          <p:nvPr>
            <p:ph type="body" sz="quarter" idx="13"/>
          </p:nvPr>
        </p:nvSpPr>
        <p:spPr>
          <a:xfrm>
            <a:off x="1619672" y="4869160"/>
            <a:ext cx="4932548" cy="1548172"/>
          </a:xfrm>
          <a:prstGeom prst="rect">
            <a:avLst/>
          </a:prstGeom>
          <a:solidFill>
            <a:srgbClr val="5DB3E6">
              <a:alpha val="79000"/>
            </a:srgbClr>
          </a:solidFill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ln>
                  <a:noFill/>
                </a:ln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fr-BE" dirty="0"/>
          </a:p>
        </p:txBody>
      </p:sp>
      <p:sp>
        <p:nvSpPr>
          <p:cNvPr id="9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1692002" y="5096487"/>
            <a:ext cx="4691706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de la présentation</a:t>
            </a:r>
          </a:p>
        </p:txBody>
      </p:sp>
      <p:sp>
        <p:nvSpPr>
          <p:cNvPr id="11" name="Espace réservé du texte 19"/>
          <p:cNvSpPr>
            <a:spLocks noGrp="1"/>
          </p:cNvSpPr>
          <p:nvPr>
            <p:ph type="body" sz="quarter" idx="12" hasCustomPrompt="1"/>
          </p:nvPr>
        </p:nvSpPr>
        <p:spPr>
          <a:xfrm>
            <a:off x="1692002" y="5539714"/>
            <a:ext cx="4691706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0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DATE 2018</a:t>
            </a:r>
          </a:p>
        </p:txBody>
      </p:sp>
    </p:spTree>
    <p:extLst>
      <p:ext uri="{BB962C8B-B14F-4D97-AF65-F5344CB8AC3E}">
        <p14:creationId xmlns:p14="http://schemas.microsoft.com/office/powerpoint/2010/main" val="2180280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98895" y="5742864"/>
            <a:ext cx="4691706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de la présentation</a:t>
            </a:r>
          </a:p>
        </p:txBody>
      </p:sp>
      <p:sp>
        <p:nvSpPr>
          <p:cNvPr id="10" name="Espace réservé du texte 19"/>
          <p:cNvSpPr>
            <a:spLocks noGrp="1"/>
          </p:cNvSpPr>
          <p:nvPr>
            <p:ph type="body" sz="quarter" idx="12" hasCustomPrompt="1"/>
          </p:nvPr>
        </p:nvSpPr>
        <p:spPr>
          <a:xfrm>
            <a:off x="1298895" y="6186091"/>
            <a:ext cx="4691706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0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DATE 2018</a:t>
            </a:r>
          </a:p>
        </p:txBody>
      </p:sp>
      <p:sp>
        <p:nvSpPr>
          <p:cNvPr id="17" name="Espace réservé du texte 19"/>
          <p:cNvSpPr>
            <a:spLocks noGrp="1"/>
          </p:cNvSpPr>
          <p:nvPr>
            <p:ph type="body" sz="quarter" idx="16" hasCustomPrompt="1"/>
          </p:nvPr>
        </p:nvSpPr>
        <p:spPr>
          <a:xfrm>
            <a:off x="827584" y="856572"/>
            <a:ext cx="4691706" cy="92428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tabLst>
                <a:tab pos="179388" algn="l"/>
              </a:tabLst>
              <a:defRPr sz="1700" b="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Entité émettrice</a:t>
            </a:r>
          </a:p>
        </p:txBody>
      </p:sp>
      <p:sp>
        <p:nvSpPr>
          <p:cNvPr id="19" name="Espace réservé du texte 19"/>
          <p:cNvSpPr>
            <a:spLocks noGrp="1"/>
          </p:cNvSpPr>
          <p:nvPr>
            <p:ph type="body" sz="quarter" idx="17" hasCustomPrompt="1"/>
          </p:nvPr>
        </p:nvSpPr>
        <p:spPr>
          <a:xfrm>
            <a:off x="827584" y="1125119"/>
            <a:ext cx="4691706" cy="26748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tabLst>
                <a:tab pos="179388" algn="l"/>
              </a:tabLst>
              <a:defRPr sz="1700" b="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Faculté </a:t>
            </a:r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18" hasCustomPrompt="1"/>
          </p:nvPr>
        </p:nvSpPr>
        <p:spPr>
          <a:xfrm>
            <a:off x="827584" y="1392604"/>
            <a:ext cx="4691706" cy="3939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tabLst>
                <a:tab pos="179388" algn="l"/>
              </a:tabLst>
              <a:defRPr sz="1700" b="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Ne pas dépasser les 3 lignes</a:t>
            </a:r>
          </a:p>
        </p:txBody>
      </p:sp>
    </p:spTree>
    <p:extLst>
      <p:ext uri="{BB962C8B-B14F-4D97-AF65-F5344CB8AC3E}">
        <p14:creationId xmlns:p14="http://schemas.microsoft.com/office/powerpoint/2010/main" val="2617713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98895" y="5742864"/>
            <a:ext cx="4691706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de la présentation</a:t>
            </a:r>
          </a:p>
        </p:txBody>
      </p:sp>
      <p:sp>
        <p:nvSpPr>
          <p:cNvPr id="6" name="Espace réservé du texte 19"/>
          <p:cNvSpPr>
            <a:spLocks noGrp="1"/>
          </p:cNvSpPr>
          <p:nvPr>
            <p:ph type="body" sz="quarter" idx="12" hasCustomPrompt="1"/>
          </p:nvPr>
        </p:nvSpPr>
        <p:spPr>
          <a:xfrm>
            <a:off x="1298895" y="6186091"/>
            <a:ext cx="4691706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0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DATE 2018</a:t>
            </a:r>
          </a:p>
        </p:txBody>
      </p:sp>
      <p:sp>
        <p:nvSpPr>
          <p:cNvPr id="10" name="Espace réservé du texte 19"/>
          <p:cNvSpPr>
            <a:spLocks noGrp="1"/>
          </p:cNvSpPr>
          <p:nvPr>
            <p:ph type="body" sz="quarter" idx="16" hasCustomPrompt="1"/>
          </p:nvPr>
        </p:nvSpPr>
        <p:spPr>
          <a:xfrm>
            <a:off x="831824" y="869835"/>
            <a:ext cx="4691706" cy="92428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tabLst>
                <a:tab pos="179388" algn="l"/>
              </a:tabLst>
              <a:defRPr sz="1700" b="0" baseline="0">
                <a:solidFill>
                  <a:srgbClr val="9A969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Faculté d’architecture, d’ingénierie architecturale, d’urbanisme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sz="quarter" idx="17"/>
          </p:nvPr>
        </p:nvSpPr>
        <p:spPr>
          <a:xfrm>
            <a:off x="7878763" y="419100"/>
            <a:ext cx="838200" cy="85407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035766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1023786" y="2988654"/>
            <a:ext cx="7332358" cy="1019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6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680794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4273044" y="6234478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11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8413504" y="6234987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  <p:sp>
        <p:nvSpPr>
          <p:cNvPr id="13" name="Espace réservé du texte 19"/>
          <p:cNvSpPr>
            <a:spLocks noGrp="1"/>
          </p:cNvSpPr>
          <p:nvPr>
            <p:ph type="body" sz="quarter" idx="13" hasCustomPrompt="1"/>
          </p:nvPr>
        </p:nvSpPr>
        <p:spPr>
          <a:xfrm>
            <a:off x="606865" y="348116"/>
            <a:ext cx="5761144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1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du slide Arial Bold 28 pts</a:t>
            </a:r>
          </a:p>
        </p:txBody>
      </p:sp>
    </p:spTree>
    <p:extLst>
      <p:ext uri="{BB962C8B-B14F-4D97-AF65-F5344CB8AC3E}">
        <p14:creationId xmlns:p14="http://schemas.microsoft.com/office/powerpoint/2010/main" val="1214936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1023786" y="2988654"/>
            <a:ext cx="7332358" cy="1019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6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672167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2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3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4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5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6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7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8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0886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6715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357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3885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192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7436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7587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139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23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6351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2756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3555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1284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6700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3506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3608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70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8574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0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29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sv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4652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dirty="0"/>
              <a:t>Simon NAVEAU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BBF5539-B4EB-D8E1-62B6-AED6664AA3DF}"/>
              </a:ext>
            </a:extLst>
          </p:cNvPr>
          <p:cNvSpPr txBox="1"/>
          <p:nvPr/>
        </p:nvSpPr>
        <p:spPr>
          <a:xfrm>
            <a:off x="437746" y="1210513"/>
            <a:ext cx="8083448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just">
              <a:buNone/>
              <a:tabLst>
                <a:tab pos="360363" algn="l"/>
                <a:tab pos="2870200" algn="r"/>
                <a:tab pos="3228975" algn="l"/>
                <a:tab pos="6550025" algn="r"/>
              </a:tabLst>
            </a:pPr>
            <a:r>
              <a:rPr lang="fr-BE" sz="2000" i="1" dirty="0" err="1">
                <a:solidFill>
                  <a:srgbClr val="00214E"/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sea</a:t>
            </a:r>
            <a:r>
              <a:rPr lang="fr-BE" sz="2000" i="1" dirty="0">
                <a:solidFill>
                  <a:srgbClr val="00214E"/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 of the rushes</a:t>
            </a:r>
            <a:r>
              <a:rPr lang="fr-BE" sz="2000" dirty="0">
                <a:solidFill>
                  <a:srgbClr val="00214E"/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	</a:t>
            </a:r>
            <a:r>
              <a:rPr lang="he-IL" sz="2000" dirty="0" err="1">
                <a:solidFill>
                  <a:srgbClr val="00214E"/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יַם־סוּף</a:t>
            </a:r>
            <a:r>
              <a:rPr lang="fr-BE" sz="2000" dirty="0">
                <a:solidFill>
                  <a:srgbClr val="00214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l-GR" sz="2000" dirty="0">
                <a:solidFill>
                  <a:srgbClr val="00214E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θα</a:t>
            </a:r>
            <a:r>
              <a:rPr lang="fr-FR" sz="2000" dirty="0">
                <a:solidFill>
                  <a:srgbClr val="00214E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́</a:t>
            </a:r>
            <a:r>
              <a:rPr lang="el-GR" sz="2000" dirty="0" err="1">
                <a:solidFill>
                  <a:srgbClr val="00214E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λασσα</a:t>
            </a:r>
            <a:r>
              <a:rPr lang="el-GR" sz="2000" dirty="0">
                <a:solidFill>
                  <a:srgbClr val="00214E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ε</a:t>
            </a:r>
            <a:r>
              <a:rPr lang="fr-FR" sz="2000" dirty="0">
                <a:solidFill>
                  <a:srgbClr val="00214E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̓</a:t>
            </a:r>
            <a:r>
              <a:rPr lang="el-GR" sz="2000" dirty="0" err="1">
                <a:solidFill>
                  <a:srgbClr val="00214E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ρυθρα</a:t>
            </a:r>
            <a:r>
              <a:rPr lang="fr-BE" sz="2000" dirty="0">
                <a:solidFill>
                  <a:srgbClr val="00214E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fr-BE" sz="2000" b="1" i="1" dirty="0" err="1">
                <a:solidFill>
                  <a:srgbClr val="00214E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red</a:t>
            </a:r>
            <a:r>
              <a:rPr lang="fr-BE" sz="2000" i="1" dirty="0">
                <a:solidFill>
                  <a:srgbClr val="00214E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BE" sz="2000" i="1" dirty="0" err="1">
                <a:solidFill>
                  <a:srgbClr val="00214E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sea</a:t>
            </a:r>
            <a:endParaRPr lang="fr-BE" sz="2000" i="1" dirty="0">
              <a:solidFill>
                <a:srgbClr val="00214E"/>
              </a:solidFill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DCDACA2-C3D2-5E89-1DE3-23279E14E2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865" y="211924"/>
            <a:ext cx="5761144" cy="431800"/>
          </a:xfrm>
        </p:spPr>
        <p:txBody>
          <a:bodyPr/>
          <a:lstStyle/>
          <a:p>
            <a:r>
              <a:rPr lang="fr-BE" dirty="0"/>
              <a:t>Red </a:t>
            </a:r>
            <a:r>
              <a:rPr lang="fr-BE" dirty="0" err="1"/>
              <a:t>Sea</a:t>
            </a:r>
            <a:endParaRPr lang="fr-BE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74E1972-30A9-01EB-589F-19502EB2DEAA}"/>
              </a:ext>
            </a:extLst>
          </p:cNvPr>
          <p:cNvSpPr txBox="1"/>
          <p:nvPr/>
        </p:nvSpPr>
        <p:spPr>
          <a:xfrm>
            <a:off x="437746" y="1855188"/>
            <a:ext cx="82196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0363" algn="l"/>
                <a:tab pos="2509838" algn="l"/>
              </a:tabLst>
            </a:pPr>
            <a:r>
              <a:rPr lang="fr-BE" u="heavy" dirty="0">
                <a:solidFill>
                  <a:srgbClr val="002060"/>
                </a:solidFill>
                <a:uFill>
                  <a:solidFill>
                    <a:schemeClr val="accent1">
                      <a:lumMod val="60000"/>
                      <a:lumOff val="4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Occurrences (Torah):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	</a:t>
            </a:r>
            <a:r>
              <a:rPr lang="fr-BE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Ex 10,19 ; 13,18 ; 15,4.22 ; 23,31</a:t>
            </a:r>
          </a:p>
          <a:p>
            <a:pPr>
              <a:tabLst>
                <a:tab pos="360363" algn="l"/>
                <a:tab pos="2509838" algn="l"/>
              </a:tabLst>
            </a:pPr>
            <a:r>
              <a:rPr lang="fr-BE" kern="1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	</a:t>
            </a:r>
            <a:r>
              <a:rPr lang="fr-BE" kern="100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Num</a:t>
            </a:r>
            <a:r>
              <a:rPr lang="fr-BE" kern="1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14,25 ; 21,4 ; 33,10.11</a:t>
            </a:r>
          </a:p>
          <a:p>
            <a:pPr>
              <a:tabLst>
                <a:tab pos="360363" algn="l"/>
                <a:tab pos="2509838" algn="l"/>
              </a:tabLst>
            </a:pPr>
            <a:r>
              <a:rPr lang="fr-BE" kern="1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	</a:t>
            </a:r>
            <a:r>
              <a:rPr lang="fr-BE" kern="100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Deut</a:t>
            </a:r>
            <a:r>
              <a:rPr lang="fr-BE" kern="1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1,40 ; 2,1 ; 11,4</a:t>
            </a:r>
            <a:endParaRPr lang="fr-BE" dirty="0">
              <a:solidFill>
                <a:srgbClr val="002060"/>
              </a:solid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B5935B5-10E2-4FE3-043D-73D43C76300A}"/>
              </a:ext>
            </a:extLst>
          </p:cNvPr>
          <p:cNvSpPr txBox="1"/>
          <p:nvPr/>
        </p:nvSpPr>
        <p:spPr>
          <a:xfrm>
            <a:off x="437746" y="2985540"/>
            <a:ext cx="8050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0363" algn="l"/>
                <a:tab pos="2509838" algn="l"/>
                <a:tab pos="2870200" algn="r"/>
                <a:tab pos="3228975" algn="l"/>
              </a:tabLst>
            </a:pPr>
            <a:r>
              <a:rPr lang="fr-BE" u="heavy" dirty="0" err="1">
                <a:solidFill>
                  <a:srgbClr val="002060"/>
                </a:solidFill>
                <a:uFill>
                  <a:solidFill>
                    <a:schemeClr val="accent1">
                      <a:lumMod val="60000"/>
                      <a:lumOff val="4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Egypt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:	</a:t>
            </a:r>
            <a:r>
              <a:rPr lang="en-US" kern="1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c̆wfy</a:t>
            </a:r>
            <a:r>
              <a:rPr lang="en-US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  </a:t>
            </a:r>
            <a:r>
              <a:rPr lang="en-US" b="1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=&gt;  </a:t>
            </a:r>
            <a:r>
              <a:rPr lang="en-US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he-IL" kern="1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סו</a:t>
            </a:r>
            <a:r>
              <a:rPr lang="en-US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ף</a:t>
            </a:r>
            <a:r>
              <a:rPr lang="he-IL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(</a:t>
            </a:r>
            <a:r>
              <a:rPr lang="fr-BE" i="1" kern="1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reed</a:t>
            </a:r>
            <a:r>
              <a:rPr lang="fr-BE" i="1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/ rush)</a:t>
            </a:r>
            <a:r>
              <a:rPr lang="fr-BE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	 </a:t>
            </a:r>
          </a:p>
          <a:p>
            <a:pPr>
              <a:tabLst>
                <a:tab pos="360363" algn="l"/>
                <a:tab pos="2509838" algn="l"/>
                <a:tab pos="2870200" algn="r"/>
                <a:tab pos="3228975" algn="l"/>
              </a:tabLst>
            </a:pPr>
            <a:r>
              <a:rPr lang="fr-BE" kern="1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	« The </a:t>
            </a:r>
            <a:r>
              <a:rPr lang="fr-BE" kern="100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very</a:t>
            </a:r>
            <a:r>
              <a:rPr lang="fr-BE" kern="1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Green »</a:t>
            </a:r>
            <a:endParaRPr lang="fr-BE" dirty="0">
              <a:solidFill>
                <a:srgbClr val="002060"/>
              </a:solid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844B706-A534-17D8-48ED-A7BE3D2F8F5D}"/>
              </a:ext>
            </a:extLst>
          </p:cNvPr>
          <p:cNvSpPr txBox="1"/>
          <p:nvPr/>
        </p:nvSpPr>
        <p:spPr>
          <a:xfrm>
            <a:off x="437746" y="3672527"/>
            <a:ext cx="7975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789113" algn="l"/>
                <a:tab pos="4211638" algn="l"/>
              </a:tabLst>
            </a:pPr>
            <a:r>
              <a:rPr lang="fr-BE" u="heavy" dirty="0">
                <a:solidFill>
                  <a:srgbClr val="002060"/>
                </a:solidFill>
                <a:uFill>
                  <a:solidFill>
                    <a:schemeClr val="accent1">
                      <a:lumMod val="60000"/>
                      <a:lumOff val="4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Greek </a:t>
            </a:r>
            <a:r>
              <a:rPr lang="fr-BE" u="heavy" dirty="0" err="1">
                <a:solidFill>
                  <a:srgbClr val="002060"/>
                </a:solidFill>
                <a:uFill>
                  <a:solidFill>
                    <a:schemeClr val="accent1">
                      <a:lumMod val="60000"/>
                      <a:lumOff val="4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literature</a:t>
            </a:r>
            <a:r>
              <a:rPr lang="fr-BE" u="heavy" dirty="0">
                <a:solidFill>
                  <a:srgbClr val="002060"/>
                </a:solidFill>
                <a:uFill>
                  <a:solidFill>
                    <a:schemeClr val="accent1">
                      <a:lumMod val="60000"/>
                      <a:lumOff val="4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: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	in </a:t>
            </a:r>
            <a:r>
              <a:rPr lang="fr-BE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general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(TLG)	Hérodote, Pindare…	</a:t>
            </a:r>
          </a:p>
          <a:p>
            <a:pPr>
              <a:tabLst>
                <a:tab pos="1789113" algn="l"/>
                <a:tab pos="4211638" algn="l"/>
              </a:tabLst>
            </a:pP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fr-BE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Egyptian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greek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papyri	1! </a:t>
            </a:r>
            <a:r>
              <a:rPr lang="fr-BE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occ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. (3</a:t>
            </a:r>
            <a:r>
              <a:rPr lang="fr-BE" baseline="300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ACN)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153F391-3D26-A6E8-3483-F112AD01C228}"/>
              </a:ext>
            </a:extLst>
          </p:cNvPr>
          <p:cNvSpPr/>
          <p:nvPr/>
        </p:nvSpPr>
        <p:spPr>
          <a:xfrm>
            <a:off x="2057012" y="5497695"/>
            <a:ext cx="4432063" cy="729575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000" dirty="0"/>
              <a:t>Translation technique: </a:t>
            </a:r>
            <a:r>
              <a:rPr lang="fr-BE" sz="2000" dirty="0" err="1"/>
              <a:t>target</a:t>
            </a:r>
            <a:r>
              <a:rPr lang="fr-BE" sz="2000" dirty="0"/>
              <a:t> </a:t>
            </a:r>
            <a:r>
              <a:rPr lang="fr-BE" sz="2000" dirty="0" err="1"/>
              <a:t>language</a:t>
            </a:r>
            <a:endParaRPr lang="fr-BE" sz="2000" dirty="0"/>
          </a:p>
          <a:p>
            <a:pPr algn="ctr"/>
            <a:r>
              <a:rPr lang="fr-BE" sz="2000" dirty="0" err="1"/>
              <a:t>Egyptian</a:t>
            </a:r>
            <a:r>
              <a:rPr lang="fr-BE" sz="2000" dirty="0"/>
              <a:t> influence? no </a:t>
            </a:r>
          </a:p>
        </p:txBody>
      </p:sp>
    </p:spTree>
    <p:extLst>
      <p:ext uri="{BB962C8B-B14F-4D97-AF65-F5344CB8AC3E}">
        <p14:creationId xmlns:p14="http://schemas.microsoft.com/office/powerpoint/2010/main" val="3893406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dirty="0"/>
              <a:t>Simon NAVEAU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just">
              <a:lnSpc>
                <a:spcPts val="1600"/>
              </a:lnSpc>
              <a:spcBef>
                <a:spcPts val="400"/>
              </a:spcBef>
              <a:buNone/>
              <a:tabLst>
                <a:tab pos="2957513" algn="r"/>
                <a:tab pos="3228975" algn="l"/>
              </a:tabLst>
            </a:pPr>
            <a:r>
              <a:rPr lang="fr-BE" sz="2800" dirty="0">
                <a:effectLst/>
                <a:ea typeface="Calibri" panose="020F0502020204030204" pitchFamily="34" charset="0"/>
              </a:rPr>
              <a:t>Dead </a:t>
            </a:r>
            <a:r>
              <a:rPr lang="fr-BE" sz="2800" dirty="0" err="1">
                <a:effectLst/>
                <a:ea typeface="Calibri" panose="020F0502020204030204" pitchFamily="34" charset="0"/>
              </a:rPr>
              <a:t>Sea</a:t>
            </a:r>
            <a:endParaRPr lang="fr-BE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BBF5539-B4EB-D8E1-62B6-AED6664AA3DF}"/>
              </a:ext>
            </a:extLst>
          </p:cNvPr>
          <p:cNvSpPr txBox="1"/>
          <p:nvPr/>
        </p:nvSpPr>
        <p:spPr>
          <a:xfrm>
            <a:off x="428018" y="1254866"/>
            <a:ext cx="8093176" cy="9790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tIns="180000" bIns="180000" rtlCol="0">
            <a:spAutoFit/>
          </a:bodyPr>
          <a:lstStyle/>
          <a:p>
            <a:pPr marL="0" indent="0" algn="just">
              <a:lnSpc>
                <a:spcPct val="100000"/>
              </a:lnSpc>
              <a:buNone/>
              <a:tabLst>
                <a:tab pos="3228975" algn="r"/>
                <a:tab pos="3502025" algn="l"/>
                <a:tab pos="5738813" algn="l"/>
              </a:tabLst>
            </a:pPr>
            <a:r>
              <a:rPr lang="fr-BE" sz="2000" i="1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</a:t>
            </a:r>
            <a:r>
              <a:rPr lang="fr-BE" sz="2000" i="1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r>
              <a:rPr lang="fr-BE" sz="2000" i="1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of the </a:t>
            </a:r>
            <a:r>
              <a:rPr lang="fr-BE" sz="2000" i="1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salt</a:t>
            </a:r>
            <a:r>
              <a:rPr lang="fr-BE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he-IL" sz="20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יָם־הַמֶּלַח</a:t>
            </a:r>
            <a:r>
              <a:rPr lang="fr-BE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ἡ θάλασσα ἡ </a:t>
            </a:r>
            <a:r>
              <a:rPr lang="el-GR" sz="20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ἁλυκή</a:t>
            </a:r>
            <a:r>
              <a:rPr lang="fr-BE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fr-BE" sz="2000" i="1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</a:t>
            </a:r>
            <a:r>
              <a:rPr lang="fr-BE" sz="2000" i="1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salty</a:t>
            </a:r>
            <a:r>
              <a:rPr lang="fr-BE" sz="2000" i="1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sz="2000" i="1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endParaRPr lang="fr-BE" sz="2000" i="1" dirty="0">
              <a:solidFill>
                <a:srgbClr val="002060"/>
              </a:solidFill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0" indent="0" algn="just">
              <a:lnSpc>
                <a:spcPct val="100000"/>
              </a:lnSpc>
              <a:buNone/>
              <a:tabLst>
                <a:tab pos="3228975" algn="r"/>
                <a:tab pos="3502025" algn="l"/>
                <a:tab pos="5738813" algn="l"/>
              </a:tabLst>
            </a:pPr>
            <a:r>
              <a:rPr lang="fr-BE" sz="2000" i="1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</a:t>
            </a:r>
            <a:r>
              <a:rPr lang="fr-BE" sz="2000" i="1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r>
              <a:rPr lang="fr-BE" sz="2000" i="1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of the Araba</a:t>
            </a:r>
            <a:r>
              <a:rPr lang="el-GR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he-IL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יָם הָעֲרָבָה</a:t>
            </a:r>
            <a:r>
              <a:rPr lang="fr-BE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20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θάλασσα</a:t>
            </a:r>
            <a:r>
              <a:rPr lang="el-GR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Ἀραβά</a:t>
            </a:r>
            <a:r>
              <a:rPr lang="fr-BE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fr-BE" sz="2000" i="1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</a:t>
            </a:r>
            <a:r>
              <a:rPr lang="fr-BE" sz="2000" i="1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Arabian</a:t>
            </a:r>
            <a:r>
              <a:rPr lang="fr-BE" sz="2000" i="1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sz="2000" i="1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endParaRPr lang="fr-BE" sz="2000" i="1" dirty="0">
              <a:solidFill>
                <a:srgbClr val="002060"/>
              </a:solid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718D5A-AAEA-662E-82D6-50104FB49F0E}"/>
              </a:ext>
            </a:extLst>
          </p:cNvPr>
          <p:cNvSpPr/>
          <p:nvPr/>
        </p:nvSpPr>
        <p:spPr>
          <a:xfrm>
            <a:off x="428017" y="2976664"/>
            <a:ext cx="8093177" cy="35019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CCCD44F-6711-0D78-FDEB-34EF2A2C4D23}"/>
              </a:ext>
            </a:extLst>
          </p:cNvPr>
          <p:cNvSpPr txBox="1"/>
          <p:nvPr/>
        </p:nvSpPr>
        <p:spPr>
          <a:xfrm>
            <a:off x="428017" y="2370759"/>
            <a:ext cx="80931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0363" algn="l"/>
                <a:tab pos="3405188" algn="r"/>
                <a:tab pos="3676650" algn="l"/>
                <a:tab pos="5019675" algn="r"/>
              </a:tabLst>
            </a:pPr>
            <a:r>
              <a:rPr lang="en-GB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Deut</a:t>
            </a:r>
            <a:r>
              <a:rPr lang="en-GB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3,17	</a:t>
            </a:r>
            <a:r>
              <a:rPr lang="he-IL" sz="1800" dirty="0">
                <a:solidFill>
                  <a:srgbClr val="002060"/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וּגְבֻל </a:t>
            </a:r>
            <a:r>
              <a:rPr lang="he-IL" sz="1800" spc="30" dirty="0">
                <a:solidFill>
                  <a:srgbClr val="002060"/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מִכִּנֶּרֶת </a:t>
            </a:r>
            <a:r>
              <a:rPr lang="fr-BE" sz="1800" spc="30" dirty="0">
                <a:solidFill>
                  <a:srgbClr val="002060"/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		</a:t>
            </a:r>
            <a:r>
              <a:rPr lang="el-GR" sz="1800" dirty="0" err="1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ὅριον</a:t>
            </a:r>
            <a:r>
              <a:rPr lang="el-GR" sz="18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800" spc="40" dirty="0" err="1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Μαχανάραθ</a:t>
            </a:r>
            <a:r>
              <a:rPr lang="el-GR" sz="18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fr-BE" sz="1800" dirty="0">
              <a:solidFill>
                <a:srgbClr val="002060"/>
              </a:solidFill>
              <a:effectLst/>
              <a:latin typeface="SBL Greek" panose="020000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tabLst>
                <a:tab pos="360363" algn="l"/>
                <a:tab pos="3405188" algn="r"/>
                <a:tab pos="3676650" algn="l"/>
                <a:tab pos="5019675" algn="r"/>
              </a:tabLst>
            </a:pPr>
            <a:r>
              <a:rPr lang="fr-BE" sz="1800" dirty="0">
                <a:solidFill>
                  <a:srgbClr val="002060"/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		</a:t>
            </a:r>
            <a:r>
              <a:rPr lang="he-IL" sz="1800" dirty="0">
                <a:solidFill>
                  <a:srgbClr val="002060"/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וְעַד יָם הָעֲרָבָה יָם הַמֶּלַח</a:t>
            </a:r>
            <a:r>
              <a:rPr lang="en-GB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fr-BE" dirty="0">
                <a:solidFill>
                  <a:srgbClr val="002060"/>
                </a:solidFill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l-GR" sz="18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καὶ ἕως θαλάσσης </a:t>
            </a:r>
            <a:r>
              <a:rPr lang="el-GR" sz="1800" dirty="0" err="1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Ἀραβά</a:t>
            </a:r>
            <a:r>
              <a:rPr lang="el-GR" sz="18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θαλάσσης </a:t>
            </a:r>
            <a:r>
              <a:rPr lang="el-GR" sz="1800" dirty="0" err="1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ἁλυκῆς</a:t>
            </a:r>
            <a:endParaRPr lang="fr-BE" sz="1800" dirty="0">
              <a:solidFill>
                <a:srgbClr val="002060"/>
              </a:solidFill>
              <a:effectLst/>
              <a:latin typeface="SBL Greek" panose="020000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tabLst>
                <a:tab pos="360363" algn="l"/>
                <a:tab pos="3405188" algn="r"/>
                <a:tab pos="3676650" algn="l"/>
                <a:tab pos="5019675" algn="r"/>
              </a:tabLst>
            </a:pPr>
            <a:r>
              <a:rPr lang="fr-BE" i="1" dirty="0">
                <a:solidFill>
                  <a:srgbClr val="002060"/>
                </a:solidFill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And the border </a:t>
            </a:r>
            <a:r>
              <a:rPr lang="fr-BE" i="1" dirty="0" err="1">
                <a:solidFill>
                  <a:srgbClr val="002060"/>
                </a:solidFill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from</a:t>
            </a:r>
            <a:r>
              <a:rPr lang="fr-BE" i="1" dirty="0">
                <a:solidFill>
                  <a:srgbClr val="002060"/>
                </a:solidFill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Kinnereth up to the </a:t>
            </a:r>
            <a:r>
              <a:rPr lang="fr-BE" b="1" i="1" dirty="0" err="1">
                <a:solidFill>
                  <a:srgbClr val="002060"/>
                </a:solidFill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Sea</a:t>
            </a:r>
            <a:r>
              <a:rPr lang="fr-BE" b="1" i="1" dirty="0">
                <a:solidFill>
                  <a:srgbClr val="002060"/>
                </a:solidFill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of </a:t>
            </a:r>
            <a:r>
              <a:rPr lang="fr-BE" b="1" i="1" dirty="0" err="1">
                <a:solidFill>
                  <a:srgbClr val="002060"/>
                </a:solidFill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Arabah</a:t>
            </a:r>
            <a:r>
              <a:rPr lang="fr-BE" i="1" dirty="0">
                <a:solidFill>
                  <a:srgbClr val="002060"/>
                </a:solidFill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, i.e. the </a:t>
            </a:r>
            <a:r>
              <a:rPr lang="fr-BE" b="1" i="1" dirty="0" err="1">
                <a:solidFill>
                  <a:srgbClr val="002060"/>
                </a:solidFill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Sea</a:t>
            </a:r>
            <a:r>
              <a:rPr lang="fr-BE" b="1" i="1" dirty="0">
                <a:solidFill>
                  <a:srgbClr val="002060"/>
                </a:solidFill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of the Salt</a:t>
            </a:r>
            <a:endParaRPr lang="fr-BE" sz="1800" b="1" i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tabLst>
                <a:tab pos="360363" algn="l"/>
                <a:tab pos="3405188" algn="r"/>
                <a:tab pos="3676650" algn="l"/>
                <a:tab pos="5019675" algn="r"/>
              </a:tabLst>
            </a:pPr>
            <a:endParaRPr lang="fr-BE" u="heavy" dirty="0">
              <a:solidFill>
                <a:srgbClr val="002060"/>
              </a:solidFill>
              <a:uFill>
                <a:solidFill>
                  <a:schemeClr val="accent1">
                    <a:lumMod val="40000"/>
                    <a:lumOff val="60000"/>
                  </a:schemeClr>
                </a:solidFill>
              </a:u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>
              <a:tabLst>
                <a:tab pos="360363" algn="l"/>
                <a:tab pos="3405188" algn="r"/>
                <a:tab pos="3676650" algn="l"/>
                <a:tab pos="5019675" algn="r"/>
              </a:tabLst>
            </a:pPr>
            <a:endParaRPr lang="fr-BE" u="heavy" dirty="0">
              <a:solidFill>
                <a:srgbClr val="002060"/>
              </a:solidFill>
              <a:uFill>
                <a:solidFill>
                  <a:schemeClr val="accent1">
                    <a:lumMod val="40000"/>
                    <a:lumOff val="60000"/>
                  </a:schemeClr>
                </a:solidFill>
              </a:u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>
              <a:tabLst>
                <a:tab pos="360363" algn="l"/>
                <a:tab pos="3405188" algn="r"/>
                <a:tab pos="3676650" algn="l"/>
                <a:tab pos="5019675" algn="r"/>
              </a:tabLst>
            </a:pPr>
            <a:r>
              <a:rPr lang="fr-BE" u="heavy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Occurrences (Torah):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he-IL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יָם־הַמֶּלַח</a:t>
            </a: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fr-BE" sz="1800" kern="1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Num</a:t>
            </a:r>
            <a:r>
              <a:rPr lang="fr-BE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 34,3.12</a:t>
            </a:r>
            <a:endParaRPr lang="fr-BE" sz="1800" dirty="0">
              <a:solidFill>
                <a:srgbClr val="002060"/>
              </a:solidFill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>
              <a:tabLst>
                <a:tab pos="360363" algn="l"/>
                <a:tab pos="3405188" algn="r"/>
                <a:tab pos="3676650" algn="l"/>
                <a:tab pos="5019675" algn="r"/>
              </a:tabLst>
            </a:pP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he-IL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he-IL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יָם הָעֲרָבָה</a:t>
            </a:r>
            <a:r>
              <a:rPr lang="fr-BE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fr-BE" sz="1800" kern="1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Deut</a:t>
            </a:r>
            <a:r>
              <a:rPr lang="fr-BE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3,17; 4,49</a:t>
            </a:r>
            <a:endParaRPr lang="fr-BE" dirty="0">
              <a:solidFill>
                <a:srgbClr val="002060"/>
              </a:solid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705807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dirty="0"/>
              <a:t>Simon NAVEAU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just">
              <a:lnSpc>
                <a:spcPts val="1600"/>
              </a:lnSpc>
              <a:spcBef>
                <a:spcPts val="400"/>
              </a:spcBef>
              <a:buNone/>
              <a:tabLst>
                <a:tab pos="2957513" algn="r"/>
                <a:tab pos="3228975" algn="l"/>
              </a:tabLst>
            </a:pPr>
            <a:r>
              <a:rPr lang="fr-BE" sz="2800" dirty="0">
                <a:effectLst/>
                <a:ea typeface="Calibri" panose="020F0502020204030204" pitchFamily="34" charset="0"/>
              </a:rPr>
              <a:t>Dead </a:t>
            </a:r>
            <a:r>
              <a:rPr lang="fr-BE" sz="2800" dirty="0" err="1">
                <a:effectLst/>
                <a:ea typeface="Calibri" panose="020F0502020204030204" pitchFamily="34" charset="0"/>
              </a:rPr>
              <a:t>Sea</a:t>
            </a:r>
            <a:endParaRPr lang="fr-BE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BBF5539-B4EB-D8E1-62B6-AED6664AA3DF}"/>
              </a:ext>
            </a:extLst>
          </p:cNvPr>
          <p:cNvSpPr txBox="1"/>
          <p:nvPr/>
        </p:nvSpPr>
        <p:spPr>
          <a:xfrm>
            <a:off x="428017" y="1254866"/>
            <a:ext cx="8118847" cy="6712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tIns="180000" bIns="180000" rtlCol="0">
            <a:spAutoFit/>
          </a:bodyPr>
          <a:lstStyle/>
          <a:p>
            <a:pPr marL="0" indent="0" algn="just">
              <a:lnSpc>
                <a:spcPct val="100000"/>
              </a:lnSpc>
              <a:buNone/>
              <a:tabLst>
                <a:tab pos="3228975" algn="r"/>
                <a:tab pos="3502025" algn="l"/>
                <a:tab pos="5738813" algn="l"/>
              </a:tabLst>
            </a:pPr>
            <a:r>
              <a:rPr lang="fr-BE" sz="2000" i="1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</a:t>
            </a:r>
            <a:r>
              <a:rPr lang="fr-BE" sz="2000" i="1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r>
              <a:rPr lang="fr-BE" sz="2000" i="1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of the </a:t>
            </a:r>
            <a:r>
              <a:rPr lang="fr-BE" sz="2000" i="1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salt</a:t>
            </a:r>
            <a:r>
              <a:rPr lang="fr-BE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he-IL" sz="20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יָם־הַמֶּלַח</a:t>
            </a:r>
            <a:r>
              <a:rPr lang="fr-BE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ἡ θάλασσα ἡ </a:t>
            </a:r>
            <a:r>
              <a:rPr lang="el-GR" sz="20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ἁλυκή</a:t>
            </a:r>
            <a:r>
              <a:rPr lang="fr-BE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fr-BE" sz="2000" i="1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</a:t>
            </a:r>
            <a:r>
              <a:rPr lang="fr-BE" sz="2000" i="1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salty</a:t>
            </a:r>
            <a:r>
              <a:rPr lang="fr-BE" sz="2000" i="1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sz="2000" i="1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endParaRPr lang="fr-BE" sz="2000" i="1" dirty="0">
              <a:solidFill>
                <a:srgbClr val="002060"/>
              </a:solidFill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CCCD44F-6711-0D78-FDEB-34EF2A2C4D23}"/>
              </a:ext>
            </a:extLst>
          </p:cNvPr>
          <p:cNvSpPr txBox="1"/>
          <p:nvPr/>
        </p:nvSpPr>
        <p:spPr>
          <a:xfrm>
            <a:off x="428016" y="2370759"/>
            <a:ext cx="8093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0363" algn="l"/>
                <a:tab pos="3405188" algn="r"/>
                <a:tab pos="3676650" algn="l"/>
                <a:tab pos="5019675" algn="r"/>
              </a:tabLst>
            </a:pPr>
            <a:r>
              <a:rPr lang="fr-BE" u="heavy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Occurrences (Torah):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he-IL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יָם־הַמֶּלַח</a:t>
            </a: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fr-BE" sz="1800" kern="1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Num</a:t>
            </a:r>
            <a:r>
              <a:rPr lang="fr-BE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 34,3.12</a:t>
            </a:r>
            <a:endParaRPr lang="fr-BE" sz="1800" dirty="0">
              <a:solidFill>
                <a:srgbClr val="002060"/>
              </a:solidFill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8EA23CB-CE9C-925A-7F99-A2BDF32AEE06}"/>
              </a:ext>
            </a:extLst>
          </p:cNvPr>
          <p:cNvSpPr txBox="1"/>
          <p:nvPr/>
        </p:nvSpPr>
        <p:spPr>
          <a:xfrm>
            <a:off x="428015" y="3183898"/>
            <a:ext cx="822936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974850" algn="l"/>
                <a:tab pos="2870200" algn="r"/>
                <a:tab pos="3228975" algn="l"/>
              </a:tabLst>
            </a:pPr>
            <a:r>
              <a:rPr lang="fr-BE" u="heavy" dirty="0" err="1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Transliteration</a:t>
            </a:r>
            <a:r>
              <a:rPr lang="fr-BE" u="heavy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?</a:t>
            </a:r>
            <a:r>
              <a:rPr lang="fr-BE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fr-BE" u="heavy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1800" kern="1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Aptos" panose="020B0004020202020204" pitchFamily="34" charset="0"/>
                <a:cs typeface="Arial" panose="020B0604020202020204" pitchFamily="34" charset="0"/>
              </a:rPr>
              <a:t>μαλακός</a:t>
            </a:r>
            <a:r>
              <a:rPr lang="el-GR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kern="100" dirty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“</a:t>
            </a:r>
            <a:r>
              <a:rPr lang="en-GB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soft”; </a:t>
            </a:r>
            <a:r>
              <a:rPr lang="el-GR" sz="1800" kern="1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√</a:t>
            </a:r>
            <a:r>
              <a:rPr lang="el-GR" sz="1800" kern="100" dirty="0" err="1">
                <a:solidFill>
                  <a:srgbClr val="002060"/>
                </a:solidFill>
                <a:effectLst/>
                <a:latin typeface="SBL Greek" panose="02000000000000000000" pitchFamily="2" charset="0"/>
                <a:ea typeface="Aptos" panose="020B0004020202020204" pitchFamily="34" charset="0"/>
                <a:cs typeface="SBL Greek" panose="02000000000000000000" pitchFamily="2" charset="0"/>
              </a:rPr>
              <a:t>μελάγ</a:t>
            </a:r>
            <a:r>
              <a:rPr lang="el-GR" sz="1800" kern="1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Aptos" panose="020B0004020202020204" pitchFamily="34" charset="0"/>
                <a:cs typeface="Arial" panose="020B0604020202020204" pitchFamily="34" charset="0"/>
              </a:rPr>
              <a:t>-</a:t>
            </a:r>
            <a:r>
              <a:rPr lang="el-GR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kern="100" dirty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“</a:t>
            </a:r>
            <a:r>
              <a:rPr lang="en-GB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of black”; </a:t>
            </a:r>
            <a:r>
              <a:rPr lang="el-GR" sz="1800" kern="1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Aptos" panose="020B0004020202020204" pitchFamily="34" charset="0"/>
                <a:cs typeface="Arial" panose="020B0604020202020204" pitchFamily="34" charset="0"/>
              </a:rPr>
              <a:t>μαλάχη</a:t>
            </a:r>
            <a:r>
              <a:rPr lang="el-GR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kern="100" dirty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“</a:t>
            </a:r>
            <a:r>
              <a:rPr lang="en-GB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mauve</a:t>
            </a:r>
            <a:r>
              <a:rPr lang="en-GB" kern="100" dirty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”</a:t>
            </a:r>
            <a:r>
              <a:rPr lang="en-GB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BE" kern="1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endParaRPr lang="fr-BE" u="heavy" dirty="0">
              <a:solidFill>
                <a:srgbClr val="002060"/>
              </a:solidFill>
              <a:uFill>
                <a:solidFill>
                  <a:schemeClr val="accent1">
                    <a:lumMod val="40000"/>
                    <a:lumOff val="60000"/>
                  </a:schemeClr>
                </a:solidFill>
              </a:u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>
              <a:spcBef>
                <a:spcPts val="1200"/>
              </a:spcBef>
              <a:tabLst>
                <a:tab pos="1974850" algn="l"/>
                <a:tab pos="2870200" algn="r"/>
                <a:tab pos="3228975" algn="l"/>
              </a:tabLst>
            </a:pPr>
            <a:r>
              <a:rPr lang="fr-BE" u="heavy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Greek </a:t>
            </a:r>
            <a:r>
              <a:rPr lang="fr-BE" u="heavy" dirty="0" err="1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litterature</a:t>
            </a:r>
            <a:r>
              <a:rPr lang="fr-BE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papyrus 				no</a:t>
            </a:r>
          </a:p>
          <a:p>
            <a:pPr>
              <a:spcBef>
                <a:spcPts val="600"/>
              </a:spcBef>
              <a:tabLst>
                <a:tab pos="1974850" algn="l"/>
                <a:tab pos="2870200" algn="r"/>
                <a:tab pos="3228975" algn="l"/>
              </a:tabLst>
            </a:pPr>
            <a:r>
              <a:rPr lang="fr-BE" kern="1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ἡ θάλασσα </a:t>
            </a:r>
            <a:r>
              <a:rPr lang="el-GR" sz="1800" kern="1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νεκρη</a:t>
            </a:r>
            <a:r>
              <a:rPr lang="el-GR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́</a:t>
            </a:r>
            <a:r>
              <a:rPr lang="fr-BE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(1 </a:t>
            </a:r>
            <a:r>
              <a:rPr lang="fr-BE" sz="1800" kern="1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occ</a:t>
            </a:r>
            <a:r>
              <a:rPr lang="fr-BE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. Aristote)</a:t>
            </a:r>
          </a:p>
          <a:p>
            <a:pPr>
              <a:tabLst>
                <a:tab pos="1974850" algn="l"/>
                <a:tab pos="3676650" algn="r"/>
                <a:tab pos="4124325" algn="l"/>
              </a:tabLst>
            </a:pPr>
            <a:r>
              <a:rPr lang="fr-BE" kern="1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	</a:t>
            </a:r>
            <a:r>
              <a:rPr lang="el-GR" sz="1800" kern="1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Aptos" panose="020B0004020202020204" pitchFamily="34" charset="0"/>
                <a:cs typeface="Arial" panose="020B0604020202020204" pitchFamily="34" charset="0"/>
              </a:rPr>
              <a:t>νεκρή</a:t>
            </a:r>
            <a:r>
              <a:rPr lang="el-GR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BE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  <a:r>
              <a:rPr lang="en-GB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"dead" </a:t>
            </a:r>
          </a:p>
          <a:p>
            <a:pPr>
              <a:tabLst>
                <a:tab pos="1974850" algn="l"/>
                <a:tab pos="3676650" algn="r"/>
                <a:tab pos="4124325" algn="l"/>
              </a:tabLst>
            </a:pPr>
            <a:r>
              <a:rPr lang="en-GB" kern="100" dirty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		</a:t>
            </a:r>
            <a:r>
              <a:rPr lang="el-GR" sz="1800" kern="1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Aptos" panose="020B0004020202020204" pitchFamily="34" charset="0"/>
                <a:cs typeface="Arial" panose="020B0604020202020204" pitchFamily="34" charset="0"/>
              </a:rPr>
              <a:t>ἁλμυρώδης</a:t>
            </a:r>
            <a:r>
              <a:rPr lang="el-GR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BE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  <a:r>
              <a:rPr lang="en-GB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"of saline appearance" </a:t>
            </a:r>
            <a:r>
              <a:rPr lang="en-GB" kern="100" dirty="0">
                <a:solidFill>
                  <a:srgbClr val="00206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</a:p>
          <a:p>
            <a:pPr>
              <a:tabLst>
                <a:tab pos="1974850" algn="l"/>
                <a:tab pos="3676650" algn="r"/>
                <a:tab pos="4124325" algn="l"/>
              </a:tabLst>
            </a:pPr>
            <a:r>
              <a:rPr lang="en-GB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		</a:t>
            </a:r>
            <a:r>
              <a:rPr lang="el-GR" sz="1800" kern="100" dirty="0" err="1">
                <a:solidFill>
                  <a:srgbClr val="002060"/>
                </a:solidFill>
                <a:effectLst/>
                <a:latin typeface="SBL Greek" panose="02000000000000000000" pitchFamily="2" charset="0"/>
                <a:ea typeface="Aptos" panose="020B0004020202020204" pitchFamily="34" charset="0"/>
                <a:cs typeface="Arial" panose="020B0604020202020204" pitchFamily="34" charset="0"/>
              </a:rPr>
              <a:t>ἀσφαλτῖτις</a:t>
            </a:r>
            <a:r>
              <a:rPr lang="el-GR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BE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  <a:r>
              <a:rPr lang="en-GB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"of bitumen" </a:t>
            </a:r>
          </a:p>
          <a:p>
            <a:pPr>
              <a:tabLst>
                <a:tab pos="1974850" algn="l"/>
                <a:tab pos="2870200" algn="r"/>
                <a:tab pos="3228975" algn="l"/>
              </a:tabLst>
            </a:pPr>
            <a:endParaRPr lang="fr-BE" sz="1800" kern="100" dirty="0">
              <a:solidFill>
                <a:srgbClr val="002060"/>
              </a:solidFill>
              <a:effectLst/>
            </a:endParaRPr>
          </a:p>
          <a:p>
            <a:pPr>
              <a:tabLst>
                <a:tab pos="1974850" algn="l"/>
                <a:tab pos="2870200" algn="r"/>
                <a:tab pos="3228975" algn="l"/>
              </a:tabLst>
            </a:pPr>
            <a:r>
              <a:rPr lang="el-GR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1800" strike="sngStrike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ἡ θάλασσα ἡ </a:t>
            </a:r>
            <a:r>
              <a:rPr lang="el-GR" sz="1800" strike="sngStrike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ἁλυκή</a:t>
            </a: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	no</a:t>
            </a:r>
            <a:endParaRPr lang="fr-BE" dirty="0">
              <a:solidFill>
                <a:srgbClr val="002060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tabLst>
                <a:tab pos="1974850" algn="l"/>
                <a:tab pos="2870200" algn="r"/>
                <a:tab pos="3228975" algn="l"/>
              </a:tabLst>
            </a:pPr>
            <a:r>
              <a:rPr lang="fr-BE" dirty="0">
                <a:solidFill>
                  <a:srgbClr val="00206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2AE78B1-BBB4-DADF-A1C3-83ADE24AD9CA}"/>
              </a:ext>
            </a:extLst>
          </p:cNvPr>
          <p:cNvSpPr/>
          <p:nvPr/>
        </p:nvSpPr>
        <p:spPr>
          <a:xfrm>
            <a:off x="2057012" y="5828436"/>
            <a:ext cx="4432063" cy="873920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000" dirty="0"/>
              <a:t>Translation technique: </a:t>
            </a:r>
            <a:r>
              <a:rPr lang="fr-BE" sz="2000" dirty="0" err="1"/>
              <a:t>literality</a:t>
            </a:r>
            <a:r>
              <a:rPr lang="fr-BE" sz="2000" dirty="0"/>
              <a:t> </a:t>
            </a:r>
            <a:r>
              <a:rPr lang="fr-BE" sz="2000" dirty="0" err="1"/>
              <a:t>Egyptian</a:t>
            </a:r>
            <a:r>
              <a:rPr lang="fr-BE" sz="2000" dirty="0"/>
              <a:t> influence? no</a:t>
            </a:r>
          </a:p>
        </p:txBody>
      </p:sp>
    </p:spTree>
    <p:extLst>
      <p:ext uri="{BB962C8B-B14F-4D97-AF65-F5344CB8AC3E}">
        <p14:creationId xmlns:p14="http://schemas.microsoft.com/office/powerpoint/2010/main" val="43237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dirty="0"/>
              <a:t>Simon NAVEAU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just">
              <a:lnSpc>
                <a:spcPts val="1600"/>
              </a:lnSpc>
              <a:spcBef>
                <a:spcPts val="400"/>
              </a:spcBef>
              <a:buNone/>
              <a:tabLst>
                <a:tab pos="2957513" algn="r"/>
                <a:tab pos="3228975" algn="l"/>
              </a:tabLst>
            </a:pPr>
            <a:r>
              <a:rPr lang="fr-BE" sz="2800" dirty="0">
                <a:effectLst/>
                <a:ea typeface="Calibri" panose="020F0502020204030204" pitchFamily="34" charset="0"/>
              </a:rPr>
              <a:t>Dead </a:t>
            </a:r>
            <a:r>
              <a:rPr lang="fr-BE" sz="2800" dirty="0" err="1">
                <a:effectLst/>
                <a:ea typeface="Calibri" panose="020F0502020204030204" pitchFamily="34" charset="0"/>
              </a:rPr>
              <a:t>Sea</a:t>
            </a:r>
            <a:endParaRPr lang="fr-BE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BBF5539-B4EB-D8E1-62B6-AED6664AA3DF}"/>
              </a:ext>
            </a:extLst>
          </p:cNvPr>
          <p:cNvSpPr txBox="1"/>
          <p:nvPr/>
        </p:nvSpPr>
        <p:spPr>
          <a:xfrm>
            <a:off x="428017" y="1245138"/>
            <a:ext cx="8118847" cy="6712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tIns="180000" bIns="180000" rtlCol="0">
            <a:spAutoFit/>
          </a:bodyPr>
          <a:lstStyle/>
          <a:p>
            <a:pPr marL="0" indent="0" algn="just">
              <a:lnSpc>
                <a:spcPct val="100000"/>
              </a:lnSpc>
              <a:buNone/>
              <a:tabLst>
                <a:tab pos="3228975" algn="r"/>
                <a:tab pos="3502025" algn="l"/>
                <a:tab pos="5738813" algn="l"/>
              </a:tabLst>
            </a:pPr>
            <a:r>
              <a:rPr lang="fr-BE" sz="2000" i="1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</a:t>
            </a:r>
            <a:r>
              <a:rPr lang="fr-BE" sz="2000" i="1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r>
              <a:rPr lang="fr-BE" sz="2000" i="1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of the Araba</a:t>
            </a:r>
            <a:r>
              <a:rPr lang="el-GR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he-IL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יָם הָעֲרָבָה</a:t>
            </a:r>
            <a:r>
              <a:rPr lang="fr-BE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20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θάλασσα</a:t>
            </a:r>
            <a:r>
              <a:rPr lang="el-GR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Ἀραβά</a:t>
            </a:r>
            <a:r>
              <a:rPr lang="fr-BE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fr-BE" sz="2000" i="1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</a:t>
            </a:r>
            <a:r>
              <a:rPr lang="fr-BE" sz="2000" i="1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Arabian</a:t>
            </a:r>
            <a:r>
              <a:rPr lang="fr-BE" sz="2000" i="1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sz="2000" i="1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endParaRPr lang="fr-BE" sz="2000" i="1" dirty="0">
              <a:solidFill>
                <a:srgbClr val="002060"/>
              </a:solid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CCCD44F-6711-0D78-FDEB-34EF2A2C4D23}"/>
              </a:ext>
            </a:extLst>
          </p:cNvPr>
          <p:cNvSpPr txBox="1"/>
          <p:nvPr/>
        </p:nvSpPr>
        <p:spPr>
          <a:xfrm>
            <a:off x="428016" y="2370759"/>
            <a:ext cx="8093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0363" algn="l"/>
                <a:tab pos="3405188" algn="r"/>
                <a:tab pos="3676650" algn="l"/>
                <a:tab pos="5019675" algn="r"/>
              </a:tabLst>
            </a:pPr>
            <a:r>
              <a:rPr lang="fr-BE" u="heavy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Occurrences (Torah):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he-IL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יָם הָעֲרָבָה</a:t>
            </a:r>
            <a:r>
              <a:rPr lang="fr-BE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fr-BE" sz="1800" kern="1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Deut</a:t>
            </a:r>
            <a:r>
              <a:rPr lang="fr-BE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3,17; 4,49</a:t>
            </a:r>
            <a:endParaRPr lang="fr-BE" dirty="0">
              <a:solidFill>
                <a:srgbClr val="002060"/>
              </a:solid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8EA23CB-CE9C-925A-7F99-A2BDF32AEE06}"/>
              </a:ext>
            </a:extLst>
          </p:cNvPr>
          <p:cNvSpPr txBox="1"/>
          <p:nvPr/>
        </p:nvSpPr>
        <p:spPr>
          <a:xfrm>
            <a:off x="428015" y="3174170"/>
            <a:ext cx="82293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974850" algn="l"/>
                <a:tab pos="2870200" algn="r"/>
                <a:tab pos="3228975" algn="l"/>
              </a:tabLst>
            </a:pPr>
            <a:r>
              <a:rPr lang="fr-BE" u="heavy" dirty="0" err="1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Transliteration</a:t>
            </a:r>
            <a:r>
              <a:rPr lang="fr-BE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1800" kern="1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Ἄραψ</a:t>
            </a:r>
            <a:r>
              <a:rPr lang="fr-BE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/ </a:t>
            </a:r>
            <a:r>
              <a:rPr lang="el-GR" sz="1800" kern="1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Ἄραβος</a:t>
            </a:r>
            <a:r>
              <a:rPr lang="el-GR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endParaRPr lang="fr-BE" sz="1800" kern="100" dirty="0">
              <a:solidFill>
                <a:srgbClr val="002060"/>
              </a:solidFill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>
              <a:tabLst>
                <a:tab pos="1974850" algn="l"/>
                <a:tab pos="2870200" algn="r"/>
                <a:tab pos="3228975" algn="l"/>
              </a:tabLst>
            </a:pPr>
            <a:r>
              <a:rPr lang="fr-BE" kern="1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endParaRPr lang="fr-BE" u="heavy" dirty="0">
              <a:solidFill>
                <a:srgbClr val="002060"/>
              </a:solidFill>
              <a:uFill>
                <a:solidFill>
                  <a:schemeClr val="accent1">
                    <a:lumMod val="40000"/>
                    <a:lumOff val="60000"/>
                  </a:schemeClr>
                </a:solidFill>
              </a:u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>
              <a:spcBef>
                <a:spcPts val="1200"/>
              </a:spcBef>
              <a:tabLst>
                <a:tab pos="1974850" algn="l"/>
                <a:tab pos="2870200" algn="r"/>
                <a:tab pos="3228975" algn="l"/>
              </a:tabLst>
            </a:pPr>
            <a:r>
              <a:rPr lang="fr-BE" u="heavy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Greek </a:t>
            </a:r>
            <a:r>
              <a:rPr lang="fr-BE" u="heavy" dirty="0" err="1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literature</a:t>
            </a:r>
            <a:r>
              <a:rPr lang="fr-BE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1800" kern="1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Ἄραψ</a:t>
            </a:r>
            <a:r>
              <a:rPr lang="el-GR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		</a:t>
            </a:r>
          </a:p>
          <a:p>
            <a:pPr>
              <a:spcBef>
                <a:spcPts val="1200"/>
              </a:spcBef>
              <a:tabLst>
                <a:tab pos="1974850" algn="l"/>
                <a:tab pos="2870200" algn="r"/>
                <a:tab pos="3228975" algn="l"/>
              </a:tabLst>
            </a:pPr>
            <a:r>
              <a:rPr lang="fr-BE" kern="100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fr-BE" kern="100" dirty="0" err="1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general</a:t>
            </a:r>
            <a:r>
              <a:rPr lang="fr-BE" kern="100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kern="100" dirty="0" err="1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literature</a:t>
            </a:r>
            <a:r>
              <a:rPr lang="fr-BE" kern="100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and </a:t>
            </a:r>
            <a:r>
              <a:rPr lang="fr-BE" kern="100" dirty="0" err="1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paypirus</a:t>
            </a:r>
            <a:r>
              <a:rPr lang="fr-BE" kern="100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	yes but…</a:t>
            </a:r>
          </a:p>
          <a:p>
            <a:pPr algn="r">
              <a:spcAft>
                <a:spcPts val="1200"/>
              </a:spcAft>
              <a:tabLst>
                <a:tab pos="1974850" algn="l"/>
                <a:tab pos="2870200" algn="r"/>
                <a:tab pos="3228975" algn="l"/>
              </a:tabLst>
            </a:pPr>
            <a:r>
              <a:rPr lang="fr-BE" kern="100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					</a:t>
            </a:r>
            <a:r>
              <a:rPr lang="fr-BE" i="1" kern="100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… </a:t>
            </a:r>
            <a:r>
              <a:rPr lang="fr-BE" i="1" kern="100" dirty="0" err="1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what</a:t>
            </a:r>
            <a:r>
              <a:rPr lang="fr-BE" i="1" kern="100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i="1" kern="100" dirty="0" err="1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does</a:t>
            </a:r>
            <a:r>
              <a:rPr lang="fr-BE" i="1" kern="100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i="1" kern="100" dirty="0" err="1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it</a:t>
            </a:r>
            <a:r>
              <a:rPr lang="fr-BE" i="1" kern="100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i="1" kern="100" dirty="0" err="1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refer</a:t>
            </a:r>
            <a:r>
              <a:rPr lang="fr-BE" i="1" kern="100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to?</a:t>
            </a:r>
            <a:r>
              <a:rPr lang="en-GB" sz="1800" i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endParaRPr lang="fr-BE" sz="1800" i="1" kern="100" dirty="0">
              <a:solidFill>
                <a:srgbClr val="002060"/>
              </a:solidFill>
              <a:effectLst/>
            </a:endParaRPr>
          </a:p>
          <a:p>
            <a:pPr>
              <a:tabLst>
                <a:tab pos="1974850" algn="l"/>
                <a:tab pos="2870200" algn="r"/>
                <a:tab pos="3228975" algn="l"/>
              </a:tabLst>
            </a:pP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1800" strike="sngStrike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θάλασσα</a:t>
            </a:r>
            <a:r>
              <a:rPr lang="el-GR" sz="1800" strike="sngStrike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1800" strike="sngStrike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Ἀραβά</a:t>
            </a: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no</a:t>
            </a:r>
          </a:p>
          <a:p>
            <a:pPr>
              <a:tabLst>
                <a:tab pos="1974850" algn="l"/>
                <a:tab pos="2870200" algn="r"/>
                <a:tab pos="3228975" algn="l"/>
              </a:tabLst>
            </a:pP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</a:p>
          <a:p>
            <a:pPr>
              <a:tabLst>
                <a:tab pos="1974850" algn="l"/>
                <a:tab pos="2870200" algn="r"/>
                <a:tab pos="3228975" algn="l"/>
              </a:tabLst>
            </a:pPr>
            <a:endParaRPr lang="fr-BE" dirty="0">
              <a:solidFill>
                <a:srgbClr val="002060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tabLst>
                <a:tab pos="1974850" algn="l"/>
                <a:tab pos="2870200" algn="r"/>
                <a:tab pos="3228975" algn="l"/>
              </a:tabLst>
            </a:pPr>
            <a:r>
              <a:rPr lang="fr-BE" dirty="0">
                <a:solidFill>
                  <a:srgbClr val="00206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2AE78B1-BBB4-DADF-A1C3-83ADE24AD9CA}"/>
              </a:ext>
            </a:extLst>
          </p:cNvPr>
          <p:cNvSpPr/>
          <p:nvPr/>
        </p:nvSpPr>
        <p:spPr>
          <a:xfrm>
            <a:off x="2057012" y="5612862"/>
            <a:ext cx="4432063" cy="758757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000" dirty="0"/>
              <a:t>Translation technique: </a:t>
            </a:r>
            <a:r>
              <a:rPr lang="fr-BE" sz="2000" dirty="0" err="1"/>
              <a:t>transliteration</a:t>
            </a:r>
            <a:endParaRPr lang="fr-BE" sz="2000" dirty="0"/>
          </a:p>
          <a:p>
            <a:pPr algn="ctr"/>
            <a:r>
              <a:rPr lang="fr-BE" sz="2000" dirty="0" err="1"/>
              <a:t>Egyptian</a:t>
            </a:r>
            <a:r>
              <a:rPr lang="fr-BE" sz="2000" dirty="0"/>
              <a:t> influence? no</a:t>
            </a:r>
          </a:p>
        </p:txBody>
      </p:sp>
    </p:spTree>
    <p:extLst>
      <p:ext uri="{BB962C8B-B14F-4D97-AF65-F5344CB8AC3E}">
        <p14:creationId xmlns:p14="http://schemas.microsoft.com/office/powerpoint/2010/main" val="947660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dirty="0"/>
              <a:t>Simon NAVEAU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just">
              <a:lnSpc>
                <a:spcPts val="1600"/>
              </a:lnSpc>
              <a:spcBef>
                <a:spcPts val="400"/>
              </a:spcBef>
              <a:buNone/>
              <a:tabLst>
                <a:tab pos="2957513" algn="r"/>
                <a:tab pos="3228975" algn="l"/>
              </a:tabLst>
            </a:pPr>
            <a:r>
              <a:rPr lang="fr-BE" sz="2800" dirty="0" err="1">
                <a:effectLst/>
                <a:ea typeface="Calibri" panose="020F0502020204030204" pitchFamily="34" charset="0"/>
              </a:rPr>
              <a:t>Mediterranean</a:t>
            </a:r>
            <a:r>
              <a:rPr lang="fr-BE" sz="2800" dirty="0">
                <a:effectLst/>
                <a:ea typeface="Calibri" panose="020F0502020204030204" pitchFamily="34" charset="0"/>
              </a:rPr>
              <a:t> </a:t>
            </a:r>
            <a:r>
              <a:rPr lang="fr-BE" sz="2800" dirty="0" err="1">
                <a:effectLst/>
                <a:ea typeface="Calibri" panose="020F0502020204030204" pitchFamily="34" charset="0"/>
              </a:rPr>
              <a:t>Sea</a:t>
            </a:r>
            <a:r>
              <a:rPr lang="fr-BE" sz="2800" dirty="0">
                <a:effectLst/>
                <a:ea typeface="Calibri" panose="020F0502020204030204" pitchFamily="34" charset="0"/>
              </a:rPr>
              <a:t>	</a:t>
            </a:r>
            <a:endParaRPr lang="fr-BE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BBF5539-B4EB-D8E1-62B6-AED6664AA3DF}"/>
              </a:ext>
            </a:extLst>
          </p:cNvPr>
          <p:cNvSpPr txBox="1"/>
          <p:nvPr/>
        </p:nvSpPr>
        <p:spPr>
          <a:xfrm>
            <a:off x="408562" y="1254978"/>
            <a:ext cx="8112632" cy="15689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tIns="180000" bIns="180000" rtlCol="0" anchor="ctr" anchorCtr="0">
            <a:spAutoFit/>
          </a:bodyPr>
          <a:lstStyle/>
          <a:p>
            <a:pPr marL="0" indent="0" algn="just">
              <a:lnSpc>
                <a:spcPts val="1600"/>
              </a:lnSpc>
              <a:spcBef>
                <a:spcPts val="400"/>
              </a:spcBef>
              <a:buNone/>
              <a:tabLst>
                <a:tab pos="2335213" algn="r"/>
                <a:tab pos="2870200" algn="l"/>
                <a:tab pos="5380038" algn="l"/>
                <a:tab pos="7986713" algn="r"/>
              </a:tabLst>
            </a:pPr>
            <a:r>
              <a:rPr lang="fr-BE" sz="2000" i="1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big </a:t>
            </a:r>
            <a:r>
              <a:rPr lang="fr-BE" sz="2000" i="1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r>
              <a:rPr lang="fr-BE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he-IL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יָם־הגָּדוֹל	</a:t>
            </a:r>
            <a:r>
              <a:rPr lang="el-GR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ἡ θάλασσα ἡ μεγάλη</a:t>
            </a:r>
            <a:r>
              <a:rPr lang="fr-BE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fr-BE" sz="2000" i="1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big </a:t>
            </a:r>
            <a:r>
              <a:rPr lang="fr-BE" sz="2000" i="1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endParaRPr lang="fr-BE" sz="2000" i="1" dirty="0">
              <a:solidFill>
                <a:srgbClr val="002060"/>
              </a:solidFill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0" indent="0" algn="just">
              <a:lnSpc>
                <a:spcPts val="1600"/>
              </a:lnSpc>
              <a:spcBef>
                <a:spcPts val="400"/>
              </a:spcBef>
              <a:buNone/>
              <a:tabLst>
                <a:tab pos="2335213" algn="r"/>
                <a:tab pos="2870200" algn="l"/>
                <a:tab pos="5380038" algn="l"/>
                <a:tab pos="7986713" algn="r"/>
              </a:tabLst>
            </a:pPr>
            <a:endParaRPr lang="fr-BE" sz="2000" i="1" dirty="0">
              <a:solidFill>
                <a:srgbClr val="002060"/>
              </a:solid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0" indent="0" algn="just">
              <a:lnSpc>
                <a:spcPts val="1600"/>
              </a:lnSpc>
              <a:spcBef>
                <a:spcPts val="1800"/>
              </a:spcBef>
              <a:buNone/>
              <a:tabLst>
                <a:tab pos="2335213" algn="r"/>
                <a:tab pos="2870200" algn="l"/>
                <a:tab pos="5380038" algn="l"/>
                <a:tab pos="7986713" algn="r"/>
              </a:tabLst>
            </a:pPr>
            <a:r>
              <a:rPr lang="fr-BE" sz="2000" i="1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last </a:t>
            </a:r>
            <a:r>
              <a:rPr lang="fr-BE" sz="2000" i="1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r>
              <a:rPr lang="el-GR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he-IL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יָם הָאַחֲרֹון</a:t>
            </a:r>
            <a:r>
              <a:rPr lang="el-GR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ἡ θάλασσα ἡ </a:t>
            </a:r>
            <a:r>
              <a:rPr lang="el-GR" sz="20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ἐσχάτη</a:t>
            </a:r>
            <a:r>
              <a:rPr lang="el-GR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sz="20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fr-BE" sz="2000" i="1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last </a:t>
            </a:r>
            <a:r>
              <a:rPr lang="fr-BE" sz="2000" i="1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endParaRPr lang="fr-BE" sz="2000" i="1" dirty="0">
              <a:solidFill>
                <a:srgbClr val="002060"/>
              </a:solid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>
              <a:tabLst>
                <a:tab pos="2335213" algn="r"/>
                <a:tab pos="2870200" algn="l"/>
                <a:tab pos="5380038" algn="l"/>
                <a:tab pos="7986713" algn="r"/>
              </a:tabLst>
            </a:pPr>
            <a:r>
              <a:rPr lang="fr-BE" sz="20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	</a:t>
            </a:r>
            <a:r>
              <a:rPr lang="el-GR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ἡ θάλασσα ἡ ἐπὶ </a:t>
            </a:r>
            <a:r>
              <a:rPr lang="el-GR" sz="20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δυσμῶν</a:t>
            </a:r>
            <a:r>
              <a:rPr lang="el-GR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sz="20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fr-BE" sz="2000" i="1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</a:t>
            </a:r>
            <a:r>
              <a:rPr lang="fr-BE" sz="2000" i="1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r>
              <a:rPr lang="fr-BE" sz="2000" i="1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sz="2000" b="1" i="1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at the </a:t>
            </a:r>
            <a:r>
              <a:rPr lang="fr-BE" sz="2000" b="1" i="1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sunset</a:t>
            </a:r>
            <a:endParaRPr lang="fr-BE" sz="2000" b="1" i="1" dirty="0">
              <a:solidFill>
                <a:srgbClr val="002060"/>
              </a:solid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914229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dirty="0"/>
              <a:t>Simon NAVEAU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just">
              <a:lnSpc>
                <a:spcPts val="1600"/>
              </a:lnSpc>
              <a:spcBef>
                <a:spcPts val="400"/>
              </a:spcBef>
              <a:buNone/>
              <a:tabLst>
                <a:tab pos="2957513" algn="r"/>
                <a:tab pos="3228975" algn="l"/>
              </a:tabLst>
            </a:pPr>
            <a:r>
              <a:rPr lang="fr-BE" sz="2800" dirty="0" err="1">
                <a:effectLst/>
                <a:ea typeface="Calibri" panose="020F0502020204030204" pitchFamily="34" charset="0"/>
              </a:rPr>
              <a:t>Mediterranean</a:t>
            </a:r>
            <a:r>
              <a:rPr lang="fr-BE" sz="2800" dirty="0">
                <a:effectLst/>
                <a:ea typeface="Calibri" panose="020F0502020204030204" pitchFamily="34" charset="0"/>
              </a:rPr>
              <a:t> </a:t>
            </a:r>
            <a:r>
              <a:rPr lang="fr-BE" sz="2800" dirty="0" err="1">
                <a:effectLst/>
                <a:ea typeface="Calibri" panose="020F0502020204030204" pitchFamily="34" charset="0"/>
              </a:rPr>
              <a:t>Sea</a:t>
            </a:r>
            <a:r>
              <a:rPr lang="fr-BE" sz="2800" dirty="0">
                <a:effectLst/>
                <a:ea typeface="Calibri" panose="020F0502020204030204" pitchFamily="34" charset="0"/>
              </a:rPr>
              <a:t>	</a:t>
            </a:r>
            <a:endParaRPr lang="fr-BE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BBF5539-B4EB-D8E1-62B6-AED6664AA3DF}"/>
              </a:ext>
            </a:extLst>
          </p:cNvPr>
          <p:cNvSpPr txBox="1"/>
          <p:nvPr/>
        </p:nvSpPr>
        <p:spPr>
          <a:xfrm>
            <a:off x="418290" y="1255907"/>
            <a:ext cx="8112632" cy="5943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tIns="180000" bIns="180000" rtlCol="0" anchor="ctr" anchorCtr="0">
            <a:spAutoFit/>
          </a:bodyPr>
          <a:lstStyle/>
          <a:p>
            <a:pPr marL="0" indent="0" algn="just">
              <a:lnSpc>
                <a:spcPts val="1600"/>
              </a:lnSpc>
              <a:spcBef>
                <a:spcPts val="400"/>
              </a:spcBef>
              <a:buNone/>
              <a:tabLst>
                <a:tab pos="2335213" algn="r"/>
                <a:tab pos="2870200" algn="l"/>
                <a:tab pos="5380038" algn="l"/>
                <a:tab pos="7986713" algn="r"/>
              </a:tabLst>
            </a:pPr>
            <a:r>
              <a:rPr lang="fr-BE" sz="2000" i="1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big </a:t>
            </a:r>
            <a:r>
              <a:rPr lang="fr-BE" sz="2000" i="1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r>
              <a:rPr lang="fr-BE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he-IL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יָם־הגָּדוֹל	</a:t>
            </a:r>
            <a:r>
              <a:rPr lang="el-GR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ἡ θάλασσα ἡ μεγάλη</a:t>
            </a:r>
            <a:r>
              <a:rPr lang="fr-BE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fr-BE" sz="2000" i="1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big </a:t>
            </a:r>
            <a:r>
              <a:rPr lang="fr-BE" sz="2000" i="1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endParaRPr lang="fr-BE" sz="2000" i="1" dirty="0">
              <a:solidFill>
                <a:srgbClr val="002060"/>
              </a:solid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E10D194-9590-A007-BB9F-68555CE71BE3}"/>
              </a:ext>
            </a:extLst>
          </p:cNvPr>
          <p:cNvSpPr txBox="1"/>
          <p:nvPr/>
        </p:nvSpPr>
        <p:spPr>
          <a:xfrm>
            <a:off x="418290" y="3359732"/>
            <a:ext cx="8239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789113" algn="l"/>
                <a:tab pos="2870200" algn="r"/>
                <a:tab pos="3228975" algn="l"/>
              </a:tabLst>
            </a:pPr>
            <a:r>
              <a:rPr lang="fr-BE" u="heavy" dirty="0" err="1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Egypt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GB" kern="100" dirty="0">
                <a:solidFill>
                  <a:srgbClr val="002060"/>
                </a:solidFill>
                <a:latin typeface="Times New Roman" panose="02020603050405020304" pitchFamily="18" charset="0"/>
                <a:ea typeface="SBL BibLit" panose="02000000000000000000" pitchFamily="2" charset="-79"/>
                <a:cs typeface="Arial" panose="020B0604020202020204" pitchFamily="34" charset="0"/>
              </a:rPr>
              <a:t>	</a:t>
            </a:r>
            <a:r>
              <a:rPr lang="en-US" kern="1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“the big green” – “the very green”</a:t>
            </a:r>
          </a:p>
          <a:p>
            <a:pPr>
              <a:tabLst>
                <a:tab pos="1789113" algn="l"/>
                <a:tab pos="2870200" algn="r"/>
                <a:tab pos="3228975" algn="l"/>
              </a:tabLst>
            </a:pPr>
            <a:r>
              <a:rPr lang="en-US" kern="1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endParaRPr lang="fr-BE" dirty="0">
              <a:solidFill>
                <a:srgbClr val="002060"/>
              </a:solid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A1F0584-7D6A-17E8-BBB0-2C63FF8C50AE}"/>
              </a:ext>
            </a:extLst>
          </p:cNvPr>
          <p:cNvSpPr txBox="1"/>
          <p:nvPr/>
        </p:nvSpPr>
        <p:spPr>
          <a:xfrm>
            <a:off x="418291" y="3862334"/>
            <a:ext cx="83074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789113" algn="l"/>
                <a:tab pos="2870200" algn="r"/>
                <a:tab pos="3228975" algn="l"/>
                <a:tab pos="5380038" algn="l"/>
              </a:tabLst>
            </a:pPr>
            <a:r>
              <a:rPr lang="fr-BE" u="heavy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Greek </a:t>
            </a:r>
            <a:r>
              <a:rPr lang="fr-BE" u="heavy" dirty="0" err="1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litterature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	</a:t>
            </a:r>
            <a:r>
              <a:rPr lang="el-GR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ἡ </a:t>
            </a:r>
            <a:r>
              <a:rPr lang="el-GR" sz="1800" kern="1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ἐντὸς</a:t>
            </a:r>
            <a:r>
              <a:rPr lang="el-GR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θάλασσα </a:t>
            </a:r>
            <a:r>
              <a:rPr lang="en-GB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/ </a:t>
            </a:r>
            <a:r>
              <a:rPr lang="el-GR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ἡ </a:t>
            </a:r>
            <a:r>
              <a:rPr lang="el-GR" sz="1800" kern="1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ἔσω</a:t>
            </a:r>
            <a:r>
              <a:rPr lang="el-GR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θάλασσα </a:t>
            </a:r>
            <a:r>
              <a:rPr lang="fr-BE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US" kern="1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“</a:t>
            </a:r>
            <a:r>
              <a:rPr lang="en-GB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inland sea” </a:t>
            </a:r>
          </a:p>
          <a:p>
            <a:pPr>
              <a:tabLst>
                <a:tab pos="1789113" algn="l"/>
                <a:tab pos="2870200" algn="r"/>
                <a:tab pos="3228975" algn="l"/>
                <a:tab pos="5380038" algn="l"/>
              </a:tabLst>
            </a:pPr>
            <a:r>
              <a:rPr lang="en-GB" kern="1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1800" kern="1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παρʼ</a:t>
            </a:r>
            <a:r>
              <a:rPr lang="el-GR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ἡμῖν θάλασσα 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US" kern="1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“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</a:t>
            </a:r>
            <a:r>
              <a:rPr lang="fr-BE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at us</a:t>
            </a:r>
            <a:r>
              <a:rPr lang="en-GB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”</a:t>
            </a:r>
            <a:endParaRPr lang="fr-BE" dirty="0">
              <a:solidFill>
                <a:srgbClr val="002060"/>
              </a:solid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789113" indent="-1789113">
              <a:spcBef>
                <a:spcPts val="1200"/>
              </a:spcBef>
              <a:tabLst>
                <a:tab pos="1789113" algn="l"/>
                <a:tab pos="2870200" algn="r"/>
                <a:tab pos="3228975" algn="l"/>
                <a:tab pos="3949700" algn="l"/>
                <a:tab pos="5380038" algn="l"/>
                <a:tab pos="5924550" algn="l"/>
              </a:tabLst>
            </a:pP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1700" strike="sngStrike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ἡ θάλασσα ἡ μεγάλη</a:t>
            </a:r>
            <a:endParaRPr lang="fr-BE" sz="1700" strike="sngStrike" dirty="0">
              <a:solidFill>
                <a:srgbClr val="002060"/>
              </a:solid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A042EC7-DD2A-30A9-CAAE-6BFB00DA86C2}"/>
              </a:ext>
            </a:extLst>
          </p:cNvPr>
          <p:cNvSpPr txBox="1"/>
          <p:nvPr/>
        </p:nvSpPr>
        <p:spPr>
          <a:xfrm>
            <a:off x="418290" y="2656316"/>
            <a:ext cx="8233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0363" algn="l"/>
                <a:tab pos="3228975" algn="r"/>
                <a:tab pos="3852863" algn="l"/>
                <a:tab pos="5019675" algn="r"/>
              </a:tabLst>
            </a:pP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Occurrences (Torah)	</a:t>
            </a:r>
            <a:r>
              <a:rPr lang="he-IL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יָם־הגָּדוֹל 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fr-BE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sz="1800" kern="1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Num</a:t>
            </a:r>
            <a:r>
              <a:rPr lang="fr-BE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 34,6.7</a:t>
            </a:r>
            <a:endParaRPr lang="fr-BE" dirty="0">
              <a:solidFill>
                <a:srgbClr val="002060"/>
              </a:solid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284E29C-5C11-2BC8-21CB-5E901A94A82F}"/>
              </a:ext>
            </a:extLst>
          </p:cNvPr>
          <p:cNvSpPr/>
          <p:nvPr/>
        </p:nvSpPr>
        <p:spPr>
          <a:xfrm>
            <a:off x="2057012" y="5565791"/>
            <a:ext cx="4432063" cy="729575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000" dirty="0"/>
              <a:t>Translation technique: </a:t>
            </a:r>
            <a:r>
              <a:rPr lang="fr-BE" sz="2000" dirty="0" err="1"/>
              <a:t>literality</a:t>
            </a:r>
            <a:endParaRPr lang="fr-BE" sz="2000" dirty="0"/>
          </a:p>
          <a:p>
            <a:pPr algn="ctr"/>
            <a:r>
              <a:rPr lang="fr-BE" sz="2000" dirty="0" err="1"/>
              <a:t>Egyptian</a:t>
            </a:r>
            <a:r>
              <a:rPr lang="fr-BE" sz="2000" dirty="0"/>
              <a:t> influence? no</a:t>
            </a:r>
          </a:p>
        </p:txBody>
      </p:sp>
    </p:spTree>
    <p:extLst>
      <p:ext uri="{BB962C8B-B14F-4D97-AF65-F5344CB8AC3E}">
        <p14:creationId xmlns:p14="http://schemas.microsoft.com/office/powerpoint/2010/main" val="3106057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dirty="0"/>
              <a:t>Simon NAVEAU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just">
              <a:lnSpc>
                <a:spcPts val="1600"/>
              </a:lnSpc>
              <a:spcBef>
                <a:spcPts val="400"/>
              </a:spcBef>
              <a:buNone/>
              <a:tabLst>
                <a:tab pos="2957513" algn="r"/>
                <a:tab pos="3228975" algn="l"/>
              </a:tabLst>
            </a:pPr>
            <a:r>
              <a:rPr lang="fr-BE" sz="2800" dirty="0" err="1">
                <a:effectLst/>
                <a:ea typeface="Calibri" panose="020F0502020204030204" pitchFamily="34" charset="0"/>
              </a:rPr>
              <a:t>Mediterranean</a:t>
            </a:r>
            <a:r>
              <a:rPr lang="fr-BE" sz="2800" dirty="0">
                <a:effectLst/>
                <a:ea typeface="Calibri" panose="020F0502020204030204" pitchFamily="34" charset="0"/>
              </a:rPr>
              <a:t> </a:t>
            </a:r>
            <a:r>
              <a:rPr lang="fr-BE" sz="2800" dirty="0" err="1">
                <a:effectLst/>
                <a:ea typeface="Calibri" panose="020F0502020204030204" pitchFamily="34" charset="0"/>
              </a:rPr>
              <a:t>Sea</a:t>
            </a:r>
            <a:r>
              <a:rPr lang="fr-BE" sz="2800" dirty="0">
                <a:effectLst/>
                <a:ea typeface="Calibri" panose="020F0502020204030204" pitchFamily="34" charset="0"/>
              </a:rPr>
              <a:t>	</a:t>
            </a:r>
            <a:endParaRPr lang="fr-BE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BBF5539-B4EB-D8E1-62B6-AED6664AA3DF}"/>
              </a:ext>
            </a:extLst>
          </p:cNvPr>
          <p:cNvSpPr txBox="1"/>
          <p:nvPr/>
        </p:nvSpPr>
        <p:spPr>
          <a:xfrm>
            <a:off x="418290" y="1260764"/>
            <a:ext cx="8093176" cy="8764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tIns="180000" bIns="180000" rtlCol="0" anchor="ctr" anchorCtr="0">
            <a:spAutoFit/>
          </a:bodyPr>
          <a:lstStyle/>
          <a:p>
            <a:pPr marL="0" indent="0" algn="just">
              <a:lnSpc>
                <a:spcPts val="1600"/>
              </a:lnSpc>
              <a:spcBef>
                <a:spcPts val="1800"/>
              </a:spcBef>
              <a:buNone/>
              <a:tabLst>
                <a:tab pos="2335213" algn="r"/>
                <a:tab pos="2870200" algn="l"/>
                <a:tab pos="5380038" algn="l"/>
                <a:tab pos="7986713" algn="r"/>
              </a:tabLst>
            </a:pPr>
            <a:r>
              <a:rPr lang="fr-BE" sz="2000" i="1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last </a:t>
            </a:r>
            <a:r>
              <a:rPr lang="fr-BE" sz="2000" i="1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r>
              <a:rPr lang="el-GR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he-IL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יָם הָאַחֲרֹון</a:t>
            </a:r>
            <a:r>
              <a:rPr lang="el-GR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ἡ θάλασσα ἡ </a:t>
            </a:r>
            <a:r>
              <a:rPr lang="el-GR" sz="20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ἐσχάτη</a:t>
            </a:r>
            <a:r>
              <a:rPr lang="el-GR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sz="20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fr-BE" sz="2000" i="1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last </a:t>
            </a:r>
            <a:r>
              <a:rPr lang="fr-BE" sz="2000" i="1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endParaRPr lang="fr-BE" sz="2000" i="1" dirty="0">
              <a:solidFill>
                <a:srgbClr val="002060"/>
              </a:solid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>
              <a:tabLst>
                <a:tab pos="2335213" algn="r"/>
                <a:tab pos="2870200" algn="l"/>
                <a:tab pos="5380038" algn="l"/>
                <a:tab pos="7986713" algn="r"/>
              </a:tabLst>
            </a:pPr>
            <a:r>
              <a:rPr lang="fr-BE" sz="20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	</a:t>
            </a:r>
            <a:r>
              <a:rPr lang="el-GR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ἡ θάλασσα ἡ ἐπὶ </a:t>
            </a:r>
            <a:r>
              <a:rPr lang="el-GR" sz="20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δυσμῶν</a:t>
            </a:r>
            <a:r>
              <a:rPr lang="el-GR" sz="20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sz="20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fr-BE" sz="2000" i="1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</a:t>
            </a:r>
            <a:r>
              <a:rPr lang="fr-BE" sz="2000" i="1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r>
              <a:rPr lang="fr-BE" sz="2000" i="1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sz="2000" b="1" i="1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at the </a:t>
            </a:r>
            <a:r>
              <a:rPr lang="fr-BE" sz="2000" b="1" i="1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sunset</a:t>
            </a:r>
            <a:endParaRPr lang="fr-BE" sz="2000" b="1" i="1" dirty="0">
              <a:solidFill>
                <a:srgbClr val="002060"/>
              </a:solid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EFF3083-CF2D-BD6D-CBF4-4708802C8859}"/>
              </a:ext>
            </a:extLst>
          </p:cNvPr>
          <p:cNvSpPr/>
          <p:nvPr/>
        </p:nvSpPr>
        <p:spPr>
          <a:xfrm>
            <a:off x="6079791" y="3929979"/>
            <a:ext cx="3180944" cy="2217907"/>
          </a:xfrm>
          <a:custGeom>
            <a:avLst/>
            <a:gdLst>
              <a:gd name="connsiteX0" fmla="*/ 3073940 w 3180944"/>
              <a:gd name="connsiteY0" fmla="*/ 0 h 2217907"/>
              <a:gd name="connsiteX1" fmla="*/ 2441642 w 3180944"/>
              <a:gd name="connsiteY1" fmla="*/ 0 h 2217907"/>
              <a:gd name="connsiteX2" fmla="*/ 1429966 w 3180944"/>
              <a:gd name="connsiteY2" fmla="*/ 68094 h 2217907"/>
              <a:gd name="connsiteX3" fmla="*/ 447472 w 3180944"/>
              <a:gd name="connsiteY3" fmla="*/ 165371 h 2217907"/>
              <a:gd name="connsiteX4" fmla="*/ 0 w 3180944"/>
              <a:gd name="connsiteY4" fmla="*/ 301558 h 2217907"/>
              <a:gd name="connsiteX5" fmla="*/ 515566 w 3180944"/>
              <a:gd name="connsiteY5" fmla="*/ 1332690 h 2217907"/>
              <a:gd name="connsiteX6" fmla="*/ 515566 w 3180944"/>
              <a:gd name="connsiteY6" fmla="*/ 1352145 h 2217907"/>
              <a:gd name="connsiteX7" fmla="*/ 1712068 w 3180944"/>
              <a:gd name="connsiteY7" fmla="*/ 2208179 h 2217907"/>
              <a:gd name="connsiteX8" fmla="*/ 2821021 w 3180944"/>
              <a:gd name="connsiteY8" fmla="*/ 2217907 h 2217907"/>
              <a:gd name="connsiteX9" fmla="*/ 3180944 w 3180944"/>
              <a:gd name="connsiteY9" fmla="*/ 2208179 h 2217907"/>
              <a:gd name="connsiteX10" fmla="*/ 3073940 w 3180944"/>
              <a:gd name="connsiteY10" fmla="*/ 0 h 2217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180944" h="2217907">
                <a:moveTo>
                  <a:pt x="3073940" y="0"/>
                </a:moveTo>
                <a:lnTo>
                  <a:pt x="2441642" y="0"/>
                </a:lnTo>
                <a:lnTo>
                  <a:pt x="1429966" y="68094"/>
                </a:lnTo>
                <a:lnTo>
                  <a:pt x="447472" y="165371"/>
                </a:lnTo>
                <a:lnTo>
                  <a:pt x="0" y="301558"/>
                </a:lnTo>
                <a:lnTo>
                  <a:pt x="515566" y="1332690"/>
                </a:lnTo>
                <a:lnTo>
                  <a:pt x="515566" y="1352145"/>
                </a:lnTo>
                <a:lnTo>
                  <a:pt x="1712068" y="2208179"/>
                </a:lnTo>
                <a:lnTo>
                  <a:pt x="2821021" y="2217907"/>
                </a:lnTo>
                <a:lnTo>
                  <a:pt x="3180944" y="2208179"/>
                </a:lnTo>
                <a:lnTo>
                  <a:pt x="307394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E10D194-9590-A007-BB9F-68555CE71BE3}"/>
              </a:ext>
            </a:extLst>
          </p:cNvPr>
          <p:cNvSpPr txBox="1"/>
          <p:nvPr/>
        </p:nvSpPr>
        <p:spPr>
          <a:xfrm>
            <a:off x="418290" y="3359732"/>
            <a:ext cx="8239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789113" algn="l"/>
                <a:tab pos="2870200" algn="r"/>
                <a:tab pos="3228975" algn="l"/>
              </a:tabLst>
            </a:pP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A1F0584-7D6A-17E8-BBB0-2C63FF8C50AE}"/>
              </a:ext>
            </a:extLst>
          </p:cNvPr>
          <p:cNvSpPr txBox="1"/>
          <p:nvPr/>
        </p:nvSpPr>
        <p:spPr>
          <a:xfrm>
            <a:off x="418291" y="4115255"/>
            <a:ext cx="83074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422525" algn="l"/>
                <a:tab pos="3676650" algn="l"/>
                <a:tab pos="5380038" algn="l"/>
              </a:tabLst>
            </a:pPr>
            <a:r>
              <a:rPr lang="fr-BE" u="heavy" dirty="0">
                <a:solidFill>
                  <a:srgbClr val="002060"/>
                </a:solidFill>
                <a:uFill>
                  <a:solidFill>
                    <a:schemeClr val="accent1">
                      <a:lumMod val="60000"/>
                      <a:lumOff val="4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Occurrences (Torah)</a:t>
            </a:r>
            <a:r>
              <a:rPr lang="fr-BE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	</a:t>
            </a:r>
            <a:r>
              <a:rPr lang="fr-BE" kern="100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Deut</a:t>
            </a:r>
            <a:r>
              <a:rPr lang="fr-BE" kern="1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34,2</a:t>
            </a:r>
            <a:r>
              <a:rPr lang="el-GR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ἡ θάλασσα ἡ ἐπὶ </a:t>
            </a:r>
            <a:r>
              <a:rPr lang="el-GR" sz="18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δυσμῶν</a:t>
            </a:r>
            <a:endParaRPr lang="fr-BE" sz="1800" dirty="0">
              <a:solidFill>
                <a:srgbClr val="002060"/>
              </a:solidFill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>
              <a:tabLst>
                <a:tab pos="2422525" algn="l"/>
                <a:tab pos="3228975" algn="l"/>
              </a:tabLst>
            </a:pPr>
            <a:r>
              <a:rPr lang="fr-BE" kern="100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Egypt</a:t>
            </a:r>
            <a:r>
              <a:rPr lang="fr-BE" kern="1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fr-BE" kern="100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geogr</a:t>
            </a:r>
            <a:r>
              <a:rPr lang="fr-BE" kern="1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.: 	</a:t>
            </a:r>
            <a:r>
              <a:rPr lang="en-GB" kern="100" dirty="0">
                <a:solidFill>
                  <a:srgbClr val="002060"/>
                </a:solidFill>
                <a:latin typeface="Times New Roman" panose="02020603050405020304" pitchFamily="18" charset="0"/>
                <a:ea typeface="SBL BibLit" panose="02000000000000000000" pitchFamily="2" charset="-79"/>
                <a:cs typeface="Arial" panose="020B0604020202020204" pitchFamily="34" charset="0"/>
              </a:rPr>
              <a:t>at the North </a:t>
            </a:r>
          </a:p>
          <a:p>
            <a:pPr>
              <a:tabLst>
                <a:tab pos="2422525" algn="l"/>
                <a:tab pos="3228975" algn="l"/>
              </a:tabLst>
            </a:pPr>
            <a:r>
              <a:rPr lang="en-GB" kern="100" dirty="0">
                <a:solidFill>
                  <a:srgbClr val="002060"/>
                </a:solidFill>
                <a:latin typeface="Times New Roman" panose="02020603050405020304" pitchFamily="18" charset="0"/>
                <a:ea typeface="SBL BibLit" panose="02000000000000000000" pitchFamily="2" charset="-79"/>
                <a:cs typeface="Arial" panose="020B0604020202020204" pitchFamily="34" charset="0"/>
              </a:rPr>
              <a:t>		</a:t>
            </a:r>
            <a:r>
              <a:rPr lang="en-GB" strike="sngStrike" kern="100" dirty="0">
                <a:solidFill>
                  <a:srgbClr val="002060"/>
                </a:solidFill>
                <a:latin typeface="Times New Roman" panose="02020603050405020304" pitchFamily="18" charset="0"/>
                <a:ea typeface="SBL BibLit" panose="02000000000000000000" pitchFamily="2" charset="-79"/>
                <a:cs typeface="Arial" panose="020B0604020202020204" pitchFamily="34" charset="0"/>
              </a:rPr>
              <a:t>at the Sunset</a:t>
            </a:r>
          </a:p>
          <a:p>
            <a:pPr>
              <a:tabLst>
                <a:tab pos="2422525" algn="l"/>
                <a:tab pos="2870200" algn="r"/>
                <a:tab pos="3228975" algn="l"/>
                <a:tab pos="5380038" algn="l"/>
              </a:tabLst>
            </a:pPr>
            <a:r>
              <a:rPr lang="fr-BE" u="heavy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Greek </a:t>
            </a:r>
            <a:r>
              <a:rPr lang="fr-BE" u="heavy" dirty="0" err="1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litterature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		</a:t>
            </a:r>
            <a:r>
              <a:rPr lang="el-GR" sz="1700" strike="sngStrike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ἡ θάλασσα ἡ ἐπὶ </a:t>
            </a:r>
            <a:r>
              <a:rPr lang="el-GR" sz="1700" strike="sngStrike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δυσμῶν</a:t>
            </a:r>
            <a:endParaRPr lang="fr-BE" sz="1700" strike="sngStrike" dirty="0">
              <a:solidFill>
                <a:srgbClr val="002060"/>
              </a:solid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A042EC7-DD2A-30A9-CAAE-6BFB00DA86C2}"/>
              </a:ext>
            </a:extLst>
          </p:cNvPr>
          <p:cNvSpPr txBox="1"/>
          <p:nvPr/>
        </p:nvSpPr>
        <p:spPr>
          <a:xfrm>
            <a:off x="418290" y="2238029"/>
            <a:ext cx="82331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0363" algn="l"/>
                <a:tab pos="2422525" algn="l"/>
                <a:tab pos="3676650" algn="l"/>
              </a:tabLst>
            </a:pPr>
            <a:r>
              <a:rPr lang="fr-BE" u="heavy" dirty="0">
                <a:solidFill>
                  <a:srgbClr val="002060"/>
                </a:solidFill>
                <a:uFill>
                  <a:solidFill>
                    <a:schemeClr val="accent1">
                      <a:lumMod val="60000"/>
                      <a:lumOff val="4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Occurrences (Torah)</a:t>
            </a:r>
            <a:r>
              <a:rPr lang="fr-BE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fr-BE" sz="1800" kern="1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Deut</a:t>
            </a:r>
            <a:r>
              <a:rPr lang="fr-BE" sz="18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 11,24	</a:t>
            </a:r>
            <a:r>
              <a:rPr lang="el-GR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ἡ θάλασσα ἡ </a:t>
            </a:r>
            <a:r>
              <a:rPr lang="el-GR" sz="18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ἐσχάτη</a:t>
            </a:r>
            <a:endParaRPr lang="fr-BE" sz="1800" dirty="0">
              <a:solidFill>
                <a:srgbClr val="002060"/>
              </a:solidFill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algn="r"/>
            <a:r>
              <a:rPr lang="he-IL" sz="16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אַחֲרֹון </a:t>
            </a:r>
            <a:r>
              <a:rPr lang="en-GB" sz="16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– </a:t>
            </a:r>
            <a:r>
              <a:rPr lang="el-GR" sz="1600" kern="1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ἔσχατος</a:t>
            </a:r>
            <a:r>
              <a:rPr lang="el-GR" sz="16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sz="16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or</a:t>
            </a:r>
            <a:r>
              <a:rPr lang="he-IL" sz="16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אַחֲרִית </a:t>
            </a:r>
            <a:r>
              <a:rPr lang="fr-BE" sz="16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GB" sz="16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– </a:t>
            </a:r>
            <a:r>
              <a:rPr lang="el-GR" sz="1600" kern="1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ἔσχατος</a:t>
            </a:r>
            <a:r>
              <a:rPr lang="fr-BE" sz="16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sz="1600" kern="1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(100x)</a:t>
            </a:r>
            <a:endParaRPr lang="fr-BE" sz="1600" dirty="0">
              <a:solidFill>
                <a:srgbClr val="002060"/>
              </a:solidFill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>
              <a:tabLst>
                <a:tab pos="360363" algn="l"/>
                <a:tab pos="2422525" algn="l"/>
                <a:tab pos="3589338" algn="l"/>
              </a:tabLst>
            </a:pPr>
            <a:r>
              <a:rPr lang="fr-BE" u="heavy" dirty="0" err="1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Egypt</a:t>
            </a:r>
            <a:r>
              <a:rPr lang="fr-BE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US" kern="1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“</a:t>
            </a:r>
            <a:r>
              <a:rPr lang="en-GB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the-Sea-that-lays-behind-the-people-of-the-North </a:t>
            </a:r>
          </a:p>
          <a:p>
            <a:pPr>
              <a:tabLst>
                <a:tab pos="360363" algn="l"/>
                <a:tab pos="2422525" algn="l"/>
                <a:tab pos="3589338" algn="l"/>
                <a:tab pos="7713663" algn="r"/>
              </a:tabLst>
            </a:pPr>
            <a:r>
              <a:rPr lang="fr-BE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			</a:t>
            </a:r>
            <a:r>
              <a:rPr lang="en-GB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[(= the Greeks) ”</a:t>
            </a:r>
            <a:endParaRPr lang="fr-BE" dirty="0">
              <a:solidFill>
                <a:srgbClr val="002060"/>
              </a:solidFill>
              <a:uFill>
                <a:solidFill>
                  <a:schemeClr val="accent1">
                    <a:lumMod val="40000"/>
                    <a:lumOff val="60000"/>
                  </a:schemeClr>
                </a:solidFill>
              </a:u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>
              <a:tabLst>
                <a:tab pos="360363" algn="l"/>
                <a:tab pos="2422525" algn="l"/>
                <a:tab pos="3589338" algn="l"/>
                <a:tab pos="7713663" algn="r"/>
              </a:tabLst>
            </a:pPr>
            <a:r>
              <a:rPr lang="fr-BE" u="heavy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Greek littérature</a:t>
            </a:r>
            <a:r>
              <a:rPr lang="fr-BE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1800" strike="sngStrike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ἡ θάλασσα ἡ </a:t>
            </a:r>
            <a:r>
              <a:rPr lang="el-GR" sz="1800" strike="sngStrike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ἐσχάτη</a:t>
            </a:r>
            <a:r>
              <a:rPr lang="el-GR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GB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  <a:r>
              <a:rPr lang="fr-BE" kern="1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endParaRPr lang="fr-BE" dirty="0">
              <a:solidFill>
                <a:srgbClr val="002060"/>
              </a:solid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284E29C-5C11-2BC8-21CB-5E901A94A82F}"/>
              </a:ext>
            </a:extLst>
          </p:cNvPr>
          <p:cNvSpPr/>
          <p:nvPr/>
        </p:nvSpPr>
        <p:spPr>
          <a:xfrm>
            <a:off x="2057012" y="5614430"/>
            <a:ext cx="4432063" cy="729575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000" dirty="0"/>
              <a:t>Translation technique: </a:t>
            </a:r>
            <a:r>
              <a:rPr lang="fr-BE" sz="2000" dirty="0" err="1"/>
              <a:t>literality</a:t>
            </a:r>
            <a:endParaRPr lang="fr-BE" sz="2000" dirty="0"/>
          </a:p>
          <a:p>
            <a:pPr algn="ctr"/>
            <a:r>
              <a:rPr lang="fr-BE" sz="2000" dirty="0" err="1"/>
              <a:t>Egyptian</a:t>
            </a:r>
            <a:r>
              <a:rPr lang="fr-BE" sz="2000" dirty="0"/>
              <a:t> influence? no</a:t>
            </a:r>
          </a:p>
        </p:txBody>
      </p:sp>
      <p:pic>
        <p:nvPicPr>
          <p:cNvPr id="5" name="Graphique 4" descr="Rose des vents avec un remplissage uni">
            <a:extLst>
              <a:ext uri="{FF2B5EF4-FFF2-40B4-BE49-F238E27FC236}">
                <a16:creationId xmlns:a16="http://schemas.microsoft.com/office/drawing/2014/main" id="{81FDAF0D-9E9F-0F46-C77A-8D6BCE203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94567" y="3560324"/>
            <a:ext cx="3237278" cy="3237278"/>
          </a:xfrm>
          <a:prstGeom prst="rect">
            <a:avLst/>
          </a:prstGeom>
        </p:spPr>
      </p:pic>
      <p:pic>
        <p:nvPicPr>
          <p:cNvPr id="12" name="Graphique 11" descr="Vague contour">
            <a:extLst>
              <a:ext uri="{FF2B5EF4-FFF2-40B4-BE49-F238E27FC236}">
                <a16:creationId xmlns:a16="http://schemas.microsoft.com/office/drawing/2014/main" id="{4766491F-F680-5986-97E5-C087F63D4A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28288" y="3365792"/>
            <a:ext cx="914400" cy="914400"/>
          </a:xfrm>
          <a:prstGeom prst="rect">
            <a:avLst/>
          </a:prstGeom>
        </p:spPr>
      </p:pic>
      <p:pic>
        <p:nvPicPr>
          <p:cNvPr id="13" name="Graphique 12" descr="Scène de crépuscule avec un remplissage uni">
            <a:extLst>
              <a:ext uri="{FF2B5EF4-FFF2-40B4-BE49-F238E27FC236}">
                <a16:creationId xmlns:a16="http://schemas.microsoft.com/office/drawing/2014/main" id="{6895BC0A-69F8-504E-34F2-303C71E921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37367" y="462435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298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81F6D6B4-7660-96D3-4C1A-2C9A75B244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95" t="14110" r="19034" b="28957"/>
          <a:stretch/>
        </p:blipFill>
        <p:spPr>
          <a:xfrm>
            <a:off x="2653617" y="2734689"/>
            <a:ext cx="5907714" cy="4113585"/>
          </a:xfrm>
          <a:prstGeom prst="rect">
            <a:avLst/>
          </a:prstGeom>
        </p:spPr>
      </p:pic>
      <p:sp>
        <p:nvSpPr>
          <p:cNvPr id="7" name="Espace réservé du texte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DCDACA2-C3D2-5E89-1DE3-23279E14E2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865" y="202196"/>
            <a:ext cx="5761144" cy="431800"/>
          </a:xfrm>
        </p:spPr>
        <p:txBody>
          <a:bodyPr/>
          <a:lstStyle/>
          <a:p>
            <a:r>
              <a:rPr lang="fr-BE" dirty="0"/>
              <a:t>Red [</a:t>
            </a:r>
            <a:r>
              <a:rPr lang="fr-BE" dirty="0" err="1"/>
              <a:t>Sea</a:t>
            </a:r>
            <a:r>
              <a:rPr lang="fr-BE" dirty="0"/>
              <a:t>] – </a:t>
            </a:r>
            <a:r>
              <a:rPr lang="fr-BE" dirty="0" err="1"/>
              <a:t>Deut</a:t>
            </a:r>
            <a:r>
              <a:rPr lang="fr-BE" dirty="0"/>
              <a:t> 1:1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6738576-710B-1C68-6EA7-3D7CFB2E25F1}"/>
              </a:ext>
            </a:extLst>
          </p:cNvPr>
          <p:cNvSpPr/>
          <p:nvPr/>
        </p:nvSpPr>
        <p:spPr>
          <a:xfrm>
            <a:off x="745603" y="3607770"/>
            <a:ext cx="1818259" cy="844810"/>
          </a:xfrm>
          <a:prstGeom prst="roundRect">
            <a:avLst/>
          </a:prstGeom>
          <a:solidFill>
            <a:srgbClr val="D6ED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95C563B-5225-68B8-B600-4D2B199F9A8A}"/>
              </a:ext>
            </a:extLst>
          </p:cNvPr>
          <p:cNvSpPr txBox="1"/>
          <p:nvPr/>
        </p:nvSpPr>
        <p:spPr>
          <a:xfrm>
            <a:off x="2621510" y="4192748"/>
            <a:ext cx="1299882" cy="369332"/>
          </a:xfrm>
          <a:prstGeom prst="rect">
            <a:avLst/>
          </a:prstGeom>
          <a:solidFill>
            <a:srgbClr val="CCFF66">
              <a:alpha val="50196"/>
            </a:srgb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r-BE" dirty="0"/>
              <a:t>Alexandria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BB7A4566-10EC-D1DC-DCC5-623F29DE66CB}"/>
              </a:ext>
            </a:extLst>
          </p:cNvPr>
          <p:cNvCxnSpPr>
            <a:cxnSpLocks/>
          </p:cNvCxnSpPr>
          <p:nvPr/>
        </p:nvCxnSpPr>
        <p:spPr>
          <a:xfrm flipH="1" flipV="1">
            <a:off x="2863558" y="3897733"/>
            <a:ext cx="170329" cy="29501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phique 16" descr="Scène de crépuscule avec un remplissage uni">
            <a:extLst>
              <a:ext uri="{FF2B5EF4-FFF2-40B4-BE49-F238E27FC236}">
                <a16:creationId xmlns:a16="http://schemas.microsoft.com/office/drawing/2014/main" id="{BEC703E6-0B25-6B94-D47B-C1882609DA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0059" y="3574098"/>
            <a:ext cx="914400" cy="914400"/>
          </a:xfrm>
          <a:prstGeom prst="rect">
            <a:avLst/>
          </a:prstGeom>
        </p:spPr>
      </p:pic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D06D434D-20CE-D906-1307-D32C25CB28FF}"/>
              </a:ext>
            </a:extLst>
          </p:cNvPr>
          <p:cNvCxnSpPr>
            <a:cxnSpLocks/>
          </p:cNvCxnSpPr>
          <p:nvPr/>
        </p:nvCxnSpPr>
        <p:spPr>
          <a:xfrm flipH="1">
            <a:off x="1855781" y="4031298"/>
            <a:ext cx="486058" cy="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CA114D81-2D6B-977A-39C4-1E4CB79192E5}"/>
              </a:ext>
            </a:extLst>
          </p:cNvPr>
          <p:cNvSpPr txBox="1"/>
          <p:nvPr/>
        </p:nvSpPr>
        <p:spPr>
          <a:xfrm>
            <a:off x="429241" y="1198133"/>
            <a:ext cx="8132089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These are the words that Moses spoke to all Israel beyond the Jordan — in the wilderness, </a:t>
            </a:r>
          </a:p>
          <a:p>
            <a:r>
              <a:rPr lang="en-US" sz="1600" b="1" i="1" dirty="0">
                <a:solidFill>
                  <a:schemeClr val="accent1">
                    <a:lumMod val="50000"/>
                  </a:schemeClr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on the plain opposite </a:t>
            </a:r>
            <a:r>
              <a:rPr lang="en-US" sz="1600" b="1" i="1" dirty="0" err="1">
                <a:solidFill>
                  <a:schemeClr val="accent1">
                    <a:lumMod val="50000"/>
                  </a:schemeClr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Suph</a:t>
            </a:r>
            <a:r>
              <a:rPr lang="en-US" sz="1600" b="1" i="1" dirty="0">
                <a:solidFill>
                  <a:schemeClr val="accent1">
                    <a:lumMod val="50000"/>
                  </a:schemeClr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6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between </a:t>
            </a:r>
            <a:r>
              <a:rPr lang="en-US" sz="1600" i="1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Paran</a:t>
            </a:r>
            <a:r>
              <a:rPr lang="en-US" sz="16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and </a:t>
            </a:r>
            <a:r>
              <a:rPr lang="en-US" sz="1600" i="1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Tophel</a:t>
            </a:r>
            <a:r>
              <a:rPr lang="en-US" sz="16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, Laban, </a:t>
            </a:r>
            <a:r>
              <a:rPr lang="en-US" sz="1600" i="1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Hazeroth</a:t>
            </a:r>
            <a:r>
              <a:rPr lang="en-US" sz="16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, and Di-</a:t>
            </a:r>
            <a:r>
              <a:rPr lang="en-US" sz="1600" i="1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zahab</a:t>
            </a:r>
            <a:r>
              <a:rPr lang="en-US" sz="16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BBF5539-B4EB-D8E1-62B6-AED6664AA3DF}"/>
              </a:ext>
            </a:extLst>
          </p:cNvPr>
          <p:cNvSpPr txBox="1"/>
          <p:nvPr/>
        </p:nvSpPr>
        <p:spPr>
          <a:xfrm>
            <a:off x="429241" y="1858020"/>
            <a:ext cx="8132089" cy="8015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tIns="36000" bIns="36000" rtlCol="0" anchor="ctr">
            <a:spAutoFit/>
          </a:bodyPr>
          <a:lstStyle/>
          <a:p>
            <a:pPr marL="180340" algn="just">
              <a:lnSpc>
                <a:spcPts val="1600"/>
              </a:lnSpc>
              <a:spcBef>
                <a:spcPts val="200"/>
              </a:spcBef>
              <a:spcAft>
                <a:spcPts val="200"/>
              </a:spcAft>
              <a:tabLst>
                <a:tab pos="0" algn="ctr"/>
                <a:tab pos="3317875" algn="r"/>
                <a:tab pos="3676650" algn="l"/>
              </a:tabLst>
            </a:pPr>
            <a:r>
              <a:rPr lang="fr-BE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he-IL" sz="2000" dirty="0">
                <a:solidFill>
                  <a:srgbClr val="002060"/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בָּעֲרָבָה מֹול סוּף</a:t>
            </a:r>
            <a:r>
              <a:rPr lang="fr-BE" sz="2000" dirty="0">
                <a:solidFill>
                  <a:srgbClr val="002060"/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	</a:t>
            </a:r>
            <a:r>
              <a:rPr lang="el-GR" sz="20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πρὸς </a:t>
            </a:r>
            <a:r>
              <a:rPr lang="el-GR" sz="2000" dirty="0" err="1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δυσμαῖς</a:t>
            </a:r>
            <a:r>
              <a:rPr lang="fr-BE" sz="20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20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πλησίον</a:t>
            </a:r>
            <a:r>
              <a:rPr lang="fr-BE" sz="20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20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τῆς </a:t>
            </a:r>
            <a:r>
              <a:rPr lang="el-GR" sz="2000" dirty="0" err="1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ἐρυθρᾶς</a:t>
            </a:r>
            <a:endParaRPr lang="fr-BE" sz="2000" dirty="0">
              <a:solidFill>
                <a:srgbClr val="002060"/>
              </a:solidFill>
              <a:effectLst/>
              <a:latin typeface="SBL Greek" panose="020000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1600"/>
              </a:lnSpc>
              <a:spcBef>
                <a:spcPts val="200"/>
              </a:spcBef>
              <a:spcAft>
                <a:spcPts val="200"/>
              </a:spcAft>
              <a:tabLst>
                <a:tab pos="0" algn="ctr"/>
                <a:tab pos="3317875" algn="r"/>
                <a:tab pos="3676650" algn="l"/>
              </a:tabLst>
            </a:pPr>
            <a:r>
              <a:rPr lang="fr-BE" sz="2000" dirty="0">
                <a:solidFill>
                  <a:srgbClr val="002060"/>
                </a:solidFill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		in the plain opposite </a:t>
            </a:r>
            <a:r>
              <a:rPr lang="fr-BE" sz="2000" dirty="0" err="1">
                <a:solidFill>
                  <a:srgbClr val="002060"/>
                </a:solidFill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Suph</a:t>
            </a:r>
            <a:r>
              <a:rPr lang="fr-BE" sz="2000" dirty="0">
                <a:solidFill>
                  <a:srgbClr val="002060"/>
                </a:solidFill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	at the </a:t>
            </a:r>
            <a:r>
              <a:rPr lang="fr-BE" sz="2000" b="1" dirty="0">
                <a:solidFill>
                  <a:srgbClr val="002060"/>
                </a:solidFill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Sunset</a:t>
            </a:r>
            <a:r>
              <a:rPr lang="fr-BE" sz="2000" dirty="0">
                <a:solidFill>
                  <a:srgbClr val="002060"/>
                </a:solidFill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BE" sz="2000" dirty="0" err="1">
                <a:solidFill>
                  <a:srgbClr val="002060"/>
                </a:solidFill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near</a:t>
            </a:r>
            <a:r>
              <a:rPr lang="fr-BE" sz="2000" dirty="0">
                <a:solidFill>
                  <a:srgbClr val="002060"/>
                </a:solidFill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the </a:t>
            </a:r>
            <a:r>
              <a:rPr lang="fr-BE" sz="2000" b="1" dirty="0">
                <a:solidFill>
                  <a:srgbClr val="002060"/>
                </a:solidFill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Red [</a:t>
            </a:r>
            <a:r>
              <a:rPr lang="fr-BE" sz="2000" b="1" dirty="0" err="1">
                <a:solidFill>
                  <a:srgbClr val="002060"/>
                </a:solidFill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Sea</a:t>
            </a:r>
            <a:r>
              <a:rPr lang="fr-BE" sz="2000" b="1" dirty="0">
                <a:solidFill>
                  <a:srgbClr val="002060"/>
                </a:solidFill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]</a:t>
            </a:r>
          </a:p>
          <a:p>
            <a:pPr algn="just">
              <a:lnSpc>
                <a:spcPts val="1600"/>
              </a:lnSpc>
              <a:spcBef>
                <a:spcPts val="200"/>
              </a:spcBef>
              <a:spcAft>
                <a:spcPts val="200"/>
              </a:spcAft>
              <a:tabLst>
                <a:tab pos="0" algn="ctr"/>
                <a:tab pos="3317875" algn="r"/>
                <a:tab pos="3676650" algn="l"/>
              </a:tabLst>
            </a:pPr>
            <a:r>
              <a:rPr lang="fr-BE" sz="2000" dirty="0">
                <a:solidFill>
                  <a:srgbClr val="002060"/>
                </a:solidFill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		in the </a:t>
            </a:r>
            <a:r>
              <a:rPr lang="fr-BE" sz="2000" dirty="0" err="1">
                <a:solidFill>
                  <a:srgbClr val="002060"/>
                </a:solidFill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Arabah</a:t>
            </a:r>
            <a:r>
              <a:rPr lang="fr-BE" sz="2000" dirty="0">
                <a:solidFill>
                  <a:srgbClr val="002060"/>
                </a:solidFill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opposite </a:t>
            </a:r>
            <a:r>
              <a:rPr lang="fr-BE" sz="2000" dirty="0" err="1">
                <a:solidFill>
                  <a:srgbClr val="002060"/>
                </a:solidFill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Suph</a:t>
            </a:r>
            <a:endParaRPr lang="fr-BE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61C579FD-1BD1-D68A-9A17-5AFB227381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6A03196-5ED4-3798-F821-62FE59F9DEF1}"/>
              </a:ext>
            </a:extLst>
          </p:cNvPr>
          <p:cNvSpPr/>
          <p:nvPr/>
        </p:nvSpPr>
        <p:spPr>
          <a:xfrm>
            <a:off x="138650" y="6003753"/>
            <a:ext cx="4693984" cy="729575"/>
          </a:xfrm>
          <a:prstGeom prst="roundRect">
            <a:avLst/>
          </a:prstGeom>
          <a:solidFill>
            <a:srgbClr val="00206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000" dirty="0"/>
              <a:t>Translation technique: free - </a:t>
            </a:r>
            <a:r>
              <a:rPr lang="fr-BE" sz="2000" dirty="0" err="1"/>
              <a:t>target</a:t>
            </a:r>
            <a:endParaRPr lang="fr-BE" sz="2000" dirty="0"/>
          </a:p>
          <a:p>
            <a:pPr algn="ctr"/>
            <a:r>
              <a:rPr lang="fr-BE" sz="2000" dirty="0" err="1"/>
              <a:t>Egyptian</a:t>
            </a:r>
            <a:r>
              <a:rPr lang="fr-BE" sz="2000" dirty="0"/>
              <a:t> influence? no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2204379-1D46-0C6B-2282-FB6CC1F05AE5}"/>
              </a:ext>
            </a:extLst>
          </p:cNvPr>
          <p:cNvSpPr/>
          <p:nvPr/>
        </p:nvSpPr>
        <p:spPr>
          <a:xfrm>
            <a:off x="7568118" y="3429000"/>
            <a:ext cx="330741" cy="1085750"/>
          </a:xfrm>
          <a:prstGeom prst="rect">
            <a:avLst/>
          </a:prstGeom>
          <a:solidFill>
            <a:srgbClr val="FFE7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A44D82-1496-B911-5A32-C9D301279B7E}"/>
              </a:ext>
            </a:extLst>
          </p:cNvPr>
          <p:cNvSpPr/>
          <p:nvPr/>
        </p:nvSpPr>
        <p:spPr>
          <a:xfrm rot="1134507">
            <a:off x="7121707" y="4317961"/>
            <a:ext cx="330741" cy="1540305"/>
          </a:xfrm>
          <a:prstGeom prst="rect">
            <a:avLst/>
          </a:prstGeom>
          <a:gradFill flip="none" rotWithShape="1">
            <a:gsLst>
              <a:gs pos="0">
                <a:srgbClr val="FFE59B"/>
              </a:gs>
              <a:gs pos="35000">
                <a:srgbClr val="FFE69F"/>
              </a:gs>
              <a:gs pos="85000">
                <a:srgbClr val="FEDC9C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821C0BF-BB05-24CA-6BE3-508985D04483}"/>
              </a:ext>
            </a:extLst>
          </p:cNvPr>
          <p:cNvSpPr/>
          <p:nvPr/>
        </p:nvSpPr>
        <p:spPr>
          <a:xfrm>
            <a:off x="4958141" y="4323174"/>
            <a:ext cx="2092433" cy="1507173"/>
          </a:xfrm>
          <a:prstGeom prst="rect">
            <a:avLst/>
          </a:prstGeom>
          <a:gradFill flip="none" rotWithShape="1">
            <a:gsLst>
              <a:gs pos="0">
                <a:srgbClr val="FFE59B"/>
              </a:gs>
              <a:gs pos="35000">
                <a:srgbClr val="FFE69F"/>
              </a:gs>
              <a:gs pos="85000">
                <a:srgbClr val="FEDC9C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30" name="Forme libre : forme 29">
            <a:extLst>
              <a:ext uri="{FF2B5EF4-FFF2-40B4-BE49-F238E27FC236}">
                <a16:creationId xmlns:a16="http://schemas.microsoft.com/office/drawing/2014/main" id="{BF129AD9-F93F-5DE1-49E3-7986E20555AA}"/>
              </a:ext>
            </a:extLst>
          </p:cNvPr>
          <p:cNvSpPr/>
          <p:nvPr/>
        </p:nvSpPr>
        <p:spPr>
          <a:xfrm>
            <a:off x="4474724" y="3317133"/>
            <a:ext cx="2470825" cy="1264595"/>
          </a:xfrm>
          <a:custGeom>
            <a:avLst/>
            <a:gdLst>
              <a:gd name="connsiteX0" fmla="*/ 77821 w 2470825"/>
              <a:gd name="connsiteY0" fmla="*/ 1235412 h 1264595"/>
              <a:gd name="connsiteX1" fmla="*/ 690664 w 2470825"/>
              <a:gd name="connsiteY1" fmla="*/ 1264595 h 1264595"/>
              <a:gd name="connsiteX2" fmla="*/ 1682885 w 2470825"/>
              <a:gd name="connsiteY2" fmla="*/ 1108953 h 1264595"/>
              <a:gd name="connsiteX3" fmla="*/ 2266544 w 2470825"/>
              <a:gd name="connsiteY3" fmla="*/ 680936 h 1264595"/>
              <a:gd name="connsiteX4" fmla="*/ 2470825 w 2470825"/>
              <a:gd name="connsiteY4" fmla="*/ 97276 h 1264595"/>
              <a:gd name="connsiteX5" fmla="*/ 2344366 w 2470825"/>
              <a:gd name="connsiteY5" fmla="*/ 0 h 1264595"/>
              <a:gd name="connsiteX6" fmla="*/ 2062264 w 2470825"/>
              <a:gd name="connsiteY6" fmla="*/ 583659 h 1264595"/>
              <a:gd name="connsiteX7" fmla="*/ 1322961 w 2470825"/>
              <a:gd name="connsiteY7" fmla="*/ 992221 h 1264595"/>
              <a:gd name="connsiteX8" fmla="*/ 204281 w 2470825"/>
              <a:gd name="connsiteY8" fmla="*/ 1118680 h 1264595"/>
              <a:gd name="connsiteX9" fmla="*/ 0 w 2470825"/>
              <a:gd name="connsiteY9" fmla="*/ 1147863 h 1264595"/>
              <a:gd name="connsiteX10" fmla="*/ 77821 w 2470825"/>
              <a:gd name="connsiteY10" fmla="*/ 1235412 h 1264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70825" h="1264595">
                <a:moveTo>
                  <a:pt x="77821" y="1235412"/>
                </a:moveTo>
                <a:lnTo>
                  <a:pt x="690664" y="1264595"/>
                </a:lnTo>
                <a:lnTo>
                  <a:pt x="1682885" y="1108953"/>
                </a:lnTo>
                <a:lnTo>
                  <a:pt x="2266544" y="680936"/>
                </a:lnTo>
                <a:lnTo>
                  <a:pt x="2470825" y="97276"/>
                </a:lnTo>
                <a:lnTo>
                  <a:pt x="2344366" y="0"/>
                </a:lnTo>
                <a:lnTo>
                  <a:pt x="2062264" y="583659"/>
                </a:lnTo>
                <a:lnTo>
                  <a:pt x="1322961" y="992221"/>
                </a:lnTo>
                <a:lnTo>
                  <a:pt x="204281" y="1118680"/>
                </a:lnTo>
                <a:lnTo>
                  <a:pt x="0" y="1147863"/>
                </a:lnTo>
                <a:lnTo>
                  <a:pt x="77821" y="1235412"/>
                </a:lnTo>
                <a:close/>
              </a:path>
            </a:pathLst>
          </a:custGeom>
          <a:solidFill>
            <a:srgbClr val="FEE5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1" name="Forme libre : forme 30">
            <a:extLst>
              <a:ext uri="{FF2B5EF4-FFF2-40B4-BE49-F238E27FC236}">
                <a16:creationId xmlns:a16="http://schemas.microsoft.com/office/drawing/2014/main" id="{CF1DCAE1-A03C-A5A6-7A28-BC5B1EAC5CB5}"/>
              </a:ext>
            </a:extLst>
          </p:cNvPr>
          <p:cNvSpPr/>
          <p:nvPr/>
        </p:nvSpPr>
        <p:spPr>
          <a:xfrm>
            <a:off x="4260715" y="4581728"/>
            <a:ext cx="2898842" cy="2393004"/>
          </a:xfrm>
          <a:custGeom>
            <a:avLst/>
            <a:gdLst>
              <a:gd name="connsiteX0" fmla="*/ 184825 w 2898842"/>
              <a:gd name="connsiteY0" fmla="*/ 0 h 2393004"/>
              <a:gd name="connsiteX1" fmla="*/ 194553 w 2898842"/>
              <a:gd name="connsiteY1" fmla="*/ 136187 h 2393004"/>
              <a:gd name="connsiteX2" fmla="*/ 369651 w 2898842"/>
              <a:gd name="connsiteY2" fmla="*/ 184825 h 2393004"/>
              <a:gd name="connsiteX3" fmla="*/ 398834 w 2898842"/>
              <a:gd name="connsiteY3" fmla="*/ 282102 h 2393004"/>
              <a:gd name="connsiteX4" fmla="*/ 573932 w 2898842"/>
              <a:gd name="connsiteY4" fmla="*/ 573932 h 2393004"/>
              <a:gd name="connsiteX5" fmla="*/ 573932 w 2898842"/>
              <a:gd name="connsiteY5" fmla="*/ 700391 h 2393004"/>
              <a:gd name="connsiteX6" fmla="*/ 428017 w 2898842"/>
              <a:gd name="connsiteY6" fmla="*/ 593387 h 2393004"/>
              <a:gd name="connsiteX7" fmla="*/ 262647 w 2898842"/>
              <a:gd name="connsiteY7" fmla="*/ 369651 h 2393004"/>
              <a:gd name="connsiteX8" fmla="*/ 107004 w 2898842"/>
              <a:gd name="connsiteY8" fmla="*/ 223736 h 2393004"/>
              <a:gd name="connsiteX9" fmla="*/ 0 w 2898842"/>
              <a:gd name="connsiteY9" fmla="*/ 291829 h 2393004"/>
              <a:gd name="connsiteX10" fmla="*/ 398834 w 2898842"/>
              <a:gd name="connsiteY10" fmla="*/ 739302 h 2393004"/>
              <a:gd name="connsiteX11" fmla="*/ 593387 w 2898842"/>
              <a:gd name="connsiteY11" fmla="*/ 865761 h 2393004"/>
              <a:gd name="connsiteX12" fmla="*/ 787940 w 2898842"/>
              <a:gd name="connsiteY12" fmla="*/ 1517515 h 2393004"/>
              <a:gd name="connsiteX13" fmla="*/ 1293779 w 2898842"/>
              <a:gd name="connsiteY13" fmla="*/ 2256817 h 2393004"/>
              <a:gd name="connsiteX14" fmla="*/ 1391055 w 2898842"/>
              <a:gd name="connsiteY14" fmla="*/ 2315183 h 2393004"/>
              <a:gd name="connsiteX15" fmla="*/ 2159540 w 2898842"/>
              <a:gd name="connsiteY15" fmla="*/ 2393004 h 2393004"/>
              <a:gd name="connsiteX16" fmla="*/ 2315183 w 2898842"/>
              <a:gd name="connsiteY16" fmla="*/ 2256817 h 2393004"/>
              <a:gd name="connsiteX17" fmla="*/ 2558374 w 2898842"/>
              <a:gd name="connsiteY17" fmla="*/ 1663429 h 2393004"/>
              <a:gd name="connsiteX18" fmla="*/ 2665379 w 2898842"/>
              <a:gd name="connsiteY18" fmla="*/ 1322961 h 2393004"/>
              <a:gd name="connsiteX19" fmla="*/ 2821021 w 2898842"/>
              <a:gd name="connsiteY19" fmla="*/ 1322961 h 2393004"/>
              <a:gd name="connsiteX20" fmla="*/ 2898842 w 2898842"/>
              <a:gd name="connsiteY20" fmla="*/ 1313234 h 2393004"/>
              <a:gd name="connsiteX21" fmla="*/ 2889115 w 2898842"/>
              <a:gd name="connsiteY21" fmla="*/ 1235412 h 2393004"/>
              <a:gd name="connsiteX22" fmla="*/ 2188723 w 2898842"/>
              <a:gd name="connsiteY22" fmla="*/ 1167319 h 2393004"/>
              <a:gd name="connsiteX23" fmla="*/ 1468876 w 2898842"/>
              <a:gd name="connsiteY23" fmla="*/ 1585608 h 2393004"/>
              <a:gd name="connsiteX24" fmla="*/ 1167319 w 2898842"/>
              <a:gd name="connsiteY24" fmla="*/ 1809344 h 2393004"/>
              <a:gd name="connsiteX25" fmla="*/ 972766 w 2898842"/>
              <a:gd name="connsiteY25" fmla="*/ 1536970 h 2393004"/>
              <a:gd name="connsiteX26" fmla="*/ 710119 w 2898842"/>
              <a:gd name="connsiteY26" fmla="*/ 554476 h 2393004"/>
              <a:gd name="connsiteX27" fmla="*/ 486383 w 2898842"/>
              <a:gd name="connsiteY27" fmla="*/ 19455 h 2393004"/>
              <a:gd name="connsiteX28" fmla="*/ 184825 w 2898842"/>
              <a:gd name="connsiteY28" fmla="*/ 0 h 2393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898842" h="2393004">
                <a:moveTo>
                  <a:pt x="184825" y="0"/>
                </a:moveTo>
                <a:lnTo>
                  <a:pt x="194553" y="136187"/>
                </a:lnTo>
                <a:lnTo>
                  <a:pt x="369651" y="184825"/>
                </a:lnTo>
                <a:lnTo>
                  <a:pt x="398834" y="282102"/>
                </a:lnTo>
                <a:lnTo>
                  <a:pt x="573932" y="573932"/>
                </a:lnTo>
                <a:lnTo>
                  <a:pt x="573932" y="700391"/>
                </a:lnTo>
                <a:lnTo>
                  <a:pt x="428017" y="593387"/>
                </a:lnTo>
                <a:lnTo>
                  <a:pt x="262647" y="369651"/>
                </a:lnTo>
                <a:lnTo>
                  <a:pt x="107004" y="223736"/>
                </a:lnTo>
                <a:lnTo>
                  <a:pt x="0" y="291829"/>
                </a:lnTo>
                <a:lnTo>
                  <a:pt x="398834" y="739302"/>
                </a:lnTo>
                <a:lnTo>
                  <a:pt x="593387" y="865761"/>
                </a:lnTo>
                <a:lnTo>
                  <a:pt x="787940" y="1517515"/>
                </a:lnTo>
                <a:lnTo>
                  <a:pt x="1293779" y="2256817"/>
                </a:lnTo>
                <a:lnTo>
                  <a:pt x="1391055" y="2315183"/>
                </a:lnTo>
                <a:lnTo>
                  <a:pt x="2159540" y="2393004"/>
                </a:lnTo>
                <a:lnTo>
                  <a:pt x="2315183" y="2256817"/>
                </a:lnTo>
                <a:lnTo>
                  <a:pt x="2558374" y="1663429"/>
                </a:lnTo>
                <a:lnTo>
                  <a:pt x="2665379" y="1322961"/>
                </a:lnTo>
                <a:lnTo>
                  <a:pt x="2821021" y="1322961"/>
                </a:lnTo>
                <a:lnTo>
                  <a:pt x="2898842" y="1313234"/>
                </a:lnTo>
                <a:lnTo>
                  <a:pt x="2889115" y="1235412"/>
                </a:lnTo>
                <a:lnTo>
                  <a:pt x="2188723" y="1167319"/>
                </a:lnTo>
                <a:lnTo>
                  <a:pt x="1468876" y="1585608"/>
                </a:lnTo>
                <a:lnTo>
                  <a:pt x="1167319" y="1809344"/>
                </a:lnTo>
                <a:lnTo>
                  <a:pt x="972766" y="1536970"/>
                </a:lnTo>
                <a:lnTo>
                  <a:pt x="710119" y="554476"/>
                </a:lnTo>
                <a:lnTo>
                  <a:pt x="486383" y="19455"/>
                </a:lnTo>
                <a:lnTo>
                  <a:pt x="184825" y="0"/>
                </a:lnTo>
                <a:close/>
              </a:path>
            </a:pathLst>
          </a:custGeom>
          <a:solidFill>
            <a:srgbClr val="FEE1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7FD472E-294C-4038-AD28-9ED192626587}"/>
              </a:ext>
            </a:extLst>
          </p:cNvPr>
          <p:cNvSpPr/>
          <p:nvPr/>
        </p:nvSpPr>
        <p:spPr>
          <a:xfrm>
            <a:off x="5706276" y="2772861"/>
            <a:ext cx="140005" cy="1423854"/>
          </a:xfrm>
          <a:prstGeom prst="rect">
            <a:avLst/>
          </a:prstGeom>
          <a:gradFill flip="none" rotWithShape="1">
            <a:gsLst>
              <a:gs pos="0">
                <a:srgbClr val="6BD2F7"/>
              </a:gs>
              <a:gs pos="35000">
                <a:srgbClr val="6DD3F8"/>
              </a:gs>
              <a:gs pos="100000">
                <a:srgbClr val="71CFF4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6" name="Forme libre : forme 35">
            <a:extLst>
              <a:ext uri="{FF2B5EF4-FFF2-40B4-BE49-F238E27FC236}">
                <a16:creationId xmlns:a16="http://schemas.microsoft.com/office/drawing/2014/main" id="{C24AE3EF-FFEA-A4C7-02C3-EA159B8EE918}"/>
              </a:ext>
            </a:extLst>
          </p:cNvPr>
          <p:cNvSpPr/>
          <p:nvPr/>
        </p:nvSpPr>
        <p:spPr>
          <a:xfrm>
            <a:off x="7087027" y="2694002"/>
            <a:ext cx="1679628" cy="2197696"/>
          </a:xfrm>
          <a:custGeom>
            <a:avLst/>
            <a:gdLst>
              <a:gd name="connsiteX0" fmla="*/ 276811 w 1497270"/>
              <a:gd name="connsiteY0" fmla="*/ 225931 h 2004778"/>
              <a:gd name="connsiteX1" fmla="*/ 43347 w 1497270"/>
              <a:gd name="connsiteY1" fmla="*/ 537216 h 2004778"/>
              <a:gd name="connsiteX2" fmla="*/ 33620 w 1497270"/>
              <a:gd name="connsiteY2" fmla="*/ 1091693 h 2004778"/>
              <a:gd name="connsiteX3" fmla="*/ 72530 w 1497270"/>
              <a:gd name="connsiteY3" fmla="*/ 1928271 h 2004778"/>
              <a:gd name="connsiteX4" fmla="*/ 870199 w 1497270"/>
              <a:gd name="connsiteY4" fmla="*/ 1937999 h 2004778"/>
              <a:gd name="connsiteX5" fmla="*/ 1337126 w 1497270"/>
              <a:gd name="connsiteY5" fmla="*/ 1675352 h 2004778"/>
              <a:gd name="connsiteX6" fmla="*/ 1483041 w 1497270"/>
              <a:gd name="connsiteY6" fmla="*/ 566399 h 2004778"/>
              <a:gd name="connsiteX7" fmla="*/ 1376037 w 1497270"/>
              <a:gd name="connsiteY7" fmla="*/ 21650 h 2004778"/>
              <a:gd name="connsiteX8" fmla="*/ 461637 w 1497270"/>
              <a:gd name="connsiteY8" fmla="*/ 118927 h 2004778"/>
              <a:gd name="connsiteX9" fmla="*/ 344905 w 1497270"/>
              <a:gd name="connsiteY9" fmla="*/ 216203 h 2004778"/>
              <a:gd name="connsiteX10" fmla="*/ 276811 w 1497270"/>
              <a:gd name="connsiteY10" fmla="*/ 225931 h 200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97270" h="2004778">
                <a:moveTo>
                  <a:pt x="276811" y="225931"/>
                </a:moveTo>
                <a:cubicBezTo>
                  <a:pt x="226551" y="279433"/>
                  <a:pt x="83879" y="392922"/>
                  <a:pt x="43347" y="537216"/>
                </a:cubicBezTo>
                <a:cubicBezTo>
                  <a:pt x="2815" y="681510"/>
                  <a:pt x="28756" y="859851"/>
                  <a:pt x="33620" y="1091693"/>
                </a:cubicBezTo>
                <a:cubicBezTo>
                  <a:pt x="38484" y="1323535"/>
                  <a:pt x="-66900" y="1787220"/>
                  <a:pt x="72530" y="1928271"/>
                </a:cubicBezTo>
                <a:cubicBezTo>
                  <a:pt x="211960" y="2069322"/>
                  <a:pt x="659433" y="1980152"/>
                  <a:pt x="870199" y="1937999"/>
                </a:cubicBezTo>
                <a:cubicBezTo>
                  <a:pt x="1080965" y="1895846"/>
                  <a:pt x="1234986" y="1903952"/>
                  <a:pt x="1337126" y="1675352"/>
                </a:cubicBezTo>
                <a:cubicBezTo>
                  <a:pt x="1439266" y="1446752"/>
                  <a:pt x="1476556" y="842016"/>
                  <a:pt x="1483041" y="566399"/>
                </a:cubicBezTo>
                <a:cubicBezTo>
                  <a:pt x="1489526" y="290782"/>
                  <a:pt x="1546271" y="96229"/>
                  <a:pt x="1376037" y="21650"/>
                </a:cubicBezTo>
                <a:cubicBezTo>
                  <a:pt x="1205803" y="-52929"/>
                  <a:pt x="633492" y="86502"/>
                  <a:pt x="461637" y="118927"/>
                </a:cubicBezTo>
                <a:cubicBezTo>
                  <a:pt x="289782" y="151352"/>
                  <a:pt x="374088" y="196748"/>
                  <a:pt x="344905" y="216203"/>
                </a:cubicBezTo>
                <a:cubicBezTo>
                  <a:pt x="315722" y="235658"/>
                  <a:pt x="327071" y="172429"/>
                  <a:pt x="276811" y="22593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8" name="Flèche : haut 27">
            <a:extLst>
              <a:ext uri="{FF2B5EF4-FFF2-40B4-BE49-F238E27FC236}">
                <a16:creationId xmlns:a16="http://schemas.microsoft.com/office/drawing/2014/main" id="{74E8E7DE-EDE9-4570-B247-801ED9949A88}"/>
              </a:ext>
            </a:extLst>
          </p:cNvPr>
          <p:cNvSpPr/>
          <p:nvPr/>
        </p:nvSpPr>
        <p:spPr>
          <a:xfrm rot="4686508">
            <a:off x="6120474" y="2776583"/>
            <a:ext cx="874332" cy="2081729"/>
          </a:xfrm>
          <a:prstGeom prst="upArrow">
            <a:avLst/>
          </a:prstGeom>
          <a:gradFill flip="none" rotWithShape="1">
            <a:gsLst>
              <a:gs pos="48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543324"/>
                      <a:gd name="connsiteY0" fmla="*/ 1880527 h 2507369"/>
                      <a:gd name="connsiteX1" fmla="*/ 626842 w 3543324"/>
                      <a:gd name="connsiteY1" fmla="*/ 1253685 h 2507369"/>
                      <a:gd name="connsiteX2" fmla="*/ 626842 w 3543324"/>
                      <a:gd name="connsiteY2" fmla="*/ 1653798 h 2507369"/>
                      <a:gd name="connsiteX3" fmla="*/ 2689753 w 3543324"/>
                      <a:gd name="connsiteY3" fmla="*/ 1653798 h 2507369"/>
                      <a:gd name="connsiteX4" fmla="*/ 2689753 w 3543324"/>
                      <a:gd name="connsiteY4" fmla="*/ 626842 h 2507369"/>
                      <a:gd name="connsiteX5" fmla="*/ 2289640 w 3543324"/>
                      <a:gd name="connsiteY5" fmla="*/ 626842 h 2507369"/>
                      <a:gd name="connsiteX6" fmla="*/ 2916482 w 3543324"/>
                      <a:gd name="connsiteY6" fmla="*/ 0 h 2507369"/>
                      <a:gd name="connsiteX7" fmla="*/ 3543324 w 3543324"/>
                      <a:gd name="connsiteY7" fmla="*/ 626842 h 2507369"/>
                      <a:gd name="connsiteX8" fmla="*/ 3143211 w 3543324"/>
                      <a:gd name="connsiteY8" fmla="*/ 626842 h 2507369"/>
                      <a:gd name="connsiteX9" fmla="*/ 3143211 w 3543324"/>
                      <a:gd name="connsiteY9" fmla="*/ 2107256 h 2507369"/>
                      <a:gd name="connsiteX10" fmla="*/ 626842 w 3543324"/>
                      <a:gd name="connsiteY10" fmla="*/ 2107256 h 2507369"/>
                      <a:gd name="connsiteX11" fmla="*/ 626842 w 3543324"/>
                      <a:gd name="connsiteY11" fmla="*/ 2507369 h 2507369"/>
                      <a:gd name="connsiteX12" fmla="*/ 0 w 3543324"/>
                      <a:gd name="connsiteY12" fmla="*/ 1880527 h 25073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543324" h="2507369" fill="none" extrusionOk="0">
                        <a:moveTo>
                          <a:pt x="0" y="1880527"/>
                        </a:moveTo>
                        <a:cubicBezTo>
                          <a:pt x="130110" y="1759728"/>
                          <a:pt x="464866" y="1444976"/>
                          <a:pt x="626842" y="1253685"/>
                        </a:cubicBezTo>
                        <a:cubicBezTo>
                          <a:pt x="612077" y="1384372"/>
                          <a:pt x="644492" y="1469243"/>
                          <a:pt x="626842" y="1653798"/>
                        </a:cubicBezTo>
                        <a:cubicBezTo>
                          <a:pt x="1547812" y="1585867"/>
                          <a:pt x="1958903" y="1799368"/>
                          <a:pt x="2689753" y="1653798"/>
                        </a:cubicBezTo>
                        <a:cubicBezTo>
                          <a:pt x="2631572" y="1353901"/>
                          <a:pt x="2597437" y="898073"/>
                          <a:pt x="2689753" y="626842"/>
                        </a:cubicBezTo>
                        <a:cubicBezTo>
                          <a:pt x="2521206" y="600183"/>
                          <a:pt x="2428688" y="628825"/>
                          <a:pt x="2289640" y="626842"/>
                        </a:cubicBezTo>
                        <a:cubicBezTo>
                          <a:pt x="2340994" y="491581"/>
                          <a:pt x="2651069" y="182003"/>
                          <a:pt x="2916482" y="0"/>
                        </a:cubicBezTo>
                        <a:cubicBezTo>
                          <a:pt x="3140010" y="212362"/>
                          <a:pt x="3289956" y="483590"/>
                          <a:pt x="3543324" y="626842"/>
                        </a:cubicBezTo>
                        <a:cubicBezTo>
                          <a:pt x="3354208" y="620431"/>
                          <a:pt x="3252101" y="649339"/>
                          <a:pt x="3143211" y="626842"/>
                        </a:cubicBezTo>
                        <a:cubicBezTo>
                          <a:pt x="3126949" y="1108062"/>
                          <a:pt x="3047230" y="1421871"/>
                          <a:pt x="3143211" y="2107256"/>
                        </a:cubicBezTo>
                        <a:cubicBezTo>
                          <a:pt x="2698789" y="2194369"/>
                          <a:pt x="1600820" y="2198519"/>
                          <a:pt x="626842" y="2107256"/>
                        </a:cubicBezTo>
                        <a:cubicBezTo>
                          <a:pt x="639823" y="2155787"/>
                          <a:pt x="628433" y="2341633"/>
                          <a:pt x="626842" y="2507369"/>
                        </a:cubicBezTo>
                        <a:cubicBezTo>
                          <a:pt x="463723" y="2313085"/>
                          <a:pt x="279033" y="2102518"/>
                          <a:pt x="0" y="1880527"/>
                        </a:cubicBezTo>
                        <a:close/>
                      </a:path>
                      <a:path w="3543324" h="2507369" stroke="0" extrusionOk="0">
                        <a:moveTo>
                          <a:pt x="0" y="1880527"/>
                        </a:moveTo>
                        <a:cubicBezTo>
                          <a:pt x="76521" y="1814295"/>
                          <a:pt x="405789" y="1373422"/>
                          <a:pt x="626842" y="1253685"/>
                        </a:cubicBezTo>
                        <a:cubicBezTo>
                          <a:pt x="617241" y="1317373"/>
                          <a:pt x="618522" y="1553331"/>
                          <a:pt x="626842" y="1653798"/>
                        </a:cubicBezTo>
                        <a:cubicBezTo>
                          <a:pt x="916631" y="1519198"/>
                          <a:pt x="1888263" y="1810994"/>
                          <a:pt x="2689753" y="1653798"/>
                        </a:cubicBezTo>
                        <a:cubicBezTo>
                          <a:pt x="2750571" y="1145301"/>
                          <a:pt x="2667105" y="884339"/>
                          <a:pt x="2689753" y="626842"/>
                        </a:cubicBezTo>
                        <a:cubicBezTo>
                          <a:pt x="2637775" y="624082"/>
                          <a:pt x="2365302" y="662462"/>
                          <a:pt x="2289640" y="626842"/>
                        </a:cubicBezTo>
                        <a:cubicBezTo>
                          <a:pt x="2572092" y="380648"/>
                          <a:pt x="2735743" y="153986"/>
                          <a:pt x="2916482" y="0"/>
                        </a:cubicBezTo>
                        <a:cubicBezTo>
                          <a:pt x="3026936" y="137496"/>
                          <a:pt x="3325222" y="391499"/>
                          <a:pt x="3543324" y="626842"/>
                        </a:cubicBezTo>
                        <a:cubicBezTo>
                          <a:pt x="3462753" y="628561"/>
                          <a:pt x="3318552" y="608542"/>
                          <a:pt x="3143211" y="626842"/>
                        </a:cubicBezTo>
                        <a:cubicBezTo>
                          <a:pt x="3190069" y="1320534"/>
                          <a:pt x="3091680" y="1900630"/>
                          <a:pt x="3143211" y="2107256"/>
                        </a:cubicBezTo>
                        <a:cubicBezTo>
                          <a:pt x="2775383" y="1976302"/>
                          <a:pt x="902444" y="2063682"/>
                          <a:pt x="626842" y="2107256"/>
                        </a:cubicBezTo>
                        <a:cubicBezTo>
                          <a:pt x="628049" y="2147616"/>
                          <a:pt x="622574" y="2393401"/>
                          <a:pt x="626842" y="2507369"/>
                        </a:cubicBezTo>
                        <a:cubicBezTo>
                          <a:pt x="541761" y="2389877"/>
                          <a:pt x="214010" y="2102916"/>
                          <a:pt x="0" y="188052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3FD9D40-DC03-559B-53EC-10F76469435B}"/>
              </a:ext>
            </a:extLst>
          </p:cNvPr>
          <p:cNvSpPr txBox="1"/>
          <p:nvPr/>
        </p:nvSpPr>
        <p:spPr>
          <a:xfrm>
            <a:off x="6120989" y="4492702"/>
            <a:ext cx="828676" cy="369332"/>
          </a:xfrm>
          <a:prstGeom prst="rect">
            <a:avLst/>
          </a:prstGeom>
          <a:solidFill>
            <a:srgbClr val="CCFF66">
              <a:alpha val="50196"/>
            </a:srgb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dirty="0" err="1"/>
              <a:t>Suf</a:t>
            </a:r>
            <a:r>
              <a:rPr lang="fr-BE" dirty="0"/>
              <a:t>?</a:t>
            </a:r>
          </a:p>
        </p:txBody>
      </p:sp>
      <p:sp>
        <p:nvSpPr>
          <p:cNvPr id="37" name="Forme libre : forme 36">
            <a:extLst>
              <a:ext uri="{FF2B5EF4-FFF2-40B4-BE49-F238E27FC236}">
                <a16:creationId xmlns:a16="http://schemas.microsoft.com/office/drawing/2014/main" id="{82531EDD-8117-0138-CCC3-88B50EDB8AA9}"/>
              </a:ext>
            </a:extLst>
          </p:cNvPr>
          <p:cNvSpPr/>
          <p:nvPr/>
        </p:nvSpPr>
        <p:spPr>
          <a:xfrm>
            <a:off x="4514875" y="4836195"/>
            <a:ext cx="1743660" cy="1977958"/>
          </a:xfrm>
          <a:custGeom>
            <a:avLst/>
            <a:gdLst>
              <a:gd name="connsiteX0" fmla="*/ 134946 w 1743660"/>
              <a:gd name="connsiteY0" fmla="*/ 212460 h 1977958"/>
              <a:gd name="connsiteX1" fmla="*/ 8487 w 1743660"/>
              <a:gd name="connsiteY1" fmla="*/ 572384 h 1977958"/>
              <a:gd name="connsiteX2" fmla="*/ 310044 w 1743660"/>
              <a:gd name="connsiteY2" fmla="*/ 1185226 h 1977958"/>
              <a:gd name="connsiteX3" fmla="*/ 903431 w 1743660"/>
              <a:gd name="connsiteY3" fmla="*/ 1934256 h 1977958"/>
              <a:gd name="connsiteX4" fmla="*/ 1623278 w 1743660"/>
              <a:gd name="connsiteY4" fmla="*/ 1778614 h 1977958"/>
              <a:gd name="connsiteX5" fmla="*/ 1720555 w 1743660"/>
              <a:gd name="connsiteY5" fmla="*/ 864214 h 1977958"/>
              <a:gd name="connsiteX6" fmla="*/ 1380087 w 1743660"/>
              <a:gd name="connsiteY6" fmla="*/ 66545 h 1977958"/>
              <a:gd name="connsiteX7" fmla="*/ 660240 w 1743660"/>
              <a:gd name="connsiteY7" fmla="*/ 66545 h 1977958"/>
              <a:gd name="connsiteX8" fmla="*/ 134946 w 1743660"/>
              <a:gd name="connsiteY8" fmla="*/ 212460 h 197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3660" h="1977958">
                <a:moveTo>
                  <a:pt x="134946" y="212460"/>
                </a:moveTo>
                <a:cubicBezTo>
                  <a:pt x="26320" y="296767"/>
                  <a:pt x="-20696" y="410256"/>
                  <a:pt x="8487" y="572384"/>
                </a:cubicBezTo>
                <a:cubicBezTo>
                  <a:pt x="37670" y="734512"/>
                  <a:pt x="160887" y="958247"/>
                  <a:pt x="310044" y="1185226"/>
                </a:cubicBezTo>
                <a:cubicBezTo>
                  <a:pt x="459201" y="1412205"/>
                  <a:pt x="684559" y="1835358"/>
                  <a:pt x="903431" y="1934256"/>
                </a:cubicBezTo>
                <a:cubicBezTo>
                  <a:pt x="1122303" y="2033154"/>
                  <a:pt x="1487091" y="1956954"/>
                  <a:pt x="1623278" y="1778614"/>
                </a:cubicBezTo>
                <a:cubicBezTo>
                  <a:pt x="1759465" y="1600274"/>
                  <a:pt x="1761087" y="1149559"/>
                  <a:pt x="1720555" y="864214"/>
                </a:cubicBezTo>
                <a:cubicBezTo>
                  <a:pt x="1680023" y="578869"/>
                  <a:pt x="1556806" y="199490"/>
                  <a:pt x="1380087" y="66545"/>
                </a:cubicBezTo>
                <a:cubicBezTo>
                  <a:pt x="1203368" y="-66400"/>
                  <a:pt x="867763" y="35741"/>
                  <a:pt x="660240" y="66545"/>
                </a:cubicBezTo>
                <a:cubicBezTo>
                  <a:pt x="452717" y="97349"/>
                  <a:pt x="243572" y="128153"/>
                  <a:pt x="134946" y="21246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444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Flèche : haut 10">
            <a:extLst>
              <a:ext uri="{FF2B5EF4-FFF2-40B4-BE49-F238E27FC236}">
                <a16:creationId xmlns:a16="http://schemas.microsoft.com/office/drawing/2014/main" id="{E1ECCD3B-22EE-7353-BA21-104CE2E8F8D3}"/>
              </a:ext>
            </a:extLst>
          </p:cNvPr>
          <p:cNvSpPr/>
          <p:nvPr/>
        </p:nvSpPr>
        <p:spPr>
          <a:xfrm rot="15344997">
            <a:off x="6050239" y="4489973"/>
            <a:ext cx="874332" cy="2081729"/>
          </a:xfrm>
          <a:prstGeom prst="upArrow">
            <a:avLst/>
          </a:prstGeom>
          <a:gradFill flip="none" rotWithShape="1">
            <a:gsLst>
              <a:gs pos="48000">
                <a:schemeClr val="accent4">
                  <a:lumMod val="2000"/>
                  <a:lumOff val="98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543324"/>
                      <a:gd name="connsiteY0" fmla="*/ 1880527 h 2507369"/>
                      <a:gd name="connsiteX1" fmla="*/ 626842 w 3543324"/>
                      <a:gd name="connsiteY1" fmla="*/ 1253685 h 2507369"/>
                      <a:gd name="connsiteX2" fmla="*/ 626842 w 3543324"/>
                      <a:gd name="connsiteY2" fmla="*/ 1653798 h 2507369"/>
                      <a:gd name="connsiteX3" fmla="*/ 2689753 w 3543324"/>
                      <a:gd name="connsiteY3" fmla="*/ 1653798 h 2507369"/>
                      <a:gd name="connsiteX4" fmla="*/ 2689753 w 3543324"/>
                      <a:gd name="connsiteY4" fmla="*/ 626842 h 2507369"/>
                      <a:gd name="connsiteX5" fmla="*/ 2289640 w 3543324"/>
                      <a:gd name="connsiteY5" fmla="*/ 626842 h 2507369"/>
                      <a:gd name="connsiteX6" fmla="*/ 2916482 w 3543324"/>
                      <a:gd name="connsiteY6" fmla="*/ 0 h 2507369"/>
                      <a:gd name="connsiteX7" fmla="*/ 3543324 w 3543324"/>
                      <a:gd name="connsiteY7" fmla="*/ 626842 h 2507369"/>
                      <a:gd name="connsiteX8" fmla="*/ 3143211 w 3543324"/>
                      <a:gd name="connsiteY8" fmla="*/ 626842 h 2507369"/>
                      <a:gd name="connsiteX9" fmla="*/ 3143211 w 3543324"/>
                      <a:gd name="connsiteY9" fmla="*/ 2107256 h 2507369"/>
                      <a:gd name="connsiteX10" fmla="*/ 626842 w 3543324"/>
                      <a:gd name="connsiteY10" fmla="*/ 2107256 h 2507369"/>
                      <a:gd name="connsiteX11" fmla="*/ 626842 w 3543324"/>
                      <a:gd name="connsiteY11" fmla="*/ 2507369 h 2507369"/>
                      <a:gd name="connsiteX12" fmla="*/ 0 w 3543324"/>
                      <a:gd name="connsiteY12" fmla="*/ 1880527 h 25073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543324" h="2507369" fill="none" extrusionOk="0">
                        <a:moveTo>
                          <a:pt x="0" y="1880527"/>
                        </a:moveTo>
                        <a:cubicBezTo>
                          <a:pt x="130110" y="1759728"/>
                          <a:pt x="464866" y="1444976"/>
                          <a:pt x="626842" y="1253685"/>
                        </a:cubicBezTo>
                        <a:cubicBezTo>
                          <a:pt x="612077" y="1384372"/>
                          <a:pt x="644492" y="1469243"/>
                          <a:pt x="626842" y="1653798"/>
                        </a:cubicBezTo>
                        <a:cubicBezTo>
                          <a:pt x="1547812" y="1585867"/>
                          <a:pt x="1958903" y="1799368"/>
                          <a:pt x="2689753" y="1653798"/>
                        </a:cubicBezTo>
                        <a:cubicBezTo>
                          <a:pt x="2631572" y="1353901"/>
                          <a:pt x="2597437" y="898073"/>
                          <a:pt x="2689753" y="626842"/>
                        </a:cubicBezTo>
                        <a:cubicBezTo>
                          <a:pt x="2521206" y="600183"/>
                          <a:pt x="2428688" y="628825"/>
                          <a:pt x="2289640" y="626842"/>
                        </a:cubicBezTo>
                        <a:cubicBezTo>
                          <a:pt x="2340994" y="491581"/>
                          <a:pt x="2651069" y="182003"/>
                          <a:pt x="2916482" y="0"/>
                        </a:cubicBezTo>
                        <a:cubicBezTo>
                          <a:pt x="3140010" y="212362"/>
                          <a:pt x="3289956" y="483590"/>
                          <a:pt x="3543324" y="626842"/>
                        </a:cubicBezTo>
                        <a:cubicBezTo>
                          <a:pt x="3354208" y="620431"/>
                          <a:pt x="3252101" y="649339"/>
                          <a:pt x="3143211" y="626842"/>
                        </a:cubicBezTo>
                        <a:cubicBezTo>
                          <a:pt x="3126949" y="1108062"/>
                          <a:pt x="3047230" y="1421871"/>
                          <a:pt x="3143211" y="2107256"/>
                        </a:cubicBezTo>
                        <a:cubicBezTo>
                          <a:pt x="2698789" y="2194369"/>
                          <a:pt x="1600820" y="2198519"/>
                          <a:pt x="626842" y="2107256"/>
                        </a:cubicBezTo>
                        <a:cubicBezTo>
                          <a:pt x="639823" y="2155787"/>
                          <a:pt x="628433" y="2341633"/>
                          <a:pt x="626842" y="2507369"/>
                        </a:cubicBezTo>
                        <a:cubicBezTo>
                          <a:pt x="463723" y="2313085"/>
                          <a:pt x="279033" y="2102518"/>
                          <a:pt x="0" y="1880527"/>
                        </a:cubicBezTo>
                        <a:close/>
                      </a:path>
                      <a:path w="3543324" h="2507369" stroke="0" extrusionOk="0">
                        <a:moveTo>
                          <a:pt x="0" y="1880527"/>
                        </a:moveTo>
                        <a:cubicBezTo>
                          <a:pt x="76521" y="1814295"/>
                          <a:pt x="405789" y="1373422"/>
                          <a:pt x="626842" y="1253685"/>
                        </a:cubicBezTo>
                        <a:cubicBezTo>
                          <a:pt x="617241" y="1317373"/>
                          <a:pt x="618522" y="1553331"/>
                          <a:pt x="626842" y="1653798"/>
                        </a:cubicBezTo>
                        <a:cubicBezTo>
                          <a:pt x="916631" y="1519198"/>
                          <a:pt x="1888263" y="1810994"/>
                          <a:pt x="2689753" y="1653798"/>
                        </a:cubicBezTo>
                        <a:cubicBezTo>
                          <a:pt x="2750571" y="1145301"/>
                          <a:pt x="2667105" y="884339"/>
                          <a:pt x="2689753" y="626842"/>
                        </a:cubicBezTo>
                        <a:cubicBezTo>
                          <a:pt x="2637775" y="624082"/>
                          <a:pt x="2365302" y="662462"/>
                          <a:pt x="2289640" y="626842"/>
                        </a:cubicBezTo>
                        <a:cubicBezTo>
                          <a:pt x="2572092" y="380648"/>
                          <a:pt x="2735743" y="153986"/>
                          <a:pt x="2916482" y="0"/>
                        </a:cubicBezTo>
                        <a:cubicBezTo>
                          <a:pt x="3026936" y="137496"/>
                          <a:pt x="3325222" y="391499"/>
                          <a:pt x="3543324" y="626842"/>
                        </a:cubicBezTo>
                        <a:cubicBezTo>
                          <a:pt x="3462753" y="628561"/>
                          <a:pt x="3318552" y="608542"/>
                          <a:pt x="3143211" y="626842"/>
                        </a:cubicBezTo>
                        <a:cubicBezTo>
                          <a:pt x="3190069" y="1320534"/>
                          <a:pt x="3091680" y="1900630"/>
                          <a:pt x="3143211" y="2107256"/>
                        </a:cubicBezTo>
                        <a:cubicBezTo>
                          <a:pt x="2775383" y="1976302"/>
                          <a:pt x="902444" y="2063682"/>
                          <a:pt x="626842" y="2107256"/>
                        </a:cubicBezTo>
                        <a:cubicBezTo>
                          <a:pt x="628049" y="2147616"/>
                          <a:pt x="622574" y="2393401"/>
                          <a:pt x="626842" y="2507369"/>
                        </a:cubicBezTo>
                        <a:cubicBezTo>
                          <a:pt x="541761" y="2389877"/>
                          <a:pt x="214010" y="2102916"/>
                          <a:pt x="0" y="188052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2091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28" grpId="0" animBg="1"/>
      <p:bldP spid="37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dirty="0"/>
              <a:t>Simon NAVEAU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just">
              <a:lnSpc>
                <a:spcPts val="1600"/>
              </a:lnSpc>
              <a:spcBef>
                <a:spcPts val="400"/>
              </a:spcBef>
              <a:buNone/>
              <a:tabLst>
                <a:tab pos="2957513" algn="r"/>
                <a:tab pos="3228975" algn="l"/>
              </a:tabLst>
            </a:pPr>
            <a:r>
              <a:rPr lang="fr-BE" dirty="0"/>
              <a:t>Lake of </a:t>
            </a:r>
            <a:r>
              <a:rPr lang="fr-BE" dirty="0" err="1"/>
              <a:t>Tiberias</a:t>
            </a:r>
            <a:endParaRPr lang="fr-BE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D740A45-BA21-8688-76A0-7497248AAEF0}"/>
              </a:ext>
            </a:extLst>
          </p:cNvPr>
          <p:cNvSpPr txBox="1"/>
          <p:nvPr/>
        </p:nvSpPr>
        <p:spPr>
          <a:xfrm>
            <a:off x="423104" y="2856929"/>
            <a:ext cx="79904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870200" algn="r"/>
                <a:tab pos="3228975" algn="l"/>
              </a:tabLst>
            </a:pPr>
            <a:r>
              <a:rPr lang="fr-BE" u="heavy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Occurrence</a:t>
            </a:r>
            <a:r>
              <a:rPr lang="fr-BE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(Torah)	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fr-BE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Num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34,11</a:t>
            </a:r>
          </a:p>
          <a:p>
            <a:pPr>
              <a:spcBef>
                <a:spcPts val="1200"/>
              </a:spcBef>
              <a:tabLst>
                <a:tab pos="2870200" algn="r"/>
                <a:tab pos="3228975" algn="l"/>
              </a:tabLst>
            </a:pPr>
            <a:r>
              <a:rPr lang="fr-BE" u="heavy" dirty="0" err="1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Egypt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	</a:t>
            </a:r>
            <a:r>
              <a:rPr lang="en-US" sz="1800" kern="1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kennarout</a:t>
            </a:r>
            <a:r>
              <a:rPr lang="en-GB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or </a:t>
            </a:r>
            <a:r>
              <a:rPr lang="en-US" sz="1800" kern="1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qasanart</a:t>
            </a:r>
            <a:r>
              <a:rPr lang="en-US" sz="18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̱</a:t>
            </a:r>
          </a:p>
          <a:p>
            <a:pPr>
              <a:spcBef>
                <a:spcPts val="1200"/>
              </a:spcBef>
              <a:tabLst>
                <a:tab pos="2870200" algn="r"/>
                <a:tab pos="3228975" algn="l"/>
              </a:tabLst>
            </a:pPr>
            <a:r>
              <a:rPr lang="fr-BE" u="heavy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Greek </a:t>
            </a:r>
            <a:r>
              <a:rPr lang="fr-BE" u="heavy" dirty="0" err="1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literature</a:t>
            </a:r>
            <a:r>
              <a:rPr lang="fr-BE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		in </a:t>
            </a:r>
            <a:r>
              <a:rPr lang="fr-BE" dirty="0" err="1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general</a:t>
            </a:r>
            <a:r>
              <a:rPr lang="fr-BE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(TLG)		no	</a:t>
            </a:r>
          </a:p>
          <a:p>
            <a:pPr>
              <a:tabLst>
                <a:tab pos="2870200" algn="r"/>
                <a:tab pos="3228975" algn="l"/>
              </a:tabLst>
            </a:pP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	</a:t>
            </a:r>
            <a:r>
              <a:rPr lang="fr-BE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Egyptian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greek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papyri	no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2D75D04-B115-277F-E287-DF7C5766DD0D}"/>
              </a:ext>
            </a:extLst>
          </p:cNvPr>
          <p:cNvSpPr txBox="1"/>
          <p:nvPr/>
        </p:nvSpPr>
        <p:spPr>
          <a:xfrm>
            <a:off x="418289" y="1255909"/>
            <a:ext cx="8102905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just">
              <a:lnSpc>
                <a:spcPts val="1600"/>
              </a:lnSpc>
              <a:buNone/>
              <a:tabLst>
                <a:tab pos="360363" algn="l"/>
                <a:tab pos="2870200" algn="r"/>
                <a:tab pos="3228975" algn="l"/>
              </a:tabLst>
              <a:defRPr sz="2200">
                <a:solidFill>
                  <a:srgbClr val="C00000"/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defRPr>
            </a:lvl1pPr>
          </a:lstStyle>
          <a:p>
            <a:pPr>
              <a:lnSpc>
                <a:spcPct val="100000"/>
              </a:lnSpc>
              <a:tabLst>
                <a:tab pos="360363" algn="l"/>
                <a:tab pos="2870200" algn="r"/>
                <a:tab pos="3228975" algn="l"/>
                <a:tab pos="5203825" algn="l"/>
              </a:tabLst>
            </a:pPr>
            <a:r>
              <a:rPr lang="fr-BE" sz="2000" i="1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</a:t>
            </a:r>
            <a:r>
              <a:rPr lang="fr-BE" sz="2000" i="1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r>
              <a:rPr lang="fr-BE" sz="2000" i="1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Kinnereth </a:t>
            </a:r>
            <a:r>
              <a:rPr lang="fr-BE" sz="20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he-IL" sz="2000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יָם־כִּנֶּרֶת</a:t>
            </a:r>
            <a:r>
              <a:rPr lang="fr-BE" sz="20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20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θάλασσα </a:t>
            </a:r>
            <a:r>
              <a:rPr lang="el-GR" sz="2000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Χενέρεθ</a:t>
            </a:r>
            <a:r>
              <a:rPr lang="fr-BE" sz="20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fr-BE" sz="2000" i="1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</a:t>
            </a:r>
            <a:r>
              <a:rPr lang="fr-BE" sz="2000" i="1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r>
              <a:rPr lang="fr-BE" sz="2000" i="1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Kinnereth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8C55E5B-2B0F-220F-9714-C7B4AFA01E32}"/>
              </a:ext>
            </a:extLst>
          </p:cNvPr>
          <p:cNvSpPr/>
          <p:nvPr/>
        </p:nvSpPr>
        <p:spPr>
          <a:xfrm>
            <a:off x="2057012" y="5536607"/>
            <a:ext cx="4432063" cy="729575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000" dirty="0"/>
              <a:t>Translation technique: </a:t>
            </a:r>
            <a:r>
              <a:rPr lang="fr-BE" sz="2000" dirty="0" err="1"/>
              <a:t>transliteration</a:t>
            </a:r>
            <a:endParaRPr lang="fr-BE" sz="2000" dirty="0"/>
          </a:p>
          <a:p>
            <a:pPr algn="ctr"/>
            <a:r>
              <a:rPr lang="fr-BE" sz="2000" dirty="0" err="1"/>
              <a:t>Egyptian</a:t>
            </a:r>
            <a:r>
              <a:rPr lang="fr-BE" sz="2000" dirty="0"/>
              <a:t> influence? no</a:t>
            </a:r>
          </a:p>
        </p:txBody>
      </p:sp>
    </p:spTree>
    <p:extLst>
      <p:ext uri="{BB962C8B-B14F-4D97-AF65-F5344CB8AC3E}">
        <p14:creationId xmlns:p14="http://schemas.microsoft.com/office/powerpoint/2010/main" val="1500007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dirty="0"/>
              <a:t>Simon NAVEAU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just">
              <a:lnSpc>
                <a:spcPts val="1600"/>
              </a:lnSpc>
              <a:spcBef>
                <a:spcPts val="400"/>
              </a:spcBef>
              <a:buNone/>
              <a:tabLst>
                <a:tab pos="2957513" algn="r"/>
                <a:tab pos="3228975" algn="l"/>
              </a:tabLst>
            </a:pPr>
            <a:r>
              <a:rPr lang="fr-BE" dirty="0"/>
              <a:t>Lake of </a:t>
            </a:r>
            <a:r>
              <a:rPr lang="fr-BE" dirty="0" err="1"/>
              <a:t>Tiberias</a:t>
            </a:r>
            <a:endParaRPr lang="fr-BE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47E261A-F033-BD2C-A6C9-329BAFD88F08}"/>
              </a:ext>
            </a:extLst>
          </p:cNvPr>
          <p:cNvSpPr txBox="1"/>
          <p:nvPr/>
        </p:nvSpPr>
        <p:spPr>
          <a:xfrm>
            <a:off x="428018" y="1254062"/>
            <a:ext cx="8093176" cy="6155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Arabah also, with the Jordan and its banks,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from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Chinnereth</a:t>
            </a:r>
            <a:r>
              <a:rPr lang="en-US" sz="16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down to the sea of the Arabah, the Dead Sea, with the lower slopes of Pisgah on the east. (NRSVCE)</a:t>
            </a:r>
            <a:endParaRPr lang="fr-BE" i="1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5BD5888-74D4-D146-594D-1C46272AC2C1}"/>
              </a:ext>
            </a:extLst>
          </p:cNvPr>
          <p:cNvSpPr txBox="1"/>
          <p:nvPr/>
        </p:nvSpPr>
        <p:spPr>
          <a:xfrm>
            <a:off x="418290" y="1975757"/>
            <a:ext cx="8102904" cy="5943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tIns="180000" bIns="180000" rtlCol="0" anchor="ctr" anchorCtr="0">
            <a:spAutoFit/>
          </a:bodyPr>
          <a:lstStyle/>
          <a:p>
            <a:pPr marL="0" indent="0" algn="just">
              <a:lnSpc>
                <a:spcPts val="1600"/>
              </a:lnSpc>
              <a:buNone/>
              <a:tabLst>
                <a:tab pos="2335213" algn="r"/>
                <a:tab pos="2870200" algn="l"/>
                <a:tab pos="5380038" algn="l"/>
                <a:tab pos="7986713" algn="r"/>
              </a:tabLst>
            </a:pPr>
            <a:r>
              <a:rPr lang="en-GB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Deut</a:t>
            </a:r>
            <a:r>
              <a:rPr lang="en-GB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3,17	</a:t>
            </a:r>
            <a:r>
              <a:rPr lang="he-IL" sz="2000" dirty="0">
                <a:solidFill>
                  <a:srgbClr val="002060"/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 </a:t>
            </a:r>
            <a:r>
              <a:rPr lang="he-IL" sz="2000" spc="30" dirty="0">
                <a:solidFill>
                  <a:srgbClr val="002060"/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מִכִּנֶּרֶת </a:t>
            </a:r>
            <a:r>
              <a:rPr lang="fr-BE" sz="2000" spc="30" dirty="0">
                <a:solidFill>
                  <a:srgbClr val="002060"/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	</a:t>
            </a:r>
            <a:r>
              <a:rPr lang="el-GR" sz="2000" spc="40" dirty="0" err="1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Μαχανάραθ</a:t>
            </a:r>
            <a:endParaRPr lang="fr-BE" sz="2000" b="1" i="1" dirty="0">
              <a:solidFill>
                <a:srgbClr val="002060"/>
              </a:solid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73D2BE2A-41DA-8B27-8280-60F6B9EC4C51}"/>
              </a:ext>
            </a:extLst>
          </p:cNvPr>
          <p:cNvSpPr/>
          <p:nvPr/>
        </p:nvSpPr>
        <p:spPr>
          <a:xfrm>
            <a:off x="1956114" y="3697996"/>
            <a:ext cx="4693984" cy="729575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000" dirty="0"/>
              <a:t>Translation technique: </a:t>
            </a:r>
            <a:r>
              <a:rPr lang="fr-BE" sz="2000" dirty="0" err="1"/>
              <a:t>bad</a:t>
            </a:r>
            <a:r>
              <a:rPr lang="fr-BE" sz="2000" dirty="0"/>
              <a:t> </a:t>
            </a:r>
            <a:r>
              <a:rPr lang="fr-BE" sz="2000" dirty="0" err="1"/>
              <a:t>transliteration</a:t>
            </a:r>
            <a:endParaRPr lang="fr-BE" sz="2000" dirty="0"/>
          </a:p>
          <a:p>
            <a:pPr algn="ctr"/>
            <a:r>
              <a:rPr lang="fr-BE" sz="2000" dirty="0" err="1"/>
              <a:t>Egyptian</a:t>
            </a:r>
            <a:r>
              <a:rPr lang="fr-BE" sz="2000" dirty="0"/>
              <a:t> influence? no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0FA056C-8E53-AB82-1581-5CB6CEB20C79}"/>
              </a:ext>
            </a:extLst>
          </p:cNvPr>
          <p:cNvSpPr txBox="1"/>
          <p:nvPr/>
        </p:nvSpPr>
        <p:spPr>
          <a:xfrm>
            <a:off x="418289" y="2812650"/>
            <a:ext cx="8102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870200" algn="r"/>
                <a:tab pos="3228975" algn="l"/>
              </a:tabLst>
            </a:pPr>
            <a:r>
              <a:rPr lang="fr-BE" u="heavy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Greek </a:t>
            </a:r>
            <a:r>
              <a:rPr lang="fr-BE" u="heavy" dirty="0" err="1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literature</a:t>
            </a:r>
            <a:r>
              <a:rPr lang="fr-BE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		in </a:t>
            </a:r>
            <a:r>
              <a:rPr lang="fr-BE" dirty="0" err="1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general</a:t>
            </a:r>
            <a:r>
              <a:rPr lang="fr-BE" dirty="0">
                <a:solidFill>
                  <a:srgbClr val="002060"/>
                </a:solidFill>
                <a:uFill>
                  <a:solidFill>
                    <a:schemeClr val="accent1">
                      <a:lumMod val="40000"/>
                      <a:lumOff val="60000"/>
                    </a:schemeClr>
                  </a:solidFill>
                </a:u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(TLG)		no	</a:t>
            </a:r>
          </a:p>
          <a:p>
            <a:pPr>
              <a:tabLst>
                <a:tab pos="2870200" algn="r"/>
                <a:tab pos="3228975" algn="l"/>
              </a:tabLst>
            </a:pP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	</a:t>
            </a:r>
            <a:r>
              <a:rPr lang="fr-BE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Egyptian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greek</a:t>
            </a:r>
            <a:r>
              <a:rPr lang="fr-B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papyri	no</a:t>
            </a:r>
          </a:p>
        </p:txBody>
      </p:sp>
    </p:spTree>
    <p:extLst>
      <p:ext uri="{BB962C8B-B14F-4D97-AF65-F5344CB8AC3E}">
        <p14:creationId xmlns:p14="http://schemas.microsoft.com/office/powerpoint/2010/main" val="390629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905821" y="692925"/>
            <a:ext cx="7332358" cy="2954947"/>
          </a:xfrm>
        </p:spPr>
        <p:txBody>
          <a:bodyPr/>
          <a:lstStyle/>
          <a:p>
            <a:pPr algn="ctr"/>
            <a:r>
              <a:rPr lang="fr-BE" sz="5000" dirty="0"/>
              <a:t>Old Greek of Numbers &amp; </a:t>
            </a:r>
            <a:r>
              <a:rPr lang="fr-BE" sz="5000" dirty="0" err="1"/>
              <a:t>Deuteronomion</a:t>
            </a:r>
            <a:r>
              <a:rPr lang="fr-BE" sz="5000" dirty="0"/>
              <a:t> </a:t>
            </a:r>
            <a:r>
              <a:rPr lang="fr-BE" sz="5000" dirty="0" err="1"/>
              <a:t>is</a:t>
            </a:r>
            <a:r>
              <a:rPr lang="fr-BE" sz="5000" dirty="0"/>
              <a:t> </a:t>
            </a:r>
            <a:r>
              <a:rPr lang="fr-BE" sz="5000" dirty="0">
                <a:solidFill>
                  <a:srgbClr val="FF0000"/>
                </a:solidFill>
              </a:rPr>
              <a:t>not</a:t>
            </a:r>
            <a:r>
              <a:rPr lang="fr-BE" sz="5000" dirty="0"/>
              <a:t> </a:t>
            </a:r>
            <a:r>
              <a:rPr lang="fr-BE" sz="5000" dirty="0" err="1"/>
              <a:t>affected</a:t>
            </a:r>
            <a:r>
              <a:rPr lang="fr-BE" sz="5000" dirty="0"/>
              <a:t> by </a:t>
            </a:r>
            <a:r>
              <a:rPr lang="fr-BE" sz="5000" dirty="0" err="1"/>
              <a:t>Alexandrian’s</a:t>
            </a:r>
            <a:r>
              <a:rPr lang="fr-BE" sz="5000" dirty="0"/>
              <a:t> milieu: translation of « </a:t>
            </a:r>
            <a:r>
              <a:rPr lang="fr-BE" sz="5000" dirty="0" err="1"/>
              <a:t>sea</a:t>
            </a:r>
            <a:r>
              <a:rPr lang="fr-BE" sz="5000" dirty="0"/>
              <a:t> »</a:t>
            </a:r>
          </a:p>
        </p:txBody>
      </p:sp>
      <p:sp>
        <p:nvSpPr>
          <p:cNvPr id="3" name="Espace réservé du texte 1">
            <a:extLst>
              <a:ext uri="{FF2B5EF4-FFF2-40B4-BE49-F238E27FC236}">
                <a16:creationId xmlns:a16="http://schemas.microsoft.com/office/drawing/2014/main" id="{861D6CCB-55E9-A657-CE99-FDF2A6173E73}"/>
              </a:ext>
            </a:extLst>
          </p:cNvPr>
          <p:cNvSpPr txBox="1">
            <a:spLocks/>
          </p:cNvSpPr>
          <p:nvPr/>
        </p:nvSpPr>
        <p:spPr>
          <a:xfrm>
            <a:off x="896093" y="4260715"/>
            <a:ext cx="7332358" cy="221466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179388" algn="l"/>
              </a:tabLst>
              <a:defRPr sz="6600" b="1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sz="2800" dirty="0" err="1"/>
              <a:t>Montreal</a:t>
            </a:r>
            <a:r>
              <a:rPr lang="fr-BE" sz="2800" dirty="0"/>
              <a:t> - June 2024</a:t>
            </a:r>
          </a:p>
          <a:p>
            <a:pPr algn="ctr"/>
            <a:endParaRPr lang="fr-BE" sz="2800" dirty="0"/>
          </a:p>
          <a:p>
            <a:pPr algn="ctr"/>
            <a:r>
              <a:rPr lang="fr-BE" sz="2800" dirty="0"/>
              <a:t>Simon NAVEAU</a:t>
            </a:r>
          </a:p>
          <a:p>
            <a:pPr algn="ctr"/>
            <a:r>
              <a:rPr lang="fr-BE" sz="2400" dirty="0"/>
              <a:t>FNRS-F.S.R. </a:t>
            </a:r>
            <a:r>
              <a:rPr lang="fr-BE" sz="2400" dirty="0" err="1"/>
              <a:t>researcher</a:t>
            </a:r>
            <a:endParaRPr lang="fr-BE" sz="2400" dirty="0"/>
          </a:p>
          <a:p>
            <a:pPr algn="ctr"/>
            <a:r>
              <a:rPr lang="fr-BE" sz="2400" dirty="0"/>
              <a:t>UCLouvain (BE)</a:t>
            </a:r>
          </a:p>
        </p:txBody>
      </p:sp>
    </p:spTree>
    <p:extLst>
      <p:ext uri="{BB962C8B-B14F-4D97-AF65-F5344CB8AC3E}">
        <p14:creationId xmlns:p14="http://schemas.microsoft.com/office/powerpoint/2010/main" val="10200087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BE" dirty="0" err="1"/>
              <a:t>Some</a:t>
            </a:r>
            <a:r>
              <a:rPr lang="fr-BE" dirty="0"/>
              <a:t> conclusions…</a:t>
            </a:r>
          </a:p>
        </p:txBody>
      </p:sp>
    </p:spTree>
    <p:extLst>
      <p:ext uri="{BB962C8B-B14F-4D97-AF65-F5344CB8AC3E}">
        <p14:creationId xmlns:p14="http://schemas.microsoft.com/office/powerpoint/2010/main" val="19491716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dirty="0"/>
              <a:t>Simon NAVEAU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just">
              <a:lnSpc>
                <a:spcPts val="1600"/>
              </a:lnSpc>
              <a:spcBef>
                <a:spcPts val="400"/>
              </a:spcBef>
              <a:buNone/>
              <a:tabLst>
                <a:tab pos="2957513" algn="r"/>
                <a:tab pos="3228975" algn="l"/>
              </a:tabLst>
            </a:pPr>
            <a:r>
              <a:rPr lang="fr-BE" dirty="0" err="1"/>
              <a:t>Summary</a:t>
            </a:r>
            <a:endParaRPr lang="fr-BE" dirty="0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73D2BE2A-41DA-8B27-8280-60F6B9EC4C51}"/>
              </a:ext>
            </a:extLst>
          </p:cNvPr>
          <p:cNvSpPr/>
          <p:nvPr/>
        </p:nvSpPr>
        <p:spPr>
          <a:xfrm>
            <a:off x="2176368" y="5359932"/>
            <a:ext cx="4693984" cy="729575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000" dirty="0"/>
              <a:t>Translation technique: </a:t>
            </a:r>
            <a:r>
              <a:rPr lang="fr-BE" sz="2000" dirty="0" err="1"/>
              <a:t>diversity</a:t>
            </a:r>
            <a:r>
              <a:rPr lang="fr-BE" sz="2000" dirty="0"/>
              <a:t>!</a:t>
            </a:r>
          </a:p>
          <a:p>
            <a:pPr algn="ctr"/>
            <a:r>
              <a:rPr lang="fr-BE" sz="2000" dirty="0" err="1"/>
              <a:t>Egyptian</a:t>
            </a:r>
            <a:r>
              <a:rPr lang="fr-BE" sz="2000" dirty="0"/>
              <a:t> influence? No! On the </a:t>
            </a:r>
            <a:r>
              <a:rPr lang="fr-BE" sz="2000" dirty="0" err="1"/>
              <a:t>contrary</a:t>
            </a:r>
            <a:endParaRPr lang="fr-BE" sz="2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F643326-1EDD-030F-68DB-61F203E9E12E}"/>
              </a:ext>
            </a:extLst>
          </p:cNvPr>
          <p:cNvSpPr txBox="1"/>
          <p:nvPr/>
        </p:nvSpPr>
        <p:spPr>
          <a:xfrm>
            <a:off x="116731" y="1498068"/>
            <a:ext cx="8813259" cy="3412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algn="just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tabLst>
                <a:tab pos="2236788" algn="r"/>
                <a:tab pos="2422525" algn="l"/>
                <a:tab pos="4659313" algn="ctr"/>
                <a:tab pos="5467350" algn="ctr"/>
                <a:tab pos="6372225" algn="ctr"/>
                <a:tab pos="7354888" algn="ctr"/>
                <a:tab pos="8248650" algn="ctr"/>
              </a:tabLst>
            </a:pPr>
            <a:r>
              <a:rPr lang="en-GB" sz="1800" b="1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	Hb	Gr	Egypt	</a:t>
            </a:r>
            <a:r>
              <a:rPr lang="en-GB" sz="1800" b="1" dirty="0" err="1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Gk</a:t>
            </a:r>
            <a:r>
              <a:rPr lang="en-GB" sz="1800" b="1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lit.	</a:t>
            </a:r>
            <a:r>
              <a:rPr lang="en-GB" sz="1800" b="1" dirty="0" err="1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Gk</a:t>
            </a:r>
            <a:r>
              <a:rPr lang="en-GB" sz="1800" b="1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GB" sz="1800" b="1" dirty="0" err="1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Eg.</a:t>
            </a:r>
            <a:r>
              <a:rPr lang="en-GB" sz="1800" b="1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Pap.	Tr. tech.	</a:t>
            </a:r>
            <a:r>
              <a:rPr lang="en-GB" sz="1800" b="1" dirty="0" err="1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Eg.</a:t>
            </a:r>
            <a:r>
              <a:rPr lang="en-GB" sz="1800" b="1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Infl.</a:t>
            </a:r>
            <a:endParaRPr lang="fr-BE" sz="1800" b="1" dirty="0">
              <a:solidFill>
                <a:srgbClr val="00214E"/>
              </a:solidFill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74625" algn="just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tabLst>
                <a:tab pos="2236788" algn="r"/>
                <a:tab pos="2422525" algn="l"/>
                <a:tab pos="4659313" algn="ctr"/>
                <a:tab pos="5467350" algn="ctr"/>
                <a:tab pos="6372225" algn="ctr"/>
                <a:tab pos="7354888" algn="ctr"/>
                <a:tab pos="8248650" algn="ctr"/>
              </a:tabLst>
            </a:pP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Red Sea	</a:t>
            </a:r>
            <a:r>
              <a:rPr lang="he-IL" sz="1800" dirty="0" err="1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יַם־סוּף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θάλασσα </a:t>
            </a:r>
            <a:r>
              <a:rPr lang="fr-FR" sz="1800" dirty="0" err="1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ἐρυθρά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  <a:sym typeface="Wingdings" panose="05000000000000000000" pitchFamily="2" charset="2"/>
              </a:rPr>
              <a:t>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GB" sz="1800" dirty="0">
                <a:solidFill>
                  <a:srgbClr val="00B05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  <a:sym typeface="Wingdings" panose="05000000000000000000" pitchFamily="2" charset="2"/>
              </a:rPr>
              <a:t>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1	</a:t>
            </a:r>
            <a:r>
              <a:rPr lang="en-GB" sz="1800" dirty="0" err="1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trsl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-g	no!</a:t>
            </a:r>
            <a:endParaRPr lang="fr-BE" sz="1800" dirty="0">
              <a:solidFill>
                <a:srgbClr val="00214E"/>
              </a:solidFill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74625" algn="just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tabLst>
                <a:tab pos="2236788" algn="r"/>
                <a:tab pos="2422525" algn="l"/>
                <a:tab pos="4659313" algn="ctr"/>
                <a:tab pos="5467350" algn="ctr"/>
                <a:tab pos="6372225" algn="ctr"/>
                <a:tab pos="7354888" algn="ctr"/>
                <a:tab pos="8248650" algn="ctr"/>
              </a:tabLst>
            </a:pP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Med. Sea	</a:t>
            </a:r>
            <a:r>
              <a:rPr lang="he-IL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יָם־הגָּדוֹל	</a:t>
            </a:r>
            <a:r>
              <a:rPr lang="el-GR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ἡ θάλασσα ἡ μεγάλη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GB" sz="1800" dirty="0">
                <a:solidFill>
                  <a:srgbClr val="00B05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  <a:sym typeface="Wingdings" panose="05000000000000000000" pitchFamily="2" charset="2"/>
              </a:rPr>
              <a:t>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  <a:sym typeface="Wingdings" panose="05000000000000000000" pitchFamily="2" charset="2"/>
              </a:rPr>
              <a:t>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  <a:sym typeface="Wingdings" panose="05000000000000000000" pitchFamily="2" charset="2"/>
              </a:rPr>
              <a:t>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lit-h	no</a:t>
            </a:r>
            <a:endParaRPr lang="fr-BE" sz="1800" dirty="0">
              <a:solidFill>
                <a:srgbClr val="00214E"/>
              </a:solidFill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74625" algn="just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tabLst>
                <a:tab pos="2236788" algn="r"/>
                <a:tab pos="2422525" algn="l"/>
                <a:tab pos="4659313" algn="ctr"/>
                <a:tab pos="5467350" algn="ctr"/>
                <a:tab pos="6372225" algn="ctr"/>
                <a:tab pos="7354888" algn="ctr"/>
                <a:tab pos="8248650" algn="ctr"/>
              </a:tabLst>
            </a:pP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he-IL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יָם הָאַחֲרֹון</a:t>
            </a:r>
            <a:r>
              <a:rPr lang="fr-BE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ἡ θάλασσα ἡ </a:t>
            </a:r>
            <a:r>
              <a:rPr lang="el-GR" sz="1800" dirty="0" err="1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ἐσχάτη</a:t>
            </a:r>
            <a:r>
              <a:rPr lang="el-GR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GB" sz="1800" dirty="0">
                <a:solidFill>
                  <a:srgbClr val="00B05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  <a:sym typeface="Wingdings" panose="05000000000000000000" pitchFamily="2" charset="2"/>
              </a:rPr>
              <a:t>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  <a:sym typeface="Wingdings" panose="05000000000000000000" pitchFamily="2" charset="2"/>
              </a:rPr>
              <a:t>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  <a:sym typeface="Wingdings" panose="05000000000000000000" pitchFamily="2" charset="2"/>
              </a:rPr>
              <a:t>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lit-h	no</a:t>
            </a:r>
            <a:endParaRPr lang="fr-BE" sz="1800" dirty="0">
              <a:solidFill>
                <a:srgbClr val="00214E"/>
              </a:solidFill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74625" algn="just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tabLst>
                <a:tab pos="2236788" algn="r"/>
                <a:tab pos="2422525" algn="l"/>
                <a:tab pos="4659313" algn="ctr"/>
                <a:tab pos="5467350" algn="ctr"/>
                <a:tab pos="6372225" algn="ctr"/>
                <a:tab pos="7354888" algn="ctr"/>
                <a:tab pos="8248650" algn="ctr"/>
              </a:tabLst>
            </a:pP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	</a:t>
            </a:r>
            <a:r>
              <a:rPr lang="el-GR" sz="1800" spc="-7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ἡ θάλασσα ἡ ἐπὶ </a:t>
            </a:r>
            <a:r>
              <a:rPr lang="el-GR" sz="1800" spc="-70" dirty="0" err="1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δυσμῶν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  <a:sym typeface="Wingdings" panose="05000000000000000000" pitchFamily="2" charset="2"/>
              </a:rPr>
              <a:t>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 !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  <a:sym typeface="Wingdings" panose="05000000000000000000" pitchFamily="2" charset="2"/>
              </a:rPr>
              <a:t>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  <a:sym typeface="Wingdings" panose="05000000000000000000" pitchFamily="2" charset="2"/>
              </a:rPr>
              <a:t>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GB" sz="1800" dirty="0" err="1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trsl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no!</a:t>
            </a:r>
            <a:endParaRPr lang="fr-BE" sz="1800" dirty="0">
              <a:solidFill>
                <a:srgbClr val="00214E"/>
              </a:solidFill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74625" algn="just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tabLst>
                <a:tab pos="2236788" algn="r"/>
                <a:tab pos="2422525" algn="l"/>
                <a:tab pos="4659313" algn="ctr"/>
                <a:tab pos="5467350" algn="ctr"/>
                <a:tab pos="6372225" algn="ctr"/>
                <a:tab pos="7354888" algn="ctr"/>
                <a:tab pos="8248650" algn="ctr"/>
              </a:tabLst>
            </a:pP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Lake of </a:t>
            </a:r>
            <a:r>
              <a:rPr lang="en-GB" sz="1800" dirty="0" err="1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Genn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.	</a:t>
            </a:r>
            <a:r>
              <a:rPr lang="he-IL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יָם־כִּנֶּרֶת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θάλασσα </a:t>
            </a:r>
            <a:r>
              <a:rPr lang="el-GR" sz="1800" dirty="0" err="1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Χενέρεθ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GB" sz="1800" dirty="0">
                <a:solidFill>
                  <a:srgbClr val="00B05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  <a:sym typeface="Wingdings" panose="05000000000000000000" pitchFamily="2" charset="2"/>
              </a:rPr>
              <a:t>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  <a:sym typeface="Wingdings" panose="05000000000000000000" pitchFamily="2" charset="2"/>
              </a:rPr>
              <a:t>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  <a:sym typeface="Wingdings" panose="05000000000000000000" pitchFamily="2" charset="2"/>
              </a:rPr>
              <a:t>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GB" sz="1800" dirty="0" err="1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trlt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no</a:t>
            </a:r>
            <a:endParaRPr lang="fr-BE" sz="1800" dirty="0">
              <a:solidFill>
                <a:srgbClr val="00214E"/>
              </a:solidFill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74625" algn="just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tabLst>
                <a:tab pos="2236788" algn="r"/>
                <a:tab pos="2422525" algn="l"/>
                <a:tab pos="4659313" algn="ctr"/>
                <a:tab pos="5467350" algn="ctr"/>
                <a:tab pos="6372225" algn="ctr"/>
                <a:tab pos="7354888" algn="ctr"/>
                <a:tab pos="8248650" algn="ctr"/>
              </a:tabLst>
            </a:pP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Dead Sea	</a:t>
            </a:r>
            <a:r>
              <a:rPr lang="he-IL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יָם־הַמֶּלַח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ἡ θάλασσα ἡ </a:t>
            </a:r>
            <a:r>
              <a:rPr lang="el-GR" sz="1800" dirty="0" err="1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ἁλυκή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  <a:sym typeface="Wingdings" panose="05000000000000000000" pitchFamily="2" charset="2"/>
              </a:rPr>
              <a:t>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  <a:sym typeface="Wingdings" panose="05000000000000000000" pitchFamily="2" charset="2"/>
              </a:rPr>
              <a:t>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  <a:sym typeface="Wingdings" panose="05000000000000000000" pitchFamily="2" charset="2"/>
              </a:rPr>
              <a:t>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lit-h	no</a:t>
            </a:r>
            <a:endParaRPr lang="fr-BE" sz="1800" dirty="0">
              <a:solidFill>
                <a:srgbClr val="00214E"/>
              </a:solidFill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74625" algn="just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tabLst>
                <a:tab pos="2236788" algn="r"/>
                <a:tab pos="2422525" algn="l"/>
                <a:tab pos="4659313" algn="ctr"/>
                <a:tab pos="5467350" algn="ctr"/>
                <a:tab pos="6372225" algn="ctr"/>
                <a:tab pos="7354888" algn="ctr"/>
                <a:tab pos="8248650" algn="ctr"/>
              </a:tabLst>
            </a:pP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he-IL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יָם הָעֲרָבָה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θάλασσα </a:t>
            </a:r>
            <a:r>
              <a:rPr lang="el-GR" sz="1800" dirty="0" err="1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Ἀραβά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  <a:sym typeface="Wingdings" panose="05000000000000000000" pitchFamily="2" charset="2"/>
              </a:rPr>
              <a:t>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GB" sz="1800" b="1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~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GB" sz="1800" b="1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~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n-GB" sz="1800" dirty="0" err="1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trlt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no</a:t>
            </a:r>
            <a:endParaRPr lang="fr-BE" sz="1800" dirty="0">
              <a:solidFill>
                <a:srgbClr val="00214E"/>
              </a:solidFill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74625" algn="just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tabLst>
                <a:tab pos="2236788" algn="r"/>
                <a:tab pos="2422525" algn="l"/>
                <a:tab pos="4659313" algn="ctr"/>
                <a:tab pos="5467350" algn="ctr"/>
                <a:tab pos="6372225" algn="ctr"/>
                <a:tab pos="7354888" algn="ctr"/>
                <a:tab pos="8248650" algn="ctr"/>
              </a:tabLst>
            </a:pP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De</a:t>
            </a:r>
            <a:r>
              <a:rPr lang="en-GB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ut1,1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he-IL" dirty="0">
                <a:solidFill>
                  <a:srgbClr val="00214E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בָּעֲרָבָה מֹול סוּף</a:t>
            </a:r>
            <a:r>
              <a:rPr lang="en-GB" dirty="0">
                <a:solidFill>
                  <a:srgbClr val="00214E"/>
                </a:solidFill>
              </a:rPr>
              <a:t>	</a:t>
            </a:r>
            <a:r>
              <a:rPr lang="el-GR" sz="1600" spc="-100" dirty="0">
                <a:solidFill>
                  <a:srgbClr val="00214E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πρὸς </a:t>
            </a:r>
            <a:r>
              <a:rPr lang="el-GR" sz="1600" spc="-100" dirty="0" err="1">
                <a:solidFill>
                  <a:srgbClr val="00214E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δυσμ</a:t>
            </a:r>
            <a:r>
              <a:rPr lang="fr-BE" sz="1600" spc="-100" dirty="0">
                <a:solidFill>
                  <a:srgbClr val="00214E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.</a:t>
            </a:r>
            <a:r>
              <a:rPr lang="el-GR" sz="1600" spc="-100" dirty="0">
                <a:solidFill>
                  <a:srgbClr val="00214E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1600" spc="-100" dirty="0" err="1">
                <a:solidFill>
                  <a:srgbClr val="00214E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πλησ</a:t>
            </a:r>
            <a:r>
              <a:rPr lang="fr-BE" sz="1600" spc="-100" dirty="0">
                <a:solidFill>
                  <a:srgbClr val="00214E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.</a:t>
            </a:r>
            <a:r>
              <a:rPr lang="el-GR" sz="1600" spc="-100" dirty="0">
                <a:solidFill>
                  <a:srgbClr val="00214E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τῆς </a:t>
            </a:r>
            <a:r>
              <a:rPr lang="el-GR" sz="1600" spc="-100" dirty="0" err="1">
                <a:solidFill>
                  <a:srgbClr val="00214E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ἐρυθρ</a:t>
            </a:r>
            <a:r>
              <a:rPr lang="fr-BE" sz="1600" spc="-100" dirty="0">
                <a:solidFill>
                  <a:srgbClr val="00214E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.</a:t>
            </a:r>
            <a:r>
              <a:rPr lang="fr-BE" sz="1600" spc="-1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	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  <a:sym typeface="Wingdings" panose="05000000000000000000" pitchFamily="2" charset="2"/>
              </a:rPr>
              <a:t></a:t>
            </a:r>
            <a:r>
              <a:rPr lang="en-GB" sz="1800" dirty="0">
                <a:solidFill>
                  <a:srgbClr val="FF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 !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		</a:t>
            </a:r>
            <a:r>
              <a:rPr lang="en-GB" sz="1800" dirty="0" err="1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trsl</a:t>
            </a:r>
            <a:r>
              <a:rPr lang="en-GB" sz="1800" dirty="0">
                <a:solidFill>
                  <a:srgbClr val="00214E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no !</a:t>
            </a:r>
            <a:endParaRPr lang="fr-BE" sz="1800" dirty="0">
              <a:solidFill>
                <a:srgbClr val="00214E"/>
              </a:solidFill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6416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BE" dirty="0" err="1"/>
              <a:t>Thank</a:t>
            </a:r>
            <a:r>
              <a:rPr lang="fr-BE" dirty="0"/>
              <a:t> </a:t>
            </a:r>
            <a:r>
              <a:rPr lang="fr-BE" dirty="0" err="1"/>
              <a:t>you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0271765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2527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dirty="0"/>
              <a:t>Simon NAVEAU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i="1" dirty="0">
                <a:solidFill>
                  <a:srgbClr val="002060"/>
                </a:solidFill>
              </a:rPr>
              <a:t>« Septuagint of the </a:t>
            </a:r>
            <a:r>
              <a:rPr lang="fr-BE" i="1" dirty="0" err="1">
                <a:solidFill>
                  <a:srgbClr val="002060"/>
                </a:solidFill>
              </a:rPr>
              <a:t>Pentateuch</a:t>
            </a:r>
            <a:r>
              <a:rPr lang="fr-BE" i="1" dirty="0">
                <a:solidFill>
                  <a:srgbClr val="002060"/>
                </a:solidFill>
              </a:rPr>
              <a:t>: </a:t>
            </a:r>
          </a:p>
          <a:p>
            <a:pPr marL="0" indent="0">
              <a:buNone/>
            </a:pPr>
            <a:r>
              <a:rPr lang="fr-BE" i="1" dirty="0">
                <a:solidFill>
                  <a:srgbClr val="002060"/>
                </a:solidFill>
              </a:rPr>
              <a:t>« </a:t>
            </a:r>
            <a:r>
              <a:rPr lang="fr-BE" i="1" dirty="0" err="1">
                <a:solidFill>
                  <a:srgbClr val="002060"/>
                </a:solidFill>
              </a:rPr>
              <a:t>What</a:t>
            </a:r>
            <a:r>
              <a:rPr lang="fr-BE" i="1" dirty="0">
                <a:solidFill>
                  <a:srgbClr val="002060"/>
                </a:solidFill>
              </a:rPr>
              <a:t> about </a:t>
            </a:r>
            <a:r>
              <a:rPr lang="fr-BE" i="1" dirty="0" err="1">
                <a:solidFill>
                  <a:srgbClr val="002060"/>
                </a:solidFill>
              </a:rPr>
              <a:t>its</a:t>
            </a:r>
            <a:r>
              <a:rPr lang="fr-BE" i="1" dirty="0">
                <a:solidFill>
                  <a:srgbClr val="002060"/>
                </a:solidFill>
              </a:rPr>
              <a:t> </a:t>
            </a:r>
            <a:r>
              <a:rPr lang="fr-BE" i="1" dirty="0" err="1">
                <a:solidFill>
                  <a:srgbClr val="002060"/>
                </a:solidFill>
              </a:rPr>
              <a:t>anchorage</a:t>
            </a:r>
            <a:r>
              <a:rPr lang="fr-BE" i="1" dirty="0">
                <a:solidFill>
                  <a:srgbClr val="002060"/>
                </a:solidFill>
              </a:rPr>
              <a:t> in the production milieu?</a:t>
            </a:r>
          </a:p>
          <a:p>
            <a:pPr lvl="1"/>
            <a:r>
              <a:rPr lang="fr-BE" dirty="0">
                <a:solidFill>
                  <a:srgbClr val="002060"/>
                </a:solidFill>
              </a:rPr>
              <a:t>3rd century BC</a:t>
            </a:r>
          </a:p>
          <a:p>
            <a:pPr lvl="1"/>
            <a:r>
              <a:rPr lang="fr-BE" dirty="0">
                <a:solidFill>
                  <a:srgbClr val="002060"/>
                </a:solidFill>
              </a:rPr>
              <a:t>Alexandria, </a:t>
            </a:r>
            <a:r>
              <a:rPr lang="fr-BE" dirty="0" err="1">
                <a:solidFill>
                  <a:srgbClr val="002060"/>
                </a:solidFill>
              </a:rPr>
              <a:t>Egypt</a:t>
            </a:r>
            <a:endParaRPr lang="fr-BE" dirty="0">
              <a:solidFill>
                <a:srgbClr val="002060"/>
              </a:solidFill>
            </a:endParaRPr>
          </a:p>
          <a:p>
            <a:pPr lvl="1"/>
            <a:endParaRPr lang="fr-BE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r-BE" dirty="0">
                <a:solidFill>
                  <a:srgbClr val="002060"/>
                </a:solidFill>
              </a:rPr>
              <a:t>UCLouvain, </a:t>
            </a:r>
            <a:r>
              <a:rPr lang="fr-BE" dirty="0" err="1">
                <a:solidFill>
                  <a:srgbClr val="002060"/>
                </a:solidFill>
              </a:rPr>
              <a:t>Belgium</a:t>
            </a:r>
            <a:r>
              <a:rPr lang="fr-BE" dirty="0">
                <a:solidFill>
                  <a:srgbClr val="002060"/>
                </a:solidFill>
              </a:rPr>
              <a:t>, Centre d’étude de la Septante:</a:t>
            </a:r>
          </a:p>
          <a:p>
            <a:pPr lvl="1"/>
            <a:r>
              <a:rPr lang="fr-BE" dirty="0" err="1">
                <a:solidFill>
                  <a:srgbClr val="002060"/>
                </a:solidFill>
              </a:rPr>
              <a:t>Gen</a:t>
            </a:r>
            <a:r>
              <a:rPr lang="fr-BE" dirty="0">
                <a:solidFill>
                  <a:srgbClr val="002060"/>
                </a:solidFill>
              </a:rPr>
              <a:t>, Ex, Lev: 	</a:t>
            </a:r>
            <a:r>
              <a:rPr lang="fr-BE" dirty="0" err="1">
                <a:solidFill>
                  <a:srgbClr val="002060"/>
                </a:solidFill>
              </a:rPr>
              <a:t>dr</a:t>
            </a:r>
            <a:r>
              <a:rPr lang="fr-BE" dirty="0">
                <a:solidFill>
                  <a:srgbClr val="002060"/>
                </a:solidFill>
              </a:rPr>
              <a:t>. Camilla Recalcati</a:t>
            </a:r>
          </a:p>
          <a:p>
            <a:pPr lvl="1"/>
            <a:r>
              <a:rPr lang="fr-BE" dirty="0" err="1">
                <a:solidFill>
                  <a:srgbClr val="002060"/>
                </a:solidFill>
              </a:rPr>
              <a:t>Num</a:t>
            </a:r>
            <a:r>
              <a:rPr lang="fr-BE" dirty="0">
                <a:solidFill>
                  <a:srgbClr val="002060"/>
                </a:solidFill>
              </a:rPr>
              <a:t>, </a:t>
            </a:r>
            <a:r>
              <a:rPr lang="fr-BE" dirty="0" err="1">
                <a:solidFill>
                  <a:srgbClr val="002060"/>
                </a:solidFill>
              </a:rPr>
              <a:t>Deut</a:t>
            </a:r>
            <a:r>
              <a:rPr lang="fr-BE" dirty="0">
                <a:solidFill>
                  <a:srgbClr val="002060"/>
                </a:solidFill>
              </a:rPr>
              <a:t>: 	Simon Naveau</a:t>
            </a:r>
          </a:p>
        </p:txBody>
      </p:sp>
    </p:spTree>
    <p:extLst>
      <p:ext uri="{BB962C8B-B14F-4D97-AF65-F5344CB8AC3E}">
        <p14:creationId xmlns:p14="http://schemas.microsoft.com/office/powerpoint/2010/main" val="3308666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que 3" descr="Rose des vents avec un remplissage uni">
            <a:extLst>
              <a:ext uri="{FF2B5EF4-FFF2-40B4-BE49-F238E27FC236}">
                <a16:creationId xmlns:a16="http://schemas.microsoft.com/office/drawing/2014/main" id="{58ED8D4D-FF87-451D-8C49-53BA3DF672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56834" y="313834"/>
            <a:ext cx="6230331" cy="6230331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905821" y="1459153"/>
            <a:ext cx="7332358" cy="3978612"/>
          </a:xfrm>
        </p:spPr>
        <p:txBody>
          <a:bodyPr/>
          <a:lstStyle/>
          <a:p>
            <a:pPr>
              <a:tabLst>
                <a:tab pos="808038" algn="ctr"/>
                <a:tab pos="3044825" algn="ctr"/>
                <a:tab pos="7081838" algn="r"/>
              </a:tabLst>
            </a:pPr>
            <a:r>
              <a:rPr lang="fr-BE" sz="5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he-IL" sz="5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יָ</a:t>
            </a:r>
            <a:r>
              <a:rPr lang="en-US" sz="5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ם	</a:t>
            </a:r>
            <a:r>
              <a:rPr lang="fr-BE" sz="5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r>
              <a:rPr lang="fr-BE" sz="5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	</a:t>
            </a:r>
            <a:r>
              <a:rPr lang="el-GR" sz="5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θάλασσα</a:t>
            </a:r>
            <a:endParaRPr lang="fr-BE" sz="50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algn="ctr"/>
            <a:endParaRPr lang="fr-BE" sz="50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algn="ctr"/>
            <a:r>
              <a:rPr lang="fr-BE" sz="5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=</a:t>
            </a:r>
            <a:endParaRPr lang="el-GR" sz="50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algn="ctr"/>
            <a:endParaRPr lang="fr-BE" sz="50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algn="ctr"/>
            <a:r>
              <a:rPr lang="fr-BE" sz="5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Westward</a:t>
            </a:r>
            <a:endParaRPr lang="fr-BE" sz="50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pic>
        <p:nvPicPr>
          <p:cNvPr id="5" name="Graphique 4" descr="Vague contour">
            <a:extLst>
              <a:ext uri="{FF2B5EF4-FFF2-40B4-BE49-F238E27FC236}">
                <a16:creationId xmlns:a16="http://schemas.microsoft.com/office/drawing/2014/main" id="{538865E5-5D75-4A7F-B1C1-C20079BBBA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16735" y="2005767"/>
            <a:ext cx="2458077" cy="245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943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que 12" descr="Rose des vents avec un remplissage uni">
            <a:extLst>
              <a:ext uri="{FF2B5EF4-FFF2-40B4-BE49-F238E27FC236}">
                <a16:creationId xmlns:a16="http://schemas.microsoft.com/office/drawing/2014/main" id="{B5A3A15D-A575-0282-2276-D9F7AF188D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32160" y="3083420"/>
            <a:ext cx="4517401" cy="4517401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7" name="Espace réservé du texte 6"/>
          <p:cNvSpPr>
            <a:spLocks noGrp="1"/>
          </p:cNvSpPr>
          <p:nvPr>
            <p:ph type="body" sz="quarter" idx="11"/>
          </p:nvPr>
        </p:nvSpPr>
        <p:spPr>
          <a:xfrm>
            <a:off x="8413504" y="5719411"/>
            <a:ext cx="540345" cy="431291"/>
          </a:xfrm>
        </p:spPr>
        <p:txBody>
          <a:bodyPr/>
          <a:lstStyle/>
          <a:p>
            <a:endParaRPr lang="fr-BE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2"/>
          </p:nvPr>
        </p:nvSpPr>
        <p:spPr>
          <a:xfrm>
            <a:off x="946151" y="1539551"/>
            <a:ext cx="7573736" cy="4694562"/>
          </a:xfrm>
        </p:spPr>
        <p:txBody>
          <a:bodyPr/>
          <a:lstStyle/>
          <a:p>
            <a:pPr marL="0" indent="0">
              <a:buNone/>
            </a:pPr>
            <a:r>
              <a:rPr lang="fr-BE" sz="1600" kern="100" cap="small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P.M. </a:t>
            </a:r>
            <a:r>
              <a:rPr lang="fr-BE" sz="1600" kern="100" cap="small" dirty="0" err="1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Bogaert</a:t>
            </a:r>
            <a:r>
              <a:rPr lang="fr-BE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, « L’orientation du parvis du sanctuaire dans la version grecque de l’Exode (Ex., 27,9-13 LXX) », </a:t>
            </a:r>
            <a:r>
              <a:rPr lang="fr-BE" sz="16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L’Antiquité classique</a:t>
            </a:r>
            <a:r>
              <a:rPr lang="fr-BE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50 (1981) 79-85.</a:t>
            </a:r>
          </a:p>
          <a:p>
            <a:pPr marL="0" indent="0">
              <a:lnSpc>
                <a:spcPts val="1200"/>
              </a:lnSpc>
              <a:buNone/>
            </a:pPr>
            <a:endParaRPr lang="fr-BE" dirty="0"/>
          </a:p>
          <a:p>
            <a:pPr marL="0" indent="0" algn="just">
              <a:lnSpc>
                <a:spcPts val="1600"/>
              </a:lnSpc>
              <a:spcBef>
                <a:spcPts val="400"/>
              </a:spcBef>
              <a:buNone/>
              <a:tabLst>
                <a:tab pos="1439863" algn="ctr"/>
                <a:tab pos="3589338" algn="r"/>
                <a:tab pos="3763963" algn="l"/>
                <a:tab pos="5924550" algn="ctr"/>
                <a:tab pos="7081838" algn="ctr"/>
              </a:tabLst>
            </a:pP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Ex 27,9	 </a:t>
            </a:r>
            <a:r>
              <a:rPr lang="fr-BE" sz="18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south</a:t>
            </a: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	</a:t>
            </a:r>
            <a:r>
              <a:rPr lang="he-IL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לִפְאַת </a:t>
            </a:r>
            <a:r>
              <a:rPr lang="he-IL" sz="18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נֶגֶב־תֵּימָנָה</a:t>
            </a: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πρὸς λίβα</a:t>
            </a: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	</a:t>
            </a:r>
          </a:p>
          <a:p>
            <a:pPr marL="0" indent="0" algn="just">
              <a:lnSpc>
                <a:spcPts val="1600"/>
              </a:lnSpc>
              <a:buNone/>
              <a:tabLst>
                <a:tab pos="1439863" algn="ctr"/>
                <a:tab pos="3589338" algn="r"/>
                <a:tab pos="3763963" algn="l"/>
                <a:tab pos="5924550" algn="ctr"/>
                <a:tab pos="7081838" algn="ctr"/>
              </a:tabLst>
            </a:pP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Ex 27,11	</a:t>
            </a:r>
            <a:r>
              <a:rPr lang="fr-BE" sz="18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north</a:t>
            </a: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he-IL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לִפְאַת צָפֹון</a:t>
            </a: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πρὸς </a:t>
            </a:r>
            <a:r>
              <a:rPr lang="el-GR" sz="18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ἀπηλιώτην</a:t>
            </a: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 	</a:t>
            </a:r>
            <a:r>
              <a:rPr lang="fr-BE" sz="18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east</a:t>
            </a:r>
            <a:endParaRPr lang="fr-BE" sz="1800" dirty="0">
              <a:solidFill>
                <a:srgbClr val="002060"/>
              </a:solidFill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0" indent="0" algn="just">
              <a:lnSpc>
                <a:spcPts val="1600"/>
              </a:lnSpc>
              <a:buNone/>
              <a:tabLst>
                <a:tab pos="1439863" algn="ctr"/>
                <a:tab pos="3589338" algn="r"/>
                <a:tab pos="3763963" algn="l"/>
                <a:tab pos="5924550" algn="ctr"/>
                <a:tab pos="7081838" algn="ctr"/>
              </a:tabLst>
            </a:pP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Ex 27,12	</a:t>
            </a:r>
            <a:r>
              <a:rPr lang="fr-BE" sz="1800" i="1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‘</a:t>
            </a:r>
            <a:r>
              <a:rPr lang="fr-BE" sz="1800" i="1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r>
              <a:rPr lang="fr-BE" sz="1800" i="1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’</a:t>
            </a: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he-IL" sz="18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לִפְאַת־יָם</a:t>
            </a: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18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κατὰ</a:t>
            </a:r>
            <a:r>
              <a:rPr lang="el-GR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θάλασσαν</a:t>
            </a: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fr-BE" sz="1800" i="1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‘</a:t>
            </a:r>
            <a:r>
              <a:rPr lang="fr-BE" sz="1800" i="1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r>
              <a:rPr lang="fr-BE" sz="1800" i="1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’</a:t>
            </a: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 = ?</a:t>
            </a:r>
          </a:p>
          <a:p>
            <a:pPr marL="0" indent="0" algn="just">
              <a:lnSpc>
                <a:spcPts val="1600"/>
              </a:lnSpc>
              <a:spcAft>
                <a:spcPts val="400"/>
              </a:spcAft>
              <a:buNone/>
              <a:tabLst>
                <a:tab pos="1439863" algn="ctr"/>
                <a:tab pos="3589338" algn="r"/>
                <a:tab pos="3763963" algn="l"/>
                <a:tab pos="5924550" algn="ctr"/>
                <a:tab pos="7081838" algn="ctr"/>
              </a:tabLst>
            </a:pP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Ex 27,13	</a:t>
            </a:r>
            <a:r>
              <a:rPr lang="fr-BE" sz="18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east</a:t>
            </a: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he-IL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לִפְאַת קֵדְמָה מִזְרָחָה</a:t>
            </a: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el-GR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πρὸς </a:t>
            </a:r>
            <a:r>
              <a:rPr lang="el-GR" sz="18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νότον</a:t>
            </a:r>
            <a:r>
              <a:rPr lang="fr-BE" sz="18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	</a:t>
            </a:r>
            <a:r>
              <a:rPr lang="fr-BE" sz="1800" dirty="0" err="1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south</a:t>
            </a:r>
            <a:endParaRPr lang="fr-BE" sz="1800" dirty="0">
              <a:solidFill>
                <a:srgbClr val="002060"/>
              </a:solidFill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0" indent="0" algn="just">
              <a:lnSpc>
                <a:spcPts val="15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fr-BE" sz="18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fr-B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86D206-9330-AAD3-F83E-DA731B2EFB60}"/>
              </a:ext>
            </a:extLst>
          </p:cNvPr>
          <p:cNvSpPr/>
          <p:nvPr/>
        </p:nvSpPr>
        <p:spPr>
          <a:xfrm>
            <a:off x="3414457" y="5038913"/>
            <a:ext cx="1556426" cy="5933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A7FBFE7F-19F7-6B89-EEC8-1380C34F6BA0}"/>
              </a:ext>
            </a:extLst>
          </p:cNvPr>
          <p:cNvSpPr/>
          <p:nvPr/>
        </p:nvSpPr>
        <p:spPr>
          <a:xfrm>
            <a:off x="4367768" y="5038914"/>
            <a:ext cx="516547" cy="59338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896481-8FFC-BBC3-B4A5-E92501EE075C}"/>
              </a:ext>
            </a:extLst>
          </p:cNvPr>
          <p:cNvSpPr/>
          <p:nvPr/>
        </p:nvSpPr>
        <p:spPr>
          <a:xfrm>
            <a:off x="3411753" y="5038913"/>
            <a:ext cx="1556426" cy="5933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EC6E7A2A-0EAA-6C2E-9ECB-73863D5F3177}"/>
              </a:ext>
            </a:extLst>
          </p:cNvPr>
          <p:cNvSpPr/>
          <p:nvPr/>
        </p:nvSpPr>
        <p:spPr>
          <a:xfrm rot="5400000">
            <a:off x="3931692" y="5487737"/>
            <a:ext cx="516547" cy="59338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4" name="Graphique 13" descr="Scène de crépuscule avec un remplissage uni">
            <a:extLst>
              <a:ext uri="{FF2B5EF4-FFF2-40B4-BE49-F238E27FC236}">
                <a16:creationId xmlns:a16="http://schemas.microsoft.com/office/drawing/2014/main" id="{B2D83B33-6008-1078-FEF7-A538EF274B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60278" y="4198002"/>
            <a:ext cx="1575354" cy="1575354"/>
          </a:xfrm>
          <a:prstGeom prst="rect">
            <a:avLst/>
          </a:prstGeom>
        </p:spPr>
      </p:pic>
      <p:sp>
        <p:nvSpPr>
          <p:cNvPr id="3" name="Flèche : courbe vers la gauche 2">
            <a:extLst>
              <a:ext uri="{FF2B5EF4-FFF2-40B4-BE49-F238E27FC236}">
                <a16:creationId xmlns:a16="http://schemas.microsoft.com/office/drawing/2014/main" id="{44441254-14F8-3E2D-02E9-231FC5BCF73E}"/>
              </a:ext>
            </a:extLst>
          </p:cNvPr>
          <p:cNvSpPr/>
          <p:nvPr/>
        </p:nvSpPr>
        <p:spPr>
          <a:xfrm rot="18960343">
            <a:off x="5285876" y="3551759"/>
            <a:ext cx="969926" cy="1678795"/>
          </a:xfrm>
          <a:prstGeom prst="curvedLeftArrow">
            <a:avLst>
              <a:gd name="adj1" fmla="val 21586"/>
              <a:gd name="adj2" fmla="val 40752"/>
              <a:gd name="adj3" fmla="val 23920"/>
            </a:avLst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solidFill>
                <a:schemeClr val="tx1"/>
              </a:solidFill>
            </a:endParaRPr>
          </a:p>
        </p:txBody>
      </p:sp>
      <p:pic>
        <p:nvPicPr>
          <p:cNvPr id="11" name="Graphique 10" descr="Vague contour">
            <a:extLst>
              <a:ext uri="{FF2B5EF4-FFF2-40B4-BE49-F238E27FC236}">
                <a16:creationId xmlns:a16="http://schemas.microsoft.com/office/drawing/2014/main" id="{1C945F31-9D07-9ECB-6355-23F0E9BD12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35507" y="4726496"/>
            <a:ext cx="914400" cy="914400"/>
          </a:xfrm>
          <a:prstGeom prst="rect">
            <a:avLst/>
          </a:prstGeom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CF2A7C4E-DCE5-ADCC-2186-B92617A20FF6}"/>
              </a:ext>
            </a:extLst>
          </p:cNvPr>
          <p:cNvSpPr/>
          <p:nvPr/>
        </p:nvSpPr>
        <p:spPr>
          <a:xfrm>
            <a:off x="2108043" y="2908681"/>
            <a:ext cx="753034" cy="31376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west</a:t>
            </a:r>
            <a:endParaRPr lang="fr-BE" dirty="0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0A54174-BD4C-811C-7C92-DEFD96C0491B}"/>
              </a:ext>
            </a:extLst>
          </p:cNvPr>
          <p:cNvSpPr/>
          <p:nvPr/>
        </p:nvSpPr>
        <p:spPr>
          <a:xfrm>
            <a:off x="7766852" y="2915484"/>
            <a:ext cx="753034" cy="31376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north</a:t>
            </a:r>
            <a:endParaRPr lang="fr-BE" dirty="0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47F143D-3B17-6868-33F4-3E1883A8F361}"/>
              </a:ext>
            </a:extLst>
          </p:cNvPr>
          <p:cNvSpPr/>
          <p:nvPr/>
        </p:nvSpPr>
        <p:spPr>
          <a:xfrm>
            <a:off x="2100516" y="2256601"/>
            <a:ext cx="753034" cy="31376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south</a:t>
            </a:r>
            <a:endParaRPr lang="fr-BE" dirty="0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DF91E2F-F077-64A0-662B-5B6E5E1AAC4A}"/>
              </a:ext>
            </a:extLst>
          </p:cNvPr>
          <p:cNvSpPr/>
          <p:nvPr/>
        </p:nvSpPr>
        <p:spPr>
          <a:xfrm>
            <a:off x="2161831" y="3233048"/>
            <a:ext cx="645459" cy="31376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east</a:t>
            </a:r>
            <a:endParaRPr lang="fr-BE" dirty="0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3CE2BE3-02A8-9AE3-08B5-759ACCB72E7C}"/>
              </a:ext>
            </a:extLst>
          </p:cNvPr>
          <p:cNvSpPr/>
          <p:nvPr/>
        </p:nvSpPr>
        <p:spPr>
          <a:xfrm>
            <a:off x="7766852" y="2256600"/>
            <a:ext cx="753034" cy="31376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west</a:t>
            </a:r>
            <a:endParaRPr lang="fr-BE" dirty="0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F28ED4F6-EAAF-4BB2-8ABB-DE44E2FDCC82}"/>
              </a:ext>
            </a:extLst>
          </p:cNvPr>
          <p:cNvSpPr/>
          <p:nvPr/>
        </p:nvSpPr>
        <p:spPr>
          <a:xfrm>
            <a:off x="2108186" y="2585190"/>
            <a:ext cx="753034" cy="31376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north</a:t>
            </a:r>
            <a:endParaRPr lang="fr-BE" dirty="0"/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56BC801A-062A-B4FB-FB80-F7A64F539D19}"/>
              </a:ext>
            </a:extLst>
          </p:cNvPr>
          <p:cNvSpPr/>
          <p:nvPr/>
        </p:nvSpPr>
        <p:spPr>
          <a:xfrm>
            <a:off x="7766852" y="3238977"/>
            <a:ext cx="753034" cy="31376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south</a:t>
            </a:r>
            <a:endParaRPr lang="fr-BE" dirty="0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93032950-67E4-E87D-090D-8B19CE6EB3CA}"/>
              </a:ext>
            </a:extLst>
          </p:cNvPr>
          <p:cNvSpPr/>
          <p:nvPr/>
        </p:nvSpPr>
        <p:spPr>
          <a:xfrm>
            <a:off x="7820639" y="2589954"/>
            <a:ext cx="645459" cy="31376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east</a:t>
            </a:r>
            <a:endParaRPr lang="fr-BE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4B509E7-D67F-BE47-C9EC-B490D7616AB6}"/>
              </a:ext>
            </a:extLst>
          </p:cNvPr>
          <p:cNvSpPr txBox="1"/>
          <p:nvPr/>
        </p:nvSpPr>
        <p:spPr>
          <a:xfrm>
            <a:off x="946150" y="963353"/>
            <a:ext cx="757373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ctr" anchorCtr="0">
            <a:spAutoFit/>
          </a:bodyPr>
          <a:lstStyle/>
          <a:p>
            <a:pPr>
              <a:tabLst>
                <a:tab pos="3589338" algn="r"/>
                <a:tab pos="3949700" algn="l"/>
                <a:tab pos="7354888" algn="r"/>
              </a:tabLst>
            </a:pPr>
            <a:r>
              <a:rPr lang="fr-BE" sz="24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« the </a:t>
            </a:r>
            <a:r>
              <a:rPr lang="fr-BE" sz="2400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r>
              <a:rPr lang="fr-BE" sz="24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 »	</a:t>
            </a:r>
            <a:r>
              <a:rPr lang="he-IL" sz="24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יָ</a:t>
            </a:r>
            <a:r>
              <a:rPr lang="en-US" sz="24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ם	</a:t>
            </a:r>
            <a:r>
              <a:rPr lang="el-GR" sz="24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θάλασσαν</a:t>
            </a:r>
            <a:r>
              <a:rPr lang="fr-BE" sz="2400" dirty="0">
                <a:solidFill>
                  <a:srgbClr val="00206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fr-BE" sz="24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« </a:t>
            </a:r>
            <a:r>
              <a:rPr lang="fr-BE" sz="2400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west</a:t>
            </a:r>
            <a:r>
              <a:rPr lang="fr-BE" sz="2400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 »</a:t>
            </a:r>
            <a:endParaRPr lang="fr-BE" dirty="0">
              <a:solidFill>
                <a:srgbClr val="002060"/>
              </a:solidFill>
            </a:endParaRP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918EA971-2F9B-3340-65CF-ED18322D4B0F}"/>
              </a:ext>
            </a:extLst>
          </p:cNvPr>
          <p:cNvSpPr/>
          <p:nvPr/>
        </p:nvSpPr>
        <p:spPr>
          <a:xfrm>
            <a:off x="2059929" y="2832542"/>
            <a:ext cx="916735" cy="46969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F9B68990-6BB5-1856-E038-A39A9C09758C}"/>
              </a:ext>
            </a:extLst>
          </p:cNvPr>
          <p:cNvSpPr/>
          <p:nvPr/>
        </p:nvSpPr>
        <p:spPr>
          <a:xfrm>
            <a:off x="7685000" y="2848290"/>
            <a:ext cx="916735" cy="46969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A26ED7-2CAF-63E7-8F45-6FA9DADF6C41}"/>
              </a:ext>
            </a:extLst>
          </p:cNvPr>
          <p:cNvSpPr/>
          <p:nvPr/>
        </p:nvSpPr>
        <p:spPr>
          <a:xfrm>
            <a:off x="2352457" y="6138341"/>
            <a:ext cx="4432063" cy="729575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000" dirty="0"/>
              <a:t>Translation technique: milieu</a:t>
            </a:r>
          </a:p>
          <a:p>
            <a:pPr algn="ctr"/>
            <a:r>
              <a:rPr lang="fr-BE" sz="2000" dirty="0" err="1"/>
              <a:t>Egyptian</a:t>
            </a:r>
            <a:r>
              <a:rPr lang="fr-BE" sz="2000" dirty="0"/>
              <a:t> influence?    Y e s</a:t>
            </a:r>
          </a:p>
        </p:txBody>
      </p: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8A90275E-4CF1-363B-80AF-51B4E1B373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25386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0.02413 -0.11922 C 0.02812 -0.14514 0.04288 -0.16875 0.06181 -0.18565 C 0.08316 -0.2051 0.10486 -0.2132 0.12465 -0.20926 L 0.21615 -0.19491 " pathEditMode="relative" rAng="19560000" ptsTypes="AAAAA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42" y="-1419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  <p:bldP spid="5" grpId="2" animBg="1"/>
      <p:bldP spid="9" grpId="0" animBg="1"/>
      <p:bldP spid="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C45CA692-EFEA-1FA4-64BC-CF293BC15ACE}"/>
              </a:ext>
            </a:extLst>
          </p:cNvPr>
          <p:cNvSpPr/>
          <p:nvPr/>
        </p:nvSpPr>
        <p:spPr>
          <a:xfrm>
            <a:off x="1819469" y="1976949"/>
            <a:ext cx="7315200" cy="2286134"/>
          </a:xfrm>
          <a:custGeom>
            <a:avLst/>
            <a:gdLst>
              <a:gd name="connsiteX0" fmla="*/ 149290 w 7315200"/>
              <a:gd name="connsiteY0" fmla="*/ 839755 h 2659224"/>
              <a:gd name="connsiteX1" fmla="*/ 0 w 7315200"/>
              <a:gd name="connsiteY1" fmla="*/ 1604865 h 2659224"/>
              <a:gd name="connsiteX2" fmla="*/ 335902 w 7315200"/>
              <a:gd name="connsiteY2" fmla="*/ 2603240 h 2659224"/>
              <a:gd name="connsiteX3" fmla="*/ 2836507 w 7315200"/>
              <a:gd name="connsiteY3" fmla="*/ 2537926 h 2659224"/>
              <a:gd name="connsiteX4" fmla="*/ 5766319 w 7315200"/>
              <a:gd name="connsiteY4" fmla="*/ 2659224 h 2659224"/>
              <a:gd name="connsiteX5" fmla="*/ 7305870 w 7315200"/>
              <a:gd name="connsiteY5" fmla="*/ 2491273 h 2659224"/>
              <a:gd name="connsiteX6" fmla="*/ 7315200 w 7315200"/>
              <a:gd name="connsiteY6" fmla="*/ 261257 h 2659224"/>
              <a:gd name="connsiteX7" fmla="*/ 3284376 w 7315200"/>
              <a:gd name="connsiteY7" fmla="*/ 0 h 2659224"/>
              <a:gd name="connsiteX8" fmla="*/ 914400 w 7315200"/>
              <a:gd name="connsiteY8" fmla="*/ 298579 h 2659224"/>
              <a:gd name="connsiteX9" fmla="*/ 149290 w 7315200"/>
              <a:gd name="connsiteY9" fmla="*/ 839755 h 2659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15200" h="2659224">
                <a:moveTo>
                  <a:pt x="149290" y="839755"/>
                </a:moveTo>
                <a:lnTo>
                  <a:pt x="0" y="1604865"/>
                </a:lnTo>
                <a:lnTo>
                  <a:pt x="335902" y="2603240"/>
                </a:lnTo>
                <a:lnTo>
                  <a:pt x="2836507" y="2537926"/>
                </a:lnTo>
                <a:lnTo>
                  <a:pt x="5766319" y="2659224"/>
                </a:lnTo>
                <a:lnTo>
                  <a:pt x="7305870" y="2491273"/>
                </a:lnTo>
                <a:lnTo>
                  <a:pt x="7315200" y="261257"/>
                </a:lnTo>
                <a:lnTo>
                  <a:pt x="3284376" y="0"/>
                </a:lnTo>
                <a:lnTo>
                  <a:pt x="914400" y="298579"/>
                </a:lnTo>
                <a:lnTo>
                  <a:pt x="149290" y="839755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9" name="Graphique 8" descr="Rose des vents avec un remplissage uni">
            <a:extLst>
              <a:ext uri="{FF2B5EF4-FFF2-40B4-BE49-F238E27FC236}">
                <a16:creationId xmlns:a16="http://schemas.microsoft.com/office/drawing/2014/main" id="{CA62971D-7214-AC86-838B-C8B46AB9AC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05968" y="1530278"/>
            <a:ext cx="3301381" cy="3301381"/>
          </a:xfrm>
          <a:prstGeom prst="rect">
            <a:avLst/>
          </a:prstGeom>
        </p:spPr>
      </p:pic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dirty="0"/>
              <a:t>Simon NAVEAU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1"/>
          </p:nvPr>
        </p:nvSpPr>
        <p:spPr>
          <a:xfrm>
            <a:off x="8432960" y="5651307"/>
            <a:ext cx="540345" cy="431291"/>
          </a:xfrm>
        </p:spPr>
        <p:txBody>
          <a:bodyPr/>
          <a:lstStyle/>
          <a:p>
            <a:endParaRPr lang="fr-BE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54BCF1-86A6-1504-33B0-3A577399AEB7}"/>
              </a:ext>
            </a:extLst>
          </p:cNvPr>
          <p:cNvSpPr/>
          <p:nvPr/>
        </p:nvSpPr>
        <p:spPr>
          <a:xfrm>
            <a:off x="4003532" y="2882135"/>
            <a:ext cx="1556426" cy="5933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" name="Flèche : droite 2">
            <a:extLst>
              <a:ext uri="{FF2B5EF4-FFF2-40B4-BE49-F238E27FC236}">
                <a16:creationId xmlns:a16="http://schemas.microsoft.com/office/drawing/2014/main" id="{C5A14378-E59C-ADCF-A769-956F547337F4}"/>
              </a:ext>
            </a:extLst>
          </p:cNvPr>
          <p:cNvSpPr/>
          <p:nvPr/>
        </p:nvSpPr>
        <p:spPr>
          <a:xfrm>
            <a:off x="4956843" y="2891467"/>
            <a:ext cx="516547" cy="59338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Graphique 4" descr="Vague contour">
            <a:extLst>
              <a:ext uri="{FF2B5EF4-FFF2-40B4-BE49-F238E27FC236}">
                <a16:creationId xmlns:a16="http://schemas.microsoft.com/office/drawing/2014/main" id="{9FAEF78C-673B-1F66-EE08-749D050EC2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8931" y="2596762"/>
            <a:ext cx="914400" cy="9144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B8C9D20-32CE-05CA-8BB5-28701CB43139}"/>
              </a:ext>
            </a:extLst>
          </p:cNvPr>
          <p:cNvSpPr/>
          <p:nvPr/>
        </p:nvSpPr>
        <p:spPr>
          <a:xfrm>
            <a:off x="7025951" y="6234478"/>
            <a:ext cx="1810139" cy="3805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DF6DF118-669A-9EF8-F42A-741F20253C42}"/>
              </a:ext>
            </a:extLst>
          </p:cNvPr>
          <p:cNvSpPr/>
          <p:nvPr/>
        </p:nvSpPr>
        <p:spPr>
          <a:xfrm>
            <a:off x="2556095" y="2940694"/>
            <a:ext cx="964960" cy="419877"/>
          </a:xfrm>
          <a:custGeom>
            <a:avLst/>
            <a:gdLst>
              <a:gd name="connsiteX0" fmla="*/ 0 w 1147665"/>
              <a:gd name="connsiteY0" fmla="*/ 485192 h 709126"/>
              <a:gd name="connsiteX1" fmla="*/ 37323 w 1147665"/>
              <a:gd name="connsiteY1" fmla="*/ 177281 h 709126"/>
              <a:gd name="connsiteX2" fmla="*/ 541176 w 1147665"/>
              <a:gd name="connsiteY2" fmla="*/ 0 h 709126"/>
              <a:gd name="connsiteX3" fmla="*/ 1026368 w 1147665"/>
              <a:gd name="connsiteY3" fmla="*/ 205273 h 709126"/>
              <a:gd name="connsiteX4" fmla="*/ 1147665 w 1147665"/>
              <a:gd name="connsiteY4" fmla="*/ 578498 h 709126"/>
              <a:gd name="connsiteX5" fmla="*/ 606490 w 1147665"/>
              <a:gd name="connsiteY5" fmla="*/ 709126 h 709126"/>
              <a:gd name="connsiteX6" fmla="*/ 46653 w 1147665"/>
              <a:gd name="connsiteY6" fmla="*/ 606490 h 709126"/>
              <a:gd name="connsiteX7" fmla="*/ 0 w 1147665"/>
              <a:gd name="connsiteY7" fmla="*/ 485192 h 709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47665" h="709126">
                <a:moveTo>
                  <a:pt x="0" y="485192"/>
                </a:moveTo>
                <a:lnTo>
                  <a:pt x="37323" y="177281"/>
                </a:lnTo>
                <a:lnTo>
                  <a:pt x="541176" y="0"/>
                </a:lnTo>
                <a:lnTo>
                  <a:pt x="1026368" y="205273"/>
                </a:lnTo>
                <a:lnTo>
                  <a:pt x="1147665" y="578498"/>
                </a:lnTo>
                <a:lnTo>
                  <a:pt x="606490" y="709126"/>
                </a:lnTo>
                <a:lnTo>
                  <a:pt x="46653" y="606490"/>
                </a:lnTo>
                <a:lnTo>
                  <a:pt x="0" y="485192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err="1">
                <a:latin typeface="Bad Script" panose="02000000000000000000" pitchFamily="2" charset="0"/>
              </a:rPr>
              <a:t>Gershon</a:t>
            </a:r>
            <a:endParaRPr lang="fr-BE" sz="1400" dirty="0">
              <a:latin typeface="Bad Script" panose="02000000000000000000" pitchFamily="2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508C7EBA-5B85-3E7C-1085-4B84418A0FD2}"/>
              </a:ext>
            </a:extLst>
          </p:cNvPr>
          <p:cNvSpPr/>
          <p:nvPr/>
        </p:nvSpPr>
        <p:spPr>
          <a:xfrm>
            <a:off x="4096139" y="3512459"/>
            <a:ext cx="1377251" cy="419877"/>
          </a:xfrm>
          <a:custGeom>
            <a:avLst/>
            <a:gdLst>
              <a:gd name="connsiteX0" fmla="*/ 0 w 1455575"/>
              <a:gd name="connsiteY0" fmla="*/ 177281 h 494522"/>
              <a:gd name="connsiteX1" fmla="*/ 419877 w 1455575"/>
              <a:gd name="connsiteY1" fmla="*/ 0 h 494522"/>
              <a:gd name="connsiteX2" fmla="*/ 1343608 w 1455575"/>
              <a:gd name="connsiteY2" fmla="*/ 93306 h 494522"/>
              <a:gd name="connsiteX3" fmla="*/ 1455575 w 1455575"/>
              <a:gd name="connsiteY3" fmla="*/ 391886 h 494522"/>
              <a:gd name="connsiteX4" fmla="*/ 783771 w 1455575"/>
              <a:gd name="connsiteY4" fmla="*/ 485192 h 494522"/>
              <a:gd name="connsiteX5" fmla="*/ 158620 w 1455575"/>
              <a:gd name="connsiteY5" fmla="*/ 494522 h 494522"/>
              <a:gd name="connsiteX6" fmla="*/ 0 w 1455575"/>
              <a:gd name="connsiteY6" fmla="*/ 177281 h 494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5575" h="494522">
                <a:moveTo>
                  <a:pt x="0" y="177281"/>
                </a:moveTo>
                <a:lnTo>
                  <a:pt x="419877" y="0"/>
                </a:lnTo>
                <a:lnTo>
                  <a:pt x="1343608" y="93306"/>
                </a:lnTo>
                <a:lnTo>
                  <a:pt x="1455575" y="391886"/>
                </a:lnTo>
                <a:lnTo>
                  <a:pt x="783771" y="485192"/>
                </a:lnTo>
                <a:lnTo>
                  <a:pt x="158620" y="494522"/>
                </a:lnTo>
                <a:lnTo>
                  <a:pt x="0" y="177281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err="1">
                <a:latin typeface="Bad Script" panose="02000000000000000000" pitchFamily="2" charset="0"/>
              </a:rPr>
              <a:t>Qahat</a:t>
            </a:r>
            <a:endParaRPr lang="fr-BE" sz="1400" dirty="0">
              <a:latin typeface="Bad Script" panose="02000000000000000000" pitchFamily="2" charset="0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0C9B9096-0FE2-07A0-4EB9-58717031AFCF}"/>
              </a:ext>
            </a:extLst>
          </p:cNvPr>
          <p:cNvSpPr/>
          <p:nvPr/>
        </p:nvSpPr>
        <p:spPr>
          <a:xfrm>
            <a:off x="4179515" y="2397850"/>
            <a:ext cx="1154286" cy="403379"/>
          </a:xfrm>
          <a:custGeom>
            <a:avLst/>
            <a:gdLst>
              <a:gd name="connsiteX0" fmla="*/ 55984 w 1259633"/>
              <a:gd name="connsiteY0" fmla="*/ 27992 h 569167"/>
              <a:gd name="connsiteX1" fmla="*/ 961053 w 1259633"/>
              <a:gd name="connsiteY1" fmla="*/ 0 h 569167"/>
              <a:gd name="connsiteX2" fmla="*/ 1259633 w 1259633"/>
              <a:gd name="connsiteY2" fmla="*/ 233265 h 569167"/>
              <a:gd name="connsiteX3" fmla="*/ 979715 w 1259633"/>
              <a:gd name="connsiteY3" fmla="*/ 569167 h 569167"/>
              <a:gd name="connsiteX4" fmla="*/ 102637 w 1259633"/>
              <a:gd name="connsiteY4" fmla="*/ 522514 h 569167"/>
              <a:gd name="connsiteX5" fmla="*/ 0 w 1259633"/>
              <a:gd name="connsiteY5" fmla="*/ 177281 h 569167"/>
              <a:gd name="connsiteX6" fmla="*/ 55984 w 1259633"/>
              <a:gd name="connsiteY6" fmla="*/ 27992 h 569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59633" h="569167">
                <a:moveTo>
                  <a:pt x="55984" y="27992"/>
                </a:moveTo>
                <a:lnTo>
                  <a:pt x="961053" y="0"/>
                </a:lnTo>
                <a:lnTo>
                  <a:pt x="1259633" y="233265"/>
                </a:lnTo>
                <a:lnTo>
                  <a:pt x="979715" y="569167"/>
                </a:lnTo>
                <a:lnTo>
                  <a:pt x="102637" y="522514"/>
                </a:lnTo>
                <a:lnTo>
                  <a:pt x="0" y="177281"/>
                </a:lnTo>
                <a:lnTo>
                  <a:pt x="55984" y="27992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err="1">
                <a:latin typeface="Bad Script" panose="02000000000000000000" pitchFamily="2" charset="0"/>
              </a:rPr>
              <a:t>Merary</a:t>
            </a:r>
            <a:endParaRPr lang="fr-BE" sz="1400" dirty="0">
              <a:latin typeface="Bad Script" panose="02000000000000000000" pitchFamily="2" charset="0"/>
            </a:endParaRPr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8E4AD462-B89A-59BF-7E3A-79653271B9C1}"/>
              </a:ext>
            </a:extLst>
          </p:cNvPr>
          <p:cNvSpPr/>
          <p:nvPr/>
        </p:nvSpPr>
        <p:spPr>
          <a:xfrm>
            <a:off x="6166514" y="2940694"/>
            <a:ext cx="1523671" cy="431801"/>
          </a:xfrm>
          <a:custGeom>
            <a:avLst/>
            <a:gdLst>
              <a:gd name="connsiteX0" fmla="*/ 111967 w 1660849"/>
              <a:gd name="connsiteY0" fmla="*/ 83975 h 755779"/>
              <a:gd name="connsiteX1" fmla="*/ 951723 w 1660849"/>
              <a:gd name="connsiteY1" fmla="*/ 0 h 755779"/>
              <a:gd name="connsiteX2" fmla="*/ 1642188 w 1660849"/>
              <a:gd name="connsiteY2" fmla="*/ 373224 h 755779"/>
              <a:gd name="connsiteX3" fmla="*/ 1660849 w 1660849"/>
              <a:gd name="connsiteY3" fmla="*/ 755779 h 755779"/>
              <a:gd name="connsiteX4" fmla="*/ 307910 w 1660849"/>
              <a:gd name="connsiteY4" fmla="*/ 746449 h 755779"/>
              <a:gd name="connsiteX5" fmla="*/ 0 w 1660849"/>
              <a:gd name="connsiteY5" fmla="*/ 270587 h 755779"/>
              <a:gd name="connsiteX6" fmla="*/ 111967 w 1660849"/>
              <a:gd name="connsiteY6" fmla="*/ 83975 h 755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60849" h="755779">
                <a:moveTo>
                  <a:pt x="111967" y="83975"/>
                </a:moveTo>
                <a:lnTo>
                  <a:pt x="951723" y="0"/>
                </a:lnTo>
                <a:lnTo>
                  <a:pt x="1642188" y="373224"/>
                </a:lnTo>
                <a:lnTo>
                  <a:pt x="1660849" y="755779"/>
                </a:lnTo>
                <a:lnTo>
                  <a:pt x="307910" y="746449"/>
                </a:lnTo>
                <a:lnTo>
                  <a:pt x="0" y="270587"/>
                </a:lnTo>
                <a:lnTo>
                  <a:pt x="111967" y="83975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Bad Script" panose="02000000000000000000" pitchFamily="2" charset="0"/>
              </a:rPr>
              <a:t>Moses, Aaron</a:t>
            </a:r>
            <a:endParaRPr lang="fr-BE" sz="1400" dirty="0">
              <a:latin typeface="Bad Script" panose="02000000000000000000" pitchFamily="2" charset="0"/>
            </a:endParaRPr>
          </a:p>
        </p:txBody>
      </p:sp>
      <p:sp>
        <p:nvSpPr>
          <p:cNvPr id="21" name="Nuage 20">
            <a:extLst>
              <a:ext uri="{FF2B5EF4-FFF2-40B4-BE49-F238E27FC236}">
                <a16:creationId xmlns:a16="http://schemas.microsoft.com/office/drawing/2014/main" id="{C0487AF6-3B70-B166-62DE-552A481AAD0A}"/>
              </a:ext>
            </a:extLst>
          </p:cNvPr>
          <p:cNvSpPr/>
          <p:nvPr/>
        </p:nvSpPr>
        <p:spPr>
          <a:xfrm>
            <a:off x="373224" y="1326750"/>
            <a:ext cx="8481528" cy="1057489"/>
          </a:xfrm>
          <a:prstGeom prst="cloud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2" name="Nuage 21">
            <a:extLst>
              <a:ext uri="{FF2B5EF4-FFF2-40B4-BE49-F238E27FC236}">
                <a16:creationId xmlns:a16="http://schemas.microsoft.com/office/drawing/2014/main" id="{3100B0E0-3D50-747A-51E7-9BF7CAE9A3F1}"/>
              </a:ext>
            </a:extLst>
          </p:cNvPr>
          <p:cNvSpPr/>
          <p:nvPr/>
        </p:nvSpPr>
        <p:spPr>
          <a:xfrm>
            <a:off x="653141" y="4637980"/>
            <a:ext cx="8481528" cy="1455861"/>
          </a:xfrm>
          <a:prstGeom prst="cloud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2"/>
          </p:nvPr>
        </p:nvSpPr>
        <p:spPr>
          <a:xfrm>
            <a:off x="373224" y="990616"/>
            <a:ext cx="8580625" cy="5622521"/>
          </a:xfrm>
        </p:spPr>
        <p:txBody>
          <a:bodyPr/>
          <a:lstStyle/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  <a:tabLst>
                <a:tab pos="989013" algn="l"/>
                <a:tab pos="3946525" algn="r"/>
                <a:tab pos="4124325" algn="l"/>
                <a:tab pos="7529513" algn="l"/>
              </a:tabLst>
            </a:pP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Num 3,23		</a:t>
            </a:r>
            <a:r>
              <a:rPr lang="he-IL" sz="160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מִשְׁפְּחֹת </a:t>
            </a:r>
            <a:r>
              <a:rPr lang="he-IL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הַגֵּרְשֻׁנִּי</a:t>
            </a:r>
            <a:r>
              <a:rPr lang="he-IL" sz="160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 אַחֲרֵי הַמִּשְׁכָּן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καὶ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οὗτοι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Γεδσὼν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ὀπίσω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τῆς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σκηνῆς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fr-BE" sz="16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  <a:tabLst>
                <a:tab pos="989013" algn="l"/>
                <a:tab pos="3946525" algn="r"/>
                <a:tab pos="4124325" algn="l"/>
                <a:tab pos="7529513" algn="l"/>
              </a:tabLst>
            </a:pP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6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sea = w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he-IL" sz="160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יַחֲנוּ</a:t>
            </a:r>
            <a:r>
              <a:rPr lang="he-IL" sz="1600" b="1" spc="3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 יָמָּה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l-GR" sz="1600" b="1" spc="4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παρὰ</a:t>
            </a:r>
            <a:r>
              <a:rPr lang="el-GR" sz="1600" b="1" spc="4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θάλασσαν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παρεμβαλοῦσιν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endParaRPr lang="fr-BE" sz="1600" dirty="0">
              <a:solidFill>
                <a:srgbClr val="C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800"/>
              </a:lnSpc>
              <a:spcBef>
                <a:spcPts val="1200"/>
              </a:spcBef>
              <a:buNone/>
              <a:tabLst>
                <a:tab pos="989013" algn="l"/>
                <a:tab pos="3946525" algn="r"/>
                <a:tab pos="4124325" algn="l"/>
                <a:tab pos="7529513" algn="l"/>
              </a:tabLst>
            </a:pP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Num 3,29	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BL Hebrew" panose="02000000000000000000" pitchFamily="2" charset="-79"/>
              </a:rPr>
              <a:t>	</a:t>
            </a:r>
            <a:r>
              <a:rPr lang="he-IL" sz="160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מִשְׁפְּחֹת </a:t>
            </a:r>
            <a:r>
              <a:rPr lang="he-IL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בְּנֵי־קְהָת</a:t>
            </a:r>
            <a:r>
              <a:rPr lang="he-IL" sz="160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 יַחֲנוּ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BL Hebrew" panose="02000000000000000000" pitchFamily="2" charset="-79"/>
              </a:rPr>
              <a:t>	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οἱ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δῆμοι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τῶν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υἱῶν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Καὰθ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παρεμβαλοῦσιν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fr-BE" sz="16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  <a:tabLst>
                <a:tab pos="989013" algn="l"/>
                <a:tab pos="3946525" algn="r"/>
                <a:tab pos="4124325" algn="l"/>
                <a:tab pos="7529513" algn="l"/>
              </a:tabLst>
            </a:pP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6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south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he-IL" sz="160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עַל יֶרֶךְ הַמִּשְׁכָּן </a:t>
            </a:r>
            <a:r>
              <a:rPr lang="he-IL" sz="1600" b="1" spc="3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תֵּימָנָה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ἐκ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πλαγίων τῆς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σκηνῆς</a:t>
            </a:r>
            <a:r>
              <a:rPr lang="el-GR" sz="1600" b="1" spc="4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600" b="1" spc="4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κατὰ</a:t>
            </a:r>
            <a:r>
              <a:rPr lang="el-GR" sz="1600" b="1" spc="4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λίβα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6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south</a:t>
            </a: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  <a:tabLst>
                <a:tab pos="989013" algn="l"/>
                <a:tab pos="3946525" algn="r"/>
                <a:tab pos="4124325" algn="l"/>
                <a:tab pos="7529513" algn="l"/>
              </a:tabLst>
            </a:pPr>
            <a:endParaRPr lang="fr-BE" sz="18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  <a:tabLst>
                <a:tab pos="989013" algn="l"/>
                <a:tab pos="3946525" algn="r"/>
                <a:tab pos="4124325" algn="l"/>
                <a:tab pos="7529513" algn="l"/>
              </a:tabLst>
            </a:pPr>
            <a:endParaRPr lang="en-GB" sz="18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  <a:tabLst>
                <a:tab pos="989013" algn="l"/>
                <a:tab pos="3946525" algn="r"/>
                <a:tab pos="4124325" algn="l"/>
                <a:tab pos="7529513" algn="l"/>
              </a:tabLst>
            </a:pPr>
            <a:endParaRPr lang="en-GB" sz="18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  <a:tabLst>
                <a:tab pos="989013" algn="l"/>
                <a:tab pos="3946525" algn="r"/>
                <a:tab pos="4124325" algn="l"/>
                <a:tab pos="7529513" algn="l"/>
              </a:tabLst>
            </a:pPr>
            <a:endParaRPr lang="en-GB" sz="1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  <a:tabLst>
                <a:tab pos="989013" algn="l"/>
                <a:tab pos="3946525" algn="r"/>
                <a:tab pos="4124325" algn="l"/>
                <a:tab pos="7529513" algn="l"/>
              </a:tabLst>
            </a:pPr>
            <a:endParaRPr lang="en-GB" sz="18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  <a:tabLst>
                <a:tab pos="989013" algn="l"/>
                <a:tab pos="3946525" algn="r"/>
                <a:tab pos="4124325" algn="l"/>
                <a:tab pos="7529513" algn="l"/>
              </a:tabLst>
            </a:pPr>
            <a:endParaRPr lang="en-GB" sz="16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  <a:tabLst>
                <a:tab pos="989013" algn="l"/>
                <a:tab pos="3946525" algn="r"/>
                <a:tab pos="4124325" algn="l"/>
                <a:tab pos="7529513" algn="l"/>
              </a:tabLst>
            </a:pPr>
            <a:endParaRPr lang="en-GB" sz="16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  <a:tabLst>
                <a:tab pos="989013" algn="l"/>
                <a:tab pos="3946525" algn="r"/>
                <a:tab pos="4124325" algn="l"/>
                <a:tab pos="7529513" algn="l"/>
              </a:tabLst>
            </a:pPr>
            <a:endParaRPr lang="en-GB" sz="16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  <a:tabLst>
                <a:tab pos="989013" algn="l"/>
                <a:tab pos="3946525" algn="r"/>
                <a:tab pos="4124325" algn="l"/>
                <a:tab pos="7529513" algn="l"/>
              </a:tabLst>
            </a:pPr>
            <a:endParaRPr lang="en-GB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  <a:tabLst>
                <a:tab pos="989013" algn="l"/>
                <a:tab pos="3946525" algn="r"/>
                <a:tab pos="4124325" algn="l"/>
                <a:tab pos="7529513" algn="l"/>
              </a:tabLst>
            </a:pP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Num 3,35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BL Hebrew" panose="02000000000000000000" pitchFamily="2" charset="-79"/>
              </a:rPr>
              <a:t>		</a:t>
            </a:r>
            <a:r>
              <a:rPr lang="he-IL" sz="160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וּנְשִׂיא </a:t>
            </a:r>
            <a:r>
              <a:rPr lang="he-IL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בֵֽית־אָב</a:t>
            </a:r>
            <a:r>
              <a:rPr lang="he-IL" sz="160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 </a:t>
            </a:r>
            <a:r>
              <a:rPr lang="he-IL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καὶ ὁ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ἄρχων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οἴκου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πατριῶς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fr-FR" sz="1600" dirty="0">
              <a:solidFill>
                <a:schemeClr val="accent1">
                  <a:lumMod val="50000"/>
                </a:schemeClr>
              </a:solidFill>
              <a:effectLst/>
              <a:latin typeface="SBL Greek" panose="020000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  <a:tabLst>
                <a:tab pos="989013" algn="l"/>
                <a:tab pos="3946525" algn="r"/>
                <a:tab pos="4124325" algn="l"/>
                <a:tab pos="7529513" algn="l"/>
              </a:tabLst>
            </a:pP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SBL Greek" panose="02000000000000000000" pitchFamily="2" charset="0"/>
                <a:ea typeface="Calibri" panose="020F0502020204030204" pitchFamily="34" charset="0"/>
              </a:rPr>
              <a:t>		</a:t>
            </a:r>
            <a:r>
              <a:rPr lang="he-IL" sz="160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 לְמִשְׁפְּחֹת מְרָרִי צוּרִיאֵל 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SBL Greek" panose="02000000000000000000" pitchFamily="2" charset="0"/>
                <a:ea typeface="Calibri" panose="020F0502020204030204" pitchFamily="34" charset="0"/>
              </a:rPr>
              <a:t>	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τοῦ δήμου τοῦ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Μεραρὶ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Σουριὴλ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fr-BE" sz="16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  <a:tabLst>
                <a:tab pos="989013" algn="l"/>
                <a:tab pos="3946525" algn="r"/>
                <a:tab pos="4124325" algn="l"/>
                <a:tab pos="7529513" algn="l"/>
              </a:tabLst>
            </a:pP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	</a:t>
            </a:r>
            <a:r>
              <a:rPr lang="he-IL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בֶּן־אֲבִיחָיִל</a:t>
            </a:r>
            <a:r>
              <a:rPr lang="he-IL" sz="160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 עַל יֶרֶךְ הַמִּשְׁכָּן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υἱὸς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Ἀβιχάιλ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ἐκ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πλαγίων τῆς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σκηνῆς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fr-BE" sz="16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  <a:tabLst>
                <a:tab pos="989013" algn="l"/>
                <a:tab pos="3946525" algn="r"/>
                <a:tab pos="4124325" algn="l"/>
                <a:tab pos="7529513" algn="l"/>
              </a:tabLst>
            </a:pP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6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north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he-IL" sz="160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יַחֲנוּ</a:t>
            </a:r>
            <a:r>
              <a:rPr lang="he-IL" sz="1600" b="1" spc="3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 צָפֹנָה</a:t>
            </a:r>
            <a:r>
              <a:rPr lang="fr-BE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παρεμβαλοῦσιν</a:t>
            </a:r>
            <a:r>
              <a:rPr lang="el-GR" sz="1600" b="1" spc="4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πρὸς </a:t>
            </a:r>
            <a:r>
              <a:rPr lang="el-GR" sz="1600" b="1" spc="4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βορρᾶν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6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north</a:t>
            </a:r>
            <a:endParaRPr lang="fr-BE" sz="16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800"/>
              </a:lnSpc>
              <a:spcBef>
                <a:spcPts val="1200"/>
              </a:spcBef>
              <a:buNone/>
              <a:tabLst>
                <a:tab pos="989013" algn="l"/>
                <a:tab pos="3946525" algn="r"/>
                <a:tab pos="4124325" algn="l"/>
                <a:tab pos="7529513" algn="l"/>
              </a:tabLst>
            </a:pP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Num 3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38		</a:t>
            </a:r>
            <a:r>
              <a:rPr lang="he-IL" sz="160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וְהַחֹנִים לִפְנֵי הַמִּשְׁכָּן </a:t>
            </a:r>
            <a:r>
              <a:rPr lang="he-IL" sz="1600" b="1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קֵדְמָה</a:t>
            </a:r>
            <a:r>
              <a:rPr lang="he-IL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καὶ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οἱ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παρεμβάλλοντες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[ - ]</a:t>
            </a:r>
            <a:endParaRPr lang="fr-BE" sz="16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  <a:tabLst>
                <a:tab pos="989013" algn="l"/>
                <a:tab pos="3946525" algn="r"/>
                <a:tab pos="4124325" algn="l"/>
                <a:tab pos="7529513" algn="l"/>
              </a:tabLst>
            </a:pP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	</a:t>
            </a:r>
            <a:r>
              <a:rPr lang="he-IL" sz="160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לִפְנֵי </a:t>
            </a:r>
            <a:r>
              <a:rPr lang="he-IL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אֹֽהֶל־מֹועֵד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κατὰ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πρόσωπον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τῆς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σκηνῆς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τοῦ μαρτυρίου</a:t>
            </a:r>
            <a:endParaRPr lang="fr-BE" sz="16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  <a:tabLst>
                <a:tab pos="989013" algn="l"/>
                <a:tab pos="3946525" algn="r"/>
                <a:tab pos="4124325" algn="l"/>
                <a:tab pos="7529513" algn="l"/>
              </a:tabLst>
            </a:pPr>
            <a:r>
              <a:rPr lang="en-GB" sz="16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6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east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he-IL" sz="1600" b="1" spc="3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מִזְרָחָה</a:t>
            </a:r>
            <a:r>
              <a:rPr lang="he-IL" sz="160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 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l-GR" sz="1600" b="1" spc="4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ἀπʼ</a:t>
            </a:r>
            <a:r>
              <a:rPr lang="el-GR" sz="1600" b="1" spc="4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600" b="1" spc="4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ἀνατολῆς</a:t>
            </a:r>
            <a:r>
              <a:rPr lang="el-GR" sz="1600" b="1" spc="4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1600" b="1" spc="4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6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east</a:t>
            </a: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  <a:tabLst>
                <a:tab pos="989013" algn="l"/>
                <a:tab pos="3946525" algn="r"/>
                <a:tab pos="4124325" algn="l"/>
                <a:tab pos="7529513" algn="l"/>
              </a:tabLst>
            </a:pPr>
            <a:r>
              <a:rPr lang="fr-F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		</a:t>
            </a:r>
            <a:r>
              <a:rPr lang="he-IL" sz="160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 מֹשֶׁה וְאַהֲרֹן וּבָנָיו 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Μωυσῆς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καὶ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Ἀαρὼν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καὶ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οἱ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6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υἱοὶ</a:t>
            </a:r>
            <a:r>
              <a:rPr lang="el-GR" sz="16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αὐτοῦ</a:t>
            </a:r>
            <a:r>
              <a:rPr lang="fr-BE" sz="1800" dirty="0">
                <a:solidFill>
                  <a:schemeClr val="tx1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endParaRPr lang="fr-BE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>
              <a:spcBef>
                <a:spcPts val="1200"/>
              </a:spcBef>
              <a:spcAft>
                <a:spcPts val="1200"/>
              </a:spcAft>
              <a:tabLst>
                <a:tab pos="3044825" algn="r"/>
                <a:tab pos="3317875" algn="l"/>
              </a:tabLst>
            </a:pPr>
            <a:endParaRPr lang="fr-BE" dirty="0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A6302DC-73BB-A612-16AE-D7ED53B2837E}"/>
              </a:ext>
            </a:extLst>
          </p:cNvPr>
          <p:cNvSpPr/>
          <p:nvPr/>
        </p:nvSpPr>
        <p:spPr>
          <a:xfrm>
            <a:off x="7930642" y="1296160"/>
            <a:ext cx="753034" cy="313765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west</a:t>
            </a:r>
            <a:endParaRPr lang="fr-BE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B86B7C8-543E-D9DD-AE86-F8497B9D89D6}"/>
              </a:ext>
            </a:extLst>
          </p:cNvPr>
          <p:cNvSpPr/>
          <p:nvPr/>
        </p:nvSpPr>
        <p:spPr>
          <a:xfrm>
            <a:off x="7873497" y="4875553"/>
            <a:ext cx="753034" cy="31376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north</a:t>
            </a:r>
            <a:endParaRPr lang="fr-BE" dirty="0"/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C9094014-47C2-2930-6B7A-D880825CF098}"/>
              </a:ext>
            </a:extLst>
          </p:cNvPr>
          <p:cNvSpPr/>
          <p:nvPr/>
        </p:nvSpPr>
        <p:spPr>
          <a:xfrm>
            <a:off x="7930642" y="1807539"/>
            <a:ext cx="753034" cy="313765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south</a:t>
            </a:r>
            <a:endParaRPr lang="fr-BE" dirty="0"/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DB1D0B16-9FFB-E875-5993-EB62FF5E747D}"/>
              </a:ext>
            </a:extLst>
          </p:cNvPr>
          <p:cNvSpPr/>
          <p:nvPr/>
        </p:nvSpPr>
        <p:spPr>
          <a:xfrm>
            <a:off x="1437458" y="5655181"/>
            <a:ext cx="645459" cy="313765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east</a:t>
            </a:r>
            <a:endParaRPr lang="fr-BE" dirty="0"/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2BDCFF21-6E50-637E-F5F9-15A583291C54}"/>
              </a:ext>
            </a:extLst>
          </p:cNvPr>
          <p:cNvSpPr/>
          <p:nvPr/>
        </p:nvSpPr>
        <p:spPr>
          <a:xfrm>
            <a:off x="1399448" y="1325487"/>
            <a:ext cx="753034" cy="313765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west</a:t>
            </a:r>
            <a:endParaRPr lang="fr-BE" dirty="0"/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9A2B291B-5C49-917D-5F1E-1D0BEF7AF6B9}"/>
              </a:ext>
            </a:extLst>
          </p:cNvPr>
          <p:cNvSpPr/>
          <p:nvPr/>
        </p:nvSpPr>
        <p:spPr>
          <a:xfrm>
            <a:off x="1389322" y="4879534"/>
            <a:ext cx="753034" cy="31376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north</a:t>
            </a:r>
            <a:endParaRPr lang="fr-BE" dirty="0"/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7FEC566A-4890-E7C8-984F-6B49753ABFC6}"/>
              </a:ext>
            </a:extLst>
          </p:cNvPr>
          <p:cNvSpPr/>
          <p:nvPr/>
        </p:nvSpPr>
        <p:spPr>
          <a:xfrm>
            <a:off x="1403127" y="1874520"/>
            <a:ext cx="753034" cy="313765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south</a:t>
            </a:r>
            <a:endParaRPr lang="fr-BE" dirty="0"/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B6EF3DE3-73B2-55A7-EE11-8EAD07E3659F}"/>
              </a:ext>
            </a:extLst>
          </p:cNvPr>
          <p:cNvSpPr/>
          <p:nvPr/>
        </p:nvSpPr>
        <p:spPr>
          <a:xfrm>
            <a:off x="7950098" y="5684200"/>
            <a:ext cx="645459" cy="313765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east</a:t>
            </a:r>
            <a:endParaRPr lang="fr-BE" dirty="0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13B0A023-EA98-016C-4994-63B036EC998F}"/>
              </a:ext>
            </a:extLst>
          </p:cNvPr>
          <p:cNvSpPr/>
          <p:nvPr/>
        </p:nvSpPr>
        <p:spPr>
          <a:xfrm>
            <a:off x="1326927" y="1227560"/>
            <a:ext cx="916735" cy="46969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30D3D105-9565-EBEF-8107-3410C220EFAB}"/>
              </a:ext>
            </a:extLst>
          </p:cNvPr>
          <p:cNvSpPr/>
          <p:nvPr/>
        </p:nvSpPr>
        <p:spPr>
          <a:xfrm>
            <a:off x="7840049" y="1212279"/>
            <a:ext cx="916735" cy="46969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187A5B2-2E0E-9148-1F7D-FBA8D956AFB0}"/>
              </a:ext>
            </a:extLst>
          </p:cNvPr>
          <p:cNvSpPr txBox="1"/>
          <p:nvPr/>
        </p:nvSpPr>
        <p:spPr>
          <a:xfrm>
            <a:off x="3433863" y="344286"/>
            <a:ext cx="5493409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800" i="1" dirty="0">
                <a:solidFill>
                  <a:srgbClr val="00214E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“The clans of the </a:t>
            </a:r>
            <a:r>
              <a:rPr lang="en-US" sz="1800" i="1" dirty="0" err="1">
                <a:solidFill>
                  <a:srgbClr val="00214E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Gershonites</a:t>
            </a:r>
            <a:r>
              <a:rPr lang="en-US" sz="1800" i="1" dirty="0">
                <a:solidFill>
                  <a:srgbClr val="00214E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were to camp behind the tabernacle on the </a:t>
            </a:r>
            <a:r>
              <a:rPr lang="en-US" sz="1800" b="1" i="1" dirty="0">
                <a:solidFill>
                  <a:srgbClr val="00214E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west</a:t>
            </a:r>
            <a:r>
              <a:rPr lang="en-US" sz="1800" i="1" dirty="0">
                <a:solidFill>
                  <a:srgbClr val="00214E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…” </a:t>
            </a:r>
            <a:endParaRPr lang="fr-BE" dirty="0">
              <a:solidFill>
                <a:srgbClr val="00214E"/>
              </a:solid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6050CBC-F5D1-B324-1C96-3E30EE92D861}"/>
              </a:ext>
            </a:extLst>
          </p:cNvPr>
          <p:cNvSpPr/>
          <p:nvPr/>
        </p:nvSpPr>
        <p:spPr>
          <a:xfrm>
            <a:off x="2352457" y="6138341"/>
            <a:ext cx="4432063" cy="729575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000" dirty="0"/>
              <a:t>Translation technique: </a:t>
            </a:r>
            <a:r>
              <a:rPr lang="fr-BE" sz="2000" dirty="0" err="1"/>
              <a:t>literality</a:t>
            </a:r>
            <a:endParaRPr lang="fr-BE" sz="2000" dirty="0"/>
          </a:p>
          <a:p>
            <a:pPr algn="ctr"/>
            <a:r>
              <a:rPr lang="fr-BE" sz="2000" dirty="0" err="1"/>
              <a:t>Egyptian</a:t>
            </a:r>
            <a:r>
              <a:rPr lang="fr-BE" sz="2000" dirty="0"/>
              <a:t> influence? no</a:t>
            </a:r>
          </a:p>
        </p:txBody>
      </p:sp>
    </p:spTree>
    <p:extLst>
      <p:ext uri="{BB962C8B-B14F-4D97-AF65-F5344CB8AC3E}">
        <p14:creationId xmlns:p14="http://schemas.microsoft.com/office/powerpoint/2010/main" val="410836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que 10" descr="Rose des vents avec un remplissage uni">
            <a:extLst>
              <a:ext uri="{FF2B5EF4-FFF2-40B4-BE49-F238E27FC236}">
                <a16:creationId xmlns:a16="http://schemas.microsoft.com/office/drawing/2014/main" id="{BA6F409C-020B-A3B3-3BB8-5E9C45C9A4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74327" y="3284837"/>
            <a:ext cx="3237278" cy="3237278"/>
          </a:xfrm>
          <a:prstGeom prst="rect">
            <a:avLst/>
          </a:prstGeom>
        </p:spPr>
      </p:pic>
      <p:sp>
        <p:nvSpPr>
          <p:cNvPr id="7" name="Espace réservé du texte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16146F3-FD6E-F4AD-DA3E-7688840640A4}"/>
              </a:ext>
            </a:extLst>
          </p:cNvPr>
          <p:cNvSpPr/>
          <p:nvPr/>
        </p:nvSpPr>
        <p:spPr>
          <a:xfrm>
            <a:off x="3343622" y="3204529"/>
            <a:ext cx="4633059" cy="211768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2"/>
          </p:nvPr>
        </p:nvSpPr>
        <p:spPr>
          <a:xfrm>
            <a:off x="359924" y="1118681"/>
            <a:ext cx="8418952" cy="5115432"/>
          </a:xfrm>
        </p:spPr>
        <p:txBody>
          <a:bodyPr/>
          <a:lstStyle/>
          <a:p>
            <a:pPr marL="0" indent="0" algn="just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719138" algn="l"/>
                <a:tab pos="2782888" algn="r"/>
                <a:tab pos="3044825" algn="l"/>
                <a:tab pos="6818313" algn="r"/>
                <a:tab pos="6994525" algn="l"/>
              </a:tabLst>
            </a:pPr>
            <a:r>
              <a:rPr lang="fr-BE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Num</a:t>
            </a:r>
            <a:r>
              <a:rPr lang="fr-BE" sz="1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10,5	</a:t>
            </a:r>
            <a:r>
              <a:rPr lang="he-IL" sz="180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וּתְקַעְתֶּם תְּרוּעָה </a:t>
            </a:r>
            <a:r>
              <a:rPr lang="fr-BE" sz="1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καὶ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σαλπιεῖτε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σημασίαν,</a:t>
            </a:r>
            <a:endParaRPr lang="fr-BE" sz="18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719138" algn="l"/>
                <a:tab pos="2782888" algn="r"/>
                <a:tab pos="3044825" algn="l"/>
                <a:tab pos="6818313" algn="r"/>
                <a:tab pos="6994525" algn="l"/>
              </a:tabLst>
            </a:pPr>
            <a:r>
              <a:rPr lang="fr-BE" sz="1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	</a:t>
            </a:r>
            <a:r>
              <a:rPr lang="he-IL" sz="180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וְנָסְעוּ הַמַּחֲנֹות הַחֹנִים</a:t>
            </a:r>
            <a:r>
              <a:rPr lang="fr-BE" sz="1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καὶ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ἐξαροῦσιν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αἱ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παρεμβολαὶ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αἱ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παρεμβάλλοῦσαι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fr-BE" sz="18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719138" algn="l"/>
                <a:tab pos="2782888" algn="r"/>
                <a:tab pos="3044825" algn="l"/>
                <a:tab pos="6818313" algn="r"/>
                <a:tab pos="6994525" algn="l"/>
              </a:tabLst>
            </a:pPr>
            <a:r>
              <a:rPr lang="fr-BE" sz="180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		</a:t>
            </a:r>
            <a:r>
              <a:rPr lang="he-IL" sz="1800" b="1" spc="3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קֵדְמָה</a:t>
            </a:r>
            <a:r>
              <a:rPr lang="fr-BE" sz="180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	</a:t>
            </a:r>
            <a:r>
              <a:rPr lang="el-GR" sz="1800" b="1" spc="4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ἀνατολάς</a:t>
            </a:r>
            <a:r>
              <a:rPr lang="fr-BE" sz="180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		</a:t>
            </a:r>
            <a:endParaRPr lang="fr-BE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719138" algn="l"/>
                <a:tab pos="2782888" algn="r"/>
                <a:tab pos="3044825" algn="l"/>
                <a:tab pos="6818313" algn="r"/>
                <a:tab pos="6994525" algn="l"/>
              </a:tabLst>
            </a:pPr>
            <a:r>
              <a:rPr lang="fr-BE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Num</a:t>
            </a:r>
            <a:r>
              <a:rPr lang="fr-BE" sz="1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10,6	</a:t>
            </a:r>
            <a:r>
              <a:rPr lang="he-IL" sz="180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וּתְקַעְתֶּם תְּרוּעָה שֵׁנִית </a:t>
            </a:r>
            <a:r>
              <a:rPr lang="fr-BE" sz="1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καὶ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σαλπιεῖτε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σημασίαν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δευτέραν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endParaRPr lang="fr-BE" sz="18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719138" algn="l"/>
                <a:tab pos="2782888" algn="r"/>
                <a:tab pos="3044825" algn="l"/>
                <a:tab pos="6818313" algn="r"/>
                <a:tab pos="6994525" algn="l"/>
              </a:tabLst>
            </a:pPr>
            <a:r>
              <a:rPr lang="fr-BE" sz="1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	</a:t>
            </a:r>
            <a:r>
              <a:rPr lang="he-IL" sz="180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וְנָסְעוּ הַמַּחֲנֹות הַחֹנִים </a:t>
            </a:r>
            <a:r>
              <a:rPr lang="fr-BE" sz="1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καὶ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ἐξαροῦσιν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αἱ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παρεμβολαὶ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αἱ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παρεμβάλλουσαι</a:t>
            </a:r>
            <a:endParaRPr lang="fr-BE" sz="1800" dirty="0">
              <a:solidFill>
                <a:schemeClr val="accent1">
                  <a:lumMod val="50000"/>
                </a:schemeClr>
              </a:solidFill>
              <a:effectLst/>
              <a:latin typeface="SBL Greek" panose="020000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719138" algn="l"/>
                <a:tab pos="2782888" algn="r"/>
                <a:tab pos="3044825" algn="l"/>
                <a:tab pos="6818313" algn="r"/>
                <a:tab pos="6994525" algn="l"/>
              </a:tabLst>
            </a:pPr>
            <a:r>
              <a:rPr lang="fr-BE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		</a:t>
            </a:r>
            <a:r>
              <a:rPr lang="he-IL" sz="1800" b="1" spc="3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תֵּימָנָה</a:t>
            </a:r>
            <a:r>
              <a:rPr lang="fr-BE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l-GR" sz="1800" b="1" spc="4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λίβα</a:t>
            </a:r>
            <a:endParaRPr lang="fr-BE" sz="1800" b="1" spc="40" dirty="0">
              <a:solidFill>
                <a:schemeClr val="accent1">
                  <a:lumMod val="50000"/>
                </a:schemeClr>
              </a:solidFill>
              <a:effectLst/>
              <a:latin typeface="SBL Greek" panose="020000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719138" algn="l"/>
                <a:tab pos="2782888" algn="r"/>
                <a:tab pos="3044825" algn="l"/>
                <a:tab pos="6818313" algn="r"/>
                <a:tab pos="6994525" algn="l"/>
              </a:tabLst>
            </a:pPr>
            <a:r>
              <a:rPr lang="fr-BE" sz="1800" b="1" spc="40" dirty="0">
                <a:solidFill>
                  <a:schemeClr val="accent1">
                    <a:lumMod val="50000"/>
                  </a:schemeClr>
                </a:solidFill>
                <a:latin typeface="SBL Greek" panose="02000000000000000000" pitchFamily="2" charset="0"/>
                <a:ea typeface="Calibri" panose="020F0502020204030204" pitchFamily="34" charset="0"/>
              </a:rPr>
              <a:t>			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[καὶ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σαλπιεῖτε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σημασίαν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τρίτην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endParaRPr lang="fr-BE" sz="1800" dirty="0">
              <a:solidFill>
                <a:schemeClr val="accent1">
                  <a:lumMod val="50000"/>
                </a:schemeClr>
              </a:solidFill>
              <a:effectLst/>
              <a:latin typeface="SBL Greek" panose="020000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719138" algn="l"/>
                <a:tab pos="2782888" algn="r"/>
                <a:tab pos="3044825" algn="l"/>
                <a:tab pos="6818313" algn="r"/>
                <a:tab pos="6994525" algn="l"/>
              </a:tabLst>
            </a:pPr>
            <a:r>
              <a:rPr lang="fr-BE" sz="1800" dirty="0">
                <a:solidFill>
                  <a:schemeClr val="accent1">
                    <a:lumMod val="50000"/>
                  </a:schemeClr>
                </a:solidFill>
                <a:latin typeface="SBL Greek" panose="02000000000000000000" pitchFamily="2" charset="0"/>
                <a:ea typeface="Calibri" panose="020F0502020204030204" pitchFamily="34" charset="0"/>
              </a:rPr>
              <a:t>			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καὶ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ἐξαροῦσιν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αἱ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παρεμβολαὶ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αἱ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παρεμβάλλουσαι</a:t>
            </a:r>
            <a:endParaRPr lang="fr-BE" sz="1800" dirty="0">
              <a:solidFill>
                <a:schemeClr val="accent1">
                  <a:lumMod val="50000"/>
                </a:schemeClr>
              </a:solidFill>
              <a:latin typeface="SBL Greek" panose="02000000000000000000" pitchFamily="2" charset="0"/>
              <a:ea typeface="Calibri" panose="020F0502020204030204" pitchFamily="34" charset="0"/>
            </a:endParaRPr>
          </a:p>
          <a:p>
            <a:pPr marL="0" indent="0" algn="just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1527175" algn="l"/>
                <a:tab pos="2782888" algn="r"/>
                <a:tab pos="3044825" algn="l"/>
                <a:tab pos="6818313" algn="r"/>
                <a:tab pos="6994525" algn="l"/>
              </a:tabLst>
            </a:pPr>
            <a:r>
              <a:rPr lang="fr-BE" sz="1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fr-BE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---</a:t>
            </a:r>
            <a:r>
              <a:rPr lang="fr-BE" sz="1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	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παρὰ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800" b="1" spc="4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θάλασσαν</a:t>
            </a:r>
            <a:r>
              <a:rPr lang="fr-BE" sz="1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	</a:t>
            </a:r>
            <a:endParaRPr lang="fr-BE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719138" algn="l"/>
                <a:tab pos="2782888" algn="r"/>
                <a:tab pos="3044825" algn="l"/>
                <a:tab pos="6818313" algn="r"/>
                <a:tab pos="6994525" algn="l"/>
              </a:tabLst>
            </a:pPr>
            <a:r>
              <a:rPr lang="fr-BE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			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καὶ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σαλπιεῖτε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σημασίαν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τετάρτην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endParaRPr lang="fr-BE" sz="18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719138" algn="l"/>
                <a:tab pos="2782888" algn="r"/>
                <a:tab pos="3044825" algn="l"/>
                <a:tab pos="6818313" algn="r"/>
                <a:tab pos="6994525" algn="l"/>
              </a:tabLst>
            </a:pPr>
            <a:r>
              <a:rPr lang="fr-BE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			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καὶ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ἐξαροῦσιν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αἱ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παρεμβολαὶ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αἱ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παρεμβάλλουσαι</a:t>
            </a:r>
            <a:endParaRPr lang="fr-BE" sz="18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1527175" algn="l"/>
                <a:tab pos="2782888" algn="r"/>
                <a:tab pos="3044825" algn="l"/>
                <a:tab pos="6818313" algn="r"/>
                <a:tab pos="6994525" algn="l"/>
              </a:tabLst>
            </a:pPr>
            <a:r>
              <a:rPr lang="fr-BE" sz="1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fr-BE" sz="1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---</a:t>
            </a:r>
            <a:r>
              <a:rPr lang="fr-BE" sz="1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	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πρὸς </a:t>
            </a:r>
            <a:r>
              <a:rPr lang="el-GR" sz="1800" b="1" spc="4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βορρᾶν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]</a:t>
            </a:r>
            <a:r>
              <a:rPr lang="fr-BE" sz="1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	</a:t>
            </a:r>
            <a:endParaRPr lang="fr-BE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719138" algn="l"/>
                <a:tab pos="2782888" algn="r"/>
                <a:tab pos="3044825" algn="l"/>
                <a:tab pos="6818313" algn="r"/>
                <a:tab pos="6994525" algn="l"/>
              </a:tabLst>
            </a:pPr>
            <a:r>
              <a:rPr lang="fr-BE" sz="1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	</a:t>
            </a:r>
            <a:r>
              <a:rPr lang="he-IL" sz="1800" dirty="0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תְּרוּעָה יִתְקְעוּ </a:t>
            </a:r>
            <a:r>
              <a:rPr lang="he-IL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לְמַסְעֵיהֶם</a:t>
            </a:r>
            <a:r>
              <a:rPr lang="fr-BE" sz="1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σημασίᾳ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σαλπιοῦσιν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ἐν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τῇ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ἐξάρσει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αὐτῶν</a:t>
            </a:r>
            <a:r>
              <a:rPr lang="el-GR" sz="1800" dirty="0">
                <a:solidFill>
                  <a:schemeClr val="accent1">
                    <a:lumMod val="50000"/>
                  </a:schemeClr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he-IL" sz="1800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fr-BE" sz="1800" kern="1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>
              <a:spcBef>
                <a:spcPts val="1200"/>
              </a:spcBef>
              <a:spcAft>
                <a:spcPts val="1200"/>
              </a:spcAft>
              <a:tabLst>
                <a:tab pos="3044825" algn="r"/>
                <a:tab pos="3317875" algn="l"/>
              </a:tabLst>
            </a:pPr>
            <a:endParaRPr lang="fr-BE" dirty="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9940FDE-7D10-BA69-D034-AD48D440C622}"/>
              </a:ext>
            </a:extLst>
          </p:cNvPr>
          <p:cNvSpPr/>
          <p:nvPr/>
        </p:nvSpPr>
        <p:spPr>
          <a:xfrm>
            <a:off x="5129261" y="3939959"/>
            <a:ext cx="753034" cy="313765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west</a:t>
            </a:r>
            <a:endParaRPr lang="fr-BE" dirty="0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81440DD-1F4B-CC9D-DACF-5F6F2C0B2CCB}"/>
              </a:ext>
            </a:extLst>
          </p:cNvPr>
          <p:cNvSpPr/>
          <p:nvPr/>
        </p:nvSpPr>
        <p:spPr>
          <a:xfrm>
            <a:off x="5114687" y="4972254"/>
            <a:ext cx="753034" cy="31376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north</a:t>
            </a:r>
            <a:endParaRPr lang="fr-BE" dirty="0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302D007-6A5D-0F57-3ED6-B3B6A1771ECA}"/>
              </a:ext>
            </a:extLst>
          </p:cNvPr>
          <p:cNvSpPr/>
          <p:nvPr/>
        </p:nvSpPr>
        <p:spPr>
          <a:xfrm>
            <a:off x="5114687" y="2820392"/>
            <a:ext cx="753034" cy="313765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south</a:t>
            </a:r>
            <a:endParaRPr lang="fr-BE" dirty="0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687CFF92-D89C-2AB2-36B4-6B68F3B178D2}"/>
              </a:ext>
            </a:extLst>
          </p:cNvPr>
          <p:cNvSpPr/>
          <p:nvPr/>
        </p:nvSpPr>
        <p:spPr>
          <a:xfrm>
            <a:off x="5157851" y="1821671"/>
            <a:ext cx="645459" cy="313765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east</a:t>
            </a:r>
            <a:endParaRPr lang="fr-BE" dirty="0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3B94611-BC18-DABA-220D-2F2C75DAF9BD}"/>
              </a:ext>
            </a:extLst>
          </p:cNvPr>
          <p:cNvSpPr/>
          <p:nvPr/>
        </p:nvSpPr>
        <p:spPr>
          <a:xfrm>
            <a:off x="1651850" y="2872495"/>
            <a:ext cx="753034" cy="313765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south</a:t>
            </a:r>
            <a:endParaRPr lang="fr-BE" dirty="0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73284D53-A065-20CB-0E44-D080A666C431}"/>
              </a:ext>
            </a:extLst>
          </p:cNvPr>
          <p:cNvSpPr/>
          <p:nvPr/>
        </p:nvSpPr>
        <p:spPr>
          <a:xfrm>
            <a:off x="1695014" y="1825134"/>
            <a:ext cx="645459" cy="313765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east</a:t>
            </a:r>
            <a:endParaRPr lang="fr-BE" dirty="0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3C794A4F-D578-8A1D-A004-50108FBF60AD}"/>
              </a:ext>
            </a:extLst>
          </p:cNvPr>
          <p:cNvSpPr/>
          <p:nvPr/>
        </p:nvSpPr>
        <p:spPr>
          <a:xfrm>
            <a:off x="5047410" y="3861993"/>
            <a:ext cx="916735" cy="46969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47C339-D35A-FCFC-6159-AB1CF375C007}"/>
              </a:ext>
            </a:extLst>
          </p:cNvPr>
          <p:cNvSpPr/>
          <p:nvPr/>
        </p:nvSpPr>
        <p:spPr>
          <a:xfrm>
            <a:off x="2259623" y="6023187"/>
            <a:ext cx="4432063" cy="729575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000" dirty="0"/>
              <a:t>Translation technique: </a:t>
            </a:r>
            <a:r>
              <a:rPr lang="fr-BE" sz="2000" dirty="0" err="1"/>
              <a:t>literality</a:t>
            </a:r>
            <a:endParaRPr lang="fr-BE" sz="2000" dirty="0"/>
          </a:p>
          <a:p>
            <a:pPr algn="ctr"/>
            <a:r>
              <a:rPr lang="fr-BE" sz="2000" dirty="0" err="1"/>
              <a:t>Egyptian</a:t>
            </a:r>
            <a:r>
              <a:rPr lang="fr-BE" sz="2000" dirty="0"/>
              <a:t> influence? no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A328B67-2510-3882-76C5-003A8D0039F9}"/>
              </a:ext>
            </a:extLst>
          </p:cNvPr>
          <p:cNvSpPr txBox="1"/>
          <p:nvPr/>
        </p:nvSpPr>
        <p:spPr>
          <a:xfrm>
            <a:off x="7976681" y="3792059"/>
            <a:ext cx="124966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trike="sngStrike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δυσμη</a:t>
            </a:r>
            <a:r>
              <a:rPr lang="el-GR" strike="sngStrik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́</a:t>
            </a:r>
          </a:p>
          <a:p>
            <a:pPr algn="ctr"/>
            <a:r>
              <a:rPr lang="el-GR" strike="sngStrike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ἑσπέρα</a:t>
            </a:r>
            <a:endParaRPr lang="el-GR" strike="sngStrike" dirty="0">
              <a:solidFill>
                <a:srgbClr val="002060"/>
              </a:solid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algn="r"/>
            <a:r>
              <a:rPr lang="el-GR" strike="sngStrike" dirty="0" err="1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ζόφος</a:t>
            </a:r>
            <a:r>
              <a:rPr lang="fr-BE" strike="sngStrike" dirty="0">
                <a:solidFill>
                  <a:srgbClr val="00206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...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BD16733-9343-49DC-9EB2-D2B7D91B81C3}"/>
              </a:ext>
            </a:extLst>
          </p:cNvPr>
          <p:cNvSpPr txBox="1"/>
          <p:nvPr/>
        </p:nvSpPr>
        <p:spPr>
          <a:xfrm>
            <a:off x="3424135" y="243191"/>
            <a:ext cx="5282119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8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“When you blow an alarm, the camps on the east side shall set out…”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43C89E17-F944-F954-6536-C07D932B38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8812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905821" y="1459153"/>
            <a:ext cx="7332358" cy="3978612"/>
          </a:xfrm>
        </p:spPr>
        <p:txBody>
          <a:bodyPr/>
          <a:lstStyle/>
          <a:p>
            <a:pPr>
              <a:tabLst>
                <a:tab pos="808038" algn="ctr"/>
                <a:tab pos="3044825" algn="ctr"/>
                <a:tab pos="7081838" algn="r"/>
              </a:tabLst>
            </a:pPr>
            <a:endParaRPr lang="fr-BE" sz="50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>
              <a:tabLst>
                <a:tab pos="808038" algn="ctr"/>
                <a:tab pos="3044825" algn="ctr"/>
                <a:tab pos="7081838" algn="r"/>
              </a:tabLst>
            </a:pPr>
            <a:r>
              <a:rPr lang="fr-BE" sz="5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</a:t>
            </a:r>
            <a:r>
              <a:rPr lang="he-IL" sz="5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יָ</a:t>
            </a:r>
            <a:r>
              <a:rPr lang="en-US" sz="5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ם	</a:t>
            </a:r>
            <a:r>
              <a:rPr lang="fr-BE" sz="5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Sea</a:t>
            </a:r>
            <a:r>
              <a:rPr lang="fr-BE" sz="5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	</a:t>
            </a:r>
            <a:r>
              <a:rPr lang="el-GR" sz="5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θάλασσα</a:t>
            </a:r>
            <a:endParaRPr lang="fr-BE" sz="50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algn="ctr"/>
            <a:endParaRPr lang="fr-BE" sz="50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pic>
        <p:nvPicPr>
          <p:cNvPr id="3" name="Graphique 2" descr="Vague contour">
            <a:extLst>
              <a:ext uri="{FF2B5EF4-FFF2-40B4-BE49-F238E27FC236}">
                <a16:creationId xmlns:a16="http://schemas.microsoft.com/office/drawing/2014/main" id="{538865E5-5D75-4A7F-B1C1-C20079BBBA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212667"/>
            <a:ext cx="4572000" cy="2458077"/>
          </a:xfrm>
          <a:prstGeom prst="rect">
            <a:avLst/>
          </a:prstGeom>
        </p:spPr>
      </p:pic>
      <p:pic>
        <p:nvPicPr>
          <p:cNvPr id="6" name="Graphique 5" descr="Vague contour">
            <a:extLst>
              <a:ext uri="{FF2B5EF4-FFF2-40B4-BE49-F238E27FC236}">
                <a16:creationId xmlns:a16="http://schemas.microsoft.com/office/drawing/2014/main" id="{705D192F-8C18-F23C-9A7A-26B8F32CCE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53972" y="3861881"/>
            <a:ext cx="2784207" cy="1931410"/>
          </a:xfrm>
          <a:prstGeom prst="rect">
            <a:avLst/>
          </a:prstGeom>
        </p:spPr>
      </p:pic>
      <p:pic>
        <p:nvPicPr>
          <p:cNvPr id="7" name="Graphique 6" descr="Vague contour">
            <a:extLst>
              <a:ext uri="{FF2B5EF4-FFF2-40B4-BE49-F238E27FC236}">
                <a16:creationId xmlns:a16="http://schemas.microsoft.com/office/drawing/2014/main" id="{40F5722A-AC20-9839-E162-1EF3D5F1B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06006" y="38918"/>
            <a:ext cx="1524003" cy="1524003"/>
          </a:xfrm>
          <a:prstGeom prst="rect">
            <a:avLst/>
          </a:prstGeom>
        </p:spPr>
      </p:pic>
      <p:pic>
        <p:nvPicPr>
          <p:cNvPr id="8" name="Graphique 7" descr="Vague contour">
            <a:extLst>
              <a:ext uri="{FF2B5EF4-FFF2-40B4-BE49-F238E27FC236}">
                <a16:creationId xmlns:a16="http://schemas.microsoft.com/office/drawing/2014/main" id="{09BC65FC-DA42-2A80-D89B-D469D3184B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77575" y="3239314"/>
            <a:ext cx="846559" cy="397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594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498A39BE-E9DD-A29D-3CFC-1D3BE9AFE5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92" t="2716" r="19034" b="29540"/>
          <a:stretch/>
        </p:blipFill>
        <p:spPr>
          <a:xfrm>
            <a:off x="4223386" y="2762667"/>
            <a:ext cx="4920378" cy="4082375"/>
          </a:xfrm>
          <a:prstGeom prst="rect">
            <a:avLst/>
          </a:pr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2"/>
          </p:nvPr>
        </p:nvSpPr>
        <p:spPr>
          <a:xfrm>
            <a:off x="355318" y="979659"/>
            <a:ext cx="6885687" cy="1695116"/>
          </a:xfrm>
          <a:solidFill>
            <a:srgbClr val="FFFFFF"/>
          </a:solidFill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2335213" algn="r"/>
                <a:tab pos="2422525" algn="l"/>
              </a:tabLst>
            </a:pPr>
            <a:r>
              <a:rPr lang="fr-BE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Red </a:t>
            </a:r>
            <a:r>
              <a:rPr lang="fr-BE" sz="1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Sea</a:t>
            </a:r>
            <a:r>
              <a:rPr lang="fr-BE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he-IL" sz="1600" dirty="0" err="1">
                <a:solidFill>
                  <a:srgbClr val="002060"/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יַם־סוּף</a:t>
            </a:r>
            <a:r>
              <a:rPr lang="fr-BE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l-GR" sz="16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θα</a:t>
            </a:r>
            <a:r>
              <a:rPr lang="fr-FR" sz="16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́</a:t>
            </a:r>
            <a:r>
              <a:rPr lang="el-GR" sz="1600" dirty="0" err="1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λασσα</a:t>
            </a:r>
            <a:r>
              <a:rPr lang="el-GR" sz="16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ε</a:t>
            </a:r>
            <a:r>
              <a:rPr lang="fr-FR" sz="16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̓</a:t>
            </a:r>
            <a:r>
              <a:rPr lang="el-GR" sz="1600" dirty="0" err="1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ρυθρα</a:t>
            </a:r>
            <a:r>
              <a:rPr lang="fr-FR" sz="16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́</a:t>
            </a:r>
            <a:endParaRPr lang="fr-BE" sz="16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  <a:tabLst>
                <a:tab pos="2335213" algn="r"/>
                <a:tab pos="2422525" algn="l"/>
              </a:tabLst>
            </a:pPr>
            <a:r>
              <a:rPr lang="fr-BE" sz="1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Mediterranean</a:t>
            </a:r>
            <a:r>
              <a:rPr lang="fr-BE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BE" sz="1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Sea</a:t>
            </a:r>
            <a:r>
              <a:rPr lang="fr-BE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he-IL" sz="1600" dirty="0" err="1">
                <a:solidFill>
                  <a:srgbClr val="002060"/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יָם־הגָּדוֹל</a:t>
            </a:r>
            <a:r>
              <a:rPr lang="he-IL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l-GR" sz="16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ἡ θάλασσα ἡ μεγάλη</a:t>
            </a:r>
            <a:endParaRPr lang="fr-BE" sz="16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2335213" algn="r"/>
                <a:tab pos="2422525" algn="l"/>
              </a:tabLst>
            </a:pPr>
            <a:r>
              <a:rPr lang="el-GR" sz="16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he-IL" sz="1600" dirty="0">
                <a:solidFill>
                  <a:srgbClr val="002060"/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יָם הָאַחֲרֹון</a:t>
            </a:r>
            <a:r>
              <a:rPr lang="el-GR" sz="16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	ἡ θάλασσα ἡ </a:t>
            </a:r>
            <a:r>
              <a:rPr lang="el-GR" sz="1600" dirty="0" err="1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ἐσχάτη</a:t>
            </a:r>
            <a:r>
              <a:rPr lang="el-GR" sz="16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– ἡ θάλασσα ἡ ἐπὶ </a:t>
            </a:r>
            <a:r>
              <a:rPr lang="el-GR" sz="1600" dirty="0" err="1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δυσμῶν</a:t>
            </a:r>
            <a:endParaRPr lang="fr-BE" sz="16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  <a:tabLst>
                <a:tab pos="2335213" algn="r"/>
                <a:tab pos="2422525" algn="l"/>
              </a:tabLst>
            </a:pPr>
            <a:r>
              <a:rPr lang="fr-BE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Dead </a:t>
            </a:r>
            <a:r>
              <a:rPr lang="fr-BE" sz="1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Sea</a:t>
            </a:r>
            <a:r>
              <a:rPr lang="fr-BE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he-IL" sz="1600" dirty="0" err="1">
                <a:solidFill>
                  <a:srgbClr val="002060"/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יָם־הַמֶּלַח</a:t>
            </a:r>
            <a:r>
              <a:rPr lang="fr-BE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l-GR" sz="16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ἡ θάλασσα ἡ </a:t>
            </a:r>
            <a:r>
              <a:rPr lang="el-GR" sz="1600" dirty="0" err="1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ἁλυκή</a:t>
            </a:r>
            <a:endParaRPr lang="fr-BE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2335213" algn="r"/>
                <a:tab pos="2422525" algn="l"/>
              </a:tabLst>
            </a:pPr>
            <a:r>
              <a:rPr lang="el-GR" sz="16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he-IL" sz="1600" dirty="0">
                <a:solidFill>
                  <a:srgbClr val="002060"/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יָם הָעֲרָבָה</a:t>
            </a:r>
            <a:r>
              <a:rPr lang="fr-BE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l-GR" sz="1600" dirty="0" err="1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θάλασσα</a:t>
            </a:r>
            <a:r>
              <a:rPr lang="el-GR" sz="16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600" dirty="0" err="1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Ἀραβά</a:t>
            </a:r>
            <a:endParaRPr lang="fr-BE" sz="1600" dirty="0">
              <a:solidFill>
                <a:srgbClr val="002060"/>
              </a:solidFill>
              <a:effectLst/>
              <a:latin typeface="SBL Greek" panose="020000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  <a:tabLst>
                <a:tab pos="2335213" algn="r"/>
                <a:tab pos="2422525" algn="l"/>
              </a:tabLst>
            </a:pPr>
            <a:r>
              <a:rPr lang="fr-BE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Lake of </a:t>
            </a:r>
            <a:r>
              <a:rPr lang="fr-BE" sz="1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Tiberias</a:t>
            </a:r>
            <a:r>
              <a:rPr lang="fr-BE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he-IL" sz="1600" dirty="0" err="1">
                <a:solidFill>
                  <a:srgbClr val="002060"/>
                </a:solidFill>
                <a:effectLst/>
                <a:latin typeface="SBL Hebrew" panose="02000000000000000000" pitchFamily="2" charset="-79"/>
                <a:ea typeface="Calibri" panose="020F0502020204030204" pitchFamily="34" charset="0"/>
                <a:cs typeface="SBL Hebrew" panose="02000000000000000000" pitchFamily="2" charset="-79"/>
              </a:rPr>
              <a:t>יָם־כִּנֶּרֶת</a:t>
            </a:r>
            <a:r>
              <a:rPr lang="fr-BE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l-GR" sz="1600" dirty="0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θάλασσα </a:t>
            </a:r>
            <a:r>
              <a:rPr lang="el-GR" sz="1600" dirty="0" err="1">
                <a:solidFill>
                  <a:srgbClr val="002060"/>
                </a:solidFill>
                <a:effectLst/>
                <a:latin typeface="SBL Greek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Χενέρεθ</a:t>
            </a:r>
            <a:endParaRPr lang="fr-BE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tabLst>
                <a:tab pos="2957513" algn="r"/>
                <a:tab pos="3228975" algn="l"/>
              </a:tabLst>
            </a:pPr>
            <a:endParaRPr lang="fr-BE" dirty="0"/>
          </a:p>
        </p:txBody>
      </p:sp>
      <p:pic>
        <p:nvPicPr>
          <p:cNvPr id="27" name="Graphique 26" descr="Rose des vents avec un remplissage uni">
            <a:extLst>
              <a:ext uri="{FF2B5EF4-FFF2-40B4-BE49-F238E27FC236}">
                <a16:creationId xmlns:a16="http://schemas.microsoft.com/office/drawing/2014/main" id="{15B5864B-A5F5-8424-B97C-EC546F6A14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50817" y="2285124"/>
            <a:ext cx="4316530" cy="431653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B2C1578-4769-4171-B7D8-DEA47806A3AB}"/>
              </a:ext>
            </a:extLst>
          </p:cNvPr>
          <p:cNvSpPr/>
          <p:nvPr/>
        </p:nvSpPr>
        <p:spPr>
          <a:xfrm>
            <a:off x="851735" y="4009205"/>
            <a:ext cx="1818259" cy="844810"/>
          </a:xfrm>
          <a:prstGeom prst="roundRect">
            <a:avLst/>
          </a:prstGeom>
          <a:solidFill>
            <a:srgbClr val="D6ED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B2E33A6-FEED-074E-1813-461E60867A76}"/>
              </a:ext>
            </a:extLst>
          </p:cNvPr>
          <p:cNvSpPr txBox="1"/>
          <p:nvPr/>
        </p:nvSpPr>
        <p:spPr>
          <a:xfrm>
            <a:off x="4168206" y="4737507"/>
            <a:ext cx="1299882" cy="369332"/>
          </a:xfrm>
          <a:prstGeom prst="rect">
            <a:avLst/>
          </a:prstGeom>
          <a:solidFill>
            <a:srgbClr val="CCFF66">
              <a:alpha val="50196"/>
            </a:srgb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r-BE" dirty="0"/>
              <a:t>Alexandria</a:t>
            </a: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AAAB936-BB7C-5AE7-A2E8-4C29EF6892F8}"/>
              </a:ext>
            </a:extLst>
          </p:cNvPr>
          <p:cNvCxnSpPr>
            <a:cxnSpLocks/>
          </p:cNvCxnSpPr>
          <p:nvPr/>
        </p:nvCxnSpPr>
        <p:spPr>
          <a:xfrm flipH="1" flipV="1">
            <a:off x="4410254" y="4442492"/>
            <a:ext cx="170329" cy="29501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phique 9" descr="Scène de crépuscule avec un remplissage uni">
            <a:extLst>
              <a:ext uri="{FF2B5EF4-FFF2-40B4-BE49-F238E27FC236}">
                <a16:creationId xmlns:a16="http://schemas.microsoft.com/office/drawing/2014/main" id="{7B0795EB-73E0-8CE1-6301-7D4B6DDF48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8916" y="3936623"/>
            <a:ext cx="914400" cy="914400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C74EF65E-B06E-AA70-BDCD-489B2A0C80AB}"/>
              </a:ext>
            </a:extLst>
          </p:cNvPr>
          <p:cNvSpPr/>
          <p:nvPr/>
        </p:nvSpPr>
        <p:spPr>
          <a:xfrm rot="831134">
            <a:off x="7854101" y="4201543"/>
            <a:ext cx="458686" cy="2314493"/>
          </a:xfrm>
          <a:prstGeom prst="ellipse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56E41D4C-98B3-6566-A5E7-2F9D551B8AFE}"/>
              </a:ext>
            </a:extLst>
          </p:cNvPr>
          <p:cNvCxnSpPr>
            <a:cxnSpLocks/>
          </p:cNvCxnSpPr>
          <p:nvPr/>
        </p:nvCxnSpPr>
        <p:spPr>
          <a:xfrm flipH="1">
            <a:off x="1971641" y="4432733"/>
            <a:ext cx="486058" cy="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01EE3F1D-1ED8-6577-BD68-CFF46E2B570E}"/>
              </a:ext>
            </a:extLst>
          </p:cNvPr>
          <p:cNvSpPr txBox="1"/>
          <p:nvPr/>
        </p:nvSpPr>
        <p:spPr>
          <a:xfrm rot="3755957">
            <a:off x="5610281" y="6118550"/>
            <a:ext cx="1029140" cy="369332"/>
          </a:xfrm>
          <a:prstGeom prst="rect">
            <a:avLst/>
          </a:prstGeom>
          <a:solidFill>
            <a:srgbClr val="FFFFFF">
              <a:alpha val="70000"/>
            </a:srgbClr>
          </a:solidFill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C00000"/>
                </a:solidFill>
              </a:rPr>
              <a:t>Red </a:t>
            </a:r>
            <a:r>
              <a:rPr lang="fr-BE" dirty="0" err="1">
                <a:solidFill>
                  <a:srgbClr val="C00000"/>
                </a:solidFill>
              </a:rPr>
              <a:t>Sea</a:t>
            </a:r>
            <a:endParaRPr lang="fr-BE" dirty="0">
              <a:solidFill>
                <a:srgbClr val="C0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F445315-07A7-F129-9F80-CBBC06AB75FA}"/>
              </a:ext>
            </a:extLst>
          </p:cNvPr>
          <p:cNvSpPr txBox="1"/>
          <p:nvPr/>
        </p:nvSpPr>
        <p:spPr>
          <a:xfrm rot="17186063">
            <a:off x="7525123" y="5144844"/>
            <a:ext cx="1118682" cy="369332"/>
          </a:xfrm>
          <a:prstGeom prst="rect">
            <a:avLst/>
          </a:prstGeom>
          <a:solidFill>
            <a:srgbClr val="FFFF00">
              <a:alpha val="69804"/>
            </a:srgbClr>
          </a:solidFill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0070C0"/>
                </a:solidFill>
              </a:rPr>
              <a:t>Araba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EEC73C7-D12B-A524-D0AD-8B5C9A42AF2F}"/>
              </a:ext>
            </a:extLst>
          </p:cNvPr>
          <p:cNvSpPr txBox="1"/>
          <p:nvPr/>
        </p:nvSpPr>
        <p:spPr>
          <a:xfrm>
            <a:off x="4410254" y="3713567"/>
            <a:ext cx="2088429" cy="369332"/>
          </a:xfrm>
          <a:prstGeom prst="rect">
            <a:avLst/>
          </a:prstGeom>
          <a:solidFill>
            <a:srgbClr val="FFFFFF">
              <a:alpha val="7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err="1">
                <a:solidFill>
                  <a:srgbClr val="C00000"/>
                </a:solidFill>
              </a:rPr>
              <a:t>Mediterranean</a:t>
            </a:r>
            <a:r>
              <a:rPr lang="fr-BE" dirty="0">
                <a:solidFill>
                  <a:srgbClr val="C00000"/>
                </a:solidFill>
              </a:rPr>
              <a:t> </a:t>
            </a:r>
            <a:r>
              <a:rPr lang="fr-BE" dirty="0" err="1">
                <a:solidFill>
                  <a:srgbClr val="C00000"/>
                </a:solidFill>
              </a:rPr>
              <a:t>Sea</a:t>
            </a:r>
            <a:endParaRPr lang="fr-BE" dirty="0">
              <a:solidFill>
                <a:srgbClr val="C00000"/>
              </a:solidFill>
            </a:endParaRPr>
          </a:p>
        </p:txBody>
      </p:sp>
      <p:sp>
        <p:nvSpPr>
          <p:cNvPr id="26" name="Triangle isocèle 25">
            <a:extLst>
              <a:ext uri="{FF2B5EF4-FFF2-40B4-BE49-F238E27FC236}">
                <a16:creationId xmlns:a16="http://schemas.microsoft.com/office/drawing/2014/main" id="{64C88AB2-C695-9AC1-7033-5452D42DD7A8}"/>
              </a:ext>
            </a:extLst>
          </p:cNvPr>
          <p:cNvSpPr/>
          <p:nvPr/>
        </p:nvSpPr>
        <p:spPr>
          <a:xfrm>
            <a:off x="4359578" y="2762666"/>
            <a:ext cx="2897261" cy="950901"/>
          </a:xfrm>
          <a:prstGeom prst="triangle">
            <a:avLst>
              <a:gd name="adj" fmla="val 100000"/>
            </a:avLst>
          </a:prstGeom>
          <a:gradFill>
            <a:gsLst>
              <a:gs pos="64886">
                <a:srgbClr val="57C8F4"/>
              </a:gs>
              <a:gs pos="43000">
                <a:srgbClr val="55C6F3"/>
              </a:gs>
              <a:gs pos="0">
                <a:srgbClr val="77D7F8"/>
              </a:gs>
              <a:gs pos="62000">
                <a:srgbClr val="56C6F3"/>
              </a:gs>
              <a:gs pos="83000">
                <a:srgbClr val="54C4F2"/>
              </a:gs>
              <a:gs pos="100000">
                <a:srgbClr val="59C7F6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033F7DA-0A98-2F9E-2123-0B671B59961C}"/>
              </a:ext>
            </a:extLst>
          </p:cNvPr>
          <p:cNvSpPr txBox="1"/>
          <p:nvPr/>
        </p:nvSpPr>
        <p:spPr>
          <a:xfrm>
            <a:off x="6511464" y="3009306"/>
            <a:ext cx="1713889" cy="369332"/>
          </a:xfrm>
          <a:prstGeom prst="rect">
            <a:avLst/>
          </a:prstGeom>
          <a:solidFill>
            <a:srgbClr val="FFFFFF">
              <a:alpha val="7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>
                <a:solidFill>
                  <a:srgbClr val="C00000"/>
                </a:solidFill>
              </a:rPr>
              <a:t>Lake of </a:t>
            </a:r>
            <a:r>
              <a:rPr lang="fr-BE" dirty="0" err="1">
                <a:solidFill>
                  <a:srgbClr val="C00000"/>
                </a:solidFill>
              </a:rPr>
              <a:t>Tiberias</a:t>
            </a:r>
            <a:endParaRPr lang="fr-BE" dirty="0">
              <a:solidFill>
                <a:srgbClr val="C0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5BF37CA-B1BC-59A4-E93C-1E10D58173AC}"/>
              </a:ext>
            </a:extLst>
          </p:cNvPr>
          <p:cNvSpPr txBox="1"/>
          <p:nvPr/>
        </p:nvSpPr>
        <p:spPr>
          <a:xfrm>
            <a:off x="6937133" y="4121236"/>
            <a:ext cx="1146311" cy="369332"/>
          </a:xfrm>
          <a:prstGeom prst="rect">
            <a:avLst/>
          </a:prstGeom>
          <a:solidFill>
            <a:srgbClr val="FFFFFF">
              <a:alpha val="7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>
                <a:solidFill>
                  <a:srgbClr val="C00000"/>
                </a:solidFill>
              </a:rPr>
              <a:t>Dead </a:t>
            </a:r>
            <a:r>
              <a:rPr lang="fr-BE" dirty="0" err="1">
                <a:solidFill>
                  <a:srgbClr val="C00000"/>
                </a:solidFill>
              </a:rPr>
              <a:t>Sea</a:t>
            </a:r>
            <a:endParaRPr lang="fr-BE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911543"/>
      </p:ext>
    </p:extLst>
  </p:cSld>
  <p:clrMapOvr>
    <a:masterClrMapping/>
  </p:clrMapOvr>
</p:sld>
</file>

<file path=ppt/theme/theme1.xml><?xml version="1.0" encoding="utf-8"?>
<a:theme xmlns:a="http://schemas.openxmlformats.org/drawingml/2006/main" name="17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6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8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9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0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4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5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D005A84A71CA46A752B9E7D2113FC3" ma:contentTypeVersion="12" ma:contentTypeDescription="Crée un document." ma:contentTypeScope="" ma:versionID="d245e1b19922b1911b9587c87f6ccd42">
  <xsd:schema xmlns:xsd="http://www.w3.org/2001/XMLSchema" xmlns:xs="http://www.w3.org/2001/XMLSchema" xmlns:p="http://schemas.microsoft.com/office/2006/metadata/properties" xmlns:ns2="ad6c3520-9553-4375-bd4f-869510dbcadf" xmlns:ns3="f6daea01-5d4e-4de0-97b1-f408d1be7207" targetNamespace="http://schemas.microsoft.com/office/2006/metadata/properties" ma:root="true" ma:fieldsID="cd68477ecc629aab2dfc89eb364c8434" ns2:_="" ns3:_="">
    <xsd:import namespace="ad6c3520-9553-4375-bd4f-869510dbcadf"/>
    <xsd:import namespace="f6daea01-5d4e-4de0-97b1-f408d1be72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6c3520-9553-4375-bd4f-869510dbca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alises d’images" ma:readOnly="false" ma:fieldId="{5cf76f15-5ced-4ddc-b409-7134ff3c332f}" ma:taxonomyMulti="true" ma:sspId="6e87909b-6f91-4c34-a78b-ec0d666c48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daea01-5d4e-4de0-97b1-f408d1be720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89ef1948-db9a-4eda-b2d1-872be9263738}" ma:internalName="TaxCatchAll" ma:showField="CatchAllData" ma:web="f6daea01-5d4e-4de0-97b1-f408d1be72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d6c3520-9553-4375-bd4f-869510dbcadf">
      <Terms xmlns="http://schemas.microsoft.com/office/infopath/2007/PartnerControls"/>
    </lcf76f155ced4ddcb4097134ff3c332f>
    <TaxCatchAll xmlns="f6daea01-5d4e-4de0-97b1-f408d1be7207" xsi:nil="true"/>
  </documentManagement>
</p:properties>
</file>

<file path=customXml/itemProps1.xml><?xml version="1.0" encoding="utf-8"?>
<ds:datastoreItem xmlns:ds="http://schemas.openxmlformats.org/officeDocument/2006/customXml" ds:itemID="{47318C0E-44BF-4C0F-AACD-B269828F19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6c3520-9553-4375-bd4f-869510dbcadf"/>
    <ds:schemaRef ds:uri="f6daea01-5d4e-4de0-97b1-f408d1be72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3CB8D30-5B88-4588-AC9F-7186B95133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A19CB3-9323-4D94-9BBA-9AB7DFCA9437}">
  <ds:schemaRefs>
    <ds:schemaRef ds:uri="http://schemas.microsoft.com/office/2006/metadata/properties"/>
    <ds:schemaRef ds:uri="http://schemas.microsoft.com/office/infopath/2007/PartnerControls"/>
    <ds:schemaRef ds:uri="ad6c3520-9553-4375-bd4f-869510dbcadf"/>
    <ds:schemaRef ds:uri="f6daea01-5d4e-4de0-97b1-f408d1be720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1781</Words>
  <Application>Microsoft Office PowerPoint</Application>
  <PresentationFormat>Affichage à l'écran (4:3)</PresentationFormat>
  <Paragraphs>241</Paragraphs>
  <Slides>23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17</vt:i4>
      </vt:variant>
      <vt:variant>
        <vt:lpstr>Titres des diapositives</vt:lpstr>
      </vt:variant>
      <vt:variant>
        <vt:i4>23</vt:i4>
      </vt:variant>
    </vt:vector>
  </HeadingPairs>
  <TitlesOfParts>
    <vt:vector size="47" baseType="lpstr">
      <vt:lpstr>Arial</vt:lpstr>
      <vt:lpstr>Bad Script</vt:lpstr>
      <vt:lpstr>Calibri</vt:lpstr>
      <vt:lpstr>SBL BibLit</vt:lpstr>
      <vt:lpstr>SBL Greek</vt:lpstr>
      <vt:lpstr>SBL Hebrew</vt:lpstr>
      <vt:lpstr>Times New Roman</vt:lpstr>
      <vt:lpstr>17_Conception personnalisée</vt:lpstr>
      <vt:lpstr>Conception personnalisée</vt:lpstr>
      <vt:lpstr>1_Conception personnalisée</vt:lpstr>
      <vt:lpstr>2_Conception personnalisée</vt:lpstr>
      <vt:lpstr>3_Conception personnalisée</vt:lpstr>
      <vt:lpstr>4_Conception personnalisée</vt:lpstr>
      <vt:lpstr>5_Conception personnalisée</vt:lpstr>
      <vt:lpstr>6_Conception personnalisée</vt:lpstr>
      <vt:lpstr>15_Conception personnalisée</vt:lpstr>
      <vt:lpstr>16_Conception personnalisée</vt:lpstr>
      <vt:lpstr>8_Conception personnalisée</vt:lpstr>
      <vt:lpstr>9_Conception personnalisée</vt:lpstr>
      <vt:lpstr>11_Conception personnalisée</vt:lpstr>
      <vt:lpstr>10_Conception personnalisée</vt:lpstr>
      <vt:lpstr>12_Conception personnalisée</vt:lpstr>
      <vt:lpstr>13_Conception personnalisée</vt:lpstr>
      <vt:lpstr>14_Conception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Université Catholique de Louvain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Mélissa Nyamabu</dc:creator>
  <cp:lastModifiedBy>simon naveau</cp:lastModifiedBy>
  <cp:revision>79</cp:revision>
  <dcterms:created xsi:type="dcterms:W3CDTF">2018-06-29T12:50:19Z</dcterms:created>
  <dcterms:modified xsi:type="dcterms:W3CDTF">2024-06-18T19:58:30Z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0x010100E0D005A84A71CA46A752B9E7D2113FC3</vt:lpwstr>
  </property>
</Properties>
</file>