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89" r:id="rId4"/>
    <p:sldId id="288" r:id="rId5"/>
    <p:sldId id="310" r:id="rId6"/>
    <p:sldId id="268" r:id="rId7"/>
    <p:sldId id="290" r:id="rId8"/>
    <p:sldId id="270" r:id="rId9"/>
    <p:sldId id="291" r:id="rId10"/>
    <p:sldId id="266" r:id="rId11"/>
    <p:sldId id="311" r:id="rId12"/>
    <p:sldId id="285" r:id="rId13"/>
    <p:sldId id="286" r:id="rId14"/>
    <p:sldId id="271" r:id="rId15"/>
    <p:sldId id="295" r:id="rId16"/>
    <p:sldId id="278" r:id="rId17"/>
    <p:sldId id="279" r:id="rId18"/>
    <p:sldId id="299" r:id="rId19"/>
    <p:sldId id="301" r:id="rId20"/>
    <p:sldId id="298" r:id="rId21"/>
    <p:sldId id="297" r:id="rId22"/>
    <p:sldId id="280" r:id="rId23"/>
    <p:sldId id="281" r:id="rId24"/>
    <p:sldId id="313" r:id="rId25"/>
    <p:sldId id="274" r:id="rId26"/>
    <p:sldId id="312" r:id="rId27"/>
    <p:sldId id="304" r:id="rId28"/>
    <p:sldId id="303" r:id="rId29"/>
    <p:sldId id="296" r:id="rId30"/>
    <p:sldId id="307" r:id="rId31"/>
    <p:sldId id="305" r:id="rId32"/>
    <p:sldId id="273" r:id="rId33"/>
    <p:sldId id="275" r:id="rId34"/>
    <p:sldId id="314" r:id="rId35"/>
    <p:sldId id="308" r:id="rId36"/>
    <p:sldId id="258" r:id="rId37"/>
    <p:sldId id="276" r:id="rId38"/>
    <p:sldId id="292" r:id="rId39"/>
    <p:sldId id="29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116" d="100"/>
          <a:sy n="116" d="100"/>
        </p:scale>
        <p:origin x="2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12/8/2015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12/8/2015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12/8/2015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12/8/2015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6F077B-A50F-4D64-8574-E2D6A98A5553}" type="datetimeFigureOut">
              <a:rPr lang="en-US" dirty="0"/>
              <a:t>12/8/2015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12/8/2015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12/8/2015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12/8/2015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12/8/2015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smtClean="0"/>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12/8/2015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5B747F8-9654-4282-85D2-65F41AAE7A75}" type="datetimeFigureOut">
              <a:rPr lang="en-US" dirty="0"/>
              <a:t>12/8/2015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12/8/2015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‹N°›</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8.xml"/><Relationship Id="rId4" Type="http://schemas.openxmlformats.org/officeDocument/2006/relationships/image" Target="../media/image2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hyperlink" Target="http://www.rheinische-geschichte.lvr.de/persoenlichkeiten/P/Seiten/AlfredPhilippson.aspx"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pPr algn="ctr"/>
            <a:r>
              <a:rPr lang="fr-BE" sz="7200" b="1" cap="small" dirty="0" smtClean="0"/>
              <a:t>Une dynastie hors du commun: les Philippson</a:t>
            </a:r>
            <a:endParaRPr lang="fr-BE" sz="7200" cap="small" dirty="0"/>
          </a:p>
        </p:txBody>
      </p:sp>
      <p:sp>
        <p:nvSpPr>
          <p:cNvPr id="3" name="Sous-titre 2"/>
          <p:cNvSpPr>
            <a:spLocks noGrp="1"/>
          </p:cNvSpPr>
          <p:nvPr>
            <p:ph type="subTitle" idx="1"/>
          </p:nvPr>
        </p:nvSpPr>
        <p:spPr/>
        <p:txBody>
          <a:bodyPr>
            <a:noAutofit/>
          </a:bodyPr>
          <a:lstStyle/>
          <a:p>
            <a:pPr algn="ctr"/>
            <a:r>
              <a:rPr lang="fr-BE" sz="3200" dirty="0" smtClean="0"/>
              <a:t>Geneviève </a:t>
            </a:r>
            <a:r>
              <a:rPr lang="fr-BE" sz="3200" dirty="0" err="1" smtClean="0"/>
              <a:t>Warland</a:t>
            </a:r>
            <a:endParaRPr lang="fr-BE" sz="3200" dirty="0" smtClean="0"/>
          </a:p>
          <a:p>
            <a:pPr algn="ctr"/>
            <a:r>
              <a:rPr lang="fr-BE" sz="3200" dirty="0" smtClean="0"/>
              <a:t>Université catholique de Louvain</a:t>
            </a:r>
            <a:endParaRPr lang="fr-BE" sz="3200" dirty="0"/>
          </a:p>
        </p:txBody>
      </p:sp>
    </p:spTree>
    <p:extLst>
      <p:ext uri="{BB962C8B-B14F-4D97-AF65-F5344CB8AC3E}">
        <p14:creationId xmlns:p14="http://schemas.microsoft.com/office/powerpoint/2010/main" val="1724613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‘Aller de l’avant’ </a:t>
            </a:r>
            <a:br>
              <a:rPr lang="fr-BE" dirty="0" smtClean="0"/>
            </a:br>
            <a:r>
              <a:rPr lang="fr-BE" dirty="0" smtClean="0"/>
              <a:t>et son pays comme patrie</a:t>
            </a:r>
            <a:endParaRPr lang="fr-BE" dirty="0"/>
          </a:p>
        </p:txBody>
      </p:sp>
      <p:sp>
        <p:nvSpPr>
          <p:cNvPr id="3" name="Espace réservé du contenu 2"/>
          <p:cNvSpPr>
            <a:spLocks noGrp="1"/>
          </p:cNvSpPr>
          <p:nvPr>
            <p:ph idx="1"/>
          </p:nvPr>
        </p:nvSpPr>
        <p:spPr/>
        <p:txBody>
          <a:bodyPr>
            <a:normAutofit lnSpcReduction="10000"/>
          </a:bodyPr>
          <a:lstStyle/>
          <a:p>
            <a:pPr>
              <a:buFont typeface="Wingdings" panose="05000000000000000000" pitchFamily="2" charset="2"/>
              <a:buChar char="§"/>
            </a:pPr>
            <a:r>
              <a:rPr lang="fr-BE" dirty="0" smtClean="0"/>
              <a:t> </a:t>
            </a:r>
            <a:r>
              <a:rPr lang="fr-BE" sz="2400" dirty="0" smtClean="0"/>
              <a:t>« </a:t>
            </a:r>
            <a:r>
              <a:rPr lang="fr-BE" sz="2400" dirty="0" err="1" smtClean="0"/>
              <a:t>ich</a:t>
            </a:r>
            <a:r>
              <a:rPr lang="fr-BE" sz="2400" dirty="0" smtClean="0"/>
              <a:t> </a:t>
            </a:r>
            <a:r>
              <a:rPr lang="fr-BE" sz="2400" dirty="0" err="1" smtClean="0"/>
              <a:t>sag’es</a:t>
            </a:r>
            <a:r>
              <a:rPr lang="fr-BE" sz="2400" dirty="0" smtClean="0"/>
              <a:t> </a:t>
            </a:r>
            <a:r>
              <a:rPr lang="fr-BE" sz="2400" dirty="0" err="1" smtClean="0"/>
              <a:t>heut</a:t>
            </a:r>
            <a:r>
              <a:rPr lang="fr-BE" sz="2400" dirty="0" smtClean="0"/>
              <a:t>, </a:t>
            </a:r>
            <a:r>
              <a:rPr lang="fr-BE" sz="2400" dirty="0" err="1" smtClean="0"/>
              <a:t>ich</a:t>
            </a:r>
            <a:r>
              <a:rPr lang="fr-BE" sz="2400" dirty="0" smtClean="0"/>
              <a:t> </a:t>
            </a:r>
            <a:r>
              <a:rPr lang="fr-BE" sz="2400" dirty="0" err="1" smtClean="0"/>
              <a:t>sag</a:t>
            </a:r>
            <a:r>
              <a:rPr lang="fr-BE" sz="2400" dirty="0" smtClean="0"/>
              <a:t> es </a:t>
            </a:r>
            <a:r>
              <a:rPr lang="fr-BE" sz="2400" dirty="0" err="1" smtClean="0"/>
              <a:t>morgen</a:t>
            </a:r>
            <a:endParaRPr lang="fr-BE" sz="2400" dirty="0" smtClean="0"/>
          </a:p>
          <a:p>
            <a:r>
              <a:rPr lang="fr-BE" sz="2400" dirty="0" err="1" smtClean="0"/>
              <a:t>Nicht</a:t>
            </a:r>
            <a:r>
              <a:rPr lang="fr-BE" sz="2400" dirty="0" smtClean="0"/>
              <a:t> </a:t>
            </a:r>
            <a:r>
              <a:rPr lang="fr-BE" sz="2400" dirty="0" err="1" smtClean="0"/>
              <a:t>das</a:t>
            </a:r>
            <a:r>
              <a:rPr lang="fr-BE" sz="2400" dirty="0" smtClean="0"/>
              <a:t> </a:t>
            </a:r>
            <a:r>
              <a:rPr lang="fr-BE" sz="2400" dirty="0" err="1" smtClean="0"/>
              <a:t>Erreichen</a:t>
            </a:r>
            <a:r>
              <a:rPr lang="fr-BE" sz="2400" dirty="0" smtClean="0"/>
              <a:t> </a:t>
            </a:r>
            <a:r>
              <a:rPr lang="fr-BE" sz="2400" dirty="0" err="1" smtClean="0"/>
              <a:t>sei</a:t>
            </a:r>
            <a:r>
              <a:rPr lang="fr-BE" sz="2400" dirty="0" smtClean="0"/>
              <a:t> </a:t>
            </a:r>
            <a:r>
              <a:rPr lang="fr-BE" sz="2400" dirty="0" err="1" smtClean="0"/>
              <a:t>Dein</a:t>
            </a:r>
            <a:r>
              <a:rPr lang="fr-BE" sz="2400" dirty="0" smtClean="0"/>
              <a:t> </a:t>
            </a:r>
            <a:r>
              <a:rPr lang="fr-BE" sz="2400" dirty="0" err="1" smtClean="0"/>
              <a:t>Sorgen</a:t>
            </a:r>
            <a:r>
              <a:rPr lang="fr-BE" sz="2400" dirty="0" smtClean="0"/>
              <a:t>, </a:t>
            </a:r>
          </a:p>
          <a:p>
            <a:r>
              <a:rPr lang="fr-BE" sz="2400" dirty="0" err="1" smtClean="0"/>
              <a:t>Das</a:t>
            </a:r>
            <a:r>
              <a:rPr lang="fr-BE" sz="2400" dirty="0" smtClean="0"/>
              <a:t> </a:t>
            </a:r>
            <a:r>
              <a:rPr lang="fr-BE" sz="2400" dirty="0" err="1" smtClean="0"/>
              <a:t>Streben</a:t>
            </a:r>
            <a:r>
              <a:rPr lang="fr-BE" sz="2400" dirty="0" smtClean="0"/>
              <a:t>, </a:t>
            </a:r>
            <a:r>
              <a:rPr lang="fr-BE" sz="2400" dirty="0" err="1" smtClean="0"/>
              <a:t>Kämpfen</a:t>
            </a:r>
            <a:r>
              <a:rPr lang="fr-BE" sz="2400" dirty="0" smtClean="0"/>
              <a:t>, </a:t>
            </a:r>
            <a:r>
              <a:rPr lang="fr-BE" sz="2400" dirty="0" err="1" smtClean="0"/>
              <a:t>Vorwärtsdringen</a:t>
            </a:r>
            <a:endParaRPr lang="fr-BE" sz="2400" dirty="0" smtClean="0"/>
          </a:p>
          <a:p>
            <a:r>
              <a:rPr lang="fr-BE" sz="2400" dirty="0" err="1" smtClean="0"/>
              <a:t>Dann</a:t>
            </a:r>
            <a:r>
              <a:rPr lang="fr-BE" sz="2400" dirty="0" smtClean="0"/>
              <a:t> </a:t>
            </a:r>
            <a:r>
              <a:rPr lang="fr-BE" sz="2400" dirty="0" err="1" smtClean="0"/>
              <a:t>kommt</a:t>
            </a:r>
            <a:r>
              <a:rPr lang="fr-BE" sz="2400" dirty="0" smtClean="0"/>
              <a:t> </a:t>
            </a:r>
            <a:r>
              <a:rPr lang="fr-BE" sz="2400" dirty="0" err="1" smtClean="0"/>
              <a:t>von</a:t>
            </a:r>
            <a:r>
              <a:rPr lang="fr-BE" sz="2400" dirty="0" smtClean="0"/>
              <a:t> </a:t>
            </a:r>
            <a:r>
              <a:rPr lang="fr-BE" sz="2400" dirty="0" err="1" smtClean="0"/>
              <a:t>Selbst</a:t>
            </a:r>
            <a:r>
              <a:rPr lang="fr-BE" sz="2400" dirty="0" smtClean="0"/>
              <a:t> </a:t>
            </a:r>
            <a:r>
              <a:rPr lang="fr-BE" sz="2400" dirty="0" err="1" smtClean="0"/>
              <a:t>auch</a:t>
            </a:r>
            <a:r>
              <a:rPr lang="fr-BE" sz="2400" dirty="0" smtClean="0"/>
              <a:t> </a:t>
            </a:r>
            <a:r>
              <a:rPr lang="fr-BE" sz="2400" dirty="0" err="1" smtClean="0"/>
              <a:t>das</a:t>
            </a:r>
            <a:r>
              <a:rPr lang="fr-BE" sz="2400" dirty="0" smtClean="0"/>
              <a:t> </a:t>
            </a:r>
            <a:r>
              <a:rPr lang="fr-BE" sz="2400" dirty="0" err="1" smtClean="0"/>
              <a:t>Gelingen</a:t>
            </a:r>
            <a:r>
              <a:rPr lang="fr-BE" sz="2400" dirty="0" smtClean="0"/>
              <a:t>! »  </a:t>
            </a:r>
          </a:p>
          <a:p>
            <a:r>
              <a:rPr lang="fr-BE" sz="2400" dirty="0" smtClean="0"/>
              <a:t>(Ludwig Philippson, cité par Leah </a:t>
            </a:r>
            <a:r>
              <a:rPr lang="fr-BE" sz="2400" dirty="0" err="1" smtClean="0"/>
              <a:t>Rauhut-Brungs</a:t>
            </a:r>
            <a:r>
              <a:rPr lang="fr-BE" sz="2400" dirty="0" smtClean="0"/>
              <a:t>, </a:t>
            </a:r>
            <a:r>
              <a:rPr lang="fr-BE" sz="2400" i="1" dirty="0" smtClean="0"/>
              <a:t>Ludwig Philippson 1811-2011. Dessau-Bonn</a:t>
            </a:r>
            <a:r>
              <a:rPr lang="fr-BE" sz="2400" dirty="0" smtClean="0"/>
              <a:t>).</a:t>
            </a:r>
          </a:p>
          <a:p>
            <a:pPr>
              <a:buFont typeface="Wingdings" panose="05000000000000000000" pitchFamily="2" charset="2"/>
              <a:buChar char="§"/>
            </a:pPr>
            <a:r>
              <a:rPr lang="fr-BE" sz="2400" dirty="0" smtClean="0"/>
              <a:t> « </a:t>
            </a:r>
            <a:r>
              <a:rPr lang="fr-BE" sz="2400" dirty="0" err="1" smtClean="0"/>
              <a:t>Was</a:t>
            </a:r>
            <a:r>
              <a:rPr lang="fr-BE" sz="2400" dirty="0" smtClean="0"/>
              <a:t> </a:t>
            </a:r>
            <a:r>
              <a:rPr lang="fr-BE" sz="2400" dirty="0" err="1" smtClean="0"/>
              <a:t>Dir</a:t>
            </a:r>
            <a:r>
              <a:rPr lang="fr-BE" sz="2400" dirty="0" smtClean="0"/>
              <a:t> </a:t>
            </a:r>
            <a:r>
              <a:rPr lang="fr-BE" sz="2400" dirty="0" err="1" smtClean="0"/>
              <a:t>gehört</a:t>
            </a:r>
            <a:r>
              <a:rPr lang="fr-BE" sz="2400" dirty="0" smtClean="0"/>
              <a:t> </a:t>
            </a:r>
            <a:r>
              <a:rPr lang="fr-BE" sz="2400" dirty="0" err="1" smtClean="0"/>
              <a:t>lass</a:t>
            </a:r>
            <a:r>
              <a:rPr lang="fr-BE" sz="2400" dirty="0" smtClean="0"/>
              <a:t> </a:t>
            </a:r>
            <a:r>
              <a:rPr lang="fr-BE" sz="2400" dirty="0" err="1" smtClean="0"/>
              <a:t>nimmer</a:t>
            </a:r>
            <a:r>
              <a:rPr lang="fr-BE" sz="2400" dirty="0" smtClean="0"/>
              <a:t> </a:t>
            </a:r>
            <a:r>
              <a:rPr lang="fr-BE" sz="2400" dirty="0" err="1" smtClean="0"/>
              <a:t>Dir</a:t>
            </a:r>
            <a:r>
              <a:rPr lang="fr-BE" sz="2400" dirty="0" smtClean="0"/>
              <a:t> </a:t>
            </a:r>
            <a:r>
              <a:rPr lang="fr-BE" sz="2400" dirty="0" err="1" smtClean="0"/>
              <a:t>entreissen</a:t>
            </a:r>
            <a:r>
              <a:rPr lang="fr-BE" sz="2400" dirty="0" smtClean="0"/>
              <a:t> – </a:t>
            </a:r>
            <a:r>
              <a:rPr lang="fr-BE" sz="2400" dirty="0" err="1" smtClean="0"/>
              <a:t>Dein</a:t>
            </a:r>
            <a:r>
              <a:rPr lang="fr-BE" sz="2400" dirty="0" smtClean="0"/>
              <a:t> </a:t>
            </a:r>
            <a:r>
              <a:rPr lang="fr-BE" sz="2400" dirty="0" err="1" smtClean="0"/>
              <a:t>deutsches</a:t>
            </a:r>
            <a:r>
              <a:rPr lang="fr-BE" sz="2400" dirty="0" smtClean="0"/>
              <a:t> </a:t>
            </a:r>
            <a:r>
              <a:rPr lang="fr-BE" sz="2400" dirty="0" err="1" smtClean="0"/>
              <a:t>Vaterland</a:t>
            </a:r>
            <a:r>
              <a:rPr lang="fr-BE" sz="2400" dirty="0" smtClean="0"/>
              <a:t>! » </a:t>
            </a:r>
            <a:r>
              <a:rPr lang="fr-BE" sz="2400" dirty="0"/>
              <a:t>(</a:t>
            </a:r>
            <a:r>
              <a:rPr lang="fr-BE" sz="2400" i="1" dirty="0"/>
              <a:t>ibid</a:t>
            </a:r>
            <a:r>
              <a:rPr lang="fr-BE" sz="2400" dirty="0" smtClean="0"/>
              <a:t>.) : refrain d’un poème de Ludwig Philippson écrit en 1841 lors de sa campagne contre le souhait de Frédéric Guillaume IV d’exclure les Juifs du service militaire obligatoire.</a:t>
            </a:r>
            <a:endParaRPr lang="fr-BE" sz="2400" dirty="0"/>
          </a:p>
        </p:txBody>
      </p:sp>
    </p:spTree>
    <p:extLst>
      <p:ext uri="{BB962C8B-B14F-4D97-AF65-F5344CB8AC3E}">
        <p14:creationId xmlns:p14="http://schemas.microsoft.com/office/powerpoint/2010/main" val="498844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La solidarité comme devise</a:t>
            </a:r>
            <a:endParaRPr lang="fr-BE" i="1" dirty="0"/>
          </a:p>
        </p:txBody>
      </p:sp>
      <p:sp>
        <p:nvSpPr>
          <p:cNvPr id="3" name="Espace réservé du contenu 2"/>
          <p:cNvSpPr>
            <a:spLocks noGrp="1"/>
          </p:cNvSpPr>
          <p:nvPr>
            <p:ph idx="1"/>
          </p:nvPr>
        </p:nvSpPr>
        <p:spPr/>
        <p:txBody>
          <a:bodyPr>
            <a:normAutofit fontScale="92500" lnSpcReduction="10000"/>
          </a:bodyPr>
          <a:lstStyle/>
          <a:p>
            <a:pPr>
              <a:buFont typeface="Wingdings" panose="05000000000000000000" pitchFamily="2" charset="2"/>
              <a:buChar char="§"/>
            </a:pPr>
            <a:r>
              <a:rPr lang="de-DE" sz="2400" dirty="0" smtClean="0"/>
              <a:t> „</a:t>
            </a:r>
            <a:r>
              <a:rPr lang="de-DE" sz="2400" dirty="0"/>
              <a:t>Diese </a:t>
            </a:r>
            <a:r>
              <a:rPr lang="de-DE" sz="2400" i="1" dirty="0"/>
              <a:t>wahrhafte</a:t>
            </a:r>
            <a:r>
              <a:rPr lang="de-DE" sz="2400" dirty="0"/>
              <a:t> </a:t>
            </a:r>
            <a:r>
              <a:rPr lang="de-DE" sz="2400" b="1" dirty="0"/>
              <a:t>Solidarität</a:t>
            </a:r>
            <a:r>
              <a:rPr lang="de-DE" sz="2400" dirty="0"/>
              <a:t> der Juden ist: </a:t>
            </a:r>
            <a:r>
              <a:rPr lang="de-DE" sz="2400" i="1" dirty="0"/>
              <a:t>die </a:t>
            </a:r>
            <a:r>
              <a:rPr lang="de-DE" sz="2400" i="1" dirty="0" err="1"/>
              <a:t>Theilnahme</a:t>
            </a:r>
            <a:r>
              <a:rPr lang="de-DE" sz="2400" i="1" dirty="0"/>
              <a:t> Aller an der </a:t>
            </a:r>
            <a:r>
              <a:rPr lang="de-DE" sz="2400" b="1" i="1" dirty="0"/>
              <a:t>Selbstständigkeit</a:t>
            </a:r>
            <a:r>
              <a:rPr lang="de-DE" sz="2400" i="1" dirty="0"/>
              <a:t> </a:t>
            </a:r>
            <a:r>
              <a:rPr lang="de-DE" sz="2400" dirty="0"/>
              <a:t>(Integrität und Autonomie) </a:t>
            </a:r>
            <a:r>
              <a:rPr lang="de-DE" sz="2400" i="1" dirty="0"/>
              <a:t>unseres Glaubens, an der Verbreitung der </a:t>
            </a:r>
            <a:r>
              <a:rPr lang="de-DE" sz="2400" b="1" i="1" dirty="0"/>
              <a:t>menschengeschlechtlichen Bildung </a:t>
            </a:r>
            <a:r>
              <a:rPr lang="de-DE" sz="2400" i="1" dirty="0"/>
              <a:t>unter unseren Glaubensgenossen und an der Durchführung und Verwirklichung der </a:t>
            </a:r>
            <a:r>
              <a:rPr lang="de-DE" sz="2400" b="1" i="1" dirty="0"/>
              <a:t>bürgerlichen Gleichstellung </a:t>
            </a:r>
            <a:r>
              <a:rPr lang="de-DE" sz="2400" i="1" dirty="0"/>
              <a:t>durch die ganze Welt</a:t>
            </a:r>
            <a:r>
              <a:rPr lang="de-DE" sz="2400" dirty="0"/>
              <a:t>. Für </a:t>
            </a:r>
            <a:r>
              <a:rPr lang="de-DE" sz="2400" i="1" dirty="0"/>
              <a:t>diese</a:t>
            </a:r>
            <a:r>
              <a:rPr lang="de-DE" sz="2400" dirty="0"/>
              <a:t> drei Momente haben wir </a:t>
            </a:r>
            <a:r>
              <a:rPr lang="de-DE" sz="2400" dirty="0" err="1"/>
              <a:t>Allesammt</a:t>
            </a:r>
            <a:r>
              <a:rPr lang="de-DE" sz="2400" dirty="0"/>
              <a:t> einzutreten; in diesen </a:t>
            </a:r>
            <a:r>
              <a:rPr lang="de-DE" sz="2400" dirty="0" err="1"/>
              <a:t>muß</a:t>
            </a:r>
            <a:r>
              <a:rPr lang="de-DE" sz="2400" dirty="0"/>
              <a:t> „Einer für Alle und Alle für Einen" stehen; für diese haben wir Opfer zu tragen, und können wir Opfer verlangen“ </a:t>
            </a:r>
            <a:r>
              <a:rPr lang="de-DE" sz="2400" dirty="0" smtClean="0">
                <a:latin typeface="Times New Roman" panose="02020603050405020304" pitchFamily="18" charset="0"/>
              </a:rPr>
              <a:t>(</a:t>
            </a:r>
            <a:r>
              <a:rPr lang="fr-BE" sz="2400" dirty="0"/>
              <a:t>Ludwig</a:t>
            </a:r>
            <a:r>
              <a:rPr lang="fr-BE" sz="2400" dirty="0" smtClean="0"/>
              <a:t> </a:t>
            </a:r>
            <a:r>
              <a:rPr lang="de-DE" sz="2400" dirty="0" smtClean="0"/>
              <a:t>Philippson</a:t>
            </a:r>
            <a:r>
              <a:rPr lang="de-DE" sz="2400" dirty="0"/>
              <a:t>, Ludwig</a:t>
            </a:r>
            <a:r>
              <a:rPr lang="de-DE" sz="2400" dirty="0" smtClean="0"/>
              <a:t>, „Die </a:t>
            </a:r>
            <a:r>
              <a:rPr lang="de-DE" sz="2400" dirty="0"/>
              <a:t>Solidarität der </a:t>
            </a:r>
            <a:r>
              <a:rPr lang="de-DE" sz="2400" dirty="0" smtClean="0"/>
              <a:t>Juden“ </a:t>
            </a:r>
            <a:r>
              <a:rPr lang="de-DE" sz="2400" dirty="0"/>
              <a:t>(1854). </a:t>
            </a:r>
            <a:r>
              <a:rPr lang="de-DE" sz="2400" dirty="0" smtClean="0"/>
              <a:t>in </a:t>
            </a:r>
            <a:r>
              <a:rPr lang="de-DE" sz="2400" i="1" dirty="0" smtClean="0"/>
              <a:t>Weltbewegende </a:t>
            </a:r>
            <a:r>
              <a:rPr lang="de-DE" sz="2400" i="1" dirty="0"/>
              <a:t>Fragen in Politik </a:t>
            </a:r>
            <a:r>
              <a:rPr lang="de-DE" sz="2400" i="1" dirty="0" smtClean="0"/>
              <a:t>und Religion</a:t>
            </a:r>
            <a:r>
              <a:rPr lang="de-DE" sz="2400" i="1" dirty="0"/>
              <a:t>. Aus den letzten dreißig </a:t>
            </a:r>
            <a:r>
              <a:rPr lang="de-DE" sz="2400" i="1" dirty="0" smtClean="0"/>
              <a:t>Jahren, </a:t>
            </a:r>
            <a:r>
              <a:rPr lang="de-DE" sz="2400" dirty="0" smtClean="0"/>
              <a:t>Leipzig</a:t>
            </a:r>
            <a:r>
              <a:rPr lang="de-DE" sz="2400" dirty="0"/>
              <a:t>, Baumgärtners </a:t>
            </a:r>
            <a:r>
              <a:rPr lang="de-DE" sz="2400" dirty="0" smtClean="0"/>
              <a:t>Buchhandlung, 1868</a:t>
            </a:r>
            <a:r>
              <a:rPr lang="de-DE" sz="2400" dirty="0"/>
              <a:t>, </a:t>
            </a:r>
            <a:r>
              <a:rPr lang="de-DE" sz="2400" dirty="0" smtClean="0"/>
              <a:t>pp. 363-365, </a:t>
            </a:r>
            <a:r>
              <a:rPr lang="de-DE" sz="2400" dirty="0" err="1" smtClean="0"/>
              <a:t>ici</a:t>
            </a:r>
            <a:r>
              <a:rPr lang="de-DE" sz="2400" dirty="0" smtClean="0"/>
              <a:t> p. 364.Souligné par </a:t>
            </a:r>
            <a:r>
              <a:rPr lang="de-DE" sz="2400" dirty="0" err="1" smtClean="0"/>
              <a:t>moi</a:t>
            </a:r>
            <a:r>
              <a:rPr lang="de-DE" sz="2400" dirty="0" smtClean="0"/>
              <a:t>). </a:t>
            </a:r>
          </a:p>
          <a:p>
            <a:pPr>
              <a:buFont typeface="Wingdings" panose="05000000000000000000" pitchFamily="2" charset="2"/>
              <a:buChar char="Ø"/>
            </a:pPr>
            <a:r>
              <a:rPr lang="de-DE" sz="2400" dirty="0" smtClean="0"/>
              <a:t> Affirmation du </a:t>
            </a:r>
            <a:r>
              <a:rPr lang="de-DE" sz="2400" dirty="0" err="1" smtClean="0"/>
              <a:t>judaïsme</a:t>
            </a:r>
            <a:r>
              <a:rPr lang="de-DE" sz="2400" dirty="0" smtClean="0"/>
              <a:t>;</a:t>
            </a:r>
          </a:p>
          <a:p>
            <a:pPr>
              <a:buFont typeface="Wingdings" panose="05000000000000000000" pitchFamily="2" charset="2"/>
              <a:buChar char="Ø"/>
            </a:pPr>
            <a:r>
              <a:rPr lang="de-DE" sz="2400" dirty="0" smtClean="0"/>
              <a:t> </a:t>
            </a:r>
            <a:r>
              <a:rPr lang="de-DE" sz="2400" dirty="0" err="1" smtClean="0"/>
              <a:t>Éducation</a:t>
            </a:r>
            <a:r>
              <a:rPr lang="de-DE" sz="2400" dirty="0" smtClean="0"/>
              <a:t> (</a:t>
            </a:r>
            <a:r>
              <a:rPr lang="de-DE" sz="2400" dirty="0" err="1" smtClean="0"/>
              <a:t>aux</a:t>
            </a:r>
            <a:r>
              <a:rPr lang="de-DE" sz="2400" dirty="0" smtClean="0"/>
              <a:t> </a:t>
            </a:r>
            <a:r>
              <a:rPr lang="de-DE" sz="2400" dirty="0" err="1" smtClean="0"/>
              <a:t>valeurs</a:t>
            </a:r>
            <a:r>
              <a:rPr lang="de-DE" sz="2400" dirty="0" smtClean="0"/>
              <a:t> </a:t>
            </a:r>
            <a:r>
              <a:rPr lang="de-DE" sz="2400" dirty="0" err="1" smtClean="0"/>
              <a:t>humaines</a:t>
            </a:r>
            <a:r>
              <a:rPr lang="de-DE" sz="2400" dirty="0" smtClean="0"/>
              <a:t>);</a:t>
            </a:r>
          </a:p>
          <a:p>
            <a:pPr>
              <a:buFont typeface="Wingdings" panose="05000000000000000000" pitchFamily="2" charset="2"/>
              <a:buChar char="Ø"/>
            </a:pPr>
            <a:r>
              <a:rPr lang="de-DE" sz="2400" dirty="0" smtClean="0"/>
              <a:t> </a:t>
            </a:r>
            <a:r>
              <a:rPr lang="de-DE" sz="2400" dirty="0" err="1" smtClean="0"/>
              <a:t>Émancipation</a:t>
            </a:r>
            <a:r>
              <a:rPr lang="de-DE" sz="2400" dirty="0" smtClean="0"/>
              <a:t> et </a:t>
            </a:r>
            <a:r>
              <a:rPr lang="de-DE" sz="2400" dirty="0" err="1" smtClean="0"/>
              <a:t>reconnaissance</a:t>
            </a:r>
            <a:r>
              <a:rPr lang="de-DE" sz="2400" dirty="0" smtClean="0"/>
              <a:t> </a:t>
            </a:r>
            <a:r>
              <a:rPr lang="de-DE" sz="2400" dirty="0" err="1" smtClean="0"/>
              <a:t>comme</a:t>
            </a:r>
            <a:r>
              <a:rPr lang="de-DE" sz="2400" dirty="0" smtClean="0"/>
              <a:t> </a:t>
            </a:r>
            <a:r>
              <a:rPr lang="de-DE" sz="2400" dirty="0" err="1" smtClean="0"/>
              <a:t>citoyen</a:t>
            </a:r>
            <a:r>
              <a:rPr lang="de-DE" sz="2400" dirty="0" smtClean="0"/>
              <a:t> (</a:t>
            </a:r>
            <a:r>
              <a:rPr lang="de-DE" sz="2400" dirty="0" err="1" smtClean="0"/>
              <a:t>égalité</a:t>
            </a:r>
            <a:r>
              <a:rPr lang="de-DE" sz="2400" dirty="0" smtClean="0"/>
              <a:t> </a:t>
            </a:r>
            <a:r>
              <a:rPr lang="de-DE" sz="2400" dirty="0" err="1" smtClean="0"/>
              <a:t>civique</a:t>
            </a:r>
            <a:r>
              <a:rPr lang="de-DE" sz="2400" dirty="0" smtClean="0"/>
              <a:t> et </a:t>
            </a:r>
            <a:r>
              <a:rPr lang="de-DE" sz="2400" dirty="0" err="1" smtClean="0"/>
              <a:t>politique</a:t>
            </a:r>
            <a:r>
              <a:rPr lang="de-DE" sz="2400" dirty="0" smtClean="0"/>
              <a:t>).</a:t>
            </a:r>
          </a:p>
          <a:p>
            <a:pPr>
              <a:buFont typeface="Wingdings" panose="05000000000000000000" pitchFamily="2" charset="2"/>
              <a:buChar char="§"/>
            </a:pPr>
            <a:endParaRPr lang="fr-BE" dirty="0"/>
          </a:p>
        </p:txBody>
      </p:sp>
    </p:spTree>
    <p:extLst>
      <p:ext uri="{BB962C8B-B14F-4D97-AF65-F5344CB8AC3E}">
        <p14:creationId xmlns:p14="http://schemas.microsoft.com/office/powerpoint/2010/main" val="575691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4800" dirty="0" smtClean="0"/>
              <a:t>La maison des </a:t>
            </a:r>
            <a:r>
              <a:rPr lang="fr-BE" sz="4400" dirty="0" smtClean="0"/>
              <a:t>Philippson</a:t>
            </a:r>
            <a:r>
              <a:rPr lang="fr-BE" sz="4800" dirty="0" smtClean="0"/>
              <a:t> à Bonn</a:t>
            </a:r>
            <a:endParaRPr lang="fr-BE" sz="4800"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57661" y="365204"/>
            <a:ext cx="7920000" cy="5940000"/>
          </a:xfrm>
        </p:spPr>
      </p:pic>
      <p:sp>
        <p:nvSpPr>
          <p:cNvPr id="4" name="Espace réservé du texte 3"/>
          <p:cNvSpPr>
            <a:spLocks noGrp="1"/>
          </p:cNvSpPr>
          <p:nvPr>
            <p:ph type="body" sz="half" idx="2"/>
          </p:nvPr>
        </p:nvSpPr>
        <p:spPr/>
        <p:txBody>
          <a:bodyPr>
            <a:normAutofit/>
          </a:bodyPr>
          <a:lstStyle/>
          <a:p>
            <a:r>
              <a:rPr lang="fr-BE" sz="2800" dirty="0" smtClean="0"/>
              <a:t>Aujourd’hui (GW, février 2015) </a:t>
            </a:r>
          </a:p>
          <a:p>
            <a:r>
              <a:rPr lang="fr-BE" sz="2800" dirty="0" smtClean="0"/>
              <a:t>et hier, autour de 1900 (</a:t>
            </a:r>
            <a:r>
              <a:rPr lang="de-DE" sz="2800" dirty="0" smtClean="0"/>
              <a:t>Geographisches </a:t>
            </a:r>
            <a:r>
              <a:rPr lang="de-DE" sz="2800" dirty="0"/>
              <a:t>Institut Bonn, Teilnachlass Alfred </a:t>
            </a:r>
            <a:r>
              <a:rPr lang="de-DE" sz="2800" dirty="0" smtClean="0"/>
              <a:t>Philippson)</a:t>
            </a:r>
            <a:endParaRPr lang="fr-BE" sz="2800"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6018" y="378000"/>
            <a:ext cx="3645000" cy="6480000"/>
          </a:xfrm>
          <a:prstGeom prst="rect">
            <a:avLst/>
          </a:prstGeom>
        </p:spPr>
      </p:pic>
    </p:spTree>
    <p:extLst>
      <p:ext uri="{BB962C8B-B14F-4D97-AF65-F5344CB8AC3E}">
        <p14:creationId xmlns:p14="http://schemas.microsoft.com/office/powerpoint/2010/main" val="835732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dirty="0" smtClean="0"/>
              <a:t>Plaque commémorative sur la maison des Philippson à Bonn</a:t>
            </a:r>
            <a:endParaRPr lang="fr-BE"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40000" y="322896"/>
            <a:ext cx="8352000" cy="6264000"/>
          </a:xfrm>
        </p:spPr>
      </p:pic>
      <p:sp>
        <p:nvSpPr>
          <p:cNvPr id="4" name="Espace réservé du texte 3"/>
          <p:cNvSpPr>
            <a:spLocks noGrp="1"/>
          </p:cNvSpPr>
          <p:nvPr>
            <p:ph type="body" sz="half" idx="2"/>
          </p:nvPr>
        </p:nvSpPr>
        <p:spPr/>
        <p:txBody>
          <a:bodyPr>
            <a:normAutofit/>
          </a:bodyPr>
          <a:lstStyle/>
          <a:p>
            <a:r>
              <a:rPr lang="fr-BE" sz="2800" dirty="0" smtClean="0"/>
              <a:t>GW, février 2015</a:t>
            </a:r>
            <a:endParaRPr lang="fr-BE" sz="2800" dirty="0"/>
          </a:p>
        </p:txBody>
      </p:sp>
    </p:spTree>
    <p:extLst>
      <p:ext uri="{BB962C8B-B14F-4D97-AF65-F5344CB8AC3E}">
        <p14:creationId xmlns:p14="http://schemas.microsoft.com/office/powerpoint/2010/main" val="2606215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Situation des Juifs </a:t>
            </a:r>
            <a:br>
              <a:rPr lang="fr-BE" dirty="0" smtClean="0"/>
            </a:br>
            <a:r>
              <a:rPr lang="fr-BE" dirty="0" smtClean="0"/>
              <a:t>en Belgique et en Allemagne</a:t>
            </a:r>
            <a:endParaRPr lang="fr-BE" dirty="0"/>
          </a:p>
        </p:txBody>
      </p:sp>
      <p:sp>
        <p:nvSpPr>
          <p:cNvPr id="3" name="Espace réservé du contenu 2"/>
          <p:cNvSpPr>
            <a:spLocks noGrp="1"/>
          </p:cNvSpPr>
          <p:nvPr>
            <p:ph idx="1"/>
          </p:nvPr>
        </p:nvSpPr>
        <p:spPr/>
        <p:txBody>
          <a:bodyPr>
            <a:normAutofit fontScale="92500"/>
          </a:bodyPr>
          <a:lstStyle/>
          <a:p>
            <a:pPr>
              <a:buFont typeface="Wingdings" panose="05000000000000000000" pitchFamily="2" charset="2"/>
              <a:buChar char="§"/>
            </a:pPr>
            <a:r>
              <a:rPr lang="fr-BE" dirty="0" smtClean="0"/>
              <a:t> </a:t>
            </a:r>
            <a:r>
              <a:rPr lang="fr-BE" sz="2800" b="1" dirty="0" smtClean="0"/>
              <a:t>Belgique, 1831 </a:t>
            </a:r>
            <a:r>
              <a:rPr lang="fr-BE" sz="2800" dirty="0" smtClean="0"/>
              <a:t>: égalité civique et politique; reconnaissance du culte juif (création du Consistoire central israélite en 1832).</a:t>
            </a:r>
          </a:p>
          <a:p>
            <a:pPr>
              <a:buFont typeface="Wingdings" panose="05000000000000000000" pitchFamily="2" charset="2"/>
              <a:buChar char="§"/>
            </a:pPr>
            <a:r>
              <a:rPr lang="fr-BE" sz="2800" dirty="0" smtClean="0"/>
              <a:t> </a:t>
            </a:r>
            <a:r>
              <a:rPr lang="fr-BE" sz="2800" b="1" dirty="0" smtClean="0"/>
              <a:t>Allemagne, 1871 </a:t>
            </a:r>
            <a:r>
              <a:rPr lang="fr-BE" sz="2800" dirty="0" smtClean="0"/>
              <a:t>: égalité civique et politique; pas de reconnaissance du culte juif (pas les avantages reconnus aux autres cultes: taxes, …). </a:t>
            </a:r>
          </a:p>
          <a:p>
            <a:pPr>
              <a:buFont typeface="Wingdings" panose="05000000000000000000" pitchFamily="2" charset="2"/>
              <a:buChar char="Ø"/>
            </a:pPr>
            <a:r>
              <a:rPr lang="fr-BE" sz="2800" dirty="0" smtClean="0"/>
              <a:t>Nombreuses </a:t>
            </a:r>
            <a:r>
              <a:rPr lang="fr-BE" sz="2800" b="1" dirty="0" smtClean="0"/>
              <a:t>discriminations des Juifs en Allemagne</a:t>
            </a:r>
            <a:r>
              <a:rPr lang="fr-BE" sz="2800" dirty="0" smtClean="0"/>
              <a:t>: </a:t>
            </a:r>
          </a:p>
          <a:p>
            <a:pPr>
              <a:buFont typeface="Arial" panose="020B0604020202020204" pitchFamily="34" charset="0"/>
              <a:buChar char="•"/>
            </a:pPr>
            <a:r>
              <a:rPr lang="fr-BE" sz="2800" dirty="0" smtClean="0"/>
              <a:t> Accès aux emplois publics, </a:t>
            </a:r>
            <a:r>
              <a:rPr lang="fr-BE" sz="2800" i="1" dirty="0" err="1" smtClean="0"/>
              <a:t>nach</a:t>
            </a:r>
            <a:r>
              <a:rPr lang="fr-BE" sz="2800" i="1" dirty="0" smtClean="0"/>
              <a:t> </a:t>
            </a:r>
            <a:r>
              <a:rPr lang="fr-BE" sz="2800" i="1" dirty="0" err="1"/>
              <a:t>dem</a:t>
            </a:r>
            <a:r>
              <a:rPr lang="fr-BE" sz="2800" i="1" dirty="0"/>
              <a:t> </a:t>
            </a:r>
            <a:r>
              <a:rPr lang="fr-BE" sz="2800" i="1" dirty="0" err="1"/>
              <a:t>Motto</a:t>
            </a:r>
            <a:r>
              <a:rPr lang="fr-BE" sz="2800" dirty="0"/>
              <a:t>: Avocat, oui; magistrat, non! </a:t>
            </a:r>
            <a:endParaRPr lang="fr-BE" sz="2800" dirty="0" smtClean="0"/>
          </a:p>
          <a:p>
            <a:pPr>
              <a:buFont typeface="Arial" panose="020B0604020202020204" pitchFamily="34" charset="0"/>
              <a:buChar char="•"/>
            </a:pPr>
            <a:r>
              <a:rPr lang="fr-BE" sz="2800" dirty="0" smtClean="0"/>
              <a:t> Notamment à l’université : quasi impossibilité de devenir professeur ordinaire sauf si conversion au protestantisme/catholicisme….  </a:t>
            </a:r>
          </a:p>
          <a:p>
            <a:pPr marL="0" indent="0">
              <a:buNone/>
            </a:pPr>
            <a:endParaRPr lang="fr-BE" dirty="0"/>
          </a:p>
        </p:txBody>
      </p:sp>
    </p:spTree>
    <p:extLst>
      <p:ext uri="{BB962C8B-B14F-4D97-AF65-F5344CB8AC3E}">
        <p14:creationId xmlns:p14="http://schemas.microsoft.com/office/powerpoint/2010/main" val="1818128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a:t>Situation des Juifs </a:t>
            </a:r>
            <a:br>
              <a:rPr lang="fr-BE" dirty="0"/>
            </a:br>
            <a:r>
              <a:rPr lang="fr-BE" dirty="0"/>
              <a:t>en Belgique et en Allemagne</a:t>
            </a:r>
          </a:p>
        </p:txBody>
      </p:sp>
      <p:sp>
        <p:nvSpPr>
          <p:cNvPr id="3" name="Espace réservé du contenu 2"/>
          <p:cNvSpPr>
            <a:spLocks noGrp="1"/>
          </p:cNvSpPr>
          <p:nvPr>
            <p:ph idx="1"/>
          </p:nvPr>
        </p:nvSpPr>
        <p:spPr/>
        <p:txBody>
          <a:bodyPr>
            <a:noAutofit/>
          </a:bodyPr>
          <a:lstStyle/>
          <a:p>
            <a:pPr>
              <a:buFont typeface="Wingdings" panose="05000000000000000000" pitchFamily="2" charset="2"/>
              <a:buChar char="§"/>
            </a:pPr>
            <a:r>
              <a:rPr lang="fr-BE" sz="2800" dirty="0" smtClean="0"/>
              <a:t> En Allemagne</a:t>
            </a:r>
            <a:r>
              <a:rPr lang="fr-BE" sz="2800" dirty="0"/>
              <a:t> </a:t>
            </a:r>
            <a:r>
              <a:rPr lang="fr-BE" sz="2800" dirty="0" smtClean="0"/>
              <a:t>vers 1900</a:t>
            </a:r>
            <a:r>
              <a:rPr lang="fr-BE" sz="2800" dirty="0"/>
              <a:t>: </a:t>
            </a:r>
            <a:r>
              <a:rPr lang="fr-BE" sz="2800" b="1" dirty="0"/>
              <a:t>autour de 1% de la population totale </a:t>
            </a:r>
            <a:r>
              <a:rPr lang="fr-BE" sz="2800" dirty="0"/>
              <a:t>; 48% </a:t>
            </a:r>
            <a:r>
              <a:rPr lang="fr-BE" sz="2800" dirty="0" smtClean="0"/>
              <a:t>vivent </a:t>
            </a:r>
            <a:r>
              <a:rPr lang="fr-BE" sz="2800" dirty="0"/>
              <a:t>dans </a:t>
            </a:r>
            <a:r>
              <a:rPr lang="fr-BE" sz="2800" dirty="0" smtClean="0"/>
              <a:t>les </a:t>
            </a:r>
            <a:r>
              <a:rPr lang="fr-BE" sz="2800" dirty="0"/>
              <a:t>grandes villes ; 8% des étudiants prussiens étaient d’origine juive (près de 20% à </a:t>
            </a:r>
            <a:r>
              <a:rPr lang="fr-BE" sz="2800" dirty="0" smtClean="0"/>
              <a:t>l’Université </a:t>
            </a:r>
            <a:r>
              <a:rPr lang="fr-BE" sz="2800" dirty="0"/>
              <a:t>de Berlin). 50% des Juifs sont dans le commerce et le négoce. La plupart des Juifs vivent </a:t>
            </a:r>
            <a:r>
              <a:rPr lang="fr-BE" sz="2800" dirty="0" smtClean="0"/>
              <a:t>en Prusse</a:t>
            </a:r>
            <a:r>
              <a:rPr lang="fr-BE" sz="2800" dirty="0"/>
              <a:t> : 375.716 Juifs en 1899 contre 53.750 </a:t>
            </a:r>
            <a:r>
              <a:rPr lang="fr-BE" sz="2800" dirty="0" smtClean="0"/>
              <a:t>dans le royaume de Bavière</a:t>
            </a:r>
            <a:r>
              <a:rPr lang="fr-BE" sz="2800" dirty="0"/>
              <a:t>. </a:t>
            </a:r>
          </a:p>
          <a:p>
            <a:pPr>
              <a:buFont typeface="Wingdings" panose="05000000000000000000" pitchFamily="2" charset="2"/>
              <a:buChar char="§"/>
            </a:pPr>
            <a:r>
              <a:rPr lang="fr-BE" sz="2800" dirty="0"/>
              <a:t> En Belgique : env. 4000 juifs autour de 1870 (pour env. 5 millions d’habitants); env. 31.800 autour de 1910 (sur près de 7,5 millions d’habitants). Ils vivent aussi pour la plupart dans les grandes villes (Bruxelles et Anvers</a:t>
            </a:r>
            <a:r>
              <a:rPr lang="fr-BE" sz="2800" dirty="0" smtClean="0"/>
              <a:t>).</a:t>
            </a:r>
            <a:endParaRPr lang="fr-BE" sz="2800" dirty="0"/>
          </a:p>
        </p:txBody>
      </p:sp>
    </p:spTree>
    <p:extLst>
      <p:ext uri="{BB962C8B-B14F-4D97-AF65-F5344CB8AC3E}">
        <p14:creationId xmlns:p14="http://schemas.microsoft.com/office/powerpoint/2010/main" val="3967631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Martin Philippson (1846-1916),</a:t>
            </a:r>
            <a:br>
              <a:rPr lang="fr-BE" dirty="0" smtClean="0"/>
            </a:br>
            <a:r>
              <a:rPr lang="fr-BE" dirty="0" smtClean="0"/>
              <a:t>historien</a:t>
            </a:r>
            <a:endParaRPr lang="fr-BE"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73632" y="383046"/>
            <a:ext cx="4104128" cy="6084000"/>
          </a:xfrm>
        </p:spPr>
      </p:pic>
      <p:sp>
        <p:nvSpPr>
          <p:cNvPr id="4" name="Espace réservé du texte 3"/>
          <p:cNvSpPr>
            <a:spLocks noGrp="1"/>
          </p:cNvSpPr>
          <p:nvPr>
            <p:ph type="body" sz="half" idx="2"/>
          </p:nvPr>
        </p:nvSpPr>
        <p:spPr/>
        <p:txBody>
          <a:bodyPr/>
          <a:lstStyle/>
          <a:p>
            <a:endParaRPr lang="fr-BE" dirty="0"/>
          </a:p>
          <a:p>
            <a:r>
              <a:rPr lang="fr-BE" sz="1800" dirty="0" smtClean="0"/>
              <a:t>Bruxelles, </a:t>
            </a:r>
            <a:r>
              <a:rPr lang="fr-BE" sz="1800" dirty="0"/>
              <a:t>vers </a:t>
            </a:r>
            <a:r>
              <a:rPr lang="fr-BE" sz="1800" dirty="0" smtClean="0"/>
              <a:t>1880</a:t>
            </a:r>
          </a:p>
          <a:p>
            <a:r>
              <a:rPr lang="fr-BE" sz="1800" dirty="0" smtClean="0"/>
              <a:t>( Photothèque du Musée Juif de Belgique)</a:t>
            </a:r>
            <a:endParaRPr lang="fr-BE" sz="1800" dirty="0"/>
          </a:p>
          <a:p>
            <a:r>
              <a:rPr lang="fr-BE" sz="1800" dirty="0" smtClean="0"/>
              <a:t>Inv</a:t>
            </a:r>
            <a:r>
              <a:rPr lang="fr-BE" sz="1800" dirty="0"/>
              <a:t>. MJB- 04879</a:t>
            </a:r>
          </a:p>
          <a:p>
            <a:endParaRPr lang="fr-BE" dirty="0"/>
          </a:p>
        </p:txBody>
      </p:sp>
    </p:spTree>
    <p:extLst>
      <p:ext uri="{BB962C8B-B14F-4D97-AF65-F5344CB8AC3E}">
        <p14:creationId xmlns:p14="http://schemas.microsoft.com/office/powerpoint/2010/main" val="1202775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Martin Philippson, </a:t>
            </a:r>
            <a:br>
              <a:rPr lang="fr-BE" dirty="0" smtClean="0"/>
            </a:br>
            <a:r>
              <a:rPr lang="fr-BE" dirty="0" smtClean="0"/>
              <a:t>l’historien</a:t>
            </a:r>
            <a:endParaRPr lang="fr-BE" dirty="0"/>
          </a:p>
        </p:txBody>
      </p:sp>
      <p:sp>
        <p:nvSpPr>
          <p:cNvPr id="3" name="Espace réservé du contenu 2"/>
          <p:cNvSpPr>
            <a:spLocks noGrp="1"/>
          </p:cNvSpPr>
          <p:nvPr>
            <p:ph idx="1"/>
          </p:nvPr>
        </p:nvSpPr>
        <p:spPr/>
        <p:txBody>
          <a:bodyPr>
            <a:normAutofit fontScale="77500" lnSpcReduction="20000"/>
          </a:bodyPr>
          <a:lstStyle/>
          <a:p>
            <a:pPr>
              <a:buFont typeface="Wingdings" panose="05000000000000000000" pitchFamily="2" charset="2"/>
              <a:buChar char="§"/>
            </a:pPr>
            <a:r>
              <a:rPr lang="fr-BE" dirty="0" smtClean="0"/>
              <a:t> </a:t>
            </a:r>
            <a:r>
              <a:rPr lang="fr-BE" sz="2400" dirty="0" smtClean="0"/>
              <a:t>Chargé de cours à l’Université de </a:t>
            </a:r>
            <a:r>
              <a:rPr lang="fr-BE" sz="2400" b="1" dirty="0" smtClean="0"/>
              <a:t>Bonn</a:t>
            </a:r>
            <a:r>
              <a:rPr lang="fr-BE" sz="2400" dirty="0" smtClean="0"/>
              <a:t> (1875), puis professeur à l’</a:t>
            </a:r>
            <a:r>
              <a:rPr lang="fr-BE" sz="2400" b="1" dirty="0" smtClean="0"/>
              <a:t>Université Libre de Bruxelles </a:t>
            </a:r>
            <a:r>
              <a:rPr lang="fr-BE" sz="2400" dirty="0" smtClean="0"/>
              <a:t>(1879-1890</a:t>
            </a:r>
            <a:r>
              <a:rPr lang="fr-BE" sz="2400" dirty="0" smtClean="0"/>
              <a:t>).</a:t>
            </a:r>
            <a:endParaRPr lang="fr-BE" sz="2400" dirty="0" smtClean="0"/>
          </a:p>
          <a:p>
            <a:r>
              <a:rPr lang="fr-BE" sz="2400" dirty="0" smtClean="0"/>
              <a:t>1886 : Membre de l’</a:t>
            </a:r>
            <a:r>
              <a:rPr lang="fr-BE" sz="2400" b="1" i="1" dirty="0" smtClean="0"/>
              <a:t>Académie royale de </a:t>
            </a:r>
            <a:r>
              <a:rPr lang="fr-BE" sz="2400" b="1" i="1" dirty="0" smtClean="0"/>
              <a:t>Belgique.</a:t>
            </a:r>
            <a:endParaRPr lang="fr-BE" sz="2400" b="1" i="1" dirty="0" smtClean="0"/>
          </a:p>
          <a:p>
            <a:r>
              <a:rPr lang="fr-BE" sz="2400" b="1" dirty="0" smtClean="0"/>
              <a:t>1890</a:t>
            </a:r>
            <a:r>
              <a:rPr lang="fr-BE" sz="2400" dirty="0" smtClean="0"/>
              <a:t> : élu </a:t>
            </a:r>
            <a:r>
              <a:rPr lang="fr-BE" sz="2400" b="1" dirty="0" smtClean="0"/>
              <a:t>recteur</a:t>
            </a:r>
            <a:r>
              <a:rPr lang="fr-BE" sz="2400" dirty="0" smtClean="0"/>
              <a:t> de l’ULB; </a:t>
            </a:r>
            <a:r>
              <a:rPr lang="fr-BE" sz="2400" b="1" dirty="0" smtClean="0"/>
              <a:t>démission</a:t>
            </a:r>
            <a:r>
              <a:rPr lang="fr-BE" sz="2400" dirty="0" smtClean="0"/>
              <a:t> en décembre de la même année, une histoire houleuse et controversée (aussi dans l’historiographie</a:t>
            </a:r>
            <a:r>
              <a:rPr lang="fr-BE" sz="2400" dirty="0" smtClean="0"/>
              <a:t>).</a:t>
            </a:r>
            <a:endParaRPr lang="fr-BE" sz="2400" dirty="0" smtClean="0"/>
          </a:p>
          <a:p>
            <a:r>
              <a:rPr lang="fr-BE" sz="2400" b="1" dirty="0" smtClean="0"/>
              <a:t>1891</a:t>
            </a:r>
            <a:r>
              <a:rPr lang="fr-BE" sz="2400" dirty="0" smtClean="0"/>
              <a:t> : </a:t>
            </a:r>
            <a:r>
              <a:rPr lang="fr-BE" sz="2400" i="1" dirty="0" err="1" smtClean="0"/>
              <a:t>Privatgelehrter</a:t>
            </a:r>
            <a:r>
              <a:rPr lang="fr-BE" sz="2400" dirty="0" smtClean="0"/>
              <a:t> à </a:t>
            </a:r>
            <a:r>
              <a:rPr lang="fr-BE" sz="2400" b="1" dirty="0" smtClean="0"/>
              <a:t>Berlin</a:t>
            </a:r>
            <a:r>
              <a:rPr lang="fr-BE" sz="2400" dirty="0" smtClean="0"/>
              <a:t>; investissement dans la promotion du judaïsme. Voir notamment sa </a:t>
            </a:r>
            <a:r>
              <a:rPr lang="de-DE" sz="2400" i="1" dirty="0" smtClean="0"/>
              <a:t>Neueste </a:t>
            </a:r>
            <a:r>
              <a:rPr lang="de-DE" sz="2400" i="1" dirty="0"/>
              <a:t>Geschichte des jüdischen Volkes</a:t>
            </a:r>
            <a:r>
              <a:rPr lang="de-DE" sz="2400" dirty="0"/>
              <a:t> </a:t>
            </a:r>
            <a:r>
              <a:rPr lang="de-DE" sz="2400" dirty="0" smtClean="0"/>
              <a:t>(3 vol., </a:t>
            </a:r>
            <a:r>
              <a:rPr lang="de-DE" sz="2400" dirty="0"/>
              <a:t>Berlin, 1907-11</a:t>
            </a:r>
            <a:r>
              <a:rPr lang="de-DE" sz="2400" dirty="0" smtClean="0"/>
              <a:t>).</a:t>
            </a:r>
            <a:endParaRPr lang="fr-BE" sz="2400" dirty="0" smtClean="0"/>
          </a:p>
          <a:p>
            <a:pPr>
              <a:buFont typeface="Wingdings" panose="05000000000000000000" pitchFamily="2" charset="2"/>
              <a:buChar char="§"/>
            </a:pPr>
            <a:r>
              <a:rPr lang="fr-BE" sz="2400" dirty="0" smtClean="0"/>
              <a:t> Spécialiste </a:t>
            </a:r>
            <a:r>
              <a:rPr lang="fr-BE" sz="2400" dirty="0"/>
              <a:t>d’histoire politique, diplomatique et </a:t>
            </a:r>
            <a:r>
              <a:rPr lang="fr-BE" sz="2400" dirty="0" smtClean="0"/>
              <a:t>religieuse en Europe (15</a:t>
            </a:r>
            <a:r>
              <a:rPr lang="fr-BE" sz="2400" baseline="30000" dirty="0" smtClean="0"/>
              <a:t>e</a:t>
            </a:r>
            <a:r>
              <a:rPr lang="fr-BE" sz="2400" dirty="0" smtClean="0"/>
              <a:t>-18</a:t>
            </a:r>
            <a:r>
              <a:rPr lang="fr-BE" sz="2400" baseline="30000" dirty="0" smtClean="0"/>
              <a:t>e</a:t>
            </a:r>
            <a:r>
              <a:rPr lang="fr-BE" sz="2400" dirty="0" smtClean="0"/>
              <a:t> siècles): </a:t>
            </a:r>
          </a:p>
          <a:p>
            <a:r>
              <a:rPr lang="de-DE" sz="1500" i="1" dirty="0"/>
              <a:t>Heinrich IV. und Philipp III. Die Begründung des Französischen Übergewichtes in Europa</a:t>
            </a:r>
            <a:r>
              <a:rPr lang="de-DE" sz="1500" dirty="0"/>
              <a:t> (2 </a:t>
            </a:r>
            <a:r>
              <a:rPr lang="de-DE" sz="1500" dirty="0" smtClean="0"/>
              <a:t>vol., </a:t>
            </a:r>
            <a:r>
              <a:rPr lang="de-DE" sz="1500" dirty="0"/>
              <a:t>Berlin, 1871-76)</a:t>
            </a:r>
          </a:p>
          <a:p>
            <a:r>
              <a:rPr lang="de-DE" sz="1500" i="1" dirty="0"/>
              <a:t>Das Zeitalter Ludwigs XIV</a:t>
            </a:r>
            <a:r>
              <a:rPr lang="de-DE" sz="1500" dirty="0"/>
              <a:t>. (Berlin, 1888)</a:t>
            </a:r>
          </a:p>
          <a:p>
            <a:r>
              <a:rPr lang="de-DE" sz="1500" i="1" dirty="0"/>
              <a:t>Geschichte des Preußischen Staatswesens vom Tode Friedrichs des Großen bis zu den Freiheitskriegen </a:t>
            </a:r>
            <a:r>
              <a:rPr lang="de-DE" sz="1500" dirty="0" smtClean="0"/>
              <a:t>(2 vol., </a:t>
            </a:r>
            <a:r>
              <a:rPr lang="de-DE" sz="1500" dirty="0"/>
              <a:t>Leipzig, 1880-82</a:t>
            </a:r>
            <a:r>
              <a:rPr lang="de-DE" sz="1500" dirty="0" smtClean="0"/>
              <a:t>)</a:t>
            </a:r>
          </a:p>
          <a:p>
            <a:r>
              <a:rPr lang="de-DE" sz="1500" i="1" dirty="0" err="1"/>
              <a:t>Histoire</a:t>
            </a:r>
            <a:r>
              <a:rPr lang="de-DE" sz="1500" i="1" dirty="0"/>
              <a:t> de la </a:t>
            </a:r>
            <a:r>
              <a:rPr lang="de-DE" sz="1500" i="1" dirty="0" err="1"/>
              <a:t>Contre-Réforme</a:t>
            </a:r>
            <a:r>
              <a:rPr lang="de-DE" sz="1500" i="1" dirty="0"/>
              <a:t> </a:t>
            </a:r>
            <a:r>
              <a:rPr lang="de-DE" sz="1500" i="1" dirty="0" err="1"/>
              <a:t>religieuse</a:t>
            </a:r>
            <a:r>
              <a:rPr lang="de-DE" sz="1500" i="1" dirty="0"/>
              <a:t> </a:t>
            </a:r>
            <a:r>
              <a:rPr lang="de-DE" sz="1500" dirty="0"/>
              <a:t>(</a:t>
            </a:r>
            <a:r>
              <a:rPr lang="de-DE" sz="1500" dirty="0" smtClean="0"/>
              <a:t>Bruxelles, </a:t>
            </a:r>
            <a:r>
              <a:rPr lang="de-DE" sz="1500" dirty="0"/>
              <a:t>1884)</a:t>
            </a:r>
          </a:p>
          <a:p>
            <a:r>
              <a:rPr lang="de-DE" sz="1500" i="1" dirty="0" err="1"/>
              <a:t>Histoire</a:t>
            </a:r>
            <a:r>
              <a:rPr lang="de-DE" sz="1500" i="1" dirty="0"/>
              <a:t> du </a:t>
            </a:r>
            <a:r>
              <a:rPr lang="de-DE" sz="1500" i="1" dirty="0" err="1"/>
              <a:t>règne</a:t>
            </a:r>
            <a:r>
              <a:rPr lang="de-DE" sz="1500" i="1" dirty="0"/>
              <a:t> de Marie Stuart </a:t>
            </a:r>
            <a:r>
              <a:rPr lang="de-DE" sz="1500" dirty="0"/>
              <a:t>(Paris, 1891-92)</a:t>
            </a:r>
          </a:p>
          <a:p>
            <a:endParaRPr lang="de-DE" dirty="0"/>
          </a:p>
          <a:p>
            <a:pPr>
              <a:buFont typeface="Wingdings" panose="05000000000000000000" pitchFamily="2" charset="2"/>
              <a:buChar char="§"/>
            </a:pPr>
            <a:endParaRPr lang="fr-BE" dirty="0"/>
          </a:p>
        </p:txBody>
      </p:sp>
    </p:spTree>
    <p:extLst>
      <p:ext uri="{BB962C8B-B14F-4D97-AF65-F5344CB8AC3E}">
        <p14:creationId xmlns:p14="http://schemas.microsoft.com/office/powerpoint/2010/main" val="2195334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Martin Philippson, l’intermédiaire entre l’Allemagne, la Belgique et la France</a:t>
            </a:r>
            <a:endParaRPr lang="fr-BE" dirty="0"/>
          </a:p>
        </p:txBody>
      </p:sp>
      <p:sp>
        <p:nvSpPr>
          <p:cNvPr id="3" name="Espace réservé du contenu 2"/>
          <p:cNvSpPr>
            <a:spLocks noGrp="1"/>
          </p:cNvSpPr>
          <p:nvPr>
            <p:ph idx="1"/>
          </p:nvPr>
        </p:nvSpPr>
        <p:spPr/>
        <p:txBody>
          <a:bodyPr/>
          <a:lstStyle/>
          <a:p>
            <a:pPr>
              <a:buFont typeface="Wingdings" panose="05000000000000000000" pitchFamily="2" charset="2"/>
              <a:buChar char="§"/>
            </a:pPr>
            <a:r>
              <a:rPr lang="fr-BE" dirty="0" smtClean="0"/>
              <a:t> Importation du </a:t>
            </a:r>
            <a:r>
              <a:rPr lang="fr-BE" b="1" dirty="0" smtClean="0"/>
              <a:t>modèle scientifique allemand </a:t>
            </a:r>
            <a:r>
              <a:rPr lang="fr-BE" dirty="0" smtClean="0"/>
              <a:t>en Belgique: </a:t>
            </a:r>
          </a:p>
          <a:p>
            <a:pPr marL="0" indent="0">
              <a:buNone/>
            </a:pPr>
            <a:r>
              <a:rPr lang="fr-BE" dirty="0" smtClean="0"/>
              <a:t>«</a:t>
            </a:r>
            <a:r>
              <a:rPr lang="fr-BE" dirty="0"/>
              <a:t> Historien dont les livres jouissent d’une grande autorité et ancien professeur d’une des meilleurs universités prussiennes, M. Philippson a bien mérité de la Belgique en initiant les étudiants bruxellois aux méthodes scientifiques en honneur chez les savants d’Allemagne</a:t>
            </a:r>
            <a:r>
              <a:rPr lang="fr-FR" dirty="0"/>
              <a:t> »</a:t>
            </a:r>
            <a:r>
              <a:rPr lang="de-DE" dirty="0"/>
              <a:t> </a:t>
            </a:r>
            <a:r>
              <a:rPr lang="fr-BE" dirty="0"/>
              <a:t>(P. Fredericq, « L’origine et les développements des cours pratiques d’histoire dans l’enseignement supérieur en Belgique »</a:t>
            </a:r>
            <a:r>
              <a:rPr lang="fr-BE" i="1" dirty="0"/>
              <a:t>, </a:t>
            </a:r>
            <a:r>
              <a:rPr lang="fr-BE" dirty="0"/>
              <a:t>in</a:t>
            </a:r>
            <a:r>
              <a:rPr lang="fr-BE" i="1" dirty="0"/>
              <a:t> À Godefroid </a:t>
            </a:r>
            <a:r>
              <a:rPr lang="fr-BE" i="1" dirty="0" err="1"/>
              <a:t>Kurth</a:t>
            </a:r>
            <a:r>
              <a:rPr lang="fr-BE" i="1" dirty="0"/>
              <a:t>. À l’occasion du 25</a:t>
            </a:r>
            <a:r>
              <a:rPr lang="fr-BE" i="1" baseline="30000" dirty="0"/>
              <a:t>e</a:t>
            </a:r>
            <a:r>
              <a:rPr lang="fr-BE" i="1" dirty="0"/>
              <a:t> anniversaire de la fondation de son cours pratique d’histoire</a:t>
            </a:r>
            <a:r>
              <a:rPr lang="fr-BE" dirty="0"/>
              <a:t>, 1898, S. 42</a:t>
            </a:r>
            <a:r>
              <a:rPr lang="fr-BE" dirty="0" smtClean="0"/>
              <a:t>).</a:t>
            </a:r>
          </a:p>
          <a:p>
            <a:pPr>
              <a:buFont typeface="Wingdings" panose="05000000000000000000" pitchFamily="2" charset="2"/>
              <a:buChar char="§"/>
            </a:pPr>
            <a:r>
              <a:rPr lang="fr-BE" dirty="0" smtClean="0"/>
              <a:t> Publications dans des </a:t>
            </a:r>
            <a:r>
              <a:rPr lang="fr-BE" b="1" dirty="0" smtClean="0"/>
              <a:t>revues historiques </a:t>
            </a:r>
            <a:r>
              <a:rPr lang="fr-BE" dirty="0" smtClean="0"/>
              <a:t>en Allemagne et surtout en France; également dans des </a:t>
            </a:r>
            <a:r>
              <a:rPr lang="fr-BE" b="1" dirty="0" smtClean="0"/>
              <a:t>revues générales </a:t>
            </a:r>
            <a:r>
              <a:rPr lang="fr-BE" dirty="0" smtClean="0"/>
              <a:t>belges </a:t>
            </a:r>
            <a:r>
              <a:rPr lang="fr-BE" dirty="0" smtClean="0"/>
              <a:t>telles que la </a:t>
            </a:r>
            <a:r>
              <a:rPr lang="fr-BE" i="1" dirty="0" smtClean="0"/>
              <a:t>Revue de Belgique. </a:t>
            </a:r>
            <a:endParaRPr lang="fr-BE" i="1" dirty="0"/>
          </a:p>
          <a:p>
            <a:pPr>
              <a:buFont typeface="Wingdings" panose="05000000000000000000" pitchFamily="2" charset="2"/>
              <a:buChar char="§"/>
            </a:pPr>
            <a:r>
              <a:rPr lang="fr-BE" dirty="0" smtClean="0"/>
              <a:t> Contributions </a:t>
            </a:r>
            <a:r>
              <a:rPr lang="fr-BE" dirty="0" smtClean="0"/>
              <a:t>nombreuses </a:t>
            </a:r>
            <a:r>
              <a:rPr lang="fr-BE" dirty="0" smtClean="0"/>
              <a:t>à la </a:t>
            </a:r>
            <a:r>
              <a:rPr lang="fr-BE" b="1" i="1" dirty="0" smtClean="0"/>
              <a:t>Revue Historique</a:t>
            </a:r>
            <a:r>
              <a:rPr lang="fr-BE" dirty="0" smtClean="0"/>
              <a:t>, notamment sur Marie Stuart et sur Napoléon Ier. </a:t>
            </a:r>
            <a:r>
              <a:rPr lang="fr-BE" b="1" dirty="0" smtClean="0"/>
              <a:t>État des principales publications allemandes </a:t>
            </a:r>
            <a:r>
              <a:rPr lang="fr-BE" dirty="0" smtClean="0"/>
              <a:t>en histoire moderne à partir de 1901. </a:t>
            </a:r>
            <a:endParaRPr lang="fr-BE" dirty="0"/>
          </a:p>
          <a:p>
            <a:endParaRPr lang="fr-BE" dirty="0"/>
          </a:p>
        </p:txBody>
      </p:sp>
    </p:spTree>
    <p:extLst>
      <p:ext uri="{BB962C8B-B14F-4D97-AF65-F5344CB8AC3E}">
        <p14:creationId xmlns:p14="http://schemas.microsoft.com/office/powerpoint/2010/main" val="3243521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Entre deux pays et entre deux langues: lettres de Martin</a:t>
            </a:r>
            <a:endParaRPr lang="fr-BE" dirty="0"/>
          </a:p>
        </p:txBody>
      </p:sp>
      <p:pic>
        <p:nvPicPr>
          <p:cNvPr id="6" name="Espace réservé du contenu 5"/>
          <p:cNvPicPr>
            <a:picLocks noGrp="1" noChangeAspect="1"/>
          </p:cNvPicPr>
          <p:nvPr>
            <p:ph sz="half" idx="2"/>
          </p:nvPr>
        </p:nvPicPr>
        <p:blipFill>
          <a:blip r:embed="rId2"/>
          <a:stretch>
            <a:fillRect/>
          </a:stretch>
        </p:blipFill>
        <p:spPr>
          <a:xfrm>
            <a:off x="6218238" y="1869522"/>
            <a:ext cx="4937125" cy="3976207"/>
          </a:xfrm>
          <a:prstGeom prst="rect">
            <a:avLst/>
          </a:prstGeom>
        </p:spPr>
      </p:pic>
      <p:pic>
        <p:nvPicPr>
          <p:cNvPr id="5" name="Picture 5"/>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096963" y="2171141"/>
            <a:ext cx="4938712" cy="3372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0032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Thèmes</a:t>
            </a:r>
            <a:endParaRPr lang="fr-BE" dirty="0"/>
          </a:p>
        </p:txBody>
      </p:sp>
      <p:sp>
        <p:nvSpPr>
          <p:cNvPr id="3" name="Espace réservé du contenu 2"/>
          <p:cNvSpPr>
            <a:spLocks noGrp="1"/>
          </p:cNvSpPr>
          <p:nvPr>
            <p:ph idx="1"/>
          </p:nvPr>
        </p:nvSpPr>
        <p:spPr/>
        <p:txBody>
          <a:bodyPr>
            <a:normAutofit/>
          </a:bodyPr>
          <a:lstStyle/>
          <a:p>
            <a:pPr>
              <a:buFont typeface="Wingdings" panose="05000000000000000000" pitchFamily="2" charset="2"/>
              <a:buChar char="§"/>
            </a:pPr>
            <a:r>
              <a:rPr lang="fr-BE" dirty="0" smtClean="0"/>
              <a:t> </a:t>
            </a:r>
            <a:r>
              <a:rPr lang="fr-BE" sz="2800" dirty="0" smtClean="0"/>
              <a:t>Trois frères: </a:t>
            </a:r>
            <a:r>
              <a:rPr lang="fr-BE" sz="2800" cap="small" dirty="0" smtClean="0"/>
              <a:t>Martin</a:t>
            </a:r>
            <a:r>
              <a:rPr lang="fr-BE" sz="2800" dirty="0" smtClean="0"/>
              <a:t>, l’historien (1846-1916); </a:t>
            </a:r>
            <a:r>
              <a:rPr lang="fr-BE" sz="2800" cap="small" dirty="0"/>
              <a:t>Franz</a:t>
            </a:r>
            <a:r>
              <a:rPr lang="fr-BE" sz="2800" dirty="0" smtClean="0"/>
              <a:t>, le banquier (1851-1929); </a:t>
            </a:r>
            <a:r>
              <a:rPr lang="fr-BE" sz="2800" cap="small" dirty="0"/>
              <a:t>Alfred</a:t>
            </a:r>
            <a:r>
              <a:rPr lang="fr-BE" sz="2800" dirty="0" smtClean="0"/>
              <a:t>, le géographe (1864-1953). </a:t>
            </a:r>
          </a:p>
          <a:p>
            <a:pPr>
              <a:buFont typeface="Wingdings" panose="05000000000000000000" pitchFamily="2" charset="2"/>
              <a:buChar char="§"/>
            </a:pPr>
            <a:r>
              <a:rPr lang="fr-BE" sz="2800" dirty="0"/>
              <a:t> </a:t>
            </a:r>
            <a:r>
              <a:rPr lang="fr-BE" sz="2800" dirty="0" smtClean="0"/>
              <a:t>Trois destins entre l’Allemagne et la Belgique: de brillantes carrières assorties d’un engagement intellectuel, social et caritatif. </a:t>
            </a:r>
          </a:p>
          <a:p>
            <a:pPr>
              <a:buFont typeface="Wingdings" panose="05000000000000000000" pitchFamily="2" charset="2"/>
              <a:buChar char="§"/>
            </a:pPr>
            <a:r>
              <a:rPr lang="fr-BE" sz="2800" dirty="0"/>
              <a:t> </a:t>
            </a:r>
            <a:r>
              <a:rPr lang="fr-BE" sz="2800" dirty="0" smtClean="0"/>
              <a:t>Focalisation sur : </a:t>
            </a:r>
          </a:p>
          <a:p>
            <a:pPr lvl="1">
              <a:buFont typeface="Wingdings" panose="05000000000000000000" pitchFamily="2" charset="2"/>
              <a:buChar char="Ø"/>
            </a:pPr>
            <a:r>
              <a:rPr lang="fr-BE" sz="2800" dirty="0" smtClean="0"/>
              <a:t>Double identité: allemande (belge) et juive</a:t>
            </a:r>
          </a:p>
          <a:p>
            <a:pPr lvl="1">
              <a:buFont typeface="Wingdings" panose="05000000000000000000" pitchFamily="2" charset="2"/>
              <a:buChar char="Ø"/>
            </a:pPr>
            <a:r>
              <a:rPr lang="fr-BE" sz="2800" dirty="0" smtClean="0"/>
              <a:t>Internationalisme</a:t>
            </a:r>
          </a:p>
          <a:p>
            <a:pPr lvl="1">
              <a:buFont typeface="Wingdings" panose="05000000000000000000" pitchFamily="2" charset="2"/>
              <a:buChar char="Ø"/>
            </a:pPr>
            <a:r>
              <a:rPr lang="fr-BE" sz="2800" dirty="0" smtClean="0"/>
              <a:t>Solidarité</a:t>
            </a:r>
          </a:p>
        </p:txBody>
      </p:sp>
    </p:spTree>
    <p:extLst>
      <p:ext uri="{BB962C8B-B14F-4D97-AF65-F5344CB8AC3E}">
        <p14:creationId xmlns:p14="http://schemas.microsoft.com/office/powerpoint/2010/main" val="2118697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Martin Philippson, </a:t>
            </a:r>
            <a:br>
              <a:rPr lang="fr-BE" dirty="0" smtClean="0"/>
            </a:br>
            <a:r>
              <a:rPr lang="fr-BE" dirty="0" smtClean="0"/>
              <a:t>l’intellectuel engagé</a:t>
            </a:r>
            <a:endParaRPr lang="fr-BE" dirty="0"/>
          </a:p>
        </p:txBody>
      </p:sp>
      <p:sp>
        <p:nvSpPr>
          <p:cNvPr id="3" name="Espace réservé du contenu 2"/>
          <p:cNvSpPr>
            <a:spLocks noGrp="1"/>
          </p:cNvSpPr>
          <p:nvPr>
            <p:ph idx="1"/>
          </p:nvPr>
        </p:nvSpPr>
        <p:spPr/>
        <p:txBody>
          <a:bodyPr>
            <a:normAutofit lnSpcReduction="10000"/>
          </a:bodyPr>
          <a:lstStyle/>
          <a:p>
            <a:pPr>
              <a:buFont typeface="Wingdings" panose="05000000000000000000" pitchFamily="2" charset="2"/>
              <a:buChar char="§"/>
            </a:pPr>
            <a:r>
              <a:rPr lang="fr-BE" dirty="0" smtClean="0"/>
              <a:t> </a:t>
            </a:r>
            <a:r>
              <a:rPr lang="fr-BE" sz="2400" i="1" dirty="0" err="1" smtClean="0"/>
              <a:t>Publizist</a:t>
            </a:r>
            <a:r>
              <a:rPr lang="fr-BE" sz="2400" dirty="0" smtClean="0"/>
              <a:t>/Journaliste : </a:t>
            </a:r>
            <a:r>
              <a:rPr lang="fr-BE" sz="2400" i="1" dirty="0" smtClean="0"/>
              <a:t>AZJ</a:t>
            </a:r>
            <a:r>
              <a:rPr lang="fr-BE" sz="2400" dirty="0"/>
              <a:t>, </a:t>
            </a:r>
            <a:r>
              <a:rPr lang="fr-BE" sz="2400" i="1" dirty="0"/>
              <a:t>Ost </a:t>
            </a:r>
            <a:r>
              <a:rPr lang="fr-BE" sz="2400" i="1" dirty="0" err="1"/>
              <a:t>und</a:t>
            </a:r>
            <a:r>
              <a:rPr lang="fr-BE" sz="2400" i="1" dirty="0"/>
              <a:t> West</a:t>
            </a:r>
            <a:r>
              <a:rPr lang="fr-BE" sz="2400" dirty="0"/>
              <a:t>, </a:t>
            </a:r>
            <a:r>
              <a:rPr lang="fr-BE" sz="2400" i="1" dirty="0" err="1"/>
              <a:t>Jahrbuch</a:t>
            </a:r>
            <a:r>
              <a:rPr lang="fr-BE" sz="2400" i="1" dirty="0"/>
              <a:t> </a:t>
            </a:r>
            <a:r>
              <a:rPr lang="fr-BE" sz="2400" i="1" dirty="0" err="1" smtClean="0"/>
              <a:t>für</a:t>
            </a:r>
            <a:r>
              <a:rPr lang="fr-BE" sz="2400" i="1" dirty="0" smtClean="0"/>
              <a:t> </a:t>
            </a:r>
            <a:r>
              <a:rPr lang="fr-BE" sz="2400" i="1" dirty="0" err="1"/>
              <a:t>jüdische</a:t>
            </a:r>
            <a:r>
              <a:rPr lang="fr-BE" sz="2400" i="1" dirty="0"/>
              <a:t> </a:t>
            </a:r>
            <a:r>
              <a:rPr lang="fr-BE" sz="2400" i="1" dirty="0" err="1"/>
              <a:t>Geschichte</a:t>
            </a:r>
            <a:r>
              <a:rPr lang="fr-BE" sz="2400" i="1" dirty="0"/>
              <a:t> </a:t>
            </a:r>
            <a:r>
              <a:rPr lang="fr-BE" sz="2400" i="1" dirty="0" err="1"/>
              <a:t>und</a:t>
            </a:r>
            <a:r>
              <a:rPr lang="fr-BE" sz="2400" i="1" dirty="0"/>
              <a:t> </a:t>
            </a:r>
            <a:r>
              <a:rPr lang="fr-BE" sz="2400" i="1" dirty="0" err="1"/>
              <a:t>Literatur</a:t>
            </a:r>
            <a:r>
              <a:rPr lang="fr-BE" sz="2400" dirty="0"/>
              <a:t>:</a:t>
            </a:r>
            <a:r>
              <a:rPr lang="fr-BE" sz="2400" i="1" dirty="0"/>
              <a:t> </a:t>
            </a:r>
            <a:r>
              <a:rPr lang="fr-BE" sz="2400" dirty="0" smtClean="0"/>
              <a:t>voir ses </a:t>
            </a:r>
            <a:r>
              <a:rPr lang="fr-BE" sz="2400" i="1" dirty="0" err="1" smtClean="0"/>
              <a:t>Jahresüberblick</a:t>
            </a:r>
            <a:r>
              <a:rPr lang="fr-BE" sz="2400" i="1" dirty="0"/>
              <a:t>, </a:t>
            </a:r>
            <a:r>
              <a:rPr lang="fr-BE" sz="2400" dirty="0"/>
              <a:t>etc</a:t>
            </a:r>
            <a:r>
              <a:rPr lang="fr-BE" sz="2400" dirty="0" smtClean="0"/>
              <a:t>.:</a:t>
            </a:r>
          </a:p>
          <a:p>
            <a:pPr>
              <a:buFont typeface="Wingdings" panose="05000000000000000000" pitchFamily="2" charset="2"/>
              <a:buChar char="§"/>
            </a:pPr>
            <a:r>
              <a:rPr lang="fr-BE" sz="2400" dirty="0" smtClean="0"/>
              <a:t> rôles institutionnels: </a:t>
            </a:r>
            <a:endParaRPr lang="fr-BE" sz="2400" i="1" dirty="0"/>
          </a:p>
          <a:p>
            <a:pPr>
              <a:buFont typeface="Wingdings" panose="05000000000000000000" pitchFamily="2" charset="2"/>
              <a:buChar char="Ø"/>
            </a:pPr>
            <a:r>
              <a:rPr lang="fr-BE" sz="2400" i="1" dirty="0"/>
              <a:t> Deutsch-</a:t>
            </a:r>
            <a:r>
              <a:rPr lang="fr-BE" sz="2400" i="1" dirty="0" err="1"/>
              <a:t>israelitischer</a:t>
            </a:r>
            <a:r>
              <a:rPr lang="fr-BE" sz="2400" i="1" dirty="0"/>
              <a:t> </a:t>
            </a:r>
            <a:r>
              <a:rPr lang="fr-BE" sz="2400" i="1" dirty="0" err="1"/>
              <a:t>Gemeindebund</a:t>
            </a:r>
            <a:r>
              <a:rPr lang="fr-BE" sz="2400" dirty="0"/>
              <a:t> (DIG) dont Martin a été président à partir de 1896: </a:t>
            </a:r>
            <a:r>
              <a:rPr lang="fr-BE" sz="2400" dirty="0" smtClean="0"/>
              <a:t>Organisation </a:t>
            </a:r>
            <a:r>
              <a:rPr lang="fr-BE" sz="2400" dirty="0"/>
              <a:t>faîtière des communautés juives </a:t>
            </a:r>
            <a:r>
              <a:rPr lang="fr-BE" sz="2400" dirty="0" smtClean="0"/>
              <a:t>d’Allemagne.</a:t>
            </a:r>
            <a:endParaRPr lang="fr-BE" sz="2400" i="1" dirty="0"/>
          </a:p>
          <a:p>
            <a:pPr>
              <a:buFont typeface="Wingdings" panose="05000000000000000000" pitchFamily="2" charset="2"/>
              <a:buChar char="Ø"/>
            </a:pPr>
            <a:r>
              <a:rPr lang="fr-BE" sz="2400" i="1" dirty="0"/>
              <a:t> </a:t>
            </a:r>
            <a:r>
              <a:rPr lang="fr-BE" sz="2400" i="1" dirty="0" err="1"/>
              <a:t>Centralverein</a:t>
            </a:r>
            <a:r>
              <a:rPr lang="fr-BE" sz="2400" i="1" dirty="0"/>
              <a:t> </a:t>
            </a:r>
            <a:r>
              <a:rPr lang="fr-BE" sz="2400" i="1" dirty="0" smtClean="0"/>
              <a:t>der </a:t>
            </a:r>
            <a:r>
              <a:rPr lang="fr-BE" sz="2400" i="1" dirty="0" err="1" smtClean="0"/>
              <a:t>deutschen</a:t>
            </a:r>
            <a:r>
              <a:rPr lang="fr-BE" sz="2400" i="1" dirty="0" smtClean="0"/>
              <a:t> </a:t>
            </a:r>
            <a:r>
              <a:rPr lang="fr-BE" sz="2400" i="1" dirty="0" err="1"/>
              <a:t>Staatsbürger</a:t>
            </a:r>
            <a:r>
              <a:rPr lang="fr-BE" sz="2400" i="1" dirty="0"/>
              <a:t> </a:t>
            </a:r>
            <a:r>
              <a:rPr lang="fr-BE" sz="2400" i="1" dirty="0" err="1"/>
              <a:t>jüdischen</a:t>
            </a:r>
            <a:r>
              <a:rPr lang="fr-BE" sz="2400" i="1" dirty="0"/>
              <a:t> </a:t>
            </a:r>
            <a:r>
              <a:rPr lang="fr-BE" sz="2400" i="1" dirty="0" err="1"/>
              <a:t>Glaubens</a:t>
            </a:r>
            <a:r>
              <a:rPr lang="fr-BE" sz="2400" i="1" dirty="0"/>
              <a:t> </a:t>
            </a:r>
            <a:r>
              <a:rPr lang="fr-BE" sz="2400" dirty="0"/>
              <a:t>(1893):</a:t>
            </a:r>
          </a:p>
          <a:p>
            <a:pPr>
              <a:buFont typeface="Arial" panose="020B0604020202020204" pitchFamily="34" charset="0"/>
              <a:buChar char="•"/>
            </a:pPr>
            <a:r>
              <a:rPr lang="fr-BE" sz="2400" dirty="0"/>
              <a:t> </a:t>
            </a:r>
            <a:r>
              <a:rPr lang="fr-BE" sz="2400" dirty="0" smtClean="0"/>
              <a:t>Lutte </a:t>
            </a:r>
            <a:r>
              <a:rPr lang="fr-BE" sz="2400" dirty="0"/>
              <a:t>contre dissolution interne du judaïsme allemand (orthodoxes vs. libéraux</a:t>
            </a:r>
            <a:r>
              <a:rPr lang="fr-BE" sz="2400" dirty="0" smtClean="0"/>
              <a:t>): renforcement de l’identité de groupe;</a:t>
            </a:r>
            <a:endParaRPr lang="fr-BE" sz="2400" dirty="0"/>
          </a:p>
          <a:p>
            <a:pPr>
              <a:buFont typeface="Arial" panose="020B0604020202020204" pitchFamily="34" charset="0"/>
              <a:buChar char="•"/>
            </a:pPr>
            <a:r>
              <a:rPr lang="fr-BE" sz="2400" dirty="0" smtClean="0"/>
              <a:t> Groupe de pression </a:t>
            </a:r>
            <a:r>
              <a:rPr lang="fr-BE" sz="2400" dirty="0" smtClean="0"/>
              <a:t>politique </a:t>
            </a:r>
            <a:r>
              <a:rPr lang="fr-BE" sz="2400" dirty="0" smtClean="0"/>
              <a:t>composé de Juifs libéraux : </a:t>
            </a:r>
            <a:r>
              <a:rPr lang="fr-BE" sz="2400" i="1" dirty="0" err="1" smtClean="0"/>
              <a:t>Verband</a:t>
            </a:r>
            <a:r>
              <a:rPr lang="fr-BE" sz="2400" i="1" dirty="0" smtClean="0"/>
              <a:t> </a:t>
            </a:r>
            <a:r>
              <a:rPr lang="fr-BE" sz="2400" i="1" dirty="0" smtClean="0"/>
              <a:t>der </a:t>
            </a:r>
            <a:r>
              <a:rPr lang="fr-BE" sz="2400" i="1" dirty="0" err="1" smtClean="0"/>
              <a:t>deutschen</a:t>
            </a:r>
            <a:r>
              <a:rPr lang="fr-BE" sz="2400" i="1" dirty="0" smtClean="0"/>
              <a:t> </a:t>
            </a:r>
            <a:r>
              <a:rPr lang="fr-BE" sz="2400" i="1" dirty="0" err="1" smtClean="0"/>
              <a:t>Juden</a:t>
            </a:r>
            <a:r>
              <a:rPr lang="fr-BE" sz="2400" i="1" dirty="0" smtClean="0"/>
              <a:t> </a:t>
            </a:r>
            <a:r>
              <a:rPr lang="fr-BE" sz="2400" dirty="0" smtClean="0"/>
              <a:t>(1904</a:t>
            </a:r>
            <a:r>
              <a:rPr lang="fr-BE" sz="2400" dirty="0" smtClean="0"/>
              <a:t>). Querelle sur mode de désignation des représentants…</a:t>
            </a:r>
            <a:endParaRPr lang="fr-BE" sz="2400" dirty="0"/>
          </a:p>
          <a:p>
            <a:endParaRPr lang="fr-BE" dirty="0"/>
          </a:p>
        </p:txBody>
      </p:sp>
    </p:spTree>
    <p:extLst>
      <p:ext uri="{BB962C8B-B14F-4D97-AF65-F5344CB8AC3E}">
        <p14:creationId xmlns:p14="http://schemas.microsoft.com/office/powerpoint/2010/main" val="4192535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Martin Philippson, </a:t>
            </a:r>
            <a:br>
              <a:rPr lang="fr-BE" dirty="0" smtClean="0"/>
            </a:br>
            <a:r>
              <a:rPr lang="fr-BE" dirty="0" smtClean="0"/>
              <a:t>l’intellectuel solidaire</a:t>
            </a:r>
            <a:endParaRPr lang="fr-BE" dirty="0"/>
          </a:p>
        </p:txBody>
      </p:sp>
      <p:sp>
        <p:nvSpPr>
          <p:cNvPr id="3" name="Espace réservé du contenu 2"/>
          <p:cNvSpPr>
            <a:spLocks noGrp="1"/>
          </p:cNvSpPr>
          <p:nvPr>
            <p:ph idx="1"/>
          </p:nvPr>
        </p:nvSpPr>
        <p:spPr/>
        <p:txBody>
          <a:bodyPr>
            <a:normAutofit fontScale="85000" lnSpcReduction="20000"/>
          </a:bodyPr>
          <a:lstStyle/>
          <a:p>
            <a:pPr>
              <a:buFont typeface="Wingdings" panose="05000000000000000000" pitchFamily="2" charset="2"/>
              <a:buChar char="§"/>
            </a:pPr>
            <a:r>
              <a:rPr lang="fr-BE" dirty="0" smtClean="0"/>
              <a:t> Activité davantage </a:t>
            </a:r>
            <a:r>
              <a:rPr lang="fr-BE" b="1" dirty="0" smtClean="0"/>
              <a:t>intellectuelle</a:t>
            </a:r>
            <a:r>
              <a:rPr lang="fr-BE" dirty="0" smtClean="0"/>
              <a:t>: </a:t>
            </a:r>
          </a:p>
          <a:p>
            <a:pPr>
              <a:buFont typeface="Wingdings" panose="05000000000000000000" pitchFamily="2" charset="2"/>
              <a:buChar char="Ø"/>
            </a:pPr>
            <a:r>
              <a:rPr lang="fr-BE" b="1" i="1" dirty="0" smtClean="0"/>
              <a:t>Gesellschaft </a:t>
            </a:r>
            <a:r>
              <a:rPr lang="fr-BE" b="1" i="1" dirty="0" err="1"/>
              <a:t>zur</a:t>
            </a:r>
            <a:r>
              <a:rPr lang="fr-BE" b="1" i="1" dirty="0"/>
              <a:t> </a:t>
            </a:r>
            <a:r>
              <a:rPr lang="fr-BE" b="1" i="1" dirty="0" err="1"/>
              <a:t>Förderung</a:t>
            </a:r>
            <a:r>
              <a:rPr lang="fr-BE" b="1" i="1" dirty="0"/>
              <a:t> der </a:t>
            </a:r>
            <a:r>
              <a:rPr lang="fr-BE" b="1" i="1" dirty="0" err="1"/>
              <a:t>Wissenschaft</a:t>
            </a:r>
            <a:r>
              <a:rPr lang="fr-BE" b="1" i="1" dirty="0"/>
              <a:t> des </a:t>
            </a:r>
            <a:r>
              <a:rPr lang="fr-BE" b="1" i="1" dirty="0" err="1"/>
              <a:t>Judentums</a:t>
            </a:r>
            <a:r>
              <a:rPr lang="fr-BE" b="1" dirty="0"/>
              <a:t> </a:t>
            </a:r>
            <a:r>
              <a:rPr lang="fr-BE" dirty="0"/>
              <a:t>(1902</a:t>
            </a:r>
            <a:r>
              <a:rPr lang="fr-BE" dirty="0" smtClean="0"/>
              <a:t>): </a:t>
            </a:r>
          </a:p>
          <a:p>
            <a:pPr>
              <a:buFont typeface="Arial" panose="020B0604020202020204" pitchFamily="34" charset="0"/>
              <a:buChar char="•"/>
            </a:pPr>
            <a:r>
              <a:rPr lang="fr-BE" dirty="0"/>
              <a:t> </a:t>
            </a:r>
            <a:r>
              <a:rPr lang="fr-BE" dirty="0" smtClean="0"/>
              <a:t>Objectifs à la fois scientifiques et de haute vulgarisation: collection </a:t>
            </a:r>
            <a:r>
              <a:rPr lang="fr-BE" i="1" dirty="0" err="1" smtClean="0"/>
              <a:t>Grundriss</a:t>
            </a:r>
            <a:r>
              <a:rPr lang="fr-BE" i="1" dirty="0" smtClean="0"/>
              <a:t> </a:t>
            </a:r>
            <a:r>
              <a:rPr lang="fr-BE" i="1" dirty="0"/>
              <a:t>der </a:t>
            </a:r>
            <a:r>
              <a:rPr lang="fr-BE" i="1" dirty="0" err="1" smtClean="0"/>
              <a:t>Geschichtswissenschaft</a:t>
            </a:r>
            <a:r>
              <a:rPr lang="fr-BE" i="1" dirty="0" smtClean="0"/>
              <a:t> </a:t>
            </a:r>
            <a:r>
              <a:rPr lang="fr-BE" i="1" dirty="0"/>
              <a:t>des </a:t>
            </a:r>
            <a:r>
              <a:rPr lang="fr-BE" i="1" dirty="0" err="1" smtClean="0"/>
              <a:t>Judentums</a:t>
            </a:r>
            <a:r>
              <a:rPr lang="fr-BE" i="1" dirty="0" smtClean="0"/>
              <a:t>;</a:t>
            </a:r>
            <a:endParaRPr lang="fr-BE" i="1" dirty="0"/>
          </a:p>
          <a:p>
            <a:pPr>
              <a:buFont typeface="Arial" panose="020B0604020202020204" pitchFamily="34" charset="0"/>
              <a:buChar char="•"/>
            </a:pPr>
            <a:r>
              <a:rPr lang="fr-BE" dirty="0" smtClean="0"/>
              <a:t> Via des publications de qualité et une revue </a:t>
            </a:r>
            <a:r>
              <a:rPr lang="de-DE" i="1" dirty="0"/>
              <a:t>Monatsschrift für Geschichte und Wissenschaft des Judentums</a:t>
            </a:r>
            <a:r>
              <a:rPr lang="fr-BE" dirty="0" smtClean="0"/>
              <a:t>, combat à la fois contre la perte </a:t>
            </a:r>
            <a:r>
              <a:rPr lang="fr-BE" dirty="0"/>
              <a:t>d’identité </a:t>
            </a:r>
            <a:r>
              <a:rPr lang="fr-BE" dirty="0" smtClean="0"/>
              <a:t>juive et </a:t>
            </a:r>
            <a:r>
              <a:rPr lang="fr-BE" dirty="0"/>
              <a:t>contre </a:t>
            </a:r>
            <a:r>
              <a:rPr lang="fr-BE" dirty="0" smtClean="0"/>
              <a:t>l’antisémitisme; </a:t>
            </a:r>
          </a:p>
          <a:p>
            <a:pPr>
              <a:buFont typeface="Arial" panose="020B0604020202020204" pitchFamily="34" charset="0"/>
              <a:buChar char="•"/>
            </a:pPr>
            <a:r>
              <a:rPr lang="fr-BE" dirty="0" smtClean="0"/>
              <a:t> Belle donation de Franz pour la création de cette société: « </a:t>
            </a:r>
            <a:r>
              <a:rPr lang="fr-BE" dirty="0" err="1" smtClean="0"/>
              <a:t>Ein</a:t>
            </a:r>
            <a:r>
              <a:rPr lang="fr-BE" dirty="0" smtClean="0"/>
              <a:t> </a:t>
            </a:r>
            <a:r>
              <a:rPr lang="fr-BE" dirty="0" err="1" smtClean="0"/>
              <a:t>hochherziger</a:t>
            </a:r>
            <a:r>
              <a:rPr lang="fr-BE" dirty="0" smtClean="0"/>
              <a:t> </a:t>
            </a:r>
            <a:r>
              <a:rPr lang="fr-BE" dirty="0" err="1" smtClean="0"/>
              <a:t>Philanthrop</a:t>
            </a:r>
            <a:r>
              <a:rPr lang="fr-BE" dirty="0" smtClean="0"/>
              <a:t> </a:t>
            </a:r>
            <a:r>
              <a:rPr lang="fr-BE" dirty="0" err="1" smtClean="0"/>
              <a:t>aus</a:t>
            </a:r>
            <a:r>
              <a:rPr lang="fr-BE" dirty="0" smtClean="0"/>
              <a:t> der </a:t>
            </a:r>
            <a:r>
              <a:rPr lang="fr-BE" dirty="0" err="1" smtClean="0"/>
              <a:t>Philippsonschen</a:t>
            </a:r>
            <a:r>
              <a:rPr lang="fr-BE" dirty="0" smtClean="0"/>
              <a:t> </a:t>
            </a:r>
            <a:r>
              <a:rPr lang="fr-BE" dirty="0" err="1" smtClean="0"/>
              <a:t>Familie</a:t>
            </a:r>
            <a:r>
              <a:rPr lang="fr-BE" dirty="0" smtClean="0"/>
              <a:t> </a:t>
            </a:r>
            <a:r>
              <a:rPr lang="fr-BE" dirty="0" err="1" smtClean="0"/>
              <a:t>stiftete</a:t>
            </a:r>
            <a:r>
              <a:rPr lang="fr-BE" dirty="0" smtClean="0"/>
              <a:t> </a:t>
            </a:r>
            <a:r>
              <a:rPr lang="fr-BE" dirty="0" err="1" smtClean="0"/>
              <a:t>als</a:t>
            </a:r>
            <a:r>
              <a:rPr lang="fr-BE" dirty="0" smtClean="0"/>
              <a:t> </a:t>
            </a:r>
            <a:r>
              <a:rPr lang="fr-BE" dirty="0" err="1" smtClean="0"/>
              <a:t>Grundvermögen</a:t>
            </a:r>
            <a:r>
              <a:rPr lang="fr-BE" dirty="0" smtClean="0"/>
              <a:t> </a:t>
            </a:r>
            <a:r>
              <a:rPr lang="fr-BE" dirty="0" err="1" smtClean="0"/>
              <a:t>eine</a:t>
            </a:r>
            <a:r>
              <a:rPr lang="fr-BE" dirty="0" smtClean="0"/>
              <a:t> </a:t>
            </a:r>
            <a:r>
              <a:rPr lang="fr-BE" dirty="0" err="1" smtClean="0"/>
              <a:t>Summe</a:t>
            </a:r>
            <a:r>
              <a:rPr lang="fr-BE" dirty="0" smtClean="0"/>
              <a:t> </a:t>
            </a:r>
            <a:r>
              <a:rPr lang="fr-BE" dirty="0" err="1" smtClean="0"/>
              <a:t>von</a:t>
            </a:r>
            <a:r>
              <a:rPr lang="fr-BE" dirty="0" smtClean="0"/>
              <a:t> </a:t>
            </a:r>
            <a:r>
              <a:rPr lang="fr-BE" dirty="0" err="1" smtClean="0"/>
              <a:t>etwa</a:t>
            </a:r>
            <a:r>
              <a:rPr lang="fr-BE" dirty="0" smtClean="0"/>
              <a:t> 8000 Mark, (…) » (P. Bloch, </a:t>
            </a:r>
            <a:r>
              <a:rPr lang="fr-BE" i="1" dirty="0" err="1" smtClean="0"/>
              <a:t>Gedächtnisrede</a:t>
            </a:r>
            <a:r>
              <a:rPr lang="fr-BE" i="1" dirty="0" smtClean="0"/>
              <a:t> </a:t>
            </a:r>
            <a:r>
              <a:rPr lang="fr-BE" i="1" dirty="0" err="1" smtClean="0"/>
              <a:t>zu</a:t>
            </a:r>
            <a:r>
              <a:rPr lang="fr-BE" i="1" dirty="0" smtClean="0"/>
              <a:t> (…) Prof. Dr. Martin Philippson</a:t>
            </a:r>
            <a:r>
              <a:rPr lang="fr-BE" dirty="0" smtClean="0"/>
              <a:t>, Breslau, 1917, pp. 6-7). </a:t>
            </a:r>
          </a:p>
          <a:p>
            <a:pPr>
              <a:buFont typeface="Wingdings" panose="05000000000000000000" pitchFamily="2" charset="2"/>
              <a:buChar char="§"/>
            </a:pPr>
            <a:r>
              <a:rPr lang="fr-BE" dirty="0"/>
              <a:t> </a:t>
            </a:r>
            <a:r>
              <a:rPr lang="fr-BE" dirty="0" smtClean="0"/>
              <a:t>Activité davantage </a:t>
            </a:r>
            <a:r>
              <a:rPr lang="fr-BE" b="1" dirty="0" smtClean="0"/>
              <a:t>solidaire</a:t>
            </a:r>
            <a:r>
              <a:rPr lang="fr-BE" dirty="0" smtClean="0"/>
              <a:t>: </a:t>
            </a:r>
            <a:endParaRPr lang="fr-BE" dirty="0"/>
          </a:p>
          <a:p>
            <a:pPr>
              <a:buFont typeface="Wingdings" panose="05000000000000000000" pitchFamily="2" charset="2"/>
              <a:buChar char="Ø"/>
            </a:pPr>
            <a:r>
              <a:rPr lang="fr-BE" i="1" dirty="0"/>
              <a:t> </a:t>
            </a:r>
            <a:r>
              <a:rPr lang="fr-BE" b="1" i="1" dirty="0" err="1"/>
              <a:t>Jüdische</a:t>
            </a:r>
            <a:r>
              <a:rPr lang="fr-BE" b="1" dirty="0"/>
              <a:t> </a:t>
            </a:r>
            <a:r>
              <a:rPr lang="fr-BE" b="1" i="1" dirty="0" err="1"/>
              <a:t>Arbeiterkolonie</a:t>
            </a:r>
            <a:r>
              <a:rPr lang="fr-BE" b="1" i="1" dirty="0"/>
              <a:t> </a:t>
            </a:r>
            <a:r>
              <a:rPr lang="fr-BE" b="1" i="1" dirty="0" err="1"/>
              <a:t>Weißensee</a:t>
            </a:r>
            <a:r>
              <a:rPr lang="fr-BE" b="1" dirty="0"/>
              <a:t> </a:t>
            </a:r>
            <a:r>
              <a:rPr lang="fr-BE" dirty="0"/>
              <a:t>(1904): </a:t>
            </a:r>
          </a:p>
          <a:p>
            <a:pPr>
              <a:buFont typeface="Arial" panose="020B0604020202020204" pitchFamily="34" charset="0"/>
              <a:buChar char="•"/>
            </a:pPr>
            <a:r>
              <a:rPr lang="fr-BE" dirty="0"/>
              <a:t>  Initiative du </a:t>
            </a:r>
            <a:r>
              <a:rPr lang="fr-BE" dirty="0" smtClean="0"/>
              <a:t>DIG;  </a:t>
            </a:r>
          </a:p>
          <a:p>
            <a:pPr>
              <a:buFont typeface="Arial" panose="020B0604020202020204" pitchFamily="34" charset="0"/>
              <a:buChar char="•"/>
            </a:pPr>
            <a:r>
              <a:rPr lang="fr-BE" dirty="0" smtClean="0"/>
              <a:t> Combat </a:t>
            </a:r>
            <a:r>
              <a:rPr lang="fr-BE" dirty="0"/>
              <a:t>contre les </a:t>
            </a:r>
            <a:r>
              <a:rPr lang="fr-BE" dirty="0" smtClean="0"/>
              <a:t>« SDF » </a:t>
            </a:r>
            <a:r>
              <a:rPr lang="fr-BE" dirty="0"/>
              <a:t>d’origine </a:t>
            </a:r>
            <a:r>
              <a:rPr lang="fr-BE" dirty="0" smtClean="0"/>
              <a:t>juive, migrants échappant aux pogromes en Russie. </a:t>
            </a:r>
            <a:endParaRPr lang="fr-BE" dirty="0"/>
          </a:p>
          <a:p>
            <a:endParaRPr lang="fr-BE" dirty="0"/>
          </a:p>
        </p:txBody>
      </p:sp>
    </p:spTree>
    <p:extLst>
      <p:ext uri="{BB962C8B-B14F-4D97-AF65-F5344CB8AC3E}">
        <p14:creationId xmlns:p14="http://schemas.microsoft.com/office/powerpoint/2010/main" val="35505979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4000" i="1" dirty="0" err="1"/>
              <a:t>Jüdische</a:t>
            </a:r>
            <a:r>
              <a:rPr lang="fr-BE" sz="4000" dirty="0"/>
              <a:t> </a:t>
            </a:r>
            <a:r>
              <a:rPr lang="fr-BE" sz="4000" i="1" dirty="0" err="1"/>
              <a:t>Arbeiterkolonie</a:t>
            </a:r>
            <a:r>
              <a:rPr lang="fr-BE" sz="4000" i="1" dirty="0"/>
              <a:t> </a:t>
            </a:r>
            <a:r>
              <a:rPr lang="fr-BE" sz="4000" i="1" dirty="0" err="1"/>
              <a:t>Weißensee</a:t>
            </a:r>
            <a:endParaRPr lang="fr-BE" sz="4000" dirty="0"/>
          </a:p>
        </p:txBody>
      </p:sp>
      <p:pic>
        <p:nvPicPr>
          <p:cNvPr id="5" name="Espace réservé du contenu 4"/>
          <p:cNvPicPr>
            <a:picLocks noGrp="1" noChangeAspect="1"/>
          </p:cNvPicPr>
          <p:nvPr>
            <p:ph idx="1"/>
          </p:nvPr>
        </p:nvPicPr>
        <p:blipFill>
          <a:blip r:embed="rId2"/>
          <a:stretch>
            <a:fillRect/>
          </a:stretch>
        </p:blipFill>
        <p:spPr>
          <a:xfrm>
            <a:off x="4270375" y="79642"/>
            <a:ext cx="3402000" cy="4536000"/>
          </a:xfrm>
          <a:prstGeom prst="rect">
            <a:avLst/>
          </a:prstGeom>
        </p:spPr>
      </p:pic>
      <p:sp>
        <p:nvSpPr>
          <p:cNvPr id="4" name="Espace réservé du texte 3"/>
          <p:cNvSpPr>
            <a:spLocks noGrp="1"/>
          </p:cNvSpPr>
          <p:nvPr>
            <p:ph type="body" sz="half" idx="2"/>
          </p:nvPr>
        </p:nvSpPr>
        <p:spPr/>
        <p:txBody>
          <a:bodyPr>
            <a:normAutofit fontScale="62500" lnSpcReduction="20000"/>
          </a:bodyPr>
          <a:lstStyle/>
          <a:p>
            <a:r>
              <a:rPr lang="de-DE" sz="2000" dirty="0" smtClean="0"/>
              <a:t>Texte de la </a:t>
            </a:r>
            <a:r>
              <a:rPr lang="de-DE" sz="2000" dirty="0" err="1" smtClean="0"/>
              <a:t>plaque</a:t>
            </a:r>
            <a:r>
              <a:rPr lang="de-DE" sz="2000" dirty="0" smtClean="0"/>
              <a:t> </a:t>
            </a:r>
            <a:r>
              <a:rPr lang="de-DE" sz="2000" dirty="0" err="1" smtClean="0"/>
              <a:t>commémorative</a:t>
            </a:r>
            <a:r>
              <a:rPr lang="de-DE" sz="2000" dirty="0" smtClean="0"/>
              <a:t>: </a:t>
            </a:r>
          </a:p>
          <a:p>
            <a:r>
              <a:rPr lang="de-DE" sz="2000" dirty="0" smtClean="0"/>
              <a:t>„Hier </a:t>
            </a:r>
            <a:r>
              <a:rPr lang="de-DE" sz="2000" dirty="0"/>
              <a:t>befand sich </a:t>
            </a:r>
          </a:p>
          <a:p>
            <a:r>
              <a:rPr lang="de-DE" sz="2000" dirty="0"/>
              <a:t>ein jüdisches </a:t>
            </a:r>
          </a:p>
          <a:p>
            <a:r>
              <a:rPr lang="de-DE" sz="2000" dirty="0"/>
              <a:t>Arbeitsheim. </a:t>
            </a:r>
          </a:p>
          <a:p>
            <a:r>
              <a:rPr lang="de-DE" sz="2000" dirty="0"/>
              <a:t>1943 wurden </a:t>
            </a:r>
          </a:p>
          <a:p>
            <a:r>
              <a:rPr lang="de-DE" sz="2000" dirty="0"/>
              <a:t>die 180 Insassen </a:t>
            </a:r>
          </a:p>
          <a:p>
            <a:r>
              <a:rPr lang="de-DE" sz="2000" dirty="0"/>
              <a:t>vergast. </a:t>
            </a:r>
          </a:p>
          <a:p>
            <a:r>
              <a:rPr lang="de-DE" sz="2000" dirty="0"/>
              <a:t>Vergesst es </a:t>
            </a:r>
            <a:r>
              <a:rPr lang="de-DE" sz="2000" dirty="0" smtClean="0"/>
              <a:t>nie“. </a:t>
            </a:r>
          </a:p>
          <a:p>
            <a:r>
              <a:rPr lang="de-DE" dirty="0"/>
              <a:t>http://www.gedenktafeln-in-berlin.de/nc/gedenktafeln/gedenktafel-anzeige/tid/opfer-des-nationalso-43</a:t>
            </a:r>
            <a:r>
              <a:rPr lang="de-DE" dirty="0" smtClean="0"/>
              <a:t>/</a:t>
            </a:r>
          </a:p>
          <a:p>
            <a:r>
              <a:rPr lang="de-DE" dirty="0"/>
              <a:t>http://www.jg-berlin.org/beitraege/details/die-juedische-arbeiterkolonie-und-asyl-i82d-2009-01-05.html</a:t>
            </a:r>
          </a:p>
          <a:p>
            <a:endParaRPr lang="fr-BE" dirty="0"/>
          </a:p>
        </p:txBody>
      </p:sp>
      <p:pic>
        <p:nvPicPr>
          <p:cNvPr id="6" name="Image 5"/>
          <p:cNvPicPr>
            <a:picLocks noChangeAspect="1"/>
          </p:cNvPicPr>
          <p:nvPr/>
        </p:nvPicPr>
        <p:blipFill>
          <a:blip r:embed="rId3"/>
          <a:stretch>
            <a:fillRect/>
          </a:stretch>
        </p:blipFill>
        <p:spPr>
          <a:xfrm>
            <a:off x="7416054" y="4070662"/>
            <a:ext cx="4775946" cy="2880000"/>
          </a:xfrm>
          <a:prstGeom prst="rect">
            <a:avLst/>
          </a:prstGeom>
        </p:spPr>
      </p:pic>
    </p:spTree>
    <p:extLst>
      <p:ext uri="{BB962C8B-B14F-4D97-AF65-F5344CB8AC3E}">
        <p14:creationId xmlns:p14="http://schemas.microsoft.com/office/powerpoint/2010/main" val="2579407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Dernier repos de Martin: </a:t>
            </a:r>
            <a:br>
              <a:rPr lang="fr-BE" dirty="0" smtClean="0"/>
            </a:br>
            <a:r>
              <a:rPr lang="fr-BE" dirty="0" err="1" smtClean="0"/>
              <a:t>jüdischer</a:t>
            </a:r>
            <a:r>
              <a:rPr lang="fr-BE" dirty="0" smtClean="0"/>
              <a:t> </a:t>
            </a:r>
            <a:r>
              <a:rPr lang="fr-BE" dirty="0" err="1" smtClean="0"/>
              <a:t>Friedhof</a:t>
            </a:r>
            <a:r>
              <a:rPr lang="fr-BE" dirty="0" smtClean="0"/>
              <a:t> </a:t>
            </a:r>
            <a:r>
              <a:rPr lang="fr-BE" dirty="0" err="1" smtClean="0"/>
              <a:t>Weisensee</a:t>
            </a:r>
            <a:r>
              <a:rPr lang="fr-BE" dirty="0" smtClean="0"/>
              <a:t>, </a:t>
            </a:r>
            <a:r>
              <a:rPr lang="fr-BE" dirty="0" err="1" smtClean="0"/>
              <a:t>Ehrenreihe</a:t>
            </a:r>
            <a:r>
              <a:rPr lang="fr-BE" dirty="0" smtClean="0"/>
              <a:t> (Berlin)</a:t>
            </a:r>
            <a:endParaRPr lang="fr-BE"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61049" y="138000"/>
            <a:ext cx="5040000" cy="6720000"/>
          </a:xfrm>
        </p:spPr>
      </p:pic>
      <p:sp>
        <p:nvSpPr>
          <p:cNvPr id="4" name="Espace réservé du texte 3"/>
          <p:cNvSpPr>
            <a:spLocks noGrp="1"/>
          </p:cNvSpPr>
          <p:nvPr>
            <p:ph type="body" sz="half" idx="2"/>
          </p:nvPr>
        </p:nvSpPr>
        <p:spPr/>
        <p:txBody>
          <a:bodyPr/>
          <a:lstStyle/>
          <a:p>
            <a:r>
              <a:rPr lang="fr-BE" dirty="0" smtClean="0"/>
              <a:t>GW, janvier 2014</a:t>
            </a:r>
            <a:endParaRPr lang="fr-BE" dirty="0"/>
          </a:p>
        </p:txBody>
      </p:sp>
    </p:spTree>
    <p:extLst>
      <p:ext uri="{BB962C8B-B14F-4D97-AF65-F5344CB8AC3E}">
        <p14:creationId xmlns:p14="http://schemas.microsoft.com/office/powerpoint/2010/main" val="2117308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BE" sz="4000" dirty="0"/>
              <a:t>Franz Philippson (1851-1929</a:t>
            </a:r>
            <a:r>
              <a:rPr lang="fr-BE" sz="4000" dirty="0" smtClean="0"/>
              <a:t>), banquier</a:t>
            </a:r>
            <a:endParaRPr lang="fr-BE" sz="4000"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4597134" y="1457999"/>
            <a:ext cx="6912001" cy="3888000"/>
          </a:xfrm>
        </p:spPr>
      </p:pic>
      <p:sp>
        <p:nvSpPr>
          <p:cNvPr id="4" name="Espace réservé du texte 3"/>
          <p:cNvSpPr>
            <a:spLocks noGrp="1"/>
          </p:cNvSpPr>
          <p:nvPr>
            <p:ph type="body" sz="half" idx="2"/>
          </p:nvPr>
        </p:nvSpPr>
        <p:spPr/>
        <p:txBody>
          <a:bodyPr/>
          <a:lstStyle/>
          <a:p>
            <a:r>
              <a:rPr lang="de-DE" sz="2000" dirty="0"/>
              <a:t>Geographisches Institut Bonn, Teilnachlass Alfred Philippson</a:t>
            </a:r>
            <a:endParaRPr lang="fr-BE" sz="2000" dirty="0"/>
          </a:p>
          <a:p>
            <a:endParaRPr lang="fr-BE" dirty="0"/>
          </a:p>
        </p:txBody>
      </p:sp>
    </p:spTree>
    <p:extLst>
      <p:ext uri="{BB962C8B-B14F-4D97-AF65-F5344CB8AC3E}">
        <p14:creationId xmlns:p14="http://schemas.microsoft.com/office/powerpoint/2010/main" val="999014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Franz Philippson, </a:t>
            </a:r>
            <a:br>
              <a:rPr lang="fr-BE" dirty="0" smtClean="0"/>
            </a:br>
            <a:r>
              <a:rPr lang="fr-BE" dirty="0" smtClean="0"/>
              <a:t>le banquier</a:t>
            </a:r>
            <a:endParaRPr lang="fr-BE" dirty="0"/>
          </a:p>
        </p:txBody>
      </p:sp>
      <p:sp>
        <p:nvSpPr>
          <p:cNvPr id="3" name="Espace réservé du contenu 2"/>
          <p:cNvSpPr>
            <a:spLocks noGrp="1"/>
          </p:cNvSpPr>
          <p:nvPr>
            <p:ph idx="1"/>
          </p:nvPr>
        </p:nvSpPr>
        <p:spPr/>
        <p:txBody>
          <a:bodyPr>
            <a:normAutofit fontScale="92500" lnSpcReduction="20000"/>
          </a:bodyPr>
          <a:lstStyle/>
          <a:p>
            <a:pPr>
              <a:buFont typeface="Wingdings" panose="05000000000000000000" pitchFamily="2" charset="2"/>
              <a:buChar char="§"/>
            </a:pPr>
            <a:r>
              <a:rPr lang="fr-BE" dirty="0" smtClean="0"/>
              <a:t> </a:t>
            </a:r>
            <a:r>
              <a:rPr lang="fr-BE" sz="2800" b="1" dirty="0" smtClean="0"/>
              <a:t>Banquier de génie </a:t>
            </a:r>
            <a:r>
              <a:rPr lang="fr-BE" sz="2800" dirty="0" smtClean="0"/>
              <a:t>: fondateur et directeur de la </a:t>
            </a:r>
            <a:r>
              <a:rPr lang="fr-BE" sz="2800" b="1" dirty="0" smtClean="0"/>
              <a:t>Banque F.M. Philippson et </a:t>
            </a:r>
            <a:r>
              <a:rPr lang="fr-BE" sz="2800" b="1" dirty="0" err="1" smtClean="0"/>
              <a:t>cie</a:t>
            </a:r>
            <a:r>
              <a:rPr lang="fr-BE" sz="2800" dirty="0" smtClean="0"/>
              <a:t> (1871; sous ce nom à p. de 1906), holding de nombreuses entreprises industrielles. </a:t>
            </a:r>
          </a:p>
          <a:p>
            <a:pPr>
              <a:buFont typeface="Wingdings" panose="05000000000000000000" pitchFamily="2" charset="2"/>
              <a:buChar char="Ø"/>
            </a:pPr>
            <a:r>
              <a:rPr lang="fr-BE" sz="2800" dirty="0" smtClean="0"/>
              <a:t> Capitaux engagés dans des </a:t>
            </a:r>
            <a:r>
              <a:rPr lang="fr-BE" sz="2800" b="1" dirty="0" smtClean="0"/>
              <a:t>émissions d’emprunts </a:t>
            </a:r>
            <a:r>
              <a:rPr lang="fr-BE" sz="2800" dirty="0" smtClean="0"/>
              <a:t>à lots; environ 40 émissions d’emprunts de villes (dont les villes de Bruxelles et d’Anvers) pour leurs travaux d’assainissement et d’embellissement</a:t>
            </a:r>
          </a:p>
          <a:p>
            <a:pPr>
              <a:buFont typeface="Wingdings" panose="05000000000000000000" pitchFamily="2" charset="2"/>
              <a:buChar char="Ø"/>
            </a:pPr>
            <a:r>
              <a:rPr lang="fr-BE" sz="2800" dirty="0" smtClean="0"/>
              <a:t> Capitaux dans les </a:t>
            </a:r>
            <a:r>
              <a:rPr lang="fr-BE" sz="2800" b="1" dirty="0" smtClean="0"/>
              <a:t>secteurs ferroviaire, métallurgique et électrique: </a:t>
            </a:r>
            <a:r>
              <a:rPr lang="fr-BE" sz="2800" dirty="0" smtClean="0"/>
              <a:t>président </a:t>
            </a:r>
            <a:r>
              <a:rPr lang="fr-BE" sz="2800" dirty="0"/>
              <a:t>et fondateur de la </a:t>
            </a:r>
            <a:r>
              <a:rPr lang="fr-BE" sz="2800" b="1" dirty="0"/>
              <a:t>Compagnie </a:t>
            </a:r>
            <a:r>
              <a:rPr lang="fr-BE" sz="2800" b="1" dirty="0" smtClean="0"/>
              <a:t>générale des Chemins </a:t>
            </a:r>
            <a:r>
              <a:rPr lang="fr-BE" sz="2800" b="1" dirty="0"/>
              <a:t>de F</a:t>
            </a:r>
            <a:r>
              <a:rPr lang="fr-BE" sz="2800" b="1" dirty="0" smtClean="0"/>
              <a:t>er secondaires </a:t>
            </a:r>
            <a:r>
              <a:rPr lang="fr-BE" sz="2800" dirty="0" smtClean="0"/>
              <a:t>(1880), </a:t>
            </a:r>
            <a:r>
              <a:rPr lang="fr-BE" sz="2800" dirty="0"/>
              <a:t>de la </a:t>
            </a:r>
            <a:r>
              <a:rPr lang="fr-BE" sz="2800" dirty="0" smtClean="0"/>
              <a:t>Compagnie </a:t>
            </a:r>
            <a:r>
              <a:rPr lang="fr-BE" sz="2800" dirty="0"/>
              <a:t>de chemin de fer du </a:t>
            </a:r>
            <a:r>
              <a:rPr lang="fr-BE" sz="2800" dirty="0" smtClean="0"/>
              <a:t>Congo (1889)</a:t>
            </a:r>
            <a:r>
              <a:rPr lang="fr-BE" sz="2800" dirty="0"/>
              <a:t> ; </a:t>
            </a:r>
            <a:endParaRPr lang="fr-BE" sz="2800" dirty="0" smtClean="0"/>
          </a:p>
          <a:p>
            <a:pPr>
              <a:buFont typeface="Wingdings" panose="05000000000000000000" pitchFamily="2" charset="2"/>
              <a:buChar char="§"/>
            </a:pPr>
            <a:r>
              <a:rPr lang="fr-BE" sz="2800" dirty="0"/>
              <a:t> </a:t>
            </a:r>
            <a:r>
              <a:rPr lang="fr-BE" sz="2800" dirty="0" smtClean="0"/>
              <a:t>Vice-président</a:t>
            </a:r>
            <a:r>
              <a:rPr lang="fr-BE" sz="2800" dirty="0"/>
              <a:t>, fondateur et membre du comité de direction de la Banque du Congo </a:t>
            </a:r>
            <a:r>
              <a:rPr lang="fr-BE" sz="2800" dirty="0" smtClean="0"/>
              <a:t>belge (1909), </a:t>
            </a:r>
            <a:r>
              <a:rPr lang="fr-BE" sz="2800" dirty="0"/>
              <a:t>e. a</a:t>
            </a:r>
            <a:r>
              <a:rPr lang="fr-BE" sz="2800" dirty="0" smtClean="0"/>
              <a:t>.</a:t>
            </a:r>
          </a:p>
        </p:txBody>
      </p:sp>
    </p:spTree>
    <p:extLst>
      <p:ext uri="{BB962C8B-B14F-4D97-AF65-F5344CB8AC3E}">
        <p14:creationId xmlns:p14="http://schemas.microsoft.com/office/powerpoint/2010/main" val="920739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a:t>Franz </a:t>
            </a:r>
            <a:r>
              <a:rPr lang="fr-BE" dirty="0" smtClean="0"/>
              <a:t>Philippson, </a:t>
            </a:r>
            <a:br>
              <a:rPr lang="fr-BE" dirty="0" smtClean="0"/>
            </a:br>
            <a:r>
              <a:rPr lang="fr-BE" dirty="0" smtClean="0"/>
              <a:t>le mécène et le philanthrope</a:t>
            </a:r>
            <a:endParaRPr lang="fr-BE" dirty="0"/>
          </a:p>
        </p:txBody>
      </p:sp>
      <p:sp>
        <p:nvSpPr>
          <p:cNvPr id="3" name="Espace réservé du contenu 2"/>
          <p:cNvSpPr>
            <a:spLocks noGrp="1"/>
          </p:cNvSpPr>
          <p:nvPr>
            <p:ph idx="1"/>
          </p:nvPr>
        </p:nvSpPr>
        <p:spPr/>
        <p:txBody>
          <a:bodyPr>
            <a:normAutofit fontScale="92500" lnSpcReduction="20000"/>
          </a:bodyPr>
          <a:lstStyle/>
          <a:p>
            <a:pPr>
              <a:buFont typeface="Wingdings" panose="05000000000000000000" pitchFamily="2" charset="2"/>
              <a:buChar char="§"/>
            </a:pPr>
            <a:r>
              <a:rPr lang="fr-BE" sz="2800" dirty="0" smtClean="0"/>
              <a:t> Mandats dans des : </a:t>
            </a:r>
          </a:p>
          <a:p>
            <a:pPr>
              <a:buFont typeface="Wingdings" panose="05000000000000000000" pitchFamily="2" charset="2"/>
              <a:buChar char="Ø"/>
            </a:pPr>
            <a:r>
              <a:rPr lang="fr-BE" sz="2800" b="1" dirty="0" smtClean="0"/>
              <a:t> institutions </a:t>
            </a:r>
            <a:r>
              <a:rPr lang="fr-BE" sz="2800" b="1" dirty="0"/>
              <a:t>culturelles:</a:t>
            </a:r>
            <a:r>
              <a:rPr lang="fr-BE" sz="2800" dirty="0"/>
              <a:t> membre du comité de patronage des Musées des Beaux-arts; président de la Société des amis des Musées Royaux de l’Etat; Commission du musée communal d’Ixelles; … </a:t>
            </a:r>
          </a:p>
          <a:p>
            <a:pPr>
              <a:buFont typeface="Wingdings" panose="05000000000000000000" pitchFamily="2" charset="2"/>
              <a:buChar char="Ø"/>
            </a:pPr>
            <a:r>
              <a:rPr lang="fr-BE" sz="2800" dirty="0" smtClean="0"/>
              <a:t> </a:t>
            </a:r>
            <a:r>
              <a:rPr lang="fr-BE" sz="2800" b="1" dirty="0" smtClean="0"/>
              <a:t>œuvres </a:t>
            </a:r>
            <a:r>
              <a:rPr lang="fr-BE" sz="2800" b="1" dirty="0"/>
              <a:t>caritatives</a:t>
            </a:r>
            <a:r>
              <a:rPr lang="fr-BE" sz="2800" dirty="0"/>
              <a:t>: président de la Société bruxelloise des habitations à bon marché ; </a:t>
            </a:r>
            <a:r>
              <a:rPr lang="fr-BE" sz="2800" dirty="0" smtClean="0"/>
              <a:t>vice- </a:t>
            </a:r>
            <a:r>
              <a:rPr lang="fr-BE" sz="2800" dirty="0"/>
              <a:t>président puis président de la </a:t>
            </a:r>
            <a:r>
              <a:rPr lang="fr-BE" sz="2800" i="1" dirty="0" err="1"/>
              <a:t>Jewish</a:t>
            </a:r>
            <a:r>
              <a:rPr lang="fr-BE" sz="2800" i="1" dirty="0"/>
              <a:t> </a:t>
            </a:r>
            <a:r>
              <a:rPr lang="fr-BE" sz="2800" i="1" dirty="0" err="1"/>
              <a:t>Colonization</a:t>
            </a:r>
            <a:r>
              <a:rPr lang="fr-BE" sz="2800" i="1" dirty="0"/>
              <a:t> </a:t>
            </a:r>
            <a:r>
              <a:rPr lang="fr-BE" sz="2800" i="1" dirty="0" smtClean="0"/>
              <a:t>Association, …. </a:t>
            </a:r>
          </a:p>
          <a:p>
            <a:pPr>
              <a:buFont typeface="Wingdings" panose="05000000000000000000" pitchFamily="2" charset="2"/>
              <a:buChar char="§"/>
            </a:pPr>
            <a:r>
              <a:rPr lang="fr-BE" sz="2800" dirty="0" smtClean="0"/>
              <a:t> Président </a:t>
            </a:r>
            <a:r>
              <a:rPr lang="fr-BE" sz="2800" dirty="0"/>
              <a:t>de la Communauté israélite de Bruxelles (1884-1921); membre puis Président du </a:t>
            </a:r>
            <a:r>
              <a:rPr lang="fr-BE" sz="2800" b="1" dirty="0"/>
              <a:t>Consistoire central israélite de Belgique </a:t>
            </a:r>
            <a:r>
              <a:rPr lang="fr-BE" sz="2800" dirty="0"/>
              <a:t>de 1921 à 1929</a:t>
            </a:r>
            <a:r>
              <a:rPr lang="fr-BE" sz="2800" dirty="0" smtClean="0"/>
              <a:t>.</a:t>
            </a:r>
          </a:p>
          <a:p>
            <a:pPr>
              <a:buFont typeface="Wingdings" panose="05000000000000000000" pitchFamily="2" charset="2"/>
              <a:buChar char="§"/>
            </a:pPr>
            <a:r>
              <a:rPr lang="fr-BE" sz="2800" dirty="0"/>
              <a:t> Encore archives privées à consulter: Mémoires de Franz ? </a:t>
            </a:r>
          </a:p>
          <a:p>
            <a:endParaRPr lang="fr-BE" dirty="0"/>
          </a:p>
        </p:txBody>
      </p:sp>
    </p:spTree>
    <p:extLst>
      <p:ext uri="{BB962C8B-B14F-4D97-AF65-F5344CB8AC3E}">
        <p14:creationId xmlns:p14="http://schemas.microsoft.com/office/powerpoint/2010/main" val="33689687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Franz Philippson</a:t>
            </a:r>
            <a:r>
              <a:rPr lang="fr-BE" dirty="0"/>
              <a:t>, l’intermédiaire entre l’Allemagne, la Belgique et la France</a:t>
            </a:r>
          </a:p>
        </p:txBody>
      </p:sp>
      <p:sp>
        <p:nvSpPr>
          <p:cNvPr id="3" name="Espace réservé du contenu 2"/>
          <p:cNvSpPr>
            <a:spLocks noGrp="1"/>
          </p:cNvSpPr>
          <p:nvPr>
            <p:ph idx="1"/>
          </p:nvPr>
        </p:nvSpPr>
        <p:spPr/>
        <p:txBody>
          <a:bodyPr>
            <a:normAutofit fontScale="62500" lnSpcReduction="20000"/>
          </a:bodyPr>
          <a:lstStyle/>
          <a:p>
            <a:pPr>
              <a:buFont typeface="Wingdings" panose="05000000000000000000" pitchFamily="2" charset="2"/>
              <a:buChar char="§"/>
            </a:pPr>
            <a:r>
              <a:rPr lang="fr-BE" dirty="0" smtClean="0"/>
              <a:t> </a:t>
            </a:r>
            <a:r>
              <a:rPr lang="fr-BE" sz="3200" b="1" dirty="0" smtClean="0"/>
              <a:t>Internationalisme</a:t>
            </a:r>
            <a:r>
              <a:rPr lang="fr-BE" sz="3200" dirty="0" smtClean="0"/>
              <a:t>: apprentissage du métier de banquier à Bruxelles dans la Banque Errera-Oppenheim; école commerciale à Bruxelles: apprentissage du français et de l’anglais, des mathématiques financières et de l’économie. </a:t>
            </a:r>
          </a:p>
          <a:p>
            <a:pPr>
              <a:buFont typeface="Wingdings" panose="05000000000000000000" pitchFamily="2" charset="2"/>
              <a:buChar char="§"/>
            </a:pPr>
            <a:r>
              <a:rPr lang="fr-BE" sz="3200" dirty="0" smtClean="0"/>
              <a:t> </a:t>
            </a:r>
            <a:r>
              <a:rPr lang="fr-BE" sz="3200" b="1" dirty="0" smtClean="0"/>
              <a:t>Réseaux</a:t>
            </a:r>
            <a:r>
              <a:rPr lang="fr-BE" sz="3200" dirty="0" smtClean="0"/>
              <a:t> </a:t>
            </a:r>
            <a:r>
              <a:rPr lang="fr-BE" sz="3200" b="1" dirty="0" smtClean="0"/>
              <a:t>internationaux</a:t>
            </a:r>
            <a:r>
              <a:rPr lang="fr-BE" sz="3200" dirty="0" smtClean="0"/>
              <a:t>  au niveau bancaire : siège de la banque Philippson à Paris (1875); capitaux dans des sociétés investissant à l’étranger: Compagnie des chemin de fer du Sud-Ouest brésilien (Bruxelles, 1890 dont F</a:t>
            </a:r>
            <a:r>
              <a:rPr lang="fr-BE" sz="3200" dirty="0" smtClean="0"/>
              <a:t>. P</a:t>
            </a:r>
            <a:r>
              <a:rPr lang="fr-BE" sz="3200" dirty="0" smtClean="0"/>
              <a:t>. est fondateur et membre du C.A.), etc. </a:t>
            </a:r>
          </a:p>
          <a:p>
            <a:pPr>
              <a:buFont typeface="Wingdings" panose="05000000000000000000" pitchFamily="2" charset="2"/>
              <a:buChar char="§"/>
            </a:pPr>
            <a:r>
              <a:rPr lang="fr-BE" sz="3200" dirty="0" smtClean="0"/>
              <a:t> Membre d’</a:t>
            </a:r>
            <a:r>
              <a:rPr lang="fr-BE" sz="3200" b="1" dirty="0" smtClean="0"/>
              <a:t>organisations caritatives juives </a:t>
            </a:r>
            <a:r>
              <a:rPr lang="fr-BE" sz="3200" dirty="0" smtClean="0"/>
              <a:t>telle que l’</a:t>
            </a:r>
            <a:r>
              <a:rPr lang="fr-BE" sz="3200" b="1" dirty="0" smtClean="0"/>
              <a:t>Alliance israélite universelle </a:t>
            </a:r>
            <a:r>
              <a:rPr lang="fr-BE" sz="3200" dirty="0" smtClean="0"/>
              <a:t>(A.I.U., 1860): vision libérale émancipatrice: défendre les droits des Juifs et promouvoir la modernité dans les populations juives via un réseau d’écoles primaires, professionnelles, … </a:t>
            </a:r>
          </a:p>
          <a:p>
            <a:pPr>
              <a:buFont typeface="Wingdings" panose="05000000000000000000" pitchFamily="2" charset="2"/>
              <a:buChar char="Ø"/>
            </a:pPr>
            <a:r>
              <a:rPr lang="fr-BE" sz="3200" dirty="0"/>
              <a:t> </a:t>
            </a:r>
            <a:r>
              <a:rPr lang="fr-BE" sz="3200" dirty="0" smtClean="0"/>
              <a:t>Conflits entre le comité central de l’A.I.U. et les comités nationaux sur des problèmes de gouvernance (centralisation vs. structure fédérée). 1871: création de l’</a:t>
            </a:r>
            <a:r>
              <a:rPr lang="fr-BE" sz="3200" i="1" dirty="0" err="1" smtClean="0"/>
              <a:t>Anglo-Jewish</a:t>
            </a:r>
            <a:r>
              <a:rPr lang="fr-BE" sz="3200" i="1" dirty="0" smtClean="0"/>
              <a:t> Association</a:t>
            </a:r>
            <a:r>
              <a:rPr lang="fr-BE" sz="3200" dirty="0" smtClean="0"/>
              <a:t>; 1901: création du </a:t>
            </a:r>
            <a:r>
              <a:rPr lang="fr-BE" sz="3200" b="1" i="1" dirty="0" err="1" smtClean="0"/>
              <a:t>Hilfsverein</a:t>
            </a:r>
            <a:r>
              <a:rPr lang="fr-BE" sz="3200" b="1" i="1" dirty="0" smtClean="0"/>
              <a:t> </a:t>
            </a:r>
            <a:r>
              <a:rPr lang="fr-BE" sz="3200" b="1" i="1" dirty="0"/>
              <a:t>der </a:t>
            </a:r>
            <a:r>
              <a:rPr lang="fr-BE" sz="3200" b="1" i="1" dirty="0" err="1"/>
              <a:t>deutschen</a:t>
            </a:r>
            <a:r>
              <a:rPr lang="fr-BE" sz="3200" b="1" i="1" dirty="0"/>
              <a:t> </a:t>
            </a:r>
            <a:r>
              <a:rPr lang="fr-BE" sz="3200" b="1" i="1" dirty="0" err="1"/>
              <a:t>Juden</a:t>
            </a:r>
            <a:r>
              <a:rPr lang="fr-BE" sz="3200" b="1" i="1" dirty="0"/>
              <a:t> </a:t>
            </a:r>
            <a:r>
              <a:rPr lang="fr-BE" sz="3200" dirty="0" smtClean="0"/>
              <a:t>comme structure parallèle et concurrente, mais davantage tournée vers l’Europe de l’Est. </a:t>
            </a:r>
          </a:p>
          <a:p>
            <a:pPr>
              <a:buFont typeface="Wingdings" panose="05000000000000000000" pitchFamily="2" charset="2"/>
              <a:buChar char="Ø"/>
            </a:pPr>
            <a:r>
              <a:rPr lang="fr-BE" sz="3200" dirty="0" smtClean="0"/>
              <a:t> Martin dans le </a:t>
            </a:r>
            <a:r>
              <a:rPr lang="fr-BE" sz="3200" i="1" dirty="0" err="1" smtClean="0"/>
              <a:t>Hilfsverein</a:t>
            </a:r>
            <a:r>
              <a:rPr lang="fr-BE" sz="3200" dirty="0" smtClean="0"/>
              <a:t> (A.I.U. trop française….) </a:t>
            </a:r>
            <a:r>
              <a:rPr lang="fr-BE" sz="3200" i="1" dirty="0" smtClean="0"/>
              <a:t>vs. </a:t>
            </a:r>
            <a:r>
              <a:rPr lang="fr-BE" sz="3200" dirty="0" smtClean="0"/>
              <a:t>Franz dans l’A.I.U.</a:t>
            </a:r>
          </a:p>
        </p:txBody>
      </p:sp>
    </p:spTree>
    <p:extLst>
      <p:ext uri="{BB962C8B-B14F-4D97-AF65-F5344CB8AC3E}">
        <p14:creationId xmlns:p14="http://schemas.microsoft.com/office/powerpoint/2010/main" val="2926392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Intercession de Philippson auprès de l’A.I.U. afin de ménager les « Allemands »</a:t>
            </a:r>
            <a:endParaRPr lang="fr-BE"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20426" y="2034000"/>
            <a:ext cx="2713499" cy="4824000"/>
          </a:xfrm>
        </p:spPr>
      </p:pic>
      <p:sp>
        <p:nvSpPr>
          <p:cNvPr id="4" name="Espace réservé du texte 3"/>
          <p:cNvSpPr>
            <a:spLocks noGrp="1"/>
          </p:cNvSpPr>
          <p:nvPr>
            <p:ph type="body" sz="half" idx="2"/>
          </p:nvPr>
        </p:nvSpPr>
        <p:spPr/>
        <p:txBody>
          <a:bodyPr/>
          <a:lstStyle/>
          <a:p>
            <a:r>
              <a:rPr lang="fr-BE" dirty="0" smtClean="0"/>
              <a:t>Archives </a:t>
            </a:r>
            <a:r>
              <a:rPr lang="fr-BE" dirty="0"/>
              <a:t>de l’Alliance israélite </a:t>
            </a:r>
            <a:r>
              <a:rPr lang="fr-BE" dirty="0" smtClean="0"/>
              <a:t>universelle à Paris: dossier Belgique. Série </a:t>
            </a:r>
            <a:r>
              <a:rPr lang="fr-BE" dirty="0"/>
              <a:t>D dossier 5, Philippson </a:t>
            </a:r>
            <a:r>
              <a:rPr lang="fr-BE" dirty="0" smtClean="0"/>
              <a:t>Franz</a:t>
            </a:r>
            <a:endParaRPr lang="fr-BE" dirty="0"/>
          </a:p>
          <a:p>
            <a:endParaRPr lang="fr-BE"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962750" y="2808000"/>
            <a:ext cx="5184000" cy="2916000"/>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2750" y="1206000"/>
            <a:ext cx="3179250" cy="5652000"/>
          </a:xfrm>
          <a:prstGeom prst="rect">
            <a:avLst/>
          </a:prstGeom>
        </p:spPr>
      </p:pic>
    </p:spTree>
    <p:extLst>
      <p:ext uri="{BB962C8B-B14F-4D97-AF65-F5344CB8AC3E}">
        <p14:creationId xmlns:p14="http://schemas.microsoft.com/office/powerpoint/2010/main" val="804312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Franz Philippson, </a:t>
            </a:r>
            <a:br>
              <a:rPr lang="fr-BE" dirty="0" smtClean="0"/>
            </a:br>
            <a:r>
              <a:rPr lang="fr-BE" dirty="0" smtClean="0"/>
              <a:t>le solidaire</a:t>
            </a:r>
            <a:endParaRPr lang="fr-BE" dirty="0"/>
          </a:p>
        </p:txBody>
      </p:sp>
      <p:sp>
        <p:nvSpPr>
          <p:cNvPr id="3" name="Espace réservé du contenu 2"/>
          <p:cNvSpPr>
            <a:spLocks noGrp="1"/>
          </p:cNvSpPr>
          <p:nvPr>
            <p:ph idx="1"/>
          </p:nvPr>
        </p:nvSpPr>
        <p:spPr/>
        <p:txBody>
          <a:bodyPr>
            <a:normAutofit fontScale="77500" lnSpcReduction="20000"/>
          </a:bodyPr>
          <a:lstStyle/>
          <a:p>
            <a:pPr>
              <a:buFont typeface="Wingdings" panose="05000000000000000000" pitchFamily="2" charset="2"/>
              <a:buChar char="§"/>
            </a:pPr>
            <a:r>
              <a:rPr lang="fr-BE" dirty="0" smtClean="0"/>
              <a:t> </a:t>
            </a:r>
            <a:r>
              <a:rPr lang="fr-BE" b="1" dirty="0" smtClean="0"/>
              <a:t>Envers ses coreligionnaires</a:t>
            </a:r>
            <a:r>
              <a:rPr lang="fr-BE" dirty="0" smtClean="0"/>
              <a:t>: Vice-président à partir de 1901, puis président à partir de 1919 de </a:t>
            </a:r>
            <a:r>
              <a:rPr lang="fr-BE" b="1" dirty="0" smtClean="0"/>
              <a:t>la </a:t>
            </a:r>
            <a:r>
              <a:rPr lang="fr-BE" b="1" i="1" dirty="0" err="1" smtClean="0"/>
              <a:t>Jewish</a:t>
            </a:r>
            <a:r>
              <a:rPr lang="fr-BE" b="1" i="1" dirty="0" smtClean="0"/>
              <a:t> </a:t>
            </a:r>
            <a:r>
              <a:rPr lang="fr-BE" b="1" i="1" dirty="0" err="1" smtClean="0"/>
              <a:t>Colonization</a:t>
            </a:r>
            <a:r>
              <a:rPr lang="fr-BE" b="1" i="1" dirty="0" smtClean="0"/>
              <a:t> Association</a:t>
            </a:r>
            <a:r>
              <a:rPr lang="fr-BE" b="1" dirty="0" smtClean="0"/>
              <a:t> </a:t>
            </a:r>
            <a:r>
              <a:rPr lang="fr-BE" dirty="0" smtClean="0"/>
              <a:t>fondée </a:t>
            </a:r>
            <a:r>
              <a:rPr lang="fr-BE" dirty="0"/>
              <a:t>en </a:t>
            </a:r>
            <a:r>
              <a:rPr lang="fr-BE" dirty="0" smtClean="0"/>
              <a:t>1891 par le baron Maurice de </a:t>
            </a:r>
            <a:r>
              <a:rPr lang="fr-BE" dirty="0" err="1" smtClean="0"/>
              <a:t>Hirsch</a:t>
            </a:r>
            <a:r>
              <a:rPr lang="fr-BE" dirty="0" smtClean="0"/>
              <a:t>. </a:t>
            </a:r>
          </a:p>
          <a:p>
            <a:pPr>
              <a:buFont typeface="Wingdings" panose="05000000000000000000" pitchFamily="2" charset="2"/>
              <a:buChar char="Ø"/>
            </a:pPr>
            <a:r>
              <a:rPr lang="fr-BE" dirty="0" smtClean="0"/>
              <a:t> Objectifs de la JCA: « assister et promouvoir l’émigration de Juifs de toute la partie d’Europe et d’Asie où ils sont opprimés par des lois restrictives spéciales et où ils sont privés de droits politiques, vers toute autre partie du monde où ils peuvent jouir de ceux-ci et d’autres droits relatifs à l’homme ». Établissement de colonies en diverse régions d’Amérique du Nord et du Sud et dans d’autres territoires « à des fins agricoles, commerciales et autres » (article 1 des statuts de l’ICA, cité par E. </a:t>
            </a:r>
            <a:r>
              <a:rPr lang="fr-BE" dirty="0" err="1" smtClean="0"/>
              <a:t>Heufell</a:t>
            </a:r>
            <a:r>
              <a:rPr lang="fr-BE" dirty="0" smtClean="0"/>
              <a:t>, « Philippson: une colonie exemplaire? », </a:t>
            </a:r>
            <a:r>
              <a:rPr lang="fr-BE" i="1" dirty="0" smtClean="0"/>
              <a:t>Les cahiers de la mémoire contemporaine. Revue d’histoire des Juifs en Belgique</a:t>
            </a:r>
            <a:r>
              <a:rPr lang="fr-BE" dirty="0" smtClean="0"/>
              <a:t>, 10, 2011, p. 44). </a:t>
            </a:r>
          </a:p>
          <a:p>
            <a:pPr>
              <a:buFont typeface="Wingdings" panose="05000000000000000000" pitchFamily="2" charset="2"/>
              <a:buChar char="Ø"/>
            </a:pPr>
            <a:r>
              <a:rPr lang="fr-BE" dirty="0" smtClean="0"/>
              <a:t> Lien avec la Cie des Chemins de Fer Secondaires via la </a:t>
            </a:r>
            <a:r>
              <a:rPr lang="fr-BE" b="1" dirty="0" smtClean="0"/>
              <a:t>Cie des Chemins de fer du S.O. brésilien</a:t>
            </a:r>
            <a:r>
              <a:rPr lang="fr-BE" dirty="0" smtClean="0"/>
              <a:t>: les concessions prévoient l’établissement de familles d’agriculteurs (accord entre l’État brésilien et les investisseurs étrangers) le long des lignes de voies ferrées.  </a:t>
            </a:r>
          </a:p>
          <a:p>
            <a:pPr>
              <a:buFont typeface="Wingdings" panose="05000000000000000000" pitchFamily="2" charset="2"/>
              <a:buChar char="Ø"/>
            </a:pPr>
            <a:r>
              <a:rPr lang="fr-BE" dirty="0" smtClean="0"/>
              <a:t> En 1911, ouverture de la seconde colonie Philippson : </a:t>
            </a:r>
            <a:r>
              <a:rPr lang="fr-BE" dirty="0" err="1" smtClean="0"/>
              <a:t>Quatros</a:t>
            </a:r>
            <a:r>
              <a:rPr lang="fr-BE" dirty="0" smtClean="0"/>
              <a:t> </a:t>
            </a:r>
            <a:r>
              <a:rPr lang="fr-BE" dirty="0" err="1" smtClean="0"/>
              <a:t>Irmaos</a:t>
            </a:r>
            <a:r>
              <a:rPr lang="fr-BE" dirty="0" smtClean="0"/>
              <a:t> (92.000 ha). </a:t>
            </a:r>
          </a:p>
          <a:p>
            <a:r>
              <a:rPr lang="fr-BE" dirty="0" smtClean="0"/>
              <a:t>Voir e. a. l’article </a:t>
            </a:r>
            <a:r>
              <a:rPr lang="fr-BE" dirty="0"/>
              <a:t>de Gina van Hof et </a:t>
            </a:r>
            <a:r>
              <a:rPr lang="fr-BE" dirty="0" smtClean="0"/>
              <a:t>Michel </a:t>
            </a:r>
            <a:r>
              <a:rPr lang="fr-BE" dirty="0"/>
              <a:t>Husson sur la </a:t>
            </a:r>
            <a:r>
              <a:rPr lang="fr-BE" i="1" dirty="0"/>
              <a:t>Colonia Philippson </a:t>
            </a:r>
            <a:r>
              <a:rPr lang="fr-BE" dirty="0"/>
              <a:t>dans </a:t>
            </a:r>
            <a:r>
              <a:rPr lang="fr-BE" i="1" dirty="0" err="1" smtClean="0"/>
              <a:t>MuséOn</a:t>
            </a:r>
            <a:r>
              <a:rPr lang="fr-BE" i="1" dirty="0" smtClean="0"/>
              <a:t>. Revue d’art et d’histoire du Musée juif de Belgique </a:t>
            </a:r>
            <a:r>
              <a:rPr lang="fr-BE" dirty="0" smtClean="0"/>
              <a:t>(5/2013). </a:t>
            </a:r>
            <a:endParaRPr lang="fr-BE" dirty="0"/>
          </a:p>
          <a:p>
            <a:pPr>
              <a:buFont typeface="Wingdings" panose="05000000000000000000" pitchFamily="2" charset="2"/>
              <a:buChar char="§"/>
            </a:pPr>
            <a:r>
              <a:rPr lang="fr-BE" dirty="0" smtClean="0"/>
              <a:t> </a:t>
            </a:r>
            <a:r>
              <a:rPr lang="fr-BE" b="1" dirty="0" smtClean="0"/>
              <a:t>Envers sa patrie belge </a:t>
            </a:r>
            <a:r>
              <a:rPr lang="fr-BE" dirty="0" smtClean="0"/>
              <a:t>(Philippson a été naturalisé belge):</a:t>
            </a:r>
          </a:p>
          <a:p>
            <a:pPr>
              <a:buFont typeface="Wingdings" panose="05000000000000000000" pitchFamily="2" charset="2"/>
              <a:buChar char="Ø"/>
            </a:pPr>
            <a:r>
              <a:rPr lang="fr-BE" dirty="0" smtClean="0"/>
              <a:t> PGM1 : membre du </a:t>
            </a:r>
            <a:r>
              <a:rPr lang="fr-BE" b="1" dirty="0" smtClean="0"/>
              <a:t>Comité National de Secours et d’Alimentation </a:t>
            </a:r>
            <a:r>
              <a:rPr lang="fr-BE" dirty="0" smtClean="0"/>
              <a:t>aux côté d’Émile </a:t>
            </a:r>
            <a:r>
              <a:rPr lang="fr-BE" dirty="0" err="1" smtClean="0"/>
              <a:t>Francqui</a:t>
            </a:r>
            <a:r>
              <a:rPr lang="fr-BE" dirty="0" smtClean="0"/>
              <a:t> et d’Ernest Solvay.</a:t>
            </a:r>
          </a:p>
          <a:p>
            <a:endParaRPr lang="fr-BE" dirty="0"/>
          </a:p>
        </p:txBody>
      </p:sp>
    </p:spTree>
    <p:extLst>
      <p:ext uri="{BB962C8B-B14F-4D97-AF65-F5344CB8AC3E}">
        <p14:creationId xmlns:p14="http://schemas.microsoft.com/office/powerpoint/2010/main" val="1584008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3291" y="-1"/>
            <a:ext cx="3857625" cy="6858000"/>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500187" y="1500187"/>
            <a:ext cx="6858000" cy="3857625"/>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511458" y="1500188"/>
            <a:ext cx="6858000" cy="3857625"/>
          </a:xfrm>
          <a:prstGeom prst="rect">
            <a:avLst/>
          </a:prstGeom>
        </p:spPr>
      </p:pic>
    </p:spTree>
    <p:extLst>
      <p:ext uri="{BB962C8B-B14F-4D97-AF65-F5344CB8AC3E}">
        <p14:creationId xmlns:p14="http://schemas.microsoft.com/office/powerpoint/2010/main" val="34840928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 Colonie Philippson » (1902-1926), province du Rio Grande do Sul au Brésil</a:t>
            </a:r>
            <a:endParaRPr lang="fr-BE" dirty="0"/>
          </a:p>
        </p:txBody>
      </p:sp>
      <p:sp>
        <p:nvSpPr>
          <p:cNvPr id="3" name="Espace réservé du contenu 2"/>
          <p:cNvSpPr>
            <a:spLocks noGrp="1"/>
          </p:cNvSpPr>
          <p:nvPr>
            <p:ph sz="half" idx="1"/>
          </p:nvPr>
        </p:nvSpPr>
        <p:spPr/>
        <p:txBody>
          <a:bodyPr>
            <a:normAutofit lnSpcReduction="10000"/>
          </a:bodyPr>
          <a:lstStyle/>
          <a:p>
            <a:r>
              <a:rPr lang="fr-BE" dirty="0" smtClean="0"/>
              <a:t>Colonie de petite taille (</a:t>
            </a:r>
            <a:r>
              <a:rPr lang="fr-BE" dirty="0" err="1" smtClean="0"/>
              <a:t>jsq</a:t>
            </a:r>
            <a:r>
              <a:rPr lang="fr-BE" dirty="0" smtClean="0"/>
              <a:t> </a:t>
            </a:r>
            <a:r>
              <a:rPr lang="fr-BE" dirty="0"/>
              <a:t>5.767ha) </a:t>
            </a:r>
            <a:r>
              <a:rPr lang="fr-BE" dirty="0" smtClean="0"/>
              <a:t>: </a:t>
            </a:r>
            <a:r>
              <a:rPr lang="fr-BE" dirty="0"/>
              <a:t>envoi par </a:t>
            </a:r>
            <a:r>
              <a:rPr lang="fr-BE" dirty="0" smtClean="0"/>
              <a:t>la JCA </a:t>
            </a:r>
            <a:r>
              <a:rPr lang="fr-BE" dirty="0"/>
              <a:t>de colons juifs </a:t>
            </a:r>
            <a:r>
              <a:rPr lang="fr-BE" dirty="0" smtClean="0"/>
              <a:t>sélectionnés venant </a:t>
            </a:r>
            <a:r>
              <a:rPr lang="fr-BE" dirty="0"/>
              <a:t>de Bessarabie et formés au préalable; au départ 37 familles </a:t>
            </a:r>
            <a:r>
              <a:rPr lang="fr-BE" dirty="0" smtClean="0"/>
              <a:t>(267 </a:t>
            </a:r>
            <a:r>
              <a:rPr lang="fr-BE" dirty="0"/>
              <a:t>personnes dont ¼ entre 15 et 24 ans). </a:t>
            </a:r>
            <a:endParaRPr lang="fr-BE" dirty="0" smtClean="0"/>
          </a:p>
          <a:p>
            <a:pPr>
              <a:buFont typeface="Wingdings" panose="05000000000000000000" pitchFamily="2" charset="2"/>
              <a:buChar char="§"/>
            </a:pPr>
            <a:r>
              <a:rPr lang="fr-BE" dirty="0" smtClean="0"/>
              <a:t> Forme </a:t>
            </a:r>
            <a:r>
              <a:rPr lang="fr-BE" dirty="0"/>
              <a:t>de crédit; </a:t>
            </a:r>
            <a:r>
              <a:rPr lang="fr-BE" dirty="0" smtClean="0"/>
              <a:t>autonomie des colons : </a:t>
            </a:r>
            <a:r>
              <a:rPr lang="fr-BE" dirty="0"/>
              <a:t>revente de leurs terres et finalement clôture de la colonie. </a:t>
            </a:r>
            <a:endParaRPr lang="fr-BE" dirty="0" smtClean="0"/>
          </a:p>
          <a:p>
            <a:pPr>
              <a:buFont typeface="Wingdings" panose="05000000000000000000" pitchFamily="2" charset="2"/>
              <a:buChar char="§"/>
            </a:pPr>
            <a:r>
              <a:rPr lang="fr-BE" dirty="0" smtClean="0"/>
              <a:t> Cultures de blé, luzerne, seigle, avoine, maïs, arachides, tabac, pommes de terre. </a:t>
            </a:r>
          </a:p>
          <a:p>
            <a:pPr>
              <a:buFont typeface="Wingdings" panose="05000000000000000000" pitchFamily="2" charset="2"/>
              <a:buChar char="§"/>
            </a:pPr>
            <a:r>
              <a:rPr lang="fr-BE" dirty="0" smtClean="0"/>
              <a:t> Élevage de bétail; déboisement.</a:t>
            </a:r>
          </a:p>
          <a:p>
            <a:pPr>
              <a:buFont typeface="Wingdings" panose="05000000000000000000" pitchFamily="2" charset="2"/>
              <a:buChar char="§"/>
            </a:pPr>
            <a:r>
              <a:rPr lang="fr-BE" dirty="0" smtClean="0"/>
              <a:t> Création d’une coopérative, d’une crémerie; installation d’une école en 1908, … </a:t>
            </a:r>
            <a:endParaRPr lang="fr-BE" dirty="0"/>
          </a:p>
          <a:p>
            <a:endParaRPr lang="fr-BE" dirty="0"/>
          </a:p>
        </p:txBody>
      </p:sp>
      <p:pic>
        <p:nvPicPr>
          <p:cNvPr id="5" name="Espace réservé du contenu 4"/>
          <p:cNvPicPr>
            <a:picLocks noGrp="1" noChangeAspect="1"/>
          </p:cNvPicPr>
          <p:nvPr>
            <p:ph sz="half" idx="2"/>
          </p:nvPr>
        </p:nvPicPr>
        <p:blipFill>
          <a:blip r:embed="rId2"/>
          <a:stretch>
            <a:fillRect/>
          </a:stretch>
        </p:blipFill>
        <p:spPr>
          <a:xfrm>
            <a:off x="6708320" y="1737360"/>
            <a:ext cx="4447360" cy="4572000"/>
          </a:xfrm>
          <a:prstGeom prst="rect">
            <a:avLst/>
          </a:prstGeom>
        </p:spPr>
      </p:pic>
      <p:sp>
        <p:nvSpPr>
          <p:cNvPr id="6" name="Rectangle 5"/>
          <p:cNvSpPr/>
          <p:nvPr/>
        </p:nvSpPr>
        <p:spPr>
          <a:xfrm>
            <a:off x="7778909" y="6006388"/>
            <a:ext cx="2120581" cy="369332"/>
          </a:xfrm>
          <a:prstGeom prst="rect">
            <a:avLst/>
          </a:prstGeom>
        </p:spPr>
        <p:txBody>
          <a:bodyPr wrap="none">
            <a:spAutoFit/>
          </a:bodyPr>
          <a:lstStyle/>
          <a:p>
            <a:r>
              <a:rPr lang="fr-BE" dirty="0"/>
              <a:t>Larousse 1903 -1904</a:t>
            </a:r>
          </a:p>
        </p:txBody>
      </p:sp>
    </p:spTree>
    <p:extLst>
      <p:ext uri="{BB962C8B-B14F-4D97-AF65-F5344CB8AC3E}">
        <p14:creationId xmlns:p14="http://schemas.microsoft.com/office/powerpoint/2010/main" val="42843671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8145472" y="506495"/>
            <a:ext cx="3442500" cy="5185134"/>
          </a:xfrm>
          <a:prstGeom prst="rect">
            <a:avLst/>
          </a:prstGeom>
        </p:spPr>
      </p:pic>
      <p:sp>
        <p:nvSpPr>
          <p:cNvPr id="3" name="Rectangle 2"/>
          <p:cNvSpPr/>
          <p:nvPr/>
        </p:nvSpPr>
        <p:spPr>
          <a:xfrm>
            <a:off x="8145472" y="5596929"/>
            <a:ext cx="4053033" cy="646331"/>
          </a:xfrm>
          <a:prstGeom prst="rect">
            <a:avLst/>
          </a:prstGeom>
        </p:spPr>
        <p:txBody>
          <a:bodyPr wrap="none">
            <a:spAutoFit/>
          </a:bodyPr>
          <a:lstStyle/>
          <a:p>
            <a:r>
              <a:rPr lang="fr-BE" dirty="0"/>
              <a:t>Terres Philippson </a:t>
            </a:r>
            <a:r>
              <a:rPr lang="fr-BE" dirty="0" smtClean="0"/>
              <a:t>à </a:t>
            </a:r>
            <a:r>
              <a:rPr lang="fr-BE" dirty="0"/>
              <a:t>l’époque de la </a:t>
            </a:r>
            <a:r>
              <a:rPr lang="fr-BE" dirty="0" smtClean="0"/>
              <a:t>colonie</a:t>
            </a:r>
          </a:p>
          <a:p>
            <a:r>
              <a:rPr lang="fr-BE" dirty="0" smtClean="0"/>
              <a:t>© </a:t>
            </a:r>
            <a:r>
              <a:rPr lang="fr-BE" dirty="0"/>
              <a:t>Alegria </a:t>
            </a:r>
            <a:r>
              <a:rPr lang="fr-BE" dirty="0" err="1" smtClean="0"/>
              <a:t>Steinbruch</a:t>
            </a:r>
            <a:endParaRPr lang="fr-BE" dirty="0"/>
          </a:p>
        </p:txBody>
      </p:sp>
      <p:pic>
        <p:nvPicPr>
          <p:cNvPr id="4" name="Image 3"/>
          <p:cNvPicPr>
            <a:picLocks noChangeAspect="1"/>
          </p:cNvPicPr>
          <p:nvPr/>
        </p:nvPicPr>
        <p:blipFill>
          <a:blip r:embed="rId3"/>
          <a:stretch>
            <a:fillRect/>
          </a:stretch>
        </p:blipFill>
        <p:spPr>
          <a:xfrm>
            <a:off x="4309034" y="506495"/>
            <a:ext cx="3404250" cy="2257734"/>
          </a:xfrm>
          <a:prstGeom prst="rect">
            <a:avLst/>
          </a:prstGeom>
        </p:spPr>
      </p:pic>
      <p:sp>
        <p:nvSpPr>
          <p:cNvPr id="5" name="Rectangle 4"/>
          <p:cNvSpPr/>
          <p:nvPr/>
        </p:nvSpPr>
        <p:spPr>
          <a:xfrm>
            <a:off x="4092750" y="2609727"/>
            <a:ext cx="4258025" cy="646331"/>
          </a:xfrm>
          <a:prstGeom prst="rect">
            <a:avLst/>
          </a:prstGeom>
        </p:spPr>
        <p:txBody>
          <a:bodyPr wrap="none">
            <a:spAutoFit/>
          </a:bodyPr>
          <a:lstStyle/>
          <a:p>
            <a:r>
              <a:rPr lang="fr-BE" dirty="0"/>
              <a:t>Chemin de Fer de Santa Maria </a:t>
            </a:r>
            <a:r>
              <a:rPr lang="fr-BE" dirty="0" smtClean="0"/>
              <a:t>à </a:t>
            </a:r>
            <a:r>
              <a:rPr lang="fr-BE" dirty="0"/>
              <a:t>Philippson </a:t>
            </a:r>
            <a:endParaRPr lang="fr-BE" dirty="0" smtClean="0"/>
          </a:p>
          <a:p>
            <a:r>
              <a:rPr lang="fr-BE" dirty="0" smtClean="0"/>
              <a:t>© </a:t>
            </a:r>
            <a:r>
              <a:rPr lang="fr-BE" dirty="0"/>
              <a:t>Gina van </a:t>
            </a:r>
            <a:r>
              <a:rPr lang="fr-BE" dirty="0" err="1"/>
              <a:t>Hoof</a:t>
            </a:r>
            <a:endParaRPr lang="fr-BE" dirty="0"/>
          </a:p>
        </p:txBody>
      </p:sp>
      <p:pic>
        <p:nvPicPr>
          <p:cNvPr id="6" name="Image 5"/>
          <p:cNvPicPr>
            <a:picLocks noChangeAspect="1"/>
          </p:cNvPicPr>
          <p:nvPr/>
        </p:nvPicPr>
        <p:blipFill>
          <a:blip r:embed="rId4"/>
          <a:stretch>
            <a:fillRect/>
          </a:stretch>
        </p:blipFill>
        <p:spPr>
          <a:xfrm>
            <a:off x="-1895" y="3198712"/>
            <a:ext cx="4896000" cy="3147434"/>
          </a:xfrm>
          <a:prstGeom prst="rect">
            <a:avLst/>
          </a:prstGeom>
        </p:spPr>
      </p:pic>
      <p:sp>
        <p:nvSpPr>
          <p:cNvPr id="7" name="Rectangle 6"/>
          <p:cNvSpPr/>
          <p:nvPr/>
        </p:nvSpPr>
        <p:spPr>
          <a:xfrm>
            <a:off x="-84842" y="6211669"/>
            <a:ext cx="6096000" cy="646331"/>
          </a:xfrm>
          <a:prstGeom prst="rect">
            <a:avLst/>
          </a:prstGeom>
        </p:spPr>
        <p:txBody>
          <a:bodyPr>
            <a:spAutoFit/>
          </a:bodyPr>
          <a:lstStyle/>
          <a:p>
            <a:r>
              <a:rPr lang="fr-BE" dirty="0"/>
              <a:t>Photos de la première classe d’école sur la colonie, 1908. © Institut Marc Chagall</a:t>
            </a:r>
          </a:p>
        </p:txBody>
      </p:sp>
      <p:pic>
        <p:nvPicPr>
          <p:cNvPr id="8" name="Image 7"/>
          <p:cNvPicPr>
            <a:picLocks noChangeAspect="1"/>
          </p:cNvPicPr>
          <p:nvPr/>
        </p:nvPicPr>
        <p:blipFill>
          <a:blip r:embed="rId5"/>
          <a:stretch>
            <a:fillRect/>
          </a:stretch>
        </p:blipFill>
        <p:spPr>
          <a:xfrm>
            <a:off x="9473" y="11602"/>
            <a:ext cx="4092750" cy="3233534"/>
          </a:xfrm>
          <a:prstGeom prst="rect">
            <a:avLst/>
          </a:prstGeom>
        </p:spPr>
      </p:pic>
      <p:pic>
        <p:nvPicPr>
          <p:cNvPr id="9" name="Image 8"/>
          <p:cNvPicPr>
            <a:picLocks noChangeAspect="1"/>
          </p:cNvPicPr>
          <p:nvPr/>
        </p:nvPicPr>
        <p:blipFill>
          <a:blip r:embed="rId6"/>
          <a:stretch>
            <a:fillRect/>
          </a:stretch>
        </p:blipFill>
        <p:spPr>
          <a:xfrm>
            <a:off x="4862999" y="3198712"/>
            <a:ext cx="3404250" cy="2267300"/>
          </a:xfrm>
          <a:prstGeom prst="rect">
            <a:avLst/>
          </a:prstGeom>
        </p:spPr>
      </p:pic>
      <p:sp>
        <p:nvSpPr>
          <p:cNvPr id="10" name="Rectangle 9"/>
          <p:cNvSpPr/>
          <p:nvPr/>
        </p:nvSpPr>
        <p:spPr>
          <a:xfrm>
            <a:off x="5091578" y="5408666"/>
            <a:ext cx="2443361" cy="646331"/>
          </a:xfrm>
          <a:prstGeom prst="rect">
            <a:avLst/>
          </a:prstGeom>
        </p:spPr>
        <p:txBody>
          <a:bodyPr wrap="none">
            <a:spAutoFit/>
          </a:bodyPr>
          <a:lstStyle/>
          <a:p>
            <a:r>
              <a:rPr lang="fr-BE" dirty="0"/>
              <a:t>Four à charbon de </a:t>
            </a:r>
            <a:r>
              <a:rPr lang="fr-BE" dirty="0" smtClean="0"/>
              <a:t>bois </a:t>
            </a:r>
          </a:p>
          <a:p>
            <a:r>
              <a:rPr lang="fr-BE" dirty="0" smtClean="0"/>
              <a:t>© </a:t>
            </a:r>
            <a:r>
              <a:rPr lang="fr-BE" dirty="0"/>
              <a:t>Gina van </a:t>
            </a:r>
            <a:r>
              <a:rPr lang="fr-BE" dirty="0" err="1"/>
              <a:t>Hoof</a:t>
            </a:r>
            <a:endParaRPr lang="fr-BE" dirty="0"/>
          </a:p>
        </p:txBody>
      </p:sp>
    </p:spTree>
    <p:extLst>
      <p:ext uri="{BB962C8B-B14F-4D97-AF65-F5344CB8AC3E}">
        <p14:creationId xmlns:p14="http://schemas.microsoft.com/office/powerpoint/2010/main" val="16714635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BE" dirty="0" smtClean="0"/>
              <a:t>Alfred Philippson (1864-1953), géographe</a:t>
            </a:r>
            <a:endParaRPr lang="fr-BE" dirty="0"/>
          </a:p>
        </p:txBody>
      </p:sp>
      <p:pic>
        <p:nvPicPr>
          <p:cNvPr id="5" name="Espace réservé du contenu 4"/>
          <p:cNvPicPr>
            <a:picLocks noGrp="1" noChangeAspect="1"/>
          </p:cNvPicPr>
          <p:nvPr>
            <p:ph idx="1"/>
          </p:nvPr>
        </p:nvPicPr>
        <p:blipFill>
          <a:blip r:embed="rId2"/>
          <a:stretch>
            <a:fillRect/>
          </a:stretch>
        </p:blipFill>
        <p:spPr>
          <a:xfrm>
            <a:off x="6623050" y="827076"/>
            <a:ext cx="3312000" cy="5095395"/>
          </a:xfrm>
          <a:prstGeom prst="rect">
            <a:avLst/>
          </a:prstGeom>
        </p:spPr>
      </p:pic>
      <p:sp>
        <p:nvSpPr>
          <p:cNvPr id="4" name="Espace réservé du texte 3"/>
          <p:cNvSpPr>
            <a:spLocks noGrp="1"/>
          </p:cNvSpPr>
          <p:nvPr>
            <p:ph type="body" sz="half" idx="2"/>
          </p:nvPr>
        </p:nvSpPr>
        <p:spPr/>
        <p:txBody>
          <a:bodyPr>
            <a:normAutofit/>
          </a:bodyPr>
          <a:lstStyle/>
          <a:p>
            <a:r>
              <a:rPr lang="fr-BE" sz="1800" dirty="0"/>
              <a:t>Voir http://www.rheinische-geschichte.lvr.de/persoenlichkeiten/P/Seiten/AlfredPhilippson.aspx</a:t>
            </a:r>
          </a:p>
        </p:txBody>
      </p:sp>
    </p:spTree>
    <p:extLst>
      <p:ext uri="{BB962C8B-B14F-4D97-AF65-F5344CB8AC3E}">
        <p14:creationId xmlns:p14="http://schemas.microsoft.com/office/powerpoint/2010/main" val="807777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Alfred Philippson, </a:t>
            </a:r>
            <a:br>
              <a:rPr lang="fr-BE" dirty="0" smtClean="0"/>
            </a:br>
            <a:r>
              <a:rPr lang="fr-BE" dirty="0" smtClean="0"/>
              <a:t>le professeur d’université</a:t>
            </a:r>
            <a:endParaRPr lang="fr-BE" dirty="0"/>
          </a:p>
        </p:txBody>
      </p:sp>
      <p:sp>
        <p:nvSpPr>
          <p:cNvPr id="3" name="Espace réservé du contenu 2"/>
          <p:cNvSpPr>
            <a:spLocks noGrp="1"/>
          </p:cNvSpPr>
          <p:nvPr>
            <p:ph idx="1"/>
          </p:nvPr>
        </p:nvSpPr>
        <p:spPr/>
        <p:txBody>
          <a:bodyPr>
            <a:normAutofit fontScale="92500" lnSpcReduction="10000"/>
          </a:bodyPr>
          <a:lstStyle/>
          <a:p>
            <a:pPr>
              <a:buFont typeface="Wingdings" panose="05000000000000000000" pitchFamily="2" charset="2"/>
              <a:buChar char="§"/>
            </a:pPr>
            <a:r>
              <a:rPr lang="fr-BE" dirty="0" smtClean="0"/>
              <a:t> Son </a:t>
            </a:r>
            <a:r>
              <a:rPr lang="fr-BE" dirty="0"/>
              <a:t>appartenance au judaïsme a été un obstacle à sa nomination à </a:t>
            </a:r>
            <a:r>
              <a:rPr lang="fr-BE" b="1" dirty="0"/>
              <a:t>Bonn</a:t>
            </a:r>
            <a:r>
              <a:rPr lang="fr-BE" dirty="0"/>
              <a:t> (où il a longtemps travaillé comme chargé de cours) comme dans d’autres universités en Allemagne. Il reçut un poste à </a:t>
            </a:r>
            <a:r>
              <a:rPr lang="fr-BE" b="1" dirty="0"/>
              <a:t>Bern</a:t>
            </a:r>
            <a:r>
              <a:rPr lang="fr-BE" dirty="0"/>
              <a:t> (</a:t>
            </a:r>
            <a:r>
              <a:rPr lang="fr-BE" dirty="0" smtClean="0"/>
              <a:t>1904) </a:t>
            </a:r>
            <a:r>
              <a:rPr lang="fr-BE" dirty="0"/>
              <a:t>puis fut appelé à </a:t>
            </a:r>
            <a:r>
              <a:rPr lang="fr-BE" b="1" dirty="0"/>
              <a:t>Halle</a:t>
            </a:r>
            <a:r>
              <a:rPr lang="fr-BE" dirty="0"/>
              <a:t> </a:t>
            </a:r>
            <a:r>
              <a:rPr lang="fr-BE" dirty="0" smtClean="0"/>
              <a:t>(WS 1906/07) </a:t>
            </a:r>
            <a:r>
              <a:rPr lang="fr-BE" dirty="0"/>
              <a:t>où il accepta la chaire de géographie avant de retourner à </a:t>
            </a:r>
            <a:r>
              <a:rPr lang="fr-BE" b="1" dirty="0"/>
              <a:t>Bonn</a:t>
            </a:r>
            <a:r>
              <a:rPr lang="fr-BE" dirty="0"/>
              <a:t> en </a:t>
            </a:r>
            <a:r>
              <a:rPr lang="fr-BE" dirty="0" smtClean="0"/>
              <a:t>1911, </a:t>
            </a:r>
            <a:r>
              <a:rPr lang="fr-BE" dirty="0"/>
              <a:t>comme professeur ordinaire où il créa </a:t>
            </a:r>
            <a:r>
              <a:rPr lang="fr-BE" dirty="0" smtClean="0"/>
              <a:t>l’Institut </a:t>
            </a:r>
            <a:r>
              <a:rPr lang="fr-BE" dirty="0"/>
              <a:t>de </a:t>
            </a:r>
            <a:r>
              <a:rPr lang="fr-BE" dirty="0" smtClean="0"/>
              <a:t>géographie. </a:t>
            </a:r>
          </a:p>
          <a:p>
            <a:pPr>
              <a:buFont typeface="Wingdings" panose="05000000000000000000" pitchFamily="2" charset="2"/>
              <a:buChar char="§"/>
            </a:pPr>
            <a:r>
              <a:rPr lang="fr-BE" dirty="0" smtClean="0"/>
              <a:t> Vie consacrée à sa carrière universitaire (investissement important pour la </a:t>
            </a:r>
            <a:r>
              <a:rPr lang="fr-BE" b="1" dirty="0" smtClean="0"/>
              <a:t>professionnalisation de la discipline géographique</a:t>
            </a:r>
            <a:r>
              <a:rPr lang="fr-BE" dirty="0" smtClean="0"/>
              <a:t>; </a:t>
            </a:r>
            <a:r>
              <a:rPr lang="fr-BE" b="1" dirty="0" smtClean="0"/>
              <a:t>internationalisme scientifique</a:t>
            </a:r>
            <a:r>
              <a:rPr lang="fr-BE" dirty="0" smtClean="0"/>
              <a:t>); pas d’activité de publiciste à l’instar de Martin, ni de membre (fondateur) d’œuvres caritatives comme Martin et Franz. </a:t>
            </a:r>
          </a:p>
          <a:p>
            <a:pPr>
              <a:buFont typeface="Wingdings" panose="05000000000000000000" pitchFamily="2" charset="2"/>
              <a:buChar char="§"/>
            </a:pPr>
            <a:r>
              <a:rPr lang="fr-BE" dirty="0" smtClean="0"/>
              <a:t> Alfred </a:t>
            </a:r>
            <a:r>
              <a:rPr lang="fr-BE" dirty="0"/>
              <a:t>était avant tout </a:t>
            </a:r>
            <a:r>
              <a:rPr lang="fr-BE" b="1" dirty="0"/>
              <a:t>allemand</a:t>
            </a:r>
            <a:r>
              <a:rPr lang="fr-BE" dirty="0"/>
              <a:t>, représentant éminent de cette </a:t>
            </a:r>
            <a:r>
              <a:rPr lang="fr-BE" b="1" dirty="0"/>
              <a:t>bourgeoisie culturelle de l’époque wilhelminienne</a:t>
            </a:r>
            <a:r>
              <a:rPr lang="fr-BE" dirty="0"/>
              <a:t> dont il se sentait membre à part entière. Il a vécu une vie de savant fier d’être allemand. </a:t>
            </a:r>
            <a:r>
              <a:rPr lang="fr-BE" dirty="0" smtClean="0"/>
              <a:t>Il participe même à la propagande de guerre pendant la PGM1: </a:t>
            </a:r>
            <a:r>
              <a:rPr lang="de-DE" i="1" dirty="0"/>
              <a:t>Der französisch-belgische </a:t>
            </a:r>
            <a:r>
              <a:rPr lang="de-DE" i="1" dirty="0" smtClean="0"/>
              <a:t>Kriegsschauplatz: </a:t>
            </a:r>
            <a:r>
              <a:rPr lang="de-DE" i="1" dirty="0"/>
              <a:t>eine geographische </a:t>
            </a:r>
            <a:r>
              <a:rPr lang="de-DE" i="1" dirty="0" smtClean="0"/>
              <a:t>Skizze </a:t>
            </a:r>
            <a:r>
              <a:rPr lang="de-DE" dirty="0" smtClean="0"/>
              <a:t>(Teubner, 1916). </a:t>
            </a:r>
            <a:endParaRPr lang="fr-BE" dirty="0" smtClean="0"/>
          </a:p>
          <a:p>
            <a:pPr>
              <a:buFont typeface="Wingdings" panose="05000000000000000000" pitchFamily="2" charset="2"/>
              <a:buChar char="§"/>
            </a:pPr>
            <a:r>
              <a:rPr lang="fr-BE" dirty="0" smtClean="0"/>
              <a:t> Autobiographie comme reflet de cette époque (avant PGM1): </a:t>
            </a:r>
            <a:r>
              <a:rPr lang="fr-BE" i="1" dirty="0" err="1" smtClean="0"/>
              <a:t>Wie</a:t>
            </a:r>
            <a:r>
              <a:rPr lang="fr-BE" i="1" dirty="0" smtClean="0"/>
              <a:t> </a:t>
            </a:r>
            <a:r>
              <a:rPr lang="fr-BE" i="1" dirty="0" err="1" smtClean="0"/>
              <a:t>ich</a:t>
            </a:r>
            <a:r>
              <a:rPr lang="fr-BE" i="1" dirty="0" smtClean="0"/>
              <a:t> </a:t>
            </a:r>
            <a:r>
              <a:rPr lang="fr-BE" i="1" dirty="0" err="1" smtClean="0"/>
              <a:t>zum</a:t>
            </a:r>
            <a:r>
              <a:rPr lang="fr-BE" i="1" dirty="0" smtClean="0"/>
              <a:t> </a:t>
            </a:r>
            <a:r>
              <a:rPr lang="fr-BE" i="1" dirty="0" err="1" smtClean="0"/>
              <a:t>Geographen</a:t>
            </a:r>
            <a:r>
              <a:rPr lang="fr-BE" i="1" dirty="0" smtClean="0"/>
              <a:t> </a:t>
            </a:r>
            <a:r>
              <a:rPr lang="fr-BE" i="1" dirty="0" err="1" smtClean="0"/>
              <a:t>wurde</a:t>
            </a:r>
            <a:r>
              <a:rPr lang="fr-BE" i="1" dirty="0" smtClean="0"/>
              <a:t> </a:t>
            </a:r>
            <a:r>
              <a:rPr lang="fr-BE" dirty="0" smtClean="0"/>
              <a:t>(camp de </a:t>
            </a:r>
            <a:r>
              <a:rPr lang="fr-BE" dirty="0" err="1" smtClean="0"/>
              <a:t>Theresienstadt</a:t>
            </a:r>
            <a:r>
              <a:rPr lang="fr-BE" dirty="0" smtClean="0"/>
              <a:t>, 1942-45, statut de « A-</a:t>
            </a:r>
            <a:r>
              <a:rPr lang="fr-BE" dirty="0" err="1" smtClean="0"/>
              <a:t>Prominent</a:t>
            </a:r>
            <a:r>
              <a:rPr lang="fr-BE" dirty="0" smtClean="0"/>
              <a:t> » grâce à Sven </a:t>
            </a:r>
            <a:r>
              <a:rPr lang="fr-BE" dirty="0" err="1" smtClean="0"/>
              <a:t>Hedin</a:t>
            </a:r>
            <a:r>
              <a:rPr lang="fr-BE" dirty="0" smtClean="0"/>
              <a:t>, étudiant de Ferdinand </a:t>
            </a:r>
            <a:r>
              <a:rPr lang="fr-BE" dirty="0" err="1" smtClean="0"/>
              <a:t>von</a:t>
            </a:r>
            <a:r>
              <a:rPr lang="fr-BE" dirty="0" smtClean="0"/>
              <a:t> Richthofen, ami d’Alfred devenu pronazi).</a:t>
            </a:r>
            <a:endParaRPr lang="fr-BE" dirty="0"/>
          </a:p>
        </p:txBody>
      </p:sp>
    </p:spTree>
    <p:extLst>
      <p:ext uri="{BB962C8B-B14F-4D97-AF65-F5344CB8AC3E}">
        <p14:creationId xmlns:p14="http://schemas.microsoft.com/office/powerpoint/2010/main" val="1087978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Alfred Philippson dans son cabinet de travail (1931)</a:t>
            </a:r>
            <a:endParaRPr lang="fr-BE"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63650" y="2214000"/>
            <a:ext cx="8256000" cy="4644000"/>
          </a:xfrm>
        </p:spPr>
      </p:pic>
      <p:sp>
        <p:nvSpPr>
          <p:cNvPr id="4" name="Espace réservé du texte 3"/>
          <p:cNvSpPr>
            <a:spLocks noGrp="1"/>
          </p:cNvSpPr>
          <p:nvPr>
            <p:ph type="body" sz="half" idx="2"/>
          </p:nvPr>
        </p:nvSpPr>
        <p:spPr/>
        <p:txBody>
          <a:bodyPr/>
          <a:lstStyle/>
          <a:p>
            <a:r>
              <a:rPr lang="de-DE" sz="1400" dirty="0"/>
              <a:t>Geographisches Institut Bonn, Teilnachlass Alfred Philippson</a:t>
            </a:r>
            <a:endParaRPr lang="fr-BE" dirty="0"/>
          </a:p>
          <a:p>
            <a:endParaRPr lang="fr-BE" dirty="0"/>
          </a:p>
        </p:txBody>
      </p:sp>
    </p:spTree>
    <p:extLst>
      <p:ext uri="{BB962C8B-B14F-4D97-AF65-F5344CB8AC3E}">
        <p14:creationId xmlns:p14="http://schemas.microsoft.com/office/powerpoint/2010/main" val="2608639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Alfred Philippson, </a:t>
            </a:r>
            <a:br>
              <a:rPr lang="fr-BE" dirty="0" smtClean="0"/>
            </a:br>
            <a:r>
              <a:rPr lang="fr-BE" dirty="0" smtClean="0"/>
              <a:t>le voyageur </a:t>
            </a:r>
            <a:endParaRPr lang="fr-BE" dirty="0"/>
          </a:p>
        </p:txBody>
      </p:sp>
      <p:sp>
        <p:nvSpPr>
          <p:cNvPr id="3" name="Espace réservé du contenu 2"/>
          <p:cNvSpPr>
            <a:spLocks noGrp="1"/>
          </p:cNvSpPr>
          <p:nvPr>
            <p:ph idx="1"/>
          </p:nvPr>
        </p:nvSpPr>
        <p:spPr/>
        <p:txBody>
          <a:bodyPr>
            <a:normAutofit fontScale="92500" lnSpcReduction="10000"/>
          </a:bodyPr>
          <a:lstStyle/>
          <a:p>
            <a:pPr>
              <a:buFont typeface="Wingdings" panose="05000000000000000000" pitchFamily="2" charset="2"/>
              <a:buChar char="§"/>
            </a:pPr>
            <a:r>
              <a:rPr lang="de-DE" dirty="0" smtClean="0"/>
              <a:t> </a:t>
            </a:r>
            <a:r>
              <a:rPr lang="fr-BE" dirty="0" smtClean="0"/>
              <a:t>Géomorphologie, cartographie: </a:t>
            </a:r>
            <a:r>
              <a:rPr lang="fr-BE" b="1" dirty="0" smtClean="0"/>
              <a:t>spécialiste de la Grèce et de l’Asie mineure </a:t>
            </a:r>
            <a:r>
              <a:rPr lang="fr-BE" dirty="0" smtClean="0"/>
              <a:t>et nombreux voyages dans ces contrées, parfois avec Martin (Grèce du Nord, 1893; Constantinople et îles de la mer Égée, 1896; Russie (1897), etc.: voir, par exemple, </a:t>
            </a:r>
            <a:r>
              <a:rPr lang="fr-BE" i="1" dirty="0" smtClean="0"/>
              <a:t>Der </a:t>
            </a:r>
            <a:r>
              <a:rPr lang="fr-BE" i="1" dirty="0" err="1" smtClean="0"/>
              <a:t>Peloponnes</a:t>
            </a:r>
            <a:r>
              <a:rPr lang="fr-BE" i="1" dirty="0" smtClean="0"/>
              <a:t>- </a:t>
            </a:r>
            <a:r>
              <a:rPr lang="fr-BE" i="1" dirty="0" err="1" smtClean="0"/>
              <a:t>Versuch</a:t>
            </a:r>
            <a:r>
              <a:rPr lang="fr-BE" i="1" dirty="0" smtClean="0"/>
              <a:t> </a:t>
            </a:r>
            <a:r>
              <a:rPr lang="fr-BE" i="1" dirty="0" err="1" smtClean="0"/>
              <a:t>einer</a:t>
            </a:r>
            <a:r>
              <a:rPr lang="fr-BE" i="1" dirty="0" smtClean="0"/>
              <a:t> </a:t>
            </a:r>
            <a:r>
              <a:rPr lang="fr-BE" i="1" dirty="0" err="1" smtClean="0"/>
              <a:t>Landeskunde</a:t>
            </a:r>
            <a:r>
              <a:rPr lang="fr-BE" i="1" dirty="0" smtClean="0"/>
              <a:t> </a:t>
            </a:r>
            <a:r>
              <a:rPr lang="fr-BE" i="1" dirty="0" err="1" smtClean="0"/>
              <a:t>auf</a:t>
            </a:r>
            <a:r>
              <a:rPr lang="fr-BE" i="1" dirty="0" smtClean="0"/>
              <a:t> </a:t>
            </a:r>
            <a:r>
              <a:rPr lang="fr-BE" i="1" dirty="0" err="1" smtClean="0"/>
              <a:t>geologischer</a:t>
            </a:r>
            <a:r>
              <a:rPr lang="fr-BE" i="1" dirty="0" smtClean="0"/>
              <a:t> </a:t>
            </a:r>
            <a:r>
              <a:rPr lang="fr-BE" i="1" dirty="0" err="1" smtClean="0"/>
              <a:t>Grundlage</a:t>
            </a:r>
            <a:r>
              <a:rPr lang="fr-BE" i="1" dirty="0" smtClean="0"/>
              <a:t> </a:t>
            </a:r>
            <a:r>
              <a:rPr lang="fr-BE" dirty="0" smtClean="0"/>
              <a:t>(1892). </a:t>
            </a:r>
            <a:endParaRPr lang="de-DE" dirty="0"/>
          </a:p>
          <a:p>
            <a:pPr>
              <a:buFont typeface="Wingdings" panose="05000000000000000000" pitchFamily="2" charset="2"/>
              <a:buChar char="§"/>
            </a:pPr>
            <a:r>
              <a:rPr lang="de-DE" dirty="0" smtClean="0"/>
              <a:t> «</a:t>
            </a:r>
            <a:r>
              <a:rPr lang="de-DE" dirty="0"/>
              <a:t> Die Liebe zur Heimat ist das köstliche Band, das uns </a:t>
            </a:r>
            <a:br>
              <a:rPr lang="de-DE" dirty="0"/>
            </a:br>
            <a:r>
              <a:rPr lang="de-DE" dirty="0"/>
              <a:t>mit der Erde und der Menschheit verbindet.</a:t>
            </a:r>
            <a:br>
              <a:rPr lang="de-DE" dirty="0"/>
            </a:br>
            <a:r>
              <a:rPr lang="de-DE" dirty="0"/>
              <a:t>Der Vertrautheit mit der Heimat entsprießt das Verhältnis</a:t>
            </a:r>
            <a:br>
              <a:rPr lang="de-DE" dirty="0"/>
            </a:br>
            <a:r>
              <a:rPr lang="de-DE" dirty="0"/>
              <a:t>Für Länder und Völker.</a:t>
            </a:r>
            <a:br>
              <a:rPr lang="de-DE" dirty="0"/>
            </a:br>
            <a:r>
              <a:rPr lang="de-DE" dirty="0"/>
              <a:t>Die einst bezaubernde, auch heute in ihren Trümmern noch</a:t>
            </a:r>
            <a:br>
              <a:rPr lang="de-DE" dirty="0"/>
            </a:br>
            <a:r>
              <a:rPr lang="de-DE" dirty="0"/>
              <a:t>schöne Stadt Bonn und ihre reizvolle und mannigfaltige</a:t>
            </a:r>
            <a:br>
              <a:rPr lang="de-DE" dirty="0"/>
            </a:br>
            <a:r>
              <a:rPr lang="de-DE" dirty="0"/>
              <a:t>Umgebung haben in mir in der Jugend das Verlangen erweckt,</a:t>
            </a:r>
            <a:br>
              <a:rPr lang="de-DE" dirty="0"/>
            </a:br>
            <a:r>
              <a:rPr lang="de-DE" dirty="0"/>
              <a:t>Landschaften und Städte zu sehen und zu verstehen, kurz,</a:t>
            </a:r>
            <a:br>
              <a:rPr lang="de-DE" dirty="0"/>
            </a:br>
            <a:r>
              <a:rPr lang="de-DE" dirty="0"/>
              <a:t>ein Geograph zu werden! </a:t>
            </a:r>
            <a:r>
              <a:rPr lang="de-DE" dirty="0" smtClean="0"/>
              <a:t>» (Alfred Philippson in dem Goldenen </a:t>
            </a:r>
            <a:r>
              <a:rPr lang="de-DE" dirty="0"/>
              <a:t>Buch der Stadt Bonn </a:t>
            </a:r>
            <a:r>
              <a:rPr lang="de-DE" dirty="0" smtClean="0"/>
              <a:t>am 21.12.1947, </a:t>
            </a:r>
            <a:r>
              <a:rPr lang="de-DE" dirty="0" err="1" smtClean="0"/>
              <a:t>cité</a:t>
            </a:r>
            <a:r>
              <a:rPr lang="de-DE" dirty="0" smtClean="0"/>
              <a:t> par Astrid </a:t>
            </a:r>
            <a:r>
              <a:rPr lang="de-DE" dirty="0" err="1" smtClean="0"/>
              <a:t>Mehmel</a:t>
            </a:r>
            <a:r>
              <a:rPr lang="de-DE" dirty="0" smtClean="0"/>
              <a:t>, „Alfred Philippson, 1864-1953, Geograph“ </a:t>
            </a:r>
            <a:r>
              <a:rPr lang="de-DE" dirty="0" err="1" smtClean="0"/>
              <a:t>sur</a:t>
            </a:r>
            <a:r>
              <a:rPr lang="de-DE" dirty="0" smtClean="0"/>
              <a:t>  </a:t>
            </a:r>
            <a:r>
              <a:rPr lang="de-DE" u="sng" dirty="0">
                <a:hlinkClick r:id="rId2"/>
              </a:rPr>
              <a:t>http://</a:t>
            </a:r>
            <a:r>
              <a:rPr lang="de-DE" u="sng" dirty="0" smtClean="0">
                <a:hlinkClick r:id="rId2"/>
              </a:rPr>
              <a:t>www.rheinische-geschichte.lvr.de/persoenlichkeiten/P/Seiten/AlfredPhilippson.aspx</a:t>
            </a:r>
            <a:r>
              <a:rPr lang="de-DE" u="sng" dirty="0" smtClean="0"/>
              <a:t>)</a:t>
            </a:r>
            <a:endParaRPr lang="fr-BE" dirty="0"/>
          </a:p>
          <a:p>
            <a:endParaRPr lang="fr-BE" dirty="0"/>
          </a:p>
        </p:txBody>
      </p:sp>
    </p:spTree>
    <p:extLst>
      <p:ext uri="{BB962C8B-B14F-4D97-AF65-F5344CB8AC3E}">
        <p14:creationId xmlns:p14="http://schemas.microsoft.com/office/powerpoint/2010/main" val="35770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Martin et Alfred Philippson </a:t>
            </a:r>
            <a:br>
              <a:rPr lang="fr-BE" dirty="0" smtClean="0"/>
            </a:br>
            <a:r>
              <a:rPr lang="fr-BE" dirty="0" smtClean="0"/>
              <a:t>(vers 1870)</a:t>
            </a:r>
            <a:endParaRPr lang="fr-BE" dirty="0"/>
          </a:p>
        </p:txBody>
      </p:sp>
      <p:pic>
        <p:nvPicPr>
          <p:cNvPr id="5" name="Espace réservé du contenu 4"/>
          <p:cNvPicPr>
            <a:picLocks noGrp="1" noChangeAspect="1"/>
          </p:cNvPicPr>
          <p:nvPr>
            <p:ph idx="1"/>
          </p:nvPr>
        </p:nvPicPr>
        <p:blipFill>
          <a:blip r:embed="rId2"/>
          <a:stretch>
            <a:fillRect/>
          </a:stretch>
        </p:blipFill>
        <p:spPr>
          <a:xfrm>
            <a:off x="5166428" y="1202567"/>
            <a:ext cx="5761219" cy="4316342"/>
          </a:xfrm>
          <a:prstGeom prst="rect">
            <a:avLst/>
          </a:prstGeom>
        </p:spPr>
      </p:pic>
      <p:sp>
        <p:nvSpPr>
          <p:cNvPr id="4" name="Espace réservé du texte 3"/>
          <p:cNvSpPr>
            <a:spLocks noGrp="1"/>
          </p:cNvSpPr>
          <p:nvPr>
            <p:ph type="body" sz="half" idx="2"/>
          </p:nvPr>
        </p:nvSpPr>
        <p:spPr/>
        <p:txBody>
          <a:bodyPr>
            <a:normAutofit/>
          </a:bodyPr>
          <a:lstStyle/>
          <a:p>
            <a:r>
              <a:rPr lang="de-DE" sz="1800" dirty="0"/>
              <a:t>Geographisches Institut Bonn, Teilnachlass Alfred Philippson</a:t>
            </a:r>
            <a:endParaRPr lang="fr-BE" sz="1800" dirty="0"/>
          </a:p>
        </p:txBody>
      </p:sp>
    </p:spTree>
    <p:extLst>
      <p:ext uri="{BB962C8B-B14F-4D97-AF65-F5344CB8AC3E}">
        <p14:creationId xmlns:p14="http://schemas.microsoft.com/office/powerpoint/2010/main" val="41165689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i="1" smtClean="0"/>
              <a:t>Brüderlichkeit</a:t>
            </a:r>
            <a:r>
              <a:rPr lang="fr-BE" dirty="0" smtClean="0"/>
              <a:t>: </a:t>
            </a:r>
            <a:br>
              <a:rPr lang="fr-BE" dirty="0" smtClean="0"/>
            </a:br>
            <a:r>
              <a:rPr lang="fr-BE" dirty="0" smtClean="0"/>
              <a:t>Relations entre les trois frères</a:t>
            </a:r>
            <a:endParaRPr lang="fr-BE" dirty="0"/>
          </a:p>
        </p:txBody>
      </p:sp>
      <p:sp>
        <p:nvSpPr>
          <p:cNvPr id="3" name="Espace réservé du contenu 2"/>
          <p:cNvSpPr>
            <a:spLocks noGrp="1"/>
          </p:cNvSpPr>
          <p:nvPr>
            <p:ph idx="1"/>
          </p:nvPr>
        </p:nvSpPr>
        <p:spPr/>
        <p:txBody>
          <a:bodyPr>
            <a:normAutofit fontScale="92500" lnSpcReduction="10000"/>
          </a:bodyPr>
          <a:lstStyle/>
          <a:p>
            <a:pPr>
              <a:buFont typeface="Wingdings" panose="05000000000000000000" pitchFamily="2" charset="2"/>
              <a:buChar char="§"/>
            </a:pPr>
            <a:r>
              <a:rPr lang="fr-BE" dirty="0" smtClean="0"/>
              <a:t> Grande affinité entre Martin et Alfred (lettres et autobiographie d’Alfred): encouragements réciproques, randonnées, …</a:t>
            </a:r>
          </a:p>
          <a:p>
            <a:pPr>
              <a:buFont typeface="Wingdings" panose="05000000000000000000" pitchFamily="2" charset="2"/>
              <a:buChar char="§"/>
            </a:pPr>
            <a:r>
              <a:rPr lang="fr-BE" sz="1900" dirty="0"/>
              <a:t> </a:t>
            </a:r>
            <a:r>
              <a:rPr lang="fr-BE" dirty="0" smtClean="0"/>
              <a:t>Distance plus importante entre ces derniers et Franz (autobiographie d’Alfred): </a:t>
            </a:r>
          </a:p>
          <a:p>
            <a:r>
              <a:rPr lang="de-DE" dirty="0" smtClean="0"/>
              <a:t>„Mein </a:t>
            </a:r>
            <a:r>
              <a:rPr lang="de-DE" dirty="0"/>
              <a:t>Bruder Franz (1851-1929) war völlig anders veranlagt, daher auch zwischen ihm und Martin kein besonders nahes Verhältnis bestand“ </a:t>
            </a:r>
            <a:r>
              <a:rPr lang="de-DE" dirty="0" smtClean="0"/>
              <a:t>(A. P., </a:t>
            </a:r>
            <a:r>
              <a:rPr lang="de-DE" i="1" dirty="0" smtClean="0"/>
              <a:t>Wie ich zum Geographen wurde</a:t>
            </a:r>
            <a:r>
              <a:rPr lang="de-DE" dirty="0" smtClean="0"/>
              <a:t>, p. 24).</a:t>
            </a:r>
          </a:p>
          <a:p>
            <a:r>
              <a:rPr lang="de-DE" dirty="0" err="1"/>
              <a:t>Après</a:t>
            </a:r>
            <a:r>
              <a:rPr lang="de-DE" dirty="0"/>
              <a:t> </a:t>
            </a:r>
            <a:r>
              <a:rPr lang="de-DE" dirty="0" err="1"/>
              <a:t>avoir</a:t>
            </a:r>
            <a:r>
              <a:rPr lang="de-DE" dirty="0"/>
              <a:t> </a:t>
            </a:r>
            <a:r>
              <a:rPr lang="de-DE" dirty="0" err="1"/>
              <a:t>décrit</a:t>
            </a:r>
            <a:r>
              <a:rPr lang="de-DE" dirty="0"/>
              <a:t> la </a:t>
            </a:r>
            <a:r>
              <a:rPr lang="de-DE" dirty="0" err="1"/>
              <a:t>réussite</a:t>
            </a:r>
            <a:r>
              <a:rPr lang="de-DE" dirty="0"/>
              <a:t> </a:t>
            </a:r>
            <a:r>
              <a:rPr lang="de-DE" dirty="0" err="1"/>
              <a:t>professionnelle</a:t>
            </a:r>
            <a:r>
              <a:rPr lang="de-DE" dirty="0"/>
              <a:t> de </a:t>
            </a:r>
            <a:r>
              <a:rPr lang="de-DE" dirty="0" err="1"/>
              <a:t>son</a:t>
            </a:r>
            <a:r>
              <a:rPr lang="de-DE" dirty="0"/>
              <a:t> </a:t>
            </a:r>
            <a:r>
              <a:rPr lang="de-DE" dirty="0" err="1"/>
              <a:t>frère</a:t>
            </a:r>
            <a:r>
              <a:rPr lang="de-DE" dirty="0"/>
              <a:t> et le luxe </a:t>
            </a:r>
            <a:r>
              <a:rPr lang="de-DE" dirty="0" err="1"/>
              <a:t>dans</a:t>
            </a:r>
            <a:r>
              <a:rPr lang="de-DE" dirty="0"/>
              <a:t> </a:t>
            </a:r>
            <a:r>
              <a:rPr lang="de-DE" dirty="0" err="1"/>
              <a:t>lequel</a:t>
            </a:r>
            <a:r>
              <a:rPr lang="de-DE" dirty="0"/>
              <a:t> </a:t>
            </a:r>
            <a:r>
              <a:rPr lang="de-DE" dirty="0" err="1"/>
              <a:t>il</a:t>
            </a:r>
            <a:r>
              <a:rPr lang="de-DE" dirty="0"/>
              <a:t> </a:t>
            </a:r>
            <a:r>
              <a:rPr lang="de-DE" dirty="0" err="1"/>
              <a:t>vit</a:t>
            </a:r>
            <a:r>
              <a:rPr lang="de-DE" dirty="0"/>
              <a:t> </a:t>
            </a:r>
            <a:r>
              <a:rPr lang="de-DE" dirty="0" smtClean="0"/>
              <a:t>(„[…] </a:t>
            </a:r>
            <a:r>
              <a:rPr lang="de-DE" dirty="0"/>
              <a:t>ein </a:t>
            </a:r>
            <a:r>
              <a:rPr lang="de-DE" dirty="0" smtClean="0"/>
              <a:t>Großes </a:t>
            </a:r>
            <a:r>
              <a:rPr lang="de-DE" dirty="0"/>
              <a:t>Haus, mit Stallungen und Equipagen, mit einer Schar von Dienern </a:t>
            </a:r>
            <a:r>
              <a:rPr lang="de-DE" dirty="0" smtClean="0"/>
              <a:t>[...]“, </a:t>
            </a:r>
            <a:r>
              <a:rPr lang="de-DE" i="1" dirty="0" smtClean="0"/>
              <a:t>ibid</a:t>
            </a:r>
            <a:r>
              <a:rPr lang="de-DE" dirty="0" smtClean="0"/>
              <a:t>., p</a:t>
            </a:r>
            <a:r>
              <a:rPr lang="de-DE" dirty="0"/>
              <a:t>. 24), </a:t>
            </a:r>
            <a:r>
              <a:rPr lang="de-DE" dirty="0" err="1"/>
              <a:t>dont</a:t>
            </a:r>
            <a:r>
              <a:rPr lang="de-DE" dirty="0"/>
              <a:t> </a:t>
            </a:r>
            <a:r>
              <a:rPr lang="de-DE" dirty="0" err="1"/>
              <a:t>fait</a:t>
            </a:r>
            <a:r>
              <a:rPr lang="de-DE" dirty="0"/>
              <a:t> </a:t>
            </a:r>
            <a:r>
              <a:rPr lang="de-DE" dirty="0" err="1"/>
              <a:t>partie</a:t>
            </a:r>
            <a:r>
              <a:rPr lang="de-DE" dirty="0"/>
              <a:t> le </a:t>
            </a:r>
            <a:r>
              <a:rPr lang="de-DE" dirty="0" err="1"/>
              <a:t>château</a:t>
            </a:r>
            <a:r>
              <a:rPr lang="de-DE" dirty="0"/>
              <a:t> de </a:t>
            </a:r>
            <a:r>
              <a:rPr lang="de-DE" dirty="0" err="1"/>
              <a:t>Seneffe</a:t>
            </a:r>
            <a:r>
              <a:rPr lang="de-DE" dirty="0"/>
              <a:t> </a:t>
            </a:r>
            <a:r>
              <a:rPr lang="de-DE" dirty="0" err="1"/>
              <a:t>acquis</a:t>
            </a:r>
            <a:r>
              <a:rPr lang="de-DE" dirty="0"/>
              <a:t> par </a:t>
            </a:r>
            <a:r>
              <a:rPr lang="de-DE" dirty="0" err="1" smtClean="0"/>
              <a:t>ce</a:t>
            </a:r>
            <a:r>
              <a:rPr lang="de-DE" dirty="0" smtClean="0"/>
              <a:t> </a:t>
            </a:r>
            <a:r>
              <a:rPr lang="de-DE" dirty="0" err="1" smtClean="0"/>
              <a:t>dernier</a:t>
            </a:r>
            <a:r>
              <a:rPr lang="de-DE" dirty="0" smtClean="0"/>
              <a:t>, </a:t>
            </a:r>
            <a:r>
              <a:rPr lang="de-DE" dirty="0" err="1"/>
              <a:t>il</a:t>
            </a:r>
            <a:r>
              <a:rPr lang="de-DE" dirty="0"/>
              <a:t> </a:t>
            </a:r>
            <a:r>
              <a:rPr lang="de-DE" dirty="0" err="1"/>
              <a:t>interrompt</a:t>
            </a:r>
            <a:r>
              <a:rPr lang="de-DE" dirty="0"/>
              <a:t> </a:t>
            </a:r>
            <a:r>
              <a:rPr lang="de-DE" dirty="0" err="1"/>
              <a:t>sa</a:t>
            </a:r>
            <a:r>
              <a:rPr lang="de-DE" dirty="0"/>
              <a:t> </a:t>
            </a:r>
            <a:r>
              <a:rPr lang="de-DE" dirty="0" err="1"/>
              <a:t>description</a:t>
            </a:r>
            <a:r>
              <a:rPr lang="de-DE" dirty="0"/>
              <a:t> </a:t>
            </a:r>
            <a:r>
              <a:rPr lang="de-DE" dirty="0" err="1"/>
              <a:t>abruptement</a:t>
            </a:r>
            <a:r>
              <a:rPr lang="de-DE" dirty="0"/>
              <a:t> : </a:t>
            </a:r>
            <a:r>
              <a:rPr lang="de-DE" dirty="0" smtClean="0"/>
              <a:t>„kurz</a:t>
            </a:r>
            <a:r>
              <a:rPr lang="de-DE" dirty="0"/>
              <a:t>, er lebte in reiferen Jahren in einer Welt, in der ich mich nicht heimisch fühlen konnte und in die ich absolut nicht hineinpasste, sodass meine dortigen Besuche mit der Zeit seltener </a:t>
            </a:r>
            <a:r>
              <a:rPr lang="de-DE" dirty="0" smtClean="0"/>
              <a:t>wurde“ </a:t>
            </a:r>
            <a:r>
              <a:rPr lang="de-DE" dirty="0"/>
              <a:t>(</a:t>
            </a:r>
            <a:r>
              <a:rPr lang="de-DE" i="1" dirty="0"/>
              <a:t>ibid</a:t>
            </a:r>
            <a:r>
              <a:rPr lang="de-DE" dirty="0"/>
              <a:t>.). </a:t>
            </a:r>
            <a:r>
              <a:rPr lang="fr-BE" dirty="0" smtClean="0"/>
              <a:t>S’il </a:t>
            </a:r>
            <a:r>
              <a:rPr lang="fr-BE" dirty="0"/>
              <a:t>évoque encore la richesse de son frère « multimillionnaire » (sic) qui a rejailli sur sa famille (aide aux parents et à d’autres membres proches dont Alfred pour ses études et ses premiers voyages dans le Péloponnèse), il insiste pour dire combien par la suite il était indépendant financièrement et trouvait d’autres fonds pour ses voyages. </a:t>
            </a:r>
          </a:p>
        </p:txBody>
      </p:sp>
    </p:spTree>
    <p:extLst>
      <p:ext uri="{BB962C8B-B14F-4D97-AF65-F5344CB8AC3E}">
        <p14:creationId xmlns:p14="http://schemas.microsoft.com/office/powerpoint/2010/main" val="30517161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Conclusion</a:t>
            </a:r>
            <a:endParaRPr lang="fr-BE" dirty="0"/>
          </a:p>
        </p:txBody>
      </p:sp>
      <p:sp>
        <p:nvSpPr>
          <p:cNvPr id="3" name="Espace réservé du contenu 2"/>
          <p:cNvSpPr>
            <a:spLocks noGrp="1"/>
          </p:cNvSpPr>
          <p:nvPr>
            <p:ph idx="1"/>
          </p:nvPr>
        </p:nvSpPr>
        <p:spPr/>
        <p:txBody>
          <a:bodyPr>
            <a:normAutofit lnSpcReduction="10000"/>
          </a:bodyPr>
          <a:lstStyle/>
          <a:p>
            <a:pPr algn="just">
              <a:buFont typeface="Wingdings" panose="05000000000000000000" pitchFamily="2" charset="2"/>
              <a:buChar char="§"/>
            </a:pPr>
            <a:r>
              <a:rPr lang="fr-BE" dirty="0" smtClean="0"/>
              <a:t> </a:t>
            </a:r>
            <a:r>
              <a:rPr lang="fr-BE" sz="3200" dirty="0" smtClean="0"/>
              <a:t>Des « vies accomplies », professionnellement, intellectuellement et socialement en réponse aux défis de leur temps: </a:t>
            </a:r>
            <a:endParaRPr lang="fr-BE" sz="3200" dirty="0"/>
          </a:p>
          <a:p>
            <a:pPr algn="just">
              <a:buFont typeface="Wingdings" panose="05000000000000000000" pitchFamily="2" charset="2"/>
              <a:buChar char="Ø"/>
            </a:pPr>
            <a:r>
              <a:rPr lang="fr-BE" sz="3200" dirty="0" smtClean="0"/>
              <a:t> Franz et Martin dans leur métier respectif et pour la cause des Juifs discriminés;</a:t>
            </a:r>
          </a:p>
          <a:p>
            <a:pPr algn="just">
              <a:buFont typeface="Wingdings" panose="05000000000000000000" pitchFamily="2" charset="2"/>
              <a:buChar char="Ø"/>
            </a:pPr>
            <a:r>
              <a:rPr lang="fr-BE" sz="3200" dirty="0" smtClean="0"/>
              <a:t> Alfred au service de la géographie et de l’Allemagne (moyennant un certain aveuglement politique à l’égard du national-socialisme et de ses conséquences qui n’étaient pas de l’ordre du pensable).</a:t>
            </a:r>
          </a:p>
        </p:txBody>
      </p:sp>
    </p:spTree>
    <p:extLst>
      <p:ext uri="{BB962C8B-B14F-4D97-AF65-F5344CB8AC3E}">
        <p14:creationId xmlns:p14="http://schemas.microsoft.com/office/powerpoint/2010/main" val="4155323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BE" dirty="0" smtClean="0"/>
              <a:t>Recherche à poursuivre</a:t>
            </a:r>
            <a:endParaRPr lang="fr-BE" dirty="0"/>
          </a:p>
        </p:txBody>
      </p:sp>
      <p:sp>
        <p:nvSpPr>
          <p:cNvPr id="3" name="Espace réservé du contenu 2"/>
          <p:cNvSpPr>
            <a:spLocks noGrp="1"/>
          </p:cNvSpPr>
          <p:nvPr>
            <p:ph idx="1"/>
          </p:nvPr>
        </p:nvSpPr>
        <p:spPr/>
        <p:txBody>
          <a:bodyPr/>
          <a:lstStyle/>
          <a:p>
            <a:pPr algn="ctr"/>
            <a:endParaRPr lang="fr-BE" dirty="0" smtClean="0"/>
          </a:p>
          <a:p>
            <a:pPr algn="just">
              <a:buFont typeface="Wingdings" panose="05000000000000000000" pitchFamily="2" charset="2"/>
              <a:buChar char="§"/>
            </a:pPr>
            <a:r>
              <a:rPr lang="fr-BE" sz="4000" dirty="0" smtClean="0"/>
              <a:t> Consultation d’archives en Belgique et à l’étranger</a:t>
            </a:r>
          </a:p>
          <a:p>
            <a:pPr algn="just">
              <a:buFont typeface="Wingdings" panose="05000000000000000000" pitchFamily="2" charset="2"/>
              <a:buChar char="§"/>
            </a:pPr>
            <a:r>
              <a:rPr lang="fr-BE" sz="4000" dirty="0" smtClean="0"/>
              <a:t> Articles </a:t>
            </a:r>
            <a:r>
              <a:rPr lang="fr-BE" sz="4000" dirty="0"/>
              <a:t>et </a:t>
            </a:r>
            <a:r>
              <a:rPr lang="fr-BE" sz="4000" dirty="0" smtClean="0"/>
              <a:t>monographie (?)</a:t>
            </a:r>
          </a:p>
          <a:p>
            <a:pPr marL="0" indent="0" algn="ctr">
              <a:buNone/>
            </a:pPr>
            <a:r>
              <a:rPr lang="fr-BE" sz="4000" dirty="0"/>
              <a:t/>
            </a:r>
            <a:br>
              <a:rPr lang="fr-BE" sz="4000" dirty="0"/>
            </a:br>
            <a:r>
              <a:rPr lang="fr-BE" sz="4400" dirty="0"/>
              <a:t>Merci pour votre attention! </a:t>
            </a:r>
          </a:p>
        </p:txBody>
      </p:sp>
    </p:spTree>
    <p:extLst>
      <p:ext uri="{BB962C8B-B14F-4D97-AF65-F5344CB8AC3E}">
        <p14:creationId xmlns:p14="http://schemas.microsoft.com/office/powerpoint/2010/main" val="1051822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Démarche de </a:t>
            </a:r>
            <a:r>
              <a:rPr lang="fr-BE" dirty="0"/>
              <a:t>recherche </a:t>
            </a:r>
          </a:p>
        </p:txBody>
      </p:sp>
      <p:sp>
        <p:nvSpPr>
          <p:cNvPr id="3" name="Espace réservé du contenu 2"/>
          <p:cNvSpPr>
            <a:spLocks noGrp="1"/>
          </p:cNvSpPr>
          <p:nvPr>
            <p:ph idx="1"/>
          </p:nvPr>
        </p:nvSpPr>
        <p:spPr/>
        <p:txBody>
          <a:bodyPr>
            <a:normAutofit lnSpcReduction="10000"/>
          </a:bodyPr>
          <a:lstStyle/>
          <a:p>
            <a:pPr>
              <a:buFont typeface="Wingdings" panose="05000000000000000000" pitchFamily="2" charset="2"/>
              <a:buChar char="§"/>
            </a:pPr>
            <a:r>
              <a:rPr lang="fr-BE" sz="3600" dirty="0" smtClean="0"/>
              <a:t> Perspective </a:t>
            </a:r>
            <a:r>
              <a:rPr lang="fr-BE" sz="3600" dirty="0"/>
              <a:t>de recherche: transferts culturels, médiation entre trois pays (Allemagne, Belgique, France). </a:t>
            </a:r>
          </a:p>
          <a:p>
            <a:pPr>
              <a:buFont typeface="Wingdings" panose="05000000000000000000" pitchFamily="2" charset="2"/>
              <a:buChar char="§"/>
            </a:pPr>
            <a:r>
              <a:rPr lang="fr-BE" sz="3600" dirty="0"/>
              <a:t> Origine de mon intérêt pour les Philippson: question d’historiographie transnationale… </a:t>
            </a:r>
          </a:p>
          <a:p>
            <a:pPr>
              <a:buFont typeface="Wingdings" panose="05000000000000000000" pitchFamily="2" charset="2"/>
              <a:buChar char="§"/>
            </a:pPr>
            <a:r>
              <a:rPr lang="fr-BE" sz="3600" dirty="0"/>
              <a:t> Recherche en cours; travail d’archives </a:t>
            </a:r>
            <a:r>
              <a:rPr lang="fr-BE" sz="3600" dirty="0" smtClean="0"/>
              <a:t>tel un </a:t>
            </a:r>
            <a:r>
              <a:rPr lang="fr-BE" sz="3600" dirty="0"/>
              <a:t>puzzle</a:t>
            </a:r>
            <a:r>
              <a:rPr lang="fr-BE" sz="3600" dirty="0" smtClean="0"/>
              <a:t>…</a:t>
            </a:r>
          </a:p>
          <a:p>
            <a:pPr>
              <a:buFont typeface="Wingdings" panose="05000000000000000000" pitchFamily="2" charset="2"/>
              <a:buChar char="§"/>
            </a:pPr>
            <a:r>
              <a:rPr lang="fr-BE" sz="3600" dirty="0" smtClean="0"/>
              <a:t> Entrons donc </a:t>
            </a:r>
            <a:r>
              <a:rPr lang="fr-BE" sz="3600" dirty="0"/>
              <a:t>dans l’atelier de l’historien(ne</a:t>
            </a:r>
            <a:r>
              <a:rPr lang="fr-BE" sz="3600" dirty="0" smtClean="0"/>
              <a:t>)…</a:t>
            </a:r>
            <a:endParaRPr lang="fr-BE" sz="3600" dirty="0"/>
          </a:p>
          <a:p>
            <a:pPr>
              <a:buFont typeface="Wingdings" panose="05000000000000000000" pitchFamily="2" charset="2"/>
              <a:buChar char="§"/>
            </a:pPr>
            <a:endParaRPr lang="fr-BE" dirty="0"/>
          </a:p>
          <a:p>
            <a:endParaRPr lang="fr-BE" dirty="0"/>
          </a:p>
        </p:txBody>
      </p:sp>
    </p:spTree>
    <p:extLst>
      <p:ext uri="{BB962C8B-B14F-4D97-AF65-F5344CB8AC3E}">
        <p14:creationId xmlns:p14="http://schemas.microsoft.com/office/powerpoint/2010/main" val="1021841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42360" y="0"/>
            <a:ext cx="11194513" cy="6300000"/>
          </a:xfrm>
          <a:prstGeom prst="rect">
            <a:avLst/>
          </a:prstGeom>
        </p:spPr>
      </p:pic>
      <p:sp>
        <p:nvSpPr>
          <p:cNvPr id="3" name="Rectangle 2"/>
          <p:cNvSpPr/>
          <p:nvPr/>
        </p:nvSpPr>
        <p:spPr>
          <a:xfrm>
            <a:off x="212542" y="6392886"/>
            <a:ext cx="5780557" cy="369332"/>
          </a:xfrm>
          <a:prstGeom prst="rect">
            <a:avLst/>
          </a:prstGeom>
        </p:spPr>
        <p:txBody>
          <a:bodyPr wrap="none">
            <a:spAutoFit/>
          </a:bodyPr>
          <a:lstStyle/>
          <a:p>
            <a:r>
              <a:rPr lang="en-US" dirty="0"/>
              <a:t>The Philippson family tree par Susanne L. Philippson </a:t>
            </a:r>
            <a:r>
              <a:rPr lang="en-US" dirty="0" smtClean="0"/>
              <a:t>(2006) </a:t>
            </a:r>
            <a:endParaRPr lang="fr-BE" dirty="0"/>
          </a:p>
        </p:txBody>
      </p:sp>
      <p:sp>
        <p:nvSpPr>
          <p:cNvPr id="4" name="Rectangle 3"/>
          <p:cNvSpPr/>
          <p:nvPr/>
        </p:nvSpPr>
        <p:spPr>
          <a:xfrm>
            <a:off x="5852035" y="6488668"/>
            <a:ext cx="5953938" cy="369332"/>
          </a:xfrm>
          <a:prstGeom prst="rect">
            <a:avLst/>
          </a:prstGeom>
        </p:spPr>
        <p:txBody>
          <a:bodyPr wrap="none">
            <a:spAutoFit/>
          </a:bodyPr>
          <a:lstStyle/>
          <a:p>
            <a:r>
              <a:rPr lang="de-DE" dirty="0" smtClean="0"/>
              <a:t>(Geographisches </a:t>
            </a:r>
            <a:r>
              <a:rPr lang="de-DE" dirty="0"/>
              <a:t>Institut </a:t>
            </a:r>
            <a:r>
              <a:rPr lang="de-DE" dirty="0" smtClean="0"/>
              <a:t>Bonn, Teilnachlass </a:t>
            </a:r>
            <a:r>
              <a:rPr lang="de-DE" dirty="0"/>
              <a:t>Alfred </a:t>
            </a:r>
            <a:r>
              <a:rPr lang="de-DE" dirty="0" smtClean="0"/>
              <a:t>Philippson)</a:t>
            </a:r>
            <a:endParaRPr lang="de-DE" dirty="0"/>
          </a:p>
        </p:txBody>
      </p:sp>
    </p:spTree>
    <p:extLst>
      <p:ext uri="{BB962C8B-B14F-4D97-AF65-F5344CB8AC3E}">
        <p14:creationId xmlns:p14="http://schemas.microsoft.com/office/powerpoint/2010/main" val="3168091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Les Philippson, </a:t>
            </a:r>
            <a:br>
              <a:rPr lang="fr-BE" dirty="0" smtClean="0"/>
            </a:br>
            <a:r>
              <a:rPr lang="fr-BE" dirty="0" smtClean="0"/>
              <a:t>une famille juive allemande</a:t>
            </a:r>
            <a:endParaRPr lang="fr-BE" dirty="0"/>
          </a:p>
        </p:txBody>
      </p:sp>
      <p:sp>
        <p:nvSpPr>
          <p:cNvPr id="3" name="Espace réservé du contenu 2"/>
          <p:cNvSpPr>
            <a:spLocks noGrp="1"/>
          </p:cNvSpPr>
          <p:nvPr>
            <p:ph idx="1"/>
          </p:nvPr>
        </p:nvSpPr>
        <p:spPr/>
        <p:txBody>
          <a:bodyPr>
            <a:normAutofit fontScale="92500"/>
          </a:bodyPr>
          <a:lstStyle/>
          <a:p>
            <a:pPr>
              <a:buFont typeface="Wingdings" panose="05000000000000000000" pitchFamily="2" charset="2"/>
              <a:buChar char="§"/>
            </a:pPr>
            <a:r>
              <a:rPr lang="fr-BE" sz="2800" dirty="0" smtClean="0"/>
              <a:t> Trajectoire: Dessau (duché de Anhalt), Magdeburg (royaume de Prusse), Bonn (royaume de Prusse).</a:t>
            </a:r>
          </a:p>
          <a:p>
            <a:pPr>
              <a:buFont typeface="Wingdings" panose="05000000000000000000" pitchFamily="2" charset="2"/>
              <a:buChar char="§"/>
            </a:pPr>
            <a:r>
              <a:rPr lang="fr-BE" sz="2800" dirty="0" smtClean="0"/>
              <a:t> Ludwig, le père, rabbin et fondateur du </a:t>
            </a:r>
            <a:r>
              <a:rPr lang="fr-BE" sz="2800" i="1" dirty="0" smtClean="0"/>
              <a:t>Allgemeine Zeitung des </a:t>
            </a:r>
            <a:r>
              <a:rPr lang="fr-BE" sz="2800" i="1" dirty="0" err="1" smtClean="0"/>
              <a:t>Judentums</a:t>
            </a:r>
            <a:r>
              <a:rPr lang="fr-BE" sz="2800" i="1" dirty="0" smtClean="0"/>
              <a:t> (AZJ)</a:t>
            </a:r>
            <a:r>
              <a:rPr lang="fr-BE" sz="2800" dirty="0" smtClean="0"/>
              <a:t>, hebdomadaire qu’il dirigea de 1837 à 1889. </a:t>
            </a:r>
          </a:p>
          <a:p>
            <a:pPr>
              <a:buFont typeface="Wingdings" panose="05000000000000000000" pitchFamily="2" charset="2"/>
              <a:buChar char="Ø"/>
            </a:pPr>
            <a:r>
              <a:rPr lang="fr-BE" sz="2800" i="1" dirty="0" smtClean="0"/>
              <a:t> AZJ </a:t>
            </a:r>
            <a:r>
              <a:rPr lang="fr-BE" sz="2800" dirty="0" smtClean="0"/>
              <a:t>(</a:t>
            </a:r>
            <a:r>
              <a:rPr lang="fr-BE" sz="2800" dirty="0"/>
              <a:t>1837–1922)</a:t>
            </a:r>
            <a:r>
              <a:rPr lang="fr-BE" sz="2800" dirty="0" smtClean="0"/>
              <a:t>: organe central d’information pour les Juifs en Allemagne et à l’étranger. </a:t>
            </a:r>
          </a:p>
          <a:p>
            <a:pPr>
              <a:buFont typeface="Wingdings" panose="05000000000000000000" pitchFamily="2" charset="2"/>
              <a:buChar char="§"/>
            </a:pPr>
            <a:r>
              <a:rPr lang="fr-BE" sz="2800" dirty="0" smtClean="0"/>
              <a:t> Traduction allemande de la Bible (1839-1853): édition bilingue hébreu-allemand, munie de commentaires et d’illustrations. Plusieurs rééditions (1858, 1878) dont l’une illustrée par Gustave Doré (1875).  </a:t>
            </a:r>
          </a:p>
          <a:p>
            <a:endParaRPr lang="fr-BE" dirty="0" smtClean="0"/>
          </a:p>
          <a:p>
            <a:endParaRPr lang="fr-BE" dirty="0"/>
          </a:p>
        </p:txBody>
      </p:sp>
    </p:spTree>
    <p:extLst>
      <p:ext uri="{BB962C8B-B14F-4D97-AF65-F5344CB8AC3E}">
        <p14:creationId xmlns:p14="http://schemas.microsoft.com/office/powerpoint/2010/main" val="1724165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143126" y="0"/>
            <a:ext cx="8725802" cy="6300000"/>
          </a:xfrm>
          <a:prstGeom prst="rect">
            <a:avLst/>
          </a:prstGeom>
        </p:spPr>
      </p:pic>
    </p:spTree>
    <p:extLst>
      <p:ext uri="{BB962C8B-B14F-4D97-AF65-F5344CB8AC3E}">
        <p14:creationId xmlns:p14="http://schemas.microsoft.com/office/powerpoint/2010/main" val="147967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4000" dirty="0" smtClean="0"/>
              <a:t>Ludwig Philippson (1811-1889),</a:t>
            </a:r>
            <a:br>
              <a:rPr lang="fr-BE" sz="4000" dirty="0" smtClean="0"/>
            </a:br>
            <a:r>
              <a:rPr lang="fr-BE" sz="4000" dirty="0" smtClean="0"/>
              <a:t>rabbin </a:t>
            </a:r>
            <a:endParaRPr lang="fr-BE" sz="4000" dirty="0"/>
          </a:p>
        </p:txBody>
      </p:sp>
      <p:sp>
        <p:nvSpPr>
          <p:cNvPr id="4" name="Espace réservé du texte 3"/>
          <p:cNvSpPr>
            <a:spLocks noGrp="1"/>
          </p:cNvSpPr>
          <p:nvPr>
            <p:ph type="body" sz="half" idx="2"/>
          </p:nvPr>
        </p:nvSpPr>
        <p:spPr/>
        <p:txBody>
          <a:bodyPr>
            <a:normAutofit/>
          </a:bodyPr>
          <a:lstStyle/>
          <a:p>
            <a:r>
              <a:rPr lang="fr-BE" sz="2800" dirty="0"/>
              <a:t>Voir http://www.bibelarchiv-vegelahn.de/bibel/Philippson-01.jpg</a:t>
            </a:r>
          </a:p>
        </p:txBody>
      </p:sp>
      <p:pic>
        <p:nvPicPr>
          <p:cNvPr id="1026" name="Picture 2" descr="http://www.bibelarchiv-vegelahn.de/bibel/Philippson_small.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22094" y="113345"/>
            <a:ext cx="2279407" cy="3024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3"/>
          <a:stretch>
            <a:fillRect/>
          </a:stretch>
        </p:blipFill>
        <p:spPr>
          <a:xfrm>
            <a:off x="7547136" y="-12542"/>
            <a:ext cx="4644864" cy="6804000"/>
          </a:xfrm>
          <a:prstGeom prst="rect">
            <a:avLst/>
          </a:prstGeom>
        </p:spPr>
      </p:pic>
      <p:pic>
        <p:nvPicPr>
          <p:cNvPr id="6" name="Image 5"/>
          <p:cNvPicPr>
            <a:picLocks noChangeAspect="1"/>
          </p:cNvPicPr>
          <p:nvPr/>
        </p:nvPicPr>
        <p:blipFill>
          <a:blip r:embed="rId4"/>
          <a:stretch>
            <a:fillRect/>
          </a:stretch>
        </p:blipFill>
        <p:spPr>
          <a:xfrm>
            <a:off x="4622094" y="3267075"/>
            <a:ext cx="2380650" cy="3312000"/>
          </a:xfrm>
          <a:prstGeom prst="rect">
            <a:avLst/>
          </a:prstGeom>
        </p:spPr>
      </p:pic>
    </p:spTree>
    <p:extLst>
      <p:ext uri="{BB962C8B-B14F-4D97-AF65-F5344CB8AC3E}">
        <p14:creationId xmlns:p14="http://schemas.microsoft.com/office/powerpoint/2010/main" val="618081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Un judaïsme réformé</a:t>
            </a:r>
            <a:endParaRPr lang="fr-BE" dirty="0"/>
          </a:p>
        </p:txBody>
      </p:sp>
      <p:sp>
        <p:nvSpPr>
          <p:cNvPr id="3" name="Espace réservé du contenu 2"/>
          <p:cNvSpPr>
            <a:spLocks noGrp="1"/>
          </p:cNvSpPr>
          <p:nvPr>
            <p:ph idx="1"/>
          </p:nvPr>
        </p:nvSpPr>
        <p:spPr/>
        <p:txBody>
          <a:bodyPr>
            <a:normAutofit fontScale="92500" lnSpcReduction="10000"/>
          </a:bodyPr>
          <a:lstStyle/>
          <a:p>
            <a:pPr>
              <a:buFont typeface="Wingdings" panose="05000000000000000000" pitchFamily="2" charset="2"/>
              <a:buChar char="§"/>
            </a:pPr>
            <a:r>
              <a:rPr lang="fr-BE" dirty="0" smtClean="0"/>
              <a:t> </a:t>
            </a:r>
            <a:r>
              <a:rPr lang="fr-BE" sz="2400" dirty="0" smtClean="0"/>
              <a:t>Famille </a:t>
            </a:r>
            <a:r>
              <a:rPr lang="fr-BE" sz="2400" b="1" dirty="0"/>
              <a:t>libérale</a:t>
            </a:r>
            <a:r>
              <a:rPr lang="fr-BE" sz="2400" dirty="0"/>
              <a:t>, ayant intégré la civilisation allemande, en particulier l’idéal des </a:t>
            </a:r>
            <a:r>
              <a:rPr lang="fr-BE" sz="2400" b="1" dirty="0"/>
              <a:t>Lumières</a:t>
            </a:r>
            <a:r>
              <a:rPr lang="fr-BE" sz="2400" dirty="0"/>
              <a:t> porté par </a:t>
            </a:r>
            <a:r>
              <a:rPr lang="fr-BE" sz="2400" dirty="0" smtClean="0"/>
              <a:t>Kant, </a:t>
            </a:r>
            <a:r>
              <a:rPr lang="fr-BE" sz="2400" dirty="0"/>
              <a:t>mais aussi Mendelssohn ou Lessing: tolérance, éducation, autonomie </a:t>
            </a:r>
            <a:r>
              <a:rPr lang="fr-BE" sz="2400" dirty="0" smtClean="0"/>
              <a:t>…</a:t>
            </a:r>
          </a:p>
          <a:p>
            <a:pPr>
              <a:buFont typeface="Wingdings" panose="05000000000000000000" pitchFamily="2" charset="2"/>
              <a:buChar char="§"/>
            </a:pPr>
            <a:r>
              <a:rPr lang="fr-BE" sz="2400" dirty="0" smtClean="0"/>
              <a:t> Tenants d’un </a:t>
            </a:r>
            <a:r>
              <a:rPr lang="fr-BE" sz="2400" b="1" dirty="0" smtClean="0"/>
              <a:t>judaïsme réformé </a:t>
            </a:r>
            <a:r>
              <a:rPr lang="fr-BE" sz="2400" dirty="0" smtClean="0"/>
              <a:t>cherchant un équilibre entre la tradition et l’environnement social et culturel de leur pays; réponse à l’émancipation (prêches de Ludwig en allemand).</a:t>
            </a:r>
            <a:endParaRPr lang="fr-BE" sz="2400" dirty="0"/>
          </a:p>
          <a:p>
            <a:pPr>
              <a:buFont typeface="Wingdings" panose="05000000000000000000" pitchFamily="2" charset="2"/>
              <a:buChar char="§"/>
            </a:pPr>
            <a:r>
              <a:rPr lang="fr-BE" sz="2400" dirty="0" smtClean="0"/>
              <a:t> Combat </a:t>
            </a:r>
            <a:r>
              <a:rPr lang="fr-BE" sz="2400" dirty="0"/>
              <a:t>pour la </a:t>
            </a:r>
            <a:r>
              <a:rPr lang="fr-BE" sz="2400" b="1" dirty="0"/>
              <a:t>défense des droits et le bien-être des Juifs </a:t>
            </a:r>
            <a:r>
              <a:rPr lang="fr-BE" sz="2400" dirty="0"/>
              <a:t>en Allemagne, en Europe de l’Est ainsi qu’en Palestine. </a:t>
            </a:r>
          </a:p>
          <a:p>
            <a:pPr>
              <a:buFont typeface="Wingdings" panose="05000000000000000000" pitchFamily="2" charset="2"/>
              <a:buChar char="Ø"/>
            </a:pPr>
            <a:r>
              <a:rPr lang="fr-BE" sz="2400" dirty="0" smtClean="0"/>
              <a:t> Tâche </a:t>
            </a:r>
            <a:r>
              <a:rPr lang="fr-BE" sz="2400" dirty="0"/>
              <a:t>de Ludwig par des pétitions, des mémorandums et des articles; </a:t>
            </a:r>
            <a:endParaRPr lang="fr-BE" sz="2400" dirty="0" smtClean="0"/>
          </a:p>
          <a:p>
            <a:pPr>
              <a:buFont typeface="Wingdings" panose="05000000000000000000" pitchFamily="2" charset="2"/>
              <a:buChar char="Ø"/>
            </a:pPr>
            <a:r>
              <a:rPr lang="fr-BE" sz="2400" dirty="0"/>
              <a:t> </a:t>
            </a:r>
            <a:r>
              <a:rPr lang="fr-BE" sz="2400" dirty="0" smtClean="0"/>
              <a:t>Tâche </a:t>
            </a:r>
            <a:r>
              <a:rPr lang="fr-BE" sz="2400" dirty="0"/>
              <a:t>de Franz et de Martin par des pétitions, des articles et des créations institutionnelles.</a:t>
            </a:r>
          </a:p>
          <a:p>
            <a:endParaRPr lang="fr-BE" dirty="0"/>
          </a:p>
        </p:txBody>
      </p:sp>
    </p:spTree>
    <p:extLst>
      <p:ext uri="{BB962C8B-B14F-4D97-AF65-F5344CB8AC3E}">
        <p14:creationId xmlns:p14="http://schemas.microsoft.com/office/powerpoint/2010/main" val="1446259510"/>
      </p:ext>
    </p:extLst>
  </p:cSld>
  <p:clrMapOvr>
    <a:masterClrMapping/>
  </p:clrMapOvr>
</p:sld>
</file>

<file path=ppt/theme/theme1.xml><?xml version="1.0" encoding="utf-8"?>
<a:theme xmlns:a="http://schemas.openxmlformats.org/drawingml/2006/main" name="Rétrospective">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4744</TotalTime>
  <Words>2216</Words>
  <Application>Microsoft Office PowerPoint</Application>
  <PresentationFormat>Grand écran</PresentationFormat>
  <Paragraphs>179</Paragraphs>
  <Slides>39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39</vt:i4>
      </vt:variant>
    </vt:vector>
  </HeadingPairs>
  <TitlesOfParts>
    <vt:vector size="45" baseType="lpstr">
      <vt:lpstr>Arial</vt:lpstr>
      <vt:lpstr>Calibri</vt:lpstr>
      <vt:lpstr>Calibri Light</vt:lpstr>
      <vt:lpstr>Times New Roman</vt:lpstr>
      <vt:lpstr>Wingdings</vt:lpstr>
      <vt:lpstr>Rétrospective</vt:lpstr>
      <vt:lpstr>Une dynastie hors du commun: les Philippson</vt:lpstr>
      <vt:lpstr>Thèmes</vt:lpstr>
      <vt:lpstr>Présentation PowerPoint</vt:lpstr>
      <vt:lpstr>Démarche de recherche </vt:lpstr>
      <vt:lpstr>Présentation PowerPoint</vt:lpstr>
      <vt:lpstr>Les Philippson,  une famille juive allemande</vt:lpstr>
      <vt:lpstr>Présentation PowerPoint</vt:lpstr>
      <vt:lpstr>Ludwig Philippson (1811-1889), rabbin </vt:lpstr>
      <vt:lpstr>Un judaïsme réformé</vt:lpstr>
      <vt:lpstr>‘Aller de l’avant’  et son pays comme patrie</vt:lpstr>
      <vt:lpstr>La solidarité comme devise</vt:lpstr>
      <vt:lpstr>La maison des Philippson à Bonn</vt:lpstr>
      <vt:lpstr>Plaque commémorative sur la maison des Philippson à Bonn</vt:lpstr>
      <vt:lpstr>Situation des Juifs  en Belgique et en Allemagne</vt:lpstr>
      <vt:lpstr>Situation des Juifs  en Belgique et en Allemagne</vt:lpstr>
      <vt:lpstr>Martin Philippson (1846-1916), historien</vt:lpstr>
      <vt:lpstr>Martin Philippson,  l’historien</vt:lpstr>
      <vt:lpstr>Martin Philippson, l’intermédiaire entre l’Allemagne, la Belgique et la France</vt:lpstr>
      <vt:lpstr>Entre deux pays et entre deux langues: lettres de Martin</vt:lpstr>
      <vt:lpstr>Martin Philippson,  l’intellectuel engagé</vt:lpstr>
      <vt:lpstr>Martin Philippson,  l’intellectuel solidaire</vt:lpstr>
      <vt:lpstr>Jüdische Arbeiterkolonie Weißensee</vt:lpstr>
      <vt:lpstr>Dernier repos de Martin:  jüdischer Friedhof Weisensee, Ehrenreihe (Berlin)</vt:lpstr>
      <vt:lpstr>Franz Philippson (1851-1929), banquier</vt:lpstr>
      <vt:lpstr>Franz Philippson,  le banquier</vt:lpstr>
      <vt:lpstr>Franz Philippson,  le mécène et le philanthrope</vt:lpstr>
      <vt:lpstr>Franz Philippson, l’intermédiaire entre l’Allemagne, la Belgique et la France</vt:lpstr>
      <vt:lpstr>Intercession de Philippson auprès de l’A.I.U. afin de ménager les « Allemands »</vt:lpstr>
      <vt:lpstr>Franz Philippson,  le solidaire</vt:lpstr>
      <vt:lpstr>« Colonie Philippson » (1902-1926), province du Rio Grande do Sul au Brésil</vt:lpstr>
      <vt:lpstr>Présentation PowerPoint</vt:lpstr>
      <vt:lpstr>Alfred Philippson (1864-1953), géographe</vt:lpstr>
      <vt:lpstr>Alfred Philippson,  le professeur d’université</vt:lpstr>
      <vt:lpstr>Alfred Philippson dans son cabinet de travail (1931)</vt:lpstr>
      <vt:lpstr>Alfred Philippson,  le voyageur </vt:lpstr>
      <vt:lpstr>Martin et Alfred Philippson  (vers 1870)</vt:lpstr>
      <vt:lpstr>Brüderlichkeit:  Relations entre les trois frères</vt:lpstr>
      <vt:lpstr>Conclusion</vt:lpstr>
      <vt:lpstr>Recherche à poursuivre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"Philippsons Brothers" dans les sociétés allemandes et belges (1870-1950), acteurs engagés envers leurs concitoyens et leurs coreligionnaires</dc:title>
  <dc:creator>Geneviève</dc:creator>
  <cp:lastModifiedBy>Geneviève</cp:lastModifiedBy>
  <cp:revision>113</cp:revision>
  <dcterms:created xsi:type="dcterms:W3CDTF">2015-04-09T13:08:31Z</dcterms:created>
  <dcterms:modified xsi:type="dcterms:W3CDTF">2015-12-08T13:17:17Z</dcterms:modified>
</cp:coreProperties>
</file>