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5"/>
  </p:notesMasterIdLst>
  <p:handoutMasterIdLst>
    <p:handoutMasterId r:id="rId26"/>
  </p:handoutMasterIdLst>
  <p:sldIdLst>
    <p:sldId id="256" r:id="rId2"/>
    <p:sldId id="288" r:id="rId3"/>
    <p:sldId id="290" r:id="rId4"/>
    <p:sldId id="264" r:id="rId5"/>
    <p:sldId id="284" r:id="rId6"/>
    <p:sldId id="257" r:id="rId7"/>
    <p:sldId id="289" r:id="rId8"/>
    <p:sldId id="277" r:id="rId9"/>
    <p:sldId id="286" r:id="rId10"/>
    <p:sldId id="287" r:id="rId11"/>
    <p:sldId id="283" r:id="rId12"/>
    <p:sldId id="265" r:id="rId13"/>
    <p:sldId id="275" r:id="rId14"/>
    <p:sldId id="276" r:id="rId15"/>
    <p:sldId id="259" r:id="rId16"/>
    <p:sldId id="262" r:id="rId17"/>
    <p:sldId id="263" r:id="rId18"/>
    <p:sldId id="260" r:id="rId19"/>
    <p:sldId id="268" r:id="rId20"/>
    <p:sldId id="273" r:id="rId21"/>
    <p:sldId id="269" r:id="rId22"/>
    <p:sldId id="279" r:id="rId23"/>
    <p:sldId id="280" r:id="rId24"/>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45" autoAdjust="0"/>
    <p:restoredTop sz="86423" autoAdjust="0"/>
  </p:normalViewPr>
  <p:slideViewPr>
    <p:cSldViewPr snapToGrid="0" snapToObjects="1">
      <p:cViewPr varScale="1">
        <p:scale>
          <a:sx n="84" d="100"/>
          <a:sy n="84" d="100"/>
        </p:scale>
        <p:origin x="96" y="312"/>
      </p:cViewPr>
      <p:guideLst>
        <p:guide orient="horz" pos="2160"/>
        <p:guide pos="2880"/>
      </p:guideLst>
    </p:cSldViewPr>
  </p:slideViewPr>
  <p:outlineViewPr>
    <p:cViewPr>
      <p:scale>
        <a:sx n="33" d="100"/>
        <a:sy n="33" d="100"/>
      </p:scale>
      <p:origin x="0" y="3637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fr-FR" dirty="0"/>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47689497-AF3C-754A-930F-4987F87763B6}" type="datetimeFigureOut">
              <a:rPr lang="en-US" smtClean="0"/>
              <a:t>9/28/2016</a:t>
            </a:fld>
            <a:endParaRPr lang="fr-FR" dirty="0"/>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fr-FR" dirty="0"/>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223A9283-74A8-424C-898F-EB70C5AFBF26}" type="slidenum">
              <a:rPr lang="fr-FR" smtClean="0"/>
              <a:t>‹N°›</a:t>
            </a:fld>
            <a:endParaRPr lang="fr-FR" dirty="0"/>
          </a:p>
        </p:txBody>
      </p:sp>
    </p:spTree>
    <p:extLst>
      <p:ext uri="{BB962C8B-B14F-4D97-AF65-F5344CB8AC3E}">
        <p14:creationId xmlns:p14="http://schemas.microsoft.com/office/powerpoint/2010/main" val="6953663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fr-FR" dirty="0"/>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AE0FF5D2-EF89-3341-B1E7-2E90DB2D85C4}" type="datetimeFigureOut">
              <a:rPr lang="en-US" smtClean="0"/>
              <a:t>9/28/2016</a:t>
            </a:fld>
            <a:endParaRPr lang="fr-FR"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dirty="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fr-F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fr-FR" dirty="0"/>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2536425D-54A4-9C49-8EA5-CAEB8285FDA7}" type="slidenum">
              <a:rPr lang="fr-FR" smtClean="0"/>
              <a:t>‹N°›</a:t>
            </a:fld>
            <a:endParaRPr lang="fr-FR" dirty="0"/>
          </a:p>
        </p:txBody>
      </p:sp>
    </p:spTree>
    <p:extLst>
      <p:ext uri="{BB962C8B-B14F-4D97-AF65-F5344CB8AC3E}">
        <p14:creationId xmlns:p14="http://schemas.microsoft.com/office/powerpoint/2010/main" val="11093270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fld id="{2536425D-54A4-9C49-8EA5-CAEB8285FDA7}" type="slidenum">
              <a:rPr lang="fr-FR" smtClean="0"/>
              <a:t>2</a:t>
            </a:fld>
            <a:endParaRPr lang="fr-FR" dirty="0"/>
          </a:p>
        </p:txBody>
      </p:sp>
    </p:spTree>
    <p:extLst>
      <p:ext uri="{BB962C8B-B14F-4D97-AF65-F5344CB8AC3E}">
        <p14:creationId xmlns:p14="http://schemas.microsoft.com/office/powerpoint/2010/main" val="503506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2536425D-54A4-9C49-8EA5-CAEB8285FDA7}" type="slidenum">
              <a:rPr lang="fr-FR" smtClean="0"/>
              <a:t>22</a:t>
            </a:fld>
            <a:endParaRPr lang="fr-FR" dirty="0"/>
          </a:p>
        </p:txBody>
      </p:sp>
    </p:spTree>
    <p:extLst>
      <p:ext uri="{BB962C8B-B14F-4D97-AF65-F5344CB8AC3E}">
        <p14:creationId xmlns:p14="http://schemas.microsoft.com/office/powerpoint/2010/main" val="13500913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Overlay-TitleSlide.png"/>
          <p:cNvPicPr>
            <a:picLocks noChangeAspect="1"/>
          </p:cNvPicPr>
          <p:nvPr/>
        </p:nvPicPr>
        <p:blipFill>
          <a:blip r:embed="rId2"/>
          <a:stretch>
            <a:fillRect/>
          </a:stretch>
        </p:blipFill>
        <p:spPr>
          <a:xfrm>
            <a:off x="158367" y="187452"/>
            <a:ext cx="8827266" cy="6483096"/>
          </a:xfrm>
          <a:prstGeom prst="rect">
            <a:avLst/>
          </a:prstGeom>
        </p:spPr>
      </p:pic>
      <p:sp>
        <p:nvSpPr>
          <p:cNvPr id="6" name="Slide Number Placeholder 5"/>
          <p:cNvSpPr>
            <a:spLocks noGrp="1"/>
          </p:cNvSpPr>
          <p:nvPr>
            <p:ph type="sldNum" sz="quarter" idx="12"/>
          </p:nvPr>
        </p:nvSpPr>
        <p:spPr/>
        <p:txBody>
          <a:bodyPr/>
          <a:lstStyle/>
          <a:p>
            <a:fld id="{84EAA911-1715-0644-98DF-FE0469F12EEB}" type="slidenum">
              <a:rPr lang="fr-FR" smtClean="0"/>
              <a:t>‹N°›</a:t>
            </a:fld>
            <a:endParaRPr lang="fr-FR" dirty="0"/>
          </a:p>
        </p:txBody>
      </p:sp>
      <p:sp>
        <p:nvSpPr>
          <p:cNvPr id="2" name="Title 1"/>
          <p:cNvSpPr>
            <a:spLocks noGrp="1"/>
          </p:cNvSpPr>
          <p:nvPr>
            <p:ph type="ctrTitle"/>
          </p:nvPr>
        </p:nvSpPr>
        <p:spPr>
          <a:xfrm>
            <a:off x="1600200" y="2492375"/>
            <a:ext cx="6762749" cy="1470025"/>
          </a:xfrm>
        </p:spPr>
        <p:txBody>
          <a:bodyPr/>
          <a:lstStyle>
            <a:lvl1pPr algn="r">
              <a:defRPr sz="4400"/>
            </a:lvl1pPr>
          </a:lstStyle>
          <a:p>
            <a:r>
              <a:rPr lang="nl-BE" smtClean="0"/>
              <a:t>Click to edit Master title style</a:t>
            </a:r>
            <a:endParaRPr/>
          </a:p>
        </p:txBody>
      </p:sp>
      <p:sp>
        <p:nvSpPr>
          <p:cNvPr id="3" name="Subtitle 2"/>
          <p:cNvSpPr>
            <a:spLocks noGrp="1"/>
          </p:cNvSpPr>
          <p:nvPr>
            <p:ph type="subTitle" idx="1"/>
          </p:nvPr>
        </p:nvSpPr>
        <p:spPr>
          <a:xfrm>
            <a:off x="1600201" y="3966882"/>
            <a:ext cx="6762749" cy="1752600"/>
          </a:xfrm>
        </p:spPr>
        <p:txBody>
          <a:bodyPr>
            <a:normAutofit/>
          </a:bodyPr>
          <a:lstStyle>
            <a:lvl1pPr marL="0" indent="0" algn="r">
              <a:spcBef>
                <a:spcPts val="6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smtClean="0"/>
              <a:t>Click to edit Master subtitle style</a:t>
            </a:r>
            <a:endParaRPr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Footer Placeholder 4"/>
          <p:cNvSpPr>
            <a:spLocks noGrp="1"/>
          </p:cNvSpPr>
          <p:nvPr>
            <p:ph type="ftr" sz="quarter" idx="11"/>
          </p:nvPr>
        </p:nvSpPr>
        <p:spPr/>
        <p:txBody>
          <a:bodyPr/>
          <a:lstStyle/>
          <a:p>
            <a:r>
              <a:rPr lang="fr-FR" dirty="0" smtClean="0"/>
              <a:t>Prof Mylène Botbol-Baum, Helesi </a:t>
            </a:r>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Date Placeholder 1"/>
          <p:cNvSpPr>
            <a:spLocks noGrp="1"/>
          </p:cNvSpPr>
          <p:nvPr>
            <p:ph type="dt" sz="half" idx="10"/>
          </p:nvPr>
        </p:nvSpPr>
        <p:spPr/>
        <p:txBody>
          <a:bodyPr/>
          <a:lstStyle/>
          <a:p>
            <a:r>
              <a:rPr lang="fr-FR" smtClean="0"/>
              <a:t>29 sep 2016</a:t>
            </a:r>
            <a:endParaRPr lang="fr-FR" dirty="0"/>
          </a:p>
        </p:txBody>
      </p:sp>
      <p:sp>
        <p:nvSpPr>
          <p:cNvPr id="3" name="Footer Placeholder 2"/>
          <p:cNvSpPr>
            <a:spLocks noGrp="1"/>
          </p:cNvSpPr>
          <p:nvPr>
            <p:ph type="ftr" sz="quarter" idx="11"/>
          </p:nvPr>
        </p:nvSpPr>
        <p:spPr/>
        <p:txBody>
          <a:bodyPr/>
          <a:lstStyle/>
          <a:p>
            <a:r>
              <a:rPr lang="fr-FR" dirty="0" smtClean="0"/>
              <a:t>Prof Mylène Botbol-Baum, Helesi </a:t>
            </a:r>
            <a:endParaRPr lang="fr-FR" dirty="0"/>
          </a:p>
        </p:txBody>
      </p:sp>
      <p:sp>
        <p:nvSpPr>
          <p:cNvPr id="4" name="Slide Number Placeholder 3"/>
          <p:cNvSpPr>
            <a:spLocks noGrp="1"/>
          </p:cNvSpPr>
          <p:nvPr>
            <p:ph type="sldNum" sz="quarter" idx="12"/>
          </p:nvPr>
        </p:nvSpPr>
        <p:spPr/>
        <p:txBody>
          <a:bodyPr/>
          <a:lstStyle/>
          <a:p>
            <a:fld id="{84EAA911-1715-0644-98DF-FE0469F12EEB}" type="slidenum">
              <a:rPr lang="fr-FR" smtClean="0"/>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Overlay-ContentCaption.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4" y="590550"/>
            <a:ext cx="3657600" cy="1162050"/>
          </a:xfrm>
        </p:spPr>
        <p:txBody>
          <a:bodyPr anchor="b"/>
          <a:lstStyle>
            <a:lvl1pPr algn="ctr">
              <a:defRPr sz="3600" b="0"/>
            </a:lvl1pPr>
          </a:lstStyle>
          <a:p>
            <a:r>
              <a:rPr lang="nl-BE" smtClean="0"/>
              <a:t>Click to edit Master title style</a:t>
            </a:r>
            <a:endParaRPr/>
          </a:p>
        </p:txBody>
      </p:sp>
      <p:sp>
        <p:nvSpPr>
          <p:cNvPr id="3" name="Content Placeholder 2"/>
          <p:cNvSpPr>
            <a:spLocks noGrp="1"/>
          </p:cNvSpPr>
          <p:nvPr>
            <p:ph idx="1"/>
          </p:nvPr>
        </p:nvSpPr>
        <p:spPr>
          <a:xfrm>
            <a:off x="4693023" y="739588"/>
            <a:ext cx="3657600" cy="5308787"/>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
        <p:nvSpPr>
          <p:cNvPr id="4" name="Text Placeholder 3"/>
          <p:cNvSpPr>
            <a:spLocks noGrp="1"/>
          </p:cNvSpPr>
          <p:nvPr>
            <p:ph type="body" sz="half" idx="2"/>
          </p:nvPr>
        </p:nvSpPr>
        <p:spPr>
          <a:xfrm>
            <a:off x="779464" y="1816100"/>
            <a:ext cx="3657600" cy="38227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Click to edit Master text styles</a:t>
            </a:r>
          </a:p>
        </p:txBody>
      </p:sp>
      <p:sp>
        <p:nvSpPr>
          <p:cNvPr id="5" name="Date Placeholder 4"/>
          <p:cNvSpPr>
            <a:spLocks noGrp="1"/>
          </p:cNvSpPr>
          <p:nvPr>
            <p:ph type="dt" sz="half" idx="10"/>
          </p:nvPr>
        </p:nvSpPr>
        <p:spPr/>
        <p:txBody>
          <a:bodyPr/>
          <a:lstStyle/>
          <a:p>
            <a:r>
              <a:rPr lang="fr-FR" smtClean="0"/>
              <a:t>29 sep 2016</a:t>
            </a:r>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
        <p:nvSpPr>
          <p:cNvPr id="7" name="Slide Number Placeholder 6"/>
          <p:cNvSpPr>
            <a:spLocks noGrp="1"/>
          </p:cNvSpPr>
          <p:nvPr>
            <p:ph type="sldNum" sz="quarter" idx="12"/>
          </p:nvPr>
        </p:nvSpPr>
        <p:spPr/>
        <p:txBody>
          <a:bodyPr/>
          <a:lstStyle/>
          <a:p>
            <a:fld id="{84EAA911-1715-0644-98DF-FE0469F12EEB}" type="slidenum">
              <a:rPr lang="fr-FR" smtClean="0"/>
              <a:t>‹N°›</a:t>
            </a:fld>
            <a:endParaRPr lang="fr-F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Overlay-PictureCaption.png"/>
          <p:cNvPicPr>
            <a:picLocks noChangeAspect="1"/>
          </p:cNvPicPr>
          <p:nvPr/>
        </p:nvPicPr>
        <p:blipFill>
          <a:blip r:embed="rId2"/>
          <a:stretch>
            <a:fillRect/>
          </a:stretch>
        </p:blipFill>
        <p:spPr>
          <a:xfrm>
            <a:off x="448977" y="187452"/>
            <a:ext cx="8536656" cy="6483096"/>
          </a:xfrm>
          <a:prstGeom prst="rect">
            <a:avLst/>
          </a:prstGeom>
        </p:spPr>
      </p:pic>
      <p:sp>
        <p:nvSpPr>
          <p:cNvPr id="2" name="Title 1"/>
          <p:cNvSpPr>
            <a:spLocks noGrp="1"/>
          </p:cNvSpPr>
          <p:nvPr>
            <p:ph type="title"/>
          </p:nvPr>
        </p:nvSpPr>
        <p:spPr>
          <a:xfrm>
            <a:off x="3886200" y="533400"/>
            <a:ext cx="4476750" cy="1252538"/>
          </a:xfrm>
        </p:spPr>
        <p:txBody>
          <a:bodyPr anchor="b"/>
          <a:lstStyle>
            <a:lvl1pPr algn="l">
              <a:defRPr sz="3600" b="0"/>
            </a:lvl1pPr>
          </a:lstStyle>
          <a:p>
            <a:r>
              <a:rPr lang="nl-BE" smtClean="0"/>
              <a:t>Click to edit Master title style</a:t>
            </a:r>
            <a:endParaRPr/>
          </a:p>
        </p:txBody>
      </p:sp>
      <p:sp>
        <p:nvSpPr>
          <p:cNvPr id="4" name="Text Placeholder 3"/>
          <p:cNvSpPr>
            <a:spLocks noGrp="1"/>
          </p:cNvSpPr>
          <p:nvPr>
            <p:ph type="body" sz="half" idx="2"/>
          </p:nvPr>
        </p:nvSpPr>
        <p:spPr>
          <a:xfrm>
            <a:off x="3886124" y="1828800"/>
            <a:ext cx="4474539"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Click to edit Master text styles</a:t>
            </a:r>
          </a:p>
        </p:txBody>
      </p:sp>
      <p:sp>
        <p:nvSpPr>
          <p:cNvPr id="5" name="Date Placeholder 4"/>
          <p:cNvSpPr>
            <a:spLocks noGrp="1"/>
          </p:cNvSpPr>
          <p:nvPr>
            <p:ph type="dt" sz="half" idx="10"/>
          </p:nvPr>
        </p:nvSpPr>
        <p:spPr>
          <a:xfrm>
            <a:off x="3886124" y="6288741"/>
            <a:ext cx="1887537" cy="365125"/>
          </a:xfrm>
        </p:spPr>
        <p:txBody>
          <a:bodyPr/>
          <a:lstStyle/>
          <a:p>
            <a:r>
              <a:rPr lang="fr-FR" smtClean="0"/>
              <a:t>29 sep 2016</a:t>
            </a:r>
            <a:endParaRPr lang="fr-FR" dirty="0"/>
          </a:p>
        </p:txBody>
      </p:sp>
      <p:sp>
        <p:nvSpPr>
          <p:cNvPr id="6" name="Footer Placeholder 5"/>
          <p:cNvSpPr>
            <a:spLocks noGrp="1"/>
          </p:cNvSpPr>
          <p:nvPr>
            <p:ph type="ftr" sz="quarter" idx="11"/>
          </p:nvPr>
        </p:nvSpPr>
        <p:spPr>
          <a:xfrm>
            <a:off x="5867399" y="6288741"/>
            <a:ext cx="2675965" cy="365125"/>
          </a:xfrm>
        </p:spPr>
        <p:txBody>
          <a:bodyPr/>
          <a:lstStyle/>
          <a:p>
            <a:r>
              <a:rPr lang="fr-FR" dirty="0" smtClean="0"/>
              <a:t>Prof Mylène Botbol-Baum, Helesi </a:t>
            </a:r>
            <a:endParaRPr lang="fr-FR" dirty="0"/>
          </a:p>
        </p:txBody>
      </p:sp>
      <p:sp>
        <p:nvSpPr>
          <p:cNvPr id="7" name="Slide Number Placeholder 6"/>
          <p:cNvSpPr>
            <a:spLocks noGrp="1"/>
          </p:cNvSpPr>
          <p:nvPr>
            <p:ph type="sldNum" sz="quarter" idx="12"/>
          </p:nvPr>
        </p:nvSpPr>
        <p:spPr/>
        <p:txBody>
          <a:bodyPr/>
          <a:lstStyle/>
          <a:p>
            <a:fld id="{84EAA911-1715-0644-98DF-FE0469F12EEB}" type="slidenum">
              <a:rPr lang="fr-FR" smtClean="0"/>
              <a:t>‹N°›</a:t>
            </a:fld>
            <a:endParaRPr lang="fr-FR" dirty="0"/>
          </a:p>
        </p:txBody>
      </p:sp>
      <p:sp>
        <p:nvSpPr>
          <p:cNvPr id="3" name="Picture Placeholder 2"/>
          <p:cNvSpPr>
            <a:spLocks noGrp="1"/>
          </p:cNvSpPr>
          <p:nvPr>
            <p:ph type="pic" idx="1"/>
          </p:nvPr>
        </p:nvSpPr>
        <p:spPr>
          <a:xfrm flipH="1">
            <a:off x="188253" y="179292"/>
            <a:ext cx="3281087" cy="6483096"/>
          </a:xfrm>
          <a:prstGeom prst="round1Rect">
            <a:avLst>
              <a:gd name="adj" fmla="val 17325"/>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BE"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4710953" y="533400"/>
            <a:ext cx="3657600" cy="1252538"/>
          </a:xfrm>
        </p:spPr>
        <p:txBody>
          <a:bodyPr anchor="b"/>
          <a:lstStyle>
            <a:lvl1pPr algn="l">
              <a:defRPr sz="3600" b="0"/>
            </a:lvl1pPr>
          </a:lstStyle>
          <a:p>
            <a:r>
              <a:rPr lang="nl-BE" smtClean="0"/>
              <a:t>Click to edit Master title style</a:t>
            </a:r>
            <a:endParaRPr/>
          </a:p>
        </p:txBody>
      </p:sp>
      <p:sp>
        <p:nvSpPr>
          <p:cNvPr id="3" name="Picture Placeholder 2"/>
          <p:cNvSpPr>
            <a:spLocks noGrp="1"/>
          </p:cNvSpPr>
          <p:nvPr>
            <p:ph type="pic" idx="1"/>
          </p:nvPr>
        </p:nvSpPr>
        <p:spPr>
          <a:xfrm flipH="1">
            <a:off x="596153" y="1600199"/>
            <a:ext cx="3657600" cy="3657601"/>
          </a:xfrm>
          <a:prstGeom prst="ellipse">
            <a:avLst/>
          </a:prstGeom>
          <a:blipFill dpi="0" rotWithShape="0">
            <a:blip r:embed="rId3" cstate="print"/>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BE" smtClean="0"/>
              <a:t>Drag picture to placeholder or click icon to add</a:t>
            </a:r>
            <a:endParaRPr/>
          </a:p>
        </p:txBody>
      </p:sp>
      <p:sp>
        <p:nvSpPr>
          <p:cNvPr id="4" name="Text Placeholder 3"/>
          <p:cNvSpPr>
            <a:spLocks noGrp="1"/>
          </p:cNvSpPr>
          <p:nvPr>
            <p:ph type="body" sz="half" idx="2"/>
          </p:nvPr>
        </p:nvSpPr>
        <p:spPr>
          <a:xfrm>
            <a:off x="4710412" y="1828800"/>
            <a:ext cx="3657600"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r>
              <a:rPr lang="fr-FR" smtClean="0"/>
              <a:t>29 sep 2016</a:t>
            </a:r>
            <a:endParaRPr lang="fr-FR" dirty="0"/>
          </a:p>
        </p:txBody>
      </p:sp>
      <p:sp>
        <p:nvSpPr>
          <p:cNvPr id="6" name="Footer Placeholder 5"/>
          <p:cNvSpPr>
            <a:spLocks noGrp="1"/>
          </p:cNvSpPr>
          <p:nvPr>
            <p:ph type="ftr" sz="quarter" idx="11"/>
          </p:nvPr>
        </p:nvSpPr>
        <p:spPr>
          <a:xfrm>
            <a:off x="3325813" y="6288741"/>
            <a:ext cx="5217551" cy="365125"/>
          </a:xfrm>
        </p:spPr>
        <p:txBody>
          <a:bodyPr/>
          <a:lstStyle/>
          <a:p>
            <a:r>
              <a:rPr lang="fr-FR" dirty="0" smtClean="0"/>
              <a:t>Prof Mylène Botbol-Baum, Helesi </a:t>
            </a:r>
            <a:endParaRPr lang="fr-FR" dirty="0"/>
          </a:p>
        </p:txBody>
      </p:sp>
      <p:sp>
        <p:nvSpPr>
          <p:cNvPr id="7" name="Slide Number Placeholder 6"/>
          <p:cNvSpPr>
            <a:spLocks noGrp="1"/>
          </p:cNvSpPr>
          <p:nvPr>
            <p:ph type="sldNum" sz="quarter" idx="12"/>
          </p:nvPr>
        </p:nvSpPr>
        <p:spPr/>
        <p:txBody>
          <a:bodyPr/>
          <a:lstStyle/>
          <a:p>
            <a:fld id="{84EAA911-1715-0644-98DF-FE0469F12EEB}" type="slidenum">
              <a:rPr lang="fr-FR" smtClean="0"/>
              <a:t>‹N°›</a:t>
            </a:fld>
            <a:endParaRPr lang="fr-F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808038" y="3778624"/>
            <a:ext cx="7560515" cy="1102658"/>
          </a:xfrm>
        </p:spPr>
        <p:txBody>
          <a:bodyPr anchor="b"/>
          <a:lstStyle>
            <a:lvl1pPr algn="l">
              <a:defRPr sz="3600" b="0"/>
            </a:lvl1pPr>
          </a:lstStyle>
          <a:p>
            <a:r>
              <a:rPr lang="nl-BE" smtClean="0"/>
              <a:t>Click to edit Master title style</a:t>
            </a:r>
            <a:endParaRPr/>
          </a:p>
        </p:txBody>
      </p:sp>
      <p:sp>
        <p:nvSpPr>
          <p:cNvPr id="3" name="Picture Placeholder 2"/>
          <p:cNvSpPr>
            <a:spLocks noGrp="1"/>
          </p:cNvSpPr>
          <p:nvPr>
            <p:ph type="pic" idx="1"/>
          </p:nvPr>
        </p:nvSpPr>
        <p:spPr>
          <a:xfrm flipH="1">
            <a:off x="871584" y="762000"/>
            <a:ext cx="7427726" cy="2989730"/>
          </a:xfrm>
          <a:prstGeom prst="roundRect">
            <a:avLst>
              <a:gd name="adj" fmla="val 7476"/>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BE" smtClean="0"/>
              <a:t>Drag picture to placeholder or click icon to add</a:t>
            </a:r>
            <a:endParaRPr/>
          </a:p>
        </p:txBody>
      </p:sp>
      <p:sp>
        <p:nvSpPr>
          <p:cNvPr id="4" name="Text Placeholder 3"/>
          <p:cNvSpPr>
            <a:spLocks noGrp="1"/>
          </p:cNvSpPr>
          <p:nvPr>
            <p:ph type="body" sz="half" idx="2"/>
          </p:nvPr>
        </p:nvSpPr>
        <p:spPr>
          <a:xfrm>
            <a:off x="808034" y="4827493"/>
            <a:ext cx="7559977" cy="1220881"/>
          </a:xfrm>
        </p:spPr>
        <p:txBody>
          <a:bodyPr>
            <a:normAutofit/>
          </a:bodyPr>
          <a:lstStyle>
            <a:lvl1pPr marL="0" indent="0">
              <a:spcBef>
                <a:spcPts val="3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r>
              <a:rPr lang="fr-FR" smtClean="0"/>
              <a:t>29 sep 2016</a:t>
            </a:r>
            <a:endParaRPr lang="fr-FR" dirty="0"/>
          </a:p>
        </p:txBody>
      </p:sp>
      <p:sp>
        <p:nvSpPr>
          <p:cNvPr id="6" name="Footer Placeholder 5"/>
          <p:cNvSpPr>
            <a:spLocks noGrp="1"/>
          </p:cNvSpPr>
          <p:nvPr>
            <p:ph type="ftr" sz="quarter" idx="11"/>
          </p:nvPr>
        </p:nvSpPr>
        <p:spPr>
          <a:xfrm>
            <a:off x="3325813" y="6288741"/>
            <a:ext cx="5217551" cy="365125"/>
          </a:xfrm>
        </p:spPr>
        <p:txBody>
          <a:bodyPr/>
          <a:lstStyle/>
          <a:p>
            <a:r>
              <a:rPr lang="fr-FR" dirty="0" smtClean="0"/>
              <a:t>Prof Mylène Botbol-Baum, Helesi </a:t>
            </a:r>
            <a:endParaRPr lang="fr-FR" dirty="0"/>
          </a:p>
        </p:txBody>
      </p:sp>
      <p:sp>
        <p:nvSpPr>
          <p:cNvPr id="7" name="Slide Number Placeholder 6"/>
          <p:cNvSpPr>
            <a:spLocks noGrp="1"/>
          </p:cNvSpPr>
          <p:nvPr>
            <p:ph type="sldNum" sz="quarter" idx="12"/>
          </p:nvPr>
        </p:nvSpPr>
        <p:spPr/>
        <p:txBody>
          <a:bodyPr/>
          <a:lstStyle/>
          <a:p>
            <a:fld id="{84EAA911-1715-0644-98DF-FE0469F12EEB}" type="slidenum">
              <a:rPr lang="fr-FR" smtClean="0"/>
              <a:t>‹N°›</a:t>
            </a:fld>
            <a:endParaRPr lang="fr-F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nl-B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Footer Placeholder 4"/>
          <p:cNvSpPr>
            <a:spLocks noGrp="1"/>
          </p:cNvSpPr>
          <p:nvPr>
            <p:ph type="ftr" sz="quarter" idx="11"/>
          </p:nvPr>
        </p:nvSpPr>
        <p:spPr/>
        <p:txBody>
          <a:bodyPr/>
          <a:lstStyle/>
          <a:p>
            <a:r>
              <a:rPr lang="fr-FR" dirty="0" smtClean="0"/>
              <a:t>Prof Mylène Botbol-Baum, Helesi </a:t>
            </a:r>
            <a:endParaRPr lang="fr-FR" dirty="0"/>
          </a:p>
        </p:txBody>
      </p:sp>
      <p:sp>
        <p:nvSpPr>
          <p:cNvPr id="6" name="Slide Number Placeholder 5"/>
          <p:cNvSpPr>
            <a:spLocks noGrp="1"/>
          </p:cNvSpPr>
          <p:nvPr>
            <p:ph type="sldNum" sz="quarter" idx="12"/>
          </p:nvPr>
        </p:nvSpPr>
        <p:spPr/>
        <p:txBody>
          <a:bodyPr/>
          <a:lstStyle/>
          <a:p>
            <a:fld id="{84EAA911-1715-0644-98DF-FE0469F12EEB}" type="slidenum">
              <a:rPr lang="fr-FR" smtClean="0"/>
              <a:t>‹N°›</a:t>
            </a:fld>
            <a:endParaRPr lang="fr-F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Vertical Title 1"/>
          <p:cNvSpPr>
            <a:spLocks noGrp="1"/>
          </p:cNvSpPr>
          <p:nvPr>
            <p:ph type="title" orient="vert"/>
          </p:nvPr>
        </p:nvSpPr>
        <p:spPr>
          <a:xfrm>
            <a:off x="7328646" y="779463"/>
            <a:ext cx="1358153" cy="5268912"/>
          </a:xfrm>
        </p:spPr>
        <p:txBody>
          <a:bodyPr vert="eaVert"/>
          <a:lstStyle/>
          <a:p>
            <a:r>
              <a:rPr lang="nl-BE" smtClean="0"/>
              <a:t>Click to edit Master title style</a:t>
            </a:r>
            <a:endParaRPr/>
          </a:p>
        </p:txBody>
      </p:sp>
      <p:sp>
        <p:nvSpPr>
          <p:cNvPr id="3" name="Vertical Text Placeholder 2"/>
          <p:cNvSpPr>
            <a:spLocks noGrp="1"/>
          </p:cNvSpPr>
          <p:nvPr>
            <p:ph type="body" orient="vert" idx="1"/>
          </p:nvPr>
        </p:nvSpPr>
        <p:spPr>
          <a:xfrm>
            <a:off x="779462" y="779464"/>
            <a:ext cx="6170613" cy="5268911"/>
          </a:xfrm>
        </p:spPr>
        <p:txBody>
          <a:bodyPr vert="eaVert"/>
          <a:lstStyle>
            <a:lvl5pPr>
              <a:defRPr/>
            </a:lvl5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Footer Placeholder 4"/>
          <p:cNvSpPr>
            <a:spLocks noGrp="1"/>
          </p:cNvSpPr>
          <p:nvPr>
            <p:ph type="ftr" sz="quarter" idx="11"/>
          </p:nvPr>
        </p:nvSpPr>
        <p:spPr/>
        <p:txBody>
          <a:bodyPr/>
          <a:lstStyle/>
          <a:p>
            <a:r>
              <a:rPr lang="fr-FR" dirty="0" smtClean="0"/>
              <a:t>Prof Mylène Botbol-Baum, Helesi </a:t>
            </a:r>
            <a:endParaRPr lang="fr-FR" dirty="0"/>
          </a:p>
        </p:txBody>
      </p:sp>
      <p:sp>
        <p:nvSpPr>
          <p:cNvPr id="6" name="Slide Number Placeholder 5"/>
          <p:cNvSpPr>
            <a:spLocks noGrp="1"/>
          </p:cNvSpPr>
          <p:nvPr>
            <p:ph type="sldNum" sz="quarter" idx="12"/>
          </p:nvPr>
        </p:nvSpPr>
        <p:spPr/>
        <p:txBody>
          <a:bodyPr/>
          <a:lstStyle/>
          <a:p>
            <a:fld id="{84EAA911-1715-0644-98DF-FE0469F12EEB}" type="slidenum">
              <a:rPr lang="fr-FR" smtClean="0"/>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nl-B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Footer Placeholder 4"/>
          <p:cNvSpPr>
            <a:spLocks noGrp="1"/>
          </p:cNvSpPr>
          <p:nvPr>
            <p:ph type="ftr" sz="quarter" idx="11"/>
          </p:nvPr>
        </p:nvSpPr>
        <p:spPr/>
        <p:txBody>
          <a:bodyPr/>
          <a:lstStyle/>
          <a:p>
            <a:r>
              <a:rPr lang="fr-FR" dirty="0" smtClean="0"/>
              <a:t>Prof Mylène Botbol-Baum, Helesi </a:t>
            </a:r>
            <a:endParaRPr lang="fr-FR" dirty="0"/>
          </a:p>
        </p:txBody>
      </p:sp>
      <p:sp>
        <p:nvSpPr>
          <p:cNvPr id="6" name="Slide Number Placeholder 5"/>
          <p:cNvSpPr>
            <a:spLocks noGrp="1"/>
          </p:cNvSpPr>
          <p:nvPr>
            <p:ph type="sldNum" sz="quarter" idx="12"/>
          </p:nvPr>
        </p:nvSpPr>
        <p:spPr/>
        <p:txBody>
          <a:bodyPr/>
          <a:lstStyle/>
          <a:p>
            <a:fld id="{84EAA911-1715-0644-98DF-FE0469F12EEB}" type="slidenum">
              <a:rPr lang="fr-FR" smtClean="0"/>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Overlay-SectionHeader.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3" y="2591360"/>
            <a:ext cx="7583487" cy="1362075"/>
          </a:xfrm>
        </p:spPr>
        <p:txBody>
          <a:bodyPr anchor="b" anchorCtr="0">
            <a:noAutofit/>
          </a:bodyPr>
          <a:lstStyle>
            <a:lvl1pPr algn="l">
              <a:defRPr sz="4400" b="1" cap="none" baseline="0">
                <a:solidFill>
                  <a:schemeClr val="bg1"/>
                </a:solidFill>
              </a:defRPr>
            </a:lvl1pPr>
          </a:lstStyle>
          <a:p>
            <a:r>
              <a:rPr lang="nl-BE" smtClean="0"/>
              <a:t>Click to edit Master title style</a:t>
            </a:r>
            <a:endParaRPr/>
          </a:p>
        </p:txBody>
      </p:sp>
      <p:sp>
        <p:nvSpPr>
          <p:cNvPr id="3" name="Text Placeholder 2"/>
          <p:cNvSpPr>
            <a:spLocks noGrp="1"/>
          </p:cNvSpPr>
          <p:nvPr>
            <p:ph type="body" idx="1"/>
          </p:nvPr>
        </p:nvSpPr>
        <p:spPr>
          <a:xfrm>
            <a:off x="779463" y="3950354"/>
            <a:ext cx="7583487" cy="1500187"/>
          </a:xfrm>
        </p:spPr>
        <p:txBody>
          <a:bodyPr anchor="t" anchorCtr="0"/>
          <a:lstStyle>
            <a:lvl1pPr marL="0" indent="0" algn="l">
              <a:spcBef>
                <a:spcPts val="600"/>
              </a:spcBef>
              <a:buNone/>
              <a:defRPr sz="20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smtClean="0"/>
              <a:t>Click to edit Master text styles</a:t>
            </a:r>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Footer Placeholder 4"/>
          <p:cNvSpPr>
            <a:spLocks noGrp="1"/>
          </p:cNvSpPr>
          <p:nvPr>
            <p:ph type="ftr" sz="quarter" idx="11"/>
          </p:nvPr>
        </p:nvSpPr>
        <p:spPr/>
        <p:txBody>
          <a:bodyPr/>
          <a:lstStyle/>
          <a:p>
            <a:r>
              <a:rPr lang="fr-FR" dirty="0" smtClean="0"/>
              <a:t>Prof Mylène Botbol-Baum, Helesi </a:t>
            </a:r>
            <a:endParaRPr lang="fr-FR" dirty="0"/>
          </a:p>
        </p:txBody>
      </p:sp>
      <p:sp>
        <p:nvSpPr>
          <p:cNvPr id="6" name="Slide Number Placeholder 5"/>
          <p:cNvSpPr>
            <a:spLocks noGrp="1"/>
          </p:cNvSpPr>
          <p:nvPr>
            <p:ph type="sldNum" sz="quarter" idx="12"/>
          </p:nvPr>
        </p:nvSpPr>
        <p:spPr/>
        <p:txBody>
          <a:bodyPr/>
          <a:lstStyle/>
          <a:p>
            <a:fld id="{84EAA911-1715-0644-98DF-FE0469F12EEB}" type="slidenum">
              <a:rPr lang="fr-FR" smtClean="0"/>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nl-BE" smtClean="0"/>
              <a:t>Click to edit Master title style</a:t>
            </a:r>
            <a:endParaRPr/>
          </a:p>
        </p:txBody>
      </p:sp>
      <p:sp>
        <p:nvSpPr>
          <p:cNvPr id="3" name="Content Placeholder 2"/>
          <p:cNvSpPr>
            <a:spLocks noGrp="1"/>
          </p:cNvSpPr>
          <p:nvPr>
            <p:ph sz="half" idx="1"/>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
        <p:nvSpPr>
          <p:cNvPr id="4" name="Content Placeholder 3"/>
          <p:cNvSpPr>
            <a:spLocks noGrp="1"/>
          </p:cNvSpPr>
          <p:nvPr>
            <p:ph sz="half" idx="2"/>
          </p:nvPr>
        </p:nvSpPr>
        <p:spPr>
          <a:xfrm>
            <a:off x="4688541"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
        <p:nvSpPr>
          <p:cNvPr id="5" name="Date Placeholder 4"/>
          <p:cNvSpPr>
            <a:spLocks noGrp="1"/>
          </p:cNvSpPr>
          <p:nvPr>
            <p:ph type="dt" sz="half" idx="10"/>
          </p:nvPr>
        </p:nvSpPr>
        <p:spPr/>
        <p:txBody>
          <a:bodyPr/>
          <a:lstStyle/>
          <a:p>
            <a:r>
              <a:rPr lang="fr-FR" smtClean="0"/>
              <a:t>29 sep 2016</a:t>
            </a:r>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
        <p:nvSpPr>
          <p:cNvPr id="7" name="Slide Number Placeholder 6"/>
          <p:cNvSpPr>
            <a:spLocks noGrp="1"/>
          </p:cNvSpPr>
          <p:nvPr>
            <p:ph type="sldNum" sz="quarter" idx="12"/>
          </p:nvPr>
        </p:nvSpPr>
        <p:spPr/>
        <p:txBody>
          <a:bodyPr/>
          <a:lstStyle/>
          <a:p>
            <a:fld id="{84EAA911-1715-0644-98DF-FE0469F12EEB}" type="slidenum">
              <a:rPr lang="fr-FR" smtClean="0"/>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4" name="Picture 13"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a:xfrm>
            <a:off x="779463" y="381000"/>
            <a:ext cx="7583487" cy="1044388"/>
          </a:xfrm>
        </p:spPr>
        <p:txBody>
          <a:bodyPr/>
          <a:lstStyle>
            <a:lvl1pPr>
              <a:defRPr/>
            </a:lvl1pPr>
          </a:lstStyle>
          <a:p>
            <a:r>
              <a:rPr lang="nl-BE" smtClean="0"/>
              <a:t>Click to edit Master title style</a:t>
            </a:r>
            <a:endParaRPr/>
          </a:p>
        </p:txBody>
      </p:sp>
      <p:sp>
        <p:nvSpPr>
          <p:cNvPr id="3" name="Text Placeholder 2"/>
          <p:cNvSpPr>
            <a:spLocks noGrp="1"/>
          </p:cNvSpPr>
          <p:nvPr>
            <p:ph type="body" idx="1"/>
          </p:nvPr>
        </p:nvSpPr>
        <p:spPr>
          <a:xfrm>
            <a:off x="779463"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Click to edit Master text styles</a:t>
            </a:r>
          </a:p>
        </p:txBody>
      </p:sp>
      <p:sp>
        <p:nvSpPr>
          <p:cNvPr id="4" name="Content Placeholder 3"/>
          <p:cNvSpPr>
            <a:spLocks noGrp="1"/>
          </p:cNvSpPr>
          <p:nvPr>
            <p:ph sz="half" idx="2"/>
          </p:nvPr>
        </p:nvSpPr>
        <p:spPr>
          <a:xfrm>
            <a:off x="779463"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
        <p:nvSpPr>
          <p:cNvPr id="5" name="Text Placeholder 4"/>
          <p:cNvSpPr>
            <a:spLocks noGrp="1"/>
          </p:cNvSpPr>
          <p:nvPr>
            <p:ph type="body" sz="quarter" idx="3"/>
          </p:nvPr>
        </p:nvSpPr>
        <p:spPr>
          <a:xfrm>
            <a:off x="4705350"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Click to edit Master text styles</a:t>
            </a:r>
          </a:p>
        </p:txBody>
      </p:sp>
      <p:sp>
        <p:nvSpPr>
          <p:cNvPr id="6" name="Content Placeholder 5"/>
          <p:cNvSpPr>
            <a:spLocks noGrp="1"/>
          </p:cNvSpPr>
          <p:nvPr>
            <p:ph sz="quarter" idx="4"/>
          </p:nvPr>
        </p:nvSpPr>
        <p:spPr>
          <a:xfrm>
            <a:off x="4705350"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
        <p:nvSpPr>
          <p:cNvPr id="7" name="Date Placeholder 6"/>
          <p:cNvSpPr>
            <a:spLocks noGrp="1"/>
          </p:cNvSpPr>
          <p:nvPr>
            <p:ph type="dt" sz="half" idx="10"/>
          </p:nvPr>
        </p:nvSpPr>
        <p:spPr/>
        <p:txBody>
          <a:bodyPr/>
          <a:lstStyle/>
          <a:p>
            <a:r>
              <a:rPr lang="fr-FR" smtClean="0"/>
              <a:t>29 sep 2016</a:t>
            </a:r>
            <a:endParaRPr lang="fr-FR" dirty="0"/>
          </a:p>
        </p:txBody>
      </p:sp>
      <p:sp>
        <p:nvSpPr>
          <p:cNvPr id="8" name="Footer Placeholder 7"/>
          <p:cNvSpPr>
            <a:spLocks noGrp="1"/>
          </p:cNvSpPr>
          <p:nvPr>
            <p:ph type="ftr" sz="quarter" idx="11"/>
          </p:nvPr>
        </p:nvSpPr>
        <p:spPr/>
        <p:txBody>
          <a:bodyPr/>
          <a:lstStyle/>
          <a:p>
            <a:r>
              <a:rPr lang="fr-FR" dirty="0" smtClean="0"/>
              <a:t>Prof Mylène Botbol-Baum, Helesi </a:t>
            </a:r>
            <a:endParaRPr lang="fr-FR" dirty="0"/>
          </a:p>
        </p:txBody>
      </p:sp>
      <p:sp>
        <p:nvSpPr>
          <p:cNvPr id="9" name="Slide Number Placeholder 8"/>
          <p:cNvSpPr>
            <a:spLocks noGrp="1"/>
          </p:cNvSpPr>
          <p:nvPr>
            <p:ph type="sldNum" sz="quarter" idx="12"/>
          </p:nvPr>
        </p:nvSpPr>
        <p:spPr/>
        <p:txBody>
          <a:bodyPr/>
          <a:lstStyle/>
          <a:p>
            <a:fld id="{84EAA911-1715-0644-98DF-FE0469F12EEB}" type="slidenum">
              <a:rPr lang="fr-FR" smtClean="0"/>
              <a:t>‹N°›</a:t>
            </a:fld>
            <a:endParaRPr lang="fr-FR" dirty="0"/>
          </a:p>
        </p:txBody>
      </p:sp>
      <p:cxnSp>
        <p:nvCxnSpPr>
          <p:cNvPr id="12" name="Straight Connector 11"/>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nl-BE" smtClean="0"/>
              <a:t>Click to edit Master title style</a:t>
            </a:r>
            <a:endParaRPr/>
          </a:p>
        </p:txBody>
      </p:sp>
      <p:sp>
        <p:nvSpPr>
          <p:cNvPr id="3" name="Content Placeholder 2"/>
          <p:cNvSpPr>
            <a:spLocks noGrp="1"/>
          </p:cNvSpPr>
          <p:nvPr>
            <p:ph sz="half" idx="1"/>
          </p:nvPr>
        </p:nvSpPr>
        <p:spPr>
          <a:xfrm>
            <a:off x="779462" y="1828801"/>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
        <p:nvSpPr>
          <p:cNvPr id="5" name="Date Placeholder 4"/>
          <p:cNvSpPr>
            <a:spLocks noGrp="1"/>
          </p:cNvSpPr>
          <p:nvPr>
            <p:ph type="dt" sz="half" idx="10"/>
          </p:nvPr>
        </p:nvSpPr>
        <p:spPr/>
        <p:txBody>
          <a:bodyPr/>
          <a:lstStyle/>
          <a:p>
            <a:r>
              <a:rPr lang="fr-FR" smtClean="0"/>
              <a:t>29 sep 2016</a:t>
            </a:r>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
        <p:nvSpPr>
          <p:cNvPr id="7" name="Slide Number Placeholder 6"/>
          <p:cNvSpPr>
            <a:spLocks noGrp="1"/>
          </p:cNvSpPr>
          <p:nvPr>
            <p:ph type="sldNum" sz="quarter" idx="12"/>
          </p:nvPr>
        </p:nvSpPr>
        <p:spPr/>
        <p:txBody>
          <a:bodyPr/>
          <a:lstStyle/>
          <a:p>
            <a:fld id="{84EAA911-1715-0644-98DF-FE0469F12EEB}" type="slidenum">
              <a:rPr lang="fr-FR" smtClean="0"/>
              <a:t>‹N°›</a:t>
            </a:fld>
            <a:endParaRPr lang="fr-FR" dirty="0"/>
          </a:p>
        </p:txBody>
      </p:sp>
      <p:sp>
        <p:nvSpPr>
          <p:cNvPr id="10" name="Content Placeholder 2"/>
          <p:cNvSpPr>
            <a:spLocks noGrp="1"/>
          </p:cNvSpPr>
          <p:nvPr>
            <p:ph sz="half" idx="13"/>
          </p:nvPr>
        </p:nvSpPr>
        <p:spPr>
          <a:xfrm>
            <a:off x="779462" y="3991816"/>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nl-BE" smtClean="0"/>
              <a:t>Click to edit Master title style</a:t>
            </a:r>
            <a:endParaRPr/>
          </a:p>
        </p:txBody>
      </p:sp>
      <p:sp>
        <p:nvSpPr>
          <p:cNvPr id="3"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
        <p:nvSpPr>
          <p:cNvPr id="5" name="Date Placeholder 4"/>
          <p:cNvSpPr>
            <a:spLocks noGrp="1"/>
          </p:cNvSpPr>
          <p:nvPr>
            <p:ph type="dt" sz="half" idx="10"/>
          </p:nvPr>
        </p:nvSpPr>
        <p:spPr/>
        <p:txBody>
          <a:bodyPr/>
          <a:lstStyle/>
          <a:p>
            <a:r>
              <a:rPr lang="fr-FR" smtClean="0"/>
              <a:t>29 sep 2016</a:t>
            </a:r>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
        <p:nvSpPr>
          <p:cNvPr id="7" name="Slide Number Placeholder 6"/>
          <p:cNvSpPr>
            <a:spLocks noGrp="1"/>
          </p:cNvSpPr>
          <p:nvPr>
            <p:ph type="sldNum" sz="quarter" idx="12"/>
          </p:nvPr>
        </p:nvSpPr>
        <p:spPr/>
        <p:txBody>
          <a:bodyPr/>
          <a:lstStyle/>
          <a:p>
            <a:fld id="{84EAA911-1715-0644-98DF-FE0469F12EEB}" type="slidenum">
              <a:rPr lang="fr-FR" smtClean="0"/>
              <a:t>‹N°›</a:t>
            </a:fld>
            <a:endParaRPr lang="fr-FR" dirty="0"/>
          </a:p>
        </p:txBody>
      </p:sp>
      <p:sp>
        <p:nvSpPr>
          <p:cNvPr id="10"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
        <p:nvSpPr>
          <p:cNvPr id="11" name="Content Placeholder 2"/>
          <p:cNvSpPr>
            <a:spLocks noGrp="1"/>
          </p:cNvSpPr>
          <p:nvPr>
            <p:ph sz="half" idx="14"/>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nl-BE" smtClean="0"/>
              <a:t>Click to edit Master title style</a:t>
            </a:r>
            <a:endParaRPr/>
          </a:p>
        </p:txBody>
      </p:sp>
      <p:sp>
        <p:nvSpPr>
          <p:cNvPr id="5" name="Date Placeholder 4"/>
          <p:cNvSpPr>
            <a:spLocks noGrp="1"/>
          </p:cNvSpPr>
          <p:nvPr>
            <p:ph type="dt" sz="half" idx="10"/>
          </p:nvPr>
        </p:nvSpPr>
        <p:spPr/>
        <p:txBody>
          <a:bodyPr/>
          <a:lstStyle/>
          <a:p>
            <a:r>
              <a:rPr lang="fr-FR" smtClean="0"/>
              <a:t>29 sep 2016</a:t>
            </a:r>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
        <p:nvSpPr>
          <p:cNvPr id="7" name="Slide Number Placeholder 6"/>
          <p:cNvSpPr>
            <a:spLocks noGrp="1"/>
          </p:cNvSpPr>
          <p:nvPr>
            <p:ph type="sldNum" sz="quarter" idx="12"/>
          </p:nvPr>
        </p:nvSpPr>
        <p:spPr/>
        <p:txBody>
          <a:bodyPr/>
          <a:lstStyle/>
          <a:p>
            <a:fld id="{84EAA911-1715-0644-98DF-FE0469F12EEB}" type="slidenum">
              <a:rPr lang="fr-FR" smtClean="0"/>
              <a:t>‹N°›</a:t>
            </a:fld>
            <a:endParaRPr lang="fr-FR" dirty="0"/>
          </a:p>
        </p:txBody>
      </p:sp>
      <p:sp>
        <p:nvSpPr>
          <p:cNvPr id="12" name="Content Placeholder 2"/>
          <p:cNvSpPr>
            <a:spLocks noGrp="1"/>
          </p:cNvSpPr>
          <p:nvPr>
            <p:ph sz="half" idx="14"/>
          </p:nvPr>
        </p:nvSpPr>
        <p:spPr>
          <a:xfrm>
            <a:off x="77946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
        <p:nvSpPr>
          <p:cNvPr id="13" name="Content Placeholder 2"/>
          <p:cNvSpPr>
            <a:spLocks noGrp="1"/>
          </p:cNvSpPr>
          <p:nvPr>
            <p:ph sz="half" idx="15"/>
          </p:nvPr>
        </p:nvSpPr>
        <p:spPr>
          <a:xfrm>
            <a:off x="77946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
        <p:nvSpPr>
          <p:cNvPr id="14"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
        <p:nvSpPr>
          <p:cNvPr id="15"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nl-BE" smtClean="0"/>
              <a:t>Click to edit Master title style</a:t>
            </a:r>
            <a:endParaRPr/>
          </a:p>
        </p:txBody>
      </p:sp>
      <p:sp>
        <p:nvSpPr>
          <p:cNvPr id="3" name="Date Placeholder 2"/>
          <p:cNvSpPr>
            <a:spLocks noGrp="1"/>
          </p:cNvSpPr>
          <p:nvPr>
            <p:ph type="dt" sz="half" idx="10"/>
          </p:nvPr>
        </p:nvSpPr>
        <p:spPr/>
        <p:txBody>
          <a:bodyPr/>
          <a:lstStyle/>
          <a:p>
            <a:r>
              <a:rPr lang="fr-FR" smtClean="0"/>
              <a:t>29 sep 2016</a:t>
            </a:r>
            <a:endParaRPr lang="fr-FR" dirty="0"/>
          </a:p>
        </p:txBody>
      </p:sp>
      <p:sp>
        <p:nvSpPr>
          <p:cNvPr id="4" name="Footer Placeholder 3"/>
          <p:cNvSpPr>
            <a:spLocks noGrp="1"/>
          </p:cNvSpPr>
          <p:nvPr>
            <p:ph type="ftr" sz="quarter" idx="11"/>
          </p:nvPr>
        </p:nvSpPr>
        <p:spPr/>
        <p:txBody>
          <a:bodyPr/>
          <a:lstStyle/>
          <a:p>
            <a:r>
              <a:rPr lang="fr-FR" dirty="0" smtClean="0"/>
              <a:t>Prof Mylène Botbol-Baum, Helesi </a:t>
            </a:r>
            <a:endParaRPr lang="fr-FR" dirty="0"/>
          </a:p>
        </p:txBody>
      </p:sp>
      <p:sp>
        <p:nvSpPr>
          <p:cNvPr id="5" name="Slide Number Placeholder 4"/>
          <p:cNvSpPr>
            <a:spLocks noGrp="1"/>
          </p:cNvSpPr>
          <p:nvPr>
            <p:ph type="sldNum" sz="quarter" idx="12"/>
          </p:nvPr>
        </p:nvSpPr>
        <p:spPr/>
        <p:txBody>
          <a:bodyPr/>
          <a:lstStyle/>
          <a:p>
            <a:fld id="{84EAA911-1715-0644-98DF-FE0469F12EEB}" type="slidenum">
              <a:rPr lang="fr-FR" smtClean="0"/>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ound Diagonal Corner Rectangle 7"/>
          <p:cNvSpPr/>
          <p:nvPr/>
        </p:nvSpPr>
        <p:spPr>
          <a:xfrm>
            <a:off x="189707" y="189707"/>
            <a:ext cx="8764587" cy="6478587"/>
          </a:xfrm>
          <a:prstGeom prst="round2DiagRect">
            <a:avLst>
              <a:gd name="adj1" fmla="val 9416"/>
              <a:gd name="adj2" fmla="val 0"/>
            </a:avLst>
          </a:prstGeom>
          <a:gradFill>
            <a:gsLst>
              <a:gs pos="1700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779463" y="381000"/>
            <a:ext cx="7583487" cy="1044388"/>
          </a:xfrm>
          <a:prstGeom prst="rect">
            <a:avLst/>
          </a:prstGeom>
        </p:spPr>
        <p:txBody>
          <a:bodyPr vert="horz" lIns="91440" tIns="45720" rIns="91440" bIns="45720" rtlCol="0" anchor="b" anchorCtr="0">
            <a:noAutofit/>
          </a:bodyPr>
          <a:lstStyle/>
          <a:p>
            <a:r>
              <a:rPr lang="nl-BE" smtClean="0"/>
              <a:t>Click to edit Master title style</a:t>
            </a:r>
            <a:endParaRPr/>
          </a:p>
        </p:txBody>
      </p:sp>
      <p:sp>
        <p:nvSpPr>
          <p:cNvPr id="3" name="Text Placeholder 2"/>
          <p:cNvSpPr>
            <a:spLocks noGrp="1"/>
          </p:cNvSpPr>
          <p:nvPr>
            <p:ph type="body" idx="1"/>
          </p:nvPr>
        </p:nvSpPr>
        <p:spPr>
          <a:xfrm>
            <a:off x="779463" y="1828800"/>
            <a:ext cx="7583487" cy="4208930"/>
          </a:xfrm>
          <a:prstGeom prst="rect">
            <a:avLst/>
          </a:prstGeom>
        </p:spPr>
        <p:txBody>
          <a:bodyPr vert="horz" lIns="91440" tIns="45720" rIns="91440" bIns="45720" rtlCol="0">
            <a:normAutofit/>
          </a:body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dirty="0"/>
          </a:p>
        </p:txBody>
      </p:sp>
      <p:sp>
        <p:nvSpPr>
          <p:cNvPr id="4" name="Date Placeholder 3"/>
          <p:cNvSpPr>
            <a:spLocks noGrp="1"/>
          </p:cNvSpPr>
          <p:nvPr>
            <p:ph type="dt" sz="half" idx="2"/>
          </p:nvPr>
        </p:nvSpPr>
        <p:spPr>
          <a:xfrm>
            <a:off x="381000" y="6288741"/>
            <a:ext cx="1887537" cy="365125"/>
          </a:xfrm>
          <a:prstGeom prst="rect">
            <a:avLst/>
          </a:prstGeom>
        </p:spPr>
        <p:txBody>
          <a:bodyPr vert="horz" lIns="91440" tIns="45720" rIns="91440" bIns="45720" rtlCol="0" anchor="ctr"/>
          <a:lstStyle>
            <a:lvl1pPr algn="l">
              <a:defRPr sz="1200">
                <a:solidFill>
                  <a:schemeClr val="bg2"/>
                </a:solidFill>
              </a:defRPr>
            </a:lvl1pPr>
          </a:lstStyle>
          <a:p>
            <a:r>
              <a:rPr lang="fr-FR" smtClean="0"/>
              <a:t>29 sep 2016</a:t>
            </a:r>
            <a:endParaRPr lang="fr-FR" dirty="0"/>
          </a:p>
        </p:txBody>
      </p:sp>
      <p:sp>
        <p:nvSpPr>
          <p:cNvPr id="5" name="Footer Placeholder 4"/>
          <p:cNvSpPr>
            <a:spLocks noGrp="1"/>
          </p:cNvSpPr>
          <p:nvPr>
            <p:ph type="ftr" sz="quarter" idx="3"/>
          </p:nvPr>
        </p:nvSpPr>
        <p:spPr>
          <a:xfrm>
            <a:off x="3304615" y="6288741"/>
            <a:ext cx="5238750" cy="365125"/>
          </a:xfrm>
          <a:prstGeom prst="rect">
            <a:avLst/>
          </a:prstGeom>
        </p:spPr>
        <p:txBody>
          <a:bodyPr vert="horz" lIns="91440" tIns="45720" rIns="91440" bIns="45720" rtlCol="0" anchor="ctr"/>
          <a:lstStyle>
            <a:lvl1pPr algn="r">
              <a:defRPr sz="1200">
                <a:solidFill>
                  <a:schemeClr val="bg2"/>
                </a:solidFill>
              </a:defRPr>
            </a:lvl1pPr>
          </a:lstStyle>
          <a:p>
            <a:r>
              <a:rPr lang="fr-FR" dirty="0" smtClean="0"/>
              <a:t>Prof Mylène Botbol-Baum, Helesi </a:t>
            </a:r>
            <a:endParaRPr lang="fr-FR" dirty="0"/>
          </a:p>
        </p:txBody>
      </p:sp>
      <p:sp>
        <p:nvSpPr>
          <p:cNvPr id="6" name="Slide Number Placeholder 5"/>
          <p:cNvSpPr>
            <a:spLocks noGrp="1"/>
          </p:cNvSpPr>
          <p:nvPr>
            <p:ph type="sldNum" sz="quarter" idx="4"/>
          </p:nvPr>
        </p:nvSpPr>
        <p:spPr>
          <a:xfrm>
            <a:off x="8404411" y="219635"/>
            <a:ext cx="493059" cy="365125"/>
          </a:xfrm>
          <a:prstGeom prst="rect">
            <a:avLst/>
          </a:prstGeom>
        </p:spPr>
        <p:txBody>
          <a:bodyPr vert="horz" lIns="91440" tIns="45720" rIns="91440" bIns="45720" rtlCol="0" anchor="ctr"/>
          <a:lstStyle>
            <a:lvl1pPr algn="r">
              <a:defRPr sz="1200">
                <a:solidFill>
                  <a:schemeClr val="tx2"/>
                </a:solidFill>
              </a:defRPr>
            </a:lvl1pPr>
          </a:lstStyle>
          <a:p>
            <a:fld id="{84EAA911-1715-0644-98DF-FE0469F12EEB}" type="slidenum">
              <a:rPr lang="fr-FR" smtClean="0"/>
              <a:t>‹N°›</a:t>
            </a:fld>
            <a:endParaRPr lang="fr-F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p:txStyles>
    <p:titleStyle>
      <a:lvl1pPr algn="l" defTabSz="914400" rtl="0" eaLnBrk="1" latinLnBrk="0" hangingPunct="1">
        <a:spcBef>
          <a:spcPct val="0"/>
        </a:spcBef>
        <a:buNone/>
        <a:defRPr sz="3800" kern="1200">
          <a:solidFill>
            <a:schemeClr val="bg1"/>
          </a:solidFill>
          <a:latin typeface="+mj-lt"/>
          <a:ea typeface="+mj-ea"/>
          <a:cs typeface="+mj-cs"/>
        </a:defRPr>
      </a:lvl1pPr>
    </p:titleStyle>
    <p:body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80211" y="948690"/>
            <a:ext cx="6762749" cy="2478795"/>
          </a:xfrm>
        </p:spPr>
        <p:txBody>
          <a:bodyPr>
            <a:normAutofit fontScale="90000"/>
          </a:bodyPr>
          <a:lstStyle/>
          <a:p>
            <a:pPr algn="ctr"/>
            <a:r>
              <a:rPr lang="en-US" noProof="0" dirty="0" smtClean="0"/>
              <a:t>  Leuven Utopia for our times   </a:t>
            </a:r>
            <a:br>
              <a:rPr lang="en-US" noProof="0" dirty="0" smtClean="0"/>
            </a:br>
            <a:r>
              <a:rPr lang="en-US" dirty="0" smtClean="0"/>
              <a:t>29</a:t>
            </a:r>
            <a:r>
              <a:rPr lang="en-US" noProof="0" dirty="0" smtClean="0"/>
              <a:t> September 2016</a:t>
            </a:r>
            <a:br>
              <a:rPr lang="en-US" noProof="0" dirty="0" smtClean="0"/>
            </a:br>
            <a:endParaRPr lang="en-US" noProof="0" dirty="0"/>
          </a:p>
        </p:txBody>
      </p:sp>
      <p:sp>
        <p:nvSpPr>
          <p:cNvPr id="3" name="Subtitle 2"/>
          <p:cNvSpPr>
            <a:spLocks noGrp="1"/>
          </p:cNvSpPr>
          <p:nvPr>
            <p:ph type="subTitle" idx="1"/>
          </p:nvPr>
        </p:nvSpPr>
        <p:spPr>
          <a:xfrm>
            <a:off x="1600201" y="3966881"/>
            <a:ext cx="6762749" cy="2350001"/>
          </a:xfrm>
        </p:spPr>
        <p:txBody>
          <a:bodyPr>
            <a:normAutofit/>
          </a:bodyPr>
          <a:lstStyle/>
          <a:p>
            <a:r>
              <a:rPr lang="en-US" noProof="0" dirty="0" smtClean="0"/>
              <a:t>John Harris :   The utopia of the enhanced body and </a:t>
            </a:r>
          </a:p>
          <a:p>
            <a:r>
              <a:rPr lang="en-US" sz="2400" noProof="0" dirty="0" smtClean="0"/>
              <a:t>The Ethical Challenges of Crispr 9 ?</a:t>
            </a:r>
          </a:p>
          <a:p>
            <a:endParaRPr lang="en-US" dirty="0"/>
          </a:p>
          <a:p>
            <a:endParaRPr lang="en-US" noProof="0" dirty="0" smtClean="0"/>
          </a:p>
          <a:p>
            <a:r>
              <a:rPr lang="en-US" noProof="0" dirty="0" smtClean="0"/>
              <a:t> </a:t>
            </a:r>
          </a:p>
          <a:p>
            <a:r>
              <a:rPr lang="en-US" noProof="0" dirty="0" smtClean="0"/>
              <a:t>Prof Mylène Botbol-Baum, </a:t>
            </a:r>
            <a:r>
              <a:rPr lang="en-US" noProof="0" dirty="0" smtClean="0"/>
              <a:t>Center  </a:t>
            </a:r>
            <a:r>
              <a:rPr lang="en-US" noProof="0" dirty="0" smtClean="0"/>
              <a:t>Helesi./ </a:t>
            </a:r>
            <a:r>
              <a:rPr lang="en-US" noProof="0" dirty="0" err="1" smtClean="0"/>
              <a:t>Europè</a:t>
            </a:r>
            <a:r>
              <a:rPr lang="en-US" noProof="0" dirty="0" smtClean="0"/>
              <a:t>  </a:t>
            </a:r>
            <a:r>
              <a:rPr lang="en-US" noProof="0" dirty="0" smtClean="0"/>
              <a:t>UCL </a:t>
            </a:r>
            <a:endParaRPr lang="en-US" noProof="0" dirty="0"/>
          </a:p>
        </p:txBody>
      </p:sp>
      <p:pic>
        <p:nvPicPr>
          <p:cNvPr id="8" name="Picture 7"/>
          <p:cNvPicPr>
            <a:picLocks noChangeAspect="1"/>
          </p:cNvPicPr>
          <p:nvPr/>
        </p:nvPicPr>
        <p:blipFill>
          <a:blip r:embed="rId2"/>
          <a:stretch>
            <a:fillRect/>
          </a:stretch>
        </p:blipFill>
        <p:spPr>
          <a:xfrm>
            <a:off x="549770" y="5389783"/>
            <a:ext cx="762000" cy="927100"/>
          </a:xfrm>
          <a:prstGeom prst="rect">
            <a:avLst/>
          </a:prstGeom>
        </p:spPr>
      </p:pic>
    </p:spTree>
    <p:extLst>
      <p:ext uri="{BB962C8B-B14F-4D97-AF65-F5344CB8AC3E}">
        <p14:creationId xmlns:p14="http://schemas.microsoft.com/office/powerpoint/2010/main" val="2020004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Utopia of eternity </a:t>
            </a:r>
            <a:endParaRPr lang="en-US" dirty="0"/>
          </a:p>
        </p:txBody>
      </p:sp>
      <p:sp>
        <p:nvSpPr>
          <p:cNvPr id="3" name="Content Placeholder 2"/>
          <p:cNvSpPr>
            <a:spLocks noGrp="1"/>
          </p:cNvSpPr>
          <p:nvPr>
            <p:ph idx="1"/>
          </p:nvPr>
        </p:nvSpPr>
        <p:spPr/>
        <p:txBody>
          <a:bodyPr/>
          <a:lstStyle/>
          <a:p>
            <a:r>
              <a:rPr lang="en-US" dirty="0" smtClean="0"/>
              <a:t>Paradox of a disembodied eternity ? </a:t>
            </a:r>
          </a:p>
          <a:p>
            <a:endParaRPr lang="en-US" dirty="0"/>
          </a:p>
          <a:p>
            <a:r>
              <a:rPr lang="en-US" dirty="0" smtClean="0"/>
              <a:t>If utopia is an anticipatory theory </a:t>
            </a:r>
            <a:r>
              <a:rPr lang="en-US" dirty="0" err="1" smtClean="0"/>
              <a:t>isnt</a:t>
            </a:r>
            <a:r>
              <a:rPr lang="en-US" dirty="0" smtClean="0"/>
              <a:t> it naïve again to think that is is causally liberating from our bodily determinisms? Ancient philosophy talked about the perfectibility of an evil man , conceiving the link between freedom and equality on a contradictory mode</a:t>
            </a:r>
          </a:p>
          <a:p>
            <a:r>
              <a:rPr lang="en-US" dirty="0" smtClean="0"/>
              <a:t> It does not seem to be the case in your own theory of enhancement since moral enhancement is </a:t>
            </a:r>
            <a:r>
              <a:rPr lang="en-US" dirty="0" err="1" smtClean="0"/>
              <a:t>aconsequence</a:t>
            </a:r>
            <a:r>
              <a:rPr lang="en-US" dirty="0" smtClean="0"/>
              <a:t> of biological enhancement and longevity</a:t>
            </a:r>
            <a:endParaRPr lang="en-US"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Footer Placeholder 4"/>
          <p:cNvSpPr>
            <a:spLocks noGrp="1"/>
          </p:cNvSpPr>
          <p:nvPr>
            <p:ph type="ftr" sz="quarter" idx="11"/>
          </p:nvPr>
        </p:nvSpPr>
        <p:spPr/>
        <p:txBody>
          <a:bodyPr/>
          <a:lstStyle/>
          <a:p>
            <a:r>
              <a:rPr lang="fr-FR" smtClean="0"/>
              <a:t>Prof Mylène Botbol-Baum, Helesi </a:t>
            </a:r>
            <a:endParaRPr lang="fr-FR" dirty="0"/>
          </a:p>
        </p:txBody>
      </p:sp>
      <p:sp>
        <p:nvSpPr>
          <p:cNvPr id="6" name="Slide Number Placeholder 5"/>
          <p:cNvSpPr>
            <a:spLocks noGrp="1"/>
          </p:cNvSpPr>
          <p:nvPr>
            <p:ph type="sldNum" sz="quarter" idx="12"/>
          </p:nvPr>
        </p:nvSpPr>
        <p:spPr/>
        <p:txBody>
          <a:bodyPr/>
          <a:lstStyle/>
          <a:p>
            <a:fld id="{84EAA911-1715-0644-98DF-FE0469F12EEB}" type="slidenum">
              <a:rPr lang="fr-FR" smtClean="0"/>
              <a:t>10</a:t>
            </a:fld>
            <a:endParaRPr lang="fr-FR" dirty="0"/>
          </a:p>
        </p:txBody>
      </p:sp>
    </p:spTree>
    <p:extLst>
      <p:ext uri="{BB962C8B-B14F-4D97-AF65-F5344CB8AC3E}">
        <p14:creationId xmlns:p14="http://schemas.microsoft.com/office/powerpoint/2010/main" val="3395369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rationalization of  hopes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Can Crispr 9 help us realize John Harris hope and enhance evolution? </a:t>
            </a:r>
          </a:p>
          <a:p>
            <a:r>
              <a:rPr lang="en-US" dirty="0" smtClean="0"/>
              <a:t>What is Crispr 9?”</a:t>
            </a:r>
          </a:p>
          <a:p>
            <a:r>
              <a:rPr lang="en-US" dirty="0" smtClean="0"/>
              <a:t> It is a robust genome editing technology that works </a:t>
            </a:r>
            <a:r>
              <a:rPr lang="en-US" dirty="0" err="1" smtClean="0"/>
              <a:t>indifferentially</a:t>
            </a:r>
            <a:r>
              <a:rPr lang="en-US" dirty="0" smtClean="0"/>
              <a:t> in human cells , animals and plants based on the RNA programmed DNA cleaving activity of the </a:t>
            </a:r>
            <a:r>
              <a:rPr lang="en-US" dirty="0" err="1" smtClean="0"/>
              <a:t>Cas</a:t>
            </a:r>
            <a:r>
              <a:rPr lang="en-US" dirty="0" smtClean="0"/>
              <a:t> 9 enzyme. New genetic information can be introduced site specifically by homology directed </a:t>
            </a:r>
            <a:r>
              <a:rPr lang="en-US" dirty="0" err="1" smtClean="0"/>
              <a:t>repairof</a:t>
            </a:r>
            <a:r>
              <a:rPr lang="en-US" dirty="0" smtClean="0"/>
              <a:t> </a:t>
            </a:r>
            <a:r>
              <a:rPr lang="en-US" dirty="0" err="1" smtClean="0"/>
              <a:t>Cas</a:t>
            </a:r>
            <a:r>
              <a:rPr lang="en-US" dirty="0" smtClean="0"/>
              <a:t> 9 –induced site specific double strand DNA breaks using time delivery of </a:t>
            </a:r>
            <a:r>
              <a:rPr lang="en-US" dirty="0" err="1" smtClean="0"/>
              <a:t>Cas</a:t>
            </a:r>
            <a:r>
              <a:rPr lang="en-US" dirty="0" smtClean="0"/>
              <a:t> 9 guide RNA complexes”</a:t>
            </a:r>
          </a:p>
          <a:p>
            <a:r>
              <a:rPr lang="en-US" dirty="0" smtClean="0"/>
              <a:t>Cant it help us make “better people? “ what is the link between enhancing evolution and making better people? (</a:t>
            </a:r>
            <a:r>
              <a:rPr lang="en-US" dirty="0" err="1" smtClean="0"/>
              <a:t>Pictorius</a:t>
            </a:r>
            <a:r>
              <a:rPr lang="en-US" dirty="0" smtClean="0"/>
              <a:t> example)</a:t>
            </a:r>
            <a:endParaRPr lang="en-US"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Footer Placeholder 4"/>
          <p:cNvSpPr>
            <a:spLocks noGrp="1"/>
          </p:cNvSpPr>
          <p:nvPr>
            <p:ph type="ftr" sz="quarter" idx="11"/>
          </p:nvPr>
        </p:nvSpPr>
        <p:spPr/>
        <p:txBody>
          <a:bodyPr/>
          <a:lstStyle/>
          <a:p>
            <a:r>
              <a:rPr lang="fr-FR" smtClean="0"/>
              <a:t>Prof Mylène Botbol-Baum, Helesi </a:t>
            </a:r>
            <a:endParaRPr lang="fr-FR" dirty="0"/>
          </a:p>
        </p:txBody>
      </p:sp>
      <p:sp>
        <p:nvSpPr>
          <p:cNvPr id="6" name="Slide Number Placeholder 5"/>
          <p:cNvSpPr>
            <a:spLocks noGrp="1"/>
          </p:cNvSpPr>
          <p:nvPr>
            <p:ph type="sldNum" sz="quarter" idx="12"/>
          </p:nvPr>
        </p:nvSpPr>
        <p:spPr/>
        <p:txBody>
          <a:bodyPr/>
          <a:lstStyle/>
          <a:p>
            <a:fld id="{84EAA911-1715-0644-98DF-FE0469F12EEB}" type="slidenum">
              <a:rPr lang="fr-FR" smtClean="0"/>
              <a:t>11</a:t>
            </a:fld>
            <a:endParaRPr lang="fr-FR" dirty="0"/>
          </a:p>
        </p:txBody>
      </p:sp>
    </p:spTree>
    <p:extLst>
      <p:ext uri="{BB962C8B-B14F-4D97-AF65-F5344CB8AC3E}">
        <p14:creationId xmlns:p14="http://schemas.microsoft.com/office/powerpoint/2010/main" val="1978654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 Our  Inserm White paper main points : </a:t>
            </a:r>
            <a:endParaRPr lang="en-US" noProof="0" dirty="0"/>
          </a:p>
        </p:txBody>
      </p:sp>
      <p:sp>
        <p:nvSpPr>
          <p:cNvPr id="3" name="Content Placeholder 2"/>
          <p:cNvSpPr>
            <a:spLocks noGrp="1"/>
          </p:cNvSpPr>
          <p:nvPr>
            <p:ph idx="1"/>
          </p:nvPr>
        </p:nvSpPr>
        <p:spPr/>
        <p:txBody>
          <a:bodyPr>
            <a:normAutofit fontScale="92500" lnSpcReduction="20000"/>
          </a:bodyPr>
          <a:lstStyle/>
          <a:p>
            <a:r>
              <a:rPr lang="en-US" noProof="0" dirty="0" smtClean="0"/>
              <a:t>The impact of this technique concerns :</a:t>
            </a:r>
          </a:p>
          <a:p>
            <a:r>
              <a:rPr lang="en-US" noProof="0" dirty="0" smtClean="0"/>
              <a:t>somatic cells </a:t>
            </a:r>
          </a:p>
          <a:p>
            <a:r>
              <a:rPr lang="en-US" noProof="0" dirty="0" smtClean="0"/>
              <a:t>germinal cells </a:t>
            </a:r>
          </a:p>
          <a:p>
            <a:r>
              <a:rPr lang="en-US" dirty="0"/>
              <a:t>e</a:t>
            </a:r>
            <a:r>
              <a:rPr lang="en-US" noProof="0" dirty="0" err="1" smtClean="0"/>
              <a:t>mbryos</a:t>
            </a:r>
            <a:endParaRPr lang="en-US" noProof="0" dirty="0" smtClean="0"/>
          </a:p>
          <a:p>
            <a:r>
              <a:rPr lang="en-US" dirty="0"/>
              <a:t>b</a:t>
            </a:r>
            <a:r>
              <a:rPr lang="en-US" noProof="0" dirty="0" err="1" smtClean="0"/>
              <a:t>ut</a:t>
            </a:r>
            <a:r>
              <a:rPr lang="en-US" noProof="0" dirty="0" smtClean="0"/>
              <a:t> also environment and biosafety , future generations </a:t>
            </a:r>
          </a:p>
          <a:p>
            <a:r>
              <a:rPr lang="en-US" noProof="0" dirty="0" smtClean="0"/>
              <a:t>More importantly it challenges  the limits of what we consider as a legitimate intervention on the individual body, and its effect on the collective genome of our species </a:t>
            </a:r>
            <a:r>
              <a:rPr lang="en-US" dirty="0" smtClean="0"/>
              <a:t>and mostly supports </a:t>
            </a:r>
            <a:r>
              <a:rPr lang="en-US" dirty="0" err="1" smtClean="0"/>
              <a:t>Sandel</a:t>
            </a:r>
            <a:r>
              <a:rPr lang="en-US" dirty="0" smtClean="0"/>
              <a:t> case “against perfection” as leading to </a:t>
            </a:r>
            <a:r>
              <a:rPr lang="en-US" dirty="0" err="1" smtClean="0"/>
              <a:t>dystopiawithout</a:t>
            </a:r>
            <a:r>
              <a:rPr lang="en-US" dirty="0" smtClean="0"/>
              <a:t> closing the door to the utopian dimension of cure it makes possible. </a:t>
            </a:r>
            <a:endParaRPr lang="en-US" noProof="0" dirty="0"/>
          </a:p>
        </p:txBody>
      </p:sp>
      <p:sp>
        <p:nvSpPr>
          <p:cNvPr id="4" name="TextBox 3"/>
          <p:cNvSpPr txBox="1"/>
          <p:nvPr/>
        </p:nvSpPr>
        <p:spPr>
          <a:xfrm>
            <a:off x="7097987" y="4273267"/>
            <a:ext cx="237640" cy="369332"/>
          </a:xfrm>
          <a:prstGeom prst="rect">
            <a:avLst/>
          </a:prstGeom>
          <a:noFill/>
        </p:spPr>
        <p:txBody>
          <a:bodyPr wrap="none" rtlCol="0">
            <a:spAutoFit/>
          </a:bodyPr>
          <a:lstStyle/>
          <a:p>
            <a:r>
              <a:rPr lang="fr-FR" dirty="0" smtClean="0"/>
              <a:t>l</a:t>
            </a:r>
            <a:endParaRPr lang="fr-FR" dirty="0"/>
          </a:p>
        </p:txBody>
      </p:sp>
      <p:sp>
        <p:nvSpPr>
          <p:cNvPr id="5" name="Date Placeholder 4"/>
          <p:cNvSpPr>
            <a:spLocks noGrp="1"/>
          </p:cNvSpPr>
          <p:nvPr>
            <p:ph type="dt" sz="half" idx="10"/>
          </p:nvPr>
        </p:nvSpPr>
        <p:spPr/>
        <p:txBody>
          <a:bodyPr/>
          <a:lstStyle/>
          <a:p>
            <a:r>
              <a:rPr lang="fr-FR" smtClean="0"/>
              <a:t>29 sep 2016</a:t>
            </a:r>
            <a:endParaRPr lang="fr-FR" dirty="0"/>
          </a:p>
        </p:txBody>
      </p:sp>
      <p:sp>
        <p:nvSpPr>
          <p:cNvPr id="6" name="Slide Number Placeholder 5"/>
          <p:cNvSpPr>
            <a:spLocks noGrp="1"/>
          </p:cNvSpPr>
          <p:nvPr>
            <p:ph type="sldNum" sz="quarter" idx="12"/>
          </p:nvPr>
        </p:nvSpPr>
        <p:spPr/>
        <p:txBody>
          <a:bodyPr/>
          <a:lstStyle/>
          <a:p>
            <a:fld id="{84EAA911-1715-0644-98DF-FE0469F12EEB}" type="slidenum">
              <a:rPr lang="fr-FR" smtClean="0"/>
              <a:t>12</a:t>
            </a:fld>
            <a:endParaRPr lang="fr-FR" dirty="0"/>
          </a:p>
        </p:txBody>
      </p:sp>
      <p:sp>
        <p:nvSpPr>
          <p:cNvPr id="7" name="Footer Placeholder 6"/>
          <p:cNvSpPr>
            <a:spLocks noGrp="1"/>
          </p:cNvSpPr>
          <p:nvPr>
            <p:ph type="ftr" sz="quarter" idx="11"/>
          </p:nvPr>
        </p:nvSpPr>
        <p:spPr/>
        <p:txBody>
          <a:bodyPr/>
          <a:lstStyle/>
          <a:p>
            <a:r>
              <a:rPr lang="fr-FR" dirty="0" smtClean="0"/>
              <a:t>Prof Mylène Botbol-Baum, Helesi </a:t>
            </a:r>
            <a:endParaRPr lang="fr-FR" dirty="0"/>
          </a:p>
        </p:txBody>
      </p:sp>
    </p:spTree>
    <p:extLst>
      <p:ext uri="{BB962C8B-B14F-4D97-AF65-F5344CB8AC3E}">
        <p14:creationId xmlns:p14="http://schemas.microsoft.com/office/powerpoint/2010/main" val="10807873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Main recommendation </a:t>
            </a:r>
            <a:endParaRPr lang="en-US" noProof="0" dirty="0"/>
          </a:p>
        </p:txBody>
      </p:sp>
      <p:sp>
        <p:nvSpPr>
          <p:cNvPr id="3" name="Content Placeholder 2"/>
          <p:cNvSpPr>
            <a:spLocks noGrp="1"/>
          </p:cNvSpPr>
          <p:nvPr>
            <p:ph idx="1"/>
          </p:nvPr>
        </p:nvSpPr>
        <p:spPr/>
        <p:txBody>
          <a:bodyPr>
            <a:normAutofit/>
          </a:bodyPr>
          <a:lstStyle/>
          <a:p>
            <a:r>
              <a:rPr lang="en-US" noProof="0" dirty="0" smtClean="0"/>
              <a:t> As the situation stands no international consensus like the one that resulted from Asylomar in 1975, is considered as the best way to promote good research practice. </a:t>
            </a:r>
          </a:p>
          <a:p>
            <a:r>
              <a:rPr lang="en-US" noProof="0" dirty="0" smtClean="0"/>
              <a:t>- The recommendation is to foster research and assess the feasibility, the efficacy of CRISPR 9 technology, in experimental models in which the benefit to harm balance of any potential clinical application can be assessed. (mixed perspective using principles and pragmatic arguments )</a:t>
            </a:r>
            <a:endParaRPr lang="en-US" noProof="0"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Slide Number Placeholder 4"/>
          <p:cNvSpPr>
            <a:spLocks noGrp="1"/>
          </p:cNvSpPr>
          <p:nvPr>
            <p:ph type="sldNum" sz="quarter" idx="12"/>
          </p:nvPr>
        </p:nvSpPr>
        <p:spPr/>
        <p:txBody>
          <a:bodyPr/>
          <a:lstStyle/>
          <a:p>
            <a:fld id="{84EAA911-1715-0644-98DF-FE0469F12EEB}" type="slidenum">
              <a:rPr lang="fr-FR" smtClean="0"/>
              <a:t>13</a:t>
            </a:fld>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Tree>
    <p:extLst>
      <p:ext uri="{BB962C8B-B14F-4D97-AF65-F5344CB8AC3E}">
        <p14:creationId xmlns:p14="http://schemas.microsoft.com/office/powerpoint/2010/main" val="39593370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Potential adverse effects</a:t>
            </a:r>
            <a:endParaRPr lang="en-US" noProof="0" dirty="0"/>
          </a:p>
        </p:txBody>
      </p:sp>
      <p:sp>
        <p:nvSpPr>
          <p:cNvPr id="3" name="Content Placeholder 2"/>
          <p:cNvSpPr>
            <a:spLocks noGrp="1"/>
          </p:cNvSpPr>
          <p:nvPr>
            <p:ph idx="1"/>
          </p:nvPr>
        </p:nvSpPr>
        <p:spPr/>
        <p:txBody>
          <a:bodyPr/>
          <a:lstStyle/>
          <a:p>
            <a:r>
              <a:rPr lang="en-US" noProof="0" dirty="0" smtClean="0"/>
              <a:t>« Potential adverse effects of gene drive ought to be thoroughly evaluated and mitigated before any clinical or environmental trials are undertaken outside the laboratory, with strict confinement precautions …. Given the transmissible nature of a guide gene, assessments will have to be made over a long period.”</a:t>
            </a:r>
          </a:p>
          <a:p>
            <a:r>
              <a:rPr lang="en-US" noProof="0" dirty="0" smtClean="0"/>
              <a:t> </a:t>
            </a:r>
            <a:r>
              <a:rPr lang="en-US" dirty="0" smtClean="0"/>
              <a:t>Will you be patient enough? Or do you think it is a duty to take the risk? Will </a:t>
            </a:r>
            <a:r>
              <a:rPr lang="en-US" b="1" dirty="0" smtClean="0"/>
              <a:t>you</a:t>
            </a:r>
            <a:r>
              <a:rPr lang="en-US" dirty="0" smtClean="0"/>
              <a:t> take it? </a:t>
            </a:r>
            <a:endParaRPr lang="en-US" noProof="0"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Slide Number Placeholder 4"/>
          <p:cNvSpPr>
            <a:spLocks noGrp="1"/>
          </p:cNvSpPr>
          <p:nvPr>
            <p:ph type="sldNum" sz="quarter" idx="12"/>
          </p:nvPr>
        </p:nvSpPr>
        <p:spPr/>
        <p:txBody>
          <a:bodyPr/>
          <a:lstStyle/>
          <a:p>
            <a:fld id="{84EAA911-1715-0644-98DF-FE0469F12EEB}" type="slidenum">
              <a:rPr lang="fr-FR" smtClean="0"/>
              <a:t>14</a:t>
            </a:fld>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Tree>
    <p:extLst>
      <p:ext uri="{BB962C8B-B14F-4D97-AF65-F5344CB8AC3E}">
        <p14:creationId xmlns:p14="http://schemas.microsoft.com/office/powerpoint/2010/main" val="28467113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What's new under the sun? </a:t>
            </a:r>
            <a:br>
              <a:rPr lang="en-US" noProof="0" dirty="0" smtClean="0"/>
            </a:br>
            <a:endParaRPr lang="en-US" noProof="0" dirty="0"/>
          </a:p>
        </p:txBody>
      </p:sp>
      <p:sp>
        <p:nvSpPr>
          <p:cNvPr id="3" name="Content Placeholder 2"/>
          <p:cNvSpPr>
            <a:spLocks noGrp="1"/>
          </p:cNvSpPr>
          <p:nvPr>
            <p:ph idx="1"/>
          </p:nvPr>
        </p:nvSpPr>
        <p:spPr/>
        <p:txBody>
          <a:bodyPr>
            <a:normAutofit lnSpcReduction="10000"/>
          </a:bodyPr>
          <a:lstStyle/>
          <a:p>
            <a:r>
              <a:rPr lang="en-US" noProof="0" dirty="0" smtClean="0"/>
              <a:t>- »The delirious ambition to « redesign the planet » invokes in J. Harris words the catch phrase of comic book hero Spiderman </a:t>
            </a:r>
          </a:p>
          <a:p>
            <a:r>
              <a:rPr lang="en-US" noProof="0" dirty="0" smtClean="0"/>
              <a:t>« With great power comes great responsibility » </a:t>
            </a:r>
          </a:p>
          <a:p>
            <a:r>
              <a:rPr lang="en-US" noProof="0" dirty="0" smtClean="0"/>
              <a:t>What are the responsibilities ?  Can they limit </a:t>
            </a:r>
            <a:r>
              <a:rPr lang="en-US" noProof="0" dirty="0" err="1" smtClean="0"/>
              <a:t>freedomof</a:t>
            </a:r>
            <a:r>
              <a:rPr lang="en-US" noProof="0" dirty="0" smtClean="0"/>
              <a:t> research? </a:t>
            </a:r>
          </a:p>
          <a:p>
            <a:r>
              <a:rPr lang="en-US" noProof="0" dirty="0" smtClean="0"/>
              <a:t>« Ensure that the genome editing benefits the majority of humanity rather than stuffing the coffers of vast corporations » says Parrington could you argue that converging technologies are not exactly oriented only towards moral enhancement ? </a:t>
            </a:r>
            <a:endParaRPr lang="en-US" noProof="0"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Slide Number Placeholder 4"/>
          <p:cNvSpPr>
            <a:spLocks noGrp="1"/>
          </p:cNvSpPr>
          <p:nvPr>
            <p:ph type="sldNum" sz="quarter" idx="12"/>
          </p:nvPr>
        </p:nvSpPr>
        <p:spPr/>
        <p:txBody>
          <a:bodyPr/>
          <a:lstStyle/>
          <a:p>
            <a:fld id="{84EAA911-1715-0644-98DF-FE0469F12EEB}" type="slidenum">
              <a:rPr lang="fr-FR" smtClean="0"/>
              <a:t>15</a:t>
            </a:fld>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Tree>
    <p:extLst>
      <p:ext uri="{BB962C8B-B14F-4D97-AF65-F5344CB8AC3E}">
        <p14:creationId xmlns:p14="http://schemas.microsoft.com/office/powerpoint/2010/main" val="34251440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Enhancing our bodies through genome editing: biopolitics of utopia</a:t>
            </a:r>
            <a:endParaRPr lang="en-US" noProof="0" dirty="0"/>
          </a:p>
        </p:txBody>
      </p:sp>
      <p:sp>
        <p:nvSpPr>
          <p:cNvPr id="3" name="Content Placeholder 2"/>
          <p:cNvSpPr>
            <a:spLocks noGrp="1"/>
          </p:cNvSpPr>
          <p:nvPr>
            <p:ph idx="1"/>
          </p:nvPr>
        </p:nvSpPr>
        <p:spPr/>
        <p:txBody>
          <a:bodyPr>
            <a:normAutofit fontScale="92500" lnSpcReduction="10000"/>
          </a:bodyPr>
          <a:lstStyle/>
          <a:p>
            <a:r>
              <a:rPr lang="en-US" noProof="0" dirty="0" smtClean="0"/>
              <a:t>-Should there be theoretical or ethical limits to enhancing our bodies through gene editing ? </a:t>
            </a:r>
          </a:p>
          <a:p>
            <a:r>
              <a:rPr lang="en-US" noProof="0" dirty="0" smtClean="0"/>
              <a:t>Aren't we merely  revealing potentials inscribed in Nature rather than altering it ? </a:t>
            </a:r>
          </a:p>
          <a:p>
            <a:r>
              <a:rPr lang="en-US" noProof="0" dirty="0" smtClean="0"/>
              <a:t>-</a:t>
            </a:r>
            <a:r>
              <a:rPr lang="en-US" dirty="0"/>
              <a:t> </a:t>
            </a:r>
            <a:r>
              <a:rPr lang="en-US" dirty="0" smtClean="0"/>
              <a:t>for you </a:t>
            </a:r>
            <a:r>
              <a:rPr lang="en-US" noProof="0" dirty="0" smtClean="0"/>
              <a:t> John Harris  In « </a:t>
            </a:r>
            <a:r>
              <a:rPr lang="en-US" dirty="0"/>
              <a:t>E</a:t>
            </a:r>
            <a:r>
              <a:rPr lang="en-US" noProof="0" dirty="0" err="1" smtClean="0"/>
              <a:t>nhancing</a:t>
            </a:r>
            <a:r>
              <a:rPr lang="en-US" noProof="0" dirty="0" smtClean="0"/>
              <a:t> evolution” there are  no limits since there is no clear  danger.  Your optimism is more rational than irrational fear and is guided by educated hope but this hope of enhancing  self conservation has been expressed earlier in enlightenment  by rationalists such as Diderot or Condorcet. The goal was  to enhance our freedom from our very natural determinisms,  against nature.  The paradox today is that our responsibility </a:t>
            </a:r>
            <a:r>
              <a:rPr lang="en-US" noProof="0" dirty="0" err="1" smtClean="0"/>
              <a:t>extands</a:t>
            </a:r>
            <a:r>
              <a:rPr lang="en-US" noProof="0" dirty="0" smtClean="0"/>
              <a:t> to the preservation of Nature as a global and vulnerable  body …SO? </a:t>
            </a:r>
            <a:endParaRPr lang="en-US" noProof="0"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Slide Number Placeholder 4"/>
          <p:cNvSpPr>
            <a:spLocks noGrp="1"/>
          </p:cNvSpPr>
          <p:nvPr>
            <p:ph type="sldNum" sz="quarter" idx="12"/>
          </p:nvPr>
        </p:nvSpPr>
        <p:spPr/>
        <p:txBody>
          <a:bodyPr/>
          <a:lstStyle/>
          <a:p>
            <a:fld id="{84EAA911-1715-0644-98DF-FE0469F12EEB}" type="slidenum">
              <a:rPr lang="fr-FR" smtClean="0"/>
              <a:t>16</a:t>
            </a:fld>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Tree>
    <p:extLst>
      <p:ext uri="{BB962C8B-B14F-4D97-AF65-F5344CB8AC3E}">
        <p14:creationId xmlns:p14="http://schemas.microsoft.com/office/powerpoint/2010/main" val="4785855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noProof="0" dirty="0" smtClean="0"/>
              <a:t> </a:t>
            </a:r>
            <a:endParaRPr lang="en-US" noProof="0" dirty="0"/>
          </a:p>
        </p:txBody>
      </p:sp>
      <p:sp>
        <p:nvSpPr>
          <p:cNvPr id="3" name="Content Placeholder 2"/>
          <p:cNvSpPr>
            <a:spLocks noGrp="1"/>
          </p:cNvSpPr>
          <p:nvPr>
            <p:ph idx="1"/>
          </p:nvPr>
        </p:nvSpPr>
        <p:spPr/>
        <p:txBody>
          <a:bodyPr>
            <a:normAutofit fontScale="77500" lnSpcReduction="20000"/>
          </a:bodyPr>
          <a:lstStyle/>
          <a:p>
            <a:r>
              <a:rPr lang="en-US" dirty="0"/>
              <a:t/>
            </a:r>
            <a:br>
              <a:rPr lang="en-US" dirty="0"/>
            </a:br>
            <a:r>
              <a:rPr lang="en-US" dirty="0"/>
              <a:t/>
            </a:r>
            <a:br>
              <a:rPr lang="en-US" dirty="0"/>
            </a:br>
            <a:r>
              <a:rPr lang="en-US" dirty="0" smtClean="0"/>
              <a:t> Enhancement is a  </a:t>
            </a:r>
            <a:r>
              <a:rPr lang="en-US" dirty="0"/>
              <a:t>new biopolitics </a:t>
            </a:r>
            <a:r>
              <a:rPr lang="en-US" dirty="0" smtClean="0"/>
              <a:t>raising  </a:t>
            </a:r>
            <a:r>
              <a:rPr lang="en-US" dirty="0"/>
              <a:t>new </a:t>
            </a:r>
            <a:r>
              <a:rPr lang="en-US" dirty="0" smtClean="0"/>
              <a:t> questions: </a:t>
            </a:r>
          </a:p>
          <a:p>
            <a:r>
              <a:rPr lang="en-US" dirty="0" smtClean="0"/>
              <a:t>Has humankind a future ?</a:t>
            </a:r>
          </a:p>
          <a:p>
            <a:r>
              <a:rPr lang="en-US" dirty="0" smtClean="0"/>
              <a:t> if enhancement is a moral duty what and whom are </a:t>
            </a:r>
            <a:r>
              <a:rPr lang="en-US" dirty="0" err="1" smtClean="0"/>
              <a:t>tou</a:t>
            </a:r>
            <a:r>
              <a:rPr lang="en-US" dirty="0" smtClean="0"/>
              <a:t> talking about? </a:t>
            </a:r>
          </a:p>
          <a:p>
            <a:r>
              <a:rPr lang="en-US" dirty="0"/>
              <a:t> </a:t>
            </a:r>
            <a:r>
              <a:rPr lang="en-US" dirty="0" smtClean="0"/>
              <a:t>Should we limit the definition of  enhancements  and explain  why they  can but do not ought to  matter? </a:t>
            </a:r>
          </a:p>
          <a:p>
            <a:r>
              <a:rPr lang="en-US" dirty="0" smtClean="0"/>
              <a:t>Immortality  boring , exiting and again for whom with what consequences for the multitude ? </a:t>
            </a:r>
          </a:p>
          <a:p>
            <a:endParaRPr lang="en-US" dirty="0" smtClean="0"/>
          </a:p>
          <a:p>
            <a:r>
              <a:rPr lang="en-US" dirty="0" smtClean="0"/>
              <a:t>. </a:t>
            </a:r>
            <a:endParaRPr lang="fr-FR"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Slide Number Placeholder 4"/>
          <p:cNvSpPr>
            <a:spLocks noGrp="1"/>
          </p:cNvSpPr>
          <p:nvPr>
            <p:ph type="sldNum" sz="quarter" idx="12"/>
          </p:nvPr>
        </p:nvSpPr>
        <p:spPr/>
        <p:txBody>
          <a:bodyPr/>
          <a:lstStyle/>
          <a:p>
            <a:fld id="{84EAA911-1715-0644-98DF-FE0469F12EEB}" type="slidenum">
              <a:rPr lang="fr-FR" smtClean="0"/>
              <a:t>17</a:t>
            </a:fld>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
        <p:nvSpPr>
          <p:cNvPr id="7" name="TextBox 6"/>
          <p:cNvSpPr txBox="1"/>
          <p:nvPr/>
        </p:nvSpPr>
        <p:spPr>
          <a:xfrm>
            <a:off x="2054087" y="1104348"/>
            <a:ext cx="6121951" cy="369332"/>
          </a:xfrm>
          <a:prstGeom prst="rect">
            <a:avLst/>
          </a:prstGeom>
          <a:noFill/>
        </p:spPr>
        <p:txBody>
          <a:bodyPr wrap="none" rtlCol="0">
            <a:spAutoFit/>
          </a:bodyPr>
          <a:lstStyle/>
          <a:p>
            <a:r>
              <a:rPr lang="en-US" dirty="0" smtClean="0"/>
              <a:t>Bioethics and anticipation of enhancement consequences </a:t>
            </a:r>
            <a:endParaRPr lang="en-US" dirty="0"/>
          </a:p>
        </p:txBody>
      </p:sp>
    </p:spTree>
    <p:extLst>
      <p:ext uri="{BB962C8B-B14F-4D97-AF65-F5344CB8AC3E}">
        <p14:creationId xmlns:p14="http://schemas.microsoft.com/office/powerpoint/2010/main" val="7583882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 Rhetoric of fear and/or hope are useless</a:t>
            </a:r>
            <a:endParaRPr lang="en-US" noProof="0" dirty="0"/>
          </a:p>
        </p:txBody>
      </p:sp>
      <p:sp>
        <p:nvSpPr>
          <p:cNvPr id="3" name="Content Placeholder 2"/>
          <p:cNvSpPr>
            <a:spLocks noGrp="1"/>
          </p:cNvSpPr>
          <p:nvPr>
            <p:ph idx="1"/>
          </p:nvPr>
        </p:nvSpPr>
        <p:spPr/>
        <p:txBody>
          <a:bodyPr>
            <a:normAutofit/>
          </a:bodyPr>
          <a:lstStyle/>
          <a:p>
            <a:endParaRPr lang="en-US" noProof="0" dirty="0" smtClean="0"/>
          </a:p>
          <a:p>
            <a:r>
              <a:rPr lang="en-US" noProof="0" dirty="0" smtClean="0"/>
              <a:t>-Ethics is about « how do you do good « answers Harris </a:t>
            </a:r>
          </a:p>
          <a:p>
            <a:r>
              <a:rPr lang="en-US" noProof="0" dirty="0" smtClean="0"/>
              <a:t>- But How do you define in context what is the best solution or the less evil one in terms of concrete capabilities? </a:t>
            </a:r>
          </a:p>
          <a:p>
            <a:r>
              <a:rPr lang="en-US" noProof="0" dirty="0" smtClean="0"/>
              <a:t>Harris argues  we need to give reasons  about the cogency of the fears </a:t>
            </a:r>
          </a:p>
          <a:p>
            <a:r>
              <a:rPr lang="en-US" noProof="0" dirty="0" smtClean="0"/>
              <a:t>.  I would ad and the democratization of hope …or concrete utopia </a:t>
            </a:r>
            <a:endParaRPr lang="en-US" noProof="0"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Slide Number Placeholder 4"/>
          <p:cNvSpPr>
            <a:spLocks noGrp="1"/>
          </p:cNvSpPr>
          <p:nvPr>
            <p:ph type="sldNum" sz="quarter" idx="12"/>
          </p:nvPr>
        </p:nvSpPr>
        <p:spPr/>
        <p:txBody>
          <a:bodyPr/>
          <a:lstStyle/>
          <a:p>
            <a:fld id="{84EAA911-1715-0644-98DF-FE0469F12EEB}" type="slidenum">
              <a:rPr lang="fr-FR" smtClean="0"/>
              <a:t>18</a:t>
            </a:fld>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Tree>
    <p:extLst>
      <p:ext uri="{BB962C8B-B14F-4D97-AF65-F5344CB8AC3E}">
        <p14:creationId xmlns:p14="http://schemas.microsoft.com/office/powerpoint/2010/main" val="30012804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noProof="0" dirty="0" smtClean="0"/>
              <a:t>Utopia and biopolitics </a:t>
            </a:r>
            <a:endParaRPr lang="en-US" noProof="0" dirty="0"/>
          </a:p>
        </p:txBody>
      </p:sp>
      <p:sp>
        <p:nvSpPr>
          <p:cNvPr id="3" name="Content Placeholder 2"/>
          <p:cNvSpPr>
            <a:spLocks noGrp="1"/>
          </p:cNvSpPr>
          <p:nvPr>
            <p:ph idx="1"/>
          </p:nvPr>
        </p:nvSpPr>
        <p:spPr/>
        <p:txBody>
          <a:bodyPr>
            <a:normAutofit fontScale="92500" lnSpcReduction="10000"/>
          </a:bodyPr>
          <a:lstStyle/>
          <a:p>
            <a:r>
              <a:rPr lang="en-US" noProof="0" dirty="0" smtClean="0"/>
              <a:t/>
            </a:r>
            <a:br>
              <a:rPr lang="en-US" noProof="0" dirty="0" smtClean="0"/>
            </a:br>
            <a:r>
              <a:rPr lang="en-US" noProof="0" dirty="0" smtClean="0"/>
              <a:t> The study of utopia, either as a political or social project encounters a problem: </a:t>
            </a:r>
            <a:br>
              <a:rPr lang="en-US" noProof="0" dirty="0" smtClean="0"/>
            </a:br>
            <a:r>
              <a:rPr lang="en-US" noProof="0" dirty="0" smtClean="0"/>
              <a:t>radical hope of utopia </a:t>
            </a:r>
            <a:br>
              <a:rPr lang="en-US" noProof="0" dirty="0" smtClean="0"/>
            </a:br>
            <a:r>
              <a:rPr lang="en-US" noProof="0" dirty="0" smtClean="0"/>
              <a:t>-militant pessimism of dystopia</a:t>
            </a:r>
            <a:br>
              <a:rPr lang="en-US" noProof="0" dirty="0" smtClean="0"/>
            </a:br>
            <a:r>
              <a:rPr lang="en-US" noProof="0" dirty="0" smtClean="0"/>
              <a:t/>
            </a:r>
            <a:br>
              <a:rPr lang="en-US" noProof="0" dirty="0" smtClean="0"/>
            </a:br>
            <a:r>
              <a:rPr lang="en-US" noProof="0" dirty="0" smtClean="0"/>
              <a:t> Those two tendencies are present in bioethics discourse but offer no epistemology of  rational consensus. Neither are innocent forms of biopolitics.  The consequences for  genetics of enhancement is that hope is insufficient to convince regulating bodies of the pertinence of the rationality of enhancement . </a:t>
            </a:r>
          </a:p>
          <a:p>
            <a:r>
              <a:rPr lang="en-US" noProof="0" dirty="0" smtClean="0"/>
              <a:t>-</a:t>
            </a:r>
            <a:endParaRPr lang="en-US" noProof="0"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Slide Number Placeholder 4"/>
          <p:cNvSpPr>
            <a:spLocks noGrp="1"/>
          </p:cNvSpPr>
          <p:nvPr>
            <p:ph type="sldNum" sz="quarter" idx="12"/>
          </p:nvPr>
        </p:nvSpPr>
        <p:spPr/>
        <p:txBody>
          <a:bodyPr/>
          <a:lstStyle/>
          <a:p>
            <a:fld id="{84EAA911-1715-0644-98DF-FE0469F12EEB}" type="slidenum">
              <a:rPr lang="fr-FR" smtClean="0"/>
              <a:t>19</a:t>
            </a:fld>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Tree>
    <p:extLst>
      <p:ext uri="{BB962C8B-B14F-4D97-AF65-F5344CB8AC3E}">
        <p14:creationId xmlns:p14="http://schemas.microsoft.com/office/powerpoint/2010/main" val="832198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Paradox of utopia , dystopia and </a:t>
            </a:r>
            <a:br>
              <a:rPr lang="en-US" dirty="0" smtClean="0"/>
            </a:br>
            <a:r>
              <a:rPr lang="en-US" dirty="0" err="1" smtClean="0"/>
              <a:t>protopia</a:t>
            </a:r>
            <a:r>
              <a:rPr lang="en-US" dirty="0" smtClean="0"/>
              <a:t> </a:t>
            </a:r>
            <a:endParaRPr lang="en-US" dirty="0"/>
          </a:p>
        </p:txBody>
      </p:sp>
      <p:sp>
        <p:nvSpPr>
          <p:cNvPr id="3" name="Content Placeholder 2"/>
          <p:cNvSpPr>
            <a:spLocks noGrp="1"/>
          </p:cNvSpPr>
          <p:nvPr>
            <p:ph idx="1"/>
          </p:nvPr>
        </p:nvSpPr>
        <p:spPr/>
        <p:txBody>
          <a:bodyPr>
            <a:normAutofit/>
          </a:bodyPr>
          <a:lstStyle/>
          <a:p>
            <a:r>
              <a:rPr lang="en-US" dirty="0" smtClean="0"/>
              <a:t>Utopia anticipatory theory aiming at human perfectibility and enhancement </a:t>
            </a:r>
          </a:p>
          <a:p>
            <a:r>
              <a:rPr lang="en-US" dirty="0" smtClean="0"/>
              <a:t>Dystopia : failure of  of human capabilities to enhance themselves …or the dark side of the force </a:t>
            </a:r>
            <a:r>
              <a:rPr lang="is-IS" dirty="0" smtClean="0"/>
              <a:t>…. </a:t>
            </a:r>
            <a:endParaRPr lang="en-US" dirty="0" smtClean="0"/>
          </a:p>
          <a:p>
            <a:r>
              <a:rPr lang="en-US" dirty="0" err="1" smtClean="0"/>
              <a:t>Protopia</a:t>
            </a:r>
            <a:r>
              <a:rPr lang="en-US" dirty="0" smtClean="0"/>
              <a:t> is a Process towards a concrete utopia taking seriously bodily determinism and the tension between nature , history and technology  your ideal or hope could be defined as </a:t>
            </a:r>
            <a:r>
              <a:rPr lang="en-US" dirty="0" err="1" smtClean="0"/>
              <a:t>protopia</a:t>
            </a:r>
            <a:endParaRPr lang="en-US" dirty="0" smtClean="0"/>
          </a:p>
          <a:p>
            <a:r>
              <a:rPr lang="en-US" dirty="0" smtClean="0"/>
              <a:t>Have We replaced historical process and human </a:t>
            </a:r>
            <a:r>
              <a:rPr lang="en-US" dirty="0" err="1" smtClean="0"/>
              <a:t>agentivity</a:t>
            </a:r>
            <a:r>
              <a:rPr lang="en-US" dirty="0" smtClean="0"/>
              <a:t> </a:t>
            </a:r>
            <a:r>
              <a:rPr lang="en-US" dirty="0" smtClean="0"/>
              <a:t>by enhancement </a:t>
            </a:r>
            <a:r>
              <a:rPr lang="en-US" dirty="0" smtClean="0"/>
              <a:t>technology? </a:t>
            </a:r>
            <a:endParaRPr lang="en-US"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Footer Placeholder 4"/>
          <p:cNvSpPr>
            <a:spLocks noGrp="1"/>
          </p:cNvSpPr>
          <p:nvPr>
            <p:ph type="ftr" sz="quarter" idx="11"/>
          </p:nvPr>
        </p:nvSpPr>
        <p:spPr/>
        <p:txBody>
          <a:bodyPr/>
          <a:lstStyle/>
          <a:p>
            <a:r>
              <a:rPr lang="fr-FR" smtClean="0"/>
              <a:t>Prof Mylène Botbol-Baum, Helesi </a:t>
            </a:r>
            <a:endParaRPr lang="fr-FR" dirty="0"/>
          </a:p>
        </p:txBody>
      </p:sp>
      <p:sp>
        <p:nvSpPr>
          <p:cNvPr id="6" name="Slide Number Placeholder 5"/>
          <p:cNvSpPr>
            <a:spLocks noGrp="1"/>
          </p:cNvSpPr>
          <p:nvPr>
            <p:ph type="sldNum" sz="quarter" idx="12"/>
          </p:nvPr>
        </p:nvSpPr>
        <p:spPr/>
        <p:txBody>
          <a:bodyPr/>
          <a:lstStyle/>
          <a:p>
            <a:fld id="{84EAA911-1715-0644-98DF-FE0469F12EEB}" type="slidenum">
              <a:rPr lang="fr-FR" smtClean="0"/>
              <a:t>2</a:t>
            </a:fld>
            <a:endParaRPr lang="fr-FR" dirty="0"/>
          </a:p>
        </p:txBody>
      </p:sp>
    </p:spTree>
    <p:extLst>
      <p:ext uri="{BB962C8B-B14F-4D97-AF65-F5344CB8AC3E}">
        <p14:creationId xmlns:p14="http://schemas.microsoft.com/office/powerpoint/2010/main" val="6407974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Subjectivities and emancipation </a:t>
            </a:r>
            <a:endParaRPr lang="en-US" noProof="0" dirty="0"/>
          </a:p>
        </p:txBody>
      </p:sp>
      <p:sp>
        <p:nvSpPr>
          <p:cNvPr id="3" name="Content Placeholder 2"/>
          <p:cNvSpPr>
            <a:spLocks noGrp="1"/>
          </p:cNvSpPr>
          <p:nvPr>
            <p:ph idx="1"/>
          </p:nvPr>
        </p:nvSpPr>
        <p:spPr/>
        <p:txBody>
          <a:bodyPr/>
          <a:lstStyle/>
          <a:p>
            <a:r>
              <a:rPr lang="en-US" noProof="0" dirty="0" smtClean="0"/>
              <a:t>- conflicting view of emancipation </a:t>
            </a:r>
          </a:p>
          <a:p>
            <a:r>
              <a:rPr lang="en-US" noProof="0" dirty="0" smtClean="0"/>
              <a:t>-false perception of what is natural associated with a fixist view  of our genome </a:t>
            </a:r>
          </a:p>
          <a:p>
            <a:r>
              <a:rPr lang="en-US" noProof="0" dirty="0" smtClean="0"/>
              <a:t>Or with a radical view of evolution as not being a natural promise but a human responsibility to improve his condition. </a:t>
            </a:r>
          </a:p>
          <a:p>
            <a:r>
              <a:rPr lang="en-US" noProof="0" dirty="0" smtClean="0"/>
              <a:t>It leads to conflicting view of the limits of enhancement as a way to do good to one self,  or to one’s species across generations , which is a very different issue. </a:t>
            </a:r>
            <a:endParaRPr lang="en-US" noProof="0"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Slide Number Placeholder 4"/>
          <p:cNvSpPr>
            <a:spLocks noGrp="1"/>
          </p:cNvSpPr>
          <p:nvPr>
            <p:ph type="sldNum" sz="quarter" idx="12"/>
          </p:nvPr>
        </p:nvSpPr>
        <p:spPr/>
        <p:txBody>
          <a:bodyPr/>
          <a:lstStyle/>
          <a:p>
            <a:fld id="{84EAA911-1715-0644-98DF-FE0469F12EEB}" type="slidenum">
              <a:rPr lang="fr-FR" smtClean="0"/>
              <a:t>20</a:t>
            </a:fld>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Tree>
    <p:extLst>
      <p:ext uri="{BB962C8B-B14F-4D97-AF65-F5344CB8AC3E}">
        <p14:creationId xmlns:p14="http://schemas.microsoft.com/office/powerpoint/2010/main" val="34995351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From ideal to nightmare and back </a:t>
            </a:r>
            <a:endParaRPr lang="en-US" noProof="0" dirty="0"/>
          </a:p>
        </p:txBody>
      </p:sp>
      <p:sp>
        <p:nvSpPr>
          <p:cNvPr id="3" name="Content Placeholder 2"/>
          <p:cNvSpPr>
            <a:spLocks noGrp="1"/>
          </p:cNvSpPr>
          <p:nvPr>
            <p:ph idx="1"/>
          </p:nvPr>
        </p:nvSpPr>
        <p:spPr/>
        <p:txBody>
          <a:bodyPr>
            <a:normAutofit/>
          </a:bodyPr>
          <a:lstStyle/>
          <a:p>
            <a:r>
              <a:rPr lang="en-US" noProof="0" dirty="0" smtClean="0"/>
              <a:t>The dream of the ideal place became the nightmare of an undesired reality </a:t>
            </a:r>
          </a:p>
          <a:p>
            <a:r>
              <a:rPr lang="en-US" noProof="0" dirty="0" smtClean="0"/>
              <a:t>(Orwell  1984 in 1949, Huxley Brave new world (1932)) </a:t>
            </a:r>
          </a:p>
          <a:p>
            <a:r>
              <a:rPr lang="en-US" noProof="0" dirty="0" smtClean="0"/>
              <a:t>-Eutopia of Plato and Thomas Moore desire to build a better society and defining good in a universal way… against capitalism or scientificism for Huxley. </a:t>
            </a:r>
          </a:p>
          <a:p>
            <a:r>
              <a:rPr lang="en-US" noProof="0" dirty="0" smtClean="0"/>
              <a:t>What’ is new about genome editing and Crispr 9?</a:t>
            </a:r>
          </a:p>
          <a:p>
            <a:r>
              <a:rPr lang="en-US" dirty="0" smtClean="0"/>
              <a:t>Is the realization of dreams the problem or the solution? </a:t>
            </a:r>
            <a:r>
              <a:rPr lang="en-US" noProof="0" dirty="0" smtClean="0"/>
              <a:t> </a:t>
            </a:r>
          </a:p>
          <a:p>
            <a:endParaRPr lang="en-US" noProof="0"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Slide Number Placeholder 4"/>
          <p:cNvSpPr>
            <a:spLocks noGrp="1"/>
          </p:cNvSpPr>
          <p:nvPr>
            <p:ph type="sldNum" sz="quarter" idx="12"/>
          </p:nvPr>
        </p:nvSpPr>
        <p:spPr/>
        <p:txBody>
          <a:bodyPr/>
          <a:lstStyle/>
          <a:p>
            <a:fld id="{84EAA911-1715-0644-98DF-FE0469F12EEB}" type="slidenum">
              <a:rPr lang="fr-FR" smtClean="0"/>
              <a:t>21</a:t>
            </a:fld>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Tree>
    <p:extLst>
      <p:ext uri="{BB962C8B-B14F-4D97-AF65-F5344CB8AC3E}">
        <p14:creationId xmlns:p14="http://schemas.microsoft.com/office/powerpoint/2010/main" val="2981461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 </a:t>
            </a:r>
            <a:r>
              <a:rPr lang="en-US" sz="2800" noProof="0" dirty="0" smtClean="0"/>
              <a:t>Reasonable notion of enhancement :a duty ? ( J. Harris</a:t>
            </a:r>
            <a:r>
              <a:rPr lang="en-US" noProof="0" dirty="0" smtClean="0"/>
              <a:t>) </a:t>
            </a:r>
            <a:endParaRPr lang="en-US" noProof="0" dirty="0"/>
          </a:p>
        </p:txBody>
      </p:sp>
      <p:sp>
        <p:nvSpPr>
          <p:cNvPr id="3" name="Content Placeholder 2"/>
          <p:cNvSpPr>
            <a:spLocks noGrp="1"/>
          </p:cNvSpPr>
          <p:nvPr>
            <p:ph idx="1"/>
          </p:nvPr>
        </p:nvSpPr>
        <p:spPr/>
        <p:txBody>
          <a:bodyPr/>
          <a:lstStyle/>
          <a:p>
            <a:r>
              <a:rPr lang="en-US" noProof="0" dirty="0" smtClean="0"/>
              <a:t>Attention must be drawn to the philosophical question that opposes the dynamic and plasticity of any living organism to the inadequacy of a human nature founded on mere biological determinism. </a:t>
            </a:r>
          </a:p>
          <a:p>
            <a:r>
              <a:rPr lang="en-US" noProof="0" dirty="0" smtClean="0"/>
              <a:t>It is nonetheless important to raise awareness about the distinction between care and treatment of human diseases, and a utopian notion of biological enhancement, that could become a dystopia if it is not regulated since the technic is cheap and will be easily available. </a:t>
            </a:r>
            <a:endParaRPr lang="en-US" noProof="0"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Slide Number Placeholder 4"/>
          <p:cNvSpPr>
            <a:spLocks noGrp="1"/>
          </p:cNvSpPr>
          <p:nvPr>
            <p:ph type="sldNum" sz="quarter" idx="12"/>
          </p:nvPr>
        </p:nvSpPr>
        <p:spPr/>
        <p:txBody>
          <a:bodyPr/>
          <a:lstStyle/>
          <a:p>
            <a:fld id="{84EAA911-1715-0644-98DF-FE0469F12EEB}" type="slidenum">
              <a:rPr lang="fr-FR" smtClean="0"/>
              <a:t>22</a:t>
            </a:fld>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Tree>
    <p:extLst>
      <p:ext uri="{BB962C8B-B14F-4D97-AF65-F5344CB8AC3E}">
        <p14:creationId xmlns:p14="http://schemas.microsoft.com/office/powerpoint/2010/main" val="2759988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 Some Remaining ethical issues </a:t>
            </a:r>
            <a:r>
              <a:rPr lang="en-US" dirty="0" smtClean="0"/>
              <a:t>before we become </a:t>
            </a:r>
            <a:r>
              <a:rPr lang="en-US" dirty="0" err="1" smtClean="0"/>
              <a:t>posthumans</a:t>
            </a:r>
            <a:r>
              <a:rPr lang="en-US" dirty="0" smtClean="0"/>
              <a:t>…</a:t>
            </a:r>
            <a:endParaRPr lang="en-US" noProof="0" dirty="0"/>
          </a:p>
        </p:txBody>
      </p:sp>
      <p:sp>
        <p:nvSpPr>
          <p:cNvPr id="3" name="Content Placeholder 2"/>
          <p:cNvSpPr>
            <a:spLocks noGrp="1"/>
          </p:cNvSpPr>
          <p:nvPr>
            <p:ph idx="1"/>
          </p:nvPr>
        </p:nvSpPr>
        <p:spPr/>
        <p:txBody>
          <a:bodyPr>
            <a:normAutofit fontScale="77500" lnSpcReduction="20000"/>
          </a:bodyPr>
          <a:lstStyle/>
          <a:p>
            <a:pPr marL="0" indent="0">
              <a:buNone/>
            </a:pPr>
            <a:r>
              <a:rPr lang="en-US" noProof="0" dirty="0" smtClean="0"/>
              <a:t> </a:t>
            </a:r>
          </a:p>
          <a:p>
            <a:r>
              <a:rPr lang="en-US" dirty="0"/>
              <a:t> </a:t>
            </a:r>
            <a:r>
              <a:rPr lang="en-US" dirty="0" smtClean="0"/>
              <a:t>Can</a:t>
            </a:r>
            <a:r>
              <a:rPr lang="en-US" noProof="0" dirty="0" smtClean="0"/>
              <a:t> we argue with liberal eugenists that it is a duty to enhance evolution ? </a:t>
            </a:r>
          </a:p>
          <a:p>
            <a:r>
              <a:rPr lang="en-US" noProof="0" dirty="0" smtClean="0"/>
              <a:t>  If I am against the precautionary principle a priori I would defend a measure of precaution and argue for a non perfectionist  enhancement  that would maintain plural choice for future generations?  The thought experiment liberates us from </a:t>
            </a:r>
            <a:r>
              <a:rPr lang="en-US" noProof="0" dirty="0" err="1" smtClean="0"/>
              <a:t>doxa</a:t>
            </a:r>
            <a:r>
              <a:rPr lang="en-US" noProof="0" dirty="0" smtClean="0"/>
              <a:t> , but is it rational here and now? </a:t>
            </a:r>
          </a:p>
          <a:p>
            <a:r>
              <a:rPr lang="en-US" noProof="0" dirty="0" smtClean="0"/>
              <a:t>My main interrogation is about the link between what is called synthetic biology and big data that tend to reduce our capacity of choice to nothing by enhancing our </a:t>
            </a:r>
            <a:r>
              <a:rPr lang="en-US" noProof="0" dirty="0" err="1" smtClean="0"/>
              <a:t>disembodiement</a:t>
            </a:r>
            <a:r>
              <a:rPr lang="en-US" noProof="0" dirty="0" smtClean="0"/>
              <a:t> .  Our bodies are also the tools of our emancipation and agency so… </a:t>
            </a:r>
          </a:p>
          <a:p>
            <a:r>
              <a:rPr lang="en-US" dirty="0" smtClean="0"/>
              <a:t>What is the main difference you make between post humanism and transhumanism that you refuse ?  It </a:t>
            </a:r>
            <a:r>
              <a:rPr lang="en-US" dirty="0" err="1" smtClean="0"/>
              <a:t>it</a:t>
            </a:r>
            <a:r>
              <a:rPr lang="en-US" dirty="0" smtClean="0"/>
              <a:t> mainly a question of adequate reasoning dear John? </a:t>
            </a:r>
          </a:p>
          <a:p>
            <a:endParaRPr lang="en-US" noProof="0" dirty="0"/>
          </a:p>
        </p:txBody>
      </p:sp>
      <p:sp>
        <p:nvSpPr>
          <p:cNvPr id="4" name="Date Placeholder 3"/>
          <p:cNvSpPr>
            <a:spLocks noGrp="1"/>
          </p:cNvSpPr>
          <p:nvPr>
            <p:ph type="dt" sz="half" idx="10"/>
          </p:nvPr>
        </p:nvSpPr>
        <p:spPr/>
        <p:txBody>
          <a:bodyPr/>
          <a:lstStyle/>
          <a:p>
            <a:r>
              <a:rPr lang="fr-FR" smtClean="0"/>
              <a:t>29 sep 2016</a:t>
            </a:r>
            <a:endParaRPr lang="en-US" dirty="0"/>
          </a:p>
        </p:txBody>
      </p:sp>
      <p:sp>
        <p:nvSpPr>
          <p:cNvPr id="5" name="Slide Number Placeholder 4"/>
          <p:cNvSpPr>
            <a:spLocks noGrp="1"/>
          </p:cNvSpPr>
          <p:nvPr>
            <p:ph type="sldNum" sz="quarter" idx="12"/>
          </p:nvPr>
        </p:nvSpPr>
        <p:spPr/>
        <p:txBody>
          <a:bodyPr/>
          <a:lstStyle/>
          <a:p>
            <a:fld id="{84EAA911-1715-0644-98DF-FE0469F12EEB}" type="slidenum">
              <a:rPr lang="en-US" smtClean="0"/>
              <a:t>23</a:t>
            </a:fld>
            <a:endParaRPr lang="en-US" dirty="0"/>
          </a:p>
        </p:txBody>
      </p:sp>
      <p:sp>
        <p:nvSpPr>
          <p:cNvPr id="6" name="Footer Placeholder 5"/>
          <p:cNvSpPr>
            <a:spLocks noGrp="1"/>
          </p:cNvSpPr>
          <p:nvPr>
            <p:ph type="ftr" sz="quarter" idx="11"/>
          </p:nvPr>
        </p:nvSpPr>
        <p:spPr/>
        <p:txBody>
          <a:bodyPr/>
          <a:lstStyle/>
          <a:p>
            <a:r>
              <a:rPr lang="en-US" dirty="0" smtClean="0"/>
              <a:t>Prof Mylène Botbol-Baum, Helesi </a:t>
            </a:r>
            <a:endParaRPr lang="en-US" dirty="0"/>
          </a:p>
        </p:txBody>
      </p:sp>
    </p:spTree>
    <p:extLst>
      <p:ext uri="{BB962C8B-B14F-4D97-AF65-F5344CB8AC3E}">
        <p14:creationId xmlns:p14="http://schemas.microsoft.com/office/powerpoint/2010/main" val="957208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Crispr 9 </a:t>
            </a:r>
            <a:endParaRPr lang="en-US" noProof="0" dirty="0"/>
          </a:p>
        </p:txBody>
      </p:sp>
      <p:sp>
        <p:nvSpPr>
          <p:cNvPr id="3" name="Content Placeholder 2"/>
          <p:cNvSpPr>
            <a:spLocks noGrp="1"/>
          </p:cNvSpPr>
          <p:nvPr>
            <p:ph idx="1"/>
          </p:nvPr>
        </p:nvSpPr>
        <p:spPr/>
        <p:txBody>
          <a:bodyPr>
            <a:normAutofit fontScale="85000" lnSpcReduction="20000"/>
          </a:bodyPr>
          <a:lstStyle/>
          <a:p>
            <a:r>
              <a:rPr lang="en-US" noProof="0" dirty="0" smtClean="0"/>
              <a:t>Presents us with a promise and a predicament </a:t>
            </a:r>
          </a:p>
          <a:p>
            <a:r>
              <a:rPr lang="en-US" noProof="0" dirty="0" smtClean="0"/>
              <a:t>« To enhance our evolution » in J. Harris terms </a:t>
            </a:r>
          </a:p>
          <a:p>
            <a:endParaRPr lang="en-US" noProof="0" dirty="0" smtClean="0"/>
          </a:p>
          <a:p>
            <a:r>
              <a:rPr lang="en-US" noProof="0" dirty="0" smtClean="0"/>
              <a:t>We still have to elaborate a biopolitics that would tell us beyond the « yuck effect « that generally is produced by novelty or alterity </a:t>
            </a:r>
          </a:p>
          <a:p>
            <a:r>
              <a:rPr lang="en-US" noProof="0" dirty="0" smtClean="0"/>
              <a:t>-What is wrong with reengineering our Nature ? </a:t>
            </a:r>
          </a:p>
          <a:p>
            <a:r>
              <a:rPr lang="en-US" noProof="0" dirty="0" smtClean="0"/>
              <a:t>Is our conservative idea of Human nature the problem? (Habermas) </a:t>
            </a:r>
          </a:p>
          <a:p>
            <a:r>
              <a:rPr lang="en-US" noProof="0" dirty="0" smtClean="0"/>
              <a:t>Should we elaborate a more plastic notion of Nature that would not hurt our fixist vision of human dignity? </a:t>
            </a:r>
            <a:endParaRPr lang="en-US" noProof="0"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Footer Placeholder 4"/>
          <p:cNvSpPr>
            <a:spLocks noGrp="1"/>
          </p:cNvSpPr>
          <p:nvPr>
            <p:ph type="ftr" sz="quarter" idx="11"/>
          </p:nvPr>
        </p:nvSpPr>
        <p:spPr/>
        <p:txBody>
          <a:bodyPr/>
          <a:lstStyle/>
          <a:p>
            <a:r>
              <a:rPr lang="fr-FR" dirty="0" smtClean="0"/>
              <a:t>Prof Mylène Botbol-Baum, Helesi </a:t>
            </a:r>
            <a:endParaRPr lang="fr-FR" dirty="0"/>
          </a:p>
        </p:txBody>
      </p:sp>
      <p:sp>
        <p:nvSpPr>
          <p:cNvPr id="6" name="Slide Number Placeholder 5"/>
          <p:cNvSpPr>
            <a:spLocks noGrp="1"/>
          </p:cNvSpPr>
          <p:nvPr>
            <p:ph type="sldNum" sz="quarter" idx="12"/>
          </p:nvPr>
        </p:nvSpPr>
        <p:spPr/>
        <p:txBody>
          <a:bodyPr/>
          <a:lstStyle/>
          <a:p>
            <a:fld id="{84EAA911-1715-0644-98DF-FE0469F12EEB}" type="slidenum">
              <a:rPr lang="fr-FR" smtClean="0"/>
              <a:t>3</a:t>
            </a:fld>
            <a:endParaRPr lang="fr-FR" dirty="0"/>
          </a:p>
        </p:txBody>
      </p:sp>
    </p:spTree>
    <p:extLst>
      <p:ext uri="{BB962C8B-B14F-4D97-AF65-F5344CB8AC3E}">
        <p14:creationId xmlns:p14="http://schemas.microsoft.com/office/powerpoint/2010/main" val="1583826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Homologous recombination</a:t>
            </a:r>
            <a:br>
              <a:rPr lang="en-US" noProof="0" dirty="0" smtClean="0"/>
            </a:br>
            <a:r>
              <a:rPr lang="en-US" noProof="0" dirty="0" smtClean="0"/>
              <a:t> and Crispr 9</a:t>
            </a:r>
            <a:endParaRPr lang="en-US" noProof="0" dirty="0"/>
          </a:p>
        </p:txBody>
      </p:sp>
      <p:sp>
        <p:nvSpPr>
          <p:cNvPr id="3" name="Content Placeholder 2"/>
          <p:cNvSpPr>
            <a:spLocks noGrp="1"/>
          </p:cNvSpPr>
          <p:nvPr>
            <p:ph idx="1"/>
          </p:nvPr>
        </p:nvSpPr>
        <p:spPr/>
        <p:txBody>
          <a:bodyPr>
            <a:normAutofit/>
          </a:bodyPr>
          <a:lstStyle/>
          <a:p>
            <a:r>
              <a:rPr lang="en-US" noProof="0" dirty="0" smtClean="0"/>
              <a:t>-Recent advances to edit the genome Using Crispr cas 9 are undoubtedly a technical « revolution » with huge consequences, and thus potential conflict of interest and representations of anthropological  risks and benefice of the technic for our  representation of ourselves as overcoming the destiny of  determinate  finite and vulnerable beings . </a:t>
            </a:r>
          </a:p>
          <a:p>
            <a:r>
              <a:rPr lang="en-US" dirty="0" smtClean="0"/>
              <a:t>How serious is that  in terms of our real knowledge of consequences allowing to go from clinical research to treatment?   Is it mainly a rational hope? </a:t>
            </a:r>
            <a:endParaRPr lang="en-US" noProof="0" dirty="0" smtClean="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Slide Number Placeholder 4"/>
          <p:cNvSpPr>
            <a:spLocks noGrp="1"/>
          </p:cNvSpPr>
          <p:nvPr>
            <p:ph type="sldNum" sz="quarter" idx="12"/>
          </p:nvPr>
        </p:nvSpPr>
        <p:spPr/>
        <p:txBody>
          <a:bodyPr/>
          <a:lstStyle/>
          <a:p>
            <a:fld id="{84EAA911-1715-0644-98DF-FE0469F12EEB}" type="slidenum">
              <a:rPr lang="fr-FR" smtClean="0"/>
              <a:t>4</a:t>
            </a:fld>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Tree>
    <p:extLst>
      <p:ext uri="{BB962C8B-B14F-4D97-AF65-F5344CB8AC3E}">
        <p14:creationId xmlns:p14="http://schemas.microsoft.com/office/powerpoint/2010/main" val="4056975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Efficient mutation </a:t>
            </a:r>
            <a:endParaRPr lang="en-US" dirty="0"/>
          </a:p>
        </p:txBody>
      </p:sp>
      <p:sp>
        <p:nvSpPr>
          <p:cNvPr id="3" name="Content Placeholder 2"/>
          <p:cNvSpPr>
            <a:spLocks noGrp="1"/>
          </p:cNvSpPr>
          <p:nvPr>
            <p:ph idx="1"/>
          </p:nvPr>
        </p:nvSpPr>
        <p:spPr/>
        <p:txBody>
          <a:bodyPr/>
          <a:lstStyle/>
          <a:p>
            <a:r>
              <a:rPr lang="en-US" dirty="0" smtClean="0"/>
              <a:t>“It enables efficient mutation , repair and tagging of endogenous </a:t>
            </a:r>
            <a:r>
              <a:rPr lang="en-US" dirty="0" err="1" smtClean="0"/>
              <a:t>locin</a:t>
            </a:r>
            <a:r>
              <a:rPr lang="en-US" dirty="0" smtClean="0"/>
              <a:t> a rapid and predictable manner” </a:t>
            </a:r>
          </a:p>
          <a:p>
            <a:endParaRPr lang="en-US" dirty="0"/>
          </a:p>
          <a:p>
            <a:r>
              <a:rPr lang="en-US" dirty="0" smtClean="0"/>
              <a:t>Efficiency, </a:t>
            </a:r>
            <a:r>
              <a:rPr lang="en-US" dirty="0" err="1" smtClean="0"/>
              <a:t>predictibility</a:t>
            </a:r>
            <a:r>
              <a:rPr lang="en-US" dirty="0" smtClean="0"/>
              <a:t> of mutation is not a utopia but a concrete possibility  to </a:t>
            </a:r>
            <a:r>
              <a:rPr lang="en-US" dirty="0" err="1" smtClean="0"/>
              <a:t>adress</a:t>
            </a:r>
            <a:r>
              <a:rPr lang="en-US" dirty="0" smtClean="0"/>
              <a:t> disease and aging of cells due to genome inadequate  mutations ? </a:t>
            </a:r>
          </a:p>
          <a:p>
            <a:r>
              <a:rPr lang="en-US" dirty="0" smtClean="0"/>
              <a:t>Why and on what ground  should we refuse the use of such an efficient tool to enhance the functioning of our body that conditions our moral enhancement? </a:t>
            </a:r>
            <a:endParaRPr lang="en-US"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Footer Placeholder 4"/>
          <p:cNvSpPr>
            <a:spLocks noGrp="1"/>
          </p:cNvSpPr>
          <p:nvPr>
            <p:ph type="ftr" sz="quarter" idx="11"/>
          </p:nvPr>
        </p:nvSpPr>
        <p:spPr/>
        <p:txBody>
          <a:bodyPr/>
          <a:lstStyle/>
          <a:p>
            <a:r>
              <a:rPr lang="fr-FR" smtClean="0"/>
              <a:t>Prof Mylène Botbol-Baum, Helesi </a:t>
            </a:r>
            <a:endParaRPr lang="fr-FR" dirty="0"/>
          </a:p>
        </p:txBody>
      </p:sp>
      <p:sp>
        <p:nvSpPr>
          <p:cNvPr id="6" name="Slide Number Placeholder 5"/>
          <p:cNvSpPr>
            <a:spLocks noGrp="1"/>
          </p:cNvSpPr>
          <p:nvPr>
            <p:ph type="sldNum" sz="quarter" idx="12"/>
          </p:nvPr>
        </p:nvSpPr>
        <p:spPr/>
        <p:txBody>
          <a:bodyPr/>
          <a:lstStyle/>
          <a:p>
            <a:fld id="{84EAA911-1715-0644-98DF-FE0469F12EEB}" type="slidenum">
              <a:rPr lang="fr-FR" smtClean="0"/>
              <a:t>5</a:t>
            </a:fld>
            <a:endParaRPr lang="fr-FR" dirty="0"/>
          </a:p>
        </p:txBody>
      </p:sp>
    </p:spTree>
    <p:extLst>
      <p:ext uri="{BB962C8B-B14F-4D97-AF65-F5344CB8AC3E}">
        <p14:creationId xmlns:p14="http://schemas.microsoft.com/office/powerpoint/2010/main" val="4167334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smtClean="0"/>
              <a:t>The ethical issues around “new scissors” </a:t>
            </a:r>
            <a:endParaRPr lang="en-US" noProof="0" dirty="0"/>
          </a:p>
        </p:txBody>
      </p:sp>
      <p:sp>
        <p:nvSpPr>
          <p:cNvPr id="3" name="Content Placeholder 2"/>
          <p:cNvSpPr>
            <a:spLocks noGrp="1"/>
          </p:cNvSpPr>
          <p:nvPr>
            <p:ph idx="1"/>
          </p:nvPr>
        </p:nvSpPr>
        <p:spPr/>
        <p:txBody>
          <a:bodyPr>
            <a:normAutofit lnSpcReduction="10000"/>
          </a:bodyPr>
          <a:lstStyle/>
          <a:p>
            <a:pPr marL="0" indent="0">
              <a:buNone/>
            </a:pPr>
            <a:r>
              <a:rPr lang="en-US" noProof="0" dirty="0" smtClean="0"/>
              <a:t>The expression human enhancement refers to actual or potential actions that aim at increasing the possibilities of the human body and as a consequence « alter human nature » </a:t>
            </a:r>
          </a:p>
          <a:p>
            <a:pPr marL="0" indent="0">
              <a:buNone/>
            </a:pPr>
            <a:r>
              <a:rPr lang="en-US" dirty="0" smtClean="0"/>
              <a:t>Nature is a concept </a:t>
            </a:r>
            <a:r>
              <a:rPr lang="en-US" noProof="0" dirty="0" smtClean="0"/>
              <a:t> that requires further analysis because of our very plasticity, both biological and social.</a:t>
            </a:r>
          </a:p>
          <a:p>
            <a:pPr marL="0" indent="0">
              <a:buNone/>
            </a:pPr>
            <a:r>
              <a:rPr lang="en-US" noProof="0" dirty="0" smtClean="0"/>
              <a:t>We </a:t>
            </a:r>
            <a:r>
              <a:rPr lang="en-US" dirty="0" smtClean="0"/>
              <a:t>should </a:t>
            </a:r>
            <a:r>
              <a:rPr lang="en-US" noProof="0" dirty="0" smtClean="0"/>
              <a:t> analyze </a:t>
            </a:r>
            <a:r>
              <a:rPr lang="en-US" dirty="0" smtClean="0"/>
              <a:t>the link between </a:t>
            </a:r>
            <a:r>
              <a:rPr lang="en-US" noProof="0" dirty="0" smtClean="0"/>
              <a:t> Crispr and questions the fear or hope around </a:t>
            </a:r>
            <a:r>
              <a:rPr lang="en-US" dirty="0" smtClean="0"/>
              <a:t>enhancement s leading to an erosion of character for happy </a:t>
            </a:r>
            <a:r>
              <a:rPr lang="en-US" dirty="0" err="1" smtClean="0"/>
              <a:t>fews</a:t>
            </a:r>
            <a:r>
              <a:rPr lang="en-US" dirty="0" smtClean="0"/>
              <a:t> that don</a:t>
            </a:r>
            <a:r>
              <a:rPr lang="uk-UA" dirty="0" smtClean="0"/>
              <a:t>’</a:t>
            </a:r>
            <a:r>
              <a:rPr lang="en-US" dirty="0" smtClean="0"/>
              <a:t>t  have to struggle for life</a:t>
            </a:r>
            <a:r>
              <a:rPr lang="en-US" noProof="0" dirty="0" smtClean="0"/>
              <a:t>,  and thus enhance inequality </a:t>
            </a:r>
            <a:r>
              <a:rPr lang="en-US" dirty="0" smtClean="0"/>
              <a:t>among humans. </a:t>
            </a:r>
            <a:endParaRPr lang="en-US" noProof="0"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Slide Number Placeholder 4"/>
          <p:cNvSpPr>
            <a:spLocks noGrp="1"/>
          </p:cNvSpPr>
          <p:nvPr>
            <p:ph type="sldNum" sz="quarter" idx="12"/>
          </p:nvPr>
        </p:nvSpPr>
        <p:spPr/>
        <p:txBody>
          <a:bodyPr/>
          <a:lstStyle/>
          <a:p>
            <a:fld id="{84EAA911-1715-0644-98DF-FE0469F12EEB}" type="slidenum">
              <a:rPr lang="fr-FR" smtClean="0"/>
              <a:t>6</a:t>
            </a:fld>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Tree>
    <p:extLst>
      <p:ext uri="{BB962C8B-B14F-4D97-AF65-F5344CB8AC3E}">
        <p14:creationId xmlns:p14="http://schemas.microsoft.com/office/powerpoint/2010/main" val="38336386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Biological and / or moral enhancement </a:t>
            </a:r>
            <a:r>
              <a:rPr lang="en-US" dirty="0" err="1" smtClean="0"/>
              <a:t>forJohn</a:t>
            </a:r>
            <a:r>
              <a:rPr lang="en-US" dirty="0" smtClean="0"/>
              <a:t> Harris ‘</a:t>
            </a:r>
            <a:endParaRPr lang="en-US" dirty="0"/>
          </a:p>
        </p:txBody>
      </p:sp>
      <p:sp>
        <p:nvSpPr>
          <p:cNvPr id="3" name="Content Placeholder 2"/>
          <p:cNvSpPr>
            <a:spLocks noGrp="1"/>
          </p:cNvSpPr>
          <p:nvPr>
            <p:ph idx="1"/>
          </p:nvPr>
        </p:nvSpPr>
        <p:spPr/>
        <p:txBody>
          <a:bodyPr/>
          <a:lstStyle/>
          <a:p>
            <a:r>
              <a:rPr lang="en-US" i="1" dirty="0" err="1" smtClean="0"/>
              <a:t>Th</a:t>
            </a:r>
            <a:r>
              <a:rPr lang="en-US" i="1" dirty="0" smtClean="0"/>
              <a:t> e opposition to enhancement rely on the inadequate idea that humanity biological evolution is over and that we are at the end of history </a:t>
            </a:r>
            <a:r>
              <a:rPr lang="en-US" dirty="0" smtClean="0"/>
              <a:t>:  I agree </a:t>
            </a:r>
          </a:p>
          <a:p>
            <a:r>
              <a:rPr lang="en-US" i="1" dirty="0" smtClean="0"/>
              <a:t>Or worse that Nature always does best  so that it is immoral to enhance human reproduction </a:t>
            </a:r>
            <a:r>
              <a:rPr lang="en-US" dirty="0" smtClean="0"/>
              <a:t>or capabilities: I agree </a:t>
            </a:r>
          </a:p>
          <a:p>
            <a:r>
              <a:rPr lang="en-US" dirty="0" smtClean="0"/>
              <a:t>But enhancing our bodies is not sufficient to lead to moral enhancement so </a:t>
            </a:r>
            <a:r>
              <a:rPr lang="en-US" dirty="0" err="1" smtClean="0"/>
              <a:t>isnt</a:t>
            </a:r>
            <a:r>
              <a:rPr lang="en-US" dirty="0" smtClean="0"/>
              <a:t> the term too broad to </a:t>
            </a:r>
            <a:r>
              <a:rPr lang="en-US" dirty="0" err="1" smtClean="0"/>
              <a:t>adress</a:t>
            </a:r>
            <a:r>
              <a:rPr lang="en-US" dirty="0" smtClean="0"/>
              <a:t> the question of utopia of an enhancement that would free us from any biological determinism? </a:t>
            </a:r>
            <a:endParaRPr lang="en-US"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Footer Placeholder 4"/>
          <p:cNvSpPr>
            <a:spLocks noGrp="1"/>
          </p:cNvSpPr>
          <p:nvPr>
            <p:ph type="ftr" sz="quarter" idx="11"/>
          </p:nvPr>
        </p:nvSpPr>
        <p:spPr/>
        <p:txBody>
          <a:bodyPr/>
          <a:lstStyle/>
          <a:p>
            <a:r>
              <a:rPr lang="fr-FR" smtClean="0"/>
              <a:t>Prof Mylène Botbol-Baum, Helesi </a:t>
            </a:r>
            <a:endParaRPr lang="fr-FR" dirty="0"/>
          </a:p>
        </p:txBody>
      </p:sp>
      <p:sp>
        <p:nvSpPr>
          <p:cNvPr id="6" name="Slide Number Placeholder 5"/>
          <p:cNvSpPr>
            <a:spLocks noGrp="1"/>
          </p:cNvSpPr>
          <p:nvPr>
            <p:ph type="sldNum" sz="quarter" idx="12"/>
          </p:nvPr>
        </p:nvSpPr>
        <p:spPr/>
        <p:txBody>
          <a:bodyPr/>
          <a:lstStyle/>
          <a:p>
            <a:fld id="{84EAA911-1715-0644-98DF-FE0469F12EEB}" type="slidenum">
              <a:rPr lang="fr-FR" smtClean="0"/>
              <a:t>7</a:t>
            </a:fld>
            <a:endParaRPr lang="fr-FR" dirty="0"/>
          </a:p>
        </p:txBody>
      </p:sp>
    </p:spTree>
    <p:extLst>
      <p:ext uri="{BB962C8B-B14F-4D97-AF65-F5344CB8AC3E}">
        <p14:creationId xmlns:p14="http://schemas.microsoft.com/office/powerpoint/2010/main" val="2342088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err="1" smtClean="0"/>
              <a:t>Bodyly</a:t>
            </a:r>
            <a:r>
              <a:rPr lang="en-US" noProof="0" dirty="0" smtClean="0"/>
              <a:t>  physical plasticity and its limits</a:t>
            </a:r>
            <a:endParaRPr lang="en-US" noProof="0" dirty="0"/>
          </a:p>
        </p:txBody>
      </p:sp>
      <p:sp>
        <p:nvSpPr>
          <p:cNvPr id="3" name="Content Placeholder 2"/>
          <p:cNvSpPr>
            <a:spLocks noGrp="1"/>
          </p:cNvSpPr>
          <p:nvPr>
            <p:ph idx="1"/>
          </p:nvPr>
        </p:nvSpPr>
        <p:spPr>
          <a:xfrm>
            <a:off x="820924" y="1675279"/>
            <a:ext cx="7583487" cy="4208930"/>
          </a:xfrm>
        </p:spPr>
        <p:txBody>
          <a:bodyPr>
            <a:normAutofit fontScale="92500"/>
          </a:bodyPr>
          <a:lstStyle/>
          <a:p>
            <a:r>
              <a:rPr lang="en-US" noProof="0" dirty="0" smtClean="0"/>
              <a:t> Editing the  metaphors of  genome editing  as a cure for our  imperfect bodies </a:t>
            </a:r>
          </a:p>
          <a:p>
            <a:r>
              <a:rPr lang="en-US" noProof="0" dirty="0" smtClean="0"/>
              <a:t> I will address bioethical regulations around CRISPR9 ethical </a:t>
            </a:r>
            <a:r>
              <a:rPr lang="en-US" noProof="0" dirty="0" err="1" smtClean="0"/>
              <a:t>debat</a:t>
            </a:r>
            <a:r>
              <a:rPr lang="en-US" noProof="0" dirty="0" smtClean="0"/>
              <a:t> , and challenge what these regulations can do for us in terms of,  ideals of production and reproduction</a:t>
            </a:r>
          </a:p>
          <a:p>
            <a:r>
              <a:rPr lang="en-US" noProof="0" dirty="0" smtClean="0"/>
              <a:t>Can CRISPR 9 enzyme biologically repair all our inadequate </a:t>
            </a:r>
            <a:r>
              <a:rPr lang="en-US" dirty="0" smtClean="0"/>
              <a:t>gene and respond </a:t>
            </a:r>
            <a:r>
              <a:rPr lang="en-US" noProof="0" dirty="0" smtClean="0"/>
              <a:t> to the question of  what  a true   body, </a:t>
            </a:r>
            <a:r>
              <a:rPr lang="en-US" noProof="0" dirty="0" err="1" smtClean="0"/>
              <a:t>ie</a:t>
            </a:r>
            <a:r>
              <a:rPr lang="en-US" noProof="0" dirty="0" smtClean="0"/>
              <a:t> a body with no editing  errors     ?</a:t>
            </a:r>
          </a:p>
          <a:p>
            <a:r>
              <a:rPr lang="en-US" dirty="0" smtClean="0"/>
              <a:t>Doesn’t it sound like a naïve version of utopia? </a:t>
            </a:r>
            <a:r>
              <a:rPr lang="en-US" noProof="0" dirty="0" smtClean="0"/>
              <a:t> </a:t>
            </a:r>
          </a:p>
          <a:p>
            <a:r>
              <a:rPr lang="en-US" noProof="0" dirty="0" smtClean="0"/>
              <a:t>«   </a:t>
            </a:r>
            <a:endParaRPr lang="en-US" noProof="0"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Slide Number Placeholder 4"/>
          <p:cNvSpPr>
            <a:spLocks noGrp="1"/>
          </p:cNvSpPr>
          <p:nvPr>
            <p:ph type="sldNum" sz="quarter" idx="12"/>
          </p:nvPr>
        </p:nvSpPr>
        <p:spPr/>
        <p:txBody>
          <a:bodyPr/>
          <a:lstStyle/>
          <a:p>
            <a:fld id="{84EAA911-1715-0644-98DF-FE0469F12EEB}" type="slidenum">
              <a:rPr lang="fr-FR" smtClean="0"/>
              <a:t>8</a:t>
            </a:fld>
            <a:endParaRPr lang="fr-FR" dirty="0"/>
          </a:p>
        </p:txBody>
      </p:sp>
      <p:sp>
        <p:nvSpPr>
          <p:cNvPr id="6" name="Footer Placeholder 5"/>
          <p:cNvSpPr>
            <a:spLocks noGrp="1"/>
          </p:cNvSpPr>
          <p:nvPr>
            <p:ph type="ftr" sz="quarter" idx="11"/>
          </p:nvPr>
        </p:nvSpPr>
        <p:spPr/>
        <p:txBody>
          <a:bodyPr/>
          <a:lstStyle/>
          <a:p>
            <a:r>
              <a:rPr lang="fr-FR" dirty="0" smtClean="0"/>
              <a:t>Prof Mylène Botbol-Baum, Helesi </a:t>
            </a:r>
            <a:endParaRPr lang="fr-FR" dirty="0"/>
          </a:p>
        </p:txBody>
      </p:sp>
    </p:spTree>
    <p:extLst>
      <p:ext uri="{BB962C8B-B14F-4D97-AF65-F5344CB8AC3E}">
        <p14:creationId xmlns:p14="http://schemas.microsoft.com/office/powerpoint/2010/main" val="1969107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Utopia of </a:t>
            </a:r>
            <a:r>
              <a:rPr lang="en-US" dirty="0" err="1" smtClean="0"/>
              <a:t>disembodiement</a:t>
            </a:r>
            <a:r>
              <a:rPr lang="en-US" dirty="0" smtClean="0"/>
              <a:t>? </a:t>
            </a:r>
            <a:endParaRPr lang="en-US" dirty="0"/>
          </a:p>
        </p:txBody>
      </p:sp>
      <p:sp>
        <p:nvSpPr>
          <p:cNvPr id="3" name="Content Placeholder 2"/>
          <p:cNvSpPr>
            <a:spLocks noGrp="1"/>
          </p:cNvSpPr>
          <p:nvPr>
            <p:ph idx="1"/>
          </p:nvPr>
        </p:nvSpPr>
        <p:spPr/>
        <p:txBody>
          <a:bodyPr>
            <a:normAutofit lnSpcReduction="10000"/>
          </a:bodyPr>
          <a:lstStyle/>
          <a:p>
            <a:r>
              <a:rPr lang="en-US" dirty="0" smtClean="0"/>
              <a:t>The process of </a:t>
            </a:r>
            <a:r>
              <a:rPr lang="en-US" dirty="0" err="1" smtClean="0"/>
              <a:t>disembodiement</a:t>
            </a:r>
            <a:r>
              <a:rPr lang="en-US" dirty="0" smtClean="0"/>
              <a:t> is speeding up .Scientists have come to a startling realization the essence of life does not reside in forms like DNA , tissue or flesh but in the </a:t>
            </a:r>
            <a:r>
              <a:rPr lang="en-US" dirty="0" err="1" smtClean="0"/>
              <a:t>untangible</a:t>
            </a:r>
            <a:r>
              <a:rPr lang="en-US" dirty="0" smtClean="0"/>
              <a:t> </a:t>
            </a:r>
            <a:r>
              <a:rPr lang="en-US" dirty="0" err="1" smtClean="0"/>
              <a:t>organisation</a:t>
            </a:r>
            <a:r>
              <a:rPr lang="en-US" dirty="0" smtClean="0"/>
              <a:t> of the energy and information contained on those material forms” </a:t>
            </a:r>
          </a:p>
          <a:p>
            <a:r>
              <a:rPr lang="en-US" dirty="0" smtClean="0"/>
              <a:t>What an utopia of </a:t>
            </a:r>
            <a:r>
              <a:rPr lang="en-US" dirty="0" err="1" smtClean="0"/>
              <a:t>th</a:t>
            </a:r>
            <a:r>
              <a:rPr lang="en-US" dirty="0" smtClean="0"/>
              <a:t> body can we derive from that? </a:t>
            </a:r>
          </a:p>
          <a:p>
            <a:r>
              <a:rPr lang="en-US" dirty="0" smtClean="0"/>
              <a:t>You define </a:t>
            </a:r>
            <a:r>
              <a:rPr lang="en-US" dirty="0" err="1" smtClean="0"/>
              <a:t>utoia</a:t>
            </a:r>
            <a:r>
              <a:rPr lang="en-US" dirty="0" smtClean="0"/>
              <a:t> as a mere </a:t>
            </a:r>
            <a:r>
              <a:rPr lang="en-US" dirty="0" err="1" smtClean="0"/>
              <a:t>realisation</a:t>
            </a:r>
            <a:r>
              <a:rPr lang="en-US" dirty="0" smtClean="0"/>
              <a:t> of an ideal not </a:t>
            </a:r>
            <a:r>
              <a:rPr lang="en-US" dirty="0" err="1" smtClean="0"/>
              <a:t>preoccuped</a:t>
            </a:r>
            <a:r>
              <a:rPr lang="en-US" dirty="0" smtClean="0"/>
              <a:t> by the division between natural and artificial eternal life seems to be your ideal. And the </a:t>
            </a:r>
            <a:r>
              <a:rPr lang="en-US" dirty="0" err="1" smtClean="0"/>
              <a:t>founation</a:t>
            </a:r>
            <a:r>
              <a:rPr lang="en-US" dirty="0" smtClean="0"/>
              <a:t> of your ethics since “the Value of life “ in 1985</a:t>
            </a:r>
            <a:endParaRPr lang="en-US" dirty="0"/>
          </a:p>
        </p:txBody>
      </p:sp>
      <p:sp>
        <p:nvSpPr>
          <p:cNvPr id="4" name="Date Placeholder 3"/>
          <p:cNvSpPr>
            <a:spLocks noGrp="1"/>
          </p:cNvSpPr>
          <p:nvPr>
            <p:ph type="dt" sz="half" idx="10"/>
          </p:nvPr>
        </p:nvSpPr>
        <p:spPr/>
        <p:txBody>
          <a:bodyPr/>
          <a:lstStyle/>
          <a:p>
            <a:r>
              <a:rPr lang="fr-FR" smtClean="0"/>
              <a:t>29 sep 2016</a:t>
            </a:r>
            <a:endParaRPr lang="fr-FR" dirty="0"/>
          </a:p>
        </p:txBody>
      </p:sp>
      <p:sp>
        <p:nvSpPr>
          <p:cNvPr id="5" name="Footer Placeholder 4"/>
          <p:cNvSpPr>
            <a:spLocks noGrp="1"/>
          </p:cNvSpPr>
          <p:nvPr>
            <p:ph type="ftr" sz="quarter" idx="11"/>
          </p:nvPr>
        </p:nvSpPr>
        <p:spPr/>
        <p:txBody>
          <a:bodyPr/>
          <a:lstStyle/>
          <a:p>
            <a:r>
              <a:rPr lang="fr-FR" smtClean="0"/>
              <a:t>Prof Mylène Botbol-Baum, Helesi </a:t>
            </a:r>
            <a:endParaRPr lang="fr-FR" dirty="0"/>
          </a:p>
        </p:txBody>
      </p:sp>
      <p:sp>
        <p:nvSpPr>
          <p:cNvPr id="6" name="Slide Number Placeholder 5"/>
          <p:cNvSpPr>
            <a:spLocks noGrp="1"/>
          </p:cNvSpPr>
          <p:nvPr>
            <p:ph type="sldNum" sz="quarter" idx="12"/>
          </p:nvPr>
        </p:nvSpPr>
        <p:spPr/>
        <p:txBody>
          <a:bodyPr/>
          <a:lstStyle/>
          <a:p>
            <a:fld id="{84EAA911-1715-0644-98DF-FE0469F12EEB}" type="slidenum">
              <a:rPr lang="fr-FR" smtClean="0"/>
              <a:t>9</a:t>
            </a:fld>
            <a:endParaRPr lang="fr-FR" dirty="0"/>
          </a:p>
        </p:txBody>
      </p:sp>
    </p:spTree>
    <p:extLst>
      <p:ext uri="{BB962C8B-B14F-4D97-AF65-F5344CB8AC3E}">
        <p14:creationId xmlns:p14="http://schemas.microsoft.com/office/powerpoint/2010/main" val="946394977"/>
      </p:ext>
    </p:extLst>
  </p:cSld>
  <p:clrMapOvr>
    <a:masterClrMapping/>
  </p:clrMapOvr>
</p:sld>
</file>

<file path=ppt/theme/theme1.xml><?xml version="1.0" encoding="utf-8"?>
<a:theme xmlns:a="http://schemas.openxmlformats.org/drawingml/2006/main" name="Revolution">
  <a:themeElements>
    <a:clrScheme name="Revolution">
      <a:dk1>
        <a:sysClr val="windowText" lastClr="000000"/>
      </a:dk1>
      <a:lt1>
        <a:sysClr val="window" lastClr="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ABF24D"/>
      </a:hlink>
      <a:folHlink>
        <a:srgbClr val="A0E7FB"/>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Re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Revolution.thmx</Template>
  <TotalTime>1760</TotalTime>
  <Words>1573</Words>
  <Application>Microsoft Office PowerPoint</Application>
  <PresentationFormat>Affichage à l'écran (4:3)</PresentationFormat>
  <Paragraphs>185</Paragraphs>
  <Slides>23</Slides>
  <Notes>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23</vt:i4>
      </vt:variant>
    </vt:vector>
  </HeadingPairs>
  <TitlesOfParts>
    <vt:vector size="27" baseType="lpstr">
      <vt:lpstr>Calibri</vt:lpstr>
      <vt:lpstr>Trebuchet MS</vt:lpstr>
      <vt:lpstr>Wingdings 2</vt:lpstr>
      <vt:lpstr>Revolution</vt:lpstr>
      <vt:lpstr>  Leuven Utopia for our times    29 September 2016 </vt:lpstr>
      <vt:lpstr>Paradox of utopia , dystopia and  protopia </vt:lpstr>
      <vt:lpstr>Crispr 9 </vt:lpstr>
      <vt:lpstr>Homologous recombination  and Crispr 9</vt:lpstr>
      <vt:lpstr>Efficient mutation </vt:lpstr>
      <vt:lpstr>The ethical issues around “new scissors” </vt:lpstr>
      <vt:lpstr>Biological and / or moral enhancement forJohn Harris ‘</vt:lpstr>
      <vt:lpstr>Bodyly  physical plasticity and its limits</vt:lpstr>
      <vt:lpstr>Utopia of disembodiement? </vt:lpstr>
      <vt:lpstr>Utopia of eternity </vt:lpstr>
      <vt:lpstr> rationalization of  hopes </vt:lpstr>
      <vt:lpstr> Our  Inserm White paper main points : </vt:lpstr>
      <vt:lpstr>Main recommendation </vt:lpstr>
      <vt:lpstr>Potential adverse effects</vt:lpstr>
      <vt:lpstr>What's new under the sun?  </vt:lpstr>
      <vt:lpstr>Enhancing our bodies through genome editing: biopolitics of utopia</vt:lpstr>
      <vt:lpstr>  </vt:lpstr>
      <vt:lpstr> Rhetoric of fear and/or hope are useless</vt:lpstr>
      <vt:lpstr>Utopia and biopolitics </vt:lpstr>
      <vt:lpstr>Subjectivities and emancipation </vt:lpstr>
      <vt:lpstr>From ideal to nightmare and back </vt:lpstr>
      <vt:lpstr> Reasonable notion of enhancement :a duty ? ( J. Harris) </vt:lpstr>
      <vt:lpstr> Some Remaining ethical issues before we become posthumans…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Crispr 9  8 septembre 2016</dc:title>
  <dc:creator>Mylène Botbol-Baum</dc:creator>
  <cp:lastModifiedBy>Mylene Botbol</cp:lastModifiedBy>
  <cp:revision>65</cp:revision>
  <cp:lastPrinted>2016-09-28T09:05:01Z</cp:lastPrinted>
  <dcterms:created xsi:type="dcterms:W3CDTF">2016-08-16T09:03:16Z</dcterms:created>
  <dcterms:modified xsi:type="dcterms:W3CDTF">2016-09-28T09:28:48Z</dcterms:modified>
</cp:coreProperties>
</file>