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slideLayouts/slideLayout12.xml" ContentType="application/vnd.openxmlformats-officedocument.presentationml.slideLayout+xml"/>
  <Override PartName="/ppt/theme/theme10.xml" ContentType="application/vnd.openxmlformats-officedocument.theme+xml"/>
  <Override PartName="/ppt/slideLayouts/slideLayout13.xml" ContentType="application/vnd.openxmlformats-officedocument.presentationml.slideLayout+xml"/>
  <Override PartName="/ppt/theme/theme11.xml" ContentType="application/vnd.openxmlformats-officedocument.theme+xml"/>
  <Override PartName="/ppt/slideLayouts/slideLayout14.xml" ContentType="application/vnd.openxmlformats-officedocument.presentationml.slideLayout+xml"/>
  <Override PartName="/ppt/theme/theme12.xml" ContentType="application/vnd.openxmlformats-officedocument.theme+xml"/>
  <Override PartName="/ppt/slideLayouts/slideLayout15.xml" ContentType="application/vnd.openxmlformats-officedocument.presentationml.slideLayout+xml"/>
  <Override PartName="/ppt/theme/theme13.xml" ContentType="application/vnd.openxmlformats-officedocument.theme+xml"/>
  <Override PartName="/ppt/slideLayouts/slideLayout16.xml" ContentType="application/vnd.openxmlformats-officedocument.presentationml.slideLayout+xml"/>
  <Override PartName="/ppt/theme/theme14.xml" ContentType="application/vnd.openxmlformats-officedocument.theme+xml"/>
  <Override PartName="/ppt/slideLayouts/slideLayout17.xml" ContentType="application/vnd.openxmlformats-officedocument.presentationml.slideLayout+xml"/>
  <Override PartName="/ppt/theme/theme15.xml" ContentType="application/vnd.openxmlformats-officedocument.theme+xml"/>
  <Override PartName="/ppt/slideLayouts/slideLayout18.xml" ContentType="application/vnd.openxmlformats-officedocument.presentationml.slideLayout+xml"/>
  <Override PartName="/ppt/theme/theme16.xml" ContentType="application/vnd.openxmlformats-officedocument.theme+xml"/>
  <Override PartName="/ppt/slideLayouts/slideLayout19.xml" ContentType="application/vnd.openxmlformats-officedocument.presentationml.slideLayout+xml"/>
  <Override PartName="/ppt/theme/theme17.xml" ContentType="application/vnd.openxmlformats-officedocument.theme+xml"/>
  <Override PartName="/ppt/slideLayouts/slideLayout2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650" r:id="rId2"/>
    <p:sldMasterId id="2147483692" r:id="rId3"/>
    <p:sldMasterId id="2147483682" r:id="rId4"/>
    <p:sldMasterId id="2147483656" r:id="rId5"/>
    <p:sldMasterId id="2147483660" r:id="rId6"/>
    <p:sldMasterId id="2147483662" r:id="rId7"/>
    <p:sldMasterId id="2147483664" r:id="rId8"/>
    <p:sldMasterId id="2147483666" r:id="rId9"/>
    <p:sldMasterId id="2147483668" r:id="rId10"/>
    <p:sldMasterId id="2147483670" r:id="rId11"/>
    <p:sldMasterId id="2147483672" r:id="rId12"/>
    <p:sldMasterId id="2147483674" r:id="rId13"/>
    <p:sldMasterId id="2147483676" r:id="rId14"/>
    <p:sldMasterId id="2147483678" r:id="rId15"/>
    <p:sldMasterId id="2147483688" r:id="rId16"/>
    <p:sldMasterId id="2147483695" r:id="rId17"/>
    <p:sldMasterId id="2147483697" r:id="rId18"/>
  </p:sldMasterIdLst>
  <p:notesMasterIdLst>
    <p:notesMasterId r:id="rId44"/>
  </p:notesMasterIdLst>
  <p:sldIdLst>
    <p:sldId id="292" r:id="rId19"/>
    <p:sldId id="293" r:id="rId20"/>
    <p:sldId id="299" r:id="rId21"/>
    <p:sldId id="295" r:id="rId22"/>
    <p:sldId id="346" r:id="rId23"/>
    <p:sldId id="347" r:id="rId24"/>
    <p:sldId id="348" r:id="rId25"/>
    <p:sldId id="349" r:id="rId26"/>
    <p:sldId id="350" r:id="rId27"/>
    <p:sldId id="312" r:id="rId28"/>
    <p:sldId id="353" r:id="rId29"/>
    <p:sldId id="351" r:id="rId30"/>
    <p:sldId id="352" r:id="rId31"/>
    <p:sldId id="354" r:id="rId32"/>
    <p:sldId id="355" r:id="rId33"/>
    <p:sldId id="356" r:id="rId34"/>
    <p:sldId id="357" r:id="rId35"/>
    <p:sldId id="358" r:id="rId36"/>
    <p:sldId id="359" r:id="rId37"/>
    <p:sldId id="360" r:id="rId38"/>
    <p:sldId id="361" r:id="rId39"/>
    <p:sldId id="330" r:id="rId40"/>
    <p:sldId id="331" r:id="rId41"/>
    <p:sldId id="272" r:id="rId42"/>
    <p:sldId id="336" r:id="rId4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B3E6"/>
    <a:srgbClr val="00214E"/>
    <a:srgbClr val="69AD40"/>
    <a:srgbClr val="00264A"/>
    <a:srgbClr val="6E0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ijl, thema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113"/>
    <p:restoredTop sz="94674"/>
  </p:normalViewPr>
  <p:slideViewPr>
    <p:cSldViewPr snapToGrid="0" snapToObjects="1">
      <p:cViewPr varScale="1">
        <p:scale>
          <a:sx n="65" d="100"/>
          <a:sy n="65" d="100"/>
        </p:scale>
        <p:origin x="240" y="1192"/>
      </p:cViewPr>
      <p:guideLst/>
    </p:cSldViewPr>
  </p:slideViewPr>
  <p:notesTextViewPr>
    <p:cViewPr>
      <p:scale>
        <a:sx n="1" d="1"/>
        <a:sy n="1" d="1"/>
      </p:scale>
      <p:origin x="0" y="0"/>
    </p:cViewPr>
  </p:notesTextViewPr>
  <p:notesViewPr>
    <p:cSldViewPr snapToGrid="0" snapToObjects="1">
      <p:cViewPr varScale="1">
        <p:scale>
          <a:sx n="85" d="100"/>
          <a:sy n="85" d="100"/>
        </p:scale>
        <p:origin x="295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viewProps" Target="viewProps.xml"/><Relationship Id="rId20" Type="http://schemas.openxmlformats.org/officeDocument/2006/relationships/slide" Target="slides/slide2.xml"/><Relationship Id="rId41" Type="http://schemas.openxmlformats.org/officeDocument/2006/relationships/slide" Target="slides/slide2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7DD5F-AA61-4C9F-B4C7-583E115CF7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D4929B-694E-495A-A6CF-CC9878B4A9A8}">
      <dgm:prSet/>
      <dgm:spPr/>
      <dgm:t>
        <a:bodyPr/>
        <a:lstStyle/>
        <a:p>
          <a:r>
            <a:rPr lang="nl-BE" u="none" dirty="0">
              <a:latin typeface="SBL BibLit" panose="02000000000000000000" pitchFamily="2" charset="-79"/>
              <a:ea typeface="SBL BibLit" panose="02000000000000000000" pitchFamily="2" charset="-79"/>
              <a:cs typeface="SBL BibLit" panose="02000000000000000000" pitchFamily="2" charset="-79"/>
            </a:rPr>
            <a:t>1. Une traduction non littérale mais fidèle</a:t>
          </a:r>
          <a:endParaRPr lang="en-US" u="none" dirty="0">
            <a:latin typeface="SBL BibLit" panose="02000000000000000000" pitchFamily="2" charset="-79"/>
            <a:ea typeface="SBL BibLit" panose="02000000000000000000" pitchFamily="2" charset="-79"/>
            <a:cs typeface="SBL BibLit" panose="02000000000000000000" pitchFamily="2" charset="-79"/>
          </a:endParaRPr>
        </a:p>
      </dgm:t>
    </dgm:pt>
    <dgm:pt modelId="{BB8916AA-28C3-4624-A7B5-9BA103C546C6}" type="par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EC1C8226-971A-4EED-AFFB-6D263DDF340F}" type="sib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CB355650-6FE8-4D86-B52C-F7905F78F270}">
      <dgm:prSet custT="1"/>
      <dgm:spPr/>
      <dgm:t>
        <a:bodyPr/>
        <a:lstStyle/>
        <a:p>
          <a:r>
            <a:rPr lang="nl-BE" sz="1400" dirty="0">
              <a:latin typeface="SBL BibLit" panose="02000000000000000000" pitchFamily="2" charset="-79"/>
              <a:ea typeface="SBL BibLit" panose="02000000000000000000" pitchFamily="2" charset="-79"/>
              <a:cs typeface="SBL BibLit" panose="02000000000000000000" pitchFamily="2" charset="-79"/>
            </a:rPr>
            <a:t>Hébreu: la colère est exprimée par l'image du nez qui s'échauffe (</a:t>
          </a:r>
          <a:r>
            <a:rPr lang="he-IL" sz="1400" dirty="0">
              <a:latin typeface="SBL BibLit" panose="02000000000000000000" pitchFamily="2" charset="-79"/>
              <a:ea typeface="SBL BibLit" panose="02000000000000000000" pitchFamily="2" charset="-79"/>
              <a:cs typeface="SBL BibLit" panose="02000000000000000000" pitchFamily="2" charset="-79"/>
            </a:rPr>
            <a:t>אַף + חרה</a:t>
          </a:r>
          <a:r>
            <a:rPr lang="fr-FR" sz="1400" dirty="0">
              <a:latin typeface="SBL BibLit" panose="02000000000000000000" pitchFamily="2" charset="-79"/>
              <a:ea typeface="SBL BibLit" panose="02000000000000000000" pitchFamily="2" charset="-79"/>
              <a:cs typeface="SBL BibLit" panose="02000000000000000000" pitchFamily="2" charset="-79"/>
            </a:rPr>
            <a:t>)</a:t>
          </a:r>
          <a:r>
            <a:rPr lang="he-IL" sz="1400" dirty="0">
              <a:latin typeface="SBL BibLit" panose="02000000000000000000" pitchFamily="2" charset="-79"/>
              <a:ea typeface="SBL BibLit" panose="02000000000000000000" pitchFamily="2" charset="-79"/>
              <a:cs typeface="SBL BibLit" panose="02000000000000000000" pitchFamily="2" charset="-79"/>
            </a:rPr>
            <a:t> </a:t>
          </a:r>
          <a:endParaRPr lang="en-US" sz="1400" dirty="0">
            <a:latin typeface="SBL BibLit" panose="02000000000000000000" pitchFamily="2" charset="-79"/>
            <a:ea typeface="SBL BibLit" panose="02000000000000000000" pitchFamily="2" charset="-79"/>
            <a:cs typeface="SBL BibLit" panose="02000000000000000000" pitchFamily="2" charset="-79"/>
          </a:endParaRPr>
        </a:p>
      </dgm:t>
    </dgm:pt>
    <dgm:pt modelId="{20E317DB-7ECF-49CF-B4D7-57AE77C6642B}" type="par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B93D96B4-CF64-4B70-8D1D-D29F089BDB85}" type="sib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842E6DD4-5DAE-4FCF-9926-534737D8F2AB}">
      <dgm:prSet custT="1"/>
      <dgm:spPr/>
      <dgm:t>
        <a:bodyPr/>
        <a:lstStyle/>
        <a:p>
          <a:r>
            <a:rPr lang="nl-BE" sz="1400" dirty="0">
              <a:latin typeface="SBL BibLit" panose="02000000000000000000" pitchFamily="2" charset="-79"/>
              <a:ea typeface="SBL BibLit" panose="02000000000000000000" pitchFamily="2" charset="-79"/>
              <a:cs typeface="SBL BibLit" panose="02000000000000000000" pitchFamily="2" charset="-79"/>
            </a:rPr>
            <a:t>Métaphore : LA COLÈRE EST CHALEUR.</a:t>
          </a:r>
          <a:endParaRPr lang="en-US" sz="1400" dirty="0">
            <a:latin typeface="SBL BibLit" panose="02000000000000000000" pitchFamily="2" charset="-79"/>
            <a:ea typeface="SBL BibLit" panose="02000000000000000000" pitchFamily="2" charset="-79"/>
            <a:cs typeface="SBL BibLit" panose="02000000000000000000" pitchFamily="2" charset="-79"/>
          </a:endParaRPr>
        </a:p>
      </dgm:t>
    </dgm:pt>
    <dgm:pt modelId="{C9ACF3BC-E53F-4886-ABB0-98A4E4FD0D60}" type="parTrans" cxnId="{E254287E-E104-4978-895F-26D562ED88EA}">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6B66F130-EE03-4E3F-99F0-CEAFB852C295}" type="sibTrans" cxnId="{E254287E-E104-4978-895F-26D562ED88EA}">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FED502CC-31A6-4D0C-99B5-A8EB9231C45F}">
      <dgm:prSet custT="1"/>
      <dgm:spPr/>
      <dgm:t>
        <a:bodyPr/>
        <a:lstStyle/>
        <a:p>
          <a:r>
            <a:rPr lang="nl-BE" sz="1400" dirty="0">
              <a:latin typeface="SBL BibLit" panose="02000000000000000000" pitchFamily="2" charset="-79"/>
              <a:ea typeface="SBL BibLit" panose="02000000000000000000" pitchFamily="2" charset="-79"/>
              <a:cs typeface="SBL BibLit" panose="02000000000000000000" pitchFamily="2" charset="-79"/>
            </a:rPr>
            <a:t>LXX abandonne cette image : </a:t>
          </a:r>
          <a:r>
            <a:rPr lang="el-GR" sz="1400" dirty="0" err="1">
              <a:latin typeface="SBL BibLit" panose="02000000000000000000" pitchFamily="2" charset="-79"/>
              <a:ea typeface="SBL BibLit" panose="02000000000000000000" pitchFamily="2" charset="-79"/>
              <a:cs typeface="SBL BibLit" panose="02000000000000000000" pitchFamily="2" charset="-79"/>
            </a:rPr>
            <a:t>ὀργή</a:t>
          </a:r>
          <a:r>
            <a:rPr lang="el-GR" sz="1400" dirty="0">
              <a:latin typeface="SBL BibLit" panose="02000000000000000000" pitchFamily="2" charset="-79"/>
              <a:ea typeface="SBL BibLit" panose="02000000000000000000" pitchFamily="2" charset="-79"/>
              <a:cs typeface="SBL BibLit" panose="02000000000000000000" pitchFamily="2" charset="-79"/>
            </a:rPr>
            <a:t> ;</a:t>
          </a:r>
          <a:r>
            <a:rPr lang="fr-FR" sz="1400" dirty="0">
              <a:latin typeface="SBL BibLit" panose="02000000000000000000" pitchFamily="2" charset="-79"/>
              <a:ea typeface="SBL BibLit" panose="02000000000000000000" pitchFamily="2" charset="-79"/>
              <a:cs typeface="SBL BibLit" panose="02000000000000000000" pitchFamily="2" charset="-79"/>
            </a:rPr>
            <a:t> </a:t>
          </a:r>
          <a:r>
            <a:rPr lang="el-GR" sz="1400" dirty="0">
              <a:latin typeface="SBL BibLit" panose="02000000000000000000" pitchFamily="2" charset="-79"/>
              <a:ea typeface="SBL BibLit" panose="02000000000000000000" pitchFamily="2" charset="-79"/>
              <a:cs typeface="SBL BibLit" panose="02000000000000000000" pitchFamily="2" charset="-79"/>
            </a:rPr>
            <a:t>θυμός</a:t>
          </a:r>
          <a:r>
            <a:rPr lang="fr-FR" sz="1400" dirty="0">
              <a:latin typeface="SBL BibLit" panose="02000000000000000000" pitchFamily="2" charset="-79"/>
              <a:ea typeface="SBL BibLit" panose="02000000000000000000" pitchFamily="2" charset="-79"/>
              <a:cs typeface="SBL BibLit" panose="02000000000000000000" pitchFamily="2" charset="-79"/>
            </a:rPr>
            <a:t> = traduction </a:t>
          </a:r>
          <a:r>
            <a:rPr lang="fr-FR" sz="1400" i="1" dirty="0">
              <a:latin typeface="SBL BibLit" panose="02000000000000000000" pitchFamily="2" charset="-79"/>
              <a:ea typeface="SBL BibLit" panose="02000000000000000000" pitchFamily="2" charset="-79"/>
              <a:cs typeface="SBL BibLit" panose="02000000000000000000" pitchFamily="2" charset="-79"/>
            </a:rPr>
            <a:t>ad </a:t>
          </a:r>
          <a:r>
            <a:rPr lang="fr-FR" sz="1400" i="1" dirty="0" err="1">
              <a:latin typeface="SBL BibLit" panose="02000000000000000000" pitchFamily="2" charset="-79"/>
              <a:ea typeface="SBL BibLit" panose="02000000000000000000" pitchFamily="2" charset="-79"/>
              <a:cs typeface="SBL BibLit" panose="02000000000000000000" pitchFamily="2" charset="-79"/>
            </a:rPr>
            <a:t>sensum</a:t>
          </a:r>
          <a:endParaRPr lang="en-US" sz="1400" dirty="0">
            <a:latin typeface="SBL BibLit" panose="02000000000000000000" pitchFamily="2" charset="-79"/>
            <a:ea typeface="SBL BibLit" panose="02000000000000000000" pitchFamily="2" charset="-79"/>
            <a:cs typeface="SBL BibLit" panose="02000000000000000000" pitchFamily="2" charset="-79"/>
          </a:endParaRPr>
        </a:p>
      </dgm:t>
    </dgm:pt>
    <dgm:pt modelId="{668F10F9-E35E-443E-8BC8-10456457A825}" type="parTrans" cxnId="{A7EE5C6C-3935-4FE9-BB42-9E70E4AD0598}">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60858B4A-5E8F-49C5-B201-D4BD19EC3876}" type="sibTrans" cxnId="{A7EE5C6C-3935-4FE9-BB42-9E70E4AD0598}">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88F42457-B0DC-413F-9621-EFF05F5CC23A}">
      <dgm:prSet custT="1"/>
      <dgm:spPr/>
      <dgm:t>
        <a:bodyPr/>
        <a:lstStyle/>
        <a:p>
          <a:r>
            <a:rPr lang="fr-FR" sz="1400" dirty="0">
              <a:latin typeface="SBL BibLit" panose="02000000000000000000" pitchFamily="2" charset="-79"/>
              <a:ea typeface="SBL BibLit" panose="02000000000000000000" pitchFamily="2" charset="-79"/>
              <a:cs typeface="SBL BibLit" panose="02000000000000000000" pitchFamily="2" charset="-79"/>
            </a:rPr>
            <a:t>Métaphore: LA COLÈRE EST UNE FORCE DESTRUCTRICE</a:t>
          </a:r>
          <a:endParaRPr lang="en-US" sz="1400" dirty="0">
            <a:latin typeface="SBL BibLit" panose="02000000000000000000" pitchFamily="2" charset="-79"/>
            <a:ea typeface="SBL BibLit" panose="02000000000000000000" pitchFamily="2" charset="-79"/>
            <a:cs typeface="SBL BibLit" panose="02000000000000000000" pitchFamily="2" charset="-79"/>
          </a:endParaRPr>
        </a:p>
      </dgm:t>
    </dgm:pt>
    <dgm:pt modelId="{3D670E0D-DAE5-41CD-AF67-BAA028DFDB43}" type="parTrans" cxnId="{04D0E572-FFF5-4C9C-82F8-C9D8527E4B9A}">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F958DC55-17D9-4879-A292-FD1A51D739C7}" type="sibTrans" cxnId="{04D0E572-FFF5-4C9C-82F8-C9D8527E4B9A}">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876D6B97-64E8-4BAB-BECA-E77396F6150F}">
      <dgm:prSet/>
      <dgm:spPr/>
      <dgm:t>
        <a:bodyPr/>
        <a:lstStyle/>
        <a:p>
          <a:r>
            <a:rPr lang="fr-FR" u="none" dirty="0">
              <a:latin typeface="SBL BibLit" panose="02000000000000000000" pitchFamily="2" charset="-79"/>
              <a:ea typeface="SBL BibLit" panose="02000000000000000000" pitchFamily="2" charset="-79"/>
              <a:cs typeface="SBL BibLit" panose="02000000000000000000" pitchFamily="2" charset="-79"/>
            </a:rPr>
            <a:t>2. Constructions avec datif</a:t>
          </a:r>
          <a:endParaRPr lang="en-US" u="none" dirty="0">
            <a:latin typeface="SBL BibLit" panose="02000000000000000000" pitchFamily="2" charset="-79"/>
            <a:ea typeface="SBL BibLit" panose="02000000000000000000" pitchFamily="2" charset="-79"/>
            <a:cs typeface="SBL BibLit" panose="02000000000000000000" pitchFamily="2" charset="-79"/>
          </a:endParaRPr>
        </a:p>
      </dgm:t>
    </dgm:pt>
    <dgm:pt modelId="{87C2BC27-31E4-4720-8B93-45EB2894FA9E}" type="parTrans" cxnId="{BBABD284-40DA-4D78-95A0-1373BCECD25C}">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52A7121F-51C4-4605-9C50-8B0EA438873D}" type="sibTrans" cxnId="{BBABD284-40DA-4D78-95A0-1373BCECD25C}">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4B08667A-66D4-460D-9F47-6B98088A22C7}">
      <dgm:prSet custT="1"/>
      <dgm:spPr/>
      <dgm:t>
        <a:bodyPr/>
        <a:lstStyle/>
        <a:p>
          <a:r>
            <a:rPr lang="fr-FR" sz="1600" dirty="0">
              <a:latin typeface="SBL BibLit" panose="02000000000000000000" pitchFamily="2" charset="-79"/>
              <a:ea typeface="SBL BibLit" panose="02000000000000000000" pitchFamily="2" charset="-79"/>
              <a:cs typeface="SBL BibLit" panose="02000000000000000000" pitchFamily="2" charset="-79"/>
            </a:rPr>
            <a:t>Expressions : </a:t>
          </a:r>
          <a:r>
            <a:rPr lang="el-GR" sz="1600" dirty="0" err="1">
              <a:latin typeface="SBL BibLit" panose="02000000000000000000" pitchFamily="2" charset="-79"/>
              <a:ea typeface="SBL BibLit" panose="02000000000000000000" pitchFamily="2" charset="-79"/>
              <a:cs typeface="SBL BibLit" panose="02000000000000000000" pitchFamily="2" charset="-79"/>
            </a:rPr>
            <a:t>θυμωθεὶς</a:t>
          </a:r>
          <a:r>
            <a:rPr lang="el-GR" sz="1600" dirty="0">
              <a:latin typeface="SBL BibLit" panose="02000000000000000000" pitchFamily="2" charset="-79"/>
              <a:ea typeface="SBL BibLit" panose="02000000000000000000" pitchFamily="2" charset="-79"/>
              <a:cs typeface="SBL BibLit" panose="02000000000000000000" pitchFamily="2" charset="-79"/>
            </a:rPr>
            <a:t> </a:t>
          </a:r>
          <a:r>
            <a:rPr lang="el-GR" sz="1600" dirty="0" err="1">
              <a:latin typeface="SBL BibLit" panose="02000000000000000000" pitchFamily="2" charset="-79"/>
              <a:ea typeface="SBL BibLit" panose="02000000000000000000" pitchFamily="2" charset="-79"/>
              <a:cs typeface="SBL BibLit" panose="02000000000000000000" pitchFamily="2" charset="-79"/>
            </a:rPr>
            <a:t>ὀργῇ</a:t>
          </a:r>
          <a:r>
            <a:rPr lang="fr-FR" sz="1600" dirty="0">
              <a:latin typeface="SBL BibLit" panose="02000000000000000000" pitchFamily="2" charset="-79"/>
              <a:ea typeface="SBL BibLit" panose="02000000000000000000" pitchFamily="2" charset="-79"/>
              <a:cs typeface="SBL BibLit" panose="02000000000000000000" pitchFamily="2" charset="-79"/>
            </a:rPr>
            <a:t>;  </a:t>
          </a:r>
          <a:r>
            <a:rPr lang="el-GR" sz="1600" dirty="0" err="1">
              <a:latin typeface="SBL BibLit" panose="02000000000000000000" pitchFamily="2" charset="-79"/>
              <a:ea typeface="SBL BibLit" panose="02000000000000000000" pitchFamily="2" charset="-79"/>
              <a:cs typeface="SBL BibLit" panose="02000000000000000000" pitchFamily="2" charset="-79"/>
            </a:rPr>
            <a:t>θυμοῖ</a:t>
          </a:r>
          <a:r>
            <a:rPr lang="el-GR" sz="1600" dirty="0">
              <a:latin typeface="SBL BibLit" panose="02000000000000000000" pitchFamily="2" charset="-79"/>
              <a:ea typeface="SBL BibLit" panose="02000000000000000000" pitchFamily="2" charset="-79"/>
              <a:cs typeface="SBL BibLit" panose="02000000000000000000" pitchFamily="2" charset="-79"/>
            </a:rPr>
            <a:t> </a:t>
          </a:r>
          <a:r>
            <a:rPr lang="el-GR" sz="1600" dirty="0" err="1">
              <a:latin typeface="SBL BibLit" panose="02000000000000000000" pitchFamily="2" charset="-79"/>
              <a:ea typeface="SBL BibLit" panose="02000000000000000000" pitchFamily="2" charset="-79"/>
              <a:cs typeface="SBL BibLit" panose="02000000000000000000" pitchFamily="2" charset="-79"/>
            </a:rPr>
            <a:t>ὀργῇ</a:t>
          </a:r>
          <a:endParaRPr lang="en-US" sz="1600" dirty="0">
            <a:latin typeface="SBL BibLit" panose="02000000000000000000" pitchFamily="2" charset="-79"/>
            <a:ea typeface="SBL BibLit" panose="02000000000000000000" pitchFamily="2" charset="-79"/>
            <a:cs typeface="SBL BibLit" panose="02000000000000000000" pitchFamily="2" charset="-79"/>
          </a:endParaRPr>
        </a:p>
      </dgm:t>
    </dgm:pt>
    <dgm:pt modelId="{2268B0BE-F488-4E93-AE96-1705531DB5BD}" type="parTrans" cxnId="{BD0B2F69-47A0-4FF5-A746-C6F171108D27}">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310362DF-6086-4496-9A55-95402627F3D5}" type="sibTrans" cxnId="{BD0B2F69-47A0-4FF5-A746-C6F171108D27}">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16B941C5-F322-4AB0-AD9F-9B9E893E83A9}">
      <dgm:prSet custT="1"/>
      <dgm:spPr/>
      <dgm:t>
        <a:bodyPr/>
        <a:lstStyle/>
        <a:p>
          <a:r>
            <a:rPr lang="fr-FR" sz="1600" dirty="0">
              <a:latin typeface="SBL BibLit" panose="02000000000000000000" pitchFamily="2" charset="-79"/>
              <a:ea typeface="SBL BibLit" panose="02000000000000000000" pitchFamily="2" charset="-79"/>
              <a:cs typeface="SBL BibLit" panose="02000000000000000000" pitchFamily="2" charset="-79"/>
            </a:rPr>
            <a:t>Wevers : le datif renforce l'idée verbale.</a:t>
          </a:r>
          <a:endParaRPr lang="en-US" sz="1600" dirty="0">
            <a:latin typeface="SBL BibLit" panose="02000000000000000000" pitchFamily="2" charset="-79"/>
            <a:ea typeface="SBL BibLit" panose="02000000000000000000" pitchFamily="2" charset="-79"/>
            <a:cs typeface="SBL BibLit" panose="02000000000000000000" pitchFamily="2" charset="-79"/>
          </a:endParaRPr>
        </a:p>
      </dgm:t>
    </dgm:pt>
    <dgm:pt modelId="{835F7113-7AAB-4131-AE59-3342C5D1A76A}" type="parTrans" cxnId="{0021072C-1663-45CF-A74A-F2399BD8B6A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019097E4-A095-4CC3-8769-F690456A3009}" type="sibTrans" cxnId="{0021072C-1663-45CF-A74A-F2399BD8B6A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B05082BF-BF29-4DCE-95E7-BDE779092637}">
      <dgm:prSet custT="1"/>
      <dgm:spPr/>
      <dgm:t>
        <a:bodyPr/>
        <a:lstStyle/>
        <a:p>
          <a:r>
            <a:rPr lang="fr-FR" sz="1600" dirty="0">
              <a:latin typeface="SBL BibLit" panose="02000000000000000000" pitchFamily="2" charset="-79"/>
              <a:ea typeface="SBL BibLit" panose="02000000000000000000" pitchFamily="2" charset="-79"/>
              <a:cs typeface="SBL BibLit" panose="02000000000000000000" pitchFamily="2" charset="-79"/>
            </a:rPr>
            <a:t>La colère apparaît comme : l'instrument de l'action ; la force qui alimente l'explosion divine.</a:t>
          </a:r>
          <a:endParaRPr lang="en-US" sz="1600" dirty="0">
            <a:latin typeface="SBL BibLit" panose="02000000000000000000" pitchFamily="2" charset="-79"/>
            <a:ea typeface="SBL BibLit" panose="02000000000000000000" pitchFamily="2" charset="-79"/>
            <a:cs typeface="SBL BibLit" panose="02000000000000000000" pitchFamily="2" charset="-79"/>
          </a:endParaRPr>
        </a:p>
      </dgm:t>
    </dgm:pt>
    <dgm:pt modelId="{ECC53D31-DAF3-4B41-80FA-1C00B0AD18B8}" type="parTrans" cxnId="{5B982A29-CE5F-4546-9D47-35CD498DC2A2}">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A37B9272-6FBF-4FBE-A3DB-4A1E2FC804D3}" type="sibTrans" cxnId="{5B982A29-CE5F-4546-9D47-35CD498DC2A2}">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F8C816F7-22F2-9544-88B2-09C9801F406D}" type="pres">
      <dgm:prSet presAssocID="{26B7DD5F-AA61-4C9F-B4C7-583E115CF7B5}" presName="Name0" presStyleCnt="0">
        <dgm:presLayoutVars>
          <dgm:dir/>
          <dgm:animLvl val="lvl"/>
          <dgm:resizeHandles val="exact"/>
        </dgm:presLayoutVars>
      </dgm:prSet>
      <dgm:spPr/>
    </dgm:pt>
    <dgm:pt modelId="{9275CEA8-6293-9141-8E41-AA3AD40E6AF1}" type="pres">
      <dgm:prSet presAssocID="{5ED4929B-694E-495A-A6CF-CC9878B4A9A8}" presName="linNode" presStyleCnt="0"/>
      <dgm:spPr/>
    </dgm:pt>
    <dgm:pt modelId="{5A866C4C-7A46-CD49-87FA-385B78C4898F}" type="pres">
      <dgm:prSet presAssocID="{5ED4929B-694E-495A-A6CF-CC9878B4A9A8}" presName="parentText" presStyleLbl="node1" presStyleIdx="0" presStyleCnt="2">
        <dgm:presLayoutVars>
          <dgm:chMax val="1"/>
          <dgm:bulletEnabled val="1"/>
        </dgm:presLayoutVars>
      </dgm:prSet>
      <dgm:spPr/>
    </dgm:pt>
    <dgm:pt modelId="{B32D574F-6CA9-8D49-98E5-BEF2FA2860D8}" type="pres">
      <dgm:prSet presAssocID="{5ED4929B-694E-495A-A6CF-CC9878B4A9A8}" presName="descendantText" presStyleLbl="alignAccFollowNode1" presStyleIdx="0" presStyleCnt="2">
        <dgm:presLayoutVars>
          <dgm:bulletEnabled val="1"/>
        </dgm:presLayoutVars>
      </dgm:prSet>
      <dgm:spPr/>
    </dgm:pt>
    <dgm:pt modelId="{23CF35C2-3053-8B44-BAC3-D2ACCD452281}" type="pres">
      <dgm:prSet presAssocID="{EC1C8226-971A-4EED-AFFB-6D263DDF340F}" presName="sp" presStyleCnt="0"/>
      <dgm:spPr/>
    </dgm:pt>
    <dgm:pt modelId="{95DB6827-FACA-C248-A2DA-EE0FD34350F0}" type="pres">
      <dgm:prSet presAssocID="{876D6B97-64E8-4BAB-BECA-E77396F6150F}" presName="linNode" presStyleCnt="0"/>
      <dgm:spPr/>
    </dgm:pt>
    <dgm:pt modelId="{7AAADB95-DF43-3746-80CF-90D32992C6C3}" type="pres">
      <dgm:prSet presAssocID="{876D6B97-64E8-4BAB-BECA-E77396F6150F}" presName="parentText" presStyleLbl="node1" presStyleIdx="1" presStyleCnt="2">
        <dgm:presLayoutVars>
          <dgm:chMax val="1"/>
          <dgm:bulletEnabled val="1"/>
        </dgm:presLayoutVars>
      </dgm:prSet>
      <dgm:spPr/>
    </dgm:pt>
    <dgm:pt modelId="{0F962FF8-5CF7-A647-AF9C-3507D04A96F8}" type="pres">
      <dgm:prSet presAssocID="{876D6B97-64E8-4BAB-BECA-E77396F6150F}" presName="descendantText" presStyleLbl="alignAccFollowNode1" presStyleIdx="1" presStyleCnt="2">
        <dgm:presLayoutVars>
          <dgm:bulletEnabled val="1"/>
        </dgm:presLayoutVars>
      </dgm:prSet>
      <dgm:spPr/>
    </dgm:pt>
  </dgm:ptLst>
  <dgm:cxnLst>
    <dgm:cxn modelId="{430F3A14-1BB9-FB44-83A9-B6D9C6687139}" type="presOf" srcId="{876D6B97-64E8-4BAB-BECA-E77396F6150F}" destId="{7AAADB95-DF43-3746-80CF-90D32992C6C3}" srcOrd="0" destOrd="0" presId="urn:microsoft.com/office/officeart/2005/8/layout/vList5"/>
    <dgm:cxn modelId="{5B982A29-CE5F-4546-9D47-35CD498DC2A2}" srcId="{876D6B97-64E8-4BAB-BECA-E77396F6150F}" destId="{B05082BF-BF29-4DCE-95E7-BDE779092637}" srcOrd="2" destOrd="0" parTransId="{ECC53D31-DAF3-4B41-80FA-1C00B0AD18B8}" sibTransId="{A37B9272-6FBF-4FBE-A3DB-4A1E2FC804D3}"/>
    <dgm:cxn modelId="{0021072C-1663-45CF-A74A-F2399BD8B6AF}" srcId="{876D6B97-64E8-4BAB-BECA-E77396F6150F}" destId="{16B941C5-F322-4AB0-AD9F-9B9E893E83A9}" srcOrd="1" destOrd="0" parTransId="{835F7113-7AAB-4131-AE59-3342C5D1A76A}" sibTransId="{019097E4-A095-4CC3-8769-F690456A3009}"/>
    <dgm:cxn modelId="{2B0FA842-B727-3B44-B605-95061A2ED95A}" type="presOf" srcId="{5ED4929B-694E-495A-A6CF-CC9878B4A9A8}" destId="{5A866C4C-7A46-CD49-87FA-385B78C4898F}" srcOrd="0" destOrd="0" presId="urn:microsoft.com/office/officeart/2005/8/layout/vList5"/>
    <dgm:cxn modelId="{5C74C747-382B-4B5C-A022-6C1B9773D6EF}" srcId="{26B7DD5F-AA61-4C9F-B4C7-583E115CF7B5}" destId="{5ED4929B-694E-495A-A6CF-CC9878B4A9A8}" srcOrd="0" destOrd="0" parTransId="{BB8916AA-28C3-4624-A7B5-9BA103C546C6}" sibTransId="{EC1C8226-971A-4EED-AFFB-6D263DDF340F}"/>
    <dgm:cxn modelId="{BD0B2F69-47A0-4FF5-A746-C6F171108D27}" srcId="{876D6B97-64E8-4BAB-BECA-E77396F6150F}" destId="{4B08667A-66D4-460D-9F47-6B98088A22C7}" srcOrd="0" destOrd="0" parTransId="{2268B0BE-F488-4E93-AE96-1705531DB5BD}" sibTransId="{310362DF-6086-4496-9A55-95402627F3D5}"/>
    <dgm:cxn modelId="{A7EE5C6C-3935-4FE9-BB42-9E70E4AD0598}" srcId="{5ED4929B-694E-495A-A6CF-CC9878B4A9A8}" destId="{FED502CC-31A6-4D0C-99B5-A8EB9231C45F}" srcOrd="1" destOrd="0" parTransId="{668F10F9-E35E-443E-8BC8-10456457A825}" sibTransId="{60858B4A-5E8F-49C5-B201-D4BD19EC3876}"/>
    <dgm:cxn modelId="{2B53136D-16CB-4AFC-AD55-DDF2286E4B50}" srcId="{5ED4929B-694E-495A-A6CF-CC9878B4A9A8}" destId="{CB355650-6FE8-4D86-B52C-F7905F78F270}" srcOrd="0" destOrd="0" parTransId="{20E317DB-7ECF-49CF-B4D7-57AE77C6642B}" sibTransId="{B93D96B4-CF64-4B70-8D1D-D29F089BDB85}"/>
    <dgm:cxn modelId="{7D05226D-E453-8E4C-B3AE-A2DE285F351D}" type="presOf" srcId="{CB355650-6FE8-4D86-B52C-F7905F78F270}" destId="{B32D574F-6CA9-8D49-98E5-BEF2FA2860D8}" srcOrd="0" destOrd="0" presId="urn:microsoft.com/office/officeart/2005/8/layout/vList5"/>
    <dgm:cxn modelId="{5009A572-A4BD-E140-9674-AC8ED40F6740}" type="presOf" srcId="{26B7DD5F-AA61-4C9F-B4C7-583E115CF7B5}" destId="{F8C816F7-22F2-9544-88B2-09C9801F406D}" srcOrd="0" destOrd="0" presId="urn:microsoft.com/office/officeart/2005/8/layout/vList5"/>
    <dgm:cxn modelId="{04D0E572-FFF5-4C9C-82F8-C9D8527E4B9A}" srcId="{FED502CC-31A6-4D0C-99B5-A8EB9231C45F}" destId="{88F42457-B0DC-413F-9621-EFF05F5CC23A}" srcOrd="0" destOrd="0" parTransId="{3D670E0D-DAE5-41CD-AF67-BAA028DFDB43}" sibTransId="{F958DC55-17D9-4879-A292-FD1A51D739C7}"/>
    <dgm:cxn modelId="{E254287E-E104-4978-895F-26D562ED88EA}" srcId="{CB355650-6FE8-4D86-B52C-F7905F78F270}" destId="{842E6DD4-5DAE-4FCF-9926-534737D8F2AB}" srcOrd="0" destOrd="0" parTransId="{C9ACF3BC-E53F-4886-ABB0-98A4E4FD0D60}" sibTransId="{6B66F130-EE03-4E3F-99F0-CEAFB852C295}"/>
    <dgm:cxn modelId="{868BC783-7559-2B44-A3B5-EF3EE0B2C5A7}" type="presOf" srcId="{16B941C5-F322-4AB0-AD9F-9B9E893E83A9}" destId="{0F962FF8-5CF7-A647-AF9C-3507D04A96F8}" srcOrd="0" destOrd="1" presId="urn:microsoft.com/office/officeart/2005/8/layout/vList5"/>
    <dgm:cxn modelId="{BBABD284-40DA-4D78-95A0-1373BCECD25C}" srcId="{26B7DD5F-AA61-4C9F-B4C7-583E115CF7B5}" destId="{876D6B97-64E8-4BAB-BECA-E77396F6150F}" srcOrd="1" destOrd="0" parTransId="{87C2BC27-31E4-4720-8B93-45EB2894FA9E}" sibTransId="{52A7121F-51C4-4605-9C50-8B0EA438873D}"/>
    <dgm:cxn modelId="{ED1FC09B-5509-2D44-A974-16591398F5E4}" type="presOf" srcId="{842E6DD4-5DAE-4FCF-9926-534737D8F2AB}" destId="{B32D574F-6CA9-8D49-98E5-BEF2FA2860D8}" srcOrd="0" destOrd="1" presId="urn:microsoft.com/office/officeart/2005/8/layout/vList5"/>
    <dgm:cxn modelId="{F5C0B5A4-E90B-B943-B936-9D7B17B32E7D}" type="presOf" srcId="{B05082BF-BF29-4DCE-95E7-BDE779092637}" destId="{0F962FF8-5CF7-A647-AF9C-3507D04A96F8}" srcOrd="0" destOrd="2" presId="urn:microsoft.com/office/officeart/2005/8/layout/vList5"/>
    <dgm:cxn modelId="{40BBD5AF-FD34-4E42-AE98-A6138A951F7A}" type="presOf" srcId="{88F42457-B0DC-413F-9621-EFF05F5CC23A}" destId="{B32D574F-6CA9-8D49-98E5-BEF2FA2860D8}" srcOrd="0" destOrd="3" presId="urn:microsoft.com/office/officeart/2005/8/layout/vList5"/>
    <dgm:cxn modelId="{5CB81CB8-A58F-A146-809B-E3D75A354965}" type="presOf" srcId="{4B08667A-66D4-460D-9F47-6B98088A22C7}" destId="{0F962FF8-5CF7-A647-AF9C-3507D04A96F8}" srcOrd="0" destOrd="0" presId="urn:microsoft.com/office/officeart/2005/8/layout/vList5"/>
    <dgm:cxn modelId="{9BF260CB-7261-0E43-A88B-75FDED50577E}" type="presOf" srcId="{FED502CC-31A6-4D0C-99B5-A8EB9231C45F}" destId="{B32D574F-6CA9-8D49-98E5-BEF2FA2860D8}" srcOrd="0" destOrd="2" presId="urn:microsoft.com/office/officeart/2005/8/layout/vList5"/>
    <dgm:cxn modelId="{A1B2C475-3885-7442-814D-85FE64CF3866}" type="presParOf" srcId="{F8C816F7-22F2-9544-88B2-09C9801F406D}" destId="{9275CEA8-6293-9141-8E41-AA3AD40E6AF1}" srcOrd="0" destOrd="0" presId="urn:microsoft.com/office/officeart/2005/8/layout/vList5"/>
    <dgm:cxn modelId="{DE1F156E-5E4C-F747-ADD1-E9372365CE82}" type="presParOf" srcId="{9275CEA8-6293-9141-8E41-AA3AD40E6AF1}" destId="{5A866C4C-7A46-CD49-87FA-385B78C4898F}" srcOrd="0" destOrd="0" presId="urn:microsoft.com/office/officeart/2005/8/layout/vList5"/>
    <dgm:cxn modelId="{0D9C65A4-1BC8-E84C-8446-8BC06C311E35}" type="presParOf" srcId="{9275CEA8-6293-9141-8E41-AA3AD40E6AF1}" destId="{B32D574F-6CA9-8D49-98E5-BEF2FA2860D8}" srcOrd="1" destOrd="0" presId="urn:microsoft.com/office/officeart/2005/8/layout/vList5"/>
    <dgm:cxn modelId="{BE31311B-85B5-E943-93A0-15A919D9E5FE}" type="presParOf" srcId="{F8C816F7-22F2-9544-88B2-09C9801F406D}" destId="{23CF35C2-3053-8B44-BAC3-D2ACCD452281}" srcOrd="1" destOrd="0" presId="urn:microsoft.com/office/officeart/2005/8/layout/vList5"/>
    <dgm:cxn modelId="{9523F82D-E741-084D-80FD-5BAD1A2401D9}" type="presParOf" srcId="{F8C816F7-22F2-9544-88B2-09C9801F406D}" destId="{95DB6827-FACA-C248-A2DA-EE0FD34350F0}" srcOrd="2" destOrd="0" presId="urn:microsoft.com/office/officeart/2005/8/layout/vList5"/>
    <dgm:cxn modelId="{93FB27C5-20CD-134F-9E92-03BC7ECB075A}" type="presParOf" srcId="{95DB6827-FACA-C248-A2DA-EE0FD34350F0}" destId="{7AAADB95-DF43-3746-80CF-90D32992C6C3}" srcOrd="0" destOrd="0" presId="urn:microsoft.com/office/officeart/2005/8/layout/vList5"/>
    <dgm:cxn modelId="{410F2F13-888E-054F-9857-872BD7F953CC}" type="presParOf" srcId="{95DB6827-FACA-C248-A2DA-EE0FD34350F0}" destId="{0F962FF8-5CF7-A647-AF9C-3507D04A96F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B7DD5F-AA61-4C9F-B4C7-583E115CF7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D4929B-694E-495A-A6CF-CC9878B4A9A8}">
      <dgm:prSet/>
      <dgm:spPr/>
      <dgm:t>
        <a:bodyPr/>
        <a:lstStyle/>
        <a:p>
          <a:r>
            <a:rPr lang="en-US" u="none" dirty="0">
              <a:latin typeface="SBL BibLit" panose="02000000000000000000" pitchFamily="2" charset="-79"/>
              <a:ea typeface="SBL BibLit" panose="02000000000000000000" pitchFamily="2" charset="-79"/>
              <a:cs typeface="SBL BibLit" panose="02000000000000000000" pitchFamily="2" charset="-79"/>
            </a:rPr>
            <a:t>3.</a:t>
          </a:r>
          <a:r>
            <a:rPr lang="en-US" u="none" baseline="0" dirty="0">
              <a:latin typeface="SBL BibLit" panose="02000000000000000000" pitchFamily="2" charset="-79"/>
              <a:ea typeface="SBL BibLit" panose="02000000000000000000" pitchFamily="2" charset="-79"/>
              <a:cs typeface="SBL BibLit" panose="02000000000000000000" pitchFamily="2" charset="-79"/>
            </a:rPr>
            <a:t> </a:t>
          </a:r>
          <a:r>
            <a:rPr lang="nl-BE" b="0" i="0" u="none" dirty="0">
              <a:latin typeface="SBL BibLit" panose="02000000000000000000" pitchFamily="2" charset="-79"/>
              <a:ea typeface="SBL BibLit" panose="02000000000000000000" pitchFamily="2" charset="-79"/>
              <a:cs typeface="SBL BibLit" panose="02000000000000000000" pitchFamily="2" charset="-79"/>
            </a:rPr>
            <a:t>La colère comme force qu'il faut arrêter</a:t>
          </a:r>
          <a:endParaRPr lang="en-US" u="none" dirty="0">
            <a:latin typeface="SBL BibLit" panose="02000000000000000000" pitchFamily="2" charset="-79"/>
            <a:ea typeface="SBL BibLit" panose="02000000000000000000" pitchFamily="2" charset="-79"/>
            <a:cs typeface="SBL BibLit" panose="02000000000000000000" pitchFamily="2" charset="-79"/>
          </a:endParaRPr>
        </a:p>
      </dgm:t>
    </dgm:pt>
    <dgm:pt modelId="{BB8916AA-28C3-4624-A7B5-9BA103C546C6}" type="par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EC1C8226-971A-4EED-AFFB-6D263DDF340F}" type="sib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CB355650-6FE8-4D86-B52C-F7905F78F270}">
      <dgm:prSet custT="1"/>
      <dgm:spPr/>
      <dgm:t>
        <a:bodyPr/>
        <a:lstStyle/>
        <a:p>
          <a:pPr rtl="0"/>
          <a:r>
            <a:rPr lang="nl-NL" sz="2000" dirty="0" err="1">
              <a:latin typeface="SBL BibLit" panose="02000000000000000000" pitchFamily="2" charset="-79"/>
              <a:ea typeface="SBL BibLit" panose="02000000000000000000" pitchFamily="2" charset="-79"/>
              <a:cs typeface="SBL BibLit" panose="02000000000000000000" pitchFamily="2" charset="-79"/>
            </a:rPr>
            <a:t>L'expression</a:t>
          </a:r>
          <a:r>
            <a:rPr lang="nl-NL" sz="2000" dirty="0">
              <a:latin typeface="SBL BibLit" panose="02000000000000000000" pitchFamily="2" charset="-79"/>
              <a:ea typeface="SBL BibLit" panose="02000000000000000000" pitchFamily="2" charset="-79"/>
              <a:cs typeface="SBL BibLit" panose="02000000000000000000" pitchFamily="2" charset="-79"/>
            </a:rPr>
            <a:t> : </a:t>
          </a:r>
          <a:r>
            <a:rPr lang="el-GR" sz="2000" dirty="0" err="1">
              <a:latin typeface="SBL BibLit" panose="02000000000000000000" pitchFamily="2" charset="-79"/>
              <a:ea typeface="SBL BibLit" panose="02000000000000000000" pitchFamily="2" charset="-79"/>
              <a:cs typeface="SBL BibLit" panose="02000000000000000000" pitchFamily="2" charset="-79"/>
            </a:rPr>
            <a:t>παῦσαι</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τῆς</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ὀργῆς</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τοῦ</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θυμοῦ</a:t>
          </a:r>
          <a:r>
            <a:rPr lang="el-GR" sz="2000" dirty="0">
              <a:latin typeface="SBL BibLit" panose="02000000000000000000" pitchFamily="2" charset="-79"/>
              <a:ea typeface="SBL BibLit" panose="02000000000000000000" pitchFamily="2" charset="-79"/>
              <a:cs typeface="SBL BibLit" panose="02000000000000000000" pitchFamily="2" charset="-79"/>
            </a:rPr>
            <a:t> σου
</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suggère</a:t>
          </a:r>
          <a:r>
            <a:rPr lang="nl-NL" sz="2000" dirty="0">
              <a:latin typeface="SBL BibLit" panose="02000000000000000000" pitchFamily="2" charset="-79"/>
              <a:ea typeface="SBL BibLit" panose="02000000000000000000" pitchFamily="2" charset="-79"/>
              <a:cs typeface="SBL BibLit" panose="02000000000000000000" pitchFamily="2" charset="-79"/>
            </a:rPr>
            <a:t> que la colère </a:t>
          </a:r>
          <a:r>
            <a:rPr lang="nl-NL" sz="2000" dirty="0" err="1">
              <a:latin typeface="SBL BibLit" panose="02000000000000000000" pitchFamily="2" charset="-79"/>
              <a:ea typeface="SBL BibLit" panose="02000000000000000000" pitchFamily="2" charset="-79"/>
              <a:cs typeface="SBL BibLit" panose="02000000000000000000" pitchFamily="2" charset="-79"/>
            </a:rPr>
            <a:t>possède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une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dynamique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propre</a:t>
          </a:r>
          <a:r>
            <a:rPr lang="nl-NL" sz="2000" dirty="0">
              <a:latin typeface="SBL BibLit" panose="02000000000000000000" pitchFamily="2" charset="-79"/>
              <a:ea typeface="SBL BibLit" panose="02000000000000000000" pitchFamily="2" charset="-79"/>
              <a:cs typeface="SBL BibLit" panose="02000000000000000000" pitchFamily="2" charset="-79"/>
            </a:rPr>
            <a:t>.</a:t>
          </a:r>
          <a:endParaRPr lang="en-US" sz="2000" dirty="0">
            <a:latin typeface="SBL BibLit" panose="02000000000000000000" pitchFamily="2" charset="-79"/>
            <a:ea typeface="SBL BibLit" panose="02000000000000000000" pitchFamily="2" charset="-79"/>
            <a:cs typeface="SBL BibLit" panose="02000000000000000000" pitchFamily="2" charset="-79"/>
          </a:endParaRPr>
        </a:p>
      </dgm:t>
    </dgm:pt>
    <dgm:pt modelId="{20E317DB-7ECF-49CF-B4D7-57AE77C6642B}" type="par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B93D96B4-CF64-4B70-8D1D-D29F089BDB85}" type="sib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D93084CE-96A9-3D40-AC2D-349D1040C831}">
      <dgm:prSet custT="1"/>
      <dgm:spPr/>
      <dgm:t>
        <a:bodyPr/>
        <a:lstStyle/>
        <a:p>
          <a:pPr rtl="0"/>
          <a:r>
            <a:rPr lang="en-US"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évoque</a:t>
          </a:r>
          <a:r>
            <a:rPr lang="nl-NL" sz="2000" dirty="0">
              <a:latin typeface="SBL BibLit" panose="02000000000000000000" pitchFamily="2" charset="-79"/>
              <a:ea typeface="SBL BibLit" panose="02000000000000000000" pitchFamily="2" charset="-79"/>
              <a:cs typeface="SBL BibLit" panose="02000000000000000000" pitchFamily="2" charset="-79"/>
            </a:rPr>
            <a:t> les anciens « </a:t>
          </a:r>
          <a:r>
            <a:rPr lang="nl-NL" sz="2000" dirty="0" err="1">
              <a:latin typeface="SBL BibLit" panose="02000000000000000000" pitchFamily="2" charset="-79"/>
              <a:ea typeface="SBL BibLit" panose="02000000000000000000" pitchFamily="2" charset="-79"/>
              <a:cs typeface="SBL BibLit" panose="02000000000000000000" pitchFamily="2" charset="-79"/>
            </a:rPr>
            <a:t>sortilèges</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d’apaisement</a:t>
          </a:r>
          <a:r>
            <a:rPr lang="nl-NL" sz="2000" dirty="0">
              <a:latin typeface="SBL BibLit" panose="02000000000000000000" pitchFamily="2" charset="-79"/>
              <a:ea typeface="SBL BibLit" panose="02000000000000000000" pitchFamily="2" charset="-79"/>
              <a:cs typeface="SBL BibLit" panose="02000000000000000000" pitchFamily="2" charset="-79"/>
            </a:rPr>
            <a:t> » :</a:t>
          </a:r>
          <a:endParaRPr lang="en-US" sz="2000" dirty="0">
            <a:latin typeface="SBL BibLit" panose="02000000000000000000" pitchFamily="2" charset="-79"/>
            <a:ea typeface="SBL BibLit" panose="02000000000000000000" pitchFamily="2" charset="-79"/>
            <a:cs typeface="SBL BibLit" panose="02000000000000000000" pitchFamily="2" charset="-79"/>
          </a:endParaRPr>
        </a:p>
      </dgm:t>
    </dgm:pt>
    <dgm:pt modelId="{1C6D9580-8F38-1544-823E-1FCA4B97BA6C}" type="parTrans" cxnId="{F1224372-8946-AF42-9976-C10C936919BC}">
      <dgm:prSet/>
      <dgm:spPr/>
      <dgm:t>
        <a:bodyPr/>
        <a:lstStyle/>
        <a:p>
          <a:endParaRPr lang="nl-NL"/>
        </a:p>
      </dgm:t>
    </dgm:pt>
    <dgm:pt modelId="{59630A52-0854-0548-90BA-10D47E5CC83C}" type="sibTrans" cxnId="{F1224372-8946-AF42-9976-C10C936919BC}">
      <dgm:prSet/>
      <dgm:spPr/>
      <dgm:t>
        <a:bodyPr/>
        <a:lstStyle/>
        <a:p>
          <a:endParaRPr lang="nl-NL"/>
        </a:p>
      </dgm:t>
    </dgm:pt>
    <dgm:pt modelId="{97778A9F-CFD7-3C4B-8905-5ABD09FFA466}">
      <dgm:prSet custT="1"/>
      <dgm:spPr/>
      <dgm:t>
        <a:bodyPr/>
        <a:lstStyle/>
        <a:p>
          <a:pPr rtl="0"/>
          <a:r>
            <a:rPr lang="nl-NL" sz="2000" dirty="0">
              <a:latin typeface="SBL BibLit" panose="02000000000000000000" pitchFamily="2" charset="-79"/>
              <a:ea typeface="SBL BibLit" panose="02000000000000000000" pitchFamily="2" charset="-79"/>
              <a:cs typeface="SBL BibLit" panose="02000000000000000000" pitchFamily="2" charset="-79"/>
            </a:rPr>
            <a:t>“I stop (</a:t>
          </a:r>
          <a:r>
            <a:rPr lang="el-GR" sz="2000" dirty="0" err="1">
              <a:latin typeface="SBL BibLit" panose="02000000000000000000" pitchFamily="2" charset="-79"/>
              <a:ea typeface="SBL BibLit" panose="02000000000000000000" pitchFamily="2" charset="-79"/>
              <a:cs typeface="SBL BibLit" panose="02000000000000000000" pitchFamily="2" charset="-79"/>
            </a:rPr>
            <a:t>παύω</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a:latin typeface="SBL BibLit" panose="02000000000000000000" pitchFamily="2" charset="-79"/>
              <a:ea typeface="SBL BibLit" panose="02000000000000000000" pitchFamily="2" charset="-79"/>
              <a:cs typeface="SBL BibLit" panose="02000000000000000000" pitchFamily="2" charset="-79"/>
            </a:rPr>
            <a:t>person X (acc.) </a:t>
          </a:r>
          <a:r>
            <a:rPr lang="nl-NL" sz="2000" dirty="0" err="1">
              <a:latin typeface="SBL BibLit" panose="02000000000000000000" pitchFamily="2" charset="-79"/>
              <a:ea typeface="SBL BibLit" panose="02000000000000000000" pitchFamily="2" charset="-79"/>
              <a:cs typeface="SBL BibLit" panose="02000000000000000000" pitchFamily="2" charset="-79"/>
            </a:rPr>
            <a:t>from</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disease</a:t>
          </a:r>
          <a:r>
            <a:rPr lang="nl-NL" sz="2000" dirty="0">
              <a:latin typeface="SBL BibLit" panose="02000000000000000000" pitchFamily="2" charset="-79"/>
              <a:ea typeface="SBL BibLit" panose="02000000000000000000" pitchFamily="2" charset="-79"/>
              <a:cs typeface="SBL BibLit" panose="02000000000000000000" pitchFamily="2" charset="-79"/>
            </a:rPr>
            <a:t> Y (gen.).”</a:t>
          </a:r>
          <a:endParaRPr lang="en-US" sz="2000" dirty="0">
            <a:latin typeface="SBL BibLit" panose="02000000000000000000" pitchFamily="2" charset="-79"/>
            <a:ea typeface="SBL BibLit" panose="02000000000000000000" pitchFamily="2" charset="-79"/>
            <a:cs typeface="SBL BibLit" panose="02000000000000000000" pitchFamily="2" charset="-79"/>
          </a:endParaRPr>
        </a:p>
      </dgm:t>
    </dgm:pt>
    <dgm:pt modelId="{012F6812-8702-BF4C-9A91-F98BEA6DE119}" type="parTrans" cxnId="{FD64DDF0-C81A-4F4F-B4D9-F5F725887409}">
      <dgm:prSet/>
      <dgm:spPr/>
      <dgm:t>
        <a:bodyPr/>
        <a:lstStyle/>
        <a:p>
          <a:endParaRPr lang="nl-NL"/>
        </a:p>
      </dgm:t>
    </dgm:pt>
    <dgm:pt modelId="{C93B797C-D80C-5349-8539-E71FCB3CF790}" type="sibTrans" cxnId="{FD64DDF0-C81A-4F4F-B4D9-F5F725887409}">
      <dgm:prSet/>
      <dgm:spPr/>
      <dgm:t>
        <a:bodyPr/>
        <a:lstStyle/>
        <a:p>
          <a:endParaRPr lang="nl-NL"/>
        </a:p>
      </dgm:t>
    </dgm:pt>
    <dgm:pt modelId="{F8C816F7-22F2-9544-88B2-09C9801F406D}" type="pres">
      <dgm:prSet presAssocID="{26B7DD5F-AA61-4C9F-B4C7-583E115CF7B5}" presName="Name0" presStyleCnt="0">
        <dgm:presLayoutVars>
          <dgm:dir/>
          <dgm:animLvl val="lvl"/>
          <dgm:resizeHandles val="exact"/>
        </dgm:presLayoutVars>
      </dgm:prSet>
      <dgm:spPr/>
    </dgm:pt>
    <dgm:pt modelId="{9275CEA8-6293-9141-8E41-AA3AD40E6AF1}" type="pres">
      <dgm:prSet presAssocID="{5ED4929B-694E-495A-A6CF-CC9878B4A9A8}" presName="linNode" presStyleCnt="0"/>
      <dgm:spPr/>
    </dgm:pt>
    <dgm:pt modelId="{5A866C4C-7A46-CD49-87FA-385B78C4898F}" type="pres">
      <dgm:prSet presAssocID="{5ED4929B-694E-495A-A6CF-CC9878B4A9A8}" presName="parentText" presStyleLbl="node1" presStyleIdx="0" presStyleCnt="1" custLinFactNeighborX="-3437">
        <dgm:presLayoutVars>
          <dgm:chMax val="1"/>
          <dgm:bulletEnabled val="1"/>
        </dgm:presLayoutVars>
      </dgm:prSet>
      <dgm:spPr/>
    </dgm:pt>
    <dgm:pt modelId="{B32D574F-6CA9-8D49-98E5-BEF2FA2860D8}" type="pres">
      <dgm:prSet presAssocID="{5ED4929B-694E-495A-A6CF-CC9878B4A9A8}" presName="descendantText" presStyleLbl="alignAccFollowNode1" presStyleIdx="0" presStyleCnt="1">
        <dgm:presLayoutVars>
          <dgm:bulletEnabled val="1"/>
        </dgm:presLayoutVars>
      </dgm:prSet>
      <dgm:spPr/>
    </dgm:pt>
  </dgm:ptLst>
  <dgm:cxnLst>
    <dgm:cxn modelId="{9B60552C-5B13-F149-B30F-CD7D56A9DF37}" type="presOf" srcId="{97778A9F-CFD7-3C4B-8905-5ABD09FFA466}" destId="{B32D574F-6CA9-8D49-98E5-BEF2FA2860D8}" srcOrd="0" destOrd="2" presId="urn:microsoft.com/office/officeart/2005/8/layout/vList5"/>
    <dgm:cxn modelId="{2B0FA842-B727-3B44-B605-95061A2ED95A}" type="presOf" srcId="{5ED4929B-694E-495A-A6CF-CC9878B4A9A8}" destId="{5A866C4C-7A46-CD49-87FA-385B78C4898F}" srcOrd="0" destOrd="0" presId="urn:microsoft.com/office/officeart/2005/8/layout/vList5"/>
    <dgm:cxn modelId="{5C74C747-382B-4B5C-A022-6C1B9773D6EF}" srcId="{26B7DD5F-AA61-4C9F-B4C7-583E115CF7B5}" destId="{5ED4929B-694E-495A-A6CF-CC9878B4A9A8}" srcOrd="0" destOrd="0" parTransId="{BB8916AA-28C3-4624-A7B5-9BA103C546C6}" sibTransId="{EC1C8226-971A-4EED-AFFB-6D263DDF340F}"/>
    <dgm:cxn modelId="{2B53136D-16CB-4AFC-AD55-DDF2286E4B50}" srcId="{5ED4929B-694E-495A-A6CF-CC9878B4A9A8}" destId="{CB355650-6FE8-4D86-B52C-F7905F78F270}" srcOrd="0" destOrd="0" parTransId="{20E317DB-7ECF-49CF-B4D7-57AE77C6642B}" sibTransId="{B93D96B4-CF64-4B70-8D1D-D29F089BDB85}"/>
    <dgm:cxn modelId="{7D05226D-E453-8E4C-B3AE-A2DE285F351D}" type="presOf" srcId="{CB355650-6FE8-4D86-B52C-F7905F78F270}" destId="{B32D574F-6CA9-8D49-98E5-BEF2FA2860D8}" srcOrd="0" destOrd="0" presId="urn:microsoft.com/office/officeart/2005/8/layout/vList5"/>
    <dgm:cxn modelId="{F1224372-8946-AF42-9976-C10C936919BC}" srcId="{5ED4929B-694E-495A-A6CF-CC9878B4A9A8}" destId="{D93084CE-96A9-3D40-AC2D-349D1040C831}" srcOrd="1" destOrd="0" parTransId="{1C6D9580-8F38-1544-823E-1FCA4B97BA6C}" sibTransId="{59630A52-0854-0548-90BA-10D47E5CC83C}"/>
    <dgm:cxn modelId="{5009A572-A4BD-E140-9674-AC8ED40F6740}" type="presOf" srcId="{26B7DD5F-AA61-4C9F-B4C7-583E115CF7B5}" destId="{F8C816F7-22F2-9544-88B2-09C9801F406D}" srcOrd="0" destOrd="0" presId="urn:microsoft.com/office/officeart/2005/8/layout/vList5"/>
    <dgm:cxn modelId="{CB6C77EA-F325-FA49-9DB8-68587894AC26}" type="presOf" srcId="{D93084CE-96A9-3D40-AC2D-349D1040C831}" destId="{B32D574F-6CA9-8D49-98E5-BEF2FA2860D8}" srcOrd="0" destOrd="1" presId="urn:microsoft.com/office/officeart/2005/8/layout/vList5"/>
    <dgm:cxn modelId="{FD64DDF0-C81A-4F4F-B4D9-F5F725887409}" srcId="{5ED4929B-694E-495A-A6CF-CC9878B4A9A8}" destId="{97778A9F-CFD7-3C4B-8905-5ABD09FFA466}" srcOrd="2" destOrd="0" parTransId="{012F6812-8702-BF4C-9A91-F98BEA6DE119}" sibTransId="{C93B797C-D80C-5349-8539-E71FCB3CF790}"/>
    <dgm:cxn modelId="{A1B2C475-3885-7442-814D-85FE64CF3866}" type="presParOf" srcId="{F8C816F7-22F2-9544-88B2-09C9801F406D}" destId="{9275CEA8-6293-9141-8E41-AA3AD40E6AF1}" srcOrd="0" destOrd="0" presId="urn:microsoft.com/office/officeart/2005/8/layout/vList5"/>
    <dgm:cxn modelId="{DE1F156E-5E4C-F747-ADD1-E9372365CE82}" type="presParOf" srcId="{9275CEA8-6293-9141-8E41-AA3AD40E6AF1}" destId="{5A866C4C-7A46-CD49-87FA-385B78C4898F}" srcOrd="0" destOrd="0" presId="urn:microsoft.com/office/officeart/2005/8/layout/vList5"/>
    <dgm:cxn modelId="{0D9C65A4-1BC8-E84C-8446-8BC06C311E35}" type="presParOf" srcId="{9275CEA8-6293-9141-8E41-AA3AD40E6AF1}" destId="{B32D574F-6CA9-8D49-98E5-BEF2FA2860D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B7DD5F-AA61-4C9F-B4C7-583E115CF7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D4929B-694E-495A-A6CF-CC9878B4A9A8}">
      <dgm:prSet/>
      <dgm:spPr/>
      <dgm:t>
        <a:bodyPr/>
        <a:lstStyle/>
        <a:p>
          <a:r>
            <a:rPr lang="nl-BE" u="none" dirty="0">
              <a:latin typeface="SBL BibLit" panose="02000000000000000000" pitchFamily="2" charset="-79"/>
              <a:ea typeface="SBL BibLit" panose="02000000000000000000" pitchFamily="2" charset="-79"/>
              <a:cs typeface="SBL BibLit" panose="02000000000000000000" pitchFamily="2" charset="-79"/>
            </a:rPr>
            <a:t>1. </a:t>
          </a:r>
          <a:r>
            <a:rPr lang="nl-NL" u="none" dirty="0">
              <a:latin typeface="SBL BibLit" panose="02000000000000000000" pitchFamily="2" charset="-79"/>
              <a:ea typeface="SBL BibLit" panose="02000000000000000000" pitchFamily="2" charset="-79"/>
              <a:cs typeface="SBL BibLit" panose="02000000000000000000" pitchFamily="2" charset="-79"/>
            </a:rPr>
            <a:t>passage du </a:t>
          </a:r>
          <a:r>
            <a:rPr lang="nl-NL" u="none" dirty="0" err="1">
              <a:latin typeface="SBL BibLit" panose="02000000000000000000" pitchFamily="2" charset="-79"/>
              <a:ea typeface="SBL BibLit" panose="02000000000000000000" pitchFamily="2" charset="-79"/>
              <a:cs typeface="SBL BibLit" panose="02000000000000000000" pitchFamily="2" charset="-79"/>
            </a:rPr>
            <a:t>verbe</a:t>
          </a:r>
          <a:r>
            <a:rPr lang="nl-NL" u="none" dirty="0">
              <a:latin typeface="SBL BibLit" panose="02000000000000000000" pitchFamily="2" charset="-79"/>
              <a:ea typeface="SBL BibLit" panose="02000000000000000000" pitchFamily="2" charset="-79"/>
              <a:cs typeface="SBL BibLit" panose="02000000000000000000" pitchFamily="2" charset="-79"/>
            </a:rPr>
            <a:t> au </a:t>
          </a:r>
          <a:r>
            <a:rPr lang="nl-NL" u="none" dirty="0" err="1">
              <a:latin typeface="SBL BibLit" panose="02000000000000000000" pitchFamily="2" charset="-79"/>
              <a:ea typeface="SBL BibLit" panose="02000000000000000000" pitchFamily="2" charset="-79"/>
              <a:cs typeface="SBL BibLit" panose="02000000000000000000" pitchFamily="2" charset="-79"/>
            </a:rPr>
            <a:t>substantif</a:t>
          </a:r>
          <a:endParaRPr lang="en-US" u="none" dirty="0">
            <a:latin typeface="SBL BibLit" panose="02000000000000000000" pitchFamily="2" charset="-79"/>
            <a:ea typeface="SBL BibLit" panose="02000000000000000000" pitchFamily="2" charset="-79"/>
            <a:cs typeface="SBL BibLit" panose="02000000000000000000" pitchFamily="2" charset="-79"/>
          </a:endParaRPr>
        </a:p>
      </dgm:t>
    </dgm:pt>
    <dgm:pt modelId="{BB8916AA-28C3-4624-A7B5-9BA103C546C6}" type="par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EC1C8226-971A-4EED-AFFB-6D263DDF340F}" type="sibTrans" cxnId="{5C74C747-382B-4B5C-A022-6C1B9773D6EF}">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CB355650-6FE8-4D86-B52C-F7905F78F270}">
      <dgm:prSet custT="1"/>
      <dgm:spPr/>
      <dgm:t>
        <a:bodyPr/>
        <a:lstStyle/>
        <a:p>
          <a:r>
            <a:rPr lang="nl-NL" sz="1800" dirty="0">
              <a:latin typeface="SBL BibLit" panose="02000000000000000000" pitchFamily="2" charset="-79"/>
              <a:ea typeface="SBL BibLit" panose="02000000000000000000" pitchFamily="2" charset="-79"/>
              <a:cs typeface="SBL BibLit" panose="02000000000000000000" pitchFamily="2" charset="-79"/>
            </a:rPr>
            <a:t>Le </a:t>
          </a:r>
          <a:r>
            <a:rPr lang="nl-NL" sz="1800" dirty="0" err="1">
              <a:latin typeface="SBL BibLit" panose="02000000000000000000" pitchFamily="2" charset="-79"/>
              <a:ea typeface="SBL BibLit" panose="02000000000000000000" pitchFamily="2" charset="-79"/>
              <a:cs typeface="SBL BibLit" panose="02000000000000000000" pitchFamily="2" charset="-79"/>
            </a:rPr>
            <a:t>verbe</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hébreu</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est</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remplacé</a:t>
          </a:r>
          <a:r>
            <a:rPr lang="nl-NL" sz="1800" dirty="0">
              <a:latin typeface="SBL BibLit" panose="02000000000000000000" pitchFamily="2" charset="-79"/>
              <a:ea typeface="SBL BibLit" panose="02000000000000000000" pitchFamily="2" charset="-79"/>
              <a:cs typeface="SBL BibLit" panose="02000000000000000000" pitchFamily="2" charset="-79"/>
            </a:rPr>
            <a:t> par </a:t>
          </a:r>
          <a:r>
            <a:rPr lang="nl-NL" sz="1800" dirty="0" err="1">
              <a:latin typeface="SBL BibLit" panose="02000000000000000000" pitchFamily="2" charset="-79"/>
              <a:ea typeface="SBL BibLit" panose="02000000000000000000" pitchFamily="2" charset="-79"/>
              <a:cs typeface="SBL BibLit" panose="02000000000000000000" pitchFamily="2" charset="-79"/>
            </a:rPr>
            <a:t>un</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substantif</a:t>
          </a:r>
          <a:r>
            <a:rPr lang="nl-NL" sz="1800" dirty="0">
              <a:latin typeface="SBL BibLit" panose="02000000000000000000" pitchFamily="2" charset="-79"/>
              <a:ea typeface="SBL BibLit" panose="02000000000000000000" pitchFamily="2" charset="-79"/>
              <a:cs typeface="SBL BibLit" panose="02000000000000000000" pitchFamily="2" charset="-79"/>
            </a:rPr>
            <a:t>.
 La colère </a:t>
          </a:r>
          <a:r>
            <a:rPr lang="nl-NL" sz="1800" dirty="0" err="1">
              <a:latin typeface="SBL BibLit" panose="02000000000000000000" pitchFamily="2" charset="-79"/>
              <a:ea typeface="SBL BibLit" panose="02000000000000000000" pitchFamily="2" charset="-79"/>
              <a:cs typeface="SBL BibLit" panose="02000000000000000000" pitchFamily="2" charset="-79"/>
            </a:rPr>
            <a:t>est</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décrite</a:t>
          </a:r>
          <a:r>
            <a:rPr lang="nl-NL" sz="1800" dirty="0">
              <a:latin typeface="SBL BibLit" panose="02000000000000000000" pitchFamily="2" charset="-79"/>
              <a:ea typeface="SBL BibLit" panose="02000000000000000000" pitchFamily="2" charset="-79"/>
              <a:cs typeface="SBL BibLit" panose="02000000000000000000" pitchFamily="2" charset="-79"/>
            </a:rPr>
            <a:t> comme </a:t>
          </a:r>
          <a:r>
            <a:rPr lang="nl-NL" sz="1800" dirty="0" err="1">
              <a:latin typeface="SBL BibLit" panose="02000000000000000000" pitchFamily="2" charset="-79"/>
              <a:ea typeface="SBL BibLit" panose="02000000000000000000" pitchFamily="2" charset="-79"/>
              <a:cs typeface="SBL BibLit" panose="02000000000000000000" pitchFamily="2" charset="-79"/>
            </a:rPr>
            <a:t>étant</a:t>
          </a:r>
          <a:r>
            <a:rPr lang="nl-NL" sz="1800" dirty="0">
              <a:latin typeface="SBL BibLit" panose="02000000000000000000" pitchFamily="2" charset="-79"/>
              <a:ea typeface="SBL BibLit" panose="02000000000000000000" pitchFamily="2" charset="-79"/>
              <a:cs typeface="SBL BibLit" panose="02000000000000000000" pitchFamily="2" charset="-79"/>
            </a:rPr>
            <a:t> :</a:t>
          </a:r>
          <a:endParaRPr lang="en-US" sz="1800" dirty="0">
            <a:latin typeface="SBL BibLit" panose="02000000000000000000" pitchFamily="2" charset="-79"/>
            <a:ea typeface="SBL BibLit" panose="02000000000000000000" pitchFamily="2" charset="-79"/>
            <a:cs typeface="SBL BibLit" panose="02000000000000000000" pitchFamily="2" charset="-79"/>
          </a:endParaRPr>
        </a:p>
      </dgm:t>
    </dgm:pt>
    <dgm:pt modelId="{20E317DB-7ECF-49CF-B4D7-57AE77C6642B}" type="par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B93D96B4-CF64-4B70-8D1D-D29F089BDB85}" type="sibTrans" cxnId="{2B53136D-16CB-4AFC-AD55-DDF2286E4B50}">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876D6B97-64E8-4BAB-BECA-E77396F6150F}">
      <dgm:prSet/>
      <dgm:spPr/>
      <dgm:t>
        <a:bodyPr/>
        <a:lstStyle/>
        <a:p>
          <a:r>
            <a:rPr lang="fr-FR" u="none" dirty="0">
              <a:latin typeface="SBL BibLit" panose="02000000000000000000" pitchFamily="2" charset="-79"/>
              <a:ea typeface="SBL BibLit" panose="02000000000000000000" pitchFamily="2" charset="-79"/>
              <a:cs typeface="SBL BibLit" panose="02000000000000000000" pitchFamily="2" charset="-79"/>
            </a:rPr>
            <a:t>2. </a:t>
          </a:r>
          <a:r>
            <a:rPr lang="nl-NL" u="none" dirty="0">
              <a:latin typeface="SBL BibLit" panose="02000000000000000000" pitchFamily="2" charset="-79"/>
              <a:ea typeface="SBL BibLit" panose="02000000000000000000" pitchFamily="2" charset="-79"/>
              <a:cs typeface="SBL BibLit" panose="02000000000000000000" pitchFamily="2" charset="-79"/>
            </a:rPr>
            <a:t>colère comme force autonome</a:t>
          </a:r>
          <a:endParaRPr lang="en-US" u="none" dirty="0">
            <a:latin typeface="SBL BibLit" panose="02000000000000000000" pitchFamily="2" charset="-79"/>
            <a:ea typeface="SBL BibLit" panose="02000000000000000000" pitchFamily="2" charset="-79"/>
            <a:cs typeface="SBL BibLit" panose="02000000000000000000" pitchFamily="2" charset="-79"/>
          </a:endParaRPr>
        </a:p>
      </dgm:t>
    </dgm:pt>
    <dgm:pt modelId="{87C2BC27-31E4-4720-8B93-45EB2894FA9E}" type="parTrans" cxnId="{BBABD284-40DA-4D78-95A0-1373BCECD25C}">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52A7121F-51C4-4605-9C50-8B0EA438873D}" type="sibTrans" cxnId="{BBABD284-40DA-4D78-95A0-1373BCECD25C}">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4B08667A-66D4-460D-9F47-6B98088A22C7}">
      <dgm:prSet custT="1"/>
      <dgm:spPr/>
      <dgm:t>
        <a:bodyPr/>
        <a:lstStyle/>
        <a:p>
          <a:pPr rtl="0"/>
          <a:r>
            <a:rPr lang="nl-NL" sz="2000" dirty="0">
              <a:latin typeface="SBL BibLit" panose="02000000000000000000" pitchFamily="2" charset="-79"/>
              <a:ea typeface="SBL BibLit" panose="02000000000000000000" pitchFamily="2" charset="-79"/>
              <a:cs typeface="SBL BibLit" panose="02000000000000000000" pitchFamily="2" charset="-79"/>
            </a:rPr>
            <a:t>La LXX </a:t>
          </a:r>
          <a:r>
            <a:rPr lang="nl-NL" sz="2000" dirty="0" err="1">
              <a:latin typeface="SBL BibLit" panose="02000000000000000000" pitchFamily="2" charset="-79"/>
              <a:ea typeface="SBL BibLit" panose="02000000000000000000" pitchFamily="2" charset="-79"/>
              <a:cs typeface="SBL BibLit" panose="02000000000000000000" pitchFamily="2" charset="-79"/>
            </a:rPr>
            <a:t>explicite</a:t>
          </a:r>
          <a:r>
            <a:rPr lang="nl-NL" sz="2000" dirty="0">
              <a:latin typeface="SBL BibLit" panose="02000000000000000000" pitchFamily="2" charset="-79"/>
              <a:ea typeface="SBL BibLit" panose="02000000000000000000" pitchFamily="2" charset="-79"/>
              <a:cs typeface="SBL BibLit" panose="02000000000000000000" pitchFamily="2" charset="-79"/>
            </a:rPr>
            <a:t> et </a:t>
          </a:r>
          <a:r>
            <a:rPr lang="nl-NL" sz="2000" dirty="0" err="1">
              <a:latin typeface="SBL BibLit" panose="02000000000000000000" pitchFamily="2" charset="-79"/>
              <a:ea typeface="SBL BibLit" panose="02000000000000000000" pitchFamily="2" charset="-79"/>
              <a:cs typeface="SBL BibLit" panose="02000000000000000000" pitchFamily="2" charset="-79"/>
            </a:rPr>
            <a:t>développe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une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tendance</a:t>
          </a:r>
          <a:r>
            <a:rPr lang="nl-NL" sz="2000" dirty="0">
              <a:latin typeface="SBL BibLit" panose="02000000000000000000" pitchFamily="2" charset="-79"/>
              <a:ea typeface="SBL BibLit" panose="02000000000000000000" pitchFamily="2" charset="-79"/>
              <a:cs typeface="SBL BibLit" panose="02000000000000000000" pitchFamily="2" charset="-79"/>
            </a:rPr>
            <a:t> déjà </a:t>
          </a:r>
          <a:r>
            <a:rPr lang="nl-NL" sz="2000" dirty="0" err="1">
              <a:latin typeface="SBL BibLit" panose="02000000000000000000" pitchFamily="2" charset="-79"/>
              <a:ea typeface="SBL BibLit" panose="02000000000000000000" pitchFamily="2" charset="-79"/>
              <a:cs typeface="SBL BibLit" panose="02000000000000000000" pitchFamily="2" charset="-79"/>
            </a:rPr>
            <a:t>contenue</a:t>
          </a:r>
          <a:r>
            <a:rPr lang="nl-NL" sz="2000" dirty="0">
              <a:latin typeface="SBL BibLit" panose="02000000000000000000" pitchFamily="2" charset="-79"/>
              <a:ea typeface="SBL BibLit" panose="02000000000000000000" pitchFamily="2" charset="-79"/>
              <a:cs typeface="SBL BibLit" panose="02000000000000000000" pitchFamily="2" charset="-79"/>
            </a:rPr>
            <a:t> dans </a:t>
          </a:r>
          <a:r>
            <a:rPr lang="nl-NL" sz="2000" dirty="0" err="1">
              <a:latin typeface="SBL BibLit" panose="02000000000000000000" pitchFamily="2" charset="-79"/>
              <a:ea typeface="SBL BibLit" panose="02000000000000000000" pitchFamily="2" charset="-79"/>
              <a:cs typeface="SBL BibLit" panose="02000000000000000000" pitchFamily="2" charset="-79"/>
            </a:rPr>
            <a:t>le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texte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hébreu</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plutôt</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qu'elle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n'impose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une</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tradition</a:t>
          </a:r>
          <a:r>
            <a:rPr lang="nl-NL" sz="2000" dirty="0">
              <a:latin typeface="SBL BibLit" panose="02000000000000000000" pitchFamily="2" charset="-79"/>
              <a:ea typeface="SBL BibLit" panose="02000000000000000000" pitchFamily="2" charset="-79"/>
              <a:cs typeface="SBL BibLit" panose="02000000000000000000" pitchFamily="2" charset="-79"/>
            </a:rPr>
            <a:t> </a:t>
          </a:r>
          <a:r>
            <a:rPr lang="nl-NL" sz="2000" dirty="0" err="1">
              <a:latin typeface="SBL BibLit" panose="02000000000000000000" pitchFamily="2" charset="-79"/>
              <a:ea typeface="SBL BibLit" panose="02000000000000000000" pitchFamily="2" charset="-79"/>
              <a:cs typeface="SBL BibLit" panose="02000000000000000000" pitchFamily="2" charset="-79"/>
            </a:rPr>
            <a:t>entièrement</a:t>
          </a:r>
          <a:r>
            <a:rPr lang="nl-NL" sz="2000" dirty="0">
              <a:latin typeface="SBL BibLit" panose="02000000000000000000" pitchFamily="2" charset="-79"/>
              <a:ea typeface="SBL BibLit" panose="02000000000000000000" pitchFamily="2" charset="-79"/>
              <a:cs typeface="SBL BibLit" panose="02000000000000000000" pitchFamily="2" charset="-79"/>
            </a:rPr>
            <a:t> nouvelle.</a:t>
          </a:r>
          <a:endParaRPr lang="en-US" sz="2000" dirty="0">
            <a:latin typeface="SBL BibLit" panose="02000000000000000000" pitchFamily="2" charset="-79"/>
            <a:ea typeface="SBL BibLit" panose="02000000000000000000" pitchFamily="2" charset="-79"/>
            <a:cs typeface="SBL BibLit" panose="02000000000000000000" pitchFamily="2" charset="-79"/>
          </a:endParaRPr>
        </a:p>
      </dgm:t>
    </dgm:pt>
    <dgm:pt modelId="{2268B0BE-F488-4E93-AE96-1705531DB5BD}" type="parTrans" cxnId="{BD0B2F69-47A0-4FF5-A746-C6F171108D27}">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310362DF-6086-4496-9A55-95402627F3D5}" type="sibTrans" cxnId="{BD0B2F69-47A0-4FF5-A746-C6F171108D27}">
      <dgm:prSet/>
      <dgm:spPr/>
      <dgm:t>
        <a:bodyPr/>
        <a:lstStyle/>
        <a:p>
          <a:endParaRPr lang="en-US">
            <a:latin typeface="SBL BibLit" panose="02000000000000000000" pitchFamily="2" charset="-79"/>
            <a:ea typeface="SBL BibLit" panose="02000000000000000000" pitchFamily="2" charset="-79"/>
            <a:cs typeface="SBL BibLit" panose="02000000000000000000" pitchFamily="2" charset="-79"/>
          </a:endParaRPr>
        </a:p>
      </dgm:t>
    </dgm:pt>
    <dgm:pt modelId="{E1A854A1-C61D-5D4F-9558-4183501EC42E}">
      <dgm:prSet custT="1"/>
      <dgm:spPr/>
      <dgm:t>
        <a:bodyPr/>
        <a:lstStyle/>
        <a:p>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sur</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toute</a:t>
          </a:r>
          <a:r>
            <a:rPr lang="nl-NL" sz="1800" dirty="0">
              <a:latin typeface="SBL BibLit" panose="02000000000000000000" pitchFamily="2" charset="-79"/>
              <a:ea typeface="SBL BibLit" panose="02000000000000000000" pitchFamily="2" charset="-79"/>
              <a:cs typeface="SBL BibLit" panose="02000000000000000000" pitchFamily="2" charset="-79"/>
            </a:rPr>
            <a:t> </a:t>
          </a:r>
          <a:r>
            <a:rPr lang="nl-NL" sz="1800" dirty="0" err="1">
              <a:latin typeface="SBL BibLit" panose="02000000000000000000" pitchFamily="2" charset="-79"/>
              <a:ea typeface="SBL BibLit" panose="02000000000000000000" pitchFamily="2" charset="-79"/>
              <a:cs typeface="SBL BibLit" panose="02000000000000000000" pitchFamily="2" charset="-79"/>
            </a:rPr>
            <a:t>l'assemblée</a:t>
          </a:r>
          <a:r>
            <a:rPr lang="nl-NL" sz="1800" dirty="0">
              <a:latin typeface="SBL BibLit" panose="02000000000000000000" pitchFamily="2" charset="-79"/>
              <a:ea typeface="SBL BibLit" panose="02000000000000000000" pitchFamily="2" charset="-79"/>
              <a:cs typeface="SBL BibLit" panose="02000000000000000000" pitchFamily="2" charset="-79"/>
            </a:rPr>
            <a:t> » (</a:t>
          </a:r>
          <a:r>
            <a:rPr lang="el-GR" sz="1800" dirty="0" err="1">
              <a:latin typeface="SBL BibLit" panose="02000000000000000000" pitchFamily="2" charset="-79"/>
              <a:ea typeface="SBL BibLit" panose="02000000000000000000" pitchFamily="2" charset="-79"/>
              <a:cs typeface="SBL BibLit" panose="02000000000000000000" pitchFamily="2" charset="-79"/>
            </a:rPr>
            <a:t>ἐπὶ</a:t>
          </a:r>
          <a:r>
            <a:rPr lang="el-GR" sz="1800" dirty="0">
              <a:latin typeface="SBL BibLit" panose="02000000000000000000" pitchFamily="2" charset="-79"/>
              <a:ea typeface="SBL BibLit" panose="02000000000000000000" pitchFamily="2" charset="-79"/>
              <a:cs typeface="SBL BibLit" panose="02000000000000000000" pitchFamily="2" charset="-79"/>
            </a:rPr>
            <a:t> </a:t>
          </a:r>
          <a:r>
            <a:rPr lang="el-GR" sz="1800" dirty="0" err="1">
              <a:latin typeface="SBL BibLit" panose="02000000000000000000" pitchFamily="2" charset="-79"/>
              <a:ea typeface="SBL BibLit" panose="02000000000000000000" pitchFamily="2" charset="-79"/>
              <a:cs typeface="SBL BibLit" panose="02000000000000000000" pitchFamily="2" charset="-79"/>
            </a:rPr>
            <a:t>πᾶσαν</a:t>
          </a:r>
          <a:r>
            <a:rPr lang="el-GR" sz="1800" dirty="0">
              <a:latin typeface="SBL BibLit" panose="02000000000000000000" pitchFamily="2" charset="-79"/>
              <a:ea typeface="SBL BibLit" panose="02000000000000000000" pitchFamily="2" charset="-79"/>
              <a:cs typeface="SBL BibLit" panose="02000000000000000000" pitchFamily="2" charset="-79"/>
            </a:rPr>
            <a:t> </a:t>
          </a:r>
          <a:r>
            <a:rPr lang="el-GR" sz="1800" dirty="0" err="1">
              <a:latin typeface="SBL BibLit" panose="02000000000000000000" pitchFamily="2" charset="-79"/>
              <a:ea typeface="SBL BibLit" panose="02000000000000000000" pitchFamily="2" charset="-79"/>
              <a:cs typeface="SBL BibLit" panose="02000000000000000000" pitchFamily="2" charset="-79"/>
            </a:rPr>
            <a:t>τὴν</a:t>
          </a:r>
          <a:r>
            <a:rPr lang="el-GR" sz="1800" dirty="0">
              <a:latin typeface="SBL BibLit" panose="02000000000000000000" pitchFamily="2" charset="-79"/>
              <a:ea typeface="SBL BibLit" panose="02000000000000000000" pitchFamily="2" charset="-79"/>
              <a:cs typeface="SBL BibLit" panose="02000000000000000000" pitchFamily="2" charset="-79"/>
            </a:rPr>
            <a:t> </a:t>
          </a:r>
          <a:r>
            <a:rPr lang="el-GR" sz="1800" dirty="0" err="1">
              <a:latin typeface="SBL BibLit" panose="02000000000000000000" pitchFamily="2" charset="-79"/>
              <a:ea typeface="SBL BibLit" panose="02000000000000000000" pitchFamily="2" charset="-79"/>
              <a:cs typeface="SBL BibLit" panose="02000000000000000000" pitchFamily="2" charset="-79"/>
            </a:rPr>
            <a:t>συναγωγὴν</a:t>
          </a:r>
          <a:r>
            <a:rPr lang="el-GR" sz="1800" dirty="0">
              <a:latin typeface="SBL BibLit" panose="02000000000000000000" pitchFamily="2" charset="-79"/>
              <a:ea typeface="SBL BibLit" panose="02000000000000000000" pitchFamily="2" charset="-79"/>
              <a:cs typeface="SBL BibLit" panose="02000000000000000000" pitchFamily="2" charset="-79"/>
            </a:rPr>
            <a:t>)</a:t>
          </a:r>
          <a:endParaRPr lang="en-US" sz="1800" dirty="0">
            <a:latin typeface="SBL BibLit" panose="02000000000000000000" pitchFamily="2" charset="-79"/>
            <a:ea typeface="SBL BibLit" panose="02000000000000000000" pitchFamily="2" charset="-79"/>
            <a:cs typeface="SBL BibLit" panose="02000000000000000000" pitchFamily="2" charset="-79"/>
          </a:endParaRPr>
        </a:p>
      </dgm:t>
    </dgm:pt>
    <dgm:pt modelId="{76B1C941-3BAF-8A44-97C1-148B95BB9E53}" type="parTrans" cxnId="{6B6DFB12-5658-734E-9A03-E1A64A0AF909}">
      <dgm:prSet/>
      <dgm:spPr/>
      <dgm:t>
        <a:bodyPr/>
        <a:lstStyle/>
        <a:p>
          <a:endParaRPr lang="nl-NL"/>
        </a:p>
      </dgm:t>
    </dgm:pt>
    <dgm:pt modelId="{BA6EB24C-B724-284F-846A-14D95CE6A5F8}" type="sibTrans" cxnId="{6B6DFB12-5658-734E-9A03-E1A64A0AF909}">
      <dgm:prSet/>
      <dgm:spPr/>
      <dgm:t>
        <a:bodyPr/>
        <a:lstStyle/>
        <a:p>
          <a:endParaRPr lang="nl-NL"/>
        </a:p>
      </dgm:t>
    </dgm:pt>
    <dgm:pt modelId="{F8C816F7-22F2-9544-88B2-09C9801F406D}" type="pres">
      <dgm:prSet presAssocID="{26B7DD5F-AA61-4C9F-B4C7-583E115CF7B5}" presName="Name0" presStyleCnt="0">
        <dgm:presLayoutVars>
          <dgm:dir/>
          <dgm:animLvl val="lvl"/>
          <dgm:resizeHandles val="exact"/>
        </dgm:presLayoutVars>
      </dgm:prSet>
      <dgm:spPr/>
    </dgm:pt>
    <dgm:pt modelId="{9275CEA8-6293-9141-8E41-AA3AD40E6AF1}" type="pres">
      <dgm:prSet presAssocID="{5ED4929B-694E-495A-A6CF-CC9878B4A9A8}" presName="linNode" presStyleCnt="0"/>
      <dgm:spPr/>
    </dgm:pt>
    <dgm:pt modelId="{5A866C4C-7A46-CD49-87FA-385B78C4898F}" type="pres">
      <dgm:prSet presAssocID="{5ED4929B-694E-495A-A6CF-CC9878B4A9A8}" presName="parentText" presStyleLbl="node1" presStyleIdx="0" presStyleCnt="2">
        <dgm:presLayoutVars>
          <dgm:chMax val="1"/>
          <dgm:bulletEnabled val="1"/>
        </dgm:presLayoutVars>
      </dgm:prSet>
      <dgm:spPr/>
    </dgm:pt>
    <dgm:pt modelId="{B32D574F-6CA9-8D49-98E5-BEF2FA2860D8}" type="pres">
      <dgm:prSet presAssocID="{5ED4929B-694E-495A-A6CF-CC9878B4A9A8}" presName="descendantText" presStyleLbl="alignAccFollowNode1" presStyleIdx="0" presStyleCnt="2">
        <dgm:presLayoutVars>
          <dgm:bulletEnabled val="1"/>
        </dgm:presLayoutVars>
      </dgm:prSet>
      <dgm:spPr/>
    </dgm:pt>
    <dgm:pt modelId="{23CF35C2-3053-8B44-BAC3-D2ACCD452281}" type="pres">
      <dgm:prSet presAssocID="{EC1C8226-971A-4EED-AFFB-6D263DDF340F}" presName="sp" presStyleCnt="0"/>
      <dgm:spPr/>
    </dgm:pt>
    <dgm:pt modelId="{95DB6827-FACA-C248-A2DA-EE0FD34350F0}" type="pres">
      <dgm:prSet presAssocID="{876D6B97-64E8-4BAB-BECA-E77396F6150F}" presName="linNode" presStyleCnt="0"/>
      <dgm:spPr/>
    </dgm:pt>
    <dgm:pt modelId="{7AAADB95-DF43-3746-80CF-90D32992C6C3}" type="pres">
      <dgm:prSet presAssocID="{876D6B97-64E8-4BAB-BECA-E77396F6150F}" presName="parentText" presStyleLbl="node1" presStyleIdx="1" presStyleCnt="2">
        <dgm:presLayoutVars>
          <dgm:chMax val="1"/>
          <dgm:bulletEnabled val="1"/>
        </dgm:presLayoutVars>
      </dgm:prSet>
      <dgm:spPr/>
    </dgm:pt>
    <dgm:pt modelId="{0F962FF8-5CF7-A647-AF9C-3507D04A96F8}" type="pres">
      <dgm:prSet presAssocID="{876D6B97-64E8-4BAB-BECA-E77396F6150F}" presName="descendantText" presStyleLbl="alignAccFollowNode1" presStyleIdx="1" presStyleCnt="2">
        <dgm:presLayoutVars>
          <dgm:bulletEnabled val="1"/>
        </dgm:presLayoutVars>
      </dgm:prSet>
      <dgm:spPr/>
    </dgm:pt>
  </dgm:ptLst>
  <dgm:cxnLst>
    <dgm:cxn modelId="{6B6DFB12-5658-734E-9A03-E1A64A0AF909}" srcId="{5ED4929B-694E-495A-A6CF-CC9878B4A9A8}" destId="{E1A854A1-C61D-5D4F-9558-4183501EC42E}" srcOrd="1" destOrd="0" parTransId="{76B1C941-3BAF-8A44-97C1-148B95BB9E53}" sibTransId="{BA6EB24C-B724-284F-846A-14D95CE6A5F8}"/>
    <dgm:cxn modelId="{430F3A14-1BB9-FB44-83A9-B6D9C6687139}" type="presOf" srcId="{876D6B97-64E8-4BAB-BECA-E77396F6150F}" destId="{7AAADB95-DF43-3746-80CF-90D32992C6C3}" srcOrd="0" destOrd="0" presId="urn:microsoft.com/office/officeart/2005/8/layout/vList5"/>
    <dgm:cxn modelId="{2B0FA842-B727-3B44-B605-95061A2ED95A}" type="presOf" srcId="{5ED4929B-694E-495A-A6CF-CC9878B4A9A8}" destId="{5A866C4C-7A46-CD49-87FA-385B78C4898F}" srcOrd="0" destOrd="0" presId="urn:microsoft.com/office/officeart/2005/8/layout/vList5"/>
    <dgm:cxn modelId="{5C74C747-382B-4B5C-A022-6C1B9773D6EF}" srcId="{26B7DD5F-AA61-4C9F-B4C7-583E115CF7B5}" destId="{5ED4929B-694E-495A-A6CF-CC9878B4A9A8}" srcOrd="0" destOrd="0" parTransId="{BB8916AA-28C3-4624-A7B5-9BA103C546C6}" sibTransId="{EC1C8226-971A-4EED-AFFB-6D263DDF340F}"/>
    <dgm:cxn modelId="{BD0B2F69-47A0-4FF5-A746-C6F171108D27}" srcId="{876D6B97-64E8-4BAB-BECA-E77396F6150F}" destId="{4B08667A-66D4-460D-9F47-6B98088A22C7}" srcOrd="0" destOrd="0" parTransId="{2268B0BE-F488-4E93-AE96-1705531DB5BD}" sibTransId="{310362DF-6086-4496-9A55-95402627F3D5}"/>
    <dgm:cxn modelId="{2B53136D-16CB-4AFC-AD55-DDF2286E4B50}" srcId="{5ED4929B-694E-495A-A6CF-CC9878B4A9A8}" destId="{CB355650-6FE8-4D86-B52C-F7905F78F270}" srcOrd="0" destOrd="0" parTransId="{20E317DB-7ECF-49CF-B4D7-57AE77C6642B}" sibTransId="{B93D96B4-CF64-4B70-8D1D-D29F089BDB85}"/>
    <dgm:cxn modelId="{7D05226D-E453-8E4C-B3AE-A2DE285F351D}" type="presOf" srcId="{CB355650-6FE8-4D86-B52C-F7905F78F270}" destId="{B32D574F-6CA9-8D49-98E5-BEF2FA2860D8}" srcOrd="0" destOrd="0" presId="urn:microsoft.com/office/officeart/2005/8/layout/vList5"/>
    <dgm:cxn modelId="{5009A572-A4BD-E140-9674-AC8ED40F6740}" type="presOf" srcId="{26B7DD5F-AA61-4C9F-B4C7-583E115CF7B5}" destId="{F8C816F7-22F2-9544-88B2-09C9801F406D}" srcOrd="0" destOrd="0" presId="urn:microsoft.com/office/officeart/2005/8/layout/vList5"/>
    <dgm:cxn modelId="{BBABD284-40DA-4D78-95A0-1373BCECD25C}" srcId="{26B7DD5F-AA61-4C9F-B4C7-583E115CF7B5}" destId="{876D6B97-64E8-4BAB-BECA-E77396F6150F}" srcOrd="1" destOrd="0" parTransId="{87C2BC27-31E4-4720-8B93-45EB2894FA9E}" sibTransId="{52A7121F-51C4-4605-9C50-8B0EA438873D}"/>
    <dgm:cxn modelId="{BF8DB286-A548-A34C-8F43-7ADE6F316421}" type="presOf" srcId="{E1A854A1-C61D-5D4F-9558-4183501EC42E}" destId="{B32D574F-6CA9-8D49-98E5-BEF2FA2860D8}" srcOrd="0" destOrd="1" presId="urn:microsoft.com/office/officeart/2005/8/layout/vList5"/>
    <dgm:cxn modelId="{5CB81CB8-A58F-A146-809B-E3D75A354965}" type="presOf" srcId="{4B08667A-66D4-460D-9F47-6B98088A22C7}" destId="{0F962FF8-5CF7-A647-AF9C-3507D04A96F8}" srcOrd="0" destOrd="0" presId="urn:microsoft.com/office/officeart/2005/8/layout/vList5"/>
    <dgm:cxn modelId="{A1B2C475-3885-7442-814D-85FE64CF3866}" type="presParOf" srcId="{F8C816F7-22F2-9544-88B2-09C9801F406D}" destId="{9275CEA8-6293-9141-8E41-AA3AD40E6AF1}" srcOrd="0" destOrd="0" presId="urn:microsoft.com/office/officeart/2005/8/layout/vList5"/>
    <dgm:cxn modelId="{DE1F156E-5E4C-F747-ADD1-E9372365CE82}" type="presParOf" srcId="{9275CEA8-6293-9141-8E41-AA3AD40E6AF1}" destId="{5A866C4C-7A46-CD49-87FA-385B78C4898F}" srcOrd="0" destOrd="0" presId="urn:microsoft.com/office/officeart/2005/8/layout/vList5"/>
    <dgm:cxn modelId="{0D9C65A4-1BC8-E84C-8446-8BC06C311E35}" type="presParOf" srcId="{9275CEA8-6293-9141-8E41-AA3AD40E6AF1}" destId="{B32D574F-6CA9-8D49-98E5-BEF2FA2860D8}" srcOrd="1" destOrd="0" presId="urn:microsoft.com/office/officeart/2005/8/layout/vList5"/>
    <dgm:cxn modelId="{BE31311B-85B5-E943-93A0-15A919D9E5FE}" type="presParOf" srcId="{F8C816F7-22F2-9544-88B2-09C9801F406D}" destId="{23CF35C2-3053-8B44-BAC3-D2ACCD452281}" srcOrd="1" destOrd="0" presId="urn:microsoft.com/office/officeart/2005/8/layout/vList5"/>
    <dgm:cxn modelId="{9523F82D-E741-084D-80FD-5BAD1A2401D9}" type="presParOf" srcId="{F8C816F7-22F2-9544-88B2-09C9801F406D}" destId="{95DB6827-FACA-C248-A2DA-EE0FD34350F0}" srcOrd="2" destOrd="0" presId="urn:microsoft.com/office/officeart/2005/8/layout/vList5"/>
    <dgm:cxn modelId="{93FB27C5-20CD-134F-9E92-03BC7ECB075A}" type="presParOf" srcId="{95DB6827-FACA-C248-A2DA-EE0FD34350F0}" destId="{7AAADB95-DF43-3746-80CF-90D32992C6C3}" srcOrd="0" destOrd="0" presId="urn:microsoft.com/office/officeart/2005/8/layout/vList5"/>
    <dgm:cxn modelId="{410F2F13-888E-054F-9857-872BD7F953CC}" type="presParOf" srcId="{95DB6827-FACA-C248-A2DA-EE0FD34350F0}" destId="{0F962FF8-5CF7-A647-AF9C-3507D04A96F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D574F-6CA9-8D49-98E5-BEF2FA2860D8}">
      <dsp:nvSpPr>
        <dsp:cNvPr id="0" name=""/>
        <dsp:cNvSpPr/>
      </dsp:nvSpPr>
      <dsp:spPr>
        <a:xfrm rot="5400000">
          <a:off x="6227176" y="-2452980"/>
          <a:ext cx="1225070" cy="6437376"/>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nl-BE" sz="1400" kern="1200" dirty="0">
              <a:latin typeface="SBL BibLit" panose="02000000000000000000" pitchFamily="2" charset="-79"/>
              <a:ea typeface="SBL BibLit" panose="02000000000000000000" pitchFamily="2" charset="-79"/>
              <a:cs typeface="SBL BibLit" panose="02000000000000000000" pitchFamily="2" charset="-79"/>
            </a:rPr>
            <a:t>Hébreu: la colère est exprimée par l'image du nez qui s'échauffe (</a:t>
          </a:r>
          <a:r>
            <a:rPr lang="he-IL" sz="1400" kern="1200" dirty="0">
              <a:latin typeface="SBL BibLit" panose="02000000000000000000" pitchFamily="2" charset="-79"/>
              <a:ea typeface="SBL BibLit" panose="02000000000000000000" pitchFamily="2" charset="-79"/>
              <a:cs typeface="SBL BibLit" panose="02000000000000000000" pitchFamily="2" charset="-79"/>
            </a:rPr>
            <a:t>אַף + חרה</a:t>
          </a:r>
          <a:r>
            <a:rPr lang="fr-FR" sz="1400" kern="1200" dirty="0">
              <a:latin typeface="SBL BibLit" panose="02000000000000000000" pitchFamily="2" charset="-79"/>
              <a:ea typeface="SBL BibLit" panose="02000000000000000000" pitchFamily="2" charset="-79"/>
              <a:cs typeface="SBL BibLit" panose="02000000000000000000" pitchFamily="2" charset="-79"/>
            </a:rPr>
            <a:t>)</a:t>
          </a:r>
          <a:r>
            <a:rPr lang="he-IL" sz="1400" kern="1200" dirty="0">
              <a:latin typeface="SBL BibLit" panose="02000000000000000000" pitchFamily="2" charset="-79"/>
              <a:ea typeface="SBL BibLit" panose="02000000000000000000" pitchFamily="2" charset="-79"/>
              <a:cs typeface="SBL BibLit" panose="02000000000000000000" pitchFamily="2" charset="-79"/>
            </a:rPr>
            <a:t> </a:t>
          </a:r>
          <a:endParaRPr lang="en-US" sz="1400" kern="1200" dirty="0">
            <a:latin typeface="SBL BibLit" panose="02000000000000000000" pitchFamily="2" charset="-79"/>
            <a:ea typeface="SBL BibLit" panose="02000000000000000000" pitchFamily="2" charset="-79"/>
            <a:cs typeface="SBL BibLit" panose="02000000000000000000" pitchFamily="2" charset="-79"/>
          </a:endParaRPr>
        </a:p>
        <a:p>
          <a:pPr marL="228600" lvl="2" indent="-114300" algn="l" defTabSz="622300">
            <a:lnSpc>
              <a:spcPct val="90000"/>
            </a:lnSpc>
            <a:spcBef>
              <a:spcPct val="0"/>
            </a:spcBef>
            <a:spcAft>
              <a:spcPct val="15000"/>
            </a:spcAft>
            <a:buChar char="•"/>
          </a:pPr>
          <a:r>
            <a:rPr lang="nl-BE" sz="1400" kern="1200" dirty="0">
              <a:latin typeface="SBL BibLit" panose="02000000000000000000" pitchFamily="2" charset="-79"/>
              <a:ea typeface="SBL BibLit" panose="02000000000000000000" pitchFamily="2" charset="-79"/>
              <a:cs typeface="SBL BibLit" panose="02000000000000000000" pitchFamily="2" charset="-79"/>
            </a:rPr>
            <a:t>Métaphore : LA COLÈRE EST CHALEUR.</a:t>
          </a:r>
          <a:endParaRPr lang="en-US" sz="1400" kern="1200" dirty="0">
            <a:latin typeface="SBL BibLit" panose="02000000000000000000" pitchFamily="2" charset="-79"/>
            <a:ea typeface="SBL BibLit" panose="02000000000000000000" pitchFamily="2" charset="-79"/>
            <a:cs typeface="SBL BibLit" panose="02000000000000000000" pitchFamily="2" charset="-79"/>
          </a:endParaRPr>
        </a:p>
        <a:p>
          <a:pPr marL="114300" lvl="1" indent="-114300" algn="l" defTabSz="622300">
            <a:lnSpc>
              <a:spcPct val="90000"/>
            </a:lnSpc>
            <a:spcBef>
              <a:spcPct val="0"/>
            </a:spcBef>
            <a:spcAft>
              <a:spcPct val="15000"/>
            </a:spcAft>
            <a:buChar char="•"/>
          </a:pPr>
          <a:r>
            <a:rPr lang="nl-BE" sz="1400" kern="1200" dirty="0">
              <a:latin typeface="SBL BibLit" panose="02000000000000000000" pitchFamily="2" charset="-79"/>
              <a:ea typeface="SBL BibLit" panose="02000000000000000000" pitchFamily="2" charset="-79"/>
              <a:cs typeface="SBL BibLit" panose="02000000000000000000" pitchFamily="2" charset="-79"/>
            </a:rPr>
            <a:t>LXX abandonne cette image : </a:t>
          </a:r>
          <a:r>
            <a:rPr lang="el-GR" sz="1400" kern="1200" dirty="0" err="1">
              <a:latin typeface="SBL BibLit" panose="02000000000000000000" pitchFamily="2" charset="-79"/>
              <a:ea typeface="SBL BibLit" panose="02000000000000000000" pitchFamily="2" charset="-79"/>
              <a:cs typeface="SBL BibLit" panose="02000000000000000000" pitchFamily="2" charset="-79"/>
            </a:rPr>
            <a:t>ὀργή</a:t>
          </a:r>
          <a:r>
            <a:rPr lang="el-GR" sz="1400" kern="1200" dirty="0">
              <a:latin typeface="SBL BibLit" panose="02000000000000000000" pitchFamily="2" charset="-79"/>
              <a:ea typeface="SBL BibLit" panose="02000000000000000000" pitchFamily="2" charset="-79"/>
              <a:cs typeface="SBL BibLit" panose="02000000000000000000" pitchFamily="2" charset="-79"/>
            </a:rPr>
            <a:t> ;</a:t>
          </a:r>
          <a:r>
            <a:rPr lang="fr-FR" sz="1400" kern="1200" dirty="0">
              <a:latin typeface="SBL BibLit" panose="02000000000000000000" pitchFamily="2" charset="-79"/>
              <a:ea typeface="SBL BibLit" panose="02000000000000000000" pitchFamily="2" charset="-79"/>
              <a:cs typeface="SBL BibLit" panose="02000000000000000000" pitchFamily="2" charset="-79"/>
            </a:rPr>
            <a:t> </a:t>
          </a:r>
          <a:r>
            <a:rPr lang="el-GR" sz="1400" kern="1200" dirty="0">
              <a:latin typeface="SBL BibLit" panose="02000000000000000000" pitchFamily="2" charset="-79"/>
              <a:ea typeface="SBL BibLit" panose="02000000000000000000" pitchFamily="2" charset="-79"/>
              <a:cs typeface="SBL BibLit" panose="02000000000000000000" pitchFamily="2" charset="-79"/>
            </a:rPr>
            <a:t>θυμός</a:t>
          </a:r>
          <a:r>
            <a:rPr lang="fr-FR" sz="1400" kern="1200" dirty="0">
              <a:latin typeface="SBL BibLit" panose="02000000000000000000" pitchFamily="2" charset="-79"/>
              <a:ea typeface="SBL BibLit" panose="02000000000000000000" pitchFamily="2" charset="-79"/>
              <a:cs typeface="SBL BibLit" panose="02000000000000000000" pitchFamily="2" charset="-79"/>
            </a:rPr>
            <a:t> = traduction </a:t>
          </a:r>
          <a:r>
            <a:rPr lang="fr-FR" sz="1400" i="1" kern="1200" dirty="0">
              <a:latin typeface="SBL BibLit" panose="02000000000000000000" pitchFamily="2" charset="-79"/>
              <a:ea typeface="SBL BibLit" panose="02000000000000000000" pitchFamily="2" charset="-79"/>
              <a:cs typeface="SBL BibLit" panose="02000000000000000000" pitchFamily="2" charset="-79"/>
            </a:rPr>
            <a:t>ad </a:t>
          </a:r>
          <a:r>
            <a:rPr lang="fr-FR" sz="1400" i="1" kern="1200" dirty="0" err="1">
              <a:latin typeface="SBL BibLit" panose="02000000000000000000" pitchFamily="2" charset="-79"/>
              <a:ea typeface="SBL BibLit" panose="02000000000000000000" pitchFamily="2" charset="-79"/>
              <a:cs typeface="SBL BibLit" panose="02000000000000000000" pitchFamily="2" charset="-79"/>
            </a:rPr>
            <a:t>sensum</a:t>
          </a:r>
          <a:endParaRPr lang="en-US" sz="1400" kern="1200" dirty="0">
            <a:latin typeface="SBL BibLit" panose="02000000000000000000" pitchFamily="2" charset="-79"/>
            <a:ea typeface="SBL BibLit" panose="02000000000000000000" pitchFamily="2" charset="-79"/>
            <a:cs typeface="SBL BibLit" panose="02000000000000000000" pitchFamily="2" charset="-79"/>
          </a:endParaRPr>
        </a:p>
        <a:p>
          <a:pPr marL="228600" lvl="2" indent="-114300" algn="l" defTabSz="622300">
            <a:lnSpc>
              <a:spcPct val="90000"/>
            </a:lnSpc>
            <a:spcBef>
              <a:spcPct val="0"/>
            </a:spcBef>
            <a:spcAft>
              <a:spcPct val="15000"/>
            </a:spcAft>
            <a:buChar char="•"/>
          </a:pPr>
          <a:r>
            <a:rPr lang="fr-FR" sz="1400" kern="1200" dirty="0">
              <a:latin typeface="SBL BibLit" panose="02000000000000000000" pitchFamily="2" charset="-79"/>
              <a:ea typeface="SBL BibLit" panose="02000000000000000000" pitchFamily="2" charset="-79"/>
              <a:cs typeface="SBL BibLit" panose="02000000000000000000" pitchFamily="2" charset="-79"/>
            </a:rPr>
            <a:t>Métaphore: LA COLÈRE EST UNE FORCE DESTRUCTRICE</a:t>
          </a:r>
          <a:endParaRPr lang="en-US" sz="1400" kern="1200" dirty="0">
            <a:latin typeface="SBL BibLit" panose="02000000000000000000" pitchFamily="2" charset="-79"/>
            <a:ea typeface="SBL BibLit" panose="02000000000000000000" pitchFamily="2" charset="-79"/>
            <a:cs typeface="SBL BibLit" panose="02000000000000000000" pitchFamily="2" charset="-79"/>
          </a:endParaRPr>
        </a:p>
      </dsp:txBody>
      <dsp:txXfrm rot="-5400000">
        <a:off x="3621024" y="212975"/>
        <a:ext cx="6377573" cy="1105464"/>
      </dsp:txXfrm>
    </dsp:sp>
    <dsp:sp modelId="{5A866C4C-7A46-CD49-87FA-385B78C4898F}">
      <dsp:nvSpPr>
        <dsp:cNvPr id="0" name=""/>
        <dsp:cNvSpPr/>
      </dsp:nvSpPr>
      <dsp:spPr>
        <a:xfrm>
          <a:off x="0" y="38"/>
          <a:ext cx="3621024" cy="153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nl-BE" sz="2700" u="none" kern="1200" dirty="0">
              <a:latin typeface="SBL BibLit" panose="02000000000000000000" pitchFamily="2" charset="-79"/>
              <a:ea typeface="SBL BibLit" panose="02000000000000000000" pitchFamily="2" charset="-79"/>
              <a:cs typeface="SBL BibLit" panose="02000000000000000000" pitchFamily="2" charset="-79"/>
            </a:rPr>
            <a:t>1. Une traduction non littérale mais fidèle</a:t>
          </a:r>
          <a:endParaRPr lang="en-US" sz="2700" u="none" kern="1200" dirty="0">
            <a:latin typeface="SBL BibLit" panose="02000000000000000000" pitchFamily="2" charset="-79"/>
            <a:ea typeface="SBL BibLit" panose="02000000000000000000" pitchFamily="2" charset="-79"/>
            <a:cs typeface="SBL BibLit" panose="02000000000000000000" pitchFamily="2" charset="-79"/>
          </a:endParaRPr>
        </a:p>
      </dsp:txBody>
      <dsp:txXfrm>
        <a:off x="74754" y="74792"/>
        <a:ext cx="3471516" cy="1381830"/>
      </dsp:txXfrm>
    </dsp:sp>
    <dsp:sp modelId="{0F962FF8-5CF7-A647-AF9C-3507D04A96F8}">
      <dsp:nvSpPr>
        <dsp:cNvPr id="0" name=""/>
        <dsp:cNvSpPr/>
      </dsp:nvSpPr>
      <dsp:spPr>
        <a:xfrm rot="5400000">
          <a:off x="6227176" y="-845074"/>
          <a:ext cx="1225070" cy="6437376"/>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latin typeface="SBL BibLit" panose="02000000000000000000" pitchFamily="2" charset="-79"/>
              <a:ea typeface="SBL BibLit" panose="02000000000000000000" pitchFamily="2" charset="-79"/>
              <a:cs typeface="SBL BibLit" panose="02000000000000000000" pitchFamily="2" charset="-79"/>
            </a:rPr>
            <a:t>Expressions : </a:t>
          </a:r>
          <a:r>
            <a:rPr lang="el-GR" sz="1600" kern="1200" dirty="0" err="1">
              <a:latin typeface="SBL BibLit" panose="02000000000000000000" pitchFamily="2" charset="-79"/>
              <a:ea typeface="SBL BibLit" panose="02000000000000000000" pitchFamily="2" charset="-79"/>
              <a:cs typeface="SBL BibLit" panose="02000000000000000000" pitchFamily="2" charset="-79"/>
            </a:rPr>
            <a:t>θυμωθεὶς</a:t>
          </a:r>
          <a:r>
            <a:rPr lang="el-GR" sz="1600" kern="1200" dirty="0">
              <a:latin typeface="SBL BibLit" panose="02000000000000000000" pitchFamily="2" charset="-79"/>
              <a:ea typeface="SBL BibLit" panose="02000000000000000000" pitchFamily="2" charset="-79"/>
              <a:cs typeface="SBL BibLit" panose="02000000000000000000" pitchFamily="2" charset="-79"/>
            </a:rPr>
            <a:t> </a:t>
          </a:r>
          <a:r>
            <a:rPr lang="el-GR" sz="1600" kern="1200" dirty="0" err="1">
              <a:latin typeface="SBL BibLit" panose="02000000000000000000" pitchFamily="2" charset="-79"/>
              <a:ea typeface="SBL BibLit" panose="02000000000000000000" pitchFamily="2" charset="-79"/>
              <a:cs typeface="SBL BibLit" panose="02000000000000000000" pitchFamily="2" charset="-79"/>
            </a:rPr>
            <a:t>ὀργῇ</a:t>
          </a:r>
          <a:r>
            <a:rPr lang="fr-FR" sz="1600" kern="1200" dirty="0">
              <a:latin typeface="SBL BibLit" panose="02000000000000000000" pitchFamily="2" charset="-79"/>
              <a:ea typeface="SBL BibLit" panose="02000000000000000000" pitchFamily="2" charset="-79"/>
              <a:cs typeface="SBL BibLit" panose="02000000000000000000" pitchFamily="2" charset="-79"/>
            </a:rPr>
            <a:t>;  </a:t>
          </a:r>
          <a:r>
            <a:rPr lang="el-GR" sz="1600" kern="1200" dirty="0" err="1">
              <a:latin typeface="SBL BibLit" panose="02000000000000000000" pitchFamily="2" charset="-79"/>
              <a:ea typeface="SBL BibLit" panose="02000000000000000000" pitchFamily="2" charset="-79"/>
              <a:cs typeface="SBL BibLit" panose="02000000000000000000" pitchFamily="2" charset="-79"/>
            </a:rPr>
            <a:t>θυμοῖ</a:t>
          </a:r>
          <a:r>
            <a:rPr lang="el-GR" sz="1600" kern="1200" dirty="0">
              <a:latin typeface="SBL BibLit" panose="02000000000000000000" pitchFamily="2" charset="-79"/>
              <a:ea typeface="SBL BibLit" panose="02000000000000000000" pitchFamily="2" charset="-79"/>
              <a:cs typeface="SBL BibLit" panose="02000000000000000000" pitchFamily="2" charset="-79"/>
            </a:rPr>
            <a:t> </a:t>
          </a:r>
          <a:r>
            <a:rPr lang="el-GR" sz="1600" kern="1200" dirty="0" err="1">
              <a:latin typeface="SBL BibLit" panose="02000000000000000000" pitchFamily="2" charset="-79"/>
              <a:ea typeface="SBL BibLit" panose="02000000000000000000" pitchFamily="2" charset="-79"/>
              <a:cs typeface="SBL BibLit" panose="02000000000000000000" pitchFamily="2" charset="-79"/>
            </a:rPr>
            <a:t>ὀργῇ</a:t>
          </a:r>
          <a:endParaRPr lang="en-US" sz="1600" kern="1200" dirty="0">
            <a:latin typeface="SBL BibLit" panose="02000000000000000000" pitchFamily="2" charset="-79"/>
            <a:ea typeface="SBL BibLit" panose="02000000000000000000" pitchFamily="2" charset="-79"/>
            <a:cs typeface="SBL BibLit" panose="02000000000000000000" pitchFamily="2" charset="-79"/>
          </a:endParaRPr>
        </a:p>
        <a:p>
          <a:pPr marL="171450" lvl="1" indent="-171450" algn="l" defTabSz="711200">
            <a:lnSpc>
              <a:spcPct val="90000"/>
            </a:lnSpc>
            <a:spcBef>
              <a:spcPct val="0"/>
            </a:spcBef>
            <a:spcAft>
              <a:spcPct val="15000"/>
            </a:spcAft>
            <a:buChar char="•"/>
          </a:pPr>
          <a:r>
            <a:rPr lang="fr-FR" sz="1600" kern="1200" dirty="0">
              <a:latin typeface="SBL BibLit" panose="02000000000000000000" pitchFamily="2" charset="-79"/>
              <a:ea typeface="SBL BibLit" panose="02000000000000000000" pitchFamily="2" charset="-79"/>
              <a:cs typeface="SBL BibLit" panose="02000000000000000000" pitchFamily="2" charset="-79"/>
            </a:rPr>
            <a:t>Wevers : le datif renforce l'idée verbale.</a:t>
          </a:r>
          <a:endParaRPr lang="en-US" sz="1600" kern="1200" dirty="0">
            <a:latin typeface="SBL BibLit" panose="02000000000000000000" pitchFamily="2" charset="-79"/>
            <a:ea typeface="SBL BibLit" panose="02000000000000000000" pitchFamily="2" charset="-79"/>
            <a:cs typeface="SBL BibLit" panose="02000000000000000000" pitchFamily="2" charset="-79"/>
          </a:endParaRPr>
        </a:p>
        <a:p>
          <a:pPr marL="171450" lvl="1" indent="-171450" algn="l" defTabSz="711200">
            <a:lnSpc>
              <a:spcPct val="90000"/>
            </a:lnSpc>
            <a:spcBef>
              <a:spcPct val="0"/>
            </a:spcBef>
            <a:spcAft>
              <a:spcPct val="15000"/>
            </a:spcAft>
            <a:buChar char="•"/>
          </a:pPr>
          <a:r>
            <a:rPr lang="fr-FR" sz="1600" kern="1200" dirty="0">
              <a:latin typeface="SBL BibLit" panose="02000000000000000000" pitchFamily="2" charset="-79"/>
              <a:ea typeface="SBL BibLit" panose="02000000000000000000" pitchFamily="2" charset="-79"/>
              <a:cs typeface="SBL BibLit" panose="02000000000000000000" pitchFamily="2" charset="-79"/>
            </a:rPr>
            <a:t>La colère apparaît comme : l'instrument de l'action ; la force qui alimente l'explosion divine.</a:t>
          </a:r>
          <a:endParaRPr lang="en-US" sz="1600" kern="1200" dirty="0">
            <a:latin typeface="SBL BibLit" panose="02000000000000000000" pitchFamily="2" charset="-79"/>
            <a:ea typeface="SBL BibLit" panose="02000000000000000000" pitchFamily="2" charset="-79"/>
            <a:cs typeface="SBL BibLit" panose="02000000000000000000" pitchFamily="2" charset="-79"/>
          </a:endParaRPr>
        </a:p>
      </dsp:txBody>
      <dsp:txXfrm rot="-5400000">
        <a:off x="3621024" y="1820881"/>
        <a:ext cx="6377573" cy="1105464"/>
      </dsp:txXfrm>
    </dsp:sp>
    <dsp:sp modelId="{7AAADB95-DF43-3746-80CF-90D32992C6C3}">
      <dsp:nvSpPr>
        <dsp:cNvPr id="0" name=""/>
        <dsp:cNvSpPr/>
      </dsp:nvSpPr>
      <dsp:spPr>
        <a:xfrm>
          <a:off x="0" y="1607943"/>
          <a:ext cx="3621024" cy="153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fr-FR" sz="2700" u="none" kern="1200" dirty="0">
              <a:latin typeface="SBL BibLit" panose="02000000000000000000" pitchFamily="2" charset="-79"/>
              <a:ea typeface="SBL BibLit" panose="02000000000000000000" pitchFamily="2" charset="-79"/>
              <a:cs typeface="SBL BibLit" panose="02000000000000000000" pitchFamily="2" charset="-79"/>
            </a:rPr>
            <a:t>2. Constructions avec datif</a:t>
          </a:r>
          <a:endParaRPr lang="en-US" sz="2700" u="none" kern="1200" dirty="0">
            <a:latin typeface="SBL BibLit" panose="02000000000000000000" pitchFamily="2" charset="-79"/>
            <a:ea typeface="SBL BibLit" panose="02000000000000000000" pitchFamily="2" charset="-79"/>
            <a:cs typeface="SBL BibLit" panose="02000000000000000000" pitchFamily="2" charset="-79"/>
          </a:endParaRPr>
        </a:p>
      </dsp:txBody>
      <dsp:txXfrm>
        <a:off x="74754" y="1682697"/>
        <a:ext cx="3471516" cy="1381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D574F-6CA9-8D49-98E5-BEF2FA2860D8}">
      <dsp:nvSpPr>
        <dsp:cNvPr id="0" name=""/>
        <dsp:cNvSpPr/>
      </dsp:nvSpPr>
      <dsp:spPr>
        <a:xfrm rot="5400000">
          <a:off x="6311414" y="-2314974"/>
          <a:ext cx="1678387"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nl-NL" sz="2000" kern="1200" dirty="0" err="1">
              <a:latin typeface="SBL BibLit" panose="02000000000000000000" pitchFamily="2" charset="-79"/>
              <a:ea typeface="SBL BibLit" panose="02000000000000000000" pitchFamily="2" charset="-79"/>
              <a:cs typeface="SBL BibLit" panose="02000000000000000000" pitchFamily="2" charset="-79"/>
            </a:rPr>
            <a:t>L'expression</a:t>
          </a:r>
          <a:r>
            <a:rPr lang="nl-NL" sz="2000" kern="1200" dirty="0">
              <a:latin typeface="SBL BibLit" panose="02000000000000000000" pitchFamily="2" charset="-79"/>
              <a:ea typeface="SBL BibLit" panose="02000000000000000000" pitchFamily="2" charset="-79"/>
              <a:cs typeface="SBL BibLit" panose="02000000000000000000" pitchFamily="2" charset="-79"/>
            </a:rPr>
            <a:t> :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παῦσαι</a:t>
          </a:r>
          <a:r>
            <a:rPr lang="el-GR" sz="2000" kern="1200" dirty="0">
              <a:latin typeface="SBL BibLit" panose="02000000000000000000" pitchFamily="2" charset="-79"/>
              <a:ea typeface="SBL BibLit" panose="02000000000000000000" pitchFamily="2" charset="-79"/>
              <a:cs typeface="SBL BibLit" panose="02000000000000000000" pitchFamily="2" charset="-79"/>
            </a:rPr>
            <a:t>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τῆς</a:t>
          </a:r>
          <a:r>
            <a:rPr lang="el-GR" sz="2000" kern="1200" dirty="0">
              <a:latin typeface="SBL BibLit" panose="02000000000000000000" pitchFamily="2" charset="-79"/>
              <a:ea typeface="SBL BibLit" panose="02000000000000000000" pitchFamily="2" charset="-79"/>
              <a:cs typeface="SBL BibLit" panose="02000000000000000000" pitchFamily="2" charset="-79"/>
            </a:rPr>
            <a:t>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ὀργῆς</a:t>
          </a:r>
          <a:r>
            <a:rPr lang="el-GR" sz="2000" kern="1200" dirty="0">
              <a:latin typeface="SBL BibLit" panose="02000000000000000000" pitchFamily="2" charset="-79"/>
              <a:ea typeface="SBL BibLit" panose="02000000000000000000" pitchFamily="2" charset="-79"/>
              <a:cs typeface="SBL BibLit" panose="02000000000000000000" pitchFamily="2" charset="-79"/>
            </a:rPr>
            <a:t>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τοῦ</a:t>
          </a:r>
          <a:r>
            <a:rPr lang="el-GR" sz="2000" kern="1200" dirty="0">
              <a:latin typeface="SBL BibLit" panose="02000000000000000000" pitchFamily="2" charset="-79"/>
              <a:ea typeface="SBL BibLit" panose="02000000000000000000" pitchFamily="2" charset="-79"/>
              <a:cs typeface="SBL BibLit" panose="02000000000000000000" pitchFamily="2" charset="-79"/>
            </a:rPr>
            <a:t>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θυμοῦ</a:t>
          </a:r>
          <a:r>
            <a:rPr lang="el-GR" sz="2000" kern="1200" dirty="0">
              <a:latin typeface="SBL BibLit" panose="02000000000000000000" pitchFamily="2" charset="-79"/>
              <a:ea typeface="SBL BibLit" panose="02000000000000000000" pitchFamily="2" charset="-79"/>
              <a:cs typeface="SBL BibLit" panose="02000000000000000000" pitchFamily="2" charset="-79"/>
            </a:rPr>
            <a:t> σου
</a:t>
          </a:r>
          <a:r>
            <a:rPr lang="fr-FR"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suggère</a:t>
          </a:r>
          <a:r>
            <a:rPr lang="nl-NL" sz="2000" kern="1200" dirty="0">
              <a:latin typeface="SBL BibLit" panose="02000000000000000000" pitchFamily="2" charset="-79"/>
              <a:ea typeface="SBL BibLit" panose="02000000000000000000" pitchFamily="2" charset="-79"/>
              <a:cs typeface="SBL BibLit" panose="02000000000000000000" pitchFamily="2" charset="-79"/>
            </a:rPr>
            <a:t> que la colère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possède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une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dynamique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propre</a:t>
          </a:r>
          <a:r>
            <a:rPr lang="nl-NL" sz="2000" kern="1200" dirty="0">
              <a:latin typeface="SBL BibLit" panose="02000000000000000000" pitchFamily="2" charset="-79"/>
              <a:ea typeface="SBL BibLit" panose="02000000000000000000" pitchFamily="2" charset="-79"/>
              <a:cs typeface="SBL BibLit" panose="02000000000000000000" pitchFamily="2" charset="-79"/>
            </a:rPr>
            <a:t>.</a:t>
          </a:r>
          <a:endParaRPr lang="en-US" sz="2000" kern="1200" dirty="0">
            <a:latin typeface="SBL BibLit" panose="02000000000000000000" pitchFamily="2" charset="-79"/>
            <a:ea typeface="SBL BibLit" panose="02000000000000000000" pitchFamily="2" charset="-79"/>
            <a:cs typeface="SBL BibLit" panose="02000000000000000000" pitchFamily="2" charset="-79"/>
          </a:endParaRPr>
        </a:p>
        <a:p>
          <a:pPr marL="228600" lvl="1" indent="-228600" algn="l" defTabSz="889000" rtl="0">
            <a:lnSpc>
              <a:spcPct val="90000"/>
            </a:lnSpc>
            <a:spcBef>
              <a:spcPct val="0"/>
            </a:spcBef>
            <a:spcAft>
              <a:spcPct val="15000"/>
            </a:spcAft>
            <a:buChar char="•"/>
          </a:pPr>
          <a:r>
            <a:rPr lang="en-US"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évoque</a:t>
          </a:r>
          <a:r>
            <a:rPr lang="nl-NL" sz="2000" kern="1200" dirty="0">
              <a:latin typeface="SBL BibLit" panose="02000000000000000000" pitchFamily="2" charset="-79"/>
              <a:ea typeface="SBL BibLit" panose="02000000000000000000" pitchFamily="2" charset="-79"/>
              <a:cs typeface="SBL BibLit" panose="02000000000000000000" pitchFamily="2" charset="-79"/>
            </a:rPr>
            <a:t> les anciens «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sortilèges</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d’apaisement</a:t>
          </a:r>
          <a:r>
            <a:rPr lang="nl-NL" sz="2000" kern="1200" dirty="0">
              <a:latin typeface="SBL BibLit" panose="02000000000000000000" pitchFamily="2" charset="-79"/>
              <a:ea typeface="SBL BibLit" panose="02000000000000000000" pitchFamily="2" charset="-79"/>
              <a:cs typeface="SBL BibLit" panose="02000000000000000000" pitchFamily="2" charset="-79"/>
            </a:rPr>
            <a:t> » :</a:t>
          </a:r>
          <a:endParaRPr lang="en-US" sz="2000" kern="1200" dirty="0">
            <a:latin typeface="SBL BibLit" panose="02000000000000000000" pitchFamily="2" charset="-79"/>
            <a:ea typeface="SBL BibLit" panose="02000000000000000000" pitchFamily="2" charset="-79"/>
            <a:cs typeface="SBL BibLit" panose="02000000000000000000" pitchFamily="2" charset="-79"/>
          </a:endParaRPr>
        </a:p>
        <a:p>
          <a:pPr marL="228600" lvl="1" indent="-228600" algn="l" defTabSz="889000" rtl="0">
            <a:lnSpc>
              <a:spcPct val="90000"/>
            </a:lnSpc>
            <a:spcBef>
              <a:spcPct val="0"/>
            </a:spcBef>
            <a:spcAft>
              <a:spcPct val="15000"/>
            </a:spcAft>
            <a:buChar char="•"/>
          </a:pPr>
          <a:r>
            <a:rPr lang="nl-NL" sz="2000" kern="1200" dirty="0">
              <a:latin typeface="SBL BibLit" panose="02000000000000000000" pitchFamily="2" charset="-79"/>
              <a:ea typeface="SBL BibLit" panose="02000000000000000000" pitchFamily="2" charset="-79"/>
              <a:cs typeface="SBL BibLit" panose="02000000000000000000" pitchFamily="2" charset="-79"/>
            </a:rPr>
            <a:t>“I stop (</a:t>
          </a:r>
          <a:r>
            <a:rPr lang="el-GR" sz="2000" kern="1200" dirty="0" err="1">
              <a:latin typeface="SBL BibLit" panose="02000000000000000000" pitchFamily="2" charset="-79"/>
              <a:ea typeface="SBL BibLit" panose="02000000000000000000" pitchFamily="2" charset="-79"/>
              <a:cs typeface="SBL BibLit" panose="02000000000000000000" pitchFamily="2" charset="-79"/>
            </a:rPr>
            <a:t>παύω</a:t>
          </a:r>
          <a:r>
            <a:rPr lang="el-GR"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a:latin typeface="SBL BibLit" panose="02000000000000000000" pitchFamily="2" charset="-79"/>
              <a:ea typeface="SBL BibLit" panose="02000000000000000000" pitchFamily="2" charset="-79"/>
              <a:cs typeface="SBL BibLit" panose="02000000000000000000" pitchFamily="2" charset="-79"/>
            </a:rPr>
            <a:t>person X (acc.)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from</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disease</a:t>
          </a:r>
          <a:r>
            <a:rPr lang="nl-NL" sz="2000" kern="1200" dirty="0">
              <a:latin typeface="SBL BibLit" panose="02000000000000000000" pitchFamily="2" charset="-79"/>
              <a:ea typeface="SBL BibLit" panose="02000000000000000000" pitchFamily="2" charset="-79"/>
              <a:cs typeface="SBL BibLit" panose="02000000000000000000" pitchFamily="2" charset="-79"/>
            </a:rPr>
            <a:t> Y (gen.).”</a:t>
          </a:r>
          <a:endParaRPr lang="en-US" sz="2000" kern="1200" dirty="0">
            <a:latin typeface="SBL BibLit" panose="02000000000000000000" pitchFamily="2" charset="-79"/>
            <a:ea typeface="SBL BibLit" panose="02000000000000000000" pitchFamily="2" charset="-79"/>
            <a:cs typeface="SBL BibLit" panose="02000000000000000000" pitchFamily="2" charset="-79"/>
          </a:endParaRPr>
        </a:p>
      </dsp:txBody>
      <dsp:txXfrm rot="-5400000">
        <a:off x="3785616" y="292756"/>
        <a:ext cx="6648052" cy="1514523"/>
      </dsp:txXfrm>
    </dsp:sp>
    <dsp:sp modelId="{5A866C4C-7A46-CD49-87FA-385B78C4898F}">
      <dsp:nvSpPr>
        <dsp:cNvPr id="0" name=""/>
        <dsp:cNvSpPr/>
      </dsp:nvSpPr>
      <dsp:spPr>
        <a:xfrm>
          <a:off x="0" y="1025"/>
          <a:ext cx="3785616" cy="20979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u="none" kern="1200" dirty="0">
              <a:latin typeface="SBL BibLit" panose="02000000000000000000" pitchFamily="2" charset="-79"/>
              <a:ea typeface="SBL BibLit" panose="02000000000000000000" pitchFamily="2" charset="-79"/>
              <a:cs typeface="SBL BibLit" panose="02000000000000000000" pitchFamily="2" charset="-79"/>
            </a:rPr>
            <a:t>3.</a:t>
          </a:r>
          <a:r>
            <a:rPr lang="en-US" sz="3200" u="none" kern="1200" baseline="0" dirty="0">
              <a:latin typeface="SBL BibLit" panose="02000000000000000000" pitchFamily="2" charset="-79"/>
              <a:ea typeface="SBL BibLit" panose="02000000000000000000" pitchFamily="2" charset="-79"/>
              <a:cs typeface="SBL BibLit" panose="02000000000000000000" pitchFamily="2" charset="-79"/>
            </a:rPr>
            <a:t> </a:t>
          </a:r>
          <a:r>
            <a:rPr lang="nl-BE" sz="3200" b="0" i="0" u="none" kern="1200" dirty="0">
              <a:latin typeface="SBL BibLit" panose="02000000000000000000" pitchFamily="2" charset="-79"/>
              <a:ea typeface="SBL BibLit" panose="02000000000000000000" pitchFamily="2" charset="-79"/>
              <a:cs typeface="SBL BibLit" panose="02000000000000000000" pitchFamily="2" charset="-79"/>
            </a:rPr>
            <a:t>La colère comme force qu'il faut arrêter</a:t>
          </a:r>
          <a:endParaRPr lang="en-US" sz="3200" u="none" kern="1200" dirty="0">
            <a:latin typeface="SBL BibLit" panose="02000000000000000000" pitchFamily="2" charset="-79"/>
            <a:ea typeface="SBL BibLit" panose="02000000000000000000" pitchFamily="2" charset="-79"/>
            <a:cs typeface="SBL BibLit" panose="02000000000000000000" pitchFamily="2" charset="-79"/>
          </a:endParaRPr>
        </a:p>
      </dsp:txBody>
      <dsp:txXfrm>
        <a:off x="102415" y="103440"/>
        <a:ext cx="3580786" cy="18931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2D574F-6CA9-8D49-98E5-BEF2FA2860D8}">
      <dsp:nvSpPr>
        <dsp:cNvPr id="0" name=""/>
        <dsp:cNvSpPr/>
      </dsp:nvSpPr>
      <dsp:spPr>
        <a:xfrm rot="5400000">
          <a:off x="6227176" y="-2452980"/>
          <a:ext cx="1225070" cy="6437376"/>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nl-NL" sz="1800" kern="1200" dirty="0">
              <a:latin typeface="SBL BibLit" panose="02000000000000000000" pitchFamily="2" charset="-79"/>
              <a:ea typeface="SBL BibLit" panose="02000000000000000000" pitchFamily="2" charset="-79"/>
              <a:cs typeface="SBL BibLit" panose="02000000000000000000" pitchFamily="2" charset="-79"/>
            </a:rPr>
            <a:t>Le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verbe</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hébreu</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est</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remplacé</a:t>
          </a:r>
          <a:r>
            <a:rPr lang="nl-NL" sz="1800" kern="1200" dirty="0">
              <a:latin typeface="SBL BibLit" panose="02000000000000000000" pitchFamily="2" charset="-79"/>
              <a:ea typeface="SBL BibLit" panose="02000000000000000000" pitchFamily="2" charset="-79"/>
              <a:cs typeface="SBL BibLit" panose="02000000000000000000" pitchFamily="2" charset="-79"/>
            </a:rPr>
            <a:t> par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un</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substantif</a:t>
          </a:r>
          <a:r>
            <a:rPr lang="nl-NL" sz="1800" kern="1200" dirty="0">
              <a:latin typeface="SBL BibLit" panose="02000000000000000000" pitchFamily="2" charset="-79"/>
              <a:ea typeface="SBL BibLit" panose="02000000000000000000" pitchFamily="2" charset="-79"/>
              <a:cs typeface="SBL BibLit" panose="02000000000000000000" pitchFamily="2" charset="-79"/>
            </a:rPr>
            <a:t>.
 La colère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est</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décrite</a:t>
          </a:r>
          <a:r>
            <a:rPr lang="nl-NL" sz="1800" kern="1200" dirty="0">
              <a:latin typeface="SBL BibLit" panose="02000000000000000000" pitchFamily="2" charset="-79"/>
              <a:ea typeface="SBL BibLit" panose="02000000000000000000" pitchFamily="2" charset="-79"/>
              <a:cs typeface="SBL BibLit" panose="02000000000000000000" pitchFamily="2" charset="-79"/>
            </a:rPr>
            <a:t> comme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étant</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endParaRPr lang="en-US" sz="1800" kern="1200" dirty="0">
            <a:latin typeface="SBL BibLit" panose="02000000000000000000" pitchFamily="2" charset="-79"/>
            <a:ea typeface="SBL BibLit" panose="02000000000000000000" pitchFamily="2" charset="-79"/>
            <a:cs typeface="SBL BibLit" panose="02000000000000000000" pitchFamily="2" charset="-79"/>
          </a:endParaRPr>
        </a:p>
        <a:p>
          <a:pPr marL="171450" lvl="1" indent="-171450" algn="l" defTabSz="800100">
            <a:lnSpc>
              <a:spcPct val="90000"/>
            </a:lnSpc>
            <a:spcBef>
              <a:spcPct val="0"/>
            </a:spcBef>
            <a:spcAft>
              <a:spcPct val="15000"/>
            </a:spcAft>
            <a:buChar char="•"/>
          </a:pP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sur</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toute</a:t>
          </a:r>
          <a:r>
            <a:rPr lang="nl-NL" sz="1800" kern="1200" dirty="0">
              <a:latin typeface="SBL BibLit" panose="02000000000000000000" pitchFamily="2" charset="-79"/>
              <a:ea typeface="SBL BibLit" panose="02000000000000000000" pitchFamily="2" charset="-79"/>
              <a:cs typeface="SBL BibLit" panose="02000000000000000000" pitchFamily="2" charset="-79"/>
            </a:rPr>
            <a:t> </a:t>
          </a:r>
          <a:r>
            <a:rPr lang="nl-NL" sz="1800" kern="1200" dirty="0" err="1">
              <a:latin typeface="SBL BibLit" panose="02000000000000000000" pitchFamily="2" charset="-79"/>
              <a:ea typeface="SBL BibLit" panose="02000000000000000000" pitchFamily="2" charset="-79"/>
              <a:cs typeface="SBL BibLit" panose="02000000000000000000" pitchFamily="2" charset="-79"/>
            </a:rPr>
            <a:t>l'assemblée</a:t>
          </a:r>
          <a:r>
            <a:rPr lang="nl-NL" sz="1800" kern="1200" dirty="0">
              <a:latin typeface="SBL BibLit" panose="02000000000000000000" pitchFamily="2" charset="-79"/>
              <a:ea typeface="SBL BibLit" panose="02000000000000000000" pitchFamily="2" charset="-79"/>
              <a:cs typeface="SBL BibLit" panose="02000000000000000000" pitchFamily="2" charset="-79"/>
            </a:rPr>
            <a:t> » (</a:t>
          </a:r>
          <a:r>
            <a:rPr lang="el-GR" sz="1800" kern="1200" dirty="0" err="1">
              <a:latin typeface="SBL BibLit" panose="02000000000000000000" pitchFamily="2" charset="-79"/>
              <a:ea typeface="SBL BibLit" panose="02000000000000000000" pitchFamily="2" charset="-79"/>
              <a:cs typeface="SBL BibLit" panose="02000000000000000000" pitchFamily="2" charset="-79"/>
            </a:rPr>
            <a:t>ἐπὶ</a:t>
          </a:r>
          <a:r>
            <a:rPr lang="el-GR" sz="1800" kern="1200" dirty="0">
              <a:latin typeface="SBL BibLit" panose="02000000000000000000" pitchFamily="2" charset="-79"/>
              <a:ea typeface="SBL BibLit" panose="02000000000000000000" pitchFamily="2" charset="-79"/>
              <a:cs typeface="SBL BibLit" panose="02000000000000000000" pitchFamily="2" charset="-79"/>
            </a:rPr>
            <a:t> </a:t>
          </a:r>
          <a:r>
            <a:rPr lang="el-GR" sz="1800" kern="1200" dirty="0" err="1">
              <a:latin typeface="SBL BibLit" panose="02000000000000000000" pitchFamily="2" charset="-79"/>
              <a:ea typeface="SBL BibLit" panose="02000000000000000000" pitchFamily="2" charset="-79"/>
              <a:cs typeface="SBL BibLit" panose="02000000000000000000" pitchFamily="2" charset="-79"/>
            </a:rPr>
            <a:t>πᾶσαν</a:t>
          </a:r>
          <a:r>
            <a:rPr lang="el-GR" sz="1800" kern="1200" dirty="0">
              <a:latin typeface="SBL BibLit" panose="02000000000000000000" pitchFamily="2" charset="-79"/>
              <a:ea typeface="SBL BibLit" panose="02000000000000000000" pitchFamily="2" charset="-79"/>
              <a:cs typeface="SBL BibLit" panose="02000000000000000000" pitchFamily="2" charset="-79"/>
            </a:rPr>
            <a:t> </a:t>
          </a:r>
          <a:r>
            <a:rPr lang="el-GR" sz="1800" kern="1200" dirty="0" err="1">
              <a:latin typeface="SBL BibLit" panose="02000000000000000000" pitchFamily="2" charset="-79"/>
              <a:ea typeface="SBL BibLit" panose="02000000000000000000" pitchFamily="2" charset="-79"/>
              <a:cs typeface="SBL BibLit" panose="02000000000000000000" pitchFamily="2" charset="-79"/>
            </a:rPr>
            <a:t>τὴν</a:t>
          </a:r>
          <a:r>
            <a:rPr lang="el-GR" sz="1800" kern="1200" dirty="0">
              <a:latin typeface="SBL BibLit" panose="02000000000000000000" pitchFamily="2" charset="-79"/>
              <a:ea typeface="SBL BibLit" panose="02000000000000000000" pitchFamily="2" charset="-79"/>
              <a:cs typeface="SBL BibLit" panose="02000000000000000000" pitchFamily="2" charset="-79"/>
            </a:rPr>
            <a:t> </a:t>
          </a:r>
          <a:r>
            <a:rPr lang="el-GR" sz="1800" kern="1200" dirty="0" err="1">
              <a:latin typeface="SBL BibLit" panose="02000000000000000000" pitchFamily="2" charset="-79"/>
              <a:ea typeface="SBL BibLit" panose="02000000000000000000" pitchFamily="2" charset="-79"/>
              <a:cs typeface="SBL BibLit" panose="02000000000000000000" pitchFamily="2" charset="-79"/>
            </a:rPr>
            <a:t>συναγωγὴν</a:t>
          </a:r>
          <a:r>
            <a:rPr lang="el-GR" sz="1800" kern="1200" dirty="0">
              <a:latin typeface="SBL BibLit" panose="02000000000000000000" pitchFamily="2" charset="-79"/>
              <a:ea typeface="SBL BibLit" panose="02000000000000000000" pitchFamily="2" charset="-79"/>
              <a:cs typeface="SBL BibLit" panose="02000000000000000000" pitchFamily="2" charset="-79"/>
            </a:rPr>
            <a:t>)</a:t>
          </a:r>
          <a:endParaRPr lang="en-US" sz="1800" kern="1200" dirty="0">
            <a:latin typeface="SBL BibLit" panose="02000000000000000000" pitchFamily="2" charset="-79"/>
            <a:ea typeface="SBL BibLit" panose="02000000000000000000" pitchFamily="2" charset="-79"/>
            <a:cs typeface="SBL BibLit" panose="02000000000000000000" pitchFamily="2" charset="-79"/>
          </a:endParaRPr>
        </a:p>
      </dsp:txBody>
      <dsp:txXfrm rot="-5400000">
        <a:off x="3621024" y="212975"/>
        <a:ext cx="6377573" cy="1105464"/>
      </dsp:txXfrm>
    </dsp:sp>
    <dsp:sp modelId="{5A866C4C-7A46-CD49-87FA-385B78C4898F}">
      <dsp:nvSpPr>
        <dsp:cNvPr id="0" name=""/>
        <dsp:cNvSpPr/>
      </dsp:nvSpPr>
      <dsp:spPr>
        <a:xfrm>
          <a:off x="0" y="38"/>
          <a:ext cx="3621024" cy="153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nl-BE" sz="3100" u="none" kern="1200" dirty="0">
              <a:latin typeface="SBL BibLit" panose="02000000000000000000" pitchFamily="2" charset="-79"/>
              <a:ea typeface="SBL BibLit" panose="02000000000000000000" pitchFamily="2" charset="-79"/>
              <a:cs typeface="SBL BibLit" panose="02000000000000000000" pitchFamily="2" charset="-79"/>
            </a:rPr>
            <a:t>1. </a:t>
          </a:r>
          <a:r>
            <a:rPr lang="nl-NL" sz="3100" u="none" kern="1200" dirty="0">
              <a:latin typeface="SBL BibLit" panose="02000000000000000000" pitchFamily="2" charset="-79"/>
              <a:ea typeface="SBL BibLit" panose="02000000000000000000" pitchFamily="2" charset="-79"/>
              <a:cs typeface="SBL BibLit" panose="02000000000000000000" pitchFamily="2" charset="-79"/>
            </a:rPr>
            <a:t>passage du </a:t>
          </a:r>
          <a:r>
            <a:rPr lang="nl-NL" sz="3100" u="none" kern="1200" dirty="0" err="1">
              <a:latin typeface="SBL BibLit" panose="02000000000000000000" pitchFamily="2" charset="-79"/>
              <a:ea typeface="SBL BibLit" panose="02000000000000000000" pitchFamily="2" charset="-79"/>
              <a:cs typeface="SBL BibLit" panose="02000000000000000000" pitchFamily="2" charset="-79"/>
            </a:rPr>
            <a:t>verbe</a:t>
          </a:r>
          <a:r>
            <a:rPr lang="nl-NL" sz="3100" u="none" kern="1200" dirty="0">
              <a:latin typeface="SBL BibLit" panose="02000000000000000000" pitchFamily="2" charset="-79"/>
              <a:ea typeface="SBL BibLit" panose="02000000000000000000" pitchFamily="2" charset="-79"/>
              <a:cs typeface="SBL BibLit" panose="02000000000000000000" pitchFamily="2" charset="-79"/>
            </a:rPr>
            <a:t> au </a:t>
          </a:r>
          <a:r>
            <a:rPr lang="nl-NL" sz="3100" u="none" kern="1200" dirty="0" err="1">
              <a:latin typeface="SBL BibLit" panose="02000000000000000000" pitchFamily="2" charset="-79"/>
              <a:ea typeface="SBL BibLit" panose="02000000000000000000" pitchFamily="2" charset="-79"/>
              <a:cs typeface="SBL BibLit" panose="02000000000000000000" pitchFamily="2" charset="-79"/>
            </a:rPr>
            <a:t>substantif</a:t>
          </a:r>
          <a:endParaRPr lang="en-US" sz="3100" u="none" kern="1200" dirty="0">
            <a:latin typeface="SBL BibLit" panose="02000000000000000000" pitchFamily="2" charset="-79"/>
            <a:ea typeface="SBL BibLit" panose="02000000000000000000" pitchFamily="2" charset="-79"/>
            <a:cs typeface="SBL BibLit" panose="02000000000000000000" pitchFamily="2" charset="-79"/>
          </a:endParaRPr>
        </a:p>
      </dsp:txBody>
      <dsp:txXfrm>
        <a:off x="74754" y="74792"/>
        <a:ext cx="3471516" cy="1381830"/>
      </dsp:txXfrm>
    </dsp:sp>
    <dsp:sp modelId="{0F962FF8-5CF7-A647-AF9C-3507D04A96F8}">
      <dsp:nvSpPr>
        <dsp:cNvPr id="0" name=""/>
        <dsp:cNvSpPr/>
      </dsp:nvSpPr>
      <dsp:spPr>
        <a:xfrm rot="5400000">
          <a:off x="6227176" y="-845074"/>
          <a:ext cx="1225070" cy="6437376"/>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nl-NL" sz="2000" kern="1200" dirty="0">
              <a:latin typeface="SBL BibLit" panose="02000000000000000000" pitchFamily="2" charset="-79"/>
              <a:ea typeface="SBL BibLit" panose="02000000000000000000" pitchFamily="2" charset="-79"/>
              <a:cs typeface="SBL BibLit" panose="02000000000000000000" pitchFamily="2" charset="-79"/>
            </a:rPr>
            <a:t>La LXX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explicite</a:t>
          </a:r>
          <a:r>
            <a:rPr lang="nl-NL" sz="2000" kern="1200" dirty="0">
              <a:latin typeface="SBL BibLit" panose="02000000000000000000" pitchFamily="2" charset="-79"/>
              <a:ea typeface="SBL BibLit" panose="02000000000000000000" pitchFamily="2" charset="-79"/>
              <a:cs typeface="SBL BibLit" panose="02000000000000000000" pitchFamily="2" charset="-79"/>
            </a:rPr>
            <a:t> et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développe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une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tendance</a:t>
          </a:r>
          <a:r>
            <a:rPr lang="nl-NL" sz="2000" kern="1200" dirty="0">
              <a:latin typeface="SBL BibLit" panose="02000000000000000000" pitchFamily="2" charset="-79"/>
              <a:ea typeface="SBL BibLit" panose="02000000000000000000" pitchFamily="2" charset="-79"/>
              <a:cs typeface="SBL BibLit" panose="02000000000000000000" pitchFamily="2" charset="-79"/>
            </a:rPr>
            <a:t> déjà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contenue</a:t>
          </a:r>
          <a:r>
            <a:rPr lang="nl-NL" sz="2000" kern="1200" dirty="0">
              <a:latin typeface="SBL BibLit" panose="02000000000000000000" pitchFamily="2" charset="-79"/>
              <a:ea typeface="SBL BibLit" panose="02000000000000000000" pitchFamily="2" charset="-79"/>
              <a:cs typeface="SBL BibLit" panose="02000000000000000000" pitchFamily="2" charset="-79"/>
            </a:rPr>
            <a:t> dans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le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texte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hébreu</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plutôt</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qu'elle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n'impose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une</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tradition</a:t>
          </a:r>
          <a:r>
            <a:rPr lang="nl-NL" sz="2000" kern="1200" dirty="0">
              <a:latin typeface="SBL BibLit" panose="02000000000000000000" pitchFamily="2" charset="-79"/>
              <a:ea typeface="SBL BibLit" panose="02000000000000000000" pitchFamily="2" charset="-79"/>
              <a:cs typeface="SBL BibLit" panose="02000000000000000000" pitchFamily="2" charset="-79"/>
            </a:rPr>
            <a:t> </a:t>
          </a:r>
          <a:r>
            <a:rPr lang="nl-NL" sz="2000" kern="1200" dirty="0" err="1">
              <a:latin typeface="SBL BibLit" panose="02000000000000000000" pitchFamily="2" charset="-79"/>
              <a:ea typeface="SBL BibLit" panose="02000000000000000000" pitchFamily="2" charset="-79"/>
              <a:cs typeface="SBL BibLit" panose="02000000000000000000" pitchFamily="2" charset="-79"/>
            </a:rPr>
            <a:t>entièrement</a:t>
          </a:r>
          <a:r>
            <a:rPr lang="nl-NL" sz="2000" kern="1200" dirty="0">
              <a:latin typeface="SBL BibLit" panose="02000000000000000000" pitchFamily="2" charset="-79"/>
              <a:ea typeface="SBL BibLit" panose="02000000000000000000" pitchFamily="2" charset="-79"/>
              <a:cs typeface="SBL BibLit" panose="02000000000000000000" pitchFamily="2" charset="-79"/>
            </a:rPr>
            <a:t> nouvelle.</a:t>
          </a:r>
          <a:endParaRPr lang="en-US" sz="2000" kern="1200" dirty="0">
            <a:latin typeface="SBL BibLit" panose="02000000000000000000" pitchFamily="2" charset="-79"/>
            <a:ea typeface="SBL BibLit" panose="02000000000000000000" pitchFamily="2" charset="-79"/>
            <a:cs typeface="SBL BibLit" panose="02000000000000000000" pitchFamily="2" charset="-79"/>
          </a:endParaRPr>
        </a:p>
      </dsp:txBody>
      <dsp:txXfrm rot="-5400000">
        <a:off x="3621024" y="1820881"/>
        <a:ext cx="6377573" cy="1105464"/>
      </dsp:txXfrm>
    </dsp:sp>
    <dsp:sp modelId="{7AAADB95-DF43-3746-80CF-90D32992C6C3}">
      <dsp:nvSpPr>
        <dsp:cNvPr id="0" name=""/>
        <dsp:cNvSpPr/>
      </dsp:nvSpPr>
      <dsp:spPr>
        <a:xfrm>
          <a:off x="0" y="1607943"/>
          <a:ext cx="3621024" cy="1531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fr-FR" sz="3100" u="none" kern="1200" dirty="0">
              <a:latin typeface="SBL BibLit" panose="02000000000000000000" pitchFamily="2" charset="-79"/>
              <a:ea typeface="SBL BibLit" panose="02000000000000000000" pitchFamily="2" charset="-79"/>
              <a:cs typeface="SBL BibLit" panose="02000000000000000000" pitchFamily="2" charset="-79"/>
            </a:rPr>
            <a:t>2. </a:t>
          </a:r>
          <a:r>
            <a:rPr lang="nl-NL" sz="3100" u="none" kern="1200" dirty="0">
              <a:latin typeface="SBL BibLit" panose="02000000000000000000" pitchFamily="2" charset="-79"/>
              <a:ea typeface="SBL BibLit" panose="02000000000000000000" pitchFamily="2" charset="-79"/>
              <a:cs typeface="SBL BibLit" panose="02000000000000000000" pitchFamily="2" charset="-79"/>
            </a:rPr>
            <a:t>colère comme force autonome</a:t>
          </a:r>
          <a:endParaRPr lang="en-US" sz="3100" u="none" kern="1200" dirty="0">
            <a:latin typeface="SBL BibLit" panose="02000000000000000000" pitchFamily="2" charset="-79"/>
            <a:ea typeface="SBL BibLit" panose="02000000000000000000" pitchFamily="2" charset="-79"/>
            <a:cs typeface="SBL BibLit" panose="02000000000000000000" pitchFamily="2" charset="-79"/>
          </a:endParaRPr>
        </a:p>
      </dsp:txBody>
      <dsp:txXfrm>
        <a:off x="74754" y="1682697"/>
        <a:ext cx="3471516" cy="138183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7E224E-2046-0D4F-8FAA-76DE18A2A064}" type="datetimeFigureOut">
              <a:rPr lang="fr-FR" smtClean="0"/>
              <a:t>11/06/2026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A1156-54A9-994A-82BB-BC5A9BC7BA0A}" type="slidenum">
              <a:rPr lang="fr-FR" smtClean="0"/>
              <a:t>‹nr.›</a:t>
            </a:fld>
            <a:endParaRPr lang="fr-FR"/>
          </a:p>
        </p:txBody>
      </p:sp>
    </p:spTree>
    <p:extLst>
      <p:ext uri="{BB962C8B-B14F-4D97-AF65-F5344CB8AC3E}">
        <p14:creationId xmlns:p14="http://schemas.microsoft.com/office/powerpoint/2010/main" val="164771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3"/>
          <p:cNvSpPr>
            <a:spLocks noGrp="1"/>
          </p:cNvSpPr>
          <p:nvPr>
            <p:ph type="body" sz="quarter" idx="12" hasCustomPrompt="1"/>
          </p:nvPr>
        </p:nvSpPr>
        <p:spPr>
          <a:xfrm>
            <a:off x="1055878" y="1753024"/>
            <a:ext cx="10170960" cy="4335659"/>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a:solidFill>
                  <a:srgbClr val="00214E"/>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Body Arial Regular corps 24 pts</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Aperum</a:t>
            </a:r>
            <a:r>
              <a:rPr lang="fr-BE" dirty="0"/>
              <a:t> </a:t>
            </a:r>
            <a:r>
              <a:rPr lang="fr-BE" dirty="0" err="1"/>
              <a:t>rero</a:t>
            </a:r>
            <a:r>
              <a:rPr lang="fr-BE" dirty="0"/>
              <a:t> con </a:t>
            </a:r>
            <a:r>
              <a:rPr lang="fr-BE" dirty="0" err="1"/>
              <a:t>pedi</a:t>
            </a:r>
            <a:r>
              <a:rPr lang="fr-BE" dirty="0"/>
              <a:t> </a:t>
            </a:r>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voloren</a:t>
            </a:r>
            <a:r>
              <a:rPr lang="fr-BE" dirty="0"/>
              <a:t> </a:t>
            </a:r>
            <a:r>
              <a:rPr lang="fr-BE" dirty="0" err="1"/>
              <a:t>imaionsequi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Untoria</a:t>
            </a:r>
            <a:r>
              <a:rPr lang="fr-BE" dirty="0"/>
              <a:t> </a:t>
            </a:r>
            <a:r>
              <a:rPr lang="fr-BE" dirty="0" err="1"/>
              <a:t>eremquo</a:t>
            </a:r>
            <a:r>
              <a:rPr lang="fr-BE" dirty="0"/>
              <a:t> </a:t>
            </a:r>
            <a:r>
              <a:rPr lang="fr-BE" dirty="0" err="1"/>
              <a:t>ssimi</a:t>
            </a:r>
            <a:r>
              <a:rPr lang="fr-BE" dirty="0"/>
              <a:t>, </a:t>
            </a:r>
            <a:r>
              <a:rPr lang="fr-BE" dirty="0" err="1"/>
              <a:t>consequ</a:t>
            </a:r>
            <a:r>
              <a:rPr lang="fr-BE" dirty="0"/>
              <a:t> </a:t>
            </a:r>
            <a:r>
              <a:rPr lang="fr-BE" dirty="0" err="1"/>
              <a:t>aspiderum</a:t>
            </a:r>
            <a:r>
              <a:rPr lang="fr-BE" dirty="0"/>
              <a:t> </a:t>
            </a:r>
            <a:r>
              <a:rPr lang="fr-BE" dirty="0" err="1"/>
              <a:t>facipsunt</a:t>
            </a:r>
            <a:r>
              <a:rPr lang="fr-BE" dirty="0"/>
              <a:t> </a:t>
            </a:r>
            <a:r>
              <a:rPr lang="fr-BE" dirty="0" err="1"/>
              <a:t>fuga</a:t>
            </a:r>
            <a:r>
              <a:rPr lang="fr-BE" dirty="0"/>
              <a:t>. </a:t>
            </a:r>
            <a:r>
              <a:rPr lang="fr-BE" dirty="0" err="1"/>
              <a:t>Bero</a:t>
            </a:r>
            <a:r>
              <a:rPr lang="fr-BE" dirty="0"/>
              <a:t> ide </a:t>
            </a:r>
            <a:r>
              <a:rPr lang="fr-BE" dirty="0" err="1"/>
              <a:t>porepera</a:t>
            </a:r>
            <a:r>
              <a:rPr lang="fr-BE" dirty="0"/>
              <a:t> </a:t>
            </a:r>
            <a:r>
              <a:rPr lang="fr-BE" dirty="0" err="1"/>
              <a:t>quam</a:t>
            </a:r>
            <a:r>
              <a:rPr lang="fr-BE" dirty="0"/>
              <a:t> </a:t>
            </a:r>
            <a:r>
              <a:rPr lang="fr-BE" dirty="0" err="1"/>
              <a:t>doluptur</a:t>
            </a:r>
            <a:r>
              <a:rPr lang="fr-BE" dirty="0"/>
              <a:t>?</a:t>
            </a:r>
          </a:p>
          <a:p>
            <a:pPr lvl="0"/>
            <a:endParaRPr lang="fr-BE" dirty="0"/>
          </a:p>
        </p:txBody>
      </p:sp>
      <p:sp>
        <p:nvSpPr>
          <p:cNvPr id="10" name="Espace réservé du texte 19"/>
          <p:cNvSpPr>
            <a:spLocks noGrp="1"/>
          </p:cNvSpPr>
          <p:nvPr>
            <p:ph type="body" sz="quarter" idx="10" hasCustomPrompt="1"/>
          </p:nvPr>
        </p:nvSpPr>
        <p:spPr>
          <a:xfrm>
            <a:off x="6978688"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1" name="Espace réservé du texte 21"/>
          <p:cNvSpPr>
            <a:spLocks noGrp="1"/>
          </p:cNvSpPr>
          <p:nvPr>
            <p:ph type="body" sz="quarter" idx="11" hasCustomPrompt="1"/>
          </p:nvPr>
        </p:nvSpPr>
        <p:spPr>
          <a:xfrm>
            <a:off x="11119148"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0" hasCustomPrompt="1"/>
          </p:nvPr>
        </p:nvSpPr>
        <p:spPr>
          <a:xfrm>
            <a:off x="6841032"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7" name="Espace réservé du texte 21"/>
          <p:cNvSpPr>
            <a:spLocks noGrp="1"/>
          </p:cNvSpPr>
          <p:nvPr>
            <p:ph type="body" sz="quarter" idx="11" hasCustomPrompt="1"/>
          </p:nvPr>
        </p:nvSpPr>
        <p:spPr>
          <a:xfrm>
            <a:off x="11099476"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8" name="Espace réservé du texte 7"/>
          <p:cNvSpPr>
            <a:spLocks noGrp="1"/>
          </p:cNvSpPr>
          <p:nvPr>
            <p:ph type="body" sz="quarter" idx="12" hasCustomPrompt="1"/>
          </p:nvPr>
        </p:nvSpPr>
        <p:spPr>
          <a:xfrm>
            <a:off x="2123744" y="1902033"/>
            <a:ext cx="3600000" cy="4186142"/>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r>
              <a:rPr lang="fr-BE" dirty="0" err="1"/>
              <a:t>Tiatusandunt</a:t>
            </a:r>
            <a:r>
              <a:rPr lang="fr-BE" dirty="0"/>
              <a:t> </a:t>
            </a:r>
            <a:r>
              <a:rPr lang="fr-BE" dirty="0" err="1"/>
              <a:t>illecta</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Quos</a:t>
            </a:r>
            <a:r>
              <a:rPr lang="fr-BE" dirty="0"/>
              <a:t> </a:t>
            </a:r>
            <a:r>
              <a:rPr lang="fr-BE" dirty="0" err="1"/>
              <a:t>sam</a:t>
            </a:r>
            <a:r>
              <a:rPr lang="fr-BE" dirty="0"/>
              <a:t> </a:t>
            </a:r>
            <a:r>
              <a:rPr lang="fr-BE" dirty="0" err="1"/>
              <a:t>aut</a:t>
            </a:r>
            <a:r>
              <a:rPr lang="fr-BE" dirty="0"/>
              <a:t> </a:t>
            </a:r>
            <a:r>
              <a:rPr lang="fr-BE" dirty="0" err="1"/>
              <a:t>quidusam</a:t>
            </a:r>
            <a:r>
              <a:rPr lang="fr-BE" dirty="0"/>
              <a:t> </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br>
              <a:rPr lang="fr-BE" dirty="0"/>
            </a:br>
            <a:r>
              <a:rPr lang="fr-BE" dirty="0" err="1"/>
              <a:t>Tiatusandunt</a:t>
            </a:r>
            <a:r>
              <a:rPr lang="fr-BE" dirty="0"/>
              <a:t> </a:t>
            </a:r>
            <a:r>
              <a:rPr lang="fr-BE" dirty="0" err="1"/>
              <a:t>illecta</a:t>
            </a:r>
            <a:endParaRPr lang="fr-BE" dirty="0"/>
          </a:p>
          <a:p>
            <a:pPr lvl="0"/>
            <a:endParaRPr lang="fr-BE" dirty="0"/>
          </a:p>
        </p:txBody>
      </p:sp>
      <p:sp>
        <p:nvSpPr>
          <p:cNvPr id="9" name="Espace réservé du texte 7"/>
          <p:cNvSpPr>
            <a:spLocks noGrp="1"/>
          </p:cNvSpPr>
          <p:nvPr>
            <p:ph type="body" sz="quarter" idx="13" hasCustomPrompt="1"/>
          </p:nvPr>
        </p:nvSpPr>
        <p:spPr>
          <a:xfrm>
            <a:off x="6192144" y="1902033"/>
            <a:ext cx="3600000" cy="4186142"/>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344000" y="2048337"/>
            <a:ext cx="4608000" cy="4114863"/>
          </a:xfrm>
          <a:prstGeom prst="rect">
            <a:avLst/>
          </a:prstGeom>
        </p:spPr>
        <p:txBody>
          <a:bodyPr/>
          <a:lstStyle/>
          <a:p>
            <a:endParaRPr lang="fr-BE"/>
          </a:p>
        </p:txBody>
      </p:sp>
      <p:sp>
        <p:nvSpPr>
          <p:cNvPr id="8" name="Espace réservé pour une image  10"/>
          <p:cNvSpPr>
            <a:spLocks noGrp="1"/>
          </p:cNvSpPr>
          <p:nvPr>
            <p:ph type="pic" sz="quarter" idx="11"/>
          </p:nvPr>
        </p:nvSpPr>
        <p:spPr>
          <a:xfrm>
            <a:off x="6240016" y="2048337"/>
            <a:ext cx="4608000" cy="4114863"/>
          </a:xfrm>
          <a:prstGeom prst="rect">
            <a:avLst/>
          </a:prstGeom>
        </p:spPr>
        <p:txBody>
          <a:bodyPr/>
          <a:lstStyle/>
          <a:p>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341968" y="2178242"/>
            <a:ext cx="4436529" cy="1823808"/>
          </a:xfrm>
          <a:prstGeom prst="rect">
            <a:avLst/>
          </a:prstGeom>
        </p:spPr>
        <p:txBody>
          <a:bodyPr/>
          <a:lstStyle/>
          <a:p>
            <a:endParaRPr lang="fr-BE"/>
          </a:p>
        </p:txBody>
      </p:sp>
      <p:sp>
        <p:nvSpPr>
          <p:cNvPr id="5" name="Espace réservé pour une image  11"/>
          <p:cNvSpPr>
            <a:spLocks noGrp="1"/>
          </p:cNvSpPr>
          <p:nvPr>
            <p:ph type="pic" sz="quarter" idx="11"/>
          </p:nvPr>
        </p:nvSpPr>
        <p:spPr>
          <a:xfrm>
            <a:off x="6239189" y="2176674"/>
            <a:ext cx="4436529" cy="1823808"/>
          </a:xfrm>
          <a:prstGeom prst="rect">
            <a:avLst/>
          </a:prstGeom>
        </p:spPr>
        <p:txBody>
          <a:bodyPr/>
          <a:lstStyle/>
          <a:p>
            <a:endParaRPr lang="fr-BE"/>
          </a:p>
        </p:txBody>
      </p:sp>
      <p:sp>
        <p:nvSpPr>
          <p:cNvPr id="6" name="Espace réservé pour une image  11"/>
          <p:cNvSpPr>
            <a:spLocks noGrp="1"/>
          </p:cNvSpPr>
          <p:nvPr>
            <p:ph type="pic" sz="quarter" idx="12"/>
          </p:nvPr>
        </p:nvSpPr>
        <p:spPr>
          <a:xfrm>
            <a:off x="1343473" y="4344497"/>
            <a:ext cx="4436529" cy="1823808"/>
          </a:xfrm>
          <a:prstGeom prst="rect">
            <a:avLst/>
          </a:prstGeom>
        </p:spPr>
        <p:txBody>
          <a:bodyPr/>
          <a:lstStyle/>
          <a:p>
            <a:endParaRPr lang="fr-BE"/>
          </a:p>
        </p:txBody>
      </p:sp>
      <p:sp>
        <p:nvSpPr>
          <p:cNvPr id="9" name="Espace réservé pour une image  11"/>
          <p:cNvSpPr>
            <a:spLocks noGrp="1"/>
          </p:cNvSpPr>
          <p:nvPr>
            <p:ph type="pic" sz="quarter" idx="13"/>
          </p:nvPr>
        </p:nvSpPr>
        <p:spPr>
          <a:xfrm>
            <a:off x="6240017" y="4346257"/>
            <a:ext cx="4436529" cy="1823808"/>
          </a:xfrm>
          <a:prstGeom prst="rect">
            <a:avLst/>
          </a:prstGeom>
        </p:spPr>
        <p:txBody>
          <a:bodyPr/>
          <a:lstStyle/>
          <a:p>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103446" y="2048337"/>
            <a:ext cx="10473831" cy="4116967"/>
          </a:xfrm>
          <a:prstGeom prst="rect">
            <a:avLst/>
          </a:prstGeom>
        </p:spPr>
        <p:txBody>
          <a:bodyPr/>
          <a:lstStyle/>
          <a:p>
            <a:endParaRPr lang="fr-B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6192000" y="2120793"/>
            <a:ext cx="4704000" cy="4042407"/>
          </a:xfrm>
          <a:prstGeom prst="rect">
            <a:avLst/>
          </a:prstGeom>
        </p:spPr>
        <p:txBody>
          <a:bodyPr/>
          <a:lstStyle/>
          <a:p>
            <a:endParaRPr lang="fr-BE"/>
          </a:p>
        </p:txBody>
      </p:sp>
      <p:sp>
        <p:nvSpPr>
          <p:cNvPr id="8" name="Espace réservé du texte 11"/>
          <p:cNvSpPr>
            <a:spLocks noGrp="1"/>
          </p:cNvSpPr>
          <p:nvPr>
            <p:ph type="body" sz="quarter" idx="11" hasCustomPrompt="1"/>
          </p:nvPr>
        </p:nvSpPr>
        <p:spPr>
          <a:xfrm>
            <a:off x="1103446" y="3355782"/>
            <a:ext cx="4717279" cy="1572426"/>
          </a:xfrm>
          <a:prstGeom prst="rect">
            <a:avLst/>
          </a:prstGeom>
        </p:spPr>
        <p:txBody>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3400" baseline="0">
                <a:solidFill>
                  <a:srgbClr val="00214E"/>
                </a:solidFill>
                <a:latin typeface="Arial" panose="020B0604020202020204" pitchFamily="34" charset="0"/>
                <a:cs typeface="Arial" panose="020B0604020202020204" pitchFamily="34" charset="0"/>
              </a:defRPr>
            </a:lvl1pPr>
          </a:lstStyle>
          <a:p>
            <a:pPr lvl="0"/>
            <a:r>
              <a:rPr lang="fr-BE" dirty="0" err="1"/>
              <a:t>Musdandis</a:t>
            </a:r>
            <a:r>
              <a:rPr lang="fr-BE" dirty="0"/>
              <a:t> </a:t>
            </a:r>
            <a:r>
              <a:rPr lang="fr-BE" dirty="0" err="1"/>
              <a:t>dolentia</a:t>
            </a:r>
            <a:r>
              <a:rPr lang="fr-BE" dirty="0"/>
              <a:t> qui </a:t>
            </a:r>
            <a:r>
              <a:rPr lang="fr-BE" dirty="0" err="1"/>
              <a:t>ditat</a:t>
            </a:r>
            <a:endParaRPr lang="fr-BE" dirty="0"/>
          </a:p>
          <a:p>
            <a:pPr lvl="0"/>
            <a:endParaRPr lang="fr-B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670602" y="1857628"/>
            <a:ext cx="4384457" cy="2112536"/>
          </a:xfrm>
          <a:prstGeom prst="rect">
            <a:avLst/>
          </a:prstGeom>
        </p:spPr>
        <p:txBody>
          <a:bodyPr/>
          <a:lstStyle/>
          <a:p>
            <a:endParaRPr lang="fr-BE"/>
          </a:p>
        </p:txBody>
      </p:sp>
      <p:sp>
        <p:nvSpPr>
          <p:cNvPr id="5" name="Espace réservé pour une image  13"/>
          <p:cNvSpPr>
            <a:spLocks noGrp="1"/>
          </p:cNvSpPr>
          <p:nvPr>
            <p:ph type="pic" sz="quarter" idx="11"/>
          </p:nvPr>
        </p:nvSpPr>
        <p:spPr>
          <a:xfrm>
            <a:off x="6382102" y="4196056"/>
            <a:ext cx="4384457" cy="2112536"/>
          </a:xfrm>
          <a:prstGeom prst="rect">
            <a:avLst/>
          </a:prstGeom>
        </p:spPr>
        <p:txBody>
          <a:bodyPr/>
          <a:lstStyle/>
          <a:p>
            <a:endParaRPr lang="fr-BE" dirty="0"/>
          </a:p>
        </p:txBody>
      </p:sp>
      <p:sp>
        <p:nvSpPr>
          <p:cNvPr id="6" name="Espace réservé du texte 16"/>
          <p:cNvSpPr>
            <a:spLocks noGrp="1"/>
          </p:cNvSpPr>
          <p:nvPr>
            <p:ph type="body" sz="quarter" idx="12" hasCustomPrompt="1"/>
          </p:nvPr>
        </p:nvSpPr>
        <p:spPr>
          <a:xfrm>
            <a:off x="6382102" y="1854029"/>
            <a:ext cx="4384457" cy="2112043"/>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a:t>
            </a:r>
            <a:r>
              <a:rPr lang="fr-BE" dirty="0" err="1"/>
              <a:t>rectem</a:t>
            </a:r>
            <a:r>
              <a:rPr lang="fr-BE" dirty="0"/>
              <a:t>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
        <p:nvSpPr>
          <p:cNvPr id="9" name="Espace réservé du texte 16"/>
          <p:cNvSpPr>
            <a:spLocks noGrp="1"/>
          </p:cNvSpPr>
          <p:nvPr>
            <p:ph type="body" sz="quarter" idx="13" hasCustomPrompt="1"/>
          </p:nvPr>
        </p:nvSpPr>
        <p:spPr>
          <a:xfrm>
            <a:off x="1669990" y="4194313"/>
            <a:ext cx="4384457" cy="2112043"/>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rectem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hasCustomPrompt="1"/>
          </p:nvPr>
        </p:nvSpPr>
        <p:spPr>
          <a:xfrm>
            <a:off x="1365048" y="2988654"/>
            <a:ext cx="9776477"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Merci</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25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69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5697392" y="6234478"/>
            <a:ext cx="566420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11218006" y="6234988"/>
            <a:ext cx="720460"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344083" y="2068082"/>
            <a:ext cx="10847916" cy="4789918"/>
          </a:xfrm>
          <a:prstGeom prst="rect">
            <a:avLst/>
          </a:prstGeom>
        </p:spPr>
        <p:txBody>
          <a:bodyPr/>
          <a:lstStyle/>
          <a:p>
            <a:endParaRPr lang="fr-BE" dirty="0"/>
          </a:p>
        </p:txBody>
      </p:sp>
      <p:sp>
        <p:nvSpPr>
          <p:cNvPr id="6" name="Espace réservé du texte 19"/>
          <p:cNvSpPr>
            <a:spLocks noGrp="1"/>
          </p:cNvSpPr>
          <p:nvPr>
            <p:ph type="body" sz="quarter" idx="13"/>
          </p:nvPr>
        </p:nvSpPr>
        <p:spPr>
          <a:xfrm>
            <a:off x="2159563" y="4869160"/>
            <a:ext cx="6576731" cy="1548172"/>
          </a:xfrm>
          <a:prstGeom prst="rect">
            <a:avLst/>
          </a:prstGeom>
          <a:solidFill>
            <a:srgbClr val="5DB3E6">
              <a:alpha val="78824"/>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dirty="0"/>
          </a:p>
        </p:txBody>
      </p:sp>
      <p:sp>
        <p:nvSpPr>
          <p:cNvPr id="9" name="Espace réservé du texte 19"/>
          <p:cNvSpPr>
            <a:spLocks noGrp="1"/>
          </p:cNvSpPr>
          <p:nvPr>
            <p:ph type="body" sz="quarter" idx="11" hasCustomPrompt="1"/>
          </p:nvPr>
        </p:nvSpPr>
        <p:spPr>
          <a:xfrm>
            <a:off x="2256003" y="5096487"/>
            <a:ext cx="6255608"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1" name="Espace réservé du texte 19"/>
          <p:cNvSpPr>
            <a:spLocks noGrp="1"/>
          </p:cNvSpPr>
          <p:nvPr>
            <p:ph type="body" sz="quarter" idx="12" hasCustomPrompt="1"/>
          </p:nvPr>
        </p:nvSpPr>
        <p:spPr>
          <a:xfrm>
            <a:off x="2256003" y="5539714"/>
            <a:ext cx="6255608"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7"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extLst>
      <p:ext uri="{BB962C8B-B14F-4D97-AF65-F5344CB8AC3E}">
        <p14:creationId xmlns:p14="http://schemas.microsoft.com/office/powerpoint/2010/main" val="3080432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extLst>
      <p:ext uri="{BB962C8B-B14F-4D97-AF65-F5344CB8AC3E}">
        <p14:creationId xmlns:p14="http://schemas.microsoft.com/office/powerpoint/2010/main" val="836460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2.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3.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4.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5.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6.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7.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8.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9.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7.xml"/><Relationship Id="rId1" Type="http://schemas.openxmlformats.org/officeDocument/2006/relationships/slideLayout" Target="../slideLayouts/slideLayout9.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8.xml"/><Relationship Id="rId1" Type="http://schemas.openxmlformats.org/officeDocument/2006/relationships/slideLayout" Target="../slideLayouts/slideLayout10.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9.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7196424"/>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010325"/>
      </p:ext>
    </p:extLst>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89398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6984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634017"/>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711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38196"/>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148933"/>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742298"/>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904450"/>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87286"/>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749616"/>
      </p:ext>
    </p:extLst>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624103"/>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602571"/>
      </p:ext>
    </p:extLst>
  </p:cSld>
  <p:clrMap bg1="lt1" tx1="dk1" bg2="lt2" tx2="dk2" accent1="accent1" accent2="accent2" accent3="accent3" accent4="accent4" accent5="accent5" accent6="accent6" hlink="hlink" folHlink="folHlink"/>
  <p:sldLayoutIdLst>
    <p:sldLayoutId id="2147483657" r:id="rId1"/>
    <p:sldLayoutId id="2147483702" r:id="rId2"/>
    <p:sldLayoutId id="214748370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67882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347809"/>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6419"/>
      </p:ext>
    </p:extLst>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696103"/>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0762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914401" y="2878926"/>
            <a:ext cx="10702976" cy="1019324"/>
          </a:xfrm>
        </p:spPr>
        <p:txBody>
          <a:bodyPr/>
          <a:lstStyle/>
          <a:p>
            <a:r>
              <a:rPr lang="fr-BE" dirty="0"/>
              <a:t>Traduire la colère divine </a:t>
            </a:r>
          </a:p>
          <a:p>
            <a:r>
              <a:rPr lang="fr-BE" dirty="0"/>
              <a:t>dans la LXX Pentateuque</a:t>
            </a:r>
          </a:p>
        </p:txBody>
      </p:sp>
    </p:spTree>
    <p:extLst>
      <p:ext uri="{BB962C8B-B14F-4D97-AF65-F5344CB8AC3E}">
        <p14:creationId xmlns:p14="http://schemas.microsoft.com/office/powerpoint/2010/main" val="2221625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61E87E7D-0048-B1E4-D396-20229574C2E2}"/>
              </a:ext>
            </a:extLst>
          </p:cNvPr>
          <p:cNvSpPr>
            <a:spLocks noGrp="1"/>
          </p:cNvSpPr>
          <p:nvPr>
            <p:ph type="body" sz="quarter" idx="13"/>
          </p:nvPr>
        </p:nvSpPr>
        <p:spPr/>
        <p:txBody>
          <a:bodyPr/>
          <a:lstStyle/>
          <a:p>
            <a:r>
              <a:rPr lang="nl-BE" dirty="0"/>
              <a:t>Exprimer la colère divine</a:t>
            </a:r>
          </a:p>
        </p:txBody>
      </p:sp>
      <p:graphicFrame>
        <p:nvGraphicFramePr>
          <p:cNvPr id="7" name="Tabel 6">
            <a:extLst>
              <a:ext uri="{FF2B5EF4-FFF2-40B4-BE49-F238E27FC236}">
                <a16:creationId xmlns:a16="http://schemas.microsoft.com/office/drawing/2014/main" id="{7E3252D6-01E1-BAD0-B920-CA3D2AA72F99}"/>
              </a:ext>
            </a:extLst>
          </p:cNvPr>
          <p:cNvGraphicFramePr>
            <a:graphicFrameLocks noGrp="1"/>
          </p:cNvGraphicFramePr>
          <p:nvPr>
            <p:extLst>
              <p:ext uri="{D42A27DB-BD31-4B8C-83A1-F6EECF244321}">
                <p14:modId xmlns:p14="http://schemas.microsoft.com/office/powerpoint/2010/main" val="4093685943"/>
              </p:ext>
            </p:extLst>
          </p:nvPr>
        </p:nvGraphicFramePr>
        <p:xfrm>
          <a:off x="499998" y="2148840"/>
          <a:ext cx="6698967" cy="3108960"/>
        </p:xfrm>
        <a:graphic>
          <a:graphicData uri="http://schemas.openxmlformats.org/drawingml/2006/table">
            <a:tbl>
              <a:tblPr>
                <a:tableStyleId>{3C2FFA5D-87B4-456A-9821-1D502468CF0F}</a:tableStyleId>
              </a:tblPr>
              <a:tblGrid>
                <a:gridCol w="1668425">
                  <a:extLst>
                    <a:ext uri="{9D8B030D-6E8A-4147-A177-3AD203B41FA5}">
                      <a16:colId xmlns:a16="http://schemas.microsoft.com/office/drawing/2014/main" val="3427159231"/>
                    </a:ext>
                  </a:extLst>
                </a:gridCol>
                <a:gridCol w="5030542">
                  <a:extLst>
                    <a:ext uri="{9D8B030D-6E8A-4147-A177-3AD203B41FA5}">
                      <a16:colId xmlns:a16="http://schemas.microsoft.com/office/drawing/2014/main" val="3130121354"/>
                    </a:ext>
                  </a:extLst>
                </a:gridCol>
              </a:tblGrid>
              <a:tr h="0">
                <a:tc>
                  <a:txBody>
                    <a:bodyPr/>
                    <a:lstStyle/>
                    <a:p>
                      <a:pPr>
                        <a:buNone/>
                      </a:pPr>
                      <a:r>
                        <a:rPr lang="nl-BE" b="1" dirty="0">
                          <a:latin typeface="SBL BibLit" panose="02000000000000000000" pitchFamily="2" charset="-79"/>
                          <a:ea typeface="SBL BibLit" panose="02000000000000000000" pitchFamily="2" charset="-79"/>
                          <a:cs typeface="SBL BibLit" panose="02000000000000000000" pitchFamily="2" charset="-79"/>
                        </a:rPr>
                        <a:t>Racine hébraïque</a:t>
                      </a:r>
                    </a:p>
                  </a:txBody>
                  <a:tcPr anchor="ctr">
                    <a:solidFill>
                      <a:schemeClr val="accent1">
                        <a:lumMod val="60000"/>
                        <a:lumOff val="40000"/>
                      </a:schemeClr>
                    </a:solidFill>
                  </a:tcPr>
                </a:tc>
                <a:tc>
                  <a:txBody>
                    <a:bodyPr/>
                    <a:lstStyle/>
                    <a:p>
                      <a:pPr>
                        <a:buNone/>
                      </a:pPr>
                      <a:r>
                        <a:rPr lang="nl-BE" b="1" dirty="0">
                          <a:latin typeface="SBL BibLit" panose="02000000000000000000" pitchFamily="2" charset="-79"/>
                          <a:ea typeface="SBL BibLit" panose="02000000000000000000" pitchFamily="2" charset="-79"/>
                          <a:cs typeface="SBL BibLit" panose="02000000000000000000" pitchFamily="2" charset="-79"/>
                        </a:rPr>
                        <a:t>Concept principal</a:t>
                      </a:r>
                    </a:p>
                  </a:txBody>
                  <a:tcPr anchor="ctr">
                    <a:solidFill>
                      <a:schemeClr val="accent1">
                        <a:lumMod val="60000"/>
                        <a:lumOff val="40000"/>
                      </a:schemeClr>
                    </a:solidFill>
                  </a:tcPr>
                </a:tc>
                <a:extLst>
                  <a:ext uri="{0D108BD9-81ED-4DB2-BD59-A6C34878D82A}">
                    <a16:rowId xmlns:a16="http://schemas.microsoft.com/office/drawing/2014/main" val="4180461487"/>
                  </a:ext>
                </a:extLst>
              </a:tr>
              <a:tr h="0">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אָנַף</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Colère associée au nez / au souffle</a:t>
                      </a:r>
                    </a:p>
                  </a:txBody>
                  <a:tcPr anchor="ctr"/>
                </a:tc>
                <a:extLst>
                  <a:ext uri="{0D108BD9-81ED-4DB2-BD59-A6C34878D82A}">
                    <a16:rowId xmlns:a16="http://schemas.microsoft.com/office/drawing/2014/main" val="1772716063"/>
                  </a:ext>
                </a:extLst>
              </a:tr>
              <a:tr h="0">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חֵמָה</a:t>
                      </a:r>
                    </a:p>
                  </a:txBody>
                  <a:tcPr anchor="ctr">
                    <a:solidFill>
                      <a:schemeClr val="accent1">
                        <a:lumMod val="20000"/>
                        <a:lumOff val="80000"/>
                      </a:schemeClr>
                    </a:solidFill>
                  </a:tcP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Colère comme chaleur brûlante ou poison</a:t>
                      </a:r>
                    </a:p>
                  </a:txBody>
                  <a:tcPr anchor="ctr">
                    <a:solidFill>
                      <a:schemeClr val="accent1">
                        <a:lumMod val="20000"/>
                        <a:lumOff val="80000"/>
                      </a:schemeClr>
                    </a:solidFill>
                  </a:tcPr>
                </a:tc>
                <a:extLst>
                  <a:ext uri="{0D108BD9-81ED-4DB2-BD59-A6C34878D82A}">
                    <a16:rowId xmlns:a16="http://schemas.microsoft.com/office/drawing/2014/main" val="652943188"/>
                  </a:ext>
                </a:extLst>
              </a:tr>
              <a:tr h="0">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חֳרִי / חָרָה / חָרוֹן</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Colère ardente, embrasement</a:t>
                      </a:r>
                    </a:p>
                  </a:txBody>
                  <a:tcPr anchor="ctr"/>
                </a:tc>
                <a:extLst>
                  <a:ext uri="{0D108BD9-81ED-4DB2-BD59-A6C34878D82A}">
                    <a16:rowId xmlns:a16="http://schemas.microsoft.com/office/drawing/2014/main" val="262720468"/>
                  </a:ext>
                </a:extLst>
              </a:tr>
              <a:tr h="0">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כַּעַס</a:t>
                      </a:r>
                    </a:p>
                  </a:txBody>
                  <a:tcPr anchor="ctr">
                    <a:solidFill>
                      <a:schemeClr val="accent1">
                        <a:lumMod val="20000"/>
                        <a:lumOff val="80000"/>
                      </a:schemeClr>
                    </a:solidFill>
                  </a:tcP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Colère troublée, irritation, vexation</a:t>
                      </a:r>
                    </a:p>
                  </a:txBody>
                  <a:tcPr anchor="ctr">
                    <a:solidFill>
                      <a:schemeClr val="accent1">
                        <a:lumMod val="20000"/>
                        <a:lumOff val="80000"/>
                      </a:schemeClr>
                    </a:solidFill>
                  </a:tcPr>
                </a:tc>
                <a:extLst>
                  <a:ext uri="{0D108BD9-81ED-4DB2-BD59-A6C34878D82A}">
                    <a16:rowId xmlns:a16="http://schemas.microsoft.com/office/drawing/2014/main" val="2267916364"/>
                  </a:ext>
                </a:extLst>
              </a:tr>
              <a:tr h="0">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קֶצֶף / קָצַף</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Colère autoritaire, indignation punitive</a:t>
                      </a:r>
                    </a:p>
                  </a:txBody>
                  <a:tcPr anchor="ctr"/>
                </a:tc>
                <a:extLst>
                  <a:ext uri="{0D108BD9-81ED-4DB2-BD59-A6C34878D82A}">
                    <a16:rowId xmlns:a16="http://schemas.microsoft.com/office/drawing/2014/main" val="2525722798"/>
                  </a:ext>
                </a:extLst>
              </a:tr>
              <a:tr h="0">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תְּנוּאָה</a:t>
                      </a:r>
                    </a:p>
                  </a:txBody>
                  <a:tcPr anchor="ctr">
                    <a:solidFill>
                      <a:schemeClr val="accent1">
                        <a:lumMod val="20000"/>
                        <a:lumOff val="80000"/>
                      </a:schemeClr>
                    </a:solidFill>
                  </a:tcP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Frustration, ressentiment (interprétation discutée)</a:t>
                      </a:r>
                    </a:p>
                  </a:txBody>
                  <a:tcPr anchor="ctr">
                    <a:solidFill>
                      <a:schemeClr val="accent1">
                        <a:lumMod val="20000"/>
                        <a:lumOff val="80000"/>
                      </a:schemeClr>
                    </a:solidFill>
                  </a:tcPr>
                </a:tc>
                <a:extLst>
                  <a:ext uri="{0D108BD9-81ED-4DB2-BD59-A6C34878D82A}">
                    <a16:rowId xmlns:a16="http://schemas.microsoft.com/office/drawing/2014/main" val="347628170"/>
                  </a:ext>
                </a:extLst>
              </a:tr>
            </a:tbl>
          </a:graphicData>
        </a:graphic>
      </p:graphicFrame>
      <p:pic>
        <p:nvPicPr>
          <p:cNvPr id="8" name="Picture 4">
            <a:extLst>
              <a:ext uri="{FF2B5EF4-FFF2-40B4-BE49-F238E27FC236}">
                <a16:creationId xmlns:a16="http://schemas.microsoft.com/office/drawing/2014/main" id="{B8FB96CE-5ABB-4BEC-61F5-F470931DB7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3057" y="1215025"/>
            <a:ext cx="4757868" cy="5678832"/>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a:extLst>
              <a:ext uri="{FF2B5EF4-FFF2-40B4-BE49-F238E27FC236}">
                <a16:creationId xmlns:a16="http://schemas.microsoft.com/office/drawing/2014/main" id="{A3BC956B-2992-20C4-2E8C-45234CAE36ED}"/>
              </a:ext>
            </a:extLst>
          </p:cNvPr>
          <p:cNvSpPr txBox="1"/>
          <p:nvPr/>
        </p:nvSpPr>
        <p:spPr>
          <a:xfrm>
            <a:off x="8104679" y="6538262"/>
            <a:ext cx="4248151" cy="307482"/>
          </a:xfrm>
          <a:prstGeom prst="rect">
            <a:avLst/>
          </a:prstGeom>
          <a:solidFill>
            <a:schemeClr val="bg1"/>
          </a:solidFill>
        </p:spPr>
        <p:txBody>
          <a:bodyPr wrap="square" rtlCol="0">
            <a:spAutoFit/>
          </a:bodyPr>
          <a:lstStyle/>
          <a:p>
            <a:pPr algn="ctr"/>
            <a:r>
              <a:rPr lang="nl-BE" sz="1400" b="0" i="1" u="none" strike="noStrike" dirty="0">
                <a:solidFill>
                  <a:srgbClr val="202122"/>
                </a:solidFill>
                <a:effectLst/>
                <a:latin typeface="Arial" panose="020B0604020202020204" pitchFamily="34" charset="0"/>
              </a:rPr>
              <a:t>MS Harley 3244</a:t>
            </a:r>
            <a:r>
              <a:rPr lang="nl-BE" sz="1400" dirty="0">
                <a:solidFill>
                  <a:srgbClr val="202122"/>
                </a:solidFill>
                <a:latin typeface="Arial" panose="020B0604020202020204" pitchFamily="34" charset="0"/>
              </a:rPr>
              <a:t> (ca. </a:t>
            </a:r>
            <a:r>
              <a:rPr lang="nl-BE" sz="1400" b="0" i="0" u="none" strike="noStrike" dirty="0">
                <a:solidFill>
                  <a:srgbClr val="202122"/>
                </a:solidFill>
                <a:effectLst/>
                <a:latin typeface="Arial" panose="020B0604020202020204" pitchFamily="34" charset="0"/>
              </a:rPr>
              <a:t>1260 AD)</a:t>
            </a:r>
            <a:endParaRPr lang="nl-BE" sz="1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9338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1F0CB710-464E-D11C-803B-8BAFBB80DEF3}"/>
              </a:ext>
            </a:extLst>
          </p:cNvPr>
          <p:cNvSpPr>
            <a:spLocks noGrp="1"/>
          </p:cNvSpPr>
          <p:nvPr>
            <p:ph type="body" sz="quarter" idx="13"/>
          </p:nvPr>
        </p:nvSpPr>
        <p:spPr/>
        <p:txBody>
          <a:bodyPr/>
          <a:lstStyle/>
          <a:p>
            <a:r>
              <a:rPr lang="nl-BE" dirty="0"/>
              <a:t>Exprimer la colère divine</a:t>
            </a:r>
          </a:p>
        </p:txBody>
      </p:sp>
      <p:sp>
        <p:nvSpPr>
          <p:cNvPr id="11" name="Tekstvak 10">
            <a:extLst>
              <a:ext uri="{FF2B5EF4-FFF2-40B4-BE49-F238E27FC236}">
                <a16:creationId xmlns:a16="http://schemas.microsoft.com/office/drawing/2014/main" id="{0D5E39A6-79FF-4ABC-A7BC-62C77CAD930D}"/>
              </a:ext>
            </a:extLst>
          </p:cNvPr>
          <p:cNvSpPr txBox="1"/>
          <p:nvPr/>
        </p:nvSpPr>
        <p:spPr>
          <a:xfrm>
            <a:off x="0" y="1198060"/>
            <a:ext cx="12192000" cy="5659939"/>
          </a:xfrm>
          <a:prstGeom prst="rect">
            <a:avLst/>
          </a:prstGeom>
          <a:solidFill>
            <a:schemeClr val="bg1"/>
          </a:solidFill>
        </p:spPr>
        <p:txBody>
          <a:bodyPr wrap="square" rtlCol="0">
            <a:spAutoFit/>
          </a:bodyPr>
          <a:lstStyle/>
          <a:p>
            <a:endParaRPr lang="nl-BE" dirty="0"/>
          </a:p>
        </p:txBody>
      </p:sp>
      <p:pic>
        <p:nvPicPr>
          <p:cNvPr id="9" name="Afbeelding 8">
            <a:extLst>
              <a:ext uri="{FF2B5EF4-FFF2-40B4-BE49-F238E27FC236}">
                <a16:creationId xmlns:a16="http://schemas.microsoft.com/office/drawing/2014/main" id="{46B371B3-1140-CB46-7E31-06FB229E5055}"/>
              </a:ext>
            </a:extLst>
          </p:cNvPr>
          <p:cNvPicPr>
            <a:picLocks noChangeAspect="1"/>
          </p:cNvPicPr>
          <p:nvPr/>
        </p:nvPicPr>
        <p:blipFill>
          <a:blip r:embed="rId2"/>
          <a:srcRect t="52577" r="19598" b="7329"/>
          <a:stretch>
            <a:fillRect/>
          </a:stretch>
        </p:blipFill>
        <p:spPr>
          <a:xfrm>
            <a:off x="6096001" y="1258866"/>
            <a:ext cx="5966564" cy="4114800"/>
          </a:xfrm>
          <a:prstGeom prst="rect">
            <a:avLst/>
          </a:prstGeom>
          <a:ln>
            <a:solidFill>
              <a:schemeClr val="tx1"/>
            </a:solidFill>
          </a:ln>
        </p:spPr>
      </p:pic>
      <p:pic>
        <p:nvPicPr>
          <p:cNvPr id="10" name="Afbeelding 9">
            <a:extLst>
              <a:ext uri="{FF2B5EF4-FFF2-40B4-BE49-F238E27FC236}">
                <a16:creationId xmlns:a16="http://schemas.microsoft.com/office/drawing/2014/main" id="{4FFB0AE1-F327-8DD9-9107-28C49DCAE217}"/>
              </a:ext>
            </a:extLst>
          </p:cNvPr>
          <p:cNvPicPr>
            <a:picLocks noChangeAspect="1"/>
          </p:cNvPicPr>
          <p:nvPr/>
        </p:nvPicPr>
        <p:blipFill>
          <a:blip r:embed="rId2"/>
          <a:srcRect t="2026" r="17886" b="47422"/>
          <a:stretch>
            <a:fillRect/>
          </a:stretch>
        </p:blipFill>
        <p:spPr>
          <a:xfrm>
            <a:off x="0" y="1258866"/>
            <a:ext cx="5966564" cy="5079992"/>
          </a:xfrm>
          <a:prstGeom prst="rect">
            <a:avLst/>
          </a:prstGeom>
          <a:ln>
            <a:solidFill>
              <a:schemeClr val="tx1"/>
            </a:solidFill>
          </a:ln>
        </p:spPr>
      </p:pic>
    </p:spTree>
    <p:extLst>
      <p:ext uri="{BB962C8B-B14F-4D97-AF65-F5344CB8AC3E}">
        <p14:creationId xmlns:p14="http://schemas.microsoft.com/office/powerpoint/2010/main" val="2294509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32C53756-E6D8-44D8-626C-84A891012BC3}"/>
              </a:ext>
            </a:extLst>
          </p:cNvPr>
          <p:cNvSpPr>
            <a:spLocks noGrp="1"/>
          </p:cNvSpPr>
          <p:nvPr>
            <p:ph type="body" sz="quarter" idx="13"/>
          </p:nvPr>
        </p:nvSpPr>
        <p:spPr/>
        <p:txBody>
          <a:bodyPr/>
          <a:lstStyle/>
          <a:p>
            <a:r>
              <a:rPr lang="nl-BE" dirty="0"/>
              <a:t>Traduire la colère divine</a:t>
            </a:r>
          </a:p>
        </p:txBody>
      </p:sp>
      <p:sp>
        <p:nvSpPr>
          <p:cNvPr id="3" name="Tijdelijke aanduiding voor tekst 2">
            <a:extLst>
              <a:ext uri="{FF2B5EF4-FFF2-40B4-BE49-F238E27FC236}">
                <a16:creationId xmlns:a16="http://schemas.microsoft.com/office/drawing/2014/main" id="{FCFCC5D8-6081-D1C9-724D-1ADD3AA22F43}"/>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14236B24-88B9-3576-16C1-188B2EAC1CAE}"/>
              </a:ext>
            </a:extLst>
          </p:cNvPr>
          <p:cNvSpPr>
            <a:spLocks noGrp="1"/>
          </p:cNvSpPr>
          <p:nvPr>
            <p:ph type="body" sz="quarter" idx="11"/>
          </p:nvPr>
        </p:nvSpPr>
        <p:spPr/>
        <p:txBody>
          <a:bodyPr/>
          <a:lstStyle/>
          <a:p>
            <a:endParaRPr lang="nl-BE"/>
          </a:p>
        </p:txBody>
      </p:sp>
      <p:pic>
        <p:nvPicPr>
          <p:cNvPr id="5" name="Afbeelding 4">
            <a:extLst>
              <a:ext uri="{FF2B5EF4-FFF2-40B4-BE49-F238E27FC236}">
                <a16:creationId xmlns:a16="http://schemas.microsoft.com/office/drawing/2014/main" id="{B5F1F97D-8756-E9CC-D619-19743232F6DE}"/>
              </a:ext>
            </a:extLst>
          </p:cNvPr>
          <p:cNvPicPr>
            <a:picLocks noChangeAspect="1"/>
          </p:cNvPicPr>
          <p:nvPr/>
        </p:nvPicPr>
        <p:blipFill>
          <a:blip r:embed="rId2"/>
          <a:srcRect b="8558"/>
          <a:stretch>
            <a:fillRect/>
          </a:stretch>
        </p:blipFill>
        <p:spPr>
          <a:xfrm>
            <a:off x="939451" y="2208177"/>
            <a:ext cx="10721021" cy="4114185"/>
          </a:xfrm>
          <a:prstGeom prst="rect">
            <a:avLst/>
          </a:prstGeom>
        </p:spPr>
      </p:pic>
      <p:sp>
        <p:nvSpPr>
          <p:cNvPr id="6" name="Tekstvak 5">
            <a:extLst>
              <a:ext uri="{FF2B5EF4-FFF2-40B4-BE49-F238E27FC236}">
                <a16:creationId xmlns:a16="http://schemas.microsoft.com/office/drawing/2014/main" id="{3EDFB09F-158D-7694-3F54-745360DD7B1F}"/>
              </a:ext>
            </a:extLst>
          </p:cNvPr>
          <p:cNvSpPr txBox="1"/>
          <p:nvPr/>
        </p:nvSpPr>
        <p:spPr>
          <a:xfrm>
            <a:off x="475989" y="1420385"/>
            <a:ext cx="11184483" cy="461665"/>
          </a:xfrm>
          <a:prstGeom prst="rect">
            <a:avLst/>
          </a:prstGeom>
          <a:noFill/>
        </p:spPr>
        <p:txBody>
          <a:bodyPr wrap="square" rtlCol="0">
            <a:spAutoFit/>
          </a:bodyPr>
          <a:lstStyle/>
          <a:p>
            <a:r>
              <a:rPr lang="en-US" sz="2400" dirty="0">
                <a:latin typeface="Brill" panose="020F0602050406030203" pitchFamily="34" charset="0"/>
              </a:rPr>
              <a:t>Fritsch (1943): </a:t>
            </a:r>
            <a:r>
              <a:rPr lang="fr-FR" sz="2400" dirty="0">
                <a:latin typeface="Brill" panose="020F0602050406030203" pitchFamily="34" charset="0"/>
              </a:rPr>
              <a:t>Les LXX essaient d’éviter d’attribuer la colère </a:t>
            </a:r>
            <a:r>
              <a:rPr lang="fr-FR" sz="2400" dirty="0" err="1">
                <a:latin typeface="Brill" panose="020F0602050406030203" pitchFamily="34" charset="0"/>
              </a:rPr>
              <a:t>anthropopathique</a:t>
            </a:r>
            <a:r>
              <a:rPr lang="fr-FR" sz="2400" dirty="0">
                <a:latin typeface="Brill" panose="020F0602050406030203" pitchFamily="34" charset="0"/>
              </a:rPr>
              <a:t> à Dieu</a:t>
            </a:r>
            <a:endParaRPr lang="nl-BE" sz="2400" dirty="0">
              <a:latin typeface="Brill" panose="020F0602050406030203" pitchFamily="34" charset="0"/>
            </a:endParaRPr>
          </a:p>
        </p:txBody>
      </p:sp>
    </p:spTree>
    <p:extLst>
      <p:ext uri="{BB962C8B-B14F-4D97-AF65-F5344CB8AC3E}">
        <p14:creationId xmlns:p14="http://schemas.microsoft.com/office/powerpoint/2010/main" val="1488855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9D6803D5-9022-68CC-4FC9-BF92D9D9BCC5}"/>
              </a:ext>
            </a:extLst>
          </p:cNvPr>
          <p:cNvSpPr>
            <a:spLocks noGrp="1"/>
          </p:cNvSpPr>
          <p:nvPr>
            <p:ph type="body" sz="quarter" idx="13"/>
          </p:nvPr>
        </p:nvSpPr>
        <p:spPr>
          <a:xfrm>
            <a:off x="606864" y="348116"/>
            <a:ext cx="10513263" cy="431800"/>
          </a:xfrm>
        </p:spPr>
        <p:txBody>
          <a:bodyPr/>
          <a:lstStyle/>
          <a:p>
            <a:r>
              <a:rPr lang="nl-BE" dirty="0"/>
              <a:t>Traduire la colère divine: Premières observations</a:t>
            </a:r>
          </a:p>
        </p:txBody>
      </p:sp>
      <p:sp>
        <p:nvSpPr>
          <p:cNvPr id="3" name="Tijdelijke aanduiding voor tekst 2">
            <a:extLst>
              <a:ext uri="{FF2B5EF4-FFF2-40B4-BE49-F238E27FC236}">
                <a16:creationId xmlns:a16="http://schemas.microsoft.com/office/drawing/2014/main" id="{15511104-E71E-84E4-1339-913F2BFD8942}"/>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7D7684EB-895D-ECB9-7CF8-5097B840944D}"/>
              </a:ext>
            </a:extLst>
          </p:cNvPr>
          <p:cNvSpPr>
            <a:spLocks noGrp="1"/>
          </p:cNvSpPr>
          <p:nvPr>
            <p:ph type="body" sz="quarter" idx="11"/>
          </p:nvPr>
        </p:nvSpPr>
        <p:spPr/>
        <p:txBody>
          <a:bodyPr/>
          <a:lstStyle/>
          <a:p>
            <a:endParaRPr lang="nl-BE"/>
          </a:p>
        </p:txBody>
      </p:sp>
      <p:sp>
        <p:nvSpPr>
          <p:cNvPr id="5" name="Tekstvak 4">
            <a:extLst>
              <a:ext uri="{FF2B5EF4-FFF2-40B4-BE49-F238E27FC236}">
                <a16:creationId xmlns:a16="http://schemas.microsoft.com/office/drawing/2014/main" id="{C9831478-DCBE-46E5-EA3F-645503F58C75}"/>
              </a:ext>
            </a:extLst>
          </p:cNvPr>
          <p:cNvSpPr txBox="1"/>
          <p:nvPr/>
        </p:nvSpPr>
        <p:spPr>
          <a:xfrm>
            <a:off x="606864" y="1225689"/>
            <a:ext cx="11756325" cy="5632311"/>
          </a:xfrm>
          <a:prstGeom prst="rect">
            <a:avLst/>
          </a:prstGeom>
          <a:noFill/>
        </p:spPr>
        <p:txBody>
          <a:bodyPr wrap="square" rtlCol="0">
            <a:spAutoFit/>
          </a:bodyPr>
          <a:lstStyle/>
          <a:p>
            <a:pPr marL="285750" indent="-285750">
              <a:buFont typeface="Arial" panose="020B0604020202020204" pitchFamily="34" charset="0"/>
              <a:buChar char="•"/>
            </a:pPr>
            <a:r>
              <a:rPr lang="nl-BE" sz="2000" dirty="0">
                <a:latin typeface="Brill" panose="020F0602050406030203" pitchFamily="34" charset="0"/>
              </a:rPr>
              <a:t>La LXX-Pentateuque ne manifeste </a:t>
            </a:r>
            <a:r>
              <a:rPr lang="nl-BE" sz="2000" b="1" dirty="0">
                <a:latin typeface="Brill" panose="020F0602050406030203" pitchFamily="34" charset="0"/>
              </a:rPr>
              <a:t>pas une tendance à éviter l’anthropopathisme </a:t>
            </a:r>
            <a:r>
              <a:rPr lang="nl-BE" sz="2000" dirty="0">
                <a:latin typeface="Brill" panose="020F0602050406030203" pitchFamily="34" charset="0"/>
              </a:rPr>
              <a:t>de la colère</a:t>
            </a:r>
          </a:p>
          <a:p>
            <a:pPr marL="285750" indent="-285750">
              <a:buFont typeface="Arial" panose="020B0604020202020204" pitchFamily="34" charset="0"/>
              <a:buChar char="•"/>
            </a:pPr>
            <a:r>
              <a:rPr lang="nl-BE" sz="2000" dirty="0">
                <a:latin typeface="Brill" panose="020F0602050406030203" pitchFamily="34" charset="0"/>
              </a:rPr>
              <a:t>Au contraire, la colère divine est :</a:t>
            </a:r>
          </a:p>
          <a:p>
            <a:pPr marL="742950" lvl="1" indent="-285750">
              <a:buFont typeface="Courier New" panose="02070309020205020404" pitchFamily="49" charset="0"/>
              <a:buChar char="o"/>
            </a:pPr>
            <a:r>
              <a:rPr lang="nl-BE" sz="2000" b="1" dirty="0">
                <a:latin typeface="Brill" panose="020F0602050406030203" pitchFamily="34" charset="0"/>
              </a:rPr>
              <a:t>conservée</a:t>
            </a:r>
            <a:r>
              <a:rPr lang="nl-BE" sz="2000" dirty="0">
                <a:latin typeface="Brill" panose="020F0602050406030203" pitchFamily="34" charset="0"/>
              </a:rPr>
              <a:t> dans la traduction grecque ;</a:t>
            </a:r>
          </a:p>
          <a:p>
            <a:pPr marL="742950" lvl="1" indent="-285750">
              <a:buFont typeface="Courier New" panose="02070309020205020404" pitchFamily="49" charset="0"/>
              <a:buChar char="o"/>
            </a:pPr>
            <a:r>
              <a:rPr lang="nl-BE" sz="2000" dirty="0">
                <a:latin typeface="Brill" panose="020F0602050406030203" pitchFamily="34" charset="0"/>
              </a:rPr>
              <a:t>souvent </a:t>
            </a:r>
            <a:r>
              <a:rPr lang="nl-BE" sz="2000" b="1" dirty="0">
                <a:latin typeface="Brill" panose="020F0602050406030203" pitchFamily="34" charset="0"/>
              </a:rPr>
              <a:t>accentuée</a:t>
            </a:r>
            <a:r>
              <a:rPr lang="nl-BE" sz="2000" dirty="0">
                <a:latin typeface="Brill" panose="020F0602050406030203" pitchFamily="34" charset="0"/>
              </a:rPr>
              <a:t> par des choix de traduction spécifiques ;</a:t>
            </a:r>
          </a:p>
          <a:p>
            <a:pPr marL="742950" lvl="1" indent="-285750">
              <a:buFont typeface="Courier New" panose="02070309020205020404" pitchFamily="49" charset="0"/>
              <a:buChar char="o"/>
            </a:pPr>
            <a:r>
              <a:rPr lang="nl-BE" sz="2000" dirty="0">
                <a:latin typeface="Brill" panose="020F0602050406030203" pitchFamily="34" charset="0"/>
              </a:rPr>
              <a:t>présentée comme une réalité </a:t>
            </a:r>
            <a:r>
              <a:rPr lang="nl-BE" sz="2000" b="1" dirty="0">
                <a:latin typeface="Brill" panose="020F0602050406030203" pitchFamily="34" charset="0"/>
              </a:rPr>
              <a:t>superlative et violente </a:t>
            </a:r>
            <a:r>
              <a:rPr lang="nl-BE" sz="2000" dirty="0">
                <a:latin typeface="Brill" panose="020F0602050406030203" pitchFamily="34" charset="0"/>
              </a:rPr>
              <a:t>(vs. colère humaine: souffrance accentuée; cf. Mirguet)</a:t>
            </a:r>
          </a:p>
          <a:p>
            <a:pPr marL="285750" indent="-285750">
              <a:buFont typeface="Arial" panose="020B0604020202020204" pitchFamily="34" charset="0"/>
              <a:buChar char="•"/>
            </a:pPr>
            <a:r>
              <a:rPr lang="nl-BE" sz="2000" dirty="0">
                <a:latin typeface="Brill" panose="020F0602050406030203" pitchFamily="34" charset="0"/>
              </a:rPr>
              <a:t>Premières observations, éléments de la colère divine en LXX-Pentateuque:</a:t>
            </a:r>
          </a:p>
          <a:p>
            <a:r>
              <a:rPr lang="nl-BE" sz="2000" dirty="0">
                <a:latin typeface="Brill" panose="020F0602050406030203" pitchFamily="34" charset="0"/>
              </a:rPr>
              <a:t>	1. La colère divine comme force </a:t>
            </a:r>
            <a:r>
              <a:rPr lang="nl-BE" sz="2000" b="1" dirty="0">
                <a:latin typeface="Brill" panose="020F0602050406030203" pitchFamily="34" charset="0"/>
              </a:rPr>
              <a:t>destructrice</a:t>
            </a:r>
            <a:r>
              <a:rPr lang="nl-BE" sz="2000" dirty="0">
                <a:latin typeface="Brill" panose="020F0602050406030203" pitchFamily="34" charset="0"/>
              </a:rPr>
              <a:t> (verbes tels que : </a:t>
            </a:r>
            <a:r>
              <a:rPr lang="el-GR" sz="2000" dirty="0" err="1">
                <a:latin typeface="Brill" panose="020F0602050406030203" pitchFamily="34" charset="0"/>
              </a:rPr>
              <a:t>ἐξολεθρεύω</a:t>
            </a:r>
            <a:r>
              <a:rPr lang="nl-BE" sz="2000" dirty="0">
                <a:latin typeface="Brill" panose="020F0602050406030203" pitchFamily="34" charset="0"/>
              </a:rPr>
              <a:t>).</a:t>
            </a:r>
          </a:p>
          <a:p>
            <a:r>
              <a:rPr lang="nl-BE" sz="2000" dirty="0">
                <a:latin typeface="Brill" panose="020F0602050406030203" pitchFamily="34" charset="0"/>
              </a:rPr>
              <a:t>	2. </a:t>
            </a:r>
            <a:r>
              <a:rPr lang="nl-BE" sz="2000" b="1" dirty="0">
                <a:latin typeface="Brill" panose="020F0602050406030203" pitchFamily="34" charset="0"/>
              </a:rPr>
              <a:t>Absence d’évitement </a:t>
            </a:r>
            <a:r>
              <a:rPr lang="nl-BE" sz="2000" dirty="0">
                <a:latin typeface="Brill" panose="020F0602050406030203" pitchFamily="34" charset="0"/>
              </a:rPr>
              <a:t>systématique de la colère divine</a:t>
            </a:r>
          </a:p>
          <a:p>
            <a:r>
              <a:rPr lang="fr-FR" sz="2000" dirty="0">
                <a:latin typeface="Brill" panose="020F0602050406030203" pitchFamily="34" charset="0"/>
              </a:rPr>
              <a:t>	</a:t>
            </a:r>
            <a:r>
              <a:rPr lang="el-GR" sz="2000" dirty="0">
                <a:latin typeface="Brill" panose="020F0602050406030203" pitchFamily="34" charset="0"/>
              </a:rPr>
              <a:t>3. </a:t>
            </a:r>
            <a:r>
              <a:rPr lang="nl-BE" sz="2000" dirty="0">
                <a:latin typeface="Brill" panose="020F0602050406030203" pitchFamily="34" charset="0"/>
              </a:rPr>
              <a:t>Les traducteurs privilégient des </a:t>
            </a:r>
            <a:r>
              <a:rPr lang="nl-BE" sz="2000" b="1" dirty="0">
                <a:latin typeface="Brill" panose="020F0602050406030203" pitchFamily="34" charset="0"/>
              </a:rPr>
              <a:t>expressions pléonastiques </a:t>
            </a:r>
            <a:r>
              <a:rPr lang="nl-BE" sz="2000" dirty="0">
                <a:latin typeface="Brill" panose="020F0602050406030203" pitchFamily="34" charset="0"/>
              </a:rPr>
              <a:t>telles que :</a:t>
            </a:r>
          </a:p>
          <a:p>
            <a:r>
              <a:rPr lang="fr-FR" sz="2000" dirty="0">
                <a:latin typeface="Brill" panose="020F0602050406030203" pitchFamily="34" charset="0"/>
              </a:rPr>
              <a:t>		</a:t>
            </a:r>
            <a:r>
              <a:rPr lang="el-GR" sz="2000" dirty="0" err="1">
                <a:latin typeface="Brill" panose="020F0602050406030203" pitchFamily="34" charset="0"/>
              </a:rPr>
              <a:t>ὀργὴ</a:t>
            </a:r>
            <a:r>
              <a:rPr lang="el-GR" sz="2000" dirty="0">
                <a:latin typeface="Brill" panose="020F0602050406030203" pitchFamily="34" charset="0"/>
              </a:rPr>
              <a:t> (</a:t>
            </a:r>
            <a:r>
              <a:rPr lang="el-GR" sz="2000" dirty="0" err="1">
                <a:latin typeface="Brill" panose="020F0602050406030203" pitchFamily="34" charset="0"/>
              </a:rPr>
              <a:t>τοῦ</a:t>
            </a:r>
            <a:r>
              <a:rPr lang="el-GR" sz="2000" dirty="0">
                <a:latin typeface="Brill" panose="020F0602050406030203" pitchFamily="34" charset="0"/>
              </a:rPr>
              <a:t>) </a:t>
            </a:r>
            <a:r>
              <a:rPr lang="el-GR" sz="2000" dirty="0" err="1">
                <a:latin typeface="Brill" panose="020F0602050406030203" pitchFamily="34" charset="0"/>
              </a:rPr>
              <a:t>θυμοῦ</a:t>
            </a:r>
            <a:r>
              <a:rPr lang="el-GR" sz="2000" dirty="0">
                <a:latin typeface="Brill" panose="020F0602050406030203" pitchFamily="34" charset="0"/>
              </a:rPr>
              <a:t> ;</a:t>
            </a:r>
          </a:p>
          <a:p>
            <a:r>
              <a:rPr lang="fr-FR" sz="2000" dirty="0">
                <a:latin typeface="Brill" panose="020F0602050406030203" pitchFamily="34" charset="0"/>
              </a:rPr>
              <a:t>		</a:t>
            </a:r>
            <a:r>
              <a:rPr lang="el-GR" sz="2000" dirty="0" err="1">
                <a:latin typeface="Brill" panose="020F0602050406030203" pitchFamily="34" charset="0"/>
              </a:rPr>
              <a:t>θυμὸς</a:t>
            </a:r>
            <a:r>
              <a:rPr lang="el-GR" sz="2000" dirty="0">
                <a:latin typeface="Brill" panose="020F0602050406030203" pitchFamily="34" charset="0"/>
              </a:rPr>
              <a:t> </a:t>
            </a:r>
            <a:r>
              <a:rPr lang="el-GR" sz="2000" dirty="0" err="1">
                <a:latin typeface="Brill" panose="020F0602050406030203" pitchFamily="34" charset="0"/>
              </a:rPr>
              <a:t>τῆς</a:t>
            </a:r>
            <a:r>
              <a:rPr lang="el-GR" sz="2000" dirty="0">
                <a:latin typeface="Brill" panose="020F0602050406030203" pitchFamily="34" charset="0"/>
              </a:rPr>
              <a:t> </a:t>
            </a:r>
            <a:r>
              <a:rPr lang="el-GR" sz="2000" dirty="0" err="1">
                <a:latin typeface="Brill" panose="020F0602050406030203" pitchFamily="34" charset="0"/>
              </a:rPr>
              <a:t>ὀργῆς</a:t>
            </a:r>
            <a:r>
              <a:rPr lang="el-GR" sz="2000" dirty="0">
                <a:latin typeface="Brill" panose="020F0602050406030203" pitchFamily="34" charset="0"/>
              </a:rPr>
              <a:t>.</a:t>
            </a:r>
          </a:p>
          <a:p>
            <a:r>
              <a:rPr lang="nl-BE" sz="2000" dirty="0">
                <a:latin typeface="Brill" panose="020F0602050406030203" pitchFamily="34" charset="0"/>
              </a:rPr>
              <a:t>		Ces formulations :</a:t>
            </a:r>
          </a:p>
          <a:p>
            <a:r>
              <a:rPr lang="nl-BE" sz="2000" dirty="0">
                <a:latin typeface="Brill" panose="020F0602050406030203" pitchFamily="34" charset="0"/>
              </a:rPr>
              <a:t>			sont absentes du grec extrabiblique ;</a:t>
            </a:r>
          </a:p>
          <a:p>
            <a:r>
              <a:rPr lang="nl-BE" sz="2000" dirty="0">
                <a:latin typeface="Brill" panose="020F0602050406030203" pitchFamily="34" charset="0"/>
              </a:rPr>
              <a:t>			ne sont pas utilisées pour la colère humaine.</a:t>
            </a:r>
          </a:p>
          <a:p>
            <a:r>
              <a:rPr lang="nl-BE" sz="2000" dirty="0">
                <a:latin typeface="Brill" panose="020F0602050406030203" pitchFamily="34" charset="0"/>
              </a:rPr>
              <a:t>		Elles servent à :</a:t>
            </a:r>
          </a:p>
          <a:p>
            <a:r>
              <a:rPr lang="nl-BE" sz="2000" dirty="0">
                <a:latin typeface="Brill" panose="020F0602050406030203" pitchFamily="34" charset="0"/>
              </a:rPr>
              <a:t>			Intensifier la représentation de la colère divine ;</a:t>
            </a:r>
          </a:p>
          <a:p>
            <a:r>
              <a:rPr lang="nl-BE" sz="2000" dirty="0">
                <a:latin typeface="Brill" panose="020F0602050406030203" pitchFamily="34" charset="0"/>
              </a:rPr>
              <a:t>			souligner son caractère exceptionnel ;</a:t>
            </a:r>
          </a:p>
          <a:p>
            <a:r>
              <a:rPr lang="nl-BE" sz="2000" dirty="0">
                <a:latin typeface="Brill" panose="020F0602050406030203" pitchFamily="34" charset="0"/>
              </a:rPr>
              <a:t>			mettre en évidence son potentiel destructeur.</a:t>
            </a:r>
          </a:p>
        </p:txBody>
      </p:sp>
    </p:spTree>
    <p:extLst>
      <p:ext uri="{BB962C8B-B14F-4D97-AF65-F5344CB8AC3E}">
        <p14:creationId xmlns:p14="http://schemas.microsoft.com/office/powerpoint/2010/main" val="15648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11" end="1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12" end="1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xEl>
                                              <p:pRg st="14" end="14"/>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
                                            <p:txEl>
                                              <p:pRg st="15" end="15"/>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
                                            <p:txEl>
                                              <p:pRg st="16" end="16"/>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27710249-44A1-8855-A3E7-EE7349D517E5}"/>
              </a:ext>
            </a:extLst>
          </p:cNvPr>
          <p:cNvSpPr>
            <a:spLocks noGrp="1"/>
          </p:cNvSpPr>
          <p:nvPr>
            <p:ph type="body" sz="quarter" idx="11"/>
          </p:nvPr>
        </p:nvSpPr>
        <p:spPr>
          <a:xfrm>
            <a:off x="1321154" y="1476011"/>
            <a:ext cx="7332358" cy="1019324"/>
          </a:xfrm>
        </p:spPr>
        <p:txBody>
          <a:bodyPr/>
          <a:lstStyle/>
          <a:p>
            <a:r>
              <a:rPr lang="nl-BE" dirty="0"/>
              <a:t>La colère divine comme </a:t>
            </a:r>
            <a:r>
              <a:rPr lang="nl-BE" i="1" dirty="0"/>
              <a:t>superlative, transcendante et dangereuse </a:t>
            </a:r>
            <a:endParaRPr lang="nl-BE" dirty="0"/>
          </a:p>
          <a:p>
            <a:endParaRPr lang="nl-BE" dirty="0"/>
          </a:p>
        </p:txBody>
      </p:sp>
    </p:spTree>
    <p:extLst>
      <p:ext uri="{BB962C8B-B14F-4D97-AF65-F5344CB8AC3E}">
        <p14:creationId xmlns:p14="http://schemas.microsoft.com/office/powerpoint/2010/main" val="554297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5093781-DD8B-B8E7-9A6E-BC15397A2B45}"/>
              </a:ext>
            </a:extLst>
          </p:cNvPr>
          <p:cNvSpPr>
            <a:spLocks noGrp="1"/>
          </p:cNvSpPr>
          <p:nvPr>
            <p:ph type="body" sz="quarter" idx="13"/>
          </p:nvPr>
        </p:nvSpPr>
        <p:spPr/>
        <p:txBody>
          <a:bodyPr/>
          <a:lstStyle/>
          <a:p>
            <a:r>
              <a:rPr lang="nl-BE" dirty="0"/>
              <a:t>Colère qui doit être arrêtée</a:t>
            </a:r>
          </a:p>
        </p:txBody>
      </p:sp>
      <p:graphicFrame>
        <p:nvGraphicFramePr>
          <p:cNvPr id="5" name="Tabel 4">
            <a:extLst>
              <a:ext uri="{FF2B5EF4-FFF2-40B4-BE49-F238E27FC236}">
                <a16:creationId xmlns:a16="http://schemas.microsoft.com/office/drawing/2014/main" id="{54F62DBD-08C7-CD62-C2D7-0B4994D2A469}"/>
              </a:ext>
            </a:extLst>
          </p:cNvPr>
          <p:cNvGraphicFramePr>
            <a:graphicFrameLocks noGrp="1"/>
          </p:cNvGraphicFramePr>
          <p:nvPr>
            <p:extLst>
              <p:ext uri="{D42A27DB-BD31-4B8C-83A1-F6EECF244321}">
                <p14:modId xmlns:p14="http://schemas.microsoft.com/office/powerpoint/2010/main" val="2524599116"/>
              </p:ext>
            </p:extLst>
          </p:nvPr>
        </p:nvGraphicFramePr>
        <p:xfrm>
          <a:off x="1785894" y="1261769"/>
          <a:ext cx="9604406" cy="1463040"/>
        </p:xfrm>
        <a:graphic>
          <a:graphicData uri="http://schemas.openxmlformats.org/drawingml/2006/table">
            <a:tbl>
              <a:tblPr firstRow="1" firstCol="1" bandRow="1">
                <a:tableStyleId>{5C22544A-7EE6-4342-B048-85BDC9FD1C3A}</a:tableStyleId>
              </a:tblPr>
              <a:tblGrid>
                <a:gridCol w="1177860">
                  <a:extLst>
                    <a:ext uri="{9D8B030D-6E8A-4147-A177-3AD203B41FA5}">
                      <a16:colId xmlns:a16="http://schemas.microsoft.com/office/drawing/2014/main" val="3716221961"/>
                    </a:ext>
                  </a:extLst>
                </a:gridCol>
                <a:gridCol w="3105835">
                  <a:extLst>
                    <a:ext uri="{9D8B030D-6E8A-4147-A177-3AD203B41FA5}">
                      <a16:colId xmlns:a16="http://schemas.microsoft.com/office/drawing/2014/main" val="2744445779"/>
                    </a:ext>
                  </a:extLst>
                </a:gridCol>
                <a:gridCol w="5320711">
                  <a:extLst>
                    <a:ext uri="{9D8B030D-6E8A-4147-A177-3AD203B41FA5}">
                      <a16:colId xmlns:a16="http://schemas.microsoft.com/office/drawing/2014/main" val="2867077693"/>
                    </a:ext>
                  </a:extLst>
                </a:gridCol>
              </a:tblGrid>
              <a:tr h="0">
                <a:tc gridSpan="3">
                  <a:txBody>
                    <a:bodyPr/>
                    <a:lstStyle/>
                    <a:p>
                      <a:pPr algn="ctr">
                        <a:buNone/>
                      </a:pPr>
                      <a:r>
                        <a:rPr lang="he-IL" sz="1600" cap="small" dirty="0">
                          <a:effectLst/>
                          <a:latin typeface="SBL BibLit" panose="02000000000000000000" pitchFamily="2" charset="-79"/>
                          <a:ea typeface="SBL BibLit" panose="02000000000000000000" pitchFamily="2" charset="-79"/>
                          <a:cs typeface="SBL BibLit" panose="02000000000000000000" pitchFamily="2" charset="-79"/>
                        </a:rPr>
                        <a:t>חֵמָה</a:t>
                      </a:r>
                      <a:r>
                        <a:rPr lang="en-US" sz="1600" cap="small" dirty="0">
                          <a:effectLst/>
                          <a:latin typeface="SBL BibLit" panose="02000000000000000000" pitchFamily="2" charset="-79"/>
                          <a:ea typeface="SBL BibLit" panose="02000000000000000000" pitchFamily="2" charset="-79"/>
                          <a:cs typeface="SBL BibLit" panose="02000000000000000000" pitchFamily="2" charset="-79"/>
                        </a:rPr>
                        <a:t> Divine</a:t>
                      </a:r>
                      <a:endParaRPr lang="nl-BE" sz="2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78894942"/>
                  </a:ext>
                </a:extLst>
              </a:tr>
              <a:tr h="0">
                <a:tc>
                  <a:txBody>
                    <a:bodyPr/>
                    <a:lstStyle/>
                    <a:p>
                      <a:pPr algn="just">
                        <a:buNone/>
                      </a:pPr>
                      <a:r>
                        <a:rPr lang="en-US" sz="1600" dirty="0">
                          <a:effectLst/>
                          <a:latin typeface="SBL BibLit" panose="02000000000000000000" pitchFamily="2" charset="-79"/>
                          <a:ea typeface="SBL BibLit" panose="02000000000000000000" pitchFamily="2" charset="-79"/>
                          <a:cs typeface="SBL BibLit" panose="02000000000000000000" pitchFamily="2" charset="-79"/>
                        </a:rPr>
                        <a:t>verset</a:t>
                      </a:r>
                      <a:endParaRPr lang="nl-BE" sz="2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tc>
                  <a:txBody>
                    <a:bodyPr/>
                    <a:lstStyle/>
                    <a:p>
                      <a:pPr algn="just">
                        <a:buNone/>
                      </a:pPr>
                      <a:r>
                        <a:rPr lang="en-US" sz="1600" cap="small" dirty="0">
                          <a:effectLst/>
                          <a:latin typeface="SBL BibLit" panose="02000000000000000000" pitchFamily="2" charset="-79"/>
                          <a:ea typeface="SBL BibLit" panose="02000000000000000000" pitchFamily="2" charset="-79"/>
                          <a:cs typeface="SBL BibLit" panose="02000000000000000000" pitchFamily="2" charset="-79"/>
                        </a:rPr>
                        <a:t>TM</a:t>
                      </a:r>
                      <a:endParaRPr lang="nl-BE" sz="2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tc>
                  <a:txBody>
                    <a:bodyPr/>
                    <a:lstStyle/>
                    <a:p>
                      <a:pPr algn="just">
                        <a:buNone/>
                      </a:pPr>
                      <a:r>
                        <a:rPr lang="en-US" sz="1600" cap="small">
                          <a:effectLst/>
                          <a:latin typeface="SBL BibLit" panose="02000000000000000000" pitchFamily="2" charset="-79"/>
                          <a:ea typeface="SBL BibLit" panose="02000000000000000000" pitchFamily="2" charset="-79"/>
                          <a:cs typeface="SBL BibLit" panose="02000000000000000000" pitchFamily="2" charset="-79"/>
                        </a:rPr>
                        <a:t>lxx</a:t>
                      </a:r>
                      <a:endParaRPr lang="nl-BE" sz="2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extLst>
                  <a:ext uri="{0D108BD9-81ED-4DB2-BD59-A6C34878D82A}">
                    <a16:rowId xmlns:a16="http://schemas.microsoft.com/office/drawing/2014/main" val="2315827053"/>
                  </a:ext>
                </a:extLst>
              </a:tr>
              <a:tr h="534035">
                <a:tc>
                  <a:txBody>
                    <a:bodyPr/>
                    <a:lstStyle/>
                    <a:p>
                      <a:pPr algn="just">
                        <a:buNone/>
                      </a:pPr>
                      <a:r>
                        <a:rPr lang="en-US" sz="1600">
                          <a:effectLst/>
                          <a:latin typeface="SBL BibLit" panose="02000000000000000000" pitchFamily="2" charset="-79"/>
                          <a:ea typeface="SBL BibLit" panose="02000000000000000000" pitchFamily="2" charset="-79"/>
                          <a:cs typeface="SBL BibLit" panose="02000000000000000000" pitchFamily="2" charset="-79"/>
                        </a:rPr>
                        <a:t>Num 25:11</a:t>
                      </a:r>
                      <a:endParaRPr lang="nl-BE" sz="2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tc>
                  <a:txBody>
                    <a:bodyPr/>
                    <a:lstStyle/>
                    <a:p>
                      <a:pPr algn="just" rtl="1">
                        <a:buNone/>
                      </a:pPr>
                      <a:r>
                        <a:rPr lang="he-IL" sz="1600">
                          <a:effectLst/>
                          <a:latin typeface="SBL BibLit" panose="02000000000000000000" pitchFamily="2" charset="-79"/>
                          <a:ea typeface="SBL BibLit" panose="02000000000000000000" pitchFamily="2" charset="-79"/>
                          <a:cs typeface="SBL BibLit" panose="02000000000000000000" pitchFamily="2" charset="-79"/>
                        </a:rPr>
                        <a:t>פִּינְחָס בֶּן־אֶלְעָזָר בֶּן־אַהֲרֹן הַכֹּהֵן הֵשִׁיב אֶת־חֲמָתִי מֵעַל בְּנֵי־יִשְׂרָאֵל בְּקַנְאוֹ אֶת־קִנְאָתִי בְּתוֹכָם וְלֹא־כִלִּיתִי אֶת־בְּנֵי־יִשְׂרָאֵל בְּקִנְאָתִי</a:t>
                      </a:r>
                      <a:endParaRPr lang="nl-BE" sz="2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tc>
                  <a:txBody>
                    <a:bodyPr/>
                    <a:lstStyle/>
                    <a:p>
                      <a:pPr algn="just">
                        <a:buNone/>
                      </a:pPr>
                      <a:r>
                        <a:rPr lang="en-US" sz="1600" dirty="0" err="1">
                          <a:effectLst/>
                          <a:latin typeface="SBL BibLit" panose="02000000000000000000" pitchFamily="2" charset="-79"/>
                          <a:ea typeface="SBL BibLit" panose="02000000000000000000" pitchFamily="2" charset="-79"/>
                          <a:cs typeface="SBL BibLit" panose="02000000000000000000" pitchFamily="2" charset="-79"/>
                        </a:rPr>
                        <a:t>Φινεες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υἱὸς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Ελε</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ζ</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ρ</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υἱου</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ρων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του</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ἱερέως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κ</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τε</a:t>
                      </a:r>
                      <a:r>
                        <a:rPr lang="en-US" sz="1600" dirty="0">
                          <a:effectLst/>
                          <a:latin typeface="SBL BibLit" panose="02000000000000000000" pitchFamily="2" charset="-79"/>
                          <a:ea typeface="SBL BibLit" panose="02000000000000000000" pitchFamily="2" charset="-79"/>
                          <a:cs typeface="SBL BibLit" panose="02000000000000000000" pitchFamily="2" charset="-79"/>
                        </a:rPr>
                        <a:t>́πα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υσεν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τὸν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θυμόν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μου</a:t>
                      </a:r>
                      <a:r>
                        <a:rPr lang="en-US" sz="1600" dirty="0">
                          <a:effectLst/>
                          <a:latin typeface="SBL BibLit" panose="02000000000000000000" pitchFamily="2" charset="-79"/>
                          <a:ea typeface="SBL BibLit" panose="02000000000000000000" pitchFamily="2" charset="-79"/>
                          <a:cs typeface="SBL BibLit" panose="02000000000000000000" pitchFamily="2" charset="-79"/>
                        </a:rPr>
                        <a:t> ἀπ</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ο</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υἱῶν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Ισρ</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ηλ</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ἐν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τῷ</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ζηλῶσ</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ι</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μου</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τὸν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ζῆλον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ἐν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ὐτοῖς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κ</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ι</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οὐκ</a:t>
                      </a:r>
                      <a:r>
                        <a:rPr lang="en-US" sz="1600" dirty="0">
                          <a:effectLst/>
                          <a:latin typeface="SBL BibLit" panose="02000000000000000000" pitchFamily="2" charset="-79"/>
                          <a:ea typeface="SBL BibLit" panose="02000000000000000000" pitchFamily="2" charset="-79"/>
                          <a:cs typeface="SBL BibLit" panose="02000000000000000000" pitchFamily="2" charset="-79"/>
                        </a:rPr>
                        <a:t> ἐξα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νήλωσ</a:t>
                      </a:r>
                      <a:r>
                        <a:rPr lang="en-US" sz="1600" dirty="0">
                          <a:effectLst/>
                          <a:latin typeface="SBL BibLit" panose="02000000000000000000" pitchFamily="2" charset="-79"/>
                          <a:ea typeface="SBL BibLit" panose="02000000000000000000" pitchFamily="2" charset="-79"/>
                          <a:cs typeface="SBL BibLit" panose="02000000000000000000" pitchFamily="2" charset="-79"/>
                        </a:rPr>
                        <a:t>α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τοὺς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υἱοὺς</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Ισρ</a:t>
                      </a:r>
                      <a:r>
                        <a:rPr lang="en-US" sz="1600" dirty="0">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ηλ</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ἐν</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τῷ</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ζήλῳ</a:t>
                      </a:r>
                      <a:r>
                        <a:rPr lang="en-US" sz="1600" dirty="0">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effectLst/>
                          <a:latin typeface="SBL BibLit" panose="02000000000000000000" pitchFamily="2" charset="-79"/>
                          <a:ea typeface="SBL BibLit" panose="02000000000000000000" pitchFamily="2" charset="-79"/>
                          <a:cs typeface="SBL BibLit" panose="02000000000000000000" pitchFamily="2" charset="-79"/>
                        </a:rPr>
                        <a:t>μου</a:t>
                      </a:r>
                      <a:r>
                        <a:rPr lang="en-US" sz="1600" dirty="0">
                          <a:effectLst/>
                          <a:latin typeface="SBL BibLit" panose="02000000000000000000" pitchFamily="2" charset="-79"/>
                          <a:ea typeface="SBL BibLit" panose="02000000000000000000" pitchFamily="2" charset="-79"/>
                          <a:cs typeface="SBL BibLit" panose="02000000000000000000" pitchFamily="2" charset="-79"/>
                        </a:rPr>
                        <a:t>.</a:t>
                      </a:r>
                      <a:endParaRPr lang="nl-BE" sz="2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tc>
                <a:extLst>
                  <a:ext uri="{0D108BD9-81ED-4DB2-BD59-A6C34878D82A}">
                    <a16:rowId xmlns:a16="http://schemas.microsoft.com/office/drawing/2014/main" val="2002381044"/>
                  </a:ext>
                </a:extLst>
              </a:tr>
            </a:tbl>
          </a:graphicData>
        </a:graphic>
      </p:graphicFrame>
      <p:sp>
        <p:nvSpPr>
          <p:cNvPr id="9" name="Tekstvak 8">
            <a:extLst>
              <a:ext uri="{FF2B5EF4-FFF2-40B4-BE49-F238E27FC236}">
                <a16:creationId xmlns:a16="http://schemas.microsoft.com/office/drawing/2014/main" id="{79F096CE-A058-663B-1D0D-8DF0B02F2D26}"/>
              </a:ext>
            </a:extLst>
          </p:cNvPr>
          <p:cNvSpPr txBox="1"/>
          <p:nvPr/>
        </p:nvSpPr>
        <p:spPr>
          <a:xfrm>
            <a:off x="606865" y="2724809"/>
            <a:ext cx="11373633" cy="3970318"/>
          </a:xfrm>
          <a:prstGeom prst="rect">
            <a:avLst/>
          </a:prstGeom>
          <a:noFill/>
        </p:spPr>
        <p:txBody>
          <a:bodyPr wrap="square" rtlCol="0">
            <a:spAutoFit/>
          </a:bodyPr>
          <a:lstStyle/>
          <a:p>
            <a:r>
              <a:rPr lang="nl-BE" dirty="0">
                <a:latin typeface="SBL BibLit" panose="02000000000000000000" pitchFamily="2" charset="-79"/>
                <a:ea typeface="SBL BibLit" panose="02000000000000000000" pitchFamily="2" charset="-79"/>
                <a:cs typeface="SBL BibLit" panose="02000000000000000000" pitchFamily="2" charset="-79"/>
              </a:rPr>
              <a:t>MT : Phinéas « a </a:t>
            </a:r>
            <a:r>
              <a:rPr lang="nl-BE" b="1" i="1" dirty="0">
                <a:latin typeface="SBL BibLit" panose="02000000000000000000" pitchFamily="2" charset="-79"/>
                <a:ea typeface="SBL BibLit" panose="02000000000000000000" pitchFamily="2" charset="-79"/>
                <a:cs typeface="SBL BibLit" panose="02000000000000000000" pitchFamily="2" charset="-79"/>
              </a:rPr>
              <a:t>détourné</a:t>
            </a:r>
            <a:r>
              <a:rPr lang="nl-BE" dirty="0">
                <a:latin typeface="SBL BibLit" panose="02000000000000000000" pitchFamily="2" charset="-79"/>
                <a:ea typeface="SBL BibLit" panose="02000000000000000000" pitchFamily="2" charset="-79"/>
                <a:cs typeface="SBL BibLit" panose="02000000000000000000" pitchFamily="2" charset="-79"/>
              </a:rPr>
              <a:t> (</a:t>
            </a:r>
            <a:r>
              <a:rPr lang="he-IL" dirty="0">
                <a:latin typeface="SBL BibLit" panose="02000000000000000000" pitchFamily="2" charset="-79"/>
                <a:ea typeface="SBL BibLit" panose="02000000000000000000" pitchFamily="2" charset="-79"/>
                <a:cs typeface="SBL BibLit" panose="02000000000000000000" pitchFamily="2" charset="-79"/>
              </a:rPr>
              <a:t>הֵשִׁיב</a:t>
            </a:r>
            <a:r>
              <a:rPr lang="fr-FR" dirty="0">
                <a:latin typeface="SBL BibLit" panose="02000000000000000000" pitchFamily="2" charset="-79"/>
                <a:ea typeface="SBL BibLit" panose="02000000000000000000" pitchFamily="2" charset="-79"/>
                <a:cs typeface="SBL BibLit" panose="02000000000000000000" pitchFamily="2" charset="-79"/>
              </a:rPr>
              <a:t>)</a:t>
            </a:r>
            <a:r>
              <a:rPr lang="nl-BE" dirty="0">
                <a:latin typeface="SBL BibLit" panose="02000000000000000000" pitchFamily="2" charset="-79"/>
                <a:ea typeface="SBL BibLit" panose="02000000000000000000" pitchFamily="2" charset="-79"/>
                <a:cs typeface="SBL BibLit" panose="02000000000000000000" pitchFamily="2" charset="-79"/>
              </a:rPr>
              <a:t> ma colère (</a:t>
            </a:r>
            <a:r>
              <a:rPr lang="he-IL" dirty="0">
                <a:latin typeface="SBL BibLit" panose="02000000000000000000" pitchFamily="2" charset="-79"/>
                <a:ea typeface="SBL BibLit" panose="02000000000000000000" pitchFamily="2" charset="-79"/>
                <a:cs typeface="SBL BibLit" panose="02000000000000000000" pitchFamily="2" charset="-79"/>
              </a:rPr>
              <a:t>חֲמָתִי</a:t>
            </a:r>
            <a:r>
              <a:rPr lang="fr-FR" dirty="0">
                <a:latin typeface="SBL BibLit" panose="02000000000000000000" pitchFamily="2" charset="-79"/>
                <a:ea typeface="SBL BibLit" panose="02000000000000000000" pitchFamily="2" charset="-79"/>
                <a:cs typeface="SBL BibLit" panose="02000000000000000000" pitchFamily="2" charset="-79"/>
              </a:rPr>
              <a:t> )</a:t>
            </a:r>
            <a:r>
              <a:rPr lang="he-IL" dirty="0">
                <a:latin typeface="SBL BibLit" panose="02000000000000000000" pitchFamily="2" charset="-79"/>
                <a:ea typeface="SBL BibLit" panose="02000000000000000000" pitchFamily="2" charset="-79"/>
                <a:cs typeface="SBL BibLit" panose="02000000000000000000" pitchFamily="2" charset="-79"/>
              </a:rPr>
              <a:t> </a:t>
            </a:r>
            <a:r>
              <a:rPr lang="nl-BE" dirty="0">
                <a:latin typeface="SBL BibLit" panose="02000000000000000000" pitchFamily="2" charset="-79"/>
                <a:ea typeface="SBL BibLit" panose="02000000000000000000" pitchFamily="2" charset="-79"/>
                <a:cs typeface="SBL BibLit" panose="02000000000000000000" pitchFamily="2" charset="-79"/>
              </a:rPr>
              <a:t>des fils d’Israël ».</a:t>
            </a:r>
          </a:p>
          <a:p>
            <a:r>
              <a:rPr lang="nl-BE" dirty="0">
                <a:latin typeface="SBL BibLit" panose="02000000000000000000" pitchFamily="2" charset="-79"/>
                <a:ea typeface="SBL BibLit" panose="02000000000000000000" pitchFamily="2" charset="-79"/>
                <a:cs typeface="SBL BibLit" panose="02000000000000000000" pitchFamily="2" charset="-79"/>
              </a:rPr>
              <a:t>LXX : Phinéas « a </a:t>
            </a:r>
            <a:r>
              <a:rPr lang="nl-BE" b="1" i="1" dirty="0">
                <a:latin typeface="SBL BibLit" panose="02000000000000000000" pitchFamily="2" charset="-79"/>
                <a:ea typeface="SBL BibLit" panose="02000000000000000000" pitchFamily="2" charset="-79"/>
                <a:cs typeface="SBL BibLit" panose="02000000000000000000" pitchFamily="2" charset="-79"/>
              </a:rPr>
              <a:t>fait cesser </a:t>
            </a:r>
            <a:r>
              <a:rPr lang="nl-BE" dirty="0">
                <a:latin typeface="SBL BibLit" panose="02000000000000000000" pitchFamily="2" charset="-79"/>
                <a:ea typeface="SBL BibLit" panose="02000000000000000000" pitchFamily="2" charset="-79"/>
                <a:cs typeface="SBL BibLit" panose="02000000000000000000" pitchFamily="2" charset="-79"/>
              </a:rPr>
              <a:t>(</a:t>
            </a:r>
            <a:r>
              <a:rPr lang="el-GR" dirty="0" err="1">
                <a:latin typeface="SBL BibLit" panose="02000000000000000000" pitchFamily="2" charset="-79"/>
                <a:ea typeface="SBL BibLit" panose="02000000000000000000" pitchFamily="2" charset="-79"/>
                <a:cs typeface="SBL BibLit" panose="02000000000000000000" pitchFamily="2" charset="-79"/>
              </a:rPr>
              <a:t>κατέπαυσεν</a:t>
            </a:r>
            <a:r>
              <a:rPr lang="el-GR" dirty="0">
                <a:latin typeface="SBL BibLit" panose="02000000000000000000" pitchFamily="2" charset="-79"/>
                <a:ea typeface="SBL BibLit" panose="02000000000000000000" pitchFamily="2" charset="-79"/>
                <a:cs typeface="SBL BibLit" panose="02000000000000000000" pitchFamily="2" charset="-79"/>
              </a:rPr>
              <a:t>) </a:t>
            </a:r>
            <a:r>
              <a:rPr lang="nl-BE" dirty="0">
                <a:latin typeface="SBL BibLit" panose="02000000000000000000" pitchFamily="2" charset="-79"/>
                <a:ea typeface="SBL BibLit" panose="02000000000000000000" pitchFamily="2" charset="-79"/>
                <a:cs typeface="SBL BibLit" panose="02000000000000000000" pitchFamily="2" charset="-79"/>
              </a:rPr>
              <a:t>ma colère (</a:t>
            </a:r>
            <a:r>
              <a:rPr lang="el-GR" dirty="0" err="1">
                <a:latin typeface="SBL BibLit" panose="02000000000000000000" pitchFamily="2" charset="-79"/>
                <a:ea typeface="SBL BibLit" panose="02000000000000000000" pitchFamily="2" charset="-79"/>
                <a:cs typeface="SBL BibLit" panose="02000000000000000000" pitchFamily="2" charset="-79"/>
              </a:rPr>
              <a:t>τὸν</a:t>
            </a:r>
            <a:r>
              <a:rPr lang="el-GR" dirty="0">
                <a:latin typeface="SBL BibLit" panose="02000000000000000000" pitchFamily="2" charset="-79"/>
                <a:ea typeface="SBL BibLit" panose="02000000000000000000" pitchFamily="2" charset="-79"/>
                <a:cs typeface="SBL BibLit" panose="02000000000000000000" pitchFamily="2" charset="-79"/>
              </a:rPr>
              <a:t> </a:t>
            </a:r>
            <a:r>
              <a:rPr lang="el-GR" dirty="0" err="1">
                <a:latin typeface="SBL BibLit" panose="02000000000000000000" pitchFamily="2" charset="-79"/>
                <a:ea typeface="SBL BibLit" panose="02000000000000000000" pitchFamily="2" charset="-79"/>
                <a:cs typeface="SBL BibLit" panose="02000000000000000000" pitchFamily="2" charset="-79"/>
              </a:rPr>
              <a:t>θυμόν</a:t>
            </a:r>
            <a:r>
              <a:rPr lang="el-GR" dirty="0">
                <a:latin typeface="SBL BibLit" panose="02000000000000000000" pitchFamily="2" charset="-79"/>
                <a:ea typeface="SBL BibLit" panose="02000000000000000000" pitchFamily="2" charset="-79"/>
                <a:cs typeface="SBL BibLit" panose="02000000000000000000" pitchFamily="2" charset="-79"/>
              </a:rPr>
              <a:t> μου) ».</a:t>
            </a:r>
          </a:p>
          <a:p>
            <a:r>
              <a:rPr lang="el-GR" u="sng" dirty="0">
                <a:latin typeface="SBL BibLit" panose="02000000000000000000" pitchFamily="2" charset="-79"/>
                <a:ea typeface="SBL BibLit" panose="02000000000000000000" pitchFamily="2" charset="-79"/>
                <a:cs typeface="SBL BibLit" panose="02000000000000000000" pitchFamily="2" charset="-79"/>
              </a:rPr>
              <a:t>1. </a:t>
            </a:r>
            <a:r>
              <a:rPr lang="nl-BE" u="sng" dirty="0">
                <a:latin typeface="SBL BibLit" panose="02000000000000000000" pitchFamily="2" charset="-79"/>
                <a:ea typeface="SBL BibLit" panose="02000000000000000000" pitchFamily="2" charset="-79"/>
                <a:cs typeface="SBL BibLit" panose="02000000000000000000" pitchFamily="2" charset="-79"/>
              </a:rPr>
              <a:t>Traduction de</a:t>
            </a:r>
            <a:r>
              <a:rPr lang="he-IL" u="sng" dirty="0">
                <a:latin typeface="SBL BibLit" panose="02000000000000000000" pitchFamily="2" charset="-79"/>
                <a:ea typeface="SBL BibLit" panose="02000000000000000000" pitchFamily="2" charset="-79"/>
                <a:cs typeface="SBL BibLit" panose="02000000000000000000" pitchFamily="2" charset="-79"/>
              </a:rPr>
              <a:t>חֵמָה </a:t>
            </a:r>
            <a:r>
              <a:rPr lang="fr-FR" u="sng" dirty="0">
                <a:latin typeface="SBL BibLit" panose="02000000000000000000" pitchFamily="2" charset="-79"/>
                <a:ea typeface="SBL BibLit" panose="02000000000000000000" pitchFamily="2" charset="-79"/>
                <a:cs typeface="SBL BibLit" panose="02000000000000000000" pitchFamily="2" charset="-79"/>
              </a:rPr>
              <a:t> </a:t>
            </a:r>
            <a:r>
              <a:rPr lang="nl-BE" u="sng" dirty="0">
                <a:latin typeface="SBL BibLit" panose="02000000000000000000" pitchFamily="2" charset="-79"/>
                <a:ea typeface="SBL BibLit" panose="02000000000000000000" pitchFamily="2" charset="-79"/>
                <a:cs typeface="SBL BibLit" panose="02000000000000000000" pitchFamily="2" charset="-79"/>
              </a:rPr>
              <a:t>par </a:t>
            </a:r>
            <a:r>
              <a:rPr lang="el-GR" u="sng" dirty="0">
                <a:latin typeface="SBL BibLit" panose="02000000000000000000" pitchFamily="2" charset="-79"/>
                <a:ea typeface="SBL BibLit" panose="02000000000000000000" pitchFamily="2" charset="-79"/>
                <a:cs typeface="SBL BibLit" panose="02000000000000000000" pitchFamily="2" charset="-79"/>
              </a:rPr>
              <a:t>θυμός</a:t>
            </a:r>
          </a:p>
          <a:p>
            <a:pPr marL="285750" indent="-285750">
              <a:buFont typeface="Arial" panose="020B0604020202020204" pitchFamily="34" charset="0"/>
              <a:buChar char="•"/>
            </a:pPr>
            <a:r>
              <a:rPr lang="nl-BE" dirty="0">
                <a:latin typeface="SBL BibLit" panose="02000000000000000000" pitchFamily="2" charset="-79"/>
                <a:ea typeface="SBL BibLit" panose="02000000000000000000" pitchFamily="2" charset="-79"/>
                <a:cs typeface="SBL BibLit" panose="02000000000000000000" pitchFamily="2" charset="-79"/>
              </a:rPr>
              <a:t>Cette traduction correspond à l’équivalent habituel de </a:t>
            </a:r>
            <a:r>
              <a:rPr lang="he-IL" dirty="0">
                <a:latin typeface="SBL BibLit" panose="02000000000000000000" pitchFamily="2" charset="-79"/>
                <a:ea typeface="SBL BibLit" panose="02000000000000000000" pitchFamily="2" charset="-79"/>
                <a:cs typeface="SBL BibLit" panose="02000000000000000000" pitchFamily="2" charset="-79"/>
              </a:rPr>
              <a:t>חֵמָה </a:t>
            </a:r>
            <a:r>
              <a:rPr lang="fr-FR" dirty="0">
                <a:latin typeface="SBL BibLit" panose="02000000000000000000" pitchFamily="2" charset="-79"/>
                <a:ea typeface="SBL BibLit" panose="02000000000000000000" pitchFamily="2" charset="-79"/>
                <a:cs typeface="SBL BibLit" panose="02000000000000000000" pitchFamily="2" charset="-79"/>
              </a:rPr>
              <a:t> </a:t>
            </a:r>
            <a:r>
              <a:rPr lang="nl-BE" dirty="0">
                <a:latin typeface="SBL BibLit" panose="02000000000000000000" pitchFamily="2" charset="-79"/>
                <a:ea typeface="SBL BibLit" panose="02000000000000000000" pitchFamily="2" charset="-79"/>
                <a:cs typeface="SBL BibLit" panose="02000000000000000000" pitchFamily="2" charset="-79"/>
              </a:rPr>
              <a:t>dans la LXX.</a:t>
            </a:r>
          </a:p>
          <a:p>
            <a:pPr marL="285750" indent="-285750">
              <a:buFont typeface="Arial" panose="020B0604020202020204" pitchFamily="34" charset="0"/>
              <a:buChar char="•"/>
            </a:pPr>
            <a:r>
              <a:rPr lang="nl-BE" dirty="0">
                <a:latin typeface="SBL BibLit" panose="02000000000000000000" pitchFamily="2" charset="-79"/>
                <a:ea typeface="SBL BibLit" panose="02000000000000000000" pitchFamily="2" charset="-79"/>
                <a:cs typeface="SBL BibLit" panose="02000000000000000000" pitchFamily="2" charset="-79"/>
              </a:rPr>
              <a:t>Le même terme grec est également utilisé pour la colère humaine : par exemple en Gn 27,44.</a:t>
            </a:r>
          </a:p>
          <a:p>
            <a:r>
              <a:rPr lang="nl-BE" u="sng" dirty="0">
                <a:latin typeface="SBL BibLit" panose="02000000000000000000" pitchFamily="2" charset="-79"/>
                <a:ea typeface="SBL BibLit" panose="02000000000000000000" pitchFamily="2" charset="-79"/>
                <a:cs typeface="SBL BibLit" panose="02000000000000000000" pitchFamily="2" charset="-79"/>
              </a:rPr>
              <a:t>2. Un choix plus significatif : </a:t>
            </a:r>
            <a:r>
              <a:rPr lang="he-IL" u="sng" dirty="0">
                <a:latin typeface="SBL BibLit" panose="02000000000000000000" pitchFamily="2" charset="-79"/>
                <a:ea typeface="SBL BibLit" panose="02000000000000000000" pitchFamily="2" charset="-79"/>
                <a:cs typeface="SBL BibLit" panose="02000000000000000000" pitchFamily="2" charset="-79"/>
              </a:rPr>
              <a:t>שׁוב</a:t>
            </a:r>
            <a:r>
              <a:rPr lang="nl-BE" u="sng" dirty="0">
                <a:latin typeface="SBL BibLit" panose="02000000000000000000" pitchFamily="2" charset="-79"/>
                <a:ea typeface="SBL BibLit" panose="02000000000000000000" pitchFamily="2" charset="-79"/>
                <a:cs typeface="SBL BibLit" panose="02000000000000000000" pitchFamily="2" charset="-79"/>
              </a:rPr>
              <a:t> </a:t>
            </a:r>
            <a:r>
              <a:rPr lang="he-IL" u="sng" dirty="0">
                <a:latin typeface="SBL BibLit" panose="02000000000000000000" pitchFamily="2" charset="-79"/>
                <a:ea typeface="SBL BibLit" panose="02000000000000000000" pitchFamily="2" charset="-79"/>
                <a:cs typeface="SBL BibLit" panose="02000000000000000000" pitchFamily="2" charset="-79"/>
              </a:rPr>
              <a:t>→ </a:t>
            </a:r>
            <a:r>
              <a:rPr lang="el-GR" u="sng" dirty="0">
                <a:latin typeface="SBL BibLit" panose="02000000000000000000" pitchFamily="2" charset="-79"/>
                <a:ea typeface="SBL BibLit" panose="02000000000000000000" pitchFamily="2" charset="-79"/>
                <a:cs typeface="SBL BibLit" panose="02000000000000000000" pitchFamily="2" charset="-79"/>
              </a:rPr>
              <a:t>καταπαύω</a:t>
            </a:r>
          </a:p>
          <a:p>
            <a:pPr marL="285750" indent="-285750">
              <a:buFont typeface="Arial" panose="020B0604020202020204" pitchFamily="34" charset="0"/>
              <a:buChar char="•"/>
            </a:pPr>
            <a:r>
              <a:rPr lang="nl-BE" dirty="0">
                <a:latin typeface="SBL BibLit" panose="02000000000000000000" pitchFamily="2" charset="-79"/>
                <a:ea typeface="SBL BibLit" panose="02000000000000000000" pitchFamily="2" charset="-79"/>
                <a:cs typeface="SBL BibLit" panose="02000000000000000000" pitchFamily="2" charset="-79"/>
              </a:rPr>
              <a:t>Le point le plus remarquable concerne la traduction du verbe </a:t>
            </a:r>
            <a:r>
              <a:rPr lang="he-IL" dirty="0">
                <a:latin typeface="SBL BibLit" panose="02000000000000000000" pitchFamily="2" charset="-79"/>
                <a:ea typeface="SBL BibLit" panose="02000000000000000000" pitchFamily="2" charset="-79"/>
                <a:cs typeface="SBL BibLit" panose="02000000000000000000" pitchFamily="2" charset="-79"/>
              </a:rPr>
              <a:t>שׁוב</a:t>
            </a:r>
            <a:r>
              <a:rPr lang="fr-FR" dirty="0">
                <a:latin typeface="SBL BibLit" panose="02000000000000000000" pitchFamily="2" charset="-79"/>
                <a:ea typeface="SBL BibLit" panose="02000000000000000000" pitchFamily="2" charset="-79"/>
                <a:cs typeface="SBL BibLit" panose="02000000000000000000" pitchFamily="2" charset="-79"/>
              </a:rPr>
              <a:t> </a:t>
            </a:r>
            <a:r>
              <a:rPr lang="he-IL" dirty="0">
                <a:latin typeface="SBL BibLit" panose="02000000000000000000" pitchFamily="2" charset="-79"/>
                <a:ea typeface="SBL BibLit" panose="02000000000000000000" pitchFamily="2" charset="-79"/>
                <a:cs typeface="SBL BibLit" panose="02000000000000000000" pitchFamily="2" charset="-79"/>
              </a:rPr>
              <a:t> </a:t>
            </a:r>
            <a:r>
              <a:rPr lang="fr-FR" dirty="0">
                <a:latin typeface="SBL BibLit" panose="02000000000000000000" pitchFamily="2" charset="-79"/>
                <a:ea typeface="SBL BibLit" panose="02000000000000000000" pitchFamily="2" charset="-79"/>
                <a:cs typeface="SBL BibLit" panose="02000000000000000000" pitchFamily="2" charset="-79"/>
              </a:rPr>
              <a:t>("</a:t>
            </a:r>
            <a:r>
              <a:rPr lang="nl-BE" dirty="0">
                <a:latin typeface="SBL BibLit" panose="02000000000000000000" pitchFamily="2" charset="-79"/>
                <a:ea typeface="SBL BibLit" panose="02000000000000000000" pitchFamily="2" charset="-79"/>
                <a:cs typeface="SBL BibLit" panose="02000000000000000000" pitchFamily="2" charset="-79"/>
              </a:rPr>
              <a:t>détourner”, « faire revenir »).</a:t>
            </a:r>
          </a:p>
          <a:p>
            <a:pPr marL="742950" lvl="1" indent="-285750">
              <a:buFont typeface="Courier New" panose="02070309020205020404" pitchFamily="49" charset="0"/>
              <a:buChar char="o"/>
            </a:pPr>
            <a:r>
              <a:rPr lang="nl-BE" dirty="0">
                <a:latin typeface="SBL BibLit" panose="02000000000000000000" pitchFamily="2" charset="-79"/>
                <a:ea typeface="SBL BibLit" panose="02000000000000000000" pitchFamily="2" charset="-79"/>
                <a:cs typeface="SBL BibLit" panose="02000000000000000000" pitchFamily="2" charset="-79"/>
              </a:rPr>
              <a:t>Habituellement, la LXX traduit </a:t>
            </a:r>
            <a:r>
              <a:rPr lang="he-IL" dirty="0">
                <a:latin typeface="SBL BibLit" panose="02000000000000000000" pitchFamily="2" charset="-79"/>
                <a:ea typeface="SBL BibLit" panose="02000000000000000000" pitchFamily="2" charset="-79"/>
                <a:cs typeface="SBL BibLit" panose="02000000000000000000" pitchFamily="2" charset="-79"/>
              </a:rPr>
              <a:t>שׁוב </a:t>
            </a:r>
            <a:r>
              <a:rPr lang="fr-FR" dirty="0">
                <a:latin typeface="SBL BibLit" panose="02000000000000000000" pitchFamily="2" charset="-79"/>
                <a:ea typeface="SBL BibLit" panose="02000000000000000000" pitchFamily="2" charset="-79"/>
                <a:cs typeface="SBL BibLit" panose="02000000000000000000" pitchFamily="2" charset="-79"/>
              </a:rPr>
              <a:t> </a:t>
            </a:r>
            <a:r>
              <a:rPr lang="nl-BE" dirty="0">
                <a:latin typeface="SBL BibLit" panose="02000000000000000000" pitchFamily="2" charset="-79"/>
                <a:ea typeface="SBL BibLit" panose="02000000000000000000" pitchFamily="2" charset="-79"/>
                <a:cs typeface="SBL BibLit" panose="02000000000000000000" pitchFamily="2" charset="-79"/>
              </a:rPr>
              <a:t>par  </a:t>
            </a:r>
            <a:r>
              <a:rPr lang="el-GR" dirty="0">
                <a:latin typeface="SBL BibLit" panose="02000000000000000000" pitchFamily="2" charset="-79"/>
                <a:ea typeface="SBL BibLit" panose="02000000000000000000" pitchFamily="2" charset="-79"/>
                <a:cs typeface="SBL BibLit" panose="02000000000000000000" pitchFamily="2" charset="-79"/>
              </a:rPr>
              <a:t>στρέφω ;</a:t>
            </a:r>
            <a:r>
              <a:rPr lang="fr-FR" dirty="0">
                <a:latin typeface="SBL BibLit" panose="02000000000000000000" pitchFamily="2" charset="-79"/>
                <a:ea typeface="SBL BibLit" panose="02000000000000000000" pitchFamily="2" charset="-79"/>
                <a:cs typeface="SBL BibLit" panose="02000000000000000000" pitchFamily="2" charset="-79"/>
              </a:rPr>
              <a:t> </a:t>
            </a:r>
            <a:r>
              <a:rPr lang="el-GR" dirty="0" err="1">
                <a:latin typeface="SBL BibLit" panose="02000000000000000000" pitchFamily="2" charset="-79"/>
                <a:ea typeface="SBL BibLit" panose="02000000000000000000" pitchFamily="2" charset="-79"/>
                <a:cs typeface="SBL BibLit" panose="02000000000000000000" pitchFamily="2" charset="-79"/>
              </a:rPr>
              <a:t>ἀποστρέφω</a:t>
            </a:r>
            <a:r>
              <a:rPr lang="el-GR" dirty="0">
                <a:latin typeface="SBL BibLit" panose="02000000000000000000" pitchFamily="2" charset="-79"/>
                <a:ea typeface="SBL BibLit" panose="02000000000000000000" pitchFamily="2" charset="-79"/>
                <a:cs typeface="SBL BibLit" panose="02000000000000000000" pitchFamily="2" charset="-79"/>
              </a:rPr>
              <a:t> ;</a:t>
            </a:r>
            <a:r>
              <a:rPr lang="fr-FR" dirty="0">
                <a:latin typeface="SBL BibLit" panose="02000000000000000000" pitchFamily="2" charset="-79"/>
                <a:ea typeface="SBL BibLit" panose="02000000000000000000" pitchFamily="2" charset="-79"/>
                <a:cs typeface="SBL BibLit" panose="02000000000000000000" pitchFamily="2" charset="-79"/>
              </a:rPr>
              <a:t> </a:t>
            </a:r>
            <a:r>
              <a:rPr lang="el-GR" dirty="0" err="1">
                <a:latin typeface="SBL BibLit" panose="02000000000000000000" pitchFamily="2" charset="-79"/>
                <a:ea typeface="SBL BibLit" panose="02000000000000000000" pitchFamily="2" charset="-79"/>
                <a:cs typeface="SBL BibLit" panose="02000000000000000000" pitchFamily="2" charset="-79"/>
              </a:rPr>
              <a:t>ἐπιστρέφω</a:t>
            </a:r>
            <a:r>
              <a:rPr lang="el-GR" dirty="0">
                <a:latin typeface="SBL BibLit" panose="02000000000000000000" pitchFamily="2" charset="-79"/>
                <a:ea typeface="SBL BibLit" panose="02000000000000000000" pitchFamily="2" charset="-79"/>
                <a:cs typeface="SBL BibLit" panose="02000000000000000000" pitchFamily="2" charset="-79"/>
              </a:rPr>
              <a:t> ;</a:t>
            </a:r>
            <a:r>
              <a:rPr lang="fr-FR" dirty="0">
                <a:latin typeface="SBL BibLit" panose="02000000000000000000" pitchFamily="2" charset="-79"/>
                <a:ea typeface="SBL BibLit" panose="02000000000000000000" pitchFamily="2" charset="-79"/>
                <a:cs typeface="SBL BibLit" panose="02000000000000000000" pitchFamily="2" charset="-79"/>
              </a:rPr>
              <a:t> </a:t>
            </a:r>
            <a:r>
              <a:rPr lang="el-GR" dirty="0" err="1">
                <a:latin typeface="SBL BibLit" panose="02000000000000000000" pitchFamily="2" charset="-79"/>
                <a:ea typeface="SBL BibLit" panose="02000000000000000000" pitchFamily="2" charset="-79"/>
                <a:cs typeface="SBL BibLit" panose="02000000000000000000" pitchFamily="2" charset="-79"/>
              </a:rPr>
              <a:t>ἀναστρέφω</a:t>
            </a:r>
            <a:r>
              <a:rPr lang="el-GR" dirty="0">
                <a:latin typeface="SBL BibLit" panose="02000000000000000000" pitchFamily="2" charset="-79"/>
                <a:ea typeface="SBL BibLit" panose="02000000000000000000" pitchFamily="2" charset="-79"/>
                <a:cs typeface="SBL BibLit" panose="02000000000000000000" pitchFamily="2" charset="-79"/>
              </a:rPr>
              <a:t>.</a:t>
            </a:r>
          </a:p>
          <a:p>
            <a:pPr marL="742950" lvl="1" indent="-285750">
              <a:buFont typeface="Courier New" panose="02070309020205020404" pitchFamily="49" charset="0"/>
              <a:buChar char="o"/>
            </a:pPr>
            <a:r>
              <a:rPr lang="nl-BE" dirty="0">
                <a:latin typeface="SBL BibLit" panose="02000000000000000000" pitchFamily="2" charset="-79"/>
                <a:ea typeface="SBL BibLit" panose="02000000000000000000" pitchFamily="2" charset="-79"/>
                <a:cs typeface="SBL BibLit" panose="02000000000000000000" pitchFamily="2" charset="-79"/>
              </a:rPr>
              <a:t>Dans les expressions liées au détournement de la colère divine, la traduction habituelle est : </a:t>
            </a:r>
            <a:r>
              <a:rPr lang="el-GR" dirty="0" err="1">
                <a:latin typeface="SBL BibLit" panose="02000000000000000000" pitchFamily="2" charset="-79"/>
                <a:ea typeface="SBL BibLit" panose="02000000000000000000" pitchFamily="2" charset="-79"/>
                <a:cs typeface="SBL BibLit" panose="02000000000000000000" pitchFamily="2" charset="-79"/>
              </a:rPr>
              <a:t>ἀποστρέφω</a:t>
            </a:r>
            <a:r>
              <a:rPr lang="el-GR" dirty="0">
                <a:latin typeface="SBL BibLit" panose="02000000000000000000" pitchFamily="2" charset="-79"/>
                <a:ea typeface="SBL BibLit" panose="02000000000000000000" pitchFamily="2" charset="-79"/>
                <a:cs typeface="SBL BibLit" panose="02000000000000000000" pitchFamily="2" charset="-79"/>
              </a:rPr>
              <a:t> (« </a:t>
            </a:r>
            <a:r>
              <a:rPr lang="nl-BE" dirty="0">
                <a:latin typeface="SBL BibLit" panose="02000000000000000000" pitchFamily="2" charset="-79"/>
                <a:ea typeface="SBL BibLit" panose="02000000000000000000" pitchFamily="2" charset="-79"/>
                <a:cs typeface="SBL BibLit" panose="02000000000000000000" pitchFamily="2" charset="-79"/>
              </a:rPr>
              <a:t>détourner »).</a:t>
            </a:r>
          </a:p>
          <a:p>
            <a:pPr marL="285750" indent="-285750">
              <a:buFont typeface="Arial" panose="020B0604020202020204" pitchFamily="34" charset="0"/>
              <a:buChar char="•"/>
            </a:pPr>
            <a:r>
              <a:rPr lang="nl-BE" dirty="0">
                <a:latin typeface="SBL BibLit" panose="02000000000000000000" pitchFamily="2" charset="-79"/>
                <a:ea typeface="SBL BibLit" panose="02000000000000000000" pitchFamily="2" charset="-79"/>
                <a:cs typeface="SBL BibLit" panose="02000000000000000000" pitchFamily="2" charset="-79"/>
              </a:rPr>
              <a:t>En Nb 25,11, le traducteur emploie exceptionnellement : </a:t>
            </a:r>
            <a:r>
              <a:rPr lang="el-GR" dirty="0">
                <a:latin typeface="SBL BibLit" panose="02000000000000000000" pitchFamily="2" charset="-79"/>
                <a:ea typeface="SBL BibLit" panose="02000000000000000000" pitchFamily="2" charset="-79"/>
                <a:cs typeface="SBL BibLit" panose="02000000000000000000" pitchFamily="2" charset="-79"/>
              </a:rPr>
              <a:t>καταπαύω (« </a:t>
            </a:r>
            <a:r>
              <a:rPr lang="nl-BE" dirty="0">
                <a:latin typeface="SBL BibLit" panose="02000000000000000000" pitchFamily="2" charset="-79"/>
                <a:ea typeface="SBL BibLit" panose="02000000000000000000" pitchFamily="2" charset="-79"/>
                <a:cs typeface="SBL BibLit" panose="02000000000000000000" pitchFamily="2" charset="-79"/>
              </a:rPr>
              <a:t>faire cesser », « apaiser », « mettre au repos »).</a:t>
            </a:r>
          </a:p>
          <a:p>
            <a:pPr marL="285750" indent="-285750">
              <a:buFont typeface="Arial" panose="020B0604020202020204" pitchFamily="34" charset="0"/>
              <a:buChar char="•"/>
            </a:pPr>
            <a:r>
              <a:rPr lang="nl-BE" dirty="0">
                <a:latin typeface="SBL BibLit" panose="02000000000000000000" pitchFamily="2" charset="-79"/>
                <a:ea typeface="SBL BibLit" panose="02000000000000000000" pitchFamily="2" charset="-79"/>
                <a:cs typeface="SBL BibLit" panose="02000000000000000000" pitchFamily="2" charset="-79"/>
              </a:rPr>
              <a:t>Le choix de </a:t>
            </a:r>
            <a:r>
              <a:rPr lang="el-GR" dirty="0">
                <a:latin typeface="SBL BibLit" panose="02000000000000000000" pitchFamily="2" charset="-79"/>
                <a:ea typeface="SBL BibLit" panose="02000000000000000000" pitchFamily="2" charset="-79"/>
                <a:cs typeface="SBL BibLit" panose="02000000000000000000" pitchFamily="2" charset="-79"/>
              </a:rPr>
              <a:t>καταπαύω </a:t>
            </a:r>
            <a:r>
              <a:rPr lang="nl-BE" dirty="0">
                <a:latin typeface="SBL BibLit" panose="02000000000000000000" pitchFamily="2" charset="-79"/>
                <a:ea typeface="SBL BibLit" panose="02000000000000000000" pitchFamily="2" charset="-79"/>
                <a:cs typeface="SBL BibLit" panose="02000000000000000000" pitchFamily="2" charset="-79"/>
              </a:rPr>
              <a:t>renforce l'image de la colère comme :</a:t>
            </a:r>
          </a:p>
          <a:p>
            <a:pPr marL="742950" lvl="1" indent="-285750">
              <a:buFont typeface="Courier New" panose="02070309020205020404" pitchFamily="49" charset="0"/>
              <a:buChar char="o"/>
            </a:pPr>
            <a:r>
              <a:rPr lang="nl-BE" dirty="0">
                <a:latin typeface="SBL BibLit" panose="02000000000000000000" pitchFamily="2" charset="-79"/>
                <a:ea typeface="SBL BibLit" panose="02000000000000000000" pitchFamily="2" charset="-79"/>
                <a:cs typeface="SBL BibLit" panose="02000000000000000000" pitchFamily="2" charset="-79"/>
              </a:rPr>
              <a:t>une force violente ; dynamique ; difficile à maîtriser.</a:t>
            </a:r>
          </a:p>
        </p:txBody>
      </p:sp>
    </p:spTree>
    <p:extLst>
      <p:ext uri="{BB962C8B-B14F-4D97-AF65-F5344CB8AC3E}">
        <p14:creationId xmlns:p14="http://schemas.microsoft.com/office/powerpoint/2010/main" val="357916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94E72C2D-2162-16E3-F47F-1991B1EAE56A}"/>
              </a:ext>
            </a:extLst>
          </p:cNvPr>
          <p:cNvSpPr>
            <a:spLocks noGrp="1"/>
          </p:cNvSpPr>
          <p:nvPr>
            <p:ph type="body" sz="quarter" idx="13"/>
          </p:nvPr>
        </p:nvSpPr>
        <p:spPr/>
        <p:txBody>
          <a:bodyPr/>
          <a:lstStyle/>
          <a:p>
            <a:r>
              <a:rPr lang="nl-BE" dirty="0"/>
              <a:t>Colère qui doit être arrêtée</a:t>
            </a:r>
          </a:p>
        </p:txBody>
      </p:sp>
      <p:graphicFrame>
        <p:nvGraphicFramePr>
          <p:cNvPr id="5" name="Tabel 4">
            <a:extLst>
              <a:ext uri="{FF2B5EF4-FFF2-40B4-BE49-F238E27FC236}">
                <a16:creationId xmlns:a16="http://schemas.microsoft.com/office/drawing/2014/main" id="{FA006680-193B-9986-2548-4DE7BCC967AA}"/>
              </a:ext>
            </a:extLst>
          </p:cNvPr>
          <p:cNvGraphicFramePr>
            <a:graphicFrameLocks noGrp="1"/>
          </p:cNvGraphicFramePr>
          <p:nvPr>
            <p:extLst>
              <p:ext uri="{D42A27DB-BD31-4B8C-83A1-F6EECF244321}">
                <p14:modId xmlns:p14="http://schemas.microsoft.com/office/powerpoint/2010/main" val="1471151148"/>
              </p:ext>
            </p:extLst>
          </p:nvPr>
        </p:nvGraphicFramePr>
        <p:xfrm>
          <a:off x="838200" y="1290036"/>
          <a:ext cx="10515600" cy="2194560"/>
        </p:xfrm>
        <a:graphic>
          <a:graphicData uri="http://schemas.openxmlformats.org/drawingml/2006/table">
            <a:tbl>
              <a:tblPr>
                <a:tableStyleId>{35758FB7-9AC5-4552-8A53-C91805E547FA}</a:tableStyleId>
              </a:tblPr>
              <a:tblGrid>
                <a:gridCol w="1742162">
                  <a:extLst>
                    <a:ext uri="{9D8B030D-6E8A-4147-A177-3AD203B41FA5}">
                      <a16:colId xmlns:a16="http://schemas.microsoft.com/office/drawing/2014/main" val="3940967867"/>
                    </a:ext>
                  </a:extLst>
                </a:gridCol>
                <a:gridCol w="2868460">
                  <a:extLst>
                    <a:ext uri="{9D8B030D-6E8A-4147-A177-3AD203B41FA5}">
                      <a16:colId xmlns:a16="http://schemas.microsoft.com/office/drawing/2014/main" val="794918041"/>
                    </a:ext>
                  </a:extLst>
                </a:gridCol>
                <a:gridCol w="5904978">
                  <a:extLst>
                    <a:ext uri="{9D8B030D-6E8A-4147-A177-3AD203B41FA5}">
                      <a16:colId xmlns:a16="http://schemas.microsoft.com/office/drawing/2014/main" val="1347187156"/>
                    </a:ext>
                  </a:extLst>
                </a:gridCol>
              </a:tblGrid>
              <a:tr h="0">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Verset</a:t>
                      </a:r>
                    </a:p>
                  </a:txBody>
                  <a:tcPr anchor="ctr">
                    <a:solidFill>
                      <a:schemeClr val="accent1">
                        <a:lumMod val="75000"/>
                      </a:schemeClr>
                    </a:solidFill>
                  </a:tcPr>
                </a:tc>
                <a:tc>
                  <a:txBody>
                    <a:bodyPr/>
                    <a:lstStyle/>
                    <a:p>
                      <a:pPr>
                        <a:buNone/>
                      </a:pPr>
                      <a:r>
                        <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Texte massorétique (TM)</a:t>
                      </a:r>
                    </a:p>
                  </a:txBody>
                  <a:tcPr anchor="ctr">
                    <a:solidFill>
                      <a:schemeClr val="accent1">
                        <a:lumMod val="75000"/>
                      </a:schemeClr>
                    </a:solidFill>
                  </a:tcPr>
                </a:tc>
                <a:tc>
                  <a:txBody>
                    <a:bodyPr/>
                    <a:lstStyle/>
                    <a:p>
                      <a:pPr>
                        <a:buNone/>
                      </a:pPr>
                      <a:r>
                        <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Septante (LXX)</a:t>
                      </a:r>
                    </a:p>
                  </a:txBody>
                  <a:tcPr anchor="ctr">
                    <a:solidFill>
                      <a:schemeClr val="accent1">
                        <a:lumMod val="75000"/>
                      </a:schemeClr>
                    </a:solidFill>
                  </a:tcPr>
                </a:tc>
                <a:extLst>
                  <a:ext uri="{0D108BD9-81ED-4DB2-BD59-A6C34878D82A}">
                    <a16:rowId xmlns:a16="http://schemas.microsoft.com/office/drawing/2014/main" val="2115373894"/>
                  </a:ext>
                </a:extLst>
              </a:tr>
              <a:tr h="0">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Ex 4,14</a:t>
                      </a:r>
                    </a:p>
                  </a:txBody>
                  <a:tcPr anchor="ctr">
                    <a:solidFill>
                      <a:schemeClr val="accent1">
                        <a:lumMod val="75000"/>
                      </a:schemeClr>
                    </a:solidFill>
                  </a:tcP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וַיִּחַר־אַף יְהוָה בְּמֹשֶׁה</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θυμωθεὶς ὀργῇ κύριος ἐπὶ Μωυσῆν</a:t>
                      </a:r>
                    </a:p>
                  </a:txBody>
                  <a:tcPr anchor="ctr"/>
                </a:tc>
                <a:extLst>
                  <a:ext uri="{0D108BD9-81ED-4DB2-BD59-A6C34878D82A}">
                    <a16:rowId xmlns:a16="http://schemas.microsoft.com/office/drawing/2014/main" val="625010201"/>
                  </a:ext>
                </a:extLst>
              </a:tr>
              <a:tr h="0">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Ex 22,23 (24)</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וְחָרָה אַפִּי</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καὶ ὀργισθήσομαι θυμῷ</a:t>
                      </a:r>
                    </a:p>
                  </a:txBody>
                  <a:tcPr anchor="ctr"/>
                </a:tc>
                <a:extLst>
                  <a:ext uri="{0D108BD9-81ED-4DB2-BD59-A6C34878D82A}">
                    <a16:rowId xmlns:a16="http://schemas.microsoft.com/office/drawing/2014/main" val="1458563808"/>
                  </a:ext>
                </a:extLst>
              </a:tr>
              <a:tr h="0">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Ex 32,10</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וְיִחַר־אַפִּי בָהֶם</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θυμωθεὶς ὀργῇ εἰς αὐτοὺς ἐκτρίψω αὐτοὺς</a:t>
                      </a:r>
                    </a:p>
                  </a:txBody>
                  <a:tcPr anchor="ctr"/>
                </a:tc>
                <a:extLst>
                  <a:ext uri="{0D108BD9-81ED-4DB2-BD59-A6C34878D82A}">
                    <a16:rowId xmlns:a16="http://schemas.microsoft.com/office/drawing/2014/main" val="2789293982"/>
                  </a:ext>
                </a:extLst>
              </a:tr>
              <a:tr h="0">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Ex 32,11</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לָמָה יְהוָה יֶחֱרֶה אַפְּךָ בְּעַמֶּךָ</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Ἵνα τί, κύριε, θυμοῖ ὀργῇ εἰς τὸν λαόν σου</a:t>
                      </a:r>
                    </a:p>
                  </a:txBody>
                  <a:tcPr anchor="ctr"/>
                </a:tc>
                <a:extLst>
                  <a:ext uri="{0D108BD9-81ED-4DB2-BD59-A6C34878D82A}">
                    <a16:rowId xmlns:a16="http://schemas.microsoft.com/office/drawing/2014/main" val="2524721339"/>
                  </a:ext>
                </a:extLst>
              </a:tr>
              <a:tr h="0">
                <a:tc>
                  <a:txBody>
                    <a:bodyPr/>
                    <a:lstStyle/>
                    <a:p>
                      <a:pPr>
                        <a:buNone/>
                      </a:pPr>
                      <a:r>
                        <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Ex 32,12</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שׁוּב מֵחֲרוֹן אַפֶּךָ</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παῦσαι τῆς ὀργῆς τοῦ θυμοῦ σου</a:t>
                      </a:r>
                    </a:p>
                  </a:txBody>
                  <a:tcPr anchor="ctr"/>
                </a:tc>
                <a:extLst>
                  <a:ext uri="{0D108BD9-81ED-4DB2-BD59-A6C34878D82A}">
                    <a16:rowId xmlns:a16="http://schemas.microsoft.com/office/drawing/2014/main" val="1343513170"/>
                  </a:ext>
                </a:extLst>
              </a:tr>
            </a:tbl>
          </a:graphicData>
        </a:graphic>
      </p:graphicFrame>
      <p:pic>
        <p:nvPicPr>
          <p:cNvPr id="9" name="Picture 2" descr="Gian Lorenzo Bernini. Damned soul">
            <a:extLst>
              <a:ext uri="{FF2B5EF4-FFF2-40B4-BE49-F238E27FC236}">
                <a16:creationId xmlns:a16="http://schemas.microsoft.com/office/drawing/2014/main" id="{EDD6C803-E62A-D0BF-3FB9-8AB00B4C91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33005" y="0"/>
            <a:ext cx="2130525" cy="279243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ekstvak 5">
            <a:extLst>
              <a:ext uri="{FF2B5EF4-FFF2-40B4-BE49-F238E27FC236}">
                <a16:creationId xmlns:a16="http://schemas.microsoft.com/office/drawing/2014/main" id="{46B5BF00-3A4A-BC19-253A-9A495340B9AA}"/>
              </a:ext>
            </a:extLst>
          </p:cNvPr>
          <p:cNvGraphicFramePr/>
          <p:nvPr>
            <p:extLst>
              <p:ext uri="{D42A27DB-BD31-4B8C-83A1-F6EECF244321}">
                <p14:modId xmlns:p14="http://schemas.microsoft.com/office/powerpoint/2010/main" val="3506899402"/>
              </p:ext>
            </p:extLst>
          </p:nvPr>
        </p:nvGraphicFramePr>
        <p:xfrm>
          <a:off x="1139868" y="3568367"/>
          <a:ext cx="10058400" cy="3139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982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5497E27-22F4-55A2-F2FD-31169B374742}"/>
              </a:ext>
            </a:extLst>
          </p:cNvPr>
          <p:cNvSpPr>
            <a:spLocks noGrp="1"/>
          </p:cNvSpPr>
          <p:nvPr>
            <p:ph type="body" sz="quarter" idx="13"/>
          </p:nvPr>
        </p:nvSpPr>
        <p:spPr/>
        <p:txBody>
          <a:bodyPr/>
          <a:lstStyle/>
          <a:p>
            <a:r>
              <a:rPr lang="nl-BE" dirty="0"/>
              <a:t>Colère qui doit être arrêtée</a:t>
            </a:r>
          </a:p>
        </p:txBody>
      </p:sp>
      <p:graphicFrame>
        <p:nvGraphicFramePr>
          <p:cNvPr id="5" name="Tabel 4">
            <a:extLst>
              <a:ext uri="{FF2B5EF4-FFF2-40B4-BE49-F238E27FC236}">
                <a16:creationId xmlns:a16="http://schemas.microsoft.com/office/drawing/2014/main" id="{E92173DA-E75C-EDBE-3832-C42FD4CA9CC5}"/>
              </a:ext>
            </a:extLst>
          </p:cNvPr>
          <p:cNvGraphicFramePr>
            <a:graphicFrameLocks noGrp="1"/>
          </p:cNvGraphicFramePr>
          <p:nvPr>
            <p:extLst>
              <p:ext uri="{D42A27DB-BD31-4B8C-83A1-F6EECF244321}">
                <p14:modId xmlns:p14="http://schemas.microsoft.com/office/powerpoint/2010/main" val="3883505315"/>
              </p:ext>
            </p:extLst>
          </p:nvPr>
        </p:nvGraphicFramePr>
        <p:xfrm>
          <a:off x="838200" y="1374688"/>
          <a:ext cx="10515600" cy="1005840"/>
        </p:xfrm>
        <a:graphic>
          <a:graphicData uri="http://schemas.openxmlformats.org/drawingml/2006/table">
            <a:tbl>
              <a:tblPr>
                <a:tableStyleId>{35758FB7-9AC5-4552-8A53-C91805E547FA}</a:tableStyleId>
              </a:tblPr>
              <a:tblGrid>
                <a:gridCol w="1742162">
                  <a:extLst>
                    <a:ext uri="{9D8B030D-6E8A-4147-A177-3AD203B41FA5}">
                      <a16:colId xmlns:a16="http://schemas.microsoft.com/office/drawing/2014/main" val="2893733012"/>
                    </a:ext>
                  </a:extLst>
                </a:gridCol>
                <a:gridCol w="2868460">
                  <a:extLst>
                    <a:ext uri="{9D8B030D-6E8A-4147-A177-3AD203B41FA5}">
                      <a16:colId xmlns:a16="http://schemas.microsoft.com/office/drawing/2014/main" val="1717131362"/>
                    </a:ext>
                  </a:extLst>
                </a:gridCol>
                <a:gridCol w="5904978">
                  <a:extLst>
                    <a:ext uri="{9D8B030D-6E8A-4147-A177-3AD203B41FA5}">
                      <a16:colId xmlns:a16="http://schemas.microsoft.com/office/drawing/2014/main" val="756188884"/>
                    </a:ext>
                  </a:extLst>
                </a:gridCol>
              </a:tblGrid>
              <a:tr h="0">
                <a:tc>
                  <a:txBody>
                    <a:bodyPr/>
                    <a:lstStyle/>
                    <a:p>
                      <a:pPr>
                        <a:buNone/>
                      </a:pPr>
                      <a:r>
                        <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Ex 32,12</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שׁוּב מֵחֲרוֹן אַפֶּךָ</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παῦσαι τῆς ὀργῆς τοῦ θυμοῦ σου</a:t>
                      </a:r>
                    </a:p>
                  </a:txBody>
                  <a:tcPr anchor="ctr"/>
                </a:tc>
                <a:extLst>
                  <a:ext uri="{0D108BD9-81ED-4DB2-BD59-A6C34878D82A}">
                    <a16:rowId xmlns:a16="http://schemas.microsoft.com/office/drawing/2014/main" val="1306648843"/>
                  </a:ext>
                </a:extLst>
              </a:tr>
              <a:tr h="0">
                <a:tc>
                  <a:txBody>
                    <a:bodyPr/>
                    <a:lstStyle/>
                    <a:p>
                      <a:pPr>
                        <a:buNone/>
                      </a:pPr>
                      <a:endPar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endParaRP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 Détourne-toi de l'ardeur de ta colère »</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 Fais cesser la colère de ta fureur »</a:t>
                      </a:r>
                    </a:p>
                  </a:txBody>
                  <a:tcPr anchor="ctr"/>
                </a:tc>
                <a:extLst>
                  <a:ext uri="{0D108BD9-81ED-4DB2-BD59-A6C34878D82A}">
                    <a16:rowId xmlns:a16="http://schemas.microsoft.com/office/drawing/2014/main" val="4266677599"/>
                  </a:ext>
                </a:extLst>
              </a:tr>
            </a:tbl>
          </a:graphicData>
        </a:graphic>
      </p:graphicFrame>
      <p:graphicFrame>
        <p:nvGraphicFramePr>
          <p:cNvPr id="9" name="Tekstvak 5">
            <a:extLst>
              <a:ext uri="{FF2B5EF4-FFF2-40B4-BE49-F238E27FC236}">
                <a16:creationId xmlns:a16="http://schemas.microsoft.com/office/drawing/2014/main" id="{C03B5B41-155C-24DF-858D-907D0F71BF9F}"/>
              </a:ext>
            </a:extLst>
          </p:cNvPr>
          <p:cNvGraphicFramePr/>
          <p:nvPr>
            <p:extLst>
              <p:ext uri="{D42A27DB-BD31-4B8C-83A1-F6EECF244321}">
                <p14:modId xmlns:p14="http://schemas.microsoft.com/office/powerpoint/2010/main" val="3054548886"/>
              </p:ext>
            </p:extLst>
          </p:nvPr>
        </p:nvGraphicFramePr>
        <p:xfrm>
          <a:off x="838200" y="2377438"/>
          <a:ext cx="10515600" cy="21000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kstvak 9">
            <a:extLst>
              <a:ext uri="{FF2B5EF4-FFF2-40B4-BE49-F238E27FC236}">
                <a16:creationId xmlns:a16="http://schemas.microsoft.com/office/drawing/2014/main" id="{EF4AF9E2-3E31-26D8-7896-1977B7025D0A}"/>
              </a:ext>
            </a:extLst>
          </p:cNvPr>
          <p:cNvSpPr txBox="1"/>
          <p:nvPr/>
        </p:nvSpPr>
        <p:spPr>
          <a:xfrm>
            <a:off x="1698751" y="4492674"/>
            <a:ext cx="9655049" cy="2246769"/>
          </a:xfrm>
          <a:prstGeom prst="rect">
            <a:avLst/>
          </a:prstGeom>
          <a:noFill/>
          <a:ln>
            <a:solidFill>
              <a:srgbClr val="5DB3E6"/>
            </a:solidFill>
          </a:ln>
        </p:spPr>
        <p:txBody>
          <a:bodyPr wrap="square" numCol="2" rtlCol="0">
            <a:spAutoFit/>
          </a:bodyPr>
          <a:lstStyle/>
          <a:p>
            <a:r>
              <a:rPr lang="nl-BE" sz="2000" dirty="0">
                <a:latin typeface="SBL BibLit" panose="02000000000000000000" pitchFamily="2" charset="-79"/>
                <a:ea typeface="SBL BibLit" panose="02000000000000000000" pitchFamily="2" charset="-79"/>
                <a:cs typeface="SBL BibLit" panose="02000000000000000000" pitchFamily="2" charset="-79"/>
              </a:rPr>
              <a:t>Texte grec </a:t>
            </a:r>
            <a:r>
              <a:rPr lang="en-US" sz="2000" i="1" dirty="0">
                <a:latin typeface="SBL BibLit" panose="02000000000000000000" pitchFamily="2" charset="-79"/>
                <a:ea typeface="SBL BibLit" panose="02000000000000000000" pitchFamily="2" charset="-79"/>
                <a:cs typeface="SBL BibLit" panose="02000000000000000000" pitchFamily="2" charset="-79"/>
              </a:rPr>
              <a:t>PGM </a:t>
            </a:r>
            <a:r>
              <a:rPr lang="en-US" sz="2000" dirty="0">
                <a:latin typeface="SBL BibLit" panose="02000000000000000000" pitchFamily="2" charset="-79"/>
                <a:ea typeface="SBL BibLit" panose="02000000000000000000" pitchFamily="2" charset="-79"/>
                <a:cs typeface="SBL BibLit" panose="02000000000000000000" pitchFamily="2" charset="-79"/>
              </a:rPr>
              <a:t>IX 12–3</a:t>
            </a:r>
            <a:r>
              <a:rPr lang="nl-BE" sz="2000" dirty="0">
                <a:latin typeface="SBL BibLit" panose="02000000000000000000" pitchFamily="2" charset="-79"/>
                <a:ea typeface="SBL BibLit" panose="02000000000000000000" pitchFamily="2" charset="-79"/>
                <a:cs typeface="SBL BibLit" panose="02000000000000000000" pitchFamily="2" charset="-79"/>
              </a:rPr>
              <a:t> </a:t>
            </a:r>
          </a:p>
          <a:p>
            <a:r>
              <a:rPr lang="nl-BE" sz="2000" dirty="0">
                <a:latin typeface="SBL BibLit" panose="02000000000000000000" pitchFamily="2" charset="-79"/>
                <a:ea typeface="SBL BibLit" panose="02000000000000000000" pitchFamily="2" charset="-79"/>
                <a:cs typeface="SBL BibLit" panose="02000000000000000000" pitchFamily="2" charset="-79"/>
              </a:rPr>
              <a:t>(reconstruit par C. Faraone)</a:t>
            </a:r>
          </a:p>
          <a:p>
            <a:r>
              <a:rPr lang="el-GR" sz="2000" dirty="0" err="1">
                <a:highlight>
                  <a:srgbClr val="FFFF00"/>
                </a:highlight>
                <a:latin typeface="SBL BibLit" panose="02000000000000000000" pitchFamily="2" charset="-79"/>
                <a:ea typeface="SBL BibLit" panose="02000000000000000000" pitchFamily="2" charset="-79"/>
                <a:cs typeface="SBL BibLit" panose="02000000000000000000" pitchFamily="2" charset="-79"/>
              </a:rPr>
              <a:t>θυμοῦ</a:t>
            </a:r>
            <a:r>
              <a:rPr lang="el-GR" sz="2000" dirty="0">
                <a:highlight>
                  <a:srgbClr val="FFFF00"/>
                </a:highlight>
                <a:latin typeface="SBL BibLit" panose="02000000000000000000" pitchFamily="2" charset="-79"/>
                <a:ea typeface="SBL BibLit" panose="02000000000000000000" pitchFamily="2" charset="-79"/>
                <a:cs typeface="SBL BibLit" panose="02000000000000000000" pitchFamily="2" charset="-79"/>
              </a:rPr>
              <a:t> σε παύσω </a:t>
            </a:r>
            <a:r>
              <a:rPr lang="el-GR" sz="2000" dirty="0" err="1">
                <a:latin typeface="SBL BibLit" panose="02000000000000000000" pitchFamily="2" charset="-79"/>
                <a:ea typeface="SBL BibLit" panose="02000000000000000000" pitchFamily="2" charset="-79"/>
                <a:cs typeface="SBL BibLit" panose="02000000000000000000" pitchFamily="2" charset="-79"/>
              </a:rPr>
              <a:t>καί</a:t>
            </a:r>
            <a:r>
              <a:rPr lang="el-GR" sz="2000" dirty="0">
                <a:latin typeface="SBL BibLit" panose="02000000000000000000" pitchFamily="2" charset="-79"/>
                <a:ea typeface="SBL BibLit" panose="02000000000000000000" pitchFamily="2" charset="-79"/>
                <a:cs typeface="SBL BibLit" panose="02000000000000000000" pitchFamily="2" charset="-79"/>
              </a:rPr>
              <a:t> σε </a:t>
            </a:r>
            <a:r>
              <a:rPr lang="el-GR" sz="2000" dirty="0" err="1">
                <a:latin typeface="SBL BibLit" panose="02000000000000000000" pitchFamily="2" charset="-79"/>
                <a:ea typeface="SBL BibLit" panose="02000000000000000000" pitchFamily="2" charset="-79"/>
                <a:cs typeface="SBL BibLit" panose="02000000000000000000" pitchFamily="2" charset="-79"/>
              </a:rPr>
              <a:t>πραϋνῶ</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χολῆς</a:t>
            </a:r>
            <a:r>
              <a:rPr lang="el-GR" sz="2000" dirty="0">
                <a:latin typeface="SBL BibLit" panose="02000000000000000000" pitchFamily="2" charset="-79"/>
                <a:ea typeface="SBL BibLit" panose="02000000000000000000" pitchFamily="2" charset="-79"/>
                <a:cs typeface="SBL BibLit" panose="02000000000000000000" pitchFamily="2" charset="-79"/>
              </a:rPr>
              <a:t>.</a:t>
            </a:r>
          </a:p>
          <a:p>
            <a:r>
              <a:rPr lang="el-GR" sz="2000" dirty="0" err="1">
                <a:latin typeface="SBL BibLit" panose="02000000000000000000" pitchFamily="2" charset="-79"/>
                <a:ea typeface="SBL BibLit" panose="02000000000000000000" pitchFamily="2" charset="-79"/>
                <a:cs typeface="SBL BibLit" panose="02000000000000000000" pitchFamily="2" charset="-79"/>
              </a:rPr>
              <a:t>σῖγ</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ἐλθὲ</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καὶ</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διακράτει</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σιγὴν</a:t>
            </a:r>
            <a:r>
              <a:rPr lang="el-GR" sz="2000" dirty="0">
                <a:latin typeface="SBL BibLit" panose="02000000000000000000" pitchFamily="2" charset="-79"/>
                <a:ea typeface="SBL BibLit" panose="02000000000000000000" pitchFamily="2" charset="-79"/>
                <a:cs typeface="SBL BibLit" panose="02000000000000000000" pitchFamily="2" charset="-79"/>
              </a:rPr>
              <a:t> φέρων.</a:t>
            </a:r>
          </a:p>
          <a:p>
            <a:r>
              <a:rPr lang="el-GR" sz="2000" dirty="0" err="1">
                <a:latin typeface="SBL BibLit" panose="02000000000000000000" pitchFamily="2" charset="-79"/>
                <a:ea typeface="SBL BibLit" panose="02000000000000000000" pitchFamily="2" charset="-79"/>
                <a:cs typeface="SBL BibLit" panose="02000000000000000000" pitchFamily="2" charset="-79"/>
              </a:rPr>
              <a:t>θυμοὺς</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φρενῶν</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στῆσόν</a:t>
            </a:r>
            <a:r>
              <a:rPr lang="el-GR" sz="2000" dirty="0">
                <a:latin typeface="SBL BibLit" panose="02000000000000000000" pitchFamily="2" charset="-79"/>
                <a:ea typeface="SBL BibLit" panose="02000000000000000000" pitchFamily="2" charset="-79"/>
                <a:cs typeface="SBL BibLit" panose="02000000000000000000" pitchFamily="2" charset="-79"/>
              </a:rPr>
              <a:t> τε πάντας</a:t>
            </a:r>
          </a:p>
          <a:p>
            <a:r>
              <a:rPr lang="el-GR" sz="2000" dirty="0" err="1">
                <a:latin typeface="SBL BibLit" panose="02000000000000000000" pitchFamily="2" charset="-79"/>
                <a:ea typeface="SBL BibLit" panose="02000000000000000000" pitchFamily="2" charset="-79"/>
                <a:cs typeface="SBL BibLit" panose="02000000000000000000" pitchFamily="2" charset="-79"/>
              </a:rPr>
              <a:t>καὶ</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σβέσον</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ὀργὰς</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ἁπάσας</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ὀργίλων</a:t>
            </a:r>
            <a:r>
              <a:rPr lang="el-GR" sz="2000" dirty="0">
                <a:latin typeface="SBL BibLit" panose="02000000000000000000" pitchFamily="2" charset="-79"/>
                <a:ea typeface="SBL BibLit" panose="02000000000000000000" pitchFamily="2" charset="-79"/>
                <a:cs typeface="SBL BibLit" panose="02000000000000000000" pitchFamily="2" charset="-79"/>
              </a:rPr>
              <a:t> &lt;...&gt;</a:t>
            </a:r>
            <a:endParaRPr lang="fr-FR" sz="2000" dirty="0">
              <a:latin typeface="SBL BibLit" panose="02000000000000000000" pitchFamily="2" charset="-79"/>
              <a:ea typeface="SBL BibLit" panose="02000000000000000000" pitchFamily="2" charset="-79"/>
              <a:cs typeface="SBL BibLit" panose="02000000000000000000" pitchFamily="2" charset="-79"/>
            </a:endParaRPr>
          </a:p>
          <a:p>
            <a:endParaRPr lang="el-GR" sz="2000" dirty="0">
              <a:latin typeface="SBL BibLit" panose="02000000000000000000" pitchFamily="2" charset="-79"/>
              <a:ea typeface="SBL BibLit" panose="02000000000000000000" pitchFamily="2" charset="-79"/>
              <a:cs typeface="SBL BibLit" panose="02000000000000000000" pitchFamily="2" charset="-79"/>
            </a:endParaRPr>
          </a:p>
          <a:p>
            <a:r>
              <a:rPr lang="nl-BE" sz="2000" i="1" dirty="0">
                <a:latin typeface="SBL BibLit" panose="02000000000000000000" pitchFamily="2" charset="-79"/>
                <a:ea typeface="SBL BibLit" panose="02000000000000000000" pitchFamily="2" charset="-79"/>
                <a:cs typeface="SBL BibLit" panose="02000000000000000000" pitchFamily="2" charset="-79"/>
              </a:rPr>
              <a:t>Je mettrai fin à ta colère et j’apaiserai ta fureur.</a:t>
            </a:r>
          </a:p>
          <a:p>
            <a:r>
              <a:rPr lang="nl-BE" sz="2000" i="1" dirty="0">
                <a:latin typeface="SBL BibLit" panose="02000000000000000000" pitchFamily="2" charset="-79"/>
                <a:ea typeface="SBL BibLit" panose="02000000000000000000" pitchFamily="2" charset="-79"/>
                <a:cs typeface="SBL BibLit" panose="02000000000000000000" pitchFamily="2" charset="-79"/>
              </a:rPr>
              <a:t>Viens dans le silence et maîtrise-toi en apportant le calme.</a:t>
            </a:r>
          </a:p>
          <a:p>
            <a:r>
              <a:rPr lang="nl-BE" sz="2000" i="1" dirty="0">
                <a:latin typeface="SBL BibLit" panose="02000000000000000000" pitchFamily="2" charset="-79"/>
                <a:ea typeface="SBL BibLit" panose="02000000000000000000" pitchFamily="2" charset="-79"/>
                <a:cs typeface="SBL BibLit" panose="02000000000000000000" pitchFamily="2" charset="-79"/>
              </a:rPr>
              <a:t>Arrête tous les emportements du cœur</a:t>
            </a:r>
          </a:p>
          <a:p>
            <a:r>
              <a:rPr lang="nl-BE" sz="2000" i="1" dirty="0">
                <a:latin typeface="SBL BibLit" panose="02000000000000000000" pitchFamily="2" charset="-79"/>
                <a:ea typeface="SBL BibLit" panose="02000000000000000000" pitchFamily="2" charset="-79"/>
                <a:cs typeface="SBL BibLit" panose="02000000000000000000" pitchFamily="2" charset="-79"/>
              </a:rPr>
              <a:t>et éteins toutes les colères des hommes irascibles.</a:t>
            </a:r>
          </a:p>
        </p:txBody>
      </p:sp>
    </p:spTree>
    <p:extLst>
      <p:ext uri="{BB962C8B-B14F-4D97-AF65-F5344CB8AC3E}">
        <p14:creationId xmlns:p14="http://schemas.microsoft.com/office/powerpoint/2010/main" val="2608104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CC16D809-80B0-E2F0-B9BD-AEAF0821DA6C}"/>
              </a:ext>
            </a:extLst>
          </p:cNvPr>
          <p:cNvSpPr>
            <a:spLocks noGrp="1"/>
          </p:cNvSpPr>
          <p:nvPr>
            <p:ph type="body" sz="quarter" idx="13"/>
          </p:nvPr>
        </p:nvSpPr>
        <p:spPr>
          <a:xfrm>
            <a:off x="606864" y="348116"/>
            <a:ext cx="8098223" cy="431800"/>
          </a:xfrm>
        </p:spPr>
        <p:txBody>
          <a:bodyPr/>
          <a:lstStyle/>
          <a:p>
            <a:r>
              <a:rPr lang="nl-BE" dirty="0"/>
              <a:t>Colère divine comme entité autonome</a:t>
            </a:r>
          </a:p>
        </p:txBody>
      </p:sp>
      <p:sp>
        <p:nvSpPr>
          <p:cNvPr id="3" name="Tijdelijke aanduiding voor tekst 2">
            <a:extLst>
              <a:ext uri="{FF2B5EF4-FFF2-40B4-BE49-F238E27FC236}">
                <a16:creationId xmlns:a16="http://schemas.microsoft.com/office/drawing/2014/main" id="{A957264C-E723-8286-4332-12A1F1256C10}"/>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44280C56-3890-F98D-65C6-51C55AB7AAC3}"/>
              </a:ext>
            </a:extLst>
          </p:cNvPr>
          <p:cNvSpPr>
            <a:spLocks noGrp="1"/>
          </p:cNvSpPr>
          <p:nvPr>
            <p:ph type="body" sz="quarter" idx="11"/>
          </p:nvPr>
        </p:nvSpPr>
        <p:spPr/>
        <p:txBody>
          <a:bodyPr/>
          <a:lstStyle/>
          <a:p>
            <a:endParaRPr lang="nl-BE"/>
          </a:p>
        </p:txBody>
      </p:sp>
      <p:graphicFrame>
        <p:nvGraphicFramePr>
          <p:cNvPr id="5" name="Tabel 4">
            <a:extLst>
              <a:ext uri="{FF2B5EF4-FFF2-40B4-BE49-F238E27FC236}">
                <a16:creationId xmlns:a16="http://schemas.microsoft.com/office/drawing/2014/main" id="{02CA6340-159C-F6B7-3310-78F995F7CEF5}"/>
              </a:ext>
            </a:extLst>
          </p:cNvPr>
          <p:cNvGraphicFramePr>
            <a:graphicFrameLocks noGrp="1"/>
          </p:cNvGraphicFramePr>
          <p:nvPr>
            <p:extLst>
              <p:ext uri="{D42A27DB-BD31-4B8C-83A1-F6EECF244321}">
                <p14:modId xmlns:p14="http://schemas.microsoft.com/office/powerpoint/2010/main" val="2766036378"/>
              </p:ext>
            </p:extLst>
          </p:nvPr>
        </p:nvGraphicFramePr>
        <p:xfrm>
          <a:off x="838200" y="1331849"/>
          <a:ext cx="10515600" cy="1097280"/>
        </p:xfrm>
        <a:graphic>
          <a:graphicData uri="http://schemas.openxmlformats.org/drawingml/2006/table">
            <a:tbl>
              <a:tblPr>
                <a:tableStyleId>{35758FB7-9AC5-4552-8A53-C91805E547FA}</a:tableStyleId>
              </a:tblPr>
              <a:tblGrid>
                <a:gridCol w="1742162">
                  <a:extLst>
                    <a:ext uri="{9D8B030D-6E8A-4147-A177-3AD203B41FA5}">
                      <a16:colId xmlns:a16="http://schemas.microsoft.com/office/drawing/2014/main" val="1468147396"/>
                    </a:ext>
                  </a:extLst>
                </a:gridCol>
                <a:gridCol w="2868460">
                  <a:extLst>
                    <a:ext uri="{9D8B030D-6E8A-4147-A177-3AD203B41FA5}">
                      <a16:colId xmlns:a16="http://schemas.microsoft.com/office/drawing/2014/main" val="3037328101"/>
                    </a:ext>
                  </a:extLst>
                </a:gridCol>
                <a:gridCol w="5904978">
                  <a:extLst>
                    <a:ext uri="{9D8B030D-6E8A-4147-A177-3AD203B41FA5}">
                      <a16:colId xmlns:a16="http://schemas.microsoft.com/office/drawing/2014/main" val="2869959560"/>
                    </a:ext>
                  </a:extLst>
                </a:gridCol>
              </a:tblGrid>
              <a:tr h="0">
                <a:tc>
                  <a:txBody>
                    <a:bodyPr/>
                    <a:lstStyle/>
                    <a:p>
                      <a:pPr>
                        <a:buNone/>
                      </a:pPr>
                      <a:r>
                        <a:rPr lang="nl-BE" b="0">
                          <a:solidFill>
                            <a:schemeClr val="bg1"/>
                          </a:solidFill>
                          <a:latin typeface="SBL BibLit" panose="02000000000000000000" pitchFamily="2" charset="-79"/>
                          <a:ea typeface="SBL BibLit" panose="02000000000000000000" pitchFamily="2" charset="-79"/>
                          <a:cs typeface="SBL BibLit" panose="02000000000000000000" pitchFamily="2" charset="-79"/>
                        </a:rPr>
                        <a:t>Référence</a:t>
                      </a:r>
                    </a:p>
                  </a:txBody>
                  <a:tcPr anchor="ctr">
                    <a:solidFill>
                      <a:schemeClr val="accent1">
                        <a:lumMod val="75000"/>
                      </a:schemeClr>
                    </a:solidFill>
                  </a:tcPr>
                </a:tc>
                <a:tc>
                  <a:txBody>
                    <a:bodyPr/>
                    <a:lstStyle/>
                    <a:p>
                      <a:pPr>
                        <a:buNone/>
                      </a:pPr>
                      <a:r>
                        <a:rPr lang="nl-BE" b="1">
                          <a:solidFill>
                            <a:schemeClr val="bg1"/>
                          </a:solidFill>
                          <a:latin typeface="SBL BibLit" panose="02000000000000000000" pitchFamily="2" charset="-79"/>
                          <a:ea typeface="SBL BibLit" panose="02000000000000000000" pitchFamily="2" charset="-79"/>
                          <a:cs typeface="SBL BibLit" panose="02000000000000000000" pitchFamily="2" charset="-79"/>
                        </a:rPr>
                        <a:t>Texte massorétique (MT)</a:t>
                      </a:r>
                    </a:p>
                  </a:txBody>
                  <a:tcPr anchor="ctr">
                    <a:solidFill>
                      <a:schemeClr val="accent1">
                        <a:lumMod val="75000"/>
                      </a:schemeClr>
                    </a:solidFill>
                  </a:tcPr>
                </a:tc>
                <a:tc>
                  <a:txBody>
                    <a:bodyPr/>
                    <a:lstStyle/>
                    <a:p>
                      <a:pPr>
                        <a:buNone/>
                      </a:pPr>
                      <a:r>
                        <a:rPr lang="nl-BE" b="1" dirty="0">
                          <a:solidFill>
                            <a:schemeClr val="bg1"/>
                          </a:solidFill>
                          <a:latin typeface="SBL BibLit" panose="02000000000000000000" pitchFamily="2" charset="-79"/>
                          <a:ea typeface="SBL BibLit" panose="02000000000000000000" pitchFamily="2" charset="-79"/>
                          <a:cs typeface="SBL BibLit" panose="02000000000000000000" pitchFamily="2" charset="-79"/>
                        </a:rPr>
                        <a:t>LXX</a:t>
                      </a:r>
                    </a:p>
                  </a:txBody>
                  <a:tcPr anchor="ctr">
                    <a:solidFill>
                      <a:schemeClr val="accent1">
                        <a:lumMod val="75000"/>
                      </a:schemeClr>
                    </a:solidFill>
                  </a:tcPr>
                </a:tc>
                <a:extLst>
                  <a:ext uri="{0D108BD9-81ED-4DB2-BD59-A6C34878D82A}">
                    <a16:rowId xmlns:a16="http://schemas.microsoft.com/office/drawing/2014/main" val="1600621193"/>
                  </a:ext>
                </a:extLst>
              </a:tr>
              <a:tr h="0">
                <a:tc>
                  <a:txBody>
                    <a:bodyPr/>
                    <a:lstStyle/>
                    <a:p>
                      <a:pPr>
                        <a:buNone/>
                      </a:pPr>
                      <a:r>
                        <a:rPr lang="nl-BE" b="0">
                          <a:solidFill>
                            <a:schemeClr val="bg1"/>
                          </a:solidFill>
                          <a:latin typeface="SBL BibLit" panose="02000000000000000000" pitchFamily="2" charset="-79"/>
                          <a:ea typeface="SBL BibLit" panose="02000000000000000000" pitchFamily="2" charset="-79"/>
                          <a:cs typeface="SBL BibLit" panose="02000000000000000000" pitchFamily="2" charset="-79"/>
                        </a:rPr>
                        <a:t>Lev 10,6</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וְעַל כָּל־הָעֵדָה יִקְצֹף</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ἐπὶ πᾶσαν τὴν συναγωγὴν ἔσται θυμός</a:t>
                      </a:r>
                    </a:p>
                  </a:txBody>
                  <a:tcPr anchor="ctr"/>
                </a:tc>
                <a:extLst>
                  <a:ext uri="{0D108BD9-81ED-4DB2-BD59-A6C34878D82A}">
                    <a16:rowId xmlns:a16="http://schemas.microsoft.com/office/drawing/2014/main" val="1534376375"/>
                  </a:ext>
                </a:extLst>
              </a:tr>
              <a:tr h="0">
                <a:tc>
                  <a:txBody>
                    <a:bodyPr/>
                    <a:lstStyle/>
                    <a:p>
                      <a:pPr>
                        <a:buNone/>
                      </a:pPr>
                      <a:r>
                        <a:rPr lang="nl-BE" b="0" dirty="0">
                          <a:solidFill>
                            <a:schemeClr val="bg1"/>
                          </a:solidFill>
                          <a:latin typeface="SBL BibLit" panose="02000000000000000000" pitchFamily="2" charset="-79"/>
                          <a:ea typeface="SBL BibLit" panose="02000000000000000000" pitchFamily="2" charset="-79"/>
                          <a:cs typeface="SBL BibLit" panose="02000000000000000000" pitchFamily="2" charset="-79"/>
                        </a:rPr>
                        <a:t>Nb 16,22</a:t>
                      </a:r>
                    </a:p>
                  </a:txBody>
                  <a:tcPr anchor="ctr">
                    <a:solidFill>
                      <a:schemeClr val="accent1">
                        <a:lumMod val="75000"/>
                      </a:schemeClr>
                    </a:solidFill>
                  </a:tcP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וְעַל כָּל־הָעֵדָה תִּקְצֹף</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ἐπὶ πᾶσαν τὴν συναγωγὴν ὀργὴ κυρίου</a:t>
                      </a:r>
                    </a:p>
                  </a:txBody>
                  <a:tcPr anchor="ctr"/>
                </a:tc>
                <a:extLst>
                  <a:ext uri="{0D108BD9-81ED-4DB2-BD59-A6C34878D82A}">
                    <a16:rowId xmlns:a16="http://schemas.microsoft.com/office/drawing/2014/main" val="3969094027"/>
                  </a:ext>
                </a:extLst>
              </a:tr>
            </a:tbl>
          </a:graphicData>
        </a:graphic>
      </p:graphicFrame>
      <p:graphicFrame>
        <p:nvGraphicFramePr>
          <p:cNvPr id="6" name="Tekstvak 5">
            <a:extLst>
              <a:ext uri="{FF2B5EF4-FFF2-40B4-BE49-F238E27FC236}">
                <a16:creationId xmlns:a16="http://schemas.microsoft.com/office/drawing/2014/main" id="{5CAAB655-1A3C-39DB-F7A1-48C2D791EA63}"/>
              </a:ext>
            </a:extLst>
          </p:cNvPr>
          <p:cNvGraphicFramePr/>
          <p:nvPr>
            <p:extLst>
              <p:ext uri="{D42A27DB-BD31-4B8C-83A1-F6EECF244321}">
                <p14:modId xmlns:p14="http://schemas.microsoft.com/office/powerpoint/2010/main" val="3247889227"/>
              </p:ext>
            </p:extLst>
          </p:nvPr>
        </p:nvGraphicFramePr>
        <p:xfrm>
          <a:off x="838200" y="2884845"/>
          <a:ext cx="10058400" cy="3139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7735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The Great Day of His Wrath - Wikipedia">
            <a:extLst>
              <a:ext uri="{FF2B5EF4-FFF2-40B4-BE49-F238E27FC236}">
                <a16:creationId xmlns:a16="http://schemas.microsoft.com/office/drawing/2014/main" id="{A0C8EC17-03D5-1A2D-E112-A97639240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2321" y="1372698"/>
            <a:ext cx="8499679" cy="5485302"/>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texte 2"/>
          <p:cNvSpPr>
            <a:spLocks noGrp="1"/>
          </p:cNvSpPr>
          <p:nvPr>
            <p:ph type="body" sz="quarter" idx="13"/>
          </p:nvPr>
        </p:nvSpPr>
        <p:spPr>
          <a:xfrm>
            <a:off x="3692325" y="5582626"/>
            <a:ext cx="8499675" cy="1275373"/>
          </a:xfrm>
        </p:spPr>
        <p:txBody>
          <a:bodyPr/>
          <a:lstStyle/>
          <a:p>
            <a:endParaRPr lang="fr-BE" dirty="0"/>
          </a:p>
        </p:txBody>
      </p:sp>
      <p:sp>
        <p:nvSpPr>
          <p:cNvPr id="4" name="Espace réservé du texte 3"/>
          <p:cNvSpPr>
            <a:spLocks noGrp="1"/>
          </p:cNvSpPr>
          <p:nvPr>
            <p:ph type="body" sz="quarter" idx="11"/>
          </p:nvPr>
        </p:nvSpPr>
        <p:spPr>
          <a:xfrm>
            <a:off x="3255427" y="5542054"/>
            <a:ext cx="9301093" cy="431800"/>
          </a:xfrm>
        </p:spPr>
        <p:txBody>
          <a:bodyPr/>
          <a:lstStyle/>
          <a:p>
            <a:pPr algn="ctr">
              <a:lnSpc>
                <a:spcPct val="100000"/>
              </a:lnSpc>
              <a:spcBef>
                <a:spcPts val="0"/>
              </a:spcBef>
            </a:pPr>
            <a:r>
              <a:rPr lang="nl-BE" sz="2000" dirty="0"/>
              <a:t>Quand la colère doit être arrêtée</a:t>
            </a:r>
            <a:br>
              <a:rPr lang="nl-BE" sz="2000" dirty="0"/>
            </a:br>
            <a:r>
              <a:rPr lang="nl-BE" sz="2000" dirty="0"/>
              <a:t>La fureur divine comme force incontrôlable dans le Pentateuque grec </a:t>
            </a:r>
          </a:p>
        </p:txBody>
      </p:sp>
      <p:sp>
        <p:nvSpPr>
          <p:cNvPr id="5" name="Espace réservé du texte 4"/>
          <p:cNvSpPr>
            <a:spLocks noGrp="1"/>
          </p:cNvSpPr>
          <p:nvPr>
            <p:ph type="body" sz="quarter" idx="12"/>
          </p:nvPr>
        </p:nvSpPr>
        <p:spPr>
          <a:xfrm>
            <a:off x="3692323" y="6543027"/>
            <a:ext cx="8499675" cy="431800"/>
          </a:xfrm>
        </p:spPr>
        <p:txBody>
          <a:bodyPr/>
          <a:lstStyle/>
          <a:p>
            <a:r>
              <a:rPr lang="fr-BE" sz="1800" i="1" dirty="0">
                <a:latin typeface="SBL BibLit" panose="02000000000000000000" pitchFamily="2" charset="-79"/>
                <a:ea typeface="SBL BibLit" panose="02000000000000000000" pitchFamily="2" charset="-79"/>
                <a:cs typeface="SBL BibLit" panose="02000000000000000000" pitchFamily="2" charset="-79"/>
              </a:rPr>
              <a:t>Ellen De Doncker  	     	   RRENAB </a:t>
            </a:r>
            <a:r>
              <a:rPr lang="fr-BE" sz="1800" i="1" dirty="0" err="1">
                <a:latin typeface="SBL BibLit" panose="02000000000000000000" pitchFamily="2" charset="-79"/>
                <a:ea typeface="SBL BibLit" panose="02000000000000000000" pitchFamily="2" charset="-79"/>
                <a:cs typeface="SBL BibLit" panose="02000000000000000000" pitchFamily="2" charset="-79"/>
              </a:rPr>
              <a:t>Montréall</a:t>
            </a:r>
            <a:r>
              <a:rPr lang="fr-BE" sz="1800" i="1" dirty="0">
                <a:latin typeface="SBL BibLit" panose="02000000000000000000" pitchFamily="2" charset="-79"/>
                <a:ea typeface="SBL BibLit" panose="02000000000000000000" pitchFamily="2" charset="-79"/>
                <a:cs typeface="SBL BibLit" panose="02000000000000000000" pitchFamily="2" charset="-79"/>
              </a:rPr>
              <a:t>	             11 /6/2026</a:t>
            </a:r>
          </a:p>
        </p:txBody>
      </p:sp>
      <p:pic>
        <p:nvPicPr>
          <p:cNvPr id="2" name="Picture 2" descr="Logos &amp; graphic chart">
            <a:extLst>
              <a:ext uri="{FF2B5EF4-FFF2-40B4-BE49-F238E27FC236}">
                <a16:creationId xmlns:a16="http://schemas.microsoft.com/office/drawing/2014/main" id="{8186A4F4-5B0B-16E5-85FF-657982DC26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3661" y="482915"/>
            <a:ext cx="1065513" cy="675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10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F686A0DD-80AF-0F4C-9647-0EA6B1D8AA15}"/>
              </a:ext>
            </a:extLst>
          </p:cNvPr>
          <p:cNvSpPr>
            <a:spLocks noGrp="1"/>
          </p:cNvSpPr>
          <p:nvPr>
            <p:ph type="body" sz="quarter" idx="13"/>
          </p:nvPr>
        </p:nvSpPr>
        <p:spPr>
          <a:xfrm>
            <a:off x="606864" y="348116"/>
            <a:ext cx="7787327" cy="431800"/>
          </a:xfrm>
        </p:spPr>
        <p:txBody>
          <a:bodyPr/>
          <a:lstStyle/>
          <a:p>
            <a:r>
              <a:rPr lang="nl-BE" dirty="0"/>
              <a:t>Colère divine comme entité autonome</a:t>
            </a:r>
          </a:p>
        </p:txBody>
      </p:sp>
      <p:sp>
        <p:nvSpPr>
          <p:cNvPr id="3" name="Tijdelijke aanduiding voor tekst 2">
            <a:extLst>
              <a:ext uri="{FF2B5EF4-FFF2-40B4-BE49-F238E27FC236}">
                <a16:creationId xmlns:a16="http://schemas.microsoft.com/office/drawing/2014/main" id="{EE8B8BEF-E085-B53F-ADC5-F7380894CCC8}"/>
              </a:ext>
            </a:extLst>
          </p:cNvPr>
          <p:cNvSpPr>
            <a:spLocks noGrp="1"/>
          </p:cNvSpPr>
          <p:nvPr>
            <p:ph type="body" sz="quarter" idx="10"/>
          </p:nvPr>
        </p:nvSpPr>
        <p:spPr>
          <a:xfrm>
            <a:off x="402336" y="6437888"/>
            <a:ext cx="11789664" cy="431800"/>
          </a:xfrm>
        </p:spPr>
        <p:txBody>
          <a:bodyPr/>
          <a:lstStyle/>
          <a:p>
            <a:r>
              <a:rPr lang="en-US" sz="1200" dirty="0"/>
              <a:t>Christophe Nihan, “</a:t>
            </a:r>
            <a:r>
              <a:rPr lang="en-US" sz="1200" dirty="0" err="1"/>
              <a:t>Excès</a:t>
            </a:r>
            <a:r>
              <a:rPr lang="en-US" sz="1200" dirty="0"/>
              <a:t> et </a:t>
            </a:r>
            <a:r>
              <a:rPr lang="en-US" sz="1200" dirty="0" err="1"/>
              <a:t>démesure</a:t>
            </a:r>
            <a:r>
              <a:rPr lang="en-US" sz="1200" dirty="0"/>
              <a:t> de la </a:t>
            </a:r>
            <a:r>
              <a:rPr lang="en-US" sz="1200" dirty="0" err="1"/>
              <a:t>colère</a:t>
            </a:r>
            <a:r>
              <a:rPr lang="en-US" sz="1200" dirty="0"/>
              <a:t> divine dans la Bible </a:t>
            </a:r>
            <a:r>
              <a:rPr lang="en-US" sz="1200" dirty="0" err="1"/>
              <a:t>hébraïque</a:t>
            </a:r>
            <a:r>
              <a:rPr lang="en-US" sz="1200" dirty="0"/>
              <a:t>,” in </a:t>
            </a:r>
            <a:r>
              <a:rPr lang="en-US" sz="1200" i="1" dirty="0" err="1"/>
              <a:t>Colères</a:t>
            </a:r>
            <a:r>
              <a:rPr lang="en-US" sz="1200" i="1" dirty="0"/>
              <a:t> et </a:t>
            </a:r>
            <a:r>
              <a:rPr lang="en-US" sz="1200" i="1" dirty="0" err="1"/>
              <a:t>repentirs</a:t>
            </a:r>
            <a:r>
              <a:rPr lang="en-US" sz="1200" i="1" dirty="0"/>
              <a:t> </a:t>
            </a:r>
            <a:r>
              <a:rPr lang="en-US" sz="1200" i="1" dirty="0" err="1"/>
              <a:t>divins</a:t>
            </a:r>
            <a:r>
              <a:rPr lang="en-US" sz="1200" i="1" dirty="0"/>
              <a:t> : </a:t>
            </a:r>
            <a:r>
              <a:rPr lang="en-US" sz="1200" i="1" dirty="0" err="1"/>
              <a:t>Actes</a:t>
            </a:r>
            <a:r>
              <a:rPr lang="en-US" sz="1200" i="1" dirty="0"/>
              <a:t> du colloque </a:t>
            </a:r>
            <a:r>
              <a:rPr lang="en-US" sz="1200" i="1" dirty="0" err="1"/>
              <a:t>organisé</a:t>
            </a:r>
            <a:r>
              <a:rPr lang="en-US" sz="1200" i="1" dirty="0"/>
              <a:t> par le Collège de France, Paris, les 24 et 25 </a:t>
            </a:r>
            <a:r>
              <a:rPr lang="en-US" sz="1200" i="1" dirty="0" err="1"/>
              <a:t>avril</a:t>
            </a:r>
            <a:r>
              <a:rPr lang="en-US" sz="1200" i="1" dirty="0"/>
              <a:t> 2013</a:t>
            </a:r>
            <a:r>
              <a:rPr lang="en-US" sz="1200" dirty="0"/>
              <a:t>, ed. Jean-Marie Durand, Lionel Marti and Thomas Römer, OBO 278 (Göttingen: </a:t>
            </a:r>
            <a:r>
              <a:rPr lang="en-US" sz="1200" dirty="0" err="1"/>
              <a:t>Vandenhoeck</a:t>
            </a:r>
            <a:r>
              <a:rPr lang="en-US" sz="1200" dirty="0"/>
              <a:t> &amp; Ruprecht, 2015), 99–103.</a:t>
            </a:r>
            <a:endParaRPr lang="nl-BE" sz="1200" dirty="0"/>
          </a:p>
        </p:txBody>
      </p:sp>
      <p:graphicFrame>
        <p:nvGraphicFramePr>
          <p:cNvPr id="5" name="Tabel 4">
            <a:extLst>
              <a:ext uri="{FF2B5EF4-FFF2-40B4-BE49-F238E27FC236}">
                <a16:creationId xmlns:a16="http://schemas.microsoft.com/office/drawing/2014/main" id="{BBCAE112-8C7C-7248-B323-DC859679DCC4}"/>
              </a:ext>
            </a:extLst>
          </p:cNvPr>
          <p:cNvGraphicFramePr>
            <a:graphicFrameLocks noGrp="1"/>
          </p:cNvGraphicFramePr>
          <p:nvPr>
            <p:extLst>
              <p:ext uri="{D42A27DB-BD31-4B8C-83A1-F6EECF244321}">
                <p14:modId xmlns:p14="http://schemas.microsoft.com/office/powerpoint/2010/main" val="1761844461"/>
              </p:ext>
            </p:extLst>
          </p:nvPr>
        </p:nvGraphicFramePr>
        <p:xfrm>
          <a:off x="838200" y="1290036"/>
          <a:ext cx="10515600" cy="3291840"/>
        </p:xfrm>
        <a:graphic>
          <a:graphicData uri="http://schemas.openxmlformats.org/drawingml/2006/table">
            <a:tbl>
              <a:tblPr>
                <a:tableStyleId>{35758FB7-9AC5-4552-8A53-C91805E547FA}</a:tableStyleId>
              </a:tblPr>
              <a:tblGrid>
                <a:gridCol w="1319784">
                  <a:extLst>
                    <a:ext uri="{9D8B030D-6E8A-4147-A177-3AD203B41FA5}">
                      <a16:colId xmlns:a16="http://schemas.microsoft.com/office/drawing/2014/main" val="3940967867"/>
                    </a:ext>
                  </a:extLst>
                </a:gridCol>
                <a:gridCol w="1632820">
                  <a:extLst>
                    <a:ext uri="{9D8B030D-6E8A-4147-A177-3AD203B41FA5}">
                      <a16:colId xmlns:a16="http://schemas.microsoft.com/office/drawing/2014/main" val="794918041"/>
                    </a:ext>
                  </a:extLst>
                </a:gridCol>
                <a:gridCol w="3781498">
                  <a:extLst>
                    <a:ext uri="{9D8B030D-6E8A-4147-A177-3AD203B41FA5}">
                      <a16:colId xmlns:a16="http://schemas.microsoft.com/office/drawing/2014/main" val="1347187156"/>
                    </a:ext>
                  </a:extLst>
                </a:gridCol>
                <a:gridCol w="3781498">
                  <a:extLst>
                    <a:ext uri="{9D8B030D-6E8A-4147-A177-3AD203B41FA5}">
                      <a16:colId xmlns:a16="http://schemas.microsoft.com/office/drawing/2014/main" val="489166186"/>
                    </a:ext>
                  </a:extLst>
                </a:gridCol>
              </a:tblGrid>
              <a:tr h="0">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Référence</a:t>
                      </a:r>
                    </a:p>
                  </a:txBody>
                  <a:tcPr anchor="ctr">
                    <a:solidFill>
                      <a:schemeClr val="accent1">
                        <a:lumMod val="75000"/>
                      </a:schemeClr>
                    </a:solidFill>
                  </a:tcPr>
                </a:tc>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MT (hébreu)</a:t>
                      </a:r>
                    </a:p>
                  </a:txBody>
                  <a:tcPr anchor="ctr">
                    <a:solidFill>
                      <a:schemeClr val="accent1">
                        <a:lumMod val="75000"/>
                      </a:schemeClr>
                    </a:solidFill>
                  </a:tcPr>
                </a:tc>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LXX (grec)</a:t>
                      </a:r>
                    </a:p>
                  </a:txBody>
                  <a:tcPr anchor="ctr">
                    <a:solidFill>
                      <a:schemeClr val="accent1">
                        <a:lumMod val="75000"/>
                      </a:schemeClr>
                    </a:solidFill>
                  </a:tcPr>
                </a:tc>
                <a:tc>
                  <a:txBody>
                    <a:bodyPr/>
                    <a:lstStyle/>
                    <a:p>
                      <a:pPr>
                        <a:buNone/>
                      </a:pPr>
                      <a:r>
                        <a:rPr lang="nl-BE" dirty="0">
                          <a:solidFill>
                            <a:schemeClr val="bg1"/>
                          </a:solidFill>
                          <a:latin typeface="SBL BibLit" panose="02000000000000000000" pitchFamily="2" charset="-79"/>
                          <a:ea typeface="SBL BibLit" panose="02000000000000000000" pitchFamily="2" charset="-79"/>
                          <a:cs typeface="SBL BibLit" panose="02000000000000000000" pitchFamily="2" charset="-79"/>
                        </a:rPr>
                        <a:t>Traduction française</a:t>
                      </a:r>
                    </a:p>
                  </a:txBody>
                  <a:tcPr anchor="ctr">
                    <a:solidFill>
                      <a:schemeClr val="accent1">
                        <a:lumMod val="75000"/>
                      </a:schemeClr>
                    </a:solidFill>
                  </a:tcPr>
                </a:tc>
                <a:extLst>
                  <a:ext uri="{0D108BD9-81ED-4DB2-BD59-A6C34878D82A}">
                    <a16:rowId xmlns:a16="http://schemas.microsoft.com/office/drawing/2014/main" val="2115373894"/>
                  </a:ext>
                </a:extLst>
              </a:tr>
              <a:tr h="0">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Nb 17,11</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כִּי־יָצָא הַקֶּצֶף מִלִּפְנֵי יְהוָה הֵחֵל הַנָּגֶף</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ἐξῆλθεν γὰρ ὀργὴ ἀπὸ προσώπου κυρίου, ἦρκται θραύειν τὸν λαόν</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 Car la colère est sortie de devant le Seigneur ; le fléau a commencé. »</a:t>
                      </a:r>
                    </a:p>
                  </a:txBody>
                  <a:tcPr anchor="ctr"/>
                </a:tc>
                <a:extLst>
                  <a:ext uri="{0D108BD9-81ED-4DB2-BD59-A6C34878D82A}">
                    <a16:rowId xmlns:a16="http://schemas.microsoft.com/office/drawing/2014/main" val="625010201"/>
                  </a:ext>
                </a:extLst>
              </a:tr>
              <a:tr h="0">
                <a:tc>
                  <a:txBody>
                    <a:bodyPr/>
                    <a:lstStyle/>
                    <a:p>
                      <a:pPr>
                        <a:buNone/>
                      </a:pPr>
                      <a:r>
                        <a:rPr lang="nl-BE" dirty="0">
                          <a:solidFill>
                            <a:schemeClr val="bg1"/>
                          </a:solidFill>
                          <a:latin typeface="SBL BibLit" panose="02000000000000000000" pitchFamily="2" charset="-79"/>
                          <a:ea typeface="SBL BibLit" panose="02000000000000000000" pitchFamily="2" charset="-79"/>
                          <a:cs typeface="SBL BibLit" panose="02000000000000000000" pitchFamily="2" charset="-79"/>
                        </a:rPr>
                        <a:t>Nb 17,12a</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וַיִּקַּח אַהֲרֹן ... וַיִּתֵּן אֶת־הַקְּטֹרֶת</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ἔλαβεν Ααρων ... καὶ ἐπέβαλεν τὸ θυμίαμα</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 Aaron prit l'encensoir et y mit l'encens. »</a:t>
                      </a:r>
                    </a:p>
                  </a:txBody>
                  <a:tcPr anchor="ctr"/>
                </a:tc>
                <a:extLst>
                  <a:ext uri="{0D108BD9-81ED-4DB2-BD59-A6C34878D82A}">
                    <a16:rowId xmlns:a16="http://schemas.microsoft.com/office/drawing/2014/main" val="1458563808"/>
                  </a:ext>
                </a:extLst>
              </a:tr>
              <a:tr h="0">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Nb 17,12b</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וַיְכַפֵּר עַל־הָעָם</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ἐξιλάσατο περὶ τοῦ λαοῦ</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 Il fit l'expiation pour le peuple. »</a:t>
                      </a:r>
                    </a:p>
                  </a:txBody>
                  <a:tcPr anchor="ctr"/>
                </a:tc>
                <a:extLst>
                  <a:ext uri="{0D108BD9-81ED-4DB2-BD59-A6C34878D82A}">
                    <a16:rowId xmlns:a16="http://schemas.microsoft.com/office/drawing/2014/main" val="2789293982"/>
                  </a:ext>
                </a:extLst>
              </a:tr>
              <a:tr h="0">
                <a:tc>
                  <a:txBody>
                    <a:bodyPr/>
                    <a:lstStyle/>
                    <a:p>
                      <a:pPr>
                        <a:buNone/>
                      </a:pPr>
                      <a:r>
                        <a:rPr lang="nl-BE">
                          <a:solidFill>
                            <a:schemeClr val="bg1"/>
                          </a:solidFill>
                          <a:latin typeface="SBL BibLit" panose="02000000000000000000" pitchFamily="2" charset="-79"/>
                          <a:ea typeface="SBL BibLit" panose="02000000000000000000" pitchFamily="2" charset="-79"/>
                          <a:cs typeface="SBL BibLit" panose="02000000000000000000" pitchFamily="2" charset="-79"/>
                        </a:rPr>
                        <a:t>Nb 17,13a</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וַיַּעֲמֹד בֵּין הַמֵּתִים וּבֵין הַחַיִּים</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ἔστη ἀνὰ μέσον τῶν τεθνηκότων καὶ τῶν ζώντων</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 Il se tint entre les morts et les vivants. »</a:t>
                      </a:r>
                    </a:p>
                  </a:txBody>
                  <a:tcPr anchor="ctr"/>
                </a:tc>
                <a:extLst>
                  <a:ext uri="{0D108BD9-81ED-4DB2-BD59-A6C34878D82A}">
                    <a16:rowId xmlns:a16="http://schemas.microsoft.com/office/drawing/2014/main" val="2524721339"/>
                  </a:ext>
                </a:extLst>
              </a:tr>
              <a:tr h="0">
                <a:tc>
                  <a:txBody>
                    <a:bodyPr/>
                    <a:lstStyle/>
                    <a:p>
                      <a:pPr>
                        <a:buNone/>
                      </a:pPr>
                      <a:r>
                        <a:rPr lang="nl-BE" dirty="0">
                          <a:solidFill>
                            <a:schemeClr val="bg1"/>
                          </a:solidFill>
                          <a:latin typeface="SBL BibLit" panose="02000000000000000000" pitchFamily="2" charset="-79"/>
                          <a:ea typeface="SBL BibLit" panose="02000000000000000000" pitchFamily="2" charset="-79"/>
                          <a:cs typeface="SBL BibLit" panose="02000000000000000000" pitchFamily="2" charset="-79"/>
                        </a:rPr>
                        <a:t>Nb 17,13b</a:t>
                      </a:r>
                    </a:p>
                  </a:txBody>
                  <a:tcPr anchor="ctr">
                    <a:solidFill>
                      <a:schemeClr val="accent1">
                        <a:lumMod val="75000"/>
                      </a:schemeClr>
                    </a:solidFill>
                  </a:tcP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וַתֵּעָצַר הַמַּגֵּפָה</a:t>
                      </a:r>
                    </a:p>
                  </a:txBody>
                  <a:tcPr anchor="ctr"/>
                </a:tc>
                <a:tc>
                  <a:txBody>
                    <a:bodyPr/>
                    <a:lstStyle/>
                    <a:p>
                      <a:pPr>
                        <a:buNone/>
                      </a:pPr>
                      <a:r>
                        <a:rPr lang="nl-BE">
                          <a:latin typeface="SBL BibLit" panose="02000000000000000000" pitchFamily="2" charset="-79"/>
                          <a:ea typeface="SBL BibLit" panose="02000000000000000000" pitchFamily="2" charset="-79"/>
                          <a:cs typeface="SBL BibLit" panose="02000000000000000000" pitchFamily="2" charset="-79"/>
                        </a:rPr>
                        <a:t>καὶ ἐκόπασεν ἡ πληγή</a:t>
                      </a:r>
                    </a:p>
                  </a:txBody>
                  <a:tcPr anchor="ctr"/>
                </a:tc>
                <a:tc>
                  <a:txBody>
                    <a:bodyPr/>
                    <a:lstStyle/>
                    <a:p>
                      <a:pPr>
                        <a:buNone/>
                      </a:pPr>
                      <a:r>
                        <a:rPr lang="nl-BE" dirty="0">
                          <a:latin typeface="SBL BibLit" panose="02000000000000000000" pitchFamily="2" charset="-79"/>
                          <a:ea typeface="SBL BibLit" panose="02000000000000000000" pitchFamily="2" charset="-79"/>
                          <a:cs typeface="SBL BibLit" panose="02000000000000000000" pitchFamily="2" charset="-79"/>
                        </a:rPr>
                        <a:t>« Et le fléau fut arrêté. »</a:t>
                      </a:r>
                    </a:p>
                  </a:txBody>
                  <a:tcPr anchor="ctr"/>
                </a:tc>
                <a:extLst>
                  <a:ext uri="{0D108BD9-81ED-4DB2-BD59-A6C34878D82A}">
                    <a16:rowId xmlns:a16="http://schemas.microsoft.com/office/drawing/2014/main" val="1343513170"/>
                  </a:ext>
                </a:extLst>
              </a:tr>
            </a:tbl>
          </a:graphicData>
        </a:graphic>
      </p:graphicFrame>
      <p:sp>
        <p:nvSpPr>
          <p:cNvPr id="6" name="Tekstvak 5">
            <a:extLst>
              <a:ext uri="{FF2B5EF4-FFF2-40B4-BE49-F238E27FC236}">
                <a16:creationId xmlns:a16="http://schemas.microsoft.com/office/drawing/2014/main" id="{10642004-4C50-51BE-58E8-0BB61476CA76}"/>
              </a:ext>
            </a:extLst>
          </p:cNvPr>
          <p:cNvSpPr txBox="1"/>
          <p:nvPr/>
        </p:nvSpPr>
        <p:spPr>
          <a:xfrm>
            <a:off x="838200" y="4848162"/>
            <a:ext cx="11049849" cy="1323439"/>
          </a:xfrm>
          <a:prstGeom prst="rect">
            <a:avLst/>
          </a:prstGeom>
          <a:noFill/>
        </p:spPr>
        <p:txBody>
          <a:bodyPr wrap="square" rtlCol="0">
            <a:spAutoFit/>
          </a:bodyPr>
          <a:lstStyle/>
          <a:p>
            <a:r>
              <a:rPr lang="nl-BE" sz="2000" dirty="0">
                <a:latin typeface="Brill" panose="020F0602050406030203" pitchFamily="34" charset="0"/>
                <a:ea typeface="SBL BibLit" panose="02000000000000000000" pitchFamily="2" charset="-79"/>
                <a:cs typeface="SBL BibLit" panose="02000000000000000000" pitchFamily="2" charset="-79"/>
              </a:rPr>
              <a:t>Aaron parvient à arrêter la destruction; la colère divine comme entité destructrice, autonome</a:t>
            </a:r>
          </a:p>
          <a:p>
            <a:r>
              <a:rPr lang="nl-BE" sz="2000" dirty="0">
                <a:latin typeface="Brill" panose="020F0602050406030203" pitchFamily="34" charset="0"/>
                <a:ea typeface="SBL BibLit" panose="02000000000000000000" pitchFamily="2" charset="-79"/>
                <a:cs typeface="SBL BibLit" panose="02000000000000000000" pitchFamily="2" charset="-79"/>
              </a:rPr>
              <a:t>Son action évoque un rituel apotropaïque, destiné à repousser des puissances destructrices ou démoniaques.</a:t>
            </a:r>
          </a:p>
          <a:p>
            <a:pPr marL="285750" indent="-285750">
              <a:buFont typeface="Wingdings" pitchFamily="2" charset="2"/>
              <a:buChar char="Ø"/>
            </a:pPr>
            <a:r>
              <a:rPr lang="nl-BE" sz="2000" dirty="0">
                <a:latin typeface="Brill" panose="020F0602050406030203" pitchFamily="34" charset="0"/>
                <a:ea typeface="SBL BibLit" panose="02000000000000000000" pitchFamily="2" charset="-79"/>
                <a:cs typeface="SBL BibLit" panose="02000000000000000000" pitchFamily="2" charset="-79"/>
              </a:rPr>
              <a:t>La colère apparaît comme une force quasi personnifiée, démoniaque, incontrollable.</a:t>
            </a:r>
          </a:p>
          <a:p>
            <a:r>
              <a:rPr lang="nl-BE" sz="2000" dirty="0">
                <a:latin typeface="Brill" panose="020F0602050406030203" pitchFamily="34" charset="0"/>
                <a:ea typeface="SBL BibLit" panose="02000000000000000000" pitchFamily="2" charset="-79"/>
                <a:cs typeface="SBL BibLit" panose="02000000000000000000" pitchFamily="2" charset="-79"/>
              </a:rPr>
              <a:t>La LXX accepte pleinement cette représentation.</a:t>
            </a:r>
          </a:p>
        </p:txBody>
      </p:sp>
    </p:spTree>
    <p:extLst>
      <p:ext uri="{BB962C8B-B14F-4D97-AF65-F5344CB8AC3E}">
        <p14:creationId xmlns:p14="http://schemas.microsoft.com/office/powerpoint/2010/main" val="307544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A6A63285-7797-73AF-D957-C7669930A047}"/>
              </a:ext>
            </a:extLst>
          </p:cNvPr>
          <p:cNvSpPr>
            <a:spLocks noGrp="1"/>
          </p:cNvSpPr>
          <p:nvPr>
            <p:ph type="body" sz="quarter" idx="13"/>
          </p:nvPr>
        </p:nvSpPr>
        <p:spPr>
          <a:xfrm>
            <a:off x="606864" y="348116"/>
            <a:ext cx="9213791" cy="431800"/>
          </a:xfrm>
        </p:spPr>
        <p:txBody>
          <a:bodyPr/>
          <a:lstStyle/>
          <a:p>
            <a:r>
              <a:rPr lang="nl-BE" dirty="0"/>
              <a:t>Colère divine comme entité autonome</a:t>
            </a:r>
          </a:p>
        </p:txBody>
      </p:sp>
      <p:sp>
        <p:nvSpPr>
          <p:cNvPr id="3" name="Tijdelijke aanduiding voor tekst 2">
            <a:extLst>
              <a:ext uri="{FF2B5EF4-FFF2-40B4-BE49-F238E27FC236}">
                <a16:creationId xmlns:a16="http://schemas.microsoft.com/office/drawing/2014/main" id="{8CE13778-D6BB-105A-986D-95AE492CF8C7}"/>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5B46ECB3-E4EC-3290-999E-3F2B7299D894}"/>
              </a:ext>
            </a:extLst>
          </p:cNvPr>
          <p:cNvSpPr>
            <a:spLocks noGrp="1"/>
          </p:cNvSpPr>
          <p:nvPr>
            <p:ph type="body" sz="quarter" idx="11"/>
          </p:nvPr>
        </p:nvSpPr>
        <p:spPr/>
        <p:txBody>
          <a:bodyPr/>
          <a:lstStyle/>
          <a:p>
            <a:endParaRPr lang="nl-BE"/>
          </a:p>
        </p:txBody>
      </p:sp>
      <p:sp>
        <p:nvSpPr>
          <p:cNvPr id="8" name="Tekstvak 7">
            <a:extLst>
              <a:ext uri="{FF2B5EF4-FFF2-40B4-BE49-F238E27FC236}">
                <a16:creationId xmlns:a16="http://schemas.microsoft.com/office/drawing/2014/main" id="{706AC6FF-D54E-8DF5-00B6-90CBB8395893}"/>
              </a:ext>
            </a:extLst>
          </p:cNvPr>
          <p:cNvSpPr txBox="1"/>
          <p:nvPr/>
        </p:nvSpPr>
        <p:spPr>
          <a:xfrm>
            <a:off x="532112" y="1274336"/>
            <a:ext cx="7632593" cy="5632311"/>
          </a:xfrm>
          <a:prstGeom prst="rect">
            <a:avLst/>
          </a:prstGeom>
          <a:noFill/>
        </p:spPr>
        <p:txBody>
          <a:bodyPr wrap="square" rtlCol="0">
            <a:spAutoFit/>
          </a:bodyPr>
          <a:lstStyle/>
          <a:p>
            <a:r>
              <a:rPr lang="nl-BE" sz="2000" b="1" u="sng" dirty="0">
                <a:latin typeface="SBL BibLit" panose="02000000000000000000" pitchFamily="2" charset="-79"/>
                <a:ea typeface="SBL BibLit" panose="02000000000000000000" pitchFamily="2" charset="-79"/>
                <a:cs typeface="SBL BibLit" panose="02000000000000000000" pitchFamily="2" charset="-79"/>
              </a:rPr>
              <a:t>1. Dans la Bible hébraïque</a:t>
            </a:r>
          </a:p>
          <a:p>
            <a:pPr marL="285750" indent="-285750">
              <a:buFont typeface="Arial" panose="020B0604020202020204" pitchFamily="34" charset="0"/>
              <a:buChar char="•"/>
            </a:pPr>
            <a:r>
              <a:rPr lang="nl-BE" sz="2000" dirty="0">
                <a:latin typeface="SBL BibLit" panose="02000000000000000000" pitchFamily="2" charset="-79"/>
                <a:ea typeface="SBL BibLit" panose="02000000000000000000" pitchFamily="2" charset="-79"/>
                <a:cs typeface="SBL BibLit" panose="02000000000000000000" pitchFamily="2" charset="-79"/>
              </a:rPr>
              <a:t>La colère divine peut apparaître comme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une force destructrice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distincte de Dieu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parfois quasi autonome.</a:t>
            </a:r>
          </a:p>
          <a:p>
            <a:pPr marL="285750" indent="-285750">
              <a:buFont typeface="Arial" panose="020B0604020202020204" pitchFamily="34" charset="0"/>
              <a:buChar char="•"/>
            </a:pPr>
            <a:r>
              <a:rPr lang="nl-BE" sz="2000" dirty="0">
                <a:latin typeface="SBL BibLit" panose="02000000000000000000" pitchFamily="2" charset="-79"/>
                <a:ea typeface="SBL BibLit" panose="02000000000000000000" pitchFamily="2" charset="-79"/>
                <a:cs typeface="SBL BibLit" panose="02000000000000000000" pitchFamily="2" charset="-79"/>
              </a:rPr>
              <a:t>Cette force reste normalement soumise à YHWH.</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Elle s'inscrit dans la logique de la cour céleste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YHWH comme souverain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diverses puissances subordonnées, dont sa colère.</a:t>
            </a:r>
          </a:p>
          <a:p>
            <a:r>
              <a:rPr lang="nl-BE" sz="2000" b="1" u="sng" dirty="0">
                <a:latin typeface="SBL BibLit" panose="02000000000000000000" pitchFamily="2" charset="-79"/>
                <a:ea typeface="SBL BibLit" panose="02000000000000000000" pitchFamily="2" charset="-79"/>
                <a:cs typeface="SBL BibLit" panose="02000000000000000000" pitchFamily="2" charset="-79"/>
              </a:rPr>
              <a:t>2. Développement dans le judaïsme du Second Temple</a:t>
            </a:r>
          </a:p>
          <a:p>
            <a:pPr marL="285750" indent="-285750">
              <a:buFont typeface="Arial" panose="020B0604020202020204" pitchFamily="34" charset="0"/>
              <a:buChar char="•"/>
            </a:pPr>
            <a:r>
              <a:rPr lang="nl-BE" sz="2000" dirty="0">
                <a:latin typeface="SBL BibLit" panose="02000000000000000000" pitchFamily="2" charset="-79"/>
                <a:ea typeface="SBL BibLit" panose="02000000000000000000" pitchFamily="2" charset="-79"/>
                <a:cs typeface="SBL BibLit" panose="02000000000000000000" pitchFamily="2" charset="-79"/>
              </a:rPr>
              <a:t>La colère divine est de plus en plus personnifiée.</a:t>
            </a:r>
          </a:p>
          <a:p>
            <a:pPr marL="285750" indent="-285750">
              <a:buFont typeface="Arial" panose="020B0604020202020204" pitchFamily="34" charset="0"/>
              <a:buChar char="•"/>
            </a:pPr>
            <a:r>
              <a:rPr lang="nl-BE" sz="2000" dirty="0">
                <a:latin typeface="SBL BibLit" panose="02000000000000000000" pitchFamily="2" charset="-79"/>
                <a:ea typeface="SBL BibLit" panose="02000000000000000000" pitchFamily="2" charset="-79"/>
                <a:cs typeface="SBL BibLit" panose="02000000000000000000" pitchFamily="2" charset="-79"/>
              </a:rPr>
              <a:t>Elle est parfois associée à :</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des démons ; des forces démoniaques.</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Exemples: Livre des Jubilés; 2 Samuel 24 : colère divine en lien avec « Satan » </a:t>
            </a:r>
          </a:p>
          <a:p>
            <a:pPr marL="285750" indent="-285750">
              <a:buFont typeface="Arial" panose="020B0604020202020204" pitchFamily="34" charset="0"/>
              <a:buChar char="•"/>
            </a:pPr>
            <a:r>
              <a:rPr lang="nl-BE" sz="2000" dirty="0">
                <a:latin typeface="SBL BibLit" panose="02000000000000000000" pitchFamily="2" charset="-79"/>
                <a:ea typeface="SBL BibLit" panose="02000000000000000000" pitchFamily="2" charset="-79"/>
                <a:cs typeface="SBL BibLit" panose="02000000000000000000" pitchFamily="2" charset="-79"/>
              </a:rPr>
              <a:t>Selon Angelini (2021):</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La LXX participe à cette évolution.</a:t>
            </a:r>
          </a:p>
          <a:p>
            <a:pPr marL="742950" lvl="1" indent="-285750">
              <a:buFont typeface="Courier New" panose="02070309020205020404" pitchFamily="49" charset="0"/>
              <a:buChar char="o"/>
            </a:pPr>
            <a:r>
              <a:rPr lang="nl-BE" sz="2000" dirty="0">
                <a:latin typeface="SBL BibLit" panose="02000000000000000000" pitchFamily="2" charset="-79"/>
                <a:ea typeface="SBL BibLit" panose="02000000000000000000" pitchFamily="2" charset="-79"/>
                <a:cs typeface="SBL BibLit" panose="02000000000000000000" pitchFamily="2" charset="-79"/>
              </a:rPr>
              <a:t>Certaines forces y apparaissent </a:t>
            </a:r>
            <a:r>
              <a:rPr lang="nl-BE" sz="2000" i="1" dirty="0">
                <a:latin typeface="SBL BibLit" panose="02000000000000000000" pitchFamily="2" charset="-79"/>
                <a:ea typeface="SBL BibLit" panose="02000000000000000000" pitchFamily="2" charset="-79"/>
                <a:cs typeface="SBL BibLit" panose="02000000000000000000" pitchFamily="2" charset="-79"/>
              </a:rPr>
              <a:t>relativement</a:t>
            </a:r>
            <a:r>
              <a:rPr lang="nl-BE" sz="2000" dirty="0">
                <a:latin typeface="SBL BibLit" panose="02000000000000000000" pitchFamily="2" charset="-79"/>
                <a:ea typeface="SBL BibLit" panose="02000000000000000000" pitchFamily="2" charset="-79"/>
                <a:cs typeface="SBL BibLit" panose="02000000000000000000" pitchFamily="2" charset="-79"/>
              </a:rPr>
              <a:t> indépendantes</a:t>
            </a:r>
          </a:p>
        </p:txBody>
      </p:sp>
      <p:pic>
        <p:nvPicPr>
          <p:cNvPr id="15368" name="Picture 8" descr="Hell. The Fall of the Reprimers by Dirck Bouts">
            <a:extLst>
              <a:ext uri="{FF2B5EF4-FFF2-40B4-BE49-F238E27FC236}">
                <a16:creationId xmlns:a16="http://schemas.microsoft.com/office/drawing/2014/main" id="{7DAF9DE9-B8C1-94B1-0064-D52A4DB6F7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705" y="0"/>
            <a:ext cx="4130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03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14" end="1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15" end="1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914401" y="2878926"/>
            <a:ext cx="10702976" cy="1019324"/>
          </a:xfrm>
        </p:spPr>
        <p:txBody>
          <a:bodyPr/>
          <a:lstStyle/>
          <a:p>
            <a:r>
              <a:rPr lang="fr-BE" dirty="0"/>
              <a:t>Conclusion</a:t>
            </a:r>
          </a:p>
        </p:txBody>
      </p:sp>
    </p:spTree>
    <p:extLst>
      <p:ext uri="{BB962C8B-B14F-4D97-AF65-F5344CB8AC3E}">
        <p14:creationId xmlns:p14="http://schemas.microsoft.com/office/powerpoint/2010/main" val="2732714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AA67B92D-F35E-1C3C-A5BE-A2B5BF22611F}"/>
              </a:ext>
            </a:extLst>
          </p:cNvPr>
          <p:cNvSpPr>
            <a:spLocks noGrp="1"/>
          </p:cNvSpPr>
          <p:nvPr>
            <p:ph type="body" sz="quarter" idx="13"/>
          </p:nvPr>
        </p:nvSpPr>
        <p:spPr/>
        <p:txBody>
          <a:bodyPr/>
          <a:lstStyle/>
          <a:p>
            <a:r>
              <a:rPr lang="nl-BE" dirty="0"/>
              <a:t>Conclusion</a:t>
            </a:r>
          </a:p>
        </p:txBody>
      </p:sp>
      <p:sp>
        <p:nvSpPr>
          <p:cNvPr id="3" name="Tijdelijke aanduiding voor tekst 2">
            <a:extLst>
              <a:ext uri="{FF2B5EF4-FFF2-40B4-BE49-F238E27FC236}">
                <a16:creationId xmlns:a16="http://schemas.microsoft.com/office/drawing/2014/main" id="{9DAF9ACC-2A52-D204-1F04-597FA4AE8EC9}"/>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DBB3869B-126B-B69C-8FC5-DCF09C96475D}"/>
              </a:ext>
            </a:extLst>
          </p:cNvPr>
          <p:cNvSpPr>
            <a:spLocks noGrp="1"/>
          </p:cNvSpPr>
          <p:nvPr>
            <p:ph type="body" sz="quarter" idx="11"/>
          </p:nvPr>
        </p:nvSpPr>
        <p:spPr/>
        <p:txBody>
          <a:bodyPr/>
          <a:lstStyle/>
          <a:p>
            <a:endParaRPr lang="nl-BE"/>
          </a:p>
        </p:txBody>
      </p:sp>
      <p:sp>
        <p:nvSpPr>
          <p:cNvPr id="6" name="Tekstvak 5">
            <a:extLst>
              <a:ext uri="{FF2B5EF4-FFF2-40B4-BE49-F238E27FC236}">
                <a16:creationId xmlns:a16="http://schemas.microsoft.com/office/drawing/2014/main" id="{B3507231-1761-4FF9-47B2-A05E5E3B2223}"/>
              </a:ext>
            </a:extLst>
          </p:cNvPr>
          <p:cNvSpPr txBox="1"/>
          <p:nvPr/>
        </p:nvSpPr>
        <p:spPr>
          <a:xfrm>
            <a:off x="606865" y="1576534"/>
            <a:ext cx="11053608" cy="4985980"/>
          </a:xfrm>
          <a:prstGeom prst="rect">
            <a:avLst/>
          </a:prstGeom>
          <a:noFill/>
        </p:spPr>
        <p:txBody>
          <a:bodyPr wrap="square" rtlCol="0">
            <a:spAutoFit/>
          </a:bodyPr>
          <a:lstStyle/>
          <a:p>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1. La LXX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comme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traduction</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affective</a:t>
            </a:r>
          </a:p>
          <a:p>
            <a:pPr marL="285750" indent="-285750">
              <a:buFont typeface="Arial" panose="020B0604020202020204" pitchFamily="34" charset="0"/>
              <a:buChar char="•"/>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Les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émotions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ne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sont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pas des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universaux</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psychologiques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mais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des constructions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relationnelles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et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culturelles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p>
          <a:p>
            <a:pPr marL="285750" indent="-285750">
              <a:buFont typeface="Arial" panose="020B0604020202020204" pitchFamily="34" charset="0"/>
              <a:buChar char="•"/>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La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traduction</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constitue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elle-même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i="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pratique affective </a:t>
            </a:r>
          </a:p>
          <a:p>
            <a:pPr marL="285750" indent="-285750">
              <a:buFont typeface="Arial" panose="020B0604020202020204" pitchFamily="34" charset="0"/>
              <a:buChar char="•"/>
            </a:pPr>
            <a:endParaRPr lang="en-US" sz="2000" i="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endParaRPr>
          </a:p>
          <a:p>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2. La LXX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n'atténue</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pas la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colère</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divine</a:t>
            </a:r>
          </a:p>
          <a:p>
            <a:pPr marL="285750" indent="-285750">
              <a:buFont typeface="Arial" panose="020B0604020202020204" pitchFamily="34" charset="0"/>
              <a:buChar char="•"/>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Contre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l'hypothèse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classique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d'une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suppression de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l'anthropopathisme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(Fritsch)</a:t>
            </a:r>
          </a:p>
          <a:p>
            <a:pPr marL="285750" indent="-285750">
              <a:buFont typeface="Arial" panose="020B0604020202020204" pitchFamily="34" charset="0"/>
              <a:buChar char="•"/>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La LXX </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reconfigure la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colère</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divine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en</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lui</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donnant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nouvelle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grammaire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narrative.</a:t>
            </a:r>
          </a:p>
          <a:p>
            <a:pPr marL="285750" indent="-285750">
              <a:buFont typeface="Arial" panose="020B0604020202020204" pitchFamily="34" charset="0"/>
              <a:buChar char="•"/>
            </a:pPr>
            <a:endPar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endParaRPr>
          </a:p>
          <a:p>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3. Une </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nouvelle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économie</a:t>
            </a:r>
            <a:r>
              <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b="1"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émotionnelle</a:t>
            </a:r>
            <a:endParaRPr lang="en-US" sz="20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endParaRPr>
          </a:p>
          <a:p>
            <a:pPr marL="285750" indent="-285750">
              <a:buFont typeface="Arial" panose="020B0604020202020204" pitchFamily="34" charset="0"/>
              <a:buChar char="•"/>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Les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traducteurs</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présentent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la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colère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divine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comme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p>
          <a:p>
            <a:pPr marL="742950" lvl="1" indent="-285750">
              <a:buFont typeface="Courier New" panose="02070309020205020404" pitchFamily="49" charset="0"/>
              <a:buChar char="o"/>
            </a:pP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énergie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déchaînée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qu'il</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faut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arrêter</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l-GR"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παύω) ;</a:t>
            </a:r>
            <a:endParaRPr lang="fr-FR"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endParaRPr>
          </a:p>
          <a:p>
            <a:pPr marL="742950" lvl="1" indent="-285750">
              <a:buFont typeface="Courier New" panose="02070309020205020404" pitchFamily="49" charset="0"/>
              <a:buChar char="o"/>
            </a:pP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force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autonome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agissant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sur la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communauté</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p>
          <a:p>
            <a:pPr marL="742950" lvl="1" indent="-285750">
              <a:buFont typeface="Courier New" panose="02070309020205020404" pitchFamily="49" charset="0"/>
              <a:buChar char="o"/>
            </a:pP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 agent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affectif</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au sein de la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cour</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céleste ;</a:t>
            </a:r>
          </a:p>
          <a:p>
            <a:pPr marL="742950" lvl="1" indent="-285750">
              <a:buFont typeface="Courier New" panose="02070309020205020404" pitchFamily="49" charset="0"/>
              <a:buChar char="o"/>
            </a:pP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une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puissance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pouvant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momentanément</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échapper</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au </a:t>
            </a:r>
            <a:r>
              <a:rPr lang="en-US" sz="20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contrôle</a:t>
            </a:r>
            <a:r>
              <a:rPr lang="en-US" sz="20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endParaRPr lang="en-US" sz="2000" dirty="0">
              <a:solidFill>
                <a:srgbClr val="000000"/>
              </a:solidFill>
              <a:latin typeface="SBL BibLit" panose="02000000000000000000" pitchFamily="2" charset="-79"/>
              <a:ea typeface="SBL BibLit" panose="02000000000000000000" pitchFamily="2" charset="-79"/>
              <a:cs typeface="SBL BibLit" panose="02000000000000000000" pitchFamily="2" charset="-79"/>
            </a:endParaRPr>
          </a:p>
          <a:p>
            <a:endParaRPr lang="en-US"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endParaRPr>
          </a:p>
        </p:txBody>
      </p:sp>
    </p:spTree>
    <p:extLst>
      <p:ext uri="{BB962C8B-B14F-4D97-AF65-F5344CB8AC3E}">
        <p14:creationId xmlns:p14="http://schemas.microsoft.com/office/powerpoint/2010/main" val="19292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12" end="1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FR" dirty="0"/>
              <a:t>Merci !</a:t>
            </a:r>
          </a:p>
        </p:txBody>
      </p:sp>
    </p:spTree>
    <p:extLst>
      <p:ext uri="{BB962C8B-B14F-4D97-AF65-F5344CB8AC3E}">
        <p14:creationId xmlns:p14="http://schemas.microsoft.com/office/powerpoint/2010/main" val="228449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De smederij">
            <a:extLst>
              <a:ext uri="{FF2B5EF4-FFF2-40B4-BE49-F238E27FC236}">
                <a16:creationId xmlns:a16="http://schemas.microsoft.com/office/drawing/2014/main" id="{CA3AF4BA-9C48-7E5A-DC53-FA5C1359F7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2369" y="1956391"/>
            <a:ext cx="3369100" cy="4863663"/>
          </a:xfrm>
          <a:prstGeom prst="rect">
            <a:avLst/>
          </a:prstGeom>
          <a:noFill/>
          <a:extLst>
            <a:ext uri="{909E8E84-426E-40DD-AFC4-6F175D3DCCD1}">
              <a14:hiddenFill xmlns:a14="http://schemas.microsoft.com/office/drawing/2010/main">
                <a:solidFill>
                  <a:srgbClr val="FFFFFF"/>
                </a:solidFill>
              </a14:hiddenFill>
            </a:ext>
          </a:extLst>
        </p:spPr>
      </p:pic>
      <p:sp>
        <p:nvSpPr>
          <p:cNvPr id="2" name="Tijdelijke aanduiding voor tekst 1">
            <a:extLst>
              <a:ext uri="{FF2B5EF4-FFF2-40B4-BE49-F238E27FC236}">
                <a16:creationId xmlns:a16="http://schemas.microsoft.com/office/drawing/2014/main" id="{C59A8470-A5FD-0425-AB31-4AD6DC767C7D}"/>
              </a:ext>
            </a:extLst>
          </p:cNvPr>
          <p:cNvSpPr>
            <a:spLocks noGrp="1"/>
          </p:cNvSpPr>
          <p:nvPr>
            <p:ph type="body" sz="quarter" idx="13"/>
          </p:nvPr>
        </p:nvSpPr>
        <p:spPr/>
        <p:txBody>
          <a:bodyPr/>
          <a:lstStyle/>
          <a:p>
            <a:endParaRPr lang="nl-BE" dirty="0"/>
          </a:p>
        </p:txBody>
      </p:sp>
      <p:sp>
        <p:nvSpPr>
          <p:cNvPr id="3" name="Tijdelijke aanduiding voor tekst 2">
            <a:extLst>
              <a:ext uri="{FF2B5EF4-FFF2-40B4-BE49-F238E27FC236}">
                <a16:creationId xmlns:a16="http://schemas.microsoft.com/office/drawing/2014/main" id="{216EEFE2-8B22-687A-F08B-9036ED412BB4}"/>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7D293C8A-1F1E-9F2C-8963-1A78A15209B4}"/>
              </a:ext>
            </a:extLst>
          </p:cNvPr>
          <p:cNvSpPr>
            <a:spLocks noGrp="1"/>
          </p:cNvSpPr>
          <p:nvPr>
            <p:ph type="body" sz="quarter" idx="11"/>
          </p:nvPr>
        </p:nvSpPr>
        <p:spPr/>
        <p:txBody>
          <a:bodyPr/>
          <a:lstStyle/>
          <a:p>
            <a:endParaRPr lang="nl-BE"/>
          </a:p>
        </p:txBody>
      </p:sp>
      <p:sp>
        <p:nvSpPr>
          <p:cNvPr id="5" name="Tekstvak 4">
            <a:extLst>
              <a:ext uri="{FF2B5EF4-FFF2-40B4-BE49-F238E27FC236}">
                <a16:creationId xmlns:a16="http://schemas.microsoft.com/office/drawing/2014/main" id="{472C3BCC-FF94-689D-0A45-58C3757EEDB1}"/>
              </a:ext>
            </a:extLst>
          </p:cNvPr>
          <p:cNvSpPr txBox="1"/>
          <p:nvPr/>
        </p:nvSpPr>
        <p:spPr>
          <a:xfrm>
            <a:off x="-190752" y="881373"/>
            <a:ext cx="9108138" cy="7786747"/>
          </a:xfrm>
          <a:prstGeom prst="rect">
            <a:avLst/>
          </a:prstGeom>
          <a:noFill/>
        </p:spPr>
        <p:txBody>
          <a:bodyPr wrap="square" rtlCol="0">
            <a:spAutoFit/>
          </a:bodyPr>
          <a:lstStyle/>
          <a:p>
            <a:pPr lvl="2"/>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lvl="2"/>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lvl="2"/>
            <a:r>
              <a:rPr lang="fr-FR" sz="2000" dirty="0" err="1">
                <a:latin typeface="SBL BibLit" panose="02000000000000000000" pitchFamily="2" charset="-79"/>
                <a:ea typeface="SBL BibLit" panose="02000000000000000000" pitchFamily="2" charset="-79"/>
                <a:cs typeface="SBL BibLit" panose="02000000000000000000" pitchFamily="2" charset="-79"/>
              </a:rPr>
              <a:t>Deut</a:t>
            </a:r>
            <a:r>
              <a:rPr lang="fr-FR" sz="2000" dirty="0">
                <a:latin typeface="SBL BibLit" panose="02000000000000000000" pitchFamily="2" charset="-79"/>
                <a:ea typeface="SBL BibLit" panose="02000000000000000000" pitchFamily="2" charset="-79"/>
                <a:cs typeface="SBL BibLit" panose="02000000000000000000" pitchFamily="2" charset="-79"/>
              </a:rPr>
              <a:t> 29:19</a:t>
            </a: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lvl="2"/>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r>
              <a:rPr lang="el-GR" sz="2000" dirty="0" err="1">
                <a:highlight>
                  <a:srgbClr val="FFFF00"/>
                </a:highlight>
                <a:latin typeface="SBL BibLit" panose="02000000000000000000" pitchFamily="2" charset="-79"/>
                <a:ea typeface="SBL BibLit" panose="02000000000000000000" pitchFamily="2" charset="-79"/>
                <a:cs typeface="SBL BibLit" panose="02000000000000000000" pitchFamily="2" charset="-79"/>
              </a:rPr>
              <a:t>ἐκκαίω</a:t>
            </a:r>
            <a:r>
              <a:rPr lang="el-GR" sz="2000" dirty="0">
                <a:highlight>
                  <a:srgbClr val="FFFF00"/>
                </a:highlight>
                <a:latin typeface="SBL BibLit" panose="02000000000000000000" pitchFamily="2" charset="-79"/>
                <a:ea typeface="SBL BibLit" panose="02000000000000000000" pitchFamily="2" charset="-79"/>
                <a:cs typeface="SBL BibLit" panose="02000000000000000000" pitchFamily="2" charset="-79"/>
              </a:rPr>
              <a:t> </a:t>
            </a:r>
            <a:r>
              <a:rPr lang="fr-FR" sz="2000" dirty="0">
                <a:latin typeface="SBL BibLit" panose="02000000000000000000" pitchFamily="2" charset="-79"/>
                <a:ea typeface="SBL BibLit" panose="02000000000000000000" pitchFamily="2" charset="-79"/>
                <a:cs typeface="SBL BibLit" panose="02000000000000000000" pitchFamily="2" charset="-79"/>
              </a:rPr>
              <a:t>(to </a:t>
            </a:r>
            <a:r>
              <a:rPr lang="fr-FR" sz="2000" dirty="0" err="1">
                <a:latin typeface="SBL BibLit" panose="02000000000000000000" pitchFamily="2" charset="-79"/>
                <a:ea typeface="SBL BibLit" panose="02000000000000000000" pitchFamily="2" charset="-79"/>
                <a:cs typeface="SBL BibLit" panose="02000000000000000000" pitchFamily="2" charset="-79"/>
              </a:rPr>
              <a:t>burn</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inflame</a:t>
            </a:r>
            <a:r>
              <a:rPr lang="fr-FR" sz="2000" dirty="0">
                <a:latin typeface="SBL BibLit" panose="02000000000000000000" pitchFamily="2" charset="-79"/>
                <a:ea typeface="SBL BibLit" panose="02000000000000000000" pitchFamily="2" charset="-79"/>
                <a:cs typeface="SBL BibLit" panose="02000000000000000000" pitchFamily="2" charset="-79"/>
              </a:rPr>
              <a:t> cf. </a:t>
            </a:r>
            <a:r>
              <a:rPr lang="fr-FR" sz="2000" dirty="0" err="1">
                <a:latin typeface="SBL BibLit" panose="02000000000000000000" pitchFamily="2" charset="-79"/>
                <a:ea typeface="SBL BibLit" panose="02000000000000000000" pitchFamily="2" charset="-79"/>
                <a:cs typeface="SBL BibLit" panose="02000000000000000000" pitchFamily="2" charset="-79"/>
              </a:rPr>
              <a:t>SamP</a:t>
            </a:r>
            <a:r>
              <a:rPr lang="fr-FR" sz="2000" dirty="0">
                <a:latin typeface="SBL BibLit" panose="02000000000000000000" pitchFamily="2" charset="-79"/>
                <a:ea typeface="SBL BibLit" panose="02000000000000000000" pitchFamily="2" charset="-79"/>
                <a:cs typeface="SBL BibLit" panose="02000000000000000000" pitchFamily="2" charset="-79"/>
              </a:rPr>
              <a:t>): 5 x </a:t>
            </a:r>
            <a:r>
              <a:rPr lang="fr-FR" sz="2000" dirty="0" err="1">
                <a:latin typeface="SBL BibLit" panose="02000000000000000000" pitchFamily="2" charset="-79"/>
                <a:ea typeface="SBL BibLit" panose="02000000000000000000" pitchFamily="2" charset="-79"/>
                <a:cs typeface="SBL BibLit" panose="02000000000000000000" pitchFamily="2" charset="-79"/>
              </a:rPr>
              <a:t>Pentateuch</a:t>
            </a:r>
            <a:r>
              <a:rPr lang="fr-FR" sz="2000" dirty="0">
                <a:latin typeface="SBL BibLit" panose="02000000000000000000" pitchFamily="2" charset="-79"/>
                <a:ea typeface="SBL BibLit" panose="02000000000000000000" pitchFamily="2" charset="-79"/>
                <a:cs typeface="SBL BibLit" panose="02000000000000000000" pitchFamily="2" charset="-79"/>
              </a:rPr>
              <a:t>: 1 x </a:t>
            </a:r>
            <a:r>
              <a:rPr lang="fr-FR" sz="2000" dirty="0" err="1">
                <a:latin typeface="SBL BibLit" panose="02000000000000000000" pitchFamily="2" charset="-79"/>
                <a:ea typeface="SBL BibLit" panose="02000000000000000000" pitchFamily="2" charset="-79"/>
                <a:cs typeface="SBL BibLit" panose="02000000000000000000" pitchFamily="2" charset="-79"/>
              </a:rPr>
              <a:t>natural</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fire</a:t>
            </a:r>
            <a:r>
              <a:rPr lang="fr-FR" sz="2000" dirty="0">
                <a:latin typeface="SBL BibLit" panose="02000000000000000000" pitchFamily="2" charset="-79"/>
                <a:ea typeface="SBL BibLit" panose="02000000000000000000" pitchFamily="2" charset="-79"/>
                <a:cs typeface="SBL BibLit" panose="02000000000000000000" pitchFamily="2" charset="-79"/>
              </a:rPr>
              <a:t> (Ex 22:5), </a:t>
            </a:r>
            <a:r>
              <a:rPr lang="fr-FR" sz="2000" dirty="0" err="1">
                <a:latin typeface="SBL BibLit" panose="02000000000000000000" pitchFamily="2" charset="-79"/>
                <a:ea typeface="SBL BibLit" panose="02000000000000000000" pitchFamily="2" charset="-79"/>
                <a:cs typeface="SBL BibLit" panose="02000000000000000000" pitchFamily="2" charset="-79"/>
              </a:rPr>
              <a:t>Num</a:t>
            </a:r>
            <a:r>
              <a:rPr lang="fr-FR" sz="2000" dirty="0">
                <a:latin typeface="SBL BibLit" panose="02000000000000000000" pitchFamily="2" charset="-79"/>
                <a:ea typeface="SBL BibLit" panose="02000000000000000000" pitchFamily="2" charset="-79"/>
                <a:cs typeface="SBL BibLit" panose="02000000000000000000" pitchFamily="2" charset="-79"/>
              </a:rPr>
              <a:t> 11:1.4: </a:t>
            </a:r>
            <a:r>
              <a:rPr lang="el-GR" sz="2000" dirty="0" err="1">
                <a:latin typeface="SBL BibLit" panose="02000000000000000000" pitchFamily="2" charset="-79"/>
                <a:ea typeface="SBL BibLit" panose="02000000000000000000" pitchFamily="2" charset="-79"/>
                <a:cs typeface="SBL BibLit" panose="02000000000000000000" pitchFamily="2" charset="-79"/>
              </a:rPr>
              <a:t>πῦρ</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παρα</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el-GR" sz="2000" dirty="0" err="1">
                <a:latin typeface="SBL BibLit" panose="02000000000000000000" pitchFamily="2" charset="-79"/>
                <a:ea typeface="SBL BibLit" panose="02000000000000000000" pitchFamily="2" charset="-79"/>
                <a:cs typeface="SBL BibLit" panose="02000000000000000000" pitchFamily="2" charset="-79"/>
              </a:rPr>
              <a:t>κυρίου</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Deut</a:t>
            </a:r>
            <a:r>
              <a:rPr lang="fr-FR" sz="2000" dirty="0">
                <a:latin typeface="SBL BibLit" panose="02000000000000000000" pitchFamily="2" charset="-79"/>
                <a:ea typeface="SBL BibLit" panose="02000000000000000000" pitchFamily="2" charset="-79"/>
                <a:cs typeface="SBL BibLit" panose="02000000000000000000" pitchFamily="2" charset="-79"/>
              </a:rPr>
              <a:t> 29:19, 32:22: 4 x </a:t>
            </a:r>
            <a:r>
              <a:rPr lang="fr-FR" sz="2000" dirty="0" err="1">
                <a:latin typeface="SBL BibLit" panose="02000000000000000000" pitchFamily="2" charset="-79"/>
                <a:ea typeface="SBL BibLit" panose="02000000000000000000" pitchFamily="2" charset="-79"/>
                <a:cs typeface="SBL BibLit" panose="02000000000000000000" pitchFamily="2" charset="-79"/>
              </a:rPr>
              <a:t>God’s</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anger</a:t>
            </a:r>
            <a:r>
              <a:rPr lang="fr-FR" sz="2000" dirty="0">
                <a:latin typeface="SBL BibLit" panose="02000000000000000000" pitchFamily="2" charset="-79"/>
                <a:ea typeface="SBL BibLit" panose="02000000000000000000" pitchFamily="2" charset="-79"/>
                <a:cs typeface="SBL BibLit" panose="02000000000000000000" pitchFamily="2" charset="-79"/>
              </a:rPr>
              <a:t> </a:t>
            </a:r>
          </a:p>
          <a:p>
            <a:pPr marL="1257300" lvl="2" indent="-342900">
              <a:buFont typeface="Wingdings" pitchFamily="2" charset="2"/>
              <a:buChar char="ü"/>
            </a:pPr>
            <a:r>
              <a:rPr lang="el-GR" sz="2000" dirty="0" err="1">
                <a:highlight>
                  <a:srgbClr val="69AD40"/>
                </a:highlight>
                <a:latin typeface="SBL BibLit" panose="02000000000000000000" pitchFamily="2" charset="-79"/>
                <a:ea typeface="SBL BibLit" panose="02000000000000000000" pitchFamily="2" charset="-79"/>
                <a:cs typeface="SBL BibLit" panose="02000000000000000000" pitchFamily="2" charset="-79"/>
              </a:rPr>
              <a:t>κολλάω</a:t>
            </a:r>
            <a:r>
              <a:rPr lang="el-G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a:latin typeface="SBL BibLit" panose="02000000000000000000" pitchFamily="2" charset="-79"/>
                <a:ea typeface="SBL BibLit" panose="02000000000000000000" pitchFamily="2" charset="-79"/>
                <a:cs typeface="SBL BibLit" panose="02000000000000000000" pitchFamily="2" charset="-79"/>
              </a:rPr>
              <a:t>to glue, to </a:t>
            </a:r>
            <a:r>
              <a:rPr lang="fr-FR" sz="2000" dirty="0" err="1">
                <a:latin typeface="SBL BibLit" panose="02000000000000000000" pitchFamily="2" charset="-79"/>
                <a:ea typeface="SBL BibLit" panose="02000000000000000000" pitchFamily="2" charset="-79"/>
                <a:cs typeface="SBL BibLit" panose="02000000000000000000" pitchFamily="2" charset="-79"/>
              </a:rPr>
              <a:t>join</a:t>
            </a:r>
            <a:r>
              <a:rPr lang="fr-FR" sz="2000" dirty="0">
                <a:latin typeface="SBL BibLit" panose="02000000000000000000" pitchFamily="2" charset="-79"/>
                <a:ea typeface="SBL BibLit" panose="02000000000000000000" pitchFamily="2" charset="-79"/>
                <a:cs typeface="SBL BibLit" panose="02000000000000000000" pitchFamily="2" charset="-79"/>
              </a:rPr>
              <a:t> to cf. 1QS): </a:t>
            </a:r>
            <a:r>
              <a:rPr lang="fr-FR" sz="2000" dirty="0" err="1">
                <a:latin typeface="SBL BibLit" panose="02000000000000000000" pitchFamily="2" charset="-79"/>
                <a:ea typeface="SBL BibLit" panose="02000000000000000000" pitchFamily="2" charset="-79"/>
                <a:cs typeface="SBL BibLit" panose="02000000000000000000" pitchFamily="2" charset="-79"/>
              </a:rPr>
              <a:t>Herodotos</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i="1" dirty="0" err="1">
                <a:latin typeface="SBL BibLit" panose="02000000000000000000" pitchFamily="2" charset="-79"/>
                <a:ea typeface="SBL BibLit" panose="02000000000000000000" pitchFamily="2" charset="-79"/>
                <a:cs typeface="SBL BibLit" panose="02000000000000000000" pitchFamily="2" charset="-79"/>
              </a:rPr>
              <a:t>Historiae</a:t>
            </a:r>
            <a:r>
              <a:rPr lang="fr-FR" sz="2000" dirty="0">
                <a:latin typeface="SBL BibLit" panose="02000000000000000000" pitchFamily="2" charset="-79"/>
                <a:ea typeface="SBL BibLit" panose="02000000000000000000" pitchFamily="2" charset="-79"/>
                <a:cs typeface="SBL BibLit" panose="02000000000000000000" pitchFamily="2" charset="-79"/>
              </a:rPr>
              <a:t>, 1.25: </a:t>
            </a:r>
            <a:r>
              <a:rPr lang="el-GR" sz="2000" dirty="0" err="1">
                <a:latin typeface="SBL BibLit" panose="02000000000000000000" pitchFamily="2" charset="-79"/>
                <a:ea typeface="SBL BibLit" panose="02000000000000000000" pitchFamily="2" charset="-79"/>
                <a:cs typeface="SBL BibLit" panose="02000000000000000000" pitchFamily="2" charset="-79"/>
              </a:rPr>
              <a:t>κόλλησις</a:t>
            </a:r>
            <a:r>
              <a:rPr lang="el-GR" sz="2000" dirty="0">
                <a:latin typeface="SBL BibLit" panose="02000000000000000000" pitchFamily="2" charset="-79"/>
                <a:ea typeface="SBL BibLit" panose="02000000000000000000" pitchFamily="2" charset="-79"/>
                <a:cs typeface="SBL BibLit" panose="02000000000000000000" pitchFamily="2" charset="-79"/>
              </a:rPr>
              <a:t> σιδήρου</a:t>
            </a:r>
            <a:r>
              <a:rPr lang="fr-FR" sz="2000" dirty="0">
                <a:latin typeface="SBL BibLit" panose="02000000000000000000" pitchFamily="2" charset="-79"/>
                <a:ea typeface="SBL BibLit" panose="02000000000000000000" pitchFamily="2" charset="-79"/>
                <a:cs typeface="SBL BibLit" panose="02000000000000000000" pitchFamily="2" charset="-79"/>
              </a:rPr>
              <a:t> = </a:t>
            </a:r>
            <a:r>
              <a:rPr lang="fr-FR" sz="2000" dirty="0" err="1">
                <a:latin typeface="SBL BibLit" panose="02000000000000000000" pitchFamily="2" charset="-79"/>
                <a:ea typeface="SBL BibLit" panose="02000000000000000000" pitchFamily="2" charset="-79"/>
                <a:cs typeface="SBL BibLit" panose="02000000000000000000" pitchFamily="2" charset="-79"/>
              </a:rPr>
              <a:t>welding</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iron</a:t>
            </a:r>
            <a:r>
              <a:rPr lang="fr-FR" sz="2000" dirty="0">
                <a:latin typeface="SBL BibLit" panose="02000000000000000000" pitchFamily="2" charset="-79"/>
                <a:ea typeface="SBL BibLit" panose="02000000000000000000" pitchFamily="2" charset="-79"/>
                <a:cs typeface="SBL BibLit" panose="02000000000000000000" pitchFamily="2" charset="-79"/>
              </a:rPr>
              <a:t> </a:t>
            </a:r>
          </a:p>
          <a:p>
            <a:pPr lvl="2"/>
            <a:r>
              <a:rPr lang="fr-FR" sz="2000" dirty="0">
                <a:latin typeface="SBL BibLit" panose="02000000000000000000" pitchFamily="2" charset="-79"/>
                <a:ea typeface="SBL BibLit" panose="02000000000000000000" pitchFamily="2" charset="-79"/>
                <a:cs typeface="SBL BibLit" panose="02000000000000000000" pitchFamily="2" charset="-79"/>
              </a:rPr>
              <a:t>-&gt; Are the </a:t>
            </a:r>
            <a:r>
              <a:rPr lang="fr-FR" sz="2000" dirty="0" err="1">
                <a:latin typeface="SBL BibLit" panose="02000000000000000000" pitchFamily="2" charset="-79"/>
                <a:ea typeface="SBL BibLit" panose="02000000000000000000" pitchFamily="2" charset="-79"/>
                <a:cs typeface="SBL BibLit" panose="02000000000000000000" pitchFamily="2" charset="-79"/>
              </a:rPr>
              <a:t>curses</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welded</a:t>
            </a:r>
            <a:r>
              <a:rPr lang="fr-FR" sz="2000" dirty="0">
                <a:latin typeface="SBL BibLit" panose="02000000000000000000" pitchFamily="2" charset="-79"/>
                <a:ea typeface="SBL BibLit" panose="02000000000000000000" pitchFamily="2" charset="-79"/>
                <a:cs typeface="SBL BibLit" panose="02000000000000000000" pitchFamily="2" charset="-79"/>
              </a:rPr>
              <a:t>” </a:t>
            </a:r>
            <a:r>
              <a:rPr lang="fr-FR" sz="2000" dirty="0" err="1">
                <a:latin typeface="SBL BibLit" panose="02000000000000000000" pitchFamily="2" charset="-79"/>
                <a:ea typeface="SBL BibLit" panose="02000000000000000000" pitchFamily="2" charset="-79"/>
                <a:cs typeface="SBL BibLit" panose="02000000000000000000" pitchFamily="2" charset="-79"/>
              </a:rPr>
              <a:t>through</a:t>
            </a:r>
            <a:r>
              <a:rPr lang="fr-FR" sz="2000" dirty="0">
                <a:latin typeface="SBL BibLit" panose="02000000000000000000" pitchFamily="2" charset="-79"/>
                <a:ea typeface="SBL BibLit" panose="02000000000000000000" pitchFamily="2" charset="-79"/>
                <a:cs typeface="SBL BibLit" panose="02000000000000000000" pitchFamily="2" charset="-79"/>
              </a:rPr>
              <a:t> the </a:t>
            </a:r>
            <a:r>
              <a:rPr lang="fr-FR" sz="2000" dirty="0" err="1">
                <a:latin typeface="SBL BibLit" panose="02000000000000000000" pitchFamily="2" charset="-79"/>
                <a:ea typeface="SBL BibLit" panose="02000000000000000000" pitchFamily="2" charset="-79"/>
                <a:cs typeface="SBL BibLit" panose="02000000000000000000" pitchFamily="2" charset="-79"/>
              </a:rPr>
              <a:t>heat</a:t>
            </a:r>
            <a:r>
              <a:rPr lang="fr-FR" sz="2000" dirty="0">
                <a:latin typeface="SBL BibLit" panose="02000000000000000000" pitchFamily="2" charset="-79"/>
                <a:ea typeface="SBL BibLit" panose="02000000000000000000" pitchFamily="2" charset="-79"/>
                <a:cs typeface="SBL BibLit" panose="02000000000000000000" pitchFamily="2" charset="-79"/>
              </a:rPr>
              <a:t> of the </a:t>
            </a:r>
            <a:r>
              <a:rPr lang="fr-FR" sz="2000" dirty="0" err="1">
                <a:latin typeface="SBL BibLit" panose="02000000000000000000" pitchFamily="2" charset="-79"/>
                <a:ea typeface="SBL BibLit" panose="02000000000000000000" pitchFamily="2" charset="-79"/>
                <a:cs typeface="SBL BibLit" panose="02000000000000000000" pitchFamily="2" charset="-79"/>
              </a:rPr>
              <a:t>anger</a:t>
            </a:r>
            <a:r>
              <a:rPr lang="fr-FR" sz="2000" dirty="0">
                <a:latin typeface="SBL BibLit" panose="02000000000000000000" pitchFamily="2" charset="-79"/>
                <a:ea typeface="SBL BibLit" panose="02000000000000000000" pitchFamily="2" charset="-79"/>
                <a:cs typeface="SBL BibLit" panose="02000000000000000000" pitchFamily="2" charset="-79"/>
              </a:rPr>
              <a:t>?</a:t>
            </a: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marL="1257300" lvl="2" indent="-342900">
              <a:buFont typeface="Wingdings" pitchFamily="2" charset="2"/>
              <a:buChar char="ü"/>
            </a:pPr>
            <a:endParaRPr lang="fr-FR" sz="2000" dirty="0">
              <a:latin typeface="SBL BibLit" panose="02000000000000000000" pitchFamily="2" charset="-79"/>
              <a:ea typeface="SBL BibLit" panose="02000000000000000000" pitchFamily="2" charset="-79"/>
              <a:cs typeface="SBL BibLit" panose="02000000000000000000" pitchFamily="2" charset="-79"/>
            </a:endParaRPr>
          </a:p>
          <a:p>
            <a:pPr lvl="2"/>
            <a:endParaRPr lang="nl-BE" sz="2000" dirty="0">
              <a:latin typeface="SBL BibLit" panose="02000000000000000000" pitchFamily="2" charset="-79"/>
              <a:ea typeface="SBL BibLit" panose="02000000000000000000" pitchFamily="2" charset="-79"/>
              <a:cs typeface="SBL BibLit" panose="02000000000000000000" pitchFamily="2" charset="-79"/>
            </a:endParaRPr>
          </a:p>
          <a:p>
            <a:pPr lvl="1"/>
            <a:endParaRPr lang="fr-FR" sz="2000" dirty="0">
              <a:latin typeface="SBL BibLit" panose="02000000000000000000" pitchFamily="2" charset="-79"/>
              <a:ea typeface="SBL BibLit" panose="02000000000000000000" pitchFamily="2" charset="-79"/>
              <a:cs typeface="SBL BibLit" panose="02000000000000000000" pitchFamily="2" charset="-79"/>
            </a:endParaRPr>
          </a:p>
        </p:txBody>
      </p:sp>
      <p:sp>
        <p:nvSpPr>
          <p:cNvPr id="7" name="Tekstvak 6">
            <a:extLst>
              <a:ext uri="{FF2B5EF4-FFF2-40B4-BE49-F238E27FC236}">
                <a16:creationId xmlns:a16="http://schemas.microsoft.com/office/drawing/2014/main" id="{B2246A18-5566-BA93-1EA8-DF3F9F1A1A7F}"/>
              </a:ext>
            </a:extLst>
          </p:cNvPr>
          <p:cNvSpPr txBox="1"/>
          <p:nvPr/>
        </p:nvSpPr>
        <p:spPr>
          <a:xfrm>
            <a:off x="8714430" y="6553252"/>
            <a:ext cx="3530827" cy="307482"/>
          </a:xfrm>
          <a:prstGeom prst="rect">
            <a:avLst/>
          </a:prstGeom>
          <a:solidFill>
            <a:schemeClr val="bg1"/>
          </a:solidFill>
        </p:spPr>
        <p:txBody>
          <a:bodyPr wrap="square" rtlCol="0">
            <a:spAutoFit/>
          </a:bodyPr>
          <a:lstStyle/>
          <a:p>
            <a:pPr algn="ctr"/>
            <a:r>
              <a:rPr lang="nl-BE" sz="1400" b="0" i="1" u="none" strike="noStrike" dirty="0">
                <a:solidFill>
                  <a:srgbClr val="000000"/>
                </a:solidFill>
                <a:effectLst/>
                <a:latin typeface="Times New Roman" panose="02020603050405020304" pitchFamily="18" charset="0"/>
                <a:cs typeface="Times New Roman" panose="02020603050405020304" pitchFamily="18" charset="0"/>
              </a:rPr>
              <a:t>Goya, La fragua, c. 1817</a:t>
            </a:r>
          </a:p>
        </p:txBody>
      </p:sp>
      <p:graphicFrame>
        <p:nvGraphicFramePr>
          <p:cNvPr id="9" name="Tabel 8">
            <a:extLst>
              <a:ext uri="{FF2B5EF4-FFF2-40B4-BE49-F238E27FC236}">
                <a16:creationId xmlns:a16="http://schemas.microsoft.com/office/drawing/2014/main" id="{9FBF3477-FEA8-B5AE-4C41-5B44473BB7BC}"/>
              </a:ext>
            </a:extLst>
          </p:cNvPr>
          <p:cNvGraphicFramePr>
            <a:graphicFrameLocks noGrp="1"/>
          </p:cNvGraphicFramePr>
          <p:nvPr>
            <p:extLst>
              <p:ext uri="{D42A27DB-BD31-4B8C-83A1-F6EECF244321}">
                <p14:modId xmlns:p14="http://schemas.microsoft.com/office/powerpoint/2010/main" val="2536718285"/>
              </p:ext>
            </p:extLst>
          </p:nvPr>
        </p:nvGraphicFramePr>
        <p:xfrm>
          <a:off x="54150" y="1841619"/>
          <a:ext cx="8714431" cy="3304598"/>
        </p:xfrm>
        <a:graphic>
          <a:graphicData uri="http://schemas.openxmlformats.org/drawingml/2006/table">
            <a:tbl>
              <a:tblPr firstRow="1" firstCol="1" bandRow="1"/>
              <a:tblGrid>
                <a:gridCol w="4141695">
                  <a:extLst>
                    <a:ext uri="{9D8B030D-6E8A-4147-A177-3AD203B41FA5}">
                      <a16:colId xmlns:a16="http://schemas.microsoft.com/office/drawing/2014/main" val="338093582"/>
                    </a:ext>
                  </a:extLst>
                </a:gridCol>
                <a:gridCol w="4572736">
                  <a:extLst>
                    <a:ext uri="{9D8B030D-6E8A-4147-A177-3AD203B41FA5}">
                      <a16:colId xmlns:a16="http://schemas.microsoft.com/office/drawing/2014/main" val="802323495"/>
                    </a:ext>
                  </a:extLst>
                </a:gridCol>
              </a:tblGrid>
              <a:tr h="1349314">
                <a:tc>
                  <a:txBody>
                    <a:bodyPr/>
                    <a:lstStyle/>
                    <a:p>
                      <a:pPr algn="r" rtl="1"/>
                      <a:r>
                        <a:rPr lang="he-IL" sz="1600" dirty="0">
                          <a:solidFill>
                            <a:srgbClr val="000000"/>
                          </a:solidFill>
                          <a:effectLst/>
                          <a:latin typeface="Times New Roman" panose="02020603050405020304" pitchFamily="18" charset="0"/>
                          <a:ea typeface="Times New Roman" panose="02020603050405020304" pitchFamily="18" charset="0"/>
                          <a:cs typeface="SBL BibLit" panose="02000000000000000000" pitchFamily="2" charset="-79"/>
                        </a:rPr>
                        <a:t>לֹא-יֹאבֶה יְהוָה, סְלֹחַ לוֹ--כִּי אָז יֶעְשַׁן אַף-יְהוָה וְקִנְאָתוֹ בָּאִישׁ הַהוּא, וְרָבְצָה בּוֹ כָּל-הָאָלָה הַכְּתוּבָה בַּסֵּפֶר הַזֶּה; וּמָחָה יְהוָה אֶת-שְׁמוֹ, מִתַּחַת הַשָּׁמָיִם</a:t>
                      </a:r>
                      <a:endParaRPr lang="nl-BE"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μη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θελη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ση</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θεο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ιλ</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τευ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σ</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τω</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λλ</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τε</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κκ</a:t>
                      </a:r>
                      <a:r>
                        <a:rPr lang="nl-NL"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υθη</a:t>
                      </a:r>
                      <a:r>
                        <a:rPr lang="en-US"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σετ</a:t>
                      </a:r>
                      <a:r>
                        <a:rPr lang="nl-NL"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ο</a:t>
                      </a:r>
                      <a:r>
                        <a:rPr lang="en-US"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ργη</a:t>
                      </a:r>
                      <a:r>
                        <a:rPr lang="en-US"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κυρι</a:t>
                      </a:r>
                      <a:r>
                        <a:rPr lang="en-US"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ου</a:t>
                      </a:r>
                      <a:r>
                        <a:rPr lang="nl-NL" sz="1600" dirty="0">
                          <a:solidFill>
                            <a:srgbClr val="000000"/>
                          </a:solidFill>
                          <a:effectLst/>
                          <a:highlight>
                            <a:srgbClr val="FFFF00"/>
                          </a:highligh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ζη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λος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τω</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νθρω</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π</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ω</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κει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νω</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κολληθη</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σοντ</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α</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τω</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en-US"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πα</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σ</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α</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α</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ρ</a:t>
                      </a:r>
                      <a:r>
                        <a:rPr lang="nl-NL"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highlight>
                            <a:srgbClr val="69AD40"/>
                          </a:highligh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δι</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θη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κης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της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γεγρ</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μμε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τω</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β</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β</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λι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ω</a:t>
                      </a:r>
                      <a:r>
                        <a:rPr lang="en-US"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μου</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ξ</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λει</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ψει</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ριος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νομ</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 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ε</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κ</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τη</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ς</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π</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το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 </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ου</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ρ</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α</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νο</a:t>
                      </a:r>
                      <a:r>
                        <a:rPr lang="en-US"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r>
                        <a:rPr lang="nl-NL" sz="1600" dirty="0" err="1">
                          <a:solidFill>
                            <a:srgbClr val="000000"/>
                          </a:solidFill>
                          <a:effectLst/>
                          <a:latin typeface="SBL BibLit" panose="02000000000000000000" pitchFamily="2" charset="-79"/>
                          <a:ea typeface="Calibri" panose="020F0502020204030204" pitchFamily="34" charset="0"/>
                          <a:cs typeface="Arial" panose="020B0604020202020204" pitchFamily="34" charset="0"/>
                        </a:rPr>
                        <a:t>ν</a:t>
                      </a:r>
                      <a:r>
                        <a:rPr lang="nl-NL" sz="1600" dirty="0">
                          <a:solidFill>
                            <a:srgbClr val="000000"/>
                          </a:solidFill>
                          <a:effectLst/>
                          <a:latin typeface="SBL BibLit" panose="02000000000000000000" pitchFamily="2" charset="-79"/>
                          <a:ea typeface="Calibri" panose="020F0502020204030204" pitchFamily="34" charset="0"/>
                          <a:cs typeface="Arial" panose="020B0604020202020204" pitchFamily="34" charset="0"/>
                        </a:rPr>
                        <a:t>·</a:t>
                      </a:r>
                      <a:endParaRPr lang="nl-BE"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4103055"/>
                  </a:ext>
                </a:extLst>
              </a:tr>
              <a:tr h="1841558">
                <a:tc>
                  <a:txBody>
                    <a:bodyPr/>
                    <a:lstStyle/>
                    <a:p>
                      <a:pPr marL="0" algn="l" defTabSz="914400" rtl="0" eaLnBrk="1" latinLnBrk="0" hangingPunct="1"/>
                      <a:r>
                        <a:rPr lang="nl-BE" sz="1800" dirty="0">
                          <a:effectLst/>
                          <a:latin typeface="Times New Roman" panose="02020603050405020304" pitchFamily="18" charset="0"/>
                          <a:ea typeface="Times New Roman" panose="02020603050405020304" pitchFamily="18" charset="0"/>
                          <a:cs typeface="Arial" panose="020B0604020202020204" pitchFamily="34" charset="0"/>
                        </a:rPr>
                        <a:t>The Lord will not be willing to pardon him, but then the anger of the Lord and His jealousy shall be kindled against that man, and all the curse that is written in this book shall lie upon him, and the Lord shall blot out his name from under heaven;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nl-BE" sz="1800" dirty="0">
                          <a:effectLst/>
                          <a:latin typeface="Times New Roman" panose="02020603050405020304" pitchFamily="18" charset="0"/>
                          <a:ea typeface="Times New Roman" panose="02020603050405020304" pitchFamily="18" charset="0"/>
                          <a:cs typeface="Arial" panose="020B0604020202020204" pitchFamily="34" charset="0"/>
                        </a:rPr>
                        <a:t>God will not want to pardon him, but the </a:t>
                      </a:r>
                      <a:r>
                        <a:rPr lang="nl-BE" sz="1800" dirty="0">
                          <a:effectLst/>
                          <a:highlight>
                            <a:srgbClr val="FFFF00"/>
                          </a:highlight>
                          <a:latin typeface="Times New Roman" panose="02020603050405020304" pitchFamily="18" charset="0"/>
                          <a:ea typeface="Times New Roman" panose="02020603050405020304" pitchFamily="18" charset="0"/>
                          <a:cs typeface="Arial" panose="020B0604020202020204" pitchFamily="34" charset="0"/>
                        </a:rPr>
                        <a:t>Lord's anger and his zeal will then blaze out </a:t>
                      </a:r>
                      <a:r>
                        <a:rPr lang="nl-BE" sz="1800" dirty="0">
                          <a:effectLst/>
                          <a:latin typeface="Times New Roman" panose="02020603050405020304" pitchFamily="18" charset="0"/>
                          <a:ea typeface="Times New Roman" panose="02020603050405020304" pitchFamily="18" charset="0"/>
                          <a:cs typeface="Arial" panose="020B0604020202020204" pitchFamily="34" charset="0"/>
                        </a:rPr>
                        <a:t>against that person. And all the imprecations of this covenant, written in the book of this law </a:t>
                      </a:r>
                      <a:r>
                        <a:rPr lang="nl-BE" sz="1800" dirty="0">
                          <a:effectLst/>
                          <a:highlight>
                            <a:srgbClr val="69AD40"/>
                          </a:highlight>
                          <a:latin typeface="Times New Roman" panose="02020603050405020304" pitchFamily="18" charset="0"/>
                          <a:ea typeface="Times New Roman" panose="02020603050405020304" pitchFamily="18" charset="0"/>
                          <a:cs typeface="Arial" panose="020B0604020202020204" pitchFamily="34" charset="0"/>
                        </a:rPr>
                        <a:t>will attach themselves to him</a:t>
                      </a:r>
                      <a:r>
                        <a:rPr lang="nl-BE" sz="1800" dirty="0">
                          <a:effectLst/>
                          <a:latin typeface="Times New Roman" panose="02020603050405020304" pitchFamily="18" charset="0"/>
                          <a:ea typeface="Times New Roman" panose="02020603050405020304" pitchFamily="18" charset="0"/>
                          <a:cs typeface="Arial" panose="020B0604020202020204" pitchFamily="34" charset="0"/>
                        </a:rPr>
                        <a:t>, and the Lord will blot out his name from what is beneath the sky.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61157"/>
                  </a:ext>
                </a:extLst>
              </a:tr>
            </a:tbl>
          </a:graphicData>
        </a:graphic>
      </p:graphicFrame>
    </p:spTree>
    <p:extLst>
      <p:ext uri="{BB962C8B-B14F-4D97-AF65-F5344CB8AC3E}">
        <p14:creationId xmlns:p14="http://schemas.microsoft.com/office/powerpoint/2010/main" val="62189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1173164" y="2462454"/>
            <a:ext cx="10325415" cy="431800"/>
          </a:xfrm>
        </p:spPr>
        <p:txBody>
          <a:bodyPr/>
          <a:lstStyle/>
          <a:p>
            <a:r>
              <a:rPr lang="fr-BE" dirty="0">
                <a:latin typeface="SBL BibLit" panose="02000000000000000000" pitchFamily="2" charset="-79"/>
                <a:ea typeface="SBL BibLit" panose="02000000000000000000" pitchFamily="2" charset="-79"/>
                <a:cs typeface="SBL BibLit" panose="02000000000000000000" pitchFamily="2" charset="-79"/>
              </a:rPr>
              <a:t>PLAN</a:t>
            </a:r>
          </a:p>
          <a:p>
            <a:pPr marL="514350"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Introduction </a:t>
            </a:r>
          </a:p>
          <a:p>
            <a:pPr marL="514350"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Traduire la colère divine dans la LXX Pentateuque</a:t>
            </a:r>
          </a:p>
          <a:p>
            <a:pPr marL="514350"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La </a:t>
            </a:r>
            <a:r>
              <a:rPr lang="fr-BE" dirty="0" err="1">
                <a:latin typeface="SBL BibLit" panose="02000000000000000000" pitchFamily="2" charset="-79"/>
                <a:ea typeface="SBL BibLit" panose="02000000000000000000" pitchFamily="2" charset="-79"/>
                <a:cs typeface="SBL BibLit" panose="02000000000000000000" pitchFamily="2" charset="-79"/>
              </a:rPr>
              <a:t>colère</a:t>
            </a:r>
            <a:r>
              <a:rPr lang="fr-BE" dirty="0">
                <a:latin typeface="SBL BibLit" panose="02000000000000000000" pitchFamily="2" charset="-79"/>
                <a:ea typeface="SBL BibLit" panose="02000000000000000000" pitchFamily="2" charset="-79"/>
                <a:cs typeface="SBL BibLit" panose="02000000000000000000" pitchFamily="2" charset="-79"/>
              </a:rPr>
              <a:t> divine comme superlative, transcendante et dangereuse </a:t>
            </a:r>
          </a:p>
          <a:p>
            <a:pPr marL="1200150" lvl="1"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Colère qui doit être arrêtée</a:t>
            </a:r>
          </a:p>
          <a:p>
            <a:pPr marL="1200150" lvl="1"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Colère divine comme entité autonome</a:t>
            </a:r>
          </a:p>
          <a:p>
            <a:pPr marL="514350" indent="-514350">
              <a:buAutoNum type="arabicPeriod"/>
            </a:pPr>
            <a:r>
              <a:rPr lang="fr-BE" dirty="0">
                <a:latin typeface="SBL BibLit" panose="02000000000000000000" pitchFamily="2" charset="-79"/>
                <a:ea typeface="SBL BibLit" panose="02000000000000000000" pitchFamily="2" charset="-79"/>
                <a:cs typeface="SBL BibLit" panose="02000000000000000000" pitchFamily="2" charset="-79"/>
              </a:rPr>
              <a:t>Conclusion</a:t>
            </a:r>
          </a:p>
          <a:p>
            <a:pPr marL="514350" indent="-514350">
              <a:buAutoNum type="arabicPeriod"/>
            </a:pPr>
            <a:endParaRPr lang="fr-BE" dirty="0"/>
          </a:p>
        </p:txBody>
      </p:sp>
    </p:spTree>
    <p:extLst>
      <p:ext uri="{BB962C8B-B14F-4D97-AF65-F5344CB8AC3E}">
        <p14:creationId xmlns:p14="http://schemas.microsoft.com/office/powerpoint/2010/main" val="1828140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BE" dirty="0"/>
              <a:t>Introduction</a:t>
            </a:r>
          </a:p>
        </p:txBody>
      </p:sp>
    </p:spTree>
    <p:extLst>
      <p:ext uri="{BB962C8B-B14F-4D97-AF65-F5344CB8AC3E}">
        <p14:creationId xmlns:p14="http://schemas.microsoft.com/office/powerpoint/2010/main" val="3065509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0603A1-B816-5898-777F-174B66999240}"/>
              </a:ext>
            </a:extLst>
          </p:cNvPr>
          <p:cNvSpPr>
            <a:spLocks noChangeArrowheads="1"/>
          </p:cNvSpPr>
          <p:nvPr/>
        </p:nvSpPr>
        <p:spPr bwMode="auto">
          <a:xfrm>
            <a:off x="688932" y="1445827"/>
            <a:ext cx="11416908"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Tx/>
              <a:buAutoNum type="arabicPeriod"/>
              <a:tabLst/>
            </a:pPr>
            <a:r>
              <a:rPr kumimoji="0" lang="nl-BE" altLang="nl-BE" sz="2000" b="1"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Difficultés historiques liées à la notion de colère divine</a:t>
            </a:r>
          </a:p>
          <a:p>
            <a:pPr marL="457200" marR="0" lvl="0" indent="-457200" algn="l" defTabSz="914400" rtl="0" eaLnBrk="0" fontAlgn="base" latinLnBrk="0" hangingPunct="0">
              <a:lnSpc>
                <a:spcPct val="100000"/>
              </a:lnSpc>
              <a:spcBef>
                <a:spcPct val="0"/>
              </a:spcBef>
              <a:spcAft>
                <a:spcPct val="0"/>
              </a:spcAft>
              <a:buClrTx/>
              <a:buSzTx/>
              <a:buFontTx/>
              <a:buAutoNum type="arabicPeriod"/>
              <a:tabLst/>
            </a:pPr>
            <a:endParaRPr kumimoji="0" lang="nl-BE" altLang="nl-BE" sz="2000" b="1"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Dès les premiers siècles, la notion de </a:t>
            </a:r>
            <a:r>
              <a:rPr kumimoji="0" lang="nl-BE" altLang="nl-BE" sz="2000" b="1"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colère divine </a:t>
            </a: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a suscité des difficultés théologiques.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Elle a souvent été perçue comme incompatible avec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la justice de Dieu ; sa miséricorde ; son amour.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1"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Marcion</a:t>
            </a: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(Ier–IIe siècle apr. J.-C.)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rejetait le Dieu de la Bible hébraïque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considérait ce Dieu comme irritable et colérique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opposait ce Dieu au Dieu plus bienveillant révélé par Jésus.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 Cette </a:t>
            </a:r>
            <a:r>
              <a:rPr kumimoji="0" lang="nl-BE" altLang="nl-BE" sz="2000" b="1"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méfiance envers la colère divine </a:t>
            </a:r>
            <a:r>
              <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rPr>
              <a:t>persiste dans une partie de la recherche biblique contemporaine.</a:t>
            </a:r>
          </a:p>
          <a:p>
            <a:pPr lvl="1" eaLnBrk="0" fontAlgn="base" hangingPunct="0">
              <a:spcBef>
                <a:spcPct val="0"/>
              </a:spcBef>
              <a:spcAft>
                <a:spcPct val="0"/>
              </a:spcAft>
              <a:buFontTx/>
              <a:buChar char="•"/>
            </a:pPr>
            <a:r>
              <a:rPr lang="en-US" sz="2000" dirty="0">
                <a:latin typeface="Brill" panose="020F0602050406030203" pitchFamily="34" charset="0"/>
              </a:rPr>
              <a:t> M. McCarthy, “Divine Wrath and Human Anger: Embarrassment Ancient and New,” </a:t>
            </a:r>
            <a:r>
              <a:rPr lang="en-US" sz="2000" i="1" dirty="0">
                <a:latin typeface="Brill" panose="020F0602050406030203" pitchFamily="34" charset="0"/>
              </a:rPr>
              <a:t>JTS</a:t>
            </a:r>
            <a:r>
              <a:rPr lang="en-US" sz="2000" dirty="0">
                <a:latin typeface="Brill" panose="020F0602050406030203" pitchFamily="34" charset="0"/>
              </a:rPr>
              <a:t> 70/4 (2009): 845–74; </a:t>
            </a:r>
          </a:p>
          <a:p>
            <a:pPr lvl="1" eaLnBrk="0" fontAlgn="base" hangingPunct="0">
              <a:spcBef>
                <a:spcPct val="0"/>
              </a:spcBef>
              <a:spcAft>
                <a:spcPct val="0"/>
              </a:spcAft>
              <a:buFontTx/>
              <a:buChar char="•"/>
            </a:pPr>
            <a:r>
              <a:rPr lang="en-US" sz="2000" dirty="0">
                <a:latin typeface="Brill" panose="020F0602050406030203" pitchFamily="34" charset="0"/>
              </a:rPr>
              <a:t> T. Fretheim, “Theological Reflections on the Wrath of God in the Old Testament,” </a:t>
            </a:r>
            <a:r>
              <a:rPr lang="en-US" sz="2000" i="1" dirty="0">
                <a:latin typeface="Brill" panose="020F0602050406030203" pitchFamily="34" charset="0"/>
              </a:rPr>
              <a:t>HBT</a:t>
            </a:r>
            <a:r>
              <a:rPr lang="en-US" sz="2000" dirty="0">
                <a:latin typeface="Brill" panose="020F0602050406030203" pitchFamily="34" charset="0"/>
              </a:rPr>
              <a:t> 24 (2002), 1–2</a:t>
            </a:r>
            <a:r>
              <a:rPr lang="nl-BE" sz="2000" dirty="0">
                <a:latin typeface="Brill" panose="020F0602050406030203" pitchFamily="34" charset="0"/>
              </a:rPr>
              <a:t>.</a:t>
            </a:r>
          </a:p>
          <a:p>
            <a:pPr lvl="0" eaLnBrk="0" fontAlgn="base" hangingPunct="0">
              <a:spcBef>
                <a:spcPct val="0"/>
              </a:spcBef>
              <a:spcAft>
                <a:spcPct val="0"/>
              </a:spcAft>
              <a:buFontTx/>
              <a:buChar char="•"/>
            </a:pPr>
            <a:r>
              <a:rPr lang="nl-BE" altLang="nl-BE" sz="2000" dirty="0">
                <a:solidFill>
                  <a:srgbClr val="000000"/>
                </a:solidFill>
                <a:latin typeface="Brill" panose="020F0602050406030203" pitchFamily="34" charset="0"/>
                <a:cs typeface="Times New Roman" panose="02020603050405020304" pitchFamily="18" charset="0"/>
              </a:rPr>
              <a:t> </a:t>
            </a:r>
            <a:r>
              <a:rPr lang="nl-BE" altLang="nl-BE" sz="2000" i="1" dirty="0">
                <a:solidFill>
                  <a:srgbClr val="000000"/>
                </a:solidFill>
                <a:latin typeface="Brill" panose="020F0602050406030203" pitchFamily="34" charset="0"/>
                <a:cs typeface="Times New Roman" panose="02020603050405020304" pitchFamily="18" charset="0"/>
              </a:rPr>
              <a:t>Divine Anger in the Hebrew Bible </a:t>
            </a:r>
            <a:r>
              <a:rPr lang="nl-BE" altLang="nl-BE" sz="2000" dirty="0">
                <a:solidFill>
                  <a:srgbClr val="000000"/>
                </a:solidFill>
                <a:latin typeface="Brill" panose="020F0602050406030203" pitchFamily="34" charset="0"/>
                <a:cs typeface="Times New Roman" panose="02020603050405020304" pitchFamily="18" charset="0"/>
              </a:rPr>
              <a:t>(Grant, 2014) identifie plusieurs </a:t>
            </a:r>
            <a:r>
              <a:rPr lang="nl-BE" altLang="nl-BE" sz="2000" b="1" dirty="0">
                <a:solidFill>
                  <a:srgbClr val="000000"/>
                </a:solidFill>
                <a:latin typeface="Brill" panose="020F0602050406030203" pitchFamily="34" charset="0"/>
                <a:cs typeface="Times New Roman" panose="02020603050405020304" pitchFamily="18" charset="0"/>
              </a:rPr>
              <a:t>problèmes majeurs </a:t>
            </a:r>
            <a:r>
              <a:rPr lang="nl-BE" altLang="nl-BE" sz="2000" dirty="0">
                <a:solidFill>
                  <a:srgbClr val="000000"/>
                </a:solidFill>
                <a:latin typeface="Brill" panose="020F0602050406030203" pitchFamily="34" charset="0"/>
                <a:cs typeface="Times New Roman" panose="02020603050405020304" pitchFamily="18" charset="0"/>
              </a:rPr>
              <a:t>:</a:t>
            </a:r>
          </a:p>
          <a:p>
            <a:pPr marL="914400" lvl="1" indent="-457200" eaLnBrk="0" fontAlgn="base" hangingPunct="0">
              <a:spcBef>
                <a:spcPct val="0"/>
              </a:spcBef>
              <a:spcAft>
                <a:spcPct val="0"/>
              </a:spcAft>
              <a:buFont typeface="+mj-lt"/>
              <a:buAutoNum type="arabicPeriod"/>
            </a:pPr>
            <a:r>
              <a:rPr lang="nl-BE" altLang="nl-BE" sz="2000" dirty="0">
                <a:solidFill>
                  <a:srgbClr val="000000"/>
                </a:solidFill>
                <a:latin typeface="Brill" panose="020F0602050406030203" pitchFamily="34" charset="0"/>
                <a:cs typeface="Times New Roman" panose="02020603050405020304" pitchFamily="18" charset="0"/>
              </a:rPr>
              <a:t>Une approche excessivement théologique.</a:t>
            </a:r>
          </a:p>
          <a:p>
            <a:pPr marL="914400" lvl="1" indent="-457200" eaLnBrk="0" fontAlgn="base" hangingPunct="0">
              <a:spcBef>
                <a:spcPct val="0"/>
              </a:spcBef>
              <a:spcAft>
                <a:spcPct val="0"/>
              </a:spcAft>
              <a:buFont typeface="+mj-lt"/>
              <a:buAutoNum type="arabicPeriod"/>
            </a:pPr>
            <a:r>
              <a:rPr lang="nl-BE" altLang="nl-BE" sz="2000" dirty="0">
                <a:solidFill>
                  <a:srgbClr val="000000"/>
                </a:solidFill>
                <a:latin typeface="Brill" panose="020F0602050406030203" pitchFamily="34" charset="0"/>
                <a:cs typeface="Times New Roman" panose="02020603050405020304" pitchFamily="18" charset="0"/>
              </a:rPr>
              <a:t>Une perspective souvent supersessionniste.</a:t>
            </a:r>
          </a:p>
          <a:p>
            <a:pPr marL="914400" lvl="1" indent="-457200" eaLnBrk="0" fontAlgn="base" hangingPunct="0">
              <a:spcBef>
                <a:spcPct val="0"/>
              </a:spcBef>
              <a:spcAft>
                <a:spcPct val="0"/>
              </a:spcAft>
              <a:buFont typeface="+mj-lt"/>
              <a:buAutoNum type="arabicPeriod"/>
            </a:pPr>
            <a:r>
              <a:rPr lang="nl-BE" altLang="nl-BE" sz="2000" dirty="0">
                <a:solidFill>
                  <a:srgbClr val="000000"/>
                </a:solidFill>
                <a:latin typeface="Brill" panose="020F0602050406030203" pitchFamily="34" charset="0"/>
                <a:cs typeface="Times New Roman" panose="02020603050405020304" pitchFamily="18" charset="0"/>
              </a:rPr>
              <a:t>Une insistance excessive sur la différence entre colère humaine et colère divine.</a:t>
            </a:r>
          </a:p>
          <a:p>
            <a:pPr eaLnBrk="0" fontAlgn="base" hangingPunct="0">
              <a:spcBef>
                <a:spcPct val="0"/>
              </a:spcBef>
              <a:spcAft>
                <a:spcPct val="0"/>
              </a:spcAft>
              <a:buFontTx/>
              <a:buChar char="•"/>
            </a:pPr>
            <a:endParaRPr kumimoji="0" lang="nl-BE" altLang="nl-BE" sz="2000" b="0" i="0" u="none" strike="noStrike" cap="none" normalizeH="0" baseline="0" dirty="0">
              <a:ln>
                <a:noFill/>
              </a:ln>
              <a:solidFill>
                <a:srgbClr val="000000"/>
              </a:solidFill>
              <a:effectLst/>
              <a:latin typeface="Brill" panose="020F0602050406030203"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2000" b="0" i="0" u="none" strike="noStrike" cap="none" normalizeH="0" baseline="0" dirty="0">
              <a:ln>
                <a:noFill/>
              </a:ln>
              <a:solidFill>
                <a:schemeClr val="tx1"/>
              </a:solidFill>
              <a:effectLst/>
              <a:latin typeface="Brill" panose="020F0602050406030203" pitchFamily="34" charset="0"/>
              <a:cs typeface="Times New Roman" panose="02020603050405020304" pitchFamily="18" charset="0"/>
            </a:endParaRPr>
          </a:p>
        </p:txBody>
      </p:sp>
      <p:sp>
        <p:nvSpPr>
          <p:cNvPr id="5" name="Tijdelijke aanduiding voor tekst 4">
            <a:extLst>
              <a:ext uri="{FF2B5EF4-FFF2-40B4-BE49-F238E27FC236}">
                <a16:creationId xmlns:a16="http://schemas.microsoft.com/office/drawing/2014/main" id="{488F48FA-F9CE-033D-2EF0-F79B7AF65B85}"/>
              </a:ext>
            </a:extLst>
          </p:cNvPr>
          <p:cNvSpPr>
            <a:spLocks noGrp="1"/>
          </p:cNvSpPr>
          <p:nvPr>
            <p:ph type="body" sz="quarter" idx="13"/>
          </p:nvPr>
        </p:nvSpPr>
        <p:spPr/>
        <p:txBody>
          <a:bodyPr/>
          <a:lstStyle/>
          <a:p>
            <a:r>
              <a:rPr lang="nl-BE" dirty="0"/>
              <a:t>Introduction</a:t>
            </a:r>
          </a:p>
        </p:txBody>
      </p:sp>
      <p:sp>
        <p:nvSpPr>
          <p:cNvPr id="3" name="Tijdelijke aanduiding voor tekst 2">
            <a:extLst>
              <a:ext uri="{FF2B5EF4-FFF2-40B4-BE49-F238E27FC236}">
                <a16:creationId xmlns:a16="http://schemas.microsoft.com/office/drawing/2014/main" id="{7205B6D9-BF43-CC65-4F05-596C6F934107}"/>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C6FF2BDF-126C-7A38-7107-982B38E64103}"/>
              </a:ext>
            </a:extLst>
          </p:cNvPr>
          <p:cNvSpPr>
            <a:spLocks noGrp="1"/>
          </p:cNvSpPr>
          <p:nvPr>
            <p:ph type="body" sz="quarter" idx="11"/>
          </p:nvPr>
        </p:nvSpPr>
        <p:spPr/>
        <p:txBody>
          <a:bodyPr/>
          <a:lstStyle/>
          <a:p>
            <a:endParaRPr lang="nl-BE"/>
          </a:p>
        </p:txBody>
      </p:sp>
      <p:pic>
        <p:nvPicPr>
          <p:cNvPr id="1027" name="Picture 3" descr="Divine Anger in the Hebrew Bible- Wipf and Stock Publishers">
            <a:extLst>
              <a:ext uri="{FF2B5EF4-FFF2-40B4-BE49-F238E27FC236}">
                <a16:creationId xmlns:a16="http://schemas.microsoft.com/office/drawing/2014/main" id="{E7DC56AE-9A40-AC90-0AB9-414C081E58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0"/>
            <a:ext cx="2324100" cy="349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6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14" end="1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31640E5-F982-ED8F-5995-BDA53F0A3BAF}"/>
              </a:ext>
            </a:extLst>
          </p:cNvPr>
          <p:cNvSpPr>
            <a:spLocks noChangeArrowheads="1"/>
          </p:cNvSpPr>
          <p:nvPr/>
        </p:nvSpPr>
        <p:spPr bwMode="auto">
          <a:xfrm>
            <a:off x="452519" y="1163059"/>
            <a:ext cx="11875367"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1" i="0" u="none" strike="noStrike" cap="none" normalizeH="0" baseline="0" dirty="0">
                <a:ln>
                  <a:noFill/>
                </a:ln>
                <a:solidFill>
                  <a:srgbClr val="000000"/>
                </a:solidFill>
                <a:effectLst/>
                <a:latin typeface="Brill" panose="020F0602050406030203" pitchFamily="34" charset="0"/>
              </a:rPr>
              <a:t>2. </a:t>
            </a:r>
            <a:r>
              <a:rPr lang="nl-BE" altLang="nl-BE" sz="2000" b="1" dirty="0">
                <a:solidFill>
                  <a:srgbClr val="000000"/>
                </a:solidFill>
                <a:latin typeface="Brill" panose="020F0602050406030203" pitchFamily="34" charset="0"/>
              </a:rPr>
              <a:t>D</a:t>
            </a:r>
            <a:r>
              <a:rPr kumimoji="0" lang="nl-BE" altLang="nl-BE" sz="2000" b="1" i="0" u="none" strike="noStrike" cap="none" normalizeH="0" baseline="0" dirty="0">
                <a:ln>
                  <a:noFill/>
                </a:ln>
                <a:solidFill>
                  <a:srgbClr val="000000"/>
                </a:solidFill>
                <a:effectLst/>
                <a:latin typeface="Brill" panose="020F0602050406030203" pitchFamily="34" charset="0"/>
              </a:rPr>
              <a:t>ifficultés méthodologiques dans l'étude des émotions dans l'Ancien Testament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2000" b="1" i="0" u="none" strike="noStrike" cap="none" normalizeH="0" baseline="0" dirty="0">
              <a:ln>
                <a:noFill/>
              </a:ln>
              <a:solidFill>
                <a:srgbClr val="000000"/>
              </a:solidFill>
              <a:effectLst/>
              <a:latin typeface="Brill" panose="020F060205040603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 L'étude des émotions dans l'Ancien Testament est confrontée à un risque important d'</a:t>
            </a:r>
            <a:r>
              <a:rPr kumimoji="0" lang="nl-BE" altLang="nl-BE" sz="2000" b="1" i="0" u="none" strike="noStrike" cap="none" normalizeH="0" baseline="0" dirty="0">
                <a:ln>
                  <a:noFill/>
                </a:ln>
                <a:solidFill>
                  <a:srgbClr val="000000"/>
                </a:solidFill>
                <a:effectLst/>
                <a:latin typeface="Brill" panose="020F0602050406030203" pitchFamily="34" charset="0"/>
              </a:rPr>
              <a:t>anachronisme</a:t>
            </a:r>
            <a:r>
              <a:rPr lang="nl-BE" altLang="nl-BE" sz="2000" dirty="0">
                <a:solidFill>
                  <a:srgbClr val="000000"/>
                </a:solidFill>
                <a:latin typeface="Brill" panose="020F0602050406030203" pitchFamily="34" charset="0"/>
              </a:rPr>
              <a:t>:</a:t>
            </a:r>
          </a:p>
          <a:p>
            <a:pPr marL="914400" lvl="1" indent="-457200" eaLnBrk="0" fontAlgn="base" hangingPunct="0">
              <a:spcBef>
                <a:spcPct val="0"/>
              </a:spcBef>
              <a:spcAft>
                <a:spcPct val="0"/>
              </a:spcAft>
              <a:buFont typeface="+mj-lt"/>
              <a:buAutoNum type="arabicPeriod"/>
            </a:pPr>
            <a:r>
              <a:rPr kumimoji="0" lang="nl-BE" altLang="nl-BE" sz="2000" b="0" i="0" u="none" strike="noStrike" cap="none" normalizeH="0" baseline="0" dirty="0">
                <a:ln>
                  <a:noFill/>
                </a:ln>
                <a:solidFill>
                  <a:srgbClr val="000000"/>
                </a:solidFill>
                <a:effectLst/>
                <a:latin typeface="Brill" panose="020F0602050406030203" pitchFamily="34" charset="0"/>
              </a:rPr>
              <a:t> absence d'un terme général pour les émotions</a:t>
            </a:r>
          </a:p>
          <a:p>
            <a:pPr marL="914400" lvl="1" indent="-457200" eaLnBrk="0" fontAlgn="base" hangingPunct="0">
              <a:spcBef>
                <a:spcPct val="0"/>
              </a:spcBef>
              <a:spcAft>
                <a:spcPct val="0"/>
              </a:spcAft>
              <a:buFont typeface="+mj-lt"/>
              <a:buAutoNum type="arabicPeriod"/>
            </a:pPr>
            <a:r>
              <a:rPr lang="nl-BE" altLang="nl-BE" sz="2000" dirty="0">
                <a:solidFill>
                  <a:srgbClr val="000000"/>
                </a:solidFill>
                <a:latin typeface="Brill" panose="020F0602050406030203" pitchFamily="34" charset="0"/>
              </a:rPr>
              <a:t> absence d'un vocabulaire général de l'expérience émotionnelle</a:t>
            </a:r>
          </a:p>
          <a:p>
            <a:pPr marL="914400" lvl="1" indent="-457200" eaLnBrk="0" fontAlgn="base" hangingPunct="0">
              <a:spcBef>
                <a:spcPct val="0"/>
              </a:spcBef>
              <a:spcAft>
                <a:spcPct val="0"/>
              </a:spcAft>
              <a:buFont typeface="+mj-lt"/>
              <a:buAutoNum type="arabicPeriod"/>
            </a:pPr>
            <a:r>
              <a:rPr kumimoji="0" lang="nl-BE" altLang="nl-BE" sz="2000" b="0" i="0" u="none" strike="noStrike" cap="none" normalizeH="0" baseline="0" dirty="0">
                <a:ln>
                  <a:noFill/>
                </a:ln>
                <a:solidFill>
                  <a:srgbClr val="000000"/>
                </a:solidFill>
                <a:effectLst/>
                <a:latin typeface="Brill" panose="020F0602050406030203" pitchFamily="34" charset="0"/>
              </a:rPr>
              <a:t>conception différente des émotions ; dimension essentiellement corporelle, comportementale et relationnelle</a:t>
            </a:r>
          </a:p>
          <a:p>
            <a:pPr marL="0" marR="0" lvl="0" indent="0" algn="l" defTabSz="914400" rtl="0" eaLnBrk="0" fontAlgn="base" latinLnBrk="0" hangingPunct="0">
              <a:lnSpc>
                <a:spcPct val="100000"/>
              </a:lnSpc>
              <a:spcBef>
                <a:spcPct val="0"/>
              </a:spcBef>
              <a:spcAft>
                <a:spcPct val="0"/>
              </a:spcAft>
              <a:buClrTx/>
              <a:buSzTx/>
              <a:buFontTx/>
              <a:buChar char="•"/>
              <a:tabLst/>
            </a:pPr>
            <a:r>
              <a:rPr lang="nl-BE" altLang="nl-BE" sz="2000" dirty="0">
                <a:solidFill>
                  <a:srgbClr val="000000"/>
                </a:solidFill>
                <a:latin typeface="Brill" panose="020F0602050406030203" pitchFamily="34" charset="0"/>
              </a:rPr>
              <a:t> Les </a:t>
            </a:r>
            <a:r>
              <a:rPr lang="nl-BE" altLang="nl-BE" sz="2000" b="1" dirty="0">
                <a:solidFill>
                  <a:srgbClr val="000000"/>
                </a:solidFill>
                <a:latin typeface="Brill" panose="020F0602050406030203" pitchFamily="34" charset="0"/>
              </a:rPr>
              <a:t>émotions comme constructions culturelles (Mirguet 2016 ; Wagner 2012 ; von Gemünden 2009):</a:t>
            </a:r>
            <a:endParaRPr lang="nl-BE" altLang="nl-BE" sz="2000" dirty="0">
              <a:solidFill>
                <a:srgbClr val="000000"/>
              </a:solidFill>
              <a:latin typeface="Brill" panose="020F0602050406030203" pitchFamily="34" charset="0"/>
            </a:endParaRPr>
          </a:p>
          <a:p>
            <a:pPr lvl="1"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 Leur expression et leur compréhension évoluent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selon les cultures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selon les périodes historiques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selon les groupes sociaux.</a:t>
            </a:r>
          </a:p>
          <a:p>
            <a:pPr lvl="1"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 Différentes sociétés valorisent différentes manières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d'exprimer les émotions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d'interpréter les expériences affectives ;</a:t>
            </a:r>
          </a:p>
          <a:p>
            <a:pPr lvl="2"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de réagir émotionnellement à certaines situations.</a:t>
            </a:r>
          </a:p>
          <a:p>
            <a:pPr lvl="2" eaLnBrk="0" fontAlgn="base" hangingPunct="0">
              <a:spcBef>
                <a:spcPct val="0"/>
              </a:spcBef>
              <a:spcAft>
                <a:spcPct val="0"/>
              </a:spcAft>
              <a:buFontTx/>
              <a:buChar char="•"/>
            </a:pPr>
            <a:endParaRPr kumimoji="0" lang="nl-BE" altLang="nl-BE" sz="2000" b="0" i="0" u="none" strike="noStrike" cap="none" normalizeH="0" baseline="0" dirty="0">
              <a:ln>
                <a:noFill/>
              </a:ln>
              <a:solidFill>
                <a:srgbClr val="000000"/>
              </a:solidFill>
              <a:effectLst/>
              <a:latin typeface="Brill" panose="020F0602050406030203" pitchFamily="34" charset="0"/>
            </a:endParaRPr>
          </a:p>
          <a:p>
            <a:pPr marL="800100" lvl="1" indent="-342900" eaLnBrk="0" fontAlgn="base" hangingPunct="0">
              <a:spcBef>
                <a:spcPct val="0"/>
              </a:spcBef>
              <a:spcAft>
                <a:spcPct val="0"/>
              </a:spcAft>
              <a:buFont typeface="Wingdings" pitchFamily="2" charset="2"/>
              <a:buChar char="Ø"/>
            </a:pPr>
            <a:r>
              <a:rPr kumimoji="0" lang="nl-BE" altLang="nl-BE" sz="2000" b="0" i="0" u="none" strike="noStrike" cap="none" normalizeH="0" baseline="0" dirty="0">
                <a:ln>
                  <a:noFill/>
                </a:ln>
                <a:solidFill>
                  <a:srgbClr val="000000"/>
                </a:solidFill>
                <a:effectLst/>
                <a:latin typeface="Brill" panose="020F0602050406030203" pitchFamily="34" charset="0"/>
              </a:rPr>
              <a:t> Le concept de « </a:t>
            </a:r>
            <a:r>
              <a:rPr kumimoji="0" lang="nl-BE" altLang="nl-BE" sz="2000" b="1" i="0" u="none" strike="noStrike" cap="none" normalizeH="0" baseline="0" dirty="0">
                <a:ln>
                  <a:noFill/>
                </a:ln>
                <a:solidFill>
                  <a:srgbClr val="000000"/>
                </a:solidFill>
                <a:effectLst/>
                <a:latin typeface="Brill" panose="020F0602050406030203" pitchFamily="34" charset="0"/>
              </a:rPr>
              <a:t>communautés émotionnelles </a:t>
            </a:r>
            <a:r>
              <a:rPr kumimoji="0" lang="nl-BE" altLang="nl-BE" sz="2000" b="0" i="0" u="none" strike="noStrike" cap="none" normalizeH="0" baseline="0" dirty="0">
                <a:ln>
                  <a:noFill/>
                </a:ln>
                <a:solidFill>
                  <a:srgbClr val="000000"/>
                </a:solidFill>
                <a:effectLst/>
                <a:latin typeface="Brill" panose="020F0602050406030203"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lang="nl-BE" altLang="nl-BE" sz="2000" dirty="0">
              <a:solidFill>
                <a:srgbClr val="000000"/>
              </a:solidFill>
              <a:latin typeface="Brill" panose="020F060205040603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nl-BE" altLang="nl-BE" sz="2000" b="0" i="0" u="none" strike="noStrike" cap="none" normalizeH="0" baseline="0" dirty="0">
              <a:ln>
                <a:noFill/>
              </a:ln>
              <a:solidFill>
                <a:srgbClr val="000000"/>
              </a:solidFill>
              <a:effectLst/>
              <a:latin typeface="Brill" panose="020F0602050406030203" pitchFamily="34" charset="0"/>
            </a:endParaRPr>
          </a:p>
        </p:txBody>
      </p:sp>
      <p:sp>
        <p:nvSpPr>
          <p:cNvPr id="9" name="Tijdelijke aanduiding voor tekst 8">
            <a:extLst>
              <a:ext uri="{FF2B5EF4-FFF2-40B4-BE49-F238E27FC236}">
                <a16:creationId xmlns:a16="http://schemas.microsoft.com/office/drawing/2014/main" id="{4B29C68A-AD2E-6072-0D9D-6667CEE5C515}"/>
              </a:ext>
            </a:extLst>
          </p:cNvPr>
          <p:cNvSpPr>
            <a:spLocks noGrp="1"/>
          </p:cNvSpPr>
          <p:nvPr>
            <p:ph type="body" sz="quarter" idx="13"/>
          </p:nvPr>
        </p:nvSpPr>
        <p:spPr/>
        <p:txBody>
          <a:bodyPr/>
          <a:lstStyle/>
          <a:p>
            <a:r>
              <a:rPr lang="nl-BE" dirty="0"/>
              <a:t>Introduction</a:t>
            </a:r>
          </a:p>
        </p:txBody>
      </p:sp>
      <p:sp>
        <p:nvSpPr>
          <p:cNvPr id="7" name="Tijdelijke aanduiding voor tekst 6">
            <a:extLst>
              <a:ext uri="{FF2B5EF4-FFF2-40B4-BE49-F238E27FC236}">
                <a16:creationId xmlns:a16="http://schemas.microsoft.com/office/drawing/2014/main" id="{6ECB3938-A9F6-9E86-CF36-B8AC510308ED}"/>
              </a:ext>
            </a:extLst>
          </p:cNvPr>
          <p:cNvSpPr>
            <a:spLocks noGrp="1"/>
          </p:cNvSpPr>
          <p:nvPr>
            <p:ph type="body" sz="quarter" idx="10"/>
          </p:nvPr>
        </p:nvSpPr>
        <p:spPr/>
        <p:txBody>
          <a:bodyPr/>
          <a:lstStyle/>
          <a:p>
            <a:endParaRPr lang="nl-BE"/>
          </a:p>
        </p:txBody>
      </p:sp>
      <p:sp>
        <p:nvSpPr>
          <p:cNvPr id="8" name="Tijdelijke aanduiding voor tekst 7">
            <a:extLst>
              <a:ext uri="{FF2B5EF4-FFF2-40B4-BE49-F238E27FC236}">
                <a16:creationId xmlns:a16="http://schemas.microsoft.com/office/drawing/2014/main" id="{EE08CCB1-4C32-3396-1211-346560AC6DE0}"/>
              </a:ext>
            </a:extLst>
          </p:cNvPr>
          <p:cNvSpPr>
            <a:spLocks noGrp="1"/>
          </p:cNvSpPr>
          <p:nvPr>
            <p:ph type="body" sz="quarter" idx="11"/>
          </p:nvPr>
        </p:nvSpPr>
        <p:spPr/>
        <p:txBody>
          <a:bodyPr/>
          <a:lstStyle/>
          <a:p>
            <a:endParaRPr lang="nl-BE"/>
          </a:p>
        </p:txBody>
      </p:sp>
      <p:pic>
        <p:nvPicPr>
          <p:cNvPr id="2054" name="Picture 6" descr="Masques des Adelphes">
            <a:extLst>
              <a:ext uri="{FF2B5EF4-FFF2-40B4-BE49-F238E27FC236}">
                <a16:creationId xmlns:a16="http://schemas.microsoft.com/office/drawing/2014/main" id="{0BB8DB2E-0303-E0EE-A0BA-AB94C46194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3895" y="3946004"/>
            <a:ext cx="5823991" cy="2911996"/>
          </a:xfrm>
          <a:prstGeom prst="rect">
            <a:avLst/>
          </a:prstGeom>
          <a:noFill/>
          <a:extLst>
            <a:ext uri="{909E8E84-426E-40DD-AFC4-6F175D3DCCD1}">
              <a14:hiddenFill xmlns:a14="http://schemas.microsoft.com/office/drawing/2010/main">
                <a:solidFill>
                  <a:srgbClr val="FFFFFF"/>
                </a:solidFill>
              </a14:hiddenFill>
            </a:ext>
          </a:extLst>
        </p:spPr>
      </p:pic>
      <p:sp>
        <p:nvSpPr>
          <p:cNvPr id="11" name="Tekstvak 10">
            <a:extLst>
              <a:ext uri="{FF2B5EF4-FFF2-40B4-BE49-F238E27FC236}">
                <a16:creationId xmlns:a16="http://schemas.microsoft.com/office/drawing/2014/main" id="{40CD0B19-785D-79E9-AB72-2DD1942F4D93}"/>
              </a:ext>
            </a:extLst>
          </p:cNvPr>
          <p:cNvSpPr txBox="1"/>
          <p:nvPr/>
        </p:nvSpPr>
        <p:spPr>
          <a:xfrm>
            <a:off x="8308898" y="6613628"/>
            <a:ext cx="6162804" cy="307777"/>
          </a:xfrm>
          <a:prstGeom prst="rect">
            <a:avLst/>
          </a:prstGeom>
          <a:noFill/>
        </p:spPr>
        <p:txBody>
          <a:bodyPr wrap="square">
            <a:spAutoFit/>
          </a:bodyPr>
          <a:lstStyle/>
          <a:p>
            <a:r>
              <a:rPr lang="nl-BE" sz="1400" b="0" i="0" u="none" strike="noStrike" dirty="0">
                <a:solidFill>
                  <a:srgbClr val="626262"/>
                </a:solidFill>
                <a:effectLst/>
                <a:latin typeface="Open Sauce Two"/>
              </a:rPr>
              <a:t>BnF, département des Manuscrits, Latin 7899, fol. 96r</a:t>
            </a:r>
            <a:endParaRPr lang="nl-BE" sz="1400" dirty="0"/>
          </a:p>
        </p:txBody>
      </p:sp>
    </p:spTree>
    <p:extLst>
      <p:ext uri="{BB962C8B-B14F-4D97-AF65-F5344CB8AC3E}">
        <p14:creationId xmlns:p14="http://schemas.microsoft.com/office/powerpoint/2010/main" val="298287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6A5816A5-91A3-20E3-815B-36A783AFA983}"/>
              </a:ext>
            </a:extLst>
          </p:cNvPr>
          <p:cNvSpPr>
            <a:spLocks noGrp="1"/>
          </p:cNvSpPr>
          <p:nvPr>
            <p:ph type="body" sz="quarter" idx="13"/>
          </p:nvPr>
        </p:nvSpPr>
        <p:spPr/>
        <p:txBody>
          <a:bodyPr/>
          <a:lstStyle/>
          <a:p>
            <a:r>
              <a:rPr lang="nl-BE" dirty="0"/>
              <a:t>Introduction</a:t>
            </a:r>
          </a:p>
        </p:txBody>
      </p:sp>
      <p:sp>
        <p:nvSpPr>
          <p:cNvPr id="3" name="Tijdelijke aanduiding voor tekst 2">
            <a:extLst>
              <a:ext uri="{FF2B5EF4-FFF2-40B4-BE49-F238E27FC236}">
                <a16:creationId xmlns:a16="http://schemas.microsoft.com/office/drawing/2014/main" id="{3C9E3F2E-79BF-7E9E-DE28-01CD24C69D70}"/>
              </a:ext>
            </a:extLst>
          </p:cNvPr>
          <p:cNvSpPr>
            <a:spLocks noGrp="1"/>
          </p:cNvSpPr>
          <p:nvPr>
            <p:ph type="body" sz="quarter" idx="10"/>
          </p:nvPr>
        </p:nvSpPr>
        <p:spPr>
          <a:xfrm>
            <a:off x="606865" y="6078084"/>
            <a:ext cx="10388574" cy="431800"/>
          </a:xfrm>
        </p:spPr>
        <p:txBody>
          <a:bodyPr/>
          <a:lstStyle/>
          <a:p>
            <a:pPr algn="l"/>
            <a:r>
              <a:rPr lang="nl-BE" sz="1100" dirty="0"/>
              <a:t>B. H., ROSENWEIN, </a:t>
            </a:r>
            <a:r>
              <a:rPr lang="nl-BE" sz="1100" i="1" dirty="0"/>
              <a:t>Emotional Communities in the Early Middle Ages</a:t>
            </a:r>
            <a:r>
              <a:rPr lang="nl-BE" sz="1100" dirty="0"/>
              <a:t>, Ithaca, Cornell University Press, 2007, p. 2. </a:t>
            </a:r>
          </a:p>
          <a:p>
            <a:pPr marL="0" indent="0" algn="l" defTabSz="914400" rtl="0" eaLnBrk="1" latinLnBrk="0" hangingPunct="1">
              <a:lnSpc>
                <a:spcPct val="90000"/>
              </a:lnSpc>
              <a:spcBef>
                <a:spcPts val="1000"/>
              </a:spcBef>
              <a:buFont typeface="Arial"/>
              <a:buNone/>
            </a:pPr>
            <a:endParaRPr lang="nl-BE" sz="1100" dirty="0"/>
          </a:p>
        </p:txBody>
      </p:sp>
      <p:sp>
        <p:nvSpPr>
          <p:cNvPr id="5" name="Rectangle 1">
            <a:extLst>
              <a:ext uri="{FF2B5EF4-FFF2-40B4-BE49-F238E27FC236}">
                <a16:creationId xmlns:a16="http://schemas.microsoft.com/office/drawing/2014/main" id="{6097EE9B-0B22-08AF-6C73-58F2A025FF82}"/>
              </a:ext>
            </a:extLst>
          </p:cNvPr>
          <p:cNvSpPr>
            <a:spLocks noChangeArrowheads="1"/>
          </p:cNvSpPr>
          <p:nvPr/>
        </p:nvSpPr>
        <p:spPr bwMode="auto">
          <a:xfrm>
            <a:off x="694547" y="1397481"/>
            <a:ext cx="9100806"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2000" b="1" i="0" u="none" strike="noStrike" cap="none" normalizeH="0" baseline="0" dirty="0">
                <a:ln>
                  <a:noFill/>
                </a:ln>
                <a:solidFill>
                  <a:srgbClr val="000000"/>
                </a:solidFill>
                <a:effectLst/>
                <a:latin typeface="Brill" panose="020F0602050406030203" pitchFamily="34" charset="0"/>
              </a:rPr>
              <a:t>3. Le concept de « communautés émotionnelles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2000" b="1" i="0" u="none" strike="noStrike" cap="none" normalizeH="0" baseline="0" dirty="0">
              <a:ln>
                <a:noFill/>
              </a:ln>
              <a:solidFill>
                <a:srgbClr val="000000"/>
              </a:solidFill>
              <a:effectLst/>
              <a:latin typeface="Brill" panose="020F060205040603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1" i="0" u="none" strike="noStrike" cap="none" normalizeH="0" baseline="0" dirty="0">
                <a:ln>
                  <a:noFill/>
                </a:ln>
                <a:solidFill>
                  <a:srgbClr val="000000"/>
                </a:solidFill>
                <a:effectLst/>
                <a:latin typeface="Brill" panose="020F0602050406030203" pitchFamily="34" charset="0"/>
              </a:rPr>
              <a:t> Barbara Rosenwein</a:t>
            </a:r>
            <a:r>
              <a:rPr kumimoji="0" lang="nl-BE" altLang="nl-BE" sz="2000" b="0" i="0" u="none" strike="noStrike" cap="none" normalizeH="0" baseline="0" dirty="0">
                <a:ln>
                  <a:noFill/>
                </a:ln>
                <a:solidFill>
                  <a:srgbClr val="000000"/>
                </a:solidFill>
                <a:effectLst/>
                <a:latin typeface="Brill" panose="020F0602050406030203" pitchFamily="34" charset="0"/>
              </a:rPr>
              <a:t> : </a:t>
            </a:r>
            <a:r>
              <a:rPr kumimoji="0" lang="nl-BE" altLang="nl-BE" sz="2000" b="0" i="1" u="none" strike="noStrike" cap="none" normalizeH="0" baseline="0" dirty="0">
                <a:ln>
                  <a:noFill/>
                </a:ln>
                <a:solidFill>
                  <a:srgbClr val="000000"/>
                </a:solidFill>
                <a:effectLst/>
                <a:latin typeface="Brill" panose="020F0602050406030203" pitchFamily="34" charset="0"/>
              </a:rPr>
              <a:t>emotional community = </a:t>
            </a:r>
            <a:r>
              <a:rPr kumimoji="0" lang="nl-BE" altLang="nl-BE" sz="2000" b="0" i="0" u="none" strike="noStrike" cap="none" normalizeH="0" baseline="0" dirty="0">
                <a:ln>
                  <a:noFill/>
                </a:ln>
                <a:solidFill>
                  <a:srgbClr val="000000"/>
                </a:solidFill>
                <a:effectLst/>
                <a:latin typeface="Brill" panose="020F0602050406030203" pitchFamily="34" charset="0"/>
              </a:rPr>
              <a:t>un groupe qui partage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des normes communes concernant l'expression des émotions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des valeurs communes attribuées à certaines émotions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des attentes similaires concernant les comportements émotionnels.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 Ces communautés déterminent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quelles émotions sont valorisées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quelles émotions sont réprimées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comment elles doivent être exprimées.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 Plusieurs communautés émotionnelles peuvent coexister simultanément.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 Ces communautés évoluent également au cours du temps.</a:t>
            </a:r>
          </a:p>
          <a:p>
            <a:pPr marL="0" marR="0" lvl="0" indent="0" algn="l" defTabSz="914400" rtl="0" eaLnBrk="0" fontAlgn="base" latinLnBrk="0" hangingPunct="0">
              <a:lnSpc>
                <a:spcPct val="100000"/>
              </a:lnSpc>
              <a:spcBef>
                <a:spcPct val="0"/>
              </a:spcBef>
              <a:spcAft>
                <a:spcPct val="0"/>
              </a:spcAft>
              <a:buClrTx/>
              <a:buSzTx/>
              <a:buFontTx/>
              <a:buChar char="•"/>
              <a:tabLst/>
            </a:pPr>
            <a:endParaRPr lang="nl-BE" altLang="nl-BE" sz="2000" dirty="0">
              <a:solidFill>
                <a:srgbClr val="000000"/>
              </a:solidFill>
              <a:latin typeface="Brill" panose="020F0602050406030203"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nl-BE" altLang="nl-BE" sz="2000" b="0" i="0" u="none" strike="noStrike" cap="none" normalizeH="0" baseline="0" dirty="0">
                <a:ln>
                  <a:noFill/>
                </a:ln>
                <a:solidFill>
                  <a:srgbClr val="000000"/>
                </a:solidFill>
                <a:effectLst/>
                <a:latin typeface="Brill" panose="020F0602050406030203" pitchFamily="34" charset="0"/>
              </a:rPr>
              <a:t>Cela s’applique aussi à l’Ancien Testament et ses communautés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2000" b="0" i="0" u="none" strike="noStrike" cap="none" normalizeH="0" baseline="0" dirty="0">
              <a:ln>
                <a:noFill/>
              </a:ln>
              <a:solidFill>
                <a:schemeClr val="tx1"/>
              </a:solidFill>
              <a:effectLst/>
              <a:latin typeface="Brill" panose="020F0602050406030203" pitchFamily="34" charset="0"/>
            </a:endParaRPr>
          </a:p>
        </p:txBody>
      </p:sp>
      <p:sp>
        <p:nvSpPr>
          <p:cNvPr id="6" name="Rectangle 2">
            <a:extLst>
              <a:ext uri="{FF2B5EF4-FFF2-40B4-BE49-F238E27FC236}">
                <a16:creationId xmlns:a16="http://schemas.microsoft.com/office/drawing/2014/main" id="{8EB94A16-F462-B7FD-9FE0-F7B00BB34049}"/>
              </a:ext>
            </a:extLst>
          </p:cNvPr>
          <p:cNvSpPr>
            <a:spLocks noChangeArrowheads="1"/>
          </p:cNvSpPr>
          <p:nvPr/>
        </p:nvSpPr>
        <p:spPr bwMode="auto">
          <a:xfrm>
            <a:off x="9836370" y="6144284"/>
            <a:ext cx="24273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nl-BE" sz="1200" b="0" i="0" u="none" strike="noStrike" cap="none" normalizeH="0" baseline="0" dirty="0">
                <a:ln>
                  <a:noFill/>
                </a:ln>
                <a:solidFill>
                  <a:srgbClr val="000000"/>
                </a:solidFill>
                <a:effectLst/>
                <a:latin typeface="-webkit-standard"/>
              </a:rPr>
              <a:t>Marc Chagall, </a:t>
            </a:r>
            <a:r>
              <a:rPr kumimoji="0" lang="nl-BE" altLang="nl-BE" sz="1200" b="0" i="1" u="none" strike="noStrike" cap="none" normalizeH="0" baseline="0" dirty="0">
                <a:ln>
                  <a:noFill/>
                </a:ln>
                <a:solidFill>
                  <a:srgbClr val="000000"/>
                </a:solidFill>
                <a:effectLst/>
              </a:rPr>
              <a:t>Jacob pleurant Joseph</a:t>
            </a:r>
            <a:endParaRPr kumimoji="0" lang="nl-BE" altLang="nl-BE" sz="1200" b="0" i="0" u="none" strike="noStrike" cap="none" normalizeH="0" baseline="0" dirty="0">
              <a:ln>
                <a:noFill/>
              </a:ln>
              <a:solidFill>
                <a:schemeClr val="tx1"/>
              </a:solidFill>
              <a:effectLst/>
              <a:latin typeface="Arial" panose="020B0604020202020204" pitchFamily="34" charset="0"/>
            </a:endParaRPr>
          </a:p>
        </p:txBody>
      </p:sp>
      <p:pic>
        <p:nvPicPr>
          <p:cNvPr id="3076" name="Picture 4" descr="AAP2838">
            <a:extLst>
              <a:ext uri="{FF2B5EF4-FFF2-40B4-BE49-F238E27FC236}">
                <a16:creationId xmlns:a16="http://schemas.microsoft.com/office/drawing/2014/main" id="{F17F9B0B-F9C6-1028-6F82-362C3813AB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6818" y="1435302"/>
            <a:ext cx="3836948" cy="4708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64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3238B8AF-7A63-5253-8875-46373C0ABA61}"/>
              </a:ext>
            </a:extLst>
          </p:cNvPr>
          <p:cNvSpPr>
            <a:spLocks noGrp="1"/>
          </p:cNvSpPr>
          <p:nvPr>
            <p:ph type="body" sz="quarter" idx="13"/>
          </p:nvPr>
        </p:nvSpPr>
        <p:spPr/>
        <p:txBody>
          <a:bodyPr/>
          <a:lstStyle/>
          <a:p>
            <a:r>
              <a:rPr lang="nl-BE" dirty="0"/>
              <a:t>Introduction</a:t>
            </a:r>
          </a:p>
        </p:txBody>
      </p:sp>
      <p:sp>
        <p:nvSpPr>
          <p:cNvPr id="5" name="Rectangle 1">
            <a:extLst>
              <a:ext uri="{FF2B5EF4-FFF2-40B4-BE49-F238E27FC236}">
                <a16:creationId xmlns:a16="http://schemas.microsoft.com/office/drawing/2014/main" id="{37D109D1-2271-14BE-EBE0-8521EF307DFC}"/>
              </a:ext>
            </a:extLst>
          </p:cNvPr>
          <p:cNvSpPr>
            <a:spLocks noChangeArrowheads="1"/>
          </p:cNvSpPr>
          <p:nvPr/>
        </p:nvSpPr>
        <p:spPr bwMode="auto">
          <a:xfrm>
            <a:off x="276969" y="1293189"/>
            <a:ext cx="1196513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Tx/>
              <a:buAutoNum type="arabicPeriod" startAt="4"/>
              <a:tabLst/>
            </a:pPr>
            <a:r>
              <a:rPr kumimoji="0" lang="nl-BE" altLang="nl-BE" sz="2000" b="1" i="0" u="none" strike="noStrike" cap="none" normalizeH="0" baseline="0" dirty="0">
                <a:ln>
                  <a:noFill/>
                </a:ln>
                <a:solidFill>
                  <a:srgbClr val="000000"/>
                </a:solidFill>
                <a:effectLst/>
                <a:latin typeface="Brill" panose="020F0602050406030203" pitchFamily="34" charset="0"/>
              </a:rPr>
              <a:t>Application du concept à la Bible et à sa transmission</a:t>
            </a:r>
          </a:p>
          <a:p>
            <a:pPr marL="457200" marR="0" lvl="0" indent="-457200" algn="l" defTabSz="914400" rtl="0" eaLnBrk="0" fontAlgn="base" latinLnBrk="0" hangingPunct="0">
              <a:lnSpc>
                <a:spcPct val="100000"/>
              </a:lnSpc>
              <a:spcBef>
                <a:spcPct val="0"/>
              </a:spcBef>
              <a:spcAft>
                <a:spcPct val="0"/>
              </a:spcAft>
              <a:buClrTx/>
              <a:buSzTx/>
              <a:buFontTx/>
              <a:buAutoNum type="arabicPeriod" startAt="4"/>
              <a:tabLst/>
            </a:pPr>
            <a:endParaRPr kumimoji="0" lang="nl-BE" altLang="nl-BE" sz="2000" b="1" i="0" u="none" strike="noStrike" cap="none" normalizeH="0" baseline="0" dirty="0">
              <a:ln>
                <a:noFill/>
              </a:ln>
              <a:solidFill>
                <a:srgbClr val="000000"/>
              </a:solidFill>
              <a:effectLst/>
              <a:latin typeface="Brill" panose="020F060205040603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Le concept de communauté émotionnelle peut être appliqué à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la rédaction des textes bibliques ; leur transmission manuscrite ; leur traduction.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Les </a:t>
            </a:r>
            <a:r>
              <a:rPr kumimoji="0" lang="nl-BE" altLang="nl-BE" sz="2000" b="1" i="0" u="none" strike="noStrike" cap="none" normalizeH="0" baseline="0" dirty="0">
                <a:ln>
                  <a:noFill/>
                </a:ln>
                <a:solidFill>
                  <a:srgbClr val="000000"/>
                </a:solidFill>
                <a:effectLst/>
                <a:latin typeface="Brill" panose="020F0602050406030203" pitchFamily="34" charset="0"/>
              </a:rPr>
              <a:t>auteurs bibliques appartenaient à des communautés émotionnelles </a:t>
            </a:r>
            <a:r>
              <a:rPr kumimoji="0" lang="nl-BE" altLang="nl-BE" sz="2000" b="0" i="0" u="none" strike="noStrike" cap="none" normalizeH="0" baseline="0" dirty="0">
                <a:ln>
                  <a:noFill/>
                </a:ln>
                <a:solidFill>
                  <a:srgbClr val="000000"/>
                </a:solidFill>
                <a:effectLst/>
                <a:latin typeface="Brill" panose="020F0602050406030203" pitchFamily="34" charset="0"/>
              </a:rPr>
              <a:t>spécifiques qui </a:t>
            </a:r>
            <a:r>
              <a:rPr kumimoji="0" lang="nl-BE" altLang="nl-BE" sz="2000" b="1" i="0" u="none" strike="noStrike" cap="none" normalizeH="0" baseline="0" dirty="0">
                <a:ln>
                  <a:noFill/>
                </a:ln>
                <a:solidFill>
                  <a:srgbClr val="000000"/>
                </a:solidFill>
                <a:effectLst/>
                <a:latin typeface="Brill" panose="020F0602050406030203" pitchFamily="34" charset="0"/>
              </a:rPr>
              <a:t>influençaient</a:t>
            </a:r>
            <a:r>
              <a:rPr kumimoji="0" lang="nl-BE" altLang="nl-BE" sz="2000" b="0" i="0" u="none" strike="noStrike" cap="none" normalizeH="0" baseline="0" dirty="0">
                <a:ln>
                  <a:noFill/>
                </a:ln>
                <a:solidFill>
                  <a:srgbClr val="000000"/>
                </a:solidFill>
                <a:effectLst/>
                <a:latin typeface="Brill" panose="020F0602050406030203" pitchFamily="34" charset="0"/>
              </a:rPr>
              <a:t>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nl-BE" altLang="nl-BE" sz="2000" b="0" i="0" u="none" strike="noStrike" cap="none" normalizeH="0" baseline="0" dirty="0">
                <a:ln>
                  <a:noFill/>
                </a:ln>
                <a:solidFill>
                  <a:srgbClr val="000000"/>
                </a:solidFill>
                <a:effectLst/>
                <a:latin typeface="Brill" panose="020F0602050406030203" pitchFamily="34" charset="0"/>
              </a:rPr>
              <a:t>leur manière de ressentir ; leur manière d'exprimer les émotions ; leur représentation de Dieu et des êtres humains.</a:t>
            </a:r>
          </a:p>
          <a:p>
            <a:pPr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 Les </a:t>
            </a:r>
            <a:r>
              <a:rPr kumimoji="0" lang="nl-BE" altLang="nl-BE" sz="2000" b="1" i="0" u="none" strike="noStrike" cap="none" normalizeH="0" baseline="0" dirty="0">
                <a:ln>
                  <a:noFill/>
                </a:ln>
                <a:solidFill>
                  <a:srgbClr val="000000"/>
                </a:solidFill>
                <a:effectLst/>
                <a:latin typeface="Brill" panose="020F0602050406030203" pitchFamily="34" charset="0"/>
              </a:rPr>
              <a:t>traducteurs de la Septante comme communauté émotionnelle: traduction = pratique affective (Mirguet 2017)</a:t>
            </a:r>
          </a:p>
          <a:p>
            <a:pPr lvl="1" eaLnBrk="0" fontAlgn="base" hangingPunct="0">
              <a:spcBef>
                <a:spcPct val="0"/>
              </a:spcBef>
              <a:spcAft>
                <a:spcPct val="0"/>
              </a:spcAft>
              <a:buFontTx/>
              <a:buChar char="•"/>
            </a:pPr>
            <a:r>
              <a:rPr kumimoji="0" lang="nl-BE" altLang="nl-BE" sz="2000" b="0" i="0" u="none" strike="noStrike" cap="none" normalizeH="0" baseline="0" dirty="0">
                <a:ln>
                  <a:noFill/>
                </a:ln>
                <a:solidFill>
                  <a:srgbClr val="000000"/>
                </a:solidFill>
                <a:effectLst/>
                <a:latin typeface="Brill" panose="020F0602050406030203" pitchFamily="34" charset="0"/>
              </a:rPr>
              <a:t> plusieurs défis :</a:t>
            </a:r>
          </a:p>
          <a:p>
            <a:pPr eaLnBrk="0" fontAlgn="base" hangingPunct="0">
              <a:spcBef>
                <a:spcPct val="0"/>
              </a:spcBef>
              <a:spcAft>
                <a:spcPct val="0"/>
              </a:spcAft>
            </a:pPr>
            <a:r>
              <a:rPr kumimoji="0" lang="nl-BE" altLang="nl-BE" sz="2000" b="0" i="0" u="none" strike="noStrike" cap="none" normalizeH="0" baseline="0" dirty="0">
                <a:ln>
                  <a:noFill/>
                </a:ln>
                <a:solidFill>
                  <a:srgbClr val="000000"/>
                </a:solidFill>
                <a:effectLst/>
                <a:latin typeface="Brill" panose="020F0602050406030203" pitchFamily="34" charset="0"/>
              </a:rPr>
              <a:t>	a) L'implication émotionnelle des traducteurs</a:t>
            </a:r>
          </a:p>
          <a:p>
            <a:pPr eaLnBrk="0" fontAlgn="base" hangingPunct="0">
              <a:spcBef>
                <a:spcPct val="0"/>
              </a:spcBef>
              <a:spcAft>
                <a:spcPct val="0"/>
              </a:spcAft>
            </a:pPr>
            <a:r>
              <a:rPr kumimoji="0" lang="nl-BE" altLang="nl-BE" sz="2000" b="0" i="0" u="none" strike="noStrike" cap="none" normalizeH="0" baseline="0" dirty="0">
                <a:ln>
                  <a:noFill/>
                </a:ln>
                <a:solidFill>
                  <a:srgbClr val="000000"/>
                </a:solidFill>
                <a:effectLst/>
                <a:latin typeface="Brill" panose="020F0602050406030203" pitchFamily="34" charset="0"/>
              </a:rPr>
              <a:t>	b) La transmission du langage émotionnel hébreu en grec</a:t>
            </a:r>
          </a:p>
          <a:p>
            <a:pPr eaLnBrk="0" fontAlgn="base" hangingPunct="0">
              <a:spcBef>
                <a:spcPct val="0"/>
              </a:spcBef>
              <a:spcAft>
                <a:spcPct val="0"/>
              </a:spcAft>
            </a:pPr>
            <a:r>
              <a:rPr kumimoji="0" lang="nl-BE" altLang="nl-BE" sz="2000" b="0" i="0" u="none" strike="noStrike" cap="none" normalizeH="0" baseline="0" dirty="0">
                <a:ln>
                  <a:noFill/>
                </a:ln>
                <a:solidFill>
                  <a:srgbClr val="000000"/>
                </a:solidFill>
                <a:effectLst/>
                <a:latin typeface="Brill" panose="020F0602050406030203" pitchFamily="34" charset="0"/>
              </a:rPr>
              <a:t>	c) Les problèmes textuels liés à la transmission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BE" altLang="nl-BE" sz="2000" b="0" i="0" u="none" strike="noStrike" cap="none" normalizeH="0" baseline="0" dirty="0">
              <a:ln>
                <a:noFill/>
              </a:ln>
              <a:solidFill>
                <a:schemeClr val="tx1"/>
              </a:solidFill>
              <a:effectLst/>
              <a:latin typeface="Brill" panose="020F0602050406030203" pitchFamily="34" charset="0"/>
            </a:endParaRPr>
          </a:p>
        </p:txBody>
      </p:sp>
      <p:sp>
        <p:nvSpPr>
          <p:cNvPr id="6" name="Tekstvak 5">
            <a:extLst>
              <a:ext uri="{FF2B5EF4-FFF2-40B4-BE49-F238E27FC236}">
                <a16:creationId xmlns:a16="http://schemas.microsoft.com/office/drawing/2014/main" id="{359332B7-D6FA-7822-414E-808D5A3A8EED}"/>
              </a:ext>
            </a:extLst>
          </p:cNvPr>
          <p:cNvSpPr txBox="1"/>
          <p:nvPr/>
        </p:nvSpPr>
        <p:spPr>
          <a:xfrm>
            <a:off x="0" y="4683163"/>
            <a:ext cx="12192000" cy="2185214"/>
          </a:xfrm>
          <a:prstGeom prst="rect">
            <a:avLst/>
          </a:prstGeom>
          <a:solidFill>
            <a:schemeClr val="bg1"/>
          </a:solidFill>
          <a:ln>
            <a:solidFill>
              <a:srgbClr val="5DB3E6"/>
            </a:solidFill>
          </a:ln>
        </p:spPr>
        <p:txBody>
          <a:bodyPr wrap="square" rtlCol="0">
            <a:spAutoFit/>
          </a:bodyPr>
          <a:lstStyle/>
          <a:p>
            <a:pPr algn="just"/>
            <a:r>
              <a:rPr lang="nl-BE" sz="1700" dirty="0">
                <a:latin typeface="Arial" panose="020B0604020202020204" pitchFamily="34" charset="0"/>
                <a:cs typeface="Arial" panose="020B0604020202020204" pitchFamily="34" charset="0"/>
              </a:rPr>
              <a:t>Au cours de sa transmission, le texte biblique est passé entre les mains de </a:t>
            </a:r>
            <a:r>
              <a:rPr lang="nl-BE" sz="1700" dirty="0">
                <a:highlight>
                  <a:srgbClr val="FFFF00"/>
                </a:highlight>
                <a:latin typeface="Arial" panose="020B0604020202020204" pitchFamily="34" charset="0"/>
                <a:cs typeface="Arial" panose="020B0604020202020204" pitchFamily="34" charset="0"/>
              </a:rPr>
              <a:t>diverses communautés émotionnelles</a:t>
            </a:r>
            <a:r>
              <a:rPr lang="nl-BE" sz="1700" dirty="0">
                <a:latin typeface="Arial" panose="020B0604020202020204" pitchFamily="34" charset="0"/>
                <a:cs typeface="Arial" panose="020B0604020202020204" pitchFamily="34" charset="0"/>
              </a:rPr>
              <a:t>. Les auteurs de l’Antiquité vivaient au sein de </a:t>
            </a:r>
            <a:r>
              <a:rPr lang="nl-BE" sz="1700" dirty="0">
                <a:highlight>
                  <a:srgbClr val="FFFF00"/>
                </a:highlight>
                <a:latin typeface="Arial" panose="020B0604020202020204" pitchFamily="34" charset="0"/>
                <a:cs typeface="Arial" panose="020B0604020202020204" pitchFamily="34" charset="0"/>
              </a:rPr>
              <a:t>ces communautés qui influençaient </a:t>
            </a:r>
            <a:r>
              <a:rPr lang="nl-BE" sz="1700" dirty="0">
                <a:latin typeface="Arial" panose="020B0604020202020204" pitchFamily="34" charset="0"/>
                <a:cs typeface="Arial" panose="020B0604020202020204" pitchFamily="34" charset="0"/>
              </a:rPr>
              <a:t>la manière dont ils ressentaient et exprimaient des émotions telles que la joie, la tristesse, l’enthousiasme, la peur, la colère et la honte. Il est probable que, lors des processus de copie ou de traduction, les scribes et les traducteurs aient parfois été émotionnellement impliqués. De plus, ils ont peut-être eu du mal à comprendre les éléments émotionnels de leur texte source et ont peut-être </a:t>
            </a:r>
            <a:r>
              <a:rPr lang="nl-BE" sz="1700" dirty="0">
                <a:highlight>
                  <a:srgbClr val="FFFF00"/>
                </a:highlight>
                <a:latin typeface="Arial" panose="020B0604020202020204" pitchFamily="34" charset="0"/>
                <a:cs typeface="Arial" panose="020B0604020202020204" pitchFamily="34" charset="0"/>
              </a:rPr>
              <a:t>peiné à en transmettre la signification émotionnelle dans leur propre contexte culturel</a:t>
            </a:r>
            <a:r>
              <a:rPr lang="nl-BE" sz="1700" dirty="0">
                <a:latin typeface="Arial" panose="020B0604020202020204" pitchFamily="34" charset="0"/>
                <a:cs typeface="Arial" panose="020B0604020202020204" pitchFamily="34" charset="0"/>
              </a:rPr>
              <a:t>. Par ailleurs, les </a:t>
            </a:r>
            <a:r>
              <a:rPr lang="nl-BE" sz="1700" dirty="0">
                <a:highlight>
                  <a:srgbClr val="FFFF00"/>
                </a:highlight>
                <a:latin typeface="Arial" panose="020B0604020202020204" pitchFamily="34" charset="0"/>
                <a:cs typeface="Arial" panose="020B0604020202020204" pitchFamily="34" charset="0"/>
              </a:rPr>
              <a:t>intentions émotionnelles </a:t>
            </a:r>
            <a:r>
              <a:rPr lang="nl-BE" sz="1700" dirty="0">
                <a:latin typeface="Arial" panose="020B0604020202020204" pitchFamily="34" charset="0"/>
                <a:cs typeface="Arial" panose="020B0604020202020204" pitchFamily="34" charset="0"/>
              </a:rPr>
              <a:t>du texte ont peut-être changé au cours de sa transmission et </a:t>
            </a:r>
            <a:r>
              <a:rPr lang="nl-BE" sz="1700" dirty="0">
                <a:highlight>
                  <a:srgbClr val="FFFF00"/>
                </a:highlight>
                <a:latin typeface="Arial" panose="020B0604020202020204" pitchFamily="34" charset="0"/>
                <a:cs typeface="Arial" panose="020B0604020202020204" pitchFamily="34" charset="0"/>
              </a:rPr>
              <a:t>provoqué des altérations </a:t>
            </a:r>
            <a:r>
              <a:rPr lang="nl-BE" sz="1700" dirty="0">
                <a:latin typeface="Arial" panose="020B0604020202020204" pitchFamily="34" charset="0"/>
                <a:cs typeface="Arial" panose="020B0604020202020204" pitchFamily="34" charset="0"/>
              </a:rPr>
              <a:t>que l'on peut détecter dans les résultats de la critique textuelle. </a:t>
            </a:r>
            <a:r>
              <a:rPr lang="nl-BE" sz="1400" dirty="0">
                <a:solidFill>
                  <a:srgbClr val="0070C0"/>
                </a:solidFill>
                <a:latin typeface="Arial" panose="020B0604020202020204" pitchFamily="34" charset="0"/>
                <a:cs typeface="Arial" panose="020B0604020202020204" pitchFamily="34" charset="0"/>
              </a:rPr>
              <a:t>A. JANSSEN-WNOROWSKA, “‘Remember!’: Emotivity in the Textual Witnesses of Lamentations 1”, VT 74/3, 2023, 311-330 (p. 312).</a:t>
            </a:r>
            <a:endParaRPr lang="nl-BE" sz="1600" dirty="0">
              <a:solidFill>
                <a:srgbClr val="0070C0"/>
              </a:solidFill>
              <a:latin typeface="Arial" panose="020B0604020202020204" pitchFamily="34" charset="0"/>
              <a:cs typeface="Arial" panose="020B0604020202020204" pitchFamily="34" charset="0"/>
            </a:endParaRPr>
          </a:p>
        </p:txBody>
      </p:sp>
      <p:sp>
        <p:nvSpPr>
          <p:cNvPr id="8" name="Tekstvak 7">
            <a:extLst>
              <a:ext uri="{FF2B5EF4-FFF2-40B4-BE49-F238E27FC236}">
                <a16:creationId xmlns:a16="http://schemas.microsoft.com/office/drawing/2014/main" id="{DFBE70C8-44E8-0A87-F33E-894440B3FDEF}"/>
              </a:ext>
            </a:extLst>
          </p:cNvPr>
          <p:cNvSpPr txBox="1"/>
          <p:nvPr/>
        </p:nvSpPr>
        <p:spPr>
          <a:xfrm>
            <a:off x="9041705" y="2287725"/>
            <a:ext cx="6175330" cy="246221"/>
          </a:xfrm>
          <a:prstGeom prst="rect">
            <a:avLst/>
          </a:prstGeom>
          <a:noFill/>
        </p:spPr>
        <p:txBody>
          <a:bodyPr wrap="square">
            <a:spAutoFit/>
          </a:bodyPr>
          <a:lstStyle/>
          <a:p>
            <a:r>
              <a:rPr lang="nl-BE" sz="1000" b="0" i="0" u="none" strike="noStrike" dirty="0">
                <a:solidFill>
                  <a:srgbClr val="202122"/>
                </a:solidFill>
                <a:effectLst/>
                <a:latin typeface="Arial" panose="020B0604020202020204" pitchFamily="34" charset="0"/>
              </a:rPr>
              <a:t>Württembergische Landesbibliothek Stuttgart, HB II 54</a:t>
            </a:r>
            <a:endParaRPr lang="nl-BE" sz="1000" dirty="0"/>
          </a:p>
        </p:txBody>
      </p:sp>
      <p:pic>
        <p:nvPicPr>
          <p:cNvPr id="4101" name="Picture 5">
            <a:extLst>
              <a:ext uri="{FF2B5EF4-FFF2-40B4-BE49-F238E27FC236}">
                <a16:creationId xmlns:a16="http://schemas.microsoft.com/office/drawing/2014/main" id="{F6B015D5-71C4-9DBD-D65D-9112CCBB14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681" b="42649"/>
          <a:stretch>
            <a:fillRect/>
          </a:stretch>
        </p:blipFill>
        <p:spPr bwMode="auto">
          <a:xfrm>
            <a:off x="8680537" y="0"/>
            <a:ext cx="3511463" cy="2287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20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482BF897-76AD-9DE0-E494-E397AF96E2F7}"/>
              </a:ext>
            </a:extLst>
          </p:cNvPr>
          <p:cNvSpPr>
            <a:spLocks noGrp="1"/>
          </p:cNvSpPr>
          <p:nvPr>
            <p:ph type="body" sz="quarter" idx="13"/>
          </p:nvPr>
        </p:nvSpPr>
        <p:spPr/>
        <p:txBody>
          <a:bodyPr/>
          <a:lstStyle/>
          <a:p>
            <a:r>
              <a:rPr lang="nl-BE" dirty="0"/>
              <a:t>Introduction</a:t>
            </a:r>
          </a:p>
        </p:txBody>
      </p:sp>
      <p:sp>
        <p:nvSpPr>
          <p:cNvPr id="3" name="Tijdelijke aanduiding voor tekst 2">
            <a:extLst>
              <a:ext uri="{FF2B5EF4-FFF2-40B4-BE49-F238E27FC236}">
                <a16:creationId xmlns:a16="http://schemas.microsoft.com/office/drawing/2014/main" id="{DC90A605-69BE-BACC-E69D-E7FBDF53DB7D}"/>
              </a:ext>
            </a:extLst>
          </p:cNvPr>
          <p:cNvSpPr>
            <a:spLocks noGrp="1"/>
          </p:cNvSpPr>
          <p:nvPr>
            <p:ph type="body" sz="quarter" idx="10"/>
          </p:nvPr>
        </p:nvSpPr>
        <p:spPr/>
        <p:txBody>
          <a:bodyPr/>
          <a:lstStyle/>
          <a:p>
            <a:endParaRPr lang="nl-BE"/>
          </a:p>
        </p:txBody>
      </p:sp>
      <p:sp>
        <p:nvSpPr>
          <p:cNvPr id="4" name="Tijdelijke aanduiding voor tekst 3">
            <a:extLst>
              <a:ext uri="{FF2B5EF4-FFF2-40B4-BE49-F238E27FC236}">
                <a16:creationId xmlns:a16="http://schemas.microsoft.com/office/drawing/2014/main" id="{14E0404E-0D47-0D44-68A8-91EBEA5B9D77}"/>
              </a:ext>
            </a:extLst>
          </p:cNvPr>
          <p:cNvSpPr>
            <a:spLocks noGrp="1"/>
          </p:cNvSpPr>
          <p:nvPr>
            <p:ph type="body" sz="quarter" idx="11"/>
          </p:nvPr>
        </p:nvSpPr>
        <p:spPr/>
        <p:txBody>
          <a:bodyPr/>
          <a:lstStyle/>
          <a:p>
            <a:endParaRPr lang="nl-BE"/>
          </a:p>
        </p:txBody>
      </p:sp>
      <p:sp>
        <p:nvSpPr>
          <p:cNvPr id="5" name="Tekstvak 4">
            <a:extLst>
              <a:ext uri="{FF2B5EF4-FFF2-40B4-BE49-F238E27FC236}">
                <a16:creationId xmlns:a16="http://schemas.microsoft.com/office/drawing/2014/main" id="{987173EE-9D6C-337A-38F7-7C935E26E6A0}"/>
              </a:ext>
            </a:extLst>
          </p:cNvPr>
          <p:cNvSpPr txBox="1"/>
          <p:nvPr/>
        </p:nvSpPr>
        <p:spPr>
          <a:xfrm>
            <a:off x="658123" y="1490008"/>
            <a:ext cx="11002350" cy="1938992"/>
          </a:xfrm>
          <a:prstGeom prst="rect">
            <a:avLst/>
          </a:prstGeom>
          <a:noFill/>
        </p:spPr>
        <p:txBody>
          <a:bodyPr wrap="square" rtlCol="0">
            <a:spAutoFit/>
          </a:bodyPr>
          <a:lstStyle/>
          <a:p>
            <a:r>
              <a:rPr lang="nl-BE" sz="2000" b="1" dirty="0">
                <a:latin typeface="Brill" panose="020F0602050406030203" pitchFamily="34" charset="0"/>
              </a:rPr>
              <a:t>Objectif: </a:t>
            </a:r>
          </a:p>
          <a:p>
            <a:endParaRPr lang="nl-BE" sz="2000" dirty="0">
              <a:latin typeface="Brill" panose="020F0602050406030203" pitchFamily="34" charset="0"/>
            </a:endParaRPr>
          </a:p>
          <a:p>
            <a:r>
              <a:rPr lang="nl-BE" sz="2000" dirty="0">
                <a:latin typeface="Brill" panose="020F0602050406030203" pitchFamily="34" charset="0"/>
              </a:rPr>
              <a:t>Démontrer comment le LXX-Pentateuque construit une </a:t>
            </a:r>
            <a:r>
              <a:rPr lang="nl-BE" sz="2000" i="1" dirty="0">
                <a:latin typeface="Brill" panose="020F0602050406030203" pitchFamily="34" charset="0"/>
              </a:rPr>
              <a:t>économie émotionnelle spécifique </a:t>
            </a:r>
            <a:r>
              <a:rPr lang="nl-BE" sz="2000" dirty="0">
                <a:latin typeface="Brill" panose="020F0602050406030203" pitchFamily="34" charset="0"/>
              </a:rPr>
              <a:t>de la colère divine</a:t>
            </a:r>
          </a:p>
          <a:p>
            <a:pPr marL="285750" indent="-285750">
              <a:buFont typeface="Arial" panose="020B0604020202020204" pitchFamily="34" charset="0"/>
              <a:buChar char="•"/>
            </a:pPr>
            <a:r>
              <a:rPr lang="nl-BE" sz="2000" dirty="0">
                <a:latin typeface="Brill" panose="020F0602050406030203" pitchFamily="34" charset="0"/>
              </a:rPr>
              <a:t>non pas en supprimant l’émotion divine </a:t>
            </a:r>
          </a:p>
          <a:p>
            <a:pPr marL="285750" indent="-285750">
              <a:buFont typeface="Arial" panose="020B0604020202020204" pitchFamily="34" charset="0"/>
              <a:buChar char="•"/>
            </a:pPr>
            <a:r>
              <a:rPr lang="nl-BE" sz="2000" dirty="0">
                <a:latin typeface="Brill" panose="020F0602050406030203" pitchFamily="34" charset="0"/>
              </a:rPr>
              <a:t>mais en en remodelant sa </a:t>
            </a:r>
            <a:r>
              <a:rPr lang="nl-BE" sz="2000" i="1" dirty="0">
                <a:latin typeface="Brill" panose="020F0602050406030203" pitchFamily="34" charset="0"/>
              </a:rPr>
              <a:t>grammaire narrative</a:t>
            </a:r>
            <a:r>
              <a:rPr lang="nl-BE" sz="2000" dirty="0">
                <a:latin typeface="Brill" panose="020F0602050406030203" pitchFamily="34" charset="0"/>
              </a:rPr>
              <a:t>. </a:t>
            </a:r>
          </a:p>
          <a:p>
            <a:endParaRPr lang="nl-BE" sz="2000" dirty="0">
              <a:latin typeface="Brill" panose="020F0602050406030203" pitchFamily="34" charset="0"/>
            </a:endParaRPr>
          </a:p>
        </p:txBody>
      </p:sp>
      <p:pic>
        <p:nvPicPr>
          <p:cNvPr id="9218" name="Picture 2" descr="Saint Cajetan Appeasing Divine Anger - Francesco Solimena - WikiArt.org">
            <a:extLst>
              <a:ext uri="{FF2B5EF4-FFF2-40B4-BE49-F238E27FC236}">
                <a16:creationId xmlns:a16="http://schemas.microsoft.com/office/drawing/2014/main" id="{3ADD0D8F-37AA-CC31-A313-22025DD09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8008" y="2835564"/>
            <a:ext cx="5823991" cy="4022436"/>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a:extLst>
              <a:ext uri="{FF2B5EF4-FFF2-40B4-BE49-F238E27FC236}">
                <a16:creationId xmlns:a16="http://schemas.microsoft.com/office/drawing/2014/main" id="{E507B9E2-EC49-A275-0F32-094084F16ED6}"/>
              </a:ext>
            </a:extLst>
          </p:cNvPr>
          <p:cNvSpPr txBox="1"/>
          <p:nvPr/>
        </p:nvSpPr>
        <p:spPr>
          <a:xfrm>
            <a:off x="2549047" y="6602370"/>
            <a:ext cx="6100174" cy="276999"/>
          </a:xfrm>
          <a:prstGeom prst="rect">
            <a:avLst/>
          </a:prstGeom>
          <a:noFill/>
        </p:spPr>
        <p:txBody>
          <a:bodyPr wrap="square">
            <a:spAutoFit/>
          </a:bodyPr>
          <a:lstStyle/>
          <a:p>
            <a:r>
              <a:rPr lang="nl-BE" sz="1200" dirty="0"/>
              <a:t>Saint Cajetan Appeasing Divine Anger - Francesco Solimena</a:t>
            </a:r>
          </a:p>
        </p:txBody>
      </p:sp>
    </p:spTree>
    <p:extLst>
      <p:ext uri="{BB962C8B-B14F-4D97-AF65-F5344CB8AC3E}">
        <p14:creationId xmlns:p14="http://schemas.microsoft.com/office/powerpoint/2010/main" val="103121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31952</TotalTime>
  <Words>2789</Words>
  <Application>Microsoft Macintosh PowerPoint</Application>
  <PresentationFormat>Breedbeeld</PresentationFormat>
  <Paragraphs>300</Paragraphs>
  <Slides>25</Slides>
  <Notes>0</Notes>
  <HiddenSlides>0</HiddenSlides>
  <MMClips>0</MMClips>
  <ScaleCrop>false</ScaleCrop>
  <HeadingPairs>
    <vt:vector size="6" baseType="variant">
      <vt:variant>
        <vt:lpstr>Gebruikte lettertypen</vt:lpstr>
      </vt:variant>
      <vt:variant>
        <vt:i4>9</vt:i4>
      </vt:variant>
      <vt:variant>
        <vt:lpstr>Thema</vt:lpstr>
      </vt:variant>
      <vt:variant>
        <vt:i4>18</vt:i4>
      </vt:variant>
      <vt:variant>
        <vt:lpstr>Diatitels</vt:lpstr>
      </vt:variant>
      <vt:variant>
        <vt:i4>25</vt:i4>
      </vt:variant>
    </vt:vector>
  </HeadingPairs>
  <TitlesOfParts>
    <vt:vector size="52" baseType="lpstr">
      <vt:lpstr>-webkit-standard</vt:lpstr>
      <vt:lpstr>Arial</vt:lpstr>
      <vt:lpstr>Brill</vt:lpstr>
      <vt:lpstr>Calibri</vt:lpstr>
      <vt:lpstr>Courier New</vt:lpstr>
      <vt:lpstr>Open Sauce Two</vt:lpstr>
      <vt:lpstr>SBL BibLit</vt:lpstr>
      <vt:lpstr>Times New Roman</vt:lpstr>
      <vt:lpstr>Wingdings</vt:lpstr>
      <vt:lpstr>3_Thème Office</vt:lpstr>
      <vt:lpstr>1_Thème Office</vt:lpstr>
      <vt:lpstr>1_Conception personnalisée</vt:lpstr>
      <vt:lpstr>2_Conception personnalisée</vt:lpstr>
      <vt:lpstr>4_Thème Office</vt:lpstr>
      <vt:lpstr>6_Thème Office</vt:lpstr>
      <vt:lpstr>7_Thème Office</vt:lpstr>
      <vt:lpstr>8_Thème Office</vt:lpstr>
      <vt:lpstr>9_Thème Office</vt:lpstr>
      <vt:lpstr>8_Conception personnalisée</vt:lpstr>
      <vt:lpstr>9_Conception personnalisée</vt:lpstr>
      <vt:lpstr>11_Conception personnalisée</vt:lpstr>
      <vt:lpstr>10_Conception personnalisée</vt:lpstr>
      <vt:lpstr>12_Conception personnalisée</vt:lpstr>
      <vt:lpstr>13_Conception personnalisée</vt:lpstr>
      <vt:lpstr>15_Conception personnalisée</vt:lpstr>
      <vt:lpstr>16_Conception personnalisée</vt:lpstr>
      <vt:lpstr>17_Conception personnalisée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Laurence Ippersiel</dc:creator>
  <cp:lastModifiedBy>Ellen De Doncker</cp:lastModifiedBy>
  <cp:revision>58</cp:revision>
  <dcterms:created xsi:type="dcterms:W3CDTF">2018-08-01T08:47:37Z</dcterms:created>
  <dcterms:modified xsi:type="dcterms:W3CDTF">2026-06-16T08:54:46Z</dcterms:modified>
</cp:coreProperties>
</file>