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66" r:id="rId4"/>
    <p:sldId id="258" r:id="rId5"/>
    <p:sldId id="265" r:id="rId6"/>
    <p:sldId id="259" r:id="rId7"/>
    <p:sldId id="267"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93"/>
    <p:restoredTop sz="92706"/>
  </p:normalViewPr>
  <p:slideViewPr>
    <p:cSldViewPr snapToGrid="0" snapToObjects="1">
      <p:cViewPr varScale="1">
        <p:scale>
          <a:sx n="57" d="100"/>
          <a:sy n="57" d="100"/>
        </p:scale>
        <p:origin x="584"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Cliquez et modifiez le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642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565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47991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24967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Cliquez et modifiez le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887976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A40CD3F-9BC9-E848-B34C-BF2D57115C88}" type="datetimeFigureOut">
              <a:rPr lang="fr-FR" smtClean="0"/>
              <a:t>24/05/2019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35730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Cliquez et modifiez le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A40CD3F-9BC9-E848-B34C-BF2D57115C88}" type="datetimeFigureOut">
              <a:rPr lang="fr-FR" smtClean="0"/>
              <a:t>24/05/2019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686660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5A40CD3F-9BC9-E848-B34C-BF2D57115C88}" type="datetimeFigureOut">
              <a:rPr lang="fr-FR" smtClean="0"/>
              <a:t>24/05/2019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921185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40CD3F-9BC9-E848-B34C-BF2D57115C88}" type="datetimeFigureOut">
              <a:rPr lang="fr-FR" smtClean="0"/>
              <a:t>24/05/2019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157759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Cliquez et modifiez le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A40CD3F-9BC9-E848-B34C-BF2D57115C88}" type="datetimeFigureOut">
              <a:rPr lang="fr-FR" smtClean="0"/>
              <a:t>24/05/2019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1610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Cliquez et modifiez le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A40CD3F-9BC9-E848-B34C-BF2D57115C88}" type="datetimeFigureOut">
              <a:rPr lang="fr-FR" smtClean="0"/>
              <a:t>24/05/2019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2140EC-1218-D34D-BE3A-7D842388A9E1}" type="slidenum">
              <a:rPr lang="fr-FR" smtClean="0"/>
              <a:t>‹N°›</a:t>
            </a:fld>
            <a:endParaRPr lang="fr-FR"/>
          </a:p>
        </p:txBody>
      </p:sp>
    </p:spTree>
    <p:extLst>
      <p:ext uri="{BB962C8B-B14F-4D97-AF65-F5344CB8AC3E}">
        <p14:creationId xmlns:p14="http://schemas.microsoft.com/office/powerpoint/2010/main" val="143911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40CD3F-9BC9-E848-B34C-BF2D57115C88}" type="datetimeFigureOut">
              <a:rPr lang="fr-FR" smtClean="0"/>
              <a:t>24/05/2019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2140EC-1218-D34D-BE3A-7D842388A9E1}" type="slidenum">
              <a:rPr lang="fr-FR" smtClean="0"/>
              <a:t>‹N°›</a:t>
            </a:fld>
            <a:endParaRPr lang="fr-FR"/>
          </a:p>
        </p:txBody>
      </p:sp>
    </p:spTree>
    <p:extLst>
      <p:ext uri="{BB962C8B-B14F-4D97-AF65-F5344CB8AC3E}">
        <p14:creationId xmlns:p14="http://schemas.microsoft.com/office/powerpoint/2010/main" val="107712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mailto:romainlandmeters@usaintlouis.be"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61787" y="490198"/>
            <a:ext cx="9144000" cy="1583259"/>
          </a:xfrm>
        </p:spPr>
        <p:txBody>
          <a:bodyPr>
            <a:normAutofit/>
          </a:bodyPr>
          <a:lstStyle/>
          <a:p>
            <a:r>
              <a:rPr lang="fr-BE" sz="3600" b="1" dirty="0">
                <a:latin typeface="Garamond" panose="02020404030301010803" pitchFamily="18" charset="0"/>
              </a:rPr>
              <a:t>Black </a:t>
            </a:r>
            <a:r>
              <a:rPr lang="fr-BE" sz="3600" b="1" dirty="0" err="1">
                <a:latin typeface="Garamond" panose="02020404030301010803" pitchFamily="18" charset="0"/>
              </a:rPr>
              <a:t>minds</a:t>
            </a:r>
            <a:r>
              <a:rPr lang="fr-BE" sz="3600" b="1" dirty="0">
                <a:latin typeface="Garamond" panose="02020404030301010803" pitchFamily="18" charset="0"/>
              </a:rPr>
              <a:t> </a:t>
            </a:r>
            <a:r>
              <a:rPr lang="fr-BE" sz="3600" b="1" dirty="0" err="1">
                <a:latin typeface="Garamond" panose="02020404030301010803" pitchFamily="18" charset="0"/>
              </a:rPr>
              <a:t>within</a:t>
            </a:r>
            <a:r>
              <a:rPr lang="fr-BE" sz="3600" b="1" dirty="0">
                <a:latin typeface="Garamond" panose="02020404030301010803" pitchFamily="18" charset="0"/>
              </a:rPr>
              <a:t> </a:t>
            </a:r>
            <a:r>
              <a:rPr lang="fr-BE" sz="3600" b="1" dirty="0" err="1">
                <a:latin typeface="Garamond" panose="02020404030301010803" pitchFamily="18" charset="0"/>
              </a:rPr>
              <a:t>Belgian</a:t>
            </a:r>
            <a:r>
              <a:rPr lang="fr-BE" sz="3600" b="1" dirty="0">
                <a:latin typeface="Garamond" panose="02020404030301010803" pitchFamily="18" charset="0"/>
              </a:rPr>
              <a:t> (de-)colonisation and discrimination</a:t>
            </a:r>
            <a:endParaRPr lang="fr-FR" sz="3600" b="1" dirty="0">
              <a:latin typeface="Garamond" panose="02020404030301010803" pitchFamily="18" charset="0"/>
            </a:endParaRPr>
          </a:p>
        </p:txBody>
      </p:sp>
      <p:sp>
        <p:nvSpPr>
          <p:cNvPr id="3" name="Sous-titre 2"/>
          <p:cNvSpPr>
            <a:spLocks noGrp="1"/>
          </p:cNvSpPr>
          <p:nvPr>
            <p:ph type="subTitle" idx="1"/>
          </p:nvPr>
        </p:nvSpPr>
        <p:spPr>
          <a:xfrm>
            <a:off x="1661787" y="2324383"/>
            <a:ext cx="9144000" cy="1195430"/>
          </a:xfrm>
        </p:spPr>
        <p:txBody>
          <a:bodyPr>
            <a:normAutofit/>
          </a:bodyPr>
          <a:lstStyle/>
          <a:p>
            <a:r>
              <a:rPr lang="fr-BE" sz="3200" dirty="0" err="1">
                <a:latin typeface="Garamond" panose="02020404030301010803" pitchFamily="18" charset="0"/>
              </a:rPr>
              <a:t>Burundian</a:t>
            </a:r>
            <a:r>
              <a:rPr lang="fr-BE" sz="3200" dirty="0">
                <a:latin typeface="Garamond" panose="02020404030301010803" pitchFamily="18" charset="0"/>
              </a:rPr>
              <a:t>, </a:t>
            </a:r>
            <a:r>
              <a:rPr lang="fr-BE" sz="3200" dirty="0" err="1">
                <a:latin typeface="Garamond" panose="02020404030301010803" pitchFamily="18" charset="0"/>
              </a:rPr>
              <a:t>Congolese</a:t>
            </a:r>
            <a:r>
              <a:rPr lang="fr-BE" sz="3200" dirty="0">
                <a:latin typeface="Garamond" panose="02020404030301010803" pitchFamily="18" charset="0"/>
              </a:rPr>
              <a:t> and </a:t>
            </a:r>
            <a:r>
              <a:rPr lang="fr-BE" sz="3200" dirty="0" err="1">
                <a:latin typeface="Garamond" panose="02020404030301010803" pitchFamily="18" charset="0"/>
              </a:rPr>
              <a:t>Rwandan</a:t>
            </a:r>
            <a:r>
              <a:rPr lang="fr-BE" sz="3200" dirty="0">
                <a:latin typeface="Garamond" panose="02020404030301010803" pitchFamily="18" charset="0"/>
              </a:rPr>
              <a:t> Cultural </a:t>
            </a:r>
            <a:r>
              <a:rPr lang="fr-BE" sz="3200" dirty="0" err="1">
                <a:latin typeface="Garamond" panose="02020404030301010803" pitchFamily="18" charset="0"/>
              </a:rPr>
              <a:t>elites</a:t>
            </a:r>
            <a:r>
              <a:rPr lang="fr-BE" sz="3200" dirty="0">
                <a:latin typeface="Garamond" panose="02020404030301010803" pitchFamily="18" charset="0"/>
              </a:rPr>
              <a:t> in </a:t>
            </a:r>
            <a:r>
              <a:rPr lang="fr-BE" sz="3200" dirty="0" err="1">
                <a:latin typeface="Garamond" panose="02020404030301010803" pitchFamily="18" charset="0"/>
              </a:rPr>
              <a:t>Belgium</a:t>
            </a:r>
            <a:r>
              <a:rPr lang="fr-BE" sz="3200" dirty="0">
                <a:latin typeface="Garamond" panose="02020404030301010803" pitchFamily="18" charset="0"/>
              </a:rPr>
              <a:t> (1945-1975)</a:t>
            </a:r>
            <a:endParaRPr lang="fr-FR" sz="3200" dirty="0">
              <a:latin typeface="Garamond" panose="02020404030301010803" pitchFamily="18" charset="0"/>
            </a:endParaRPr>
          </a:p>
        </p:txBody>
      </p:sp>
      <p:sp>
        <p:nvSpPr>
          <p:cNvPr id="4" name="ZoneTexte 3"/>
          <p:cNvSpPr txBox="1"/>
          <p:nvPr/>
        </p:nvSpPr>
        <p:spPr>
          <a:xfrm>
            <a:off x="4257452" y="3351988"/>
            <a:ext cx="3952670" cy="1200329"/>
          </a:xfrm>
          <a:prstGeom prst="rect">
            <a:avLst/>
          </a:prstGeom>
          <a:noFill/>
        </p:spPr>
        <p:txBody>
          <a:bodyPr wrap="square" rtlCol="0">
            <a:spAutoFit/>
          </a:bodyPr>
          <a:lstStyle/>
          <a:p>
            <a:pPr algn="ctr"/>
            <a:r>
              <a:rPr lang="fr-FR" sz="2400" dirty="0">
                <a:latin typeface="Garamond" panose="02020404030301010803" pitchFamily="18" charset="0"/>
              </a:rPr>
              <a:t>Romain Landmeters </a:t>
            </a:r>
            <a:r>
              <a:rPr lang="fr-FR" sz="2400" dirty="0" err="1">
                <a:latin typeface="Garamond" panose="02020404030301010803" pitchFamily="18" charset="0"/>
              </a:rPr>
              <a:t>Intellectuals</a:t>
            </a:r>
            <a:r>
              <a:rPr lang="fr-FR" sz="2400" dirty="0">
                <a:latin typeface="Garamond" panose="02020404030301010803" pitchFamily="18" charset="0"/>
              </a:rPr>
              <a:t> at the </a:t>
            </a:r>
            <a:r>
              <a:rPr lang="fr-FR" sz="2400" dirty="0" err="1">
                <a:latin typeface="Garamond" panose="02020404030301010803" pitchFamily="18" charset="0"/>
              </a:rPr>
              <a:t>margins</a:t>
            </a:r>
            <a:r>
              <a:rPr lang="fr-FR" sz="2400" dirty="0">
                <a:latin typeface="Garamond" panose="02020404030301010803" pitchFamily="18" charset="0"/>
              </a:rPr>
              <a:t> 24.05.2019</a:t>
            </a:r>
          </a:p>
        </p:txBody>
      </p:sp>
      <p:sp>
        <p:nvSpPr>
          <p:cNvPr id="5" name="ZoneTexte 4"/>
          <p:cNvSpPr txBox="1"/>
          <p:nvPr/>
        </p:nvSpPr>
        <p:spPr>
          <a:xfrm>
            <a:off x="6939419" y="4885151"/>
            <a:ext cx="184731" cy="369332"/>
          </a:xfrm>
          <a:prstGeom prst="rect">
            <a:avLst/>
          </a:prstGeom>
          <a:noFill/>
        </p:spPr>
        <p:txBody>
          <a:bodyPr wrap="none" rtlCol="0">
            <a:spAutoFit/>
          </a:bodyPr>
          <a:lstStyle/>
          <a:p>
            <a:endParaRPr lang="fr-FR" dirty="0"/>
          </a:p>
        </p:txBody>
      </p:sp>
      <p:pic>
        <p:nvPicPr>
          <p:cNvPr id="8" name="Image 7"/>
          <p:cNvPicPr>
            <a:picLocks noChangeAspect="1"/>
          </p:cNvPicPr>
          <p:nvPr/>
        </p:nvPicPr>
        <p:blipFill>
          <a:blip r:embed="rId2"/>
          <a:stretch>
            <a:fillRect/>
          </a:stretch>
        </p:blipFill>
        <p:spPr>
          <a:xfrm>
            <a:off x="1183066" y="4452815"/>
            <a:ext cx="2375902" cy="2014899"/>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7235" y="4384491"/>
            <a:ext cx="1858241" cy="1858241"/>
          </a:xfrm>
          <a:prstGeom prst="rect">
            <a:avLst/>
          </a:prstGeom>
        </p:spPr>
      </p:pic>
      <p:pic>
        <p:nvPicPr>
          <p:cNvPr id="10" name="Image 9">
            <a:extLst>
              <a:ext uri="{FF2B5EF4-FFF2-40B4-BE49-F238E27FC236}">
                <a16:creationId xmlns:a16="http://schemas.microsoft.com/office/drawing/2014/main" id="{7518C16D-63D5-9342-B23C-D1ABA5EC78D0}"/>
              </a:ext>
            </a:extLst>
          </p:cNvPr>
          <p:cNvPicPr>
            <a:picLocks noChangeAspect="1"/>
          </p:cNvPicPr>
          <p:nvPr/>
        </p:nvPicPr>
        <p:blipFill>
          <a:blip r:embed="rId4"/>
          <a:stretch>
            <a:fillRect/>
          </a:stretch>
        </p:blipFill>
        <p:spPr>
          <a:xfrm>
            <a:off x="5511925" y="4885151"/>
            <a:ext cx="1942353" cy="1231628"/>
          </a:xfrm>
          <a:prstGeom prst="rect">
            <a:avLst/>
          </a:prstGeom>
        </p:spPr>
      </p:pic>
    </p:spTree>
    <p:extLst>
      <p:ext uri="{BB962C8B-B14F-4D97-AF65-F5344CB8AC3E}">
        <p14:creationId xmlns:p14="http://schemas.microsoft.com/office/powerpoint/2010/main" val="755368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0F2CAF-42A6-8943-A2A9-53FE08AAEC5B}"/>
              </a:ext>
            </a:extLst>
          </p:cNvPr>
          <p:cNvSpPr>
            <a:spLocks noGrp="1"/>
          </p:cNvSpPr>
          <p:nvPr>
            <p:ph type="title"/>
          </p:nvPr>
        </p:nvSpPr>
        <p:spPr>
          <a:xfrm>
            <a:off x="0" y="0"/>
            <a:ext cx="12192000" cy="235527"/>
          </a:xfrm>
        </p:spPr>
        <p:txBody>
          <a:bodyPr>
            <a:noAutofit/>
          </a:bodyPr>
          <a:lstStyle/>
          <a:p>
            <a:pPr algn="ctr"/>
            <a:r>
              <a:rPr lang="fr-FR" sz="1800" dirty="0">
                <a:latin typeface="Garamond" panose="02020404030301010803" pitchFamily="18" charset="0"/>
              </a:rPr>
              <a:t>Romain Landmeters |Black </a:t>
            </a:r>
            <a:r>
              <a:rPr lang="fr-FR" sz="1800" dirty="0" err="1">
                <a:latin typeface="Garamond" panose="02020404030301010803" pitchFamily="18" charset="0"/>
              </a:rPr>
              <a:t>Minds</a:t>
            </a:r>
            <a:r>
              <a:rPr lang="fr-FR" sz="1800" dirty="0">
                <a:latin typeface="Garamond" panose="02020404030301010803" pitchFamily="18" charset="0"/>
              </a:rPr>
              <a:t> </a:t>
            </a:r>
            <a:r>
              <a:rPr lang="fr-FR" sz="1800" dirty="0" err="1">
                <a:latin typeface="Garamond" panose="02020404030301010803" pitchFamily="18" charset="0"/>
              </a:rPr>
              <a:t>within</a:t>
            </a:r>
            <a:r>
              <a:rPr lang="fr-FR" sz="1800" dirty="0">
                <a:latin typeface="Garamond" panose="02020404030301010803" pitchFamily="18" charset="0"/>
              </a:rPr>
              <a:t> Belgian (de)colonisation and discrimination… | </a:t>
            </a:r>
            <a:r>
              <a:rPr lang="fr-FR" sz="1800" dirty="0" err="1">
                <a:latin typeface="Garamond" panose="02020404030301010803" pitchFamily="18" charset="0"/>
              </a:rPr>
              <a:t>Intellectuals</a:t>
            </a:r>
            <a:r>
              <a:rPr lang="fr-FR" sz="1800" dirty="0">
                <a:latin typeface="Garamond" panose="02020404030301010803" pitchFamily="18" charset="0"/>
              </a:rPr>
              <a:t> on the </a:t>
            </a:r>
            <a:r>
              <a:rPr lang="fr-FR" sz="1800" dirty="0" err="1">
                <a:latin typeface="Garamond" panose="02020404030301010803" pitchFamily="18" charset="0"/>
              </a:rPr>
              <a:t>margins</a:t>
            </a:r>
            <a:r>
              <a:rPr lang="fr-FR" sz="1800" dirty="0">
                <a:latin typeface="Garamond" panose="02020404030301010803" pitchFamily="18" charset="0"/>
              </a:rPr>
              <a:t> |24.05.2019</a:t>
            </a:r>
          </a:p>
        </p:txBody>
      </p:sp>
      <p:pic>
        <p:nvPicPr>
          <p:cNvPr id="5" name="Espace réservé du contenu 4">
            <a:extLst>
              <a:ext uri="{FF2B5EF4-FFF2-40B4-BE49-F238E27FC236}">
                <a16:creationId xmlns:a16="http://schemas.microsoft.com/office/drawing/2014/main" id="{7E26648B-F6B6-0E4D-9E5E-738C628D6A84}"/>
              </a:ext>
            </a:extLst>
          </p:cNvPr>
          <p:cNvPicPr>
            <a:picLocks noGrp="1" noChangeAspect="1"/>
          </p:cNvPicPr>
          <p:nvPr>
            <p:ph idx="1"/>
          </p:nvPr>
        </p:nvPicPr>
        <p:blipFill>
          <a:blip r:embed="rId2"/>
          <a:stretch>
            <a:fillRect/>
          </a:stretch>
        </p:blipFill>
        <p:spPr>
          <a:xfrm>
            <a:off x="926640" y="468096"/>
            <a:ext cx="10400029" cy="6389904"/>
          </a:xfrm>
        </p:spPr>
      </p:pic>
    </p:spTree>
    <p:extLst>
      <p:ext uri="{BB962C8B-B14F-4D97-AF65-F5344CB8AC3E}">
        <p14:creationId xmlns:p14="http://schemas.microsoft.com/office/powerpoint/2010/main" val="2283277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9DD93B2-F64D-D64D-AF71-ED1F047FC71F}"/>
              </a:ext>
            </a:extLst>
          </p:cNvPr>
          <p:cNvSpPr>
            <a:spLocks noGrp="1"/>
          </p:cNvSpPr>
          <p:nvPr>
            <p:ph idx="1"/>
          </p:nvPr>
        </p:nvSpPr>
        <p:spPr>
          <a:xfrm>
            <a:off x="838200" y="665018"/>
            <a:ext cx="10515600" cy="5511945"/>
          </a:xfrm>
        </p:spPr>
        <p:txBody>
          <a:bodyPr>
            <a:normAutofit fontScale="92500"/>
          </a:bodyPr>
          <a:lstStyle/>
          <a:p>
            <a:pPr marL="0" indent="0" algn="just">
              <a:buNone/>
            </a:pPr>
            <a:endParaRPr lang="fr-BE" dirty="0">
              <a:latin typeface="Garamond" panose="02020404030301010803" pitchFamily="18" charset="0"/>
            </a:endParaRPr>
          </a:p>
          <a:p>
            <a:pPr marL="514350" indent="-514350" algn="just">
              <a:buAutoNum type="arabicPeriod"/>
            </a:pPr>
            <a:r>
              <a:rPr lang="en-US" sz="3500" dirty="0">
                <a:latin typeface="Garamond" panose="02020404030301010803" pitchFamily="18" charset="0"/>
              </a:rPr>
              <a:t>The unemployment rate among Afro-descendants in Belgium is four times higher than the rate among Belgians, even though 60% of them have a higher education degree.</a:t>
            </a:r>
          </a:p>
          <a:p>
            <a:pPr marL="514350" indent="-514350" algn="just">
              <a:buAutoNum type="arabicPeriod"/>
            </a:pPr>
            <a:r>
              <a:rPr lang="en-US" sz="3500" dirty="0">
                <a:latin typeface="Garamond" panose="02020404030301010803" pitchFamily="18" charset="0"/>
              </a:rPr>
              <a:t>A large majority, 91% of the Afro-descendants interviewed, consider that colonial history should be taught in schools and 74% of them think the colonial question is not discussed enough or is hidden in public debate.</a:t>
            </a:r>
            <a:endParaRPr lang="fr-BE" sz="3500" dirty="0">
              <a:latin typeface="Garamond" panose="02020404030301010803" pitchFamily="18" charset="0"/>
            </a:endParaRPr>
          </a:p>
          <a:p>
            <a:pPr marL="0" indent="0" algn="just">
              <a:buNone/>
            </a:pPr>
            <a:endParaRPr lang="fr-BE" dirty="0">
              <a:latin typeface="Garamond" panose="02020404030301010803" pitchFamily="18" charset="0"/>
            </a:endParaRPr>
          </a:p>
          <a:p>
            <a:pPr marL="0" indent="0" algn="just">
              <a:buNone/>
            </a:pPr>
            <a:r>
              <a:rPr lang="fr-BE" dirty="0">
                <a:latin typeface="Garamond" panose="02020404030301010803" pitchFamily="18" charset="0"/>
              </a:rPr>
              <a:t>Source : Sarah </a:t>
            </a:r>
            <a:r>
              <a:rPr lang="fr-BE" cap="small" dirty="0" err="1">
                <a:latin typeface="Garamond" panose="02020404030301010803" pitchFamily="18" charset="0"/>
              </a:rPr>
              <a:t>Demart</a:t>
            </a:r>
            <a:r>
              <a:rPr lang="fr-BE" cap="small" dirty="0">
                <a:latin typeface="Garamond" panose="02020404030301010803" pitchFamily="18" charset="0"/>
              </a:rPr>
              <a:t>, </a:t>
            </a:r>
            <a:r>
              <a:rPr lang="fr-BE" dirty="0">
                <a:latin typeface="Garamond" panose="02020404030301010803" pitchFamily="18" charset="0"/>
              </a:rPr>
              <a:t>Bruno </a:t>
            </a:r>
            <a:r>
              <a:rPr lang="fr-BE" cap="small" dirty="0" err="1">
                <a:latin typeface="Garamond" panose="02020404030301010803" pitchFamily="18" charset="0"/>
              </a:rPr>
              <a:t>Schoumaker</a:t>
            </a:r>
            <a:r>
              <a:rPr lang="fr-BE" cap="small" dirty="0">
                <a:latin typeface="Garamond" panose="02020404030301010803" pitchFamily="18" charset="0"/>
              </a:rPr>
              <a:t>, </a:t>
            </a:r>
            <a:r>
              <a:rPr lang="fr-BE" dirty="0">
                <a:latin typeface="Garamond" panose="02020404030301010803" pitchFamily="18" charset="0"/>
              </a:rPr>
              <a:t>Marie </a:t>
            </a:r>
            <a:r>
              <a:rPr lang="fr-BE" cap="small" dirty="0">
                <a:latin typeface="Garamond" panose="02020404030301010803" pitchFamily="18" charset="0"/>
              </a:rPr>
              <a:t>Godin </a:t>
            </a:r>
            <a:r>
              <a:rPr lang="fr-BE" dirty="0">
                <a:latin typeface="Garamond" panose="02020404030301010803" pitchFamily="18" charset="0"/>
              </a:rPr>
              <a:t>et</a:t>
            </a:r>
            <a:r>
              <a:rPr lang="fr-BE" cap="small" dirty="0">
                <a:latin typeface="Garamond" panose="02020404030301010803" pitchFamily="18" charset="0"/>
              </a:rPr>
              <a:t> </a:t>
            </a:r>
            <a:r>
              <a:rPr lang="fr-BE" dirty="0" err="1">
                <a:latin typeface="Garamond" panose="02020404030301010803" pitchFamily="18" charset="0"/>
              </a:rPr>
              <a:t>Ilke</a:t>
            </a:r>
            <a:r>
              <a:rPr lang="fr-BE" cap="small" dirty="0">
                <a:latin typeface="Garamond" panose="02020404030301010803" pitchFamily="18" charset="0"/>
              </a:rPr>
              <a:t> Adam</a:t>
            </a:r>
            <a:r>
              <a:rPr lang="fr-BE" dirty="0">
                <a:latin typeface="Garamond" panose="02020404030301010803" pitchFamily="18" charset="0"/>
              </a:rPr>
              <a:t>, « Des citoyens aux racines africaines : un portrait des Belgo-Congolais, Belgo-Rwandais et Belgo-Burundais », Bruxelles, Fondation Roi Baudouin, 2017.</a:t>
            </a:r>
            <a:endParaRPr lang="fr-FR" dirty="0">
              <a:latin typeface="Garamond" panose="02020404030301010803" pitchFamily="18" charset="0"/>
            </a:endParaRPr>
          </a:p>
        </p:txBody>
      </p:sp>
      <p:sp>
        <p:nvSpPr>
          <p:cNvPr id="6" name="Rectangle 5">
            <a:extLst>
              <a:ext uri="{FF2B5EF4-FFF2-40B4-BE49-F238E27FC236}">
                <a16:creationId xmlns:a16="http://schemas.microsoft.com/office/drawing/2014/main" id="{35766414-14E3-2145-B9A9-5A2960B6F19F}"/>
              </a:ext>
            </a:extLst>
          </p:cNvPr>
          <p:cNvSpPr/>
          <p:nvPr/>
        </p:nvSpPr>
        <p:spPr>
          <a:xfrm>
            <a:off x="0" y="0"/>
            <a:ext cx="12192000" cy="369332"/>
          </a:xfrm>
          <a:prstGeom prst="rect">
            <a:avLst/>
          </a:prstGeom>
        </p:spPr>
        <p:txBody>
          <a:bodyPr wrap="square">
            <a:spAutoFit/>
          </a:bodyPr>
          <a:lstStyle/>
          <a:p>
            <a:pPr algn="ctr"/>
            <a:r>
              <a:rPr lang="fr-FR" dirty="0">
                <a:latin typeface="Garamond" panose="02020404030301010803" pitchFamily="18" charset="0"/>
              </a:rPr>
              <a:t>Romain Landmeters |Black </a:t>
            </a:r>
            <a:r>
              <a:rPr lang="fr-FR" dirty="0" err="1">
                <a:latin typeface="Garamond" panose="02020404030301010803" pitchFamily="18" charset="0"/>
              </a:rPr>
              <a:t>Minds</a:t>
            </a:r>
            <a:r>
              <a:rPr lang="fr-FR" dirty="0">
                <a:latin typeface="Garamond" panose="02020404030301010803" pitchFamily="18" charset="0"/>
              </a:rPr>
              <a:t> </a:t>
            </a:r>
            <a:r>
              <a:rPr lang="fr-FR" dirty="0" err="1">
                <a:latin typeface="Garamond" panose="02020404030301010803" pitchFamily="18" charset="0"/>
              </a:rPr>
              <a:t>within</a:t>
            </a:r>
            <a:r>
              <a:rPr lang="fr-FR" dirty="0">
                <a:latin typeface="Garamond" panose="02020404030301010803" pitchFamily="18" charset="0"/>
              </a:rPr>
              <a:t> Belgian (de)colonisation and discrimination… | </a:t>
            </a:r>
            <a:r>
              <a:rPr lang="fr-FR" dirty="0" err="1">
                <a:latin typeface="Garamond" panose="02020404030301010803" pitchFamily="18" charset="0"/>
              </a:rPr>
              <a:t>Intellectuals</a:t>
            </a:r>
            <a:r>
              <a:rPr lang="fr-FR" dirty="0">
                <a:latin typeface="Garamond" panose="02020404030301010803" pitchFamily="18" charset="0"/>
              </a:rPr>
              <a:t> on the </a:t>
            </a:r>
            <a:r>
              <a:rPr lang="fr-FR" dirty="0" err="1">
                <a:latin typeface="Garamond" panose="02020404030301010803" pitchFamily="18" charset="0"/>
              </a:rPr>
              <a:t>margins</a:t>
            </a:r>
            <a:r>
              <a:rPr lang="fr-FR" dirty="0">
                <a:latin typeface="Garamond" panose="02020404030301010803" pitchFamily="18" charset="0"/>
              </a:rPr>
              <a:t> |24.05.2019</a:t>
            </a:r>
            <a:endParaRPr lang="fr-FR" dirty="0"/>
          </a:p>
        </p:txBody>
      </p:sp>
    </p:spTree>
    <p:extLst>
      <p:ext uri="{BB962C8B-B14F-4D97-AF65-F5344CB8AC3E}">
        <p14:creationId xmlns:p14="http://schemas.microsoft.com/office/powerpoint/2010/main" val="134146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1850" y="444500"/>
            <a:ext cx="10515600" cy="4051299"/>
          </a:xfrm>
        </p:spPr>
        <p:txBody>
          <a:bodyPr>
            <a:normAutofit/>
          </a:bodyPr>
          <a:lstStyle/>
          <a:p>
            <a:pPr algn="just"/>
            <a:r>
              <a:rPr lang="fr-FR" sz="3600" dirty="0">
                <a:latin typeface="Garamond" panose="02020404030301010803" pitchFamily="18" charset="0"/>
              </a:rPr>
              <a:t>« </a:t>
            </a:r>
            <a:r>
              <a:rPr lang="fr-FR" sz="3600" dirty="0" err="1">
                <a:latin typeface="Garamond" panose="02020404030301010803" pitchFamily="18" charset="0"/>
              </a:rPr>
              <a:t>My</a:t>
            </a:r>
            <a:r>
              <a:rPr lang="fr-FR" sz="3600" dirty="0">
                <a:latin typeface="Garamond" panose="02020404030301010803" pitchFamily="18" charset="0"/>
              </a:rPr>
              <a:t> </a:t>
            </a:r>
            <a:r>
              <a:rPr lang="fr-FR" sz="3600" dirty="0" err="1">
                <a:latin typeface="Garamond" panose="02020404030301010803" pitchFamily="18" charset="0"/>
              </a:rPr>
              <a:t>modest</a:t>
            </a:r>
            <a:r>
              <a:rPr lang="fr-FR" sz="3600" dirty="0">
                <a:latin typeface="Garamond" panose="02020404030301010803" pitchFamily="18" charset="0"/>
              </a:rPr>
              <a:t> ambition </a:t>
            </a:r>
            <a:r>
              <a:rPr lang="fr-FR" sz="3600" dirty="0" err="1">
                <a:latin typeface="Garamond" panose="02020404030301010803" pitchFamily="18" charset="0"/>
              </a:rPr>
              <a:t>was</a:t>
            </a:r>
            <a:r>
              <a:rPr lang="fr-FR" sz="3600" dirty="0">
                <a:latin typeface="Garamond" panose="02020404030301010803" pitchFamily="18" charset="0"/>
              </a:rPr>
              <a:t> </a:t>
            </a:r>
            <a:r>
              <a:rPr lang="fr-FR" sz="3600" dirty="0" err="1">
                <a:latin typeface="Garamond" panose="02020404030301010803" pitchFamily="18" charset="0"/>
              </a:rPr>
              <a:t>also</a:t>
            </a:r>
            <a:r>
              <a:rPr lang="fr-FR" sz="3600" dirty="0">
                <a:latin typeface="Garamond" panose="02020404030301010803" pitchFamily="18" charset="0"/>
              </a:rPr>
              <a:t> to retrace in a </a:t>
            </a:r>
            <a:r>
              <a:rPr lang="fr-FR" sz="3600" dirty="0" err="1">
                <a:latin typeface="Garamond" panose="02020404030301010803" pitchFamily="18" charset="0"/>
              </a:rPr>
              <a:t>way</a:t>
            </a:r>
            <a:r>
              <a:rPr lang="fr-FR" sz="3600" dirty="0">
                <a:latin typeface="Garamond" panose="02020404030301010803" pitchFamily="18" charset="0"/>
              </a:rPr>
              <a:t> the </a:t>
            </a:r>
            <a:r>
              <a:rPr lang="fr-FR" sz="3600" dirty="0" err="1">
                <a:latin typeface="Garamond" panose="02020404030301010803" pitchFamily="18" charset="0"/>
              </a:rPr>
              <a:t>daily</a:t>
            </a:r>
            <a:r>
              <a:rPr lang="fr-FR" sz="3600" dirty="0">
                <a:latin typeface="Garamond" panose="02020404030301010803" pitchFamily="18" charset="0"/>
              </a:rPr>
              <a:t> life of </a:t>
            </a:r>
            <a:r>
              <a:rPr lang="fr-FR" sz="3600" dirty="0" err="1">
                <a:latin typeface="Garamond" panose="02020404030301010803" pitchFamily="18" charset="0"/>
              </a:rPr>
              <a:t>these</a:t>
            </a:r>
            <a:r>
              <a:rPr lang="fr-FR" sz="3600" dirty="0">
                <a:latin typeface="Garamond" panose="02020404030301010803" pitchFamily="18" charset="0"/>
              </a:rPr>
              <a:t> </a:t>
            </a:r>
            <a:r>
              <a:rPr lang="fr-FR" sz="3600" dirty="0" err="1">
                <a:latin typeface="Garamond" panose="02020404030301010803" pitchFamily="18" charset="0"/>
              </a:rPr>
              <a:t>Congolese</a:t>
            </a:r>
            <a:r>
              <a:rPr lang="fr-FR" sz="3600" dirty="0">
                <a:latin typeface="Garamond" panose="02020404030301010803" pitchFamily="18" charset="0"/>
              </a:rPr>
              <a:t> </a:t>
            </a:r>
            <a:r>
              <a:rPr lang="fr-FR" sz="3600" dirty="0" err="1">
                <a:latin typeface="Garamond" panose="02020404030301010803" pitchFamily="18" charset="0"/>
              </a:rPr>
              <a:t>from</a:t>
            </a:r>
            <a:r>
              <a:rPr lang="fr-FR" sz="3600" dirty="0">
                <a:latin typeface="Garamond" panose="02020404030301010803" pitchFamily="18" charset="0"/>
              </a:rPr>
              <a:t> </a:t>
            </a:r>
            <a:r>
              <a:rPr lang="fr-FR" sz="3600" dirty="0" err="1">
                <a:latin typeface="Garamond" panose="02020404030301010803" pitchFamily="18" charset="0"/>
              </a:rPr>
              <a:t>Belgium</a:t>
            </a:r>
            <a:r>
              <a:rPr lang="fr-FR" sz="3600" dirty="0">
                <a:latin typeface="Garamond" panose="02020404030301010803" pitchFamily="18" charset="0"/>
              </a:rPr>
              <a:t>, to </a:t>
            </a:r>
            <a:r>
              <a:rPr lang="fr-FR" sz="3600" dirty="0" err="1">
                <a:latin typeface="Garamond" panose="02020404030301010803" pitchFamily="18" charset="0"/>
              </a:rPr>
              <a:t>reconstruct</a:t>
            </a:r>
            <a:r>
              <a:rPr lang="fr-FR" sz="3600" dirty="0">
                <a:latin typeface="Garamond" panose="02020404030301010803" pitchFamily="18" charset="0"/>
              </a:rPr>
              <a:t> </a:t>
            </a:r>
            <a:r>
              <a:rPr lang="fr-FR" sz="3600" dirty="0" err="1">
                <a:latin typeface="Garamond" panose="02020404030301010803" pitchFamily="18" charset="0"/>
              </a:rPr>
              <a:t>their</a:t>
            </a:r>
            <a:r>
              <a:rPr lang="fr-FR" sz="3600" dirty="0">
                <a:latin typeface="Garamond" panose="02020404030301010803" pitchFamily="18" charset="0"/>
              </a:rPr>
              <a:t> "</a:t>
            </a:r>
            <a:r>
              <a:rPr lang="fr-FR" sz="3600" dirty="0" err="1">
                <a:latin typeface="Garamond" panose="02020404030301010803" pitchFamily="18" charset="0"/>
              </a:rPr>
              <a:t>chronicles</a:t>
            </a:r>
            <a:r>
              <a:rPr lang="fr-FR" sz="3600" dirty="0">
                <a:latin typeface="Garamond" panose="02020404030301010803" pitchFamily="18" charset="0"/>
              </a:rPr>
              <a:t>". I </a:t>
            </a:r>
            <a:r>
              <a:rPr lang="fr-FR" sz="3600" dirty="0" err="1">
                <a:latin typeface="Garamond" panose="02020404030301010803" pitchFamily="18" charset="0"/>
              </a:rPr>
              <a:t>wanted</a:t>
            </a:r>
            <a:r>
              <a:rPr lang="fr-FR" sz="3600" dirty="0">
                <a:latin typeface="Garamond" panose="02020404030301010803" pitchFamily="18" charset="0"/>
              </a:rPr>
              <a:t> to </a:t>
            </a:r>
            <a:r>
              <a:rPr lang="fr-FR" sz="3600" dirty="0" err="1">
                <a:latin typeface="Garamond" panose="02020404030301010803" pitchFamily="18" charset="0"/>
              </a:rPr>
              <a:t>give</a:t>
            </a:r>
            <a:r>
              <a:rPr lang="fr-FR" sz="3600" dirty="0">
                <a:latin typeface="Garamond" panose="02020404030301010803" pitchFamily="18" charset="0"/>
              </a:rPr>
              <a:t> a </a:t>
            </a:r>
            <a:r>
              <a:rPr lang="fr-FR" sz="3600" dirty="0" err="1">
                <a:latin typeface="Garamond" panose="02020404030301010803" pitchFamily="18" charset="0"/>
              </a:rPr>
              <a:t>name</a:t>
            </a:r>
            <a:r>
              <a:rPr lang="fr-FR" sz="3600" dirty="0">
                <a:latin typeface="Garamond" panose="02020404030301010803" pitchFamily="18" charset="0"/>
              </a:rPr>
              <a:t> to </a:t>
            </a:r>
            <a:r>
              <a:rPr lang="fr-FR" sz="3600" dirty="0" err="1">
                <a:latin typeface="Garamond" panose="02020404030301010803" pitchFamily="18" charset="0"/>
              </a:rPr>
              <a:t>these</a:t>
            </a:r>
            <a:r>
              <a:rPr lang="fr-FR" sz="3600" dirty="0">
                <a:latin typeface="Garamond" panose="02020404030301010803" pitchFamily="18" charset="0"/>
              </a:rPr>
              <a:t> </a:t>
            </a:r>
            <a:r>
              <a:rPr lang="fr-FR" sz="3600" dirty="0" err="1">
                <a:latin typeface="Garamond" panose="02020404030301010803" pitchFamily="18" charset="0"/>
              </a:rPr>
              <a:t>Congolese</a:t>
            </a:r>
            <a:r>
              <a:rPr lang="fr-FR" sz="3600" dirty="0">
                <a:latin typeface="Garamond" panose="02020404030301010803" pitchFamily="18" charset="0"/>
              </a:rPr>
              <a:t> ... I </a:t>
            </a:r>
            <a:r>
              <a:rPr lang="fr-FR" sz="3600" dirty="0" err="1">
                <a:latin typeface="Garamond" panose="02020404030301010803" pitchFamily="18" charset="0"/>
              </a:rPr>
              <a:t>asked</a:t>
            </a:r>
            <a:r>
              <a:rPr lang="fr-FR" sz="3600" dirty="0">
                <a:latin typeface="Garamond" panose="02020404030301010803" pitchFamily="18" charset="0"/>
              </a:rPr>
              <a:t> </a:t>
            </a:r>
            <a:r>
              <a:rPr lang="fr-FR" sz="3600" dirty="0" err="1">
                <a:latin typeface="Garamond" panose="02020404030301010803" pitchFamily="18" charset="0"/>
              </a:rPr>
              <a:t>myself</a:t>
            </a:r>
            <a:r>
              <a:rPr lang="fr-FR" sz="3600" dirty="0">
                <a:latin typeface="Garamond" panose="02020404030301010803" pitchFamily="18" charset="0"/>
              </a:rPr>
              <a:t> </a:t>
            </a:r>
            <a:r>
              <a:rPr lang="fr-FR" sz="3600" dirty="0" err="1">
                <a:latin typeface="Garamond" panose="02020404030301010803" pitchFamily="18" charset="0"/>
              </a:rPr>
              <a:t>so</a:t>
            </a:r>
            <a:r>
              <a:rPr lang="fr-FR" sz="3600" dirty="0">
                <a:latin typeface="Garamond" panose="02020404030301010803" pitchFamily="18" charset="0"/>
              </a:rPr>
              <a:t> </a:t>
            </a:r>
            <a:r>
              <a:rPr lang="fr-FR" sz="3600" dirty="0" err="1">
                <a:latin typeface="Garamond" panose="02020404030301010803" pitchFamily="18" charset="0"/>
              </a:rPr>
              <a:t>many</a:t>
            </a:r>
            <a:r>
              <a:rPr lang="fr-FR" sz="3600" dirty="0">
                <a:latin typeface="Garamond" panose="02020404030301010803" pitchFamily="18" charset="0"/>
              </a:rPr>
              <a:t> questions: </a:t>
            </a:r>
            <a:r>
              <a:rPr lang="fr-FR" sz="3600" dirty="0" err="1">
                <a:latin typeface="Garamond" panose="02020404030301010803" pitchFamily="18" charset="0"/>
              </a:rPr>
              <a:t>What</a:t>
            </a:r>
            <a:r>
              <a:rPr lang="fr-FR" sz="3600" dirty="0">
                <a:latin typeface="Garamond" panose="02020404030301010803" pitchFamily="18" charset="0"/>
              </a:rPr>
              <a:t> </a:t>
            </a:r>
            <a:r>
              <a:rPr lang="fr-FR" sz="3600" dirty="0" err="1">
                <a:latin typeface="Garamond" panose="02020404030301010803" pitchFamily="18" charset="0"/>
              </a:rPr>
              <a:t>did</a:t>
            </a:r>
            <a:r>
              <a:rPr lang="fr-FR" sz="3600" dirty="0">
                <a:latin typeface="Garamond" panose="02020404030301010803" pitchFamily="18" charset="0"/>
              </a:rPr>
              <a:t> the </a:t>
            </a:r>
            <a:r>
              <a:rPr lang="fr-FR" sz="3600" dirty="0" err="1">
                <a:latin typeface="Garamond" panose="02020404030301010803" pitchFamily="18" charset="0"/>
              </a:rPr>
              <a:t>Belgians</a:t>
            </a:r>
            <a:r>
              <a:rPr lang="fr-FR" sz="3600" dirty="0">
                <a:latin typeface="Garamond" panose="02020404030301010803" pitchFamily="18" charset="0"/>
              </a:rPr>
              <a:t> </a:t>
            </a:r>
            <a:r>
              <a:rPr lang="fr-FR" sz="3600" dirty="0" err="1">
                <a:latin typeface="Garamond" panose="02020404030301010803" pitchFamily="18" charset="0"/>
              </a:rPr>
              <a:t>think</a:t>
            </a:r>
            <a:r>
              <a:rPr lang="fr-FR" sz="3600" dirty="0">
                <a:latin typeface="Garamond" panose="02020404030301010803" pitchFamily="18" charset="0"/>
              </a:rPr>
              <a:t>, </a:t>
            </a:r>
            <a:r>
              <a:rPr lang="fr-FR" sz="3600" dirty="0" err="1">
                <a:latin typeface="Garamond" panose="02020404030301010803" pitchFamily="18" charset="0"/>
              </a:rPr>
              <a:t>what</a:t>
            </a:r>
            <a:r>
              <a:rPr lang="fr-FR" sz="3600" dirty="0">
                <a:latin typeface="Garamond" panose="02020404030301010803" pitchFamily="18" charset="0"/>
              </a:rPr>
              <a:t> </a:t>
            </a:r>
            <a:r>
              <a:rPr lang="fr-FR" sz="3600" dirty="0" err="1">
                <a:latin typeface="Garamond" panose="02020404030301010803" pitchFamily="18" charset="0"/>
              </a:rPr>
              <a:t>did</a:t>
            </a:r>
            <a:r>
              <a:rPr lang="fr-FR" sz="3600" dirty="0">
                <a:latin typeface="Garamond" panose="02020404030301010803" pitchFamily="18" charset="0"/>
              </a:rPr>
              <a:t> </a:t>
            </a:r>
            <a:r>
              <a:rPr lang="fr-FR" sz="3600" dirty="0" err="1">
                <a:latin typeface="Garamond" panose="02020404030301010803" pitchFamily="18" charset="0"/>
              </a:rPr>
              <a:t>they</a:t>
            </a:r>
            <a:r>
              <a:rPr lang="fr-FR" sz="3600" dirty="0">
                <a:latin typeface="Garamond" panose="02020404030301010803" pitchFamily="18" charset="0"/>
              </a:rPr>
              <a:t> </a:t>
            </a:r>
            <a:r>
              <a:rPr lang="fr-FR" sz="3600" dirty="0" err="1">
                <a:latin typeface="Garamond" panose="02020404030301010803" pitchFamily="18" charset="0"/>
              </a:rPr>
              <a:t>say</a:t>
            </a:r>
            <a:r>
              <a:rPr lang="fr-FR" sz="3600" dirty="0">
                <a:latin typeface="Garamond" panose="02020404030301010803" pitchFamily="18" charset="0"/>
              </a:rPr>
              <a:t> about blacks and </a:t>
            </a:r>
            <a:r>
              <a:rPr lang="fr-FR" sz="3600" dirty="0" err="1">
                <a:latin typeface="Garamond" panose="02020404030301010803" pitchFamily="18" charset="0"/>
              </a:rPr>
              <a:t>Congolese</a:t>
            </a:r>
            <a:r>
              <a:rPr lang="fr-FR" sz="3600" dirty="0">
                <a:latin typeface="Garamond" panose="02020404030301010803" pitchFamily="18" charset="0"/>
              </a:rPr>
              <a:t>? </a:t>
            </a:r>
            <a:r>
              <a:rPr lang="fr-FR" sz="3600" dirty="0" err="1">
                <a:latin typeface="Garamond" panose="02020404030301010803" pitchFamily="18" charset="0"/>
              </a:rPr>
              <a:t>What</a:t>
            </a:r>
            <a:r>
              <a:rPr lang="fr-FR" sz="3600" dirty="0">
                <a:latin typeface="Garamond" panose="02020404030301010803" pitchFamily="18" charset="0"/>
              </a:rPr>
              <a:t> </a:t>
            </a:r>
            <a:r>
              <a:rPr lang="fr-FR" sz="3600" dirty="0" err="1">
                <a:latin typeface="Garamond" panose="02020404030301010803" pitchFamily="18" charset="0"/>
              </a:rPr>
              <a:t>did</a:t>
            </a:r>
            <a:r>
              <a:rPr lang="fr-FR" sz="3600" dirty="0">
                <a:latin typeface="Garamond" panose="02020404030301010803" pitchFamily="18" charset="0"/>
              </a:rPr>
              <a:t> the </a:t>
            </a:r>
            <a:r>
              <a:rPr lang="fr-FR" sz="3600" dirty="0" err="1">
                <a:latin typeface="Garamond" panose="02020404030301010803" pitchFamily="18" charset="0"/>
              </a:rPr>
              <a:t>Congolese</a:t>
            </a:r>
            <a:r>
              <a:rPr lang="fr-FR" sz="3600" dirty="0">
                <a:latin typeface="Garamond" panose="02020404030301010803" pitchFamily="18" charset="0"/>
              </a:rPr>
              <a:t> </a:t>
            </a:r>
            <a:r>
              <a:rPr lang="fr-FR" sz="3600" dirty="0" err="1">
                <a:latin typeface="Garamond" panose="02020404030301010803" pitchFamily="18" charset="0"/>
              </a:rPr>
              <a:t>think</a:t>
            </a:r>
            <a:r>
              <a:rPr lang="fr-FR" sz="3600" dirty="0">
                <a:latin typeface="Garamond" panose="02020404030301010803" pitchFamily="18" charset="0"/>
              </a:rPr>
              <a:t>, </a:t>
            </a:r>
            <a:r>
              <a:rPr lang="fr-FR" sz="3600" dirty="0" err="1">
                <a:latin typeface="Garamond" panose="02020404030301010803" pitchFamily="18" charset="0"/>
              </a:rPr>
              <a:t>what</a:t>
            </a:r>
            <a:r>
              <a:rPr lang="fr-FR" sz="3600" dirty="0">
                <a:latin typeface="Garamond" panose="02020404030301010803" pitchFamily="18" charset="0"/>
              </a:rPr>
              <a:t> </a:t>
            </a:r>
            <a:r>
              <a:rPr lang="fr-FR" sz="3600" dirty="0" err="1">
                <a:latin typeface="Garamond" panose="02020404030301010803" pitchFamily="18" charset="0"/>
              </a:rPr>
              <a:t>did</a:t>
            </a:r>
            <a:r>
              <a:rPr lang="fr-FR" sz="3600" dirty="0">
                <a:latin typeface="Garamond" panose="02020404030301010803" pitchFamily="18" charset="0"/>
              </a:rPr>
              <a:t> </a:t>
            </a:r>
            <a:r>
              <a:rPr lang="fr-FR" sz="3600" dirty="0" err="1">
                <a:latin typeface="Garamond" panose="02020404030301010803" pitchFamily="18" charset="0"/>
              </a:rPr>
              <a:t>they</a:t>
            </a:r>
            <a:r>
              <a:rPr lang="fr-FR" sz="3600" dirty="0">
                <a:latin typeface="Garamond" panose="02020404030301010803" pitchFamily="18" charset="0"/>
              </a:rPr>
              <a:t> </a:t>
            </a:r>
            <a:r>
              <a:rPr lang="fr-FR" sz="3600" dirty="0" err="1">
                <a:latin typeface="Garamond" panose="02020404030301010803" pitchFamily="18" charset="0"/>
              </a:rPr>
              <a:t>say</a:t>
            </a:r>
            <a:r>
              <a:rPr lang="fr-FR" sz="3600" dirty="0">
                <a:latin typeface="Garamond" panose="02020404030301010803" pitchFamily="18" charset="0"/>
              </a:rPr>
              <a:t> about </a:t>
            </a:r>
            <a:r>
              <a:rPr lang="fr-FR" sz="3600" dirty="0" err="1">
                <a:latin typeface="Garamond" panose="02020404030301010803" pitchFamily="18" charset="0"/>
              </a:rPr>
              <a:t>whites</a:t>
            </a:r>
            <a:r>
              <a:rPr lang="fr-FR" sz="3600" dirty="0">
                <a:latin typeface="Garamond" panose="02020404030301010803" pitchFamily="18" charset="0"/>
              </a:rPr>
              <a:t> and </a:t>
            </a:r>
            <a:r>
              <a:rPr lang="fr-FR" sz="3600" dirty="0" err="1">
                <a:latin typeface="Garamond" panose="02020404030301010803" pitchFamily="18" charset="0"/>
              </a:rPr>
              <a:t>Belgians</a:t>
            </a:r>
            <a:r>
              <a:rPr lang="fr-FR" sz="3600" dirty="0">
                <a:latin typeface="Garamond" panose="02020404030301010803" pitchFamily="18" charset="0"/>
              </a:rPr>
              <a:t>? »</a:t>
            </a:r>
            <a:endParaRPr lang="fr-FR" dirty="0"/>
          </a:p>
        </p:txBody>
      </p:sp>
      <p:sp>
        <p:nvSpPr>
          <p:cNvPr id="3" name="Espace réservé du texte 2"/>
          <p:cNvSpPr>
            <a:spLocks noGrp="1"/>
          </p:cNvSpPr>
          <p:nvPr>
            <p:ph type="body" idx="1"/>
          </p:nvPr>
        </p:nvSpPr>
        <p:spPr>
          <a:xfrm>
            <a:off x="831850" y="4921972"/>
            <a:ext cx="10515600" cy="1500187"/>
          </a:xfrm>
        </p:spPr>
        <p:txBody>
          <a:bodyPr/>
          <a:lstStyle/>
          <a:p>
            <a:pPr algn="just"/>
            <a:r>
              <a:rPr lang="fr-FR" dirty="0">
                <a:latin typeface="Garamond" panose="02020404030301010803" pitchFamily="18" charset="0"/>
              </a:rPr>
              <a:t>Source : </a:t>
            </a:r>
            <a:r>
              <a:rPr lang="fr-FR" dirty="0" err="1">
                <a:latin typeface="Garamond" panose="02020404030301010803" pitchFamily="18" charset="0"/>
              </a:rPr>
              <a:t>Zana</a:t>
            </a:r>
            <a:r>
              <a:rPr lang="fr-FR" dirty="0">
                <a:latin typeface="Garamond" panose="02020404030301010803" pitchFamily="18" charset="0"/>
              </a:rPr>
              <a:t> Aziza </a:t>
            </a:r>
            <a:r>
              <a:rPr lang="fr-FR" cap="small" dirty="0" err="1">
                <a:latin typeface="Garamond" panose="02020404030301010803" pitchFamily="18" charset="0"/>
              </a:rPr>
              <a:t>Etambala</a:t>
            </a:r>
            <a:r>
              <a:rPr lang="fr-FR" dirty="0">
                <a:latin typeface="Garamond" panose="02020404030301010803" pitchFamily="18" charset="0"/>
              </a:rPr>
              <a:t>, </a:t>
            </a:r>
            <a:r>
              <a:rPr lang="fr-FR" i="1" dirty="0">
                <a:latin typeface="Garamond" panose="02020404030301010803" pitchFamily="18" charset="0"/>
              </a:rPr>
              <a:t>Présences congolaises en Belgique, 1885-1940. Exhibition – éducation – émancipation – paternalisme</a:t>
            </a:r>
            <a:r>
              <a:rPr lang="fr-FR" dirty="0">
                <a:latin typeface="Garamond" panose="02020404030301010803" pitchFamily="18" charset="0"/>
              </a:rPr>
              <a:t>, vol. 1, Leuven, </a:t>
            </a:r>
            <a:r>
              <a:rPr lang="fr-FR" dirty="0" err="1">
                <a:latin typeface="Garamond" panose="02020404030301010803" pitchFamily="18" charset="0"/>
              </a:rPr>
              <a:t>Katholieke</a:t>
            </a:r>
            <a:r>
              <a:rPr lang="fr-FR" dirty="0">
                <a:latin typeface="Garamond" panose="02020404030301010803" pitchFamily="18" charset="0"/>
              </a:rPr>
              <a:t> </a:t>
            </a:r>
            <a:r>
              <a:rPr lang="fr-FR" dirty="0" err="1">
                <a:latin typeface="Garamond" panose="02020404030301010803" pitchFamily="18" charset="0"/>
              </a:rPr>
              <a:t>Universiteit</a:t>
            </a:r>
            <a:r>
              <a:rPr lang="fr-FR" dirty="0">
                <a:latin typeface="Garamond" panose="02020404030301010803" pitchFamily="18" charset="0"/>
              </a:rPr>
              <a:t> Leuven, 1989, p. 6 (Thèse de doctorat en lettres, philosophie, groupe d’histoire moderne, </a:t>
            </a:r>
            <a:r>
              <a:rPr lang="fr-FR" dirty="0" err="1">
                <a:latin typeface="Garamond" panose="02020404030301010803" pitchFamily="18" charset="0"/>
              </a:rPr>
              <a:t>dir</a:t>
            </a:r>
            <a:r>
              <a:rPr lang="fr-FR" dirty="0">
                <a:latin typeface="Garamond" panose="02020404030301010803" pitchFamily="18" charset="0"/>
              </a:rPr>
              <a:t>. : Eddy </a:t>
            </a:r>
            <a:r>
              <a:rPr lang="fr-FR" dirty="0" err="1">
                <a:latin typeface="Garamond" panose="02020404030301010803" pitchFamily="18" charset="0"/>
              </a:rPr>
              <a:t>Stols</a:t>
            </a:r>
            <a:r>
              <a:rPr lang="fr-FR" dirty="0">
                <a:latin typeface="Garamond" panose="02020404030301010803" pitchFamily="18" charset="0"/>
              </a:rPr>
              <a:t> &amp; Jean-Luc </a:t>
            </a:r>
            <a:r>
              <a:rPr lang="fr-FR" dirty="0" err="1">
                <a:latin typeface="Garamond" panose="02020404030301010803" pitchFamily="18" charset="0"/>
              </a:rPr>
              <a:t>Vellut</a:t>
            </a:r>
            <a:r>
              <a:rPr lang="fr-FR" dirty="0">
                <a:latin typeface="Garamond" panose="02020404030301010803" pitchFamily="18" charset="0"/>
              </a:rPr>
              <a:t>). [</a:t>
            </a:r>
            <a:r>
              <a:rPr lang="fr-FR" dirty="0" err="1">
                <a:latin typeface="Garamond" panose="02020404030301010803" pitchFamily="18" charset="0"/>
              </a:rPr>
              <a:t>my</a:t>
            </a:r>
            <a:r>
              <a:rPr lang="fr-FR" dirty="0">
                <a:latin typeface="Garamond" panose="02020404030301010803" pitchFamily="18" charset="0"/>
              </a:rPr>
              <a:t> translation]</a:t>
            </a:r>
          </a:p>
        </p:txBody>
      </p:sp>
      <p:sp>
        <p:nvSpPr>
          <p:cNvPr id="6" name="Rectangle 5">
            <a:extLst>
              <a:ext uri="{FF2B5EF4-FFF2-40B4-BE49-F238E27FC236}">
                <a16:creationId xmlns:a16="http://schemas.microsoft.com/office/drawing/2014/main" id="{DB4BF208-163B-CA4E-AF44-80A1B7BEEC5C}"/>
              </a:ext>
            </a:extLst>
          </p:cNvPr>
          <p:cNvSpPr/>
          <p:nvPr/>
        </p:nvSpPr>
        <p:spPr>
          <a:xfrm>
            <a:off x="-6350" y="18327"/>
            <a:ext cx="12198350" cy="369332"/>
          </a:xfrm>
          <a:prstGeom prst="rect">
            <a:avLst/>
          </a:prstGeom>
        </p:spPr>
        <p:txBody>
          <a:bodyPr wrap="square">
            <a:spAutoFit/>
          </a:bodyPr>
          <a:lstStyle/>
          <a:p>
            <a:pPr algn="ctr"/>
            <a:r>
              <a:rPr lang="fr-FR" dirty="0">
                <a:latin typeface="Garamond" panose="02020404030301010803" pitchFamily="18" charset="0"/>
              </a:rPr>
              <a:t>Romain Landmeters |Black </a:t>
            </a:r>
            <a:r>
              <a:rPr lang="fr-FR" dirty="0" err="1">
                <a:latin typeface="Garamond" panose="02020404030301010803" pitchFamily="18" charset="0"/>
              </a:rPr>
              <a:t>Minds</a:t>
            </a:r>
            <a:r>
              <a:rPr lang="fr-FR" dirty="0">
                <a:latin typeface="Garamond" panose="02020404030301010803" pitchFamily="18" charset="0"/>
              </a:rPr>
              <a:t> </a:t>
            </a:r>
            <a:r>
              <a:rPr lang="fr-FR" dirty="0" err="1">
                <a:latin typeface="Garamond" panose="02020404030301010803" pitchFamily="18" charset="0"/>
              </a:rPr>
              <a:t>within</a:t>
            </a:r>
            <a:r>
              <a:rPr lang="fr-FR" dirty="0">
                <a:latin typeface="Garamond" panose="02020404030301010803" pitchFamily="18" charset="0"/>
              </a:rPr>
              <a:t> Belgian (de)colonisation and discrimination… | </a:t>
            </a:r>
            <a:r>
              <a:rPr lang="fr-FR" dirty="0" err="1">
                <a:latin typeface="Garamond" panose="02020404030301010803" pitchFamily="18" charset="0"/>
              </a:rPr>
              <a:t>Intellectuals</a:t>
            </a:r>
            <a:r>
              <a:rPr lang="fr-FR" dirty="0">
                <a:latin typeface="Garamond" panose="02020404030301010803" pitchFamily="18" charset="0"/>
              </a:rPr>
              <a:t> on the </a:t>
            </a:r>
            <a:r>
              <a:rPr lang="fr-FR" dirty="0" err="1">
                <a:latin typeface="Garamond" panose="02020404030301010803" pitchFamily="18" charset="0"/>
              </a:rPr>
              <a:t>margins</a:t>
            </a:r>
            <a:r>
              <a:rPr lang="fr-FR" dirty="0">
                <a:latin typeface="Garamond" panose="02020404030301010803" pitchFamily="18" charset="0"/>
              </a:rPr>
              <a:t> |24.05.2019</a:t>
            </a:r>
            <a:endParaRPr lang="fr-FR" dirty="0"/>
          </a:p>
        </p:txBody>
      </p:sp>
    </p:spTree>
    <p:extLst>
      <p:ext uri="{BB962C8B-B14F-4D97-AF65-F5344CB8AC3E}">
        <p14:creationId xmlns:p14="http://schemas.microsoft.com/office/powerpoint/2010/main" val="852223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95BCD16F-7F61-334B-8FD1-75FB0F246870}"/>
              </a:ext>
            </a:extLst>
          </p:cNvPr>
          <p:cNvPicPr>
            <a:picLocks noGrp="1" noChangeAspect="1"/>
          </p:cNvPicPr>
          <p:nvPr>
            <p:ph idx="1"/>
          </p:nvPr>
        </p:nvPicPr>
        <p:blipFill>
          <a:blip r:embed="rId2"/>
          <a:stretch>
            <a:fillRect/>
          </a:stretch>
        </p:blipFill>
        <p:spPr>
          <a:xfrm>
            <a:off x="231401" y="845127"/>
            <a:ext cx="11489544" cy="5331836"/>
          </a:xfrm>
        </p:spPr>
      </p:pic>
      <p:sp>
        <p:nvSpPr>
          <p:cNvPr id="8" name="ZoneTexte 7">
            <a:extLst>
              <a:ext uri="{FF2B5EF4-FFF2-40B4-BE49-F238E27FC236}">
                <a16:creationId xmlns:a16="http://schemas.microsoft.com/office/drawing/2014/main" id="{A514E4A9-7736-C843-93C5-F927B17F7009}"/>
              </a:ext>
            </a:extLst>
          </p:cNvPr>
          <p:cNvSpPr txBox="1"/>
          <p:nvPr/>
        </p:nvSpPr>
        <p:spPr>
          <a:xfrm>
            <a:off x="498763" y="491184"/>
            <a:ext cx="1728358" cy="707886"/>
          </a:xfrm>
          <a:prstGeom prst="rect">
            <a:avLst/>
          </a:prstGeom>
          <a:noFill/>
        </p:spPr>
        <p:txBody>
          <a:bodyPr wrap="none" rtlCol="0">
            <a:spAutoFit/>
          </a:bodyPr>
          <a:lstStyle/>
          <a:p>
            <a:r>
              <a:rPr lang="fr-FR" sz="4000" dirty="0">
                <a:latin typeface="Garamond" panose="02020404030301010803" pitchFamily="18" charset="0"/>
              </a:rPr>
              <a:t>Sources</a:t>
            </a:r>
          </a:p>
        </p:txBody>
      </p:sp>
      <p:sp>
        <p:nvSpPr>
          <p:cNvPr id="5" name="Rectangle 4">
            <a:extLst>
              <a:ext uri="{FF2B5EF4-FFF2-40B4-BE49-F238E27FC236}">
                <a16:creationId xmlns:a16="http://schemas.microsoft.com/office/drawing/2014/main" id="{30073B8C-F53F-2E49-B78E-91DFE60DE891}"/>
              </a:ext>
            </a:extLst>
          </p:cNvPr>
          <p:cNvSpPr/>
          <p:nvPr/>
        </p:nvSpPr>
        <p:spPr>
          <a:xfrm>
            <a:off x="0" y="0"/>
            <a:ext cx="12192000" cy="369332"/>
          </a:xfrm>
          <a:prstGeom prst="rect">
            <a:avLst/>
          </a:prstGeom>
        </p:spPr>
        <p:txBody>
          <a:bodyPr wrap="square">
            <a:spAutoFit/>
          </a:bodyPr>
          <a:lstStyle/>
          <a:p>
            <a:pPr algn="ctr"/>
            <a:r>
              <a:rPr lang="fr-FR" dirty="0">
                <a:latin typeface="Garamond" panose="02020404030301010803" pitchFamily="18" charset="0"/>
              </a:rPr>
              <a:t>Romain Landmeters |Black </a:t>
            </a:r>
            <a:r>
              <a:rPr lang="fr-FR" dirty="0" err="1">
                <a:latin typeface="Garamond" panose="02020404030301010803" pitchFamily="18" charset="0"/>
              </a:rPr>
              <a:t>Minds</a:t>
            </a:r>
            <a:r>
              <a:rPr lang="fr-FR" dirty="0">
                <a:latin typeface="Garamond" panose="02020404030301010803" pitchFamily="18" charset="0"/>
              </a:rPr>
              <a:t> </a:t>
            </a:r>
            <a:r>
              <a:rPr lang="fr-FR" dirty="0" err="1">
                <a:latin typeface="Garamond" panose="02020404030301010803" pitchFamily="18" charset="0"/>
              </a:rPr>
              <a:t>within</a:t>
            </a:r>
            <a:r>
              <a:rPr lang="fr-FR" dirty="0">
                <a:latin typeface="Garamond" panose="02020404030301010803" pitchFamily="18" charset="0"/>
              </a:rPr>
              <a:t> Belgian (de)colonisation and discrimination… | </a:t>
            </a:r>
            <a:r>
              <a:rPr lang="fr-FR" dirty="0" err="1">
                <a:latin typeface="Garamond" panose="02020404030301010803" pitchFamily="18" charset="0"/>
              </a:rPr>
              <a:t>Intellectuals</a:t>
            </a:r>
            <a:r>
              <a:rPr lang="fr-FR" dirty="0">
                <a:latin typeface="Garamond" panose="02020404030301010803" pitchFamily="18" charset="0"/>
              </a:rPr>
              <a:t> on the </a:t>
            </a:r>
            <a:r>
              <a:rPr lang="fr-FR" dirty="0" err="1">
                <a:latin typeface="Garamond" panose="02020404030301010803" pitchFamily="18" charset="0"/>
              </a:rPr>
              <a:t>margins</a:t>
            </a:r>
            <a:r>
              <a:rPr lang="fr-FR" dirty="0">
                <a:latin typeface="Garamond" panose="02020404030301010803" pitchFamily="18" charset="0"/>
              </a:rPr>
              <a:t> |24.05.2019</a:t>
            </a:r>
            <a:endParaRPr lang="fr-FR" dirty="0"/>
          </a:p>
        </p:txBody>
      </p:sp>
    </p:spTree>
    <p:extLst>
      <p:ext uri="{BB962C8B-B14F-4D97-AF65-F5344CB8AC3E}">
        <p14:creationId xmlns:p14="http://schemas.microsoft.com/office/powerpoint/2010/main" val="229435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1850" y="690671"/>
            <a:ext cx="10515600" cy="4673312"/>
          </a:xfrm>
        </p:spPr>
        <p:txBody>
          <a:bodyPr>
            <a:noAutofit/>
          </a:bodyPr>
          <a:lstStyle/>
          <a:p>
            <a:pPr algn="just"/>
            <a:r>
              <a:rPr lang="fr-FR" sz="2800" dirty="0">
                <a:latin typeface="Garamond" panose="02020404030301010803" pitchFamily="18" charset="0"/>
              </a:rPr>
              <a:t>« </a:t>
            </a:r>
            <a:r>
              <a:rPr lang="fr-FR" sz="2800" b="1" dirty="0">
                <a:latin typeface="Garamond" panose="02020404030301010803" pitchFamily="18" charset="0"/>
              </a:rPr>
              <a:t>Focus on the </a:t>
            </a:r>
            <a:r>
              <a:rPr lang="fr-FR" sz="2800" b="1" dirty="0" err="1">
                <a:latin typeface="Garamond" panose="02020404030301010803" pitchFamily="18" charset="0"/>
              </a:rPr>
              <a:t>experiences</a:t>
            </a:r>
            <a:r>
              <a:rPr lang="fr-FR" sz="2800" b="1" dirty="0">
                <a:latin typeface="Garamond" panose="02020404030301010803" pitchFamily="18" charset="0"/>
              </a:rPr>
              <a:t> and points of </a:t>
            </a:r>
            <a:r>
              <a:rPr lang="fr-FR" sz="2800" b="1" dirty="0" err="1">
                <a:latin typeface="Garamond" panose="02020404030301010803" pitchFamily="18" charset="0"/>
              </a:rPr>
              <a:t>view</a:t>
            </a:r>
            <a:r>
              <a:rPr lang="fr-FR" sz="2800" b="1" dirty="0">
                <a:latin typeface="Garamond" panose="02020404030301010803" pitchFamily="18" charset="0"/>
              </a:rPr>
              <a:t> of the </a:t>
            </a:r>
            <a:r>
              <a:rPr lang="fr-FR" sz="2800" b="1" dirty="0" err="1">
                <a:latin typeface="Garamond" panose="02020404030301010803" pitchFamily="18" charset="0"/>
              </a:rPr>
              <a:t>colonized</a:t>
            </a:r>
            <a:r>
              <a:rPr lang="fr-FR" sz="2800" b="1" dirty="0">
                <a:latin typeface="Garamond" panose="02020404030301010803" pitchFamily="18" charset="0"/>
              </a:rPr>
              <a:t>, </a:t>
            </a:r>
            <a:r>
              <a:rPr lang="fr-FR" sz="2800" b="1" dirty="0" err="1">
                <a:latin typeface="Garamond" panose="02020404030301010803" pitchFamily="18" charset="0"/>
              </a:rPr>
              <a:t>pay</a:t>
            </a:r>
            <a:r>
              <a:rPr lang="fr-FR" sz="2800" b="1" dirty="0">
                <a:latin typeface="Garamond" panose="02020404030301010803" pitchFamily="18" charset="0"/>
              </a:rPr>
              <a:t> attention to the multiple </a:t>
            </a:r>
            <a:r>
              <a:rPr lang="fr-FR" sz="2800" b="1" dirty="0" err="1">
                <a:latin typeface="Garamond" panose="02020404030301010803" pitchFamily="18" charset="0"/>
              </a:rPr>
              <a:t>strategies</a:t>
            </a:r>
            <a:r>
              <a:rPr lang="fr-FR" sz="2800" b="1" dirty="0">
                <a:latin typeface="Garamond" panose="02020404030301010803" pitchFamily="18" charset="0"/>
              </a:rPr>
              <a:t> </a:t>
            </a:r>
            <a:r>
              <a:rPr lang="fr-FR" sz="2800" b="1" dirty="0" err="1">
                <a:latin typeface="Garamond" panose="02020404030301010803" pitchFamily="18" charset="0"/>
              </a:rPr>
              <a:t>deployed</a:t>
            </a:r>
            <a:r>
              <a:rPr lang="fr-FR" sz="2800" b="1" dirty="0">
                <a:latin typeface="Garamond" panose="02020404030301010803" pitchFamily="18" charset="0"/>
              </a:rPr>
              <a:t> in the face of colonial domination </a:t>
            </a:r>
            <a:r>
              <a:rPr lang="fr-FR" sz="2800" dirty="0">
                <a:latin typeface="Garamond" panose="02020404030301010803" pitchFamily="18" charset="0"/>
              </a:rPr>
              <a:t>(</a:t>
            </a:r>
            <a:r>
              <a:rPr lang="fr-FR" sz="2800" dirty="0" err="1">
                <a:latin typeface="Garamond" panose="02020404030301010803" pitchFamily="18" charset="0"/>
              </a:rPr>
              <a:t>resistances</a:t>
            </a:r>
            <a:r>
              <a:rPr lang="fr-FR" sz="2800" dirty="0">
                <a:latin typeface="Garamond" panose="02020404030301010803" pitchFamily="18" charset="0"/>
              </a:rPr>
              <a:t>, transactions, </a:t>
            </a:r>
            <a:r>
              <a:rPr lang="fr-FR" sz="2800" dirty="0" err="1">
                <a:latin typeface="Garamond" panose="02020404030301010803" pitchFamily="18" charset="0"/>
              </a:rPr>
              <a:t>reciprocal</a:t>
            </a:r>
            <a:r>
              <a:rPr lang="fr-FR" sz="2800" dirty="0">
                <a:latin typeface="Garamond" panose="02020404030301010803" pitchFamily="18" charset="0"/>
              </a:rPr>
              <a:t> </a:t>
            </a:r>
            <a:r>
              <a:rPr lang="fr-FR" sz="2800" dirty="0" err="1">
                <a:latin typeface="Garamond" panose="02020404030301010803" pitchFamily="18" charset="0"/>
              </a:rPr>
              <a:t>instrumentalizations</a:t>
            </a:r>
            <a:r>
              <a:rPr lang="fr-FR" sz="2800" dirty="0">
                <a:latin typeface="Garamond" panose="02020404030301010803" pitchFamily="18" charset="0"/>
              </a:rPr>
              <a:t>) or on the </a:t>
            </a:r>
            <a:r>
              <a:rPr lang="fr-FR" sz="2800" dirty="0" err="1">
                <a:latin typeface="Garamond" panose="02020404030301010803" pitchFamily="18" charset="0"/>
              </a:rPr>
              <a:t>mobilities</a:t>
            </a:r>
            <a:r>
              <a:rPr lang="fr-FR" sz="2800" dirty="0">
                <a:latin typeface="Garamond" panose="02020404030301010803" pitchFamily="18" charset="0"/>
              </a:rPr>
              <a:t> and circulations (of people, of </a:t>
            </a:r>
            <a:r>
              <a:rPr lang="fr-FR" sz="2800" dirty="0" err="1">
                <a:latin typeface="Garamond" panose="02020404030301010803" pitchFamily="18" charset="0"/>
              </a:rPr>
              <a:t>ideas</a:t>
            </a:r>
            <a:r>
              <a:rPr lang="fr-FR" sz="2800" dirty="0">
                <a:latin typeface="Garamond" panose="02020404030301010803" pitchFamily="18" charset="0"/>
              </a:rPr>
              <a:t>, of </a:t>
            </a:r>
            <a:r>
              <a:rPr lang="fr-FR" sz="2800" dirty="0" err="1">
                <a:latin typeface="Garamond" panose="02020404030301010803" pitchFamily="18" charset="0"/>
              </a:rPr>
              <a:t>goods</a:t>
            </a:r>
            <a:r>
              <a:rPr lang="fr-FR" sz="2800" dirty="0">
                <a:latin typeface="Garamond" panose="02020404030301010803" pitchFamily="18" charset="0"/>
              </a:rPr>
              <a:t>, of practices of power) </a:t>
            </a:r>
            <a:r>
              <a:rPr lang="fr-FR" sz="2800" dirty="0" err="1">
                <a:latin typeface="Garamond" panose="02020404030301010803" pitchFamily="18" charset="0"/>
              </a:rPr>
              <a:t>implies</a:t>
            </a:r>
            <a:r>
              <a:rPr lang="fr-FR" sz="2800" dirty="0">
                <a:latin typeface="Garamond" panose="02020404030301010803" pitchFamily="18" charset="0"/>
              </a:rPr>
              <a:t> to cross </a:t>
            </a:r>
            <a:r>
              <a:rPr lang="fr-FR" sz="2800" dirty="0" err="1">
                <a:latin typeface="Garamond" panose="02020404030301010803" pitchFamily="18" charset="0"/>
              </a:rPr>
              <a:t>scales</a:t>
            </a:r>
            <a:r>
              <a:rPr lang="fr-FR" sz="2800" dirty="0">
                <a:latin typeface="Garamond" panose="02020404030301010803" pitchFamily="18" charset="0"/>
              </a:rPr>
              <a:t> and </a:t>
            </a:r>
            <a:r>
              <a:rPr lang="fr-FR" sz="2800" dirty="0" err="1">
                <a:latin typeface="Garamond" panose="02020404030301010803" pitchFamily="18" charset="0"/>
              </a:rPr>
              <a:t>tools</a:t>
            </a:r>
            <a:r>
              <a:rPr lang="fr-FR" sz="2800" dirty="0">
                <a:latin typeface="Garamond" panose="02020404030301010803" pitchFamily="18" charset="0"/>
              </a:rPr>
              <a:t> of </a:t>
            </a:r>
            <a:r>
              <a:rPr lang="fr-FR" sz="2800" dirty="0" err="1">
                <a:latin typeface="Garamond" panose="02020404030301010803" pitchFamily="18" charset="0"/>
              </a:rPr>
              <a:t>analysis</a:t>
            </a:r>
            <a:r>
              <a:rPr lang="fr-FR" sz="2800" dirty="0">
                <a:latin typeface="Garamond" panose="02020404030301010803" pitchFamily="18" charset="0"/>
              </a:rPr>
              <a:t> </a:t>
            </a:r>
            <a:r>
              <a:rPr lang="fr-FR" sz="2800" dirty="0" err="1">
                <a:latin typeface="Garamond" panose="02020404030301010803" pitchFamily="18" charset="0"/>
              </a:rPr>
              <a:t>which</a:t>
            </a:r>
            <a:r>
              <a:rPr lang="fr-FR" sz="2800" dirty="0">
                <a:latin typeface="Garamond" panose="02020404030301010803" pitchFamily="18" charset="0"/>
              </a:rPr>
              <a:t> few </a:t>
            </a:r>
            <a:r>
              <a:rPr lang="fr-FR" sz="2800" dirty="0" err="1">
                <a:latin typeface="Garamond" panose="02020404030301010803" pitchFamily="18" charset="0"/>
              </a:rPr>
              <a:t>preconceived</a:t>
            </a:r>
            <a:r>
              <a:rPr lang="fr-FR" sz="2800" dirty="0">
                <a:latin typeface="Garamond" panose="02020404030301010803" pitchFamily="18" charset="0"/>
              </a:rPr>
              <a:t> </a:t>
            </a:r>
            <a:r>
              <a:rPr lang="fr-FR" sz="2800" dirty="0" err="1">
                <a:latin typeface="Garamond" panose="02020404030301010803" pitchFamily="18" charset="0"/>
              </a:rPr>
              <a:t>ideas</a:t>
            </a:r>
            <a:r>
              <a:rPr lang="fr-FR" sz="2800" dirty="0">
                <a:latin typeface="Garamond" panose="02020404030301010803" pitchFamily="18" charset="0"/>
              </a:rPr>
              <a:t> </a:t>
            </a:r>
            <a:r>
              <a:rPr lang="fr-FR" sz="2800" dirty="0" err="1">
                <a:latin typeface="Garamond" panose="02020404030301010803" pitchFamily="18" charset="0"/>
              </a:rPr>
              <a:t>can</a:t>
            </a:r>
            <a:r>
              <a:rPr lang="fr-FR" sz="2800" dirty="0">
                <a:latin typeface="Garamond" panose="02020404030301010803" pitchFamily="18" charset="0"/>
              </a:rPr>
              <a:t> </a:t>
            </a:r>
            <a:r>
              <a:rPr lang="fr-FR" sz="2800" dirty="0" err="1">
                <a:latin typeface="Garamond" panose="02020404030301010803" pitchFamily="18" charset="0"/>
              </a:rPr>
              <a:t>resist</a:t>
            </a:r>
            <a:r>
              <a:rPr lang="fr-FR" sz="2800" dirty="0">
                <a:latin typeface="Garamond" panose="02020404030301010803" pitchFamily="18" charset="0"/>
              </a:rPr>
              <a:t>. There </a:t>
            </a:r>
            <a:r>
              <a:rPr lang="fr-FR" sz="2800" dirty="0" err="1">
                <a:latin typeface="Garamond" panose="02020404030301010803" pitchFamily="18" charset="0"/>
              </a:rPr>
              <a:t>is</a:t>
            </a:r>
            <a:r>
              <a:rPr lang="fr-FR" sz="2800" dirty="0">
                <a:latin typeface="Garamond" panose="02020404030301010803" pitchFamily="18" charset="0"/>
              </a:rPr>
              <a:t> no </a:t>
            </a:r>
            <a:r>
              <a:rPr lang="fr-FR" sz="2800" dirty="0" err="1">
                <a:latin typeface="Garamond" panose="02020404030301010803" pitchFamily="18" charset="0"/>
              </a:rPr>
              <a:t>doubt</a:t>
            </a:r>
            <a:r>
              <a:rPr lang="fr-FR" sz="2800" dirty="0">
                <a:latin typeface="Garamond" panose="02020404030301010803" pitchFamily="18" charset="0"/>
              </a:rPr>
              <a:t> </a:t>
            </a:r>
            <a:r>
              <a:rPr lang="fr-FR" sz="2800" dirty="0" err="1">
                <a:latin typeface="Garamond" panose="02020404030301010803" pitchFamily="18" charset="0"/>
              </a:rPr>
              <a:t>that</a:t>
            </a:r>
            <a:r>
              <a:rPr lang="fr-FR" sz="2800" dirty="0">
                <a:latin typeface="Garamond" panose="02020404030301010803" pitchFamily="18" charset="0"/>
              </a:rPr>
              <a:t> </a:t>
            </a:r>
            <a:r>
              <a:rPr lang="fr-FR" sz="2800" dirty="0" err="1">
                <a:latin typeface="Garamond" panose="02020404030301010803" pitchFamily="18" charset="0"/>
              </a:rPr>
              <a:t>these</a:t>
            </a:r>
            <a:r>
              <a:rPr lang="fr-FR" sz="2800" dirty="0">
                <a:latin typeface="Garamond" panose="02020404030301010803" pitchFamily="18" charset="0"/>
              </a:rPr>
              <a:t> are </a:t>
            </a:r>
            <a:r>
              <a:rPr lang="fr-FR" sz="2800" dirty="0" err="1">
                <a:latin typeface="Garamond" panose="02020404030301010803" pitchFamily="18" charset="0"/>
              </a:rPr>
              <a:t>fundamental</a:t>
            </a:r>
            <a:r>
              <a:rPr lang="fr-FR" sz="2800" dirty="0">
                <a:latin typeface="Garamond" panose="02020404030301010803" pitchFamily="18" charset="0"/>
              </a:rPr>
              <a:t> </a:t>
            </a:r>
            <a:r>
              <a:rPr lang="fr-FR" sz="2800" dirty="0" err="1">
                <a:latin typeface="Garamond" panose="02020404030301010803" pitchFamily="18" charset="0"/>
              </a:rPr>
              <a:t>tools</a:t>
            </a:r>
            <a:r>
              <a:rPr lang="fr-FR" sz="2800" dirty="0">
                <a:latin typeface="Garamond" panose="02020404030301010803" pitchFamily="18" charset="0"/>
              </a:rPr>
              <a:t> to </a:t>
            </a:r>
            <a:r>
              <a:rPr lang="fr-FR" sz="2800" b="1" dirty="0" err="1">
                <a:latin typeface="Garamond" panose="02020404030301010803" pitchFamily="18" charset="0"/>
              </a:rPr>
              <a:t>reflect</a:t>
            </a:r>
            <a:r>
              <a:rPr lang="fr-FR" sz="2800" b="1" dirty="0">
                <a:latin typeface="Garamond" panose="02020404030301010803" pitchFamily="18" charset="0"/>
              </a:rPr>
              <a:t> on the colonial </a:t>
            </a:r>
            <a:r>
              <a:rPr lang="fr-FR" sz="2800" b="1" dirty="0" err="1">
                <a:latin typeface="Garamond" panose="02020404030301010803" pitchFamily="18" charset="0"/>
              </a:rPr>
              <a:t>genealogies</a:t>
            </a:r>
            <a:r>
              <a:rPr lang="fr-FR" sz="2800" b="1" dirty="0">
                <a:latin typeface="Garamond" panose="02020404030301010803" pitchFamily="18" charset="0"/>
              </a:rPr>
              <a:t> of </a:t>
            </a:r>
            <a:r>
              <a:rPr lang="fr-FR" sz="2800" b="1" dirty="0" err="1">
                <a:latin typeface="Garamond" panose="02020404030301010803" pitchFamily="18" charset="0"/>
              </a:rPr>
              <a:t>racist</a:t>
            </a:r>
            <a:r>
              <a:rPr lang="fr-FR" sz="2800" b="1" dirty="0">
                <a:latin typeface="Garamond" panose="02020404030301010803" pitchFamily="18" charset="0"/>
              </a:rPr>
              <a:t> discrimination and </a:t>
            </a:r>
            <a:r>
              <a:rPr lang="fr-FR" sz="2800" b="1" dirty="0" err="1">
                <a:latin typeface="Garamond" panose="02020404030301010803" pitchFamily="18" charset="0"/>
              </a:rPr>
              <a:t>current</a:t>
            </a:r>
            <a:r>
              <a:rPr lang="fr-FR" sz="2800" b="1" dirty="0">
                <a:latin typeface="Garamond" panose="02020404030301010803" pitchFamily="18" charset="0"/>
              </a:rPr>
              <a:t> </a:t>
            </a:r>
            <a:r>
              <a:rPr lang="fr-FR" sz="2800" b="1" dirty="0" err="1">
                <a:latin typeface="Garamond" panose="02020404030301010803" pitchFamily="18" charset="0"/>
              </a:rPr>
              <a:t>inequalities</a:t>
            </a:r>
            <a:r>
              <a:rPr lang="fr-FR" sz="2800" b="1" dirty="0">
                <a:latin typeface="Garamond" panose="02020404030301010803" pitchFamily="18" charset="0"/>
              </a:rPr>
              <a:t>, as </a:t>
            </a:r>
            <a:r>
              <a:rPr lang="fr-FR" sz="2800" b="1" dirty="0" err="1">
                <a:latin typeface="Garamond" panose="02020404030301010803" pitchFamily="18" charset="0"/>
              </a:rPr>
              <a:t>well</a:t>
            </a:r>
            <a:r>
              <a:rPr lang="fr-FR" sz="2800" b="1" dirty="0">
                <a:latin typeface="Garamond" panose="02020404030301010803" pitchFamily="18" charset="0"/>
              </a:rPr>
              <a:t> as the </a:t>
            </a:r>
            <a:r>
              <a:rPr lang="fr-FR" sz="2800" b="1" dirty="0" err="1">
                <a:latin typeface="Garamond" panose="02020404030301010803" pitchFamily="18" charset="0"/>
              </a:rPr>
              <a:t>resonance</a:t>
            </a:r>
            <a:r>
              <a:rPr lang="fr-FR" sz="2800" b="1" dirty="0">
                <a:latin typeface="Garamond" panose="02020404030301010803" pitchFamily="18" charset="0"/>
              </a:rPr>
              <a:t> </a:t>
            </a:r>
            <a:r>
              <a:rPr lang="fr-FR" sz="2800" b="1" dirty="0" err="1">
                <a:latin typeface="Garamond" panose="02020404030301010803" pitchFamily="18" charset="0"/>
              </a:rPr>
              <a:t>effects</a:t>
            </a:r>
            <a:r>
              <a:rPr lang="fr-FR" sz="2800" b="1" dirty="0">
                <a:latin typeface="Garamond" panose="02020404030301010803" pitchFamily="18" charset="0"/>
              </a:rPr>
              <a:t> of </a:t>
            </a:r>
            <a:r>
              <a:rPr lang="fr-FR" sz="2800" b="1" dirty="0" err="1">
                <a:latin typeface="Garamond" panose="02020404030301010803" pitchFamily="18" charset="0"/>
              </a:rPr>
              <a:t>this</a:t>
            </a:r>
            <a:r>
              <a:rPr lang="fr-FR" sz="2800" b="1" dirty="0">
                <a:latin typeface="Garamond" panose="02020404030301010803" pitchFamily="18" charset="0"/>
              </a:rPr>
              <a:t> </a:t>
            </a:r>
            <a:r>
              <a:rPr lang="fr-FR" sz="2800" b="1" dirty="0" err="1">
                <a:latin typeface="Garamond" panose="02020404030301010803" pitchFamily="18" charset="0"/>
              </a:rPr>
              <a:t>past</a:t>
            </a:r>
            <a:r>
              <a:rPr lang="fr-FR" sz="2800" b="1" dirty="0">
                <a:latin typeface="Garamond" panose="02020404030301010803" pitchFamily="18" charset="0"/>
              </a:rPr>
              <a:t> in a </a:t>
            </a:r>
            <a:r>
              <a:rPr lang="fr-FR" sz="2800" b="1" dirty="0" err="1">
                <a:latin typeface="Garamond" panose="02020404030301010803" pitchFamily="18" charset="0"/>
              </a:rPr>
              <a:t>series</a:t>
            </a:r>
            <a:r>
              <a:rPr lang="fr-FR" sz="2800" b="1" dirty="0">
                <a:latin typeface="Garamond" panose="02020404030301010803" pitchFamily="18" charset="0"/>
              </a:rPr>
              <a:t> of </a:t>
            </a:r>
            <a:r>
              <a:rPr lang="fr-FR" sz="2800" b="1" dirty="0" err="1">
                <a:latin typeface="Garamond" panose="02020404030301010803" pitchFamily="18" charset="0"/>
              </a:rPr>
              <a:t>neo</a:t>
            </a:r>
            <a:r>
              <a:rPr lang="fr-FR" sz="2800" b="1" dirty="0">
                <a:latin typeface="Garamond" panose="02020404030301010803" pitchFamily="18" charset="0"/>
              </a:rPr>
              <a:t> and postcolonial </a:t>
            </a:r>
            <a:r>
              <a:rPr lang="fr-FR" sz="2800" b="1" dirty="0" err="1">
                <a:latin typeface="Garamond" panose="02020404030301010803" pitchFamily="18" charset="0"/>
              </a:rPr>
              <a:t>contexts</a:t>
            </a:r>
            <a:r>
              <a:rPr lang="fr-FR" sz="2800" dirty="0">
                <a:latin typeface="Garamond" panose="02020404030301010803" pitchFamily="18" charset="0"/>
              </a:rPr>
              <a:t>. But, </a:t>
            </a:r>
            <a:r>
              <a:rPr lang="fr-FR" sz="2800" dirty="0" err="1">
                <a:latin typeface="Garamond" panose="02020404030301010803" pitchFamily="18" charset="0"/>
              </a:rPr>
              <a:t>we</a:t>
            </a:r>
            <a:r>
              <a:rPr lang="fr-FR" sz="2800" dirty="0">
                <a:latin typeface="Garamond" panose="02020404030301010803" pitchFamily="18" charset="0"/>
              </a:rPr>
              <a:t> </a:t>
            </a:r>
            <a:r>
              <a:rPr lang="fr-FR" sz="2800" dirty="0" err="1">
                <a:latin typeface="Garamond" panose="02020404030301010803" pitchFamily="18" charset="0"/>
              </a:rPr>
              <a:t>repeat</a:t>
            </a:r>
            <a:r>
              <a:rPr lang="fr-FR" sz="2800" dirty="0">
                <a:latin typeface="Garamond" panose="02020404030301010803" pitchFamily="18" charset="0"/>
              </a:rPr>
              <a:t>, </a:t>
            </a:r>
            <a:r>
              <a:rPr lang="fr-FR" sz="2800" dirty="0" err="1">
                <a:latin typeface="Garamond" panose="02020404030301010803" pitchFamily="18" charset="0"/>
              </a:rPr>
              <a:t>such</a:t>
            </a:r>
            <a:r>
              <a:rPr lang="fr-FR" sz="2800" dirty="0">
                <a:latin typeface="Garamond" panose="02020404030301010803" pitchFamily="18" charset="0"/>
              </a:rPr>
              <a:t> </a:t>
            </a:r>
            <a:r>
              <a:rPr lang="fr-FR" sz="2800" dirty="0" err="1">
                <a:latin typeface="Garamond" panose="02020404030301010803" pitchFamily="18" charset="0"/>
              </a:rPr>
              <a:t>projects</a:t>
            </a:r>
            <a:r>
              <a:rPr lang="fr-FR" sz="2800" dirty="0">
                <a:latin typeface="Garamond" panose="02020404030301010803" pitchFamily="18" charset="0"/>
              </a:rPr>
              <a:t> </a:t>
            </a:r>
            <a:r>
              <a:rPr lang="fr-FR" sz="2800" dirty="0" err="1">
                <a:latin typeface="Garamond" panose="02020404030301010803" pitchFamily="18" charset="0"/>
              </a:rPr>
              <a:t>require</a:t>
            </a:r>
            <a:r>
              <a:rPr lang="fr-FR" sz="2800" dirty="0">
                <a:latin typeface="Garamond" panose="02020404030301010803" pitchFamily="18" charset="0"/>
              </a:rPr>
              <a:t> </a:t>
            </a:r>
            <a:r>
              <a:rPr lang="fr-FR" sz="2800" dirty="0" err="1">
                <a:latin typeface="Garamond" panose="02020404030301010803" pitchFamily="18" charset="0"/>
              </a:rPr>
              <a:t>better</a:t>
            </a:r>
            <a:r>
              <a:rPr lang="fr-FR" sz="2800" dirty="0">
                <a:latin typeface="Garamond" panose="02020404030301010803" pitchFamily="18" charset="0"/>
              </a:rPr>
              <a:t> links </a:t>
            </a:r>
            <a:r>
              <a:rPr lang="fr-FR" sz="2800" dirty="0" err="1">
                <a:latin typeface="Garamond" panose="02020404030301010803" pitchFamily="18" charset="0"/>
              </a:rPr>
              <a:t>between</a:t>
            </a:r>
            <a:r>
              <a:rPr lang="fr-FR" sz="2800" dirty="0">
                <a:latin typeface="Garamond" panose="02020404030301010803" pitchFamily="18" charset="0"/>
              </a:rPr>
              <a:t> the world of </a:t>
            </a:r>
            <a:r>
              <a:rPr lang="fr-FR" sz="2800" dirty="0" err="1">
                <a:latin typeface="Garamond" panose="02020404030301010803" pitchFamily="18" charset="0"/>
              </a:rPr>
              <a:t>research</a:t>
            </a:r>
            <a:r>
              <a:rPr lang="fr-FR" sz="2800" dirty="0">
                <a:latin typeface="Garamond" panose="02020404030301010803" pitchFamily="18" charset="0"/>
              </a:rPr>
              <a:t> and </a:t>
            </a:r>
            <a:r>
              <a:rPr lang="fr-FR" sz="2800" dirty="0" err="1">
                <a:latin typeface="Garamond" panose="02020404030301010803" pitchFamily="18" charset="0"/>
              </a:rPr>
              <a:t>that</a:t>
            </a:r>
            <a:r>
              <a:rPr lang="fr-FR" sz="2800" dirty="0">
                <a:latin typeface="Garamond" panose="02020404030301010803" pitchFamily="18" charset="0"/>
              </a:rPr>
              <a:t> of </a:t>
            </a:r>
            <a:r>
              <a:rPr lang="fr-FR" sz="2800" dirty="0" err="1">
                <a:latin typeface="Garamond" panose="02020404030301010803" pitchFamily="18" charset="0"/>
              </a:rPr>
              <a:t>education</a:t>
            </a:r>
            <a:r>
              <a:rPr lang="fr-FR" sz="2800" dirty="0">
                <a:latin typeface="Garamond" panose="02020404030301010803" pitchFamily="18" charset="0"/>
              </a:rPr>
              <a:t>, </a:t>
            </a:r>
            <a:r>
              <a:rPr lang="fr-FR" sz="2800" dirty="0" err="1">
                <a:latin typeface="Garamond" panose="02020404030301010803" pitchFamily="18" charset="0"/>
              </a:rPr>
              <a:t>involving</a:t>
            </a:r>
            <a:r>
              <a:rPr lang="fr-FR" sz="2800" dirty="0">
                <a:latin typeface="Garamond" panose="02020404030301010803" pitchFamily="18" charset="0"/>
              </a:rPr>
              <a:t> </a:t>
            </a:r>
            <a:r>
              <a:rPr lang="fr-FR" sz="2800" dirty="0" err="1">
                <a:latin typeface="Garamond" panose="02020404030301010803" pitchFamily="18" charset="0"/>
              </a:rPr>
              <a:t>means</a:t>
            </a:r>
            <a:r>
              <a:rPr lang="fr-FR" sz="2800" dirty="0">
                <a:latin typeface="Garamond" panose="02020404030301010803" pitchFamily="18" charset="0"/>
              </a:rPr>
              <a:t> and </a:t>
            </a:r>
            <a:r>
              <a:rPr lang="fr-FR" sz="2800" dirty="0" err="1">
                <a:latin typeface="Garamond" panose="02020404030301010803" pitchFamily="18" charset="0"/>
              </a:rPr>
              <a:t>political</a:t>
            </a:r>
            <a:r>
              <a:rPr lang="fr-FR" sz="2800" dirty="0">
                <a:latin typeface="Garamond" panose="02020404030301010803" pitchFamily="18" charset="0"/>
              </a:rPr>
              <a:t> </a:t>
            </a:r>
            <a:r>
              <a:rPr lang="fr-FR" sz="2800" dirty="0" err="1">
                <a:latin typeface="Garamond" panose="02020404030301010803" pitchFamily="18" charset="0"/>
              </a:rPr>
              <a:t>will</a:t>
            </a:r>
            <a:r>
              <a:rPr lang="fr-FR" sz="2800" dirty="0">
                <a:latin typeface="Garamond" panose="02020404030301010803" pitchFamily="18" charset="0"/>
              </a:rPr>
              <a:t>  » </a:t>
            </a:r>
          </a:p>
        </p:txBody>
      </p:sp>
      <p:sp>
        <p:nvSpPr>
          <p:cNvPr id="3" name="Espace réservé du texte 2"/>
          <p:cNvSpPr>
            <a:spLocks noGrp="1"/>
          </p:cNvSpPr>
          <p:nvPr>
            <p:ph type="body" idx="1"/>
          </p:nvPr>
        </p:nvSpPr>
        <p:spPr>
          <a:xfrm>
            <a:off x="831850" y="5614700"/>
            <a:ext cx="10515600" cy="1118610"/>
          </a:xfrm>
        </p:spPr>
        <p:txBody>
          <a:bodyPr>
            <a:normAutofit/>
          </a:bodyPr>
          <a:lstStyle/>
          <a:p>
            <a:pPr algn="just"/>
            <a:r>
              <a:rPr lang="fr-FR" dirty="0">
                <a:latin typeface="Garamond" panose="02020404030301010803" pitchFamily="18" charset="0"/>
              </a:rPr>
              <a:t>Source : A. </a:t>
            </a:r>
            <a:r>
              <a:rPr lang="fr-FR" cap="small" dirty="0" err="1">
                <a:latin typeface="Garamond" panose="02020404030301010803" pitchFamily="18" charset="0"/>
              </a:rPr>
              <a:t>Lauro</a:t>
            </a:r>
            <a:r>
              <a:rPr lang="fr-FR" cap="small" dirty="0">
                <a:latin typeface="Garamond" panose="02020404030301010803" pitchFamily="18" charset="0"/>
              </a:rPr>
              <a:t> &amp; </a:t>
            </a:r>
            <a:r>
              <a:rPr lang="fr-FR" dirty="0">
                <a:latin typeface="Garamond" panose="02020404030301010803" pitchFamily="18" charset="0"/>
              </a:rPr>
              <a:t>R. </a:t>
            </a:r>
            <a:r>
              <a:rPr lang="fr-FR" cap="small" dirty="0">
                <a:latin typeface="Garamond" panose="02020404030301010803" pitchFamily="18" charset="0"/>
              </a:rPr>
              <a:t>Landmeters</a:t>
            </a:r>
            <a:r>
              <a:rPr lang="fr-FR" dirty="0">
                <a:latin typeface="Garamond" panose="02020404030301010803" pitchFamily="18" charset="0"/>
              </a:rPr>
              <a:t>, « Manger végétal ou colonial ? Les (vrais) enjeux de l’histoire de la colonisation », dans </a:t>
            </a:r>
            <a:r>
              <a:rPr lang="fr-FR" i="1" dirty="0">
                <a:latin typeface="Garamond" panose="02020404030301010803" pitchFamily="18" charset="0"/>
              </a:rPr>
              <a:t>Eduquer, tribune laïque. Publication de la Ligue de l’Enseignement et de l’Education permanente asbl</a:t>
            </a:r>
            <a:r>
              <a:rPr lang="fr-FR" dirty="0">
                <a:latin typeface="Garamond" panose="02020404030301010803" pitchFamily="18" charset="0"/>
              </a:rPr>
              <a:t>, n° 133, 2017, p. 15-19.</a:t>
            </a:r>
          </a:p>
        </p:txBody>
      </p:sp>
      <p:sp>
        <p:nvSpPr>
          <p:cNvPr id="5" name="ZoneTexte 4">
            <a:extLst>
              <a:ext uri="{FF2B5EF4-FFF2-40B4-BE49-F238E27FC236}">
                <a16:creationId xmlns:a16="http://schemas.microsoft.com/office/drawing/2014/main" id="{F21567B1-C157-0741-9B44-CA4695712909}"/>
              </a:ext>
            </a:extLst>
          </p:cNvPr>
          <p:cNvSpPr txBox="1"/>
          <p:nvPr/>
        </p:nvSpPr>
        <p:spPr>
          <a:xfrm>
            <a:off x="136321" y="44340"/>
            <a:ext cx="11906657" cy="646331"/>
          </a:xfrm>
          <a:prstGeom prst="rect">
            <a:avLst/>
          </a:prstGeom>
          <a:noFill/>
        </p:spPr>
        <p:txBody>
          <a:bodyPr wrap="none" rtlCol="0">
            <a:spAutoFit/>
          </a:bodyPr>
          <a:lstStyle/>
          <a:p>
            <a:pPr algn="ctr"/>
            <a:r>
              <a:rPr lang="fr-FR" dirty="0">
                <a:latin typeface="Garamond" panose="02020404030301010803" pitchFamily="18" charset="0"/>
              </a:rPr>
              <a:t>Romain Landmeters |Black </a:t>
            </a:r>
            <a:r>
              <a:rPr lang="fr-FR" dirty="0" err="1">
                <a:latin typeface="Garamond" panose="02020404030301010803" pitchFamily="18" charset="0"/>
              </a:rPr>
              <a:t>Minds</a:t>
            </a:r>
            <a:r>
              <a:rPr lang="fr-FR" dirty="0">
                <a:latin typeface="Garamond" panose="02020404030301010803" pitchFamily="18" charset="0"/>
              </a:rPr>
              <a:t> </a:t>
            </a:r>
            <a:r>
              <a:rPr lang="fr-FR" dirty="0" err="1">
                <a:latin typeface="Garamond" panose="02020404030301010803" pitchFamily="18" charset="0"/>
              </a:rPr>
              <a:t>within</a:t>
            </a:r>
            <a:r>
              <a:rPr lang="fr-FR" dirty="0">
                <a:latin typeface="Garamond" panose="02020404030301010803" pitchFamily="18" charset="0"/>
              </a:rPr>
              <a:t> Belgian (de)colonisation and discrimination… | </a:t>
            </a:r>
            <a:r>
              <a:rPr lang="fr-FR" dirty="0" err="1">
                <a:latin typeface="Garamond" panose="02020404030301010803" pitchFamily="18" charset="0"/>
              </a:rPr>
              <a:t>Intellectuals</a:t>
            </a:r>
            <a:r>
              <a:rPr lang="fr-FR" dirty="0">
                <a:latin typeface="Garamond" panose="02020404030301010803" pitchFamily="18" charset="0"/>
              </a:rPr>
              <a:t> on the </a:t>
            </a:r>
            <a:r>
              <a:rPr lang="fr-FR" dirty="0" err="1">
                <a:latin typeface="Garamond" panose="02020404030301010803" pitchFamily="18" charset="0"/>
              </a:rPr>
              <a:t>margins</a:t>
            </a:r>
            <a:r>
              <a:rPr lang="fr-FR" dirty="0">
                <a:latin typeface="Garamond" panose="02020404030301010803" pitchFamily="18" charset="0"/>
              </a:rPr>
              <a:t> |24.05.2019</a:t>
            </a:r>
            <a:endParaRPr lang="fr-FR" dirty="0"/>
          </a:p>
          <a:p>
            <a:pPr algn="ctr"/>
            <a:endParaRPr lang="fr-FR" dirty="0"/>
          </a:p>
        </p:txBody>
      </p:sp>
    </p:spTree>
    <p:extLst>
      <p:ext uri="{BB962C8B-B14F-4D97-AF65-F5344CB8AC3E}">
        <p14:creationId xmlns:p14="http://schemas.microsoft.com/office/powerpoint/2010/main" val="304806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1850" y="679090"/>
            <a:ext cx="10515600" cy="3083933"/>
          </a:xfrm>
        </p:spPr>
        <p:txBody>
          <a:bodyPr>
            <a:normAutofit/>
          </a:bodyPr>
          <a:lstStyle/>
          <a:p>
            <a:pPr algn="just"/>
            <a:r>
              <a:rPr lang="fr-FR" sz="5400" dirty="0" err="1">
                <a:latin typeface="Garamond" panose="02020404030301010803" pitchFamily="18" charset="0"/>
              </a:rPr>
              <a:t>Thank</a:t>
            </a:r>
            <a:r>
              <a:rPr lang="fr-FR" sz="5400" dirty="0">
                <a:latin typeface="Garamond" panose="02020404030301010803" pitchFamily="18" charset="0"/>
              </a:rPr>
              <a:t> </a:t>
            </a:r>
            <a:r>
              <a:rPr lang="fr-FR" sz="5400" dirty="0" err="1">
                <a:latin typeface="Garamond" panose="02020404030301010803" pitchFamily="18" charset="0"/>
              </a:rPr>
              <a:t>you</a:t>
            </a:r>
            <a:r>
              <a:rPr lang="fr-FR" sz="5400" dirty="0">
                <a:latin typeface="Garamond" panose="02020404030301010803" pitchFamily="18" charset="0"/>
              </a:rPr>
              <a:t> for </a:t>
            </a:r>
            <a:r>
              <a:rPr lang="fr-FR" sz="5400" dirty="0" err="1">
                <a:latin typeface="Garamond" panose="02020404030301010803" pitchFamily="18" charset="0"/>
              </a:rPr>
              <a:t>you</a:t>
            </a:r>
            <a:r>
              <a:rPr lang="fr-FR" sz="5400" dirty="0">
                <a:latin typeface="Garamond" panose="02020404030301010803" pitchFamily="18" charset="0"/>
              </a:rPr>
              <a:t> attention… </a:t>
            </a:r>
            <a:br>
              <a:rPr lang="fr-FR" sz="5400" dirty="0">
                <a:latin typeface="Garamond" panose="02020404030301010803" pitchFamily="18" charset="0"/>
              </a:rPr>
            </a:br>
            <a:r>
              <a:rPr lang="fr-FR" sz="5400" dirty="0">
                <a:latin typeface="Garamond" panose="02020404030301010803" pitchFamily="18" charset="0"/>
              </a:rPr>
              <a:t>and </a:t>
            </a:r>
            <a:r>
              <a:rPr lang="fr-FR" sz="5400" dirty="0" err="1">
                <a:latin typeface="Garamond" panose="02020404030301010803" pitchFamily="18" charset="0"/>
              </a:rPr>
              <a:t>your</a:t>
            </a:r>
            <a:r>
              <a:rPr lang="fr-FR" sz="5400" dirty="0">
                <a:latin typeface="Garamond" panose="02020404030301010803" pitchFamily="18" charset="0"/>
              </a:rPr>
              <a:t> questions !</a:t>
            </a:r>
            <a:br>
              <a:rPr lang="fr-FR" sz="5400" dirty="0">
                <a:latin typeface="Garamond" panose="02020404030301010803" pitchFamily="18" charset="0"/>
              </a:rPr>
            </a:br>
            <a:endParaRPr lang="fr-FR" sz="5400" dirty="0">
              <a:latin typeface="Garamond" panose="02020404030301010803" pitchFamily="18" charset="0"/>
            </a:endParaRPr>
          </a:p>
        </p:txBody>
      </p:sp>
      <p:sp>
        <p:nvSpPr>
          <p:cNvPr id="3" name="Espace réservé du texte 2"/>
          <p:cNvSpPr>
            <a:spLocks noGrp="1"/>
          </p:cNvSpPr>
          <p:nvPr>
            <p:ph type="body" idx="1"/>
          </p:nvPr>
        </p:nvSpPr>
        <p:spPr/>
        <p:txBody>
          <a:bodyPr/>
          <a:lstStyle/>
          <a:p>
            <a:pPr algn="ctr"/>
            <a:r>
              <a:rPr lang="fr-FR" sz="4400" dirty="0">
                <a:latin typeface="Garamond" panose="02020404030301010803" pitchFamily="18" charset="0"/>
                <a:hlinkClick r:id="rId2"/>
              </a:rPr>
              <a:t>romainlandmeters@usaintlouis.be</a:t>
            </a:r>
            <a:endParaRPr lang="fr-FR" sz="4400" dirty="0">
              <a:latin typeface="Garamond" panose="02020404030301010803" pitchFamily="18" charset="0"/>
            </a:endParaRPr>
          </a:p>
          <a:p>
            <a:endParaRPr lang="fr-FR" dirty="0">
              <a:latin typeface="Garamond" panose="02020404030301010803" pitchFamily="18" charset="0"/>
            </a:endParaRPr>
          </a:p>
        </p:txBody>
      </p:sp>
      <p:sp>
        <p:nvSpPr>
          <p:cNvPr id="4" name="ZoneTexte 3">
            <a:extLst>
              <a:ext uri="{FF2B5EF4-FFF2-40B4-BE49-F238E27FC236}">
                <a16:creationId xmlns:a16="http://schemas.microsoft.com/office/drawing/2014/main" id="{10BB4C58-79F2-E44B-B735-A7172A604D62}"/>
              </a:ext>
            </a:extLst>
          </p:cNvPr>
          <p:cNvSpPr txBox="1"/>
          <p:nvPr/>
        </p:nvSpPr>
        <p:spPr>
          <a:xfrm>
            <a:off x="136321" y="84857"/>
            <a:ext cx="11906657" cy="646331"/>
          </a:xfrm>
          <a:prstGeom prst="rect">
            <a:avLst/>
          </a:prstGeom>
          <a:noFill/>
        </p:spPr>
        <p:txBody>
          <a:bodyPr wrap="none" rtlCol="0">
            <a:spAutoFit/>
          </a:bodyPr>
          <a:lstStyle/>
          <a:p>
            <a:pPr algn="ctr"/>
            <a:r>
              <a:rPr lang="fr-FR" dirty="0">
                <a:latin typeface="Garamond" panose="02020404030301010803" pitchFamily="18" charset="0"/>
              </a:rPr>
              <a:t>Romain Landmeters |Black </a:t>
            </a:r>
            <a:r>
              <a:rPr lang="fr-FR" dirty="0" err="1">
                <a:latin typeface="Garamond" panose="02020404030301010803" pitchFamily="18" charset="0"/>
              </a:rPr>
              <a:t>Minds</a:t>
            </a:r>
            <a:r>
              <a:rPr lang="fr-FR" dirty="0">
                <a:latin typeface="Garamond" panose="02020404030301010803" pitchFamily="18" charset="0"/>
              </a:rPr>
              <a:t> </a:t>
            </a:r>
            <a:r>
              <a:rPr lang="fr-FR" dirty="0" err="1">
                <a:latin typeface="Garamond" panose="02020404030301010803" pitchFamily="18" charset="0"/>
              </a:rPr>
              <a:t>within</a:t>
            </a:r>
            <a:r>
              <a:rPr lang="fr-FR" dirty="0">
                <a:latin typeface="Garamond" panose="02020404030301010803" pitchFamily="18" charset="0"/>
              </a:rPr>
              <a:t> Belgian (de)colonisation and discrimination… | </a:t>
            </a:r>
            <a:r>
              <a:rPr lang="fr-FR" dirty="0" err="1">
                <a:latin typeface="Garamond" panose="02020404030301010803" pitchFamily="18" charset="0"/>
              </a:rPr>
              <a:t>Intellectuals</a:t>
            </a:r>
            <a:r>
              <a:rPr lang="fr-FR" dirty="0">
                <a:latin typeface="Garamond" panose="02020404030301010803" pitchFamily="18" charset="0"/>
              </a:rPr>
              <a:t> on the </a:t>
            </a:r>
            <a:r>
              <a:rPr lang="fr-FR" dirty="0" err="1">
                <a:latin typeface="Garamond" panose="02020404030301010803" pitchFamily="18" charset="0"/>
              </a:rPr>
              <a:t>margins</a:t>
            </a:r>
            <a:r>
              <a:rPr lang="fr-FR" dirty="0">
                <a:latin typeface="Garamond" panose="02020404030301010803" pitchFamily="18" charset="0"/>
              </a:rPr>
              <a:t> |24.05.2019</a:t>
            </a:r>
            <a:endParaRPr lang="fr-FR" dirty="0"/>
          </a:p>
          <a:p>
            <a:pPr algn="ctr"/>
            <a:endParaRPr lang="fr-FR" dirty="0"/>
          </a:p>
        </p:txBody>
      </p:sp>
    </p:spTree>
    <p:extLst>
      <p:ext uri="{BB962C8B-B14F-4D97-AF65-F5344CB8AC3E}">
        <p14:creationId xmlns:p14="http://schemas.microsoft.com/office/powerpoint/2010/main" val="295121672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2720</TotalTime>
  <Words>401</Words>
  <Application>Microsoft Macintosh PowerPoint</Application>
  <PresentationFormat>Grand écran</PresentationFormat>
  <Paragraphs>21</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Garamond</vt:lpstr>
      <vt:lpstr>Thème Office</vt:lpstr>
      <vt:lpstr>Black minds within Belgian (de-)colonisation and discrimination</vt:lpstr>
      <vt:lpstr>Romain Landmeters |Black Minds within Belgian (de)colonisation and discrimination… | Intellectuals on the margins |24.05.2019</vt:lpstr>
      <vt:lpstr>Présentation PowerPoint</vt:lpstr>
      <vt:lpstr>« My modest ambition was also to retrace in a way the daily life of these Congolese from Belgium, to reconstruct their "chronicles". I wanted to give a name to these Congolese ... I asked myself so many questions: What did the Belgians think, what did they say about blacks and Congolese? What did the Congolese think, what did they say about whites and Belgians? »</vt:lpstr>
      <vt:lpstr>Présentation PowerPoint</vt:lpstr>
      <vt:lpstr>« Focus on the experiences and points of view of the colonized, pay attention to the multiple strategies deployed in the face of colonial domination (resistances, transactions, reciprocal instrumentalizations) or on the mobilities and circulations (of people, of ideas, of goods, of practices of power) implies to cross scales and tools of analysis which few preconceived ideas can resist. There is no doubt that these are fundamental tools to reflect on the colonial genealogies of racist discrimination and current inequalities, as well as the resonance effects of this past in a series of neo and postcolonial contexts. But, we repeat, such projects require better links between the world of research and that of education, involving means and political will  » </vt:lpstr>
      <vt:lpstr>Thank you for you attention…  and your questions ! </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cerveaux noirs (jaunes rouges)  entre  (dé-)colonisation et discrimination </dc:title>
  <dc:creator>Utilisateur de Microsoft Office</dc:creator>
  <cp:lastModifiedBy>Utilisateur Microsoft Office</cp:lastModifiedBy>
  <cp:revision>34</cp:revision>
  <dcterms:created xsi:type="dcterms:W3CDTF">2017-11-02T11:24:43Z</dcterms:created>
  <dcterms:modified xsi:type="dcterms:W3CDTF">2019-05-24T12:43:57Z</dcterms:modified>
</cp:coreProperties>
</file>