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26.xml" ContentType="application/vnd.openxmlformats-officedocument.presentationml.notesSlide+xml"/>
  <Override PartName="/ppt/comments/comment11.xml" ContentType="application/vnd.openxmlformats-officedocument.presentationml.comments+xml"/>
  <Override PartName="/ppt/notesSlides/notesSlide27.xml" ContentType="application/vnd.openxmlformats-officedocument.presentationml.notesSlide+xml"/>
  <Override PartName="/ppt/comments/comment1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4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9" r:id="rId9"/>
    <p:sldId id="278" r:id="rId10"/>
    <p:sldId id="281" r:id="rId11"/>
    <p:sldId id="277" r:id="rId12"/>
    <p:sldId id="276" r:id="rId13"/>
    <p:sldId id="264" r:id="rId14"/>
    <p:sldId id="282" r:id="rId15"/>
    <p:sldId id="283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0" r:id="rId28"/>
  </p:sldIdLst>
  <p:sldSz cx="9144000" cy="6858000" type="screen4x3"/>
  <p:notesSz cx="6858000" cy="9144000"/>
  <p:embeddedFontLst>
    <p:embeddedFont>
      <p:font typeface="Comfortaa" pitchFamily="2" charset="0"/>
      <p:regular r:id="rId30"/>
      <p:bold r:id="rId31"/>
    </p:embeddedFont>
    <p:embeddedFont>
      <p:font typeface="Syncopate" panose="02000505000000020003" pitchFamily="2" charset="0"/>
      <p:regular r:id="rId32"/>
      <p:bold r:id="rId33"/>
    </p:embeddedFont>
    <p:embeddedFont>
      <p:font typeface="Verdana" panose="020B060403050404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offroy Patriarche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90"/>
  </p:normalViewPr>
  <p:slideViewPr>
    <p:cSldViewPr snapToGrid="0" snapToObjects="1">
      <p:cViewPr varScale="1">
        <p:scale>
          <a:sx n="99" d="100"/>
          <a:sy n="99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7:36.288" idx="1">
    <p:pos x="6000" y="0"/>
    <p:text>Not sure that you need to present the context. Maybe write the authors and PReCoM + USL-B on slide 1 and that's it.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52:15.100" idx="6">
    <p:pos x="6000" y="0"/>
    <p:text>If you need to cut, maybe remove this slide?</p:tex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5:21.608" idx="7">
    <p:pos x="232" y="580"/>
    <p:text>Not sure what you mean here? It is the pseudo-participatory logic that is critical of the way NWOW were implemented but not of NWOW per se?</p:tex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5:21.608" idx="7">
    <p:pos x="232" y="580"/>
    <p:text>Not sure what you mean here? It is the pseudo-participatory logic that is critical of the way NWOW were implemented but not of NWOW per se?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8:26:45.750" idx="2">
    <p:pos x="6000" y="0"/>
    <p:text>I think that slides 5 and 6 are a bit too long and redundant in some respects. Maybe merge them into a one slide with key ideas?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8:48.733" idx="3">
    <p:pos x="207" y="668"/>
    <p:text>You probably forgot to translate this slide, hence I did it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8:48.733" idx="3">
    <p:pos x="207" y="668"/>
    <p:text>You probably forgot to translate this slide, hence I did it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8:48.733" idx="3">
    <p:pos x="207" y="668"/>
    <p:text>You probably forgot to translate this slide, hence I did it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8:48.733" idx="3">
    <p:pos x="207" y="668"/>
    <p:text>You probably forgot to translate this slide, hence I did it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8:48.733" idx="3">
    <p:pos x="207" y="668"/>
    <p:text>You probably forgot to translate this slide, hence I did it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48:48.733" idx="3">
    <p:pos x="207" y="668"/>
    <p:text>You probably forgot to translate this slide, hence I did it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6T19:51:25.298" idx="5">
    <p:pos x="207" y="639"/>
    <p:text>This is presented a bit more in depth on the next slide --&gt; not needed here?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1b44b0dcf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Google Shape;25;g1b44b0dcf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8108c6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8108c67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2564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8108c6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8108c67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6680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8108c6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8108c67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5865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68108c678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468108c678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68108c678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468108c678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2770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68108c678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468108c678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16214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468108c67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468108c67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0c4ffa70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0c4ffa70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0c4ffa70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0c4ffa707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0c4ffa707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0c4ffa707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d289c1a15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Google Shape;34;g1d289c1a15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0c4ffa707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0c4ffa707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0c4ffa70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0c4ffa70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52330e9f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552330e9f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0c4ffa707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50c4ffa707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0c4ffa707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0c4ffa707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52330e9f4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52330e9f4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68108c678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68108c678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68108c678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68108c678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3213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50c4ffa2c9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50c4ffa2c9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4417d1f24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4417d1f248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468108c67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468108c67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68108c678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68108c678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8108c6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8108c67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8108c6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8108c67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7701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68108c6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68108c67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823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85800" y="3786738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6" cy="4967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2"/>
          </p:nvPr>
        </p:nvSpPr>
        <p:spPr>
          <a:xfrm>
            <a:off x="4692274" y="1600200"/>
            <a:ext cx="3994526" cy="4967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marL="914400" lvl="1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>
                <a:solidFill>
                  <a:schemeClr val="dk1"/>
                </a:solidFill>
              </a:defRPr>
            </a:lvl2pPr>
            <a:lvl3pPr marL="1371600" lvl="2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>
                <a:solidFill>
                  <a:schemeClr val="dk1"/>
                </a:solidFill>
              </a:defRPr>
            </a:lvl3pPr>
            <a:lvl4pPr marL="1828800" lvl="3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omments" Target="../comments/commen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comments" Target="../comments/comment1.xml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3.xml"/><Relationship Id="rId4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5.xml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/>
          <p:nvPr/>
        </p:nvSpPr>
        <p:spPr>
          <a:xfrm>
            <a:off x="-17575" y="6600"/>
            <a:ext cx="1817100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8"/>
          <p:cNvSpPr/>
          <p:nvPr/>
        </p:nvSpPr>
        <p:spPr>
          <a:xfrm>
            <a:off x="1799525" y="341426"/>
            <a:ext cx="7350300" cy="68580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" name="Google Shape;29;p8"/>
          <p:cNvSpPr txBox="1">
            <a:spLocks noGrp="1"/>
          </p:cNvSpPr>
          <p:nvPr>
            <p:ph type="ctrTitle"/>
          </p:nvPr>
        </p:nvSpPr>
        <p:spPr>
          <a:xfrm>
            <a:off x="2756175" y="2901150"/>
            <a:ext cx="6079800" cy="203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</a:rPr>
              <a:t>The Managerial logics of New Ways of Working: ambiguities, silences and critiques in discourse on NWOW</a:t>
            </a:r>
            <a:br>
              <a:rPr lang="nl-BE" sz="2800" dirty="0">
                <a:solidFill>
                  <a:schemeClr val="bg1"/>
                </a:solidFill>
              </a:rPr>
            </a:br>
            <a:endParaRPr sz="2800" dirty="0">
              <a:solidFill>
                <a:schemeClr val="bg1"/>
              </a:solidFill>
            </a:endParaRPr>
          </a:p>
        </p:txBody>
      </p:sp>
      <p:pic>
        <p:nvPicPr>
          <p:cNvPr id="30" name="Google Shape;30;p8" descr="Ampoule-oran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0662" y="531800"/>
            <a:ext cx="4113800" cy="440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(B) NWOW – a discourse analysis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329800" y="1060850"/>
            <a:ext cx="8574900" cy="57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Our own study draws on poststructuralist discours theory (Glynos &amp; Howarth 2007; Laclau &amp; Mouffe 1985) and on CDA (Critical Discourse Analysis) principles.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E9E88F80-265D-8340-A7D9-409079F20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1" y="2290383"/>
            <a:ext cx="3338133" cy="3338133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CE86E41-8CEC-F64A-A421-FF1DEFCF25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5191" y="2192626"/>
            <a:ext cx="2394245" cy="3604523"/>
          </a:xfrm>
          <a:prstGeom prst="rect">
            <a:avLst/>
          </a:prstGeom>
        </p:spPr>
      </p:pic>
      <p:pic>
        <p:nvPicPr>
          <p:cNvPr id="6" name="Afbeelding 5" descr="Afbeelding met vogel&#10;&#10;Automatisch gegenereerde beschrijving">
            <a:extLst>
              <a:ext uri="{FF2B5EF4-FFF2-40B4-BE49-F238E27FC236}">
                <a16:creationId xmlns:a16="http://schemas.microsoft.com/office/drawing/2014/main" id="{50BA3D90-B671-FC4D-B727-46FA46C90A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3143" y="2157187"/>
            <a:ext cx="2382798" cy="3604523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D1EE6AB-F639-B444-82CA-C238871512B1}"/>
              </a:ext>
            </a:extLst>
          </p:cNvPr>
          <p:cNvSpPr txBox="1"/>
          <p:nvPr/>
        </p:nvSpPr>
        <p:spPr>
          <a:xfrm>
            <a:off x="731814" y="6089394"/>
            <a:ext cx="2384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Discourse as a practice of articulation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D4A1781-FB4D-AE47-A9CD-66820E61E7A4}"/>
              </a:ext>
            </a:extLst>
          </p:cNvPr>
          <p:cNvSpPr txBox="1"/>
          <p:nvPr/>
        </p:nvSpPr>
        <p:spPr>
          <a:xfrm>
            <a:off x="3318271" y="5996418"/>
            <a:ext cx="2384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Research as a practice of (re-) articulation + logics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45E0AE9-31D3-2248-98F3-B28B552C509F}"/>
              </a:ext>
            </a:extLst>
          </p:cNvPr>
          <p:cNvSpPr txBox="1"/>
          <p:nvPr/>
        </p:nvSpPr>
        <p:spPr>
          <a:xfrm>
            <a:off x="5976529" y="6019863"/>
            <a:ext cx="3028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The linguistic &amp; pragmatic dimension of discourse as articulation. </a:t>
            </a:r>
          </a:p>
        </p:txBody>
      </p:sp>
    </p:spTree>
    <p:extLst>
      <p:ext uri="{BB962C8B-B14F-4D97-AF65-F5344CB8AC3E}">
        <p14:creationId xmlns:p14="http://schemas.microsoft.com/office/powerpoint/2010/main" val="246037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(B) NWOW – a discourse analysis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329800" y="1060850"/>
            <a:ext cx="8574900" cy="57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b="1" dirty="0">
                <a:solidFill>
                  <a:srgbClr val="1C7691"/>
                </a:solidFill>
              </a:rPr>
              <a:t>What concept of discourse do we rely on?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>
              <a:buSzPts val="1100"/>
            </a:pPr>
            <a:r>
              <a:rPr lang="nl-BE" sz="1800" b="1" dirty="0">
                <a:solidFill>
                  <a:srgbClr val="1C7691"/>
                </a:solidFill>
              </a:rPr>
              <a:t>Discourse</a:t>
            </a:r>
            <a:r>
              <a:rPr lang="nl-BE" sz="1800" dirty="0">
                <a:solidFill>
                  <a:srgbClr val="1C7691"/>
                </a:solidFill>
              </a:rPr>
              <a:t> is both </a:t>
            </a:r>
            <a:r>
              <a:rPr lang="nl-BE" sz="1800" b="1" dirty="0">
                <a:solidFill>
                  <a:srgbClr val="1C7691"/>
                </a:solidFill>
              </a:rPr>
              <a:t>socially constituted </a:t>
            </a:r>
            <a:r>
              <a:rPr lang="nl-BE" sz="1800" b="1" i="1" dirty="0">
                <a:solidFill>
                  <a:srgbClr val="1C7691"/>
                </a:solidFill>
              </a:rPr>
              <a:t>and</a:t>
            </a:r>
            <a:r>
              <a:rPr lang="nl-BE" sz="1800" b="1" dirty="0">
                <a:solidFill>
                  <a:srgbClr val="1C7691"/>
                </a:solidFill>
              </a:rPr>
              <a:t> socially constitutive</a:t>
            </a:r>
            <a:r>
              <a:rPr lang="nl-BE" sz="1800" dirty="0">
                <a:solidFill>
                  <a:srgbClr val="1C7691"/>
                </a:solidFill>
              </a:rPr>
              <a:t>. It </a:t>
            </a:r>
            <a:r>
              <a:rPr lang="nl-BE" sz="1800" b="1" dirty="0">
                <a:solidFill>
                  <a:srgbClr val="1C7691"/>
                </a:solidFill>
              </a:rPr>
              <a:t>partially escapes the reflexive awareness </a:t>
            </a:r>
            <a:r>
              <a:rPr lang="nl-BE" sz="1800" dirty="0">
                <a:solidFill>
                  <a:srgbClr val="1C7691"/>
                </a:solidFill>
              </a:rPr>
              <a:t>of social actors. </a:t>
            </a:r>
          </a:p>
          <a:p>
            <a:pPr marL="45720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>
              <a:buSzPts val="1100"/>
            </a:pPr>
            <a:r>
              <a:rPr lang="nl-BE" sz="1800" b="1" dirty="0">
                <a:solidFill>
                  <a:srgbClr val="1C7691"/>
                </a:solidFill>
              </a:rPr>
              <a:t>Discourse is linked to power and ideology </a:t>
            </a:r>
            <a:r>
              <a:rPr lang="nl-BE" sz="1800" dirty="0">
                <a:solidFill>
                  <a:srgbClr val="1C7691"/>
                </a:solidFill>
              </a:rPr>
              <a:t>because of its socially constitutive properties. Ideology and hegemony are functions of discourse. </a:t>
            </a:r>
          </a:p>
          <a:p>
            <a:pPr marL="45720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Discourse is </a:t>
            </a:r>
            <a:r>
              <a:rPr lang="nl-BE" sz="1800" b="1" dirty="0">
                <a:solidFill>
                  <a:srgbClr val="1C7691"/>
                </a:solidFill>
              </a:rPr>
              <a:t>not just a matter of text or language</a:t>
            </a:r>
            <a:r>
              <a:rPr lang="nl-BE" sz="1800" dirty="0">
                <a:solidFill>
                  <a:srgbClr val="1C7691"/>
                </a:solidFill>
              </a:rPr>
              <a:t>. It </a:t>
            </a:r>
            <a:r>
              <a:rPr lang="nl-BE" sz="1800" b="1" dirty="0">
                <a:solidFill>
                  <a:srgbClr val="1C7691"/>
                </a:solidFill>
              </a:rPr>
              <a:t>cannot be reduced to </a:t>
            </a:r>
            <a:r>
              <a:rPr lang="nl-BE" sz="1800" dirty="0">
                <a:solidFill>
                  <a:srgbClr val="1C7691"/>
                </a:solidFill>
              </a:rPr>
              <a:t>a matter of symbols, metaphors, arguments, speech acts, narratives or genres (cfr. Foucault 1969) even though it operates at all of these levels at once. </a:t>
            </a:r>
          </a:p>
          <a:p>
            <a:pPr marL="45720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dirty="0">
                <a:solidFill>
                  <a:srgbClr val="1C7691"/>
                </a:solidFill>
              </a:rPr>
              <a:t>Through discourse </a:t>
            </a:r>
            <a:r>
              <a:rPr lang="nl-BE" sz="1800" b="1" dirty="0">
                <a:solidFill>
                  <a:srgbClr val="1C7691"/>
                </a:solidFill>
              </a:rPr>
              <a:t>we articulate ‘discursive elements’ to each other </a:t>
            </a:r>
            <a:r>
              <a:rPr lang="nl-BE" sz="1800" dirty="0">
                <a:solidFill>
                  <a:srgbClr val="1C7691"/>
                </a:solidFill>
              </a:rPr>
              <a:t>(e.g. identities, values, slogans, narratives, myths) . As we articulate (link) signifiers to each other, their </a:t>
            </a:r>
            <a:r>
              <a:rPr lang="nl-BE" sz="1800" b="1" dirty="0">
                <a:solidFill>
                  <a:srgbClr val="1C7691"/>
                </a:solidFill>
              </a:rPr>
              <a:t>meanings shift and change </a:t>
            </a:r>
            <a:r>
              <a:rPr lang="nl-BE" sz="1800" dirty="0">
                <a:solidFill>
                  <a:srgbClr val="1C7691"/>
                </a:solidFill>
              </a:rPr>
              <a:t>(Laclau &amp; Mouffe).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b="1" dirty="0">
                <a:solidFill>
                  <a:srgbClr val="1C7691"/>
                </a:solidFill>
              </a:rPr>
              <a:t>Social actors</a:t>
            </a:r>
            <a:r>
              <a:rPr lang="nl-BE" sz="1800" dirty="0">
                <a:solidFill>
                  <a:srgbClr val="1C7691"/>
                </a:solidFill>
              </a:rPr>
              <a:t> are always </a:t>
            </a:r>
            <a:r>
              <a:rPr lang="nl-BE" sz="1800" b="1" dirty="0">
                <a:solidFill>
                  <a:srgbClr val="1C7691"/>
                </a:solidFill>
              </a:rPr>
              <a:t>to some degree aware of the workings of discourse</a:t>
            </a:r>
            <a:r>
              <a:rPr lang="nl-BE" sz="1800" dirty="0">
                <a:solidFill>
                  <a:srgbClr val="1C7691"/>
                </a:solidFill>
              </a:rPr>
              <a:t>. Reflexive awareness of the way discourse relates to power is </a:t>
            </a:r>
            <a:r>
              <a:rPr lang="nl-BE" sz="1800" b="1" dirty="0">
                <a:solidFill>
                  <a:srgbClr val="1C7691"/>
                </a:solidFill>
              </a:rPr>
              <a:t>a precondition for the articulation of socio-political critique</a:t>
            </a:r>
            <a:r>
              <a:rPr lang="nl-BE" sz="1800" dirty="0">
                <a:solidFill>
                  <a:srgbClr val="1C7691"/>
                </a:solidFill>
              </a:rPr>
              <a:t>. 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0" lvl="0" indent="5016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9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(B) NWOW – a discourse analysis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288828" y="785350"/>
            <a:ext cx="8574900" cy="57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2000" dirty="0">
                <a:solidFill>
                  <a:srgbClr val="1C7691"/>
                </a:solidFill>
              </a:rPr>
              <a:t>The </a:t>
            </a:r>
            <a:r>
              <a:rPr lang="nl-BE" sz="2000" b="1" dirty="0">
                <a:solidFill>
                  <a:srgbClr val="1C7691"/>
                </a:solidFill>
              </a:rPr>
              <a:t>concept of logic </a:t>
            </a:r>
            <a:r>
              <a:rPr lang="nl-BE" sz="2000" dirty="0">
                <a:solidFill>
                  <a:srgbClr val="1C7691"/>
                </a:solidFill>
              </a:rPr>
              <a:t>(see also Glynos &amp; Howarth 2007, Zienkowski 2017)</a:t>
            </a:r>
            <a:endParaRPr sz="20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lvl="0"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In order </a:t>
            </a:r>
            <a:r>
              <a:rPr lang="nl-BE" sz="1800" b="1" dirty="0">
                <a:solidFill>
                  <a:srgbClr val="1C7691"/>
                </a:solidFill>
              </a:rPr>
              <a:t>to construct a meaningful sense of reality human beings need to rely on discourses marked by specific interpretive logics</a:t>
            </a:r>
            <a:r>
              <a:rPr lang="nl-BE" sz="1800" dirty="0">
                <a:solidFill>
                  <a:srgbClr val="1C7691"/>
                </a:solidFill>
              </a:rPr>
              <a:t>. </a:t>
            </a:r>
          </a:p>
          <a:p>
            <a:pPr marL="457200" lvl="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lvl="0">
              <a:buSzPts val="1100"/>
            </a:pPr>
            <a:r>
              <a:rPr lang="nl-BE" sz="1800" b="1" dirty="0">
                <a:solidFill>
                  <a:srgbClr val="1C7691"/>
                </a:solidFill>
              </a:rPr>
              <a:t>Logics provide discourse with a degree of internal coherence</a:t>
            </a:r>
            <a:r>
              <a:rPr lang="nl-BE" sz="1800" dirty="0">
                <a:solidFill>
                  <a:srgbClr val="1C7691"/>
                </a:solidFill>
              </a:rPr>
              <a:t>. Discourses can be distinguished on the basis of the logics that structure them.</a:t>
            </a:r>
          </a:p>
          <a:p>
            <a:pPr marL="457200" lvl="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lvl="0">
              <a:buSzPts val="1100"/>
            </a:pPr>
            <a:r>
              <a:rPr lang="nl-BE" sz="1800" b="1" dirty="0">
                <a:solidFill>
                  <a:srgbClr val="1C7691"/>
                </a:solidFill>
              </a:rPr>
              <a:t>Logics structure our discourses as well as our subjectivities </a:t>
            </a:r>
            <a:r>
              <a:rPr lang="nl-BE" sz="1800" dirty="0">
                <a:solidFill>
                  <a:srgbClr val="1C7691"/>
                </a:solidFill>
              </a:rPr>
              <a:t>(sense of self) as we make sense of and travel between social contexts. </a:t>
            </a:r>
          </a:p>
          <a:p>
            <a:pPr marL="457200" lvl="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lvl="0"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It is the </a:t>
            </a:r>
            <a:r>
              <a:rPr lang="nl-BE" sz="1800" b="1" dirty="0">
                <a:solidFill>
                  <a:srgbClr val="1C7691"/>
                </a:solidFill>
              </a:rPr>
              <a:t>task of discourse analysts to name, describe and explain these logics</a:t>
            </a:r>
            <a:r>
              <a:rPr lang="nl-BE" sz="1800" dirty="0">
                <a:solidFill>
                  <a:srgbClr val="1C7691"/>
                </a:solidFill>
              </a:rPr>
              <a:t>. The idea is not to arrive at an objective description of reality but to lay bare the contingent nature of social reality and to create a space for critique. </a:t>
            </a:r>
          </a:p>
          <a:p>
            <a:pPr marL="457200" lvl="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lvl="0"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In order to identify logics </a:t>
            </a:r>
            <a:r>
              <a:rPr lang="nl-BE" sz="1800" b="1" dirty="0">
                <a:solidFill>
                  <a:srgbClr val="1C7691"/>
                </a:solidFill>
              </a:rPr>
              <a:t>we need to describe and explain how signifiers get articulated with each other in a particular discourse </a:t>
            </a:r>
            <a:r>
              <a:rPr lang="nl-BE" sz="1800" dirty="0">
                <a:solidFill>
                  <a:srgbClr val="1C7691"/>
                </a:solidFill>
              </a:rPr>
              <a:t>(e.g. how are values articulated with each other in celebratory NWOW discourse)?</a:t>
            </a:r>
          </a:p>
          <a:p>
            <a:pPr marL="457200" lvl="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lvl="0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518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(C) Research question &amp; data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288828" y="785350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2400" b="1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Principal research questions </a:t>
            </a:r>
            <a:endParaRPr sz="24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i="1" dirty="0">
                <a:solidFill>
                  <a:srgbClr val="1C7691"/>
                </a:solidFill>
              </a:rPr>
              <a:t>What are the interpretive logics mobilised by employees in public and private organisations when they make sense of NWOW (New Ways of Working)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i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i="1" dirty="0">
                <a:solidFill>
                  <a:srgbClr val="1C7691"/>
                </a:solidFill>
              </a:rPr>
              <a:t>What logics can office workers rely on in order to formulate (partial) critiques of (the discourse of) NWOW?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i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i="1" dirty="0">
                <a:solidFill>
                  <a:srgbClr val="1C7691"/>
                </a:solidFill>
              </a:rPr>
              <a:t>How and to what extent does NWOW discourse shape the sense of self, the subjectivity, of office workers?</a:t>
            </a:r>
            <a:endParaRPr sz="17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(C) Research question &amp; data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288828" y="785350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Data collection and analysis</a:t>
            </a:r>
            <a:endParaRPr sz="24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1C7691"/>
                </a:solidFill>
              </a:rPr>
              <a:t>29 transcriptions of interviews with people working at different hierarchic levels of public and private </a:t>
            </a:r>
            <a:r>
              <a:rPr lang="en" sz="1700" dirty="0" err="1">
                <a:solidFill>
                  <a:srgbClr val="1C7691"/>
                </a:solidFill>
              </a:rPr>
              <a:t>organisations</a:t>
            </a:r>
            <a:r>
              <a:rPr lang="en" sz="1700" dirty="0">
                <a:solidFill>
                  <a:srgbClr val="1C7691"/>
                </a:solidFill>
              </a:rPr>
              <a:t> transitioning to or practicing NWOW (e.g. NWOW managers, team leaders, team members, unionists, …)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7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A qualitative coding of values (e.g. ‘autonomy’, ‘respect’, ‘participation’) and interview topics articulated in interviews via NVIVO for Mac.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A cross-examination of 29 analytic memo’s with preliminary observations and discourse analyses of individual interviews with a focus on the follwing sub-questions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lvl="1"/>
            <a:r>
              <a:rPr lang="en-US" dirty="0"/>
              <a:t>How do work related </a:t>
            </a:r>
            <a:r>
              <a:rPr lang="en-US" b="1" dirty="0"/>
              <a:t>values</a:t>
            </a:r>
            <a:r>
              <a:rPr lang="en-US" dirty="0"/>
              <a:t> get </a:t>
            </a:r>
            <a:r>
              <a:rPr lang="en-US" b="1" dirty="0"/>
              <a:t>articulated in relation to </a:t>
            </a:r>
            <a:r>
              <a:rPr lang="en-US" dirty="0"/>
              <a:t>the </a:t>
            </a:r>
            <a:r>
              <a:rPr lang="en-US" b="1" dirty="0"/>
              <a:t>ideal-typical office worker</a:t>
            </a:r>
            <a:r>
              <a:rPr lang="en-US" dirty="0"/>
              <a:t> in changing work environments?</a:t>
            </a:r>
          </a:p>
          <a:p>
            <a:pPr marL="457200" lvl="1"/>
            <a:endParaRPr lang="en-US" dirty="0"/>
          </a:p>
          <a:p>
            <a:pPr marL="457200" lvl="1"/>
            <a:r>
              <a:rPr lang="en-US" dirty="0"/>
              <a:t>What </a:t>
            </a:r>
            <a:r>
              <a:rPr lang="en-US" b="1" dirty="0"/>
              <a:t>subject positions </a:t>
            </a:r>
            <a:r>
              <a:rPr lang="en-US" dirty="0"/>
              <a:t>define the </a:t>
            </a:r>
            <a:r>
              <a:rPr lang="en-US" b="1" dirty="0"/>
              <a:t>subjectivity of the (real and ideal) office worker </a:t>
            </a:r>
            <a:r>
              <a:rPr lang="en-US" dirty="0"/>
              <a:t>positively, negatively or partially?</a:t>
            </a:r>
          </a:p>
          <a:p>
            <a:pPr marL="457200" lvl="1"/>
            <a:endParaRPr lang="en-US" dirty="0"/>
          </a:p>
          <a:p>
            <a:pPr marL="457200" lvl="1"/>
            <a:r>
              <a:rPr lang="en-US" dirty="0"/>
              <a:t>How does the </a:t>
            </a:r>
            <a:r>
              <a:rPr lang="en-US" b="1" dirty="0"/>
              <a:t>subjectivity of the office worker </a:t>
            </a:r>
            <a:r>
              <a:rPr lang="en-US" dirty="0"/>
              <a:t>get </a:t>
            </a:r>
            <a:r>
              <a:rPr lang="en-US" b="1" dirty="0"/>
              <a:t>articulated</a:t>
            </a:r>
            <a:r>
              <a:rPr lang="en-US" dirty="0"/>
              <a:t> with </a:t>
            </a:r>
            <a:r>
              <a:rPr lang="en-US" b="1" dirty="0"/>
              <a:t>discourse on knowledge, skills, capacities and/or competences</a:t>
            </a:r>
            <a:r>
              <a:rPr lang="en-US" dirty="0"/>
              <a:t>?</a:t>
            </a: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302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(C) Research question &amp; data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288828" y="785350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Data collection and analysis</a:t>
            </a:r>
            <a:endParaRPr sz="24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b="1" dirty="0">
                <a:solidFill>
                  <a:srgbClr val="1C7691"/>
                </a:solidFill>
              </a:rPr>
              <a:t>Analytical memo’s were compared </a:t>
            </a:r>
            <a:r>
              <a:rPr lang="nl-BE" sz="1700" dirty="0">
                <a:solidFill>
                  <a:srgbClr val="1C7691"/>
                </a:solidFill>
              </a:rPr>
              <a:t>on the basis of </a:t>
            </a:r>
            <a:r>
              <a:rPr lang="nl-BE" sz="1700" b="1" dirty="0">
                <a:solidFill>
                  <a:srgbClr val="1C7691"/>
                </a:solidFill>
              </a:rPr>
              <a:t>4 axes</a:t>
            </a:r>
            <a:r>
              <a:rPr lang="nl-BE" sz="1700" dirty="0">
                <a:solidFill>
                  <a:srgbClr val="1C7691"/>
                </a:solidFill>
              </a:rPr>
              <a:t>: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	(1) the concept of (NWOW) </a:t>
            </a:r>
            <a:r>
              <a:rPr lang="nl-BE" sz="1700" b="1" dirty="0">
                <a:solidFill>
                  <a:srgbClr val="1C7691"/>
                </a:solidFill>
              </a:rPr>
              <a:t>culture</a:t>
            </a:r>
            <a:r>
              <a:rPr lang="nl-BE" sz="1700" dirty="0">
                <a:solidFill>
                  <a:srgbClr val="1C7691"/>
                </a:solidFill>
              </a:rPr>
              <a:t> (differences between ‘old’ and ‘new’ ways 	of working)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	(2) the interviewee’s udnerstanding of the ideal-typical office worker’s 	</a:t>
            </a:r>
            <a:r>
              <a:rPr lang="nl-BE" sz="1700" b="1" dirty="0">
                <a:solidFill>
                  <a:srgbClr val="1C7691"/>
                </a:solidFill>
              </a:rPr>
              <a:t>competences / values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	(3) the </a:t>
            </a:r>
            <a:r>
              <a:rPr lang="nl-BE" sz="1700" b="1" dirty="0">
                <a:solidFill>
                  <a:srgbClr val="1C7691"/>
                </a:solidFill>
              </a:rPr>
              <a:t>forms of critique </a:t>
            </a:r>
            <a:r>
              <a:rPr lang="nl-BE" sz="1700" dirty="0">
                <a:solidFill>
                  <a:srgbClr val="1C7691"/>
                </a:solidFill>
              </a:rPr>
              <a:t>articulated with respect to NWOW discursive 	practices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	(4) the way techno-managerial changes did or did not alter </a:t>
            </a:r>
            <a:r>
              <a:rPr lang="nl-BE" sz="1700" b="1" dirty="0">
                <a:solidFill>
                  <a:srgbClr val="1C7691"/>
                </a:solidFill>
              </a:rPr>
              <a:t>power relations </a:t>
            </a:r>
            <a:r>
              <a:rPr lang="nl-BE" sz="1700" dirty="0">
                <a:solidFill>
                  <a:srgbClr val="1C7691"/>
                </a:solidFill>
              </a:rPr>
              <a:t>	within the organization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700" dirty="0">
                <a:solidFill>
                  <a:srgbClr val="1C7691"/>
                </a:solidFill>
              </a:rPr>
              <a:t>The </a:t>
            </a:r>
            <a:r>
              <a:rPr lang="nl-BE" sz="1700" b="1" dirty="0">
                <a:solidFill>
                  <a:srgbClr val="1C7691"/>
                </a:solidFill>
              </a:rPr>
              <a:t>resulting grid </a:t>
            </a:r>
            <a:r>
              <a:rPr lang="nl-BE" sz="1700" dirty="0">
                <a:solidFill>
                  <a:srgbClr val="1C7691"/>
                </a:solidFill>
              </a:rPr>
              <a:t>was </a:t>
            </a:r>
            <a:r>
              <a:rPr lang="nl-BE" sz="1700" b="1" dirty="0">
                <a:solidFill>
                  <a:srgbClr val="1C7691"/>
                </a:solidFill>
              </a:rPr>
              <a:t>an aid </a:t>
            </a:r>
            <a:r>
              <a:rPr lang="nl-BE" sz="1700" dirty="0">
                <a:solidFill>
                  <a:srgbClr val="1C7691"/>
                </a:solidFill>
              </a:rPr>
              <a:t>that helps us </a:t>
            </a:r>
            <a:r>
              <a:rPr lang="nl-BE" sz="1700" b="1" dirty="0">
                <a:solidFill>
                  <a:srgbClr val="1C7691"/>
                </a:solidFill>
              </a:rPr>
              <a:t>to identify managerial logics </a:t>
            </a:r>
            <a:r>
              <a:rPr lang="nl-BE" sz="1700" dirty="0">
                <a:solidFill>
                  <a:srgbClr val="1C7691"/>
                </a:solidFill>
              </a:rPr>
              <a:t>structuring the NWOW discourse and subjectivity (of office workers. 	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7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098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7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</a:rPr>
              <a:t> </a:t>
            </a: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dirty="0">
                <a:solidFill>
                  <a:srgbClr val="1C7691"/>
                </a:solidFill>
              </a:rPr>
              <a:t>T</a:t>
            </a:r>
            <a:r>
              <a:rPr lang="en" sz="1800" dirty="0">
                <a:solidFill>
                  <a:srgbClr val="1C7691"/>
                </a:solidFill>
              </a:rPr>
              <a:t>he </a:t>
            </a:r>
            <a:r>
              <a:rPr lang="en" sz="1800" b="1" dirty="0">
                <a:solidFill>
                  <a:srgbClr val="1C7691"/>
                </a:solidFill>
              </a:rPr>
              <a:t>meaning</a:t>
            </a:r>
            <a:r>
              <a:rPr lang="en" sz="1800" dirty="0">
                <a:solidFill>
                  <a:srgbClr val="1C7691"/>
                </a:solidFill>
              </a:rPr>
              <a:t> of the label ‘</a:t>
            </a:r>
            <a:r>
              <a:rPr lang="en" sz="1800" b="1" dirty="0">
                <a:solidFill>
                  <a:srgbClr val="1C7691"/>
                </a:solidFill>
              </a:rPr>
              <a:t>NWOW</a:t>
            </a:r>
            <a:r>
              <a:rPr lang="en" sz="1800" dirty="0">
                <a:solidFill>
                  <a:srgbClr val="1C7691"/>
                </a:solidFill>
              </a:rPr>
              <a:t>’ and the practices associated with NWOW is </a:t>
            </a:r>
            <a:r>
              <a:rPr lang="en" sz="1800" b="1" dirty="0">
                <a:solidFill>
                  <a:srgbClr val="1C7691"/>
                </a:solidFill>
              </a:rPr>
              <a:t>dependent on the managerial logics </a:t>
            </a:r>
            <a:r>
              <a:rPr lang="en" sz="1800" dirty="0">
                <a:solidFill>
                  <a:srgbClr val="1C7691"/>
                </a:solidFill>
              </a:rPr>
              <a:t>structuring the surrounding discourse. </a:t>
            </a:r>
            <a:endParaRPr lang="en" sz="1800" b="1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1143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</a:pPr>
            <a:r>
              <a:rPr lang="en" sz="1800" dirty="0">
                <a:solidFill>
                  <a:srgbClr val="1C7691"/>
                </a:solidFill>
              </a:rPr>
              <a:t>	Managerial logics </a:t>
            </a:r>
            <a:r>
              <a:rPr lang="en" sz="1800" b="1" dirty="0">
                <a:solidFill>
                  <a:srgbClr val="1C7691"/>
                </a:solidFill>
              </a:rPr>
              <a:t>do not belong exclusively to managers</a:t>
            </a:r>
            <a:r>
              <a:rPr lang="en" sz="1800" dirty="0">
                <a:solidFill>
                  <a:srgbClr val="1C7691"/>
                </a:solidFill>
              </a:rPr>
              <a:t>.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Char char="●"/>
            </a:pPr>
            <a:endParaRPr lang="en" sz="1800" dirty="0">
              <a:solidFill>
                <a:srgbClr val="1C7691"/>
              </a:solidFill>
            </a:endParaRPr>
          </a:p>
          <a:p>
            <a:pPr marL="1143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</a:pPr>
            <a:r>
              <a:rPr lang="en" sz="1800" dirty="0">
                <a:solidFill>
                  <a:srgbClr val="1C7691"/>
                </a:solidFill>
              </a:rPr>
              <a:t>	Managerial logics </a:t>
            </a:r>
            <a:r>
              <a:rPr lang="en" sz="1800" b="1" dirty="0">
                <a:solidFill>
                  <a:srgbClr val="1C7691"/>
                </a:solidFill>
              </a:rPr>
              <a:t>align the identities, the values and the practices 	of the members </a:t>
            </a:r>
            <a:r>
              <a:rPr lang="en" sz="1800" dirty="0">
                <a:solidFill>
                  <a:srgbClr val="1C7691"/>
                </a:solidFill>
              </a:rPr>
              <a:t>of an </a:t>
            </a:r>
            <a:r>
              <a:rPr lang="nl-BE" sz="1800" dirty="0">
                <a:solidFill>
                  <a:srgbClr val="1C7691"/>
                </a:solidFill>
              </a:rPr>
              <a:t>organization </a:t>
            </a:r>
            <a:r>
              <a:rPr lang="en" sz="1800" b="1" dirty="0">
                <a:solidFill>
                  <a:srgbClr val="1C7691"/>
                </a:solidFill>
              </a:rPr>
              <a:t>with</a:t>
            </a:r>
            <a:r>
              <a:rPr lang="en" sz="1800" dirty="0">
                <a:solidFill>
                  <a:srgbClr val="1C7691"/>
                </a:solidFill>
              </a:rPr>
              <a:t> the </a:t>
            </a:r>
            <a:r>
              <a:rPr lang="en" sz="1800" b="1" dirty="0">
                <a:solidFill>
                  <a:srgbClr val="1C7691"/>
                </a:solidFill>
              </a:rPr>
              <a:t>interests, objectives 	and/or missions of said organization</a:t>
            </a:r>
            <a:r>
              <a:rPr lang="en" sz="1800" dirty="0">
                <a:solidFill>
                  <a:srgbClr val="1C7691"/>
                </a:solidFill>
              </a:rPr>
              <a:t>.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Char char="●"/>
            </a:pPr>
            <a:endParaRPr lang="en" sz="1800" dirty="0">
              <a:solidFill>
                <a:srgbClr val="1C7691"/>
              </a:solidFill>
            </a:endParaRPr>
          </a:p>
          <a:p>
            <a:pPr marL="1143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</a:pPr>
            <a:r>
              <a:rPr lang="en" sz="1800" dirty="0">
                <a:solidFill>
                  <a:srgbClr val="1C7691"/>
                </a:solidFill>
              </a:rPr>
              <a:t>	Alignment </a:t>
            </a:r>
            <a:r>
              <a:rPr lang="en" sz="1800" b="1" dirty="0">
                <a:solidFill>
                  <a:srgbClr val="1C7691"/>
                </a:solidFill>
              </a:rPr>
              <a:t>can go in two directions</a:t>
            </a:r>
            <a:r>
              <a:rPr lang="en" sz="1800" dirty="0">
                <a:solidFill>
                  <a:srgbClr val="1C7691"/>
                </a:solidFill>
              </a:rPr>
              <a:t>. </a:t>
            </a:r>
            <a:r>
              <a:rPr lang="en" sz="1800" b="1" dirty="0">
                <a:solidFill>
                  <a:srgbClr val="1C7691"/>
                </a:solidFill>
              </a:rPr>
              <a:t>Usually</a:t>
            </a:r>
            <a:r>
              <a:rPr lang="en" sz="1800" dirty="0">
                <a:solidFill>
                  <a:srgbClr val="1C7691"/>
                </a:solidFill>
              </a:rPr>
              <a:t> member subjectivities are 	to be aligned </a:t>
            </a:r>
            <a:r>
              <a:rPr lang="en" sz="1800" b="1" dirty="0">
                <a:solidFill>
                  <a:srgbClr val="1C7691"/>
                </a:solidFill>
              </a:rPr>
              <a:t>in </a:t>
            </a:r>
            <a:r>
              <a:rPr lang="nl-BE" sz="1800" b="1" dirty="0">
                <a:solidFill>
                  <a:srgbClr val="1C7691"/>
                </a:solidFill>
              </a:rPr>
              <a:t>function </a:t>
            </a:r>
            <a:r>
              <a:rPr lang="en" sz="1800" b="1" dirty="0">
                <a:solidFill>
                  <a:srgbClr val="1C7691"/>
                </a:solidFill>
              </a:rPr>
              <a:t>of the organization’s priorities </a:t>
            </a:r>
            <a:r>
              <a:rPr lang="en" sz="1800" dirty="0">
                <a:solidFill>
                  <a:srgbClr val="1C7691"/>
                </a:solidFill>
              </a:rPr>
              <a:t>rather than 	the other way around.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Char char="●"/>
            </a:pPr>
            <a:endParaRPr lang="en" sz="1800" dirty="0">
              <a:solidFill>
                <a:srgbClr val="1C7691"/>
              </a:solidFill>
            </a:endParaRPr>
          </a:p>
          <a:p>
            <a:pPr marL="114300" lvl="0">
              <a:buClr>
                <a:srgbClr val="1C7691"/>
              </a:buClr>
              <a:buSzPts val="1800"/>
            </a:pPr>
            <a:r>
              <a:rPr lang="nl-BE" sz="1800" dirty="0">
                <a:solidFill>
                  <a:srgbClr val="1C7691"/>
                </a:solidFill>
              </a:rPr>
              <a:t>	Celebratory and the different </a:t>
            </a:r>
            <a:r>
              <a:rPr lang="nl-BE" sz="1800" b="1" dirty="0">
                <a:solidFill>
                  <a:srgbClr val="1C7691"/>
                </a:solidFill>
              </a:rPr>
              <a:t>varieties of critical NWOW discourse </a:t>
            </a:r>
            <a:r>
              <a:rPr lang="nl-BE" sz="1800" dirty="0">
                <a:solidFill>
                  <a:srgbClr val="1C7691"/>
                </a:solidFill>
              </a:rPr>
              <a:t>are 	marked by </a:t>
            </a:r>
            <a:r>
              <a:rPr lang="nl-BE" sz="1800" b="1" dirty="0">
                <a:solidFill>
                  <a:srgbClr val="1C7691"/>
                </a:solidFill>
              </a:rPr>
              <a:t>their own (combination of) managerial interpretive logics</a:t>
            </a:r>
            <a:r>
              <a:rPr lang="nl-BE" sz="1800" dirty="0">
                <a:solidFill>
                  <a:srgbClr val="1C7691"/>
                </a:solidFill>
              </a:rPr>
              <a:t>. </a:t>
            </a: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21" name="Google Shape;121;p18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dirty="0">
                <a:solidFill>
                  <a:srgbClr val="1C7691"/>
                </a:solidFill>
              </a:rPr>
              <a:t>Celebratory NWOW discourse integrates several interpretive logics: </a:t>
            </a:r>
            <a:endParaRPr sz="24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1C7691"/>
              </a:solidFill>
            </a:endParaRPr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AutoNum type="arabicPeriod"/>
            </a:pPr>
            <a:r>
              <a:rPr lang="nl-BE" sz="1800" b="1" dirty="0">
                <a:solidFill>
                  <a:srgbClr val="1C7691"/>
                </a:solidFill>
              </a:rPr>
              <a:t>A neoliberal logic</a:t>
            </a: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dirty="0">
                <a:solidFill>
                  <a:srgbClr val="1C7691"/>
                </a:solidFill>
              </a:rPr>
              <a:t>The neoliberal logic is </a:t>
            </a:r>
            <a:r>
              <a:rPr lang="nl-BE" sz="1800" b="1" dirty="0">
                <a:solidFill>
                  <a:srgbClr val="1C7691"/>
                </a:solidFill>
              </a:rPr>
              <a:t>the core logic of celbratory NWOW discourse</a:t>
            </a:r>
            <a:endParaRPr sz="1800" b="1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This logic informs a discourse that </a:t>
            </a:r>
            <a:r>
              <a:rPr lang="en" sz="1800" b="1" dirty="0">
                <a:solidFill>
                  <a:srgbClr val="1C7691"/>
                </a:solidFill>
              </a:rPr>
              <a:t>holds individual employees responsible</a:t>
            </a:r>
            <a:r>
              <a:rPr lang="en" sz="1800" dirty="0">
                <a:solidFill>
                  <a:srgbClr val="1C7691"/>
                </a:solidFill>
              </a:rPr>
              <a:t> for their ways of working, for their results and for their careers</a:t>
            </a: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dirty="0">
                <a:solidFill>
                  <a:srgbClr val="1C7691"/>
                </a:solidFill>
              </a:rPr>
              <a:t>It </a:t>
            </a:r>
            <a:r>
              <a:rPr lang="nl-BE" sz="1800" b="1" dirty="0">
                <a:solidFill>
                  <a:srgbClr val="1C7691"/>
                </a:solidFill>
              </a:rPr>
              <a:t>reconfigures</a:t>
            </a:r>
            <a:r>
              <a:rPr lang="nl-BE" sz="1800" dirty="0">
                <a:solidFill>
                  <a:srgbClr val="1C7691"/>
                </a:solidFill>
              </a:rPr>
              <a:t> the </a:t>
            </a:r>
            <a:r>
              <a:rPr lang="nl-BE" sz="1800" b="1" dirty="0">
                <a:solidFill>
                  <a:srgbClr val="1C7691"/>
                </a:solidFill>
              </a:rPr>
              <a:t>relationships between workers and managers through</a:t>
            </a:r>
            <a:r>
              <a:rPr lang="nl-BE" sz="1800" dirty="0">
                <a:solidFill>
                  <a:srgbClr val="1C7691"/>
                </a:solidFill>
              </a:rPr>
              <a:t> a discourse proclaiming </a:t>
            </a:r>
            <a:r>
              <a:rPr lang="nl-BE" sz="1800" b="1" dirty="0">
                <a:solidFill>
                  <a:srgbClr val="1C7691"/>
                </a:solidFill>
              </a:rPr>
              <a:t>values such as </a:t>
            </a:r>
            <a:r>
              <a:rPr lang="nl-BE" sz="1800" dirty="0">
                <a:solidFill>
                  <a:srgbClr val="1C7691"/>
                </a:solidFill>
              </a:rPr>
              <a:t>trust, autonomy, responsibility and flexibility. </a:t>
            </a: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b="1" dirty="0">
                <a:solidFill>
                  <a:srgbClr val="1C7691"/>
                </a:solidFill>
              </a:rPr>
              <a:t>Employees</a:t>
            </a:r>
            <a:r>
              <a:rPr lang="nl-BE" sz="1800" dirty="0">
                <a:solidFill>
                  <a:srgbClr val="1C7691"/>
                </a:solidFill>
              </a:rPr>
              <a:t> are expected to regulate themselves, </a:t>
            </a:r>
            <a:r>
              <a:rPr lang="nl-BE" sz="1800" b="1" dirty="0">
                <a:solidFill>
                  <a:srgbClr val="1C7691"/>
                </a:solidFill>
              </a:rPr>
              <a:t>managers</a:t>
            </a:r>
            <a:r>
              <a:rPr lang="nl-BE" sz="1800" dirty="0">
                <a:solidFill>
                  <a:srgbClr val="1C7691"/>
                </a:solidFill>
              </a:rPr>
              <a:t> are incited to trust team members to regulate themselves.</a:t>
            </a: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9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29" name="Google Shape;129;p19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1C7691"/>
              </a:solidFill>
            </a:endParaRPr>
          </a:p>
          <a:p>
            <a:pPr marL="9144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AutoNum type="arabicPeriod"/>
            </a:pPr>
            <a:r>
              <a:rPr lang="en" sz="1800" dirty="0">
                <a:solidFill>
                  <a:srgbClr val="1C7691"/>
                </a:solidFill>
              </a:rPr>
              <a:t>A neoliberal logic (core l</a:t>
            </a:r>
            <a:r>
              <a:rPr lang="nl-BE" sz="1800" dirty="0">
                <a:solidFill>
                  <a:srgbClr val="1C7691"/>
                </a:solidFill>
              </a:rPr>
              <a:t>og</a:t>
            </a:r>
            <a:r>
              <a:rPr lang="en" sz="1800" dirty="0" err="1">
                <a:solidFill>
                  <a:srgbClr val="1C7691"/>
                </a:solidFill>
              </a:rPr>
              <a:t>ic</a:t>
            </a:r>
            <a:r>
              <a:rPr lang="en" sz="1800" dirty="0">
                <a:solidFill>
                  <a:srgbClr val="1C7691"/>
                </a:solidFill>
              </a:rPr>
              <a:t> of celebratory NWOW discourse):</a:t>
            </a:r>
            <a:endParaRPr sz="1800" dirty="0">
              <a:solidFill>
                <a:srgbClr val="1C7691"/>
              </a:solidFill>
            </a:endParaRPr>
          </a:p>
          <a:p>
            <a:pPr marL="9144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914400" algn="just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-US" dirty="0"/>
              <a:t>For me it’s uh it’s also a </a:t>
            </a:r>
            <a:r>
              <a:rPr lang="en-US" b="1" dirty="0"/>
              <a:t>capacity to take one’s responsibilities </a:t>
            </a:r>
            <a:r>
              <a:rPr lang="en-US" dirty="0"/>
              <a:t>so uh also at the level of the co-worker, </a:t>
            </a:r>
            <a:r>
              <a:rPr lang="en-US" b="1" dirty="0"/>
              <a:t>to retake ownership</a:t>
            </a:r>
            <a:r>
              <a:rPr lang="en-US" dirty="0"/>
              <a:t>, so </a:t>
            </a:r>
            <a:r>
              <a:rPr lang="en-US" b="1" dirty="0"/>
              <a:t>being responsible for the deliverable</a:t>
            </a:r>
            <a:r>
              <a:rPr lang="en-US" dirty="0"/>
              <a:t>, and to not be in a context like “I am there from nine to five and I do what my boss tells me to do” anymore, but rather “</a:t>
            </a:r>
            <a:r>
              <a:rPr lang="en-US" b="1" dirty="0"/>
              <a:t>I take initiatives</a:t>
            </a:r>
            <a:r>
              <a:rPr lang="en-US" dirty="0"/>
              <a:t> as well and </a:t>
            </a:r>
            <a:r>
              <a:rPr lang="en-US" b="1" dirty="0"/>
              <a:t>I become sort of the master of my own career</a:t>
            </a:r>
            <a:r>
              <a:rPr lang="en-US" dirty="0"/>
              <a:t>”. The </a:t>
            </a:r>
            <a:r>
              <a:rPr lang="en-US" b="1" dirty="0"/>
              <a:t>same thing for the manager, it requires a </a:t>
            </a:r>
            <a:r>
              <a:rPr lang="en-US" b="1" dirty="0" err="1"/>
              <a:t>responsabilisation</a:t>
            </a:r>
            <a:r>
              <a:rPr lang="en-US" b="1" dirty="0"/>
              <a:t> </a:t>
            </a:r>
            <a:r>
              <a:rPr lang="en-US" dirty="0"/>
              <a:t>in terms of “I let go and uh I let go uh I give power to my co-worker”. For me, these are the main points one has to work on in order to be able to work here in this type of environment. (HR manager of </a:t>
            </a:r>
            <a:r>
              <a:rPr lang="en-US" dirty="0" err="1"/>
              <a:t>BigInsuranceOne</a:t>
            </a:r>
            <a:r>
              <a:rPr lang="en-US" dirty="0"/>
              <a:t>)</a:t>
            </a:r>
            <a:endParaRPr lang="nl-BE" dirty="0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1C7691"/>
                </a:solidFill>
              </a:rPr>
              <a:t>Many critical authors </a:t>
            </a:r>
            <a:r>
              <a:rPr lang="en" sz="1800" dirty="0">
                <a:solidFill>
                  <a:srgbClr val="1C7691"/>
                </a:solidFill>
              </a:rPr>
              <a:t>consider </a:t>
            </a:r>
            <a:r>
              <a:rPr lang="en" sz="1800" b="1" dirty="0">
                <a:solidFill>
                  <a:srgbClr val="1C7691"/>
                </a:solidFill>
              </a:rPr>
              <a:t>‘happy’ </a:t>
            </a:r>
            <a:r>
              <a:rPr lang="en" sz="1800" b="1" dirty="0" err="1">
                <a:solidFill>
                  <a:srgbClr val="1C7691"/>
                </a:solidFill>
              </a:rPr>
              <a:t>val</a:t>
            </a:r>
            <a:r>
              <a:rPr lang="nl-BE" sz="1800" b="1" dirty="0">
                <a:solidFill>
                  <a:srgbClr val="1C7691"/>
                </a:solidFill>
              </a:rPr>
              <a:t>ues </a:t>
            </a:r>
            <a:r>
              <a:rPr lang="nl-BE" sz="1800" dirty="0">
                <a:solidFill>
                  <a:srgbClr val="1C7691"/>
                </a:solidFill>
              </a:rPr>
              <a:t>like autonomy or wellbeing to be </a:t>
            </a:r>
            <a:r>
              <a:rPr lang="nl-BE" sz="1800" b="1" dirty="0">
                <a:solidFill>
                  <a:srgbClr val="1C7691"/>
                </a:solidFill>
              </a:rPr>
              <a:t>an integral part of neoliberal ideology </a:t>
            </a:r>
            <a:r>
              <a:rPr lang="nl-BE" sz="1800" dirty="0">
                <a:solidFill>
                  <a:srgbClr val="1C7691"/>
                </a:solidFill>
              </a:rPr>
              <a:t>(e.g. Hambye). </a:t>
            </a:r>
            <a:endParaRPr lang="en"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n"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dirty="0">
                <a:solidFill>
                  <a:srgbClr val="1C7691"/>
                </a:solidFill>
              </a:rPr>
              <a:t>We argue instead that it is </a:t>
            </a:r>
            <a:r>
              <a:rPr lang="nl-BE" sz="1800" b="1" dirty="0">
                <a:solidFill>
                  <a:srgbClr val="1C7691"/>
                </a:solidFill>
              </a:rPr>
              <a:t>more accurate to describe celebratory NWOW discourse</a:t>
            </a:r>
            <a:r>
              <a:rPr lang="nl-BE" sz="1800" dirty="0">
                <a:solidFill>
                  <a:srgbClr val="1C7691"/>
                </a:solidFill>
              </a:rPr>
              <a:t> as </a:t>
            </a:r>
            <a:r>
              <a:rPr lang="nl-BE" sz="1800" b="1" dirty="0">
                <a:solidFill>
                  <a:srgbClr val="1C7691"/>
                </a:solidFill>
              </a:rPr>
              <a:t>constituted through several logics </a:t>
            </a:r>
            <a:r>
              <a:rPr lang="nl-BE" sz="1800" dirty="0">
                <a:solidFill>
                  <a:srgbClr val="1C7691"/>
                </a:solidFill>
              </a:rPr>
              <a:t>reinforcing each other (including a neoliberal one).</a:t>
            </a: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dirty="0">
                <a:solidFill>
                  <a:srgbClr val="1C7691"/>
                </a:solidFill>
              </a:rPr>
              <a:t>At the </a:t>
            </a:r>
            <a:r>
              <a:rPr lang="nl-BE" sz="1800" b="1" dirty="0">
                <a:solidFill>
                  <a:srgbClr val="1C7691"/>
                </a:solidFill>
              </a:rPr>
              <a:t>same time</a:t>
            </a:r>
            <a:r>
              <a:rPr lang="nl-BE" sz="1800" dirty="0">
                <a:solidFill>
                  <a:srgbClr val="1C7691"/>
                </a:solidFill>
              </a:rPr>
              <a:t>, </a:t>
            </a:r>
            <a:r>
              <a:rPr lang="nl-BE" sz="1800" b="1" dirty="0">
                <a:solidFill>
                  <a:srgbClr val="1C7691"/>
                </a:solidFill>
              </a:rPr>
              <a:t>in discourse with a dominant  neoliberal logic </a:t>
            </a:r>
            <a:r>
              <a:rPr lang="nl-BE" sz="1800" dirty="0">
                <a:solidFill>
                  <a:srgbClr val="1C7691"/>
                </a:solidFill>
              </a:rPr>
              <a:t>(most celebratory NWOW discourse), </a:t>
            </a:r>
            <a:r>
              <a:rPr lang="nl-BE" sz="1800" b="1" dirty="0">
                <a:solidFill>
                  <a:srgbClr val="1C7691"/>
                </a:solidFill>
              </a:rPr>
              <a:t>values such as </a:t>
            </a:r>
            <a:r>
              <a:rPr lang="nl-BE" sz="1800" dirty="0">
                <a:solidFill>
                  <a:srgbClr val="1C7691"/>
                </a:solidFill>
              </a:rPr>
              <a:t>‘solidarity’ or ‘wellbeing’ </a:t>
            </a:r>
            <a:r>
              <a:rPr lang="nl-BE" sz="1800" b="1" dirty="0">
                <a:solidFill>
                  <a:srgbClr val="1C7691"/>
                </a:solidFill>
              </a:rPr>
              <a:t>get subjected to </a:t>
            </a:r>
            <a:r>
              <a:rPr lang="nl-BE" sz="1800" dirty="0">
                <a:solidFill>
                  <a:srgbClr val="1C7691"/>
                </a:solidFill>
              </a:rPr>
              <a:t>the </a:t>
            </a:r>
            <a:r>
              <a:rPr lang="nl-BE" sz="1800" b="1" dirty="0">
                <a:solidFill>
                  <a:srgbClr val="1C7691"/>
                </a:solidFill>
              </a:rPr>
              <a:t>central values of the neoliberal logic</a:t>
            </a:r>
            <a:r>
              <a:rPr lang="nl-BE" sz="1800" dirty="0">
                <a:solidFill>
                  <a:srgbClr val="1C7691"/>
                </a:solidFill>
              </a:rPr>
              <a:t>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0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37" name="Google Shape;137;p20"/>
          <p:cNvSpPr txBox="1"/>
          <p:nvPr/>
        </p:nvSpPr>
        <p:spPr>
          <a:xfrm>
            <a:off x="329800" y="1015025"/>
            <a:ext cx="8574900" cy="54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2.	</a:t>
            </a:r>
            <a:r>
              <a:rPr lang="nl-BE" sz="1800" b="1" dirty="0">
                <a:solidFill>
                  <a:srgbClr val="1C7691"/>
                </a:solidFill>
              </a:rPr>
              <a:t>Logics</a:t>
            </a:r>
            <a:r>
              <a:rPr lang="nl-BE" sz="1800" dirty="0">
                <a:solidFill>
                  <a:srgbClr val="1C7691"/>
                </a:solidFill>
              </a:rPr>
              <a:t> providing celebratory NWOW discourse </a:t>
            </a:r>
            <a:r>
              <a:rPr lang="nl-BE" sz="1800" b="1" dirty="0">
                <a:solidFill>
                  <a:srgbClr val="1C7691"/>
                </a:solidFill>
              </a:rPr>
              <a:t>with a ‘democratic aura’</a:t>
            </a:r>
            <a:endParaRPr sz="18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1C7691"/>
                </a:solidFill>
              </a:rPr>
              <a:t>Celebratory NWOW discourse </a:t>
            </a:r>
            <a:r>
              <a:rPr lang="en" sz="1800" dirty="0">
                <a:solidFill>
                  <a:srgbClr val="1C7691"/>
                </a:solidFill>
              </a:rPr>
              <a:t>often includes </a:t>
            </a:r>
            <a:r>
              <a:rPr lang="en" sz="1800" b="1" dirty="0">
                <a:solidFill>
                  <a:srgbClr val="1C7691"/>
                </a:solidFill>
              </a:rPr>
              <a:t>an emancipatory and/or democratic promise</a:t>
            </a:r>
            <a:r>
              <a:rPr lang="en" sz="1800" dirty="0">
                <a:solidFill>
                  <a:srgbClr val="1C7691"/>
                </a:solidFill>
              </a:rPr>
              <a:t>.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dirty="0">
                <a:solidFill>
                  <a:srgbClr val="1C7691"/>
                </a:solidFill>
              </a:rPr>
              <a:t>There are </a:t>
            </a:r>
            <a:r>
              <a:rPr lang="nl-BE" sz="1800" b="1" dirty="0">
                <a:solidFill>
                  <a:srgbClr val="1C7691"/>
                </a:solidFill>
              </a:rPr>
              <a:t>several ‘democratizing’ logics </a:t>
            </a:r>
            <a:r>
              <a:rPr lang="nl-BE" sz="1800" dirty="0">
                <a:solidFill>
                  <a:srgbClr val="1C7691"/>
                </a:solidFill>
              </a:rPr>
              <a:t>that </a:t>
            </a:r>
            <a:r>
              <a:rPr lang="nl-BE" sz="1800" b="1" dirty="0">
                <a:solidFill>
                  <a:srgbClr val="1C7691"/>
                </a:solidFill>
              </a:rPr>
              <a:t>provide NWOW discourse with a democratic aura </a:t>
            </a:r>
            <a:r>
              <a:rPr lang="nl-BE" sz="1800" dirty="0">
                <a:solidFill>
                  <a:srgbClr val="1C7691"/>
                </a:solidFill>
              </a:rPr>
              <a:t>by </a:t>
            </a:r>
            <a:r>
              <a:rPr lang="nl-BE" sz="1800" b="1" dirty="0">
                <a:solidFill>
                  <a:srgbClr val="1C7691"/>
                </a:solidFill>
              </a:rPr>
              <a:t>valuing</a:t>
            </a:r>
            <a:r>
              <a:rPr lang="nl-BE" sz="1800" dirty="0">
                <a:solidFill>
                  <a:srgbClr val="1C7691"/>
                </a:solidFill>
              </a:rPr>
              <a:t> a certain </a:t>
            </a:r>
            <a:r>
              <a:rPr lang="nl-BE" sz="1800" b="1" dirty="0">
                <a:solidFill>
                  <a:srgbClr val="1C7691"/>
                </a:solidFill>
              </a:rPr>
              <a:t>degree of participation:</a:t>
            </a:r>
            <a:endParaRPr sz="1800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1371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Char char="●"/>
            </a:pPr>
            <a:r>
              <a:rPr lang="en" sz="1800" dirty="0">
                <a:solidFill>
                  <a:srgbClr val="1C7691"/>
                </a:solidFill>
              </a:rPr>
              <a:t>An </a:t>
            </a:r>
            <a:r>
              <a:rPr lang="en" sz="1800" b="1" dirty="0">
                <a:solidFill>
                  <a:srgbClr val="1C7691"/>
                </a:solidFill>
              </a:rPr>
              <a:t>expressive/consultative</a:t>
            </a:r>
            <a:r>
              <a:rPr lang="en" sz="1800" dirty="0">
                <a:solidFill>
                  <a:srgbClr val="1C7691"/>
                </a:solidFill>
              </a:rPr>
              <a:t> logic valuing the free expression of emotions, ideas, critiques and/or complaints in the process of management. </a:t>
            </a: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1371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Char char="●"/>
            </a:pPr>
            <a:r>
              <a:rPr lang="en" sz="1800" dirty="0">
                <a:solidFill>
                  <a:srgbClr val="1C7691"/>
                </a:solidFill>
              </a:rPr>
              <a:t>A </a:t>
            </a:r>
            <a:r>
              <a:rPr lang="en" sz="1800" b="1" dirty="0">
                <a:solidFill>
                  <a:srgbClr val="1C7691"/>
                </a:solidFill>
              </a:rPr>
              <a:t>participative logic </a:t>
            </a:r>
            <a:r>
              <a:rPr lang="en" sz="1800" dirty="0">
                <a:solidFill>
                  <a:srgbClr val="1C7691"/>
                </a:solidFill>
              </a:rPr>
              <a:t>supporting the active involv</a:t>
            </a:r>
            <a:r>
              <a:rPr lang="nl-BE" sz="1800" dirty="0">
                <a:solidFill>
                  <a:srgbClr val="1C7691"/>
                </a:solidFill>
              </a:rPr>
              <a:t>e</a:t>
            </a:r>
            <a:r>
              <a:rPr lang="en" sz="1800" dirty="0" err="1">
                <a:solidFill>
                  <a:srgbClr val="1C7691"/>
                </a:solidFill>
              </a:rPr>
              <a:t>ment</a:t>
            </a:r>
            <a:r>
              <a:rPr lang="en" sz="1800" dirty="0">
                <a:solidFill>
                  <a:srgbClr val="1C7691"/>
                </a:solidFill>
              </a:rPr>
              <a:t> of employees in decisions made at the team level (not higher up the hierarchy).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38" name="Google Shape;13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9"/>
          <p:cNvSpPr txBox="1"/>
          <p:nvPr/>
        </p:nvSpPr>
        <p:spPr>
          <a:xfrm>
            <a:off x="87900" y="6400787"/>
            <a:ext cx="89682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rgbClr val="FF9900"/>
                </a:solidFill>
              </a:rPr>
              <a:t>LITME</a:t>
            </a:r>
            <a:r>
              <a:rPr lang="en" b="1">
                <a:solidFill>
                  <a:srgbClr val="1C7691"/>
                </a:solidFill>
              </a:rPr>
              <a:t>@</a:t>
            </a:r>
            <a:r>
              <a:rPr lang="en" b="1">
                <a:solidFill>
                  <a:srgbClr val="FF9900"/>
                </a:solidFill>
              </a:rPr>
              <a:t>WORK</a:t>
            </a:r>
            <a:r>
              <a:rPr lang="en">
                <a:solidFill>
                  <a:srgbClr val="E6B8AF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•</a:t>
            </a:r>
            <a:r>
              <a:rPr lang="en">
                <a:solidFill>
                  <a:srgbClr val="E6B8AF"/>
                </a:solidFill>
              </a:rPr>
              <a:t> </a:t>
            </a:r>
            <a:r>
              <a:rPr lang="en">
                <a:solidFill>
                  <a:srgbClr val="1C7691"/>
                </a:solidFill>
              </a:rPr>
              <a:t>WWW.LITMEATWORK.BE</a:t>
            </a:r>
            <a:r>
              <a:rPr lang="en">
                <a:solidFill>
                  <a:srgbClr val="B45F06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•</a:t>
            </a:r>
            <a:r>
              <a:rPr lang="en">
                <a:solidFill>
                  <a:srgbClr val="B45F06"/>
                </a:solidFill>
              </a:rPr>
              <a:t> </a:t>
            </a:r>
            <a:r>
              <a:rPr lang="en">
                <a:solidFill>
                  <a:srgbClr val="FF9900"/>
                </a:solidFill>
              </a:rPr>
              <a:t>A BELSPO-FUNDED PROJECT</a:t>
            </a:r>
            <a:endParaRPr>
              <a:solidFill>
                <a:srgbClr val="B45F0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B45F06"/>
              </a:solidFill>
            </a:endParaRPr>
          </a:p>
        </p:txBody>
      </p:sp>
      <p:pic>
        <p:nvPicPr>
          <p:cNvPr id="38" name="Google Shape;38;p9" descr="belspoLogo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6001" y="6353601"/>
            <a:ext cx="465174" cy="44557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/>
          <p:nvPr/>
        </p:nvSpPr>
        <p:spPr>
          <a:xfrm>
            <a:off x="415225" y="3297838"/>
            <a:ext cx="76455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  <a:latin typeface="Syncopate"/>
                <a:ea typeface="Syncopate"/>
                <a:cs typeface="Syncopate"/>
                <a:sym typeface="Syncopate"/>
              </a:rPr>
              <a:t>General research context</a:t>
            </a:r>
            <a:endParaRPr sz="2400" dirty="0">
              <a:solidFill>
                <a:srgbClr val="1C769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0" name="Google Shape;40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97987" y="1074550"/>
            <a:ext cx="1334900" cy="1552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18674" y="987252"/>
            <a:ext cx="1002113" cy="1505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98177" y="1131106"/>
            <a:ext cx="1117425" cy="139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23850" y="1125070"/>
            <a:ext cx="1117425" cy="1451168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9"/>
          <p:cNvSpPr txBox="1"/>
          <p:nvPr/>
        </p:nvSpPr>
        <p:spPr>
          <a:xfrm>
            <a:off x="1853800" y="270425"/>
            <a:ext cx="58791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C7691"/>
                </a:solidFill>
                <a:latin typeface="Syncopate"/>
                <a:ea typeface="Syncopate"/>
                <a:cs typeface="Syncopate"/>
                <a:sym typeface="Syncopate"/>
              </a:rPr>
              <a:t>Co-authors</a:t>
            </a:r>
            <a:endParaRPr sz="1800" dirty="0">
              <a:solidFill>
                <a:srgbClr val="1C769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5" name="Google Shape;45;p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16325" y="5208700"/>
            <a:ext cx="2857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89625" y="4116093"/>
            <a:ext cx="8128049" cy="1016006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/>
          <p:nvPr/>
        </p:nvSpPr>
        <p:spPr>
          <a:xfrm>
            <a:off x="1020575" y="5435850"/>
            <a:ext cx="3628200" cy="8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1">
                <a:solidFill>
                  <a:srgbClr val="1C7691"/>
                </a:solidFill>
              </a:rPr>
              <a:t>‘Work Package’ 2 par </a:t>
            </a:r>
            <a:endParaRPr sz="2400" b="1" i="1">
              <a:solidFill>
                <a:srgbClr val="1C7691"/>
              </a:solidFill>
            </a:endParaRPr>
          </a:p>
        </p:txBody>
      </p:sp>
      <p:sp>
        <p:nvSpPr>
          <p:cNvPr id="48" name="Google Shape;48;p9"/>
          <p:cNvSpPr txBox="1"/>
          <p:nvPr/>
        </p:nvSpPr>
        <p:spPr>
          <a:xfrm>
            <a:off x="415225" y="2732475"/>
            <a:ext cx="7996500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Jan Zienkowski          Marie Dufrasne	   Sabri Derinöz	   Geoffroy Patriarche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1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45" name="Google Shape;145;p21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2.	The ‘logics of democratization’:</a:t>
            </a: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400"/>
              <a:buChar char="●"/>
            </a:pPr>
            <a:r>
              <a:rPr lang="nl-BE" b="1" dirty="0">
                <a:solidFill>
                  <a:srgbClr val="1C7691"/>
                </a:solidFill>
              </a:rPr>
              <a:t>an expressive or consulative logic</a:t>
            </a:r>
            <a:endParaRPr b="1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C7691"/>
                </a:solidFill>
              </a:rPr>
              <a:t>Mostly articulated in testimonies where </a:t>
            </a:r>
            <a:r>
              <a:rPr lang="en" b="1" dirty="0">
                <a:solidFill>
                  <a:srgbClr val="1C7691"/>
                </a:solidFill>
              </a:rPr>
              <a:t>employees value the fact that they had the possibility and the right to express</a:t>
            </a:r>
            <a:r>
              <a:rPr lang="en" dirty="0">
                <a:solidFill>
                  <a:srgbClr val="1C7691"/>
                </a:solidFill>
              </a:rPr>
              <a:t> their </a:t>
            </a:r>
            <a:r>
              <a:rPr lang="en" b="1" dirty="0">
                <a:solidFill>
                  <a:srgbClr val="1C7691"/>
                </a:solidFill>
              </a:rPr>
              <a:t>desires</a:t>
            </a:r>
            <a:r>
              <a:rPr lang="en" dirty="0">
                <a:solidFill>
                  <a:srgbClr val="1C7691"/>
                </a:solidFill>
              </a:rPr>
              <a:t>, their </a:t>
            </a:r>
            <a:r>
              <a:rPr lang="en" b="1" dirty="0">
                <a:solidFill>
                  <a:srgbClr val="1C7691"/>
                </a:solidFill>
              </a:rPr>
              <a:t>fears</a:t>
            </a:r>
            <a:r>
              <a:rPr lang="en" dirty="0">
                <a:solidFill>
                  <a:srgbClr val="1C7691"/>
                </a:solidFill>
              </a:rPr>
              <a:t> and/or their </a:t>
            </a:r>
            <a:r>
              <a:rPr lang="en" b="1" dirty="0">
                <a:solidFill>
                  <a:srgbClr val="1C7691"/>
                </a:solidFill>
              </a:rPr>
              <a:t>know-how</a:t>
            </a:r>
            <a:r>
              <a:rPr lang="en" dirty="0">
                <a:solidFill>
                  <a:srgbClr val="1C7691"/>
                </a:solidFill>
              </a:rPr>
              <a:t> with respect to the implementation of NWOW. This logic </a:t>
            </a:r>
            <a:r>
              <a:rPr lang="en" b="1" dirty="0">
                <a:solidFill>
                  <a:srgbClr val="1C7691"/>
                </a:solidFill>
              </a:rPr>
              <a:t>values consultative managerial practices</a:t>
            </a:r>
            <a:r>
              <a:rPr lang="en" dirty="0">
                <a:solidFill>
                  <a:srgbClr val="1C7691"/>
                </a:solidFill>
              </a:rPr>
              <a:t>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9144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400"/>
              <a:buChar char="●"/>
            </a:pPr>
            <a:r>
              <a:rPr lang="nl-BE" b="1" dirty="0">
                <a:solidFill>
                  <a:srgbClr val="1C7691"/>
                </a:solidFill>
              </a:rPr>
              <a:t>a team oriented participatory logic</a:t>
            </a:r>
            <a:endParaRPr b="1" dirty="0">
              <a:solidFill>
                <a:srgbClr val="1C7691"/>
              </a:solidFill>
            </a:endParaRPr>
          </a:p>
          <a:p>
            <a:pPr marL="2743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914400" lvl="0"/>
            <a:r>
              <a:rPr lang="en-US" b="1" i="1" dirty="0"/>
              <a:t>I really try to install a participatory management</a:t>
            </a:r>
            <a:r>
              <a:rPr lang="nl-BE" b="1" i="1" dirty="0"/>
              <a:t> </a:t>
            </a:r>
            <a:r>
              <a:rPr lang="en-US" i="1" dirty="0"/>
              <a:t>I would say that the </a:t>
            </a:r>
            <a:r>
              <a:rPr lang="en-US" b="1" i="1" dirty="0"/>
              <a:t>new ways of working find themselves a bit in the same logic</a:t>
            </a:r>
            <a:r>
              <a:rPr lang="en-US" i="1" dirty="0"/>
              <a:t>, in the same philosophy to put it more precisely</a:t>
            </a:r>
            <a:endParaRPr lang="nl-BE" i="1" dirty="0"/>
          </a:p>
          <a:p>
            <a:pPr marL="914400" lvl="0"/>
            <a:endParaRPr dirty="0">
              <a:solidFill>
                <a:srgbClr val="1C7691"/>
              </a:solidFill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C7691"/>
                </a:solidFill>
              </a:rPr>
              <a:t>This interviewee conceptualizes participation as </a:t>
            </a:r>
            <a:r>
              <a:rPr lang="en" b="1" dirty="0">
                <a:solidFill>
                  <a:srgbClr val="1C7691"/>
                </a:solidFill>
              </a:rPr>
              <a:t>making collective team-related decisions </a:t>
            </a:r>
            <a:r>
              <a:rPr lang="en" dirty="0">
                <a:solidFill>
                  <a:srgbClr val="1C7691"/>
                </a:solidFill>
              </a:rPr>
              <a:t>on a daily basis. </a:t>
            </a:r>
            <a:r>
              <a:rPr lang="en" b="1" dirty="0">
                <a:solidFill>
                  <a:srgbClr val="1C7691"/>
                </a:solidFill>
              </a:rPr>
              <a:t>No reference is made to participation in decision-making at higher levels</a:t>
            </a:r>
            <a:r>
              <a:rPr lang="en" dirty="0">
                <a:solidFill>
                  <a:srgbClr val="1C7691"/>
                </a:solidFill>
              </a:rPr>
              <a:t>.</a:t>
            </a: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solidFill>
                <a:srgbClr val="1C7691"/>
              </a:solidFill>
            </a:endParaRPr>
          </a:p>
          <a:p>
            <a:pPr marL="914400" lvl="0"/>
            <a:r>
              <a:rPr lang="nl-BE" dirty="0">
                <a:solidFill>
                  <a:srgbClr val="1C7691"/>
                </a:solidFill>
              </a:rPr>
              <a:t>This </a:t>
            </a:r>
            <a:r>
              <a:rPr lang="en" dirty="0">
                <a:solidFill>
                  <a:srgbClr val="1C7691"/>
                </a:solidFill>
              </a:rPr>
              <a:t>logic </a:t>
            </a:r>
            <a:r>
              <a:rPr lang="en" b="1" dirty="0">
                <a:solidFill>
                  <a:srgbClr val="1C7691"/>
                </a:solidFill>
              </a:rPr>
              <a:t>often</a:t>
            </a:r>
            <a:r>
              <a:rPr lang="en" dirty="0">
                <a:solidFill>
                  <a:srgbClr val="1C7691"/>
                </a:solidFill>
              </a:rPr>
              <a:t> informs </a:t>
            </a:r>
            <a:r>
              <a:rPr lang="en" b="1" dirty="0">
                <a:solidFill>
                  <a:srgbClr val="1C7691"/>
                </a:solidFill>
              </a:rPr>
              <a:t>a circular argument</a:t>
            </a:r>
            <a:r>
              <a:rPr lang="en" dirty="0">
                <a:solidFill>
                  <a:srgbClr val="1C7691"/>
                </a:solidFill>
              </a:rPr>
              <a:t>: </a:t>
            </a:r>
            <a:r>
              <a:rPr lang="en-US" dirty="0">
                <a:solidFill>
                  <a:srgbClr val="1C7691"/>
                </a:solidFill>
              </a:rPr>
              <a:t>in order to be autonomous one needs trust; in order to trust one requires participation; participation combined with responsibility lead to more autonomy understood as a capacity for self-development</a:t>
            </a:r>
            <a:r>
              <a:rPr lang="nl-BE" dirty="0">
                <a:solidFill>
                  <a:srgbClr val="1C7691"/>
                </a:solidFill>
              </a:rPr>
              <a:t> </a:t>
            </a:r>
            <a:endParaRPr sz="1800" dirty="0">
              <a:solidFill>
                <a:srgbClr val="1C7691"/>
              </a:solidFill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46" name="Google Shape;14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2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53" name="Google Shape;153;p22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2.	The </a:t>
            </a:r>
            <a:r>
              <a:rPr lang="nl-BE" sz="1800" dirty="0">
                <a:solidFill>
                  <a:srgbClr val="1C7691"/>
                </a:solidFill>
              </a:rPr>
              <a:t>logics of ‘democratization’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b="1" dirty="0">
                <a:solidFill>
                  <a:srgbClr val="1C7691"/>
                </a:solidFill>
              </a:rPr>
              <a:t>Do the ‘democratizing’ logics reinforce the neoliberal logic </a:t>
            </a:r>
            <a:r>
              <a:rPr lang="nl-BE" sz="1800" dirty="0">
                <a:solidFill>
                  <a:srgbClr val="1C7691"/>
                </a:solidFill>
              </a:rPr>
              <a:t>in celebratory NWOW discourse?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1C7691"/>
                </a:solidFill>
              </a:rPr>
              <a:t>Yes.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b="1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Generally speaking, the </a:t>
            </a:r>
            <a:r>
              <a:rPr lang="en" sz="1800" b="1" dirty="0">
                <a:solidFill>
                  <a:srgbClr val="1C7691"/>
                </a:solidFill>
              </a:rPr>
              <a:t>logic of ‘participative management’ limited to the team level</a:t>
            </a:r>
            <a:r>
              <a:rPr lang="en" sz="1800" dirty="0">
                <a:solidFill>
                  <a:srgbClr val="1C7691"/>
                </a:solidFill>
              </a:rPr>
              <a:t>, </a:t>
            </a:r>
            <a:r>
              <a:rPr lang="en" sz="1800" b="1" dirty="0">
                <a:solidFill>
                  <a:srgbClr val="1C7691"/>
                </a:solidFill>
              </a:rPr>
              <a:t>serves to align </a:t>
            </a:r>
            <a:r>
              <a:rPr lang="en" sz="1800" dirty="0">
                <a:solidFill>
                  <a:srgbClr val="1C7691"/>
                </a:solidFill>
              </a:rPr>
              <a:t>the activities and concerns of </a:t>
            </a:r>
            <a:r>
              <a:rPr lang="en" sz="1800" b="1" dirty="0">
                <a:solidFill>
                  <a:srgbClr val="1C7691"/>
                </a:solidFill>
              </a:rPr>
              <a:t>workers in function o</a:t>
            </a:r>
            <a:r>
              <a:rPr lang="en" sz="1800" dirty="0">
                <a:solidFill>
                  <a:srgbClr val="1C7691"/>
                </a:solidFill>
              </a:rPr>
              <a:t>f those of </a:t>
            </a:r>
            <a:r>
              <a:rPr lang="en" sz="1800" b="1" dirty="0">
                <a:solidFill>
                  <a:srgbClr val="1C7691"/>
                </a:solidFill>
              </a:rPr>
              <a:t>the organization at large</a:t>
            </a:r>
            <a:r>
              <a:rPr lang="en" sz="1800" dirty="0">
                <a:solidFill>
                  <a:srgbClr val="1C7691"/>
                </a:solidFill>
              </a:rPr>
              <a:t>. </a:t>
            </a:r>
            <a:endParaRPr lang="en" sz="1800" b="1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b="1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dirty="0">
                <a:solidFill>
                  <a:srgbClr val="1C7691"/>
                </a:solidFill>
              </a:rPr>
              <a:t>An advocate of participative management explains this as follows: </a:t>
            </a: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>
                <a:solidFill>
                  <a:schemeClr val="tx1"/>
                </a:solidFill>
              </a:rPr>
              <a:t>I think one has to be more involved in work related concerns… to make them kind of your own concerns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i="1" dirty="0">
              <a:solidFill>
                <a:schemeClr val="tx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54" name="Google Shape;15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3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61" name="Google Shape;161;p23"/>
          <p:cNvSpPr txBox="1"/>
          <p:nvPr/>
        </p:nvSpPr>
        <p:spPr>
          <a:xfrm>
            <a:off x="329800" y="846300"/>
            <a:ext cx="8574900" cy="59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2.	The logics of ‘democratization’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1C7691"/>
                </a:solidFill>
              </a:rPr>
              <a:t>Is it possible to draw on </a:t>
            </a:r>
            <a:r>
              <a:rPr lang="en" sz="1800" dirty="0">
                <a:solidFill>
                  <a:srgbClr val="1C7691"/>
                </a:solidFill>
              </a:rPr>
              <a:t>the </a:t>
            </a:r>
            <a:r>
              <a:rPr lang="en" sz="1800" b="1" dirty="0">
                <a:solidFill>
                  <a:srgbClr val="1C7691"/>
                </a:solidFill>
              </a:rPr>
              <a:t>democratizing logics in order to formulate a critique of NWOW </a:t>
            </a:r>
            <a:r>
              <a:rPr lang="en" sz="1800" dirty="0">
                <a:solidFill>
                  <a:srgbClr val="1C7691"/>
                </a:solidFill>
              </a:rPr>
              <a:t>and/or to contest NWOW principles?</a:t>
            </a:r>
            <a:endParaRPr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b="1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solidFill>
                  <a:srgbClr val="1C7691"/>
                </a:solidFill>
              </a:rPr>
              <a:t>In principle yes.</a:t>
            </a:r>
            <a:r>
              <a:rPr lang="en" dirty="0">
                <a:solidFill>
                  <a:srgbClr val="1C7691"/>
                </a:solidFill>
              </a:rPr>
              <a:t> </a:t>
            </a:r>
            <a:r>
              <a:rPr lang="en" b="1" dirty="0">
                <a:solidFill>
                  <a:srgbClr val="1C7691"/>
                </a:solidFill>
              </a:rPr>
              <a:t>In practice, we hardly see this sort of critique </a:t>
            </a:r>
            <a:r>
              <a:rPr lang="en" dirty="0">
                <a:solidFill>
                  <a:srgbClr val="1C7691"/>
                </a:solidFill>
              </a:rPr>
              <a:t>in the interviews.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b="1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b="1" dirty="0">
                <a:solidFill>
                  <a:srgbClr val="1C7691"/>
                </a:solidFill>
              </a:rPr>
              <a:t>Several interviewees identified </a:t>
            </a:r>
            <a:r>
              <a:rPr lang="nl-BE" dirty="0">
                <a:solidFill>
                  <a:srgbClr val="1C7691"/>
                </a:solidFill>
              </a:rPr>
              <a:t>a</a:t>
            </a:r>
            <a:r>
              <a:rPr lang="nl-BE" b="1" dirty="0">
                <a:solidFill>
                  <a:srgbClr val="1C7691"/>
                </a:solidFill>
              </a:rPr>
              <a:t> pseudo-participative logic </a:t>
            </a:r>
            <a:r>
              <a:rPr lang="nl-BE" dirty="0">
                <a:solidFill>
                  <a:srgbClr val="1C7691"/>
                </a:solidFill>
              </a:rPr>
              <a:t>in the way NWOW have been implemented. A syndicalist about the manager responsible for introducing NWOW in his organization: </a:t>
            </a:r>
            <a:endParaRPr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1C7691"/>
              </a:solidFill>
            </a:endParaRPr>
          </a:p>
          <a:p>
            <a:pPr marL="914400">
              <a:buClr>
                <a:schemeClr val="dk1"/>
              </a:buClr>
              <a:buSzPts val="1100"/>
            </a:pPr>
            <a:r>
              <a:rPr lang="en-US" i="1" dirty="0">
                <a:solidFill>
                  <a:schemeClr val="tx1"/>
                </a:solidFill>
              </a:rPr>
              <a:t>He pushes a bit like </a:t>
            </a:r>
            <a:r>
              <a:rPr lang="en-US" b="1" i="1" dirty="0">
                <a:solidFill>
                  <a:schemeClr val="tx1"/>
                </a:solidFill>
              </a:rPr>
              <a:t>a bulldozer</a:t>
            </a:r>
            <a:r>
              <a:rPr lang="en-US" i="1" dirty="0">
                <a:solidFill>
                  <a:schemeClr val="tx1"/>
                </a:solidFill>
              </a:rPr>
              <a:t>, that’s to say, he </a:t>
            </a:r>
            <a:r>
              <a:rPr lang="en-US" b="1" i="1" dirty="0">
                <a:solidFill>
                  <a:schemeClr val="tx1"/>
                </a:solidFill>
              </a:rPr>
              <a:t>gives the impression to consult with us </a:t>
            </a:r>
            <a:r>
              <a:rPr lang="en-US" i="1" dirty="0">
                <a:solidFill>
                  <a:schemeClr val="tx1"/>
                </a:solidFill>
              </a:rPr>
              <a:t>but he </a:t>
            </a:r>
            <a:r>
              <a:rPr lang="en-US" b="1" i="1" dirty="0">
                <a:solidFill>
                  <a:schemeClr val="tx1"/>
                </a:solidFill>
              </a:rPr>
              <a:t>does not really consult</a:t>
            </a:r>
            <a:r>
              <a:rPr lang="en-US" i="1" dirty="0">
                <a:solidFill>
                  <a:schemeClr val="tx1"/>
                </a:solidFill>
              </a:rPr>
              <a:t>. He asks questions, he gives information but… but he </a:t>
            </a:r>
            <a:r>
              <a:rPr lang="en-US" b="1" i="1" dirty="0">
                <a:solidFill>
                  <a:schemeClr val="tx1"/>
                </a:solidFill>
              </a:rPr>
              <a:t>has his goal and he knows where he’s headed</a:t>
            </a:r>
            <a:r>
              <a:rPr lang="en-US" i="1" dirty="0">
                <a:solidFill>
                  <a:schemeClr val="tx1"/>
                </a:solidFill>
              </a:rPr>
              <a:t>. (Unions 1 of </a:t>
            </a:r>
            <a:r>
              <a:rPr lang="en-US" i="1" dirty="0" err="1">
                <a:solidFill>
                  <a:schemeClr val="tx1"/>
                </a:solidFill>
              </a:rPr>
              <a:t>BigHealth</a:t>
            </a:r>
            <a:r>
              <a:rPr lang="en-US" i="1" dirty="0">
                <a:solidFill>
                  <a:schemeClr val="tx1"/>
                </a:solidFill>
              </a:rPr>
              <a:t>)</a:t>
            </a:r>
            <a:endParaRPr lang="nl-BE" i="1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1C7691"/>
                </a:solidFill>
              </a:rPr>
              <a:t>Nevertheless, even those who criticize such pseudo-participative discursive practices</a:t>
            </a:r>
            <a:r>
              <a:rPr lang="en" dirty="0">
                <a:solidFill>
                  <a:srgbClr val="1C7691"/>
                </a:solidFill>
              </a:rPr>
              <a:t> </a:t>
            </a:r>
            <a:r>
              <a:rPr lang="en" b="1" dirty="0">
                <a:solidFill>
                  <a:srgbClr val="1C7691"/>
                </a:solidFill>
              </a:rPr>
              <a:t>did not question </a:t>
            </a:r>
            <a:r>
              <a:rPr lang="en" dirty="0">
                <a:solidFill>
                  <a:srgbClr val="1C7691"/>
                </a:solidFill>
              </a:rPr>
              <a:t>the </a:t>
            </a:r>
            <a:r>
              <a:rPr lang="en" b="1" dirty="0">
                <a:solidFill>
                  <a:srgbClr val="1C7691"/>
                </a:solidFill>
              </a:rPr>
              <a:t>key principles of celebratory NWOW discourse</a:t>
            </a:r>
            <a:r>
              <a:rPr lang="en" dirty="0">
                <a:solidFill>
                  <a:srgbClr val="1C7691"/>
                </a:solidFill>
              </a:rPr>
              <a:t>. </a:t>
            </a:r>
            <a:endParaRPr lang="en" b="1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b="1" dirty="0">
                <a:solidFill>
                  <a:srgbClr val="1C7691"/>
                </a:solidFill>
              </a:rPr>
              <a:t>Some interviewees even embraced a </a:t>
            </a:r>
            <a:r>
              <a:rPr lang="en" b="1" dirty="0">
                <a:solidFill>
                  <a:srgbClr val="1C7691"/>
                </a:solidFill>
              </a:rPr>
              <a:t>more au</a:t>
            </a:r>
            <a:r>
              <a:rPr lang="nl-BE" b="1" dirty="0">
                <a:solidFill>
                  <a:srgbClr val="1C7691"/>
                </a:solidFill>
              </a:rPr>
              <a:t>t</a:t>
            </a:r>
            <a:r>
              <a:rPr lang="en" b="1" dirty="0" err="1">
                <a:solidFill>
                  <a:srgbClr val="1C7691"/>
                </a:solidFill>
              </a:rPr>
              <a:t>horitative</a:t>
            </a:r>
            <a:r>
              <a:rPr lang="en" b="1" dirty="0">
                <a:solidFill>
                  <a:srgbClr val="1C7691"/>
                </a:solidFill>
              </a:rPr>
              <a:t> logic </a:t>
            </a:r>
            <a:r>
              <a:rPr lang="en" dirty="0">
                <a:solidFill>
                  <a:srgbClr val="1C7691"/>
                </a:solidFill>
              </a:rPr>
              <a:t>stipulating that </a:t>
            </a:r>
            <a:r>
              <a:rPr lang="en" dirty="0" err="1">
                <a:solidFill>
                  <a:srgbClr val="1C7691"/>
                </a:solidFill>
              </a:rPr>
              <a:t>partici</a:t>
            </a:r>
            <a:r>
              <a:rPr lang="nl-BE" dirty="0">
                <a:solidFill>
                  <a:srgbClr val="1C7691"/>
                </a:solidFill>
              </a:rPr>
              <a:t>pa</a:t>
            </a:r>
            <a:r>
              <a:rPr lang="en" dirty="0" err="1">
                <a:solidFill>
                  <a:srgbClr val="1C7691"/>
                </a:solidFill>
              </a:rPr>
              <a:t>tion</a:t>
            </a:r>
            <a:r>
              <a:rPr lang="en" dirty="0">
                <a:solidFill>
                  <a:srgbClr val="1C7691"/>
                </a:solidFill>
              </a:rPr>
              <a:t> has to be limited. Here, the argument is that change requires leaders capable of saying ‘</a:t>
            </a:r>
            <a:r>
              <a:rPr lang="en" dirty="0">
                <a:solidFill>
                  <a:schemeClr val="tx1"/>
                </a:solidFill>
              </a:rPr>
              <a:t>I do it, you can figure it out yourselves, but you do it as well</a:t>
            </a:r>
            <a:r>
              <a:rPr lang="en" dirty="0">
                <a:solidFill>
                  <a:srgbClr val="1C7691"/>
                </a:solidFill>
              </a:rPr>
              <a:t>’. </a:t>
            </a:r>
            <a:endParaRPr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4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69" name="Google Shape;169;p24"/>
          <p:cNvSpPr txBox="1"/>
          <p:nvPr/>
        </p:nvSpPr>
        <p:spPr>
          <a:xfrm>
            <a:off x="329800" y="1015025"/>
            <a:ext cx="8574900" cy="5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3.	A </a:t>
            </a:r>
            <a:r>
              <a:rPr lang="en" sz="1800" b="1" dirty="0">
                <a:solidFill>
                  <a:srgbClr val="1C7691"/>
                </a:solidFill>
              </a:rPr>
              <a:t>humanizing logic</a:t>
            </a:r>
            <a:r>
              <a:rPr lang="en" sz="1800" dirty="0">
                <a:solidFill>
                  <a:srgbClr val="1C7691"/>
                </a:solidFill>
              </a:rPr>
              <a:t>: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1C7691"/>
                </a:solidFill>
              </a:rPr>
              <a:t>This humanizing logic </a:t>
            </a:r>
            <a:r>
              <a:rPr lang="en" sz="1600" b="1" dirty="0">
                <a:solidFill>
                  <a:srgbClr val="1C7691"/>
                </a:solidFill>
              </a:rPr>
              <a:t>informs a holistic concept of the human being</a:t>
            </a:r>
            <a:r>
              <a:rPr lang="en" sz="1600" dirty="0">
                <a:solidFill>
                  <a:srgbClr val="1C7691"/>
                </a:solidFill>
              </a:rPr>
              <a:t>. It </a:t>
            </a:r>
            <a:r>
              <a:rPr lang="en" sz="1600" b="1" dirty="0">
                <a:solidFill>
                  <a:srgbClr val="1C7691"/>
                </a:solidFill>
              </a:rPr>
              <a:t>values and prioritizes non-economic facets of life </a:t>
            </a:r>
            <a:r>
              <a:rPr lang="en" sz="1600" dirty="0">
                <a:solidFill>
                  <a:srgbClr val="1C7691"/>
                </a:solidFill>
              </a:rPr>
              <a:t>(e.g. a good work-life balance, health, …)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6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600" dirty="0">
                <a:solidFill>
                  <a:srgbClr val="1C7691"/>
                </a:solidFill>
              </a:rPr>
              <a:t>To the extent that we are dealing with a managerial logic, the humanizing logic </a:t>
            </a:r>
            <a:r>
              <a:rPr lang="nl-BE" sz="1600" b="1" dirty="0">
                <a:solidFill>
                  <a:srgbClr val="1C7691"/>
                </a:solidFill>
              </a:rPr>
              <a:t>underscores</a:t>
            </a:r>
            <a:r>
              <a:rPr lang="nl-BE" sz="1600" dirty="0">
                <a:solidFill>
                  <a:srgbClr val="1C7691"/>
                </a:solidFill>
              </a:rPr>
              <a:t> the </a:t>
            </a:r>
            <a:r>
              <a:rPr lang="nl-BE" sz="1600" b="1" dirty="0">
                <a:solidFill>
                  <a:srgbClr val="1C7691"/>
                </a:solidFill>
              </a:rPr>
              <a:t>importance of </a:t>
            </a:r>
            <a:r>
              <a:rPr lang="nl-BE" sz="1600" dirty="0">
                <a:solidFill>
                  <a:srgbClr val="1C7691"/>
                </a:solidFill>
              </a:rPr>
              <a:t>social, psychological and physical </a:t>
            </a:r>
            <a:r>
              <a:rPr lang="nl-BE" sz="1600" b="1" dirty="0">
                <a:solidFill>
                  <a:srgbClr val="1C7691"/>
                </a:solidFill>
              </a:rPr>
              <a:t>wellbeing</a:t>
            </a:r>
            <a:r>
              <a:rPr lang="nl-BE" sz="1600" dirty="0">
                <a:solidFill>
                  <a:srgbClr val="1C7691"/>
                </a:solidFill>
              </a:rPr>
              <a:t>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600" b="1" dirty="0">
                <a:solidFill>
                  <a:srgbClr val="1C7691"/>
                </a:solidFill>
              </a:rPr>
              <a:t>In principle</a:t>
            </a:r>
            <a:r>
              <a:rPr lang="nl-BE" sz="1600" dirty="0">
                <a:solidFill>
                  <a:srgbClr val="1C7691"/>
                </a:solidFill>
              </a:rPr>
              <a:t>, it is </a:t>
            </a:r>
            <a:r>
              <a:rPr lang="nl-BE" sz="1600" b="1" dirty="0">
                <a:solidFill>
                  <a:srgbClr val="1C7691"/>
                </a:solidFill>
              </a:rPr>
              <a:t>possible</a:t>
            </a:r>
            <a:r>
              <a:rPr lang="nl-BE" sz="1600" dirty="0">
                <a:solidFill>
                  <a:srgbClr val="1C7691"/>
                </a:solidFill>
              </a:rPr>
              <a:t> to draw on this logic in order </a:t>
            </a:r>
            <a:r>
              <a:rPr lang="nl-BE" sz="1600" b="1" dirty="0">
                <a:solidFill>
                  <a:srgbClr val="1C7691"/>
                </a:solidFill>
              </a:rPr>
              <a:t>to formulate an oppositional critique of NWOW </a:t>
            </a:r>
            <a:r>
              <a:rPr lang="nl-BE" sz="1600" dirty="0">
                <a:solidFill>
                  <a:srgbClr val="1C7691"/>
                </a:solidFill>
              </a:rPr>
              <a:t>but we </a:t>
            </a:r>
            <a:r>
              <a:rPr lang="nl-BE" sz="1600" b="1" dirty="0">
                <a:solidFill>
                  <a:srgbClr val="1C7691"/>
                </a:solidFill>
              </a:rPr>
              <a:t>did not see this happening </a:t>
            </a:r>
            <a:r>
              <a:rPr lang="nl-BE" sz="1600" dirty="0">
                <a:solidFill>
                  <a:srgbClr val="1C7691"/>
                </a:solidFill>
              </a:rPr>
              <a:t>anywhere in our interviews.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600" b="1" dirty="0">
                <a:solidFill>
                  <a:srgbClr val="1C7691"/>
                </a:solidFill>
              </a:rPr>
              <a:t>Our interviewees rather </a:t>
            </a:r>
            <a:r>
              <a:rPr lang="nl-BE" sz="1600" dirty="0">
                <a:solidFill>
                  <a:srgbClr val="1C7691"/>
                </a:solidFill>
              </a:rPr>
              <a:t>drew on this humanizing logic in order to </a:t>
            </a:r>
            <a:r>
              <a:rPr lang="nl-BE" sz="1600" b="1" dirty="0">
                <a:solidFill>
                  <a:srgbClr val="1C7691"/>
                </a:solidFill>
              </a:rPr>
              <a:t>problematize actual, potential and avoidable perverse effects of NWOW policies</a:t>
            </a:r>
            <a:r>
              <a:rPr lang="nl-BE" sz="1600" dirty="0">
                <a:solidFill>
                  <a:srgbClr val="1C7691"/>
                </a:solidFill>
              </a:rPr>
              <a:t> </a:t>
            </a:r>
            <a:r>
              <a:rPr lang="nl-BE" sz="1600" b="1" dirty="0">
                <a:solidFill>
                  <a:srgbClr val="1C7691"/>
                </a:solidFill>
              </a:rPr>
              <a:t>on</a:t>
            </a:r>
            <a:r>
              <a:rPr lang="nl-BE" sz="1600" dirty="0">
                <a:solidFill>
                  <a:srgbClr val="1C7691"/>
                </a:solidFill>
              </a:rPr>
              <a:t> </a:t>
            </a:r>
            <a:r>
              <a:rPr lang="nl-BE" sz="1600" b="1" dirty="0">
                <a:solidFill>
                  <a:srgbClr val="1C7691"/>
                </a:solidFill>
              </a:rPr>
              <a:t>wellbeing</a:t>
            </a:r>
            <a:r>
              <a:rPr lang="nl-BE" sz="1600" dirty="0">
                <a:solidFill>
                  <a:srgbClr val="1C7691"/>
                </a:solidFill>
              </a:rPr>
              <a:t>.</a:t>
            </a:r>
            <a:endParaRPr sz="16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600" dirty="0">
                <a:solidFill>
                  <a:srgbClr val="1C7691"/>
                </a:solidFill>
              </a:rPr>
              <a:t>The humanizing logic </a:t>
            </a:r>
            <a:r>
              <a:rPr lang="nl-BE" sz="1600" b="1" dirty="0">
                <a:solidFill>
                  <a:srgbClr val="1C7691"/>
                </a:solidFill>
              </a:rPr>
              <a:t>ends up reinforcing celebratory NWOW discourse </a:t>
            </a:r>
            <a:r>
              <a:rPr lang="nl-BE" sz="1600" dirty="0">
                <a:solidFill>
                  <a:srgbClr val="1C7691"/>
                </a:solidFill>
              </a:rPr>
              <a:t>by </a:t>
            </a:r>
            <a:r>
              <a:rPr lang="nl-BE" sz="1600" b="1" dirty="0">
                <a:solidFill>
                  <a:srgbClr val="1C7691"/>
                </a:solidFill>
              </a:rPr>
              <a:t>allowing for exceptions</a:t>
            </a:r>
            <a:r>
              <a:rPr lang="nl-BE" sz="1600" dirty="0">
                <a:solidFill>
                  <a:srgbClr val="1C7691"/>
                </a:solidFill>
              </a:rPr>
              <a:t> and </a:t>
            </a:r>
            <a:r>
              <a:rPr lang="nl-BE" sz="1600" b="1" dirty="0">
                <a:solidFill>
                  <a:srgbClr val="1C7691"/>
                </a:solidFill>
              </a:rPr>
              <a:t>micro-resistances</a:t>
            </a:r>
            <a:r>
              <a:rPr lang="nl-BE" sz="1600" dirty="0">
                <a:solidFill>
                  <a:srgbClr val="1C7691"/>
                </a:solidFill>
              </a:rPr>
              <a:t> with respect to NWOW in function of more wellbeing at work. </a:t>
            </a:r>
            <a:endParaRPr sz="16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5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77" name="Google Shape;177;p25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4.	A </a:t>
            </a:r>
            <a:r>
              <a:rPr lang="en" sz="1800" b="1" dirty="0">
                <a:solidFill>
                  <a:srgbClr val="1C7691"/>
                </a:solidFill>
              </a:rPr>
              <a:t>logic of qualitative public service</a:t>
            </a:r>
            <a:r>
              <a:rPr lang="en" sz="1800" dirty="0">
                <a:solidFill>
                  <a:srgbClr val="1C7691"/>
                </a:solidFill>
              </a:rPr>
              <a:t>: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1C7691"/>
                </a:solidFill>
              </a:rPr>
              <a:t>It is possible to draw on a logic of qualitative public service in order </a:t>
            </a:r>
            <a:r>
              <a:rPr lang="en" sz="1600" b="1" dirty="0">
                <a:solidFill>
                  <a:srgbClr val="1C7691"/>
                </a:solidFill>
              </a:rPr>
              <a:t>to criticize NWOW</a:t>
            </a:r>
            <a:r>
              <a:rPr lang="en" sz="1600" dirty="0">
                <a:solidFill>
                  <a:srgbClr val="1C7691"/>
                </a:solidFill>
              </a:rPr>
              <a:t>. </a:t>
            </a:r>
            <a:r>
              <a:rPr lang="en" sz="1600" b="1" dirty="0">
                <a:solidFill>
                  <a:srgbClr val="1C7691"/>
                </a:solidFill>
              </a:rPr>
              <a:t>The logic </a:t>
            </a:r>
            <a:r>
              <a:rPr lang="en" sz="1600" dirty="0">
                <a:solidFill>
                  <a:srgbClr val="1C7691"/>
                </a:solidFill>
              </a:rPr>
              <a:t>is </a:t>
            </a:r>
            <a:r>
              <a:rPr lang="en" sz="1600" b="1" dirty="0">
                <a:solidFill>
                  <a:srgbClr val="1C7691"/>
                </a:solidFill>
              </a:rPr>
              <a:t>not necessarily linked to NWOW</a:t>
            </a:r>
            <a:r>
              <a:rPr lang="en" sz="1600" dirty="0">
                <a:solidFill>
                  <a:srgbClr val="1C7691"/>
                </a:solidFill>
              </a:rPr>
              <a:t>.  </a:t>
            </a:r>
          </a:p>
          <a:p>
            <a:pPr marL="4572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1600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r>
              <a:rPr lang="en" sz="1600" dirty="0">
                <a:solidFill>
                  <a:srgbClr val="1C7691"/>
                </a:solidFill>
              </a:rPr>
              <a:t>We are dealing with a logic that </a:t>
            </a:r>
            <a:r>
              <a:rPr lang="en" sz="1600" b="1" dirty="0">
                <a:solidFill>
                  <a:srgbClr val="1C7691"/>
                </a:solidFill>
              </a:rPr>
              <a:t>denies the distinction between an ‘old’ world of work </a:t>
            </a:r>
            <a:r>
              <a:rPr lang="en" sz="1600" dirty="0">
                <a:solidFill>
                  <a:srgbClr val="1C7691"/>
                </a:solidFill>
              </a:rPr>
              <a:t>considered to be administrative or bureaucratic, </a:t>
            </a:r>
            <a:r>
              <a:rPr lang="en" sz="1600" b="1" dirty="0">
                <a:solidFill>
                  <a:srgbClr val="1C7691"/>
                </a:solidFill>
              </a:rPr>
              <a:t>and a ‘new’ world of work</a:t>
            </a:r>
            <a:r>
              <a:rPr lang="en" sz="1600" dirty="0">
                <a:solidFill>
                  <a:srgbClr val="1C7691"/>
                </a:solidFill>
              </a:rPr>
              <a:t>.</a:t>
            </a: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endParaRPr lang="en" sz="1600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r>
              <a:rPr lang="en" sz="1600" dirty="0">
                <a:solidFill>
                  <a:srgbClr val="1C7691"/>
                </a:solidFill>
              </a:rPr>
              <a:t>This logic informs the idea that the </a:t>
            </a:r>
            <a:r>
              <a:rPr lang="en" sz="1600" b="1" dirty="0">
                <a:solidFill>
                  <a:srgbClr val="1C7691"/>
                </a:solidFill>
              </a:rPr>
              <a:t>main function of a public service consists in serving citizens</a:t>
            </a:r>
            <a:r>
              <a:rPr lang="en" sz="1600" dirty="0">
                <a:solidFill>
                  <a:srgbClr val="1C7691"/>
                </a:solidFill>
              </a:rPr>
              <a:t> in </a:t>
            </a:r>
            <a:r>
              <a:rPr lang="en" sz="1600" b="1" dirty="0">
                <a:solidFill>
                  <a:srgbClr val="1C7691"/>
                </a:solidFill>
              </a:rPr>
              <a:t>a qualitative manner. </a:t>
            </a: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endParaRPr lang="en" sz="1600" b="1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r>
              <a:rPr lang="nl-BE" sz="1600" dirty="0">
                <a:solidFill>
                  <a:srgbClr val="1C7691"/>
                </a:solidFill>
              </a:rPr>
              <a:t>I</a:t>
            </a:r>
            <a:r>
              <a:rPr lang="en" sz="1600" dirty="0">
                <a:solidFill>
                  <a:srgbClr val="1C7691"/>
                </a:solidFill>
              </a:rPr>
              <a:t>t </a:t>
            </a:r>
            <a:r>
              <a:rPr lang="nl-BE" sz="1600" b="1" dirty="0">
                <a:solidFill>
                  <a:srgbClr val="1C7691"/>
                </a:solidFill>
              </a:rPr>
              <a:t>can inform a critique of key elements of the neoliberal logic</a:t>
            </a:r>
            <a:r>
              <a:rPr lang="nl-BE" sz="1600" dirty="0">
                <a:solidFill>
                  <a:srgbClr val="1C7691"/>
                </a:solidFill>
              </a:rPr>
              <a:t>: the idea of management by objectives, trust, productivity, and a quantitative measurement of efficiency. </a:t>
            </a: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endParaRPr lang="nl-BE" sz="1600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r>
              <a:rPr lang="nl-BE" sz="1600" dirty="0">
                <a:solidFill>
                  <a:srgbClr val="1C7691"/>
                </a:solidFill>
              </a:rPr>
              <a:t>We are dealing with a logic that allows for a fundamental critique of het neoliberal logic at the heart of celebratory NWOW discourse. </a:t>
            </a:r>
            <a:endParaRPr lang="en" sz="1600" dirty="0">
              <a:solidFill>
                <a:srgbClr val="1C7691"/>
              </a:solidFill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Char char="●"/>
            </a:pPr>
            <a:r>
              <a:rPr lang="nl-BE" sz="1600" b="1" dirty="0">
                <a:solidFill>
                  <a:srgbClr val="1C7691"/>
                </a:solidFill>
              </a:rPr>
              <a:t>Nevertheless</a:t>
            </a:r>
            <a:r>
              <a:rPr lang="nl-BE" sz="1600" dirty="0">
                <a:solidFill>
                  <a:srgbClr val="1C7691"/>
                </a:solidFill>
              </a:rPr>
              <a:t>, this sort of critique remains </a:t>
            </a:r>
            <a:r>
              <a:rPr lang="nl-BE" sz="1600" b="1" dirty="0">
                <a:solidFill>
                  <a:srgbClr val="1C7691"/>
                </a:solidFill>
              </a:rPr>
              <a:t>extremely rare </a:t>
            </a:r>
            <a:r>
              <a:rPr lang="nl-BE" sz="1600" dirty="0">
                <a:solidFill>
                  <a:srgbClr val="1C7691"/>
                </a:solidFill>
              </a:rPr>
              <a:t>in our corpus.</a:t>
            </a:r>
            <a:endParaRPr sz="16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78" name="Google Shape;1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6"/>
          <p:cNvSpPr/>
          <p:nvPr/>
        </p:nvSpPr>
        <p:spPr>
          <a:xfrm>
            <a:off x="1732600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nl-BE" sz="2000" dirty="0">
                <a:solidFill>
                  <a:schemeClr val="lt1"/>
                </a:solidFill>
              </a:rPr>
              <a:t> 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(D) Managerial logics</a:t>
            </a:r>
          </a:p>
        </p:txBody>
      </p:sp>
      <p:sp>
        <p:nvSpPr>
          <p:cNvPr id="185" name="Google Shape;185;p26"/>
          <p:cNvSpPr txBox="1"/>
          <p:nvPr/>
        </p:nvSpPr>
        <p:spPr>
          <a:xfrm>
            <a:off x="284550" y="826450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>
                <a:solidFill>
                  <a:srgbClr val="1C7691"/>
                </a:solidFill>
              </a:rPr>
              <a:t>The managerial logics of NWOW</a:t>
            </a: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4.	</a:t>
            </a:r>
            <a:r>
              <a:rPr lang="nl-BE" sz="1800" dirty="0">
                <a:solidFill>
                  <a:srgbClr val="1C7691"/>
                </a:solidFill>
              </a:rPr>
              <a:t>A</a:t>
            </a:r>
            <a:r>
              <a:rPr lang="en" sz="1800" dirty="0">
                <a:solidFill>
                  <a:srgbClr val="1C7691"/>
                </a:solidFill>
              </a:rPr>
              <a:t> </a:t>
            </a:r>
            <a:r>
              <a:rPr lang="en" sz="1800" b="1" dirty="0">
                <a:solidFill>
                  <a:srgbClr val="1C7691"/>
                </a:solidFill>
              </a:rPr>
              <a:t>logic of qualitative public service</a:t>
            </a:r>
            <a:r>
              <a:rPr lang="en" sz="1800" dirty="0">
                <a:solidFill>
                  <a:srgbClr val="1C7691"/>
                </a:solidFill>
              </a:rPr>
              <a:t>: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In this logic, the </a:t>
            </a:r>
            <a:r>
              <a:rPr lang="en" sz="1800" b="1" dirty="0">
                <a:solidFill>
                  <a:srgbClr val="1C7691"/>
                </a:solidFill>
              </a:rPr>
              <a:t>techno-managerial NWOW apparatus is not valued for its own sake</a:t>
            </a:r>
            <a:r>
              <a:rPr lang="en" sz="1800" dirty="0">
                <a:solidFill>
                  <a:srgbClr val="1C7691"/>
                </a:solidFill>
              </a:rPr>
              <a:t>. The </a:t>
            </a:r>
            <a:r>
              <a:rPr lang="en" sz="1800" b="1" dirty="0">
                <a:solidFill>
                  <a:srgbClr val="1C7691"/>
                </a:solidFill>
              </a:rPr>
              <a:t>culture and technology of NWOW </a:t>
            </a:r>
            <a:r>
              <a:rPr lang="en" sz="1800" dirty="0">
                <a:solidFill>
                  <a:srgbClr val="1C7691"/>
                </a:solidFill>
              </a:rPr>
              <a:t>are rather treated as obstacles for </a:t>
            </a:r>
            <a:r>
              <a:rPr lang="en" sz="1800" b="1" dirty="0">
                <a:solidFill>
                  <a:srgbClr val="1C7691"/>
                </a:solidFill>
              </a:rPr>
              <a:t>serving citizens </a:t>
            </a:r>
            <a:r>
              <a:rPr lang="en" sz="1800" dirty="0">
                <a:solidFill>
                  <a:srgbClr val="1C7691"/>
                </a:solidFill>
              </a:rPr>
              <a:t>in a qualitative way. 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1C7691"/>
              </a:solidFill>
            </a:endParaRPr>
          </a:p>
          <a:p>
            <a:pPr marL="457200" lvl="0"/>
            <a:r>
              <a:rPr lang="en-US" sz="1600" i="1" dirty="0">
                <a:solidFill>
                  <a:schemeClr val="tx1"/>
                </a:solidFill>
              </a:rPr>
              <a:t>one basic thing that is needed, is that </a:t>
            </a:r>
            <a:r>
              <a:rPr lang="en-US" sz="1600" b="1" i="1" dirty="0">
                <a:solidFill>
                  <a:schemeClr val="tx1"/>
                </a:solidFill>
              </a:rPr>
              <a:t>if you are there to work</a:t>
            </a:r>
            <a:r>
              <a:rPr lang="en-US" sz="1600" i="1" dirty="0">
                <a:solidFill>
                  <a:schemeClr val="tx1"/>
                </a:solidFill>
              </a:rPr>
              <a:t>, </a:t>
            </a:r>
            <a:r>
              <a:rPr lang="en-US" sz="1600" b="1" i="1" dirty="0">
                <a:solidFill>
                  <a:schemeClr val="tx1"/>
                </a:solidFill>
              </a:rPr>
              <a:t>you are there to work well</a:t>
            </a:r>
            <a:r>
              <a:rPr lang="en-US" sz="1600" i="1" dirty="0">
                <a:solidFill>
                  <a:schemeClr val="tx1"/>
                </a:solidFill>
              </a:rPr>
              <a:t>’</a:t>
            </a:r>
            <a:endParaRPr lang="nl-BE" sz="1600" i="1" dirty="0">
              <a:solidFill>
                <a:schemeClr val="tx1"/>
              </a:solidFill>
            </a:endParaRPr>
          </a:p>
          <a:p>
            <a:pPr marL="457200" lvl="0"/>
            <a:endParaRPr sz="1600" i="1" dirty="0">
              <a:solidFill>
                <a:srgbClr val="1C7691"/>
              </a:solidFill>
            </a:endParaRPr>
          </a:p>
          <a:p>
            <a:pPr marL="457200"/>
            <a:r>
              <a:rPr lang="en-US" sz="1600" b="1" i="1" dirty="0">
                <a:solidFill>
                  <a:schemeClr val="tx1"/>
                </a:solidFill>
              </a:rPr>
              <a:t>When there are meetings, “the client has to be satisfied”</a:t>
            </a:r>
            <a:r>
              <a:rPr lang="en-US" sz="1600" i="1" dirty="0">
                <a:solidFill>
                  <a:schemeClr val="tx1"/>
                </a:solidFill>
              </a:rPr>
              <a:t>. I fight against this since the beginning in order to say “</a:t>
            </a:r>
            <a:r>
              <a:rPr lang="en-US" sz="1600" b="1" i="1" dirty="0">
                <a:solidFill>
                  <a:schemeClr val="tx1"/>
                </a:solidFill>
              </a:rPr>
              <a:t>no, it’s not clients, it’s citizens</a:t>
            </a:r>
            <a:r>
              <a:rPr lang="en-US" sz="1600" i="1" dirty="0">
                <a:solidFill>
                  <a:schemeClr val="tx1"/>
                </a:solidFill>
              </a:rPr>
              <a:t>”. There is a difference: a </a:t>
            </a:r>
            <a:r>
              <a:rPr lang="en-US" sz="1600" b="1" i="1" dirty="0">
                <a:solidFill>
                  <a:schemeClr val="tx1"/>
                </a:solidFill>
              </a:rPr>
              <a:t>client is someone who buys</a:t>
            </a:r>
            <a:r>
              <a:rPr lang="en-US" sz="1600" i="1" dirty="0">
                <a:solidFill>
                  <a:schemeClr val="tx1"/>
                </a:solidFill>
              </a:rPr>
              <a:t>. Yet we are supposed to produce a service, and this service has to be of good quality. Already when one talks about clients, </a:t>
            </a:r>
            <a:r>
              <a:rPr lang="en-US" sz="1600" b="1" i="1" dirty="0">
                <a:solidFill>
                  <a:schemeClr val="tx1"/>
                </a:solidFill>
              </a:rPr>
              <a:t>it shocks me</a:t>
            </a:r>
            <a:r>
              <a:rPr lang="en-US" sz="1600" i="1" dirty="0">
                <a:solidFill>
                  <a:schemeClr val="tx1"/>
                </a:solidFill>
              </a:rPr>
              <a:t>. This is just to say that this drips down from the highest level, eh, “clients”! No, they are not clients. From </a:t>
            </a:r>
            <a:r>
              <a:rPr lang="en-US" sz="1600" b="1" i="1" dirty="0">
                <a:solidFill>
                  <a:schemeClr val="tx1"/>
                </a:solidFill>
              </a:rPr>
              <a:t>the moment that you consider a citizen to be a client, it’s finished</a:t>
            </a:r>
            <a:r>
              <a:rPr lang="en-US" sz="1600" i="1" dirty="0">
                <a:solidFill>
                  <a:schemeClr val="tx1"/>
                </a:solidFill>
              </a:rPr>
              <a:t>. It’s finished. (Team member 2 of </a:t>
            </a:r>
            <a:r>
              <a:rPr lang="en-US" sz="1600" i="1" dirty="0" err="1">
                <a:solidFill>
                  <a:schemeClr val="tx1"/>
                </a:solidFill>
              </a:rPr>
              <a:t>BigTransport</a:t>
            </a:r>
            <a:r>
              <a:rPr lang="en-US" sz="1600" i="1" dirty="0">
                <a:solidFill>
                  <a:schemeClr val="tx1"/>
                </a:solidFill>
              </a:rPr>
              <a:t>)</a:t>
            </a:r>
            <a:endParaRPr lang="nl-BE" sz="1600" i="1" dirty="0">
              <a:solidFill>
                <a:schemeClr val="tx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chemeClr val="tx1"/>
                </a:solidFill>
              </a:rPr>
              <a:t>It is </a:t>
            </a:r>
            <a:r>
              <a:rPr lang="en" sz="1600" b="1" i="1" dirty="0">
                <a:solidFill>
                  <a:schemeClr val="tx1"/>
                </a:solidFill>
              </a:rPr>
              <a:t>not the way of working that has to change</a:t>
            </a:r>
            <a:r>
              <a:rPr lang="en" sz="1600" i="1" dirty="0">
                <a:solidFill>
                  <a:schemeClr val="tx1"/>
                </a:solidFill>
              </a:rPr>
              <a:t>. </a:t>
            </a:r>
            <a:r>
              <a:rPr lang="en" sz="1600" b="1" i="1" dirty="0">
                <a:solidFill>
                  <a:schemeClr val="tx1"/>
                </a:solidFill>
              </a:rPr>
              <a:t>It’s the mentality</a:t>
            </a:r>
            <a:r>
              <a:rPr lang="en" sz="1600" i="1" dirty="0">
                <a:solidFill>
                  <a:schemeClr val="tx1"/>
                </a:solidFill>
              </a:rPr>
              <a:t>. Does one give the citizen the time he deserves or not? </a:t>
            </a:r>
            <a:endParaRPr sz="1600" i="1" dirty="0">
              <a:solidFill>
                <a:schemeClr val="tx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i="1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i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186" name="Google Shape;18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7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lt1"/>
                </a:solidFill>
              </a:rPr>
              <a:t>   </a:t>
            </a:r>
            <a:r>
              <a:rPr lang="en" sz="24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  (E) Conclusions</a:t>
            </a:r>
            <a:endParaRPr sz="24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368700" y="922050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dirty="0">
                <a:solidFill>
                  <a:srgbClr val="1C7691"/>
                </a:solidFill>
              </a:rPr>
              <a:t>Our analysis identified the logics office workers rely on when they make sense of NWOW.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1C7691"/>
                </a:solidFill>
              </a:rPr>
              <a:t>We </a:t>
            </a:r>
            <a:r>
              <a:rPr lang="en" sz="1600" b="1" dirty="0">
                <a:solidFill>
                  <a:srgbClr val="1C7691"/>
                </a:solidFill>
              </a:rPr>
              <a:t>tried to shed light on the dark side of a celebratory discourse </a:t>
            </a:r>
            <a:r>
              <a:rPr lang="en" sz="1600" dirty="0">
                <a:solidFill>
                  <a:srgbClr val="1C7691"/>
                </a:solidFill>
              </a:rPr>
              <a:t>that informs many discussions on NWOW in order to provide space for critical voices of employees.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600" b="1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1C7691"/>
                </a:solidFill>
              </a:rPr>
              <a:t>The </a:t>
            </a:r>
            <a:r>
              <a:rPr lang="en" sz="1600" b="1" dirty="0">
                <a:solidFill>
                  <a:srgbClr val="1C7691"/>
                </a:solidFill>
              </a:rPr>
              <a:t>articulation of humanizing and ‘democratizing’ logics with</a:t>
            </a:r>
            <a:r>
              <a:rPr lang="en" sz="1600" dirty="0">
                <a:solidFill>
                  <a:srgbClr val="1C7691"/>
                </a:solidFill>
              </a:rPr>
              <a:t> the central </a:t>
            </a:r>
            <a:r>
              <a:rPr lang="en" sz="1600" b="1" dirty="0">
                <a:solidFill>
                  <a:srgbClr val="1C7691"/>
                </a:solidFill>
              </a:rPr>
              <a:t>neoliberal l</a:t>
            </a:r>
            <a:r>
              <a:rPr lang="nl-BE" sz="1600" b="1" dirty="0">
                <a:solidFill>
                  <a:srgbClr val="1C7691"/>
                </a:solidFill>
              </a:rPr>
              <a:t>og</a:t>
            </a:r>
            <a:r>
              <a:rPr lang="en" sz="1600" b="1" dirty="0" err="1">
                <a:solidFill>
                  <a:srgbClr val="1C7691"/>
                </a:solidFill>
              </a:rPr>
              <a:t>ic</a:t>
            </a:r>
            <a:r>
              <a:rPr lang="en" sz="1600" b="1" dirty="0">
                <a:solidFill>
                  <a:srgbClr val="1C7691"/>
                </a:solidFill>
              </a:rPr>
              <a:t> </a:t>
            </a:r>
            <a:r>
              <a:rPr lang="en" sz="1600" dirty="0">
                <a:solidFill>
                  <a:srgbClr val="1C7691"/>
                </a:solidFill>
              </a:rPr>
              <a:t>in celebratory NWOW discourse </a:t>
            </a:r>
            <a:r>
              <a:rPr lang="en" sz="1600" b="1" dirty="0">
                <a:solidFill>
                  <a:srgbClr val="1C7691"/>
                </a:solidFill>
              </a:rPr>
              <a:t>creates a blind spot for</a:t>
            </a:r>
            <a:r>
              <a:rPr lang="en" sz="1600" dirty="0">
                <a:solidFill>
                  <a:srgbClr val="1C7691"/>
                </a:solidFill>
              </a:rPr>
              <a:t> the articulation of truly </a:t>
            </a:r>
            <a:r>
              <a:rPr lang="en" sz="1600" b="1" dirty="0">
                <a:solidFill>
                  <a:srgbClr val="1C7691"/>
                </a:solidFill>
              </a:rPr>
              <a:t>oppositional critiques of NWOW</a:t>
            </a:r>
            <a:r>
              <a:rPr lang="en" sz="1600" dirty="0">
                <a:solidFill>
                  <a:srgbClr val="1C7691"/>
                </a:solidFill>
              </a:rPr>
              <a:t>.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600" b="1" dirty="0">
                <a:solidFill>
                  <a:srgbClr val="1C7691"/>
                </a:solidFill>
              </a:rPr>
              <a:t>Critiques</a:t>
            </a:r>
            <a:r>
              <a:rPr lang="nl-BE" sz="1600" dirty="0">
                <a:solidFill>
                  <a:srgbClr val="1C7691"/>
                </a:solidFill>
              </a:rPr>
              <a:t> on NWOW </a:t>
            </a:r>
            <a:r>
              <a:rPr lang="nl-BE" sz="1600" b="1" dirty="0">
                <a:solidFill>
                  <a:srgbClr val="1C7691"/>
                </a:solidFill>
              </a:rPr>
              <a:t>usually</a:t>
            </a:r>
            <a:r>
              <a:rPr lang="nl-BE" sz="1600" dirty="0">
                <a:solidFill>
                  <a:srgbClr val="1C7691"/>
                </a:solidFill>
              </a:rPr>
              <a:t> took one of the </a:t>
            </a:r>
            <a:r>
              <a:rPr lang="nl-BE" sz="1600" b="1" dirty="0">
                <a:solidFill>
                  <a:srgbClr val="1C7691"/>
                </a:solidFill>
              </a:rPr>
              <a:t>two</a:t>
            </a:r>
            <a:r>
              <a:rPr lang="nl-BE" sz="1600" dirty="0">
                <a:solidFill>
                  <a:srgbClr val="1C7691"/>
                </a:solidFill>
              </a:rPr>
              <a:t> following </a:t>
            </a:r>
            <a:r>
              <a:rPr lang="nl-BE" sz="1600" b="1" dirty="0">
                <a:solidFill>
                  <a:srgbClr val="1C7691"/>
                </a:solidFill>
              </a:rPr>
              <a:t>forms</a:t>
            </a:r>
            <a:r>
              <a:rPr lang="nl-BE" sz="1600" dirty="0">
                <a:solidFill>
                  <a:srgbClr val="1C7691"/>
                </a:solidFill>
              </a:rPr>
              <a:t>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AutoNum type="arabicPeriod"/>
            </a:pPr>
            <a:r>
              <a:rPr lang="nl-BE" sz="1600" b="1" dirty="0">
                <a:solidFill>
                  <a:srgbClr val="1C7691"/>
                </a:solidFill>
              </a:rPr>
              <a:t>A</a:t>
            </a:r>
            <a:r>
              <a:rPr lang="en" sz="1600" b="1" dirty="0">
                <a:solidFill>
                  <a:srgbClr val="1C7691"/>
                </a:solidFill>
              </a:rPr>
              <a:t> ‘critique’ that problematizes the insufficient speed or efficiency with which NWOW are being introduced</a:t>
            </a:r>
            <a:r>
              <a:rPr lang="en" sz="1600" dirty="0">
                <a:solidFill>
                  <a:srgbClr val="1C7691"/>
                </a:solidFill>
              </a:rPr>
              <a:t>. This is a critique that actually supports celebratory NWOW discourse and its logics. </a:t>
            </a: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AutoNum type="arabicPeriod"/>
            </a:pPr>
            <a:endParaRPr lang="en" sz="1600" dirty="0">
              <a:solidFill>
                <a:srgbClr val="1C7691"/>
              </a:solidFill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600"/>
              <a:buAutoNum type="arabicPeriod"/>
            </a:pPr>
            <a:r>
              <a:rPr lang="en" sz="1600" b="1" dirty="0">
                <a:solidFill>
                  <a:srgbClr val="1C7691"/>
                </a:solidFill>
              </a:rPr>
              <a:t>A critique that draws on the humanizing or democratizing logics in order to problematize </a:t>
            </a:r>
            <a:r>
              <a:rPr lang="en" sz="1600" b="1" i="1" dirty="0">
                <a:solidFill>
                  <a:srgbClr val="1C7691"/>
                </a:solidFill>
              </a:rPr>
              <a:t>avoidable</a:t>
            </a:r>
            <a:r>
              <a:rPr lang="en" sz="1600" b="1" dirty="0">
                <a:solidFill>
                  <a:srgbClr val="1C7691"/>
                </a:solidFill>
              </a:rPr>
              <a:t> perverse effects </a:t>
            </a:r>
            <a:r>
              <a:rPr lang="en" sz="1600" dirty="0">
                <a:solidFill>
                  <a:srgbClr val="1C7691"/>
                </a:solidFill>
              </a:rPr>
              <a:t>of NWOW (actual or potential) without calling the </a:t>
            </a:r>
            <a:r>
              <a:rPr lang="en" sz="1600" i="1" dirty="0">
                <a:solidFill>
                  <a:srgbClr val="1C7691"/>
                </a:solidFill>
              </a:rPr>
              <a:t>raison d’être</a:t>
            </a:r>
            <a:r>
              <a:rPr lang="en" sz="1600" dirty="0">
                <a:solidFill>
                  <a:srgbClr val="1C7691"/>
                </a:solidFill>
              </a:rPr>
              <a:t> or the key principles of NWOW discourse into question.</a:t>
            </a: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1C7691"/>
                </a:solidFill>
              </a:rPr>
              <a:t>An </a:t>
            </a:r>
            <a:r>
              <a:rPr lang="en" sz="1600" b="1" dirty="0">
                <a:solidFill>
                  <a:srgbClr val="1C7691"/>
                </a:solidFill>
              </a:rPr>
              <a:t>oppositional critique </a:t>
            </a:r>
            <a:r>
              <a:rPr lang="en" sz="1600" dirty="0">
                <a:solidFill>
                  <a:srgbClr val="1C7691"/>
                </a:solidFill>
              </a:rPr>
              <a:t>that rejects NWOW discourse entirely is completely absent in our discourse. </a:t>
            </a:r>
            <a:endParaRPr sz="16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1C7691"/>
              </a:solidFill>
            </a:endParaRPr>
          </a:p>
        </p:txBody>
      </p:sp>
      <p:pic>
        <p:nvPicPr>
          <p:cNvPr id="194" name="Google Shape;19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7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lt1"/>
                </a:solidFill>
              </a:rPr>
              <a:t>   </a:t>
            </a:r>
            <a:r>
              <a:rPr lang="en" sz="24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  (E) Conclusions</a:t>
            </a:r>
            <a:endParaRPr sz="24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288828" y="1025081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b="1" dirty="0">
                <a:solidFill>
                  <a:srgbClr val="1C7691"/>
                </a:solidFill>
              </a:rPr>
              <a:t>Even though radical oppositional critiques are not to be found in our interviews</a:t>
            </a:r>
            <a:r>
              <a:rPr lang="nl-BE" sz="1600" dirty="0">
                <a:solidFill>
                  <a:srgbClr val="1C7691"/>
                </a:solidFill>
              </a:rPr>
              <a:t>, </a:t>
            </a:r>
            <a:r>
              <a:rPr lang="nl-BE" sz="1600" b="1" dirty="0">
                <a:solidFill>
                  <a:srgbClr val="1C7691"/>
                </a:solidFill>
              </a:rPr>
              <a:t>office workers do not always take NWOW discourse at face value</a:t>
            </a:r>
            <a:r>
              <a:rPr lang="nl-BE" sz="1600" dirty="0">
                <a:solidFill>
                  <a:srgbClr val="1C7691"/>
                </a:solidFill>
              </a:rPr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nl-BE" sz="1600" dirty="0">
                <a:solidFill>
                  <a:srgbClr val="1C7691"/>
                </a:solidFill>
              </a:rPr>
            </a:br>
            <a:r>
              <a:rPr lang="nl-BE" sz="1600" dirty="0">
                <a:solidFill>
                  <a:srgbClr val="1C7691"/>
                </a:solidFill>
              </a:rPr>
              <a:t>Both critics and advocates of celebratory NWOW discourse (re)articulate a rather clear image of the </a:t>
            </a:r>
            <a:r>
              <a:rPr lang="nl-BE" sz="1600" b="1" dirty="0">
                <a:solidFill>
                  <a:srgbClr val="1C7691"/>
                </a:solidFill>
              </a:rPr>
              <a:t>ideal-typical NWOW worker </a:t>
            </a:r>
            <a:r>
              <a:rPr lang="nl-BE" sz="1600" dirty="0">
                <a:solidFill>
                  <a:srgbClr val="1C7691"/>
                </a:solidFill>
              </a:rPr>
              <a:t>and the set of values associated with him or her: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dirty="0">
                <a:solidFill>
                  <a:srgbClr val="1C7691"/>
                </a:solidFill>
              </a:rPr>
              <a:t>	(s)he is autonomous, flexible, trusting, result-oriented … (neoliberal logic)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dirty="0">
                <a:solidFill>
                  <a:srgbClr val="1C7691"/>
                </a:solidFill>
              </a:rPr>
              <a:t>	sociable in team-contexts, team-player, etc. … (team oriented participatory logic)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dirty="0">
                <a:solidFill>
                  <a:srgbClr val="1C7691"/>
                </a:solidFill>
              </a:rPr>
              <a:t>	can express his/her needs and problems clearly (consultative/expressive logic)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dirty="0">
                <a:solidFill>
                  <a:srgbClr val="1C7691"/>
                </a:solidFill>
              </a:rPr>
              <a:t>	values, respects and contributes to the wellbeing of others (humanizing logic)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dirty="0">
                <a:solidFill>
                  <a:srgbClr val="1C7691"/>
                </a:solidFill>
              </a:rPr>
              <a:t>Its </a:t>
            </a:r>
            <a:r>
              <a:rPr lang="nl-BE" sz="1600" b="1" dirty="0">
                <a:solidFill>
                  <a:srgbClr val="1C7691"/>
                </a:solidFill>
              </a:rPr>
              <a:t>polar opposite </a:t>
            </a:r>
            <a:r>
              <a:rPr lang="nl-BE" sz="1600" dirty="0">
                <a:solidFill>
                  <a:srgbClr val="1C7691"/>
                </a:solidFill>
              </a:rPr>
              <a:t>is clearly the rigid and/or introvert pencil-pushing bureacuratic strongly associated with an ‘old’ administrative world of work. (S)he needs hierarchies, clear instructions, works from nine to five.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BE" sz="1600" dirty="0">
                <a:solidFill>
                  <a:srgbClr val="1C7691"/>
                </a:solidFill>
              </a:rPr>
              <a:t>Even interviewees who reject </a:t>
            </a:r>
            <a:r>
              <a:rPr lang="nl-BE" sz="1600" b="1" dirty="0">
                <a:solidFill>
                  <a:srgbClr val="1C7691"/>
                </a:solidFill>
              </a:rPr>
              <a:t>this binary oppostion </a:t>
            </a:r>
            <a:r>
              <a:rPr lang="nl-BE" sz="1600" dirty="0">
                <a:solidFill>
                  <a:srgbClr val="1C7691"/>
                </a:solidFill>
              </a:rPr>
              <a:t>take this framework as </a:t>
            </a:r>
            <a:r>
              <a:rPr lang="nl-BE" sz="1600" b="1" dirty="0">
                <a:solidFill>
                  <a:srgbClr val="1C7691"/>
                </a:solidFill>
              </a:rPr>
              <a:t>a reference point</a:t>
            </a:r>
            <a:r>
              <a:rPr lang="nl-BE" sz="1600" dirty="0">
                <a:solidFill>
                  <a:srgbClr val="1C7691"/>
                </a:solidFill>
              </a:rPr>
              <a:t>. This </a:t>
            </a:r>
            <a:r>
              <a:rPr lang="nl-BE" sz="1600" b="1" dirty="0">
                <a:solidFill>
                  <a:srgbClr val="1C7691"/>
                </a:solidFill>
              </a:rPr>
              <a:t>shows</a:t>
            </a:r>
            <a:r>
              <a:rPr lang="nl-BE" sz="1600" dirty="0">
                <a:solidFill>
                  <a:srgbClr val="1C7691"/>
                </a:solidFill>
              </a:rPr>
              <a:t> the </a:t>
            </a:r>
            <a:r>
              <a:rPr lang="nl-BE" sz="1600" b="1" dirty="0">
                <a:solidFill>
                  <a:srgbClr val="1C7691"/>
                </a:solidFill>
              </a:rPr>
              <a:t>extent to which celebratory NWOW discourse has become hegemonic</a:t>
            </a:r>
            <a:r>
              <a:rPr lang="nl-BE" sz="1600" dirty="0">
                <a:solidFill>
                  <a:srgbClr val="1C7691"/>
                </a:solidFill>
              </a:rPr>
              <a:t>.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BE" sz="1600" dirty="0">
              <a:solidFill>
                <a:srgbClr val="1C7691"/>
              </a:solidFill>
            </a:endParaRPr>
          </a:p>
        </p:txBody>
      </p:sp>
      <p:pic>
        <p:nvPicPr>
          <p:cNvPr id="194" name="Google Shape;19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987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Introduction </a:t>
            </a:r>
            <a:endParaRPr sz="240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55" name="Google Shape;55;p10"/>
          <p:cNvSpPr txBox="1"/>
          <p:nvPr/>
        </p:nvSpPr>
        <p:spPr>
          <a:xfrm>
            <a:off x="329800" y="1015025"/>
            <a:ext cx="8574900" cy="50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000" dirty="0">
                <a:solidFill>
                  <a:srgbClr val="1C7691"/>
                </a:solidFill>
              </a:rPr>
              <a:t>The </a:t>
            </a:r>
            <a:r>
              <a:rPr lang="nl-BE" sz="2000" b="1" dirty="0">
                <a:solidFill>
                  <a:srgbClr val="1C7691"/>
                </a:solidFill>
              </a:rPr>
              <a:t>main aim </a:t>
            </a:r>
            <a:r>
              <a:rPr lang="nl-BE" sz="2000" dirty="0">
                <a:solidFill>
                  <a:srgbClr val="1C7691"/>
                </a:solidFill>
              </a:rPr>
              <a:t>of this research project was </a:t>
            </a:r>
            <a:r>
              <a:rPr lang="nl-BE" sz="2000" b="1" dirty="0">
                <a:solidFill>
                  <a:srgbClr val="1C7691"/>
                </a:solidFill>
              </a:rPr>
              <a:t>to understand </a:t>
            </a:r>
            <a:r>
              <a:rPr lang="nl-BE" sz="2000" dirty="0">
                <a:solidFill>
                  <a:srgbClr val="1C7691"/>
                </a:solidFill>
              </a:rPr>
              <a:t>the </a:t>
            </a:r>
            <a:r>
              <a:rPr lang="nl-BE" sz="2000" b="1" dirty="0">
                <a:solidFill>
                  <a:srgbClr val="1C7691"/>
                </a:solidFill>
              </a:rPr>
              <a:t>way office workers </a:t>
            </a:r>
            <a:r>
              <a:rPr lang="nl-BE" sz="2000" dirty="0">
                <a:solidFill>
                  <a:srgbClr val="1C7691"/>
                </a:solidFill>
              </a:rPr>
              <a:t>in public and private organizations </a:t>
            </a:r>
            <a:r>
              <a:rPr lang="nl-BE" sz="2000" b="1" dirty="0">
                <a:solidFill>
                  <a:srgbClr val="1C7691"/>
                </a:solidFill>
              </a:rPr>
              <a:t>make sense of so-called NWOW </a:t>
            </a:r>
            <a:r>
              <a:rPr lang="nl-BE" sz="2000" dirty="0">
                <a:solidFill>
                  <a:srgbClr val="1C7691"/>
                </a:solidFill>
              </a:rPr>
              <a:t>(New Ways of Working).</a:t>
            </a:r>
            <a:endParaRPr sz="20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000" dirty="0">
                <a:solidFill>
                  <a:srgbClr val="1C7691"/>
                </a:solidFill>
              </a:rPr>
              <a:t>We therefore identified, discussed and compared the </a:t>
            </a:r>
            <a:r>
              <a:rPr lang="nl-BE" sz="2000" b="1" dirty="0">
                <a:solidFill>
                  <a:srgbClr val="1C7691"/>
                </a:solidFill>
              </a:rPr>
              <a:t>interpretive managerial logics </a:t>
            </a:r>
            <a:r>
              <a:rPr lang="nl-BE" sz="2000" dirty="0">
                <a:solidFill>
                  <a:srgbClr val="1C7691"/>
                </a:solidFill>
              </a:rPr>
              <a:t>of </a:t>
            </a:r>
            <a:r>
              <a:rPr lang="nl-BE" sz="2000" b="1" dirty="0">
                <a:solidFill>
                  <a:srgbClr val="1C7691"/>
                </a:solidFill>
              </a:rPr>
              <a:t>advocates and critics of NWOW </a:t>
            </a:r>
            <a:r>
              <a:rPr lang="nl-BE" sz="2000" dirty="0">
                <a:solidFill>
                  <a:srgbClr val="1C7691"/>
                </a:solidFill>
              </a:rPr>
              <a:t>focusing on: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BE" sz="2000" dirty="0">
              <a:solidFill>
                <a:srgbClr val="1C7691"/>
              </a:solidFill>
            </a:endParaRPr>
          </a:p>
          <a:p>
            <a:pPr marL="457200" lvl="4" indent="-457200">
              <a:buClr>
                <a:schemeClr val="accent4">
                  <a:lumMod val="75000"/>
                </a:schemeClr>
              </a:buClr>
              <a:buAutoNum type="arabicParenR"/>
            </a:pPr>
            <a:r>
              <a:rPr lang="nl-BE" sz="2000" b="1" dirty="0">
                <a:solidFill>
                  <a:srgbClr val="1C7691"/>
                </a:solidFill>
              </a:rPr>
              <a:t>Celebratory NWOW discourse </a:t>
            </a:r>
            <a:r>
              <a:rPr lang="nl-BE" sz="2000" dirty="0">
                <a:solidFill>
                  <a:srgbClr val="1C7691"/>
                </a:solidFill>
              </a:rPr>
              <a:t>and its logics</a:t>
            </a:r>
            <a:endParaRPr lang="nl-BE" sz="2000" b="1" dirty="0">
              <a:solidFill>
                <a:srgbClr val="1C7691"/>
              </a:solidFill>
            </a:endParaRPr>
          </a:p>
          <a:p>
            <a:pPr lvl="4"/>
            <a:endParaRPr lang="nl-BE" sz="2000" dirty="0">
              <a:solidFill>
                <a:srgbClr val="1C7691"/>
              </a:solidFill>
            </a:endParaRPr>
          </a:p>
          <a:p>
            <a:pPr marL="457200" lvl="4" indent="-457200">
              <a:buClr>
                <a:schemeClr val="accent4">
                  <a:lumMod val="75000"/>
                </a:schemeClr>
              </a:buClr>
              <a:buFont typeface="+mj-lt"/>
              <a:buAutoNum type="arabicParenR" startAt="2"/>
            </a:pPr>
            <a:r>
              <a:rPr lang="nl-BE" sz="2000" b="1" dirty="0">
                <a:solidFill>
                  <a:srgbClr val="1C7691"/>
                </a:solidFill>
              </a:rPr>
              <a:t>Discourse critical of (parts of) NWOW policy and rhetoric</a:t>
            </a:r>
            <a:endParaRPr lang="nl-BE" sz="2000" dirty="0">
              <a:solidFill>
                <a:srgbClr val="1C7691"/>
              </a:solidFill>
            </a:endParaRPr>
          </a:p>
          <a:p>
            <a:pPr marL="457200" lvl="3" indent="-457200">
              <a:buClr>
                <a:schemeClr val="accent4">
                  <a:lumMod val="75000"/>
                </a:schemeClr>
              </a:buClr>
              <a:buFont typeface="+mj-lt"/>
              <a:buAutoNum type="arabicParenR" startAt="2"/>
            </a:pPr>
            <a:endParaRPr lang="nl-BE" sz="2000" dirty="0">
              <a:solidFill>
                <a:srgbClr val="1C7691"/>
              </a:solidFill>
            </a:endParaRPr>
          </a:p>
          <a:p>
            <a:pPr lvl="3">
              <a:buClr>
                <a:schemeClr val="accent4">
                  <a:lumMod val="75000"/>
                </a:schemeClr>
              </a:buClr>
            </a:pPr>
            <a:r>
              <a:rPr lang="nl-BE" sz="2000" dirty="0">
                <a:solidFill>
                  <a:srgbClr val="1C7691"/>
                </a:solidFill>
              </a:rPr>
              <a:t>We </a:t>
            </a:r>
            <a:r>
              <a:rPr lang="nl-BE" sz="2000" b="1" dirty="0">
                <a:solidFill>
                  <a:srgbClr val="1C7691"/>
                </a:solidFill>
              </a:rPr>
              <a:t>focused on the </a:t>
            </a:r>
            <a:r>
              <a:rPr lang="nl-BE" sz="2000" b="1" i="1" dirty="0">
                <a:solidFill>
                  <a:srgbClr val="1C7691"/>
                </a:solidFill>
              </a:rPr>
              <a:t>discourse</a:t>
            </a:r>
            <a:r>
              <a:rPr lang="nl-BE" sz="2000" b="1" dirty="0">
                <a:solidFill>
                  <a:srgbClr val="1C7691"/>
                </a:solidFill>
              </a:rPr>
              <a:t> </a:t>
            </a:r>
            <a:r>
              <a:rPr lang="nl-BE" sz="2000" dirty="0">
                <a:solidFill>
                  <a:srgbClr val="1C7691"/>
                </a:solidFill>
              </a:rPr>
              <a:t>people rely on to make sense of (experiences with) NWOW </a:t>
            </a:r>
            <a:r>
              <a:rPr lang="nl-BE" sz="2000" b="1" dirty="0">
                <a:solidFill>
                  <a:srgbClr val="1C7691"/>
                </a:solidFill>
              </a:rPr>
              <a:t>rather than </a:t>
            </a:r>
            <a:r>
              <a:rPr lang="nl-BE" sz="2000" dirty="0">
                <a:solidFill>
                  <a:srgbClr val="1C7691"/>
                </a:solidFill>
              </a:rPr>
              <a:t>on actual </a:t>
            </a:r>
            <a:r>
              <a:rPr lang="nl-BE" sz="2000" b="1" dirty="0">
                <a:solidFill>
                  <a:srgbClr val="1C7691"/>
                </a:solidFill>
              </a:rPr>
              <a:t>work practices</a:t>
            </a:r>
            <a:r>
              <a:rPr lang="nl-BE" sz="2000" dirty="0">
                <a:solidFill>
                  <a:srgbClr val="1C7691"/>
                </a:solidFill>
              </a:rPr>
              <a:t>.</a:t>
            </a:r>
          </a:p>
          <a:p>
            <a:pPr lvl="3">
              <a:buClr>
                <a:schemeClr val="accent4">
                  <a:lumMod val="75000"/>
                </a:schemeClr>
              </a:buClr>
            </a:pPr>
            <a:endParaRPr lang="nl-BE" sz="2000" dirty="0">
              <a:solidFill>
                <a:srgbClr val="1C7691"/>
              </a:solidFill>
            </a:endParaRPr>
          </a:p>
          <a:p>
            <a:pPr lvl="3">
              <a:buClr>
                <a:schemeClr val="accent4">
                  <a:lumMod val="75000"/>
                </a:schemeClr>
              </a:buClr>
            </a:pPr>
            <a:endParaRPr lang="nl-BE" sz="20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6" name="Google Shape;5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1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0" lvl="0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Syncopate"/>
              <a:buAutoNum type="alphaUcParenBoth"/>
            </a:pPr>
            <a:r>
              <a:rPr lang="en" sz="24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 New ways of working?</a:t>
            </a:r>
            <a:endParaRPr sz="24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63" name="Google Shape;63;p11"/>
          <p:cNvSpPr txBox="1"/>
          <p:nvPr/>
        </p:nvSpPr>
        <p:spPr>
          <a:xfrm>
            <a:off x="329800" y="1015024"/>
            <a:ext cx="8574900" cy="5591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3">
              <a:buClr>
                <a:schemeClr val="accent4">
                  <a:lumMod val="75000"/>
                </a:schemeClr>
              </a:buClr>
            </a:pPr>
            <a:r>
              <a:rPr lang="nl-BE" sz="2000" dirty="0">
                <a:solidFill>
                  <a:srgbClr val="1C7691"/>
                </a:solidFill>
              </a:rPr>
              <a:t>Key </a:t>
            </a:r>
            <a:r>
              <a:rPr lang="nl-BE" sz="2000" b="1" dirty="0">
                <a:solidFill>
                  <a:srgbClr val="1C7691"/>
                </a:solidFill>
              </a:rPr>
              <a:t>assumption</a:t>
            </a:r>
            <a:r>
              <a:rPr lang="nl-BE" sz="2000" dirty="0">
                <a:solidFill>
                  <a:srgbClr val="1C7691"/>
                </a:solidFill>
              </a:rPr>
              <a:t>: celebratory NWOW discourse aims to reshape both the practices and subjectivities of office workers.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1C7691"/>
                </a:solidFill>
              </a:rPr>
              <a:t>From Bill gate’s internal Microsoft memo on a ‘New World of Work’ to the NWOW consultancy hype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b="1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dirty="0">
                <a:solidFill>
                  <a:srgbClr val="1C7691"/>
                </a:solidFill>
              </a:rPr>
              <a:t>In the field of organisational and management studies, the acronym </a:t>
            </a:r>
            <a:r>
              <a:rPr lang="nl-BE" sz="1800" b="1" dirty="0">
                <a:solidFill>
                  <a:srgbClr val="1C7691"/>
                </a:solidFill>
              </a:rPr>
              <a:t>NWOW</a:t>
            </a:r>
            <a:r>
              <a:rPr lang="nl-BE" sz="1800" dirty="0">
                <a:solidFill>
                  <a:srgbClr val="1C7691"/>
                </a:solidFill>
              </a:rPr>
              <a:t> usually encompasses </a:t>
            </a:r>
            <a:r>
              <a:rPr lang="nl-BE" sz="1800" b="1" dirty="0">
                <a:solidFill>
                  <a:srgbClr val="1C7691"/>
                </a:solidFill>
              </a:rPr>
              <a:t>four elements </a:t>
            </a:r>
            <a:r>
              <a:rPr lang="nl-BE" sz="1800" dirty="0">
                <a:solidFill>
                  <a:srgbClr val="1C7691"/>
                </a:solidFill>
              </a:rPr>
              <a:t>(see Taskin, Ajzen &amp; Donis 2017, 68)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AutoNum type="arabicPeriod"/>
            </a:pPr>
            <a:r>
              <a:rPr lang="en" sz="1800" b="1" dirty="0">
                <a:solidFill>
                  <a:srgbClr val="1C7691"/>
                </a:solidFill>
              </a:rPr>
              <a:t>Flexible work arrangements </a:t>
            </a:r>
            <a:r>
              <a:rPr lang="en" sz="1800" dirty="0">
                <a:solidFill>
                  <a:srgbClr val="1C7691"/>
                </a:solidFill>
              </a:rPr>
              <a:t>in space and time (teleworking, shared desks, co-working, …)</a:t>
            </a:r>
            <a:endParaRPr sz="1800" dirty="0">
              <a:solidFill>
                <a:srgbClr val="1C7691"/>
              </a:solidFill>
            </a:endParaRPr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AutoNum type="arabicPeriod"/>
            </a:pPr>
            <a:r>
              <a:rPr lang="en" sz="1800" b="1" dirty="0">
                <a:solidFill>
                  <a:srgbClr val="1C7691"/>
                </a:solidFill>
              </a:rPr>
              <a:t>Participatory management strategies</a:t>
            </a:r>
            <a:endParaRPr sz="1800" b="1" dirty="0">
              <a:solidFill>
                <a:srgbClr val="1C7691"/>
              </a:solidFill>
            </a:endParaRPr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AutoNum type="arabicPeriod"/>
            </a:pPr>
            <a:r>
              <a:rPr lang="en" sz="1800" b="1" dirty="0">
                <a:solidFill>
                  <a:srgbClr val="1C7691"/>
                </a:solidFill>
              </a:rPr>
              <a:t>Organizational reconfigurations </a:t>
            </a:r>
            <a:r>
              <a:rPr lang="en" sz="1800" dirty="0">
                <a:solidFill>
                  <a:srgbClr val="1C7691"/>
                </a:solidFill>
              </a:rPr>
              <a:t>such as self-managing teams.  </a:t>
            </a:r>
            <a:endParaRPr sz="1800" dirty="0">
              <a:solidFill>
                <a:srgbClr val="1C7691"/>
              </a:solidFill>
            </a:endParaRPr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Clr>
                <a:srgbClr val="1C7691"/>
              </a:buClr>
              <a:buSzPts val="1800"/>
              <a:buAutoNum type="arabicPeriod"/>
            </a:pPr>
            <a:r>
              <a:rPr lang="en" sz="1800" dirty="0">
                <a:solidFill>
                  <a:srgbClr val="1C7691"/>
                </a:solidFill>
              </a:rPr>
              <a:t>The </a:t>
            </a:r>
            <a:r>
              <a:rPr lang="en" sz="1800" b="1" dirty="0">
                <a:solidFill>
                  <a:srgbClr val="1C7691"/>
                </a:solidFill>
              </a:rPr>
              <a:t>integration of ICT’s </a:t>
            </a:r>
            <a:r>
              <a:rPr lang="en" sz="1800" dirty="0">
                <a:solidFill>
                  <a:srgbClr val="1C7691"/>
                </a:solidFill>
              </a:rPr>
              <a:t>(Information and Communication Technologies) in everyday work practices. </a:t>
            </a:r>
            <a:endParaRPr sz="18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1C7691"/>
                </a:solidFill>
              </a:rPr>
              <a:t>At the same time, one should note that many of the </a:t>
            </a:r>
            <a:r>
              <a:rPr lang="en" sz="1800" b="1" dirty="0">
                <a:solidFill>
                  <a:srgbClr val="1C7691"/>
                </a:solidFill>
              </a:rPr>
              <a:t>associated work practices are not new</a:t>
            </a:r>
            <a:r>
              <a:rPr lang="en" sz="1800" dirty="0">
                <a:solidFill>
                  <a:srgbClr val="1C7691"/>
                </a:solidFill>
              </a:rPr>
              <a:t> at all (van </a:t>
            </a:r>
            <a:r>
              <a:rPr lang="en" sz="1800" dirty="0" err="1">
                <a:solidFill>
                  <a:srgbClr val="1C7691"/>
                </a:solidFill>
              </a:rPr>
              <a:t>Meel</a:t>
            </a:r>
            <a:r>
              <a:rPr lang="en" sz="1800" dirty="0">
                <a:solidFill>
                  <a:srgbClr val="1C7691"/>
                </a:solidFill>
              </a:rPr>
              <a:t> 2011).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64" name="Google Shape;64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2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0" lvl="0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Syncopate"/>
              <a:buAutoNum type="alphaUcParenBoth"/>
            </a:pPr>
            <a:r>
              <a:rPr lang="en" sz="24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 New ways of working?</a:t>
            </a:r>
            <a:endParaRPr sz="24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71" name="Google Shape;71;p12"/>
          <p:cNvSpPr txBox="1"/>
          <p:nvPr/>
        </p:nvSpPr>
        <p:spPr>
          <a:xfrm>
            <a:off x="329800" y="1015025"/>
            <a:ext cx="8574900" cy="53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1C7691"/>
                </a:solidFill>
              </a:rPr>
              <a:t>The ‘N’ of NWOW (New Ways of Working) </a:t>
            </a: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n" sz="1800" b="1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1C7691"/>
                </a:solidFill>
              </a:rPr>
              <a:t>Taskin, Nils and </a:t>
            </a:r>
            <a:r>
              <a:rPr lang="en" sz="1800" b="1" dirty="0" err="1">
                <a:solidFill>
                  <a:srgbClr val="1C7691"/>
                </a:solidFill>
              </a:rPr>
              <a:t>Foor</a:t>
            </a:r>
            <a:r>
              <a:rPr lang="en" sz="1800" dirty="0">
                <a:solidFill>
                  <a:srgbClr val="1C7691"/>
                </a:solidFill>
              </a:rPr>
              <a:t> (2013, 4) write that the </a:t>
            </a:r>
            <a:r>
              <a:rPr lang="en" sz="1800" b="1" dirty="0">
                <a:solidFill>
                  <a:srgbClr val="1C7691"/>
                </a:solidFill>
              </a:rPr>
              <a:t>novelty of ‘real’ NWOW </a:t>
            </a:r>
            <a:r>
              <a:rPr lang="en" sz="1800" dirty="0">
                <a:solidFill>
                  <a:srgbClr val="1C7691"/>
                </a:solidFill>
              </a:rPr>
              <a:t>lies in a </a:t>
            </a:r>
            <a:r>
              <a:rPr lang="en" sz="1800" b="1" dirty="0">
                <a:solidFill>
                  <a:srgbClr val="1C7691"/>
                </a:solidFill>
              </a:rPr>
              <a:t>philosophy</a:t>
            </a:r>
            <a:r>
              <a:rPr lang="en" sz="1800" dirty="0">
                <a:solidFill>
                  <a:srgbClr val="1C7691"/>
                </a:solidFill>
              </a:rPr>
              <a:t> of </a:t>
            </a:r>
            <a:r>
              <a:rPr lang="en" sz="1800" b="1" dirty="0">
                <a:solidFill>
                  <a:srgbClr val="1C7691"/>
                </a:solidFill>
              </a:rPr>
              <a:t>participative and democratic management</a:t>
            </a:r>
            <a:r>
              <a:rPr lang="en" sz="1800" dirty="0">
                <a:solidFill>
                  <a:srgbClr val="1C7691"/>
                </a:solidFill>
              </a:rPr>
              <a:t>. 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n"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dirty="0">
                <a:solidFill>
                  <a:srgbClr val="1C7691"/>
                </a:solidFill>
              </a:rPr>
              <a:t>As a management philosophy, NWOW are </a:t>
            </a:r>
            <a:r>
              <a:rPr lang="nl-BE" sz="1800" b="1" dirty="0">
                <a:solidFill>
                  <a:srgbClr val="1C7691"/>
                </a:solidFill>
              </a:rPr>
              <a:t>supposed to replace outdated forms of Fordist and/or Taylorist organization</a:t>
            </a:r>
            <a:r>
              <a:rPr lang="nl-BE" sz="1800" dirty="0">
                <a:solidFill>
                  <a:srgbClr val="1C7691"/>
                </a:solidFill>
              </a:rPr>
              <a:t> (Taskin, Nils and Foor 2013, 4) - a binary opposition between ‘old’ and ’new’ worlds of work is constructed</a:t>
            </a:r>
            <a:endParaRPr lang="nl-BE" sz="1800" b="1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b="1" dirty="0">
                <a:solidFill>
                  <a:srgbClr val="1C7691"/>
                </a:solidFill>
              </a:rPr>
              <a:t>We</a:t>
            </a:r>
            <a:r>
              <a:rPr lang="nl-BE" sz="1800" dirty="0">
                <a:solidFill>
                  <a:srgbClr val="1C7691"/>
                </a:solidFill>
              </a:rPr>
              <a:t> nevertheless </a:t>
            </a:r>
            <a:r>
              <a:rPr lang="nl-BE" sz="1800" b="1" dirty="0">
                <a:solidFill>
                  <a:srgbClr val="1C7691"/>
                </a:solidFill>
              </a:rPr>
              <a:t>suggest</a:t>
            </a:r>
            <a:r>
              <a:rPr lang="nl-BE" sz="1800" dirty="0">
                <a:solidFill>
                  <a:srgbClr val="1C7691"/>
                </a:solidFill>
              </a:rPr>
              <a:t> that the </a:t>
            </a:r>
            <a:r>
              <a:rPr lang="nl-BE" sz="1800" b="1" dirty="0">
                <a:solidFill>
                  <a:srgbClr val="1C7691"/>
                </a:solidFill>
              </a:rPr>
              <a:t>novelty</a:t>
            </a:r>
            <a:r>
              <a:rPr lang="nl-BE" sz="1800" dirty="0">
                <a:solidFill>
                  <a:srgbClr val="1C7691"/>
                </a:solidFill>
              </a:rPr>
              <a:t> of NWOW </a:t>
            </a:r>
            <a:r>
              <a:rPr lang="nl-BE" sz="1800" b="1" dirty="0">
                <a:solidFill>
                  <a:srgbClr val="1C7691"/>
                </a:solidFill>
              </a:rPr>
              <a:t>resides in the overall assemblage</a:t>
            </a:r>
            <a:r>
              <a:rPr lang="nl-BE" sz="1800" dirty="0">
                <a:solidFill>
                  <a:srgbClr val="1C7691"/>
                </a:solidFill>
              </a:rPr>
              <a:t> of </a:t>
            </a:r>
            <a:r>
              <a:rPr lang="nl-BE" sz="1800" b="1" dirty="0">
                <a:solidFill>
                  <a:srgbClr val="1C7691"/>
                </a:solidFill>
              </a:rPr>
              <a:t>heterogeneous work practices </a:t>
            </a:r>
            <a:r>
              <a:rPr lang="nl-BE" sz="1800" dirty="0">
                <a:solidFill>
                  <a:srgbClr val="1C7691"/>
                </a:solidFill>
              </a:rPr>
              <a:t>and </a:t>
            </a:r>
            <a:r>
              <a:rPr lang="nl-BE" sz="1800" b="1" dirty="0">
                <a:solidFill>
                  <a:srgbClr val="1C7691"/>
                </a:solidFill>
              </a:rPr>
              <a:t>(other) discursive elements</a:t>
            </a:r>
            <a:r>
              <a:rPr lang="nl-BE" sz="1800" dirty="0">
                <a:solidFill>
                  <a:srgbClr val="1C7691"/>
                </a:solidFill>
              </a:rPr>
              <a:t>, rather than in the techno-managerial techniques used. 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/>
            <a:r>
              <a:rPr lang="nl-BE" sz="1800" dirty="0">
                <a:solidFill>
                  <a:srgbClr val="1C7691"/>
                </a:solidFill>
              </a:rPr>
              <a:t>This assemblage takes the form of a discursively constructed </a:t>
            </a:r>
            <a:r>
              <a:rPr lang="nl-BE" sz="1800" b="1" dirty="0">
                <a:solidFill>
                  <a:srgbClr val="1C7691"/>
                </a:solidFill>
              </a:rPr>
              <a:t>techno-managerial apparatus </a:t>
            </a:r>
            <a:r>
              <a:rPr lang="nl-BE" sz="1800" dirty="0">
                <a:solidFill>
                  <a:srgbClr val="1C7691"/>
                </a:solidFill>
              </a:rPr>
              <a:t>that aims to transform both the practices and subjectivities of (office) workers.</a:t>
            </a:r>
          </a:p>
          <a:p>
            <a:pPr marL="457200"/>
            <a:endParaRPr lang="nl-BE" sz="1800" b="1" dirty="0">
              <a:solidFill>
                <a:srgbClr val="1C769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1C769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2" name="Google Shape;7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3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02870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(A) New Ways of W</a:t>
            </a:r>
            <a:r>
              <a:rPr lang="nl-BE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o</a:t>
            </a:r>
            <a:r>
              <a:rPr lang="en" sz="2000" dirty="0" err="1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rking</a:t>
            </a: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 ?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87900" y="6400787"/>
            <a:ext cx="89682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rgbClr val="FF9900"/>
                </a:solidFill>
              </a:rPr>
              <a:t>LITME</a:t>
            </a:r>
            <a:r>
              <a:rPr lang="en" b="1">
                <a:solidFill>
                  <a:srgbClr val="1C7691"/>
                </a:solidFill>
              </a:rPr>
              <a:t>@</a:t>
            </a:r>
            <a:r>
              <a:rPr lang="en" b="1">
                <a:solidFill>
                  <a:srgbClr val="FF9900"/>
                </a:solidFill>
              </a:rPr>
              <a:t>WORK</a:t>
            </a:r>
            <a:r>
              <a:rPr lang="en">
                <a:solidFill>
                  <a:srgbClr val="E6B8AF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•</a:t>
            </a:r>
            <a:r>
              <a:rPr lang="en">
                <a:solidFill>
                  <a:srgbClr val="E6B8AF"/>
                </a:solidFill>
              </a:rPr>
              <a:t> </a:t>
            </a:r>
            <a:r>
              <a:rPr lang="en">
                <a:solidFill>
                  <a:srgbClr val="1C7691"/>
                </a:solidFill>
              </a:rPr>
              <a:t>WWW.LITMEATWORK.BE</a:t>
            </a:r>
            <a:r>
              <a:rPr lang="en">
                <a:solidFill>
                  <a:srgbClr val="B45F06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•</a:t>
            </a:r>
            <a:r>
              <a:rPr lang="en">
                <a:solidFill>
                  <a:srgbClr val="B45F06"/>
                </a:solidFill>
              </a:rPr>
              <a:t> </a:t>
            </a:r>
            <a:r>
              <a:rPr lang="en">
                <a:solidFill>
                  <a:srgbClr val="FF9900"/>
                </a:solidFill>
              </a:rPr>
              <a:t>A BELSPO-FUNDED PROJECT</a:t>
            </a:r>
            <a:endParaRPr>
              <a:solidFill>
                <a:srgbClr val="B45F0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rgbClr val="B45F0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B45F06"/>
              </a:solidFill>
            </a:endParaRPr>
          </a:p>
        </p:txBody>
      </p:sp>
      <p:sp>
        <p:nvSpPr>
          <p:cNvPr id="80" name="Google Shape;80;p13"/>
          <p:cNvSpPr txBox="1"/>
          <p:nvPr/>
        </p:nvSpPr>
        <p:spPr>
          <a:xfrm>
            <a:off x="329800" y="1015025"/>
            <a:ext cx="8574900" cy="53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dirty="0">
                <a:solidFill>
                  <a:srgbClr val="1C7691"/>
                </a:solidFill>
              </a:rPr>
              <a:t>The ‘N’ of NWOW</a:t>
            </a:r>
            <a:endParaRPr sz="2400" b="1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BE" sz="1800" b="1" dirty="0">
                <a:solidFill>
                  <a:srgbClr val="1C7691"/>
                </a:solidFill>
              </a:rPr>
              <a:t>NWOW</a:t>
            </a:r>
            <a:r>
              <a:rPr lang="nl-BE" sz="1800" dirty="0">
                <a:solidFill>
                  <a:srgbClr val="1C7691"/>
                </a:solidFill>
              </a:rPr>
              <a:t> </a:t>
            </a:r>
            <a:r>
              <a:rPr lang="nl-BE" sz="1800" b="1" dirty="0">
                <a:solidFill>
                  <a:srgbClr val="1C7691"/>
                </a:solidFill>
              </a:rPr>
              <a:t>discourse</a:t>
            </a:r>
            <a:r>
              <a:rPr lang="nl-BE" sz="1800" dirty="0">
                <a:solidFill>
                  <a:srgbClr val="1C7691"/>
                </a:solidFill>
              </a:rPr>
              <a:t> comes in </a:t>
            </a:r>
            <a:r>
              <a:rPr lang="nl-BE" sz="1800" b="1" dirty="0">
                <a:solidFill>
                  <a:srgbClr val="1C7691"/>
                </a:solidFill>
              </a:rPr>
              <a:t>many forms</a:t>
            </a:r>
            <a:r>
              <a:rPr lang="nl-BE" sz="1800" dirty="0">
                <a:solidFill>
                  <a:srgbClr val="1C7691"/>
                </a:solidFill>
              </a:rPr>
              <a:t>: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b="1" dirty="0">
              <a:solidFill>
                <a:srgbClr val="1C7691"/>
              </a:solidFill>
            </a:endParaRPr>
          </a:p>
          <a:p>
            <a:pPr marL="742950" lvl="2" indent="-285750">
              <a:buSzPts val="1100"/>
              <a:buFont typeface="Arial" panose="020B0604020202020204" pitchFamily="34" charset="0"/>
              <a:buChar char="•"/>
            </a:pPr>
            <a:r>
              <a:rPr lang="nl-BE" sz="1800" b="1" dirty="0">
                <a:solidFill>
                  <a:srgbClr val="1C7691"/>
                </a:solidFill>
              </a:rPr>
              <a:t>Institutionally sanctioned NWOW discourse </a:t>
            </a:r>
            <a:r>
              <a:rPr lang="nl-BE" sz="1800" dirty="0">
                <a:solidFill>
                  <a:srgbClr val="1C7691"/>
                </a:solidFill>
              </a:rPr>
              <a:t>is usually </a:t>
            </a:r>
            <a:r>
              <a:rPr lang="nl-BE" sz="1800" b="1" dirty="0">
                <a:solidFill>
                  <a:srgbClr val="1C7691"/>
                </a:solidFill>
              </a:rPr>
              <a:t>very celebratory </a:t>
            </a:r>
            <a:r>
              <a:rPr lang="nl-BE" sz="1800" dirty="0">
                <a:solidFill>
                  <a:srgbClr val="1C7691"/>
                </a:solidFill>
              </a:rPr>
              <a:t>and rather </a:t>
            </a:r>
            <a:r>
              <a:rPr lang="nl-BE" sz="1800" b="1" dirty="0">
                <a:solidFill>
                  <a:srgbClr val="1C7691"/>
                </a:solidFill>
              </a:rPr>
              <a:t>uncritical</a:t>
            </a:r>
            <a:r>
              <a:rPr lang="nl-BE" sz="1800" dirty="0">
                <a:solidFill>
                  <a:srgbClr val="1C7691"/>
                </a:solidFill>
              </a:rPr>
              <a:t>. It can be found in organizational documents but also in interviews with managers and workers embracing NWOW.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7429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nl-BE" sz="1800" dirty="0">
                <a:solidFill>
                  <a:srgbClr val="1C7691"/>
                </a:solidFill>
              </a:rPr>
              <a:t>At the same time many office workers articulate </a:t>
            </a:r>
            <a:r>
              <a:rPr lang="nl-BE" sz="1800" b="1" dirty="0">
                <a:solidFill>
                  <a:srgbClr val="1C7691"/>
                </a:solidFill>
              </a:rPr>
              <a:t>a discourse that criticises (aspects of) celebratory NWOW discourse</a:t>
            </a:r>
            <a:r>
              <a:rPr lang="nl-BE" sz="1800" dirty="0">
                <a:solidFill>
                  <a:srgbClr val="1C7691"/>
                </a:solidFill>
              </a:rPr>
              <a:t>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800" dirty="0">
                <a:solidFill>
                  <a:srgbClr val="1C7691"/>
                </a:solidFill>
              </a:rPr>
              <a:t>There are </a:t>
            </a:r>
            <a:r>
              <a:rPr lang="nl-BE" sz="1800" b="1" dirty="0">
                <a:solidFill>
                  <a:srgbClr val="1C7691"/>
                </a:solidFill>
              </a:rPr>
              <a:t>different types of NWOW discourse</a:t>
            </a:r>
            <a:r>
              <a:rPr lang="nl-BE" sz="1800" dirty="0">
                <a:solidFill>
                  <a:srgbClr val="1C7691"/>
                </a:solidFill>
              </a:rPr>
              <a:t>, each </a:t>
            </a:r>
            <a:r>
              <a:rPr lang="nl-BE" sz="1800" b="1" dirty="0">
                <a:solidFill>
                  <a:srgbClr val="1C7691"/>
                </a:solidFill>
              </a:rPr>
              <a:t>structured by a specific combination of discursive </a:t>
            </a:r>
            <a:r>
              <a:rPr lang="nl-BE" sz="1800" b="1" i="1" dirty="0">
                <a:solidFill>
                  <a:srgbClr val="1C7691"/>
                </a:solidFill>
              </a:rPr>
              <a:t>logics</a:t>
            </a:r>
            <a:r>
              <a:rPr lang="nl-BE" sz="1800" dirty="0">
                <a:solidFill>
                  <a:srgbClr val="1C7691"/>
                </a:solidFill>
              </a:rPr>
              <a:t>. 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/>
            <a:r>
              <a:rPr lang="nl-BE" sz="1800" dirty="0">
                <a:solidFill>
                  <a:srgbClr val="1C7691"/>
                </a:solidFill>
              </a:rPr>
              <a:t>In order to analyze the logics informing NWOW discourse, </a:t>
            </a:r>
            <a:r>
              <a:rPr lang="nl-BE" sz="1800" b="1" dirty="0">
                <a:solidFill>
                  <a:srgbClr val="1C7691"/>
                </a:solidFill>
              </a:rPr>
              <a:t>we conducted a critical discourse analysis based on poststructuralist discourse theory</a:t>
            </a:r>
            <a:r>
              <a:rPr lang="nl-BE" sz="1800" dirty="0">
                <a:solidFill>
                  <a:srgbClr val="1C7691"/>
                </a:solidFill>
              </a:rPr>
              <a:t>.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BE"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81" name="Google Shape;81;p13" descr="belspoLog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6001" y="6353601"/>
            <a:ext cx="465174" cy="445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(B) NWOW – a discourse analysis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329800" y="1060850"/>
            <a:ext cx="8574900" cy="57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100"/>
            </a:pPr>
            <a:r>
              <a:rPr lang="nl-BE" sz="2000" b="1" dirty="0">
                <a:solidFill>
                  <a:srgbClr val="1C7691"/>
                </a:solidFill>
              </a:rPr>
              <a:t>Discourse studies </a:t>
            </a:r>
            <a:r>
              <a:rPr lang="nl-BE" sz="2000" dirty="0">
                <a:solidFill>
                  <a:srgbClr val="1C7691"/>
                </a:solidFill>
              </a:rPr>
              <a:t>is now a </a:t>
            </a:r>
            <a:r>
              <a:rPr lang="nl-BE" sz="2000" b="1" dirty="0">
                <a:solidFill>
                  <a:srgbClr val="1C7691"/>
                </a:solidFill>
              </a:rPr>
              <a:t>transdisciplinary field of inquiry </a:t>
            </a:r>
            <a:r>
              <a:rPr lang="nl-BE" sz="2000" dirty="0">
                <a:solidFill>
                  <a:srgbClr val="1C7691"/>
                </a:solidFill>
              </a:rPr>
              <a:t>where </a:t>
            </a:r>
            <a:r>
              <a:rPr lang="nl-BE" sz="2000" b="1" dirty="0">
                <a:solidFill>
                  <a:srgbClr val="1C7691"/>
                </a:solidFill>
              </a:rPr>
              <a:t>discourse analytical </a:t>
            </a:r>
            <a:r>
              <a:rPr lang="nl-BE" sz="2000" dirty="0">
                <a:solidFill>
                  <a:srgbClr val="1C7691"/>
                </a:solidFill>
              </a:rPr>
              <a:t>and </a:t>
            </a:r>
            <a:r>
              <a:rPr lang="nl-BE" sz="2000" b="1" dirty="0">
                <a:solidFill>
                  <a:srgbClr val="1C7691"/>
                </a:solidFill>
              </a:rPr>
              <a:t>discourse theoretical appraoches </a:t>
            </a:r>
            <a:r>
              <a:rPr lang="nl-BE" sz="2000" dirty="0">
                <a:solidFill>
                  <a:srgbClr val="1C7691"/>
                </a:solidFill>
              </a:rPr>
              <a:t>intersect.</a:t>
            </a: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C6F360C-6FE0-6549-A5D0-CBF90AF80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093" y="2389301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(B) NWOW – a discourse analysis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329800" y="875763"/>
            <a:ext cx="8574900" cy="598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100"/>
            </a:pPr>
            <a:r>
              <a:rPr lang="nl-BE" sz="1800" b="1" dirty="0">
                <a:solidFill>
                  <a:srgbClr val="1C7691"/>
                </a:solidFill>
              </a:rPr>
              <a:t>Discourse theory </a:t>
            </a:r>
            <a:r>
              <a:rPr lang="nl-BE" sz="1800" dirty="0">
                <a:solidFill>
                  <a:srgbClr val="1C7691"/>
                </a:solidFill>
              </a:rPr>
              <a:t>refers to rather abstract theoretizations of discourse in the fields of social and political theory and/or philosophy: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lvl="2"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	</a:t>
            </a:r>
            <a:r>
              <a:rPr lang="nl-BE" sz="1800" b="1" dirty="0">
                <a:solidFill>
                  <a:srgbClr val="1C7691"/>
                </a:solidFill>
              </a:rPr>
              <a:t>power</a:t>
            </a:r>
            <a:r>
              <a:rPr lang="nl-BE" sz="1800" dirty="0">
                <a:solidFill>
                  <a:srgbClr val="1C7691"/>
                </a:solidFill>
              </a:rPr>
              <a:t>, </a:t>
            </a:r>
            <a:r>
              <a:rPr lang="nl-BE" sz="1800" b="1" dirty="0">
                <a:solidFill>
                  <a:srgbClr val="1C7691"/>
                </a:solidFill>
              </a:rPr>
              <a:t>subjectivity</a:t>
            </a:r>
            <a:r>
              <a:rPr lang="nl-BE" sz="1800" dirty="0">
                <a:solidFill>
                  <a:srgbClr val="1C7691"/>
                </a:solidFill>
              </a:rPr>
              <a:t> and </a:t>
            </a:r>
            <a:r>
              <a:rPr lang="nl-BE" sz="1800" b="1" dirty="0">
                <a:solidFill>
                  <a:srgbClr val="1C7691"/>
                </a:solidFill>
              </a:rPr>
              <a:t>knowledge</a:t>
            </a:r>
            <a:r>
              <a:rPr lang="nl-BE" sz="1800" dirty="0">
                <a:solidFill>
                  <a:srgbClr val="1C7691"/>
                </a:solidFill>
              </a:rPr>
              <a:t> or truth are often keywords in 	these theories (e.g. Foucault, Laclau &amp; Mouffe, Habermas)</a:t>
            </a:r>
          </a:p>
          <a:p>
            <a:pPr lvl="2"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 lvl="2"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	discourse theory is often considered to be </a:t>
            </a:r>
            <a:r>
              <a:rPr lang="nl-BE" sz="1800" b="1" dirty="0">
                <a:solidFill>
                  <a:srgbClr val="1C7691"/>
                </a:solidFill>
              </a:rPr>
              <a:t>relatively abstract </a:t>
            </a:r>
            <a:r>
              <a:rPr lang="nl-BE" sz="1800" dirty="0">
                <a:solidFill>
                  <a:srgbClr val="1C7691"/>
                </a:solidFill>
              </a:rPr>
              <a:t>and 	to </a:t>
            </a:r>
            <a:r>
              <a:rPr lang="nl-BE" sz="1800" b="1" dirty="0">
                <a:solidFill>
                  <a:srgbClr val="1C7691"/>
                </a:solidFill>
              </a:rPr>
              <a:t>lack methodological </a:t>
            </a:r>
            <a:r>
              <a:rPr lang="nl-BE" sz="1800" dirty="0">
                <a:solidFill>
                  <a:srgbClr val="1C7691"/>
                </a:solidFill>
              </a:rPr>
              <a:t>or </a:t>
            </a:r>
            <a:r>
              <a:rPr lang="nl-BE" sz="1800" b="1" dirty="0">
                <a:solidFill>
                  <a:srgbClr val="1C7691"/>
                </a:solidFill>
              </a:rPr>
              <a:t>heuristic guidelines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r>
              <a:rPr lang="nl-BE" sz="1800" b="1" dirty="0">
                <a:solidFill>
                  <a:srgbClr val="1C7691"/>
                </a:solidFill>
              </a:rPr>
              <a:t>Discourse analysis </a:t>
            </a:r>
            <a:r>
              <a:rPr lang="nl-BE" sz="1800" dirty="0">
                <a:solidFill>
                  <a:srgbClr val="1C7691"/>
                </a:solidFill>
              </a:rPr>
              <a:t>are often grounded in linguistic and/or textual approaches to discourse 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	discourse is often conceptualised through notions such as </a:t>
            </a:r>
            <a:r>
              <a:rPr lang="nl-BE" sz="1800" b="1" dirty="0">
                <a:solidFill>
                  <a:srgbClr val="1C7691"/>
                </a:solidFill>
              </a:rPr>
              <a:t>language</a:t>
            </a:r>
            <a:r>
              <a:rPr lang="nl-BE" sz="1800" dirty="0">
                <a:solidFill>
                  <a:srgbClr val="1C7691"/>
                </a:solidFill>
              </a:rPr>
              <a:t>, 	</a:t>
            </a:r>
            <a:r>
              <a:rPr lang="nl-BE" sz="1800" b="1" dirty="0">
                <a:solidFill>
                  <a:srgbClr val="1C7691"/>
                </a:solidFill>
              </a:rPr>
              <a:t>practice</a:t>
            </a:r>
            <a:r>
              <a:rPr lang="nl-BE" sz="1800" dirty="0">
                <a:solidFill>
                  <a:srgbClr val="1C7691"/>
                </a:solidFill>
              </a:rPr>
              <a:t> and </a:t>
            </a:r>
            <a:r>
              <a:rPr lang="nl-BE" sz="1800" b="1" dirty="0">
                <a:solidFill>
                  <a:srgbClr val="1C7691"/>
                </a:solidFill>
              </a:rPr>
              <a:t>context</a:t>
            </a:r>
            <a:r>
              <a:rPr lang="nl-BE" sz="1800" dirty="0">
                <a:solidFill>
                  <a:srgbClr val="1C7691"/>
                </a:solidFill>
              </a:rPr>
              <a:t> 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	</a:t>
            </a:r>
            <a:r>
              <a:rPr lang="nl-BE" sz="1800" b="1" dirty="0">
                <a:solidFill>
                  <a:srgbClr val="1C7691"/>
                </a:solidFill>
              </a:rPr>
              <a:t>approaches</a:t>
            </a:r>
            <a:r>
              <a:rPr lang="nl-BE" sz="1800" dirty="0">
                <a:solidFill>
                  <a:srgbClr val="1C7691"/>
                </a:solidFill>
              </a:rPr>
              <a:t>: conversation analysis, linguistic pragmatics, rhetorics, 	linguistic anthropology, sociolinguistics, systemic functionalist linguistics, 	narrative analysis, multimodal discourse analysis, …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	discourse analysts have a history of being </a:t>
            </a:r>
            <a:r>
              <a:rPr lang="nl-BE" sz="1800" b="1" dirty="0">
                <a:solidFill>
                  <a:srgbClr val="1C7691"/>
                </a:solidFill>
              </a:rPr>
              <a:t>more explicit about </a:t>
            </a:r>
            <a:r>
              <a:rPr lang="nl-BE" sz="1800" dirty="0">
                <a:solidFill>
                  <a:srgbClr val="1C7691"/>
                </a:solidFill>
              </a:rPr>
              <a:t>their 	</a:t>
            </a:r>
            <a:r>
              <a:rPr lang="nl-BE" sz="1800" b="1" dirty="0">
                <a:solidFill>
                  <a:srgbClr val="1C7691"/>
                </a:solidFill>
              </a:rPr>
              <a:t>methods</a:t>
            </a:r>
            <a:r>
              <a:rPr lang="nl-BE" sz="1800" dirty="0">
                <a:solidFill>
                  <a:srgbClr val="1C7691"/>
                </a:solidFill>
              </a:rPr>
              <a:t> and </a:t>
            </a:r>
            <a:r>
              <a:rPr lang="nl-BE" sz="1800" b="1" dirty="0">
                <a:solidFill>
                  <a:srgbClr val="1C7691"/>
                </a:solidFill>
              </a:rPr>
              <a:t>methodology</a:t>
            </a: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472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777" y="128957"/>
            <a:ext cx="1798800" cy="656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1799575" y="128950"/>
            <a:ext cx="7256700" cy="656400"/>
          </a:xfrm>
          <a:prstGeom prst="rect">
            <a:avLst/>
          </a:prstGeom>
          <a:solidFill>
            <a:srgbClr val="1C76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(B) NWOW – a discourse analysis</a:t>
            </a:r>
            <a:endParaRPr sz="2000" dirty="0">
              <a:solidFill>
                <a:schemeClr val="lt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329800" y="1060850"/>
            <a:ext cx="8574900" cy="57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In practice there are </a:t>
            </a:r>
            <a:r>
              <a:rPr lang="nl-BE" sz="1800" b="1" dirty="0">
                <a:solidFill>
                  <a:srgbClr val="1C7691"/>
                </a:solidFill>
              </a:rPr>
              <a:t>many overlapping concerns </a:t>
            </a:r>
            <a:r>
              <a:rPr lang="nl-BE" sz="1800" dirty="0">
                <a:solidFill>
                  <a:srgbClr val="1C7691"/>
                </a:solidFill>
              </a:rPr>
              <a:t>though. </a:t>
            </a:r>
            <a:r>
              <a:rPr lang="nl-BE" sz="1800" b="1" dirty="0">
                <a:solidFill>
                  <a:srgbClr val="1C7691"/>
                </a:solidFill>
              </a:rPr>
              <a:t>Tensions remain</a:t>
            </a:r>
            <a:r>
              <a:rPr lang="nl-BE" sz="1800" dirty="0">
                <a:solidFill>
                  <a:srgbClr val="1C7691"/>
                </a:solidFill>
              </a:rPr>
              <a:t> but there is </a:t>
            </a:r>
            <a:r>
              <a:rPr lang="nl-BE" sz="1800" b="1" dirty="0">
                <a:solidFill>
                  <a:srgbClr val="1C7691"/>
                </a:solidFill>
              </a:rPr>
              <a:t>an emerging transdiciplinary field of inquiry </a:t>
            </a:r>
            <a:r>
              <a:rPr lang="nl-BE" sz="1800" dirty="0">
                <a:solidFill>
                  <a:srgbClr val="1C7691"/>
                </a:solidFill>
              </a:rPr>
              <a:t>called </a:t>
            </a:r>
            <a:r>
              <a:rPr lang="nl-BE" sz="1800" b="1" dirty="0">
                <a:solidFill>
                  <a:srgbClr val="1C7691"/>
                </a:solidFill>
              </a:rPr>
              <a:t>discourse studies</a:t>
            </a:r>
            <a:r>
              <a:rPr lang="nl-BE" sz="1800" dirty="0">
                <a:solidFill>
                  <a:srgbClr val="1C7691"/>
                </a:solidFill>
              </a:rPr>
              <a:t>.</a:t>
            </a: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1800" dirty="0">
              <a:solidFill>
                <a:srgbClr val="1C7691"/>
              </a:solidFill>
            </a:endParaRPr>
          </a:p>
          <a:p>
            <a:pPr>
              <a:buSzPts val="1100"/>
            </a:pPr>
            <a:r>
              <a:rPr lang="nl-BE" sz="1800" dirty="0">
                <a:solidFill>
                  <a:srgbClr val="1C7691"/>
                </a:solidFill>
              </a:rPr>
              <a:t>Our own study draws on poststructuralist discours theory (Glynos &amp; Howarth 2007; Laclau &amp; Mouffe 1985) and on CDA.</a:t>
            </a: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b="1" dirty="0">
              <a:solidFill>
                <a:srgbClr val="1C7691"/>
              </a:solidFill>
            </a:endParaRPr>
          </a:p>
          <a:p>
            <a:pPr>
              <a:buSzPts val="1100"/>
            </a:pPr>
            <a:endParaRPr lang="nl-BE" sz="2000" dirty="0">
              <a:solidFill>
                <a:srgbClr val="1C769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1C7691"/>
              </a:solidFill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828" y="128950"/>
            <a:ext cx="1222701" cy="65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E58B09A-F218-8C42-B4E8-80BF6A7119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588" y="1996225"/>
            <a:ext cx="4260824" cy="319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3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2049</Words>
  <Application>Microsoft Macintosh PowerPoint</Application>
  <PresentationFormat>Diavoorstelling (4:3)</PresentationFormat>
  <Paragraphs>559</Paragraphs>
  <Slides>27</Slides>
  <Notes>27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2" baseType="lpstr">
      <vt:lpstr>Arial</vt:lpstr>
      <vt:lpstr>Syncopate</vt:lpstr>
      <vt:lpstr>Verdana</vt:lpstr>
      <vt:lpstr>Comfortaa</vt:lpstr>
      <vt:lpstr>Simple Light</vt:lpstr>
      <vt:lpstr>The Managerial logics of New Ways of Working: ambiguities, silences and critiques in discourse on NWOW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Rehaping the managerial logics of office work: discourse and subjectivity in office cultures applying NWOW</dc:title>
  <cp:lastModifiedBy>Jan Zienkowski</cp:lastModifiedBy>
  <cp:revision>51</cp:revision>
  <dcterms:modified xsi:type="dcterms:W3CDTF">2019-05-31T10:50:02Z</dcterms:modified>
</cp:coreProperties>
</file>