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74"/>
  </p:notesMasterIdLst>
  <p:sldIdLst>
    <p:sldId id="257" r:id="rId3"/>
    <p:sldId id="311" r:id="rId4"/>
    <p:sldId id="312" r:id="rId5"/>
    <p:sldId id="313" r:id="rId6"/>
    <p:sldId id="314" r:id="rId7"/>
    <p:sldId id="315" r:id="rId8"/>
    <p:sldId id="263" r:id="rId9"/>
    <p:sldId id="316" r:id="rId10"/>
    <p:sldId id="265" r:id="rId11"/>
    <p:sldId id="317" r:id="rId12"/>
    <p:sldId id="318" r:id="rId13"/>
    <p:sldId id="319" r:id="rId14"/>
    <p:sldId id="320" r:id="rId15"/>
    <p:sldId id="256" r:id="rId16"/>
    <p:sldId id="322" r:id="rId17"/>
    <p:sldId id="323" r:id="rId18"/>
    <p:sldId id="324" r:id="rId19"/>
    <p:sldId id="325" r:id="rId20"/>
    <p:sldId id="326" r:id="rId21"/>
    <p:sldId id="327" r:id="rId22"/>
    <p:sldId id="328" r:id="rId23"/>
    <p:sldId id="329" r:id="rId24"/>
    <p:sldId id="330" r:id="rId25"/>
    <p:sldId id="331" r:id="rId26"/>
    <p:sldId id="332" r:id="rId27"/>
    <p:sldId id="333" r:id="rId28"/>
    <p:sldId id="334" r:id="rId29"/>
    <p:sldId id="335" r:id="rId30"/>
    <p:sldId id="336" r:id="rId31"/>
    <p:sldId id="270" r:id="rId32"/>
    <p:sldId id="280" r:id="rId33"/>
    <p:sldId id="337" r:id="rId34"/>
    <p:sldId id="338" r:id="rId35"/>
    <p:sldId id="339" r:id="rId36"/>
    <p:sldId id="274" r:id="rId37"/>
    <p:sldId id="275" r:id="rId38"/>
    <p:sldId id="276" r:id="rId39"/>
    <p:sldId id="310" r:id="rId40"/>
    <p:sldId id="297" r:id="rId41"/>
    <p:sldId id="271" r:id="rId42"/>
    <p:sldId id="269" r:id="rId43"/>
    <p:sldId id="298" r:id="rId44"/>
    <p:sldId id="295" r:id="rId45"/>
    <p:sldId id="278" r:id="rId46"/>
    <p:sldId id="273" r:id="rId47"/>
    <p:sldId id="272" r:id="rId48"/>
    <p:sldId id="279" r:id="rId49"/>
    <p:sldId id="277" r:id="rId50"/>
    <p:sldId id="321" r:id="rId51"/>
    <p:sldId id="291" r:id="rId52"/>
    <p:sldId id="289" r:id="rId53"/>
    <p:sldId id="296" r:id="rId54"/>
    <p:sldId id="287" r:id="rId55"/>
    <p:sldId id="267" r:id="rId56"/>
    <p:sldId id="268" r:id="rId57"/>
    <p:sldId id="281" r:id="rId58"/>
    <p:sldId id="266" r:id="rId59"/>
    <p:sldId id="258" r:id="rId60"/>
    <p:sldId id="283" r:id="rId61"/>
    <p:sldId id="288" r:id="rId62"/>
    <p:sldId id="282" r:id="rId63"/>
    <p:sldId id="284" r:id="rId64"/>
    <p:sldId id="259" r:id="rId65"/>
    <p:sldId id="260" r:id="rId66"/>
    <p:sldId id="261" r:id="rId67"/>
    <p:sldId id="262" r:id="rId68"/>
    <p:sldId id="264" r:id="rId69"/>
    <p:sldId id="292" r:id="rId70"/>
    <p:sldId id="294" r:id="rId71"/>
    <p:sldId id="286" r:id="rId72"/>
    <p:sldId id="293"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15"/>
  </p:normalViewPr>
  <p:slideViewPr>
    <p:cSldViewPr>
      <p:cViewPr varScale="1">
        <p:scale>
          <a:sx n="70" d="100"/>
          <a:sy n="70" d="100"/>
        </p:scale>
        <p:origin x="-984"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slide" Target="slides/slide68.xml"/><Relationship Id="rId71" Type="http://schemas.openxmlformats.org/officeDocument/2006/relationships/slide" Target="slides/slide69.xml"/><Relationship Id="rId72" Type="http://schemas.openxmlformats.org/officeDocument/2006/relationships/slide" Target="slides/slide70.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slide" Target="slides/slide71.xml"/><Relationship Id="rId74" Type="http://schemas.openxmlformats.org/officeDocument/2006/relationships/notesMaster" Target="notesMasters/notes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741E87-3E54-A146-8427-670656EB0D86}" type="datetimeFigureOut">
              <a:rPr lang="fr-FR" smtClean="0"/>
              <a:t>25/04/18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8D3D49-BA27-BF4C-B4F3-B4E4E20C042F}" type="slidenum">
              <a:rPr lang="fr-FR" smtClean="0"/>
              <a:t>‹#›</a:t>
            </a:fld>
            <a:endParaRPr lang="fr-FR"/>
          </a:p>
        </p:txBody>
      </p:sp>
    </p:spTree>
    <p:extLst>
      <p:ext uri="{BB962C8B-B14F-4D97-AF65-F5344CB8AC3E}">
        <p14:creationId xmlns:p14="http://schemas.microsoft.com/office/powerpoint/2010/main" val="24156114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18D3D49-BA27-BF4C-B4F3-B4E4E20C042F}" type="slidenum">
              <a:rPr lang="fr-FR" smtClean="0"/>
              <a:t>20</a:t>
            </a:fld>
            <a:endParaRPr lang="fr-FR"/>
          </a:p>
        </p:txBody>
      </p:sp>
    </p:spTree>
    <p:extLst>
      <p:ext uri="{BB962C8B-B14F-4D97-AF65-F5344CB8AC3E}">
        <p14:creationId xmlns:p14="http://schemas.microsoft.com/office/powerpoint/2010/main" val="4156645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2" name="Sous-titre 21"/>
          <p:cNvSpPr>
            <a:spLocks noGrp="1"/>
          </p:cNvSpPr>
          <p:nvPr>
            <p:ph type="subTitle" idx="1"/>
          </p:nvPr>
        </p:nvSpPr>
        <p:spPr>
          <a:xfrm>
            <a:off x="1119548" y="188640"/>
            <a:ext cx="7406640" cy="6237312"/>
          </a:xfrm>
          <a:prstGeom prst="rect">
            <a:avLst/>
          </a:prstGeo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endParaRPr kumimoji="0" lang="en-US" dirty="0"/>
          </a:p>
        </p:txBody>
      </p:sp>
      <p:sp>
        <p:nvSpPr>
          <p:cNvPr id="7" name="Espace réservé de la date 6"/>
          <p:cNvSpPr>
            <a:spLocks noGrp="1"/>
          </p:cNvSpPr>
          <p:nvPr>
            <p:ph type="dt" sz="half" idx="10"/>
          </p:nvPr>
        </p:nvSpPr>
        <p:spPr>
          <a:xfrm>
            <a:off x="3581400" y="6305550"/>
            <a:ext cx="2133600" cy="476250"/>
          </a:xfrm>
          <a:prstGeom prst="rect">
            <a:avLst/>
          </a:prstGeom>
        </p:spPr>
        <p:txBody>
          <a:bodyPr/>
          <a:lstStyle/>
          <a:p>
            <a:fld id="{54AB02A5-4FE5-49D9-9E24-09F23B90C450}" type="datetimeFigureOut">
              <a:rPr lang="en-US" smtClean="0"/>
              <a:t>25/04/18</a:t>
            </a:fld>
            <a:endParaRPr lang="en-US"/>
          </a:p>
        </p:txBody>
      </p:sp>
      <p:sp>
        <p:nvSpPr>
          <p:cNvPr id="20" name="Espace réservé du pied de page 19"/>
          <p:cNvSpPr>
            <a:spLocks noGrp="1"/>
          </p:cNvSpPr>
          <p:nvPr>
            <p:ph type="ftr" sz="quarter" idx="11"/>
          </p:nvPr>
        </p:nvSpPr>
        <p:spPr>
          <a:xfrm>
            <a:off x="5715000" y="6305550"/>
            <a:ext cx="2895600" cy="476250"/>
          </a:xfrm>
          <a:prstGeom prst="rect">
            <a:avLst/>
          </a:prstGeom>
        </p:spPr>
        <p:txBody>
          <a:bodyPr/>
          <a:lstStyle/>
          <a:p>
            <a:endParaRPr kumimoji="0" lang="en-US"/>
          </a:p>
        </p:txBody>
      </p:sp>
      <p:sp>
        <p:nvSpPr>
          <p:cNvPr id="10" name="Espace réservé du numéro de diapositive 9"/>
          <p:cNvSpPr>
            <a:spLocks noGrp="1"/>
          </p:cNvSpPr>
          <p:nvPr>
            <p:ph type="sldNum" sz="quarter" idx="12"/>
          </p:nvPr>
        </p:nvSpPr>
        <p:spPr>
          <a:xfrm>
            <a:off x="8613648" y="6305550"/>
            <a:ext cx="457200" cy="476250"/>
          </a:xfrm>
          <a:prstGeom prst="rect">
            <a:avLst/>
          </a:prstGeom>
        </p:spPr>
        <p:txBody>
          <a:bodyPr/>
          <a:lstStyle/>
          <a:p>
            <a:fld id="{6294C92D-0306-4E69-9CD3-20855E849650}" type="slidenum">
              <a:rPr kumimoji="0" lang="en-US" smtClean="0"/>
              <a:t>‹#›</a:t>
            </a:fld>
            <a:endParaRPr kumimoji="0" lang="en-US"/>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a:t>Modifiez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Modifiez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Modifiez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54AB02A5-4FE5-49D9-9E24-09F23B90C450}" type="datetimeFigureOut">
              <a:rPr lang="en-US" smtClean="0"/>
              <a:t>25/04/18</a:t>
            </a:fld>
            <a:endParaRPr lang="en-US"/>
          </a:p>
        </p:txBody>
      </p:sp>
      <p:sp>
        <p:nvSpPr>
          <p:cNvPr id="8" name="Espace réservé du pied de page 7"/>
          <p:cNvSpPr>
            <a:spLocks noGrp="1"/>
          </p:cNvSpPr>
          <p:nvPr>
            <p:ph type="ftr" sz="quarter" idx="11"/>
          </p:nvPr>
        </p:nvSpPr>
        <p:spPr/>
        <p:txBody>
          <a:bodyPr/>
          <a:lstStyle/>
          <a:p>
            <a:endParaRPr kumimoji="0" lang="en-US"/>
          </a:p>
        </p:txBody>
      </p:sp>
      <p:sp>
        <p:nvSpPr>
          <p:cNvPr id="9" name="Espace réservé du numéro de diapositive 8"/>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352905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p>
            <a:r>
              <a:rPr kumimoji="0" lang="fr-FR"/>
              <a:t>Modifiez le style du titre</a:t>
            </a:r>
            <a:endParaRPr kumimoji="0" lang="en-US"/>
          </a:p>
        </p:txBody>
      </p:sp>
      <p:sp>
        <p:nvSpPr>
          <p:cNvPr id="3" name="Espace réservé de la date 2"/>
          <p:cNvSpPr>
            <a:spLocks noGrp="1"/>
          </p:cNvSpPr>
          <p:nvPr>
            <p:ph type="dt" sz="half" idx="10"/>
          </p:nvPr>
        </p:nvSpPr>
        <p:spPr/>
        <p:txBody>
          <a:bodyPr/>
          <a:lstStyle/>
          <a:p>
            <a:fld id="{54AB02A5-4FE5-49D9-9E24-09F23B90C450}" type="datetimeFigureOut">
              <a:rPr lang="en-US" smtClean="0"/>
              <a:t>25/04/18</a:t>
            </a:fld>
            <a:endParaRPr lang="en-US"/>
          </a:p>
        </p:txBody>
      </p:sp>
      <p:sp>
        <p:nvSpPr>
          <p:cNvPr id="4" name="Espace réservé du pied de page 3"/>
          <p:cNvSpPr>
            <a:spLocks noGrp="1"/>
          </p:cNvSpPr>
          <p:nvPr>
            <p:ph type="ftr" sz="quarter" idx="11"/>
          </p:nvPr>
        </p:nvSpPr>
        <p:spPr/>
        <p:txBody>
          <a:bodyPr/>
          <a:lstStyle/>
          <a:p>
            <a:endParaRPr kumimoji="0" lang="en-US"/>
          </a:p>
        </p:txBody>
      </p:sp>
      <p:sp>
        <p:nvSpPr>
          <p:cNvPr id="5" name="Espace réservé du numéro de diapositive 4"/>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816096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Espace réservé de la date 1"/>
          <p:cNvSpPr>
            <a:spLocks noGrp="1"/>
          </p:cNvSpPr>
          <p:nvPr>
            <p:ph type="dt" sz="half" idx="10"/>
          </p:nvPr>
        </p:nvSpPr>
        <p:spPr/>
        <p:txBody>
          <a:bodyPr/>
          <a:lstStyle/>
          <a:p>
            <a:fld id="{54AB02A5-4FE5-49D9-9E24-09F23B90C450}" type="datetimeFigureOut">
              <a:rPr lang="en-US" smtClean="0"/>
              <a:t>25/04/18</a:t>
            </a:fld>
            <a:endParaRPr lang="en-US"/>
          </a:p>
        </p:txBody>
      </p:sp>
      <p:sp>
        <p:nvSpPr>
          <p:cNvPr id="3" name="Espace réservé du pied de page 2"/>
          <p:cNvSpPr>
            <a:spLocks noGrp="1"/>
          </p:cNvSpPr>
          <p:nvPr>
            <p:ph type="ftr" sz="quarter" idx="11"/>
          </p:nvPr>
        </p:nvSpPr>
        <p:spPr/>
        <p:txBody>
          <a:bodyPr/>
          <a:lstStyle/>
          <a:p>
            <a:endParaRPr kumimoji="0" lang="en-US"/>
          </a:p>
        </p:txBody>
      </p:sp>
      <p:sp>
        <p:nvSpPr>
          <p:cNvPr id="4" name="Espace réservé du numéro de diapositive 3"/>
          <p:cNvSpPr>
            <a:spLocks noGrp="1"/>
          </p:cNvSpPr>
          <p:nvPr>
            <p:ph type="sldNum" sz="quarter" idx="12"/>
          </p:nvPr>
        </p:nvSpPr>
        <p:spPr/>
        <p:txBody>
          <a:bodyPr/>
          <a:lstStyle/>
          <a:p>
            <a:fld id="{6294C92D-0306-4E69-9CD3-20855E849650}" type="slidenum">
              <a:rPr kumimoji="0" lang="en-US" smtClean="0"/>
              <a:t>‹#›</a:t>
            </a:fld>
            <a:endParaRPr kumimoji="0"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2506031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a:t>Modifiez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a:t>Modifiez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54AB02A5-4FE5-49D9-9E24-09F23B90C450}" type="datetimeFigureOut">
              <a:rPr lang="en-US" smtClean="0"/>
              <a:t>25/04/18</a:t>
            </a:fld>
            <a:endParaRPr lang="en-US"/>
          </a:p>
        </p:txBody>
      </p:sp>
      <p:sp>
        <p:nvSpPr>
          <p:cNvPr id="6" name="Espace réservé du pied de page 5"/>
          <p:cNvSpPr>
            <a:spLocks noGrp="1"/>
          </p:cNvSpPr>
          <p:nvPr>
            <p:ph type="ftr" sz="quarter" idx="11"/>
          </p:nvPr>
        </p:nvSpPr>
        <p:spPr/>
        <p:txBody>
          <a:bodyPr/>
          <a:lstStyle/>
          <a:p>
            <a:endParaRPr kumimoji="0" lang="en-US"/>
          </a:p>
        </p:txBody>
      </p:sp>
      <p:sp>
        <p:nvSpPr>
          <p:cNvPr id="7" name="Espace réservé du numéro de diapositive 6"/>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2561110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a:t>Modifiez le style du titre</a:t>
            </a:r>
            <a:endParaRPr kumimoji="0" lang="en-US"/>
          </a:p>
        </p:txBody>
      </p:sp>
      <p:sp>
        <p:nvSpPr>
          <p:cNvPr id="5" name="Espace réservé de la date 4"/>
          <p:cNvSpPr>
            <a:spLocks noGrp="1"/>
          </p:cNvSpPr>
          <p:nvPr>
            <p:ph type="dt" sz="half" idx="10"/>
          </p:nvPr>
        </p:nvSpPr>
        <p:spPr/>
        <p:txBody>
          <a:bodyPr/>
          <a:lstStyle/>
          <a:p>
            <a:fld id="{54AB02A5-4FE5-49D9-9E24-09F23B90C450}" type="datetimeFigureOut">
              <a:rPr lang="en-US" smtClean="0"/>
              <a:t>25/04/18</a:t>
            </a:fld>
            <a:endParaRPr lang="en-US"/>
          </a:p>
        </p:txBody>
      </p:sp>
      <p:sp>
        <p:nvSpPr>
          <p:cNvPr id="6" name="Espace réservé du pied de page 5"/>
          <p:cNvSpPr>
            <a:spLocks noGrp="1"/>
          </p:cNvSpPr>
          <p:nvPr>
            <p:ph type="ftr" sz="quarter" idx="11"/>
          </p:nvPr>
        </p:nvSpPr>
        <p:spPr/>
        <p:txBody>
          <a:bodyPr/>
          <a:lstStyle/>
          <a:p>
            <a:endParaRPr kumimoji="0" lang="en-US"/>
          </a:p>
        </p:txBody>
      </p:sp>
      <p:sp>
        <p:nvSpPr>
          <p:cNvPr id="7" name="Espace réservé du numéro de diapositive 6"/>
          <p:cNvSpPr>
            <a:spLocks noGrp="1"/>
          </p:cNvSpPr>
          <p:nvPr>
            <p:ph type="sldNum" sz="quarter" idx="12"/>
          </p:nvPr>
        </p:nvSpPr>
        <p:spPr/>
        <p:txBody>
          <a:bodyPr/>
          <a:lstStyle/>
          <a:p>
            <a:fld id="{6294C92D-0306-4E69-9CD3-20855E849650}" type="slidenum">
              <a:rPr kumimoji="0" lang="en-US" smtClean="0"/>
              <a:t>‹#›</a:t>
            </a:fld>
            <a:endParaRPr kumimoji="0"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a:t>Modifiez les styles du texte du masque</a:t>
            </a:r>
          </a:p>
        </p:txBody>
      </p:sp>
    </p:spTree>
    <p:extLst>
      <p:ext uri="{BB962C8B-B14F-4D97-AF65-F5344CB8AC3E}">
        <p14:creationId xmlns:p14="http://schemas.microsoft.com/office/powerpoint/2010/main" val="1091528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54AB02A5-4FE5-49D9-9E24-09F23B90C450}" type="datetimeFigureOut">
              <a:rPr lang="en-US" smtClean="0"/>
              <a:t>25/04/18</a:t>
            </a:fld>
            <a:endParaRPr lang="en-US"/>
          </a:p>
        </p:txBody>
      </p:sp>
      <p:sp>
        <p:nvSpPr>
          <p:cNvPr id="5" name="Espace réservé du pied de page 4"/>
          <p:cNvSpPr>
            <a:spLocks noGrp="1"/>
          </p:cNvSpPr>
          <p:nvPr>
            <p:ph type="ftr" sz="quarter" idx="11"/>
          </p:nvPr>
        </p:nvSpPr>
        <p:spPr/>
        <p:txBody>
          <a:bodyPr/>
          <a:lstStyle/>
          <a:p>
            <a:endParaRPr kumimoji="0" lang="en-US"/>
          </a:p>
        </p:txBody>
      </p:sp>
      <p:sp>
        <p:nvSpPr>
          <p:cNvPr id="6" name="Espace réservé du numéro de diapositive 5"/>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1962017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p>
            <a:r>
              <a:rPr kumimoji="0" lang="fr-FR"/>
              <a:t>Modifiez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54AB02A5-4FE5-49D9-9E24-09F23B90C450}" type="datetimeFigureOut">
              <a:rPr lang="en-US" smtClean="0"/>
              <a:t>25/04/18</a:t>
            </a:fld>
            <a:endParaRPr lang="en-US"/>
          </a:p>
        </p:txBody>
      </p:sp>
      <p:sp>
        <p:nvSpPr>
          <p:cNvPr id="5" name="Espace réservé du pied de page 4"/>
          <p:cNvSpPr>
            <a:spLocks noGrp="1"/>
          </p:cNvSpPr>
          <p:nvPr>
            <p:ph type="ftr" sz="quarter" idx="11"/>
          </p:nvPr>
        </p:nvSpPr>
        <p:spPr/>
        <p:txBody>
          <a:bodyPr/>
          <a:lstStyle/>
          <a:p>
            <a:endParaRPr kumimoji="0" lang="en-US"/>
          </a:p>
        </p:txBody>
      </p:sp>
      <p:sp>
        <p:nvSpPr>
          <p:cNvPr id="6" name="Espace réservé du numéro de diapositive 5"/>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2547824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1910" y="609600"/>
            <a:ext cx="6686549" cy="3117040"/>
          </a:xfrm>
        </p:spPr>
        <p:txBody>
          <a:bodyPr anchor="ctr">
            <a:normAutofit/>
          </a:bodyPr>
          <a:lstStyle>
            <a:lvl1pPr algn="l">
              <a:defRPr sz="3600" b="0" cap="none"/>
            </a:lvl1pPr>
          </a:lstStyle>
          <a:p>
            <a:r>
              <a:rPr lang="fr-FR"/>
              <a:t>Modifiez le style du titre</a:t>
            </a:r>
            <a:endParaRPr lang="en-US" dirty="0"/>
          </a:p>
        </p:txBody>
      </p:sp>
      <p:sp>
        <p:nvSpPr>
          <p:cNvPr id="3" name="Text Placeholder 2"/>
          <p:cNvSpPr>
            <a:spLocks noGrp="1"/>
          </p:cNvSpPr>
          <p:nvPr>
            <p:ph type="body" idx="1"/>
          </p:nvPr>
        </p:nvSpPr>
        <p:spPr>
          <a:xfrm>
            <a:off x="1941910" y="4354046"/>
            <a:ext cx="6686549" cy="1555864"/>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25/04/18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31781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3244140"/>
            <a:ext cx="584825"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20081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2514601"/>
            <a:ext cx="6686549" cy="2262781"/>
          </a:xfrm>
        </p:spPr>
        <p:txBody>
          <a:bodyPr anchor="b">
            <a:normAutofit/>
          </a:bodyPr>
          <a:lstStyle>
            <a:lvl1pPr>
              <a:defRPr sz="4050"/>
            </a:lvl1pPr>
          </a:lstStyle>
          <a:p>
            <a:r>
              <a:rPr lang="fr-FR"/>
              <a:t>Modifiez le style du titre</a:t>
            </a:r>
            <a:endParaRPr lang="en-US" dirty="0"/>
          </a:p>
        </p:txBody>
      </p:sp>
      <p:sp>
        <p:nvSpPr>
          <p:cNvPr id="3" name="Subtitle 2"/>
          <p:cNvSpPr>
            <a:spLocks noGrp="1"/>
          </p:cNvSpPr>
          <p:nvPr>
            <p:ph type="subTitle" idx="1"/>
          </p:nvPr>
        </p:nvSpPr>
        <p:spPr>
          <a:xfrm>
            <a:off x="1941910" y="4777380"/>
            <a:ext cx="6686549" cy="1126283"/>
          </a:xfrm>
        </p:spPr>
        <p:txBody>
          <a:bodyPr anchor="t"/>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a:t>Cliquez pour modifier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25/04/18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1"/>
            <a:ext cx="1308489"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4529541"/>
            <a:ext cx="584825"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5463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1910" y="446088"/>
            <a:ext cx="2628899" cy="976312"/>
          </a:xfrm>
        </p:spPr>
        <p:txBody>
          <a:bodyPr anchor="b"/>
          <a:lstStyle>
            <a:lvl1pPr algn="l">
              <a:defRPr sz="1500" b="0"/>
            </a:lvl1pPr>
          </a:lstStyle>
          <a:p>
            <a:r>
              <a:rPr lang="fr-FR"/>
              <a:t>Modifiez le style du titre</a:t>
            </a:r>
            <a:endParaRPr lang="en-US" dirty="0"/>
          </a:p>
        </p:txBody>
      </p:sp>
      <p:sp>
        <p:nvSpPr>
          <p:cNvPr id="3" name="Content Placeholder 2"/>
          <p:cNvSpPr>
            <a:spLocks noGrp="1"/>
          </p:cNvSpPr>
          <p:nvPr>
            <p:ph idx="1"/>
          </p:nvPr>
        </p:nvSpPr>
        <p:spPr>
          <a:xfrm>
            <a:off x="4742259" y="446089"/>
            <a:ext cx="38862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941910" y="1598613"/>
            <a:ext cx="2628899" cy="4262436"/>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25/04/18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71437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2768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1910" y="4800600"/>
            <a:ext cx="6686550" cy="566738"/>
          </a:xfrm>
        </p:spPr>
        <p:txBody>
          <a:bodyPr anchor="b">
            <a:normAutofit/>
          </a:bodyPr>
          <a:lstStyle>
            <a:lvl1pPr algn="l">
              <a:defRPr sz="1800" b="0"/>
            </a:lvl1pPr>
          </a:lstStyle>
          <a:p>
            <a:r>
              <a:rPr lang="fr-FR"/>
              <a:t>Modifiez le style du titre</a:t>
            </a:r>
            <a:endParaRPr lang="en-US" dirty="0"/>
          </a:p>
        </p:txBody>
      </p:sp>
      <p:sp>
        <p:nvSpPr>
          <p:cNvPr id="3" name="Picture Placeholder 2"/>
          <p:cNvSpPr>
            <a:spLocks noGrp="1" noChangeAspect="1"/>
          </p:cNvSpPr>
          <p:nvPr>
            <p:ph type="pic" idx="1"/>
          </p:nvPr>
        </p:nvSpPr>
        <p:spPr>
          <a:xfrm>
            <a:off x="1941909" y="634965"/>
            <a:ext cx="6686550" cy="3854970"/>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fr-FR"/>
              <a:t>Cliquez sur l’icône pour ajouter une image</a:t>
            </a:r>
            <a:endParaRPr lang="en-US" dirty="0"/>
          </a:p>
        </p:txBody>
      </p:sp>
      <p:sp>
        <p:nvSpPr>
          <p:cNvPr id="4" name="Text Placeholder 3"/>
          <p:cNvSpPr>
            <a:spLocks noGrp="1"/>
          </p:cNvSpPr>
          <p:nvPr>
            <p:ph type="body" sz="half" idx="2"/>
          </p:nvPr>
        </p:nvSpPr>
        <p:spPr>
          <a:xfrm>
            <a:off x="1941910" y="5367338"/>
            <a:ext cx="6686550" cy="493712"/>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25/04/18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4911726"/>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4983088"/>
            <a:ext cx="584825"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34036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a:t>Modifiez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a:t>Modifiez le style des sous-titres du masque</a:t>
            </a:r>
            <a:endParaRPr kumimoji="0" lang="en-US"/>
          </a:p>
        </p:txBody>
      </p:sp>
      <p:sp>
        <p:nvSpPr>
          <p:cNvPr id="7" name="Espace réservé de la date 6"/>
          <p:cNvSpPr>
            <a:spLocks noGrp="1"/>
          </p:cNvSpPr>
          <p:nvPr>
            <p:ph type="dt" sz="half" idx="10"/>
          </p:nvPr>
        </p:nvSpPr>
        <p:spPr/>
        <p:txBody>
          <a:bodyPr/>
          <a:lstStyle/>
          <a:p>
            <a:fld id="{54AB02A5-4FE5-49D9-9E24-09F23B90C450}" type="datetimeFigureOut">
              <a:rPr lang="en-US" smtClean="0"/>
              <a:t>25/04/18</a:t>
            </a:fld>
            <a:endParaRPr lang="en-US"/>
          </a:p>
        </p:txBody>
      </p:sp>
      <p:sp>
        <p:nvSpPr>
          <p:cNvPr id="20" name="Espace réservé du pied de page 19"/>
          <p:cNvSpPr>
            <a:spLocks noGrp="1"/>
          </p:cNvSpPr>
          <p:nvPr>
            <p:ph type="ftr" sz="quarter" idx="11"/>
          </p:nvPr>
        </p:nvSpPr>
        <p:spPr/>
        <p:txBody>
          <a:bodyPr/>
          <a:lstStyle/>
          <a:p>
            <a:endParaRPr kumimoji="0" lang="en-US"/>
          </a:p>
        </p:txBody>
      </p:sp>
      <p:sp>
        <p:nvSpPr>
          <p:cNvPr id="10" name="Espace réservé du numéro de diapositive 9"/>
          <p:cNvSpPr>
            <a:spLocks noGrp="1"/>
          </p:cNvSpPr>
          <p:nvPr>
            <p:ph type="sldNum" sz="quarter" idx="12"/>
          </p:nvPr>
        </p:nvSpPr>
        <p:spPr/>
        <p:txBody>
          <a:bodyPr/>
          <a:lstStyle/>
          <a:p>
            <a:fld id="{6294C92D-0306-4E69-9CD3-20855E849650}" type="slidenum">
              <a:rPr kumimoji="0" lang="en-US" smtClean="0"/>
              <a:t>‹#›</a:t>
            </a:fld>
            <a:endParaRPr kumimoji="0" lang="en-US"/>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3328922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54AB02A5-4FE5-49D9-9E24-09F23B90C450}" type="datetimeFigureOut">
              <a:rPr lang="en-US" smtClean="0"/>
              <a:t>25/04/18</a:t>
            </a:fld>
            <a:endParaRPr lang="en-US"/>
          </a:p>
        </p:txBody>
      </p:sp>
      <p:sp>
        <p:nvSpPr>
          <p:cNvPr id="5" name="Espace réservé du pied de page 4"/>
          <p:cNvSpPr>
            <a:spLocks noGrp="1"/>
          </p:cNvSpPr>
          <p:nvPr>
            <p:ph type="ftr" sz="quarter" idx="11"/>
          </p:nvPr>
        </p:nvSpPr>
        <p:spPr/>
        <p:txBody>
          <a:bodyPr/>
          <a:lstStyle/>
          <a:p>
            <a:endParaRPr kumimoji="0" lang="en-US"/>
          </a:p>
        </p:txBody>
      </p:sp>
      <p:sp>
        <p:nvSpPr>
          <p:cNvPr id="6" name="Espace réservé du numéro de diapositive 5"/>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271582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a:t>Modifiez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a:t>Modifiez les styles du texte du masque</a:t>
            </a:r>
          </a:p>
        </p:txBody>
      </p:sp>
      <p:sp>
        <p:nvSpPr>
          <p:cNvPr id="4" name="Espace réservé de la date 3"/>
          <p:cNvSpPr>
            <a:spLocks noGrp="1"/>
          </p:cNvSpPr>
          <p:nvPr>
            <p:ph type="dt" sz="half" idx="10"/>
          </p:nvPr>
        </p:nvSpPr>
        <p:spPr/>
        <p:txBody>
          <a:bodyPr/>
          <a:lstStyle/>
          <a:p>
            <a:fld id="{54AB02A5-4FE5-49D9-9E24-09F23B90C450}" type="datetimeFigureOut">
              <a:rPr lang="en-US" smtClean="0"/>
              <a:t>25/04/18</a:t>
            </a:fld>
            <a:endParaRPr lang="en-US"/>
          </a:p>
        </p:txBody>
      </p:sp>
      <p:sp>
        <p:nvSpPr>
          <p:cNvPr id="5" name="Espace réservé du pied de page 4"/>
          <p:cNvSpPr>
            <a:spLocks noGrp="1"/>
          </p:cNvSpPr>
          <p:nvPr>
            <p:ph type="ftr" sz="quarter" idx="11"/>
          </p:nvPr>
        </p:nvSpPr>
        <p:spPr/>
        <p:txBody>
          <a:bodyPr/>
          <a:lstStyle/>
          <a:p>
            <a:endParaRPr kumimoji="0" lang="en-US"/>
          </a:p>
        </p:txBody>
      </p:sp>
      <p:sp>
        <p:nvSpPr>
          <p:cNvPr id="6" name="Espace réservé du numéro de diapositive 5"/>
          <p:cNvSpPr>
            <a:spLocks noGrp="1"/>
          </p:cNvSpPr>
          <p:nvPr>
            <p:ph type="sldNum" sz="quarter" idx="12"/>
          </p:nvPr>
        </p:nvSpPr>
        <p:spPr/>
        <p:txBody>
          <a:bodyPr/>
          <a:lstStyle/>
          <a:p>
            <a:fld id="{6294C92D-0306-4E69-9CD3-20855E849650}" type="slidenum">
              <a:rPr kumimoji="0" lang="en-US" smtClean="0"/>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3997016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Modifiez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54AB02A5-4FE5-49D9-9E24-09F23B90C450}" type="datetimeFigureOut">
              <a:rPr lang="en-US" smtClean="0"/>
              <a:t>25/04/18</a:t>
            </a:fld>
            <a:endParaRPr lang="en-US"/>
          </a:p>
        </p:txBody>
      </p:sp>
      <p:sp>
        <p:nvSpPr>
          <p:cNvPr id="6" name="Espace réservé du pied de page 5"/>
          <p:cNvSpPr>
            <a:spLocks noGrp="1"/>
          </p:cNvSpPr>
          <p:nvPr>
            <p:ph type="ftr" sz="quarter" idx="11"/>
          </p:nvPr>
        </p:nvSpPr>
        <p:spPr/>
        <p:txBody>
          <a:bodyPr/>
          <a:lstStyle/>
          <a:p>
            <a:endParaRPr kumimoji="0" lang="en-US"/>
          </a:p>
        </p:txBody>
      </p:sp>
      <p:sp>
        <p:nvSpPr>
          <p:cNvPr id="7" name="Espace réservé du numéro de diapositive 6"/>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602699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6.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slideLayout" Target="../slideLayouts/slideLayout11.xml"/><Relationship Id="rId7" Type="http://schemas.openxmlformats.org/officeDocument/2006/relationships/slideLayout" Target="../slideLayouts/slideLayout12.xml"/><Relationship Id="rId8" Type="http://schemas.openxmlformats.org/officeDocument/2006/relationships/slideLayout" Target="../slideLayouts/slideLayout13.xml"/><Relationship Id="rId9" Type="http://schemas.openxmlformats.org/officeDocument/2006/relationships/slideLayout" Target="../slideLayouts/slideLayout14.xml"/><Relationship Id="rId10"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tile tx="0" ty="0" sx="100000" sy="100000" flip="none" algn="tl"/>
        </a:blipFill>
        <a:effectLst/>
      </p:bgPr>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userDrawn="1"/>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r>
              <a:rPr lang="fr-FR" dirty="0">
                <a:latin typeface="Times New Roman" panose="02020603050405020304" pitchFamily="18" charset="0"/>
                <a:cs typeface="Times New Roman" panose="02020603050405020304" pitchFamily="18" charset="0"/>
              </a:rPr>
              <a:t>Pertinence de l’utilisation des sources cunéiformes</a:t>
            </a:r>
            <a:endParaRPr lang="fr-FR" sz="1600" dirty="0">
              <a:latin typeface="Times New Roman" panose="02020603050405020304" pitchFamily="18" charset="0"/>
              <a:cs typeface="Times New Roman" panose="02020603050405020304" pitchFamily="18" charset="0"/>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82296" indent="0" algn="l" rtl="0" eaLnBrk="1" latinLnBrk="0" hangingPunct="1">
        <a:lnSpc>
          <a:spcPct val="100000"/>
        </a:lnSpc>
        <a:spcBef>
          <a:spcPts val="600"/>
        </a:spcBef>
        <a:buClr>
          <a:schemeClr val="accent1"/>
        </a:buClr>
        <a:buSzPct val="80000"/>
        <a:buFont typeface="Wingdings 2"/>
        <a:buNone/>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p>
            <a:r>
              <a:rPr kumimoji="0" lang="fr-FR" dirty="0"/>
              <a:t>Modifiez le style du titre</a:t>
            </a:r>
            <a:endParaRPr kumimoji="0" lang="en-US" dirty="0"/>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fr-FR" dirty="0"/>
              <a:t>Modifiez les styles du texte du masque</a:t>
            </a:r>
          </a:p>
          <a:p>
            <a:pPr lvl="1" eaLnBrk="1" latinLnBrk="0" hangingPunct="1"/>
            <a:r>
              <a:rPr kumimoji="0" lang="fr-FR" dirty="0"/>
              <a:t>Deuxième niveau</a:t>
            </a:r>
          </a:p>
          <a:p>
            <a:pPr lvl="2" eaLnBrk="1" latinLnBrk="0" hangingPunct="1"/>
            <a:r>
              <a:rPr kumimoji="0" lang="fr-FR" dirty="0"/>
              <a:t>Troisième niveau</a:t>
            </a:r>
          </a:p>
          <a:p>
            <a:pPr lvl="3" eaLnBrk="1" latinLnBrk="0" hangingPunct="1"/>
            <a:r>
              <a:rPr kumimoji="0" lang="fr-FR" dirty="0"/>
              <a:t>Quatrième niveau</a:t>
            </a:r>
          </a:p>
          <a:p>
            <a:pPr lvl="4" eaLnBrk="1" latinLnBrk="0" hangingPunct="1"/>
            <a:r>
              <a:rPr kumimoji="0" lang="fr-FR" dirty="0"/>
              <a:t>Cinquième niveau</a:t>
            </a:r>
            <a:endParaRPr kumimoji="0" lang="en-US" dirty="0"/>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54AB02A5-4FE5-49D9-9E24-09F23B90C450}" type="datetimeFigureOut">
              <a:rPr lang="en-US" smtClean="0"/>
              <a:t>25/04/18</a:t>
            </a:fld>
            <a:endParaRPr lang="en-US" sz="1200">
              <a:solidFill>
                <a:schemeClr val="bg2">
                  <a:shade val="50000"/>
                </a:schemeClr>
              </a:solidFill>
            </a:endParaRP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kumimoji="0" lang="en-US" sz="1200">
              <a:solidFill>
                <a:schemeClr val="bg2">
                  <a:shade val="50000"/>
                </a:schemeClr>
              </a:solidFill>
              <a:effectLst/>
            </a:endParaRP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6294C92D-0306-4E69-9CD3-20855E849650}" type="slidenum">
              <a:rPr kumimoji="0" lang="en-US" smtClean="0"/>
              <a:t>‹#›</a:t>
            </a:fld>
            <a:endParaRPr kumimoji="0" lang="en-US" sz="1200">
              <a:solidFill>
                <a:schemeClr val="bg2">
                  <a:shade val="50000"/>
                </a:schemeClr>
              </a:solidFill>
              <a:effectLst/>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160177338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g"/><Relationship Id="rId3" Type="http://schemas.openxmlformats.org/officeDocument/2006/relationships/image" Target="../media/image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 Id="rId3" Type="http://schemas.openxmlformats.org/officeDocument/2006/relationships/image" Target="../media/image1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 Id="rId3" Type="http://schemas.microsoft.com/office/2007/relationships/hdphoto" Target="../media/hdphoto1.wdp"/></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32560" y="2532880"/>
            <a:ext cx="7406640" cy="1472184"/>
          </a:xfrm>
        </p:spPr>
        <p:txBody>
          <a:bodyPr>
            <a:normAutofit/>
          </a:bodyPr>
          <a:lstStyle/>
          <a:p>
            <a:r>
              <a:rPr lang="fr-BE" dirty="0"/>
              <a:t>Le culte des souverains en Grèce ancienne</a:t>
            </a:r>
          </a:p>
        </p:txBody>
      </p:sp>
      <p:sp>
        <p:nvSpPr>
          <p:cNvPr id="3" name="Sous-titre 2"/>
          <p:cNvSpPr>
            <a:spLocks noGrp="1"/>
          </p:cNvSpPr>
          <p:nvPr>
            <p:ph type="subTitle" idx="1"/>
          </p:nvPr>
        </p:nvSpPr>
        <p:spPr>
          <a:xfrm>
            <a:off x="1432560" y="4124672"/>
            <a:ext cx="7406640" cy="1752600"/>
          </a:xfrm>
        </p:spPr>
        <p:txBody>
          <a:bodyPr>
            <a:normAutofit/>
          </a:bodyPr>
          <a:lstStyle/>
          <a:p>
            <a:r>
              <a:rPr lang="fr-BE" dirty="0"/>
              <a:t>I</a:t>
            </a:r>
            <a:r>
              <a:rPr lang="fr-BE" sz="3200" dirty="0"/>
              <a:t>ntroduction au cas Séleucide</a:t>
            </a:r>
          </a:p>
        </p:txBody>
      </p:sp>
      <p:sp>
        <p:nvSpPr>
          <p:cNvPr id="4" name="ZoneTexte 3"/>
          <p:cNvSpPr txBox="1"/>
          <p:nvPr/>
        </p:nvSpPr>
        <p:spPr>
          <a:xfrm>
            <a:off x="2875919" y="5326564"/>
            <a:ext cx="5760640" cy="369332"/>
          </a:xfrm>
          <a:prstGeom prst="rect">
            <a:avLst/>
          </a:prstGeom>
          <a:noFill/>
        </p:spPr>
        <p:txBody>
          <a:bodyPr wrap="square" rtlCol="0">
            <a:spAutoFit/>
          </a:bodyPr>
          <a:lstStyle/>
          <a:p>
            <a:r>
              <a:rPr lang="fr-BE" dirty="0"/>
              <a:t>Doriane </a:t>
            </a:r>
            <a:r>
              <a:rPr lang="fr-BE" dirty="0" err="1"/>
              <a:t>Moenaert</a:t>
            </a:r>
            <a:r>
              <a:rPr lang="fr-BE" dirty="0"/>
              <a:t>, Mathilde </a:t>
            </a:r>
            <a:r>
              <a:rPr lang="fr-BE" dirty="0" err="1"/>
              <a:t>Verstraete</a:t>
            </a:r>
            <a:r>
              <a:rPr lang="fr-BE" dirty="0"/>
              <a:t>, Luca </a:t>
            </a:r>
            <a:r>
              <a:rPr lang="fr-BE" dirty="0" err="1"/>
              <a:t>Lorenzon</a:t>
            </a:r>
            <a:endParaRPr lang="fr-BE" dirty="0"/>
          </a:p>
        </p:txBody>
      </p:sp>
    </p:spTree>
    <p:extLst>
      <p:ext uri="{BB962C8B-B14F-4D97-AF65-F5344CB8AC3E}">
        <p14:creationId xmlns:p14="http://schemas.microsoft.com/office/powerpoint/2010/main" val="1677858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Démétrios </a:t>
            </a:r>
            <a:r>
              <a:rPr lang="fr-BE" dirty="0" err="1"/>
              <a:t>Poliorcète</a:t>
            </a:r>
            <a:r>
              <a:rPr lang="fr-BE" dirty="0"/>
              <a:t> </a:t>
            </a:r>
          </a:p>
        </p:txBody>
      </p:sp>
      <p:sp>
        <p:nvSpPr>
          <p:cNvPr id="3" name="Espace réservé du contenu 2"/>
          <p:cNvSpPr>
            <a:spLocks noGrp="1"/>
          </p:cNvSpPr>
          <p:nvPr>
            <p:ph idx="1"/>
          </p:nvPr>
        </p:nvSpPr>
        <p:spPr/>
        <p:txBody>
          <a:bodyPr>
            <a:normAutofit fontScale="85000" lnSpcReduction="20000"/>
          </a:bodyPr>
          <a:lstStyle/>
          <a:p>
            <a:r>
              <a:rPr lang="fr-BE" dirty="0"/>
              <a:t>Association à un dieu: </a:t>
            </a:r>
          </a:p>
          <a:p>
            <a:pPr lvl="1"/>
            <a:r>
              <a:rPr lang="fr-BE" dirty="0"/>
              <a:t>« Frère » </a:t>
            </a:r>
            <a:r>
              <a:rPr lang="fr-BE" b="1" dirty="0"/>
              <a:t>d’Athéna</a:t>
            </a:r>
            <a:r>
              <a:rPr lang="fr-BE" dirty="0"/>
              <a:t> (opisthodome) </a:t>
            </a:r>
          </a:p>
          <a:p>
            <a:pPr marL="457200" lvl="1" indent="0">
              <a:buNone/>
            </a:pPr>
            <a:r>
              <a:rPr lang="fr-BE" dirty="0" err="1"/>
              <a:t>Vv</a:t>
            </a:r>
            <a:r>
              <a:rPr lang="fr-BE" dirty="0"/>
              <a:t> 15-19 </a:t>
            </a:r>
            <a:r>
              <a:rPr lang="el-GR" dirty="0"/>
              <a:t>ἄλλοι μὲν ἢ μακρὰν γὰρ ἀπέχουσιν θεοὶ ἢ οὐκ ἒχουσιν ὦτα ἢ οὐκ εἰσὶν ἢ οὐ προσέχουσιν ἡμῖν οὐδὲ ἕν, σέ δὲ παρόνθ’ ὁρῶμεν, </a:t>
            </a:r>
            <a:r>
              <a:rPr lang="el-GR" dirty="0" smtClean="0"/>
              <a:t>οὐ </a:t>
            </a:r>
            <a:r>
              <a:rPr lang="el-GR" dirty="0"/>
              <a:t>ξύλινον οὐδὲ λίθινον, ἀλλ’ ἀληθινόν</a:t>
            </a:r>
            <a:r>
              <a:rPr lang="fr-BE" dirty="0"/>
              <a:t> </a:t>
            </a:r>
          </a:p>
          <a:p>
            <a:pPr lvl="1"/>
            <a:r>
              <a:rPr lang="fr-BE" dirty="0"/>
              <a:t>Association à </a:t>
            </a:r>
            <a:r>
              <a:rPr lang="fr-BE" b="1" dirty="0"/>
              <a:t>Dionysos</a:t>
            </a:r>
            <a:r>
              <a:rPr lang="fr-BE" dirty="0"/>
              <a:t> : abondance </a:t>
            </a:r>
          </a:p>
          <a:p>
            <a:pPr lvl="1"/>
            <a:r>
              <a:rPr lang="fr-BE" dirty="0"/>
              <a:t>« Fils » de </a:t>
            </a:r>
            <a:r>
              <a:rPr lang="fr-BE" b="1" dirty="0"/>
              <a:t>Poséidon</a:t>
            </a:r>
            <a:r>
              <a:rPr lang="fr-BE" dirty="0"/>
              <a:t> et </a:t>
            </a:r>
            <a:r>
              <a:rPr lang="fr-BE" b="1" dirty="0"/>
              <a:t>Aphrodite</a:t>
            </a:r>
          </a:p>
          <a:p>
            <a:pPr marL="457200" lvl="1" indent="0">
              <a:buNone/>
            </a:pPr>
            <a:r>
              <a:rPr lang="fr-BE" dirty="0" err="1"/>
              <a:t>vv</a:t>
            </a:r>
            <a:r>
              <a:rPr lang="fr-BE" dirty="0"/>
              <a:t>. 13-14 : </a:t>
            </a:r>
            <a:r>
              <a:rPr lang="el-GR" dirty="0"/>
              <a:t>ὦ τοῦ κρατίστου παῖ Ποσειδῶνος θεοῦ, χαῖρε, κἀφροδίτης</a:t>
            </a:r>
            <a:r>
              <a:rPr lang="fr-BE" dirty="0"/>
              <a:t>.</a:t>
            </a:r>
          </a:p>
          <a:p>
            <a:pPr lvl="1"/>
            <a:r>
              <a:rPr lang="fr-BE" dirty="0"/>
              <a:t>Association à </a:t>
            </a:r>
            <a:r>
              <a:rPr lang="fr-BE" b="1" dirty="0"/>
              <a:t>Déméter </a:t>
            </a:r>
          </a:p>
          <a:p>
            <a:pPr marL="457200" lvl="1" indent="0">
              <a:buNone/>
            </a:pPr>
            <a:r>
              <a:rPr lang="fr-BE" sz="2800" dirty="0" err="1"/>
              <a:t>vv</a:t>
            </a:r>
            <a:r>
              <a:rPr lang="fr-BE" sz="2800" dirty="0"/>
              <a:t>. 3-4: </a:t>
            </a:r>
            <a:r>
              <a:rPr lang="el-GR" sz="2800" dirty="0"/>
              <a:t>ἐνταῦθα (γὰρ Δήμητρα καὶ) Δημήτριον ἅμα παρῆγ’ ὁ καιρός</a:t>
            </a:r>
            <a:endParaRPr lang="fr-BE" sz="2800" dirty="0"/>
          </a:p>
          <a:p>
            <a:endParaRPr lang="fr-BE" dirty="0"/>
          </a:p>
        </p:txBody>
      </p:sp>
    </p:spTree>
    <p:extLst>
      <p:ext uri="{BB962C8B-B14F-4D97-AF65-F5344CB8AC3E}">
        <p14:creationId xmlns:p14="http://schemas.microsoft.com/office/powerpoint/2010/main" val="2456311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Démétrios </a:t>
            </a:r>
            <a:r>
              <a:rPr lang="fr-BE" dirty="0" err="1"/>
              <a:t>Poliorcète</a:t>
            </a:r>
            <a:r>
              <a:rPr lang="fr-BE" dirty="0"/>
              <a:t> </a:t>
            </a:r>
          </a:p>
        </p:txBody>
      </p:sp>
      <p:sp>
        <p:nvSpPr>
          <p:cNvPr id="3" name="Espace réservé du contenu 2"/>
          <p:cNvSpPr>
            <a:spLocks noGrp="1"/>
          </p:cNvSpPr>
          <p:nvPr>
            <p:ph idx="1"/>
          </p:nvPr>
        </p:nvSpPr>
        <p:spPr/>
        <p:txBody>
          <a:bodyPr>
            <a:normAutofit/>
          </a:bodyPr>
          <a:lstStyle/>
          <a:p>
            <a:r>
              <a:rPr lang="fr-BE" dirty="0"/>
              <a:t>But politique : </a:t>
            </a:r>
          </a:p>
          <a:p>
            <a:pPr lvl="1"/>
            <a:r>
              <a:rPr lang="fr-BE" dirty="0"/>
              <a:t>Dispensateur de paix </a:t>
            </a:r>
          </a:p>
          <a:p>
            <a:pPr marL="457200" lvl="1" indent="0">
              <a:buNone/>
            </a:pPr>
            <a:r>
              <a:rPr lang="fr-BE" dirty="0" err="1"/>
              <a:t>vv</a:t>
            </a:r>
            <a:r>
              <a:rPr lang="fr-BE" dirty="0"/>
              <a:t>. 20-22 </a:t>
            </a:r>
            <a:r>
              <a:rPr lang="el-GR" dirty="0"/>
              <a:t>εὐχόμεσθα δή σοι. πρῶτον μὲν εἰρήνην ποίησον, φίλτατε· κύριος γὰρ εἶ σύ. </a:t>
            </a:r>
            <a:endParaRPr lang="fr-BE" dirty="0"/>
          </a:p>
          <a:p>
            <a:pPr lvl="1"/>
            <a:r>
              <a:rPr lang="fr-BE" dirty="0"/>
              <a:t>Menace des Etoliens</a:t>
            </a:r>
          </a:p>
          <a:p>
            <a:pPr marL="457200" lvl="1" indent="0">
              <a:buNone/>
            </a:pPr>
            <a:r>
              <a:rPr lang="fr-BE" dirty="0"/>
              <a:t>v. 31 : </a:t>
            </a:r>
            <a:r>
              <a:rPr lang="el-GR" dirty="0"/>
              <a:t>μάλιστα μὲν δὴ σχόλασον αὐτός·</a:t>
            </a:r>
            <a:endParaRPr lang="fr-BE" dirty="0"/>
          </a:p>
          <a:p>
            <a:pPr marL="457200" lvl="1" indent="0">
              <a:buNone/>
            </a:pPr>
            <a:endParaRPr lang="fr-BE" dirty="0"/>
          </a:p>
          <a:p>
            <a:pPr marL="457200" lvl="1" indent="0">
              <a:buNone/>
            </a:pPr>
            <a:endParaRPr lang="fr-BE" dirty="0"/>
          </a:p>
        </p:txBody>
      </p:sp>
    </p:spTree>
    <p:extLst>
      <p:ext uri="{BB962C8B-B14F-4D97-AF65-F5344CB8AC3E}">
        <p14:creationId xmlns:p14="http://schemas.microsoft.com/office/powerpoint/2010/main" val="316259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a:t>Démétrios </a:t>
            </a:r>
            <a:r>
              <a:rPr lang="fr-BE" dirty="0" err="1"/>
              <a:t>Poliorcète</a:t>
            </a:r>
            <a:r>
              <a:rPr lang="fr-BE" dirty="0"/>
              <a:t> (</a:t>
            </a:r>
            <a:r>
              <a:rPr lang="fr-BE" sz="3600" dirty="0" err="1"/>
              <a:t>Chaniotis</a:t>
            </a:r>
            <a:r>
              <a:rPr lang="fr-BE" dirty="0"/>
              <a:t>) </a:t>
            </a:r>
          </a:p>
        </p:txBody>
      </p:sp>
      <p:sp>
        <p:nvSpPr>
          <p:cNvPr id="3" name="Espace réservé du contenu 2"/>
          <p:cNvSpPr>
            <a:spLocks noGrp="1"/>
          </p:cNvSpPr>
          <p:nvPr>
            <p:ph idx="1"/>
          </p:nvPr>
        </p:nvSpPr>
        <p:spPr/>
        <p:txBody>
          <a:bodyPr>
            <a:normAutofit/>
          </a:bodyPr>
          <a:lstStyle/>
          <a:p>
            <a:r>
              <a:rPr lang="fr-BE" dirty="0">
                <a:solidFill>
                  <a:srgbClr val="FF0000"/>
                </a:solidFill>
              </a:rPr>
              <a:t>Présence</a:t>
            </a:r>
          </a:p>
          <a:p>
            <a:pPr lvl="1"/>
            <a:r>
              <a:rPr lang="el-GR" dirty="0">
                <a:solidFill>
                  <a:srgbClr val="FF0000"/>
                </a:solidFill>
              </a:rPr>
              <a:t>παρουσία</a:t>
            </a:r>
          </a:p>
          <a:p>
            <a:pPr lvl="1"/>
            <a:r>
              <a:rPr lang="el-GR" dirty="0">
                <a:solidFill>
                  <a:srgbClr val="FF0000"/>
                </a:solidFill>
              </a:rPr>
              <a:t>ἐπιφάνεια</a:t>
            </a:r>
            <a:endParaRPr lang="fr-BE" dirty="0">
              <a:solidFill>
                <a:srgbClr val="FF0000"/>
              </a:solidFill>
            </a:endParaRPr>
          </a:p>
          <a:p>
            <a:r>
              <a:rPr lang="fr-BE" dirty="0">
                <a:solidFill>
                  <a:srgbClr val="00B050"/>
                </a:solidFill>
              </a:rPr>
              <a:t>Efficacité</a:t>
            </a:r>
          </a:p>
          <a:p>
            <a:pPr lvl="1"/>
            <a:r>
              <a:rPr lang="el-GR" dirty="0">
                <a:solidFill>
                  <a:srgbClr val="00B050"/>
                </a:solidFill>
              </a:rPr>
              <a:t>ἀρετή</a:t>
            </a:r>
          </a:p>
          <a:p>
            <a:pPr lvl="1"/>
            <a:r>
              <a:rPr lang="el-GR" dirty="0">
                <a:solidFill>
                  <a:srgbClr val="00B050"/>
                </a:solidFill>
              </a:rPr>
              <a:t>δύναμις </a:t>
            </a:r>
            <a:endParaRPr lang="fr-BE" dirty="0">
              <a:solidFill>
                <a:srgbClr val="00B050"/>
              </a:solidFill>
            </a:endParaRPr>
          </a:p>
          <a:p>
            <a:r>
              <a:rPr lang="fr-BE" dirty="0">
                <a:solidFill>
                  <a:srgbClr val="0070C0"/>
                </a:solidFill>
              </a:rPr>
              <a:t>Affabilité </a:t>
            </a:r>
            <a:endParaRPr lang="el-GR" dirty="0"/>
          </a:p>
          <a:p>
            <a:pPr lvl="1"/>
            <a:r>
              <a:rPr lang="el-GR">
                <a:solidFill>
                  <a:srgbClr val="0070C0"/>
                </a:solidFill>
              </a:rPr>
              <a:t>ἐπήκοος </a:t>
            </a:r>
            <a:endParaRPr lang="fr-BE" dirty="0">
              <a:solidFill>
                <a:srgbClr val="0070C0"/>
              </a:solidFill>
            </a:endParaRPr>
          </a:p>
        </p:txBody>
      </p:sp>
    </p:spTree>
    <p:extLst>
      <p:ext uri="{BB962C8B-B14F-4D97-AF65-F5344CB8AC3E}">
        <p14:creationId xmlns:p14="http://schemas.microsoft.com/office/powerpoint/2010/main" val="3968212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07096" y="274638"/>
            <a:ext cx="8229600" cy="706090"/>
          </a:xfrm>
        </p:spPr>
        <p:txBody>
          <a:bodyPr>
            <a:normAutofit fontScale="90000"/>
          </a:bodyPr>
          <a:lstStyle/>
          <a:p>
            <a:r>
              <a:rPr lang="fr-BE" dirty="0"/>
              <a:t>Hymne ithyphallique</a:t>
            </a:r>
          </a:p>
        </p:txBody>
      </p:sp>
      <p:sp>
        <p:nvSpPr>
          <p:cNvPr id="3" name="Espace réservé du contenu 2"/>
          <p:cNvSpPr>
            <a:spLocks noGrp="1"/>
          </p:cNvSpPr>
          <p:nvPr>
            <p:ph idx="1"/>
          </p:nvPr>
        </p:nvSpPr>
        <p:spPr>
          <a:xfrm>
            <a:off x="971600" y="980728"/>
            <a:ext cx="8291264" cy="5904656"/>
          </a:xfrm>
        </p:spPr>
        <p:txBody>
          <a:bodyPr numCol="2" spcCol="180000">
            <a:noAutofit/>
          </a:bodyPr>
          <a:lstStyle/>
          <a:p>
            <a:pPr marL="0" indent="0">
              <a:buNone/>
            </a:pPr>
            <a:r>
              <a:rPr lang="fr-BE" sz="1850" dirty="0"/>
              <a:t>Comme les dieux </a:t>
            </a:r>
            <a:r>
              <a:rPr lang="fr-BE" sz="1850" dirty="0">
                <a:solidFill>
                  <a:srgbClr val="00B050"/>
                </a:solidFill>
              </a:rPr>
              <a:t>les plus grands et les mieux aimés</a:t>
            </a:r>
            <a:r>
              <a:rPr lang="fr-BE" sz="1850" dirty="0"/>
              <a:t>, ils se </a:t>
            </a:r>
            <a:r>
              <a:rPr lang="fr-BE" sz="1850" dirty="0">
                <a:solidFill>
                  <a:srgbClr val="FF0000"/>
                </a:solidFill>
              </a:rPr>
              <a:t>présentent</a:t>
            </a:r>
            <a:r>
              <a:rPr lang="fr-BE" sz="1850" dirty="0"/>
              <a:t> maintenant à notre Cité ! </a:t>
            </a:r>
          </a:p>
          <a:p>
            <a:pPr marL="0" indent="0">
              <a:buNone/>
            </a:pPr>
            <a:r>
              <a:rPr lang="fr-BE" sz="1850" dirty="0"/>
              <a:t>Car voici que l’occasion propice nous a </a:t>
            </a:r>
            <a:r>
              <a:rPr lang="fr-BE" sz="1850" dirty="0">
                <a:solidFill>
                  <a:srgbClr val="FF0000"/>
                </a:solidFill>
              </a:rPr>
              <a:t>amenés</a:t>
            </a:r>
            <a:r>
              <a:rPr lang="fr-BE" sz="1850" dirty="0"/>
              <a:t> ensemble Déméter et Démétrios</a:t>
            </a:r>
            <a:r>
              <a:rPr lang="el-GR" sz="1850" dirty="0"/>
              <a:t>.  </a:t>
            </a:r>
            <a:endParaRPr lang="fr-BE" sz="1850" dirty="0"/>
          </a:p>
          <a:p>
            <a:pPr marL="0" indent="0">
              <a:buNone/>
            </a:pPr>
            <a:r>
              <a:rPr lang="fr-BE" sz="1850" dirty="0"/>
              <a:t>Elle vient pour accomplir les mystères vénérables de Korè. </a:t>
            </a:r>
            <a:r>
              <a:rPr lang="fr-BE" sz="1850" dirty="0" smtClean="0"/>
              <a:t>Lui</a:t>
            </a:r>
            <a:r>
              <a:rPr lang="fr-BE" sz="1850" dirty="0"/>
              <a:t>, </a:t>
            </a:r>
            <a:r>
              <a:rPr lang="fr-BE" sz="1850" dirty="0">
                <a:solidFill>
                  <a:srgbClr val="0070C0"/>
                </a:solidFill>
              </a:rPr>
              <a:t>joyeux</a:t>
            </a:r>
            <a:r>
              <a:rPr lang="fr-BE" sz="1850" dirty="0"/>
              <a:t> comme il convient au dieu, </a:t>
            </a:r>
            <a:r>
              <a:rPr lang="fr-BE" sz="1850" dirty="0">
                <a:solidFill>
                  <a:srgbClr val="FF0000"/>
                </a:solidFill>
              </a:rPr>
              <a:t>se manifeste </a:t>
            </a:r>
            <a:r>
              <a:rPr lang="fr-BE" sz="1850" dirty="0"/>
              <a:t>et </a:t>
            </a:r>
            <a:r>
              <a:rPr lang="fr-BE" sz="1850" dirty="0">
                <a:solidFill>
                  <a:srgbClr val="0070C0"/>
                </a:solidFill>
              </a:rPr>
              <a:t>beau et souriant. </a:t>
            </a:r>
          </a:p>
          <a:p>
            <a:pPr marL="0" indent="0">
              <a:buNone/>
            </a:pPr>
            <a:r>
              <a:rPr lang="fr-BE" sz="1850" dirty="0"/>
              <a:t>Spectacle vénérable ! tous ses amis sont en cercle et lui est au milieu ; ses amis sont comme des astres, et lui est semblable au soleil. </a:t>
            </a:r>
          </a:p>
          <a:p>
            <a:pPr marL="0" indent="0">
              <a:buNone/>
            </a:pPr>
            <a:r>
              <a:rPr lang="fr-BE" sz="1850" dirty="0"/>
              <a:t>O fils du tout puissant dieu </a:t>
            </a:r>
            <a:r>
              <a:rPr lang="fr-BE" sz="1850" dirty="0" err="1"/>
              <a:t>Poseidôn</a:t>
            </a:r>
            <a:endParaRPr lang="fr-BE" sz="1850" dirty="0"/>
          </a:p>
          <a:p>
            <a:pPr marL="0" indent="0">
              <a:buNone/>
            </a:pPr>
            <a:r>
              <a:rPr lang="fr-BE" sz="1850" dirty="0"/>
              <a:t>et d’Aphrodite, salut ! car les autres dieux ou sont très éloignés</a:t>
            </a:r>
            <a:r>
              <a:rPr lang="fr-BE" sz="1850" dirty="0" smtClean="0"/>
              <a:t>, </a:t>
            </a:r>
            <a:r>
              <a:rPr lang="fr-BE" sz="1850" dirty="0"/>
              <a:t>ou n’ont pas d’oreilles</a:t>
            </a:r>
            <a:r>
              <a:rPr lang="fr-BE" sz="1850" dirty="0" smtClean="0"/>
              <a:t>, </a:t>
            </a:r>
            <a:r>
              <a:rPr lang="fr-BE" sz="1850" dirty="0"/>
              <a:t>ou n’existent pas ou ne font nullement attention à nous. </a:t>
            </a:r>
          </a:p>
          <a:p>
            <a:pPr marL="0" indent="0">
              <a:buNone/>
            </a:pPr>
            <a:r>
              <a:rPr lang="el-GR" sz="1850" dirty="0"/>
              <a:t>Μ</a:t>
            </a:r>
            <a:r>
              <a:rPr lang="fr-BE" sz="1850" dirty="0"/>
              <a:t>ais toi, </a:t>
            </a:r>
            <a:r>
              <a:rPr lang="fr-BE" sz="1850" dirty="0">
                <a:solidFill>
                  <a:srgbClr val="FF0000"/>
                </a:solidFill>
              </a:rPr>
              <a:t>nous te voyons présent</a:t>
            </a:r>
            <a:r>
              <a:rPr lang="fr-BE" sz="1850" dirty="0"/>
              <a:t>, </a:t>
            </a:r>
          </a:p>
          <a:p>
            <a:pPr marL="0" indent="0">
              <a:buNone/>
            </a:pPr>
            <a:r>
              <a:rPr lang="fr-BE" sz="1850" dirty="0"/>
              <a:t>tu n’es ni en bois ni en pierre, mais </a:t>
            </a:r>
            <a:r>
              <a:rPr lang="fr-BE" sz="1850" dirty="0">
                <a:solidFill>
                  <a:srgbClr val="FF0000"/>
                </a:solidFill>
              </a:rPr>
              <a:t>réel</a:t>
            </a:r>
            <a:r>
              <a:rPr lang="fr-BE" sz="1850" dirty="0"/>
              <a:t>. </a:t>
            </a:r>
            <a:r>
              <a:rPr lang="el-GR" sz="1850" dirty="0"/>
              <a:t> </a:t>
            </a:r>
            <a:endParaRPr lang="fr-BE" sz="1850" dirty="0"/>
          </a:p>
          <a:p>
            <a:pPr marL="0" indent="0">
              <a:buNone/>
            </a:pPr>
            <a:r>
              <a:rPr lang="fr-BE" sz="1850" dirty="0"/>
              <a:t>Nous te prions donc. </a:t>
            </a:r>
          </a:p>
          <a:p>
            <a:pPr marL="0" indent="0">
              <a:buNone/>
            </a:pPr>
            <a:r>
              <a:rPr lang="fr-BE" sz="1850" dirty="0"/>
              <a:t>Tout d’abord, </a:t>
            </a:r>
            <a:r>
              <a:rPr lang="fr-BE" sz="1850" dirty="0">
                <a:solidFill>
                  <a:srgbClr val="00B050"/>
                </a:solidFill>
              </a:rPr>
              <a:t>accorde-nous la paix</a:t>
            </a:r>
            <a:r>
              <a:rPr lang="fr-BE" sz="1850" dirty="0"/>
              <a:t>, ô très cher, car </a:t>
            </a:r>
            <a:r>
              <a:rPr lang="fr-BE" sz="1850" dirty="0">
                <a:solidFill>
                  <a:srgbClr val="00B050"/>
                </a:solidFill>
              </a:rPr>
              <a:t>tu es le Seigneur</a:t>
            </a:r>
            <a:r>
              <a:rPr lang="fr-BE" sz="1850" dirty="0"/>
              <a:t>. </a:t>
            </a:r>
            <a:r>
              <a:rPr lang="el-GR" sz="1850" dirty="0"/>
              <a:t> </a:t>
            </a:r>
            <a:endParaRPr lang="fr-BE" sz="1850" dirty="0"/>
          </a:p>
          <a:p>
            <a:pPr marL="0" indent="0">
              <a:buNone/>
            </a:pPr>
            <a:r>
              <a:rPr lang="fr-BE" sz="1850" dirty="0"/>
              <a:t>Quant à cette Sphynge qui opprime non </a:t>
            </a:r>
            <a:r>
              <a:rPr lang="fr-BE" sz="1850" dirty="0" smtClean="0"/>
              <a:t>seulement  </a:t>
            </a:r>
            <a:r>
              <a:rPr lang="fr-BE" sz="1850" dirty="0"/>
              <a:t>Thèbes mais toute la Grèce !...</a:t>
            </a:r>
          </a:p>
          <a:p>
            <a:pPr marL="0" indent="0">
              <a:buNone/>
            </a:pPr>
            <a:r>
              <a:rPr lang="fr-BE" sz="1850" dirty="0"/>
              <a:t>Cet Étolien, qui trône sur son rocher, </a:t>
            </a:r>
          </a:p>
          <a:p>
            <a:pPr marL="0" indent="0">
              <a:buNone/>
            </a:pPr>
            <a:r>
              <a:rPr lang="fr-BE" sz="1850" dirty="0"/>
              <a:t>ainsi que la </a:t>
            </a:r>
            <a:r>
              <a:rPr lang="fr-BE" sz="1850" dirty="0" err="1"/>
              <a:t>Sphynge</a:t>
            </a:r>
            <a:r>
              <a:rPr lang="fr-BE" sz="1850" dirty="0"/>
              <a:t> antique, il nous emporte comme une proie et je n’ai plus la force de me défendre ! </a:t>
            </a:r>
          </a:p>
          <a:p>
            <a:pPr marL="0" indent="0">
              <a:buNone/>
            </a:pPr>
            <a:r>
              <a:rPr lang="fr-BE" sz="1850" dirty="0"/>
              <a:t>Car c’est bien étolien de rapiner chez les voisins, et puis bientôt au loin. </a:t>
            </a:r>
          </a:p>
          <a:p>
            <a:pPr marL="0" indent="0">
              <a:buNone/>
            </a:pPr>
            <a:r>
              <a:rPr lang="fr-BE" sz="1850" dirty="0"/>
              <a:t> Avant tout donc, </a:t>
            </a:r>
            <a:r>
              <a:rPr lang="fr-BE" sz="1850" dirty="0">
                <a:solidFill>
                  <a:srgbClr val="00B050"/>
                </a:solidFill>
              </a:rPr>
              <a:t>punis-le toi-même</a:t>
            </a:r>
            <a:r>
              <a:rPr lang="fr-BE" sz="1850" dirty="0"/>
              <a:t> !</a:t>
            </a:r>
          </a:p>
          <a:p>
            <a:pPr marL="0" indent="0">
              <a:buNone/>
            </a:pPr>
            <a:r>
              <a:rPr lang="fr-BE" sz="1850" dirty="0"/>
              <a:t>Sinon trouve un Œdipe pour abattre ce monstre, ou le pulvériser. </a:t>
            </a:r>
          </a:p>
        </p:txBody>
      </p:sp>
    </p:spTree>
    <p:extLst>
      <p:ext uri="{BB962C8B-B14F-4D97-AF65-F5344CB8AC3E}">
        <p14:creationId xmlns:p14="http://schemas.microsoft.com/office/powerpoint/2010/main" val="2625356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77463" y="404664"/>
            <a:ext cx="7848600" cy="2486796"/>
          </a:xfrm>
        </p:spPr>
        <p:txBody>
          <a:bodyPr/>
          <a:lstStyle/>
          <a:p>
            <a:r>
              <a:rPr lang="fr-FR" sz="4000" dirty="0"/>
              <a:t>Le culte des souverains en Grèce antique, introduction au cas séleucide</a:t>
            </a:r>
          </a:p>
        </p:txBody>
      </p:sp>
      <p:sp>
        <p:nvSpPr>
          <p:cNvPr id="3" name="Sous-titre 2"/>
          <p:cNvSpPr>
            <a:spLocks noGrp="1"/>
          </p:cNvSpPr>
          <p:nvPr>
            <p:ph type="subTitle" idx="1"/>
          </p:nvPr>
        </p:nvSpPr>
        <p:spPr>
          <a:xfrm>
            <a:off x="2195736" y="3284984"/>
            <a:ext cx="6400800" cy="1752600"/>
          </a:xfrm>
        </p:spPr>
        <p:txBody>
          <a:bodyPr/>
          <a:lstStyle/>
          <a:p>
            <a:r>
              <a:rPr lang="fr-FR" dirty="0"/>
              <a:t>Partie I : Sources grecques</a:t>
            </a:r>
          </a:p>
        </p:txBody>
      </p:sp>
    </p:spTree>
    <p:extLst>
      <p:ext uri="{BB962C8B-B14F-4D97-AF65-F5344CB8AC3E}">
        <p14:creationId xmlns:p14="http://schemas.microsoft.com/office/powerpoint/2010/main" val="885165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Introduction</a:t>
            </a:r>
          </a:p>
        </p:txBody>
      </p:sp>
      <p:sp>
        <p:nvSpPr>
          <p:cNvPr id="3" name="Espace réservé du contenu 2"/>
          <p:cNvSpPr>
            <a:spLocks noGrp="1"/>
          </p:cNvSpPr>
          <p:nvPr>
            <p:ph idx="1"/>
          </p:nvPr>
        </p:nvSpPr>
        <p:spPr/>
        <p:txBody>
          <a:bodyPr>
            <a:normAutofit fontScale="92500" lnSpcReduction="10000"/>
          </a:bodyPr>
          <a:lstStyle/>
          <a:p>
            <a:pPr marL="457200" indent="-457200">
              <a:lnSpc>
                <a:spcPct val="200000"/>
              </a:lnSpc>
              <a:buFont typeface="+mj-lt"/>
              <a:buAutoNum type="arabicParenR"/>
            </a:pPr>
            <a:r>
              <a:rPr lang="fr-FR" dirty="0"/>
              <a:t>Y a-t-il un culte rendu au souverain séleucide en Grèce ?</a:t>
            </a:r>
          </a:p>
          <a:p>
            <a:pPr marL="457200" indent="-457200">
              <a:lnSpc>
                <a:spcPct val="200000"/>
              </a:lnSpc>
              <a:buFont typeface="+mj-lt"/>
              <a:buAutoNum type="arabicParenR"/>
            </a:pPr>
            <a:r>
              <a:rPr lang="fr-FR" dirty="0"/>
              <a:t>Si oui, quelles en sont les modalités ?</a:t>
            </a:r>
          </a:p>
          <a:p>
            <a:pPr marL="457200" indent="-457200">
              <a:lnSpc>
                <a:spcPct val="200000"/>
              </a:lnSpc>
              <a:buFont typeface="+mj-lt"/>
              <a:buAutoNum type="arabicParenR"/>
            </a:pPr>
            <a:r>
              <a:rPr lang="fr-FR" dirty="0"/>
              <a:t>Quelle en est la cause ?</a:t>
            </a:r>
          </a:p>
          <a:p>
            <a:pPr marL="457200" indent="-457200">
              <a:lnSpc>
                <a:spcPct val="200000"/>
              </a:lnSpc>
              <a:buFont typeface="+mj-lt"/>
              <a:buAutoNum type="arabicParenR"/>
            </a:pPr>
            <a:r>
              <a:rPr lang="fr-FR" dirty="0"/>
              <a:t>D’où viendrait ce culte ?</a:t>
            </a:r>
          </a:p>
        </p:txBody>
      </p:sp>
    </p:spTree>
    <p:extLst>
      <p:ext uri="{BB962C8B-B14F-4D97-AF65-F5344CB8AC3E}">
        <p14:creationId xmlns:p14="http://schemas.microsoft.com/office/powerpoint/2010/main" val="1482931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Introduction : sources</a:t>
            </a:r>
          </a:p>
        </p:txBody>
      </p:sp>
      <p:sp>
        <p:nvSpPr>
          <p:cNvPr id="3" name="Espace réservé du contenu 2"/>
          <p:cNvSpPr>
            <a:spLocks noGrp="1"/>
          </p:cNvSpPr>
          <p:nvPr>
            <p:ph idx="1"/>
          </p:nvPr>
        </p:nvSpPr>
        <p:spPr>
          <a:xfrm>
            <a:off x="899592" y="1442608"/>
            <a:ext cx="7852229" cy="5257800"/>
          </a:xfrm>
        </p:spPr>
        <p:txBody>
          <a:bodyPr>
            <a:normAutofit fontScale="70000" lnSpcReduction="20000"/>
          </a:bodyPr>
          <a:lstStyle/>
          <a:p>
            <a:r>
              <a:rPr lang="fr-FR" dirty="0"/>
              <a:t>Le décret de Téos (203 </a:t>
            </a:r>
            <a:r>
              <a:rPr lang="fr-FR" dirty="0" err="1"/>
              <a:t>a.C.n</a:t>
            </a:r>
            <a:r>
              <a:rPr lang="fr-FR" dirty="0"/>
              <a:t>.) sur les honneurs à rendre à Antiochos III et </a:t>
            </a:r>
            <a:r>
              <a:rPr lang="fr-FR" dirty="0" err="1"/>
              <a:t>Laodikè</a:t>
            </a:r>
            <a:endParaRPr lang="fr-FR" dirty="0"/>
          </a:p>
          <a:p>
            <a:endParaRPr lang="fr-FR" dirty="0"/>
          </a:p>
          <a:p>
            <a:r>
              <a:rPr lang="fr-FR" dirty="0"/>
              <a:t>A. </a:t>
            </a:r>
            <a:r>
              <a:rPr lang="fr-FR" dirty="0" err="1"/>
              <a:t>C</a:t>
            </a:r>
            <a:r>
              <a:rPr lang="fr-FR" cap="small" dirty="0" err="1"/>
              <a:t>haniotis</a:t>
            </a:r>
            <a:r>
              <a:rPr lang="fr-FR" i="1" cap="small" dirty="0"/>
              <a:t>,</a:t>
            </a:r>
            <a:r>
              <a:rPr lang="fr-FR" i="1" dirty="0"/>
              <a:t> « </a:t>
            </a:r>
            <a:r>
              <a:rPr lang="fr-FR" dirty="0"/>
              <a:t>La divinité mortelle d’Antiochos III à Téos », in </a:t>
            </a:r>
            <a:r>
              <a:rPr lang="fr-FR" i="1" dirty="0" err="1"/>
              <a:t>Kernos</a:t>
            </a:r>
            <a:r>
              <a:rPr lang="fr-FR" dirty="0"/>
              <a:t>, 2007, pp. 153-171.</a:t>
            </a:r>
          </a:p>
          <a:p>
            <a:endParaRPr lang="fr-FR" u="sng" dirty="0"/>
          </a:p>
          <a:p>
            <a:r>
              <a:rPr lang="fr-FR" dirty="0"/>
              <a:t>P. </a:t>
            </a:r>
            <a:r>
              <a:rPr lang="fr-FR" cap="small" dirty="0"/>
              <a:t>Van </a:t>
            </a:r>
            <a:r>
              <a:rPr lang="fr-FR" cap="small" dirty="0" err="1"/>
              <a:t>Nuffelen</a:t>
            </a:r>
            <a:r>
              <a:rPr lang="fr-FR" dirty="0"/>
              <a:t>, « Le culte des souverains hellénistiques », in </a:t>
            </a:r>
            <a:r>
              <a:rPr lang="fr-FR" i="1" dirty="0" err="1"/>
              <a:t>Ancient</a:t>
            </a:r>
            <a:r>
              <a:rPr lang="fr-FR" i="1" dirty="0"/>
              <a:t> Society </a:t>
            </a:r>
            <a:r>
              <a:rPr lang="fr-FR" dirty="0"/>
              <a:t>1998-1999, pp. 175-189.</a:t>
            </a:r>
          </a:p>
          <a:p>
            <a:endParaRPr lang="fr-FR" u="sng" dirty="0"/>
          </a:p>
          <a:p>
            <a:r>
              <a:rPr lang="fr-FR" dirty="0"/>
              <a:t>B. </a:t>
            </a:r>
            <a:r>
              <a:rPr lang="fr-FR" cap="small" dirty="0" err="1"/>
              <a:t>Virgilio</a:t>
            </a:r>
            <a:r>
              <a:rPr lang="fr-FR" dirty="0"/>
              <a:t>, « </a:t>
            </a:r>
            <a:r>
              <a:rPr lang="fr-FR" dirty="0" err="1"/>
              <a:t>Epigrafia</a:t>
            </a:r>
            <a:r>
              <a:rPr lang="fr-FR" dirty="0"/>
              <a:t> e </a:t>
            </a:r>
            <a:r>
              <a:rPr lang="fr-FR" dirty="0" err="1"/>
              <a:t>culti</a:t>
            </a:r>
            <a:r>
              <a:rPr lang="fr-FR" dirty="0"/>
              <a:t> dei </a:t>
            </a:r>
            <a:r>
              <a:rPr lang="fr-FR" dirty="0" err="1"/>
              <a:t>re</a:t>
            </a:r>
            <a:r>
              <a:rPr lang="fr-FR" dirty="0"/>
              <a:t> </a:t>
            </a:r>
            <a:r>
              <a:rPr lang="fr-FR" dirty="0" err="1"/>
              <a:t>seleucidi</a:t>
            </a:r>
            <a:r>
              <a:rPr lang="fr-FR" dirty="0"/>
              <a:t> », in </a:t>
            </a:r>
            <a:r>
              <a:rPr lang="fr-FR" i="1" dirty="0" err="1"/>
              <a:t>Epigrafia</a:t>
            </a:r>
            <a:r>
              <a:rPr lang="fr-FR" i="1" dirty="0"/>
              <a:t> e </a:t>
            </a:r>
            <a:r>
              <a:rPr lang="fr-FR" i="1" dirty="0" err="1"/>
              <a:t>storia</a:t>
            </a:r>
            <a:r>
              <a:rPr lang="fr-FR" i="1" dirty="0"/>
              <a:t> delle </a:t>
            </a:r>
            <a:r>
              <a:rPr lang="fr-FR" i="1" dirty="0" err="1"/>
              <a:t>religioni</a:t>
            </a:r>
            <a:r>
              <a:rPr lang="fr-FR" dirty="0"/>
              <a:t>, 2003, pp.39-50.</a:t>
            </a:r>
          </a:p>
          <a:p>
            <a:endParaRPr lang="fr-FR" dirty="0"/>
          </a:p>
          <a:p>
            <a:r>
              <a:rPr lang="fr-FR" dirty="0"/>
              <a:t>E.R. </a:t>
            </a:r>
            <a:r>
              <a:rPr lang="fr-FR" cap="small" dirty="0"/>
              <a:t>Bevan</a:t>
            </a:r>
            <a:r>
              <a:rPr lang="fr-FR" dirty="0"/>
              <a:t> “The </a:t>
            </a:r>
            <a:r>
              <a:rPr lang="fr-FR" dirty="0" err="1"/>
              <a:t>Deification</a:t>
            </a:r>
            <a:r>
              <a:rPr lang="fr-FR" dirty="0"/>
              <a:t> of </a:t>
            </a:r>
            <a:r>
              <a:rPr lang="fr-FR" dirty="0" err="1"/>
              <a:t>Hellenistic</a:t>
            </a:r>
            <a:r>
              <a:rPr lang="fr-FR" dirty="0"/>
              <a:t> Kings.” in </a:t>
            </a:r>
            <a:r>
              <a:rPr lang="fr-FR" i="1" dirty="0"/>
              <a:t>English </a:t>
            </a:r>
            <a:r>
              <a:rPr lang="fr-FR" i="1" dirty="0" err="1"/>
              <a:t>Historical</a:t>
            </a:r>
            <a:r>
              <a:rPr lang="fr-FR" i="1" dirty="0"/>
              <a:t> </a:t>
            </a:r>
            <a:r>
              <a:rPr lang="fr-FR" i="1" dirty="0" err="1"/>
              <a:t>Review</a:t>
            </a:r>
            <a:r>
              <a:rPr lang="fr-FR" i="1" dirty="0"/>
              <a:t>, </a:t>
            </a:r>
            <a:r>
              <a:rPr lang="fr-FR" dirty="0"/>
              <a:t>1901, 16:625-39.</a:t>
            </a:r>
            <a:br>
              <a:rPr lang="fr-FR" dirty="0"/>
            </a:br>
            <a:endParaRPr lang="fr-FR" dirty="0"/>
          </a:p>
          <a:p>
            <a:endParaRPr lang="fr-FR" dirty="0"/>
          </a:p>
        </p:txBody>
      </p:sp>
    </p:spTree>
    <p:extLst>
      <p:ext uri="{BB962C8B-B14F-4D97-AF65-F5344CB8AC3E}">
        <p14:creationId xmlns:p14="http://schemas.microsoft.com/office/powerpoint/2010/main" val="2343054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Scan-25-04-18__15-02-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077"/>
            <a:ext cx="9144000" cy="6300290"/>
          </a:xfrm>
          <a:prstGeom prst="rect">
            <a:avLst/>
          </a:prstGeom>
        </p:spPr>
      </p:pic>
      <p:sp>
        <p:nvSpPr>
          <p:cNvPr id="5" name="ZoneTexte 4"/>
          <p:cNvSpPr txBox="1"/>
          <p:nvPr/>
        </p:nvSpPr>
        <p:spPr>
          <a:xfrm>
            <a:off x="0" y="6480367"/>
            <a:ext cx="9144000" cy="307777"/>
          </a:xfrm>
          <a:prstGeom prst="rect">
            <a:avLst/>
          </a:prstGeom>
          <a:noFill/>
        </p:spPr>
        <p:txBody>
          <a:bodyPr wrap="square" rtlCol="0">
            <a:spAutoFit/>
          </a:bodyPr>
          <a:lstStyle/>
          <a:p>
            <a:r>
              <a:rPr lang="fr-FR" sz="1400" dirty="0"/>
              <a:t>© P.</a:t>
            </a:r>
            <a:r>
              <a:rPr lang="fr-FR" sz="1400" cap="small" dirty="0"/>
              <a:t> </a:t>
            </a:r>
            <a:r>
              <a:rPr lang="fr-FR" sz="1400" cap="small" dirty="0" err="1"/>
              <a:t>Herrmann</a:t>
            </a:r>
            <a:r>
              <a:rPr lang="fr-FR" sz="1400" dirty="0"/>
              <a:t>,  « Antiochos der Grosse </a:t>
            </a:r>
            <a:r>
              <a:rPr lang="fr-FR" sz="1400" dirty="0" err="1"/>
              <a:t>und</a:t>
            </a:r>
            <a:r>
              <a:rPr lang="fr-FR" sz="1400" dirty="0"/>
              <a:t> </a:t>
            </a:r>
            <a:r>
              <a:rPr lang="fr-FR" sz="1400" dirty="0" err="1"/>
              <a:t>Teos</a:t>
            </a:r>
            <a:r>
              <a:rPr lang="fr-FR" sz="1400" dirty="0"/>
              <a:t> » in</a:t>
            </a:r>
            <a:r>
              <a:rPr lang="fr-FR" sz="1400" i="1" dirty="0"/>
              <a:t> </a:t>
            </a:r>
            <a:r>
              <a:rPr lang="fr-FR" sz="1400" i="1" dirty="0" err="1"/>
              <a:t>Anadolu</a:t>
            </a:r>
            <a:r>
              <a:rPr lang="fr-FR" sz="1400" dirty="0"/>
              <a:t>, IX, Ankara, Türk </a:t>
            </a:r>
            <a:r>
              <a:rPr lang="fr-FR" sz="1400" dirty="0" err="1"/>
              <a:t>Tarih</a:t>
            </a:r>
            <a:r>
              <a:rPr lang="fr-FR" sz="1400" dirty="0"/>
              <a:t> </a:t>
            </a:r>
            <a:r>
              <a:rPr lang="fr-FR" sz="1400" dirty="0" err="1"/>
              <a:t>Kurumu</a:t>
            </a:r>
            <a:r>
              <a:rPr lang="fr-FR" sz="1400" dirty="0"/>
              <a:t> </a:t>
            </a:r>
            <a:r>
              <a:rPr lang="fr-FR" sz="1400" dirty="0" err="1"/>
              <a:t>Basimevi</a:t>
            </a:r>
            <a:r>
              <a:rPr lang="fr-FR" sz="1400" dirty="0"/>
              <a:t>, 1967.</a:t>
            </a:r>
          </a:p>
        </p:txBody>
      </p:sp>
    </p:spTree>
    <p:extLst>
      <p:ext uri="{BB962C8B-B14F-4D97-AF65-F5344CB8AC3E}">
        <p14:creationId xmlns:p14="http://schemas.microsoft.com/office/powerpoint/2010/main" val="720371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Introduction </a:t>
            </a:r>
            <a:r>
              <a:rPr lang="mr-IN" dirty="0"/>
              <a:t>–</a:t>
            </a:r>
            <a:r>
              <a:rPr lang="fr-FR" dirty="0"/>
              <a:t> Les Séleucides</a:t>
            </a:r>
          </a:p>
        </p:txBody>
      </p:sp>
      <p:sp>
        <p:nvSpPr>
          <p:cNvPr id="3" name="Espace réservé du contenu 2"/>
          <p:cNvSpPr>
            <a:spLocks noGrp="1"/>
          </p:cNvSpPr>
          <p:nvPr>
            <p:ph idx="1"/>
          </p:nvPr>
        </p:nvSpPr>
        <p:spPr>
          <a:xfrm>
            <a:off x="900033" y="1310061"/>
            <a:ext cx="8229600" cy="576623"/>
          </a:xfrm>
        </p:spPr>
        <p:txBody>
          <a:bodyPr>
            <a:normAutofit fontScale="85000" lnSpcReduction="10000"/>
          </a:bodyPr>
          <a:lstStyle/>
          <a:p>
            <a:r>
              <a:rPr lang="fr-FR" dirty="0"/>
              <a:t>Séleucos Ier, 305 </a:t>
            </a:r>
            <a:r>
              <a:rPr lang="fr-FR" dirty="0" err="1"/>
              <a:t>a.C.n</a:t>
            </a:r>
            <a:r>
              <a:rPr lang="fr-FR" dirty="0"/>
              <a:t>. =&gt; Antiochos XIII 64 </a:t>
            </a:r>
            <a:r>
              <a:rPr lang="fr-FR" dirty="0" err="1"/>
              <a:t>a.C.n</a:t>
            </a:r>
            <a:r>
              <a:rPr lang="fr-FR" dirty="0"/>
              <a:t>.</a:t>
            </a:r>
          </a:p>
        </p:txBody>
      </p:sp>
      <p:pic>
        <p:nvPicPr>
          <p:cNvPr id="6" name="Image 5"/>
          <p:cNvPicPr>
            <a:picLocks noChangeAspect="1"/>
          </p:cNvPicPr>
          <p:nvPr/>
        </p:nvPicPr>
        <p:blipFill>
          <a:blip r:embed="rId2"/>
          <a:stretch>
            <a:fillRect/>
          </a:stretch>
        </p:blipFill>
        <p:spPr>
          <a:xfrm>
            <a:off x="1218884" y="1865894"/>
            <a:ext cx="7714804" cy="4792530"/>
          </a:xfrm>
          <a:prstGeom prst="rect">
            <a:avLst/>
          </a:prstGeom>
        </p:spPr>
      </p:pic>
      <p:sp>
        <p:nvSpPr>
          <p:cNvPr id="7" name="Rectangle 6"/>
          <p:cNvSpPr/>
          <p:nvPr/>
        </p:nvSpPr>
        <p:spPr>
          <a:xfrm>
            <a:off x="719249" y="3697377"/>
            <a:ext cx="1928624" cy="461665"/>
          </a:xfrm>
          <a:prstGeom prst="rect">
            <a:avLst/>
          </a:prstGeom>
          <a:noFill/>
        </p:spPr>
        <p:txBody>
          <a:bodyPr wrap="square" lIns="91440" tIns="45720" rIns="91440" bIns="45720">
            <a:spAutoFit/>
          </a:bodyPr>
          <a:lstStyle/>
          <a:p>
            <a:pPr algn="ctr"/>
            <a:r>
              <a:rPr lang="nl-BE" sz="24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Téos </a:t>
            </a:r>
            <a:r>
              <a:rPr lang="nl-BE" sz="12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X</a:t>
            </a:r>
            <a:endParaRPr lang="nl-BE" sz="2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8" name="Cadre 7"/>
          <p:cNvSpPr/>
          <p:nvPr/>
        </p:nvSpPr>
        <p:spPr>
          <a:xfrm>
            <a:off x="3789633" y="4696294"/>
            <a:ext cx="613056" cy="351013"/>
          </a:xfrm>
          <a:prstGeom prst="frame">
            <a:avLst>
              <a:gd name="adj1" fmla="val 244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fr-FR" sz="1200" dirty="0">
              <a:ln>
                <a:solidFill>
                  <a:srgbClr val="FF0000"/>
                </a:solidFill>
              </a:ln>
              <a:solidFill>
                <a:srgbClr val="FF0000"/>
              </a:solidFill>
            </a:endParaRPr>
          </a:p>
        </p:txBody>
      </p:sp>
    </p:spTree>
    <p:extLst>
      <p:ext uri="{BB962C8B-B14F-4D97-AF65-F5344CB8AC3E}">
        <p14:creationId xmlns:p14="http://schemas.microsoft.com/office/powerpoint/2010/main" val="3470340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a:t>
            </a:r>
          </a:p>
        </p:txBody>
      </p:sp>
      <p:sp>
        <p:nvSpPr>
          <p:cNvPr id="3" name="Espace réservé du contenu 2"/>
          <p:cNvSpPr>
            <a:spLocks noGrp="1"/>
          </p:cNvSpPr>
          <p:nvPr>
            <p:ph idx="1"/>
          </p:nvPr>
        </p:nvSpPr>
        <p:spPr/>
        <p:txBody>
          <a:bodyPr>
            <a:normAutofit fontScale="92500" lnSpcReduction="10000"/>
          </a:bodyPr>
          <a:lstStyle/>
          <a:p>
            <a:pPr>
              <a:lnSpc>
                <a:spcPct val="200000"/>
              </a:lnSpc>
            </a:pPr>
            <a:r>
              <a:rPr lang="fr-FR" b="1" dirty="0"/>
              <a:t>1) Y a-t-il un culte rendu au souverain séleucide en Grèce ?</a:t>
            </a:r>
          </a:p>
          <a:p>
            <a:pPr>
              <a:lnSpc>
                <a:spcPct val="200000"/>
              </a:lnSpc>
            </a:pPr>
            <a:r>
              <a:rPr lang="fr-FR" b="1" dirty="0"/>
              <a:t>2) Si oui, quelles en sont les modalités ?</a:t>
            </a:r>
          </a:p>
          <a:p>
            <a:pPr>
              <a:lnSpc>
                <a:spcPct val="200000"/>
              </a:lnSpc>
            </a:pPr>
            <a:r>
              <a:rPr lang="fr-FR" dirty="0"/>
              <a:t>3) Quelle en est la cause ?</a:t>
            </a:r>
          </a:p>
          <a:p>
            <a:pPr>
              <a:lnSpc>
                <a:spcPct val="200000"/>
              </a:lnSpc>
            </a:pPr>
            <a:r>
              <a:rPr lang="fr-FR" dirty="0"/>
              <a:t>4) D’où viendrait ce culte ?</a:t>
            </a:r>
          </a:p>
        </p:txBody>
      </p:sp>
    </p:spTree>
    <p:extLst>
      <p:ext uri="{BB962C8B-B14F-4D97-AF65-F5344CB8AC3E}">
        <p14:creationId xmlns:p14="http://schemas.microsoft.com/office/powerpoint/2010/main" val="1421782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dirty="0"/>
              <a:t>Plan de la </a:t>
            </a:r>
            <a:r>
              <a:rPr lang="fr-BE" dirty="0" smtClean="0"/>
              <a:t>communication : </a:t>
            </a:r>
            <a:endParaRPr lang="fr-BE" dirty="0"/>
          </a:p>
        </p:txBody>
      </p:sp>
      <p:sp>
        <p:nvSpPr>
          <p:cNvPr id="3" name="Espace réservé du contenu 2"/>
          <p:cNvSpPr>
            <a:spLocks noGrp="1"/>
          </p:cNvSpPr>
          <p:nvPr>
            <p:ph idx="1"/>
          </p:nvPr>
        </p:nvSpPr>
        <p:spPr/>
        <p:txBody>
          <a:bodyPr/>
          <a:lstStyle/>
          <a:p>
            <a:endParaRPr lang="fr-BE" dirty="0"/>
          </a:p>
          <a:p>
            <a:r>
              <a:rPr lang="fr-BE" dirty="0"/>
              <a:t>Divinisation des souverains </a:t>
            </a:r>
          </a:p>
          <a:p>
            <a:pPr lvl="1"/>
            <a:r>
              <a:rPr lang="fr-BE" dirty="0"/>
              <a:t>Hymne ithyphallique à Démétrios </a:t>
            </a:r>
            <a:r>
              <a:rPr lang="fr-BE" dirty="0" err="1"/>
              <a:t>Poliorcète</a:t>
            </a:r>
            <a:endParaRPr lang="fr-BE" dirty="0"/>
          </a:p>
          <a:p>
            <a:pPr lvl="1"/>
            <a:r>
              <a:rPr lang="fr-BE" dirty="0"/>
              <a:t>Décret de Téos sur les honneurs à rendre à Antiochos III et </a:t>
            </a:r>
            <a:r>
              <a:rPr lang="fr-BE" dirty="0" err="1"/>
              <a:t>Laodikè</a:t>
            </a:r>
            <a:r>
              <a:rPr lang="fr-BE" dirty="0"/>
              <a:t> </a:t>
            </a:r>
          </a:p>
          <a:p>
            <a:pPr lvl="1"/>
            <a:endParaRPr lang="fr-BE" dirty="0"/>
          </a:p>
          <a:p>
            <a:r>
              <a:rPr lang="fr-BE" dirty="0"/>
              <a:t>Culte des souverains séleucides </a:t>
            </a:r>
          </a:p>
          <a:p>
            <a:pPr lvl="1"/>
            <a:r>
              <a:rPr lang="fr-BE" dirty="0"/>
              <a:t>Sources akkadiennes de Babylone </a:t>
            </a:r>
          </a:p>
        </p:txBody>
      </p:sp>
    </p:spTree>
    <p:extLst>
      <p:ext uri="{BB962C8B-B14F-4D97-AF65-F5344CB8AC3E}">
        <p14:creationId xmlns:p14="http://schemas.microsoft.com/office/powerpoint/2010/main" val="3688907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56726" y="196219"/>
            <a:ext cx="8229600" cy="990600"/>
          </a:xfrm>
        </p:spPr>
        <p:txBody>
          <a:bodyPr/>
          <a:lstStyle/>
          <a:p>
            <a:r>
              <a:rPr lang="fr-FR" dirty="0"/>
              <a:t>Partie I</a:t>
            </a:r>
          </a:p>
        </p:txBody>
      </p:sp>
      <p:sp>
        <p:nvSpPr>
          <p:cNvPr id="3" name="Espace réservé du contenu 2"/>
          <p:cNvSpPr>
            <a:spLocks noGrp="1"/>
          </p:cNvSpPr>
          <p:nvPr>
            <p:ph idx="1"/>
          </p:nvPr>
        </p:nvSpPr>
        <p:spPr>
          <a:xfrm>
            <a:off x="746077" y="1196752"/>
            <a:ext cx="4114800" cy="5533571"/>
          </a:xfrm>
        </p:spPr>
        <p:txBody>
          <a:bodyPr>
            <a:normAutofit fontScale="70000" lnSpcReduction="20000"/>
          </a:bodyPr>
          <a:lstStyle/>
          <a:p>
            <a:pPr algn="just"/>
            <a:r>
              <a:rPr lang="fr-FR" dirty="0"/>
              <a:t>(I) «Qu’à côté de la statue de Dionysos soient érigées deux statues en marbre aussi belles que possible et conformes au caractère sacré représentant le roi Antiochos et sa </a:t>
            </a:r>
            <a:r>
              <a:rPr lang="fr-FR" dirty="0" err="1"/>
              <a:t>soeur</a:t>
            </a:r>
            <a:r>
              <a:rPr lang="fr-FR" dirty="0"/>
              <a:t> la reine </a:t>
            </a:r>
            <a:r>
              <a:rPr lang="fr-FR" dirty="0" err="1"/>
              <a:t>Laodikè</a:t>
            </a:r>
            <a:r>
              <a:rPr lang="fr-FR" dirty="0"/>
              <a:t>, afin que ceux qui ont octroyé à la cité et à son territoire un statut sacré, inviolable et libre, qui nous ont exemptés des impôts et accordé cette faveur au peuple et à l’association des artistes de Dionysos, afin qu’eux, avec Dionysos, prennent part au temple et aux autres actions cultuelles, soient conjointement les sauveurs de notre cité et conjointement nous accordent de bonnes choses».</a:t>
            </a:r>
          </a:p>
        </p:txBody>
      </p:sp>
      <p:sp>
        <p:nvSpPr>
          <p:cNvPr id="4" name="ZoneTexte 3"/>
          <p:cNvSpPr txBox="1"/>
          <p:nvPr/>
        </p:nvSpPr>
        <p:spPr>
          <a:xfrm>
            <a:off x="4789714" y="1415143"/>
            <a:ext cx="4064000" cy="369332"/>
          </a:xfrm>
          <a:prstGeom prst="rect">
            <a:avLst/>
          </a:prstGeom>
          <a:noFill/>
        </p:spPr>
        <p:txBody>
          <a:bodyPr wrap="square" rtlCol="0">
            <a:spAutoFit/>
          </a:bodyPr>
          <a:lstStyle/>
          <a:p>
            <a:endParaRPr lang="fr-FR" dirty="0"/>
          </a:p>
        </p:txBody>
      </p:sp>
      <p:sp>
        <p:nvSpPr>
          <p:cNvPr id="5" name="Rectangle 4"/>
          <p:cNvSpPr/>
          <p:nvPr/>
        </p:nvSpPr>
        <p:spPr>
          <a:xfrm>
            <a:off x="4932040" y="1335760"/>
            <a:ext cx="4354286" cy="5016758"/>
          </a:xfrm>
          <a:prstGeom prst="rect">
            <a:avLst/>
          </a:prstGeom>
        </p:spPr>
        <p:txBody>
          <a:bodyPr wrap="square">
            <a:spAutoFit/>
          </a:bodyPr>
          <a:lstStyle/>
          <a:p>
            <a:r>
              <a:rPr lang="nl-BE" sz="2000" dirty="0"/>
              <a:t>I. </a:t>
            </a:r>
            <a:r>
              <a:rPr lang="el-GR" sz="2000" dirty="0"/>
              <a:t>παραστῆσαι τῶι ἀγάλματα τοῦ Διονύσου ἀγάλματα μαρμάρινα ὡς κάλλιστα καὶ ἱεροπρεπέστατα τοῦ τε βασιλέως ᾽Αντιόχου καὶ τῆς ἀδελφῆς αὐτοῦ βασιλίσσης Λαοδίκης ὃπως ἀφέντες τήμ πόλιν καὶ τὴν χώραν ἰερὰν καὶ ἆσυλον καὶ παραλύσαντες ἠμᾶς τῶμ φόρων καὶ χαριζάμενοι</a:t>
            </a:r>
            <a:r>
              <a:rPr lang="nl-BE" sz="2000" dirty="0"/>
              <a:t> </a:t>
            </a:r>
            <a:r>
              <a:rPr lang="el-GR" sz="2000" dirty="0"/>
              <a:t>ταῦτα τῶι τε δήμωι καὶ τῶι κοινῶι τῶμ περὶ τὸν Διόνυσον τεχνιτῶν παρὰ πάντων τὰς τιμὰς κομίζωνται κατὰ τὸ δυνατὸν καὶ ναοῦ καὶ τῶν ἂλλων μετέχοντες τῶι Διονύσωι κοινοὶ σωτῆρες ὑπάρχωσι τῆς πόλεως ἡμῶν καὶ κοινῆι διδῶσιν ἡμῖν ἀγαθά. </a:t>
            </a:r>
            <a:endParaRPr lang="fr-BE" sz="2000" dirty="0"/>
          </a:p>
        </p:txBody>
      </p:sp>
    </p:spTree>
    <p:extLst>
      <p:ext uri="{BB962C8B-B14F-4D97-AF65-F5344CB8AC3E}">
        <p14:creationId xmlns:p14="http://schemas.microsoft.com/office/powerpoint/2010/main" val="3947842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a:t>
            </a:r>
          </a:p>
        </p:txBody>
      </p:sp>
      <p:sp>
        <p:nvSpPr>
          <p:cNvPr id="3" name="Espace réservé du contenu 2"/>
          <p:cNvSpPr>
            <a:spLocks noGrp="1"/>
          </p:cNvSpPr>
          <p:nvPr>
            <p:ph idx="1"/>
          </p:nvPr>
        </p:nvSpPr>
        <p:spPr>
          <a:xfrm>
            <a:off x="755576" y="1723586"/>
            <a:ext cx="3905800" cy="4764303"/>
          </a:xfrm>
        </p:spPr>
        <p:txBody>
          <a:bodyPr>
            <a:normAutofit fontScale="92500" lnSpcReduction="10000"/>
          </a:bodyPr>
          <a:lstStyle/>
          <a:p>
            <a:pPr algn="just"/>
            <a:r>
              <a:rPr lang="fr-FR" dirty="0"/>
              <a:t>II « Que chaque </a:t>
            </a:r>
            <a:r>
              <a:rPr lang="fr-FR" dirty="0" err="1"/>
              <a:t>symmorie</a:t>
            </a:r>
            <a:r>
              <a:rPr lang="fr-FR" dirty="0"/>
              <a:t> fasse ériger, à leur propre place près de l’autel de la </a:t>
            </a:r>
            <a:r>
              <a:rPr lang="fr-FR" dirty="0" err="1"/>
              <a:t>symmorie</a:t>
            </a:r>
            <a:r>
              <a:rPr lang="fr-FR" dirty="0"/>
              <a:t>, un autel pour Antiochos le Grand et sa </a:t>
            </a:r>
            <a:r>
              <a:rPr lang="fr-FR" dirty="0" err="1"/>
              <a:t>soeur</a:t>
            </a:r>
            <a:r>
              <a:rPr lang="fr-FR" dirty="0"/>
              <a:t> la reine </a:t>
            </a:r>
            <a:r>
              <a:rPr lang="fr-FR" dirty="0" err="1"/>
              <a:t>Laodikè</a:t>
            </a:r>
            <a:r>
              <a:rPr lang="fr-FR" dirty="0"/>
              <a:t>, et qu’elle accomplisse les sacrifices sur cet autel.»</a:t>
            </a:r>
          </a:p>
          <a:p>
            <a:pPr algn="just"/>
            <a:endParaRPr lang="fr-FR" dirty="0"/>
          </a:p>
        </p:txBody>
      </p:sp>
      <p:sp>
        <p:nvSpPr>
          <p:cNvPr id="5" name="ZoneTexte 4"/>
          <p:cNvSpPr txBox="1"/>
          <p:nvPr/>
        </p:nvSpPr>
        <p:spPr>
          <a:xfrm>
            <a:off x="4927907" y="1723586"/>
            <a:ext cx="3992142" cy="3693319"/>
          </a:xfrm>
          <a:prstGeom prst="rect">
            <a:avLst/>
          </a:prstGeom>
          <a:noFill/>
        </p:spPr>
        <p:txBody>
          <a:bodyPr wrap="square" rtlCol="0">
            <a:spAutoFit/>
          </a:bodyPr>
          <a:lstStyle/>
          <a:p>
            <a:r>
              <a:rPr lang="fr-FR" sz="2400" dirty="0"/>
              <a:t>II </a:t>
            </a:r>
            <a:r>
              <a:rPr lang="el-GR" sz="2400" dirty="0"/>
              <a:t>κατασκεθάσασθαι δἐ βωμὸν έκάστην τῶν συμοριῶν ἐν τῶι ἰδίωι τόπωι ἓνα παρὰ τὸν βωμὸν τῆς συμορίας τοῦ τε βασιλέως ᾽Αντιόχου Μεγάλου καὶ τῆς ἀδελφῆς αὐτοῦ βασιλίσσης Λαοδίκης καὶ συντελεῖν τὴν θυσίαν ἐπὶ τοὺτου.</a:t>
            </a:r>
            <a:endParaRPr lang="fr-FR" sz="2400" dirty="0"/>
          </a:p>
          <a:p>
            <a:endParaRPr lang="fr-FR" dirty="0"/>
          </a:p>
        </p:txBody>
      </p:sp>
    </p:spTree>
    <p:extLst>
      <p:ext uri="{BB962C8B-B14F-4D97-AF65-F5344CB8AC3E}">
        <p14:creationId xmlns:p14="http://schemas.microsoft.com/office/powerpoint/2010/main" val="2930230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a:t>
            </a:r>
          </a:p>
        </p:txBody>
      </p:sp>
      <p:sp>
        <p:nvSpPr>
          <p:cNvPr id="3" name="Espace réservé du contenu 2"/>
          <p:cNvSpPr>
            <a:spLocks noGrp="1"/>
          </p:cNvSpPr>
          <p:nvPr>
            <p:ph idx="1"/>
          </p:nvPr>
        </p:nvSpPr>
        <p:spPr>
          <a:xfrm>
            <a:off x="827584" y="1940342"/>
            <a:ext cx="3910371" cy="4314696"/>
          </a:xfrm>
        </p:spPr>
        <p:txBody>
          <a:bodyPr>
            <a:normAutofit fontScale="77500" lnSpcReduction="20000"/>
          </a:bodyPr>
          <a:lstStyle/>
          <a:p>
            <a:pPr algn="just"/>
            <a:endParaRPr lang="fr-FR" dirty="0"/>
          </a:p>
          <a:p>
            <a:pPr algn="just"/>
            <a:r>
              <a:rPr lang="fr-FR" dirty="0"/>
              <a:t>III « Que le prêtre du roi asperge les victimes et surveille, à l’occasion de cette fête, les libations et toutes les autres actions cultuelles effectuées par les </a:t>
            </a:r>
            <a:r>
              <a:rPr lang="fr-FR" dirty="0" err="1"/>
              <a:t>symmories</a:t>
            </a:r>
            <a:r>
              <a:rPr lang="fr-FR" dirty="0"/>
              <a:t>, de même que le prêtre de Poséidon fut de surveillance à l’occasion de la fête de </a:t>
            </a:r>
            <a:r>
              <a:rPr lang="fr-FR" dirty="0" err="1"/>
              <a:t>Leukothea</a:t>
            </a:r>
            <a:r>
              <a:rPr lang="fr-FR" dirty="0"/>
              <a:t>».</a:t>
            </a:r>
          </a:p>
        </p:txBody>
      </p:sp>
      <p:sp>
        <p:nvSpPr>
          <p:cNvPr id="4" name="ZoneTexte 3"/>
          <p:cNvSpPr txBox="1"/>
          <p:nvPr/>
        </p:nvSpPr>
        <p:spPr>
          <a:xfrm>
            <a:off x="4926359" y="2204864"/>
            <a:ext cx="4007329" cy="3785652"/>
          </a:xfrm>
          <a:prstGeom prst="rect">
            <a:avLst/>
          </a:prstGeom>
          <a:noFill/>
        </p:spPr>
        <p:txBody>
          <a:bodyPr wrap="square" rtlCol="0">
            <a:spAutoFit/>
          </a:bodyPr>
          <a:lstStyle/>
          <a:p>
            <a:r>
              <a:rPr lang="el-GR" sz="2400" dirty="0"/>
              <a:t>ΙΙΙ.</a:t>
            </a:r>
            <a:r>
              <a:rPr lang="nl-BE" sz="2400" dirty="0"/>
              <a:t> </a:t>
            </a:r>
            <a:r>
              <a:rPr lang="el-GR" sz="2400" dirty="0"/>
              <a:t>καὶ κατάρχεσθαι τῶν ἰερῶν τὸν ἱερέα τοῦ βασιλέως καὶ τῶν σπονδῶν καὶ τῶν ἂλλων πάντων προίστασθαι αὐτὸν ἐν τῆι ἑορτῆι ταῦτῆι τῶν συντελουμένων ὑπὸ τῶν συμοριῶν καθαπὲρ ὁ ἱερεὺς τοῦ Ποσειδῶνος ἐν τοῖς ... Προέστηκεν.  </a:t>
            </a:r>
            <a:endParaRPr lang="fr-FR" sz="2400" dirty="0"/>
          </a:p>
        </p:txBody>
      </p:sp>
    </p:spTree>
    <p:extLst>
      <p:ext uri="{BB962C8B-B14F-4D97-AF65-F5344CB8AC3E}">
        <p14:creationId xmlns:p14="http://schemas.microsoft.com/office/powerpoint/2010/main" val="29994780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a:t>
            </a:r>
          </a:p>
        </p:txBody>
      </p:sp>
      <p:sp>
        <p:nvSpPr>
          <p:cNvPr id="3" name="Espace réservé du contenu 2"/>
          <p:cNvSpPr>
            <a:spLocks noGrp="1"/>
          </p:cNvSpPr>
          <p:nvPr>
            <p:ph idx="1"/>
          </p:nvPr>
        </p:nvSpPr>
        <p:spPr>
          <a:xfrm>
            <a:off x="971600" y="1828159"/>
            <a:ext cx="4025813" cy="4648841"/>
          </a:xfrm>
        </p:spPr>
        <p:txBody>
          <a:bodyPr>
            <a:normAutofit fontScale="92500" lnSpcReduction="20000"/>
          </a:bodyPr>
          <a:lstStyle/>
          <a:p>
            <a:pPr algn="just"/>
            <a:r>
              <a:rPr lang="fr-FR" dirty="0"/>
              <a:t>IV « Que tous les autres habitants de notre cité sacrifient et fêtent dans leurs propres maisons, dans la mesure de leurs possibilités. Et que tous ceux qui se trouvent dans la cité ou à la campagne portent une couronne. (...)»</a:t>
            </a:r>
          </a:p>
          <a:p>
            <a:endParaRPr lang="fr-FR" dirty="0"/>
          </a:p>
        </p:txBody>
      </p:sp>
      <p:sp>
        <p:nvSpPr>
          <p:cNvPr id="4" name="ZoneTexte 3"/>
          <p:cNvSpPr txBox="1"/>
          <p:nvPr/>
        </p:nvSpPr>
        <p:spPr>
          <a:xfrm>
            <a:off x="5178390" y="1828159"/>
            <a:ext cx="3818979" cy="3046988"/>
          </a:xfrm>
          <a:prstGeom prst="rect">
            <a:avLst/>
          </a:prstGeom>
          <a:noFill/>
        </p:spPr>
        <p:txBody>
          <a:bodyPr wrap="square" rtlCol="0">
            <a:spAutoFit/>
          </a:bodyPr>
          <a:lstStyle/>
          <a:p>
            <a:r>
              <a:rPr lang="el-GR" sz="2400" dirty="0"/>
              <a:t>Ι</a:t>
            </a:r>
            <a:r>
              <a:rPr lang="nl-BE" sz="2400" dirty="0"/>
              <a:t> </a:t>
            </a:r>
            <a:r>
              <a:rPr lang="el-GR" sz="2400" dirty="0"/>
              <a:t>θύειν δὲ καὶ ἑορτάζειν καὶ τοὺς ἂλους πἀντας τοὺς οἰκοῦντας τὴμ πόλιν ἡμῶν ἑν τοῖς ἱδίοις οἲκοις ἑκάστους κατὰ δύναμιν</a:t>
            </a:r>
            <a:r>
              <a:rPr lang="nl-BE" sz="2400" dirty="0"/>
              <a:t>,</a:t>
            </a:r>
            <a:r>
              <a:rPr lang="el-GR" sz="2400" dirty="0"/>
              <a:t>  στεφανηφορεῖν πἀντας τοὺς ἐν τῆι πόλει καὶ τῆι χώραι</a:t>
            </a:r>
            <a:r>
              <a:rPr lang="el-GR" dirty="0"/>
              <a:t>.   </a:t>
            </a:r>
            <a:endParaRPr lang="nl-BE" dirty="0"/>
          </a:p>
        </p:txBody>
      </p:sp>
    </p:spTree>
    <p:extLst>
      <p:ext uri="{BB962C8B-B14F-4D97-AF65-F5344CB8AC3E}">
        <p14:creationId xmlns:p14="http://schemas.microsoft.com/office/powerpoint/2010/main" val="3501116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a:t>
            </a:r>
          </a:p>
        </p:txBody>
      </p:sp>
      <p:sp>
        <p:nvSpPr>
          <p:cNvPr id="3" name="Espace réservé du contenu 2"/>
          <p:cNvSpPr>
            <a:spLocks noGrp="1"/>
          </p:cNvSpPr>
          <p:nvPr>
            <p:ph idx="1"/>
          </p:nvPr>
        </p:nvSpPr>
        <p:spPr>
          <a:xfrm>
            <a:off x="971600" y="1988840"/>
            <a:ext cx="8229600" cy="4415696"/>
          </a:xfrm>
        </p:spPr>
        <p:txBody>
          <a:bodyPr>
            <a:normAutofit fontScale="92500" lnSpcReduction="20000"/>
          </a:bodyPr>
          <a:lstStyle/>
          <a:p>
            <a:endParaRPr lang="fr-FR" dirty="0"/>
          </a:p>
          <a:p>
            <a:r>
              <a:rPr lang="fr-FR" dirty="0"/>
              <a:t>V </a:t>
            </a:r>
            <a:r>
              <a:rPr lang="el-GR" dirty="0"/>
              <a:t>ἀναγράψαι δὲ ταύτην τὴν ἑορτὴν εἰς τὴν ἱερὰν βύβλον</a:t>
            </a:r>
          </a:p>
          <a:p>
            <a:pPr marL="0" indent="0">
              <a:buNone/>
            </a:pPr>
            <a:r>
              <a:rPr lang="fr-FR" dirty="0"/>
              <a:t> </a:t>
            </a:r>
          </a:p>
          <a:p>
            <a:pPr marL="0" indent="0">
              <a:buNone/>
            </a:pPr>
            <a:r>
              <a:rPr lang="fr-FR" dirty="0"/>
              <a:t>« Et que cette fête soit inscrite dans le livre sacré».</a:t>
            </a:r>
          </a:p>
          <a:p>
            <a:endParaRPr lang="fr-FR" dirty="0"/>
          </a:p>
          <a:p>
            <a:r>
              <a:rPr lang="fr-FR" dirty="0"/>
              <a:t>VI : indique les modalités du sacrifice</a:t>
            </a:r>
          </a:p>
          <a:p>
            <a:endParaRPr lang="fr-FR" dirty="0"/>
          </a:p>
          <a:p>
            <a:r>
              <a:rPr lang="fr-FR" dirty="0"/>
              <a:t>VIII : les vainqueurs doivent couronner la statue du roi</a:t>
            </a:r>
          </a:p>
        </p:txBody>
      </p:sp>
    </p:spTree>
    <p:extLst>
      <p:ext uri="{BB962C8B-B14F-4D97-AF65-F5344CB8AC3E}">
        <p14:creationId xmlns:p14="http://schemas.microsoft.com/office/powerpoint/2010/main" val="2932678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a:t>
            </a:r>
          </a:p>
        </p:txBody>
      </p:sp>
      <p:sp>
        <p:nvSpPr>
          <p:cNvPr id="3" name="Espace réservé du contenu 2"/>
          <p:cNvSpPr>
            <a:spLocks noGrp="1"/>
          </p:cNvSpPr>
          <p:nvPr>
            <p:ph idx="1"/>
          </p:nvPr>
        </p:nvSpPr>
        <p:spPr/>
        <p:txBody>
          <a:bodyPr>
            <a:normAutofit fontScale="92500" lnSpcReduction="10000"/>
          </a:bodyPr>
          <a:lstStyle/>
          <a:p>
            <a:pPr>
              <a:lnSpc>
                <a:spcPct val="200000"/>
              </a:lnSpc>
              <a:buFont typeface="Wingdings" charset="2"/>
              <a:buChar char="ü"/>
            </a:pPr>
            <a:r>
              <a:rPr lang="fr-FR" dirty="0"/>
              <a:t>Y a-t-il un culte rendu au souverain séleucide en Grèce ? =&gt; Oui</a:t>
            </a:r>
          </a:p>
          <a:p>
            <a:pPr marL="457200" indent="-457200">
              <a:lnSpc>
                <a:spcPct val="200000"/>
              </a:lnSpc>
              <a:buFont typeface="+mj-lt"/>
              <a:buAutoNum type="arabicParenR" startAt="2"/>
            </a:pPr>
            <a:r>
              <a:rPr lang="fr-FR" b="1" dirty="0"/>
              <a:t>Si oui, quelles en sont les modalités ?</a:t>
            </a:r>
          </a:p>
          <a:p>
            <a:pPr marL="457200" indent="-457200">
              <a:lnSpc>
                <a:spcPct val="200000"/>
              </a:lnSpc>
              <a:buFont typeface="+mj-lt"/>
              <a:buAutoNum type="arabicParenR" startAt="2"/>
            </a:pPr>
            <a:r>
              <a:rPr lang="fr-FR" dirty="0"/>
              <a:t>Quelle en est la cause ?</a:t>
            </a:r>
          </a:p>
          <a:p>
            <a:pPr marL="457200" indent="-457200">
              <a:lnSpc>
                <a:spcPct val="200000"/>
              </a:lnSpc>
              <a:buFont typeface="+mj-lt"/>
              <a:buAutoNum type="arabicParenR" startAt="2"/>
            </a:pPr>
            <a:r>
              <a:rPr lang="fr-FR" dirty="0"/>
              <a:t>D’où viendrait ce culte ?</a:t>
            </a:r>
          </a:p>
          <a:p>
            <a:endParaRPr lang="fr-FR" dirty="0"/>
          </a:p>
        </p:txBody>
      </p:sp>
    </p:spTree>
    <p:extLst>
      <p:ext uri="{BB962C8B-B14F-4D97-AF65-F5344CB8AC3E}">
        <p14:creationId xmlns:p14="http://schemas.microsoft.com/office/powerpoint/2010/main" val="3015131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Modalités du culte</a:t>
            </a:r>
          </a:p>
        </p:txBody>
      </p:sp>
      <p:sp>
        <p:nvSpPr>
          <p:cNvPr id="3" name="Espace réservé du contenu 2"/>
          <p:cNvSpPr>
            <a:spLocks noGrp="1"/>
          </p:cNvSpPr>
          <p:nvPr>
            <p:ph idx="1"/>
          </p:nvPr>
        </p:nvSpPr>
        <p:spPr>
          <a:xfrm>
            <a:off x="1187624" y="2060848"/>
            <a:ext cx="8229600" cy="4415695"/>
          </a:xfrm>
        </p:spPr>
        <p:txBody>
          <a:bodyPr/>
          <a:lstStyle/>
          <a:p>
            <a:pPr>
              <a:buFont typeface="Arial"/>
              <a:buChar char="•"/>
            </a:pPr>
            <a:r>
              <a:rPr lang="fr-FR" sz="3200" dirty="0"/>
              <a:t> </a:t>
            </a:r>
            <a:r>
              <a:rPr lang="el-GR" sz="3200" dirty="0"/>
              <a:t>ἀγάλματα</a:t>
            </a:r>
            <a:r>
              <a:rPr lang="nl-BE" sz="3200" dirty="0"/>
              <a:t> &gt;&lt; </a:t>
            </a:r>
            <a:r>
              <a:rPr lang="el-GR" sz="3200" dirty="0"/>
              <a:t>εἰκόνες </a:t>
            </a:r>
            <a:endParaRPr lang="nl-BE" sz="3200" dirty="0"/>
          </a:p>
          <a:p>
            <a:pPr>
              <a:buFont typeface="Arial"/>
              <a:buChar char="•"/>
            </a:pPr>
            <a:r>
              <a:rPr lang="nl-BE" sz="3200" dirty="0"/>
              <a:t>Culte égal à celui de Dionysos</a:t>
            </a:r>
          </a:p>
          <a:p>
            <a:pPr>
              <a:buFont typeface="Arial"/>
              <a:buChar char="•"/>
            </a:pPr>
            <a:r>
              <a:rPr lang="nl-BE" sz="3200" dirty="0"/>
              <a:t>Laodikè comme une nymphe</a:t>
            </a:r>
          </a:p>
          <a:p>
            <a:pPr>
              <a:buFont typeface="Arial"/>
              <a:buChar char="•"/>
            </a:pPr>
            <a:endParaRPr lang="nl-BE" sz="3200" dirty="0"/>
          </a:p>
          <a:p>
            <a:pPr>
              <a:buFont typeface="Wingdings" charset="2"/>
              <a:buChar char="Ø"/>
            </a:pPr>
            <a:r>
              <a:rPr lang="el-GR" sz="3200" dirty="0"/>
              <a:t> ἰσόθεοι τιμαί</a:t>
            </a:r>
          </a:p>
          <a:p>
            <a:pPr>
              <a:buFont typeface="Wingdings" charset="2"/>
              <a:buChar char="Ø"/>
            </a:pPr>
            <a:r>
              <a:rPr lang="fr-FR" sz="3200" dirty="0" err="1"/>
              <a:t>T</a:t>
            </a:r>
            <a:r>
              <a:rPr lang="nl-BE" sz="3200" dirty="0"/>
              <a:t>ransfert de rites</a:t>
            </a:r>
          </a:p>
          <a:p>
            <a:pPr>
              <a:buFont typeface="Wingdings" charset="2"/>
              <a:buChar char="Ø"/>
            </a:pPr>
            <a:r>
              <a:rPr lang="nl-BE" sz="3200" dirty="0"/>
              <a:t>Mais “reine pieuse”</a:t>
            </a:r>
            <a:endParaRPr lang="el-GR" sz="3200" dirty="0"/>
          </a:p>
          <a:p>
            <a:pPr>
              <a:buFont typeface="Arial"/>
              <a:buChar char="•"/>
            </a:pPr>
            <a:endParaRPr lang="nl-BE" dirty="0"/>
          </a:p>
          <a:p>
            <a:pPr>
              <a:buFont typeface="Arial"/>
              <a:buChar char="•"/>
            </a:pPr>
            <a:endParaRPr lang="el-GR" dirty="0"/>
          </a:p>
          <a:p>
            <a:endParaRPr lang="fr-FR" dirty="0"/>
          </a:p>
        </p:txBody>
      </p:sp>
    </p:spTree>
    <p:extLst>
      <p:ext uri="{BB962C8B-B14F-4D97-AF65-F5344CB8AC3E}">
        <p14:creationId xmlns:p14="http://schemas.microsoft.com/office/powerpoint/2010/main" val="1980227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Modalités du culte</a:t>
            </a:r>
          </a:p>
        </p:txBody>
      </p:sp>
      <p:sp>
        <p:nvSpPr>
          <p:cNvPr id="3" name="Espace réservé du contenu 2"/>
          <p:cNvSpPr>
            <a:spLocks noGrp="1"/>
          </p:cNvSpPr>
          <p:nvPr>
            <p:ph idx="1"/>
          </p:nvPr>
        </p:nvSpPr>
        <p:spPr>
          <a:xfrm>
            <a:off x="1331640" y="1844824"/>
            <a:ext cx="8229600" cy="4644730"/>
          </a:xfrm>
        </p:spPr>
        <p:txBody>
          <a:bodyPr>
            <a:normAutofit fontScale="92500" lnSpcReduction="20000"/>
          </a:bodyPr>
          <a:lstStyle/>
          <a:p>
            <a:pPr marL="457200" indent="-457200">
              <a:buFont typeface="+mj-lt"/>
              <a:buAutoNum type="arabicPeriod"/>
            </a:pPr>
            <a:r>
              <a:rPr lang="fr-FR" dirty="0"/>
              <a:t>Lieu :</a:t>
            </a:r>
          </a:p>
          <a:p>
            <a:pPr marL="731520" lvl="1" indent="-457200">
              <a:buFont typeface="+mj-lt"/>
              <a:buAutoNum type="arabicPeriod"/>
            </a:pPr>
            <a:r>
              <a:rPr lang="el-GR" dirty="0"/>
              <a:t>Σύνναοι </a:t>
            </a:r>
          </a:p>
          <a:p>
            <a:pPr marL="731520" lvl="1" indent="-457200">
              <a:buFont typeface="+mj-lt"/>
              <a:buAutoNum type="arabicPeriod"/>
            </a:pPr>
            <a:r>
              <a:rPr lang="fr-FR" dirty="0"/>
              <a:t>B</a:t>
            </a:r>
            <a:r>
              <a:rPr lang="nl-BE" dirty="0"/>
              <a:t>ouleuterion</a:t>
            </a:r>
          </a:p>
          <a:p>
            <a:pPr marL="731520" lvl="1" indent="-457200">
              <a:buFont typeface="+mj-lt"/>
              <a:buAutoNum type="arabicPeriod"/>
            </a:pPr>
            <a:r>
              <a:rPr lang="nl-BE" dirty="0"/>
              <a:t>Agora</a:t>
            </a:r>
            <a:endParaRPr lang="fr-FR" dirty="0"/>
          </a:p>
          <a:p>
            <a:pPr marL="457200" lvl="0" indent="-457200">
              <a:buClr>
                <a:srgbClr val="93A299"/>
              </a:buClr>
              <a:buFont typeface="+mj-lt"/>
              <a:buAutoNum type="arabicPeriod"/>
            </a:pPr>
            <a:r>
              <a:rPr lang="fr-FR" dirty="0">
                <a:solidFill>
                  <a:srgbClr val="292934"/>
                </a:solidFill>
              </a:rPr>
              <a:t>Temporelles :</a:t>
            </a:r>
          </a:p>
          <a:p>
            <a:pPr marL="731520" lvl="1" indent="-457200">
              <a:buClr>
                <a:srgbClr val="93A299"/>
              </a:buClr>
              <a:buFont typeface="+mj-lt"/>
              <a:buAutoNum type="arabicPeriod"/>
            </a:pPr>
            <a:r>
              <a:rPr lang="fr-FR" dirty="0">
                <a:solidFill>
                  <a:srgbClr val="292934"/>
                </a:solidFill>
              </a:rPr>
              <a:t>Fête</a:t>
            </a:r>
          </a:p>
          <a:p>
            <a:pPr marL="731520" lvl="1" indent="-457200">
              <a:buClr>
                <a:srgbClr val="93A299"/>
              </a:buClr>
              <a:buFont typeface="+mj-lt"/>
              <a:buAutoNum type="arabicPeriod"/>
            </a:pPr>
            <a:r>
              <a:rPr lang="fr-FR" dirty="0">
                <a:solidFill>
                  <a:srgbClr val="292934"/>
                </a:solidFill>
              </a:rPr>
              <a:t>Tout événement public</a:t>
            </a:r>
          </a:p>
          <a:p>
            <a:pPr marL="731520" lvl="1" indent="-457200">
              <a:buClr>
                <a:srgbClr val="93A299"/>
              </a:buClr>
              <a:buFont typeface="+mj-lt"/>
              <a:buAutoNum type="arabicPeriod"/>
            </a:pPr>
            <a:r>
              <a:rPr lang="fr-FR" dirty="0">
                <a:solidFill>
                  <a:srgbClr val="292934"/>
                </a:solidFill>
              </a:rPr>
              <a:t>Célébrations privées</a:t>
            </a:r>
          </a:p>
          <a:p>
            <a:pPr marL="457200" lvl="0" indent="-457200">
              <a:buClr>
                <a:srgbClr val="93A299"/>
              </a:buClr>
              <a:buFont typeface="+mj-lt"/>
              <a:buAutoNum type="arabicPeriod"/>
            </a:pPr>
            <a:r>
              <a:rPr lang="fr-FR" dirty="0">
                <a:solidFill>
                  <a:srgbClr val="292934"/>
                </a:solidFill>
              </a:rPr>
              <a:t>Pour qui  :</a:t>
            </a:r>
          </a:p>
          <a:p>
            <a:pPr marL="731520" lvl="1" indent="-457200">
              <a:buClr>
                <a:srgbClr val="93A299"/>
              </a:buClr>
              <a:buFont typeface="+mj-lt"/>
              <a:buAutoNum type="arabicPeriod"/>
            </a:pPr>
            <a:r>
              <a:rPr lang="fr-FR" dirty="0">
                <a:solidFill>
                  <a:srgbClr val="292934"/>
                </a:solidFill>
              </a:rPr>
              <a:t>Toute la cité - public et privé</a:t>
            </a:r>
          </a:p>
          <a:p>
            <a:pPr marL="731520" lvl="1" indent="-457200">
              <a:buClr>
                <a:srgbClr val="93A299"/>
              </a:buClr>
              <a:buFont typeface="+mj-lt"/>
              <a:buAutoNum type="arabicPeriod"/>
            </a:pPr>
            <a:r>
              <a:rPr lang="fr-FR" dirty="0">
                <a:solidFill>
                  <a:srgbClr val="292934"/>
                </a:solidFill>
              </a:rPr>
              <a:t>Les étrangers</a:t>
            </a:r>
          </a:p>
          <a:p>
            <a:pPr marL="731520" lvl="1" indent="-457200">
              <a:buClr>
                <a:srgbClr val="93A299"/>
              </a:buClr>
              <a:buFont typeface="+mj-lt"/>
              <a:buAutoNum type="arabicPeriod"/>
            </a:pPr>
            <a:endParaRPr lang="fr-FR" dirty="0">
              <a:solidFill>
                <a:srgbClr val="292934"/>
              </a:solidFill>
            </a:endParaRPr>
          </a:p>
          <a:p>
            <a:pPr marL="731520" lvl="1" indent="-457200">
              <a:buFont typeface="+mj-lt"/>
              <a:buAutoNum type="arabicPeriod"/>
            </a:pPr>
            <a:endParaRPr lang="fr-FR" dirty="0"/>
          </a:p>
          <a:p>
            <a:pPr marL="274320" lvl="1" indent="0">
              <a:buNone/>
            </a:pPr>
            <a:endParaRPr lang="nl-BE" dirty="0"/>
          </a:p>
        </p:txBody>
      </p:sp>
    </p:spTree>
    <p:extLst>
      <p:ext uri="{BB962C8B-B14F-4D97-AF65-F5344CB8AC3E}">
        <p14:creationId xmlns:p14="http://schemas.microsoft.com/office/powerpoint/2010/main" val="2547459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II</a:t>
            </a:r>
          </a:p>
        </p:txBody>
      </p:sp>
      <p:sp>
        <p:nvSpPr>
          <p:cNvPr id="3" name="Espace réservé du contenu 2"/>
          <p:cNvSpPr>
            <a:spLocks noGrp="1"/>
          </p:cNvSpPr>
          <p:nvPr>
            <p:ph idx="1"/>
          </p:nvPr>
        </p:nvSpPr>
        <p:spPr>
          <a:xfrm>
            <a:off x="1069848" y="1844824"/>
            <a:ext cx="8229600" cy="4603087"/>
          </a:xfrm>
        </p:spPr>
        <p:txBody>
          <a:bodyPr>
            <a:normAutofit/>
          </a:bodyPr>
          <a:lstStyle/>
          <a:p>
            <a:pPr>
              <a:lnSpc>
                <a:spcPct val="200000"/>
              </a:lnSpc>
              <a:buFont typeface="Wingdings" charset="2"/>
              <a:buChar char="ü"/>
            </a:pPr>
            <a:r>
              <a:rPr lang="fr-FR" dirty="0"/>
              <a:t>Y a-t-il un culte rendu au souverain séleucide ? Si oui, quelles en sont les modalités ?</a:t>
            </a:r>
          </a:p>
          <a:p>
            <a:pPr marL="457200" indent="-457200">
              <a:lnSpc>
                <a:spcPct val="200000"/>
              </a:lnSpc>
              <a:buFont typeface="+mj-lt"/>
              <a:buAutoNum type="arabicParenR" startAt="3"/>
            </a:pPr>
            <a:r>
              <a:rPr lang="fr-FR" b="1" dirty="0"/>
              <a:t>Quelle en est la cause ?</a:t>
            </a:r>
          </a:p>
          <a:p>
            <a:pPr marL="457200" indent="-457200">
              <a:lnSpc>
                <a:spcPct val="200000"/>
              </a:lnSpc>
              <a:buFont typeface="+mj-lt"/>
              <a:buAutoNum type="arabicParenR" startAt="3"/>
            </a:pPr>
            <a:r>
              <a:rPr lang="fr-FR" dirty="0"/>
              <a:t>D’où viendrait ce culte ?</a:t>
            </a:r>
          </a:p>
          <a:p>
            <a:endParaRPr lang="fr-FR" dirty="0"/>
          </a:p>
        </p:txBody>
      </p:sp>
    </p:spTree>
    <p:extLst>
      <p:ext uri="{BB962C8B-B14F-4D97-AF65-F5344CB8AC3E}">
        <p14:creationId xmlns:p14="http://schemas.microsoft.com/office/powerpoint/2010/main" val="3003285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620688"/>
            <a:ext cx="8784901"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a:xfrm>
            <a:off x="1331640" y="2412717"/>
            <a:ext cx="8229600" cy="4415696"/>
          </a:xfrm>
        </p:spPr>
        <p:txBody>
          <a:bodyPr/>
          <a:lstStyle/>
          <a:p>
            <a:r>
              <a:rPr lang="fr-FR" sz="3200" dirty="0"/>
              <a:t>Pour l’aspect divin ? (P. Van </a:t>
            </a:r>
            <a:r>
              <a:rPr lang="fr-FR" sz="3200" dirty="0" err="1"/>
              <a:t>Nuffelen</a:t>
            </a:r>
            <a:r>
              <a:rPr lang="fr-FR" sz="3200" dirty="0"/>
              <a:t>)</a:t>
            </a:r>
          </a:p>
          <a:p>
            <a:r>
              <a:rPr lang="fr-FR" sz="3200" dirty="0"/>
              <a:t>Par fierté grecque ? (Bevan)</a:t>
            </a:r>
          </a:p>
          <a:p>
            <a:endParaRPr lang="fr-FR" sz="3200" dirty="0"/>
          </a:p>
          <a:p>
            <a:pPr>
              <a:buFont typeface="Wingdings" charset="2"/>
              <a:buChar char="Ø"/>
            </a:pPr>
            <a:r>
              <a:rPr lang="fr-FR" sz="3200" dirty="0"/>
              <a:t>Pour amadouer le roi (</a:t>
            </a:r>
            <a:r>
              <a:rPr lang="fr-FR" sz="3200" dirty="0" err="1"/>
              <a:t>Chaniotis</a:t>
            </a:r>
            <a:r>
              <a:rPr lang="fr-FR" sz="3200" dirty="0"/>
              <a:t>)</a:t>
            </a:r>
          </a:p>
          <a:p>
            <a:pPr>
              <a:buFont typeface="Wingdings" charset="2"/>
              <a:buChar char="Ø"/>
            </a:pPr>
            <a:r>
              <a:rPr lang="nl-BE" sz="3200" dirty="0"/>
              <a:t>Pour palier une c</a:t>
            </a:r>
            <a:r>
              <a:rPr lang="fr-FR" sz="3200" dirty="0" err="1"/>
              <a:t>ertaine</a:t>
            </a:r>
            <a:r>
              <a:rPr lang="fr-FR" sz="3200" dirty="0"/>
              <a:t> insécurité (</a:t>
            </a:r>
            <a:r>
              <a:rPr lang="fr-FR" sz="3200" dirty="0" err="1"/>
              <a:t>Virgilio</a:t>
            </a:r>
            <a:r>
              <a:rPr lang="fr-FR" sz="3200" dirty="0"/>
              <a:t>)</a:t>
            </a:r>
          </a:p>
          <a:p>
            <a:endParaRPr lang="fr-FR" dirty="0"/>
          </a:p>
        </p:txBody>
      </p:sp>
    </p:spTree>
    <p:extLst>
      <p:ext uri="{BB962C8B-B14F-4D97-AF65-F5344CB8AC3E}">
        <p14:creationId xmlns:p14="http://schemas.microsoft.com/office/powerpoint/2010/main" val="162412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BE" sz="4800" dirty="0"/>
              <a:t>Cultes…</a:t>
            </a:r>
          </a:p>
        </p:txBody>
      </p:sp>
      <p:sp>
        <p:nvSpPr>
          <p:cNvPr id="3" name="Espace réservé du contenu 2"/>
          <p:cNvSpPr>
            <a:spLocks noGrp="1"/>
          </p:cNvSpPr>
          <p:nvPr>
            <p:ph idx="1"/>
          </p:nvPr>
        </p:nvSpPr>
        <p:spPr/>
        <p:txBody>
          <a:bodyPr>
            <a:normAutofit/>
          </a:bodyPr>
          <a:lstStyle/>
          <a:p>
            <a:r>
              <a:rPr lang="fr-BE" dirty="0"/>
              <a:t>Aux rois morts </a:t>
            </a:r>
          </a:p>
          <a:p>
            <a:r>
              <a:rPr lang="fr-BE" b="1" dirty="0"/>
              <a:t>Aux rois vivants </a:t>
            </a:r>
          </a:p>
          <a:p>
            <a:r>
              <a:rPr lang="fr-BE" dirty="0"/>
              <a:t>Aux membres de leur famille </a:t>
            </a:r>
          </a:p>
          <a:p>
            <a:endParaRPr lang="fr-BE" dirty="0"/>
          </a:p>
          <a:p>
            <a:pPr marL="0" indent="0">
              <a:spcBef>
                <a:spcPct val="0"/>
              </a:spcBef>
              <a:buNone/>
            </a:pPr>
            <a:r>
              <a:rPr lang="fr-BE" sz="4800"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t>…Institués par </a:t>
            </a:r>
          </a:p>
          <a:p>
            <a:r>
              <a:rPr lang="fr-BE" dirty="0" smtClean="0"/>
              <a:t>L’administration </a:t>
            </a:r>
            <a:r>
              <a:rPr lang="fr-BE" dirty="0"/>
              <a:t>royale </a:t>
            </a:r>
          </a:p>
          <a:p>
            <a:r>
              <a:rPr lang="fr-BE" b="1" dirty="0"/>
              <a:t>Les cités</a:t>
            </a:r>
          </a:p>
          <a:p>
            <a:r>
              <a:rPr lang="fr-BE" dirty="0"/>
              <a:t>Le roi lui-même </a:t>
            </a:r>
          </a:p>
        </p:txBody>
      </p:sp>
    </p:spTree>
    <p:extLst>
      <p:ext uri="{BB962C8B-B14F-4D97-AF65-F5344CB8AC3E}">
        <p14:creationId xmlns:p14="http://schemas.microsoft.com/office/powerpoint/2010/main" val="176481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548680"/>
            <a:ext cx="8701631"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a:xfrm>
            <a:off x="885225" y="1988840"/>
            <a:ext cx="8229600" cy="4498981"/>
          </a:xfrm>
        </p:spPr>
        <p:txBody>
          <a:bodyPr/>
          <a:lstStyle/>
          <a:p>
            <a:pPr algn="just"/>
            <a:r>
              <a:rPr lang="fr-FR" dirty="0"/>
              <a:t>(I) « (</a:t>
            </a:r>
            <a:r>
              <a:rPr lang="mr-IN" dirty="0"/>
              <a:t>…</a:t>
            </a:r>
            <a:r>
              <a:rPr lang="nl-BE" dirty="0"/>
              <a:t>) </a:t>
            </a:r>
            <a:r>
              <a:rPr lang="fr-FR" dirty="0"/>
              <a:t>, afin que ceux qui ont octroyé à la cité et à son territoire un statut sacré, inviolable et libre, qui nous ont exemptés des impôts et accordé cette faveur au peuple et à l’association des artistes de Dionysos (</a:t>
            </a:r>
            <a:r>
              <a:rPr lang="mr-IN" dirty="0"/>
              <a:t>…</a:t>
            </a:r>
            <a:r>
              <a:rPr lang="nl-BE" dirty="0"/>
              <a:t>)”</a:t>
            </a:r>
          </a:p>
        </p:txBody>
      </p:sp>
    </p:spTree>
    <p:extLst>
      <p:ext uri="{BB962C8B-B14F-4D97-AF65-F5344CB8AC3E}">
        <p14:creationId xmlns:p14="http://schemas.microsoft.com/office/powerpoint/2010/main" val="1145674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584" y="270684"/>
            <a:ext cx="8701631"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a:xfrm>
            <a:off x="838930" y="1237955"/>
            <a:ext cx="4146113" cy="5596716"/>
          </a:xfrm>
        </p:spPr>
        <p:txBody>
          <a:bodyPr>
            <a:normAutofit fontScale="77500" lnSpcReduction="20000"/>
          </a:bodyPr>
          <a:lstStyle/>
          <a:p>
            <a:pPr algn="just"/>
            <a:r>
              <a:rPr lang="fr-FR" dirty="0"/>
              <a:t>(VII) « Que les éphèbes sortants accomplissent avec le gymnasiarque un sacrifice le même jour, comme il est écrit, afin qu’ils n’entreprennent aucune action publique sans avoir présenté leurs remerciements aux bienfaiteurs et afin que nous habituions nos descendants à subordonner et à considérer toute autre choses inférieure à la présentation de ces remerciements, (</a:t>
            </a:r>
            <a:r>
              <a:rPr lang="mr-IN" dirty="0"/>
              <a:t>…</a:t>
            </a:r>
            <a:r>
              <a:rPr lang="nl-BE" dirty="0"/>
              <a:t>)</a:t>
            </a:r>
            <a:endParaRPr lang="fr-FR" dirty="0"/>
          </a:p>
        </p:txBody>
      </p:sp>
      <p:sp>
        <p:nvSpPr>
          <p:cNvPr id="6" name="ZoneTexte 5"/>
          <p:cNvSpPr txBox="1"/>
          <p:nvPr/>
        </p:nvSpPr>
        <p:spPr>
          <a:xfrm>
            <a:off x="5114625" y="1261284"/>
            <a:ext cx="4029375" cy="4154983"/>
          </a:xfrm>
          <a:prstGeom prst="rect">
            <a:avLst/>
          </a:prstGeom>
          <a:noFill/>
        </p:spPr>
        <p:txBody>
          <a:bodyPr wrap="square" rtlCol="0">
            <a:spAutoFit/>
          </a:bodyPr>
          <a:lstStyle/>
          <a:p>
            <a:r>
              <a:rPr lang="fr-FR" sz="2400" dirty="0"/>
              <a:t>VII. </a:t>
            </a:r>
            <a:r>
              <a:rPr lang="el-GR" sz="2400" dirty="0"/>
              <a:t>Συντελεῖν δὲ θυσίαν τοῦς ἐκ τῶν ἐφήβων μετὰ τοῦ γυμνασιάρχου τῆι αὐτῆι ἡμέραι καθότι γέγραπται, ἳνα μηθὲν πρότερον ἂρξωνται πράσσειν τῶν κοινῶν πρὶν ἢ χάριτας ἀποδοῦναι τοῖς εὐεργέταις καὶ ἐθίζωμεν τοὺς ἐξ ἡαυτῶν πάντα ὓστερα καὶ ἐν ἐλάσσονι τίθεσθαι πρὸς ἀποκατάστασιν χάριτος, </a:t>
            </a:r>
            <a:r>
              <a:rPr lang="nl-BE" sz="2400" dirty="0"/>
              <a:t>(</a:t>
            </a:r>
            <a:r>
              <a:rPr lang="mr-IN" sz="2400" dirty="0"/>
              <a:t>…</a:t>
            </a:r>
            <a:r>
              <a:rPr lang="nl-BE" sz="2400" dirty="0"/>
              <a:t>)</a:t>
            </a:r>
            <a:r>
              <a:rPr lang="el-GR" sz="2400" dirty="0"/>
              <a:t> </a:t>
            </a:r>
            <a:endParaRPr lang="fr-FR" sz="2400" dirty="0"/>
          </a:p>
        </p:txBody>
      </p:sp>
    </p:spTree>
    <p:extLst>
      <p:ext uri="{BB962C8B-B14F-4D97-AF65-F5344CB8AC3E}">
        <p14:creationId xmlns:p14="http://schemas.microsoft.com/office/powerpoint/2010/main" val="25239606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404664"/>
            <a:ext cx="8722450"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a:xfrm>
            <a:off x="827584" y="1747306"/>
            <a:ext cx="3982827" cy="4874273"/>
          </a:xfrm>
        </p:spPr>
        <p:txBody>
          <a:bodyPr>
            <a:normAutofit fontScale="77500" lnSpcReduction="20000"/>
          </a:bodyPr>
          <a:lstStyle/>
          <a:p>
            <a:pPr algn="just"/>
            <a:r>
              <a:rPr lang="fr-FR" dirty="0"/>
              <a:t>(IX) Comme le roi ne nous a pas seulement apporté la paix, mais nous a également exonérés de lourds et durs fardeaux pour les temps à venir, en nous exemptant des impôts, et comme il a garanti et rendu fructueux les travaux des champs et de la moisson à la campagne, que chaque année soient consacrés devant la statue du roi les premiers fruits (</a:t>
            </a:r>
            <a:r>
              <a:rPr lang="mr-IN" dirty="0"/>
              <a:t>…</a:t>
            </a:r>
            <a:r>
              <a:rPr lang="nl-BE" dirty="0"/>
              <a:t>)</a:t>
            </a:r>
            <a:endParaRPr lang="fr-FR" dirty="0"/>
          </a:p>
        </p:txBody>
      </p:sp>
      <p:sp>
        <p:nvSpPr>
          <p:cNvPr id="4" name="ZoneTexte 3"/>
          <p:cNvSpPr txBox="1"/>
          <p:nvPr/>
        </p:nvSpPr>
        <p:spPr>
          <a:xfrm>
            <a:off x="4953000" y="1747306"/>
            <a:ext cx="4191000" cy="4493537"/>
          </a:xfrm>
          <a:prstGeom prst="rect">
            <a:avLst/>
          </a:prstGeom>
          <a:noFill/>
        </p:spPr>
        <p:txBody>
          <a:bodyPr wrap="square" rtlCol="0">
            <a:spAutoFit/>
          </a:bodyPr>
          <a:lstStyle/>
          <a:p>
            <a:r>
              <a:rPr lang="fr-FR" sz="2200" dirty="0"/>
              <a:t>IX. </a:t>
            </a:r>
            <a:r>
              <a:rPr lang="fr-FR" sz="2200" dirty="0" err="1"/>
              <a:t>Ἐ</a:t>
            </a:r>
            <a:r>
              <a:rPr lang="el-GR" sz="2200" dirty="0"/>
              <a:t>πειδὴ οὐ μόνον εἰρήνην ἡμῖν ὁ βασιλεὺς παρέσχεν, ἀλλὰ καὶ τῶν βαρέων καὶ σκληρῶν ἐκοῦφισιν εἰς τὸ μετὰ ταῦτα τελῶν παραλύσας τῶν συντάξεων καὶ λυσιτελεῖς τᾶς ἐν τῆι χώραι μετασφαλείσας πεποίηκεν ἐργασίας καὶ τὰς καρπείας, τιθέναι πρὸς τὸ ἂγαλματα τοῦ βασιλέως ἀπαρχὰς καθ᾽ ἓκαστον ἒτος τοὺς πρώτους ἐν τῆι χώραι ξυλίνους φανέντας καρπούς </a:t>
            </a:r>
            <a:r>
              <a:rPr lang="nl-BE" sz="2200" dirty="0"/>
              <a:t>(</a:t>
            </a:r>
            <a:r>
              <a:rPr lang="mr-IN" sz="2200" dirty="0"/>
              <a:t>…</a:t>
            </a:r>
            <a:r>
              <a:rPr lang="nl-BE" sz="2200" dirty="0"/>
              <a:t>)</a:t>
            </a:r>
            <a:endParaRPr lang="fr-FR" sz="2200" dirty="0"/>
          </a:p>
        </p:txBody>
      </p:sp>
    </p:spTree>
    <p:extLst>
      <p:ext uri="{BB962C8B-B14F-4D97-AF65-F5344CB8AC3E}">
        <p14:creationId xmlns:p14="http://schemas.microsoft.com/office/powerpoint/2010/main" val="26235822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15616" y="332656"/>
            <a:ext cx="8659998"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a:xfrm>
            <a:off x="1330815" y="1357172"/>
            <a:ext cx="8229600" cy="5257801"/>
          </a:xfrm>
        </p:spPr>
        <p:txBody>
          <a:bodyPr>
            <a:normAutofit fontScale="85000" lnSpcReduction="20000"/>
          </a:bodyPr>
          <a:lstStyle/>
          <a:p>
            <a:pPr>
              <a:buFont typeface="Wingdings" charset="2"/>
              <a:buChar char="Ø"/>
            </a:pPr>
            <a:r>
              <a:rPr lang="fr-FR" dirty="0"/>
              <a:t>En échange d’un bienfait</a:t>
            </a:r>
          </a:p>
          <a:p>
            <a:pPr>
              <a:buFont typeface="Wingdings" charset="2"/>
              <a:buChar char="Ø"/>
            </a:pPr>
            <a:endParaRPr lang="fr-FR" dirty="0"/>
          </a:p>
          <a:p>
            <a:r>
              <a:rPr lang="fr-FR" dirty="0"/>
              <a:t>Roi honoré avec les Charites et </a:t>
            </a:r>
            <a:r>
              <a:rPr lang="fr-FR" dirty="0" err="1"/>
              <a:t>Mnême</a:t>
            </a:r>
            <a:endParaRPr lang="fr-FR" dirty="0"/>
          </a:p>
          <a:p>
            <a:pPr lvl="1"/>
            <a:r>
              <a:rPr lang="fr-FR" dirty="0"/>
              <a:t>=&gt; (IV) (</a:t>
            </a:r>
            <a:r>
              <a:rPr lang="mr-IN" dirty="0"/>
              <a:t>…</a:t>
            </a:r>
            <a:r>
              <a:rPr lang="nl-BE" dirty="0"/>
              <a:t>) offrent, sur l’autel commun de la cité, dans la salle du conseil, un sacrifice inaugural au roi, aux Charites et à Mnême.</a:t>
            </a:r>
          </a:p>
          <a:p>
            <a:pPr lvl="0">
              <a:buClr>
                <a:srgbClr val="93A299"/>
              </a:buClr>
            </a:pPr>
            <a:endParaRPr lang="nl-BE" dirty="0"/>
          </a:p>
          <a:p>
            <a:pPr lvl="0">
              <a:buClr>
                <a:srgbClr val="93A299"/>
              </a:buClr>
              <a:buFont typeface="Wingdings" charset="2"/>
              <a:buChar char="Ø"/>
            </a:pPr>
            <a:r>
              <a:rPr lang="fr-FR" dirty="0">
                <a:solidFill>
                  <a:srgbClr val="292934"/>
                </a:solidFill>
              </a:rPr>
              <a:t>Bienveillance du Roi</a:t>
            </a:r>
          </a:p>
          <a:p>
            <a:pPr lvl="0">
              <a:buClr>
                <a:srgbClr val="93A299"/>
              </a:buClr>
            </a:pPr>
            <a:r>
              <a:rPr lang="fr-FR" dirty="0">
                <a:solidFill>
                  <a:srgbClr val="292934"/>
                </a:solidFill>
              </a:rPr>
              <a:t>Formalité</a:t>
            </a:r>
          </a:p>
          <a:p>
            <a:pPr lvl="0">
              <a:buClr>
                <a:srgbClr val="93A299"/>
              </a:buClr>
            </a:pPr>
            <a:endParaRPr lang="fr-FR" dirty="0">
              <a:solidFill>
                <a:srgbClr val="292934"/>
              </a:solidFill>
            </a:endParaRPr>
          </a:p>
          <a:p>
            <a:pPr lvl="0">
              <a:buClr>
                <a:srgbClr val="93A299"/>
              </a:buClr>
              <a:buFont typeface="Wingdings" charset="2"/>
              <a:buChar char="²"/>
            </a:pPr>
            <a:r>
              <a:rPr lang="fr-FR" cap="small" dirty="0">
                <a:solidFill>
                  <a:srgbClr val="292934"/>
                </a:solidFill>
              </a:rPr>
              <a:t>Sotériologie</a:t>
            </a:r>
          </a:p>
          <a:p>
            <a:pPr lvl="0">
              <a:buClr>
                <a:srgbClr val="93A299"/>
              </a:buClr>
              <a:buFont typeface="Wingdings" charset="2"/>
              <a:buChar char="²"/>
            </a:pPr>
            <a:r>
              <a:rPr lang="fr-FR" cap="small" dirty="0">
                <a:solidFill>
                  <a:srgbClr val="292934"/>
                </a:solidFill>
              </a:rPr>
              <a:t>Epiphanie</a:t>
            </a:r>
          </a:p>
          <a:p>
            <a:pPr lvl="0">
              <a:buClr>
                <a:srgbClr val="93A299"/>
              </a:buClr>
              <a:buFont typeface="Wingdings" charset="2"/>
              <a:buChar char="²"/>
            </a:pPr>
            <a:r>
              <a:rPr lang="fr-FR" cap="small" dirty="0">
                <a:solidFill>
                  <a:srgbClr val="292934"/>
                </a:solidFill>
              </a:rPr>
              <a:t> = </a:t>
            </a:r>
            <a:r>
              <a:rPr lang="fr-FR" sz="2000" dirty="0"/>
              <a:t>P</a:t>
            </a:r>
            <a:r>
              <a:rPr lang="fr-FR" sz="2000" cap="small" dirty="0"/>
              <a:t>résence</a:t>
            </a:r>
            <a:r>
              <a:rPr lang="fr-FR" sz="2000" dirty="0"/>
              <a:t> (πα</a:t>
            </a:r>
            <a:r>
              <a:rPr lang="fr-FR" sz="2000" dirty="0" err="1"/>
              <a:t>ρουσί</a:t>
            </a:r>
            <a:r>
              <a:rPr lang="fr-FR" sz="2000" dirty="0"/>
              <a:t>α, </a:t>
            </a:r>
            <a:r>
              <a:rPr lang="fr-FR" sz="2000" dirty="0" err="1"/>
              <a:t>ἐ</a:t>
            </a:r>
            <a:r>
              <a:rPr lang="fr-FR" sz="2000" dirty="0"/>
              <a:t>π</a:t>
            </a:r>
            <a:r>
              <a:rPr lang="fr-FR" sz="2000" dirty="0" err="1"/>
              <a:t>ιφάνει</a:t>
            </a:r>
            <a:r>
              <a:rPr lang="fr-FR" sz="2000" dirty="0"/>
              <a:t>α) </a:t>
            </a:r>
            <a:r>
              <a:rPr lang="fr-FR" sz="2000" cap="small" dirty="0"/>
              <a:t>Efficacité</a:t>
            </a:r>
            <a:r>
              <a:rPr lang="fr-FR" sz="2000" dirty="0"/>
              <a:t> (</a:t>
            </a:r>
            <a:r>
              <a:rPr lang="fr-FR" sz="2000" dirty="0" err="1"/>
              <a:t>ἀρετή</a:t>
            </a:r>
            <a:r>
              <a:rPr lang="fr-FR" sz="2000" dirty="0"/>
              <a:t>, </a:t>
            </a:r>
            <a:r>
              <a:rPr lang="fr-FR" sz="2000" dirty="0" err="1"/>
              <a:t>δύν</a:t>
            </a:r>
            <a:r>
              <a:rPr lang="fr-FR" sz="2000" dirty="0"/>
              <a:t>α</a:t>
            </a:r>
            <a:r>
              <a:rPr lang="fr-FR" sz="2000" dirty="0" err="1"/>
              <a:t>μις</a:t>
            </a:r>
            <a:r>
              <a:rPr lang="fr-FR" sz="2000" dirty="0"/>
              <a:t>) </a:t>
            </a:r>
            <a:r>
              <a:rPr lang="fr-FR" sz="2000" cap="small" dirty="0"/>
              <a:t>Affabilité</a:t>
            </a:r>
            <a:r>
              <a:rPr lang="fr-FR" sz="2000" dirty="0"/>
              <a:t> (</a:t>
            </a:r>
            <a:r>
              <a:rPr lang="fr-FR" sz="2000" dirty="0" err="1"/>
              <a:t>ἐ</a:t>
            </a:r>
            <a:r>
              <a:rPr lang="fr-FR" sz="2000" dirty="0"/>
              <a:t>π</a:t>
            </a:r>
            <a:r>
              <a:rPr lang="fr-FR" sz="2000" dirty="0" err="1"/>
              <a:t>ήκοος</a:t>
            </a:r>
            <a:r>
              <a:rPr lang="fr-FR" sz="2000" dirty="0"/>
              <a:t>)</a:t>
            </a:r>
            <a:endParaRPr lang="fr-FR" sz="2000" cap="small" dirty="0">
              <a:solidFill>
                <a:srgbClr val="292934"/>
              </a:solidFill>
            </a:endParaRPr>
          </a:p>
          <a:p>
            <a:pPr lvl="0">
              <a:buClr>
                <a:srgbClr val="93A299"/>
              </a:buClr>
              <a:buFont typeface="Wingdings" charset="2"/>
              <a:buChar char="²"/>
            </a:pPr>
            <a:endParaRPr lang="fr-FR" cap="small" dirty="0">
              <a:solidFill>
                <a:srgbClr val="292934"/>
              </a:solidFill>
            </a:endParaRPr>
          </a:p>
          <a:p>
            <a:pPr lvl="1">
              <a:buFont typeface="Arial"/>
              <a:buChar char="•"/>
            </a:pPr>
            <a:endParaRPr lang="fr-FR" dirty="0"/>
          </a:p>
        </p:txBody>
      </p:sp>
    </p:spTree>
    <p:extLst>
      <p:ext uri="{BB962C8B-B14F-4D97-AF65-F5344CB8AC3E}">
        <p14:creationId xmlns:p14="http://schemas.microsoft.com/office/powerpoint/2010/main" val="7004854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445703"/>
            <a:ext cx="8781143"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p:txBody>
          <a:bodyPr>
            <a:normAutofit fontScale="85000" lnSpcReduction="20000"/>
          </a:bodyPr>
          <a:lstStyle/>
          <a:p>
            <a:r>
              <a:rPr lang="fr-FR" dirty="0"/>
              <a:t>Dion, LII, 35, 5 </a:t>
            </a:r>
            <a:r>
              <a:rPr lang="fr-FR" dirty="0" err="1"/>
              <a:t>ἀρετὴ</a:t>
            </a:r>
            <a:r>
              <a:rPr lang="fr-FR" dirty="0"/>
              <a:t> </a:t>
            </a:r>
            <a:r>
              <a:rPr lang="fr-FR" dirty="0" err="1"/>
              <a:t>μὲν</a:t>
            </a:r>
            <a:r>
              <a:rPr lang="fr-FR" dirty="0"/>
              <a:t> </a:t>
            </a:r>
            <a:r>
              <a:rPr lang="fr-FR" dirty="0" err="1"/>
              <a:t>γὰρ</a:t>
            </a:r>
            <a:r>
              <a:rPr lang="fr-FR" dirty="0"/>
              <a:t> </a:t>
            </a:r>
            <a:r>
              <a:rPr lang="fr-FR" dirty="0" err="1"/>
              <a:t>ἰσοθέους</a:t>
            </a:r>
            <a:r>
              <a:rPr lang="fr-FR" dirty="0"/>
              <a:t> π</a:t>
            </a:r>
            <a:r>
              <a:rPr lang="fr-FR" dirty="0" err="1"/>
              <a:t>ολλοὺς</a:t>
            </a:r>
            <a:r>
              <a:rPr lang="fr-FR" dirty="0"/>
              <a:t> π</a:t>
            </a:r>
            <a:r>
              <a:rPr lang="fr-FR" dirty="0" err="1"/>
              <a:t>οιεῖ</a:t>
            </a:r>
            <a:r>
              <a:rPr lang="fr-FR" dirty="0"/>
              <a:t>, </a:t>
            </a:r>
            <a:r>
              <a:rPr lang="fr-FR" dirty="0" err="1"/>
              <a:t>χειροτονητὸς</a:t>
            </a:r>
            <a:r>
              <a:rPr lang="fr-FR" dirty="0"/>
              <a:t> </a:t>
            </a:r>
            <a:r>
              <a:rPr lang="fr-FR" dirty="0" err="1"/>
              <a:t>δ</a:t>
            </a:r>
            <a:r>
              <a:rPr lang="fr-FR" dirty="0"/>
              <a:t>´ </a:t>
            </a:r>
            <a:r>
              <a:rPr lang="fr-FR" dirty="0" err="1"/>
              <a:t>οὐδεὶς</a:t>
            </a:r>
            <a:r>
              <a:rPr lang="fr-FR" dirty="0"/>
              <a:t> π</a:t>
            </a:r>
            <a:r>
              <a:rPr lang="fr-FR" dirty="0" err="1"/>
              <a:t>ώ</a:t>
            </a:r>
            <a:r>
              <a:rPr lang="fr-FR" dirty="0"/>
              <a:t>π</a:t>
            </a:r>
            <a:r>
              <a:rPr lang="fr-FR" dirty="0" err="1"/>
              <a:t>οτε</a:t>
            </a:r>
            <a:r>
              <a:rPr lang="fr-FR" dirty="0"/>
              <a:t> </a:t>
            </a:r>
            <a:r>
              <a:rPr lang="fr-FR" dirty="0" err="1"/>
              <a:t>θεὸς</a:t>
            </a:r>
            <a:r>
              <a:rPr lang="fr-FR" dirty="0"/>
              <a:t> </a:t>
            </a:r>
            <a:r>
              <a:rPr lang="fr-FR" dirty="0" err="1"/>
              <a:t>ἐγένετο</a:t>
            </a:r>
            <a:r>
              <a:rPr lang="fr-FR" dirty="0"/>
              <a:t> </a:t>
            </a:r>
          </a:p>
          <a:p>
            <a:pPr marL="0" indent="0">
              <a:buNone/>
            </a:pPr>
            <a:r>
              <a:rPr lang="fr-FR" dirty="0"/>
              <a:t> « La vertu, en effet, égale bien des gens aux dieux, mais jamais vote n'eut le pouvoir de faire un dieu »</a:t>
            </a:r>
          </a:p>
          <a:p>
            <a:pPr marL="0" indent="0">
              <a:buNone/>
            </a:pPr>
            <a:endParaRPr lang="fr-BE" dirty="0"/>
          </a:p>
          <a:p>
            <a:r>
              <a:rPr lang="fr-FR" dirty="0"/>
              <a:t>Plaute, </a:t>
            </a:r>
            <a:r>
              <a:rPr lang="fr-FR" i="1" dirty="0" err="1"/>
              <a:t>Asinaria</a:t>
            </a:r>
            <a:r>
              <a:rPr lang="fr-FR" dirty="0"/>
              <a:t>, 713 Si </a:t>
            </a:r>
            <a:r>
              <a:rPr lang="fr-FR" dirty="0" err="1"/>
              <a:t>quidem</a:t>
            </a:r>
            <a:r>
              <a:rPr lang="fr-FR" dirty="0"/>
              <a:t> </a:t>
            </a:r>
            <a:r>
              <a:rPr lang="fr-FR" dirty="0" err="1"/>
              <a:t>mihi</a:t>
            </a:r>
            <a:r>
              <a:rPr lang="fr-FR" dirty="0"/>
              <a:t> </a:t>
            </a:r>
            <a:r>
              <a:rPr lang="fr-FR" dirty="0" err="1"/>
              <a:t>statuam</a:t>
            </a:r>
            <a:r>
              <a:rPr lang="fr-FR" dirty="0"/>
              <a:t> et </a:t>
            </a:r>
            <a:r>
              <a:rPr lang="fr-FR" dirty="0" err="1"/>
              <a:t>aram</a:t>
            </a:r>
            <a:r>
              <a:rPr lang="fr-FR" dirty="0"/>
              <a:t> </a:t>
            </a:r>
            <a:r>
              <a:rPr lang="fr-FR" dirty="0" err="1"/>
              <a:t>statuis</a:t>
            </a:r>
            <a:r>
              <a:rPr lang="fr-FR" dirty="0"/>
              <a:t>,</a:t>
            </a:r>
            <a:endParaRPr lang="fr-BE" dirty="0"/>
          </a:p>
          <a:p>
            <a:pPr marL="0" indent="0">
              <a:buNone/>
            </a:pPr>
            <a:r>
              <a:rPr lang="fr-FR" dirty="0"/>
              <a:t>  </a:t>
            </a:r>
            <a:r>
              <a:rPr lang="fr-FR" dirty="0" err="1"/>
              <a:t>atque</a:t>
            </a:r>
            <a:r>
              <a:rPr lang="fr-FR" dirty="0"/>
              <a:t> ut deo </a:t>
            </a:r>
            <a:r>
              <a:rPr lang="fr-FR" dirty="0" err="1"/>
              <a:t>mihi</a:t>
            </a:r>
            <a:r>
              <a:rPr lang="fr-FR" dirty="0"/>
              <a:t> </a:t>
            </a:r>
            <a:r>
              <a:rPr lang="fr-FR" dirty="0" err="1"/>
              <a:t>heic</a:t>
            </a:r>
            <a:r>
              <a:rPr lang="fr-FR" dirty="0"/>
              <a:t> </a:t>
            </a:r>
            <a:r>
              <a:rPr lang="fr-FR" dirty="0" err="1"/>
              <a:t>inmolas</a:t>
            </a:r>
            <a:r>
              <a:rPr lang="fr-FR" dirty="0"/>
              <a:t> </a:t>
            </a:r>
            <a:r>
              <a:rPr lang="fr-FR" dirty="0" err="1"/>
              <a:t>bovem</a:t>
            </a:r>
            <a:r>
              <a:rPr lang="fr-FR" dirty="0"/>
              <a:t>: </a:t>
            </a:r>
            <a:r>
              <a:rPr lang="fr-FR" dirty="0" err="1"/>
              <a:t>nam</a:t>
            </a:r>
            <a:r>
              <a:rPr lang="fr-FR" dirty="0"/>
              <a:t> ego </a:t>
            </a:r>
            <a:r>
              <a:rPr lang="fr-FR" dirty="0" err="1"/>
              <a:t>tibi</a:t>
            </a:r>
            <a:r>
              <a:rPr lang="fr-FR" dirty="0"/>
              <a:t> </a:t>
            </a:r>
            <a:r>
              <a:rPr lang="fr-FR" dirty="0" err="1"/>
              <a:t>Salus</a:t>
            </a:r>
            <a:r>
              <a:rPr lang="fr-FR" dirty="0"/>
              <a:t> </a:t>
            </a:r>
            <a:r>
              <a:rPr lang="fr-FR" dirty="0" smtClean="0"/>
              <a:t> </a:t>
            </a:r>
            <a:r>
              <a:rPr lang="fr-FR" dirty="0" err="1"/>
              <a:t>sum</a:t>
            </a:r>
            <a:r>
              <a:rPr lang="fr-FR" dirty="0"/>
              <a:t>.</a:t>
            </a:r>
            <a:endParaRPr lang="fr-BE" dirty="0"/>
          </a:p>
          <a:p>
            <a:pPr marL="0" indent="0">
              <a:buNone/>
            </a:pPr>
            <a:r>
              <a:rPr lang="fr-FR" dirty="0"/>
              <a:t>« Oui, à condition que tu m'ériges une statue et un autel, et que tu m'immoles un </a:t>
            </a:r>
            <a:r>
              <a:rPr lang="fr-FR" dirty="0" err="1"/>
              <a:t>boeuf</a:t>
            </a:r>
            <a:r>
              <a:rPr lang="fr-FR" dirty="0"/>
              <a:t> comme à un dieu : car je suis pour toi le dieu Salut ».</a:t>
            </a:r>
            <a:endParaRPr lang="fr-BE" dirty="0"/>
          </a:p>
          <a:p>
            <a:endParaRPr lang="fr-FR" dirty="0"/>
          </a:p>
        </p:txBody>
      </p:sp>
    </p:spTree>
    <p:extLst>
      <p:ext uri="{BB962C8B-B14F-4D97-AF65-F5344CB8AC3E}">
        <p14:creationId xmlns:p14="http://schemas.microsoft.com/office/powerpoint/2010/main" val="14769131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608" y="260648"/>
            <a:ext cx="8744858" cy="990600"/>
          </a:xfrm>
        </p:spPr>
        <p:txBody>
          <a:bodyPr>
            <a:noAutofit/>
          </a:bodyPr>
          <a:lstStyle/>
          <a:p>
            <a:r>
              <a:rPr lang="fr-FR" sz="3600" dirty="0"/>
              <a:t>Un culte au souverain, mais pourquoi ?</a:t>
            </a:r>
          </a:p>
        </p:txBody>
      </p:sp>
      <p:sp>
        <p:nvSpPr>
          <p:cNvPr id="3" name="Espace réservé du contenu 2"/>
          <p:cNvSpPr>
            <a:spLocks noGrp="1"/>
          </p:cNvSpPr>
          <p:nvPr>
            <p:ph idx="1"/>
          </p:nvPr>
        </p:nvSpPr>
        <p:spPr>
          <a:xfrm>
            <a:off x="838199" y="1340768"/>
            <a:ext cx="8305801" cy="4876800"/>
          </a:xfrm>
        </p:spPr>
        <p:txBody>
          <a:bodyPr>
            <a:normAutofit fontScale="85000" lnSpcReduction="20000"/>
          </a:bodyPr>
          <a:lstStyle/>
          <a:p>
            <a:pPr>
              <a:buFont typeface="Wingdings" charset="2"/>
              <a:buChar char="Ø"/>
            </a:pPr>
            <a:r>
              <a:rPr lang="fr-FR" i="1" dirty="0">
                <a:solidFill>
                  <a:srgbClr val="FF0000"/>
                </a:solidFill>
              </a:rPr>
              <a:t>do ut des</a:t>
            </a:r>
          </a:p>
          <a:p>
            <a:pPr>
              <a:buFont typeface="Wingdings" charset="2"/>
              <a:buChar char="Ø"/>
            </a:pPr>
            <a:endParaRPr lang="fr-FR" i="1" dirty="0">
              <a:solidFill>
                <a:srgbClr val="FF0000"/>
              </a:solidFill>
            </a:endParaRPr>
          </a:p>
          <a:p>
            <a:pPr>
              <a:buFont typeface="Wingdings" charset="2"/>
              <a:buChar char="Ø"/>
            </a:pPr>
            <a:r>
              <a:rPr lang="fr-FR" dirty="0">
                <a:solidFill>
                  <a:srgbClr val="292934"/>
                </a:solidFill>
              </a:rPr>
              <a:t>Rite impliquant de nouvelles obligations</a:t>
            </a:r>
          </a:p>
          <a:p>
            <a:endParaRPr lang="fr-FR" dirty="0">
              <a:solidFill>
                <a:srgbClr val="292934"/>
              </a:solidFill>
            </a:endParaRPr>
          </a:p>
          <a:p>
            <a:pPr algn="just"/>
            <a:r>
              <a:rPr lang="fr-FR" dirty="0">
                <a:solidFill>
                  <a:srgbClr val="292934"/>
                </a:solidFill>
              </a:rPr>
              <a:t>En voyant que vous avez adopté une attitude si reconnaissante et sincère envers ma maison, je vous prodigue tous mes éloges. Je suis tout à fait disposé à accepter la couronne (</a:t>
            </a:r>
            <a:r>
              <a:rPr lang="mr-IN" dirty="0">
                <a:solidFill>
                  <a:srgbClr val="292934"/>
                </a:solidFill>
              </a:rPr>
              <a:t>…</a:t>
            </a:r>
            <a:r>
              <a:rPr lang="nl-BE" dirty="0">
                <a:solidFill>
                  <a:srgbClr val="292934"/>
                </a:solidFill>
              </a:rPr>
              <a:t>) et de la même manière, à pousser la souveraineté à une prodigalité encore beaucoup plus grande, à participer à tout anvantage de la cité et ne pas seulement conserver les choses existantes, mais à contribuer à l’augmentation de votre réputation (</a:t>
            </a:r>
            <a:r>
              <a:rPr lang="mr-IN" dirty="0">
                <a:solidFill>
                  <a:srgbClr val="292934"/>
                </a:solidFill>
              </a:rPr>
              <a:t>…</a:t>
            </a:r>
            <a:r>
              <a:rPr lang="nl-BE" dirty="0">
                <a:solidFill>
                  <a:srgbClr val="292934"/>
                </a:solidFill>
              </a:rPr>
              <a:t>) </a:t>
            </a:r>
            <a:endParaRPr lang="fr-FR" dirty="0">
              <a:solidFill>
                <a:srgbClr val="292934"/>
              </a:solidFill>
            </a:endParaRPr>
          </a:p>
        </p:txBody>
      </p:sp>
    </p:spTree>
    <p:extLst>
      <p:ext uri="{BB962C8B-B14F-4D97-AF65-F5344CB8AC3E}">
        <p14:creationId xmlns:p14="http://schemas.microsoft.com/office/powerpoint/2010/main" val="15028967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Partie IV</a:t>
            </a:r>
          </a:p>
        </p:txBody>
      </p:sp>
      <p:sp>
        <p:nvSpPr>
          <p:cNvPr id="3" name="Espace réservé du contenu 2"/>
          <p:cNvSpPr>
            <a:spLocks noGrp="1"/>
          </p:cNvSpPr>
          <p:nvPr>
            <p:ph idx="1"/>
          </p:nvPr>
        </p:nvSpPr>
        <p:spPr/>
        <p:txBody>
          <a:bodyPr>
            <a:normAutofit fontScale="92500" lnSpcReduction="10000"/>
          </a:bodyPr>
          <a:lstStyle/>
          <a:p>
            <a:pPr>
              <a:lnSpc>
                <a:spcPct val="200000"/>
              </a:lnSpc>
              <a:buFont typeface="Wingdings" charset="2"/>
              <a:buChar char="ü"/>
            </a:pPr>
            <a:r>
              <a:rPr lang="fr-FR" dirty="0"/>
              <a:t>Y a-t-il un culte rendu au souverain séleucide en Grèce ?</a:t>
            </a:r>
          </a:p>
          <a:p>
            <a:pPr>
              <a:lnSpc>
                <a:spcPct val="200000"/>
              </a:lnSpc>
              <a:buFont typeface="Wingdings" charset="2"/>
              <a:buChar char="ü"/>
            </a:pPr>
            <a:r>
              <a:rPr lang="fr-FR" dirty="0"/>
              <a:t>Si oui, quelles en sont les modalités ?</a:t>
            </a:r>
          </a:p>
          <a:p>
            <a:pPr>
              <a:lnSpc>
                <a:spcPct val="200000"/>
              </a:lnSpc>
              <a:buFont typeface="Wingdings" charset="2"/>
              <a:buChar char="ü"/>
            </a:pPr>
            <a:r>
              <a:rPr lang="fr-FR" dirty="0"/>
              <a:t>Quelle en est la cause ?</a:t>
            </a:r>
          </a:p>
          <a:p>
            <a:pPr marL="457200" indent="-457200">
              <a:lnSpc>
                <a:spcPct val="200000"/>
              </a:lnSpc>
              <a:buFont typeface="+mj-lt"/>
              <a:buAutoNum type="arabicParenR" startAt="4"/>
            </a:pPr>
            <a:r>
              <a:rPr lang="fr-FR" b="1" dirty="0"/>
              <a:t>D’où viendrait ce culte ?</a:t>
            </a:r>
          </a:p>
          <a:p>
            <a:endParaRPr lang="fr-FR" dirty="0"/>
          </a:p>
        </p:txBody>
      </p:sp>
    </p:spTree>
    <p:extLst>
      <p:ext uri="{BB962C8B-B14F-4D97-AF65-F5344CB8AC3E}">
        <p14:creationId xmlns:p14="http://schemas.microsoft.com/office/powerpoint/2010/main" val="37214917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Origines du culte - Bevan</a:t>
            </a:r>
          </a:p>
        </p:txBody>
      </p:sp>
      <p:sp>
        <p:nvSpPr>
          <p:cNvPr id="3" name="Espace réservé du contenu 2"/>
          <p:cNvSpPr>
            <a:spLocks noGrp="1"/>
          </p:cNvSpPr>
          <p:nvPr>
            <p:ph idx="1"/>
          </p:nvPr>
        </p:nvSpPr>
        <p:spPr>
          <a:xfrm>
            <a:off x="1291770" y="1916832"/>
            <a:ext cx="7852230" cy="4426857"/>
          </a:xfrm>
        </p:spPr>
        <p:txBody>
          <a:bodyPr>
            <a:normAutofit/>
          </a:bodyPr>
          <a:lstStyle/>
          <a:p>
            <a:pPr algn="just"/>
            <a:r>
              <a:rPr lang="fr-FR" sz="3200" dirty="0"/>
              <a:t>Honneurs divins rendus par Athènes à Alexandre le Grand, 324 </a:t>
            </a:r>
            <a:r>
              <a:rPr lang="fr-FR" sz="3200" dirty="0" err="1"/>
              <a:t>a.C.n</a:t>
            </a:r>
            <a:r>
              <a:rPr lang="fr-FR" sz="3200" dirty="0"/>
              <a:t>.</a:t>
            </a:r>
          </a:p>
          <a:p>
            <a:pPr algn="just"/>
            <a:r>
              <a:rPr lang="fr-FR" sz="3200" dirty="0"/>
              <a:t>Rois orientaux ≉ des dieux</a:t>
            </a:r>
          </a:p>
          <a:p>
            <a:pPr algn="just"/>
            <a:endParaRPr lang="fr-FR" sz="3200" dirty="0"/>
          </a:p>
          <a:p>
            <a:pPr algn="just">
              <a:buFont typeface="Wingdings" charset="2"/>
              <a:buChar char="Ø"/>
            </a:pPr>
            <a:r>
              <a:rPr lang="fr-FR" sz="3200" dirty="0"/>
              <a:t> Pratique grecque qui se répand dans      l’Orient grec.</a:t>
            </a:r>
          </a:p>
        </p:txBody>
      </p:sp>
    </p:spTree>
    <p:extLst>
      <p:ext uri="{BB962C8B-B14F-4D97-AF65-F5344CB8AC3E}">
        <p14:creationId xmlns:p14="http://schemas.microsoft.com/office/powerpoint/2010/main" val="42680045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F032372-15BF-A74D-BAFA-03F85A77DE2E}"/>
              </a:ext>
            </a:extLst>
          </p:cNvPr>
          <p:cNvSpPr>
            <a:spLocks noGrp="1"/>
          </p:cNvSpPr>
          <p:nvPr>
            <p:ph type="title"/>
          </p:nvPr>
        </p:nvSpPr>
        <p:spPr>
          <a:xfrm>
            <a:off x="1182415" y="857250"/>
            <a:ext cx="7446044" cy="2794980"/>
          </a:xfrm>
        </p:spPr>
        <p:txBody>
          <a:bodyPr/>
          <a:lstStyle/>
          <a:p>
            <a:r>
              <a:rPr lang="fr-FR" dirty="0">
                <a:latin typeface="Times New Roman" panose="02020603050405020304" pitchFamily="18" charset="0"/>
                <a:cs typeface="Times New Roman" panose="02020603050405020304" pitchFamily="18" charset="0"/>
              </a:rPr>
              <a:t>Sur l’éventualité d’un culte voué au souverain séleucide en Mésopotamie </a:t>
            </a:r>
          </a:p>
        </p:txBody>
      </p:sp>
      <p:sp>
        <p:nvSpPr>
          <p:cNvPr id="3" name="Espace réservé du texte 2">
            <a:extLst>
              <a:ext uri="{FF2B5EF4-FFF2-40B4-BE49-F238E27FC236}">
                <a16:creationId xmlns:a16="http://schemas.microsoft.com/office/drawing/2014/main" xmlns="" id="{3A4EB822-5DD8-A34E-A0FC-60FA22BCE6EA}"/>
              </a:ext>
            </a:extLst>
          </p:cNvPr>
          <p:cNvSpPr>
            <a:spLocks noGrp="1"/>
          </p:cNvSpPr>
          <p:nvPr>
            <p:ph type="body" idx="1"/>
          </p:nvPr>
        </p:nvSpPr>
        <p:spPr>
          <a:xfrm>
            <a:off x="1182415" y="3001361"/>
            <a:ext cx="6686549" cy="2782613"/>
          </a:xfrm>
        </p:spPr>
        <p:txBody>
          <a:bodyPr>
            <a:normAutofit/>
          </a:bodyPr>
          <a:lstStyle/>
          <a:p>
            <a:pPr algn="ctr"/>
            <a:r>
              <a:rPr lang="fr-FR" dirty="0">
                <a:latin typeface="Times New Roman" panose="02020603050405020304" pitchFamily="18" charset="0"/>
                <a:cs typeface="Times New Roman" panose="02020603050405020304" pitchFamily="18" charset="0"/>
              </a:rPr>
              <a:t>Pertinence de l’utilisation des sources cunéiformes</a:t>
            </a:r>
            <a:endParaRPr lang="fr-FR" sz="1200" dirty="0">
              <a:latin typeface="Times New Roman" panose="02020603050405020304" pitchFamily="18" charset="0"/>
              <a:cs typeface="Times New Roman" panose="02020603050405020304" pitchFamily="18" charset="0"/>
            </a:endParaRPr>
          </a:p>
          <a:p>
            <a:endParaRPr lang="fr-FR" sz="1200" dirty="0">
              <a:latin typeface="Times New Roman" panose="02020603050405020304" pitchFamily="18" charset="0"/>
              <a:cs typeface="Times New Roman" panose="02020603050405020304" pitchFamily="18" charset="0"/>
            </a:endParaRPr>
          </a:p>
          <a:p>
            <a:endParaRPr lang="fr-FR" sz="900" dirty="0">
              <a:latin typeface="Times New Roman" panose="02020603050405020304" pitchFamily="18" charset="0"/>
              <a:cs typeface="Times New Roman" panose="02020603050405020304" pitchFamily="18" charset="0"/>
            </a:endParaRPr>
          </a:p>
          <a:p>
            <a:endParaRPr lang="fr-FR" sz="900" dirty="0">
              <a:latin typeface="Times New Roman" panose="02020603050405020304" pitchFamily="18" charset="0"/>
              <a:cs typeface="Times New Roman" panose="02020603050405020304" pitchFamily="18" charset="0"/>
            </a:endParaRPr>
          </a:p>
          <a:p>
            <a:endParaRPr lang="fr-FR" sz="900" dirty="0">
              <a:latin typeface="Times New Roman" panose="02020603050405020304" pitchFamily="18" charset="0"/>
              <a:cs typeface="Times New Roman" panose="02020603050405020304" pitchFamily="18" charset="0"/>
            </a:endParaRPr>
          </a:p>
          <a:p>
            <a:endParaRPr lang="fr-FR" sz="900" dirty="0">
              <a:latin typeface="Times New Roman" panose="02020603050405020304" pitchFamily="18" charset="0"/>
              <a:cs typeface="Times New Roman" panose="02020603050405020304" pitchFamily="18" charset="0"/>
            </a:endParaRPr>
          </a:p>
          <a:p>
            <a:endParaRPr lang="fr-FR" sz="900" dirty="0">
              <a:latin typeface="Times New Roman" panose="02020603050405020304" pitchFamily="18" charset="0"/>
              <a:cs typeface="Times New Roman" panose="02020603050405020304" pitchFamily="18" charset="0"/>
            </a:endParaRPr>
          </a:p>
          <a:p>
            <a:r>
              <a:rPr lang="fr-FR" sz="900" dirty="0">
                <a:latin typeface="Times New Roman" panose="02020603050405020304" pitchFamily="18" charset="0"/>
                <a:cs typeface="Times New Roman" panose="02020603050405020304" pitchFamily="18" charset="0"/>
              </a:rPr>
              <a:t>Luca Lorenzon, master en langues et lettres anciennes, orientation classique, </a:t>
            </a:r>
            <a:r>
              <a:rPr lang="fr-FR" sz="900" dirty="0" err="1">
                <a:latin typeface="Times New Roman" panose="02020603050405020304" pitchFamily="18" charset="0"/>
                <a:cs typeface="Times New Roman" panose="02020603050405020304" pitchFamily="18" charset="0"/>
              </a:rPr>
              <a:t>ULiège</a:t>
            </a:r>
            <a:r>
              <a:rPr lang="fr-FR" sz="900" dirty="0">
                <a:latin typeface="Times New Roman" panose="02020603050405020304" pitchFamily="18" charset="0"/>
                <a:cs typeface="Times New Roman" panose="02020603050405020304" pitchFamily="18" charset="0"/>
              </a:rPr>
              <a:t>. 															</a:t>
            </a:r>
          </a:p>
          <a:p>
            <a:r>
              <a:rPr lang="fr-FR" sz="900" dirty="0">
                <a:latin typeface="Times New Roman" panose="02020603050405020304" pitchFamily="18" charset="0"/>
                <a:cs typeface="Times New Roman" panose="02020603050405020304" pitchFamily="18" charset="0"/>
              </a:rPr>
              <a:t>UCL						Le 26 avril 2018										</a:t>
            </a:r>
          </a:p>
        </p:txBody>
      </p:sp>
    </p:spTree>
    <p:extLst>
      <p:ext uri="{BB962C8B-B14F-4D97-AF65-F5344CB8AC3E}">
        <p14:creationId xmlns:p14="http://schemas.microsoft.com/office/powerpoint/2010/main" val="34632897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lstStyle/>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r>
              <a:rPr lang="fr-FR" sz="2400" b="1" dirty="0">
                <a:solidFill>
                  <a:schemeClr val="tx1"/>
                </a:solidFill>
                <a:latin typeface="Times New Roman" panose="02020603050405020304" pitchFamily="18" charset="0"/>
                <a:cs typeface="Times New Roman" panose="02020603050405020304" pitchFamily="18" charset="0"/>
              </a:rPr>
              <a:t>La Mésopotamie :  un terreau fertile ? </a:t>
            </a: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Nécessité d’une influence grecque </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Les sources textuelles</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 En guise de conclusion</a:t>
            </a:r>
          </a:p>
          <a:p>
            <a:pPr marL="385763" indent="-385763" algn="ctr">
              <a:buFont typeface="Wingdings 3" charset="2"/>
              <a:buAutoNum type="arabicPeriod"/>
            </a:pP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3299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701824"/>
            <a:ext cx="7498080" cy="1143000"/>
          </a:xfrm>
        </p:spPr>
        <p:txBody>
          <a:bodyPr>
            <a:normAutofit fontScale="90000"/>
          </a:bodyPr>
          <a:lstStyle/>
          <a:p>
            <a:r>
              <a:rPr lang="fr-BE" sz="5300" dirty="0"/>
              <a:t>Divinisation des souverains </a:t>
            </a:r>
            <a:r>
              <a:rPr lang="fr-BE" dirty="0"/>
              <a:t/>
            </a:r>
            <a:br>
              <a:rPr lang="fr-BE" dirty="0"/>
            </a:br>
            <a:r>
              <a:rPr lang="fr-BE" dirty="0"/>
              <a:t>Origine : </a:t>
            </a:r>
          </a:p>
        </p:txBody>
      </p:sp>
      <p:sp>
        <p:nvSpPr>
          <p:cNvPr id="3" name="Espace réservé du contenu 2"/>
          <p:cNvSpPr>
            <a:spLocks noGrp="1"/>
          </p:cNvSpPr>
          <p:nvPr>
            <p:ph idx="1"/>
          </p:nvPr>
        </p:nvSpPr>
        <p:spPr>
          <a:xfrm>
            <a:off x="1435608" y="2516832"/>
            <a:ext cx="7498080" cy="4800600"/>
          </a:xfrm>
        </p:spPr>
        <p:txBody>
          <a:bodyPr/>
          <a:lstStyle/>
          <a:p>
            <a:r>
              <a:rPr lang="fr-BE" dirty="0"/>
              <a:t>Grecque </a:t>
            </a:r>
          </a:p>
          <a:p>
            <a:r>
              <a:rPr lang="fr-BE" dirty="0"/>
              <a:t>Développement après les conquêtes d’Alexandre le Grand</a:t>
            </a:r>
          </a:p>
          <a:p>
            <a:r>
              <a:rPr lang="fr-BE" dirty="0"/>
              <a:t>Permanence jusqu’à la chute de l’empire romain </a:t>
            </a:r>
          </a:p>
          <a:p>
            <a:r>
              <a:rPr lang="fr-BE" dirty="0"/>
              <a:t>Transition progressive depuis le culte héroïque (post-mortem)</a:t>
            </a:r>
          </a:p>
        </p:txBody>
      </p:sp>
    </p:spTree>
    <p:extLst>
      <p:ext uri="{BB962C8B-B14F-4D97-AF65-F5344CB8AC3E}">
        <p14:creationId xmlns:p14="http://schemas.microsoft.com/office/powerpoint/2010/main" val="1847392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xmlns="" id="{41ED5DA0-8596-4046-B898-D59822D7F23A}"/>
              </a:ext>
            </a:extLst>
          </p:cNvPr>
          <p:cNvPicPr>
            <a:picLocks noChangeAspect="1"/>
          </p:cNvPicPr>
          <p:nvPr/>
        </p:nvPicPr>
        <p:blipFill>
          <a:blip r:embed="rId2"/>
          <a:stretch>
            <a:fillRect/>
          </a:stretch>
        </p:blipFill>
        <p:spPr>
          <a:xfrm>
            <a:off x="1694257" y="476672"/>
            <a:ext cx="2151857" cy="5760640"/>
          </a:xfrm>
          <a:prstGeom prst="rect">
            <a:avLst/>
          </a:prstGeom>
        </p:spPr>
      </p:pic>
      <p:sp>
        <p:nvSpPr>
          <p:cNvPr id="7" name="ZoneTexte 6">
            <a:extLst>
              <a:ext uri="{FF2B5EF4-FFF2-40B4-BE49-F238E27FC236}">
                <a16:creationId xmlns:a16="http://schemas.microsoft.com/office/drawing/2014/main" xmlns="" id="{2D9B1155-EBF7-014C-B2F7-05AB9A082653}"/>
              </a:ext>
            </a:extLst>
          </p:cNvPr>
          <p:cNvSpPr txBox="1"/>
          <p:nvPr/>
        </p:nvSpPr>
        <p:spPr>
          <a:xfrm>
            <a:off x="3976499" y="5254116"/>
            <a:ext cx="4667207" cy="300082"/>
          </a:xfrm>
          <a:prstGeom prst="rect">
            <a:avLst/>
          </a:prstGeom>
          <a:noFill/>
        </p:spPr>
        <p:txBody>
          <a:bodyPr wrap="square" rtlCol="0">
            <a:spAutoFit/>
          </a:bodyPr>
          <a:lstStyle/>
          <a:p>
            <a:r>
              <a:rPr lang="fr-FR" sz="1350" dirty="0"/>
              <a:t>RIME 2. 01. 04. 11</a:t>
            </a:r>
          </a:p>
        </p:txBody>
      </p:sp>
      <p:graphicFrame>
        <p:nvGraphicFramePr>
          <p:cNvPr id="19" name="Tableau 18">
            <a:extLst>
              <a:ext uri="{FF2B5EF4-FFF2-40B4-BE49-F238E27FC236}">
                <a16:creationId xmlns:a16="http://schemas.microsoft.com/office/drawing/2014/main" xmlns="" id="{026D2160-5EA9-064D-85B9-2259AE13B970}"/>
              </a:ext>
            </a:extLst>
          </p:cNvPr>
          <p:cNvGraphicFramePr>
            <a:graphicFrameLocks noGrp="1"/>
          </p:cNvGraphicFramePr>
          <p:nvPr>
            <p:extLst>
              <p:ext uri="{D42A27DB-BD31-4B8C-83A1-F6EECF244321}">
                <p14:modId xmlns:p14="http://schemas.microsoft.com/office/powerpoint/2010/main" val="448249684"/>
              </p:ext>
            </p:extLst>
          </p:nvPr>
        </p:nvGraphicFramePr>
        <p:xfrm>
          <a:off x="3978917" y="1687071"/>
          <a:ext cx="2598420" cy="3413759"/>
        </p:xfrm>
        <a:graphic>
          <a:graphicData uri="http://schemas.openxmlformats.org/drawingml/2006/table">
            <a:tbl>
              <a:tblPr firstRow="1" firstCol="1" bandRow="1"/>
              <a:tblGrid>
                <a:gridCol w="463748">
                  <a:extLst>
                    <a:ext uri="{9D8B030D-6E8A-4147-A177-3AD203B41FA5}">
                      <a16:colId xmlns:a16="http://schemas.microsoft.com/office/drawing/2014/main" xmlns="" val="3999395760"/>
                    </a:ext>
                  </a:extLst>
                </a:gridCol>
                <a:gridCol w="2134672">
                  <a:extLst>
                    <a:ext uri="{9D8B030D-6E8A-4147-A177-3AD203B41FA5}">
                      <a16:colId xmlns:a16="http://schemas.microsoft.com/office/drawing/2014/main" xmlns="" val="3688956850"/>
                    </a:ext>
                  </a:extLst>
                </a:gridCol>
              </a:tblGrid>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49’</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i</a:t>
                      </a:r>
                      <a:r>
                        <a:rPr lang="it-IT" sz="1400" i="1" baseline="-25000" dirty="0">
                          <a:solidFill>
                            <a:schemeClr val="tx1"/>
                          </a:solidFill>
                          <a:effectLst/>
                          <a:latin typeface="Times New Roman" panose="02020603050405020304" pitchFamily="18" charset="0"/>
                          <a:ea typeface="Calibri" panose="020F0502020204030204" pitchFamily="34" charset="0"/>
                        </a:rPr>
                        <a:t>3</a:t>
                      </a:r>
                      <a:r>
                        <a:rPr lang="it-IT" sz="1400" i="1" dirty="0">
                          <a:solidFill>
                            <a:schemeClr val="tx1"/>
                          </a:solidFill>
                          <a:effectLst/>
                          <a:latin typeface="Times New Roman" panose="02020603050405020304" pitchFamily="18" charset="0"/>
                          <a:ea typeface="Calibri" panose="020F0502020204030204" pitchFamily="34" charset="0"/>
                        </a:rPr>
                        <a:t>-li-iš</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baseline="-25000" dirty="0">
                          <a:solidFill>
                            <a:schemeClr val="tx1"/>
                          </a:solidFill>
                          <a:effectLst/>
                          <a:latin typeface="Times New Roman" panose="02020603050405020304" pitchFamily="18" charset="0"/>
                          <a:ea typeface="Calibri" panose="020F0502020204030204" pitchFamily="34" charset="0"/>
                        </a:rPr>
                        <a:t> </a:t>
                      </a:r>
                      <a:r>
                        <a:rPr lang="it-IT" sz="1400" dirty="0" err="1">
                          <a:solidFill>
                            <a:schemeClr val="tx1"/>
                          </a:solidFill>
                          <a:effectLst/>
                          <a:latin typeface="Times New Roman" panose="02020603050405020304" pitchFamily="18" charset="0"/>
                          <a:ea typeface="Calibri" panose="020F0502020204030204" pitchFamily="34" charset="0"/>
                        </a:rPr>
                        <a:t>URU</a:t>
                      </a:r>
                      <a:r>
                        <a:rPr lang="it-IT" sz="1400" baseline="30000" dirty="0" err="1">
                          <a:solidFill>
                            <a:schemeClr val="tx1"/>
                          </a:solidFill>
                          <a:effectLst/>
                          <a:latin typeface="Times New Roman" panose="02020603050405020304" pitchFamily="18" charset="0"/>
                          <a:ea typeface="Calibri" panose="020F0502020204030204" pitchFamily="34" charset="0"/>
                        </a:rPr>
                        <a:t>ki</a:t>
                      </a:r>
                      <a:r>
                        <a:rPr lang="it-IT" sz="1400" dirty="0">
                          <a:solidFill>
                            <a:schemeClr val="tx1"/>
                          </a:solidFill>
                          <a:effectLst/>
                          <a:latin typeface="Times New Roman" panose="02020603050405020304" pitchFamily="18" charset="0"/>
                          <a:ea typeface="Calibri" panose="020F0502020204030204" pitchFamily="34" charset="0"/>
                        </a:rPr>
                        <a:t>-</a:t>
                      </a:r>
                      <a:r>
                        <a:rPr lang="it-IT" sz="1400" i="1" dirty="0" err="1">
                          <a:solidFill>
                            <a:schemeClr val="tx1"/>
                          </a:solidFill>
                          <a:effectLst/>
                          <a:latin typeface="Times New Roman" panose="02020603050405020304" pitchFamily="18" charset="0"/>
                          <a:ea typeface="Calibri" panose="020F0502020204030204" pitchFamily="34" charset="0"/>
                        </a:rPr>
                        <a:t>šu</a:t>
                      </a:r>
                      <a:r>
                        <a:rPr lang="it-IT" sz="1400" i="1" dirty="0">
                          <a:solidFill>
                            <a:schemeClr val="tx1"/>
                          </a:solidFill>
                          <a:effectLst/>
                          <a:latin typeface="Times New Roman" panose="02020603050405020304" pitchFamily="18" charset="0"/>
                          <a:ea typeface="Calibri" panose="020F0502020204030204" pitchFamily="34" charset="0"/>
                        </a:rPr>
                        <a:t>-nu</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495374576"/>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50’</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a-ka</a:t>
                      </a:r>
                      <a:r>
                        <a:rPr lang="it-IT" sz="1400" i="1" baseline="-25000" dirty="0">
                          <a:solidFill>
                            <a:schemeClr val="tx1"/>
                          </a:solidFill>
                          <a:effectLst/>
                          <a:latin typeface="Times New Roman" panose="02020603050405020304" pitchFamily="18" charset="0"/>
                          <a:ea typeface="Calibri" panose="020F0502020204030204" pitchFamily="34" charset="0"/>
                        </a:rPr>
                        <a:t>3</a:t>
                      </a:r>
                      <a:r>
                        <a:rPr lang="it-IT" sz="1400" i="1" dirty="0">
                          <a:solidFill>
                            <a:schemeClr val="tx1"/>
                          </a:solidFill>
                          <a:effectLst/>
                          <a:latin typeface="Times New Roman" panose="02020603050405020304" pitchFamily="18" charset="0"/>
                          <a:ea typeface="Calibri" panose="020F0502020204030204" pitchFamily="34" charset="0"/>
                        </a:rPr>
                        <a:t>-de</a:t>
                      </a:r>
                      <a:r>
                        <a:rPr lang="it-IT" sz="1400" i="1" baseline="-25000" dirty="0">
                          <a:solidFill>
                            <a:schemeClr val="tx1"/>
                          </a:solidFill>
                          <a:effectLst/>
                          <a:latin typeface="Times New Roman" panose="02020603050405020304" pitchFamily="18" charset="0"/>
                          <a:ea typeface="Calibri" panose="020F0502020204030204" pitchFamily="34" charset="0"/>
                        </a:rPr>
                        <a:t>3</a:t>
                      </a:r>
                      <a:r>
                        <a:rPr lang="it-IT" sz="1400" i="1" baseline="30000" dirty="0">
                          <a:solidFill>
                            <a:schemeClr val="tx1"/>
                          </a:solidFill>
                          <a:effectLst/>
                          <a:latin typeface="Times New Roman" panose="02020603050405020304" pitchFamily="18" charset="0"/>
                          <a:ea typeface="Calibri" panose="020F0502020204030204" pitchFamily="34" charset="0"/>
                        </a:rPr>
                        <a:t>ki</a:t>
                      </a:r>
                      <a:r>
                        <a:rPr lang="it-IT" sz="1400" i="1"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668760267"/>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51’</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a:solidFill>
                            <a:schemeClr val="tx1"/>
                          </a:solidFill>
                          <a:effectLst/>
                          <a:latin typeface="Times New Roman" panose="02020603050405020304" pitchFamily="18" charset="0"/>
                          <a:ea typeface="Calibri" panose="020F0502020204030204" pitchFamily="34" charset="0"/>
                        </a:rPr>
                        <a:t>i-tar</a:t>
                      </a:r>
                      <a:r>
                        <a:rPr lang="it-IT" sz="1400" i="1" baseline="-25000">
                          <a:solidFill>
                            <a:schemeClr val="tx1"/>
                          </a:solidFill>
                          <a:effectLst/>
                          <a:latin typeface="Times New Roman" panose="02020603050405020304" pitchFamily="18" charset="0"/>
                          <a:ea typeface="Calibri" panose="020F0502020204030204" pitchFamily="34" charset="0"/>
                        </a:rPr>
                        <a:t>2</a:t>
                      </a:r>
                      <a:r>
                        <a:rPr lang="it-IT" sz="1400" i="1">
                          <a:solidFill>
                            <a:schemeClr val="tx1"/>
                          </a:solidFill>
                          <a:effectLst/>
                          <a:latin typeface="Times New Roman" panose="02020603050405020304" pitchFamily="18" charset="0"/>
                          <a:ea typeface="Calibri" panose="020F0502020204030204" pitchFamily="34" charset="0"/>
                        </a:rPr>
                        <a:t>-ṣu-ni-iš</a:t>
                      </a:r>
                      <a:r>
                        <a:rPr lang="it-IT" sz="1400" i="1" baseline="-25000">
                          <a:solidFill>
                            <a:schemeClr val="tx1"/>
                          </a:solidFill>
                          <a:effectLst/>
                          <a:latin typeface="Times New Roman" panose="02020603050405020304" pitchFamily="18" charset="0"/>
                          <a:ea typeface="Calibri" panose="020F0502020204030204" pitchFamily="34" charset="0"/>
                        </a:rPr>
                        <a:t>2</a:t>
                      </a:r>
                      <a:r>
                        <a:rPr lang="it-IT" sz="1400" i="1">
                          <a:solidFill>
                            <a:schemeClr val="tx1"/>
                          </a:solidFill>
                          <a:effectLst/>
                          <a:latin typeface="Times New Roman" panose="02020603050405020304" pitchFamily="18" charset="0"/>
                          <a:ea typeface="Calibri" panose="020F0502020204030204" pitchFamily="34" charset="0"/>
                        </a:rPr>
                        <a:t>-ma</a:t>
                      </a:r>
                      <a:endParaRPr lang="fr-BE" sz="140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a:solidFill>
                            <a:schemeClr val="tx1"/>
                          </a:solidFill>
                          <a:effectLst/>
                          <a:latin typeface="Times New Roman" panose="02020603050405020304" pitchFamily="18" charset="0"/>
                          <a:ea typeface="Calibri" panose="020F0502020204030204" pitchFamily="34" charset="0"/>
                        </a:rPr>
                        <a:t> </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800778969"/>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52’</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qab</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-li</a:t>
                      </a:r>
                      <a:r>
                        <a:rPr lang="it-IT" sz="1400" dirty="0">
                          <a:solidFill>
                            <a:schemeClr val="tx1"/>
                          </a:solidFill>
                          <a:effectLst/>
                          <a:latin typeface="Times New Roman" panose="02020603050405020304" pitchFamily="18" charset="0"/>
                          <a:ea typeface="Calibri" panose="020F0502020204030204" pitchFamily="34" charset="0"/>
                        </a:rPr>
                        <a:t>-/</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2444462153"/>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53’</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ma</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365574974"/>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54’</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a-ka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-de</a:t>
                      </a:r>
                      <a:r>
                        <a:rPr lang="it-IT" sz="1400" i="1" baseline="-25000" dirty="0">
                          <a:solidFill>
                            <a:schemeClr val="tx1"/>
                          </a:solidFill>
                          <a:effectLst/>
                          <a:latin typeface="Times New Roman" panose="02020603050405020304" pitchFamily="18" charset="0"/>
                          <a:ea typeface="Calibri" panose="020F0502020204030204" pitchFamily="34" charset="0"/>
                        </a:rPr>
                        <a:t>3</a:t>
                      </a:r>
                      <a:r>
                        <a:rPr lang="it-IT" sz="1400" i="1" baseline="30000" dirty="0">
                          <a:solidFill>
                            <a:schemeClr val="tx1"/>
                          </a:solidFill>
                          <a:effectLst/>
                          <a:latin typeface="Times New Roman" panose="02020603050405020304" pitchFamily="18" charset="0"/>
                          <a:ea typeface="Calibri" panose="020F0502020204030204" pitchFamily="34" charset="0"/>
                        </a:rPr>
                        <a:t>ki</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351704441"/>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55’</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E</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a:t>
                      </a:r>
                      <a:r>
                        <a:rPr lang="it-IT" sz="1400" i="1" dirty="0">
                          <a:solidFill>
                            <a:schemeClr val="tx1"/>
                          </a:solidFill>
                          <a:effectLst/>
                          <a:latin typeface="Times New Roman" panose="02020603050405020304" pitchFamily="18" charset="0"/>
                          <a:ea typeface="Calibri" panose="020F0502020204030204" pitchFamily="34" charset="0"/>
                        </a:rPr>
                        <a:t>šu</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2097002253"/>
                  </a:ext>
                </a:extLst>
              </a:tr>
              <a:tr h="421004">
                <a:tc>
                  <a:txBody>
                    <a:bodyPr/>
                    <a:lstStyle/>
                    <a:p>
                      <a:pPr>
                        <a:spcAft>
                          <a:spcPts val="0"/>
                        </a:spcAft>
                      </a:pPr>
                      <a:r>
                        <a:rPr lang="it-IT" sz="1400">
                          <a:solidFill>
                            <a:schemeClr val="tx1"/>
                          </a:solidFill>
                          <a:effectLst/>
                          <a:latin typeface="Times New Roman" panose="02020603050405020304" pitchFamily="18" charset="0"/>
                          <a:ea typeface="Calibri" panose="020F0502020204030204" pitchFamily="34" charset="0"/>
                        </a:rPr>
                        <a:t>56’</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ib-ni-u</a:t>
                      </a:r>
                      <a:r>
                        <a:rPr lang="it-IT" sz="1400" i="1" baseline="-25000" dirty="0">
                          <a:solidFill>
                            <a:schemeClr val="tx1"/>
                          </a:solidFill>
                          <a:effectLst/>
                          <a:latin typeface="Times New Roman" panose="02020603050405020304" pitchFamily="18" charset="0"/>
                          <a:ea typeface="Calibri" panose="020F0502020204030204" pitchFamily="34" charset="0"/>
                        </a:rPr>
                        <a:t>3</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24796304"/>
                  </a:ext>
                </a:extLst>
              </a:tr>
            </a:tbl>
          </a:graphicData>
        </a:graphic>
      </p:graphicFrame>
      <p:sp>
        <p:nvSpPr>
          <p:cNvPr id="20" name="ZoneTexte 19">
            <a:extLst>
              <a:ext uri="{FF2B5EF4-FFF2-40B4-BE49-F238E27FC236}">
                <a16:creationId xmlns:a16="http://schemas.microsoft.com/office/drawing/2014/main" xmlns="" id="{7F91EB6A-84E5-244D-9BCC-2F12556BAD4A}"/>
              </a:ext>
            </a:extLst>
          </p:cNvPr>
          <p:cNvSpPr txBox="1"/>
          <p:nvPr/>
        </p:nvSpPr>
        <p:spPr>
          <a:xfrm>
            <a:off x="6838951" y="2622550"/>
            <a:ext cx="184731" cy="300082"/>
          </a:xfrm>
          <a:prstGeom prst="rect">
            <a:avLst/>
          </a:prstGeom>
          <a:noFill/>
        </p:spPr>
        <p:txBody>
          <a:bodyPr wrap="none" rtlCol="0">
            <a:spAutoFit/>
          </a:bodyPr>
          <a:lstStyle/>
          <a:p>
            <a:endParaRPr lang="fr-FR" sz="1350" dirty="0"/>
          </a:p>
        </p:txBody>
      </p:sp>
      <p:sp>
        <p:nvSpPr>
          <p:cNvPr id="21" name="ZoneTexte 20">
            <a:extLst>
              <a:ext uri="{FF2B5EF4-FFF2-40B4-BE49-F238E27FC236}">
                <a16:creationId xmlns:a16="http://schemas.microsoft.com/office/drawing/2014/main" xmlns="" id="{101442AB-9E14-5545-88B3-C27734B9618E}"/>
              </a:ext>
            </a:extLst>
          </p:cNvPr>
          <p:cNvSpPr txBox="1"/>
          <p:nvPr/>
        </p:nvSpPr>
        <p:spPr>
          <a:xfrm>
            <a:off x="6775450" y="1143001"/>
            <a:ext cx="1682750" cy="4108817"/>
          </a:xfrm>
          <a:prstGeom prst="rect">
            <a:avLst/>
          </a:prstGeom>
          <a:noFill/>
        </p:spPr>
        <p:txBody>
          <a:bodyPr wrap="square" rtlCol="0">
            <a:spAutoFit/>
          </a:bodyPr>
          <a:lstStyle/>
          <a:p>
            <a:r>
              <a:rPr lang="fr-FR" sz="1350" dirty="0">
                <a:latin typeface="Times New Roman" panose="02020603050405020304" pitchFamily="18" charset="0"/>
                <a:cs typeface="Times New Roman" panose="02020603050405020304" pitchFamily="18" charset="0"/>
              </a:rPr>
              <a:t>À partir de ce moment: </a:t>
            </a:r>
          </a:p>
          <a:p>
            <a:endParaRPr lang="fr-FR" sz="1350" dirty="0">
              <a:latin typeface="Times New Roman" panose="02020603050405020304" pitchFamily="18" charset="0"/>
              <a:cs typeface="Times New Roman" panose="02020603050405020304" pitchFamily="18" charset="0"/>
            </a:endParaRPr>
          </a:p>
          <a:p>
            <a:pPr marL="214313" indent="-214313">
              <a:buClr>
                <a:srgbClr val="FF0000"/>
              </a:buClr>
              <a:buFont typeface="Wingdings" pitchFamily="2" charset="2"/>
              <a:buChar char="Ø"/>
            </a:pPr>
            <a:r>
              <a:rPr lang="fr-FR" sz="1350" dirty="0">
                <a:latin typeface="Times New Roman" panose="02020603050405020304" pitchFamily="18" charset="0"/>
                <a:cs typeface="Times New Roman" panose="02020603050405020304" pitchFamily="18" charset="0"/>
              </a:rPr>
              <a:t>Construction d’un temple. </a:t>
            </a:r>
          </a:p>
          <a:p>
            <a:pPr marL="214313" indent="-214313">
              <a:buFont typeface="Wingdings" pitchFamily="2" charset="2"/>
              <a:buChar char="Ø"/>
            </a:pPr>
            <a:endParaRPr lang="fr-FR" sz="1350" dirty="0">
              <a:latin typeface="Times New Roman" panose="02020603050405020304" pitchFamily="18" charset="0"/>
              <a:cs typeface="Times New Roman" panose="02020603050405020304" pitchFamily="18" charset="0"/>
            </a:endParaRPr>
          </a:p>
          <a:p>
            <a:pPr marL="214313" indent="-214313">
              <a:buFont typeface="Wingdings" pitchFamily="2" charset="2"/>
              <a:buChar char="Ø"/>
            </a:pPr>
            <a:endParaRPr lang="fr-FR" sz="1350" dirty="0">
              <a:latin typeface="Times New Roman" panose="02020603050405020304" pitchFamily="18" charset="0"/>
              <a:cs typeface="Times New Roman" panose="02020603050405020304" pitchFamily="18" charset="0"/>
            </a:endParaRPr>
          </a:p>
          <a:p>
            <a:pPr marL="214313" indent="-214313">
              <a:buClr>
                <a:srgbClr val="FF0000"/>
              </a:buClr>
              <a:buFont typeface="Wingdings" pitchFamily="2" charset="2"/>
              <a:buChar char="Ø"/>
            </a:pPr>
            <a:r>
              <a:rPr lang="fr-FR" sz="1350" dirty="0">
                <a:latin typeface="Times New Roman" panose="02020603050405020304" pitchFamily="18" charset="0"/>
                <a:cs typeface="Times New Roman" panose="02020603050405020304" pitchFamily="18" charset="0"/>
              </a:rPr>
              <a:t> Ajout du déterminatif divin devant son nom. 	</a:t>
            </a:r>
          </a:p>
          <a:p>
            <a:pPr marL="214313" indent="-214313">
              <a:buFont typeface="Wingdings" pitchFamily="2" charset="2"/>
              <a:buChar char="Ø"/>
            </a:pPr>
            <a:endParaRPr lang="fr-FR" sz="1350" dirty="0">
              <a:latin typeface="Times New Roman" panose="02020603050405020304" pitchFamily="18" charset="0"/>
              <a:cs typeface="Times New Roman" panose="02020603050405020304" pitchFamily="18" charset="0"/>
            </a:endParaRPr>
          </a:p>
          <a:p>
            <a:pPr marL="214313" indent="-214313">
              <a:buFont typeface="Wingdings" pitchFamily="2" charset="2"/>
              <a:buChar char="Ø"/>
            </a:pPr>
            <a:endParaRPr lang="fr-FR" sz="1350" dirty="0">
              <a:latin typeface="Times New Roman" panose="02020603050405020304" pitchFamily="18" charset="0"/>
              <a:cs typeface="Times New Roman" panose="02020603050405020304" pitchFamily="18" charset="0"/>
            </a:endParaRPr>
          </a:p>
          <a:p>
            <a:pPr marL="214313" indent="-214313">
              <a:buClr>
                <a:srgbClr val="FF0000"/>
              </a:buClr>
              <a:buFont typeface="Wingdings" pitchFamily="2" charset="2"/>
              <a:buChar char="Ø"/>
            </a:pPr>
            <a:r>
              <a:rPr lang="fr-FR" sz="1350" dirty="0">
                <a:latin typeface="Times New Roman" panose="02020603050405020304" pitchFamily="18" charset="0"/>
                <a:cs typeface="Times New Roman" panose="02020603050405020304" pitchFamily="18" charset="0"/>
              </a:rPr>
              <a:t>Présence dans l’onomastique. Par exemple: DINGIR-</a:t>
            </a:r>
            <a:r>
              <a:rPr lang="fr-FR" sz="1350" i="1" dirty="0">
                <a:latin typeface="Times New Roman" panose="02020603050405020304" pitchFamily="18" charset="0"/>
                <a:cs typeface="Times New Roman" panose="02020603050405020304" pitchFamily="18" charset="0"/>
              </a:rPr>
              <a:t>na-ra-am</a:t>
            </a:r>
            <a:r>
              <a:rPr lang="fr-FR" sz="1350" dirty="0">
                <a:latin typeface="Times New Roman" panose="02020603050405020304" pitchFamily="18" charset="0"/>
                <a:cs typeface="Times New Roman" panose="02020603050405020304" pitchFamily="18" charset="0"/>
              </a:rPr>
              <a:t>-</a:t>
            </a:r>
            <a:r>
              <a:rPr lang="fr-FR" sz="1350" baseline="30000" dirty="0">
                <a:latin typeface="Times New Roman" panose="02020603050405020304" pitchFamily="18" charset="0"/>
                <a:cs typeface="Times New Roman" panose="02020603050405020304" pitchFamily="18" charset="0"/>
              </a:rPr>
              <a:t>d</a:t>
            </a:r>
            <a:r>
              <a:rPr lang="fr-FR" sz="1350" dirty="0">
                <a:latin typeface="Times New Roman" panose="02020603050405020304" pitchFamily="18" charset="0"/>
                <a:cs typeface="Times New Roman" panose="02020603050405020304" pitchFamily="18" charset="0"/>
              </a:rPr>
              <a:t>ENZU-</a:t>
            </a:r>
            <a:r>
              <a:rPr lang="fr-FR" sz="1350" i="1" dirty="0">
                <a:latin typeface="Times New Roman" panose="02020603050405020304" pitchFamily="18" charset="0"/>
                <a:cs typeface="Times New Roman" panose="02020603050405020304" pitchFamily="18" charset="0"/>
              </a:rPr>
              <a:t>i</a:t>
            </a:r>
            <a:r>
              <a:rPr lang="fr-FR" sz="1350" i="1" baseline="-25000" dirty="0">
                <a:latin typeface="Times New Roman" panose="02020603050405020304" pitchFamily="18" charset="0"/>
                <a:cs typeface="Times New Roman" panose="02020603050405020304" pitchFamily="18" charset="0"/>
              </a:rPr>
              <a:t>3</a:t>
            </a:r>
            <a:r>
              <a:rPr lang="fr-FR" sz="1350" i="1" dirty="0">
                <a:latin typeface="Times New Roman" panose="02020603050405020304" pitchFamily="18" charset="0"/>
                <a:cs typeface="Times New Roman" panose="02020603050405020304" pitchFamily="18" charset="0"/>
              </a:rPr>
              <a:t>-li</a:t>
            </a:r>
            <a:r>
              <a:rPr lang="fr-FR" sz="1350" i="1" baseline="-25000" dirty="0">
                <a:latin typeface="Times New Roman" panose="02020603050405020304" pitchFamily="18" charset="0"/>
                <a:cs typeface="Times New Roman" panose="02020603050405020304" pitchFamily="18" charset="0"/>
              </a:rPr>
              <a:t>2</a:t>
            </a:r>
          </a:p>
          <a:p>
            <a:r>
              <a:rPr lang="fr-FR" sz="1350" i="1" baseline="-25000" dirty="0">
                <a:latin typeface="Times New Roman" panose="02020603050405020304" pitchFamily="18" charset="0"/>
                <a:cs typeface="Times New Roman" panose="02020603050405020304" pitchFamily="18" charset="0"/>
              </a:rPr>
              <a:t>« Le divin Naram-Sin est mon dieu »</a:t>
            </a:r>
          </a:p>
        </p:txBody>
      </p:sp>
      <p:sp>
        <p:nvSpPr>
          <p:cNvPr id="22" name="ZoneTexte 21">
            <a:extLst>
              <a:ext uri="{FF2B5EF4-FFF2-40B4-BE49-F238E27FC236}">
                <a16:creationId xmlns:a16="http://schemas.microsoft.com/office/drawing/2014/main" xmlns="" id="{93099F02-8360-F540-899E-6E8C931BA0D4}"/>
              </a:ext>
            </a:extLst>
          </p:cNvPr>
          <p:cNvSpPr txBox="1"/>
          <p:nvPr/>
        </p:nvSpPr>
        <p:spPr>
          <a:xfrm>
            <a:off x="3812837" y="856695"/>
            <a:ext cx="3059549" cy="600164"/>
          </a:xfrm>
          <a:prstGeom prst="rect">
            <a:avLst/>
          </a:prstGeom>
          <a:noFill/>
        </p:spPr>
        <p:txBody>
          <a:bodyPr wrap="square" rtlCol="0">
            <a:spAutoFit/>
          </a:bodyPr>
          <a:lstStyle/>
          <a:p>
            <a:r>
              <a:rPr lang="fr-FR" sz="2100" dirty="0">
                <a:solidFill>
                  <a:srgbClr val="FF0000"/>
                </a:solidFill>
                <a:latin typeface="Times New Roman" panose="02020603050405020304" pitchFamily="18" charset="0"/>
                <a:cs typeface="Times New Roman" panose="02020603050405020304" pitchFamily="18" charset="0"/>
              </a:rPr>
              <a:t>Naram-Sin et la révolte </a:t>
            </a:r>
            <a:endParaRPr lang="el-GR" sz="2100" dirty="0">
              <a:solidFill>
                <a:srgbClr val="FF0000"/>
              </a:solidFill>
              <a:latin typeface="Times New Roman" panose="02020603050405020304" pitchFamily="18" charset="0"/>
              <a:cs typeface="Times New Roman" panose="02020603050405020304" pitchFamily="18" charset="0"/>
            </a:endParaRPr>
          </a:p>
          <a:p>
            <a:pPr algn="ctr"/>
            <a:r>
              <a:rPr lang="el-GR" sz="1200" dirty="0">
                <a:latin typeface="Times New Roman" panose="02020603050405020304" pitchFamily="18" charset="0"/>
                <a:cs typeface="Times New Roman" panose="02020603050405020304" pitchFamily="18" charset="0"/>
              </a:rPr>
              <a:t>(</a:t>
            </a:r>
            <a:r>
              <a:rPr lang="fr-BE" sz="1200" dirty="0">
                <a:latin typeface="Times New Roman" panose="02020603050405020304" pitchFamily="18" charset="0"/>
                <a:cs typeface="Times New Roman" panose="02020603050405020304" pitchFamily="18" charset="0"/>
              </a:rPr>
              <a:t>ca</a:t>
            </a:r>
            <a:r>
              <a:rPr lang="el-GR" sz="1200" dirty="0">
                <a:latin typeface="Times New Roman" panose="02020603050405020304" pitchFamily="18" charset="0"/>
                <a:cs typeface="Times New Roman" panose="02020603050405020304" pitchFamily="18" charset="0"/>
              </a:rPr>
              <a:t>.</a:t>
            </a:r>
            <a:r>
              <a:rPr lang="fr-FR" sz="1200" dirty="0">
                <a:latin typeface="Times New Roman" panose="02020603050405020304" pitchFamily="18" charset="0"/>
                <a:cs typeface="Times New Roman" panose="02020603050405020304" pitchFamily="18" charset="0"/>
              </a:rPr>
              <a:t>2254</a:t>
            </a:r>
            <a:r>
              <a:rPr lang="el-GR" sz="1200" dirty="0">
                <a:latin typeface="Times New Roman" panose="02020603050405020304" pitchFamily="18" charset="0"/>
                <a:cs typeface="Times New Roman" panose="02020603050405020304" pitchFamily="18" charset="0"/>
              </a:rPr>
              <a:t>-</a:t>
            </a:r>
            <a:r>
              <a:rPr lang="fr-FR" sz="1200" dirty="0">
                <a:latin typeface="Times New Roman" panose="02020603050405020304" pitchFamily="18" charset="0"/>
                <a:cs typeface="Times New Roman" panose="02020603050405020304" pitchFamily="18" charset="0"/>
              </a:rPr>
              <a:t>2218 </a:t>
            </a:r>
            <a:r>
              <a:rPr lang="el-GR" sz="1200" dirty="0">
                <a:latin typeface="Times New Roman" panose="02020603050405020304" pitchFamily="18" charset="0"/>
                <a:cs typeface="Times New Roman" panose="02020603050405020304" pitchFamily="18" charset="0"/>
              </a:rPr>
              <a:t>A.C.N</a:t>
            </a:r>
            <a:r>
              <a:rPr lang="fr-FR" sz="1200" dirty="0">
                <a:latin typeface="Times New Roman" panose="02020603050405020304" pitchFamily="18" charset="0"/>
                <a:cs typeface="Times New Roman" panose="02020603050405020304" pitchFamily="18" charset="0"/>
              </a:rPr>
              <a:t>.</a:t>
            </a:r>
            <a:r>
              <a:rPr lang="el-GR" sz="1200" dirty="0">
                <a:latin typeface="Times New Roman" panose="02020603050405020304" pitchFamily="18" charset="0"/>
                <a:cs typeface="Times New Roman" panose="02020603050405020304" pitchFamily="18" charset="0"/>
              </a:rPr>
              <a:t>)</a:t>
            </a:r>
            <a:endParaRPr lang="fr-FR" sz="1200" dirty="0">
              <a:latin typeface="Times New Roman" panose="02020603050405020304" pitchFamily="18" charset="0"/>
              <a:cs typeface="Times New Roman" panose="02020603050405020304" pitchFamily="18" charset="0"/>
            </a:endParaRPr>
          </a:p>
        </p:txBody>
      </p:sp>
      <p:sp>
        <p:nvSpPr>
          <p:cNvPr id="2" name="ZoneTexte 1">
            <a:extLst>
              <a:ext uri="{FF2B5EF4-FFF2-40B4-BE49-F238E27FC236}">
                <a16:creationId xmlns:a16="http://schemas.microsoft.com/office/drawing/2014/main" xmlns="" id="{C8DA9413-E1AA-9342-BCAD-605AD7C5BC6B}"/>
              </a:ext>
            </a:extLst>
          </p:cNvPr>
          <p:cNvSpPr txBox="1"/>
          <p:nvPr/>
        </p:nvSpPr>
        <p:spPr>
          <a:xfrm>
            <a:off x="1547664" y="222756"/>
            <a:ext cx="1921115" cy="253916"/>
          </a:xfrm>
          <a:prstGeom prst="rect">
            <a:avLst/>
          </a:prstGeom>
          <a:noFill/>
        </p:spPr>
        <p:txBody>
          <a:bodyPr wrap="square" rtlCol="0">
            <a:spAutoFit/>
          </a:bodyPr>
          <a:lstStyle/>
          <a:p>
            <a:r>
              <a:rPr lang="fr-FR" sz="1050" dirty="0">
                <a:latin typeface="Times New Roman" panose="02020603050405020304" pitchFamily="18" charset="0"/>
                <a:cs typeface="Times New Roman" panose="02020603050405020304" pitchFamily="18" charset="0"/>
              </a:rPr>
              <a:t>CDLI </a:t>
            </a:r>
            <a:r>
              <a:rPr lang="fr-BE" sz="1050" dirty="0">
                <a:latin typeface="Times New Roman" panose="02020603050405020304" pitchFamily="18" charset="0"/>
                <a:cs typeface="Times New Roman" panose="02020603050405020304" pitchFamily="18" charset="0"/>
              </a:rPr>
              <a:t>P216558</a:t>
            </a:r>
            <a:endParaRPr lang="fr-FR" sz="10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36260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xmlns="" id="{1578F608-101E-3F4C-BFC9-CDBDDB78BC34}"/>
              </a:ext>
            </a:extLst>
          </p:cNvPr>
          <p:cNvPicPr>
            <a:picLocks noChangeAspect="1"/>
          </p:cNvPicPr>
          <p:nvPr/>
        </p:nvPicPr>
        <p:blipFill>
          <a:blip r:embed="rId2"/>
          <a:stretch>
            <a:fillRect/>
          </a:stretch>
        </p:blipFill>
        <p:spPr>
          <a:xfrm>
            <a:off x="1043608" y="861024"/>
            <a:ext cx="3308450" cy="5143500"/>
          </a:xfrm>
          <a:prstGeom prst="rect">
            <a:avLst/>
          </a:prstGeom>
        </p:spPr>
      </p:pic>
      <p:sp>
        <p:nvSpPr>
          <p:cNvPr id="10" name="ZoneTexte 9">
            <a:extLst>
              <a:ext uri="{FF2B5EF4-FFF2-40B4-BE49-F238E27FC236}">
                <a16:creationId xmlns:a16="http://schemas.microsoft.com/office/drawing/2014/main" xmlns="" id="{D68735E1-CADB-DD40-8C1D-0E557908CB82}"/>
              </a:ext>
            </a:extLst>
          </p:cNvPr>
          <p:cNvSpPr txBox="1"/>
          <p:nvPr/>
        </p:nvSpPr>
        <p:spPr>
          <a:xfrm>
            <a:off x="3563888" y="351472"/>
            <a:ext cx="3156155" cy="415498"/>
          </a:xfrm>
          <a:prstGeom prst="rect">
            <a:avLst/>
          </a:prstGeom>
          <a:noFill/>
        </p:spPr>
        <p:txBody>
          <a:bodyPr wrap="square" rtlCol="0">
            <a:spAutoFit/>
          </a:bodyPr>
          <a:lstStyle/>
          <a:p>
            <a:r>
              <a:rPr lang="fr-FR" sz="2100" dirty="0" err="1">
                <a:solidFill>
                  <a:srgbClr val="FF0000"/>
                </a:solidFill>
                <a:latin typeface="Times New Roman" panose="02020603050405020304" pitchFamily="18" charset="0"/>
                <a:cs typeface="Times New Roman" panose="02020603050405020304" pitchFamily="18" charset="0"/>
              </a:rPr>
              <a:t>Ḫammurabi</a:t>
            </a:r>
            <a:r>
              <a:rPr lang="fr-FR" sz="2100" dirty="0">
                <a:solidFill>
                  <a:srgbClr val="FF0000"/>
                </a:solidFill>
                <a:latin typeface="Times New Roman" panose="02020603050405020304" pitchFamily="18" charset="0"/>
                <a:cs typeface="Times New Roman" panose="02020603050405020304" pitchFamily="18" charset="0"/>
              </a:rPr>
              <a:t> et le divin</a:t>
            </a:r>
          </a:p>
        </p:txBody>
      </p:sp>
      <p:sp>
        <p:nvSpPr>
          <p:cNvPr id="11" name="ZoneTexte 10">
            <a:extLst>
              <a:ext uri="{FF2B5EF4-FFF2-40B4-BE49-F238E27FC236}">
                <a16:creationId xmlns:a16="http://schemas.microsoft.com/office/drawing/2014/main" xmlns="" id="{F3DA2D44-1F12-634E-B355-9984E47FF0D6}"/>
              </a:ext>
            </a:extLst>
          </p:cNvPr>
          <p:cNvSpPr txBox="1"/>
          <p:nvPr/>
        </p:nvSpPr>
        <p:spPr>
          <a:xfrm>
            <a:off x="1329150" y="6091030"/>
            <a:ext cx="8229600" cy="230832"/>
          </a:xfrm>
          <a:prstGeom prst="rect">
            <a:avLst/>
          </a:prstGeom>
          <a:noFill/>
        </p:spPr>
        <p:txBody>
          <a:bodyPr wrap="square" rtlCol="0">
            <a:spAutoFit/>
          </a:bodyPr>
          <a:lstStyle/>
          <a:p>
            <a:r>
              <a:rPr lang="fr-FR" sz="900" dirty="0">
                <a:latin typeface="Times New Roman" panose="02020603050405020304" pitchFamily="18" charset="0"/>
                <a:cs typeface="Times New Roman" panose="02020603050405020304" pitchFamily="18" charset="0"/>
              </a:rPr>
              <a:t>Photo https://</a:t>
            </a:r>
            <a:r>
              <a:rPr lang="fr-FR" sz="900" dirty="0" err="1">
                <a:latin typeface="Times New Roman" panose="02020603050405020304" pitchFamily="18" charset="0"/>
                <a:cs typeface="Times New Roman" panose="02020603050405020304" pitchFamily="18" charset="0"/>
              </a:rPr>
              <a:t>www.louvre.fr</a:t>
            </a:r>
            <a:r>
              <a:rPr lang="fr-FR" sz="900" dirty="0">
                <a:latin typeface="Times New Roman" panose="02020603050405020304" pitchFamily="18" charset="0"/>
                <a:cs typeface="Times New Roman" panose="02020603050405020304" pitchFamily="18" charset="0"/>
              </a:rPr>
              <a:t>/en/</a:t>
            </a:r>
            <a:r>
              <a:rPr lang="fr-FR" sz="900" dirty="0" err="1">
                <a:latin typeface="Times New Roman" panose="02020603050405020304" pitchFamily="18" charset="0"/>
                <a:cs typeface="Times New Roman" panose="02020603050405020304" pitchFamily="18" charset="0"/>
              </a:rPr>
              <a:t>oeuvre</a:t>
            </a:r>
            <a:r>
              <a:rPr lang="fr-FR" sz="900" dirty="0">
                <a:latin typeface="Times New Roman" panose="02020603050405020304" pitchFamily="18" charset="0"/>
                <a:cs typeface="Times New Roman" panose="02020603050405020304" pitchFamily="18" charset="0"/>
              </a:rPr>
              <a:t>-notices/</a:t>
            </a:r>
            <a:r>
              <a:rPr lang="fr-FR" sz="900" dirty="0" err="1">
                <a:latin typeface="Times New Roman" panose="02020603050405020304" pitchFamily="18" charset="0"/>
                <a:cs typeface="Times New Roman" panose="02020603050405020304" pitchFamily="18" charset="0"/>
              </a:rPr>
              <a:t>law</a:t>
            </a:r>
            <a:r>
              <a:rPr lang="fr-FR" sz="900" dirty="0">
                <a:latin typeface="Times New Roman" panose="02020603050405020304" pitchFamily="18" charset="0"/>
                <a:cs typeface="Times New Roman" panose="02020603050405020304" pitchFamily="18" charset="0"/>
              </a:rPr>
              <a:t>-code-</a:t>
            </a:r>
            <a:r>
              <a:rPr lang="fr-FR" sz="900" dirty="0" err="1">
                <a:latin typeface="Times New Roman" panose="02020603050405020304" pitchFamily="18" charset="0"/>
                <a:cs typeface="Times New Roman" panose="02020603050405020304" pitchFamily="18" charset="0"/>
              </a:rPr>
              <a:t>hammurabi</a:t>
            </a:r>
            <a:r>
              <a:rPr lang="fr-FR" sz="900" dirty="0">
                <a:latin typeface="Times New Roman" panose="02020603050405020304" pitchFamily="18" charset="0"/>
                <a:cs typeface="Times New Roman" panose="02020603050405020304" pitchFamily="18" charset="0"/>
              </a:rPr>
              <a:t>-</a:t>
            </a:r>
            <a:r>
              <a:rPr lang="fr-FR" sz="900" dirty="0" err="1">
                <a:latin typeface="Times New Roman" panose="02020603050405020304" pitchFamily="18" charset="0"/>
                <a:cs typeface="Times New Roman" panose="02020603050405020304" pitchFamily="18" charset="0"/>
              </a:rPr>
              <a:t>king-babylon</a:t>
            </a:r>
            <a:endParaRPr lang="fr-FR" sz="900" dirty="0">
              <a:latin typeface="Times New Roman" panose="02020603050405020304" pitchFamily="18" charset="0"/>
              <a:cs typeface="Times New Roman" panose="02020603050405020304" pitchFamily="18" charset="0"/>
            </a:endParaRPr>
          </a:p>
        </p:txBody>
      </p:sp>
      <p:pic>
        <p:nvPicPr>
          <p:cNvPr id="5" name="Image 4">
            <a:extLst>
              <a:ext uri="{FF2B5EF4-FFF2-40B4-BE49-F238E27FC236}">
                <a16:creationId xmlns:a16="http://schemas.microsoft.com/office/drawing/2014/main" xmlns="" id="{15D2D701-8D18-2843-A94F-32C416D499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9006" y="918021"/>
            <a:ext cx="3378200" cy="2451100"/>
          </a:xfrm>
          <a:prstGeom prst="rect">
            <a:avLst/>
          </a:prstGeom>
        </p:spPr>
      </p:pic>
      <p:graphicFrame>
        <p:nvGraphicFramePr>
          <p:cNvPr id="9" name="Tableau 8">
            <a:extLst>
              <a:ext uri="{FF2B5EF4-FFF2-40B4-BE49-F238E27FC236}">
                <a16:creationId xmlns:a16="http://schemas.microsoft.com/office/drawing/2014/main" xmlns="" id="{C590A1DE-6468-964C-AF18-410332A52246}"/>
              </a:ext>
            </a:extLst>
          </p:cNvPr>
          <p:cNvGraphicFramePr>
            <a:graphicFrameLocks noGrp="1"/>
          </p:cNvGraphicFramePr>
          <p:nvPr>
            <p:extLst>
              <p:ext uri="{D42A27DB-BD31-4B8C-83A1-F6EECF244321}">
                <p14:modId xmlns:p14="http://schemas.microsoft.com/office/powerpoint/2010/main" val="2030336919"/>
              </p:ext>
            </p:extLst>
          </p:nvPr>
        </p:nvGraphicFramePr>
        <p:xfrm>
          <a:off x="7717206" y="918021"/>
          <a:ext cx="1257300" cy="2886923"/>
        </p:xfrm>
        <a:graphic>
          <a:graphicData uri="http://schemas.openxmlformats.org/drawingml/2006/table">
            <a:tbl>
              <a:tblPr firstRow="1" firstCol="1" bandRow="1"/>
              <a:tblGrid>
                <a:gridCol w="1257300">
                  <a:extLst>
                    <a:ext uri="{9D8B030D-6E8A-4147-A177-3AD203B41FA5}">
                      <a16:colId xmlns:a16="http://schemas.microsoft.com/office/drawing/2014/main" xmlns="" val="4183690311"/>
                    </a:ext>
                  </a:extLst>
                </a:gridCol>
              </a:tblGrid>
              <a:tr h="2886923">
                <a:tc>
                  <a:txBody>
                    <a:bodyPr/>
                    <a:lstStyle/>
                    <a:p>
                      <a:pPr>
                        <a:spcAft>
                          <a:spcPts val="0"/>
                        </a:spcAft>
                      </a:pPr>
                      <a:r>
                        <a:rPr lang="it-IT" sz="1400" i="1" dirty="0">
                          <a:solidFill>
                            <a:schemeClr val="tx1"/>
                          </a:solidFill>
                          <a:effectLst/>
                          <a:latin typeface="Times New Roman" panose="02020603050405020304" pitchFamily="18" charset="0"/>
                          <a:ea typeface="Calibri" panose="020F0502020204030204" pitchFamily="34" charset="0"/>
                        </a:rPr>
                        <a:t>i-nu-mi-</a:t>
                      </a:r>
                      <a:r>
                        <a:rPr lang="it-IT" sz="1400" i="1" dirty="0" err="1">
                          <a:solidFill>
                            <a:schemeClr val="tx1"/>
                          </a:solidFill>
                          <a:effectLst/>
                          <a:latin typeface="Times New Roman" panose="02020603050405020304" pitchFamily="18" charset="0"/>
                          <a:ea typeface="Calibri" panose="020F0502020204030204" pitchFamily="34" charset="0"/>
                        </a:rPr>
                        <a:t>šu</a:t>
                      </a:r>
                      <a:endParaRPr lang="it-IT" sz="1400" i="1" dirty="0">
                        <a:solidFill>
                          <a:schemeClr val="tx1"/>
                        </a:solidFill>
                        <a:effectLst/>
                        <a:latin typeface="Times New Roman" panose="02020603050405020304" pitchFamily="18" charset="0"/>
                        <a:ea typeface="Calibri" panose="020F0502020204030204" pitchFamily="34" charset="0"/>
                      </a:endParaRPr>
                    </a:p>
                    <a:p>
                      <a:pPr>
                        <a:spcAft>
                          <a:spcPts val="0"/>
                        </a:spcAft>
                      </a:pP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i="1" dirty="0" err="1">
                          <a:solidFill>
                            <a:schemeClr val="tx1"/>
                          </a:solidFill>
                          <a:effectLst/>
                          <a:latin typeface="Times New Roman" panose="02020603050405020304" pitchFamily="18" charset="0"/>
                          <a:ea typeface="Calibri" panose="020F0502020204030204" pitchFamily="34" charset="0"/>
                        </a:rPr>
                        <a:t>ḫa</a:t>
                      </a:r>
                      <a:r>
                        <a:rPr lang="it-IT" sz="1400" i="1" dirty="0">
                          <a:solidFill>
                            <a:schemeClr val="tx1"/>
                          </a:solidFill>
                          <a:effectLst/>
                          <a:latin typeface="Times New Roman" panose="02020603050405020304" pitchFamily="18" charset="0"/>
                          <a:ea typeface="Calibri" panose="020F0502020204030204" pitchFamily="34" charset="0"/>
                        </a:rPr>
                        <a:t>-</a:t>
                      </a:r>
                      <a:r>
                        <a:rPr lang="it-IT" sz="1400" i="1" dirty="0" err="1">
                          <a:solidFill>
                            <a:schemeClr val="tx1"/>
                          </a:solidFill>
                          <a:effectLst/>
                          <a:latin typeface="Times New Roman" panose="02020603050405020304" pitchFamily="18" charset="0"/>
                          <a:ea typeface="Calibri" panose="020F0502020204030204" pitchFamily="34" charset="0"/>
                        </a:rPr>
                        <a:t>am</a:t>
                      </a:r>
                      <a:r>
                        <a:rPr lang="it-IT" sz="1400" i="1" dirty="0">
                          <a:solidFill>
                            <a:schemeClr val="tx1"/>
                          </a:solidFill>
                          <a:effectLst/>
                          <a:latin typeface="Times New Roman" panose="02020603050405020304" pitchFamily="18" charset="0"/>
                          <a:ea typeface="Calibri" panose="020F0502020204030204" pitchFamily="34" charset="0"/>
                        </a:rPr>
                        <a:t>-mu-</a:t>
                      </a:r>
                      <a:r>
                        <a:rPr lang="it-IT" sz="1400" i="1" dirty="0" err="1">
                          <a:solidFill>
                            <a:schemeClr val="tx1"/>
                          </a:solidFill>
                          <a:effectLst/>
                          <a:latin typeface="Times New Roman" panose="02020603050405020304" pitchFamily="18" charset="0"/>
                          <a:ea typeface="Calibri" panose="020F0502020204030204" pitchFamily="34" charset="0"/>
                        </a:rPr>
                        <a:t>ra</a:t>
                      </a:r>
                      <a:r>
                        <a:rPr lang="it-IT" sz="1400" i="1" dirty="0">
                          <a:solidFill>
                            <a:schemeClr val="tx1"/>
                          </a:solidFill>
                          <a:effectLst/>
                          <a:latin typeface="Times New Roman" panose="02020603050405020304" pitchFamily="18" charset="0"/>
                          <a:ea typeface="Calibri" panose="020F0502020204030204" pitchFamily="34" charset="0"/>
                        </a:rPr>
                        <a:t>-bi</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en-US" sz="1400" i="1" dirty="0" err="1">
                          <a:solidFill>
                            <a:schemeClr val="tx1"/>
                          </a:solidFill>
                          <a:effectLst/>
                          <a:latin typeface="Times New Roman" panose="02020603050405020304" pitchFamily="18" charset="0"/>
                          <a:ea typeface="Calibri" panose="020F0502020204030204" pitchFamily="34" charset="0"/>
                        </a:rPr>
                        <a:t>ru</a:t>
                      </a:r>
                      <a:r>
                        <a:rPr lang="en-US" sz="1400" i="1" dirty="0">
                          <a:solidFill>
                            <a:schemeClr val="tx1"/>
                          </a:solidFill>
                          <a:effectLst/>
                          <a:latin typeface="Times New Roman" panose="02020603050405020304" pitchFamily="18" charset="0"/>
                          <a:ea typeface="Calibri" panose="020F0502020204030204" pitchFamily="34" charset="0"/>
                        </a:rPr>
                        <a:t>-</a:t>
                      </a:r>
                      <a:r>
                        <a:rPr lang="en-US" sz="1400" i="1" dirty="0" err="1">
                          <a:solidFill>
                            <a:schemeClr val="tx1"/>
                          </a:solidFill>
                          <a:effectLst/>
                          <a:latin typeface="Times New Roman" panose="02020603050405020304" pitchFamily="18" charset="0"/>
                          <a:ea typeface="Calibri" panose="020F0502020204030204" pitchFamily="34" charset="0"/>
                        </a:rPr>
                        <a:t>ba</a:t>
                      </a:r>
                      <a:r>
                        <a:rPr lang="en-US" sz="1400" i="1" dirty="0">
                          <a:solidFill>
                            <a:schemeClr val="tx1"/>
                          </a:solidFill>
                          <a:effectLst/>
                          <a:latin typeface="Times New Roman" panose="02020603050405020304" pitchFamily="18" charset="0"/>
                          <a:ea typeface="Calibri" panose="020F0502020204030204" pitchFamily="34" charset="0"/>
                        </a:rPr>
                        <a:t>-am</a:t>
                      </a:r>
                    </a:p>
                    <a:p>
                      <a:pPr>
                        <a:spcAft>
                          <a:spcPts val="0"/>
                        </a:spcAft>
                      </a:pP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en-US" sz="1400" i="1" dirty="0" err="1">
                          <a:solidFill>
                            <a:schemeClr val="tx1"/>
                          </a:solidFill>
                          <a:effectLst/>
                          <a:latin typeface="Times New Roman" panose="02020603050405020304" pitchFamily="18" charset="0"/>
                          <a:ea typeface="Calibri" panose="020F0502020204030204" pitchFamily="34" charset="0"/>
                        </a:rPr>
                        <a:t>na</a:t>
                      </a:r>
                      <a:r>
                        <a:rPr lang="en-US" sz="1400" i="1" dirty="0">
                          <a:solidFill>
                            <a:schemeClr val="tx1"/>
                          </a:solidFill>
                          <a:effectLst/>
                          <a:latin typeface="Times New Roman" panose="02020603050405020304" pitchFamily="18" charset="0"/>
                          <a:ea typeface="Calibri" panose="020F0502020204030204" pitchFamily="34" charset="0"/>
                        </a:rPr>
                        <a:t>-a’-dam</a:t>
                      </a:r>
                    </a:p>
                    <a:p>
                      <a:pPr>
                        <a:spcAft>
                          <a:spcPts val="0"/>
                        </a:spcAft>
                      </a:pP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i="1" dirty="0" err="1">
                          <a:solidFill>
                            <a:schemeClr val="tx1"/>
                          </a:solidFill>
                          <a:effectLst/>
                          <a:latin typeface="Times New Roman" panose="02020603050405020304" pitchFamily="18" charset="0"/>
                          <a:ea typeface="Calibri" panose="020F0502020204030204" pitchFamily="34" charset="0"/>
                        </a:rPr>
                        <a:t>pa</a:t>
                      </a:r>
                      <a:r>
                        <a:rPr lang="it-IT" sz="1400" i="1" dirty="0">
                          <a:solidFill>
                            <a:schemeClr val="tx1"/>
                          </a:solidFill>
                          <a:effectLst/>
                          <a:latin typeface="Times New Roman" panose="02020603050405020304" pitchFamily="18" charset="0"/>
                          <a:ea typeface="Calibri" panose="020F0502020204030204" pitchFamily="34" charset="0"/>
                        </a:rPr>
                        <a:t>-li-</a:t>
                      </a:r>
                      <a:r>
                        <a:rPr lang="it-IT" sz="1400" i="1" dirty="0" err="1">
                          <a:solidFill>
                            <a:schemeClr val="tx1"/>
                          </a:solidFill>
                          <a:effectLst/>
                          <a:latin typeface="Times New Roman" panose="02020603050405020304" pitchFamily="18" charset="0"/>
                          <a:ea typeface="Calibri" panose="020F0502020204030204" pitchFamily="34" charset="0"/>
                        </a:rPr>
                        <a:t>iḫ</a:t>
                      </a:r>
                      <a:r>
                        <a:rPr lang="it-IT" sz="1400" i="1" dirty="0">
                          <a:solidFill>
                            <a:schemeClr val="tx1"/>
                          </a:solidFill>
                          <a:effectLst/>
                          <a:latin typeface="Times New Roman" panose="02020603050405020304" pitchFamily="18" charset="0"/>
                          <a:ea typeface="Calibri" panose="020F0502020204030204" pitchFamily="34" charset="0"/>
                        </a:rPr>
                        <a:t> i</a:t>
                      </a:r>
                      <a:r>
                        <a:rPr lang="it-IT" sz="1400" i="1" baseline="-25000" dirty="0">
                          <a:solidFill>
                            <a:schemeClr val="tx1"/>
                          </a:solidFill>
                          <a:effectLst/>
                          <a:latin typeface="Times New Roman" panose="02020603050405020304" pitchFamily="18" charset="0"/>
                          <a:ea typeface="Calibri" panose="020F0502020204030204" pitchFamily="34" charset="0"/>
                        </a:rPr>
                        <a:t>3</a:t>
                      </a:r>
                      <a:r>
                        <a:rPr lang="it-IT" sz="1400" i="1" dirty="0">
                          <a:solidFill>
                            <a:schemeClr val="tx1"/>
                          </a:solidFill>
                          <a:effectLst/>
                          <a:latin typeface="Times New Roman" panose="02020603050405020304" pitchFamily="18" charset="0"/>
                          <a:ea typeface="Calibri" panose="020F0502020204030204" pitchFamily="34" charset="0"/>
                        </a:rPr>
                        <a:t>-li</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a:t>
                      </a:r>
                    </a:p>
                    <a:p>
                      <a:pPr>
                        <a:spcAft>
                          <a:spcPts val="0"/>
                        </a:spcAft>
                      </a:pP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400" i="1" dirty="0" err="1">
                          <a:solidFill>
                            <a:schemeClr val="tx1"/>
                          </a:solidFill>
                          <a:effectLst/>
                          <a:latin typeface="Times New Roman" panose="02020603050405020304" pitchFamily="18" charset="0"/>
                          <a:ea typeface="Calibri" panose="020F0502020204030204" pitchFamily="34" charset="0"/>
                        </a:rPr>
                        <a:t>ia</a:t>
                      </a:r>
                      <a:r>
                        <a:rPr lang="it-IT" sz="1400" i="1" dirty="0">
                          <a:solidFill>
                            <a:schemeClr val="tx1"/>
                          </a:solidFill>
                          <a:effectLst/>
                          <a:latin typeface="Times New Roman" panose="02020603050405020304" pitchFamily="18" charset="0"/>
                          <a:ea typeface="Calibri" panose="020F0502020204030204" pitchFamily="34" charset="0"/>
                        </a:rPr>
                        <a:t>-ti</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it-IT" sz="1200" dirty="0">
                          <a:solidFill>
                            <a:srgbClr val="333333"/>
                          </a:solidFill>
                          <a:effectLst/>
                          <a:latin typeface="Times New Roman" panose="02020603050405020304" pitchFamily="18" charset="0"/>
                          <a:ea typeface="Calibri" panose="020F0502020204030204" pitchFamily="34" charset="0"/>
                        </a:rPr>
                        <a:t> </a:t>
                      </a:r>
                      <a:endParaRPr lang="fr-BE" sz="1200" dirty="0">
                        <a:solidFill>
                          <a:srgbClr val="333333"/>
                        </a:solidFill>
                        <a:effectLst/>
                        <a:latin typeface="Times New Roman" panose="02020603050405020304" pitchFamily="18" charset="0"/>
                        <a:ea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32198630"/>
                  </a:ext>
                </a:extLst>
              </a:tr>
            </a:tbl>
          </a:graphicData>
        </a:graphic>
      </p:graphicFrame>
      <p:sp>
        <p:nvSpPr>
          <p:cNvPr id="12" name="ZoneTexte 11">
            <a:extLst>
              <a:ext uri="{FF2B5EF4-FFF2-40B4-BE49-F238E27FC236}">
                <a16:creationId xmlns:a16="http://schemas.microsoft.com/office/drawing/2014/main" xmlns="" id="{0E46A5C6-AD06-1A47-A8A9-F7D22A715060}"/>
              </a:ext>
            </a:extLst>
          </p:cNvPr>
          <p:cNvSpPr txBox="1"/>
          <p:nvPr/>
        </p:nvSpPr>
        <p:spPr>
          <a:xfrm>
            <a:off x="4803940" y="4206855"/>
            <a:ext cx="3558988" cy="523220"/>
          </a:xfrm>
          <a:prstGeom prst="rect">
            <a:avLst/>
          </a:prstGeom>
          <a:noFill/>
        </p:spPr>
        <p:txBody>
          <a:bodyPr wrap="none" rtlCol="0">
            <a:spAutoFit/>
          </a:bodyPr>
          <a:lstStyle/>
          <a:p>
            <a:r>
              <a:rPr lang="fr-FR" sz="1400" dirty="0">
                <a:latin typeface="Times New Roman" panose="02020603050405020304" pitchFamily="18" charset="0"/>
                <a:cs typeface="Times New Roman" panose="02020603050405020304" pitchFamily="18" charset="0"/>
              </a:rPr>
              <a:t>Lorsque (Anu et Enlil choisirent) </a:t>
            </a:r>
            <a:r>
              <a:rPr lang="fr-FR" sz="1400" dirty="0" err="1">
                <a:latin typeface="Times New Roman" panose="02020603050405020304" pitchFamily="18" charset="0"/>
                <a:cs typeface="Times New Roman" panose="02020603050405020304" pitchFamily="18" charset="0"/>
              </a:rPr>
              <a:t>Ḫammurabi</a:t>
            </a:r>
            <a:r>
              <a:rPr lang="fr-FR" sz="1400" dirty="0">
                <a:latin typeface="Times New Roman" panose="02020603050405020304" pitchFamily="18" charset="0"/>
                <a:cs typeface="Times New Roman" panose="02020603050405020304" pitchFamily="18" charset="0"/>
              </a:rPr>
              <a:t>, </a:t>
            </a:r>
          </a:p>
          <a:p>
            <a:r>
              <a:rPr lang="fr-FR" sz="1400" dirty="0">
                <a:latin typeface="Times New Roman" panose="02020603050405020304" pitchFamily="18" charset="0"/>
                <a:cs typeface="Times New Roman" panose="02020603050405020304" pitchFamily="18" charset="0"/>
              </a:rPr>
              <a:t>un prince pieu qui craint les dieux.</a:t>
            </a:r>
          </a:p>
        </p:txBody>
      </p:sp>
    </p:spTree>
    <p:extLst>
      <p:ext uri="{BB962C8B-B14F-4D97-AF65-F5344CB8AC3E}">
        <p14:creationId xmlns:p14="http://schemas.microsoft.com/office/powerpoint/2010/main" val="26110575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259632" y="-22448"/>
            <a:ext cx="7256859" cy="5899720"/>
          </a:xfrm>
        </p:spPr>
        <p:txBody>
          <a:bodyPr/>
          <a:lstStyle/>
          <a:p>
            <a:r>
              <a:rPr lang="fr-FR" dirty="0">
                <a:solidFill>
                  <a:schemeClr val="tx1"/>
                </a:solidFill>
                <a:latin typeface="Times New Roman" panose="02020603050405020304" pitchFamily="18" charset="0"/>
                <a:cs typeface="Times New Roman" panose="02020603050405020304" pitchFamily="18" charset="0"/>
              </a:rPr>
              <a:t> </a:t>
            </a:r>
          </a:p>
          <a:p>
            <a:pPr algn="ctr"/>
            <a:r>
              <a:rPr lang="fr-FR" sz="2400" b="1" dirty="0">
                <a:solidFill>
                  <a:schemeClr val="tx1"/>
                </a:solidFill>
                <a:latin typeface="Times New Roman" panose="02020603050405020304" pitchFamily="18" charset="0"/>
                <a:cs typeface="Times New Roman" panose="02020603050405020304" pitchFamily="18" charset="0"/>
              </a:rPr>
              <a:t>Récapitulons</a:t>
            </a:r>
          </a:p>
          <a:p>
            <a:endParaRPr lang="fr-FR" sz="2400"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Naram-Sin effectivement divinisé. </a:t>
            </a:r>
          </a:p>
          <a:p>
            <a:pPr marL="214313" indent="-214313">
              <a:buFont typeface="Arial" panose="020B0604020202020204" pitchFamily="34" charset="0"/>
              <a:buChar char="•"/>
            </a:pPr>
            <a:r>
              <a:rPr lang="fr-FR" sz="2400" dirty="0" err="1">
                <a:solidFill>
                  <a:schemeClr val="tx1"/>
                </a:solidFill>
                <a:latin typeface="Times New Roman" panose="02020603050405020304" pitchFamily="18" charset="0"/>
                <a:cs typeface="Times New Roman" panose="02020603050405020304" pitchFamily="18" charset="0"/>
              </a:rPr>
              <a:t>Ḫammurabi</a:t>
            </a:r>
            <a:r>
              <a:rPr lang="fr-FR" sz="2400" dirty="0">
                <a:solidFill>
                  <a:schemeClr val="tx1"/>
                </a:solidFill>
                <a:latin typeface="Times New Roman" panose="02020603050405020304" pitchFamily="18" charset="0"/>
                <a:cs typeface="Times New Roman" panose="02020603050405020304" pitchFamily="18" charset="0"/>
              </a:rPr>
              <a:t> de Babylone, cas paradigmatique d’un souverain comme relais principal avec la divinité.</a:t>
            </a:r>
            <a:endParaRPr lang="el-GR" sz="2400"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endParaRPr lang="el-GR" sz="2400" dirty="0">
              <a:solidFill>
                <a:schemeClr val="tx1"/>
              </a:solidFill>
              <a:latin typeface="Times New Roman" panose="02020603050405020304" pitchFamily="18" charset="0"/>
              <a:cs typeface="Times New Roman" panose="02020603050405020304" pitchFamily="18" charset="0"/>
            </a:endParaRPr>
          </a:p>
          <a:p>
            <a:pPr algn="ctr"/>
            <a:r>
              <a:rPr lang="fr-FR" sz="2400" b="1" dirty="0">
                <a:solidFill>
                  <a:schemeClr val="tx1"/>
                </a:solidFill>
                <a:latin typeface="Times New Roman" panose="02020603050405020304" pitchFamily="18" charset="0"/>
                <a:cs typeface="Times New Roman" panose="02020603050405020304" pitchFamily="18" charset="0"/>
              </a:rPr>
              <a:t>Au premier millénaire </a:t>
            </a:r>
          </a:p>
          <a:p>
            <a:pPr marL="214313" indent="-214313">
              <a:buFont typeface="Arial" panose="020B0604020202020204" pitchFamily="34" charset="0"/>
              <a:buChar char="•"/>
            </a:pPr>
            <a:r>
              <a:rPr lang="fr-FR" sz="2400" dirty="0" err="1">
                <a:solidFill>
                  <a:schemeClr val="tx1"/>
                </a:solidFill>
                <a:latin typeface="Times New Roman" panose="02020603050405020304" pitchFamily="18" charset="0"/>
                <a:cs typeface="Times New Roman" panose="02020603050405020304" pitchFamily="18" charset="0"/>
              </a:rPr>
              <a:t>Nibīt</a:t>
            </a:r>
            <a:r>
              <a:rPr lang="fr-FR" sz="2400" dirty="0">
                <a:solidFill>
                  <a:schemeClr val="tx1"/>
                </a:solidFill>
                <a:latin typeface="Times New Roman" panose="02020603050405020304" pitchFamily="18" charset="0"/>
                <a:cs typeface="Times New Roman" panose="02020603050405020304" pitchFamily="18" charset="0"/>
              </a:rPr>
              <a:t> + nom de divinité</a:t>
            </a:r>
          </a:p>
          <a:p>
            <a:pPr marL="214313" indent="-214313">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Le roi assyrien </a:t>
            </a:r>
            <a:r>
              <a:rPr lang="fr-FR" sz="2400" dirty="0" err="1">
                <a:solidFill>
                  <a:schemeClr val="tx1"/>
                </a:solidFill>
                <a:latin typeface="Times New Roman" panose="02020603050405020304" pitchFamily="18" charset="0"/>
                <a:cs typeface="Times New Roman" panose="02020603050405020304" pitchFamily="18" charset="0"/>
              </a:rPr>
              <a:t>iššiakku</a:t>
            </a:r>
            <a:r>
              <a:rPr lang="fr-FR" sz="2400" dirty="0">
                <a:solidFill>
                  <a:schemeClr val="tx1"/>
                </a:solidFill>
                <a:latin typeface="Times New Roman" panose="02020603050405020304" pitchFamily="18" charset="0"/>
                <a:cs typeface="Times New Roman" panose="02020603050405020304" pitchFamily="18" charset="0"/>
              </a:rPr>
              <a:t> du dieu </a:t>
            </a:r>
            <a:r>
              <a:rPr lang="fr-FR" sz="2400" dirty="0" err="1">
                <a:solidFill>
                  <a:schemeClr val="tx1"/>
                </a:solidFill>
                <a:latin typeface="Times New Roman" panose="02020603050405020304" pitchFamily="18" charset="0"/>
                <a:cs typeface="Times New Roman" panose="02020603050405020304" pitchFamily="18" charset="0"/>
              </a:rPr>
              <a:t>Aššur</a:t>
            </a:r>
            <a:r>
              <a:rPr lang="fr-FR" sz="2400" dirty="0">
                <a:solidFill>
                  <a:schemeClr val="tx1"/>
                </a:solidFill>
                <a:latin typeface="Times New Roman" panose="02020603050405020304" pitchFamily="18" charset="0"/>
                <a:cs typeface="Times New Roman" panose="02020603050405020304" pitchFamily="18" charset="0"/>
              </a:rPr>
              <a:t>.</a:t>
            </a:r>
          </a:p>
          <a:p>
            <a:pPr marL="214313" indent="-214313">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Le roi Perse, « Not a </a:t>
            </a:r>
            <a:r>
              <a:rPr lang="fr-FR" sz="2400" dirty="0" err="1">
                <a:solidFill>
                  <a:schemeClr val="tx1"/>
                </a:solidFill>
                <a:latin typeface="Times New Roman" panose="02020603050405020304" pitchFamily="18" charset="0"/>
                <a:cs typeface="Times New Roman" panose="02020603050405020304" pitchFamily="18" charset="0"/>
              </a:rPr>
              <a:t>god</a:t>
            </a:r>
            <a:r>
              <a:rPr lang="fr-FR" sz="2400" dirty="0">
                <a:solidFill>
                  <a:schemeClr val="tx1"/>
                </a:solidFill>
                <a:latin typeface="Times New Roman" panose="02020603050405020304" pitchFamily="18" charset="0"/>
                <a:cs typeface="Times New Roman" panose="02020603050405020304" pitchFamily="18" charset="0"/>
              </a:rPr>
              <a:t>, but a </a:t>
            </a:r>
            <a:r>
              <a:rPr lang="fr-FR" sz="2400" dirty="0" err="1">
                <a:solidFill>
                  <a:schemeClr val="tx1"/>
                </a:solidFill>
                <a:latin typeface="Times New Roman" panose="02020603050405020304" pitchFamily="18" charset="0"/>
                <a:cs typeface="Times New Roman" panose="02020603050405020304" pitchFamily="18" charset="0"/>
              </a:rPr>
              <a:t>person</a:t>
            </a:r>
            <a:r>
              <a:rPr lang="fr-FR" sz="2400" dirty="0">
                <a:solidFill>
                  <a:schemeClr val="tx1"/>
                </a:solidFill>
                <a:latin typeface="Times New Roman" panose="02020603050405020304" pitchFamily="18" charset="0"/>
                <a:cs typeface="Times New Roman" panose="02020603050405020304" pitchFamily="18" charset="0"/>
              </a:rPr>
              <a:t> </a:t>
            </a:r>
            <a:r>
              <a:rPr lang="fr-FR" sz="2400" dirty="0" err="1">
                <a:solidFill>
                  <a:schemeClr val="tx1"/>
                </a:solidFill>
                <a:latin typeface="Times New Roman" panose="02020603050405020304" pitchFamily="18" charset="0"/>
                <a:cs typeface="Times New Roman" panose="02020603050405020304" pitchFamily="18" charset="0"/>
              </a:rPr>
              <a:t>apart</a:t>
            </a:r>
            <a:r>
              <a:rPr lang="fr-FR" sz="2400" dirty="0">
                <a:solidFill>
                  <a:schemeClr val="tx1"/>
                </a:solidFill>
                <a:latin typeface="Times New Roman" panose="02020603050405020304" pitchFamily="18" charset="0"/>
                <a:cs typeface="Times New Roman" panose="02020603050405020304" pitchFamily="18" charset="0"/>
              </a:rPr>
              <a:t> ». </a:t>
            </a:r>
          </a:p>
          <a:p>
            <a:r>
              <a:rPr lang="fr-FR" sz="2400" dirty="0">
                <a:solidFill>
                  <a:schemeClr val="tx1"/>
                </a:solidFill>
                <a:latin typeface="Times New Roman" panose="02020603050405020304" pitchFamily="18" charset="0"/>
                <a:cs typeface="Times New Roman" panose="02020603050405020304" pitchFamily="18" charset="0"/>
              </a:rPr>
              <a:t>  J. </a:t>
            </a:r>
            <a:r>
              <a:rPr lang="fr-FR" sz="2400" dirty="0" err="1">
                <a:solidFill>
                  <a:schemeClr val="tx1"/>
                </a:solidFill>
                <a:latin typeface="Times New Roman" panose="02020603050405020304" pitchFamily="18" charset="0"/>
                <a:cs typeface="Times New Roman" panose="02020603050405020304" pitchFamily="18" charset="0"/>
              </a:rPr>
              <a:t>Wiesehöfer</a:t>
            </a:r>
            <a:endParaRPr lang="fr-FR"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18774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lstStyle/>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La Mésopotamie :  un terreau fertile ? </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b="1" dirty="0">
                <a:solidFill>
                  <a:schemeClr val="tx1"/>
                </a:solidFill>
                <a:latin typeface="Times New Roman" panose="02020603050405020304" pitchFamily="18" charset="0"/>
                <a:cs typeface="Times New Roman" panose="02020603050405020304" pitchFamily="18" charset="0"/>
              </a:rPr>
              <a:t>Nécessité d’une influence grecque </a:t>
            </a: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Les sources textuelles</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 En guise de conclusion</a:t>
            </a:r>
          </a:p>
          <a:p>
            <a:pPr marL="385763" indent="-385763" algn="ctr">
              <a:buFont typeface="Wingdings 3" charset="2"/>
              <a:buAutoNum type="arabicPeriod"/>
            </a:pP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35921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lstStyle/>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pPr algn="ctr"/>
            <a:r>
              <a:rPr lang="fr-FR" sz="2400" b="1" dirty="0">
                <a:solidFill>
                  <a:schemeClr val="tx1"/>
                </a:solidFill>
                <a:latin typeface="Times New Roman" panose="02020603050405020304" pitchFamily="18" charset="0"/>
                <a:cs typeface="Times New Roman" panose="02020603050405020304" pitchFamily="18" charset="0"/>
              </a:rPr>
              <a:t>2. Nécessité d’une influence grecque </a:t>
            </a:r>
          </a:p>
          <a:p>
            <a:pPr algn="ctr"/>
            <a:r>
              <a:rPr lang="fr-FR" dirty="0">
                <a:solidFill>
                  <a:schemeClr val="tx1"/>
                </a:solidFill>
                <a:latin typeface="Times New Roman" panose="02020603050405020304" pitchFamily="18" charset="0"/>
                <a:cs typeface="Times New Roman" panose="02020603050405020304" pitchFamily="18" charset="0"/>
              </a:rPr>
              <a:t>Les modalités de la rencontre</a:t>
            </a:r>
          </a:p>
        </p:txBody>
      </p:sp>
      <p:pic>
        <p:nvPicPr>
          <p:cNvPr id="4" name="Image 3">
            <a:extLst>
              <a:ext uri="{FF2B5EF4-FFF2-40B4-BE49-F238E27FC236}">
                <a16:creationId xmlns:a16="http://schemas.microsoft.com/office/drawing/2014/main" xmlns="" id="{78560917-295C-0544-B9B6-166C778EC993}"/>
              </a:ext>
            </a:extLst>
          </p:cNvPr>
          <p:cNvPicPr>
            <a:picLocks noChangeAspect="1"/>
          </p:cNvPicPr>
          <p:nvPr/>
        </p:nvPicPr>
        <p:blipFill>
          <a:blip r:embed="rId2"/>
          <a:stretch>
            <a:fillRect/>
          </a:stretch>
        </p:blipFill>
        <p:spPr>
          <a:xfrm>
            <a:off x="1778199" y="2486026"/>
            <a:ext cx="6443662" cy="3086099"/>
          </a:xfrm>
          <a:prstGeom prst="rect">
            <a:avLst/>
          </a:prstGeom>
        </p:spPr>
      </p:pic>
      <p:sp>
        <p:nvSpPr>
          <p:cNvPr id="6" name="ZoneTexte 5">
            <a:extLst>
              <a:ext uri="{FF2B5EF4-FFF2-40B4-BE49-F238E27FC236}">
                <a16:creationId xmlns:a16="http://schemas.microsoft.com/office/drawing/2014/main" xmlns="" id="{56C1A7E4-4C2F-3E49-93A5-B5FA8FA4B6FB}"/>
              </a:ext>
            </a:extLst>
          </p:cNvPr>
          <p:cNvSpPr txBox="1"/>
          <p:nvPr/>
        </p:nvSpPr>
        <p:spPr>
          <a:xfrm>
            <a:off x="1683425" y="5557168"/>
            <a:ext cx="6538436" cy="300082"/>
          </a:xfrm>
          <a:prstGeom prst="rect">
            <a:avLst/>
          </a:prstGeom>
          <a:noFill/>
        </p:spPr>
        <p:txBody>
          <a:bodyPr wrap="square" rtlCol="0">
            <a:spAutoFit/>
          </a:bodyPr>
          <a:lstStyle/>
          <a:p>
            <a:pPr algn="ctr"/>
            <a:r>
              <a:rPr lang="fr-FR" sz="1350" dirty="0">
                <a:latin typeface="Times New Roman" panose="02020603050405020304" pitchFamily="18" charset="0"/>
                <a:cs typeface="Times New Roman" panose="02020603050405020304" pitchFamily="18" charset="0"/>
              </a:rPr>
              <a:t>Alexandre le Grand à Babylone, film d’Oliver Stone (2004), vue de Babylone.</a:t>
            </a:r>
          </a:p>
        </p:txBody>
      </p:sp>
    </p:spTree>
    <p:extLst>
      <p:ext uri="{BB962C8B-B14F-4D97-AF65-F5344CB8AC3E}">
        <p14:creationId xmlns:p14="http://schemas.microsoft.com/office/powerpoint/2010/main" val="7915943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476672"/>
            <a:ext cx="7256859" cy="5616624"/>
          </a:xfrm>
          <a:ln>
            <a:solidFill>
              <a:srgbClr val="FF0000"/>
            </a:solidFill>
          </a:ln>
        </p:spPr>
        <p:txBody>
          <a:bodyPr>
            <a:normAutofit fontScale="55000" lnSpcReduction="20000"/>
          </a:bodyPr>
          <a:lstStyle/>
          <a:p>
            <a:pPr algn="ctr"/>
            <a:endParaRPr lang="el-GR" sz="1500" dirty="0">
              <a:solidFill>
                <a:schemeClr val="tx1"/>
              </a:solidFill>
              <a:latin typeface="Times New Roman" panose="02020603050405020304" pitchFamily="18" charset="0"/>
              <a:cs typeface="Times New Roman" panose="02020603050405020304" pitchFamily="18" charset="0"/>
            </a:endParaRPr>
          </a:p>
          <a:p>
            <a:pPr algn="ctr"/>
            <a:r>
              <a:rPr lang="fr-FR" sz="2900" b="1" dirty="0">
                <a:solidFill>
                  <a:schemeClr val="tx1"/>
                </a:solidFill>
                <a:latin typeface="Times New Roman" panose="02020603050405020304" pitchFamily="18" charset="0"/>
                <a:cs typeface="Times New Roman" panose="02020603050405020304" pitchFamily="18" charset="0"/>
              </a:rPr>
              <a:t>Quelles sont les modalités de la rencontre entre les cultures grecques et Mésopotamiennes ?</a:t>
            </a:r>
            <a:endParaRPr lang="fr-FR" sz="2900" dirty="0">
              <a:solidFill>
                <a:schemeClr val="tx1"/>
              </a:solidFill>
              <a:latin typeface="Times New Roman" panose="02020603050405020304" pitchFamily="18" charset="0"/>
              <a:cs typeface="Times New Roman" panose="02020603050405020304" pitchFamily="18" charset="0"/>
            </a:endParaRPr>
          </a:p>
          <a:p>
            <a:pPr algn="ctr"/>
            <a:r>
              <a:rPr lang="fr-FR" sz="2900" dirty="0">
                <a:solidFill>
                  <a:schemeClr val="tx1"/>
                </a:solidFill>
                <a:latin typeface="Times New Roman" panose="02020603050405020304" pitchFamily="18" charset="0"/>
                <a:cs typeface="Times New Roman" panose="02020603050405020304" pitchFamily="18" charset="0"/>
              </a:rPr>
              <a:t>Le cas paradigmatique de la « culture » babylonienne </a:t>
            </a:r>
          </a:p>
          <a:p>
            <a:pPr algn="ctr"/>
            <a:endParaRPr lang="fr-FR" sz="2900" dirty="0">
              <a:solidFill>
                <a:schemeClr val="tx1"/>
              </a:solidFill>
              <a:latin typeface="Times New Roman" panose="02020603050405020304" pitchFamily="18" charset="0"/>
              <a:cs typeface="Times New Roman" panose="02020603050405020304" pitchFamily="18" charset="0"/>
            </a:endParaRPr>
          </a:p>
          <a:p>
            <a:pPr marL="514350" indent="-514350">
              <a:buFont typeface="+mj-lt"/>
              <a:buAutoNum type="arabicPeriod"/>
            </a:pPr>
            <a:r>
              <a:rPr lang="fr-FR" sz="2900" b="1" dirty="0">
                <a:solidFill>
                  <a:schemeClr val="tx1"/>
                </a:solidFill>
                <a:latin typeface="Times New Roman" panose="02020603050405020304" pitchFamily="18" charset="0"/>
                <a:cs typeface="Times New Roman" panose="02020603050405020304" pitchFamily="18" charset="0"/>
              </a:rPr>
              <a:t>Le point de contact</a:t>
            </a:r>
          </a:p>
          <a:p>
            <a:pPr algn="ctr"/>
            <a:endParaRPr lang="fr-FR" dirty="0">
              <a:solidFill>
                <a:schemeClr val="tx1"/>
              </a:solidFill>
              <a:latin typeface="Times New Roman" panose="02020603050405020304" pitchFamily="18" charset="0"/>
              <a:cs typeface="Times New Roman" panose="02020603050405020304" pitchFamily="18" charset="0"/>
            </a:endParaRPr>
          </a:p>
          <a:p>
            <a:r>
              <a:rPr lang="fr-FR" dirty="0">
                <a:solidFill>
                  <a:schemeClr val="tx1"/>
                </a:solidFill>
                <a:latin typeface="Times New Roman" panose="02020603050405020304" pitchFamily="18" charset="0"/>
                <a:cs typeface="Times New Roman" panose="02020603050405020304" pitchFamily="18" charset="0"/>
              </a:rPr>
              <a:t>Deux niveaux à distinguer </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selon</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les</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dénominations</a:t>
            </a:r>
            <a:r>
              <a:rPr lang="el-GR" dirty="0">
                <a:solidFill>
                  <a:schemeClr val="tx1"/>
                </a:solidFill>
                <a:latin typeface="Times New Roman" panose="02020603050405020304" pitchFamily="18" charset="0"/>
                <a:cs typeface="Times New Roman" panose="02020603050405020304" pitchFamily="18" charset="0"/>
              </a:rPr>
              <a:t> de </a:t>
            </a:r>
            <a:r>
              <a:rPr lang="fr-BE" dirty="0">
                <a:solidFill>
                  <a:schemeClr val="tx1"/>
                </a:solidFill>
                <a:latin typeface="Times New Roman" panose="02020603050405020304" pitchFamily="18" charset="0"/>
                <a:cs typeface="Times New Roman" panose="02020603050405020304" pitchFamily="18" charset="0"/>
              </a:rPr>
              <a:t>A. </a:t>
            </a:r>
            <a:r>
              <a:rPr lang="el-GR" dirty="0" err="1">
                <a:solidFill>
                  <a:schemeClr val="tx1"/>
                </a:solidFill>
                <a:latin typeface="Times New Roman" panose="02020603050405020304" pitchFamily="18" charset="0"/>
                <a:cs typeface="Times New Roman" panose="02020603050405020304" pitchFamily="18" charset="0"/>
              </a:rPr>
              <a:t>Westenholz</a:t>
            </a:r>
            <a:r>
              <a:rPr lang="el-GR" dirty="0">
                <a:solidFill>
                  <a:schemeClr val="tx1"/>
                </a:solidFill>
                <a:latin typeface="Times New Roman" panose="02020603050405020304" pitchFamily="18" charset="0"/>
                <a:cs typeface="Times New Roman" panose="02020603050405020304" pitchFamily="18" charset="0"/>
              </a:rPr>
              <a:t> : </a:t>
            </a:r>
            <a:endParaRPr lang="el-GR" sz="825" dirty="0">
              <a:solidFill>
                <a:schemeClr val="tx1"/>
              </a:solidFill>
              <a:latin typeface="Times New Roman" panose="02020603050405020304" pitchFamily="18" charset="0"/>
              <a:cs typeface="Times New Roman" panose="02020603050405020304" pitchFamily="18" charset="0"/>
            </a:endParaRPr>
          </a:p>
          <a:p>
            <a:pPr marL="214313" indent="-214313">
              <a:buFont typeface="Wingdings" pitchFamily="2" charset="2"/>
              <a:buChar char="Ø"/>
            </a:pPr>
            <a:r>
              <a:rPr lang="fr-FR" dirty="0">
                <a:solidFill>
                  <a:schemeClr val="tx1"/>
                </a:solidFill>
                <a:latin typeface="Times New Roman" panose="02020603050405020304" pitchFamily="18" charset="0"/>
                <a:cs typeface="Times New Roman" panose="02020603050405020304" pitchFamily="18" charset="0"/>
              </a:rPr>
              <a:t>Culture dite populaire</a:t>
            </a:r>
            <a:r>
              <a:rPr lang="el-GR" dirty="0">
                <a:solidFill>
                  <a:schemeClr val="tx1"/>
                </a:solidFill>
                <a:latin typeface="Times New Roman" panose="02020603050405020304" pitchFamily="18" charset="0"/>
                <a:cs typeface="Times New Roman" panose="02020603050405020304" pitchFamily="18" charset="0"/>
              </a:rPr>
              <a:t>.</a:t>
            </a:r>
            <a:r>
              <a:rPr lang="fr-FR" dirty="0">
                <a:solidFill>
                  <a:schemeClr val="tx1"/>
                </a:solidFill>
                <a:latin typeface="Times New Roman" panose="02020603050405020304" pitchFamily="18" charset="0"/>
                <a:cs typeface="Times New Roman" panose="02020603050405020304" pitchFamily="18" charset="0"/>
              </a:rPr>
              <a:t> </a:t>
            </a:r>
          </a:p>
          <a:p>
            <a:pPr marL="214313" indent="-214313">
              <a:buFont typeface="Wingdings" pitchFamily="2" charset="2"/>
              <a:buChar char="Ø"/>
            </a:pPr>
            <a:r>
              <a:rPr lang="fr-FR" dirty="0">
                <a:solidFill>
                  <a:schemeClr val="tx1"/>
                </a:solidFill>
                <a:latin typeface="Times New Roman" panose="02020603050405020304" pitchFamily="18" charset="0"/>
                <a:cs typeface="Times New Roman" panose="02020603050405020304" pitchFamily="18" charset="0"/>
              </a:rPr>
              <a:t>Culture dite traditionnelle mésopotamienne.</a:t>
            </a:r>
          </a:p>
          <a:p>
            <a:r>
              <a:rPr lang="fr-FR" dirty="0">
                <a:solidFill>
                  <a:schemeClr val="tx1"/>
                </a:solidFill>
                <a:latin typeface="Times New Roman" panose="02020603050405020304" pitchFamily="18" charset="0"/>
                <a:cs typeface="Times New Roman" panose="02020603050405020304" pitchFamily="18" charset="0"/>
              </a:rPr>
              <a:t>Consiste dans :</a:t>
            </a:r>
          </a:p>
          <a:p>
            <a:pPr marL="257175" indent="-257175">
              <a:buFont typeface="+mj-lt"/>
              <a:buAutoNum type="arabicParenR"/>
            </a:pPr>
            <a:r>
              <a:rPr lang="fr-FR" dirty="0">
                <a:solidFill>
                  <a:schemeClr val="tx1"/>
                </a:solidFill>
                <a:latin typeface="Times New Roman" panose="02020603050405020304" pitchFamily="18" charset="0"/>
                <a:cs typeface="Times New Roman" panose="02020603050405020304" pitchFamily="18" charset="0"/>
              </a:rPr>
              <a:t>Transmission des textes via l’écriture cunéiforme, enseignée dans le contexte des temples mésopotamiens. </a:t>
            </a:r>
          </a:p>
          <a:p>
            <a:pPr marL="257175" indent="-257175">
              <a:buFont typeface="+mj-lt"/>
              <a:buAutoNum type="arabicParenR"/>
            </a:pPr>
            <a:r>
              <a:rPr lang="fr-FR" dirty="0">
                <a:solidFill>
                  <a:schemeClr val="tx1"/>
                </a:solidFill>
                <a:latin typeface="Times New Roman" panose="02020603050405020304" pitchFamily="18" charset="0"/>
                <a:cs typeface="Times New Roman" panose="02020603050405020304" pitchFamily="18" charset="0"/>
              </a:rPr>
              <a:t>Culte des divinités traditionnelles, toujours dans le contexte des temples. </a:t>
            </a:r>
          </a:p>
          <a:p>
            <a:endParaRPr lang="el-GR" dirty="0">
              <a:solidFill>
                <a:schemeClr val="tx1"/>
              </a:solidFill>
              <a:latin typeface="Times New Roman" panose="02020603050405020304" pitchFamily="18" charset="0"/>
              <a:cs typeface="Times New Roman" panose="02020603050405020304" pitchFamily="18" charset="0"/>
            </a:endParaRPr>
          </a:p>
          <a:p>
            <a:r>
              <a:rPr lang="fr-BE" sz="1800" dirty="0">
                <a:solidFill>
                  <a:schemeClr val="tx1"/>
                </a:solidFill>
                <a:latin typeface="Times New Roman" panose="02020603050405020304" pitchFamily="18" charset="0"/>
                <a:cs typeface="Times New Roman" panose="02020603050405020304" pitchFamily="18" charset="0"/>
              </a:rPr>
              <a:t>A. WESTENHOLZ, </a:t>
            </a:r>
            <a:r>
              <a:rPr lang="fr-BE" sz="1800" i="1" dirty="0">
                <a:solidFill>
                  <a:schemeClr val="tx1"/>
                </a:solidFill>
                <a:latin typeface="Times New Roman" panose="02020603050405020304" pitchFamily="18" charset="0"/>
                <a:cs typeface="Times New Roman" panose="02020603050405020304" pitchFamily="18" charset="0"/>
              </a:rPr>
              <a:t>The </a:t>
            </a:r>
            <a:r>
              <a:rPr lang="fr-BE" sz="1800" i="1" dirty="0" err="1">
                <a:solidFill>
                  <a:schemeClr val="tx1"/>
                </a:solidFill>
                <a:latin typeface="Times New Roman" panose="02020603050405020304" pitchFamily="18" charset="0"/>
                <a:cs typeface="Times New Roman" panose="02020603050405020304" pitchFamily="18" charset="0"/>
              </a:rPr>
              <a:t>Graeco-Babyloniaca</a:t>
            </a:r>
            <a:r>
              <a:rPr lang="fr-BE" sz="1800" i="1" dirty="0">
                <a:solidFill>
                  <a:schemeClr val="tx1"/>
                </a:solidFill>
                <a:latin typeface="Times New Roman" panose="02020603050405020304" pitchFamily="18" charset="0"/>
                <a:cs typeface="Times New Roman" panose="02020603050405020304" pitchFamily="18" charset="0"/>
              </a:rPr>
              <a:t> Once </a:t>
            </a:r>
            <a:r>
              <a:rPr lang="fr-BE" sz="1800" i="1" dirty="0" err="1">
                <a:solidFill>
                  <a:schemeClr val="tx1"/>
                </a:solidFill>
                <a:latin typeface="Times New Roman" panose="02020603050405020304" pitchFamily="18" charset="0"/>
                <a:cs typeface="Times New Roman" panose="02020603050405020304" pitchFamily="18" charset="0"/>
              </a:rPr>
              <a:t>Again</a:t>
            </a:r>
            <a:r>
              <a:rPr lang="fr-BE" sz="1800" dirty="0">
                <a:solidFill>
                  <a:schemeClr val="tx1"/>
                </a:solidFill>
                <a:latin typeface="Times New Roman" panose="02020603050405020304" pitchFamily="18" charset="0"/>
                <a:cs typeface="Times New Roman" panose="02020603050405020304" pitchFamily="18" charset="0"/>
              </a:rPr>
              <a:t>, in </a:t>
            </a:r>
            <a:r>
              <a:rPr lang="fr-BE" sz="1800" i="1" dirty="0" err="1">
                <a:solidFill>
                  <a:schemeClr val="tx1"/>
                </a:solidFill>
                <a:latin typeface="Times New Roman" panose="02020603050405020304" pitchFamily="18" charset="0"/>
                <a:cs typeface="Times New Roman" panose="02020603050405020304" pitchFamily="18" charset="0"/>
              </a:rPr>
              <a:t>Zeitschrift</a:t>
            </a:r>
            <a:r>
              <a:rPr lang="fr-BE" sz="1800" i="1" dirty="0">
                <a:solidFill>
                  <a:schemeClr val="tx1"/>
                </a:solidFill>
                <a:latin typeface="Times New Roman" panose="02020603050405020304" pitchFamily="18" charset="0"/>
                <a:cs typeface="Times New Roman" panose="02020603050405020304" pitchFamily="18" charset="0"/>
              </a:rPr>
              <a:t> </a:t>
            </a:r>
            <a:r>
              <a:rPr lang="fr-BE" sz="1800" i="1" dirty="0" err="1">
                <a:solidFill>
                  <a:schemeClr val="tx1"/>
                </a:solidFill>
                <a:latin typeface="Times New Roman" panose="02020603050405020304" pitchFamily="18" charset="0"/>
                <a:cs typeface="Times New Roman" panose="02020603050405020304" pitchFamily="18" charset="0"/>
              </a:rPr>
              <a:t>für</a:t>
            </a:r>
            <a:r>
              <a:rPr lang="fr-BE" sz="1800" i="1" dirty="0">
                <a:solidFill>
                  <a:schemeClr val="tx1"/>
                </a:solidFill>
                <a:latin typeface="Times New Roman" panose="02020603050405020304" pitchFamily="18" charset="0"/>
                <a:cs typeface="Times New Roman" panose="02020603050405020304" pitchFamily="18" charset="0"/>
              </a:rPr>
              <a:t> Assyriologie </a:t>
            </a:r>
            <a:r>
              <a:rPr lang="fr-BE" sz="1800" i="1" dirty="0" err="1">
                <a:solidFill>
                  <a:schemeClr val="tx1"/>
                </a:solidFill>
                <a:latin typeface="Times New Roman" panose="02020603050405020304" pitchFamily="18" charset="0"/>
                <a:cs typeface="Times New Roman" panose="02020603050405020304" pitchFamily="18" charset="0"/>
              </a:rPr>
              <a:t>und</a:t>
            </a:r>
            <a:r>
              <a:rPr lang="fr-BE" sz="1800" i="1" dirty="0">
                <a:solidFill>
                  <a:schemeClr val="tx1"/>
                </a:solidFill>
                <a:latin typeface="Times New Roman" panose="02020603050405020304" pitchFamily="18" charset="0"/>
                <a:cs typeface="Times New Roman" panose="02020603050405020304" pitchFamily="18" charset="0"/>
              </a:rPr>
              <a:t> </a:t>
            </a:r>
            <a:r>
              <a:rPr lang="fr-BE" sz="1800" i="1" dirty="0" err="1">
                <a:solidFill>
                  <a:schemeClr val="tx1"/>
                </a:solidFill>
                <a:latin typeface="Times New Roman" panose="02020603050405020304" pitchFamily="18" charset="0"/>
                <a:cs typeface="Times New Roman" panose="02020603050405020304" pitchFamily="18" charset="0"/>
              </a:rPr>
              <a:t>Vorderasiatische</a:t>
            </a:r>
            <a:r>
              <a:rPr lang="fr-BE" sz="1800" i="1" dirty="0">
                <a:solidFill>
                  <a:schemeClr val="tx1"/>
                </a:solidFill>
                <a:latin typeface="Times New Roman" panose="02020603050405020304" pitchFamily="18" charset="0"/>
                <a:cs typeface="Times New Roman" panose="02020603050405020304" pitchFamily="18" charset="0"/>
              </a:rPr>
              <a:t> </a:t>
            </a:r>
            <a:r>
              <a:rPr lang="fr-BE" sz="1800" i="1" dirty="0" err="1">
                <a:solidFill>
                  <a:schemeClr val="tx1"/>
                </a:solidFill>
                <a:latin typeface="Times New Roman" panose="02020603050405020304" pitchFamily="18" charset="0"/>
                <a:cs typeface="Times New Roman" panose="02020603050405020304" pitchFamily="18" charset="0"/>
              </a:rPr>
              <a:t>Archäologie</a:t>
            </a:r>
            <a:r>
              <a:rPr lang="fr-BE" sz="1800" dirty="0">
                <a:solidFill>
                  <a:schemeClr val="tx1"/>
                </a:solidFill>
                <a:latin typeface="Times New Roman" panose="02020603050405020304" pitchFamily="18" charset="0"/>
                <a:cs typeface="Times New Roman" panose="02020603050405020304" pitchFamily="18" charset="0"/>
              </a:rPr>
              <a:t>, 2007, p. 262-313.</a:t>
            </a:r>
            <a:endParaRPr lang="fr-FR" sz="1800" dirty="0">
              <a:solidFill>
                <a:schemeClr val="tx1"/>
              </a:solidFill>
              <a:latin typeface="Times New Roman" panose="02020603050405020304" pitchFamily="18" charset="0"/>
              <a:cs typeface="Times New Roman" panose="02020603050405020304" pitchFamily="18" charset="0"/>
            </a:endParaRPr>
          </a:p>
          <a:p>
            <a:pPr algn="ctr"/>
            <a:endParaRPr lang="el-GR" b="1" dirty="0">
              <a:solidFill>
                <a:schemeClr val="tx1"/>
              </a:solidFill>
              <a:latin typeface="Times New Roman" panose="02020603050405020304" pitchFamily="18" charset="0"/>
              <a:cs typeface="Times New Roman" panose="02020603050405020304" pitchFamily="18" charset="0"/>
            </a:endParaRPr>
          </a:p>
          <a:p>
            <a:pPr algn="ctr"/>
            <a:r>
              <a:rPr lang="fr-FR" b="1" dirty="0">
                <a:solidFill>
                  <a:schemeClr val="tx1"/>
                </a:solidFill>
                <a:latin typeface="Times New Roman" panose="02020603050405020304" pitchFamily="18" charset="0"/>
                <a:cs typeface="Times New Roman" panose="02020603050405020304" pitchFamily="18" charset="0"/>
              </a:rPr>
              <a:t>La quelle est la plus susceptible d’avoir subi l’influence grecque ? </a:t>
            </a:r>
          </a:p>
          <a:p>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50389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260648"/>
            <a:ext cx="7256859" cy="5976664"/>
          </a:xfrm>
        </p:spPr>
        <p:txBody>
          <a:bodyPr/>
          <a:lstStyle/>
          <a:p>
            <a:endParaRPr lang="el-GR" dirty="0">
              <a:solidFill>
                <a:schemeClr val="tx1"/>
              </a:solidFill>
              <a:latin typeface="Times New Roman" panose="02020603050405020304" pitchFamily="18" charset="0"/>
              <a:cs typeface="Times New Roman" panose="02020603050405020304" pitchFamily="18" charset="0"/>
            </a:endParaRPr>
          </a:p>
          <a:p>
            <a:pPr marL="257175" indent="-257175">
              <a:buAutoNum type="alphaUcParenR"/>
            </a:pPr>
            <a:r>
              <a:rPr lang="fr-FR" dirty="0">
                <a:solidFill>
                  <a:schemeClr val="tx1"/>
                </a:solidFill>
                <a:latin typeface="Times New Roman" panose="02020603050405020304" pitchFamily="18" charset="0"/>
                <a:cs typeface="Times New Roman" panose="02020603050405020304" pitchFamily="18" charset="0"/>
              </a:rPr>
              <a:t> Culture dite populaire</a:t>
            </a:r>
          </a:p>
          <a:p>
            <a:pPr marL="214313" indent="-214313">
              <a:buFont typeface="Arial" panose="020B0604020202020204" pitchFamily="34" charset="0"/>
              <a:buChar char="•"/>
            </a:pPr>
            <a:r>
              <a:rPr lang="fr-FR" sz="1800" dirty="0">
                <a:solidFill>
                  <a:schemeClr val="tx1"/>
                </a:solidFill>
                <a:latin typeface="Times New Roman" panose="02020603050405020304" pitchFamily="18" charset="0"/>
                <a:cs typeface="Times New Roman" panose="02020603050405020304" pitchFamily="18" charset="0"/>
              </a:rPr>
              <a:t>Pauvre présence grecque dans l’onomastique de l’époque.</a:t>
            </a:r>
          </a:p>
          <a:p>
            <a:pPr marL="214313" indent="-214313">
              <a:buFont typeface="Arial" panose="020B0604020202020204" pitchFamily="34" charset="0"/>
              <a:buChar char="•"/>
            </a:pPr>
            <a:r>
              <a:rPr lang="fr-FR" sz="1800" dirty="0" err="1">
                <a:solidFill>
                  <a:schemeClr val="tx1"/>
                </a:solidFill>
                <a:latin typeface="Times New Roman" panose="02020603050405020304" pitchFamily="18" charset="0"/>
                <a:cs typeface="Times New Roman" panose="02020603050405020304" pitchFamily="18" charset="0"/>
              </a:rPr>
              <a:t>āl</a:t>
            </a:r>
            <a:r>
              <a:rPr lang="fr-FR" sz="1800" dirty="0">
                <a:solidFill>
                  <a:schemeClr val="tx1"/>
                </a:solidFill>
                <a:latin typeface="Times New Roman" panose="02020603050405020304" pitchFamily="18" charset="0"/>
                <a:cs typeface="Times New Roman" panose="02020603050405020304" pitchFamily="18" charset="0"/>
              </a:rPr>
              <a:t> </a:t>
            </a:r>
            <a:r>
              <a:rPr lang="fr-FR" sz="1800" dirty="0" err="1">
                <a:solidFill>
                  <a:schemeClr val="tx1"/>
                </a:solidFill>
                <a:latin typeface="Times New Roman" panose="02020603050405020304" pitchFamily="18" charset="0"/>
                <a:cs typeface="Times New Roman" panose="02020603050405020304" pitchFamily="18" charset="0"/>
              </a:rPr>
              <a:t>šarrūti</a:t>
            </a:r>
            <a:endParaRPr lang="fr-FR" sz="1800"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l-GR" sz="1800" dirty="0" err="1">
                <a:solidFill>
                  <a:schemeClr val="tx1"/>
                </a:solidFill>
                <a:latin typeface="Times New Roman" panose="02020603050405020304" pitchFamily="18" charset="0"/>
                <a:cs typeface="Times New Roman" panose="02020603050405020304" pitchFamily="18" charset="0"/>
              </a:rPr>
              <a:t>Changement</a:t>
            </a:r>
            <a:r>
              <a:rPr lang="el-GR" sz="1800" dirty="0">
                <a:solidFill>
                  <a:schemeClr val="tx1"/>
                </a:solidFill>
                <a:latin typeface="Times New Roman" panose="02020603050405020304" pitchFamily="18" charset="0"/>
                <a:cs typeface="Times New Roman" panose="02020603050405020304" pitchFamily="18" charset="0"/>
              </a:rPr>
              <a:t> de </a:t>
            </a:r>
            <a:r>
              <a:rPr lang="el-GR" sz="1800" dirty="0" err="1">
                <a:solidFill>
                  <a:schemeClr val="tx1"/>
                </a:solidFill>
                <a:latin typeface="Times New Roman" panose="02020603050405020304" pitchFamily="18" charset="0"/>
                <a:cs typeface="Times New Roman" panose="02020603050405020304" pitchFamily="18" charset="0"/>
              </a:rPr>
              <a:t>paradigme</a:t>
            </a:r>
            <a:r>
              <a:rPr lang="el-GR" sz="1800" dirty="0">
                <a:solidFill>
                  <a:schemeClr val="tx1"/>
                </a:solidFill>
                <a:latin typeface="Times New Roman" panose="02020603050405020304" pitchFamily="18" charset="0"/>
                <a:cs typeface="Times New Roman" panose="02020603050405020304" pitchFamily="18" charset="0"/>
              </a:rPr>
              <a:t> </a:t>
            </a:r>
            <a:r>
              <a:rPr lang="fr-FR" sz="1800" dirty="0">
                <a:solidFill>
                  <a:schemeClr val="tx1"/>
                </a:solidFill>
                <a:latin typeface="Times New Roman" panose="02020603050405020304" pitchFamily="18" charset="0"/>
                <a:cs typeface="Times New Roman" panose="02020603050405020304" pitchFamily="18" charset="0"/>
              </a:rPr>
              <a:t>sous Antiochos IV. </a:t>
            </a: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pic>
        <p:nvPicPr>
          <p:cNvPr id="4" name="Image 3">
            <a:extLst>
              <a:ext uri="{FF2B5EF4-FFF2-40B4-BE49-F238E27FC236}">
                <a16:creationId xmlns:a16="http://schemas.microsoft.com/office/drawing/2014/main" xmlns="" id="{48C52969-6393-F74E-9061-382C5EF76481}"/>
              </a:ext>
            </a:extLst>
          </p:cNvPr>
          <p:cNvPicPr>
            <a:picLocks noChangeAspect="1"/>
          </p:cNvPicPr>
          <p:nvPr/>
        </p:nvPicPr>
        <p:blipFill>
          <a:blip r:embed="rId2"/>
          <a:stretch>
            <a:fillRect/>
          </a:stretch>
        </p:blipFill>
        <p:spPr>
          <a:xfrm>
            <a:off x="1371601" y="2636912"/>
            <a:ext cx="5576159" cy="3456613"/>
          </a:xfrm>
          <a:prstGeom prst="rect">
            <a:avLst/>
          </a:prstGeom>
        </p:spPr>
      </p:pic>
    </p:spTree>
    <p:extLst>
      <p:ext uri="{BB962C8B-B14F-4D97-AF65-F5344CB8AC3E}">
        <p14:creationId xmlns:p14="http://schemas.microsoft.com/office/powerpoint/2010/main" val="18091740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lstStyle/>
          <a:p>
            <a:r>
              <a:rPr lang="fr-FR" sz="1200" dirty="0">
                <a:solidFill>
                  <a:schemeClr val="tx1"/>
                </a:solidFill>
                <a:latin typeface="Times New Roman" panose="02020603050405020304" pitchFamily="18" charset="0"/>
                <a:cs typeface="Times New Roman" panose="02020603050405020304" pitchFamily="18" charset="0"/>
              </a:rPr>
              <a:t>  AD III n. 162, </a:t>
            </a:r>
            <a:r>
              <a:rPr lang="fr-FR" sz="1200" dirty="0" err="1">
                <a:solidFill>
                  <a:schemeClr val="tx1"/>
                </a:solidFill>
                <a:latin typeface="Times New Roman" panose="02020603050405020304" pitchFamily="18" charset="0"/>
                <a:cs typeface="Times New Roman" panose="02020603050405020304" pitchFamily="18" charset="0"/>
              </a:rPr>
              <a:t>rev</a:t>
            </a:r>
            <a:r>
              <a:rPr lang="fr-FR" sz="1200" dirty="0">
                <a:solidFill>
                  <a:schemeClr val="tx1"/>
                </a:solidFill>
                <a:latin typeface="Times New Roman" panose="02020603050405020304" pitchFamily="18" charset="0"/>
                <a:cs typeface="Times New Roman" panose="02020603050405020304" pitchFamily="18" charset="0"/>
              </a:rPr>
              <a:t>. l. 11-17</a:t>
            </a: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Tableau 5">
            <a:extLst>
              <a:ext uri="{FF2B5EF4-FFF2-40B4-BE49-F238E27FC236}">
                <a16:creationId xmlns:a16="http://schemas.microsoft.com/office/drawing/2014/main" xmlns="" id="{513D3790-94EB-B34C-858A-F98A0D1DC4C3}"/>
              </a:ext>
            </a:extLst>
          </p:cNvPr>
          <p:cNvGraphicFramePr>
            <a:graphicFrameLocks noGrp="1"/>
          </p:cNvGraphicFramePr>
          <p:nvPr>
            <p:extLst>
              <p:ext uri="{D42A27DB-BD31-4B8C-83A1-F6EECF244321}">
                <p14:modId xmlns:p14="http://schemas.microsoft.com/office/powerpoint/2010/main" val="3804381958"/>
              </p:ext>
            </p:extLst>
          </p:nvPr>
        </p:nvGraphicFramePr>
        <p:xfrm>
          <a:off x="1259632" y="1124744"/>
          <a:ext cx="7633358" cy="5193938"/>
        </p:xfrm>
        <a:graphic>
          <a:graphicData uri="http://schemas.openxmlformats.org/drawingml/2006/table">
            <a:tbl>
              <a:tblPr firstRow="1" firstCol="1" bandRow="1"/>
              <a:tblGrid>
                <a:gridCol w="792088">
                  <a:extLst>
                    <a:ext uri="{9D8B030D-6E8A-4147-A177-3AD203B41FA5}">
                      <a16:colId xmlns:a16="http://schemas.microsoft.com/office/drawing/2014/main" xmlns="" val="2138094848"/>
                    </a:ext>
                  </a:extLst>
                </a:gridCol>
                <a:gridCol w="313013">
                  <a:extLst>
                    <a:ext uri="{9D8B030D-6E8A-4147-A177-3AD203B41FA5}">
                      <a16:colId xmlns:a16="http://schemas.microsoft.com/office/drawing/2014/main" xmlns="" val="935195253"/>
                    </a:ext>
                  </a:extLst>
                </a:gridCol>
                <a:gridCol w="3461423">
                  <a:extLst>
                    <a:ext uri="{9D8B030D-6E8A-4147-A177-3AD203B41FA5}">
                      <a16:colId xmlns:a16="http://schemas.microsoft.com/office/drawing/2014/main" xmlns="" val="1557468935"/>
                    </a:ext>
                  </a:extLst>
                </a:gridCol>
                <a:gridCol w="2966461">
                  <a:extLst>
                    <a:ext uri="{9D8B030D-6E8A-4147-A177-3AD203B41FA5}">
                      <a16:colId xmlns:a16="http://schemas.microsoft.com/office/drawing/2014/main" xmlns="" val="227580701"/>
                    </a:ext>
                  </a:extLst>
                </a:gridCol>
                <a:gridCol w="100373">
                  <a:extLst>
                    <a:ext uri="{9D8B030D-6E8A-4147-A177-3AD203B41FA5}">
                      <a16:colId xmlns:a16="http://schemas.microsoft.com/office/drawing/2014/main" xmlns="" val="2022927887"/>
                    </a:ext>
                  </a:extLst>
                </a:gridCol>
              </a:tblGrid>
              <a:tr h="850035">
                <a:tc gridSpan="2">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11’</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pPr algn="l">
                        <a:spcAft>
                          <a:spcPts val="0"/>
                        </a:spcAft>
                      </a:pP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it-IT" sz="1400" dirty="0">
                          <a:solidFill>
                            <a:schemeClr val="tx1"/>
                          </a:solidFill>
                          <a:effectLst/>
                          <a:latin typeface="Times New Roman" panose="02020603050405020304" pitchFamily="18" charset="0"/>
                          <a:ea typeface="Calibri" panose="020F0502020204030204" pitchFamily="34" charset="0"/>
                        </a:rPr>
                        <a:t>ITU BI </a:t>
                      </a:r>
                      <a:r>
                        <a:rPr lang="it-IT" sz="1400" i="1" baseline="30000" dirty="0">
                          <a:solidFill>
                            <a:schemeClr val="tx1"/>
                          </a:solidFill>
                          <a:effectLst/>
                          <a:latin typeface="Times New Roman" panose="02020603050405020304" pitchFamily="18" charset="0"/>
                          <a:ea typeface="Calibri" panose="020F0502020204030204" pitchFamily="34" charset="0"/>
                        </a:rPr>
                        <a:t>lu2</a:t>
                      </a:r>
                      <a:r>
                        <a:rPr lang="it-IT" sz="1400" i="1" dirty="0">
                          <a:solidFill>
                            <a:schemeClr val="tx1"/>
                          </a:solidFill>
                          <a:effectLst/>
                          <a:latin typeface="Times New Roman" panose="02020603050405020304" pitchFamily="18" charset="0"/>
                          <a:ea typeface="Calibri" panose="020F0502020204030204" pitchFamily="34" charset="0"/>
                        </a:rPr>
                        <a:t>pu-li-ṭa-nu ša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ina</a:t>
                      </a:r>
                      <a:r>
                        <a:rPr lang="it-IT" sz="1400" dirty="0">
                          <a:solidFill>
                            <a:schemeClr val="tx1"/>
                          </a:solidFill>
                          <a:effectLst/>
                          <a:latin typeface="Times New Roman" panose="02020603050405020304" pitchFamily="18" charset="0"/>
                          <a:ea typeface="Calibri" panose="020F0502020204030204" pitchFamily="34" charset="0"/>
                        </a:rPr>
                        <a:t> E.KI MI</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.MEŠ-</a:t>
                      </a:r>
                      <a:r>
                        <a:rPr lang="it-IT" sz="1400" i="1" dirty="0">
                          <a:solidFill>
                            <a:schemeClr val="tx1"/>
                          </a:solidFill>
                          <a:effectLst/>
                          <a:latin typeface="Times New Roman" panose="02020603050405020304" pitchFamily="18" charset="0"/>
                          <a:ea typeface="Calibri" panose="020F0502020204030204" pitchFamily="34" charset="0"/>
                        </a:rPr>
                        <a:t>šu-nu</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it-IT" sz="1400" baseline="30000" dirty="0">
                          <a:solidFill>
                            <a:schemeClr val="tx1"/>
                          </a:solidFill>
                          <a:effectLst/>
                          <a:latin typeface="Times New Roman" panose="02020603050405020304" pitchFamily="18" charset="0"/>
                          <a:ea typeface="Calibri" panose="020F0502020204030204" pitchFamily="34" charset="0"/>
                        </a:rPr>
                        <a:t>lu2</a:t>
                      </a:r>
                      <a:r>
                        <a:rPr lang="it-IT" sz="1400" dirty="0">
                          <a:solidFill>
                            <a:schemeClr val="tx1"/>
                          </a:solidFill>
                          <a:effectLst/>
                          <a:latin typeface="Times New Roman" panose="02020603050405020304" pitchFamily="18" charset="0"/>
                          <a:ea typeface="Calibri" panose="020F0502020204030204" pitchFamily="34" charset="0"/>
                        </a:rPr>
                        <a:t>ERIN</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.MEŠ-</a:t>
                      </a:r>
                      <a:r>
                        <a:rPr lang="it-IT" sz="1400" i="1" dirty="0">
                          <a:solidFill>
                            <a:schemeClr val="tx1"/>
                          </a:solidFill>
                          <a:effectLst/>
                          <a:latin typeface="Times New Roman" panose="02020603050405020304" pitchFamily="18" charset="0"/>
                          <a:ea typeface="Calibri" panose="020F0502020204030204" pitchFamily="34" charset="0"/>
                        </a:rPr>
                        <a:t>šu-nu</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Ce mois-là, les citoyens qui sont dans Babylone ont porté leurs femmes, leurs enfants, </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extLst>
                  <a:ext uri="{0D108BD9-81ED-4DB2-BD59-A6C34878D82A}">
                    <a16:rowId xmlns:a16="http://schemas.microsoft.com/office/drawing/2014/main" xmlns="" val="3114480006"/>
                  </a:ext>
                </a:extLst>
              </a:tr>
              <a:tr h="656995">
                <a:tc gridSpan="2">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12’</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pPr algn="l">
                        <a:spcAft>
                          <a:spcPts val="0"/>
                        </a:spcAft>
                      </a:pP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noFill/>
                      <a:prstDash val="solid"/>
                      <a:round/>
                      <a:headEnd type="none" w="med" len="med"/>
                      <a:tailEnd type="none" w="med" len="med"/>
                    </a:lnL>
                    <a:lnR>
                      <a:noFill/>
                    </a:lnR>
                    <a:lnT>
                      <a:noFill/>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TA E.KI E</a:t>
                      </a:r>
                      <a:r>
                        <a:rPr lang="fr-FR" sz="1400" baseline="-25000" dirty="0">
                          <a:solidFill>
                            <a:schemeClr val="tx1"/>
                          </a:solidFill>
                          <a:effectLst/>
                          <a:latin typeface="Times New Roman" panose="02020603050405020304" pitchFamily="18" charset="0"/>
                          <a:ea typeface="Calibri" panose="020F0502020204030204" pitchFamily="34" charset="0"/>
                        </a:rPr>
                        <a:t>3</a:t>
                      </a:r>
                      <a:r>
                        <a:rPr lang="fr-FR" sz="1400" dirty="0">
                          <a:solidFill>
                            <a:schemeClr val="tx1"/>
                          </a:solidFill>
                          <a:effectLst/>
                          <a:latin typeface="Times New Roman" panose="02020603050405020304" pitchFamily="18" charset="0"/>
                          <a:ea typeface="Calibri" panose="020F0502020204030204" pitchFamily="34" charset="0"/>
                        </a:rPr>
                        <a:t>-</a:t>
                      </a:r>
                      <a:r>
                        <a:rPr lang="fr-FR" sz="1400" i="1" dirty="0">
                          <a:solidFill>
                            <a:schemeClr val="tx1"/>
                          </a:solidFill>
                          <a:effectLst/>
                          <a:latin typeface="Times New Roman" panose="02020603050405020304" pitchFamily="18" charset="0"/>
                          <a:ea typeface="Calibri" panose="020F0502020204030204" pitchFamily="34" charset="0"/>
                        </a:rPr>
                        <a:t>u</a:t>
                      </a:r>
                      <a:r>
                        <a:rPr lang="fr-FR" sz="1400" baseline="-25000" dirty="0">
                          <a:solidFill>
                            <a:schemeClr val="tx1"/>
                          </a:solidFill>
                          <a:effectLst/>
                          <a:latin typeface="Times New Roman" panose="02020603050405020304" pitchFamily="18" charset="0"/>
                          <a:ea typeface="Calibri" panose="020F0502020204030204" pitchFamily="34" charset="0"/>
                        </a:rPr>
                        <a:t>2 </a:t>
                      </a:r>
                      <a:r>
                        <a:rPr lang="fr-FR" sz="1400" dirty="0">
                          <a:solidFill>
                            <a:schemeClr val="tx1"/>
                          </a:solidFill>
                          <a:effectLst/>
                          <a:latin typeface="Times New Roman" panose="02020603050405020304" pitchFamily="18" charset="0"/>
                          <a:ea typeface="Calibri" panose="020F0502020204030204" pitchFamily="34" charset="0"/>
                        </a:rPr>
                        <a:t>ITU BI </a:t>
                      </a:r>
                      <a:r>
                        <a:rPr lang="fr-FR" sz="1400" i="1" baseline="30000" dirty="0">
                          <a:solidFill>
                            <a:schemeClr val="tx1"/>
                          </a:solidFill>
                          <a:effectLst/>
                          <a:latin typeface="Times New Roman" panose="02020603050405020304" pitchFamily="18" charset="0"/>
                          <a:ea typeface="Calibri" panose="020F0502020204030204" pitchFamily="34" charset="0"/>
                        </a:rPr>
                        <a:t>lu2</a:t>
                      </a:r>
                      <a:r>
                        <a:rPr lang="fr-FR" sz="1400" i="1" dirty="0">
                          <a:solidFill>
                            <a:schemeClr val="tx1"/>
                          </a:solidFill>
                          <a:effectLst/>
                          <a:latin typeface="Times New Roman" panose="02020603050405020304" pitchFamily="18" charset="0"/>
                          <a:ea typeface="Calibri" panose="020F0502020204030204" pitchFamily="34" charset="0"/>
                        </a:rPr>
                        <a:t>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i="1" dirty="0">
                          <a:solidFill>
                            <a:schemeClr val="tx1"/>
                          </a:solidFill>
                          <a:effectLst/>
                          <a:latin typeface="Times New Roman" panose="02020603050405020304" pitchFamily="18" charset="0"/>
                          <a:ea typeface="Calibri" panose="020F0502020204030204" pitchFamily="34" charset="0"/>
                        </a:rPr>
                        <a:t>-kin</a:t>
                      </a:r>
                      <a:r>
                        <a:rPr lang="fr-FR" sz="1400" i="1" baseline="-25000" dirty="0">
                          <a:solidFill>
                            <a:schemeClr val="tx1"/>
                          </a:solidFill>
                          <a:effectLst/>
                          <a:latin typeface="Times New Roman" panose="02020603050405020304" pitchFamily="18" charset="0"/>
                          <a:ea typeface="Calibri" panose="020F0502020204030204" pitchFamily="34" charset="0"/>
                        </a:rPr>
                        <a:t>7</a:t>
                      </a:r>
                      <a:r>
                        <a:rPr lang="fr-FR" sz="1400" i="1" dirty="0">
                          <a:solidFill>
                            <a:schemeClr val="tx1"/>
                          </a:solidFill>
                          <a:effectLst/>
                          <a:latin typeface="Times New Roman" panose="02020603050405020304" pitchFamily="18" charset="0"/>
                          <a:ea typeface="Calibri" panose="020F0502020204030204" pitchFamily="34" charset="0"/>
                        </a:rPr>
                        <a:t> 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LUGAL</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a:noFill/>
                    </a:lnR>
                    <a:lnT>
                      <a:noFill/>
                    </a:lnT>
                    <a:lnB>
                      <a:noFill/>
                    </a:lnB>
                  </a:tcPr>
                </a:tc>
                <a:tc gridSpan="2">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 hors de Babylone. Ce mois-là, le šaknu du roi…</a:t>
                      </a:r>
                      <a:endParaRPr lang="fr-BE" sz="140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 </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fr-FR"/>
                    </a:p>
                  </a:txBody>
                  <a:tcPr/>
                </a:tc>
                <a:extLst>
                  <a:ext uri="{0D108BD9-81ED-4DB2-BD59-A6C34878D82A}">
                    <a16:rowId xmlns:a16="http://schemas.microsoft.com/office/drawing/2014/main" xmlns="" val="1958700185"/>
                  </a:ext>
                </a:extLst>
              </a:tr>
              <a:tr h="656995">
                <a:tc gridSpan="2">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13’</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pPr algn="l">
                        <a:spcAft>
                          <a:spcPts val="0"/>
                        </a:spcAft>
                      </a:pP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noFill/>
                      <a:prstDash val="solid"/>
                      <a:round/>
                      <a:headEnd type="none" w="med" len="med"/>
                      <a:tailEnd type="none" w="med" len="med"/>
                    </a:lnL>
                    <a:lnR>
                      <a:noFill/>
                    </a:lnR>
                    <a:lnT>
                      <a:noFill/>
                    </a:lnT>
                    <a:lnB>
                      <a:noFill/>
                    </a:lnB>
                  </a:tcPr>
                </a:tc>
                <a:tc>
                  <a:txBody>
                    <a:bodyPr/>
                    <a:lstStyle/>
                    <a:p>
                      <a:pPr algn="l">
                        <a:spcAft>
                          <a:spcPts val="0"/>
                        </a:spcAft>
                      </a:pPr>
                      <a:r>
                        <a:rPr lang="it-IT" sz="1400" dirty="0">
                          <a:solidFill>
                            <a:schemeClr val="tx1"/>
                          </a:solidFill>
                          <a:effectLst/>
                          <a:latin typeface="Times New Roman" panose="02020603050405020304" pitchFamily="18" charset="0"/>
                          <a:ea typeface="Calibri" panose="020F0502020204030204" pitchFamily="34" charset="0"/>
                        </a:rPr>
                        <a:t>…] [l</a:t>
                      </a:r>
                      <a:r>
                        <a:rPr lang="it-IT" sz="1400" baseline="30000" dirty="0">
                          <a:solidFill>
                            <a:schemeClr val="tx1"/>
                          </a:solidFill>
                          <a:effectLst/>
                          <a:latin typeface="Times New Roman" panose="02020603050405020304" pitchFamily="18" charset="0"/>
                          <a:ea typeface="Calibri" panose="020F0502020204030204" pitchFamily="34" charset="0"/>
                        </a:rPr>
                        <a:t>u2</a:t>
                      </a:r>
                      <a:r>
                        <a:rPr lang="it-IT" sz="1400" i="1" dirty="0">
                          <a:solidFill>
                            <a:schemeClr val="tx1"/>
                          </a:solidFill>
                          <a:effectLst/>
                          <a:latin typeface="Times New Roman" panose="02020603050405020304" pitchFamily="18" charset="0"/>
                          <a:ea typeface="Calibri" panose="020F0502020204030204" pitchFamily="34" charset="0"/>
                        </a:rPr>
                        <a:t>]/</a:t>
                      </a:r>
                      <a:r>
                        <a:rPr lang="it-IT" sz="1400" i="1" dirty="0" err="1">
                          <a:solidFill>
                            <a:schemeClr val="tx1"/>
                          </a:solidFill>
                          <a:effectLst/>
                          <a:latin typeface="Times New Roman" panose="02020603050405020304" pitchFamily="18" charset="0"/>
                          <a:ea typeface="Calibri" panose="020F0502020204030204" pitchFamily="34" charset="0"/>
                        </a:rPr>
                        <a:t>pu</a:t>
                      </a:r>
                      <a:r>
                        <a:rPr lang="it-IT" sz="1400" i="1" dirty="0">
                          <a:solidFill>
                            <a:schemeClr val="tx1"/>
                          </a:solidFill>
                          <a:effectLst/>
                          <a:latin typeface="Times New Roman" panose="02020603050405020304" pitchFamily="18" charset="0"/>
                          <a:ea typeface="Calibri" panose="020F0502020204030204" pitchFamily="34" charset="0"/>
                        </a:rPr>
                        <a:t>-li-/</a:t>
                      </a:r>
                      <a:r>
                        <a:rPr lang="it-IT" sz="1400" i="1" dirty="0" err="1">
                          <a:solidFill>
                            <a:schemeClr val="tx1"/>
                          </a:solidFill>
                          <a:effectLst/>
                          <a:latin typeface="Times New Roman" panose="02020603050405020304" pitchFamily="18" charset="0"/>
                          <a:ea typeface="Calibri" panose="020F0502020204030204" pitchFamily="34" charset="0"/>
                        </a:rPr>
                        <a:t>ṭa</a:t>
                      </a:r>
                      <a:r>
                        <a:rPr lang="it-IT" sz="1400" i="1" dirty="0">
                          <a:solidFill>
                            <a:schemeClr val="tx1"/>
                          </a:solidFill>
                          <a:effectLst/>
                          <a:latin typeface="Times New Roman" panose="02020603050405020304" pitchFamily="18" charset="0"/>
                          <a:ea typeface="Calibri" panose="020F0502020204030204" pitchFamily="34" charset="0"/>
                        </a:rPr>
                        <a:t>-nu ša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ina</a:t>
                      </a:r>
                      <a:r>
                        <a:rPr lang="it-IT" sz="1400" dirty="0">
                          <a:solidFill>
                            <a:schemeClr val="tx1"/>
                          </a:solidFill>
                          <a:effectLst/>
                          <a:latin typeface="Times New Roman" panose="02020603050405020304" pitchFamily="18" charset="0"/>
                          <a:ea typeface="Calibri" panose="020F0502020204030204" pitchFamily="34" charset="0"/>
                        </a:rPr>
                        <a:t> EDIN </a:t>
                      </a:r>
                      <a:r>
                        <a:rPr lang="it-IT" sz="1400" i="1" dirty="0">
                          <a:solidFill>
                            <a:schemeClr val="tx1"/>
                          </a:solidFill>
                          <a:effectLst/>
                          <a:latin typeface="Times New Roman" panose="02020603050405020304" pitchFamily="18" charset="0"/>
                          <a:ea typeface="Calibri" panose="020F0502020204030204" pitchFamily="34" charset="0"/>
                        </a:rPr>
                        <a:t>u</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-ḫab-ba-tu-u’</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a:noFill/>
                    </a:lnR>
                    <a:lnT>
                      <a:noFill/>
                    </a:lnT>
                    <a:lnB>
                      <a:noFill/>
                    </a:lnB>
                  </a:tcPr>
                </a:tc>
                <a:tc gridSpan="2">
                  <a:txBody>
                    <a:bodyPr/>
                    <a:lstStyle/>
                    <a:p>
                      <a:pPr algn="l">
                        <a:spcAft>
                          <a:spcPts val="0"/>
                        </a:spcAft>
                      </a:pPr>
                      <a:r>
                        <a:rPr lang="fr-BE" sz="1400">
                          <a:solidFill>
                            <a:schemeClr val="tx1"/>
                          </a:solidFill>
                          <a:effectLst/>
                          <a:latin typeface="Times New Roman" panose="02020603050405020304" pitchFamily="18" charset="0"/>
                          <a:ea typeface="Calibri" panose="020F0502020204030204" pitchFamily="34" charset="0"/>
                        </a:rPr>
                        <a:t>ils ont pillé les citoyens qui étaient dans la campagne.</a:t>
                      </a:r>
                    </a:p>
                    <a:p>
                      <a:pPr algn="l">
                        <a:spcAft>
                          <a:spcPts val="0"/>
                        </a:spcAft>
                      </a:pPr>
                      <a:r>
                        <a:rPr lang="fr-BE" sz="1400">
                          <a:solidFill>
                            <a:schemeClr val="tx1"/>
                          </a:solidFill>
                          <a:effectLst/>
                          <a:latin typeface="Times New Roman" panose="02020603050405020304" pitchFamily="18" charset="0"/>
                          <a:ea typeface="Calibri" panose="020F0502020204030204" pitchFamily="34" charset="0"/>
                        </a:rPr>
                        <a:t> </a:t>
                      </a:r>
                    </a:p>
                  </a:txBody>
                  <a:tcPr marL="45542" marR="4554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fr-FR"/>
                    </a:p>
                  </a:txBody>
                  <a:tcPr/>
                </a:tc>
                <a:extLst>
                  <a:ext uri="{0D108BD9-81ED-4DB2-BD59-A6C34878D82A}">
                    <a16:rowId xmlns:a16="http://schemas.microsoft.com/office/drawing/2014/main" xmlns="" val="339954645"/>
                  </a:ext>
                </a:extLst>
              </a:tr>
              <a:tr h="850035">
                <a:tc gridSpan="2">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14’</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pPr algn="l">
                        <a:spcAft>
                          <a:spcPts val="0"/>
                        </a:spcAft>
                      </a:pP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noFill/>
                      <a:prstDash val="solid"/>
                      <a:round/>
                      <a:headEnd type="none" w="med" len="med"/>
                      <a:tailEnd type="none" w="med" len="med"/>
                    </a:lnL>
                    <a:lnR>
                      <a:noFill/>
                    </a:lnR>
                    <a:lnT>
                      <a:noFill/>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ITU BI </a:t>
                      </a:r>
                      <a:r>
                        <a:rPr lang="fr-FR" sz="1400" i="1" baseline="30000" dirty="0">
                          <a:solidFill>
                            <a:schemeClr val="tx1"/>
                          </a:solidFill>
                          <a:effectLst/>
                          <a:latin typeface="Times New Roman" panose="02020603050405020304" pitchFamily="18" charset="0"/>
                          <a:ea typeface="Calibri" panose="020F0502020204030204" pitchFamily="34" charset="0"/>
                        </a:rPr>
                        <a:t>lu2</a:t>
                      </a:r>
                      <a:r>
                        <a:rPr lang="fr-FR" sz="1400" i="1" dirty="0">
                          <a:solidFill>
                            <a:schemeClr val="tx1"/>
                          </a:solidFill>
                          <a:effectLst/>
                          <a:latin typeface="Times New Roman" panose="02020603050405020304" pitchFamily="18" charset="0"/>
                          <a:ea typeface="Calibri" panose="020F0502020204030204" pitchFamily="34" charset="0"/>
                        </a:rPr>
                        <a:t>pa-ḫat</a:t>
                      </a:r>
                      <a:r>
                        <a:rPr lang="fr-FR" sz="1400" dirty="0">
                          <a:solidFill>
                            <a:schemeClr val="tx1"/>
                          </a:solidFill>
                          <a:effectLst/>
                          <a:latin typeface="Times New Roman" panose="02020603050405020304" pitchFamily="18" charset="0"/>
                          <a:ea typeface="Calibri" panose="020F0502020204030204" pitchFamily="34" charset="0"/>
                        </a:rPr>
                        <a:t> E.KI x-</a:t>
                      </a:r>
                      <a:r>
                        <a:rPr lang="fr-FR" sz="1400" i="1" dirty="0">
                          <a:solidFill>
                            <a:schemeClr val="tx1"/>
                          </a:solidFill>
                          <a:effectLst/>
                          <a:latin typeface="Times New Roman" panose="02020603050405020304" pitchFamily="18" charset="0"/>
                          <a:ea typeface="Calibri" panose="020F0502020204030204" pitchFamily="34" charset="0"/>
                        </a:rPr>
                        <a:t>u</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a:solidFill>
                            <a:schemeClr val="tx1"/>
                          </a:solidFill>
                          <a:effectLst/>
                          <a:latin typeface="Times New Roman" panose="02020603050405020304" pitchFamily="18" charset="0"/>
                          <a:ea typeface="Calibri" panose="020F0502020204030204" pitchFamily="34" charset="0"/>
                        </a:rPr>
                        <a:t>lu2</a:t>
                      </a:r>
                      <a:r>
                        <a:rPr lang="fr-FR" sz="1400" dirty="0">
                          <a:solidFill>
                            <a:schemeClr val="tx1"/>
                          </a:solidFill>
                          <a:effectLst/>
                          <a:latin typeface="Times New Roman" panose="02020603050405020304" pitchFamily="18" charset="0"/>
                          <a:ea typeface="Calibri" panose="020F0502020204030204" pitchFamily="34" charset="0"/>
                        </a:rPr>
                        <a:t>GAL </a:t>
                      </a:r>
                      <a:r>
                        <a:rPr lang="fr-FR" sz="1400" baseline="30000" dirty="0" err="1">
                          <a:solidFill>
                            <a:schemeClr val="tx1"/>
                          </a:solidFill>
                          <a:effectLst/>
                          <a:latin typeface="Times New Roman" panose="02020603050405020304" pitchFamily="18" charset="0"/>
                          <a:ea typeface="Calibri" panose="020F0502020204030204" pitchFamily="34" charset="0"/>
                        </a:rPr>
                        <a:t>giš</a:t>
                      </a:r>
                      <a:r>
                        <a:rPr lang="fr-FR" sz="1400" dirty="0" err="1">
                          <a:solidFill>
                            <a:schemeClr val="tx1"/>
                          </a:solidFill>
                          <a:effectLst/>
                          <a:latin typeface="Times New Roman" panose="02020603050405020304" pitchFamily="18" charset="0"/>
                          <a:ea typeface="Calibri" panose="020F0502020204030204" pitchFamily="34" charset="0"/>
                        </a:rPr>
                        <a:t>KAK</a:t>
                      </a:r>
                      <a:r>
                        <a:rPr lang="fr-FR" sz="1400" dirty="0">
                          <a:solidFill>
                            <a:schemeClr val="tx1"/>
                          </a:solidFill>
                          <a:effectLst/>
                          <a:latin typeface="Times New Roman" panose="02020603050405020304" pitchFamily="18" charset="0"/>
                          <a:ea typeface="Calibri" panose="020F0502020204030204" pitchFamily="34" charset="0"/>
                        </a:rPr>
                        <a:t> </a:t>
                      </a:r>
                      <a:r>
                        <a:rPr lang="fr-FR" sz="1400" i="1" dirty="0">
                          <a:solidFill>
                            <a:schemeClr val="tx1"/>
                          </a:solidFill>
                          <a:effectLst/>
                          <a:latin typeface="Times New Roman" panose="02020603050405020304" pitchFamily="18" charset="0"/>
                          <a:ea typeface="Calibri" panose="020F0502020204030204" pitchFamily="34" charset="0"/>
                        </a:rPr>
                        <a:t>la-pan</a:t>
                      </a:r>
                      <a:r>
                        <a:rPr lang="fr-FR" sz="1400" i="1" baseline="-25000" dirty="0">
                          <a:solidFill>
                            <a:schemeClr val="tx1"/>
                          </a:solidFill>
                          <a:effectLst/>
                          <a:latin typeface="Times New Roman" panose="02020603050405020304" pitchFamily="18" charset="0"/>
                          <a:ea typeface="Calibri" panose="020F0502020204030204" pitchFamily="34" charset="0"/>
                        </a:rPr>
                        <a:t>3</a:t>
                      </a:r>
                      <a:r>
                        <a:rPr lang="fr-FR" sz="1400" i="1" dirty="0">
                          <a:solidFill>
                            <a:schemeClr val="tx1"/>
                          </a:solidFill>
                          <a:effectLst/>
                          <a:latin typeface="Times New Roman" panose="02020603050405020304" pitchFamily="18" charset="0"/>
                          <a:ea typeface="Calibri" panose="020F0502020204030204" pitchFamily="34" charset="0"/>
                        </a:rPr>
                        <a:t> pu-luḫ-tu</a:t>
                      </a:r>
                      <a:r>
                        <a:rPr lang="fr-FR" sz="1400" i="1" baseline="-25000" dirty="0">
                          <a:solidFill>
                            <a:schemeClr val="tx1"/>
                          </a:solidFill>
                          <a:effectLst/>
                          <a:latin typeface="Times New Roman" panose="02020603050405020304" pitchFamily="18" charset="0"/>
                          <a:ea typeface="Calibri" panose="020F0502020204030204" pitchFamily="34" charset="0"/>
                        </a:rPr>
                        <a:t>2</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a:noFill/>
                    </a:lnR>
                    <a:lnT>
                      <a:noFill/>
                    </a:lnT>
                    <a:lnB>
                      <a:noFill/>
                    </a:lnB>
                  </a:tcPr>
                </a:tc>
                <a:tc gridSpan="2">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Ce mois-là, le gouverneur de Babylone, le rab </a:t>
                      </a:r>
                      <a:r>
                        <a:rPr lang="fr-FR" sz="1400" dirty="0" err="1">
                          <a:solidFill>
                            <a:schemeClr val="tx1"/>
                          </a:solidFill>
                          <a:effectLst/>
                          <a:latin typeface="Times New Roman" panose="02020603050405020304" pitchFamily="18" charset="0"/>
                          <a:ea typeface="Calibri" panose="020F0502020204030204" pitchFamily="34" charset="0"/>
                        </a:rPr>
                        <a:t>sikkati</a:t>
                      </a:r>
                      <a:r>
                        <a:rPr lang="fr-FR" sz="1400" dirty="0">
                          <a:solidFill>
                            <a:schemeClr val="tx1"/>
                          </a:solidFill>
                          <a:effectLst/>
                          <a:latin typeface="Times New Roman" panose="02020603050405020304" pitchFamily="18" charset="0"/>
                          <a:ea typeface="Calibri" panose="020F0502020204030204" pitchFamily="34" charset="0"/>
                        </a:rPr>
                        <a:t> (commandant de garnison), par peur </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fr-FR"/>
                    </a:p>
                  </a:txBody>
                  <a:tcPr/>
                </a:tc>
                <a:extLst>
                  <a:ext uri="{0D108BD9-81ED-4DB2-BD59-A6C34878D82A}">
                    <a16:rowId xmlns:a16="http://schemas.microsoft.com/office/drawing/2014/main" xmlns="" val="2297896919"/>
                  </a:ext>
                </a:extLst>
              </a:tr>
              <a:tr h="875994">
                <a:tc gridSpan="2">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15’</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pPr algn="l">
                        <a:spcAft>
                          <a:spcPts val="0"/>
                        </a:spcAft>
                      </a:pP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noFill/>
                      <a:prstDash val="solid"/>
                      <a:round/>
                      <a:headEnd type="none" w="med" len="med"/>
                      <a:tailEnd type="none" w="med" len="med"/>
                    </a:lnL>
                    <a:lnR>
                      <a:noFill/>
                    </a:lnR>
                    <a:lnT>
                      <a:noFill/>
                    </a:lnT>
                    <a:lnB>
                      <a:noFill/>
                    </a:lnB>
                  </a:tcPr>
                </a:tc>
                <a:tc>
                  <a:txBody>
                    <a:bodyPr/>
                    <a:lstStyle/>
                    <a:p>
                      <a:pPr algn="l">
                        <a:spcAft>
                          <a:spcPts val="0"/>
                        </a:spcAft>
                      </a:pPr>
                      <a:r>
                        <a:rPr lang="fr-FR" sz="1400" i="1" dirty="0">
                          <a:solidFill>
                            <a:schemeClr val="tx1"/>
                          </a:solidFill>
                          <a:effectLst/>
                          <a:latin typeface="Times New Roman" panose="02020603050405020304" pitchFamily="18" charset="0"/>
                          <a:ea typeface="Calibri" panose="020F0502020204030204" pitchFamily="34" charset="0"/>
                        </a:rPr>
                        <a:t>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i="1" dirty="0">
                          <a:solidFill>
                            <a:schemeClr val="tx1"/>
                          </a:solidFill>
                          <a:effectLst/>
                          <a:latin typeface="Times New Roman" panose="02020603050405020304" pitchFamily="18" charset="0"/>
                          <a:ea typeface="Calibri" panose="020F0502020204030204" pitchFamily="34" charset="0"/>
                        </a:rPr>
                        <a:t> </a:t>
                      </a:r>
                      <a:r>
                        <a:rPr lang="fr-FR" sz="1400" i="1" baseline="30000" dirty="0">
                          <a:solidFill>
                            <a:schemeClr val="tx1"/>
                          </a:solidFill>
                          <a:effectLst/>
                          <a:latin typeface="Times New Roman" panose="02020603050405020304" pitchFamily="18" charset="0"/>
                          <a:ea typeface="Calibri" panose="020F0502020204030204" pitchFamily="34" charset="0"/>
                        </a:rPr>
                        <a:t>lu2</a:t>
                      </a:r>
                      <a:r>
                        <a:rPr lang="fr-FR" sz="1400" i="1" dirty="0">
                          <a:solidFill>
                            <a:schemeClr val="tx1"/>
                          </a:solidFill>
                          <a:effectLst/>
                          <a:latin typeface="Times New Roman" panose="02020603050405020304" pitchFamily="18" charset="0"/>
                          <a:ea typeface="Calibri" panose="020F0502020204030204" pitchFamily="34" charset="0"/>
                        </a:rPr>
                        <a:t>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i="1" dirty="0">
                          <a:solidFill>
                            <a:schemeClr val="tx1"/>
                          </a:solidFill>
                          <a:effectLst/>
                          <a:latin typeface="Times New Roman" panose="02020603050405020304" pitchFamily="18" charset="0"/>
                          <a:ea typeface="Calibri" panose="020F0502020204030204" pitchFamily="34" charset="0"/>
                        </a:rPr>
                        <a:t>-kin</a:t>
                      </a:r>
                      <a:r>
                        <a:rPr lang="fr-FR" sz="1400" i="1" baseline="-25000" dirty="0">
                          <a:solidFill>
                            <a:schemeClr val="tx1"/>
                          </a:solidFill>
                          <a:effectLst/>
                          <a:latin typeface="Times New Roman" panose="02020603050405020304" pitchFamily="18" charset="0"/>
                          <a:ea typeface="Calibri" panose="020F0502020204030204" pitchFamily="34" charset="0"/>
                        </a:rPr>
                        <a:t>7</a:t>
                      </a:r>
                      <a:r>
                        <a:rPr lang="fr-FR" sz="1400" i="1" dirty="0">
                          <a:solidFill>
                            <a:schemeClr val="tx1"/>
                          </a:solidFill>
                          <a:effectLst/>
                          <a:latin typeface="Times New Roman" panose="02020603050405020304" pitchFamily="18" charset="0"/>
                          <a:ea typeface="Calibri" panose="020F0502020204030204" pitchFamily="34" charset="0"/>
                        </a:rPr>
                        <a:t> 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LUGAL </a:t>
                      </a:r>
                      <a:r>
                        <a:rPr lang="fr-FR" sz="1400" i="1" dirty="0">
                          <a:solidFill>
                            <a:schemeClr val="tx1"/>
                          </a:solidFill>
                          <a:effectLst/>
                          <a:latin typeface="Times New Roman" panose="02020603050405020304" pitchFamily="18" charset="0"/>
                          <a:ea typeface="Calibri" panose="020F0502020204030204" pitchFamily="34" charset="0"/>
                        </a:rPr>
                        <a:t>u</a:t>
                      </a:r>
                      <a:r>
                        <a:rPr lang="fr-FR" sz="1400" dirty="0">
                          <a:solidFill>
                            <a:schemeClr val="tx1"/>
                          </a:solidFill>
                          <a:effectLst/>
                          <a:latin typeface="Times New Roman" panose="02020603050405020304" pitchFamily="18" charset="0"/>
                          <a:ea typeface="Calibri" panose="020F0502020204030204" pitchFamily="34" charset="0"/>
                        </a:rPr>
                        <a:t> UN.MEŠ E</a:t>
                      </a:r>
                      <a:r>
                        <a:rPr lang="fr-FR" sz="1400"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.GAL LUGAL </a:t>
                      </a:r>
                      <a:r>
                        <a:rPr lang="fr-FR" sz="1400" i="1" dirty="0">
                          <a:solidFill>
                            <a:schemeClr val="tx1"/>
                          </a:solidFill>
                          <a:effectLst/>
                          <a:latin typeface="Times New Roman" panose="02020603050405020304" pitchFamily="18" charset="0"/>
                          <a:ea typeface="Calibri" panose="020F0502020204030204" pitchFamily="34" charset="0"/>
                        </a:rPr>
                        <a:t>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i="1" dirty="0">
                          <a:solidFill>
                            <a:schemeClr val="tx1"/>
                          </a:solidFill>
                          <a:effectLst/>
                          <a:latin typeface="Times New Roman" panose="02020603050405020304" pitchFamily="18" charset="0"/>
                          <a:ea typeface="Calibri" panose="020F0502020204030204" pitchFamily="34" charset="0"/>
                        </a:rPr>
                        <a:t> </a:t>
                      </a:r>
                      <a:r>
                        <a:rPr lang="fr-FR" sz="1400" i="1" dirty="0" err="1">
                          <a:solidFill>
                            <a:schemeClr val="tx1"/>
                          </a:solidFill>
                          <a:effectLst/>
                          <a:latin typeface="Times New Roman" panose="02020603050405020304" pitchFamily="18" charset="0"/>
                          <a:ea typeface="Calibri" panose="020F0502020204030204" pitchFamily="34" charset="0"/>
                        </a:rPr>
                        <a:t>ina</a:t>
                      </a:r>
                      <a:r>
                        <a:rPr lang="fr-FR" sz="1400" dirty="0">
                          <a:solidFill>
                            <a:schemeClr val="tx1"/>
                          </a:solidFill>
                          <a:effectLst/>
                          <a:latin typeface="Times New Roman" panose="02020603050405020304" pitchFamily="18" charset="0"/>
                          <a:ea typeface="Calibri" panose="020F0502020204030204" pitchFamily="34" charset="0"/>
                        </a:rPr>
                        <a:t> E.KI </a:t>
                      </a:r>
                      <a:r>
                        <a:rPr lang="fr-FR" sz="1400" i="1" dirty="0">
                          <a:solidFill>
                            <a:schemeClr val="tx1"/>
                          </a:solidFill>
                          <a:effectLst/>
                          <a:latin typeface="Times New Roman" panose="02020603050405020304" pitchFamily="18" charset="0"/>
                          <a:ea typeface="Calibri" panose="020F0502020204030204" pitchFamily="34" charset="0"/>
                        </a:rPr>
                        <a:t>ana</a:t>
                      </a:r>
                      <a:r>
                        <a:rPr lang="fr-FR" sz="1400" dirty="0">
                          <a:solidFill>
                            <a:schemeClr val="tx1"/>
                          </a:solidFill>
                          <a:effectLst/>
                          <a:latin typeface="Times New Roman" panose="02020603050405020304" pitchFamily="18" charset="0"/>
                          <a:ea typeface="Calibri" panose="020F0502020204030204" pitchFamily="34" charset="0"/>
                        </a:rPr>
                        <a:t> SIL URU NU E</a:t>
                      </a:r>
                      <a:r>
                        <a:rPr lang="fr-FR" sz="1400" baseline="-25000" dirty="0">
                          <a:solidFill>
                            <a:schemeClr val="tx1"/>
                          </a:solidFill>
                          <a:effectLst/>
                          <a:latin typeface="Times New Roman" panose="02020603050405020304" pitchFamily="18" charset="0"/>
                          <a:ea typeface="Calibri" panose="020F0502020204030204" pitchFamily="34" charset="0"/>
                        </a:rPr>
                        <a:t>3</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a:noFill/>
                    </a:lnR>
                    <a:lnT>
                      <a:noFill/>
                    </a:lnT>
                    <a:lnB>
                      <a:noFill/>
                    </a:lnB>
                  </a:tcPr>
                </a:tc>
                <a:tc gridSpan="2">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du </a:t>
                      </a:r>
                      <a:r>
                        <a:rPr lang="fr-FR" sz="1400" dirty="0" err="1">
                          <a:solidFill>
                            <a:schemeClr val="tx1"/>
                          </a:solidFill>
                          <a:effectLst/>
                          <a:latin typeface="Times New Roman" panose="02020603050405020304" pitchFamily="18" charset="0"/>
                          <a:ea typeface="Calibri" panose="020F0502020204030204" pitchFamily="34" charset="0"/>
                        </a:rPr>
                        <a:t>šaknu</a:t>
                      </a:r>
                      <a:r>
                        <a:rPr lang="fr-FR" sz="1400" dirty="0">
                          <a:solidFill>
                            <a:schemeClr val="tx1"/>
                          </a:solidFill>
                          <a:effectLst/>
                          <a:latin typeface="Times New Roman" panose="02020603050405020304" pitchFamily="18" charset="0"/>
                          <a:ea typeface="Calibri" panose="020F0502020204030204" pitchFamily="34" charset="0"/>
                        </a:rPr>
                        <a:t> du roi, et les gens du palais du roi, qui est dans Babylone, ne sont pas sortis dans les rues de la ville.</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fr-FR"/>
                    </a:p>
                  </a:txBody>
                  <a:tcPr/>
                </a:tc>
                <a:extLst>
                  <a:ext uri="{0D108BD9-81ED-4DB2-BD59-A6C34878D82A}">
                    <a16:rowId xmlns:a16="http://schemas.microsoft.com/office/drawing/2014/main" xmlns="" val="1281572756"/>
                  </a:ext>
                </a:extLst>
              </a:tr>
              <a:tr h="656995">
                <a:tc gridSpan="2">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16’</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a:noFill/>
                    </a:lnT>
                    <a:lnB>
                      <a:noFill/>
                    </a:lnB>
                  </a:tcPr>
                </a:tc>
                <a:tc hMerge="1">
                  <a:txBody>
                    <a:bodyPr/>
                    <a:lstStyle/>
                    <a:p>
                      <a:pPr algn="l">
                        <a:spcAft>
                          <a:spcPts val="0"/>
                        </a:spcAft>
                      </a:pP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noFill/>
                      <a:prstDash val="solid"/>
                      <a:round/>
                      <a:headEnd type="none" w="med" len="med"/>
                      <a:tailEnd type="none" w="med" len="med"/>
                    </a:lnL>
                    <a:lnR>
                      <a:noFill/>
                    </a:lnR>
                    <a:lnT>
                      <a:noFill/>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ITU BI </a:t>
                      </a:r>
                      <a:r>
                        <a:rPr lang="fr-FR" sz="1400" baseline="30000" dirty="0">
                          <a:solidFill>
                            <a:schemeClr val="tx1"/>
                          </a:solidFill>
                          <a:effectLst/>
                          <a:latin typeface="Times New Roman" panose="02020603050405020304" pitchFamily="18" charset="0"/>
                          <a:ea typeface="Calibri" panose="020F0502020204030204" pitchFamily="34" charset="0"/>
                        </a:rPr>
                        <a:t>lu2</a:t>
                      </a:r>
                      <a:r>
                        <a:rPr lang="fr-FR" sz="1400" dirty="0">
                          <a:solidFill>
                            <a:schemeClr val="tx1"/>
                          </a:solidFill>
                          <a:effectLst/>
                          <a:latin typeface="Times New Roman" panose="02020603050405020304" pitchFamily="18" charset="0"/>
                          <a:ea typeface="Calibri" panose="020F0502020204030204" pitchFamily="34" charset="0"/>
                        </a:rPr>
                        <a:t>GAL ERIN</a:t>
                      </a:r>
                      <a:r>
                        <a:rPr lang="fr-FR" sz="1400"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KUR </a:t>
                      </a:r>
                      <a:r>
                        <a:rPr lang="fr-FR" sz="1400" dirty="0" err="1">
                          <a:solidFill>
                            <a:schemeClr val="tx1"/>
                          </a:solidFill>
                          <a:effectLst/>
                          <a:latin typeface="Times New Roman" panose="02020603050405020304" pitchFamily="18" charset="0"/>
                          <a:ea typeface="Calibri" panose="020F0502020204030204" pitchFamily="34" charset="0"/>
                        </a:rPr>
                        <a:t>URI</a:t>
                      </a:r>
                      <a:r>
                        <a:rPr lang="fr-FR" sz="1400" baseline="30000" dirty="0" err="1">
                          <a:solidFill>
                            <a:schemeClr val="tx1"/>
                          </a:solidFill>
                          <a:effectLst/>
                          <a:latin typeface="Times New Roman" panose="02020603050405020304" pitchFamily="18" charset="0"/>
                          <a:ea typeface="Calibri" panose="020F0502020204030204" pitchFamily="34" charset="0"/>
                        </a:rPr>
                        <a:t>ki</a:t>
                      </a:r>
                      <a:r>
                        <a:rPr lang="fr-FR" sz="1400" dirty="0">
                          <a:solidFill>
                            <a:schemeClr val="tx1"/>
                          </a:solidFill>
                          <a:effectLst/>
                          <a:latin typeface="Times New Roman" panose="02020603050405020304" pitchFamily="18" charset="0"/>
                          <a:ea typeface="Calibri" panose="020F0502020204030204" pitchFamily="34" charset="0"/>
                        </a:rPr>
                        <a:t> </a:t>
                      </a:r>
                      <a:r>
                        <a:rPr lang="fr-FR" sz="1400" i="1" dirty="0">
                          <a:solidFill>
                            <a:schemeClr val="tx1"/>
                          </a:solidFill>
                          <a:effectLst/>
                          <a:latin typeface="Times New Roman" panose="02020603050405020304" pitchFamily="18" charset="0"/>
                          <a:ea typeface="Calibri" panose="020F0502020204030204" pitchFamily="34" charset="0"/>
                        </a:rPr>
                        <a:t>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 UD.29.KAM </a:t>
                      </a:r>
                      <a:r>
                        <a:rPr lang="fr-FR" sz="1400" i="1" dirty="0">
                          <a:solidFill>
                            <a:schemeClr val="tx1"/>
                          </a:solidFill>
                          <a:effectLst/>
                          <a:latin typeface="Times New Roman" panose="02020603050405020304" pitchFamily="18" charset="0"/>
                          <a:ea typeface="Calibri" panose="020F0502020204030204" pitchFamily="34" charset="0"/>
                        </a:rPr>
                        <a:t>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TA </a:t>
                      </a:r>
                      <a:r>
                        <a:rPr lang="fr-FR" sz="1400" i="1" baseline="30000" dirty="0" err="1">
                          <a:solidFill>
                            <a:schemeClr val="tx1"/>
                          </a:solidFill>
                          <a:effectLst/>
                          <a:latin typeface="Times New Roman" panose="02020603050405020304" pitchFamily="18" charset="0"/>
                          <a:ea typeface="Calibri" panose="020F0502020204030204" pitchFamily="34" charset="0"/>
                        </a:rPr>
                        <a:t>uru</a:t>
                      </a:r>
                      <a:r>
                        <a:rPr lang="fr-FR" sz="1400" i="1" dirty="0" err="1">
                          <a:solidFill>
                            <a:schemeClr val="tx1"/>
                          </a:solidFill>
                          <a:effectLst/>
                          <a:latin typeface="Times New Roman" panose="02020603050405020304" pitchFamily="18" charset="0"/>
                          <a:ea typeface="Calibri" panose="020F0502020204030204" pitchFamily="34" charset="0"/>
                        </a:rPr>
                        <a:t>se</a:t>
                      </a:r>
                      <a:r>
                        <a:rPr lang="fr-FR" sz="1400" i="1" dirty="0">
                          <a:solidFill>
                            <a:schemeClr val="tx1"/>
                          </a:solidFill>
                          <a:effectLst/>
                          <a:latin typeface="Times New Roman" panose="02020603050405020304" pitchFamily="18" charset="0"/>
                          <a:ea typeface="Calibri" panose="020F0502020204030204" pitchFamily="34" charset="0"/>
                        </a:rPr>
                        <a:t>-lu-</a:t>
                      </a:r>
                      <a:r>
                        <a:rPr lang="fr-FR" sz="1400" i="1" dirty="0" err="1">
                          <a:solidFill>
                            <a:schemeClr val="tx1"/>
                          </a:solidFill>
                          <a:effectLst/>
                          <a:latin typeface="Times New Roman" panose="02020603050405020304" pitchFamily="18" charset="0"/>
                          <a:ea typeface="Calibri" panose="020F0502020204030204" pitchFamily="34" charset="0"/>
                        </a:rPr>
                        <a:t>ke</a:t>
                      </a:r>
                      <a:r>
                        <a:rPr lang="fr-FR" sz="1400" i="1" dirty="0">
                          <a:solidFill>
                            <a:schemeClr val="tx1"/>
                          </a:solidFill>
                          <a:effectLst/>
                          <a:latin typeface="Times New Roman" panose="02020603050405020304" pitchFamily="18" charset="0"/>
                          <a:ea typeface="Calibri" panose="020F0502020204030204" pitchFamily="34" charset="0"/>
                        </a:rPr>
                        <a:t>-‘</a:t>
                      </a:r>
                      <a:r>
                        <a:rPr lang="fr-FR" sz="1400" i="1" dirty="0" err="1">
                          <a:solidFill>
                            <a:schemeClr val="tx1"/>
                          </a:solidFill>
                          <a:effectLst/>
                          <a:latin typeface="Times New Roman" panose="02020603050405020304" pitchFamily="18" charset="0"/>
                          <a:ea typeface="Calibri" panose="020F0502020204030204" pitchFamily="34" charset="0"/>
                        </a:rPr>
                        <a:t>a-a</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a:noFill/>
                    </a:lnR>
                    <a:lnT>
                      <a:noFill/>
                    </a:lnT>
                    <a:lnB>
                      <a:noFill/>
                    </a:lnB>
                  </a:tcPr>
                </a:tc>
                <a:tc gridSpan="2">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Ce mois-là, le général de Babylone qui […] le vingt-neuvième jour, qui de Séleucie</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fr-FR"/>
                    </a:p>
                  </a:txBody>
                  <a:tcPr/>
                </a:tc>
                <a:extLst>
                  <a:ext uri="{0D108BD9-81ED-4DB2-BD59-A6C34878D82A}">
                    <a16:rowId xmlns:a16="http://schemas.microsoft.com/office/drawing/2014/main" xmlns="" val="1920202810"/>
                  </a:ext>
                </a:extLst>
              </a:tr>
              <a:tr h="637527">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17</a:t>
                      </a:r>
                      <a:endParaRPr lang="fr-BE" sz="1400">
                        <a:solidFill>
                          <a:schemeClr val="tx1"/>
                        </a:solidFill>
                        <a:effectLst/>
                        <a:latin typeface="Times New Roman" panose="02020603050405020304" pitchFamily="18" charset="0"/>
                        <a:ea typeface="Calibri" panose="020F0502020204030204" pitchFamily="34" charset="0"/>
                      </a:endParaRPr>
                    </a:p>
                  </a:txBody>
                  <a:tcPr marL="45542" marR="45542"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gridSpan="2">
                  <a:txBody>
                    <a:bodyPr/>
                    <a:lstStyle/>
                    <a:p>
                      <a:r>
                        <a:rPr lang="it-IT" sz="1400" i="1" dirty="0" err="1">
                          <a:solidFill>
                            <a:schemeClr val="tx1"/>
                          </a:solidFill>
                          <a:effectLst/>
                          <a:latin typeface="Times New Roman" panose="02020603050405020304" pitchFamily="18" charset="0"/>
                          <a:ea typeface="Calibri" panose="020F0502020204030204" pitchFamily="34" charset="0"/>
                        </a:rPr>
                        <a:t>ša</a:t>
                      </a:r>
                      <a:r>
                        <a:rPr lang="it-IT" sz="1400" i="1" dirty="0">
                          <a:solidFill>
                            <a:schemeClr val="tx1"/>
                          </a:solidFill>
                          <a:effectLst/>
                          <a:latin typeface="Times New Roman" panose="02020603050405020304" pitchFamily="18" charset="0"/>
                          <a:ea typeface="Calibri" panose="020F0502020204030204" pitchFamily="34" charset="0"/>
                        </a:rPr>
                        <a:t> a-</a:t>
                      </a:r>
                      <a:r>
                        <a:rPr lang="it-IT" sz="1400" i="1" dirty="0" err="1">
                          <a:solidFill>
                            <a:schemeClr val="tx1"/>
                          </a:solidFill>
                          <a:effectLst/>
                          <a:latin typeface="Times New Roman" panose="02020603050405020304" pitchFamily="18" charset="0"/>
                          <a:ea typeface="Calibri" panose="020F0502020204030204" pitchFamily="34" charset="0"/>
                        </a:rPr>
                        <a:t>na</a:t>
                      </a:r>
                      <a:r>
                        <a:rPr lang="it-IT" sz="1400" dirty="0">
                          <a:solidFill>
                            <a:schemeClr val="tx1"/>
                          </a:solidFill>
                          <a:effectLst/>
                          <a:latin typeface="Times New Roman" panose="02020603050405020304" pitchFamily="18" charset="0"/>
                          <a:ea typeface="Calibri" panose="020F0502020204030204" pitchFamily="34" charset="0"/>
                        </a:rPr>
                        <a:t> UGU </a:t>
                      </a:r>
                      <a:r>
                        <a:rPr lang="it-IT" sz="1400" baseline="30000" dirty="0">
                          <a:solidFill>
                            <a:schemeClr val="tx1"/>
                          </a:solidFill>
                          <a:effectLst/>
                          <a:latin typeface="Times New Roman" panose="02020603050405020304" pitchFamily="18" charset="0"/>
                          <a:ea typeface="Calibri" panose="020F0502020204030204" pitchFamily="34" charset="0"/>
                        </a:rPr>
                        <a:t>id2</a:t>
                      </a:r>
                      <a:r>
                        <a:rPr lang="it-IT" sz="1400" dirty="0">
                          <a:solidFill>
                            <a:schemeClr val="tx1"/>
                          </a:solidFill>
                          <a:effectLst/>
                          <a:latin typeface="Times New Roman" panose="02020603050405020304" pitchFamily="18" charset="0"/>
                          <a:ea typeface="Calibri" panose="020F0502020204030204" pitchFamily="34" charset="0"/>
                        </a:rPr>
                        <a:t>IDIGNA u </a:t>
                      </a:r>
                      <a:r>
                        <a:rPr lang="it-IT" sz="1400" baseline="30000" dirty="0">
                          <a:solidFill>
                            <a:schemeClr val="tx1"/>
                          </a:solidFill>
                          <a:effectLst/>
                          <a:latin typeface="Times New Roman" panose="02020603050405020304" pitchFamily="18" charset="0"/>
                          <a:ea typeface="Calibri" panose="020F0502020204030204" pitchFamily="34" charset="0"/>
                        </a:rPr>
                        <a:t>id2</a:t>
                      </a:r>
                      <a:r>
                        <a:rPr lang="it-IT" sz="1400" dirty="0">
                          <a:solidFill>
                            <a:schemeClr val="tx1"/>
                          </a:solidFill>
                          <a:effectLst/>
                          <a:latin typeface="Times New Roman" panose="02020603050405020304" pitchFamily="18" charset="0"/>
                          <a:ea typeface="Calibri" panose="020F0502020204030204" pitchFamily="34" charset="0"/>
                        </a:rPr>
                        <a:t>LUGAL.ZAḪ</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 […] </a:t>
                      </a:r>
                      <a:r>
                        <a:rPr lang="fr-FR" sz="1400" dirty="0">
                          <a:solidFill>
                            <a:schemeClr val="tx1"/>
                          </a:solidFill>
                          <a:effectLst/>
                          <a:latin typeface="Times New Roman" panose="02020603050405020304" pitchFamily="18" charset="0"/>
                          <a:ea typeface="Calibri" panose="020F0502020204030204" pitchFamily="34" charset="0"/>
                        </a:rPr>
                        <a:t>IGI-</a:t>
                      </a:r>
                      <a:r>
                        <a:rPr lang="fr-FR" sz="1400" i="1" dirty="0">
                          <a:solidFill>
                            <a:schemeClr val="tx1"/>
                          </a:solidFill>
                          <a:effectLst/>
                          <a:latin typeface="Times New Roman" panose="02020603050405020304" pitchFamily="18" charset="0"/>
                          <a:ea typeface="Calibri" panose="020F0502020204030204" pitchFamily="34" charset="0"/>
                        </a:rPr>
                        <a:t>u</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/NU IGI/</a:t>
                      </a:r>
                      <a:endParaRPr lang="fr-FR" dirty="0"/>
                    </a:p>
                  </a:txBody>
                  <a:tcPr marL="45542" marR="45542" marT="0" marB="0">
                    <a:lnL>
                      <a:noFill/>
                    </a:lnL>
                    <a:lnR>
                      <a:noFill/>
                    </a:lnR>
                    <a:lnB w="12700" cap="flat" cmpd="sng" algn="ctr">
                      <a:solidFill>
                        <a:srgbClr val="000000"/>
                      </a:solidFill>
                      <a:prstDash val="solid"/>
                      <a:round/>
                      <a:headEnd type="none" w="med" len="med"/>
                      <a:tailEnd type="none" w="med" len="med"/>
                    </a:lnB>
                  </a:tcPr>
                </a:tc>
                <a:tc hMerge="1">
                  <a:txBody>
                    <a:bodyPr/>
                    <a:lstStyle/>
                    <a:p>
                      <a:endParaRPr lang="fr-FR"/>
                    </a:p>
                  </a:txBody>
                  <a:tcPr>
                    <a:lnT>
                      <a:noFill/>
                    </a:lnT>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qui est sur le Tigre et le canal du roi, [a fui ?] et n’a pas été vu comme auparavant. </a:t>
                      </a:r>
                      <a:endParaRPr lang="fr-BE" sz="1400" dirty="0">
                        <a:solidFill>
                          <a:schemeClr val="tx1"/>
                        </a:solidFill>
                        <a:effectLst/>
                        <a:latin typeface="Times New Roman" panose="02020603050405020304" pitchFamily="18" charset="0"/>
                        <a:ea typeface="Calibri" panose="020F0502020204030204" pitchFamily="34" charset="0"/>
                      </a:endParaRPr>
                    </a:p>
                  </a:txBody>
                  <a:tcPr marL="45542" marR="45542"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fr-BE" sz="800" dirty="0">
                          <a:solidFill>
                            <a:srgbClr val="333333"/>
                          </a:solidFill>
                          <a:effectLst/>
                          <a:latin typeface="Times New Roman" panose="02020603050405020304" pitchFamily="18" charset="0"/>
                          <a:ea typeface="Calibri" panose="020F0502020204030204" pitchFamily="34"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836911821"/>
                  </a:ext>
                </a:extLst>
              </a:tr>
            </a:tbl>
          </a:graphicData>
        </a:graphic>
      </p:graphicFrame>
    </p:spTree>
    <p:extLst>
      <p:ext uri="{BB962C8B-B14F-4D97-AF65-F5344CB8AC3E}">
        <p14:creationId xmlns:p14="http://schemas.microsoft.com/office/powerpoint/2010/main" val="22526088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lstStyle/>
          <a:p>
            <a:pPr algn="ctr"/>
            <a:endParaRPr lang="el-GR" dirty="0">
              <a:solidFill>
                <a:schemeClr val="accent1"/>
              </a:solidFill>
              <a:latin typeface="Times New Roman" panose="02020603050405020304" pitchFamily="18" charset="0"/>
              <a:cs typeface="Times New Roman" panose="02020603050405020304" pitchFamily="18" charset="0"/>
            </a:endParaRPr>
          </a:p>
          <a:p>
            <a:pPr algn="ctr"/>
            <a:r>
              <a:rPr lang="fr-FR" dirty="0">
                <a:solidFill>
                  <a:schemeClr val="accent1"/>
                </a:solidFill>
                <a:latin typeface="Times New Roman" panose="02020603050405020304" pitchFamily="18" charset="0"/>
                <a:cs typeface="Times New Roman" panose="02020603050405020304" pitchFamily="18" charset="0"/>
              </a:rPr>
              <a:t>B) </a:t>
            </a:r>
            <a:r>
              <a:rPr lang="fr-FR" dirty="0">
                <a:solidFill>
                  <a:schemeClr val="tx1"/>
                </a:solidFill>
                <a:latin typeface="Times New Roman" panose="02020603050405020304" pitchFamily="18" charset="0"/>
                <a:cs typeface="Times New Roman" panose="02020603050405020304" pitchFamily="18" charset="0"/>
              </a:rPr>
              <a:t>La culture dite traditionnelle</a:t>
            </a:r>
            <a:endParaRPr lang="el-G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Lieu de conservation: le temple de l’</a:t>
            </a:r>
            <a:r>
              <a:rPr lang="fr-FR" sz="2400" dirty="0" err="1">
                <a:solidFill>
                  <a:schemeClr val="tx1"/>
                </a:solidFill>
                <a:latin typeface="Times New Roman" panose="02020603050405020304" pitchFamily="18" charset="0"/>
                <a:cs typeface="Times New Roman" panose="02020603050405020304" pitchFamily="18" charset="0"/>
              </a:rPr>
              <a:t>Esagil</a:t>
            </a:r>
            <a:r>
              <a:rPr lang="fr-FR" sz="2400" dirty="0">
                <a:solidFill>
                  <a:schemeClr val="tx1"/>
                </a:solidFill>
                <a:latin typeface="Times New Roman" panose="02020603050405020304" pitchFamily="18" charset="0"/>
                <a:cs typeface="Times New Roman" panose="02020603050405020304" pitchFamily="18" charset="0"/>
              </a:rPr>
              <a:t> et son complexe. </a:t>
            </a:r>
          </a:p>
          <a:p>
            <a:pPr marL="214313" indent="-214313">
              <a:buFont typeface="Arial" panose="020B0604020202020204" pitchFamily="34" charset="0"/>
              <a:buChar char="•"/>
            </a:pPr>
            <a:r>
              <a:rPr lang="fr-FR" sz="2400" dirty="0">
                <a:solidFill>
                  <a:schemeClr val="tx1"/>
                </a:solidFill>
                <a:latin typeface="Times New Roman" panose="02020603050405020304" pitchFamily="18" charset="0"/>
                <a:cs typeface="Times New Roman" panose="02020603050405020304" pitchFamily="18" charset="0"/>
              </a:rPr>
              <a:t>Point de contact avec l’autorité royale.</a:t>
            </a: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66897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lstStyle/>
          <a:p>
            <a:pPr algn="ctr"/>
            <a:endParaRPr lang="el-GR" dirty="0">
              <a:solidFill>
                <a:schemeClr val="accent1"/>
              </a:solidFill>
              <a:latin typeface="Times New Roman" panose="02020603050405020304" pitchFamily="18" charset="0"/>
              <a:cs typeface="Times New Roman" panose="02020603050405020304" pitchFamily="18" charset="0"/>
            </a:endParaRPr>
          </a:p>
          <a:p>
            <a:pPr marL="514350" indent="-514350">
              <a:buFont typeface="+mj-lt"/>
              <a:buAutoNum type="arabicPeriod" startAt="2"/>
            </a:pPr>
            <a:r>
              <a:rPr lang="fr-FR" sz="1800" b="1" dirty="0">
                <a:solidFill>
                  <a:schemeClr val="tx1"/>
                </a:solidFill>
                <a:latin typeface="Times New Roman" panose="02020603050405020304" pitchFamily="18" charset="0"/>
                <a:cs typeface="Times New Roman" panose="02020603050405020304" pitchFamily="18" charset="0"/>
              </a:rPr>
              <a:t>Nature du culte </a:t>
            </a:r>
          </a:p>
          <a:p>
            <a:pPr algn="ctr"/>
            <a:endParaRPr lang="fr-FR" dirty="0">
              <a:solidFill>
                <a:schemeClr val="tx1"/>
              </a:solidFill>
              <a:latin typeface="Times New Roman" panose="02020603050405020304" pitchFamily="18" charset="0"/>
              <a:cs typeface="Times New Roman" panose="02020603050405020304" pitchFamily="18" charset="0"/>
            </a:endParaRPr>
          </a:p>
          <a:p>
            <a:pPr marL="457200" indent="-457200">
              <a:buFont typeface="Courier New" panose="02070309020205020404" pitchFamily="49" charset="0"/>
              <a:buChar char="o"/>
            </a:pPr>
            <a:r>
              <a:rPr lang="fr-FR" sz="1800" dirty="0">
                <a:solidFill>
                  <a:schemeClr val="tx1"/>
                </a:solidFill>
                <a:latin typeface="Times New Roman" panose="02020603050405020304" pitchFamily="18" charset="0"/>
                <a:cs typeface="Times New Roman" panose="02020603050405020304" pitchFamily="18" charset="0"/>
              </a:rPr>
              <a:t>Étatique (haut vers le bas) ?</a:t>
            </a:r>
          </a:p>
          <a:p>
            <a:pPr marL="457200" indent="-457200">
              <a:buFont typeface="Courier New" panose="02070309020205020404" pitchFamily="49" charset="0"/>
              <a:buChar char="o"/>
            </a:pPr>
            <a:r>
              <a:rPr lang="fr-FR" sz="1800" dirty="0">
                <a:solidFill>
                  <a:schemeClr val="tx1"/>
                </a:solidFill>
                <a:latin typeface="Times New Roman" panose="02020603050405020304" pitchFamily="18" charset="0"/>
                <a:cs typeface="Times New Roman" panose="02020603050405020304" pitchFamily="18" charset="0"/>
              </a:rPr>
              <a:t>Civique (bas vers le haut) ?</a:t>
            </a:r>
          </a:p>
          <a:p>
            <a:pPr algn="ctr"/>
            <a:endParaRPr lang="fr-FR" sz="1800"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9423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BE" sz="3600" dirty="0"/>
              <a:t>Divinisation des souverains </a:t>
            </a:r>
            <a:br>
              <a:rPr lang="fr-BE" sz="3600" dirty="0"/>
            </a:br>
            <a:r>
              <a:rPr lang="fr-BE" sz="3600" dirty="0"/>
              <a:t>Phénomène politique ET religieux</a:t>
            </a:r>
          </a:p>
        </p:txBody>
      </p:sp>
      <p:sp>
        <p:nvSpPr>
          <p:cNvPr id="3" name="Espace réservé du contenu 2"/>
          <p:cNvSpPr>
            <a:spLocks noGrp="1"/>
          </p:cNvSpPr>
          <p:nvPr>
            <p:ph idx="1"/>
          </p:nvPr>
        </p:nvSpPr>
        <p:spPr/>
        <p:txBody>
          <a:bodyPr>
            <a:normAutofit fontScale="92500" lnSpcReduction="10000"/>
          </a:bodyPr>
          <a:lstStyle/>
          <a:p>
            <a:r>
              <a:rPr lang="fr-BE" dirty="0">
                <a:effectLst>
                  <a:outerShdw blurRad="38100" dist="38100" dir="2700000" algn="tl">
                    <a:srgbClr val="000000">
                      <a:alpha val="43137"/>
                    </a:srgbClr>
                  </a:outerShdw>
                </a:effectLst>
              </a:rPr>
              <a:t>Religieux</a:t>
            </a:r>
          </a:p>
          <a:p>
            <a:pPr lvl="1"/>
            <a:r>
              <a:rPr lang="el-GR" dirty="0"/>
              <a:t>ἰσόθεοι</a:t>
            </a:r>
            <a:r>
              <a:rPr lang="fr-BE" dirty="0"/>
              <a:t>  </a:t>
            </a:r>
          </a:p>
          <a:p>
            <a:pPr lvl="1"/>
            <a:r>
              <a:rPr lang="fr-BE" dirty="0"/>
              <a:t>Parallèle à la divinisation traditionnelle </a:t>
            </a:r>
          </a:p>
          <a:p>
            <a:pPr lvl="1"/>
            <a:r>
              <a:rPr lang="fr-BE" dirty="0"/>
              <a:t>Souverains convaincus de leur caractère divin</a:t>
            </a:r>
          </a:p>
          <a:p>
            <a:pPr lvl="1"/>
            <a:r>
              <a:rPr lang="fr-BE" dirty="0"/>
              <a:t>Identification à un dieu, inscription dans une tradition religieuse </a:t>
            </a:r>
          </a:p>
          <a:p>
            <a:r>
              <a:rPr lang="fr-BE" dirty="0">
                <a:effectLst>
                  <a:outerShdw blurRad="38100" dist="38100" dir="2700000" algn="tl">
                    <a:srgbClr val="000000">
                      <a:alpha val="43137"/>
                    </a:srgbClr>
                  </a:outerShdw>
                </a:effectLst>
              </a:rPr>
              <a:t>But politique </a:t>
            </a:r>
          </a:p>
          <a:p>
            <a:pPr lvl="1"/>
            <a:r>
              <a:rPr lang="fr-BE" dirty="0"/>
              <a:t>Culte pour la canalisation des sentiments religieux et la stabilisation du pouvoir via sa sacralisation </a:t>
            </a:r>
          </a:p>
          <a:p>
            <a:r>
              <a:rPr lang="fr-BE" dirty="0">
                <a:effectLst>
                  <a:outerShdw blurRad="38100" dist="38100" dir="2700000" algn="tl">
                    <a:srgbClr val="000000">
                      <a:alpha val="43137"/>
                    </a:srgbClr>
                  </a:outerShdw>
                </a:effectLst>
              </a:rPr>
              <a:t>Association</a:t>
            </a:r>
            <a:r>
              <a:rPr lang="fr-BE" dirty="0"/>
              <a:t> à un dieu en fonction de l’image du souverain et de la dynastie </a:t>
            </a:r>
          </a:p>
          <a:p>
            <a:endParaRPr lang="fr-BE" dirty="0"/>
          </a:p>
        </p:txBody>
      </p:sp>
    </p:spTree>
    <p:extLst>
      <p:ext uri="{BB962C8B-B14F-4D97-AF65-F5344CB8AC3E}">
        <p14:creationId xmlns:p14="http://schemas.microsoft.com/office/powerpoint/2010/main" val="4304940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98907" y="360179"/>
            <a:ext cx="7256859" cy="4981903"/>
          </a:xfrm>
        </p:spPr>
        <p:txBody>
          <a:bodyPr>
            <a:normAutofit/>
          </a:bodyPr>
          <a:lstStyle/>
          <a:p>
            <a:pPr algn="ctr"/>
            <a:endParaRPr lang="el-GR" sz="1800" b="1" dirty="0">
              <a:solidFill>
                <a:schemeClr val="tx1"/>
              </a:solidFill>
              <a:latin typeface="Times New Roman" panose="02020603050405020304" pitchFamily="18" charset="0"/>
              <a:cs typeface="Times New Roman" panose="02020603050405020304" pitchFamily="18" charset="0"/>
            </a:endParaRPr>
          </a:p>
          <a:p>
            <a:pPr algn="ctr"/>
            <a:r>
              <a:rPr lang="fr-FR" sz="1800" b="1" dirty="0">
                <a:solidFill>
                  <a:schemeClr val="tx1"/>
                </a:solidFill>
                <a:latin typeface="Times New Roman" panose="02020603050405020304" pitchFamily="18" charset="0"/>
                <a:cs typeface="Times New Roman" panose="02020603050405020304" pitchFamily="18" charset="0"/>
              </a:rPr>
              <a:t>Culte étatique ou civique ?  </a:t>
            </a:r>
            <a:endParaRPr lang="fr-FR" sz="1800" dirty="0">
              <a:solidFill>
                <a:schemeClr val="tx1"/>
              </a:solidFill>
              <a:latin typeface="Times New Roman" panose="02020603050405020304" pitchFamily="18" charset="0"/>
              <a:cs typeface="Times New Roman" panose="02020603050405020304" pitchFamily="18" charset="0"/>
            </a:endParaRPr>
          </a:p>
          <a:p>
            <a:pPr marL="257175" indent="-257175" algn="just">
              <a:buFont typeface="+mj-lt"/>
              <a:buAutoNum type="alphaLcParenR"/>
            </a:pPr>
            <a:r>
              <a:rPr lang="el-GR" sz="1800" dirty="0" err="1">
                <a:solidFill>
                  <a:schemeClr val="tx1"/>
                </a:solidFill>
                <a:latin typeface="Times New Roman" panose="02020603050405020304" pitchFamily="18" charset="0"/>
                <a:cs typeface="Times New Roman" panose="02020603050405020304" pitchFamily="18" charset="0"/>
              </a:rPr>
              <a:t>Usage</a:t>
            </a:r>
            <a:r>
              <a:rPr lang="el-GR" sz="1800" dirty="0">
                <a:solidFill>
                  <a:schemeClr val="tx1"/>
                </a:solidFill>
                <a:latin typeface="Times New Roman" panose="02020603050405020304" pitchFamily="18" charset="0"/>
                <a:cs typeface="Times New Roman" panose="02020603050405020304" pitchFamily="18" charset="0"/>
              </a:rPr>
              <a:t> de </a:t>
            </a:r>
            <a:r>
              <a:rPr lang="el-GR" sz="1800" dirty="0" err="1">
                <a:solidFill>
                  <a:schemeClr val="tx1"/>
                </a:solidFill>
                <a:latin typeface="Times New Roman" panose="02020603050405020304" pitchFamily="18" charset="0"/>
                <a:cs typeface="Times New Roman" panose="02020603050405020304" pitchFamily="18" charset="0"/>
              </a:rPr>
              <a:t>l’iconographie</a:t>
            </a:r>
            <a:r>
              <a:rPr lang="el-GR" sz="1800" dirty="0">
                <a:solidFill>
                  <a:schemeClr val="tx1"/>
                </a:solidFill>
                <a:latin typeface="Times New Roman" panose="02020603050405020304" pitchFamily="18" charset="0"/>
                <a:cs typeface="Times New Roman" panose="02020603050405020304" pitchFamily="18" charset="0"/>
              </a:rPr>
              <a:t> </a:t>
            </a:r>
          </a:p>
          <a:p>
            <a:pPr algn="just"/>
            <a:endParaRPr lang="el-GR" sz="1800" dirty="0">
              <a:solidFill>
                <a:schemeClr val="tx1"/>
              </a:solidFill>
              <a:latin typeface="Times New Roman" panose="02020603050405020304" pitchFamily="18" charset="0"/>
              <a:cs typeface="Times New Roman" panose="02020603050405020304" pitchFamily="18" charset="0"/>
            </a:endParaRPr>
          </a:p>
          <a:p>
            <a:pPr algn="just"/>
            <a:r>
              <a:rPr lang="fr-FR" sz="1800" dirty="0">
                <a:solidFill>
                  <a:schemeClr val="tx1"/>
                </a:solidFill>
                <a:latin typeface="Times New Roman" panose="02020603050405020304" pitchFamily="18" charset="0"/>
                <a:cs typeface="Times New Roman" panose="02020603050405020304" pitchFamily="18" charset="0"/>
              </a:rPr>
              <a:t>Deux symboles récurrents</a:t>
            </a:r>
          </a:p>
          <a:p>
            <a:pPr marL="257175" indent="-257175" algn="just">
              <a:buFont typeface="Arial" panose="020B0604020202020204" pitchFamily="34" charset="0"/>
              <a:buChar char="•"/>
            </a:pPr>
            <a:r>
              <a:rPr lang="fr-FR" sz="1800" dirty="0">
                <a:solidFill>
                  <a:schemeClr val="tx1"/>
                </a:solidFill>
                <a:latin typeface="Times New Roman" panose="02020603050405020304" pitchFamily="18" charset="0"/>
                <a:cs typeface="Times New Roman" panose="02020603050405020304" pitchFamily="18" charset="0"/>
              </a:rPr>
              <a:t>Les cornes.</a:t>
            </a:r>
          </a:p>
          <a:p>
            <a:pPr marL="257175" indent="-257175" algn="just">
              <a:buFont typeface="Arial" panose="020B0604020202020204" pitchFamily="34" charset="0"/>
              <a:buChar char="•"/>
            </a:pPr>
            <a:r>
              <a:rPr lang="fr-FR" sz="1800" dirty="0">
                <a:solidFill>
                  <a:schemeClr val="tx1"/>
                </a:solidFill>
                <a:latin typeface="Times New Roman" panose="02020603050405020304" pitchFamily="18" charset="0"/>
                <a:cs typeface="Times New Roman" panose="02020603050405020304" pitchFamily="18" charset="0"/>
              </a:rPr>
              <a:t>Les symboles célestes, particulièrement célestes. </a:t>
            </a:r>
          </a:p>
          <a:p>
            <a:pPr algn="just"/>
            <a:r>
              <a:rPr lang="fr-FR" sz="1800" dirty="0">
                <a:solidFill>
                  <a:schemeClr val="tx1"/>
                </a:solidFill>
                <a:latin typeface="Times New Roman" panose="02020603050405020304" pitchFamily="18" charset="0"/>
                <a:cs typeface="Times New Roman" panose="02020603050405020304" pitchFamily="18" charset="0"/>
              </a:rPr>
              <a:t>==&gt; </a:t>
            </a:r>
            <a:r>
              <a:rPr lang="el-GR" sz="1800" dirty="0">
                <a:solidFill>
                  <a:schemeClr val="tx1"/>
                </a:solidFill>
                <a:latin typeface="Times New Roman" panose="02020603050405020304" pitchFamily="18" charset="0"/>
                <a:cs typeface="Times New Roman" panose="02020603050405020304" pitchFamily="18" charset="0"/>
              </a:rPr>
              <a:t>P. </a:t>
            </a:r>
            <a:r>
              <a:rPr lang="fr-FR" sz="1800" dirty="0" err="1">
                <a:solidFill>
                  <a:schemeClr val="tx1"/>
                </a:solidFill>
                <a:latin typeface="Times New Roman" panose="02020603050405020304" pitchFamily="18" charset="0"/>
                <a:cs typeface="Times New Roman" panose="02020603050405020304" pitchFamily="18" charset="0"/>
              </a:rPr>
              <a:t>Iossif</a:t>
            </a:r>
            <a:r>
              <a:rPr lang="fr-FR" sz="1800" dirty="0">
                <a:solidFill>
                  <a:schemeClr val="tx1"/>
                </a:solidFill>
                <a:latin typeface="Times New Roman" panose="02020603050405020304" pitchFamily="18" charset="0"/>
                <a:cs typeface="Times New Roman" panose="02020603050405020304" pitchFamily="18" charset="0"/>
              </a:rPr>
              <a:t> utilise l’expression de « divinisation discrète ». </a:t>
            </a:r>
          </a:p>
        </p:txBody>
      </p:sp>
      <p:pic>
        <p:nvPicPr>
          <p:cNvPr id="8" name="Image 7">
            <a:extLst>
              <a:ext uri="{FF2B5EF4-FFF2-40B4-BE49-F238E27FC236}">
                <a16:creationId xmlns:a16="http://schemas.microsoft.com/office/drawing/2014/main" xmlns="" id="{BEE53FFB-C5CB-DF44-8DCC-1F44FDA0EA11}"/>
              </a:ext>
            </a:extLst>
          </p:cNvPr>
          <p:cNvPicPr>
            <a:picLocks noChangeAspect="1"/>
          </p:cNvPicPr>
          <p:nvPr/>
        </p:nvPicPr>
        <p:blipFill>
          <a:blip r:embed="rId2"/>
          <a:stretch>
            <a:fillRect/>
          </a:stretch>
        </p:blipFill>
        <p:spPr>
          <a:xfrm>
            <a:off x="1475656" y="3380511"/>
            <a:ext cx="1785117" cy="1938338"/>
          </a:xfrm>
          <a:prstGeom prst="rect">
            <a:avLst/>
          </a:prstGeom>
        </p:spPr>
      </p:pic>
      <p:pic>
        <p:nvPicPr>
          <p:cNvPr id="4" name="Image 3">
            <a:extLst>
              <a:ext uri="{FF2B5EF4-FFF2-40B4-BE49-F238E27FC236}">
                <a16:creationId xmlns:a16="http://schemas.microsoft.com/office/drawing/2014/main" xmlns="" id="{B8372822-AD66-6644-B660-666A484FBEBB}"/>
              </a:ext>
            </a:extLst>
          </p:cNvPr>
          <p:cNvPicPr>
            <a:picLocks noChangeAspect="1"/>
          </p:cNvPicPr>
          <p:nvPr/>
        </p:nvPicPr>
        <p:blipFill>
          <a:blip r:embed="rId3"/>
          <a:stretch>
            <a:fillRect/>
          </a:stretch>
        </p:blipFill>
        <p:spPr>
          <a:xfrm>
            <a:off x="4860032" y="3501955"/>
            <a:ext cx="2533650" cy="1695450"/>
          </a:xfrm>
          <a:prstGeom prst="rect">
            <a:avLst/>
          </a:prstGeom>
        </p:spPr>
      </p:pic>
      <p:sp>
        <p:nvSpPr>
          <p:cNvPr id="6" name="ZoneTexte 5">
            <a:extLst>
              <a:ext uri="{FF2B5EF4-FFF2-40B4-BE49-F238E27FC236}">
                <a16:creationId xmlns:a16="http://schemas.microsoft.com/office/drawing/2014/main" xmlns="" id="{56E0BEB7-46FA-EE41-ACB3-5731F7596CDF}"/>
              </a:ext>
            </a:extLst>
          </p:cNvPr>
          <p:cNvSpPr txBox="1"/>
          <p:nvPr/>
        </p:nvSpPr>
        <p:spPr>
          <a:xfrm>
            <a:off x="1605567" y="5342082"/>
            <a:ext cx="6843540" cy="438582"/>
          </a:xfrm>
          <a:prstGeom prst="rect">
            <a:avLst/>
          </a:prstGeom>
          <a:noFill/>
        </p:spPr>
        <p:txBody>
          <a:bodyPr wrap="none" rtlCol="0">
            <a:spAutoFit/>
          </a:bodyPr>
          <a:lstStyle/>
          <a:p>
            <a:r>
              <a:rPr lang="el-GR" sz="900" dirty="0" err="1">
                <a:latin typeface="Times New Roman" panose="02020603050405020304" pitchFamily="18" charset="0"/>
                <a:cs typeface="Times New Roman" panose="02020603050405020304" pitchFamily="18" charset="0"/>
              </a:rPr>
              <a:t>Images</a:t>
            </a:r>
            <a:r>
              <a:rPr lang="el-GR" sz="900" dirty="0">
                <a:latin typeface="Times New Roman" panose="02020603050405020304" pitchFamily="18" charset="0"/>
                <a:cs typeface="Times New Roman" panose="02020603050405020304" pitchFamily="18" charset="0"/>
              </a:rPr>
              <a:t> </a:t>
            </a:r>
            <a:r>
              <a:rPr lang="el-GR" sz="900" dirty="0" err="1">
                <a:latin typeface="Times New Roman" panose="02020603050405020304" pitchFamily="18" charset="0"/>
                <a:cs typeface="Times New Roman" panose="02020603050405020304" pitchFamily="18" charset="0"/>
              </a:rPr>
              <a:t>issues</a:t>
            </a:r>
            <a:r>
              <a:rPr lang="el-GR" sz="900" dirty="0">
                <a:latin typeface="Times New Roman" panose="02020603050405020304" pitchFamily="18" charset="0"/>
                <a:cs typeface="Times New Roman" panose="02020603050405020304" pitchFamily="18" charset="0"/>
              </a:rPr>
              <a:t> de </a:t>
            </a:r>
            <a:r>
              <a:rPr lang="fr-BE" sz="900" dirty="0">
                <a:latin typeface="Times New Roman" panose="02020603050405020304" pitchFamily="18" charset="0"/>
                <a:cs typeface="Times New Roman" panose="02020603050405020304" pitchFamily="18" charset="0"/>
              </a:rPr>
              <a:t>P. IOSSIF e C. LORBER, </a:t>
            </a:r>
            <a:r>
              <a:rPr lang="fr-BE" sz="900" i="1" dirty="0" err="1">
                <a:latin typeface="Times New Roman" panose="02020603050405020304" pitchFamily="18" charset="0"/>
                <a:cs typeface="Times New Roman" panose="02020603050405020304" pitchFamily="18" charset="0"/>
              </a:rPr>
              <a:t>Celestial</a:t>
            </a:r>
            <a:r>
              <a:rPr lang="fr-BE" sz="900" i="1" dirty="0">
                <a:latin typeface="Times New Roman" panose="02020603050405020304" pitchFamily="18" charset="0"/>
                <a:cs typeface="Times New Roman" panose="02020603050405020304" pitchFamily="18" charset="0"/>
              </a:rPr>
              <a:t> </a:t>
            </a:r>
            <a:r>
              <a:rPr lang="fr-BE" sz="900" i="1" dirty="0" err="1">
                <a:latin typeface="Times New Roman" panose="02020603050405020304" pitchFamily="18" charset="0"/>
                <a:cs typeface="Times New Roman" panose="02020603050405020304" pitchFamily="18" charset="0"/>
              </a:rPr>
              <a:t>Imagery</a:t>
            </a:r>
            <a:r>
              <a:rPr lang="fr-BE" sz="900" i="1" dirty="0">
                <a:latin typeface="Times New Roman" panose="02020603050405020304" pitchFamily="18" charset="0"/>
                <a:cs typeface="Times New Roman" panose="02020603050405020304" pitchFamily="18" charset="0"/>
              </a:rPr>
              <a:t> on the </a:t>
            </a:r>
            <a:r>
              <a:rPr lang="fr-BE" sz="900" i="1" dirty="0" err="1">
                <a:latin typeface="Times New Roman" panose="02020603050405020304" pitchFamily="18" charset="0"/>
                <a:cs typeface="Times New Roman" panose="02020603050405020304" pitchFamily="18" charset="0"/>
              </a:rPr>
              <a:t>Eastern</a:t>
            </a:r>
            <a:r>
              <a:rPr lang="fr-BE" sz="900" i="1" dirty="0">
                <a:latin typeface="Times New Roman" panose="02020603050405020304" pitchFamily="18" charset="0"/>
                <a:cs typeface="Times New Roman" panose="02020603050405020304" pitchFamily="18" charset="0"/>
              </a:rPr>
              <a:t> </a:t>
            </a:r>
            <a:r>
              <a:rPr lang="fr-BE" sz="900" i="1" dirty="0" err="1">
                <a:latin typeface="Times New Roman" panose="02020603050405020304" pitchFamily="18" charset="0"/>
                <a:cs typeface="Times New Roman" panose="02020603050405020304" pitchFamily="18" charset="0"/>
              </a:rPr>
              <a:t>Coinage</a:t>
            </a:r>
            <a:r>
              <a:rPr lang="fr-BE" sz="900" i="1" dirty="0">
                <a:latin typeface="Times New Roman" panose="02020603050405020304" pitchFamily="18" charset="0"/>
                <a:cs typeface="Times New Roman" panose="02020603050405020304" pitchFamily="18" charset="0"/>
              </a:rPr>
              <a:t> of </a:t>
            </a:r>
            <a:r>
              <a:rPr lang="fr-BE" sz="900" i="1" dirty="0" err="1">
                <a:latin typeface="Times New Roman" panose="02020603050405020304" pitchFamily="18" charset="0"/>
                <a:cs typeface="Times New Roman" panose="02020603050405020304" pitchFamily="18" charset="0"/>
              </a:rPr>
              <a:t>Antiochus</a:t>
            </a:r>
            <a:r>
              <a:rPr lang="fr-BE" sz="900" i="1" dirty="0">
                <a:latin typeface="Times New Roman" panose="02020603050405020304" pitchFamily="18" charset="0"/>
                <a:cs typeface="Times New Roman" panose="02020603050405020304" pitchFamily="18" charset="0"/>
              </a:rPr>
              <a:t> IV</a:t>
            </a:r>
            <a:r>
              <a:rPr lang="fr-BE" sz="900" dirty="0">
                <a:latin typeface="Times New Roman" panose="02020603050405020304" pitchFamily="18" charset="0"/>
                <a:cs typeface="Times New Roman" panose="02020603050405020304" pitchFamily="18" charset="0"/>
              </a:rPr>
              <a:t>, in </a:t>
            </a:r>
            <a:r>
              <a:rPr lang="fr-BE" sz="900" i="1" dirty="0" err="1">
                <a:latin typeface="Times New Roman" panose="02020603050405020304" pitchFamily="18" charset="0"/>
                <a:cs typeface="Times New Roman" panose="02020603050405020304" pitchFamily="18" charset="0"/>
              </a:rPr>
              <a:t>Mesopotamia</a:t>
            </a:r>
            <a:r>
              <a:rPr lang="fr-BE" sz="900" dirty="0">
                <a:latin typeface="Times New Roman" panose="02020603050405020304" pitchFamily="18" charset="0"/>
                <a:cs typeface="Times New Roman" panose="02020603050405020304" pitchFamily="18" charset="0"/>
              </a:rPr>
              <a:t>, 44 (2009), p. 129-146. </a:t>
            </a:r>
          </a:p>
          <a:p>
            <a:endParaRPr lang="fr-FR" sz="1350" dirty="0"/>
          </a:p>
        </p:txBody>
      </p:sp>
    </p:spTree>
    <p:extLst>
      <p:ext uri="{BB962C8B-B14F-4D97-AF65-F5344CB8AC3E}">
        <p14:creationId xmlns:p14="http://schemas.microsoft.com/office/powerpoint/2010/main" val="37143891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a:bodyPr>
          <a:lstStyle/>
          <a:p>
            <a:pPr algn="ctr"/>
            <a:r>
              <a:rPr lang="fr-FR" b="1" dirty="0">
                <a:solidFill>
                  <a:schemeClr val="tx1"/>
                </a:solidFill>
                <a:latin typeface="Times New Roman" panose="02020603050405020304" pitchFamily="18" charset="0"/>
                <a:cs typeface="Times New Roman" panose="02020603050405020304" pitchFamily="18" charset="0"/>
              </a:rPr>
              <a:t>Culte étatique ou civique ?  </a:t>
            </a:r>
          </a:p>
          <a:p>
            <a:endParaRPr lang="el-GR"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lphaLcParenR" startAt="2"/>
            </a:pPr>
            <a:r>
              <a:rPr lang="fr-FR" sz="2400" dirty="0">
                <a:solidFill>
                  <a:schemeClr val="tx1"/>
                </a:solidFill>
                <a:latin typeface="Times New Roman" panose="02020603050405020304" pitchFamily="18" charset="0"/>
                <a:cs typeface="Times New Roman" panose="02020603050405020304" pitchFamily="18" charset="0"/>
              </a:rPr>
              <a:t>Pas de sacerdoce nommé par l’état, le rituel se fait via les autorités religieuses locales. </a:t>
            </a:r>
            <a:endParaRPr lang="el-GR" sz="2400" dirty="0">
              <a:solidFill>
                <a:schemeClr val="tx1"/>
              </a:solidFill>
              <a:latin typeface="Times New Roman" panose="02020603050405020304" pitchFamily="18" charset="0"/>
              <a:cs typeface="Times New Roman" panose="02020603050405020304" pitchFamily="18" charset="0"/>
            </a:endParaRPr>
          </a:p>
          <a:p>
            <a:r>
              <a:rPr lang="fr-FR" sz="1800" dirty="0">
                <a:solidFill>
                  <a:schemeClr val="tx1"/>
                </a:solidFill>
                <a:latin typeface="Times New Roman" panose="02020603050405020304" pitchFamily="18" charset="0"/>
                <a:cs typeface="Times New Roman" panose="02020603050405020304" pitchFamily="18" charset="0"/>
              </a:rPr>
              <a:t>IK </a:t>
            </a:r>
            <a:r>
              <a:rPr lang="fr-FR" sz="1800" dirty="0" err="1">
                <a:solidFill>
                  <a:schemeClr val="tx1"/>
                </a:solidFill>
                <a:latin typeface="Times New Roman" panose="02020603050405020304" pitchFamily="18" charset="0"/>
                <a:cs typeface="Times New Roman" panose="02020603050405020304" pitchFamily="18" charset="0"/>
              </a:rPr>
              <a:t>Estremo</a:t>
            </a:r>
            <a:r>
              <a:rPr lang="fr-FR" sz="1800" dirty="0">
                <a:solidFill>
                  <a:schemeClr val="tx1"/>
                </a:solidFill>
                <a:latin typeface="Times New Roman" panose="02020603050405020304" pitchFamily="18" charset="0"/>
                <a:cs typeface="Times New Roman" panose="02020603050405020304" pitchFamily="18" charset="0"/>
              </a:rPr>
              <a:t> oriente 453, l. 10 -13</a:t>
            </a:r>
          </a:p>
          <a:p>
            <a:pPr algn="ctr"/>
            <a:endParaRPr lang="fr-BE" sz="1200" dirty="0">
              <a:solidFill>
                <a:schemeClr val="tx1"/>
              </a:solidFill>
              <a:latin typeface="Times New Roman" panose="02020603050405020304" pitchFamily="18" charset="0"/>
              <a:cs typeface="Times New Roman" panose="02020603050405020304" pitchFamily="18" charset="0"/>
            </a:endParaRPr>
          </a:p>
          <a:p>
            <a:pPr algn="just"/>
            <a:endParaRPr lang="el-G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Ø"/>
            </a:pPr>
            <a:endParaRPr lang="el-GR" dirty="0">
              <a:solidFill>
                <a:schemeClr val="tx1"/>
              </a:solidFill>
              <a:latin typeface="Times New Roman" panose="02020603050405020304" pitchFamily="18" charset="0"/>
              <a:cs typeface="Times New Roman" panose="02020603050405020304" pitchFamily="18" charset="0"/>
            </a:endParaRPr>
          </a:p>
          <a:p>
            <a:pPr algn="just"/>
            <a:endParaRPr lang="fr-F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Ø"/>
            </a:pPr>
            <a:endParaRPr lang="el-GR" dirty="0">
              <a:solidFill>
                <a:schemeClr val="tx1"/>
              </a:solidFill>
              <a:latin typeface="Times New Roman" panose="02020603050405020304" pitchFamily="18" charset="0"/>
              <a:cs typeface="Times New Roman" panose="02020603050405020304" pitchFamily="18" charset="0"/>
            </a:endParaRPr>
          </a:p>
          <a:p>
            <a:pPr algn="just"/>
            <a:endParaRPr lang="el-GR"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au 4">
            <a:extLst>
              <a:ext uri="{FF2B5EF4-FFF2-40B4-BE49-F238E27FC236}">
                <a16:creationId xmlns:a16="http://schemas.microsoft.com/office/drawing/2014/main" xmlns="" id="{8EDC3D39-62EE-594B-81AA-02E9434CA789}"/>
              </a:ext>
            </a:extLst>
          </p:cNvPr>
          <p:cNvGraphicFramePr>
            <a:graphicFrameLocks noGrp="1"/>
          </p:cNvGraphicFramePr>
          <p:nvPr>
            <p:extLst>
              <p:ext uri="{D42A27DB-BD31-4B8C-83A1-F6EECF244321}">
                <p14:modId xmlns:p14="http://schemas.microsoft.com/office/powerpoint/2010/main" val="3780611410"/>
              </p:ext>
            </p:extLst>
          </p:nvPr>
        </p:nvGraphicFramePr>
        <p:xfrm>
          <a:off x="1371601" y="3368720"/>
          <a:ext cx="6597870" cy="1493520"/>
        </p:xfrm>
        <a:graphic>
          <a:graphicData uri="http://schemas.openxmlformats.org/drawingml/2006/table">
            <a:tbl>
              <a:tblPr firstRow="1" firstCol="1" bandRow="1"/>
              <a:tblGrid>
                <a:gridCol w="3611488">
                  <a:extLst>
                    <a:ext uri="{9D8B030D-6E8A-4147-A177-3AD203B41FA5}">
                      <a16:colId xmlns:a16="http://schemas.microsoft.com/office/drawing/2014/main" xmlns="" val="1447416733"/>
                    </a:ext>
                  </a:extLst>
                </a:gridCol>
                <a:gridCol w="2986382">
                  <a:extLst>
                    <a:ext uri="{9D8B030D-6E8A-4147-A177-3AD203B41FA5}">
                      <a16:colId xmlns:a16="http://schemas.microsoft.com/office/drawing/2014/main" xmlns="" val="531554721"/>
                    </a:ext>
                  </a:extLst>
                </a:gridCol>
              </a:tblGrid>
              <a:tr h="1120140">
                <a:tc>
                  <a:txBody>
                    <a:bodyPr/>
                    <a:lstStyle/>
                    <a:p>
                      <a:pPr>
                        <a:lnSpc>
                          <a:spcPct val="150000"/>
                        </a:lnSpc>
                        <a:spcAft>
                          <a:spcPts val="0"/>
                        </a:spcAft>
                      </a:pPr>
                      <a:r>
                        <a:rPr lang="el-GR" sz="1400" dirty="0" err="1">
                          <a:solidFill>
                            <a:schemeClr val="tx1"/>
                          </a:solidFill>
                          <a:effectLst/>
                          <a:latin typeface="Times New Roman" panose="02020603050405020304" pitchFamily="18" charset="0"/>
                          <a:ea typeface="Calibri" panose="020F0502020204030204" pitchFamily="34" charset="0"/>
                        </a:rPr>
                        <a:t>κρ</a:t>
                      </a: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ίνομεν</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δὲ</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καθάπερ</a:t>
                      </a:r>
                      <a:endParaRPr lang="fr-BE" sz="1400" dirty="0">
                        <a:solidFill>
                          <a:schemeClr val="tx1"/>
                        </a:solidFill>
                        <a:effectLst/>
                        <a:latin typeface="Times New Roman" panose="02020603050405020304" pitchFamily="18" charset="0"/>
                        <a:ea typeface="Calibri" panose="020F0502020204030204" pitchFamily="34" charset="0"/>
                      </a:endParaRPr>
                    </a:p>
                    <a:p>
                      <a:pPr>
                        <a:lnSpc>
                          <a:spcPct val="150000"/>
                        </a:lnSpc>
                        <a:spcAft>
                          <a:spcPts val="0"/>
                        </a:spcAft>
                      </a:pP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ἡμ</a:t>
                      </a: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ῶν</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ἀπο</a:t>
                      </a: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δείκ</a:t>
                      </a:r>
                      <a:r>
                        <a:rPr lang="el-GR" sz="1400" dirty="0">
                          <a:solidFill>
                            <a:schemeClr val="tx1"/>
                          </a:solidFill>
                          <a:effectLst/>
                          <a:latin typeface="Times New Roman" panose="02020603050405020304" pitchFamily="18" charset="0"/>
                          <a:ea typeface="Calibri" panose="020F0502020204030204" pitchFamily="34" charset="0"/>
                        </a:rPr>
                        <a:t>[ν]</a:t>
                      </a:r>
                      <a:r>
                        <a:rPr lang="el-GR" sz="1400" dirty="0" err="1">
                          <a:solidFill>
                            <a:schemeClr val="tx1"/>
                          </a:solidFill>
                          <a:effectLst/>
                          <a:latin typeface="Times New Roman" panose="02020603050405020304" pitchFamily="18" charset="0"/>
                          <a:ea typeface="Calibri" panose="020F0502020204030204" pitchFamily="34" charset="0"/>
                        </a:rPr>
                        <a:t>υν</a:t>
                      </a: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ται</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κατὰ</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τὴν</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βασιλεί</a:t>
                      </a:r>
                      <a:r>
                        <a:rPr lang="el-GR" sz="1400" dirty="0">
                          <a:solidFill>
                            <a:schemeClr val="tx1"/>
                          </a:solidFill>
                          <a:effectLst/>
                          <a:latin typeface="Times New Roman" panose="02020603050405020304" pitchFamily="18" charset="0"/>
                          <a:ea typeface="Calibri" panose="020F0502020204030204" pitchFamily="34" charset="0"/>
                        </a:rPr>
                        <a:t>-</a:t>
                      </a:r>
                      <a:endParaRPr lang="fr-BE" sz="1400" dirty="0">
                        <a:solidFill>
                          <a:schemeClr val="tx1"/>
                        </a:solidFill>
                        <a:effectLst/>
                        <a:latin typeface="Times New Roman" panose="02020603050405020304" pitchFamily="18" charset="0"/>
                        <a:ea typeface="Calibri" panose="020F0502020204030204" pitchFamily="34" charset="0"/>
                      </a:endParaRPr>
                    </a:p>
                    <a:p>
                      <a:pPr>
                        <a:lnSpc>
                          <a:spcPct val="150000"/>
                        </a:lnSpc>
                        <a:spcAft>
                          <a:spcPts val="0"/>
                        </a:spcAft>
                      </a:pPr>
                      <a:r>
                        <a:rPr lang="el-GR" sz="1400" dirty="0">
                          <a:solidFill>
                            <a:schemeClr val="tx1"/>
                          </a:solidFill>
                          <a:effectLst/>
                          <a:latin typeface="Times New Roman" panose="02020603050405020304" pitchFamily="18" charset="0"/>
                          <a:ea typeface="Calibri" panose="020F0502020204030204" pitchFamily="34" charset="0"/>
                        </a:rPr>
                        <a:t>[αν </a:t>
                      </a:r>
                      <a:r>
                        <a:rPr lang="el-GR" sz="1400" dirty="0" err="1">
                          <a:solidFill>
                            <a:schemeClr val="tx1"/>
                          </a:solidFill>
                          <a:effectLst/>
                          <a:latin typeface="Times New Roman" panose="02020603050405020304" pitchFamily="18" charset="0"/>
                          <a:ea typeface="Calibri" panose="020F0502020204030204" pitchFamily="34" charset="0"/>
                        </a:rPr>
                        <a:t>ἀρχ</a:t>
                      </a: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ιερεῖς</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καὶ</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ταῦτης</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καθίστασθαι</a:t>
                      </a:r>
                      <a:endParaRPr lang="fr-BE" sz="1400" dirty="0">
                        <a:solidFill>
                          <a:schemeClr val="tx1"/>
                        </a:solidFill>
                        <a:effectLst/>
                        <a:latin typeface="Times New Roman" panose="02020603050405020304" pitchFamily="18" charset="0"/>
                        <a:ea typeface="Calibri" panose="020F0502020204030204" pitchFamily="34" charset="0"/>
                      </a:endParaRPr>
                    </a:p>
                    <a:p>
                      <a:pPr>
                        <a:lnSpc>
                          <a:spcPct val="150000"/>
                        </a:lnSpc>
                        <a:spcAft>
                          <a:spcPts val="0"/>
                        </a:spcAft>
                      </a:pPr>
                      <a:r>
                        <a:rPr lang="el-GR" sz="1400" dirty="0">
                          <a:solidFill>
                            <a:schemeClr val="tx1"/>
                          </a:solidFill>
                          <a:effectLst/>
                          <a:latin typeface="Times New Roman" panose="02020603050405020304" pitchFamily="18" charset="0"/>
                          <a:ea typeface="Calibri" panose="020F0502020204030204" pitchFamily="34" charset="0"/>
                        </a:rPr>
                        <a:t>[</a:t>
                      </a:r>
                      <a:r>
                        <a:rPr lang="el-GR" sz="1400" dirty="0" err="1">
                          <a:solidFill>
                            <a:schemeClr val="tx1"/>
                          </a:solidFill>
                          <a:effectLst/>
                          <a:latin typeface="Times New Roman" panose="02020603050405020304" pitchFamily="18" charset="0"/>
                          <a:ea typeface="Calibri" panose="020F0502020204030204" pitchFamily="34" charset="0"/>
                        </a:rPr>
                        <a:t>ἐν</a:t>
                      </a:r>
                      <a:r>
                        <a:rPr lang="el-GR" sz="1400" dirty="0">
                          <a:solidFill>
                            <a:schemeClr val="tx1"/>
                          </a:solidFill>
                          <a:effectLst/>
                          <a:latin typeface="Times New Roman" panose="02020603050405020304" pitchFamily="18" charset="0"/>
                          <a:ea typeface="Calibri" panose="020F0502020204030204" pitchFamily="34" charset="0"/>
                        </a:rPr>
                        <a:t> τ]</a:t>
                      </a:r>
                      <a:r>
                        <a:rPr lang="el-GR" sz="1400" dirty="0" err="1">
                          <a:solidFill>
                            <a:schemeClr val="tx1"/>
                          </a:solidFill>
                          <a:effectLst/>
                          <a:latin typeface="Times New Roman" panose="02020603050405020304" pitchFamily="18" charset="0"/>
                          <a:ea typeface="Calibri" panose="020F0502020204030204" pitchFamily="34" charset="0"/>
                        </a:rPr>
                        <a:t>οῖς</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αὐτοῖς</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τόποις</a:t>
                      </a:r>
                      <a:r>
                        <a:rPr lang="el-GR" sz="1400" dirty="0">
                          <a:solidFill>
                            <a:schemeClr val="tx1"/>
                          </a:solidFill>
                          <a:effectLst/>
                          <a:latin typeface="Times New Roman" panose="02020603050405020304" pitchFamily="18" charset="0"/>
                          <a:ea typeface="Calibri" panose="020F0502020204030204" pitchFamily="34" charset="0"/>
                        </a:rPr>
                        <a:t> </a:t>
                      </a:r>
                      <a:r>
                        <a:rPr lang="el-GR" sz="1400" dirty="0" err="1">
                          <a:solidFill>
                            <a:schemeClr val="tx1"/>
                          </a:solidFill>
                          <a:effectLst/>
                          <a:latin typeface="Times New Roman" panose="02020603050405020304" pitchFamily="18" charset="0"/>
                          <a:ea typeface="Calibri" panose="020F0502020204030204" pitchFamily="34" charset="0"/>
                        </a:rPr>
                        <a:t>ἀρχιερείας</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el-G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fr-BE" sz="1400" dirty="0">
                          <a:solidFill>
                            <a:schemeClr val="tx1"/>
                          </a:solidFill>
                          <a:effectLst/>
                          <a:latin typeface="Times New Roman" panose="02020603050405020304" pitchFamily="18" charset="0"/>
                          <a:ea typeface="Calibri" panose="020F0502020204030204" pitchFamily="34" charset="0"/>
                        </a:rPr>
                        <a:t>Nous décidons que, comme à travers le royaume sont désignés des prêtres de notre personne, soient établis dans ces même lieux des prêtresses de la reine.</a:t>
                      </a:r>
                    </a:p>
                    <a:p>
                      <a:pPr>
                        <a:spcAft>
                          <a:spcPts val="0"/>
                        </a:spcAft>
                      </a:pPr>
                      <a:r>
                        <a:rPr lang="fr-BE" sz="1400" dirty="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7054898"/>
                  </a:ext>
                </a:extLst>
              </a:tr>
            </a:tbl>
          </a:graphicData>
        </a:graphic>
      </p:graphicFrame>
    </p:spTree>
    <p:extLst>
      <p:ext uri="{BB962C8B-B14F-4D97-AF65-F5344CB8AC3E}">
        <p14:creationId xmlns:p14="http://schemas.microsoft.com/office/powerpoint/2010/main" val="29008882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lstStyle/>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La Mésopotamie :  un terreau fertile ? </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Nécessité d’une influence grecque </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b="1" dirty="0">
                <a:solidFill>
                  <a:schemeClr val="tx1"/>
                </a:solidFill>
                <a:latin typeface="Times New Roman" panose="02020603050405020304" pitchFamily="18" charset="0"/>
                <a:cs typeface="Times New Roman" panose="02020603050405020304" pitchFamily="18" charset="0"/>
              </a:rPr>
              <a:t>Les sources textuelles</a:t>
            </a: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 En guise de conclusion</a:t>
            </a:r>
          </a:p>
          <a:p>
            <a:pPr marL="385763" indent="-385763" algn="ctr">
              <a:buFont typeface="Wingdings 3" charset="2"/>
              <a:buAutoNum type="arabicPeriod"/>
            </a:pP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53550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lstStyle/>
          <a:p>
            <a:pPr algn="ctr"/>
            <a:endParaRPr lang="fr-FR" dirty="0">
              <a:solidFill>
                <a:schemeClr val="tx1"/>
              </a:solidFill>
              <a:latin typeface="Times New Roman" panose="02020603050405020304" pitchFamily="18" charset="0"/>
              <a:cs typeface="Times New Roman" panose="02020603050405020304" pitchFamily="18" charset="0"/>
            </a:endParaRPr>
          </a:p>
          <a:p>
            <a:pPr marL="257175" indent="-257175" algn="ctr">
              <a:buFont typeface="+mj-lt"/>
              <a:buAutoNum type="arabicPeriod"/>
            </a:pPr>
            <a:r>
              <a:rPr lang="el-GR" sz="2400" i="1" dirty="0">
                <a:solidFill>
                  <a:schemeClr val="tx1"/>
                </a:solidFill>
                <a:latin typeface="Times New Roman" panose="02020603050405020304" pitchFamily="18" charset="0"/>
                <a:cs typeface="Times New Roman" panose="02020603050405020304" pitchFamily="18" charset="0"/>
              </a:rPr>
              <a:t>a-</a:t>
            </a:r>
            <a:r>
              <a:rPr lang="el-GR" sz="2400" i="1" dirty="0" err="1">
                <a:solidFill>
                  <a:schemeClr val="tx1"/>
                </a:solidFill>
                <a:latin typeface="Times New Roman" panose="02020603050405020304" pitchFamily="18" charset="0"/>
                <a:cs typeface="Times New Roman" panose="02020603050405020304" pitchFamily="18" charset="0"/>
              </a:rPr>
              <a:t>na</a:t>
            </a:r>
            <a:r>
              <a:rPr lang="el-GR" sz="2400" i="1" dirty="0">
                <a:solidFill>
                  <a:schemeClr val="tx1"/>
                </a:solidFill>
                <a:latin typeface="Times New Roman" panose="02020603050405020304" pitchFamily="18" charset="0"/>
                <a:cs typeface="Times New Roman" panose="02020603050405020304" pitchFamily="18" charset="0"/>
              </a:rPr>
              <a:t> </a:t>
            </a:r>
            <a:r>
              <a:rPr lang="el-GR" sz="2400" i="1" dirty="0" err="1">
                <a:solidFill>
                  <a:schemeClr val="tx1"/>
                </a:solidFill>
                <a:latin typeface="Times New Roman" panose="02020603050405020304" pitchFamily="18" charset="0"/>
                <a:cs typeface="Times New Roman" panose="02020603050405020304" pitchFamily="18" charset="0"/>
              </a:rPr>
              <a:t>bul-ṭu</a:t>
            </a:r>
            <a:r>
              <a:rPr lang="el-GR" sz="2400" i="1" dirty="0">
                <a:solidFill>
                  <a:schemeClr val="tx1"/>
                </a:solidFill>
                <a:latin typeface="Times New Roman" panose="02020603050405020304" pitchFamily="18" charset="0"/>
                <a:cs typeface="Times New Roman" panose="02020603050405020304" pitchFamily="18" charset="0"/>
              </a:rPr>
              <a:t> ša</a:t>
            </a:r>
            <a:r>
              <a:rPr lang="el-GR" sz="2400" i="1" baseline="-25000" dirty="0">
                <a:solidFill>
                  <a:schemeClr val="tx1"/>
                </a:solidFill>
                <a:latin typeface="Times New Roman" panose="02020603050405020304" pitchFamily="18" charset="0"/>
                <a:cs typeface="Times New Roman" panose="02020603050405020304" pitchFamily="18" charset="0"/>
              </a:rPr>
              <a:t>2</a:t>
            </a:r>
            <a:r>
              <a:rPr lang="el-GR" sz="2400" i="1" dirty="0">
                <a:solidFill>
                  <a:schemeClr val="tx1"/>
                </a:solidFill>
                <a:latin typeface="Times New Roman" panose="02020603050405020304" pitchFamily="18" charset="0"/>
                <a:cs typeface="Times New Roman" panose="02020603050405020304" pitchFamily="18" charset="0"/>
              </a:rPr>
              <a:t> </a:t>
            </a:r>
            <a:r>
              <a:rPr lang="el-GR" sz="2400" dirty="0">
                <a:solidFill>
                  <a:schemeClr val="tx1"/>
                </a:solidFill>
                <a:latin typeface="Times New Roman" panose="02020603050405020304" pitchFamily="18" charset="0"/>
                <a:cs typeface="Times New Roman" panose="02020603050405020304" pitchFamily="18" charset="0"/>
              </a:rPr>
              <a:t>LUGAL :  « </a:t>
            </a:r>
            <a:r>
              <a:rPr lang="el-GR" sz="2400" dirty="0" err="1">
                <a:solidFill>
                  <a:schemeClr val="tx1"/>
                </a:solidFill>
                <a:latin typeface="Times New Roman" panose="02020603050405020304" pitchFamily="18" charset="0"/>
                <a:cs typeface="Times New Roman" panose="02020603050405020304" pitchFamily="18" charset="0"/>
              </a:rPr>
              <a:t>Pour</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la</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vie</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du</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roi</a:t>
            </a:r>
            <a:r>
              <a:rPr lang="el-GR" sz="2400" dirty="0">
                <a:solidFill>
                  <a:schemeClr val="tx1"/>
                </a:solidFill>
                <a:latin typeface="Times New Roman" panose="02020603050405020304" pitchFamily="18" charset="0"/>
                <a:cs typeface="Times New Roman" panose="02020603050405020304" pitchFamily="18" charset="0"/>
              </a:rPr>
              <a:t> »</a:t>
            </a:r>
            <a:endParaRPr lang="el-GR" sz="2400" i="1" dirty="0">
              <a:solidFill>
                <a:schemeClr val="tx1"/>
              </a:solidFill>
              <a:latin typeface="Times New Roman" panose="02020603050405020304" pitchFamily="18" charset="0"/>
              <a:cs typeface="Times New Roman" panose="02020603050405020304" pitchFamily="18" charset="0"/>
            </a:endParaRPr>
          </a:p>
          <a:p>
            <a:pPr marL="257175" indent="-257175" algn="ctr">
              <a:buFont typeface="+mj-lt"/>
              <a:buAutoNum type="arabicPeriod"/>
            </a:pPr>
            <a:endParaRPr lang="el-GR" sz="2400" i="1" dirty="0">
              <a:solidFill>
                <a:schemeClr val="tx1"/>
              </a:solidFill>
              <a:latin typeface="Times New Roman" panose="02020603050405020304" pitchFamily="18" charset="0"/>
              <a:cs typeface="Times New Roman" panose="02020603050405020304" pitchFamily="18" charset="0"/>
            </a:endParaRPr>
          </a:p>
          <a:p>
            <a:pPr marL="257175" indent="-257175" algn="ctr">
              <a:buFont typeface="+mj-lt"/>
              <a:buAutoNum type="arabicPeriod"/>
            </a:pPr>
            <a:r>
              <a:rPr lang="fr-BE" sz="2400" i="1" dirty="0">
                <a:solidFill>
                  <a:schemeClr val="tx1"/>
                </a:solidFill>
                <a:latin typeface="Times New Roman" panose="02020603050405020304" pitchFamily="18" charset="0"/>
                <a:cs typeface="Times New Roman" panose="02020603050405020304" pitchFamily="18" charset="0"/>
              </a:rPr>
              <a:t>a</a:t>
            </a:r>
            <a:r>
              <a:rPr lang="el-GR" sz="2400" i="1" dirty="0">
                <a:solidFill>
                  <a:schemeClr val="tx1"/>
                </a:solidFill>
                <a:latin typeface="Times New Roman" panose="02020603050405020304" pitchFamily="18" charset="0"/>
                <a:cs typeface="Times New Roman" panose="02020603050405020304" pitchFamily="18" charset="0"/>
              </a:rPr>
              <a:t>-</a:t>
            </a:r>
            <a:r>
              <a:rPr lang="el-GR" sz="2400" i="1" dirty="0" err="1">
                <a:solidFill>
                  <a:schemeClr val="tx1"/>
                </a:solidFill>
                <a:latin typeface="Times New Roman" panose="02020603050405020304" pitchFamily="18" charset="0"/>
                <a:cs typeface="Times New Roman" panose="02020603050405020304" pitchFamily="18" charset="0"/>
              </a:rPr>
              <a:t>na</a:t>
            </a:r>
            <a:r>
              <a:rPr lang="el-GR" sz="2400" i="1" dirty="0">
                <a:solidFill>
                  <a:schemeClr val="tx1"/>
                </a:solidFill>
                <a:latin typeface="Times New Roman" panose="02020603050405020304" pitchFamily="18" charset="0"/>
                <a:cs typeface="Times New Roman" panose="02020603050405020304" pitchFamily="18" charset="0"/>
              </a:rPr>
              <a:t> </a:t>
            </a:r>
            <a:r>
              <a:rPr lang="el-GR" sz="2400" i="1" dirty="0" err="1">
                <a:solidFill>
                  <a:schemeClr val="tx1"/>
                </a:solidFill>
                <a:latin typeface="Times New Roman" panose="02020603050405020304" pitchFamily="18" charset="0"/>
                <a:cs typeface="Times New Roman" panose="02020603050405020304" pitchFamily="18" charset="0"/>
              </a:rPr>
              <a:t>dul-lu</a:t>
            </a:r>
            <a:r>
              <a:rPr lang="el-GR" sz="2400" i="1" dirty="0">
                <a:solidFill>
                  <a:schemeClr val="tx1"/>
                </a:solidFill>
                <a:latin typeface="Times New Roman" panose="02020603050405020304" pitchFamily="18" charset="0"/>
                <a:cs typeface="Times New Roman" panose="02020603050405020304" pitchFamily="18" charset="0"/>
              </a:rPr>
              <a:t> ša</a:t>
            </a:r>
            <a:r>
              <a:rPr lang="el-GR" sz="2400" i="1" baseline="-25000" dirty="0">
                <a:solidFill>
                  <a:schemeClr val="tx1"/>
                </a:solidFill>
                <a:latin typeface="Times New Roman" panose="02020603050405020304" pitchFamily="18" charset="0"/>
                <a:cs typeface="Times New Roman" panose="02020603050405020304" pitchFamily="18" charset="0"/>
              </a:rPr>
              <a:t>2</a:t>
            </a:r>
            <a:r>
              <a:rPr lang="el-GR" sz="2400" i="1" dirty="0">
                <a:solidFill>
                  <a:schemeClr val="tx1"/>
                </a:solidFill>
                <a:latin typeface="Times New Roman" panose="02020603050405020304" pitchFamily="18" charset="0"/>
                <a:cs typeface="Times New Roman" panose="02020603050405020304" pitchFamily="18" charset="0"/>
              </a:rPr>
              <a:t> </a:t>
            </a:r>
            <a:r>
              <a:rPr lang="el-GR" sz="2400" dirty="0">
                <a:solidFill>
                  <a:schemeClr val="tx1"/>
                </a:solidFill>
                <a:latin typeface="Times New Roman" panose="02020603050405020304" pitchFamily="18" charset="0"/>
                <a:cs typeface="Times New Roman" panose="02020603050405020304" pitchFamily="18" charset="0"/>
              </a:rPr>
              <a:t>LUGAL : « </a:t>
            </a:r>
            <a:r>
              <a:rPr lang="el-GR" sz="2400" dirty="0" err="1">
                <a:solidFill>
                  <a:schemeClr val="tx1"/>
                </a:solidFill>
                <a:latin typeface="Times New Roman" panose="02020603050405020304" pitchFamily="18" charset="0"/>
                <a:cs typeface="Times New Roman" panose="02020603050405020304" pitchFamily="18" charset="0"/>
              </a:rPr>
              <a:t>Pour</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le</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rituel</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du</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roi</a:t>
            </a:r>
            <a:r>
              <a:rPr lang="en-US" sz="2400" dirty="0">
                <a:solidFill>
                  <a:schemeClr val="tx1"/>
                </a:solidFill>
                <a:latin typeface="Times New Roman" panose="02020603050405020304" pitchFamily="18" charset="0"/>
                <a:cs typeface="Times New Roman" panose="02020603050405020304" pitchFamily="18" charset="0"/>
              </a:rPr>
              <a:t> </a:t>
            </a:r>
            <a:r>
              <a:rPr lang="el-GR" sz="2400" dirty="0">
                <a:solidFill>
                  <a:schemeClr val="tx1"/>
                </a:solidFill>
                <a:latin typeface="Times New Roman" panose="02020603050405020304" pitchFamily="18" charset="0"/>
                <a:cs typeface="Times New Roman" panose="02020603050405020304" pitchFamily="18" charset="0"/>
              </a:rPr>
              <a:t>»</a:t>
            </a:r>
            <a:endParaRPr lang="el-GR" sz="2400" i="1" dirty="0">
              <a:solidFill>
                <a:schemeClr val="tx1"/>
              </a:solidFill>
              <a:latin typeface="Times New Roman" panose="02020603050405020304" pitchFamily="18" charset="0"/>
              <a:cs typeface="Times New Roman" panose="02020603050405020304" pitchFamily="18" charset="0"/>
            </a:endParaRPr>
          </a:p>
          <a:p>
            <a:pPr marL="257175" indent="-257175" algn="ctr">
              <a:buFont typeface="+mj-lt"/>
              <a:buAutoNum type="arabicPeriod"/>
            </a:pPr>
            <a:endParaRPr lang="el-GR" sz="2400" i="1" dirty="0">
              <a:solidFill>
                <a:schemeClr val="tx1"/>
              </a:solidFill>
              <a:latin typeface="Times New Roman" panose="02020603050405020304" pitchFamily="18" charset="0"/>
              <a:cs typeface="Times New Roman" panose="02020603050405020304" pitchFamily="18" charset="0"/>
            </a:endParaRPr>
          </a:p>
          <a:p>
            <a:pPr marL="257175" indent="-257175" algn="ctr">
              <a:buFont typeface="+mj-lt"/>
              <a:buAutoNum type="arabicPeriod"/>
            </a:pPr>
            <a:r>
              <a:rPr lang="fr-FR" sz="2400" baseline="30000" dirty="0" err="1">
                <a:solidFill>
                  <a:schemeClr val="tx1"/>
                </a:solidFill>
                <a:latin typeface="Times New Roman" panose="02020603050405020304" pitchFamily="18" charset="0"/>
                <a:cs typeface="Times New Roman" panose="02020603050405020304" pitchFamily="18" charset="0"/>
              </a:rPr>
              <a:t>giš</a:t>
            </a:r>
            <a:r>
              <a:rPr lang="fr-FR" sz="2400" dirty="0" err="1">
                <a:solidFill>
                  <a:schemeClr val="tx1"/>
                </a:solidFill>
                <a:latin typeface="Times New Roman" panose="02020603050405020304" pitchFamily="18" charset="0"/>
                <a:cs typeface="Times New Roman" panose="02020603050405020304" pitchFamily="18" charset="0"/>
              </a:rPr>
              <a:t>BANŠUR</a:t>
            </a:r>
            <a:r>
              <a:rPr lang="fr-FR" sz="2400" dirty="0">
                <a:solidFill>
                  <a:schemeClr val="tx1"/>
                </a:solidFill>
                <a:latin typeface="Times New Roman" panose="02020603050405020304" pitchFamily="18" charset="0"/>
                <a:cs typeface="Times New Roman" panose="02020603050405020304" pitchFamily="18" charset="0"/>
              </a:rPr>
              <a:t> </a:t>
            </a:r>
            <a:r>
              <a:rPr lang="fr-FR" sz="2400" i="1" dirty="0">
                <a:solidFill>
                  <a:schemeClr val="tx1"/>
                </a:solidFill>
                <a:latin typeface="Times New Roman" panose="02020603050405020304" pitchFamily="18" charset="0"/>
                <a:cs typeface="Times New Roman" panose="02020603050405020304" pitchFamily="18" charset="0"/>
              </a:rPr>
              <a:t>ša</a:t>
            </a:r>
            <a:r>
              <a:rPr lang="fr-FR" sz="2400" i="1" baseline="-25000" dirty="0">
                <a:solidFill>
                  <a:schemeClr val="tx1"/>
                </a:solidFill>
                <a:latin typeface="Times New Roman" panose="02020603050405020304" pitchFamily="18" charset="0"/>
                <a:cs typeface="Times New Roman" panose="02020603050405020304" pitchFamily="18" charset="0"/>
              </a:rPr>
              <a:t>2</a:t>
            </a:r>
            <a:r>
              <a:rPr lang="fr-FR" sz="2400" dirty="0">
                <a:solidFill>
                  <a:schemeClr val="tx1"/>
                </a:solidFill>
                <a:latin typeface="Times New Roman" panose="02020603050405020304" pitchFamily="18" charset="0"/>
                <a:cs typeface="Times New Roman" panose="02020603050405020304" pitchFamily="18" charset="0"/>
              </a:rPr>
              <a:t> </a:t>
            </a:r>
            <a:r>
              <a:rPr lang="fr-FR" sz="2400" i="1" dirty="0" err="1">
                <a:solidFill>
                  <a:schemeClr val="tx1"/>
                </a:solidFill>
                <a:latin typeface="Times New Roman" panose="02020603050405020304" pitchFamily="18" charset="0"/>
                <a:cs typeface="Times New Roman" panose="02020603050405020304" pitchFamily="18" charset="0"/>
              </a:rPr>
              <a:t>ṣa-lam</a:t>
            </a:r>
            <a:r>
              <a:rPr lang="el-GR" sz="2400" i="1" dirty="0">
                <a:solidFill>
                  <a:schemeClr val="tx1"/>
                </a:solidFill>
                <a:latin typeface="Times New Roman" panose="02020603050405020304" pitchFamily="18" charset="0"/>
                <a:cs typeface="Times New Roman" panose="02020603050405020304" pitchFamily="18" charset="0"/>
              </a:rPr>
              <a:t> ša</a:t>
            </a:r>
            <a:r>
              <a:rPr lang="el-GR" sz="2400" baseline="-25000" dirty="0">
                <a:solidFill>
                  <a:schemeClr val="tx1"/>
                </a:solidFill>
                <a:latin typeface="Times New Roman" panose="02020603050405020304" pitchFamily="18" charset="0"/>
                <a:cs typeface="Times New Roman" panose="02020603050405020304" pitchFamily="18" charset="0"/>
              </a:rPr>
              <a:t>2</a:t>
            </a:r>
            <a:r>
              <a:rPr lang="el-GR" sz="2400" i="1" dirty="0">
                <a:solidFill>
                  <a:schemeClr val="tx1"/>
                </a:solidFill>
                <a:latin typeface="Times New Roman" panose="02020603050405020304" pitchFamily="18" charset="0"/>
                <a:cs typeface="Times New Roman" panose="02020603050405020304" pitchFamily="18" charset="0"/>
              </a:rPr>
              <a:t> </a:t>
            </a:r>
            <a:r>
              <a:rPr lang="el-GR" sz="2400" dirty="0">
                <a:solidFill>
                  <a:schemeClr val="tx1"/>
                </a:solidFill>
                <a:latin typeface="Times New Roman" panose="02020603050405020304" pitchFamily="18" charset="0"/>
                <a:cs typeface="Times New Roman" panose="02020603050405020304" pitchFamily="18" charset="0"/>
              </a:rPr>
              <a:t>LUGAL.MEŠ : « </a:t>
            </a:r>
            <a:r>
              <a:rPr lang="el-GR" sz="2400" dirty="0" err="1">
                <a:solidFill>
                  <a:schemeClr val="tx1"/>
                </a:solidFill>
                <a:latin typeface="Times New Roman" panose="02020603050405020304" pitchFamily="18" charset="0"/>
                <a:cs typeface="Times New Roman" panose="02020603050405020304" pitchFamily="18" charset="0"/>
              </a:rPr>
              <a:t>La</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table</a:t>
            </a:r>
            <a:r>
              <a:rPr lang="el-GR" sz="2400" dirty="0">
                <a:solidFill>
                  <a:schemeClr val="tx1"/>
                </a:solidFill>
                <a:latin typeface="Times New Roman" panose="02020603050405020304" pitchFamily="18" charset="0"/>
                <a:cs typeface="Times New Roman" panose="02020603050405020304" pitchFamily="18" charset="0"/>
              </a:rPr>
              <a:t> de </a:t>
            </a:r>
            <a:r>
              <a:rPr lang="el-GR" sz="2400" dirty="0" err="1">
                <a:solidFill>
                  <a:schemeClr val="tx1"/>
                </a:solidFill>
                <a:latin typeface="Times New Roman" panose="02020603050405020304" pitchFamily="18" charset="0"/>
                <a:cs typeface="Times New Roman" panose="02020603050405020304" pitchFamily="18" charset="0"/>
              </a:rPr>
              <a:t>la</a:t>
            </a:r>
            <a:r>
              <a:rPr lang="el-GR" sz="2400" dirty="0">
                <a:solidFill>
                  <a:schemeClr val="tx1"/>
                </a:solidFill>
                <a:latin typeface="Times New Roman" panose="02020603050405020304" pitchFamily="18" charset="0"/>
                <a:cs typeface="Times New Roman" panose="02020603050405020304" pitchFamily="18" charset="0"/>
              </a:rPr>
              <a:t> </a:t>
            </a:r>
            <a:r>
              <a:rPr lang="el-GR" sz="2400" dirty="0" err="1">
                <a:solidFill>
                  <a:schemeClr val="tx1"/>
                </a:solidFill>
                <a:latin typeface="Times New Roman" panose="02020603050405020304" pitchFamily="18" charset="0"/>
                <a:cs typeface="Times New Roman" panose="02020603050405020304" pitchFamily="18" charset="0"/>
              </a:rPr>
              <a:t>statue</a:t>
            </a:r>
            <a:r>
              <a:rPr lang="el-GR" sz="2400" dirty="0">
                <a:solidFill>
                  <a:schemeClr val="tx1"/>
                </a:solidFill>
                <a:latin typeface="Times New Roman" panose="02020603050405020304" pitchFamily="18" charset="0"/>
                <a:cs typeface="Times New Roman" panose="02020603050405020304" pitchFamily="18" charset="0"/>
              </a:rPr>
              <a:t> des </a:t>
            </a:r>
            <a:r>
              <a:rPr lang="el-GR" sz="2400" dirty="0" err="1">
                <a:solidFill>
                  <a:schemeClr val="tx1"/>
                </a:solidFill>
                <a:latin typeface="Times New Roman" panose="02020603050405020304" pitchFamily="18" charset="0"/>
                <a:cs typeface="Times New Roman" panose="02020603050405020304" pitchFamily="18" charset="0"/>
              </a:rPr>
              <a:t>rois</a:t>
            </a:r>
            <a:r>
              <a:rPr lang="el-GR" sz="2400" dirty="0">
                <a:solidFill>
                  <a:schemeClr val="tx1"/>
                </a:solidFill>
                <a:latin typeface="Times New Roman" panose="02020603050405020304" pitchFamily="18" charset="0"/>
                <a:cs typeface="Times New Roman" panose="02020603050405020304" pitchFamily="18" charset="0"/>
              </a:rPr>
              <a:t> »</a:t>
            </a:r>
          </a:p>
          <a:p>
            <a:pPr algn="ctr"/>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16975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lstStyle/>
          <a:p>
            <a:pPr algn="ctr"/>
            <a:r>
              <a:rPr lang="fr-FR" sz="2400" dirty="0">
                <a:solidFill>
                  <a:srgbClr val="FF0000"/>
                </a:solidFill>
                <a:latin typeface="Times New Roman" panose="02020603050405020304" pitchFamily="18" charset="0"/>
                <a:cs typeface="Times New Roman" panose="02020603050405020304" pitchFamily="18" charset="0"/>
              </a:rPr>
              <a:t>1</a:t>
            </a:r>
            <a:r>
              <a:rPr lang="fr-FR" sz="2400" dirty="0">
                <a:solidFill>
                  <a:schemeClr val="tx1"/>
                </a:solidFill>
                <a:latin typeface="Times New Roman" panose="02020603050405020304" pitchFamily="18" charset="0"/>
                <a:cs typeface="Times New Roman" panose="02020603050405020304" pitchFamily="18" charset="0"/>
              </a:rPr>
              <a:t>. </a:t>
            </a:r>
            <a:r>
              <a:rPr lang="fr-FR" sz="2400" i="1" dirty="0" err="1">
                <a:solidFill>
                  <a:schemeClr val="tx1"/>
                </a:solidFill>
                <a:latin typeface="Times New Roman" panose="02020603050405020304" pitchFamily="18" charset="0"/>
                <a:cs typeface="Times New Roman" panose="02020603050405020304" pitchFamily="18" charset="0"/>
              </a:rPr>
              <a:t>a-na</a:t>
            </a:r>
            <a:r>
              <a:rPr lang="fr-FR" sz="2400" i="1" dirty="0">
                <a:solidFill>
                  <a:schemeClr val="tx1"/>
                </a:solidFill>
                <a:latin typeface="Times New Roman" panose="02020603050405020304" pitchFamily="18" charset="0"/>
                <a:cs typeface="Times New Roman" panose="02020603050405020304" pitchFamily="18" charset="0"/>
              </a:rPr>
              <a:t> </a:t>
            </a:r>
            <a:r>
              <a:rPr lang="fr-FR" sz="2400" i="1" dirty="0" err="1">
                <a:solidFill>
                  <a:schemeClr val="tx1"/>
                </a:solidFill>
                <a:latin typeface="Times New Roman" panose="02020603050405020304" pitchFamily="18" charset="0"/>
                <a:cs typeface="Times New Roman" panose="02020603050405020304" pitchFamily="18" charset="0"/>
              </a:rPr>
              <a:t>bul-ṭu</a:t>
            </a:r>
            <a:r>
              <a:rPr lang="fr-FR" sz="2400" i="1" dirty="0">
                <a:solidFill>
                  <a:schemeClr val="tx1"/>
                </a:solidFill>
                <a:latin typeface="Times New Roman" panose="02020603050405020304" pitchFamily="18" charset="0"/>
                <a:cs typeface="Times New Roman" panose="02020603050405020304" pitchFamily="18" charset="0"/>
              </a:rPr>
              <a:t> </a:t>
            </a:r>
            <a:r>
              <a:rPr lang="fr-FR" sz="2400" i="1" dirty="0" err="1">
                <a:solidFill>
                  <a:schemeClr val="tx1"/>
                </a:solidFill>
                <a:latin typeface="Times New Roman" panose="02020603050405020304" pitchFamily="18" charset="0"/>
                <a:cs typeface="Times New Roman" panose="02020603050405020304" pitchFamily="18" charset="0"/>
              </a:rPr>
              <a:t>ša</a:t>
            </a:r>
            <a:r>
              <a:rPr lang="el-GR" sz="2400" i="1" baseline="-25000" dirty="0">
                <a:solidFill>
                  <a:schemeClr val="tx1"/>
                </a:solidFill>
                <a:latin typeface="Times New Roman" panose="02020603050405020304" pitchFamily="18" charset="0"/>
                <a:cs typeface="Times New Roman" panose="02020603050405020304" pitchFamily="18" charset="0"/>
              </a:rPr>
              <a:t>2</a:t>
            </a:r>
            <a:endParaRPr lang="fr-FR" sz="2400" baseline="-25000" dirty="0">
              <a:solidFill>
                <a:schemeClr val="tx1"/>
              </a:solidFill>
              <a:latin typeface="Times New Roman" panose="02020603050405020304" pitchFamily="18" charset="0"/>
              <a:cs typeface="Times New Roman" panose="02020603050405020304" pitchFamily="18" charset="0"/>
            </a:endParaRPr>
          </a:p>
          <a:p>
            <a:endParaRPr lang="fr-FR" sz="2400" dirty="0">
              <a:solidFill>
                <a:schemeClr val="tx1"/>
              </a:solidFill>
              <a:latin typeface="Times New Roman" panose="02020603050405020304" pitchFamily="18" charset="0"/>
              <a:cs typeface="Times New Roman" panose="02020603050405020304" pitchFamily="18" charset="0"/>
            </a:endParaRPr>
          </a:p>
          <a:p>
            <a:r>
              <a:rPr lang="fr-FR" sz="2400" dirty="0">
                <a:solidFill>
                  <a:schemeClr val="tx1"/>
                </a:solidFill>
                <a:latin typeface="Times New Roman" panose="02020603050405020304" pitchFamily="18" charset="0"/>
                <a:cs typeface="Times New Roman" panose="02020603050405020304" pitchFamily="18" charset="0"/>
              </a:rPr>
              <a:t>Ensemble de 34 textes faisant état : </a:t>
            </a:r>
          </a:p>
          <a:p>
            <a:pPr marL="214313" indent="-214313">
              <a:buFont typeface="Wingdings" pitchFamily="2" charset="2"/>
              <a:buChar char="Ø"/>
            </a:pPr>
            <a:r>
              <a:rPr lang="fr-FR" sz="2400" dirty="0">
                <a:solidFill>
                  <a:schemeClr val="tx1"/>
                </a:solidFill>
                <a:latin typeface="Times New Roman" panose="02020603050405020304" pitchFamily="18" charset="0"/>
                <a:cs typeface="Times New Roman" panose="02020603050405020304" pitchFamily="18" charset="0"/>
              </a:rPr>
              <a:t>Offrandes pour la vie du roi régnant.</a:t>
            </a:r>
          </a:p>
          <a:p>
            <a:pPr marL="214313" indent="-214313">
              <a:buFont typeface="Wingdings" pitchFamily="2" charset="2"/>
              <a:buChar char="Ø"/>
            </a:pPr>
            <a:r>
              <a:rPr lang="fr-FR" sz="2400" dirty="0">
                <a:solidFill>
                  <a:schemeClr val="tx1"/>
                </a:solidFill>
                <a:latin typeface="Times New Roman" panose="02020603050405020304" pitchFamily="18" charset="0"/>
                <a:cs typeface="Times New Roman" panose="02020603050405020304" pitchFamily="18" charset="0"/>
              </a:rPr>
              <a:t>Offrandes pour la vie du roi régnant ainsi que celle de sa femme et de ses enfants. </a:t>
            </a:r>
          </a:p>
          <a:p>
            <a:pPr marL="214313" indent="-214313">
              <a:buFont typeface="Wingdings" pitchFamily="2" charset="2"/>
              <a:buChar char="Ø"/>
            </a:pPr>
            <a:r>
              <a:rPr lang="fr-FR" sz="2400" dirty="0">
                <a:solidFill>
                  <a:schemeClr val="tx1"/>
                </a:solidFill>
                <a:latin typeface="Times New Roman" panose="02020603050405020304" pitchFamily="18" charset="0"/>
                <a:cs typeface="Times New Roman" panose="02020603050405020304" pitchFamily="18" charset="0"/>
              </a:rPr>
              <a:t>Offrandes pour la vie du présentateur, qui n’est pas le roi.</a:t>
            </a:r>
          </a:p>
          <a:p>
            <a:pPr marL="214313" indent="-214313">
              <a:buFont typeface="Wingdings" pitchFamily="2" charset="2"/>
              <a:buChar char="Ø"/>
            </a:pPr>
            <a:r>
              <a:rPr lang="fr-FR" sz="2400" dirty="0">
                <a:solidFill>
                  <a:schemeClr val="tx1"/>
                </a:solidFill>
                <a:latin typeface="Times New Roman" panose="02020603050405020304" pitchFamily="18" charset="0"/>
                <a:cs typeface="Times New Roman" panose="02020603050405020304" pitchFamily="18" charset="0"/>
              </a:rPr>
              <a:t>Offrandes pour la vie du roi régnant et celle du présentateur.</a:t>
            </a:r>
          </a:p>
          <a:p>
            <a:pPr marL="214313" indent="-214313">
              <a:buFont typeface="Wingdings" pitchFamily="2" charset="2"/>
              <a:buChar char="Ø"/>
            </a:pPr>
            <a:r>
              <a:rPr lang="fr-FR" sz="2400" dirty="0">
                <a:solidFill>
                  <a:schemeClr val="tx1"/>
                </a:solidFill>
                <a:latin typeface="Times New Roman" panose="02020603050405020304" pitchFamily="18" charset="0"/>
                <a:cs typeface="Times New Roman" panose="02020603050405020304" pitchFamily="18" charset="0"/>
              </a:rPr>
              <a:t>Non spécifié. </a:t>
            </a:r>
          </a:p>
          <a:p>
            <a:pPr marL="214313" indent="-214313">
              <a:buFont typeface="Wingdings" pitchFamily="2" charset="2"/>
              <a:buChar char="Ø"/>
            </a:pPr>
            <a:endParaRPr lang="fr-FR" sz="2400" dirty="0">
              <a:solidFill>
                <a:schemeClr val="tx1"/>
              </a:solidFill>
              <a:latin typeface="Times New Roman" panose="02020603050405020304" pitchFamily="18" charset="0"/>
              <a:cs typeface="Times New Roman" panose="02020603050405020304" pitchFamily="18" charset="0"/>
            </a:endParaRPr>
          </a:p>
          <a:p>
            <a:pPr algn="ctr"/>
            <a:endParaRPr lang="fr-FR" sz="2400"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84446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260648"/>
            <a:ext cx="7256859" cy="4981903"/>
          </a:xfrm>
        </p:spPr>
        <p:txBody>
          <a:bodyPr/>
          <a:lstStyle/>
          <a:p>
            <a:r>
              <a:rPr lang="fr-FR" dirty="0">
                <a:solidFill>
                  <a:schemeClr val="tx1"/>
                </a:solidFill>
                <a:latin typeface="Times New Roman" panose="02020603050405020304" pitchFamily="18" charset="0"/>
                <a:cs typeface="Times New Roman" panose="02020603050405020304" pitchFamily="18" charset="0"/>
              </a:rPr>
              <a:t>Exemple 1:</a:t>
            </a:r>
          </a:p>
          <a:p>
            <a:r>
              <a:rPr lang="fr-FR" sz="900" dirty="0">
                <a:solidFill>
                  <a:schemeClr val="tx1"/>
                </a:solidFill>
                <a:latin typeface="Times New Roman" panose="02020603050405020304" pitchFamily="18" charset="0"/>
                <a:ea typeface="Calibri" panose="020F0502020204030204" pitchFamily="34" charset="0"/>
              </a:rPr>
              <a:t>AD 2, 171b, </a:t>
            </a:r>
            <a:r>
              <a:rPr lang="fr-FR" sz="900" dirty="0" err="1">
                <a:solidFill>
                  <a:schemeClr val="tx1"/>
                </a:solidFill>
                <a:latin typeface="Times New Roman" panose="02020603050405020304" pitchFamily="18" charset="0"/>
                <a:ea typeface="Calibri" panose="020F0502020204030204" pitchFamily="34" charset="0"/>
              </a:rPr>
              <a:t>rev</a:t>
            </a:r>
            <a:r>
              <a:rPr lang="fr-FR" sz="900" dirty="0">
                <a:solidFill>
                  <a:schemeClr val="tx1"/>
                </a:solidFill>
                <a:latin typeface="Times New Roman" panose="02020603050405020304" pitchFamily="18" charset="0"/>
                <a:ea typeface="Calibri" panose="020F0502020204030204" pitchFamily="34" charset="0"/>
              </a:rPr>
              <a:t>. l 1-7, traduction personnelle</a:t>
            </a:r>
            <a:endParaRPr lang="fr-BE" sz="900" dirty="0">
              <a:solidFill>
                <a:schemeClr val="tx1"/>
              </a:solidFill>
              <a:latin typeface="Times New Roman" panose="02020603050405020304" pitchFamily="18" charset="0"/>
              <a:ea typeface="Calibri" panose="020F0502020204030204" pitchFamily="34"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p:txBody>
      </p:sp>
      <p:graphicFrame>
        <p:nvGraphicFramePr>
          <p:cNvPr id="13" name="Tableau 12">
            <a:extLst>
              <a:ext uri="{FF2B5EF4-FFF2-40B4-BE49-F238E27FC236}">
                <a16:creationId xmlns:a16="http://schemas.microsoft.com/office/drawing/2014/main" xmlns="" id="{16554BEC-5363-3A4E-8811-3DBC0BC1F7F8}"/>
              </a:ext>
            </a:extLst>
          </p:cNvPr>
          <p:cNvGraphicFramePr>
            <a:graphicFrameLocks noGrp="1"/>
          </p:cNvGraphicFramePr>
          <p:nvPr>
            <p:extLst>
              <p:ext uri="{D42A27DB-BD31-4B8C-83A1-F6EECF244321}">
                <p14:modId xmlns:p14="http://schemas.microsoft.com/office/powerpoint/2010/main" val="1701533610"/>
              </p:ext>
            </p:extLst>
          </p:nvPr>
        </p:nvGraphicFramePr>
        <p:xfrm>
          <a:off x="1371601" y="1124745"/>
          <a:ext cx="7592887" cy="5400600"/>
        </p:xfrm>
        <a:graphic>
          <a:graphicData uri="http://schemas.openxmlformats.org/drawingml/2006/table">
            <a:tbl>
              <a:tblPr firstRow="1" firstCol="1" bandRow="1"/>
              <a:tblGrid>
                <a:gridCol w="352982">
                  <a:extLst>
                    <a:ext uri="{9D8B030D-6E8A-4147-A177-3AD203B41FA5}">
                      <a16:colId xmlns:a16="http://schemas.microsoft.com/office/drawing/2014/main" xmlns="" val="1297870166"/>
                    </a:ext>
                  </a:extLst>
                </a:gridCol>
                <a:gridCol w="4708663">
                  <a:extLst>
                    <a:ext uri="{9D8B030D-6E8A-4147-A177-3AD203B41FA5}">
                      <a16:colId xmlns:a16="http://schemas.microsoft.com/office/drawing/2014/main" xmlns="" val="616684638"/>
                    </a:ext>
                  </a:extLst>
                </a:gridCol>
                <a:gridCol w="2531242">
                  <a:extLst>
                    <a:ext uri="{9D8B030D-6E8A-4147-A177-3AD203B41FA5}">
                      <a16:colId xmlns:a16="http://schemas.microsoft.com/office/drawing/2014/main" xmlns="" val="2924764935"/>
                    </a:ext>
                  </a:extLst>
                </a:gridCol>
              </a:tblGrid>
              <a:tr h="54006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1’</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ITU BI UD.11.KAM</a:t>
                      </a:r>
                      <a:r>
                        <a:rPr lang="fr-FR" sz="1400"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a:solidFill>
                            <a:schemeClr val="tx1"/>
                          </a:solidFill>
                          <a:effectLst/>
                          <a:latin typeface="Times New Roman" panose="02020603050405020304" pitchFamily="18" charset="0"/>
                          <a:ea typeface="Calibri" panose="020F0502020204030204" pitchFamily="34" charset="0"/>
                        </a:rPr>
                        <a:t>lu2</a:t>
                      </a:r>
                      <a:r>
                        <a:rPr lang="fr-FR" sz="1400" dirty="0">
                          <a:solidFill>
                            <a:schemeClr val="tx1"/>
                          </a:solidFill>
                          <a:effectLst/>
                          <a:latin typeface="Times New Roman" panose="02020603050405020304" pitchFamily="18" charset="0"/>
                          <a:ea typeface="Calibri" panose="020F0502020204030204" pitchFamily="34" charset="0"/>
                        </a:rPr>
                        <a:t>GAL.ERIN</a:t>
                      </a:r>
                      <a:r>
                        <a:rPr lang="fr-FR" sz="1400"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.MEŠ KUR […</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Ce mois-là, le onzième jour, le général du pays</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3636078641"/>
                  </a:ext>
                </a:extLst>
              </a:tr>
              <a:tr h="81009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2’</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it-IT" sz="1400" i="1" dirty="0">
                          <a:solidFill>
                            <a:schemeClr val="tx1"/>
                          </a:solidFill>
                          <a:effectLst/>
                          <a:latin typeface="Times New Roman" panose="02020603050405020304" pitchFamily="18" charset="0"/>
                          <a:ea typeface="Calibri" panose="020F0502020204030204" pitchFamily="34" charset="0"/>
                        </a:rPr>
                        <a:t>ana</a:t>
                      </a:r>
                      <a:r>
                        <a:rPr lang="it-IT" sz="1400" dirty="0">
                          <a:solidFill>
                            <a:schemeClr val="tx1"/>
                          </a:solidFill>
                          <a:effectLst/>
                          <a:latin typeface="Times New Roman" panose="02020603050405020304" pitchFamily="18" charset="0"/>
                          <a:ea typeface="Calibri" panose="020F0502020204030204" pitchFamily="34" charset="0"/>
                        </a:rPr>
                        <a:t> E.KI KU</a:t>
                      </a:r>
                      <a:r>
                        <a:rPr lang="it-IT" sz="1400" baseline="-25000" dirty="0">
                          <a:solidFill>
                            <a:schemeClr val="tx1"/>
                          </a:solidFill>
                          <a:effectLst/>
                          <a:latin typeface="Times New Roman" panose="02020603050405020304" pitchFamily="18" charset="0"/>
                          <a:ea typeface="Calibri" panose="020F0502020204030204" pitchFamily="34" charset="0"/>
                        </a:rPr>
                        <a:t>4</a:t>
                      </a:r>
                      <a:r>
                        <a:rPr lang="it-IT" sz="1400" dirty="0">
                          <a:solidFill>
                            <a:schemeClr val="tx1"/>
                          </a:solidFill>
                          <a:effectLst/>
                          <a:latin typeface="Times New Roman" panose="02020603050405020304" pitchFamily="18" charset="0"/>
                          <a:ea typeface="Calibri" panose="020F0502020204030204" pitchFamily="34" charset="0"/>
                        </a:rPr>
                        <a:t>-</a:t>
                      </a:r>
                      <a:r>
                        <a:rPr lang="it-IT" sz="1400" i="1" dirty="0">
                          <a:solidFill>
                            <a:schemeClr val="tx1"/>
                          </a:solidFill>
                          <a:effectLst/>
                          <a:latin typeface="Times New Roman" panose="02020603050405020304" pitchFamily="18" charset="0"/>
                          <a:ea typeface="Calibri" panose="020F0502020204030204" pitchFamily="34" charset="0"/>
                        </a:rPr>
                        <a:t>ub</a:t>
                      </a:r>
                      <a:r>
                        <a:rPr lang="it-IT" sz="1400" dirty="0">
                          <a:solidFill>
                            <a:schemeClr val="tx1"/>
                          </a:solidFill>
                          <a:effectLst/>
                          <a:latin typeface="Times New Roman" panose="02020603050405020304" pitchFamily="18" charset="0"/>
                          <a:ea typeface="Calibri" panose="020F0502020204030204" pitchFamily="34" charset="0"/>
                        </a:rPr>
                        <a:t> UD.13.KAM</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 </a:t>
                      </a:r>
                      <a:r>
                        <a:rPr lang="it-IT" sz="1400" i="1" dirty="0">
                          <a:solidFill>
                            <a:schemeClr val="tx1"/>
                          </a:solidFill>
                          <a:effectLst/>
                          <a:latin typeface="Times New Roman" panose="02020603050405020304" pitchFamily="18" charset="0"/>
                          <a:ea typeface="Calibri" panose="020F0502020204030204" pitchFamily="34" charset="0"/>
                        </a:rPr>
                        <a:t>ana</a:t>
                      </a:r>
                      <a:r>
                        <a:rPr lang="it-IT" sz="1400" dirty="0">
                          <a:solidFill>
                            <a:schemeClr val="tx1"/>
                          </a:solidFill>
                          <a:effectLst/>
                          <a:latin typeface="Times New Roman" panose="02020603050405020304" pitchFamily="18" charset="0"/>
                          <a:ea typeface="Calibri" panose="020F0502020204030204" pitchFamily="34" charset="0"/>
                        </a:rPr>
                        <a:t> E</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entra dans Babylone. Le treizième jour, vers le temple de ?</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2579887226"/>
                  </a:ext>
                </a:extLst>
              </a:tr>
              <a:tr h="81009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3’</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6 SISKUR.SISKUR.MEŠ </a:t>
                      </a:r>
                      <a:r>
                        <a:rPr lang="fr-FR" sz="1400" i="1" dirty="0">
                          <a:solidFill>
                            <a:schemeClr val="tx1"/>
                          </a:solidFill>
                          <a:effectLst/>
                          <a:latin typeface="Times New Roman" panose="02020603050405020304" pitchFamily="18" charset="0"/>
                          <a:ea typeface="Calibri" panose="020F0502020204030204" pitchFamily="34" charset="0"/>
                        </a:rPr>
                        <a:t>ana</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err="1">
                          <a:solidFill>
                            <a:schemeClr val="tx1"/>
                          </a:solidFill>
                          <a:effectLst/>
                          <a:latin typeface="Times New Roman" panose="02020603050405020304" pitchFamily="18" charset="0"/>
                          <a:ea typeface="Calibri" panose="020F0502020204030204" pitchFamily="34" charset="0"/>
                        </a:rPr>
                        <a:t>d</a:t>
                      </a:r>
                      <a:r>
                        <a:rPr lang="fr-FR" sz="1400" dirty="0" err="1">
                          <a:solidFill>
                            <a:schemeClr val="tx1"/>
                          </a:solidFill>
                          <a:effectLst/>
                          <a:latin typeface="Times New Roman" panose="02020603050405020304" pitchFamily="18" charset="0"/>
                          <a:ea typeface="Calibri" panose="020F0502020204030204" pitchFamily="34" charset="0"/>
                        </a:rPr>
                        <a:t>EN</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err="1">
                          <a:solidFill>
                            <a:schemeClr val="tx1"/>
                          </a:solidFill>
                          <a:effectLst/>
                          <a:latin typeface="Times New Roman" panose="02020603050405020304" pitchFamily="18" charset="0"/>
                          <a:ea typeface="Calibri" panose="020F0502020204030204" pitchFamily="34" charset="0"/>
                        </a:rPr>
                        <a:t>d</a:t>
                      </a:r>
                      <a:r>
                        <a:rPr lang="fr-FR" sz="1400" dirty="0" err="1">
                          <a:solidFill>
                            <a:schemeClr val="tx1"/>
                          </a:solidFill>
                          <a:effectLst/>
                          <a:latin typeface="Times New Roman" panose="02020603050405020304" pitchFamily="18" charset="0"/>
                          <a:ea typeface="Calibri" panose="020F0502020204030204" pitchFamily="34" charset="0"/>
                        </a:rPr>
                        <a:t>GAŠKAN-ia</a:t>
                      </a:r>
                      <a:r>
                        <a:rPr lang="fr-FR" sz="1400" dirty="0">
                          <a:solidFill>
                            <a:schemeClr val="tx1"/>
                          </a:solidFill>
                          <a:effectLst/>
                          <a:latin typeface="Times New Roman" panose="02020603050405020304" pitchFamily="18" charset="0"/>
                          <a:ea typeface="Calibri" panose="020F0502020204030204" pitchFamily="34" charset="0"/>
                        </a:rPr>
                        <a:t> DINGIR.MEŠ GAL.MEŠ […</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il fit six sacrifices à Bēl et Bēltīya, aux grands dieux …</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313323919"/>
                  </a:ext>
                </a:extLst>
              </a:tr>
              <a:tr h="81009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4’</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it-IT" sz="1400" i="1" dirty="0" err="1">
                          <a:solidFill>
                            <a:schemeClr val="tx1"/>
                          </a:solidFill>
                          <a:effectLst/>
                          <a:latin typeface="Times New Roman" panose="02020603050405020304" pitchFamily="18" charset="0"/>
                          <a:ea typeface="Calibri" panose="020F0502020204030204" pitchFamily="34" charset="0"/>
                        </a:rPr>
                        <a:t>ša</a:t>
                      </a:r>
                      <a:r>
                        <a:rPr lang="it-IT" sz="1400" i="1" dirty="0">
                          <a:solidFill>
                            <a:schemeClr val="tx1"/>
                          </a:solidFill>
                          <a:effectLst/>
                          <a:latin typeface="Times New Roman" panose="02020603050405020304" pitchFamily="18" charset="0"/>
                          <a:ea typeface="Calibri" panose="020F0502020204030204" pitchFamily="34" charset="0"/>
                        </a:rPr>
                        <a:t> a-</a:t>
                      </a:r>
                      <a:r>
                        <a:rPr lang="it-IT" sz="1400" i="1" dirty="0" err="1">
                          <a:solidFill>
                            <a:schemeClr val="tx1"/>
                          </a:solidFill>
                          <a:effectLst/>
                          <a:latin typeface="Times New Roman" panose="02020603050405020304" pitchFamily="18" charset="0"/>
                          <a:ea typeface="Calibri" panose="020F0502020204030204" pitchFamily="34" charset="0"/>
                        </a:rPr>
                        <a:t>na</a:t>
                      </a:r>
                      <a:r>
                        <a:rPr lang="it-IT" sz="1400" dirty="0">
                          <a:solidFill>
                            <a:schemeClr val="tx1"/>
                          </a:solidFill>
                          <a:effectLst/>
                          <a:latin typeface="Times New Roman" panose="02020603050405020304" pitchFamily="18" charset="0"/>
                          <a:ea typeface="Calibri" panose="020F0502020204030204" pitchFamily="34" charset="0"/>
                        </a:rPr>
                        <a:t> LUGAL.MEŠ DU</a:t>
                      </a:r>
                      <a:r>
                        <a:rPr lang="it-IT" sz="1400" baseline="-25000" dirty="0">
                          <a:solidFill>
                            <a:schemeClr val="tx1"/>
                          </a:solidFill>
                          <a:effectLst/>
                          <a:latin typeface="Times New Roman" panose="02020603050405020304" pitchFamily="18" charset="0"/>
                          <a:ea typeface="Calibri" panose="020F0502020204030204" pitchFamily="34" charset="0"/>
                        </a:rPr>
                        <a:t>3</a:t>
                      </a:r>
                      <a:r>
                        <a:rPr lang="it-IT" sz="1400" dirty="0">
                          <a:solidFill>
                            <a:schemeClr val="tx1"/>
                          </a:solidFill>
                          <a:effectLst/>
                          <a:latin typeface="Times New Roman" panose="02020603050405020304" pitchFamily="18" charset="0"/>
                          <a:ea typeface="Calibri" panose="020F0502020204030204" pitchFamily="34" charset="0"/>
                        </a:rPr>
                        <a:t>-</a:t>
                      </a:r>
                      <a:r>
                        <a:rPr lang="it-IT" sz="1400" i="1" dirty="0">
                          <a:solidFill>
                            <a:schemeClr val="tx1"/>
                          </a:solidFill>
                          <a:effectLst/>
                          <a:latin typeface="Times New Roman" panose="02020603050405020304" pitchFamily="18" charset="0"/>
                          <a:ea typeface="Calibri" panose="020F0502020204030204" pitchFamily="34" charset="0"/>
                        </a:rPr>
                        <a:t>uš</a:t>
                      </a:r>
                      <a:r>
                        <a:rPr lang="it-IT" sz="1400" dirty="0">
                          <a:solidFill>
                            <a:schemeClr val="tx1"/>
                          </a:solidFill>
                          <a:effectLst/>
                          <a:latin typeface="Times New Roman" panose="02020603050405020304" pitchFamily="18" charset="0"/>
                          <a:ea typeface="Calibri" panose="020F0502020204030204" pitchFamily="34" charset="0"/>
                        </a:rPr>
                        <a:t> UD BI </a:t>
                      </a:r>
                      <a:r>
                        <a:rPr lang="it-IT" sz="1400" i="1" dirty="0">
                          <a:solidFill>
                            <a:schemeClr val="tx1"/>
                          </a:solidFill>
                          <a:effectLst/>
                          <a:latin typeface="Times New Roman" panose="02020603050405020304" pitchFamily="18" charset="0"/>
                          <a:ea typeface="Calibri" panose="020F0502020204030204" pitchFamily="34" charset="0"/>
                        </a:rPr>
                        <a:t>a-</a:t>
                      </a:r>
                      <a:r>
                        <a:rPr lang="it-IT" sz="1400" i="1" dirty="0" err="1">
                          <a:solidFill>
                            <a:schemeClr val="tx1"/>
                          </a:solidFill>
                          <a:effectLst/>
                          <a:latin typeface="Times New Roman" panose="02020603050405020304" pitchFamily="18" charset="0"/>
                          <a:ea typeface="Calibri" panose="020F0502020204030204" pitchFamily="34" charset="0"/>
                        </a:rPr>
                        <a:t>na</a:t>
                      </a:r>
                      <a:r>
                        <a:rPr lang="it-IT" sz="1400" i="1" dirty="0">
                          <a:solidFill>
                            <a:schemeClr val="tx1"/>
                          </a:solidFill>
                          <a:effectLst/>
                          <a:latin typeface="Times New Roman" panose="02020603050405020304" pitchFamily="18" charset="0"/>
                          <a:ea typeface="Calibri" panose="020F0502020204030204" pitchFamily="34" charset="0"/>
                        </a:rPr>
                        <a:t> </a:t>
                      </a:r>
                      <a:r>
                        <a:rPr lang="it-IT" sz="1400" dirty="0">
                          <a:solidFill>
                            <a:schemeClr val="tx1"/>
                          </a:solidFill>
                          <a:effectLst/>
                          <a:latin typeface="Times New Roman" panose="02020603050405020304" pitchFamily="18" charset="0"/>
                          <a:ea typeface="Calibri" panose="020F0502020204030204" pitchFamily="34" charset="0"/>
                        </a:rPr>
                        <a:t>E</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 UD.1.KAM</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 KU</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-ub</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des rois. Ce jour-là, il entra dans le temple de l’akītu.</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677596946"/>
                  </a:ext>
                </a:extLst>
              </a:tr>
              <a:tr h="81009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5’</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a:t>
                      </a:r>
                      <a:r>
                        <a:rPr lang="fr-FR" sz="1400" i="1">
                          <a:solidFill>
                            <a:schemeClr val="tx1"/>
                          </a:solidFill>
                          <a:effectLst/>
                          <a:latin typeface="Times New Roman" panose="02020603050405020304" pitchFamily="18" charset="0"/>
                          <a:ea typeface="Calibri" panose="020F0502020204030204" pitchFamily="34" charset="0"/>
                        </a:rPr>
                        <a:t>ina</a:t>
                      </a:r>
                      <a:r>
                        <a:rPr lang="fr-FR" sz="1400">
                          <a:solidFill>
                            <a:schemeClr val="tx1"/>
                          </a:solidFill>
                          <a:effectLst/>
                          <a:latin typeface="Times New Roman" panose="02020603050405020304" pitchFamily="18" charset="0"/>
                          <a:ea typeface="Calibri" panose="020F0502020204030204" pitchFamily="34" charset="0"/>
                        </a:rPr>
                        <a:t> ?] IGI </a:t>
                      </a:r>
                      <a:r>
                        <a:rPr lang="fr-FR" sz="1400" i="1">
                          <a:solidFill>
                            <a:schemeClr val="tx1"/>
                          </a:solidFill>
                          <a:effectLst/>
                          <a:latin typeface="Times New Roman" panose="02020603050405020304" pitchFamily="18" charset="0"/>
                          <a:ea typeface="Calibri" panose="020F0502020204030204" pitchFamily="34" charset="0"/>
                        </a:rPr>
                        <a:t>ša</a:t>
                      </a:r>
                      <a:r>
                        <a:rPr lang="fr-FR" sz="1400" i="1" baseline="-25000">
                          <a:solidFill>
                            <a:schemeClr val="tx1"/>
                          </a:solidFill>
                          <a:effectLst/>
                          <a:latin typeface="Times New Roman" panose="02020603050405020304" pitchFamily="18" charset="0"/>
                          <a:ea typeface="Calibri" panose="020F0502020204030204" pitchFamily="34" charset="0"/>
                        </a:rPr>
                        <a:t>2</a:t>
                      </a:r>
                      <a:r>
                        <a:rPr lang="fr-FR" sz="1400">
                          <a:solidFill>
                            <a:schemeClr val="tx1"/>
                          </a:solidFill>
                          <a:effectLst/>
                          <a:latin typeface="Times New Roman" panose="02020603050405020304" pitchFamily="18" charset="0"/>
                          <a:ea typeface="Calibri" panose="020F0502020204030204" pitchFamily="34" charset="0"/>
                        </a:rPr>
                        <a:t> </a:t>
                      </a:r>
                      <a:r>
                        <a:rPr lang="fr-FR" sz="1400" baseline="30000">
                          <a:solidFill>
                            <a:schemeClr val="tx1"/>
                          </a:solidFill>
                          <a:effectLst/>
                          <a:latin typeface="Times New Roman" panose="02020603050405020304" pitchFamily="18" charset="0"/>
                          <a:ea typeface="Calibri" panose="020F0502020204030204" pitchFamily="34" charset="0"/>
                        </a:rPr>
                        <a:t>d</a:t>
                      </a:r>
                      <a:r>
                        <a:rPr lang="fr-FR" sz="1400">
                          <a:solidFill>
                            <a:schemeClr val="tx1"/>
                          </a:solidFill>
                          <a:effectLst/>
                          <a:latin typeface="Times New Roman" panose="02020603050405020304" pitchFamily="18" charset="0"/>
                          <a:ea typeface="Calibri" panose="020F0502020204030204" pitchFamily="34" charset="0"/>
                        </a:rPr>
                        <a:t>INNIN TIN.TIR</a:t>
                      </a:r>
                      <a:r>
                        <a:rPr lang="fr-FR" sz="1400" baseline="30000">
                          <a:solidFill>
                            <a:schemeClr val="tx1"/>
                          </a:solidFill>
                          <a:effectLst/>
                          <a:latin typeface="Times New Roman" panose="02020603050405020304" pitchFamily="18" charset="0"/>
                          <a:ea typeface="Calibri" panose="020F0502020204030204" pitchFamily="34" charset="0"/>
                        </a:rPr>
                        <a:t>ki </a:t>
                      </a:r>
                      <a:r>
                        <a:rPr lang="fr-FR" sz="1400">
                          <a:solidFill>
                            <a:schemeClr val="tx1"/>
                          </a:solidFill>
                          <a:effectLst/>
                          <a:latin typeface="Times New Roman" panose="02020603050405020304" pitchFamily="18" charset="0"/>
                          <a:ea typeface="Calibri" panose="020F0502020204030204" pitchFamily="34" charset="0"/>
                        </a:rPr>
                        <a:t>AGA.MEŠ DINGIR.MEŠ GAL.MEŠ</a:t>
                      </a:r>
                      <a:endParaRPr lang="fr-BE" sz="140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 </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l">
                        <a:spcAft>
                          <a:spcPts val="0"/>
                        </a:spcAft>
                      </a:pPr>
                      <a:r>
                        <a:rPr lang="fr-FR" sz="1400">
                          <a:solidFill>
                            <a:schemeClr val="tx1"/>
                          </a:solidFill>
                          <a:effectLst/>
                          <a:latin typeface="Times New Roman" panose="02020603050405020304" pitchFamily="18" charset="0"/>
                          <a:ea typeface="Calibri" panose="020F0502020204030204" pitchFamily="34" charset="0"/>
                        </a:rPr>
                        <a:t>Devant Ištar de Babylone et les couronnes des grands dieux,</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632650868"/>
                  </a:ext>
                </a:extLst>
              </a:tr>
              <a:tr h="81009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6’</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a:t>
                      </a:r>
                      <a:r>
                        <a:rPr lang="fr-FR" sz="1400" i="1" dirty="0" err="1">
                          <a:solidFill>
                            <a:schemeClr val="tx1"/>
                          </a:solidFill>
                          <a:effectLst/>
                          <a:latin typeface="Times New Roman" panose="02020603050405020304" pitchFamily="18" charset="0"/>
                          <a:ea typeface="Calibri" panose="020F0502020204030204" pitchFamily="34" charset="0"/>
                        </a:rPr>
                        <a:t>ša</a:t>
                      </a:r>
                      <a:r>
                        <a:rPr lang="fr-FR" sz="1400" i="1" dirty="0">
                          <a:solidFill>
                            <a:schemeClr val="tx1"/>
                          </a:solidFill>
                          <a:effectLst/>
                          <a:latin typeface="Times New Roman" panose="02020603050405020304" pitchFamily="18" charset="0"/>
                          <a:ea typeface="Calibri" panose="020F0502020204030204" pitchFamily="34" charset="0"/>
                        </a:rPr>
                        <a:t>/ </a:t>
                      </a:r>
                      <a:r>
                        <a:rPr lang="fr-FR" sz="1400" i="1" dirty="0" err="1">
                          <a:solidFill>
                            <a:schemeClr val="tx1"/>
                          </a:solidFill>
                          <a:effectLst/>
                          <a:latin typeface="Times New Roman" panose="02020603050405020304" pitchFamily="18" charset="0"/>
                          <a:ea typeface="Calibri" panose="020F0502020204030204" pitchFamily="34" charset="0"/>
                        </a:rPr>
                        <a:t>ina</a:t>
                      </a:r>
                      <a:r>
                        <a:rPr lang="fr-FR" sz="1400" i="1" dirty="0">
                          <a:solidFill>
                            <a:schemeClr val="tx1"/>
                          </a:solidFill>
                          <a:effectLst/>
                          <a:latin typeface="Times New Roman" panose="02020603050405020304" pitchFamily="18" charset="0"/>
                          <a:ea typeface="Calibri" panose="020F0502020204030204" pitchFamily="34" charset="0"/>
                        </a:rPr>
                        <a:t> lib</a:t>
                      </a:r>
                      <a:r>
                        <a:rPr lang="fr-FR" sz="1400" i="1" baseline="-25000" dirty="0">
                          <a:solidFill>
                            <a:schemeClr val="tx1"/>
                          </a:solidFill>
                          <a:effectLst/>
                          <a:latin typeface="Times New Roman" panose="02020603050405020304" pitchFamily="18" charset="0"/>
                          <a:ea typeface="Calibri" panose="020F0502020204030204" pitchFamily="34" charset="0"/>
                        </a:rPr>
                        <a:t>3</a:t>
                      </a:r>
                      <a:r>
                        <a:rPr lang="fr-FR" sz="1400" i="1" dirty="0">
                          <a:solidFill>
                            <a:schemeClr val="tx1"/>
                          </a:solidFill>
                          <a:effectLst/>
                          <a:latin typeface="Times New Roman" panose="02020603050405020304" pitchFamily="18" charset="0"/>
                          <a:ea typeface="Calibri" panose="020F0502020204030204" pitchFamily="34" charset="0"/>
                        </a:rPr>
                        <a:t>-bi </a:t>
                      </a:r>
                      <a:r>
                        <a:rPr lang="fr-FR" sz="1400" i="1" dirty="0" err="1">
                          <a:solidFill>
                            <a:schemeClr val="tx1"/>
                          </a:solidFill>
                          <a:effectLst/>
                          <a:latin typeface="Times New Roman" panose="02020603050405020304" pitchFamily="18" charset="0"/>
                          <a:ea typeface="Calibri" panose="020F0502020204030204" pitchFamily="34" charset="0"/>
                        </a:rPr>
                        <a:t>šak</a:t>
                      </a:r>
                      <a:r>
                        <a:rPr lang="fr-FR" sz="1400" i="1" dirty="0">
                          <a:solidFill>
                            <a:schemeClr val="tx1"/>
                          </a:solidFill>
                          <a:effectLst/>
                          <a:latin typeface="Times New Roman" panose="02020603050405020304" pitchFamily="18" charset="0"/>
                          <a:ea typeface="Calibri" panose="020F0502020204030204" pitchFamily="34" charset="0"/>
                        </a:rPr>
                        <a:t>-nu</a:t>
                      </a:r>
                      <a:r>
                        <a:rPr lang="fr-FR" sz="1400" dirty="0">
                          <a:solidFill>
                            <a:schemeClr val="tx1"/>
                          </a:solidFill>
                          <a:effectLst/>
                          <a:latin typeface="Times New Roman" panose="02020603050405020304" pitchFamily="18" charset="0"/>
                          <a:ea typeface="Calibri" panose="020F0502020204030204" pitchFamily="34" charset="0"/>
                        </a:rPr>
                        <a:t> 3 SISKUR.SISKUR </a:t>
                      </a:r>
                      <a:r>
                        <a:rPr lang="fr-FR" sz="1400" i="1" dirty="0">
                          <a:solidFill>
                            <a:schemeClr val="tx1"/>
                          </a:solidFill>
                          <a:effectLst/>
                          <a:latin typeface="Times New Roman" panose="02020603050405020304" pitchFamily="18" charset="0"/>
                          <a:ea typeface="Calibri" panose="020F0502020204030204" pitchFamily="34" charset="0"/>
                        </a:rPr>
                        <a:t>ana</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err="1">
                          <a:solidFill>
                            <a:schemeClr val="tx1"/>
                          </a:solidFill>
                          <a:effectLst/>
                          <a:latin typeface="Times New Roman" panose="02020603050405020304" pitchFamily="18" charset="0"/>
                          <a:ea typeface="Calibri" panose="020F0502020204030204" pitchFamily="34" charset="0"/>
                        </a:rPr>
                        <a:t>d</a:t>
                      </a:r>
                      <a:r>
                        <a:rPr lang="fr-FR" sz="1400" dirty="0" err="1">
                          <a:solidFill>
                            <a:schemeClr val="tx1"/>
                          </a:solidFill>
                          <a:effectLst/>
                          <a:latin typeface="Times New Roman" panose="02020603050405020304" pitchFamily="18" charset="0"/>
                          <a:ea typeface="Calibri" panose="020F0502020204030204" pitchFamily="34" charset="0"/>
                        </a:rPr>
                        <a:t>EN</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err="1">
                          <a:solidFill>
                            <a:schemeClr val="tx1"/>
                          </a:solidFill>
                          <a:effectLst/>
                          <a:latin typeface="Times New Roman" panose="02020603050405020304" pitchFamily="18" charset="0"/>
                          <a:ea typeface="Calibri" panose="020F0502020204030204" pitchFamily="34" charset="0"/>
                        </a:rPr>
                        <a:t>d</a:t>
                      </a:r>
                      <a:r>
                        <a:rPr lang="fr-FR" sz="1400" dirty="0" err="1">
                          <a:solidFill>
                            <a:schemeClr val="tx1"/>
                          </a:solidFill>
                          <a:effectLst/>
                          <a:latin typeface="Times New Roman" panose="02020603050405020304" pitchFamily="18" charset="0"/>
                          <a:ea typeface="Calibri" panose="020F0502020204030204" pitchFamily="34" charset="0"/>
                        </a:rPr>
                        <a:t>GAŠAN-</a:t>
                      </a:r>
                      <a:r>
                        <a:rPr lang="fr-FR" sz="1400" i="1" dirty="0" err="1">
                          <a:solidFill>
                            <a:schemeClr val="tx1"/>
                          </a:solidFill>
                          <a:effectLst/>
                          <a:latin typeface="Times New Roman" panose="02020603050405020304" pitchFamily="18" charset="0"/>
                          <a:ea typeface="Calibri" panose="020F0502020204030204" pitchFamily="34" charset="0"/>
                        </a:rPr>
                        <a:t>ia</a:t>
                      </a:r>
                      <a:r>
                        <a:rPr lang="fr-FR" sz="1400" dirty="0">
                          <a:solidFill>
                            <a:schemeClr val="tx1"/>
                          </a:solidFill>
                          <a:effectLst/>
                          <a:latin typeface="Times New Roman" panose="02020603050405020304" pitchFamily="18" charset="0"/>
                          <a:ea typeface="Calibri" panose="020F0502020204030204" pitchFamily="34" charset="0"/>
                        </a:rPr>
                        <a:t> </a:t>
                      </a:r>
                      <a:r>
                        <a:rPr lang="fr-FR" sz="1400" baseline="30000" dirty="0" err="1">
                          <a:solidFill>
                            <a:schemeClr val="tx1"/>
                          </a:solidFill>
                          <a:effectLst/>
                          <a:latin typeface="Times New Roman" panose="02020603050405020304" pitchFamily="18" charset="0"/>
                          <a:ea typeface="Calibri" panose="020F0502020204030204" pitchFamily="34" charset="0"/>
                        </a:rPr>
                        <a:t>d</a:t>
                      </a:r>
                      <a:r>
                        <a:rPr lang="fr-FR" sz="1400" dirty="0" err="1">
                          <a:solidFill>
                            <a:schemeClr val="tx1"/>
                          </a:solidFill>
                          <a:effectLst/>
                          <a:latin typeface="Times New Roman" panose="02020603050405020304" pitchFamily="18" charset="0"/>
                          <a:ea typeface="Calibri" panose="020F0502020204030204" pitchFamily="34" charset="0"/>
                        </a:rPr>
                        <a:t>INNIN</a:t>
                      </a:r>
                      <a:r>
                        <a:rPr lang="fr-FR" sz="1400" dirty="0">
                          <a:solidFill>
                            <a:schemeClr val="tx1"/>
                          </a:solidFill>
                          <a:effectLst/>
                          <a:latin typeface="Times New Roman" panose="02020603050405020304" pitchFamily="18" charset="0"/>
                          <a:ea typeface="Calibri" panose="020F0502020204030204" pitchFamily="34" charset="0"/>
                        </a:rPr>
                        <a:t> TIN-[</a:t>
                      </a:r>
                      <a:r>
                        <a:rPr lang="fr-FR" sz="1400" dirty="0" err="1">
                          <a:solidFill>
                            <a:schemeClr val="tx1"/>
                          </a:solidFill>
                          <a:effectLst/>
                          <a:latin typeface="Times New Roman" panose="02020603050405020304" pitchFamily="18" charset="0"/>
                          <a:ea typeface="Calibri" panose="020F0502020204030204" pitchFamily="34" charset="0"/>
                        </a:rPr>
                        <a:t>TIR</a:t>
                      </a:r>
                      <a:r>
                        <a:rPr lang="fr-FR" sz="1400" baseline="30000" dirty="0" err="1">
                          <a:solidFill>
                            <a:schemeClr val="tx1"/>
                          </a:solidFill>
                          <a:effectLst/>
                          <a:latin typeface="Times New Roman" panose="02020603050405020304" pitchFamily="18" charset="0"/>
                          <a:ea typeface="Calibri" panose="020F0502020204030204" pitchFamily="34" charset="0"/>
                        </a:rPr>
                        <a:t>ki</a:t>
                      </a:r>
                      <a:r>
                        <a:rPr lang="fr-FR" sz="1400" dirty="0">
                          <a:solidFill>
                            <a:schemeClr val="tx1"/>
                          </a:solidFill>
                          <a:effectLst/>
                          <a:latin typeface="Times New Roman" panose="02020603050405020304" pitchFamily="18" charset="0"/>
                          <a:ea typeface="Calibri" panose="020F0502020204030204" pitchFamily="34" charset="0"/>
                        </a:rPr>
                        <a:t>]</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qui sont placées à l’intérieur, il fit trois sacrifies pour </a:t>
                      </a:r>
                      <a:r>
                        <a:rPr lang="fr-FR" sz="1400" dirty="0" err="1">
                          <a:solidFill>
                            <a:schemeClr val="tx1"/>
                          </a:solidFill>
                          <a:effectLst/>
                          <a:latin typeface="Times New Roman" panose="02020603050405020304" pitchFamily="18" charset="0"/>
                          <a:ea typeface="Calibri" panose="020F0502020204030204" pitchFamily="34" charset="0"/>
                        </a:rPr>
                        <a:t>Bēl</a:t>
                      </a:r>
                      <a:r>
                        <a:rPr lang="fr-FR" sz="1400" dirty="0">
                          <a:solidFill>
                            <a:schemeClr val="tx1"/>
                          </a:solidFill>
                          <a:effectLst/>
                          <a:latin typeface="Times New Roman" panose="02020603050405020304" pitchFamily="18" charset="0"/>
                          <a:ea typeface="Calibri" panose="020F0502020204030204" pitchFamily="34" charset="0"/>
                        </a:rPr>
                        <a:t>, </a:t>
                      </a:r>
                      <a:r>
                        <a:rPr lang="fr-FR" sz="1400" dirty="0" err="1">
                          <a:solidFill>
                            <a:schemeClr val="tx1"/>
                          </a:solidFill>
                          <a:effectLst/>
                          <a:latin typeface="Times New Roman" panose="02020603050405020304" pitchFamily="18" charset="0"/>
                          <a:ea typeface="Calibri" panose="020F0502020204030204" pitchFamily="34" charset="0"/>
                        </a:rPr>
                        <a:t>bēltīya</a:t>
                      </a:r>
                      <a:r>
                        <a:rPr lang="fr-FR" sz="1400" dirty="0">
                          <a:solidFill>
                            <a:schemeClr val="tx1"/>
                          </a:solidFill>
                          <a:effectLst/>
                          <a:latin typeface="Times New Roman" panose="02020603050405020304" pitchFamily="18" charset="0"/>
                          <a:ea typeface="Calibri" panose="020F0502020204030204" pitchFamily="34" charset="0"/>
                        </a:rPr>
                        <a:t>, </a:t>
                      </a:r>
                      <a:r>
                        <a:rPr lang="fr-FR" sz="1400" dirty="0" err="1">
                          <a:solidFill>
                            <a:schemeClr val="tx1"/>
                          </a:solidFill>
                          <a:effectLst/>
                          <a:latin typeface="Times New Roman" panose="02020603050405020304" pitchFamily="18" charset="0"/>
                          <a:ea typeface="Calibri" panose="020F0502020204030204" pitchFamily="34" charset="0"/>
                        </a:rPr>
                        <a:t>Ištar</a:t>
                      </a:r>
                      <a:r>
                        <a:rPr lang="fr-FR" sz="1400" dirty="0">
                          <a:solidFill>
                            <a:schemeClr val="tx1"/>
                          </a:solidFill>
                          <a:effectLst/>
                          <a:latin typeface="Times New Roman" panose="02020603050405020304" pitchFamily="18" charset="0"/>
                          <a:ea typeface="Calibri" panose="020F0502020204030204" pitchFamily="34" charset="0"/>
                        </a:rPr>
                        <a:t> de Babylone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934438974"/>
                  </a:ext>
                </a:extLst>
              </a:tr>
              <a:tr h="810090">
                <a:tc>
                  <a:txBody>
                    <a:bodyPr/>
                    <a:lstStyle/>
                    <a:p>
                      <a:pPr algn="l">
                        <a:spcAft>
                          <a:spcPts val="0"/>
                        </a:spcAft>
                      </a:pPr>
                      <a:r>
                        <a:rPr lang="fr-FR" sz="900">
                          <a:solidFill>
                            <a:srgbClr val="333333"/>
                          </a:solidFill>
                          <a:effectLst/>
                          <a:latin typeface="Times New Roman" panose="02020603050405020304" pitchFamily="18" charset="0"/>
                          <a:ea typeface="Calibri" panose="020F0502020204030204" pitchFamily="34" charset="0"/>
                        </a:rPr>
                        <a:t>7’</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/DINGIR/.MEŠ GAL.MEŠ </a:t>
                      </a:r>
                      <a:r>
                        <a:rPr lang="fr-FR" sz="1400" i="1" dirty="0">
                          <a:solidFill>
                            <a:schemeClr val="tx1"/>
                          </a:solidFill>
                          <a:effectLst/>
                          <a:latin typeface="Times New Roman" panose="02020603050405020304" pitchFamily="18" charset="0"/>
                          <a:ea typeface="Calibri" panose="020F0502020204030204" pitchFamily="34" charset="0"/>
                        </a:rPr>
                        <a:t>u ana </a:t>
                      </a:r>
                      <a:r>
                        <a:rPr lang="fr-FR" sz="1400" i="1" dirty="0" err="1">
                          <a:solidFill>
                            <a:schemeClr val="tx1"/>
                          </a:solidFill>
                          <a:effectLst/>
                          <a:latin typeface="Times New Roman" panose="02020603050405020304" pitchFamily="18" charset="0"/>
                          <a:ea typeface="Calibri" panose="020F0502020204030204" pitchFamily="34" charset="0"/>
                        </a:rPr>
                        <a:t>bul-ṭu</a:t>
                      </a:r>
                      <a:r>
                        <a:rPr lang="fr-FR" sz="1400" i="1" dirty="0">
                          <a:solidFill>
                            <a:schemeClr val="tx1"/>
                          </a:solidFill>
                          <a:effectLst/>
                          <a:latin typeface="Times New Roman" panose="02020603050405020304" pitchFamily="18" charset="0"/>
                          <a:ea typeface="Calibri" panose="020F0502020204030204" pitchFamily="34" charset="0"/>
                        </a:rPr>
                        <a:t> ša</a:t>
                      </a:r>
                      <a:r>
                        <a:rPr lang="fr-FR" sz="1400" i="1" baseline="-25000" dirty="0">
                          <a:solidFill>
                            <a:schemeClr val="tx1"/>
                          </a:solidFill>
                          <a:effectLst/>
                          <a:latin typeface="Times New Roman" panose="02020603050405020304" pitchFamily="18" charset="0"/>
                          <a:ea typeface="Calibri" panose="020F0502020204030204" pitchFamily="34" charset="0"/>
                        </a:rPr>
                        <a:t>2</a:t>
                      </a:r>
                      <a:r>
                        <a:rPr lang="fr-FR" sz="1400" dirty="0">
                          <a:solidFill>
                            <a:schemeClr val="tx1"/>
                          </a:solidFill>
                          <a:effectLst/>
                          <a:latin typeface="Times New Roman" panose="02020603050405020304" pitchFamily="18" charset="0"/>
                          <a:ea typeface="Calibri" panose="020F0502020204030204" pitchFamily="34" charset="0"/>
                        </a:rPr>
                        <a:t> LUGAL.MEŠ DU</a:t>
                      </a:r>
                      <a:r>
                        <a:rPr lang="fr-FR" sz="1400" baseline="-25000" dirty="0">
                          <a:solidFill>
                            <a:schemeClr val="tx1"/>
                          </a:solidFill>
                          <a:effectLst/>
                          <a:latin typeface="Times New Roman" panose="02020603050405020304" pitchFamily="18" charset="0"/>
                          <a:ea typeface="Calibri" panose="020F0502020204030204" pitchFamily="34" charset="0"/>
                        </a:rPr>
                        <a:t>3</a:t>
                      </a:r>
                      <a:r>
                        <a:rPr lang="fr-FR" sz="1400" dirty="0">
                          <a:solidFill>
                            <a:schemeClr val="tx1"/>
                          </a:solidFill>
                          <a:effectLst/>
                          <a:latin typeface="Times New Roman" panose="02020603050405020304" pitchFamily="18" charset="0"/>
                          <a:ea typeface="Calibri" panose="020F0502020204030204" pitchFamily="34" charset="0"/>
                        </a:rPr>
                        <a:t>-</a:t>
                      </a:r>
                      <a:r>
                        <a:rPr lang="fr-FR" sz="1400" i="1" dirty="0">
                          <a:solidFill>
                            <a:schemeClr val="tx1"/>
                          </a:solidFill>
                          <a:effectLst/>
                          <a:latin typeface="Times New Roman" panose="02020603050405020304" pitchFamily="18" charset="0"/>
                          <a:ea typeface="Calibri" panose="020F0502020204030204" pitchFamily="34" charset="0"/>
                        </a:rPr>
                        <a:t>uš </a:t>
                      </a:r>
                      <a:r>
                        <a:rPr lang="fr-FR" sz="1400" i="1" dirty="0" err="1">
                          <a:solidFill>
                            <a:schemeClr val="tx1"/>
                          </a:solidFill>
                          <a:effectLst/>
                          <a:latin typeface="Times New Roman" panose="02020603050405020304" pitchFamily="18" charset="0"/>
                          <a:ea typeface="Calibri" panose="020F0502020204030204" pitchFamily="34" charset="0"/>
                        </a:rPr>
                        <a:t>uš</a:t>
                      </a:r>
                      <a:r>
                        <a:rPr lang="fr-FR" sz="1400" i="1" dirty="0">
                          <a:solidFill>
                            <a:schemeClr val="tx1"/>
                          </a:solidFill>
                          <a:effectLst/>
                          <a:latin typeface="Times New Roman" panose="02020603050405020304" pitchFamily="18" charset="0"/>
                          <a:ea typeface="Calibri" panose="020F0502020204030204" pitchFamily="34" charset="0"/>
                        </a:rPr>
                        <a:t>-</a:t>
                      </a:r>
                      <a:r>
                        <a:rPr lang="fr-FR" sz="1400" i="1" dirty="0" err="1">
                          <a:solidFill>
                            <a:schemeClr val="tx1"/>
                          </a:solidFill>
                          <a:effectLst/>
                          <a:latin typeface="Times New Roman" panose="02020603050405020304" pitchFamily="18" charset="0"/>
                          <a:ea typeface="Calibri" panose="020F0502020204030204" pitchFamily="34" charset="0"/>
                        </a:rPr>
                        <a:t>ki</a:t>
                      </a:r>
                      <a:r>
                        <a:rPr lang="fr-FR" sz="1400" i="1" dirty="0">
                          <a:solidFill>
                            <a:schemeClr val="tx1"/>
                          </a:solidFill>
                          <a:effectLst/>
                          <a:latin typeface="Times New Roman" panose="02020603050405020304" pitchFamily="18" charset="0"/>
                          <a:ea typeface="Calibri" panose="020F0502020204030204" pitchFamily="34" charset="0"/>
                        </a:rPr>
                        <a:t>-nu</a:t>
                      </a:r>
                      <a:endParaRPr lang="fr-BE" sz="1400" dirty="0">
                        <a:solidFill>
                          <a:schemeClr val="tx1"/>
                        </a:solidFill>
                        <a:effectLst/>
                        <a:latin typeface="Times New Roman" panose="02020603050405020304" pitchFamily="18" charset="0"/>
                        <a:ea typeface="Calibri" panose="020F0502020204030204" pitchFamily="34" charset="0"/>
                      </a:endParaRPr>
                    </a:p>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fr-FR" sz="1400" dirty="0">
                          <a:solidFill>
                            <a:schemeClr val="tx1"/>
                          </a:solidFill>
                          <a:effectLst/>
                          <a:latin typeface="Times New Roman" panose="02020603050405020304" pitchFamily="18" charset="0"/>
                          <a:ea typeface="Calibri" panose="020F0502020204030204" pitchFamily="34" charset="0"/>
                        </a:rPr>
                        <a:t>les grands dieux, et pour la vie des rois et se prosterna,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38478212"/>
                  </a:ext>
                </a:extLst>
              </a:tr>
            </a:tbl>
          </a:graphicData>
        </a:graphic>
      </p:graphicFrame>
    </p:spTree>
    <p:extLst>
      <p:ext uri="{BB962C8B-B14F-4D97-AF65-F5344CB8AC3E}">
        <p14:creationId xmlns:p14="http://schemas.microsoft.com/office/powerpoint/2010/main" val="8033320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fontScale="47500" lnSpcReduction="20000"/>
          </a:bodyPr>
          <a:lstStyle/>
          <a:p>
            <a:endParaRPr lang="el-GR" dirty="0">
              <a:solidFill>
                <a:schemeClr val="tx1"/>
              </a:solidFill>
              <a:latin typeface="Times New Roman" panose="02020603050405020304" pitchFamily="18" charset="0"/>
              <a:cs typeface="Times New Roman" panose="02020603050405020304" pitchFamily="18" charset="0"/>
            </a:endParaRPr>
          </a:p>
          <a:p>
            <a:r>
              <a:rPr lang="fr-FR" sz="3400" dirty="0">
                <a:solidFill>
                  <a:schemeClr val="tx1"/>
                </a:solidFill>
                <a:latin typeface="Times New Roman" panose="02020603050405020304" pitchFamily="18" charset="0"/>
                <a:cs typeface="Times New Roman" panose="02020603050405020304" pitchFamily="18" charset="0"/>
              </a:rPr>
              <a:t>Dans ce type d’offrande, le roi est-il ?</a:t>
            </a:r>
          </a:p>
          <a:p>
            <a:pPr marL="257175" indent="-257175">
              <a:buAutoNum type="arabicParenR"/>
            </a:pPr>
            <a:r>
              <a:rPr lang="fr-FR" sz="3400" dirty="0">
                <a:solidFill>
                  <a:schemeClr val="tx1"/>
                </a:solidFill>
                <a:latin typeface="Times New Roman" panose="02020603050405020304" pitchFamily="18" charset="0"/>
                <a:cs typeface="Times New Roman" panose="02020603050405020304" pitchFamily="18" charset="0"/>
              </a:rPr>
              <a:t>Uniquement bénéficiaire humain de l’offrande (</a:t>
            </a:r>
            <a:r>
              <a:rPr lang="fr-FR" sz="3400" dirty="0" err="1">
                <a:solidFill>
                  <a:schemeClr val="tx1"/>
                </a:solidFill>
                <a:latin typeface="Times New Roman" panose="02020603050405020304" pitchFamily="18" charset="0"/>
                <a:cs typeface="Times New Roman" panose="02020603050405020304" pitchFamily="18" charset="0"/>
              </a:rPr>
              <a:t>Mitsuma</a:t>
            </a:r>
            <a:r>
              <a:rPr lang="fr-FR" sz="3400" dirty="0">
                <a:solidFill>
                  <a:schemeClr val="tx1"/>
                </a:solidFill>
                <a:latin typeface="Times New Roman" panose="02020603050405020304" pitchFamily="18" charset="0"/>
                <a:cs typeface="Times New Roman" panose="02020603050405020304" pitchFamily="18" charset="0"/>
              </a:rPr>
              <a:t>)</a:t>
            </a:r>
          </a:p>
          <a:p>
            <a:pPr marL="257175" indent="-257175">
              <a:buAutoNum type="arabicParenR"/>
            </a:pPr>
            <a:r>
              <a:rPr lang="fr-FR" sz="3400" dirty="0">
                <a:solidFill>
                  <a:schemeClr val="tx1"/>
                </a:solidFill>
                <a:latin typeface="Times New Roman" panose="02020603050405020304" pitchFamily="18" charset="0"/>
                <a:cs typeface="Times New Roman" panose="02020603050405020304" pitchFamily="18" charset="0"/>
              </a:rPr>
              <a:t>Bénéficiaire humain mais également récepteur divin (</a:t>
            </a:r>
            <a:r>
              <a:rPr lang="fr-FR" sz="3400" dirty="0" err="1">
                <a:solidFill>
                  <a:schemeClr val="tx1"/>
                </a:solidFill>
                <a:latin typeface="Times New Roman" panose="02020603050405020304" pitchFamily="18" charset="0"/>
                <a:cs typeface="Times New Roman" panose="02020603050405020304" pitchFamily="18" charset="0"/>
              </a:rPr>
              <a:t>Linssen</a:t>
            </a:r>
            <a:r>
              <a:rPr lang="fr-FR" sz="3400" dirty="0">
                <a:solidFill>
                  <a:schemeClr val="tx1"/>
                </a:solidFill>
                <a:latin typeface="Times New Roman" panose="02020603050405020304" pitchFamily="18" charset="0"/>
                <a:cs typeface="Times New Roman" panose="02020603050405020304" pitchFamily="18" charset="0"/>
              </a:rPr>
              <a:t>)</a:t>
            </a:r>
          </a:p>
          <a:p>
            <a:endParaRPr lang="fr-FR" sz="3400" dirty="0">
              <a:solidFill>
                <a:schemeClr val="tx1"/>
              </a:solidFill>
              <a:latin typeface="Times New Roman" panose="02020603050405020304" pitchFamily="18" charset="0"/>
              <a:cs typeface="Times New Roman" panose="02020603050405020304" pitchFamily="18" charset="0"/>
            </a:endParaRPr>
          </a:p>
          <a:p>
            <a:endParaRPr lang="el-GR" sz="3400" dirty="0">
              <a:solidFill>
                <a:schemeClr val="tx1"/>
              </a:solidFill>
              <a:latin typeface="Times New Roman" panose="02020603050405020304" pitchFamily="18" charset="0"/>
              <a:cs typeface="Times New Roman" panose="02020603050405020304" pitchFamily="18" charset="0"/>
            </a:endParaRPr>
          </a:p>
          <a:p>
            <a:r>
              <a:rPr lang="el-GR" sz="3400" dirty="0">
                <a:solidFill>
                  <a:schemeClr val="tx1"/>
                </a:solidFill>
                <a:latin typeface="Times New Roman" panose="02020603050405020304" pitchFamily="18" charset="0"/>
                <a:cs typeface="Times New Roman" panose="02020603050405020304" pitchFamily="18" charset="0"/>
              </a:rPr>
              <a:t>L</a:t>
            </a:r>
            <a:r>
              <a:rPr lang="fr-FR" sz="3400" dirty="0">
                <a:solidFill>
                  <a:schemeClr val="tx1"/>
                </a:solidFill>
                <a:latin typeface="Times New Roman" panose="02020603050405020304" pitchFamily="18" charset="0"/>
                <a:cs typeface="Times New Roman" panose="02020603050405020304" pitchFamily="18" charset="0"/>
              </a:rPr>
              <a:t>a conjonction « u ». </a:t>
            </a:r>
          </a:p>
          <a:p>
            <a:pPr marL="214313" indent="-214313">
              <a:buFont typeface="Courier New" panose="02070309020205020404" pitchFamily="49" charset="0"/>
              <a:buChar char="o"/>
            </a:pPr>
            <a:r>
              <a:rPr lang="fr-FR" sz="3400" dirty="0">
                <a:solidFill>
                  <a:schemeClr val="tx1"/>
                </a:solidFill>
                <a:latin typeface="Times New Roman" panose="02020603050405020304" pitchFamily="18" charset="0"/>
                <a:cs typeface="Times New Roman" panose="02020603050405020304" pitchFamily="18" charset="0"/>
              </a:rPr>
              <a:t>Sens faible : les divinités sont les récepteurs divins d’offrandes faites pour le roi humain. Il ne peut donc pas s’agir d’un culte divin associé à la personne du souverain. </a:t>
            </a:r>
          </a:p>
          <a:p>
            <a:pPr marL="214313" indent="-214313">
              <a:buFont typeface="Courier New" panose="02070309020205020404" pitchFamily="49" charset="0"/>
              <a:buChar char="o"/>
            </a:pPr>
            <a:r>
              <a:rPr lang="fr-FR" sz="3400" dirty="0">
                <a:solidFill>
                  <a:schemeClr val="tx1"/>
                </a:solidFill>
                <a:latin typeface="Times New Roman" panose="02020603050405020304" pitchFamily="18" charset="0"/>
                <a:cs typeface="Times New Roman" panose="02020603050405020304" pitchFamily="18" charset="0"/>
              </a:rPr>
              <a:t>Sens fort : Le roi est mis en stricte coordination avec les divinités. </a:t>
            </a:r>
          </a:p>
          <a:p>
            <a:pPr marL="214313" indent="-214313">
              <a:buFont typeface="Courier New" panose="02070309020205020404" pitchFamily="49" charset="0"/>
              <a:buChar char="o"/>
            </a:pPr>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sz="2300" dirty="0">
              <a:solidFill>
                <a:schemeClr val="tx1"/>
              </a:solidFill>
              <a:latin typeface="Times New Roman" panose="02020603050405020304" pitchFamily="18" charset="0"/>
              <a:cs typeface="Times New Roman" panose="02020603050405020304" pitchFamily="18" charset="0"/>
            </a:endParaRPr>
          </a:p>
          <a:p>
            <a:pPr algn="just"/>
            <a:r>
              <a:rPr lang="en-US" sz="2300" dirty="0">
                <a:solidFill>
                  <a:srgbClr val="000000"/>
                </a:solidFill>
                <a:latin typeface="Times New Roman" panose="02020603050405020304" pitchFamily="18" charset="0"/>
                <a:ea typeface="Calibri" panose="020F0502020204030204" pitchFamily="34" charset="0"/>
              </a:rPr>
              <a:t>J. </a:t>
            </a:r>
            <a:r>
              <a:rPr lang="en-US" sz="2300" cap="small" dirty="0" err="1">
                <a:solidFill>
                  <a:srgbClr val="000000"/>
                </a:solidFill>
                <a:latin typeface="Times New Roman" panose="02020603050405020304" pitchFamily="18" charset="0"/>
                <a:ea typeface="Calibri" panose="020F0502020204030204" pitchFamily="34" charset="0"/>
              </a:rPr>
              <a:t>Linssen</a:t>
            </a:r>
            <a:r>
              <a:rPr lang="en-US" sz="2300" dirty="0">
                <a:solidFill>
                  <a:srgbClr val="000000"/>
                </a:solidFill>
                <a:latin typeface="Times New Roman" panose="02020603050405020304" pitchFamily="18" charset="0"/>
                <a:ea typeface="Calibri" panose="020F0502020204030204" pitchFamily="34" charset="0"/>
              </a:rPr>
              <a:t>, </a:t>
            </a:r>
            <a:r>
              <a:rPr lang="en-US" sz="2300" i="1" dirty="0">
                <a:solidFill>
                  <a:srgbClr val="000000"/>
                </a:solidFill>
                <a:latin typeface="Times New Roman" panose="02020603050405020304" pitchFamily="18" charset="0"/>
                <a:ea typeface="Calibri" panose="020F0502020204030204" pitchFamily="34" charset="0"/>
              </a:rPr>
              <a:t>The Cults of </a:t>
            </a:r>
            <a:r>
              <a:rPr lang="en-US" sz="2300" i="1" dirty="0" err="1">
                <a:solidFill>
                  <a:srgbClr val="000000"/>
                </a:solidFill>
                <a:latin typeface="Times New Roman" panose="02020603050405020304" pitchFamily="18" charset="0"/>
                <a:ea typeface="Calibri" panose="020F0502020204030204" pitchFamily="34" charset="0"/>
              </a:rPr>
              <a:t>Uruk</a:t>
            </a:r>
            <a:r>
              <a:rPr lang="en-US" sz="2300" i="1" dirty="0">
                <a:solidFill>
                  <a:srgbClr val="000000"/>
                </a:solidFill>
                <a:latin typeface="Times New Roman" panose="02020603050405020304" pitchFamily="18" charset="0"/>
                <a:ea typeface="Calibri" panose="020F0502020204030204" pitchFamily="34" charset="0"/>
              </a:rPr>
              <a:t> and Babylon</a:t>
            </a:r>
            <a:r>
              <a:rPr lang="en-US" sz="2300" dirty="0">
                <a:solidFill>
                  <a:srgbClr val="000000"/>
                </a:solidFill>
                <a:latin typeface="Times New Roman" panose="02020603050405020304" pitchFamily="18" charset="0"/>
                <a:ea typeface="Calibri" panose="020F0502020204030204" pitchFamily="34" charset="0"/>
              </a:rPr>
              <a:t>, Leiden, 2004.</a:t>
            </a:r>
            <a:endParaRPr lang="fr-BE" sz="2300" dirty="0">
              <a:solidFill>
                <a:srgbClr val="333333"/>
              </a:solidFill>
              <a:latin typeface="Times New Roman" panose="02020603050405020304" pitchFamily="18" charset="0"/>
              <a:ea typeface="Calibri" panose="020F0502020204030204" pitchFamily="34" charset="0"/>
            </a:endParaRPr>
          </a:p>
          <a:p>
            <a:pPr algn="just">
              <a:spcAft>
                <a:spcPts val="900"/>
              </a:spcAft>
            </a:pPr>
            <a:r>
              <a:rPr lang="en-US" sz="2300" dirty="0">
                <a:solidFill>
                  <a:schemeClr val="tx1"/>
                </a:solidFill>
                <a:latin typeface="Times New Roman" panose="02020603050405020304" pitchFamily="18" charset="0"/>
                <a:ea typeface="Calibri" panose="020F0502020204030204" pitchFamily="34" charset="0"/>
              </a:rPr>
              <a:t>Y. </a:t>
            </a:r>
            <a:r>
              <a:rPr lang="en-US" sz="2300" cap="small" dirty="0" err="1">
                <a:solidFill>
                  <a:schemeClr val="tx1"/>
                </a:solidFill>
                <a:latin typeface="Times New Roman" panose="02020603050405020304" pitchFamily="18" charset="0"/>
                <a:ea typeface="Calibri" panose="020F0502020204030204" pitchFamily="34" charset="0"/>
              </a:rPr>
              <a:t>Mitsuma</a:t>
            </a:r>
            <a:r>
              <a:rPr lang="en-US" sz="2300" dirty="0">
                <a:solidFill>
                  <a:schemeClr val="tx1"/>
                </a:solidFill>
                <a:latin typeface="Times New Roman" panose="02020603050405020304" pitchFamily="18" charset="0"/>
                <a:ea typeface="Calibri" panose="020F0502020204030204" pitchFamily="34" charset="0"/>
              </a:rPr>
              <a:t>, </a:t>
            </a:r>
            <a:r>
              <a:rPr lang="en-US" sz="2300" i="1" dirty="0">
                <a:solidFill>
                  <a:schemeClr val="tx1"/>
                </a:solidFill>
                <a:latin typeface="Times New Roman" panose="02020603050405020304" pitchFamily="18" charset="0"/>
                <a:ea typeface="Calibri" panose="020F0502020204030204" pitchFamily="34" charset="0"/>
              </a:rPr>
              <a:t>The Offering for Well-Being in Seleucid and Arsacid Babylon</a:t>
            </a:r>
            <a:r>
              <a:rPr lang="en-US" sz="2300" dirty="0">
                <a:solidFill>
                  <a:schemeClr val="tx1"/>
                </a:solidFill>
                <a:latin typeface="Times New Roman" panose="02020603050405020304" pitchFamily="18" charset="0"/>
                <a:ea typeface="Calibri" panose="020F0502020204030204" pitchFamily="34" charset="0"/>
              </a:rPr>
              <a:t>, in </a:t>
            </a:r>
            <a:r>
              <a:rPr lang="en-US" sz="2300" i="1" dirty="0" err="1">
                <a:solidFill>
                  <a:schemeClr val="tx1"/>
                </a:solidFill>
                <a:latin typeface="Times New Roman" panose="02020603050405020304" pitchFamily="18" charset="0"/>
                <a:ea typeface="Calibri" panose="020F0502020204030204" pitchFamily="34" charset="0"/>
              </a:rPr>
              <a:t>Archiv</a:t>
            </a:r>
            <a:r>
              <a:rPr lang="en-US" sz="2300" i="1" dirty="0">
                <a:solidFill>
                  <a:schemeClr val="tx1"/>
                </a:solidFill>
                <a:latin typeface="Times New Roman" panose="02020603050405020304" pitchFamily="18" charset="0"/>
                <a:ea typeface="Calibri" panose="020F0502020204030204" pitchFamily="34" charset="0"/>
              </a:rPr>
              <a:t> </a:t>
            </a:r>
            <a:r>
              <a:rPr lang="en-US" sz="2300" i="1" dirty="0" err="1">
                <a:solidFill>
                  <a:schemeClr val="tx1"/>
                </a:solidFill>
                <a:latin typeface="Times New Roman" panose="02020603050405020304" pitchFamily="18" charset="0"/>
                <a:ea typeface="Calibri" panose="020F0502020204030204" pitchFamily="34" charset="0"/>
              </a:rPr>
              <a:t>für</a:t>
            </a:r>
            <a:r>
              <a:rPr lang="en-US" sz="2300" i="1" dirty="0">
                <a:solidFill>
                  <a:schemeClr val="tx1"/>
                </a:solidFill>
                <a:latin typeface="Times New Roman" panose="02020603050405020304" pitchFamily="18" charset="0"/>
                <a:ea typeface="Calibri" panose="020F0502020204030204" pitchFamily="34" charset="0"/>
              </a:rPr>
              <a:t> </a:t>
            </a:r>
            <a:r>
              <a:rPr lang="en-US" sz="2300" i="1" dirty="0" err="1">
                <a:solidFill>
                  <a:schemeClr val="tx1"/>
                </a:solidFill>
                <a:latin typeface="Times New Roman" panose="02020603050405020304" pitchFamily="18" charset="0"/>
                <a:ea typeface="Calibri" panose="020F0502020204030204" pitchFamily="34" charset="0"/>
              </a:rPr>
              <a:t>Orientforschung</a:t>
            </a:r>
            <a:r>
              <a:rPr lang="en-US" sz="2300" dirty="0">
                <a:solidFill>
                  <a:schemeClr val="tx1"/>
                </a:solidFill>
                <a:latin typeface="Times New Roman" panose="02020603050405020304" pitchFamily="18" charset="0"/>
                <a:ea typeface="Calibri" panose="020F0502020204030204" pitchFamily="34" charset="0"/>
              </a:rPr>
              <a:t>, 53 (2015), p. 117-127. </a:t>
            </a:r>
            <a:endParaRPr lang="fr-BE" sz="2300" dirty="0">
              <a:solidFill>
                <a:schemeClr val="tx1"/>
              </a:solidFill>
              <a:latin typeface="Times New Roman" panose="02020603050405020304" pitchFamily="18" charset="0"/>
              <a:ea typeface="Calibri" panose="020F0502020204030204" pitchFamily="34"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a:p>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76387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2806AA0-CD10-B247-83E3-4F1EBEB15F42}"/>
              </a:ext>
            </a:extLst>
          </p:cNvPr>
          <p:cNvSpPr>
            <a:spLocks noGrp="1"/>
          </p:cNvSpPr>
          <p:nvPr>
            <p:ph type="title"/>
          </p:nvPr>
        </p:nvSpPr>
        <p:spPr>
          <a:xfrm>
            <a:off x="1847317" y="908420"/>
            <a:ext cx="6686550" cy="425054"/>
          </a:xfrm>
        </p:spPr>
        <p:txBody>
          <a:bodyPr>
            <a:noAutofit/>
          </a:bodyPr>
          <a:lstStyle/>
          <a:p>
            <a:pPr algn="ctr"/>
            <a:r>
              <a:rPr lang="fr-FR" sz="1600" dirty="0">
                <a:solidFill>
                  <a:srgbClr val="FF0000"/>
                </a:solidFill>
                <a:latin typeface="Times New Roman" panose="02020603050405020304" pitchFamily="18" charset="0"/>
                <a:cs typeface="Times New Roman" panose="02020603050405020304" pitchFamily="18" charset="0"/>
              </a:rPr>
              <a:t>2</a:t>
            </a:r>
            <a:r>
              <a:rPr lang="fr-FR" sz="1600" dirty="0">
                <a:solidFill>
                  <a:schemeClr val="tx1"/>
                </a:solidFill>
                <a:latin typeface="Times New Roman" panose="02020603050405020304" pitchFamily="18" charset="0"/>
                <a:cs typeface="Times New Roman" panose="02020603050405020304" pitchFamily="18" charset="0"/>
              </a:rPr>
              <a:t>. </a:t>
            </a:r>
            <a:r>
              <a:rPr lang="fr-FR" sz="1600" i="1" dirty="0" err="1">
                <a:solidFill>
                  <a:schemeClr val="tx1"/>
                </a:solidFill>
                <a:latin typeface="Times New Roman" panose="02020603050405020304" pitchFamily="18" charset="0"/>
                <a:cs typeface="Times New Roman" panose="02020603050405020304" pitchFamily="18" charset="0"/>
              </a:rPr>
              <a:t>a-na</a:t>
            </a:r>
            <a:r>
              <a:rPr lang="fr-FR" sz="1600" i="1" dirty="0">
                <a:solidFill>
                  <a:schemeClr val="tx1"/>
                </a:solidFill>
                <a:latin typeface="Times New Roman" panose="02020603050405020304" pitchFamily="18" charset="0"/>
                <a:cs typeface="Times New Roman" panose="02020603050405020304" pitchFamily="18" charset="0"/>
              </a:rPr>
              <a:t> </a:t>
            </a:r>
            <a:r>
              <a:rPr lang="fr-FR" sz="1600" i="1" dirty="0" err="1">
                <a:solidFill>
                  <a:schemeClr val="tx1"/>
                </a:solidFill>
                <a:latin typeface="Times New Roman" panose="02020603050405020304" pitchFamily="18" charset="0"/>
                <a:cs typeface="Times New Roman" panose="02020603050405020304" pitchFamily="18" charset="0"/>
              </a:rPr>
              <a:t>dul</a:t>
            </a:r>
            <a:r>
              <a:rPr lang="fr-FR" sz="1600" i="1" dirty="0">
                <a:solidFill>
                  <a:schemeClr val="tx1"/>
                </a:solidFill>
                <a:latin typeface="Times New Roman" panose="02020603050405020304" pitchFamily="18" charset="0"/>
                <a:cs typeface="Times New Roman" panose="02020603050405020304" pitchFamily="18" charset="0"/>
              </a:rPr>
              <a:t>-lu ša</a:t>
            </a:r>
            <a:r>
              <a:rPr lang="fr-FR" sz="1600" i="1" baseline="-25000" dirty="0">
                <a:solidFill>
                  <a:schemeClr val="tx1"/>
                </a:solidFill>
                <a:latin typeface="Times New Roman" panose="02020603050405020304" pitchFamily="18" charset="0"/>
                <a:cs typeface="Times New Roman" panose="02020603050405020304" pitchFamily="18" charset="0"/>
              </a:rPr>
              <a:t>2</a:t>
            </a:r>
            <a:r>
              <a:rPr lang="fr-FR" sz="1600" i="1" dirty="0">
                <a:solidFill>
                  <a:schemeClr val="tx1"/>
                </a:solidFill>
                <a:latin typeface="Times New Roman" panose="02020603050405020304" pitchFamily="18" charset="0"/>
                <a:cs typeface="Times New Roman" panose="02020603050405020304" pitchFamily="18" charset="0"/>
              </a:rPr>
              <a:t> </a:t>
            </a:r>
            <a:r>
              <a:rPr lang="fr-FR" sz="1600" dirty="0">
                <a:solidFill>
                  <a:schemeClr val="tx1"/>
                </a:solidFill>
                <a:latin typeface="Times New Roman" panose="02020603050405020304" pitchFamily="18" charset="0"/>
                <a:cs typeface="Times New Roman" panose="02020603050405020304" pitchFamily="18" charset="0"/>
              </a:rPr>
              <a:t>LUGAL</a:t>
            </a:r>
            <a:br>
              <a:rPr lang="fr-FR" sz="1600" dirty="0">
                <a:solidFill>
                  <a:schemeClr val="tx1"/>
                </a:solidFill>
                <a:latin typeface="Times New Roman" panose="02020603050405020304" pitchFamily="18" charset="0"/>
                <a:cs typeface="Times New Roman" panose="02020603050405020304" pitchFamily="18" charset="0"/>
              </a:rPr>
            </a:br>
            <a:r>
              <a:rPr lang="fr-FR" sz="1600" dirty="0">
                <a:solidFill>
                  <a:schemeClr val="tx1"/>
                </a:solidFill>
                <a:latin typeface="Times New Roman" panose="02020603050405020304" pitchFamily="18" charset="0"/>
                <a:cs typeface="Times New Roman" panose="02020603050405020304" pitchFamily="18" charset="0"/>
              </a:rPr>
              <a:t>a. Chronique babylonienne</a:t>
            </a:r>
          </a:p>
        </p:txBody>
      </p:sp>
      <p:sp>
        <p:nvSpPr>
          <p:cNvPr id="4" name="Espace réservé du texte 3">
            <a:extLst>
              <a:ext uri="{FF2B5EF4-FFF2-40B4-BE49-F238E27FC236}">
                <a16:creationId xmlns:a16="http://schemas.microsoft.com/office/drawing/2014/main" xmlns="" id="{BA858977-20B0-5344-971E-6B076956E350}"/>
              </a:ext>
            </a:extLst>
          </p:cNvPr>
          <p:cNvSpPr>
            <a:spLocks noGrp="1"/>
          </p:cNvSpPr>
          <p:nvPr>
            <p:ph type="body" sz="half" idx="2"/>
          </p:nvPr>
        </p:nvSpPr>
        <p:spPr/>
        <p:txBody>
          <a:bodyPr/>
          <a:lstStyle/>
          <a:p>
            <a:r>
              <a:rPr lang="fr-BE" dirty="0">
                <a:latin typeface="TimesNewRomanPSMT" panose="02020603050405020304" pitchFamily="18" charset="0"/>
              </a:rPr>
              <a:t>G</a:t>
            </a:r>
            <a:r>
              <a:rPr lang="fr-BE" sz="788" dirty="0">
                <a:latin typeface="TimesNewRomanPSMT" panose="02020603050405020304" pitchFamily="18" charset="0"/>
              </a:rPr>
              <a:t>LASSNER </a:t>
            </a:r>
            <a:r>
              <a:rPr lang="fr-BE" dirty="0">
                <a:latin typeface="TimesNewRomanPSMT" panose="02020603050405020304" pitchFamily="18" charset="0"/>
              </a:rPr>
              <a:t>(2004), p. 254-255, n. 35 = </a:t>
            </a:r>
            <a:r>
              <a:rPr lang="fr-BE" dirty="0" err="1">
                <a:latin typeface="TimesNewRomanPSMT" panose="02020603050405020304" pitchFamily="18" charset="0"/>
              </a:rPr>
              <a:t>Grayson</a:t>
            </a:r>
            <a:r>
              <a:rPr lang="fr-BE" dirty="0">
                <a:latin typeface="TimesNewRomanPSMT" panose="02020603050405020304" pitchFamily="18" charset="0"/>
              </a:rPr>
              <a:t> 13b. Photo et texte akkadien: </a:t>
            </a:r>
            <a:r>
              <a:rPr lang="fr-BE" dirty="0">
                <a:solidFill>
                  <a:srgbClr val="0260BF"/>
                </a:solidFill>
                <a:latin typeface="TimesNewRomanPSMT" panose="02020603050405020304" pitchFamily="18" charset="0"/>
              </a:rPr>
              <a:t>http://</a:t>
            </a:r>
            <a:r>
              <a:rPr lang="fr-BE" dirty="0" err="1">
                <a:solidFill>
                  <a:srgbClr val="0260BF"/>
                </a:solidFill>
                <a:latin typeface="TimesNewRomanPSMT" panose="02020603050405020304" pitchFamily="18" charset="0"/>
              </a:rPr>
              <a:t>www.livius.org</a:t>
            </a:r>
            <a:r>
              <a:rPr lang="fr-BE" dirty="0">
                <a:solidFill>
                  <a:srgbClr val="0260BF"/>
                </a:solidFill>
                <a:latin typeface="TimesNewRomanPSMT" panose="02020603050405020304" pitchFamily="18" charset="0"/>
              </a:rPr>
              <a:t>/cg-cm/</a:t>
            </a:r>
            <a:r>
              <a:rPr lang="fr-BE" dirty="0" err="1">
                <a:solidFill>
                  <a:srgbClr val="0260BF"/>
                </a:solidFill>
                <a:latin typeface="TimesNewRomanPSMT" panose="02020603050405020304" pitchFamily="18" charset="0"/>
              </a:rPr>
              <a:t>chronicles</a:t>
            </a:r>
            <a:r>
              <a:rPr lang="fr-BE" dirty="0">
                <a:solidFill>
                  <a:srgbClr val="0260BF"/>
                </a:solidFill>
                <a:latin typeface="TimesNewRomanPSMT" panose="02020603050405020304" pitchFamily="18" charset="0"/>
              </a:rPr>
              <a:t>/</a:t>
            </a:r>
            <a:r>
              <a:rPr lang="fr-BE" dirty="0" err="1">
                <a:solidFill>
                  <a:srgbClr val="0260BF"/>
                </a:solidFill>
                <a:latin typeface="TimesNewRomanPSMT" panose="02020603050405020304" pitchFamily="18" charset="0"/>
              </a:rPr>
              <a:t>bchp</a:t>
            </a:r>
            <a:r>
              <a:rPr lang="fr-BE" dirty="0">
                <a:solidFill>
                  <a:srgbClr val="0260BF"/>
                </a:solidFill>
                <a:latin typeface="TimesNewRomanPSMT" panose="02020603050405020304" pitchFamily="18" charset="0"/>
              </a:rPr>
              <a:t>- </a:t>
            </a:r>
            <a:r>
              <a:rPr lang="fr-BE" dirty="0" err="1">
                <a:solidFill>
                  <a:srgbClr val="0260BF"/>
                </a:solidFill>
                <a:latin typeface="TimesNewRomanPSMT" panose="02020603050405020304" pitchFamily="18" charset="0"/>
              </a:rPr>
              <a:t>seleucus_iii</a:t>
            </a:r>
            <a:r>
              <a:rPr lang="fr-BE" dirty="0">
                <a:solidFill>
                  <a:srgbClr val="0260BF"/>
                </a:solidFill>
                <a:latin typeface="TimesNewRomanPSMT" panose="02020603050405020304" pitchFamily="18" charset="0"/>
              </a:rPr>
              <a:t>/seleucus_iii_01.html </a:t>
            </a:r>
            <a:endParaRPr lang="fr-BE" dirty="0"/>
          </a:p>
          <a:p>
            <a:endParaRPr lang="fr-FR" dirty="0"/>
          </a:p>
        </p:txBody>
      </p:sp>
      <p:pic>
        <p:nvPicPr>
          <p:cNvPr id="5" name="Espace réservé de l’image 4">
            <a:extLst>
              <a:ext uri="{FF2B5EF4-FFF2-40B4-BE49-F238E27FC236}">
                <a16:creationId xmlns:a16="http://schemas.microsoft.com/office/drawing/2014/main" xmlns="" id="{CC16325F-5C00-A847-ABF9-F0E1FCFAAEF5}"/>
              </a:ext>
            </a:extLst>
          </p:cNvPr>
          <p:cNvPicPr>
            <a:picLocks noGrp="1" noChangeAspect="1"/>
          </p:cNvPicPr>
          <p:nvPr>
            <p:ph type="pic" idx="1"/>
          </p:nvPr>
        </p:nvPicPr>
        <p:blipFill>
          <a:blip r:embed="rId2">
            <a:extLst>
              <a:ext uri="{BEBA8EAE-BF5A-486C-A8C5-ECC9F3942E4B}">
                <a14:imgProps xmlns:a14="http://schemas.microsoft.com/office/drawing/2010/main">
                  <a14:imgLayer r:embed="rId3">
                    <a14:imgEffect>
                      <a14:backgroundRemoval t="14286" b="81299" l="1429" r="95429">
                        <a14:foregroundMark x1="11714" y1="37143" x2="11714" y2="37143"/>
                        <a14:foregroundMark x1="73857" y1="52727" x2="73857" y2="52727"/>
                        <a14:foregroundMark x1="68714" y1="49091" x2="80714" y2="52468"/>
                        <a14:foregroundMark x1="66857" y1="32468" x2="94857" y2="27792"/>
                        <a14:foregroundMark x1="94857" y1="27792" x2="95000" y2="27792"/>
                        <a14:foregroundMark x1="84714" y1="24156" x2="83286" y2="35844"/>
                        <a14:foregroundMark x1="83286" y1="35844" x2="76714" y2="44156"/>
                        <a14:foregroundMark x1="76714" y1="44156" x2="26571" y2="52987"/>
                        <a14:foregroundMark x1="26571" y1="52987" x2="22429" y2="59481"/>
                        <a14:foregroundMark x1="22429" y1="59481" x2="21857" y2="59740"/>
                        <a14:foregroundMark x1="14286" y1="40000" x2="83857" y2="66494"/>
                        <a14:foregroundMark x1="26429" y1="75065" x2="59429" y2="73506"/>
                        <a14:foregroundMark x1="59429" y1="73506" x2="67429" y2="66753"/>
                        <a14:foregroundMark x1="67429" y1="66753" x2="75429" y2="65714"/>
                        <a14:foregroundMark x1="75429" y1="65714" x2="82571" y2="70909"/>
                        <a14:foregroundMark x1="82571" y1="70909" x2="82714" y2="70909"/>
                        <a14:foregroundMark x1="1429" y1="70390" x2="16571" y2="66234"/>
                        <a14:foregroundMark x1="16571" y1="66234" x2="19714" y2="72468"/>
                        <a14:foregroundMark x1="3143" y1="55065" x2="9857" y2="34026"/>
                        <a14:foregroundMark x1="9857" y1="34026" x2="18143" y2="28831"/>
                        <a14:foregroundMark x1="18143" y1="28831" x2="23714" y2="28831"/>
                        <a14:foregroundMark x1="23714" y1="28831" x2="24429" y2="28312"/>
                        <a14:foregroundMark x1="11143" y1="29870" x2="35714" y2="26494"/>
                        <a14:foregroundMark x1="35714" y1="26494" x2="39857" y2="26753"/>
                        <a14:foregroundMark x1="24429" y1="26494" x2="17429" y2="25714"/>
                        <a14:foregroundMark x1="17429" y1="25714" x2="11714" y2="28052"/>
                        <a14:foregroundMark x1="11714" y1="28052" x2="7286" y2="35065"/>
                        <a14:foregroundMark x1="7286" y1="35065" x2="6000" y2="40000"/>
                        <a14:foregroundMark x1="69000" y1="22338" x2="88000" y2="14545"/>
                        <a14:foregroundMark x1="88000" y1="14545" x2="88143" y2="14545"/>
                        <a14:foregroundMark x1="90286" y1="42857" x2="88143" y2="67013"/>
                        <a14:foregroundMark x1="88143" y1="67013" x2="88000" y2="67532"/>
                        <a14:foregroundMark x1="94571" y1="51948" x2="93714" y2="62338"/>
                        <a14:foregroundMark x1="93714" y1="62338" x2="88429" y2="72987"/>
                        <a14:foregroundMark x1="88429" y1="72987" x2="83571" y2="77662"/>
                        <a14:foregroundMark x1="83571" y1="77662" x2="82000" y2="77922"/>
                        <a14:foregroundMark x1="95429" y1="45455" x2="95000" y2="67532"/>
                        <a14:foregroundMark x1="95000" y1="67532" x2="91286" y2="74545"/>
                        <a14:foregroundMark x1="91286" y1="74545" x2="88143" y2="77922"/>
                        <a14:foregroundMark x1="91429" y1="17662" x2="91429" y2="17662"/>
                        <a14:foregroundMark x1="93857" y1="18701" x2="93857" y2="18701"/>
                        <a14:foregroundMark x1="12571" y1="25195" x2="12571" y2="25195"/>
                        <a14:foregroundMark x1="16286" y1="24416" x2="16286" y2="24416"/>
                        <a14:foregroundMark x1="9857" y1="27792" x2="9857" y2="27792"/>
                      </a14:backgroundRemoval>
                    </a14:imgEffect>
                  </a14:imgLayer>
                </a14:imgProps>
              </a:ext>
            </a:extLst>
          </a:blip>
          <a:srcRect t="10697" b="10697"/>
          <a:stretch>
            <a:fillRect/>
          </a:stretch>
        </p:blipFill>
        <p:spPr>
          <a:xfrm>
            <a:off x="1847317" y="1522660"/>
            <a:ext cx="6686550" cy="2891228"/>
          </a:xfrm>
          <a:prstGeom prst="rect">
            <a:avLst/>
          </a:prstGeom>
        </p:spPr>
      </p:pic>
    </p:spTree>
    <p:extLst>
      <p:ext uri="{BB962C8B-B14F-4D97-AF65-F5344CB8AC3E}">
        <p14:creationId xmlns:p14="http://schemas.microsoft.com/office/powerpoint/2010/main" val="32421086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260648"/>
            <a:ext cx="7256859" cy="5578505"/>
          </a:xfrm>
        </p:spPr>
        <p:txBody>
          <a:bodyPr>
            <a:normAutofit/>
          </a:bodyPr>
          <a:lstStyle/>
          <a:p>
            <a:r>
              <a:rPr lang="fr-FR" sz="1200" dirty="0">
                <a:solidFill>
                  <a:schemeClr val="tx1"/>
                </a:solidFill>
                <a:latin typeface="Times New Roman" panose="02020603050405020304" pitchFamily="18" charset="0"/>
                <a:cs typeface="Times New Roman" panose="02020603050405020304" pitchFamily="18" charset="0"/>
              </a:rPr>
              <a:t>Traduction personnelle: </a:t>
            </a:r>
          </a:p>
        </p:txBody>
      </p:sp>
      <p:graphicFrame>
        <p:nvGraphicFramePr>
          <p:cNvPr id="4" name="Tableau 3">
            <a:extLst>
              <a:ext uri="{FF2B5EF4-FFF2-40B4-BE49-F238E27FC236}">
                <a16:creationId xmlns:a16="http://schemas.microsoft.com/office/drawing/2014/main" xmlns="" id="{54FB3E46-25ED-3E48-BD4F-46B882F451F1}"/>
              </a:ext>
            </a:extLst>
          </p:cNvPr>
          <p:cNvGraphicFramePr>
            <a:graphicFrameLocks noGrp="1"/>
          </p:cNvGraphicFramePr>
          <p:nvPr>
            <p:extLst>
              <p:ext uri="{D42A27DB-BD31-4B8C-83A1-F6EECF244321}">
                <p14:modId xmlns:p14="http://schemas.microsoft.com/office/powerpoint/2010/main" val="3585807320"/>
              </p:ext>
            </p:extLst>
          </p:nvPr>
        </p:nvGraphicFramePr>
        <p:xfrm>
          <a:off x="1371600" y="620688"/>
          <a:ext cx="7160839" cy="5356573"/>
        </p:xfrm>
        <a:graphic>
          <a:graphicData uri="http://schemas.openxmlformats.org/drawingml/2006/table">
            <a:tbl>
              <a:tblPr firstRow="1" firstCol="1" bandRow="1"/>
              <a:tblGrid>
                <a:gridCol w="423831">
                  <a:extLst>
                    <a:ext uri="{9D8B030D-6E8A-4147-A177-3AD203B41FA5}">
                      <a16:colId xmlns:a16="http://schemas.microsoft.com/office/drawing/2014/main" xmlns="" val="3969122664"/>
                    </a:ext>
                  </a:extLst>
                </a:gridCol>
                <a:gridCol w="3971830">
                  <a:extLst>
                    <a:ext uri="{9D8B030D-6E8A-4147-A177-3AD203B41FA5}">
                      <a16:colId xmlns:a16="http://schemas.microsoft.com/office/drawing/2014/main" xmlns="" val="1123458012"/>
                    </a:ext>
                  </a:extLst>
                </a:gridCol>
                <a:gridCol w="2765178">
                  <a:extLst>
                    <a:ext uri="{9D8B030D-6E8A-4147-A177-3AD203B41FA5}">
                      <a16:colId xmlns:a16="http://schemas.microsoft.com/office/drawing/2014/main" xmlns="" val="257071204"/>
                    </a:ext>
                  </a:extLst>
                </a:gridCol>
              </a:tblGrid>
              <a:tr h="1464031">
                <a:tc>
                  <a:txBody>
                    <a:bodyPr/>
                    <a:lstStyle/>
                    <a:p>
                      <a:pPr>
                        <a:spcAft>
                          <a:spcPts val="0"/>
                        </a:spcAft>
                      </a:pPr>
                      <a:r>
                        <a:rPr lang="fr-FR" sz="1400" dirty="0">
                          <a:solidFill>
                            <a:srgbClr val="000000"/>
                          </a:solidFill>
                          <a:effectLst/>
                          <a:latin typeface="Times New Roman" panose="02020603050405020304" pitchFamily="18" charset="0"/>
                          <a:ea typeface="Times New Roman" panose="02020603050405020304" pitchFamily="18" charset="0"/>
                        </a:rPr>
                        <a:t>3’</a:t>
                      </a:r>
                      <a:endParaRPr lang="fr-BE" sz="1400" dirty="0">
                        <a:solidFill>
                          <a:srgbClr val="333333"/>
                        </a:solidFill>
                        <a:effectLst/>
                        <a:latin typeface="Times New Roman" panose="02020603050405020304" pitchFamily="18" charset="0"/>
                        <a:ea typeface="Calibri" panose="020F0502020204030204" pitchFamily="34" charset="0"/>
                      </a:endParaRPr>
                    </a:p>
                  </a:txBody>
                  <a:tcPr marL="49526" marR="49526"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[M]U [60]+28.KAM </a:t>
                      </a:r>
                      <a:r>
                        <a:rPr lang="fr-FR" sz="1400" baseline="30000" dirty="0" err="1">
                          <a:solidFill>
                            <a:schemeClr val="tx1"/>
                          </a:solidFill>
                          <a:effectLst/>
                          <a:latin typeface="Times New Roman" panose="02020603050405020304" pitchFamily="18" charset="0"/>
                          <a:ea typeface="Times New Roman" panose="02020603050405020304" pitchFamily="18" charset="0"/>
                        </a:rPr>
                        <a:t>m</a:t>
                      </a:r>
                      <a:r>
                        <a:rPr lang="fr-FR" sz="1400" i="1" dirty="0" err="1">
                          <a:solidFill>
                            <a:schemeClr val="tx1"/>
                          </a:solidFill>
                          <a:effectLst/>
                          <a:latin typeface="Times New Roman" panose="02020603050405020304" pitchFamily="18" charset="0"/>
                          <a:ea typeface="Times New Roman" panose="02020603050405020304" pitchFamily="18" charset="0"/>
                        </a:rPr>
                        <a:t>Si</a:t>
                      </a:r>
                      <a:r>
                        <a:rPr lang="fr-FR" sz="1400" i="1" dirty="0">
                          <a:solidFill>
                            <a:schemeClr val="tx1"/>
                          </a:solidFill>
                          <a:effectLst/>
                          <a:latin typeface="Times New Roman" panose="02020603050405020304" pitchFamily="18" charset="0"/>
                          <a:ea typeface="Times New Roman" panose="02020603050405020304" pitchFamily="18" charset="0"/>
                        </a:rPr>
                        <a:t>-lu-</a:t>
                      </a:r>
                      <a:r>
                        <a:rPr lang="fr-FR" sz="1400" i="1" dirty="0" err="1">
                          <a:solidFill>
                            <a:schemeClr val="tx1"/>
                          </a:solidFill>
                          <a:effectLst/>
                          <a:latin typeface="Times New Roman" panose="02020603050405020304" pitchFamily="18" charset="0"/>
                          <a:ea typeface="Times New Roman" panose="02020603050405020304" pitchFamily="18" charset="0"/>
                        </a:rPr>
                        <a:t>ku</a:t>
                      </a:r>
                      <a:r>
                        <a:rPr lang="fr-FR" sz="1400" dirty="0">
                          <a:solidFill>
                            <a:schemeClr val="tx1"/>
                          </a:solidFill>
                          <a:effectLst/>
                          <a:latin typeface="Times New Roman" panose="02020603050405020304" pitchFamily="18" charset="0"/>
                          <a:ea typeface="Times New Roman" panose="02020603050405020304" pitchFamily="18" charset="0"/>
                        </a:rPr>
                        <a:t> LUGAL </a:t>
                      </a:r>
                      <a:r>
                        <a:rPr lang="fr-FR" sz="1400" baseline="30000" dirty="0">
                          <a:solidFill>
                            <a:schemeClr val="tx1"/>
                          </a:solidFill>
                          <a:effectLst/>
                          <a:latin typeface="Times New Roman" panose="02020603050405020304" pitchFamily="18" charset="0"/>
                          <a:ea typeface="Times New Roman" panose="02020603050405020304" pitchFamily="18" charset="0"/>
                        </a:rPr>
                        <a:t>ITI</a:t>
                      </a:r>
                      <a:r>
                        <a:rPr lang="fr-FR" sz="1400" dirty="0">
                          <a:solidFill>
                            <a:schemeClr val="tx1"/>
                          </a:solidFill>
                          <a:effectLst/>
                          <a:latin typeface="Times New Roman" panose="02020603050405020304" pitchFamily="18" charset="0"/>
                          <a:ea typeface="Times New Roman" panose="02020603050405020304" pitchFamily="18" charset="0"/>
                        </a:rPr>
                        <a:t>BAR ITI BI UD.8.KAM 1</a:t>
                      </a:r>
                      <a:r>
                        <a:rPr lang="fr-FR" sz="1400" i="1" baseline="30000" dirty="0">
                          <a:solidFill>
                            <a:schemeClr val="tx1"/>
                          </a:solidFill>
                          <a:effectLst/>
                          <a:latin typeface="Times New Roman" panose="02020603050405020304" pitchFamily="18" charset="0"/>
                          <a:ea typeface="Times New Roman" panose="02020603050405020304" pitchFamily="18" charset="0"/>
                        </a:rPr>
                        <a:t>en</a:t>
                      </a:r>
                      <a:r>
                        <a:rPr lang="fr-FR" sz="1400" dirty="0">
                          <a:solidFill>
                            <a:schemeClr val="tx1"/>
                          </a:solidFill>
                          <a:effectLst/>
                          <a:latin typeface="Times New Roman" panose="02020603050405020304" pitchFamily="18" charset="0"/>
                          <a:ea typeface="Times New Roman" panose="02020603050405020304" pitchFamily="18" charset="0"/>
                        </a:rPr>
                        <a:t> DUMU E.KI </a:t>
                      </a:r>
                      <a:r>
                        <a:rPr lang="fr-FR" sz="1400" baseline="30000" dirty="0">
                          <a:solidFill>
                            <a:schemeClr val="tx1"/>
                          </a:solidFill>
                          <a:effectLst/>
                          <a:latin typeface="Times New Roman" panose="02020603050405020304" pitchFamily="18" charset="0"/>
                          <a:ea typeface="Times New Roman" panose="02020603050405020304" pitchFamily="18" charset="0"/>
                        </a:rPr>
                        <a:t>lu2</a:t>
                      </a:r>
                      <a:r>
                        <a:rPr lang="fr-FR" sz="1400" dirty="0">
                          <a:solidFill>
                            <a:schemeClr val="tx1"/>
                          </a:solidFill>
                          <a:effectLst/>
                          <a:latin typeface="Times New Roman" panose="02020603050405020304" pitchFamily="18" charset="0"/>
                          <a:ea typeface="Times New Roman" panose="02020603050405020304" pitchFamily="18" charset="0"/>
                        </a:rPr>
                        <a:t>ŠA</a:t>
                      </a:r>
                      <a:r>
                        <a:rPr lang="fr-FR" sz="1400" baseline="-25000" dirty="0">
                          <a:solidFill>
                            <a:schemeClr val="tx1"/>
                          </a:solidFill>
                          <a:effectLst/>
                          <a:latin typeface="Times New Roman" panose="02020603050405020304" pitchFamily="18" charset="0"/>
                          <a:ea typeface="Times New Roman" panose="02020603050405020304" pitchFamily="18" charset="0"/>
                        </a:rPr>
                        <a:t>3</a:t>
                      </a:r>
                      <a:r>
                        <a:rPr lang="fr-FR" sz="1400" dirty="0">
                          <a:solidFill>
                            <a:schemeClr val="tx1"/>
                          </a:solidFill>
                          <a:effectLst/>
                          <a:latin typeface="Times New Roman" panose="02020603050405020304" pitchFamily="18" charset="0"/>
                          <a:ea typeface="Times New Roman" panose="02020603050405020304" pitchFamily="18" charset="0"/>
                        </a:rPr>
                        <a:t>.TAM E</a:t>
                      </a:r>
                      <a:r>
                        <a:rPr lang="fr-FR" sz="1400"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.SAG.GIL</a:t>
                      </a:r>
                      <a:r>
                        <a:rPr lang="fr-FR" sz="1400" baseline="-25000" dirty="0">
                          <a:solidFill>
                            <a:schemeClr val="tx1"/>
                          </a:solidFill>
                          <a:effectLst/>
                          <a:latin typeface="Times New Roman" panose="02020603050405020304" pitchFamily="18" charset="0"/>
                          <a:ea typeface="Times New Roman" panose="02020603050405020304" pitchFamily="18" charset="0"/>
                        </a:rPr>
                        <a:t>2</a:t>
                      </a:r>
                      <a:endParaRPr lang="fr-BE" sz="140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An 88, roi Séleucos, mois de Nisan. Ce mois, le huitième jour, un fils de Babylone, le šatammu de l’Esagil,</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49526" marR="49526"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3740829937"/>
                  </a:ext>
                </a:extLst>
              </a:tr>
              <a:tr h="976021">
                <a:tc>
                  <a:txBody>
                    <a:bodyPr/>
                    <a:lstStyle/>
                    <a:p>
                      <a:pPr>
                        <a:spcAft>
                          <a:spcPts val="0"/>
                        </a:spcAft>
                      </a:pPr>
                      <a:r>
                        <a:rPr lang="fr-FR" sz="1400">
                          <a:solidFill>
                            <a:srgbClr val="000000"/>
                          </a:solidFill>
                          <a:effectLst/>
                          <a:latin typeface="Times New Roman" panose="02020603050405020304" pitchFamily="18" charset="0"/>
                          <a:ea typeface="Times New Roman" panose="02020603050405020304" pitchFamily="18" charset="0"/>
                        </a:rPr>
                        <a:t>4’</a:t>
                      </a:r>
                      <a:endParaRPr lang="fr-BE" sz="1400">
                        <a:solidFill>
                          <a:srgbClr val="333333"/>
                        </a:solidFill>
                        <a:effectLst/>
                        <a:latin typeface="Times New Roman" panose="02020603050405020304" pitchFamily="18" charset="0"/>
                        <a:ea typeface="Calibri" panose="020F0502020204030204" pitchFamily="34" charset="0"/>
                      </a:endParaRPr>
                    </a:p>
                  </a:txBody>
                  <a:tcPr marL="49526" marR="49526"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]x </a:t>
                      </a:r>
                      <a:r>
                        <a:rPr lang="fr-FR" sz="1400" i="1" dirty="0">
                          <a:solidFill>
                            <a:schemeClr val="tx1"/>
                          </a:solidFill>
                          <a:effectLst/>
                          <a:latin typeface="Times New Roman" panose="02020603050405020304" pitchFamily="18" charset="0"/>
                          <a:ea typeface="Times New Roman" panose="02020603050405020304" pitchFamily="18" charset="0"/>
                        </a:rPr>
                        <a:t>ša</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 E</a:t>
                      </a:r>
                      <a:r>
                        <a:rPr lang="fr-FR" sz="1400"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.SAG.GIL</a:t>
                      </a:r>
                      <a:r>
                        <a:rPr lang="fr-FR" sz="1400"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err="1">
                          <a:solidFill>
                            <a:schemeClr val="tx1"/>
                          </a:solidFill>
                          <a:effectLst/>
                          <a:latin typeface="Times New Roman" panose="02020603050405020304" pitchFamily="18" charset="0"/>
                          <a:ea typeface="Times New Roman" panose="02020603050405020304" pitchFamily="18" charset="0"/>
                        </a:rPr>
                        <a:t>ina</a:t>
                      </a:r>
                      <a:r>
                        <a:rPr lang="fr-FR" sz="1400" dirty="0">
                          <a:solidFill>
                            <a:schemeClr val="tx1"/>
                          </a:solidFill>
                          <a:effectLst/>
                          <a:latin typeface="Times New Roman" panose="02020603050405020304" pitchFamily="18" charset="0"/>
                          <a:ea typeface="Times New Roman" panose="02020603050405020304" pitchFamily="18" charset="0"/>
                        </a:rPr>
                        <a:t> INIM LUGAL </a:t>
                      </a:r>
                      <a:r>
                        <a:rPr lang="fr-FR" sz="1400" i="1" dirty="0">
                          <a:solidFill>
                            <a:schemeClr val="tx1"/>
                          </a:solidFill>
                          <a:effectLst/>
                          <a:latin typeface="Times New Roman" panose="02020603050405020304" pitchFamily="18" charset="0"/>
                          <a:ea typeface="Times New Roman" panose="02020603050405020304" pitchFamily="18" charset="0"/>
                        </a:rPr>
                        <a:t>lib</a:t>
                      </a:r>
                      <a:r>
                        <a:rPr lang="fr-FR" sz="1400" i="1" baseline="-25000" dirty="0">
                          <a:solidFill>
                            <a:schemeClr val="tx1"/>
                          </a:solidFill>
                          <a:effectLst/>
                          <a:latin typeface="Times New Roman" panose="02020603050405020304" pitchFamily="18" charset="0"/>
                          <a:ea typeface="Times New Roman" panose="02020603050405020304" pitchFamily="18" charset="0"/>
                        </a:rPr>
                        <a:t>3</a:t>
                      </a:r>
                      <a:r>
                        <a:rPr lang="fr-FR" sz="1400" i="1" dirty="0">
                          <a:solidFill>
                            <a:schemeClr val="tx1"/>
                          </a:solidFill>
                          <a:effectLst/>
                          <a:latin typeface="Times New Roman" panose="02020603050405020304" pitchFamily="18" charset="0"/>
                          <a:ea typeface="Times New Roman" panose="02020603050405020304" pitchFamily="18" charset="0"/>
                        </a:rPr>
                        <a:t>-bu-u</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i="1" dirty="0">
                          <a:solidFill>
                            <a:schemeClr val="tx1"/>
                          </a:solidFill>
                          <a:effectLst/>
                          <a:latin typeface="Times New Roman" panose="02020603050405020304" pitchFamily="18" charset="0"/>
                          <a:ea typeface="Times New Roman" panose="02020603050405020304" pitchFamily="18" charset="0"/>
                        </a:rPr>
                        <a:t> </a:t>
                      </a:r>
                      <a:r>
                        <a:rPr lang="fr-FR" sz="1400" baseline="30000" dirty="0" err="1">
                          <a:solidFill>
                            <a:schemeClr val="tx1"/>
                          </a:solidFill>
                          <a:effectLst/>
                          <a:latin typeface="Times New Roman" panose="02020603050405020304" pitchFamily="18" charset="0"/>
                          <a:ea typeface="Times New Roman" panose="02020603050405020304" pitchFamily="18" charset="0"/>
                        </a:rPr>
                        <a:t>kuš</a:t>
                      </a:r>
                      <a:r>
                        <a:rPr lang="fr-FR" sz="1400" i="1" dirty="0" err="1">
                          <a:solidFill>
                            <a:schemeClr val="tx1"/>
                          </a:solidFill>
                          <a:effectLst/>
                          <a:latin typeface="Times New Roman" panose="02020603050405020304" pitchFamily="18" charset="0"/>
                          <a:ea typeface="Times New Roman" panose="02020603050405020304" pitchFamily="18" charset="0"/>
                        </a:rPr>
                        <a:t>ši-piš-tum</a:t>
                      </a:r>
                      <a:r>
                        <a:rPr lang="fr-FR" sz="1400" i="1" dirty="0">
                          <a:solidFill>
                            <a:schemeClr val="tx1"/>
                          </a:solidFill>
                          <a:effectLst/>
                          <a:latin typeface="Times New Roman" panose="02020603050405020304" pitchFamily="18" charset="0"/>
                          <a:ea typeface="Times New Roman" panose="02020603050405020304" pitchFamily="18" charset="0"/>
                        </a:rPr>
                        <a:t> ša</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 LUGAL </a:t>
                      </a:r>
                      <a:r>
                        <a:rPr lang="fr-FR" sz="1400" i="1" dirty="0">
                          <a:solidFill>
                            <a:schemeClr val="tx1"/>
                          </a:solidFill>
                          <a:effectLst/>
                          <a:latin typeface="Times New Roman" panose="02020603050405020304" pitchFamily="18" charset="0"/>
                          <a:ea typeface="Times New Roman" panose="02020603050405020304" pitchFamily="18" charset="0"/>
                        </a:rPr>
                        <a:t>ša</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i="1" dirty="0">
                          <a:solidFill>
                            <a:schemeClr val="tx1"/>
                          </a:solidFill>
                          <a:effectLst/>
                          <a:latin typeface="Times New Roman" panose="02020603050405020304" pitchFamily="18" charset="0"/>
                          <a:ea typeface="Times New Roman" panose="02020603050405020304" pitchFamily="18" charset="0"/>
                        </a:rPr>
                        <a:t> </a:t>
                      </a:r>
                      <a:r>
                        <a:rPr lang="fr-FR" sz="1400" i="1" dirty="0" err="1">
                          <a:solidFill>
                            <a:schemeClr val="tx1"/>
                          </a:solidFill>
                          <a:effectLst/>
                          <a:latin typeface="Times New Roman" panose="02020603050405020304" pitchFamily="18" charset="0"/>
                          <a:ea typeface="Times New Roman" panose="02020603050405020304" pitchFamily="18" charset="0"/>
                        </a:rPr>
                        <a:t>ina</a:t>
                      </a:r>
                      <a:r>
                        <a:rPr lang="fr-FR" sz="1400" dirty="0">
                          <a:solidFill>
                            <a:schemeClr val="tx1"/>
                          </a:solidFill>
                          <a:effectLst/>
                          <a:latin typeface="Times New Roman" panose="02020603050405020304" pitchFamily="18" charset="0"/>
                          <a:ea typeface="Times New Roman" panose="02020603050405020304" pitchFamily="18" charset="0"/>
                        </a:rPr>
                        <a:t> IGI-</a:t>
                      </a:r>
                      <a:r>
                        <a:rPr lang="fr-FR" sz="1400" i="1" dirty="0">
                          <a:solidFill>
                            <a:schemeClr val="tx1"/>
                          </a:solidFill>
                          <a:effectLst/>
                          <a:latin typeface="Times New Roman" panose="02020603050405020304" pitchFamily="18" charset="0"/>
                          <a:ea typeface="Times New Roman" panose="02020603050405020304" pitchFamily="18" charset="0"/>
                        </a:rPr>
                        <a:t>ma iš-ša</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i="1" dirty="0">
                          <a:solidFill>
                            <a:schemeClr val="tx1"/>
                          </a:solidFill>
                          <a:effectLst/>
                          <a:latin typeface="Times New Roman" panose="02020603050405020304" pitchFamily="18" charset="0"/>
                          <a:ea typeface="Times New Roman" panose="02020603050405020304" pitchFamily="18" charset="0"/>
                        </a:rPr>
                        <a:t>-a</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x de l’</a:t>
                      </a:r>
                      <a:r>
                        <a:rPr lang="fr-FR" sz="1400" noProof="0" dirty="0" err="1">
                          <a:solidFill>
                            <a:schemeClr val="tx1"/>
                          </a:solidFill>
                          <a:effectLst/>
                          <a:latin typeface="Times New Roman" panose="02020603050405020304" pitchFamily="18" charset="0"/>
                          <a:ea typeface="Calibri" panose="020F0502020204030204" pitchFamily="34" charset="0"/>
                        </a:rPr>
                        <a:t>Esagil</a:t>
                      </a:r>
                      <a:r>
                        <a:rPr lang="fr-FR" sz="1400" noProof="0" dirty="0">
                          <a:solidFill>
                            <a:schemeClr val="tx1"/>
                          </a:solidFill>
                          <a:effectLst/>
                          <a:latin typeface="Times New Roman" panose="02020603050405020304" pitchFamily="18" charset="0"/>
                          <a:ea typeface="Calibri" panose="020F0502020204030204" pitchFamily="34" charset="0"/>
                        </a:rPr>
                        <a:t>, sur ordre du roi, selon le parchemin qu’il avait envoyé auparavant</a:t>
                      </a:r>
                    </a:p>
                  </a:txBody>
                  <a:tcPr marL="49526" marR="49526"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855279552"/>
                  </a:ext>
                </a:extLst>
              </a:tr>
              <a:tr h="976021">
                <a:tc>
                  <a:txBody>
                    <a:bodyPr/>
                    <a:lstStyle/>
                    <a:p>
                      <a:pPr>
                        <a:spcAft>
                          <a:spcPts val="0"/>
                        </a:spcAft>
                      </a:pPr>
                      <a:r>
                        <a:rPr lang="fr-FR" sz="1400">
                          <a:solidFill>
                            <a:srgbClr val="000000"/>
                          </a:solidFill>
                          <a:effectLst/>
                          <a:latin typeface="Times New Roman" panose="02020603050405020304" pitchFamily="18" charset="0"/>
                          <a:ea typeface="Times New Roman" panose="02020603050405020304" pitchFamily="18" charset="0"/>
                        </a:rPr>
                        <a:t>5’</a:t>
                      </a:r>
                      <a:endParaRPr lang="fr-BE" sz="1400">
                        <a:solidFill>
                          <a:srgbClr val="333333"/>
                        </a:solidFill>
                        <a:effectLst/>
                        <a:latin typeface="Times New Roman" panose="02020603050405020304" pitchFamily="18" charset="0"/>
                        <a:ea typeface="Calibri" panose="020F0502020204030204" pitchFamily="34" charset="0"/>
                      </a:endParaRPr>
                    </a:p>
                  </a:txBody>
                  <a:tcPr marL="49526" marR="49526"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[x G]IN</a:t>
                      </a:r>
                      <a:r>
                        <a:rPr lang="fr-FR" sz="1400" baseline="-25000" dirty="0">
                          <a:solidFill>
                            <a:schemeClr val="tx1"/>
                          </a:solidFill>
                          <a:effectLst/>
                          <a:latin typeface="Times New Roman" panose="02020603050405020304" pitchFamily="18" charset="0"/>
                          <a:ea typeface="Times New Roman" panose="02020603050405020304" pitchFamily="18" charset="0"/>
                        </a:rPr>
                        <a:t>2</a:t>
                      </a:r>
                      <a:r>
                        <a:rPr lang="fr-FR" sz="1400" baseline="30000" dirty="0">
                          <a:solidFill>
                            <a:schemeClr val="tx1"/>
                          </a:solidFill>
                          <a:effectLst/>
                          <a:latin typeface="Times New Roman" panose="02020603050405020304" pitchFamily="18" charset="0"/>
                          <a:ea typeface="Times New Roman" panose="02020603050405020304" pitchFamily="18" charset="0"/>
                        </a:rPr>
                        <a:t> </a:t>
                      </a:r>
                      <a:r>
                        <a:rPr lang="fr-FR" sz="1400" dirty="0">
                          <a:solidFill>
                            <a:schemeClr val="tx1"/>
                          </a:solidFill>
                          <a:effectLst/>
                          <a:latin typeface="Times New Roman" panose="02020603050405020304" pitchFamily="18" charset="0"/>
                          <a:ea typeface="Times New Roman" panose="02020603050405020304" pitchFamily="18" charset="0"/>
                        </a:rPr>
                        <a:t>KUG.BABBAR TA E</a:t>
                      </a:r>
                      <a:r>
                        <a:rPr lang="fr-FR" sz="1400"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 LUGAL TA E</a:t>
                      </a:r>
                      <a:r>
                        <a:rPr lang="fr-FR" sz="1400"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a:solidFill>
                            <a:schemeClr val="tx1"/>
                          </a:solidFill>
                          <a:effectLst/>
                          <a:latin typeface="Times New Roman" panose="02020603050405020304" pitchFamily="18" charset="0"/>
                          <a:ea typeface="Times New Roman" panose="02020603050405020304" pitchFamily="18" charset="0"/>
                        </a:rPr>
                        <a:t>rama-ni-šu</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dirty="0">
                          <a:solidFill>
                            <a:schemeClr val="tx1"/>
                          </a:solidFill>
                          <a:effectLst/>
                          <a:latin typeface="Times New Roman" panose="02020603050405020304" pitchFamily="18" charset="0"/>
                          <a:ea typeface="Times New Roman" panose="02020603050405020304" pitchFamily="18" charset="0"/>
                        </a:rPr>
                        <a:t>\ 11 GU</a:t>
                      </a:r>
                      <a:r>
                        <a:rPr lang="fr-FR" sz="1400" baseline="-25000" dirty="0">
                          <a:solidFill>
                            <a:schemeClr val="tx1"/>
                          </a:solidFill>
                          <a:effectLst/>
                          <a:latin typeface="Times New Roman" panose="02020603050405020304" pitchFamily="18" charset="0"/>
                          <a:ea typeface="Times New Roman" panose="02020603050405020304" pitchFamily="18" charset="0"/>
                        </a:rPr>
                        <a:t>4</a:t>
                      </a:r>
                      <a:r>
                        <a:rPr lang="fr-FR" sz="1400" dirty="0">
                          <a:solidFill>
                            <a:schemeClr val="tx1"/>
                          </a:solidFill>
                          <a:effectLst/>
                          <a:latin typeface="Times New Roman" panose="02020603050405020304" pitchFamily="18" charset="0"/>
                          <a:ea typeface="Times New Roman" panose="02020603050405020304" pitchFamily="18" charset="0"/>
                        </a:rPr>
                        <a:t>.ḪI.A </a:t>
                      </a:r>
                      <a:r>
                        <a:rPr lang="fr-FR" sz="1400" i="1" dirty="0">
                          <a:solidFill>
                            <a:schemeClr val="tx1"/>
                          </a:solidFill>
                          <a:effectLst/>
                          <a:latin typeface="Times New Roman" panose="02020603050405020304" pitchFamily="18" charset="0"/>
                          <a:ea typeface="Times New Roman" panose="02020603050405020304" pitchFamily="18" charset="0"/>
                        </a:rPr>
                        <a:t>ma-ru-tu</a:t>
                      </a:r>
                      <a:r>
                        <a:rPr lang="fr-FR" sz="1400" dirty="0">
                          <a:solidFill>
                            <a:schemeClr val="tx1"/>
                          </a:solidFill>
                          <a:effectLst/>
                          <a:latin typeface="Times New Roman" panose="02020603050405020304" pitchFamily="18" charset="0"/>
                          <a:ea typeface="Times New Roman" panose="02020603050405020304" pitchFamily="18" charset="0"/>
                        </a:rPr>
                        <a:t> 1.ME UDU.M[EŠ]</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x shekel d’argent de la maison du roi, de sa propre maison, onze bovins gras, mille ovins </a:t>
                      </a:r>
                    </a:p>
                  </a:txBody>
                  <a:tcPr marL="49526" marR="49526"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475359602"/>
                  </a:ext>
                </a:extLst>
              </a:tr>
              <a:tr h="732015">
                <a:tc>
                  <a:txBody>
                    <a:bodyPr/>
                    <a:lstStyle/>
                    <a:p>
                      <a:pPr>
                        <a:spcAft>
                          <a:spcPts val="0"/>
                        </a:spcAft>
                      </a:pPr>
                      <a:r>
                        <a:rPr lang="fr-FR" sz="1400">
                          <a:solidFill>
                            <a:srgbClr val="000000"/>
                          </a:solidFill>
                          <a:effectLst/>
                          <a:latin typeface="Times New Roman" panose="02020603050405020304" pitchFamily="18" charset="0"/>
                          <a:ea typeface="Times New Roman" panose="02020603050405020304" pitchFamily="18" charset="0"/>
                        </a:rPr>
                        <a:t>6’</a:t>
                      </a:r>
                      <a:endParaRPr lang="fr-BE" sz="1400">
                        <a:solidFill>
                          <a:srgbClr val="333333"/>
                        </a:solidFill>
                        <a:effectLst/>
                        <a:latin typeface="Times New Roman" panose="02020603050405020304" pitchFamily="18" charset="0"/>
                        <a:ea typeface="Calibri" panose="020F0502020204030204" pitchFamily="34" charset="0"/>
                      </a:endParaRPr>
                    </a:p>
                  </a:txBody>
                  <a:tcPr marL="49526" marR="49526"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a:solidFill>
                            <a:schemeClr val="tx1"/>
                          </a:solidFill>
                          <a:effectLst/>
                          <a:latin typeface="Times New Roman" panose="02020603050405020304" pitchFamily="18" charset="0"/>
                          <a:ea typeface="Times New Roman" panose="02020603050405020304" pitchFamily="18" charset="0"/>
                        </a:rPr>
                        <a:t>m</a:t>
                      </a:r>
                      <a:r>
                        <a:rPr lang="fr-FR" sz="1400" dirty="0">
                          <a:solidFill>
                            <a:schemeClr val="tx1"/>
                          </a:solidFill>
                          <a:effectLst/>
                          <a:latin typeface="Times New Roman" panose="02020603050405020304" pitchFamily="18" charset="0"/>
                          <a:ea typeface="Times New Roman" panose="02020603050405020304" pitchFamily="18" charset="0"/>
                        </a:rPr>
                        <a:t>]</a:t>
                      </a:r>
                      <a:r>
                        <a:rPr lang="fr-FR" sz="1400" i="1" dirty="0">
                          <a:solidFill>
                            <a:schemeClr val="tx1"/>
                          </a:solidFill>
                          <a:effectLst/>
                          <a:latin typeface="Times New Roman" panose="02020603050405020304" pitchFamily="18" charset="0"/>
                          <a:ea typeface="Times New Roman" panose="02020603050405020304" pitchFamily="18" charset="0"/>
                        </a:rPr>
                        <a:t>a-ru-tu</a:t>
                      </a:r>
                      <a:r>
                        <a:rPr lang="fr-FR" sz="1400" dirty="0">
                          <a:solidFill>
                            <a:schemeClr val="tx1"/>
                          </a:solidFill>
                          <a:effectLst/>
                          <a:latin typeface="Times New Roman" panose="02020603050405020304" pitchFamily="18" charset="0"/>
                          <a:ea typeface="Times New Roman" panose="02020603050405020304" pitchFamily="18" charset="0"/>
                        </a:rPr>
                        <a:t> 11 </a:t>
                      </a:r>
                      <a:r>
                        <a:rPr lang="fr-FR" sz="1400" baseline="30000" dirty="0" err="1">
                          <a:solidFill>
                            <a:schemeClr val="tx1"/>
                          </a:solidFill>
                          <a:effectLst/>
                          <a:latin typeface="Times New Roman" panose="02020603050405020304" pitchFamily="18" charset="0"/>
                          <a:ea typeface="Times New Roman" panose="02020603050405020304" pitchFamily="18" charset="0"/>
                        </a:rPr>
                        <a:t>mušen</a:t>
                      </a:r>
                      <a:r>
                        <a:rPr lang="fr-FR" sz="1400" dirty="0" err="1">
                          <a:solidFill>
                            <a:schemeClr val="tx1"/>
                          </a:solidFill>
                          <a:effectLst/>
                          <a:latin typeface="Times New Roman" panose="02020603050405020304" pitchFamily="18" charset="0"/>
                          <a:ea typeface="Times New Roman" panose="02020603050405020304" pitchFamily="18" charset="0"/>
                        </a:rPr>
                        <a:t>UZ.TUR</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a:solidFill>
                            <a:schemeClr val="tx1"/>
                          </a:solidFill>
                          <a:effectLst/>
                          <a:latin typeface="Times New Roman" panose="02020603050405020304" pitchFamily="18" charset="0"/>
                          <a:ea typeface="Times New Roman" panose="02020603050405020304" pitchFamily="18" charset="0"/>
                        </a:rPr>
                        <a:t>ma-ru-tu </a:t>
                      </a:r>
                      <a:r>
                        <a:rPr lang="fr-FR" sz="1400" i="1" dirty="0" err="1">
                          <a:solidFill>
                            <a:schemeClr val="tx1"/>
                          </a:solidFill>
                          <a:effectLst/>
                          <a:latin typeface="Times New Roman" panose="02020603050405020304" pitchFamily="18" charset="0"/>
                          <a:ea typeface="Times New Roman" panose="02020603050405020304" pitchFamily="18" charset="0"/>
                        </a:rPr>
                        <a:t>a-na</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dirty="0" err="1">
                          <a:solidFill>
                            <a:schemeClr val="tx1"/>
                          </a:solidFill>
                          <a:effectLst/>
                          <a:latin typeface="Times New Roman" panose="02020603050405020304" pitchFamily="18" charset="0"/>
                          <a:ea typeface="Times New Roman" panose="02020603050405020304" pitchFamily="18" charset="0"/>
                        </a:rPr>
                        <a:t>PAD.</a:t>
                      </a:r>
                      <a:r>
                        <a:rPr lang="fr-FR" sz="1400" baseline="30000" dirty="0" err="1">
                          <a:solidFill>
                            <a:schemeClr val="tx1"/>
                          </a:solidFill>
                          <a:effectLst/>
                          <a:latin typeface="Times New Roman" panose="02020603050405020304" pitchFamily="18" charset="0"/>
                          <a:ea typeface="Times New Roman" panose="02020603050405020304" pitchFamily="18" charset="0"/>
                        </a:rPr>
                        <a:t>d</a:t>
                      </a:r>
                      <a:r>
                        <a:rPr lang="fr-FR" sz="1400" dirty="0" err="1">
                          <a:solidFill>
                            <a:schemeClr val="tx1"/>
                          </a:solidFill>
                          <a:effectLst/>
                          <a:latin typeface="Times New Roman" panose="02020603050405020304" pitchFamily="18" charset="0"/>
                          <a:ea typeface="Times New Roman" panose="02020603050405020304" pitchFamily="18" charset="0"/>
                        </a:rPr>
                        <a:t>INNIN</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err="1">
                          <a:solidFill>
                            <a:schemeClr val="tx1"/>
                          </a:solidFill>
                          <a:effectLst/>
                          <a:latin typeface="Times New Roman" panose="02020603050405020304" pitchFamily="18" charset="0"/>
                          <a:ea typeface="Times New Roman" panose="02020603050405020304" pitchFamily="18" charset="0"/>
                        </a:rPr>
                        <a:t>ina</a:t>
                      </a:r>
                      <a:r>
                        <a:rPr lang="fr-FR" sz="1400" i="1" dirty="0">
                          <a:solidFill>
                            <a:schemeClr val="tx1"/>
                          </a:solidFill>
                          <a:effectLst/>
                          <a:latin typeface="Times New Roman" panose="02020603050405020304" pitchFamily="18" charset="0"/>
                          <a:ea typeface="Times New Roman" panose="02020603050405020304" pitchFamily="18" charset="0"/>
                        </a:rPr>
                        <a:t> lib</a:t>
                      </a:r>
                      <a:r>
                        <a:rPr lang="fr-FR" sz="1400" i="1" baseline="-25000" dirty="0">
                          <a:solidFill>
                            <a:schemeClr val="tx1"/>
                          </a:solidFill>
                          <a:effectLst/>
                          <a:latin typeface="Times New Roman" panose="02020603050405020304" pitchFamily="18" charset="0"/>
                          <a:ea typeface="Times New Roman" panose="02020603050405020304" pitchFamily="18" charset="0"/>
                        </a:rPr>
                        <a:t>3</a:t>
                      </a:r>
                      <a:r>
                        <a:rPr lang="fr-FR" sz="1400" i="1" dirty="0">
                          <a:solidFill>
                            <a:schemeClr val="tx1"/>
                          </a:solidFill>
                          <a:effectLst/>
                          <a:latin typeface="Times New Roman" panose="02020603050405020304" pitchFamily="18" charset="0"/>
                          <a:ea typeface="Times New Roman" panose="02020603050405020304" pitchFamily="18" charset="0"/>
                        </a:rPr>
                        <a:t>-bi</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dirty="0" err="1">
                          <a:solidFill>
                            <a:schemeClr val="tx1"/>
                          </a:solidFill>
                          <a:effectLst/>
                          <a:latin typeface="Times New Roman" panose="02020603050405020304" pitchFamily="18" charset="0"/>
                          <a:ea typeface="Times New Roman" panose="02020603050405020304" pitchFamily="18" charset="0"/>
                        </a:rPr>
                        <a:t>É</a:t>
                      </a:r>
                      <a:r>
                        <a:rPr lang="fr-FR" sz="1400" dirty="0">
                          <a:solidFill>
                            <a:schemeClr val="tx1"/>
                          </a:solidFill>
                          <a:effectLst/>
                          <a:latin typeface="Times New Roman" panose="02020603050405020304" pitchFamily="18" charset="0"/>
                          <a:ea typeface="Times New Roman" panose="02020603050405020304" pitchFamily="18" charset="0"/>
                        </a:rPr>
                        <a:t>\.[S]AG.GIL</a:t>
                      </a:r>
                      <a:r>
                        <a:rPr lang="fr-FR" sz="1400" baseline="-25000" dirty="0">
                          <a:solidFill>
                            <a:schemeClr val="tx1"/>
                          </a:solidFill>
                          <a:effectLst/>
                          <a:latin typeface="Times New Roman" panose="02020603050405020304" pitchFamily="18" charset="0"/>
                          <a:ea typeface="Times New Roman" panose="02020603050405020304" pitchFamily="18" charset="0"/>
                        </a:rPr>
                        <a:t>2</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gras, onze canards gras pour l’offrande au sein de l’</a:t>
                      </a:r>
                      <a:r>
                        <a:rPr lang="fr-FR" sz="1400" noProof="0" dirty="0" err="1">
                          <a:solidFill>
                            <a:schemeClr val="tx1"/>
                          </a:solidFill>
                          <a:effectLst/>
                          <a:latin typeface="Times New Roman" panose="02020603050405020304" pitchFamily="18" charset="0"/>
                          <a:ea typeface="Calibri" panose="020F0502020204030204" pitchFamily="34" charset="0"/>
                        </a:rPr>
                        <a:t>Esagil</a:t>
                      </a:r>
                      <a:endParaRPr lang="fr-FR" sz="1400" noProof="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2795846749"/>
                  </a:ext>
                </a:extLst>
              </a:tr>
              <a:tr h="964480">
                <a:tc>
                  <a:txBody>
                    <a:bodyPr/>
                    <a:lstStyle/>
                    <a:p>
                      <a:pPr>
                        <a:spcAft>
                          <a:spcPts val="0"/>
                        </a:spcAft>
                      </a:pPr>
                      <a:r>
                        <a:rPr lang="fr-FR" sz="1400">
                          <a:solidFill>
                            <a:srgbClr val="000000"/>
                          </a:solidFill>
                          <a:effectLst/>
                          <a:latin typeface="Times New Roman" panose="02020603050405020304" pitchFamily="18" charset="0"/>
                          <a:ea typeface="Times New Roman" panose="02020603050405020304" pitchFamily="18" charset="0"/>
                        </a:rPr>
                        <a:t>7’</a:t>
                      </a:r>
                      <a:endParaRPr lang="fr-BE" sz="1400">
                        <a:solidFill>
                          <a:srgbClr val="333333"/>
                        </a:solidFill>
                        <a:effectLst/>
                        <a:latin typeface="Times New Roman" panose="02020603050405020304" pitchFamily="18" charset="0"/>
                        <a:ea typeface="Calibri" panose="020F0502020204030204" pitchFamily="34" charset="0"/>
                      </a:endParaRPr>
                    </a:p>
                  </a:txBody>
                  <a:tcPr marL="49526" marR="49526"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i="1" dirty="0" err="1">
                          <a:solidFill>
                            <a:schemeClr val="tx1"/>
                          </a:solidFill>
                          <a:effectLst/>
                          <a:latin typeface="Times New Roman" panose="02020603050405020304" pitchFamily="18" charset="0"/>
                          <a:ea typeface="Times New Roman" panose="02020603050405020304" pitchFamily="18" charset="0"/>
                        </a:rPr>
                        <a:t>a-na</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baseline="30000" dirty="0" err="1">
                          <a:solidFill>
                            <a:schemeClr val="tx1"/>
                          </a:solidFill>
                          <a:effectLst/>
                          <a:latin typeface="Times New Roman" panose="02020603050405020304" pitchFamily="18" charset="0"/>
                          <a:ea typeface="Times New Roman" panose="02020603050405020304" pitchFamily="18" charset="0"/>
                        </a:rPr>
                        <a:t>d</a:t>
                      </a:r>
                      <a:r>
                        <a:rPr lang="fr-FR" sz="1400" dirty="0" err="1">
                          <a:solidFill>
                            <a:schemeClr val="tx1"/>
                          </a:solidFill>
                          <a:effectLst/>
                          <a:latin typeface="Times New Roman" panose="02020603050405020304" pitchFamily="18" charset="0"/>
                          <a:ea typeface="Times New Roman" panose="02020603050405020304" pitchFamily="18" charset="0"/>
                        </a:rPr>
                        <a:t>EN</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baseline="30000" dirty="0" err="1">
                          <a:solidFill>
                            <a:schemeClr val="tx1"/>
                          </a:solidFill>
                          <a:effectLst/>
                          <a:latin typeface="Times New Roman" panose="02020603050405020304" pitchFamily="18" charset="0"/>
                          <a:ea typeface="Times New Roman" panose="02020603050405020304" pitchFamily="18" charset="0"/>
                        </a:rPr>
                        <a:t>d</a:t>
                      </a:r>
                      <a:r>
                        <a:rPr lang="fr-FR" sz="1400" dirty="0" err="1">
                          <a:solidFill>
                            <a:schemeClr val="tx1"/>
                          </a:solidFill>
                          <a:effectLst/>
                          <a:latin typeface="Times New Roman" panose="02020603050405020304" pitchFamily="18" charset="0"/>
                          <a:ea typeface="Times New Roman" panose="02020603050405020304" pitchFamily="18" charset="0"/>
                        </a:rPr>
                        <a:t>GAŠAN</a:t>
                      </a:r>
                      <a:r>
                        <a:rPr lang="fr-FR" sz="1400" i="1" dirty="0" err="1">
                          <a:solidFill>
                            <a:schemeClr val="tx1"/>
                          </a:solidFill>
                          <a:effectLst/>
                          <a:latin typeface="Times New Roman" panose="02020603050405020304" pitchFamily="18" charset="0"/>
                          <a:ea typeface="Times New Roman" panose="02020603050405020304" pitchFamily="18" charset="0"/>
                        </a:rPr>
                        <a:t>-ia</a:t>
                      </a:r>
                      <a:r>
                        <a:rPr lang="fr-FR" sz="1400" i="1" dirty="0">
                          <a:solidFill>
                            <a:schemeClr val="tx1"/>
                          </a:solidFill>
                          <a:effectLst/>
                          <a:latin typeface="Times New Roman" panose="02020603050405020304" pitchFamily="18" charset="0"/>
                          <a:ea typeface="Times New Roman" panose="02020603050405020304" pitchFamily="18" charset="0"/>
                        </a:rPr>
                        <a:t> u</a:t>
                      </a:r>
                      <a:r>
                        <a:rPr lang="fr-FR" sz="1400" dirty="0">
                          <a:solidFill>
                            <a:schemeClr val="tx1"/>
                          </a:solidFill>
                          <a:effectLst/>
                          <a:latin typeface="Times New Roman" panose="02020603050405020304" pitchFamily="18" charset="0"/>
                          <a:ea typeface="Times New Roman" panose="02020603050405020304" pitchFamily="18" charset="0"/>
                        </a:rPr>
                        <a:t> DINGIR.MEŠ GAL.MEŠ </a:t>
                      </a:r>
                      <a:r>
                        <a:rPr lang="fr-FR" sz="1400" i="1" dirty="0">
                          <a:solidFill>
                            <a:schemeClr val="tx1"/>
                          </a:solidFill>
                          <a:effectLst/>
                          <a:latin typeface="Times New Roman" panose="02020603050405020304" pitchFamily="18" charset="0"/>
                          <a:ea typeface="Times New Roman" panose="02020603050405020304" pitchFamily="18" charset="0"/>
                        </a:rPr>
                        <a:t>u</a:t>
                      </a:r>
                      <a:r>
                        <a:rPr lang="fr-FR" sz="1400" i="1" baseline="-25000" dirty="0">
                          <a:solidFill>
                            <a:schemeClr val="tx1"/>
                          </a:solidFill>
                          <a:effectLst/>
                          <a:latin typeface="Times New Roman" panose="02020603050405020304" pitchFamily="18" charset="0"/>
                          <a:ea typeface="Times New Roman" panose="02020603050405020304" pitchFamily="18" charset="0"/>
                        </a:rPr>
                        <a:t>3</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a:solidFill>
                            <a:schemeClr val="tx1"/>
                          </a:solidFill>
                          <a:effectLst/>
                          <a:latin typeface="Times New Roman" panose="02020603050405020304" pitchFamily="18" charset="0"/>
                          <a:ea typeface="Times New Roman" panose="02020603050405020304" pitchFamily="18" charset="0"/>
                        </a:rPr>
                        <a:t>a</a:t>
                      </a:r>
                      <a:r>
                        <a:rPr lang="fr-FR" sz="1400" dirty="0">
                          <a:solidFill>
                            <a:schemeClr val="tx1"/>
                          </a:solidFill>
                          <a:effectLst/>
                          <a:latin typeface="Times New Roman" panose="02020603050405020304" pitchFamily="18" charset="0"/>
                          <a:ea typeface="Times New Roman" panose="02020603050405020304" pitchFamily="18" charset="0"/>
                        </a:rPr>
                        <a:t>\-[</a:t>
                      </a:r>
                      <a:r>
                        <a:rPr lang="fr-FR" sz="1400" i="1" dirty="0">
                          <a:solidFill>
                            <a:schemeClr val="tx1"/>
                          </a:solidFill>
                          <a:effectLst/>
                          <a:latin typeface="Times New Roman" panose="02020603050405020304" pitchFamily="18" charset="0"/>
                          <a:ea typeface="Times New Roman" panose="02020603050405020304" pitchFamily="18" charset="0"/>
                        </a:rPr>
                        <a:t>n</a:t>
                      </a:r>
                      <a:r>
                        <a:rPr lang="fr-FR" sz="1400" dirty="0">
                          <a:solidFill>
                            <a:schemeClr val="tx1"/>
                          </a:solidFill>
                          <a:effectLst/>
                          <a:latin typeface="Times New Roman" panose="02020603050405020304" pitchFamily="18" charset="0"/>
                          <a:ea typeface="Times New Roman" panose="02020603050405020304" pitchFamily="18" charset="0"/>
                        </a:rPr>
                        <a:t>]</a:t>
                      </a:r>
                      <a:r>
                        <a:rPr lang="fr-FR" sz="1400" i="1" dirty="0">
                          <a:solidFill>
                            <a:schemeClr val="tx1"/>
                          </a:solidFill>
                          <a:effectLst/>
                          <a:latin typeface="Times New Roman" panose="02020603050405020304" pitchFamily="18" charset="0"/>
                          <a:ea typeface="Times New Roman" panose="02020603050405020304" pitchFamily="18" charset="0"/>
                        </a:rPr>
                        <a:t>a</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err="1">
                          <a:solidFill>
                            <a:schemeClr val="tx1"/>
                          </a:solidFill>
                          <a:effectLst/>
                          <a:latin typeface="Times New Roman" panose="02020603050405020304" pitchFamily="18" charset="0"/>
                          <a:ea typeface="Times New Roman" panose="02020603050405020304" pitchFamily="18" charset="0"/>
                        </a:rPr>
                        <a:t>dul</a:t>
                      </a:r>
                      <a:r>
                        <a:rPr lang="fr-FR" sz="1400" dirty="0">
                          <a:solidFill>
                            <a:schemeClr val="tx1"/>
                          </a:solidFill>
                          <a:effectLst/>
                          <a:latin typeface="Times New Roman" panose="02020603050405020304" pitchFamily="18" charset="0"/>
                          <a:ea typeface="Times New Roman" panose="02020603050405020304" pitchFamily="18" charset="0"/>
                        </a:rPr>
                        <a:t>-/</a:t>
                      </a:r>
                      <a:r>
                        <a:rPr lang="fr-FR" sz="1400" i="1" dirty="0">
                          <a:solidFill>
                            <a:schemeClr val="tx1"/>
                          </a:solidFill>
                          <a:effectLst/>
                          <a:latin typeface="Times New Roman" panose="02020603050405020304" pitchFamily="18" charset="0"/>
                          <a:ea typeface="Times New Roman" panose="02020603050405020304" pitchFamily="18" charset="0"/>
                        </a:rPr>
                        <a:t>lu</a:t>
                      </a:r>
                      <a:r>
                        <a:rPr lang="fr-FR" sz="1400" dirty="0">
                          <a:solidFill>
                            <a:schemeClr val="tx1"/>
                          </a:solidFill>
                          <a:effectLst/>
                          <a:latin typeface="Times New Roman" panose="02020603050405020304" pitchFamily="18" charset="0"/>
                          <a:ea typeface="Times New Roman" panose="02020603050405020304" pitchFamily="18" charset="0"/>
                        </a:rPr>
                        <a:t>\ </a:t>
                      </a:r>
                      <a:r>
                        <a:rPr lang="fr-FR" sz="1400" i="1" dirty="0">
                          <a:solidFill>
                            <a:schemeClr val="tx1"/>
                          </a:solidFill>
                          <a:effectLst/>
                          <a:latin typeface="Times New Roman" panose="02020603050405020304" pitchFamily="18" charset="0"/>
                          <a:ea typeface="Times New Roman" panose="02020603050405020304" pitchFamily="18" charset="0"/>
                        </a:rPr>
                        <a:t>ša</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i="1" dirty="0">
                          <a:solidFill>
                            <a:schemeClr val="tx1"/>
                          </a:solidFill>
                          <a:effectLst/>
                          <a:latin typeface="Times New Roman" panose="02020603050405020304" pitchFamily="18" charset="0"/>
                          <a:ea typeface="Times New Roman" panose="02020603050405020304" pitchFamily="18" charset="0"/>
                        </a:rPr>
                        <a:t> </a:t>
                      </a:r>
                      <a:r>
                        <a:rPr lang="fr-FR" sz="1400" baseline="30000" dirty="0" err="1">
                          <a:solidFill>
                            <a:schemeClr val="tx1"/>
                          </a:solidFill>
                          <a:effectLst/>
                          <a:latin typeface="Times New Roman" panose="02020603050405020304" pitchFamily="18" charset="0"/>
                          <a:ea typeface="Times New Roman" panose="02020603050405020304" pitchFamily="18" charset="0"/>
                        </a:rPr>
                        <a:t>m</a:t>
                      </a:r>
                      <a:r>
                        <a:rPr lang="fr-FR" sz="1400" i="1" dirty="0" err="1">
                          <a:solidFill>
                            <a:schemeClr val="tx1"/>
                          </a:solidFill>
                          <a:effectLst/>
                          <a:latin typeface="Times New Roman" panose="02020603050405020304" pitchFamily="18" charset="0"/>
                          <a:ea typeface="Times New Roman" panose="02020603050405020304" pitchFamily="18" charset="0"/>
                        </a:rPr>
                        <a:t>Si</a:t>
                      </a:r>
                      <a:r>
                        <a:rPr lang="fr-FR" sz="1400" dirty="0">
                          <a:solidFill>
                            <a:schemeClr val="tx1"/>
                          </a:solidFill>
                          <a:effectLst/>
                          <a:latin typeface="Times New Roman" panose="02020603050405020304" pitchFamily="18" charset="0"/>
                          <a:ea typeface="Times New Roman" panose="02020603050405020304" pitchFamily="18" charset="0"/>
                        </a:rPr>
                        <a:t>-[</a:t>
                      </a:r>
                      <a:r>
                        <a:rPr lang="fr-FR" sz="1400" i="1" dirty="0">
                          <a:solidFill>
                            <a:schemeClr val="tx1"/>
                          </a:solidFill>
                          <a:effectLst/>
                          <a:latin typeface="Times New Roman" panose="02020603050405020304" pitchFamily="18" charset="0"/>
                          <a:ea typeface="Times New Roman" panose="02020603050405020304" pitchFamily="18" charset="0"/>
                        </a:rPr>
                        <a:t>lu</a:t>
                      </a:r>
                      <a:r>
                        <a:rPr lang="fr-FR" sz="1400" dirty="0">
                          <a:solidFill>
                            <a:schemeClr val="tx1"/>
                          </a:solidFill>
                          <a:effectLst/>
                          <a:latin typeface="Times New Roman" panose="02020603050405020304" pitchFamily="18" charset="0"/>
                          <a:ea typeface="Times New Roman" panose="02020603050405020304" pitchFamily="18" charset="0"/>
                        </a:rPr>
                        <a:t>]-</a:t>
                      </a:r>
                      <a:r>
                        <a:rPr lang="fr-FR" sz="1400" i="1" dirty="0" err="1">
                          <a:solidFill>
                            <a:schemeClr val="tx1"/>
                          </a:solidFill>
                          <a:effectLst/>
                          <a:latin typeface="Times New Roman" panose="02020603050405020304" pitchFamily="18" charset="0"/>
                          <a:ea typeface="Times New Roman" panose="02020603050405020304" pitchFamily="18" charset="0"/>
                        </a:rPr>
                        <a:t>ku</a:t>
                      </a:r>
                      <a:r>
                        <a:rPr lang="fr-FR" sz="1400" dirty="0">
                          <a:solidFill>
                            <a:schemeClr val="tx1"/>
                          </a:solidFill>
                          <a:effectLst/>
                          <a:latin typeface="Times New Roman" panose="02020603050405020304" pitchFamily="18" charset="0"/>
                          <a:ea typeface="Times New Roman" panose="02020603050405020304" pitchFamily="18" charset="0"/>
                        </a:rPr>
                        <a:t> LU[GAL]</a:t>
                      </a:r>
                      <a:endParaRPr lang="fr-BE" sz="1400" dirty="0">
                        <a:solidFill>
                          <a:schemeClr val="tx1"/>
                        </a:solidFill>
                        <a:effectLst/>
                        <a:latin typeface="Times New Roman" panose="02020603050405020304" pitchFamily="18" charset="0"/>
                        <a:ea typeface="Calibri" panose="020F0502020204030204" pitchFamily="34" charset="0"/>
                      </a:endParaRPr>
                    </a:p>
                    <a:p>
                      <a:pPr>
                        <a:spcAft>
                          <a:spcPts val="0"/>
                        </a:spcAft>
                      </a:pPr>
                      <a:r>
                        <a:rPr lang="fr-FR"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pour </a:t>
                      </a:r>
                      <a:r>
                        <a:rPr lang="fr-FR" sz="1400" noProof="0" dirty="0" err="1">
                          <a:solidFill>
                            <a:schemeClr val="tx1"/>
                          </a:solidFill>
                          <a:effectLst/>
                          <a:latin typeface="Times New Roman" panose="02020603050405020304" pitchFamily="18" charset="0"/>
                          <a:ea typeface="Calibri" panose="020F0502020204030204" pitchFamily="34" charset="0"/>
                        </a:rPr>
                        <a:t>Bēl</a:t>
                      </a:r>
                      <a:r>
                        <a:rPr lang="fr-FR" sz="1400" noProof="0" dirty="0">
                          <a:solidFill>
                            <a:schemeClr val="tx1"/>
                          </a:solidFill>
                          <a:effectLst/>
                          <a:latin typeface="Times New Roman" panose="02020603050405020304" pitchFamily="18" charset="0"/>
                          <a:ea typeface="Calibri" panose="020F0502020204030204" pitchFamily="34" charset="0"/>
                        </a:rPr>
                        <a:t>, </a:t>
                      </a:r>
                      <a:r>
                        <a:rPr lang="fr-FR" sz="1400" noProof="0" dirty="0" err="1">
                          <a:solidFill>
                            <a:schemeClr val="tx1"/>
                          </a:solidFill>
                          <a:effectLst/>
                          <a:latin typeface="Times New Roman" panose="02020603050405020304" pitchFamily="18" charset="0"/>
                          <a:ea typeface="Calibri" panose="020F0502020204030204" pitchFamily="34" charset="0"/>
                        </a:rPr>
                        <a:t>Bētīya</a:t>
                      </a:r>
                      <a:r>
                        <a:rPr lang="fr-FR" sz="1400" noProof="0" dirty="0">
                          <a:solidFill>
                            <a:schemeClr val="tx1"/>
                          </a:solidFill>
                          <a:effectLst/>
                          <a:latin typeface="Times New Roman" panose="02020603050405020304" pitchFamily="18" charset="0"/>
                          <a:ea typeface="Calibri" panose="020F0502020204030204" pitchFamily="34" charset="0"/>
                        </a:rPr>
                        <a:t> et les grands dieux et pour le rituel du roi Séleucos </a:t>
                      </a:r>
                    </a:p>
                  </a:txBody>
                  <a:tcPr marL="49526" marR="49526"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2074690795"/>
                  </a:ext>
                </a:extLst>
              </a:tr>
              <a:tr h="244005">
                <a:tc>
                  <a:txBody>
                    <a:bodyPr/>
                    <a:lstStyle/>
                    <a:p>
                      <a:pPr>
                        <a:spcAft>
                          <a:spcPts val="0"/>
                        </a:spcAft>
                      </a:pPr>
                      <a:r>
                        <a:rPr lang="fr-FR" sz="1400">
                          <a:solidFill>
                            <a:srgbClr val="333333"/>
                          </a:solidFill>
                          <a:effectLst/>
                          <a:latin typeface="Times New Roman" panose="02020603050405020304" pitchFamily="18" charset="0"/>
                          <a:ea typeface="Times New Roman" panose="02020603050405020304" pitchFamily="18" charset="0"/>
                        </a:rPr>
                        <a:t>8’</a:t>
                      </a:r>
                      <a:endParaRPr lang="fr-BE" sz="1400">
                        <a:solidFill>
                          <a:srgbClr val="333333"/>
                        </a:solidFill>
                        <a:effectLst/>
                        <a:latin typeface="Times New Roman" panose="02020603050405020304" pitchFamily="18" charset="0"/>
                        <a:ea typeface="Calibri" panose="020F0502020204030204" pitchFamily="34" charset="0"/>
                      </a:endParaRPr>
                    </a:p>
                  </a:txBody>
                  <a:tcPr marL="49526" marR="49526"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fr-FR" sz="1400" i="1" dirty="0">
                          <a:solidFill>
                            <a:schemeClr val="tx1"/>
                          </a:solidFill>
                          <a:effectLst/>
                          <a:latin typeface="Times New Roman" panose="02020603050405020304" pitchFamily="18" charset="0"/>
                          <a:ea typeface="Times New Roman" panose="02020603050405020304" pitchFamily="18" charset="0"/>
                        </a:rPr>
                        <a:t>u</a:t>
                      </a:r>
                      <a:r>
                        <a:rPr lang="fr-FR" sz="1400" dirty="0">
                          <a:solidFill>
                            <a:schemeClr val="tx1"/>
                          </a:solidFill>
                          <a:effectLst/>
                          <a:latin typeface="Times New Roman" panose="02020603050405020304" pitchFamily="18" charset="0"/>
                          <a:ea typeface="Times New Roman" panose="02020603050405020304" pitchFamily="18" charset="0"/>
                        </a:rPr>
                        <a:t> A.MEŠ-</a:t>
                      </a:r>
                      <a:r>
                        <a:rPr lang="fr-FR" sz="1400" i="1" dirty="0">
                          <a:solidFill>
                            <a:schemeClr val="tx1"/>
                          </a:solidFill>
                          <a:effectLst/>
                          <a:latin typeface="Times New Roman" panose="02020603050405020304" pitchFamily="18" charset="0"/>
                          <a:ea typeface="Times New Roman" panose="02020603050405020304" pitchFamily="18" charset="0"/>
                        </a:rPr>
                        <a:t>su</a:t>
                      </a:r>
                      <a:r>
                        <a:rPr lang="fr-FR" sz="1400" i="1" baseline="-25000" dirty="0">
                          <a:solidFill>
                            <a:schemeClr val="tx1"/>
                          </a:solidFill>
                          <a:effectLst/>
                          <a:latin typeface="Times New Roman" panose="02020603050405020304" pitchFamily="18" charset="0"/>
                          <a:ea typeface="Times New Roman" panose="02020603050405020304" pitchFamily="18" charset="0"/>
                        </a:rPr>
                        <a:t>2</a:t>
                      </a:r>
                      <a:r>
                        <a:rPr lang="fr-FR" sz="1400" i="1" dirty="0">
                          <a:solidFill>
                            <a:schemeClr val="tx1"/>
                          </a:solidFill>
                          <a:effectLst/>
                          <a:latin typeface="Times New Roman" panose="02020603050405020304" pitchFamily="18" charset="0"/>
                          <a:ea typeface="Times New Roman" panose="02020603050405020304" pitchFamily="18" charset="0"/>
                        </a:rPr>
                        <a:t> il-ta-kan</a:t>
                      </a:r>
                      <a:r>
                        <a:rPr lang="fr-FR"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49526" marR="49526"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et de ses fils, il a établi. </a:t>
                      </a:r>
                    </a:p>
                  </a:txBody>
                  <a:tcPr marL="49526" marR="49526"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38100469"/>
                  </a:ext>
                </a:extLst>
              </a:tr>
            </a:tbl>
          </a:graphicData>
        </a:graphic>
      </p:graphicFrame>
    </p:spTree>
    <p:extLst>
      <p:ext uri="{BB962C8B-B14F-4D97-AF65-F5344CB8AC3E}">
        <p14:creationId xmlns:p14="http://schemas.microsoft.com/office/powerpoint/2010/main" val="15481322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fontScale="40000" lnSpcReduction="20000"/>
          </a:bodyPr>
          <a:lstStyle/>
          <a:p>
            <a:endParaRPr lang="fr-FR" sz="1200" dirty="0">
              <a:solidFill>
                <a:schemeClr val="tx1"/>
              </a:solidFill>
              <a:latin typeface="Times New Roman" panose="02020603050405020304" pitchFamily="18" charset="0"/>
              <a:cs typeface="Times New Roman" panose="02020603050405020304" pitchFamily="18" charset="0"/>
            </a:endParaRPr>
          </a:p>
          <a:p>
            <a:pPr algn="ctr"/>
            <a:endParaRPr lang="el-GR" sz="4200" b="1" dirty="0">
              <a:solidFill>
                <a:schemeClr val="tx1"/>
              </a:solidFill>
              <a:latin typeface="Times New Roman" panose="02020603050405020304" pitchFamily="18" charset="0"/>
              <a:cs typeface="Times New Roman" panose="02020603050405020304" pitchFamily="18" charset="0"/>
            </a:endParaRPr>
          </a:p>
          <a:p>
            <a:pPr algn="ctr"/>
            <a:r>
              <a:rPr lang="fr-FR" sz="4200" b="1" dirty="0">
                <a:solidFill>
                  <a:schemeClr val="tx1"/>
                </a:solidFill>
                <a:latin typeface="Times New Roman" panose="02020603050405020304" pitchFamily="18" charset="0"/>
                <a:cs typeface="Times New Roman" panose="02020603050405020304" pitchFamily="18" charset="0"/>
              </a:rPr>
              <a:t>Peut-on parler d’un culte ?</a:t>
            </a:r>
          </a:p>
          <a:p>
            <a:r>
              <a:rPr lang="fr-FR" sz="4200" dirty="0">
                <a:solidFill>
                  <a:srgbClr val="FF0000"/>
                </a:solidFill>
                <a:latin typeface="Times New Roman" panose="02020603050405020304" pitchFamily="18" charset="0"/>
                <a:cs typeface="Times New Roman" panose="02020603050405020304" pitchFamily="18" charset="0"/>
              </a:rPr>
              <a:t>A. </a:t>
            </a:r>
            <a:r>
              <a:rPr lang="fr-FR" sz="4200" i="1" dirty="0" err="1">
                <a:solidFill>
                  <a:schemeClr val="tx1"/>
                </a:solidFill>
                <a:latin typeface="Times New Roman" panose="02020603050405020304" pitchFamily="18" charset="0"/>
                <a:cs typeface="Times New Roman" panose="02020603050405020304" pitchFamily="18" charset="0"/>
              </a:rPr>
              <a:t>Dullu</a:t>
            </a:r>
            <a:endParaRPr lang="fr-FR" sz="4200" i="1" dirty="0">
              <a:solidFill>
                <a:schemeClr val="tx1"/>
              </a:solidFill>
              <a:latin typeface="Times New Roman" panose="02020603050405020304" pitchFamily="18" charset="0"/>
              <a:cs typeface="Times New Roman" panose="02020603050405020304" pitchFamily="18" charset="0"/>
            </a:endParaRPr>
          </a:p>
          <a:p>
            <a:r>
              <a:rPr lang="fr-FR" sz="4200" i="1" dirty="0">
                <a:solidFill>
                  <a:schemeClr val="tx1"/>
                </a:solidFill>
                <a:latin typeface="Times New Roman" panose="02020603050405020304" pitchFamily="18" charset="0"/>
                <a:cs typeface="Times New Roman" panose="02020603050405020304" pitchFamily="18" charset="0"/>
              </a:rPr>
              <a:t>CAD</a:t>
            </a:r>
            <a:r>
              <a:rPr lang="fr-FR" sz="4200" dirty="0">
                <a:solidFill>
                  <a:schemeClr val="tx1"/>
                </a:solidFill>
                <a:latin typeface="Times New Roman" panose="02020603050405020304" pitchFamily="18" charset="0"/>
                <a:cs typeface="Times New Roman" panose="02020603050405020304" pitchFamily="18" charset="0"/>
              </a:rPr>
              <a:t>, 4 (d), p. 173-177. Désigne en général une action ou une corvée. Dans ce contexte peut uniquement signifier rituel. </a:t>
            </a:r>
          </a:p>
          <a:p>
            <a:r>
              <a:rPr lang="fr-FR" sz="4200" dirty="0">
                <a:solidFill>
                  <a:schemeClr val="tx1"/>
                </a:solidFill>
                <a:latin typeface="Times New Roman" panose="02020603050405020304" pitchFamily="18" charset="0"/>
                <a:cs typeface="Times New Roman" panose="02020603050405020304" pitchFamily="18" charset="0"/>
              </a:rPr>
              <a:t>Exemple </a:t>
            </a:r>
            <a:r>
              <a:rPr lang="fr-FR" sz="4200" dirty="0" err="1">
                <a:solidFill>
                  <a:schemeClr val="tx1"/>
                </a:solidFill>
                <a:latin typeface="Times New Roman" panose="02020603050405020304" pitchFamily="18" charset="0"/>
                <a:cs typeface="Times New Roman" panose="02020603050405020304" pitchFamily="18" charset="0"/>
              </a:rPr>
              <a:t>AnOr</a:t>
            </a:r>
            <a:r>
              <a:rPr lang="fr-FR" sz="4200" dirty="0">
                <a:solidFill>
                  <a:schemeClr val="tx1"/>
                </a:solidFill>
                <a:latin typeface="Times New Roman" panose="02020603050405020304" pitchFamily="18" charset="0"/>
                <a:cs typeface="Times New Roman" panose="02020603050405020304" pitchFamily="18" charset="0"/>
              </a:rPr>
              <a:t> 9, 8, 33 et 38 : </a:t>
            </a:r>
          </a:p>
          <a:p>
            <a:pPr algn="ctr"/>
            <a:r>
              <a:rPr lang="fr-FR" sz="4200" dirty="0">
                <a:solidFill>
                  <a:schemeClr val="tx1"/>
                </a:solidFill>
                <a:latin typeface="Times New Roman" panose="02020603050405020304" pitchFamily="18" charset="0"/>
                <a:cs typeface="Times New Roman" panose="02020603050405020304" pitchFamily="18" charset="0"/>
              </a:rPr>
              <a:t>X </a:t>
            </a:r>
            <a:r>
              <a:rPr lang="fr-FR" sz="4200" dirty="0" err="1">
                <a:solidFill>
                  <a:schemeClr val="tx1"/>
                </a:solidFill>
                <a:latin typeface="Times New Roman" panose="02020603050405020304" pitchFamily="18" charset="0"/>
                <a:cs typeface="Times New Roman" panose="02020603050405020304" pitchFamily="18" charset="0"/>
              </a:rPr>
              <a:t>ša</a:t>
            </a:r>
            <a:r>
              <a:rPr lang="fr-FR" sz="4200" dirty="0">
                <a:solidFill>
                  <a:schemeClr val="tx1"/>
                </a:solidFill>
                <a:latin typeface="Times New Roman" panose="02020603050405020304" pitchFamily="18" charset="0"/>
                <a:cs typeface="Times New Roman" panose="02020603050405020304" pitchFamily="18" charset="0"/>
              </a:rPr>
              <a:t> </a:t>
            </a:r>
            <a:r>
              <a:rPr lang="fr-FR" sz="4200" dirty="0" err="1">
                <a:solidFill>
                  <a:schemeClr val="tx1"/>
                </a:solidFill>
                <a:latin typeface="Times New Roman" panose="02020603050405020304" pitchFamily="18" charset="0"/>
                <a:cs typeface="Times New Roman" panose="02020603050405020304" pitchFamily="18" charset="0"/>
              </a:rPr>
              <a:t>ina</a:t>
            </a:r>
            <a:r>
              <a:rPr lang="fr-FR" sz="4200" dirty="0">
                <a:solidFill>
                  <a:schemeClr val="tx1"/>
                </a:solidFill>
                <a:latin typeface="Times New Roman" panose="02020603050405020304" pitchFamily="18" charset="0"/>
                <a:cs typeface="Times New Roman" panose="02020603050405020304" pitchFamily="18" charset="0"/>
              </a:rPr>
              <a:t> </a:t>
            </a:r>
            <a:r>
              <a:rPr lang="fr-FR" sz="4200" dirty="0" err="1">
                <a:solidFill>
                  <a:schemeClr val="tx1"/>
                </a:solidFill>
                <a:latin typeface="Times New Roman" panose="02020603050405020304" pitchFamily="18" charset="0"/>
                <a:cs typeface="Times New Roman" panose="02020603050405020304" pitchFamily="18" charset="0"/>
              </a:rPr>
              <a:t>muḫḫi</a:t>
            </a:r>
            <a:r>
              <a:rPr lang="fr-FR" sz="4200" dirty="0">
                <a:solidFill>
                  <a:schemeClr val="tx1"/>
                </a:solidFill>
                <a:latin typeface="Times New Roman" panose="02020603050405020304" pitchFamily="18" charset="0"/>
                <a:cs typeface="Times New Roman" panose="02020603050405020304" pitchFamily="18" charset="0"/>
              </a:rPr>
              <a:t> </a:t>
            </a:r>
            <a:r>
              <a:rPr lang="fr-FR" sz="4200" dirty="0" err="1">
                <a:solidFill>
                  <a:schemeClr val="tx1"/>
                </a:solidFill>
                <a:latin typeface="Times New Roman" panose="02020603050405020304" pitchFamily="18" charset="0"/>
                <a:cs typeface="Times New Roman" panose="02020603050405020304" pitchFamily="18" charset="0"/>
              </a:rPr>
              <a:t>dullu</a:t>
            </a:r>
            <a:r>
              <a:rPr lang="fr-FR" sz="4200" dirty="0">
                <a:solidFill>
                  <a:schemeClr val="tx1"/>
                </a:solidFill>
                <a:latin typeface="Times New Roman" panose="02020603050405020304" pitchFamily="18" charset="0"/>
                <a:cs typeface="Times New Roman" panose="02020603050405020304" pitchFamily="18" charset="0"/>
              </a:rPr>
              <a:t> </a:t>
            </a:r>
            <a:r>
              <a:rPr lang="fr-FR" sz="4200" dirty="0" err="1">
                <a:solidFill>
                  <a:schemeClr val="tx1"/>
                </a:solidFill>
                <a:latin typeface="Times New Roman" panose="02020603050405020304" pitchFamily="18" charset="0"/>
                <a:cs typeface="Times New Roman" panose="02020603050405020304" pitchFamily="18" charset="0"/>
              </a:rPr>
              <a:t>ša</a:t>
            </a:r>
            <a:r>
              <a:rPr lang="fr-FR" sz="4200" dirty="0">
                <a:solidFill>
                  <a:schemeClr val="tx1"/>
                </a:solidFill>
                <a:latin typeface="Times New Roman" panose="02020603050405020304" pitchFamily="18" charset="0"/>
                <a:cs typeface="Times New Roman" panose="02020603050405020304" pitchFamily="18" charset="0"/>
              </a:rPr>
              <a:t> </a:t>
            </a:r>
            <a:r>
              <a:rPr lang="fr-FR" sz="4200" dirty="0" err="1">
                <a:solidFill>
                  <a:schemeClr val="tx1"/>
                </a:solidFill>
                <a:latin typeface="Times New Roman" panose="02020603050405020304" pitchFamily="18" charset="0"/>
                <a:cs typeface="Times New Roman" panose="02020603050405020304" pitchFamily="18" charset="0"/>
              </a:rPr>
              <a:t>akītu</a:t>
            </a:r>
            <a:endParaRPr lang="fr-FR" sz="4200" dirty="0">
              <a:solidFill>
                <a:schemeClr val="tx1"/>
              </a:solidFill>
              <a:latin typeface="Times New Roman" panose="02020603050405020304" pitchFamily="18" charset="0"/>
              <a:cs typeface="Times New Roman" panose="02020603050405020304" pitchFamily="18" charset="0"/>
            </a:endParaRPr>
          </a:p>
          <a:p>
            <a:pPr algn="ctr"/>
            <a:r>
              <a:rPr lang="fr-FR" sz="4200" dirty="0">
                <a:solidFill>
                  <a:schemeClr val="tx1"/>
                </a:solidFill>
                <a:latin typeface="Times New Roman" panose="02020603050405020304" pitchFamily="18" charset="0"/>
                <a:cs typeface="Times New Roman" panose="02020603050405020304" pitchFamily="18" charset="0"/>
              </a:rPr>
              <a:t>Traduction: X qui est en charge du rituel de l’</a:t>
            </a:r>
            <a:r>
              <a:rPr lang="fr-FR" sz="4200" dirty="0" err="1">
                <a:solidFill>
                  <a:schemeClr val="tx1"/>
                </a:solidFill>
                <a:latin typeface="Times New Roman" panose="02020603050405020304" pitchFamily="18" charset="0"/>
                <a:cs typeface="Times New Roman" panose="02020603050405020304" pitchFamily="18" charset="0"/>
              </a:rPr>
              <a:t>Akītu</a:t>
            </a:r>
            <a:r>
              <a:rPr lang="fr-FR" sz="4200" dirty="0">
                <a:solidFill>
                  <a:schemeClr val="tx1"/>
                </a:solidFill>
                <a:latin typeface="Times New Roman" panose="02020603050405020304" pitchFamily="18" charset="0"/>
                <a:cs typeface="Times New Roman" panose="02020603050405020304" pitchFamily="18" charset="0"/>
              </a:rPr>
              <a:t>.</a:t>
            </a:r>
          </a:p>
          <a:p>
            <a:endParaRPr lang="fr-FR" sz="4200" dirty="0">
              <a:solidFill>
                <a:schemeClr val="tx1"/>
              </a:solidFill>
              <a:latin typeface="Times New Roman" panose="02020603050405020304" pitchFamily="18" charset="0"/>
              <a:cs typeface="Times New Roman" panose="02020603050405020304" pitchFamily="18" charset="0"/>
            </a:endParaRPr>
          </a:p>
          <a:p>
            <a:r>
              <a:rPr lang="fr-FR" sz="4200" dirty="0">
                <a:solidFill>
                  <a:srgbClr val="FF0000"/>
                </a:solidFill>
                <a:latin typeface="Times New Roman" panose="02020603050405020304" pitchFamily="18" charset="0"/>
                <a:cs typeface="Times New Roman" panose="02020603050405020304" pitchFamily="18" charset="0"/>
              </a:rPr>
              <a:t>B. </a:t>
            </a:r>
            <a:r>
              <a:rPr lang="fr-FR" sz="4200" dirty="0" smtClean="0">
                <a:solidFill>
                  <a:schemeClr val="tx1"/>
                </a:solidFill>
                <a:latin typeface="Times New Roman" panose="02020603050405020304" pitchFamily="18" charset="0"/>
                <a:cs typeface="Times New Roman" panose="02020603050405020304" pitchFamily="18" charset="0"/>
              </a:rPr>
              <a:t>Comparaison </a:t>
            </a:r>
            <a:r>
              <a:rPr lang="fr-FR" sz="4200" dirty="0">
                <a:solidFill>
                  <a:schemeClr val="tx1"/>
                </a:solidFill>
                <a:latin typeface="Times New Roman" panose="02020603050405020304" pitchFamily="18" charset="0"/>
                <a:cs typeface="Times New Roman" panose="02020603050405020304" pitchFamily="18" charset="0"/>
              </a:rPr>
              <a:t>aux textes </a:t>
            </a:r>
            <a:r>
              <a:rPr lang="fr-FR" sz="4200" dirty="0" err="1">
                <a:solidFill>
                  <a:schemeClr val="tx1"/>
                </a:solidFill>
                <a:latin typeface="Times New Roman" panose="02020603050405020304" pitchFamily="18" charset="0"/>
                <a:cs typeface="Times New Roman" panose="02020603050405020304" pitchFamily="18" charset="0"/>
              </a:rPr>
              <a:t>a-na</a:t>
            </a:r>
            <a:r>
              <a:rPr lang="fr-FR" sz="4200" dirty="0">
                <a:solidFill>
                  <a:schemeClr val="tx1"/>
                </a:solidFill>
                <a:latin typeface="Times New Roman" panose="02020603050405020304" pitchFamily="18" charset="0"/>
                <a:cs typeface="Times New Roman" panose="02020603050405020304" pitchFamily="18" charset="0"/>
              </a:rPr>
              <a:t> </a:t>
            </a:r>
            <a:r>
              <a:rPr lang="fr-FR" sz="4200" dirty="0" err="1">
                <a:solidFill>
                  <a:schemeClr val="tx1"/>
                </a:solidFill>
                <a:latin typeface="Times New Roman" panose="02020603050405020304" pitchFamily="18" charset="0"/>
                <a:cs typeface="Times New Roman" panose="02020603050405020304" pitchFamily="18" charset="0"/>
              </a:rPr>
              <a:t>bul-ṭu</a:t>
            </a:r>
            <a:r>
              <a:rPr lang="fr-FR" sz="4200" dirty="0">
                <a:solidFill>
                  <a:schemeClr val="tx1"/>
                </a:solidFill>
                <a:latin typeface="Times New Roman" panose="02020603050405020304" pitchFamily="18" charset="0"/>
                <a:cs typeface="Times New Roman" panose="02020603050405020304" pitchFamily="18" charset="0"/>
              </a:rPr>
              <a:t> ?</a:t>
            </a:r>
          </a:p>
          <a:p>
            <a:pPr marL="514350" indent="-514350">
              <a:buFont typeface="Arial" panose="020B0604020202020204" pitchFamily="34" charset="0"/>
              <a:buChar char="•"/>
            </a:pPr>
            <a:r>
              <a:rPr lang="fr-FR" sz="4200" dirty="0">
                <a:solidFill>
                  <a:schemeClr val="tx1"/>
                </a:solidFill>
                <a:latin typeface="Times New Roman" panose="02020603050405020304" pitchFamily="18" charset="0"/>
                <a:cs typeface="Times New Roman" panose="02020603050405020304" pitchFamily="18" charset="0"/>
              </a:rPr>
              <a:t>Contexte politique</a:t>
            </a:r>
            <a:r>
              <a:rPr lang="el-GR" sz="4200" dirty="0">
                <a:solidFill>
                  <a:schemeClr val="tx1"/>
                </a:solidFill>
                <a:latin typeface="Times New Roman" panose="02020603050405020304" pitchFamily="18" charset="0"/>
                <a:cs typeface="Times New Roman" panose="02020603050405020304" pitchFamily="18" charset="0"/>
              </a:rPr>
              <a:t>.</a:t>
            </a:r>
          </a:p>
          <a:p>
            <a:pPr marL="514350" indent="-514350">
              <a:buFont typeface="Arial" panose="020B0604020202020204" pitchFamily="34" charset="0"/>
              <a:buChar char="•"/>
            </a:pPr>
            <a:r>
              <a:rPr lang="fr-FR" sz="4200" dirty="0">
                <a:solidFill>
                  <a:schemeClr val="tx1"/>
                </a:solidFill>
                <a:latin typeface="Times New Roman" panose="02020603050405020304" pitchFamily="18" charset="0"/>
                <a:cs typeface="Times New Roman" panose="02020603050405020304" pitchFamily="18" charset="0"/>
              </a:rPr>
              <a:t>Les victimes offertes</a:t>
            </a:r>
            <a:r>
              <a:rPr lang="el-GR" sz="4200" dirty="0">
                <a:solidFill>
                  <a:schemeClr val="tx1"/>
                </a:solidFill>
                <a:latin typeface="Times New Roman" panose="02020603050405020304" pitchFamily="18" charset="0"/>
                <a:cs typeface="Times New Roman" panose="02020603050405020304" pitchFamily="18" charset="0"/>
              </a:rPr>
              <a:t>.</a:t>
            </a:r>
          </a:p>
          <a:p>
            <a:pPr marL="514350" indent="-514350">
              <a:buFont typeface="Arial" panose="020B0604020202020204" pitchFamily="34" charset="0"/>
              <a:buChar char="•"/>
            </a:pPr>
            <a:r>
              <a:rPr lang="fr-FR" sz="4200" dirty="0">
                <a:solidFill>
                  <a:schemeClr val="tx1"/>
                </a:solidFill>
                <a:latin typeface="Times New Roman" panose="02020603050405020304" pitchFamily="18" charset="0"/>
                <a:cs typeface="Times New Roman" panose="02020603050405020304" pitchFamily="18" charset="0"/>
              </a:rPr>
              <a:t>Les modalités de l’offrande. </a:t>
            </a:r>
          </a:p>
          <a:p>
            <a:endParaRPr lang="fr-FR" sz="1200" dirty="0">
              <a:solidFill>
                <a:schemeClr val="tx1"/>
              </a:solidFill>
              <a:latin typeface="Times New Roman" panose="02020603050405020304" pitchFamily="18" charset="0"/>
              <a:cs typeface="Times New Roman" panose="02020603050405020304" pitchFamily="18" charset="0"/>
            </a:endParaRPr>
          </a:p>
          <a:p>
            <a:endParaRPr lang="el-GR" sz="1200"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endParaRPr lang="fr-BE" sz="1200" dirty="0">
              <a:solidFill>
                <a:schemeClr val="tx1"/>
              </a:solidFill>
              <a:latin typeface="Times New Roman" panose="02020603050405020304" pitchFamily="18" charset="0"/>
              <a:cs typeface="Times New Roman" panose="02020603050405020304" pitchFamily="18" charset="0"/>
            </a:endParaRPr>
          </a:p>
          <a:p>
            <a:endParaRPr lang="fr-BE" sz="1200" dirty="0">
              <a:solidFill>
                <a:schemeClr val="tx1"/>
              </a:solidFill>
              <a:latin typeface="Times New Roman" panose="02020603050405020304" pitchFamily="18" charset="0"/>
              <a:cs typeface="Times New Roman" panose="02020603050405020304" pitchFamily="18" charset="0"/>
            </a:endParaRPr>
          </a:p>
          <a:p>
            <a:r>
              <a:rPr lang="fr-BE" sz="1200" dirty="0">
                <a:solidFill>
                  <a:schemeClr val="tx1"/>
                </a:solidFill>
                <a:latin typeface="Times New Roman" panose="02020603050405020304" pitchFamily="18" charset="0"/>
                <a:cs typeface="Times New Roman" panose="02020603050405020304" pitchFamily="18" charset="0"/>
              </a:rPr>
              <a:t/>
            </a:r>
            <a:br>
              <a:rPr lang="fr-BE" sz="1200" dirty="0">
                <a:solidFill>
                  <a:schemeClr val="tx1"/>
                </a:solidFill>
                <a:latin typeface="Times New Roman" panose="02020603050405020304" pitchFamily="18" charset="0"/>
                <a:cs typeface="Times New Roman" panose="02020603050405020304" pitchFamily="18" charset="0"/>
              </a:rPr>
            </a:br>
            <a:endParaRPr lang="fr-BE" sz="1200" dirty="0">
              <a:solidFill>
                <a:schemeClr val="tx1"/>
              </a:solidFill>
              <a:latin typeface="Times New Roman" panose="02020603050405020304" pitchFamily="18" charset="0"/>
              <a:cs typeface="Times New Roman" panose="02020603050405020304" pitchFamily="18" charset="0"/>
            </a:endParaRPr>
          </a:p>
          <a:p>
            <a:endParaRPr lang="fr-FR" sz="1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303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sz="4900" dirty="0"/>
              <a:t>Divinisation des souverains </a:t>
            </a:r>
            <a:br>
              <a:rPr lang="fr-BE" sz="4900" dirty="0"/>
            </a:br>
            <a:r>
              <a:rPr lang="fr-BE" sz="4000" dirty="0"/>
              <a:t>Caractéristiques </a:t>
            </a:r>
            <a:r>
              <a:rPr lang="fr-BE" sz="3600" dirty="0"/>
              <a:t>(</a:t>
            </a:r>
            <a:r>
              <a:rPr lang="fr-BE" sz="3600" dirty="0" err="1"/>
              <a:t>Chaniotis</a:t>
            </a:r>
            <a:r>
              <a:rPr lang="fr-BE" sz="3600" dirty="0"/>
              <a:t>)</a:t>
            </a:r>
          </a:p>
        </p:txBody>
      </p:sp>
      <p:sp>
        <p:nvSpPr>
          <p:cNvPr id="3" name="Espace réservé du contenu 2"/>
          <p:cNvSpPr>
            <a:spLocks noGrp="1"/>
          </p:cNvSpPr>
          <p:nvPr>
            <p:ph idx="1"/>
          </p:nvPr>
        </p:nvSpPr>
        <p:spPr/>
        <p:txBody>
          <a:bodyPr>
            <a:normAutofit/>
          </a:bodyPr>
          <a:lstStyle/>
          <a:p>
            <a:endParaRPr lang="fr-BE" dirty="0"/>
          </a:p>
          <a:p>
            <a:r>
              <a:rPr lang="fr-BE" dirty="0"/>
              <a:t>Présence physique du souverain </a:t>
            </a:r>
          </a:p>
          <a:p>
            <a:endParaRPr lang="fr-BE" dirty="0"/>
          </a:p>
          <a:p>
            <a:r>
              <a:rPr lang="fr-BE" dirty="0"/>
              <a:t>Efficacité de son pouvoir </a:t>
            </a:r>
          </a:p>
          <a:p>
            <a:endParaRPr lang="fr-BE" dirty="0"/>
          </a:p>
          <a:p>
            <a:r>
              <a:rPr lang="fr-BE" dirty="0"/>
              <a:t>Affabilité </a:t>
            </a:r>
          </a:p>
        </p:txBody>
      </p:sp>
    </p:spTree>
    <p:extLst>
      <p:ext uri="{BB962C8B-B14F-4D97-AF65-F5344CB8AC3E}">
        <p14:creationId xmlns:p14="http://schemas.microsoft.com/office/powerpoint/2010/main" val="10033191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lnSpcReduction="10000"/>
          </a:bodyPr>
          <a:lstStyle/>
          <a:p>
            <a:endParaRPr lang="fr-FR" sz="1200" dirty="0">
              <a:solidFill>
                <a:schemeClr val="tx1"/>
              </a:solidFill>
              <a:latin typeface="Times New Roman" panose="02020603050405020304" pitchFamily="18" charset="0"/>
              <a:cs typeface="Times New Roman" panose="02020603050405020304" pitchFamily="18" charset="0"/>
            </a:endParaRPr>
          </a:p>
          <a:p>
            <a:pPr algn="ctr"/>
            <a:r>
              <a:rPr lang="el-GR" sz="2200" b="1" dirty="0" err="1">
                <a:solidFill>
                  <a:schemeClr val="tx1"/>
                </a:solidFill>
                <a:latin typeface="Times New Roman" panose="02020603050405020304" pitchFamily="18" charset="0"/>
                <a:cs typeface="Times New Roman" panose="02020603050405020304" pitchFamily="18" charset="0"/>
              </a:rPr>
              <a:t>Objection</a:t>
            </a:r>
            <a:r>
              <a:rPr lang="el-GR" sz="2200" b="1" dirty="0">
                <a:solidFill>
                  <a:schemeClr val="tx1"/>
                </a:solidFill>
                <a:latin typeface="Times New Roman" panose="02020603050405020304" pitchFamily="18" charset="0"/>
                <a:cs typeface="Times New Roman" panose="02020603050405020304" pitchFamily="18" charset="0"/>
              </a:rPr>
              <a:t> </a:t>
            </a:r>
            <a:r>
              <a:rPr lang="el-GR" sz="2200" b="1" dirty="0" err="1">
                <a:solidFill>
                  <a:schemeClr val="tx1"/>
                </a:solidFill>
                <a:latin typeface="Times New Roman" panose="02020603050405020304" pitchFamily="18" charset="0"/>
                <a:cs typeface="Times New Roman" panose="02020603050405020304" pitchFamily="18" charset="0"/>
              </a:rPr>
              <a:t>avancée</a:t>
            </a:r>
            <a:r>
              <a:rPr lang="el-GR" sz="2200" b="1" dirty="0">
                <a:solidFill>
                  <a:schemeClr val="tx1"/>
                </a:solidFill>
                <a:latin typeface="Times New Roman" panose="02020603050405020304" pitchFamily="18" charset="0"/>
                <a:cs typeface="Times New Roman" panose="02020603050405020304" pitchFamily="18" charset="0"/>
              </a:rPr>
              <a:t> </a:t>
            </a:r>
            <a:r>
              <a:rPr lang="el-GR" sz="2200" b="1" dirty="0" err="1">
                <a:solidFill>
                  <a:schemeClr val="tx1"/>
                </a:solidFill>
                <a:latin typeface="Times New Roman" panose="02020603050405020304" pitchFamily="18" charset="0"/>
                <a:cs typeface="Times New Roman" panose="02020603050405020304" pitchFamily="18" charset="0"/>
              </a:rPr>
              <a:t>par</a:t>
            </a:r>
            <a:r>
              <a:rPr lang="el-GR" sz="2200" b="1" dirty="0">
                <a:solidFill>
                  <a:schemeClr val="tx1"/>
                </a:solidFill>
                <a:latin typeface="Times New Roman" panose="02020603050405020304" pitchFamily="18" charset="0"/>
                <a:cs typeface="Times New Roman" panose="02020603050405020304" pitchFamily="18" charset="0"/>
              </a:rPr>
              <a:t> </a:t>
            </a:r>
            <a:r>
              <a:rPr lang="el-GR" sz="2200" b="1" dirty="0" err="1">
                <a:solidFill>
                  <a:schemeClr val="tx1"/>
                </a:solidFill>
                <a:latin typeface="Times New Roman" panose="02020603050405020304" pitchFamily="18" charset="0"/>
                <a:cs typeface="Times New Roman" panose="02020603050405020304" pitchFamily="18" charset="0"/>
              </a:rPr>
              <a:t>Susan</a:t>
            </a:r>
            <a:r>
              <a:rPr lang="el-GR" sz="2200" b="1" dirty="0">
                <a:solidFill>
                  <a:schemeClr val="tx1"/>
                </a:solidFill>
                <a:latin typeface="Times New Roman" panose="02020603050405020304" pitchFamily="18" charset="0"/>
                <a:cs typeface="Times New Roman" panose="02020603050405020304" pitchFamily="18" charset="0"/>
              </a:rPr>
              <a:t> </a:t>
            </a:r>
            <a:r>
              <a:rPr lang="el-GR" sz="2200" b="1" dirty="0" err="1">
                <a:solidFill>
                  <a:schemeClr val="tx1"/>
                </a:solidFill>
                <a:latin typeface="Times New Roman" panose="02020603050405020304" pitchFamily="18" charset="0"/>
                <a:cs typeface="Times New Roman" panose="02020603050405020304" pitchFamily="18" charset="0"/>
              </a:rPr>
              <a:t>Sherwin-White</a:t>
            </a:r>
            <a:endParaRPr lang="el-GR" sz="2200" b="1" dirty="0">
              <a:solidFill>
                <a:schemeClr val="tx1"/>
              </a:solidFill>
              <a:latin typeface="Times New Roman" panose="02020603050405020304" pitchFamily="18" charset="0"/>
              <a:cs typeface="Times New Roman" panose="02020603050405020304" pitchFamily="18" charset="0"/>
            </a:endParaRPr>
          </a:p>
          <a:p>
            <a:endParaRPr lang="fr-BE" dirty="0">
              <a:solidFill>
                <a:schemeClr val="tx1"/>
              </a:solidFill>
              <a:latin typeface="Times New Roman" panose="02020603050405020304" pitchFamily="18" charset="0"/>
              <a:cs typeface="Times New Roman" panose="02020603050405020304" pitchFamily="18" charset="0"/>
            </a:endParaRPr>
          </a:p>
          <a:p>
            <a:r>
              <a:rPr lang="el-GR" sz="2600" dirty="0">
                <a:solidFill>
                  <a:srgbClr val="FF0000"/>
                </a:solidFill>
                <a:latin typeface="Times New Roman" panose="02020603050405020304" pitchFamily="18" charset="0"/>
                <a:cs typeface="Times New Roman" panose="02020603050405020304" pitchFamily="18" charset="0"/>
              </a:rPr>
              <a:t>1. </a:t>
            </a:r>
            <a:r>
              <a:rPr lang="fr-FR" sz="2600" dirty="0">
                <a:solidFill>
                  <a:schemeClr val="tx1"/>
                </a:solidFill>
                <a:latin typeface="Times New Roman" panose="02020603050405020304" pitchFamily="18" charset="0"/>
                <a:cs typeface="Times New Roman" panose="02020603050405020304" pitchFamily="18" charset="0"/>
              </a:rPr>
              <a:t>L’absence de déterminatif divin. </a:t>
            </a:r>
            <a:endParaRPr lang="el-GR" sz="2600" dirty="0">
              <a:solidFill>
                <a:schemeClr val="tx1"/>
              </a:solidFill>
              <a:latin typeface="Times New Roman" panose="02020603050405020304" pitchFamily="18" charset="0"/>
              <a:cs typeface="Times New Roman" panose="02020603050405020304" pitchFamily="18" charset="0"/>
            </a:endParaRPr>
          </a:p>
          <a:p>
            <a:endParaRPr lang="el-GR" sz="2600" dirty="0">
              <a:solidFill>
                <a:schemeClr val="tx1"/>
              </a:solidFill>
              <a:latin typeface="Times New Roman" panose="02020603050405020304" pitchFamily="18" charset="0"/>
              <a:cs typeface="Times New Roman" panose="02020603050405020304" pitchFamily="18" charset="0"/>
            </a:endParaRPr>
          </a:p>
          <a:p>
            <a:endParaRPr lang="el-GR" dirty="0">
              <a:solidFill>
                <a:schemeClr val="tx1"/>
              </a:solidFill>
              <a:latin typeface="Times New Roman" panose="02020603050405020304" pitchFamily="18" charset="0"/>
              <a:cs typeface="Times New Roman" panose="02020603050405020304" pitchFamily="18" charset="0"/>
            </a:endParaRPr>
          </a:p>
          <a:p>
            <a:r>
              <a:rPr lang="fr-BE" sz="3300" dirty="0">
                <a:solidFill>
                  <a:schemeClr val="tx1"/>
                </a:solidFill>
                <a:latin typeface="Times New Roman" panose="02020603050405020304" pitchFamily="18" charset="0"/>
                <a:cs typeface="Times New Roman" panose="02020603050405020304" pitchFamily="18" charset="0"/>
              </a:rPr>
              <a:t> </a:t>
            </a:r>
          </a:p>
          <a:p>
            <a:endParaRPr lang="el-GR" sz="1200"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endParaRPr lang="fr-BE" sz="1200" dirty="0">
              <a:solidFill>
                <a:schemeClr val="tx1"/>
              </a:solidFill>
              <a:latin typeface="Times New Roman" panose="02020603050405020304" pitchFamily="18" charset="0"/>
              <a:cs typeface="Times New Roman" panose="02020603050405020304" pitchFamily="18" charset="0"/>
            </a:endParaRPr>
          </a:p>
          <a:p>
            <a:endParaRPr lang="fr-BE" sz="1200" dirty="0">
              <a:solidFill>
                <a:schemeClr val="tx1"/>
              </a:solidFill>
              <a:latin typeface="Times New Roman" panose="02020603050405020304" pitchFamily="18" charset="0"/>
              <a:cs typeface="Times New Roman" panose="02020603050405020304" pitchFamily="18" charset="0"/>
            </a:endParaRPr>
          </a:p>
          <a:p>
            <a:r>
              <a:rPr lang="fr-BE" sz="1200" dirty="0">
                <a:solidFill>
                  <a:schemeClr val="tx1"/>
                </a:solidFill>
                <a:latin typeface="Times New Roman" panose="02020603050405020304" pitchFamily="18" charset="0"/>
                <a:cs typeface="Times New Roman" panose="02020603050405020304" pitchFamily="18" charset="0"/>
              </a:rPr>
              <a:t/>
            </a:r>
            <a:br>
              <a:rPr lang="fr-BE" sz="1200" dirty="0">
                <a:solidFill>
                  <a:schemeClr val="tx1"/>
                </a:solidFill>
                <a:latin typeface="Times New Roman" panose="02020603050405020304" pitchFamily="18" charset="0"/>
                <a:cs typeface="Times New Roman" panose="02020603050405020304" pitchFamily="18" charset="0"/>
              </a:rPr>
            </a:br>
            <a:endParaRPr lang="fr-BE" sz="1200" dirty="0">
              <a:solidFill>
                <a:schemeClr val="tx1"/>
              </a:solidFill>
              <a:latin typeface="Times New Roman" panose="02020603050405020304" pitchFamily="18" charset="0"/>
              <a:cs typeface="Times New Roman" panose="02020603050405020304" pitchFamily="18" charset="0"/>
            </a:endParaRPr>
          </a:p>
          <a:p>
            <a:r>
              <a:rPr lang="fr-BE" sz="1200" dirty="0">
                <a:solidFill>
                  <a:schemeClr val="tx1"/>
                </a:solidFill>
                <a:latin typeface="Times New Roman" panose="02020603050405020304" pitchFamily="18" charset="0"/>
                <a:cs typeface="Times New Roman" panose="02020603050405020304" pitchFamily="18" charset="0"/>
              </a:rPr>
              <a:t>S. M. SHERWIN-WHITE, </a:t>
            </a:r>
            <a:r>
              <a:rPr lang="fr-BE" sz="1200" i="1" dirty="0" err="1">
                <a:solidFill>
                  <a:schemeClr val="tx1"/>
                </a:solidFill>
                <a:latin typeface="Times New Roman" panose="02020603050405020304" pitchFamily="18" charset="0"/>
                <a:cs typeface="Times New Roman" panose="02020603050405020304" pitchFamily="18" charset="0"/>
              </a:rPr>
              <a:t>Ritual</a:t>
            </a:r>
            <a:r>
              <a:rPr lang="fr-BE" sz="1200" i="1" dirty="0">
                <a:solidFill>
                  <a:schemeClr val="tx1"/>
                </a:solidFill>
                <a:latin typeface="Times New Roman" panose="02020603050405020304" pitchFamily="18" charset="0"/>
                <a:cs typeface="Times New Roman" panose="02020603050405020304" pitchFamily="18" charset="0"/>
              </a:rPr>
              <a:t> for a </a:t>
            </a:r>
            <a:r>
              <a:rPr lang="fr-BE" sz="1200" i="1" dirty="0" err="1">
                <a:solidFill>
                  <a:schemeClr val="tx1"/>
                </a:solidFill>
                <a:latin typeface="Times New Roman" panose="02020603050405020304" pitchFamily="18" charset="0"/>
                <a:cs typeface="Times New Roman" panose="02020603050405020304" pitchFamily="18" charset="0"/>
              </a:rPr>
              <a:t>Seleucid</a:t>
            </a:r>
            <a:r>
              <a:rPr lang="fr-BE" sz="1200" i="1" dirty="0">
                <a:solidFill>
                  <a:schemeClr val="tx1"/>
                </a:solidFill>
                <a:latin typeface="Times New Roman" panose="02020603050405020304" pitchFamily="18" charset="0"/>
                <a:cs typeface="Times New Roman" panose="02020603050405020304" pitchFamily="18" charset="0"/>
              </a:rPr>
              <a:t> King at Babylon</a:t>
            </a:r>
            <a:r>
              <a:rPr lang="fr-BE" sz="1200" dirty="0">
                <a:solidFill>
                  <a:schemeClr val="tx1"/>
                </a:solidFill>
                <a:latin typeface="Times New Roman" panose="02020603050405020304" pitchFamily="18" charset="0"/>
                <a:cs typeface="Times New Roman" panose="02020603050405020304" pitchFamily="18" charset="0"/>
              </a:rPr>
              <a:t>?, in </a:t>
            </a:r>
            <a:r>
              <a:rPr lang="fr-BE" sz="1200" i="1" dirty="0">
                <a:solidFill>
                  <a:schemeClr val="tx1"/>
                </a:solidFill>
                <a:latin typeface="Times New Roman" panose="02020603050405020304" pitchFamily="18" charset="0"/>
                <a:cs typeface="Times New Roman" panose="02020603050405020304" pitchFamily="18" charset="0"/>
              </a:rPr>
              <a:t>The Journal of </a:t>
            </a:r>
            <a:r>
              <a:rPr lang="fr-BE" sz="1200" i="1" dirty="0" err="1">
                <a:solidFill>
                  <a:schemeClr val="tx1"/>
                </a:solidFill>
                <a:latin typeface="Times New Roman" panose="02020603050405020304" pitchFamily="18" charset="0"/>
                <a:cs typeface="Times New Roman" panose="02020603050405020304" pitchFamily="18" charset="0"/>
              </a:rPr>
              <a:t>Hellenistic</a:t>
            </a:r>
            <a:r>
              <a:rPr lang="fr-BE" sz="1200" i="1" dirty="0">
                <a:solidFill>
                  <a:schemeClr val="tx1"/>
                </a:solidFill>
                <a:latin typeface="Times New Roman" panose="02020603050405020304" pitchFamily="18" charset="0"/>
                <a:cs typeface="Times New Roman" panose="02020603050405020304" pitchFamily="18" charset="0"/>
              </a:rPr>
              <a:t> </a:t>
            </a:r>
            <a:r>
              <a:rPr lang="fr-BE" sz="1200" i="1" dirty="0" err="1">
                <a:solidFill>
                  <a:schemeClr val="tx1"/>
                </a:solidFill>
                <a:latin typeface="Times New Roman" panose="02020603050405020304" pitchFamily="18" charset="0"/>
                <a:cs typeface="Times New Roman" panose="02020603050405020304" pitchFamily="18" charset="0"/>
              </a:rPr>
              <a:t>Studies</a:t>
            </a:r>
            <a:r>
              <a:rPr lang="fr-BE" sz="1200" dirty="0">
                <a:solidFill>
                  <a:schemeClr val="tx1"/>
                </a:solidFill>
                <a:latin typeface="Times New Roman" panose="02020603050405020304" pitchFamily="18" charset="0"/>
                <a:cs typeface="Times New Roman" panose="02020603050405020304" pitchFamily="18" charset="0"/>
              </a:rPr>
              <a:t>, 103 (1983), p. 156-159. </a:t>
            </a:r>
          </a:p>
          <a:p>
            <a:endParaRPr lang="fr-FR" sz="1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72056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fontScale="55000" lnSpcReduction="20000"/>
          </a:bodyPr>
          <a:lstStyle/>
          <a:p>
            <a:pPr algn="ctr"/>
            <a:r>
              <a:rPr lang="el-GR" b="1" dirty="0" err="1">
                <a:solidFill>
                  <a:schemeClr val="tx1"/>
                </a:solidFill>
                <a:latin typeface="Times New Roman" panose="02020603050405020304" pitchFamily="18" charset="0"/>
                <a:cs typeface="Times New Roman" panose="02020603050405020304" pitchFamily="18" charset="0"/>
              </a:rPr>
              <a:t>Datation</a:t>
            </a:r>
            <a:r>
              <a:rPr lang="el-GR" b="1" dirty="0">
                <a:solidFill>
                  <a:schemeClr val="tx1"/>
                </a:solidFill>
                <a:latin typeface="Times New Roman" panose="02020603050405020304" pitchFamily="18" charset="0"/>
                <a:cs typeface="Times New Roman" panose="02020603050405020304" pitchFamily="18" charset="0"/>
              </a:rPr>
              <a:t> </a:t>
            </a:r>
            <a:r>
              <a:rPr lang="el-GR" b="1" dirty="0" err="1">
                <a:solidFill>
                  <a:schemeClr val="tx1"/>
                </a:solidFill>
                <a:latin typeface="Times New Roman" panose="02020603050405020304" pitchFamily="18" charset="0"/>
                <a:cs typeface="Times New Roman" panose="02020603050405020304" pitchFamily="18" charset="0"/>
              </a:rPr>
              <a:t>et</a:t>
            </a:r>
            <a:r>
              <a:rPr lang="el-GR" b="1" dirty="0">
                <a:solidFill>
                  <a:schemeClr val="tx1"/>
                </a:solidFill>
                <a:latin typeface="Times New Roman" panose="02020603050405020304" pitchFamily="18" charset="0"/>
                <a:cs typeface="Times New Roman" panose="02020603050405020304" pitchFamily="18" charset="0"/>
              </a:rPr>
              <a:t> </a:t>
            </a:r>
            <a:r>
              <a:rPr lang="el-GR" b="1" dirty="0" err="1">
                <a:solidFill>
                  <a:schemeClr val="tx1"/>
                </a:solidFill>
                <a:latin typeface="Times New Roman" panose="02020603050405020304" pitchFamily="18" charset="0"/>
                <a:cs typeface="Times New Roman" panose="02020603050405020304" pitchFamily="18" charset="0"/>
              </a:rPr>
              <a:t>problème</a:t>
            </a:r>
            <a:r>
              <a:rPr lang="en-US" b="1" dirty="0">
                <a:solidFill>
                  <a:schemeClr val="tx1"/>
                </a:solidFill>
                <a:latin typeface="Times New Roman" panose="02020603050405020304" pitchFamily="18" charset="0"/>
                <a:cs typeface="Times New Roman" panose="02020603050405020304" pitchFamily="18" charset="0"/>
              </a:rPr>
              <a:t>s</a:t>
            </a:r>
            <a:r>
              <a:rPr lang="el-GR" b="1" dirty="0">
                <a:solidFill>
                  <a:schemeClr val="tx1"/>
                </a:solidFill>
                <a:latin typeface="Times New Roman" panose="02020603050405020304" pitchFamily="18" charset="0"/>
                <a:cs typeface="Times New Roman" panose="02020603050405020304" pitchFamily="18" charset="0"/>
              </a:rPr>
              <a:t> </a:t>
            </a:r>
            <a:r>
              <a:rPr lang="el-GR" b="1" dirty="0" err="1">
                <a:solidFill>
                  <a:schemeClr val="tx1"/>
                </a:solidFill>
                <a:latin typeface="Times New Roman" panose="02020603050405020304" pitchFamily="18" charset="0"/>
                <a:cs typeface="Times New Roman" panose="02020603050405020304" pitchFamily="18" charset="0"/>
              </a:rPr>
              <a:t>associés</a:t>
            </a:r>
            <a:endParaRPr lang="el-GR" b="1" dirty="0">
              <a:solidFill>
                <a:schemeClr val="tx1"/>
              </a:solidFill>
              <a:latin typeface="Times New Roman" panose="02020603050405020304" pitchFamily="18" charset="0"/>
              <a:cs typeface="Times New Roman" panose="02020603050405020304" pitchFamily="18" charset="0"/>
            </a:endParaRPr>
          </a:p>
          <a:p>
            <a:pPr algn="ctr"/>
            <a:endParaRPr lang="el-GR" sz="1650" b="1" dirty="0">
              <a:solidFill>
                <a:schemeClr val="tx1"/>
              </a:solidFill>
              <a:latin typeface="Times New Roman" panose="02020603050405020304" pitchFamily="18" charset="0"/>
              <a:cs typeface="Times New Roman" panose="02020603050405020304" pitchFamily="18" charset="0"/>
            </a:endParaRPr>
          </a:p>
          <a:p>
            <a:pPr marL="214313" indent="-214313">
              <a:buFont typeface="Courier New" panose="02070309020205020404" pitchFamily="49" charset="0"/>
              <a:buChar char="o"/>
            </a:pPr>
            <a:r>
              <a:rPr lang="fr-FR" dirty="0">
                <a:solidFill>
                  <a:schemeClr val="tx1"/>
                </a:solidFill>
                <a:latin typeface="Times New Roman" panose="02020603050405020304" pitchFamily="18" charset="0"/>
                <a:cs typeface="Times New Roman" panose="02020603050405020304" pitchFamily="18" charset="0"/>
              </a:rPr>
              <a:t> 88 de l’ère séleucide, c’est-à-dire en 224/223 A.C.N. Sous le règne de Séleucos III. </a:t>
            </a:r>
          </a:p>
          <a:p>
            <a:pPr marL="214313" indent="-214313">
              <a:buFont typeface="Courier New" panose="02070309020205020404" pitchFamily="49" charset="0"/>
              <a:buChar char="o"/>
            </a:pPr>
            <a:r>
              <a:rPr lang="fr-FR" dirty="0">
                <a:solidFill>
                  <a:schemeClr val="tx1"/>
                </a:solidFill>
                <a:latin typeface="Times New Roman" panose="02020603050405020304" pitchFamily="18" charset="0"/>
                <a:cs typeface="Times New Roman" panose="02020603050405020304" pitchFamily="18" charset="0"/>
              </a:rPr>
              <a:t>A.MEŠ-šu</a:t>
            </a:r>
            <a:r>
              <a:rPr lang="fr-FR" baseline="-25000" dirty="0">
                <a:solidFill>
                  <a:schemeClr val="tx1"/>
                </a:solidFill>
                <a:latin typeface="Times New Roman" panose="02020603050405020304" pitchFamily="18" charset="0"/>
                <a:cs typeface="Times New Roman" panose="02020603050405020304" pitchFamily="18" charset="0"/>
              </a:rPr>
              <a:t>2</a:t>
            </a:r>
            <a:r>
              <a:rPr lang="fr-FR" dirty="0">
                <a:solidFill>
                  <a:schemeClr val="tx1"/>
                </a:solidFill>
                <a:latin typeface="Times New Roman" panose="02020603050405020304" pitchFamily="18" charset="0"/>
                <a:cs typeface="Times New Roman" panose="02020603050405020304" pitchFamily="18" charset="0"/>
              </a:rPr>
              <a:t> </a:t>
            </a:r>
            <a:endParaRPr lang="el-GR" dirty="0">
              <a:solidFill>
                <a:schemeClr val="tx1"/>
              </a:solidFill>
              <a:latin typeface="Times New Roman" panose="02020603050405020304" pitchFamily="18" charset="0"/>
              <a:cs typeface="Times New Roman" panose="02020603050405020304" pitchFamily="18" charset="0"/>
            </a:endParaRPr>
          </a:p>
          <a:p>
            <a:pPr marL="214313" indent="-214313">
              <a:buFont typeface="Courier New" panose="02070309020205020404" pitchFamily="49" charset="0"/>
              <a:buChar char="o"/>
            </a:pPr>
            <a:endParaRPr lang="fr-FR" dirty="0">
              <a:solidFill>
                <a:schemeClr val="tx1"/>
              </a:solidFill>
              <a:latin typeface="Times New Roman" panose="02020603050405020304" pitchFamily="18" charset="0"/>
              <a:cs typeface="Times New Roman" panose="02020603050405020304" pitchFamily="18" charset="0"/>
            </a:endParaRPr>
          </a:p>
          <a:p>
            <a:r>
              <a:rPr lang="fr-FR" dirty="0">
                <a:solidFill>
                  <a:schemeClr val="tx1"/>
                </a:solidFill>
                <a:latin typeface="Times New Roman" panose="02020603050405020304" pitchFamily="18" charset="0"/>
                <a:cs typeface="Times New Roman" panose="02020603050405020304" pitchFamily="18" charset="0"/>
              </a:rPr>
              <a:t>Soit: </a:t>
            </a:r>
          </a:p>
          <a:p>
            <a:pPr algn="just"/>
            <a:r>
              <a:rPr lang="el-GR" dirty="0">
                <a:solidFill>
                  <a:srgbClr val="FF0000"/>
                </a:solidFill>
                <a:latin typeface="Times New Roman" panose="02020603050405020304" pitchFamily="18" charset="0"/>
                <a:cs typeface="Times New Roman" panose="02020603050405020304" pitchFamily="18" charset="0"/>
              </a:rPr>
              <a:t>1) </a:t>
            </a:r>
            <a:r>
              <a:rPr lang="fr-FR" dirty="0">
                <a:solidFill>
                  <a:schemeClr val="tx1"/>
                </a:solidFill>
                <a:latin typeface="Times New Roman" panose="02020603050405020304" pitchFamily="18" charset="0"/>
                <a:cs typeface="Times New Roman" panose="02020603050405020304" pitchFamily="18" charset="0"/>
              </a:rPr>
              <a:t>Il s’agit d’un ordre envoyé sous Séleucos II, mis en pratique seulement sous son fils Séleucos III. </a:t>
            </a:r>
          </a:p>
          <a:p>
            <a:pPr algn="just"/>
            <a:r>
              <a:rPr lang="el-GR" dirty="0">
                <a:solidFill>
                  <a:srgbClr val="FF0000"/>
                </a:solidFill>
                <a:latin typeface="Times New Roman" panose="02020603050405020304" pitchFamily="18" charset="0"/>
                <a:cs typeface="Times New Roman" panose="02020603050405020304" pitchFamily="18" charset="0"/>
              </a:rPr>
              <a:t>2) </a:t>
            </a:r>
            <a:r>
              <a:rPr lang="fr-FR" dirty="0">
                <a:solidFill>
                  <a:schemeClr val="tx1"/>
                </a:solidFill>
                <a:latin typeface="Times New Roman" panose="02020603050405020304" pitchFamily="18" charset="0"/>
                <a:cs typeface="Times New Roman" panose="02020603050405020304" pitchFamily="18" charset="0"/>
              </a:rPr>
              <a:t>Effectivement sous Séleucos III. </a:t>
            </a:r>
            <a:endParaRPr lang="el-GR" dirty="0">
              <a:solidFill>
                <a:schemeClr val="tx1"/>
              </a:solidFill>
              <a:latin typeface="Times New Roman" panose="02020603050405020304" pitchFamily="18" charset="0"/>
              <a:cs typeface="Times New Roman" panose="02020603050405020304" pitchFamily="18" charset="0"/>
            </a:endParaRPr>
          </a:p>
          <a:p>
            <a:pPr algn="just"/>
            <a:r>
              <a:rPr lang="fr-FR" dirty="0">
                <a:solidFill>
                  <a:srgbClr val="FF0000"/>
                </a:solidFill>
                <a:latin typeface="Times New Roman" panose="02020603050405020304" pitchFamily="18" charset="0"/>
                <a:cs typeface="Times New Roman" panose="02020603050405020304" pitchFamily="18" charset="0"/>
              </a:rPr>
              <a:t>3)</a:t>
            </a:r>
            <a:r>
              <a:rPr lang="fr-FR" dirty="0">
                <a:solidFill>
                  <a:schemeClr val="tx1"/>
                </a:solidFill>
                <a:latin typeface="Times New Roman" panose="02020603050405020304" pitchFamily="18" charset="0"/>
                <a:cs typeface="Times New Roman" panose="02020603050405020304" pitchFamily="18" charset="0"/>
              </a:rPr>
              <a:t> Culte dynastique</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soutenu</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par</a:t>
            </a:r>
            <a:r>
              <a:rPr lang="el-GR" dirty="0">
                <a:solidFill>
                  <a:schemeClr val="tx1"/>
                </a:solidFill>
                <a:latin typeface="Times New Roman" panose="02020603050405020304" pitchFamily="18" charset="0"/>
                <a:cs typeface="Times New Roman" panose="02020603050405020304" pitchFamily="18" charset="0"/>
              </a:rPr>
              <a:t> R. J. </a:t>
            </a:r>
            <a:r>
              <a:rPr lang="el-GR" dirty="0" err="1">
                <a:solidFill>
                  <a:schemeClr val="tx1"/>
                </a:solidFill>
                <a:latin typeface="Times New Roman" panose="02020603050405020304" pitchFamily="18" charset="0"/>
                <a:cs typeface="Times New Roman" panose="02020603050405020304" pitchFamily="18" charset="0"/>
              </a:rPr>
              <a:t>Van</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der</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Spek</a:t>
            </a:r>
            <a:r>
              <a:rPr lang="el-GR" dirty="0">
                <a:solidFill>
                  <a:schemeClr val="tx1"/>
                </a:solidFill>
                <a:latin typeface="Times New Roman" panose="02020603050405020304" pitchFamily="18" charset="0"/>
                <a:cs typeface="Times New Roman" panose="02020603050405020304" pitchFamily="18" charset="0"/>
              </a:rPr>
              <a:t>.</a:t>
            </a:r>
          </a:p>
          <a:p>
            <a:pPr algn="just"/>
            <a:endParaRPr lang="el-GR" dirty="0">
              <a:solidFill>
                <a:schemeClr val="tx1"/>
              </a:solidFill>
              <a:latin typeface="Times New Roman" panose="02020603050405020304" pitchFamily="18" charset="0"/>
              <a:cs typeface="Times New Roman" panose="02020603050405020304" pitchFamily="18" charset="0"/>
            </a:endParaRPr>
          </a:p>
          <a:p>
            <a:endParaRPr lang="el-GR" dirty="0">
              <a:solidFill>
                <a:schemeClr val="tx1"/>
              </a:solidFill>
              <a:latin typeface="Times New Roman" panose="02020603050405020304" pitchFamily="18" charset="0"/>
              <a:cs typeface="Times New Roman" panose="02020603050405020304" pitchFamily="18" charset="0"/>
            </a:endParaRPr>
          </a:p>
          <a:p>
            <a:endParaRPr lang="el-GR" dirty="0">
              <a:solidFill>
                <a:schemeClr val="tx1"/>
              </a:solidFill>
              <a:latin typeface="Times New Roman" panose="02020603050405020304" pitchFamily="18" charset="0"/>
              <a:cs typeface="Times New Roman" panose="02020603050405020304" pitchFamily="18" charset="0"/>
            </a:endParaRPr>
          </a:p>
          <a:p>
            <a:endParaRPr lang="el-GR" dirty="0">
              <a:solidFill>
                <a:schemeClr val="tx1"/>
              </a:solidFill>
              <a:latin typeface="Times New Roman" panose="02020603050405020304" pitchFamily="18" charset="0"/>
              <a:cs typeface="Times New Roman" panose="02020603050405020304" pitchFamily="18" charset="0"/>
            </a:endParaRPr>
          </a:p>
          <a:p>
            <a:endParaRPr lang="el-GR" dirty="0">
              <a:solidFill>
                <a:schemeClr val="tx1"/>
              </a:solidFill>
              <a:latin typeface="Times New Roman" panose="02020603050405020304" pitchFamily="18" charset="0"/>
              <a:cs typeface="Times New Roman" panose="02020603050405020304" pitchFamily="18" charset="0"/>
            </a:endParaRPr>
          </a:p>
          <a:p>
            <a:r>
              <a:rPr lang="fr-BE" sz="1050" dirty="0">
                <a:solidFill>
                  <a:schemeClr val="tx1"/>
                </a:solidFill>
                <a:latin typeface="TimesNewRomanPSMT" panose="02020603050405020304" pitchFamily="18" charset="0"/>
              </a:rPr>
              <a:t>R. J. VAN DER SPEK, </a:t>
            </a:r>
            <a:r>
              <a:rPr lang="fr-BE" sz="1050" i="1" dirty="0">
                <a:solidFill>
                  <a:schemeClr val="tx1"/>
                </a:solidFill>
                <a:latin typeface="TimesNewRomanPS"/>
              </a:rPr>
              <a:t>The </a:t>
            </a:r>
            <a:r>
              <a:rPr lang="fr-BE" sz="1050" i="1" dirty="0" err="1">
                <a:solidFill>
                  <a:schemeClr val="tx1"/>
                </a:solidFill>
                <a:latin typeface="TimesNewRomanPS"/>
              </a:rPr>
              <a:t>Babylonian</a:t>
            </a:r>
            <a:r>
              <a:rPr lang="fr-BE" sz="1050" i="1" dirty="0">
                <a:solidFill>
                  <a:schemeClr val="tx1"/>
                </a:solidFill>
                <a:latin typeface="TimesNewRomanPS"/>
              </a:rPr>
              <a:t> Temple </a:t>
            </a:r>
            <a:r>
              <a:rPr lang="fr-BE" sz="1050" i="1" dirty="0" err="1">
                <a:solidFill>
                  <a:schemeClr val="tx1"/>
                </a:solidFill>
                <a:latin typeface="TimesNewRomanPS"/>
              </a:rPr>
              <a:t>during</a:t>
            </a:r>
            <a:r>
              <a:rPr lang="fr-BE" sz="1050" i="1" dirty="0">
                <a:solidFill>
                  <a:schemeClr val="tx1"/>
                </a:solidFill>
                <a:latin typeface="TimesNewRomanPS"/>
              </a:rPr>
              <a:t> the </a:t>
            </a:r>
            <a:r>
              <a:rPr lang="fr-BE" sz="1050" i="1" dirty="0" err="1">
                <a:solidFill>
                  <a:schemeClr val="tx1"/>
                </a:solidFill>
                <a:latin typeface="TimesNewRomanPS"/>
              </a:rPr>
              <a:t>Macedonian</a:t>
            </a:r>
            <a:r>
              <a:rPr lang="fr-BE" sz="1050" i="1" dirty="0">
                <a:solidFill>
                  <a:schemeClr val="tx1"/>
                </a:solidFill>
                <a:latin typeface="TimesNewRomanPS"/>
              </a:rPr>
              <a:t> and </a:t>
            </a:r>
            <a:r>
              <a:rPr lang="fr-BE" sz="1050" i="1" dirty="0" err="1">
                <a:solidFill>
                  <a:schemeClr val="tx1"/>
                </a:solidFill>
                <a:latin typeface="TimesNewRomanPS"/>
              </a:rPr>
              <a:t>Parthian</a:t>
            </a:r>
            <a:r>
              <a:rPr lang="fr-BE" sz="1050" i="1" dirty="0">
                <a:solidFill>
                  <a:schemeClr val="tx1"/>
                </a:solidFill>
                <a:latin typeface="TimesNewRomanPS"/>
              </a:rPr>
              <a:t> Domination</a:t>
            </a:r>
            <a:r>
              <a:rPr lang="fr-BE" sz="1050" dirty="0">
                <a:solidFill>
                  <a:schemeClr val="tx1"/>
                </a:solidFill>
                <a:latin typeface="TimesNewRomanPSMT" panose="02020603050405020304" pitchFamily="18" charset="0"/>
              </a:rPr>
              <a:t>, in </a:t>
            </a:r>
            <a:r>
              <a:rPr lang="fr-BE" sz="1050" i="1" dirty="0" err="1">
                <a:solidFill>
                  <a:schemeClr val="tx1"/>
                </a:solidFill>
                <a:latin typeface="TimesNewRomanPS"/>
              </a:rPr>
              <a:t>BiOr</a:t>
            </a:r>
            <a:r>
              <a:rPr lang="fr-BE" sz="1050" dirty="0">
                <a:solidFill>
                  <a:schemeClr val="tx1"/>
                </a:solidFill>
                <a:latin typeface="TimesNewRomanPSMT" panose="02020603050405020304" pitchFamily="18" charset="0"/>
              </a:rPr>
              <a:t>, 42 (1985), p. 542-562. </a:t>
            </a:r>
            <a:endParaRPr lang="fr-BE" sz="1050" dirty="0">
              <a:solidFill>
                <a:schemeClr val="tx1"/>
              </a:solidFill>
            </a:endParaRPr>
          </a:p>
          <a:p>
            <a:pPr algn="just"/>
            <a:endParaRPr lang="el-G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Ø"/>
            </a:pPr>
            <a:endParaRPr lang="el-GR" dirty="0">
              <a:solidFill>
                <a:schemeClr val="tx1"/>
              </a:solidFill>
              <a:latin typeface="Times New Roman" panose="02020603050405020304" pitchFamily="18" charset="0"/>
              <a:cs typeface="Times New Roman" panose="02020603050405020304" pitchFamily="18" charset="0"/>
            </a:endParaRPr>
          </a:p>
          <a:p>
            <a:pPr algn="just"/>
            <a:endParaRPr lang="fr-F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Ø"/>
            </a:pPr>
            <a:endParaRPr lang="fr-F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Ø"/>
            </a:pP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36545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normAutofit fontScale="85000" lnSpcReduction="10000"/>
          </a:bodyPr>
          <a:lstStyle/>
          <a:p>
            <a:pPr algn="ctr"/>
            <a:endParaRPr lang="el-GR" b="1" dirty="0">
              <a:solidFill>
                <a:schemeClr val="tx1"/>
              </a:solidFill>
              <a:latin typeface="Times New Roman" panose="02020603050405020304" pitchFamily="18" charset="0"/>
              <a:cs typeface="Times New Roman" panose="02020603050405020304" pitchFamily="18" charset="0"/>
            </a:endParaRPr>
          </a:p>
          <a:p>
            <a:pPr algn="ctr"/>
            <a:endParaRPr lang="el-GR" b="1" dirty="0">
              <a:solidFill>
                <a:schemeClr val="tx1"/>
              </a:solidFill>
              <a:latin typeface="Times New Roman" panose="02020603050405020304" pitchFamily="18" charset="0"/>
              <a:cs typeface="Times New Roman" panose="02020603050405020304" pitchFamily="18" charset="0"/>
            </a:endParaRPr>
          </a:p>
          <a:p>
            <a:pPr algn="ctr"/>
            <a:r>
              <a:rPr lang="el-GR" b="1" dirty="0" err="1">
                <a:solidFill>
                  <a:schemeClr val="tx1"/>
                </a:solidFill>
                <a:latin typeface="Times New Roman" panose="02020603050405020304" pitchFamily="18" charset="0"/>
                <a:cs typeface="Times New Roman" panose="02020603050405020304" pitchFamily="18" charset="0"/>
              </a:rPr>
              <a:t>En</a:t>
            </a:r>
            <a:r>
              <a:rPr lang="el-GR" b="1" dirty="0">
                <a:solidFill>
                  <a:schemeClr val="tx1"/>
                </a:solidFill>
                <a:latin typeface="Times New Roman" panose="02020603050405020304" pitchFamily="18" charset="0"/>
                <a:cs typeface="Times New Roman" panose="02020603050405020304" pitchFamily="18" charset="0"/>
              </a:rPr>
              <a:t> </a:t>
            </a:r>
            <a:r>
              <a:rPr lang="el-GR" b="1" dirty="0" err="1">
                <a:solidFill>
                  <a:schemeClr val="tx1"/>
                </a:solidFill>
                <a:latin typeface="Times New Roman" panose="02020603050405020304" pitchFamily="18" charset="0"/>
                <a:cs typeface="Times New Roman" panose="02020603050405020304" pitchFamily="18" charset="0"/>
              </a:rPr>
              <a:t>résumé</a:t>
            </a:r>
            <a:endParaRPr lang="el-GR" b="1" dirty="0">
              <a:solidFill>
                <a:schemeClr val="tx1"/>
              </a:solidFill>
              <a:latin typeface="Times New Roman" panose="02020603050405020304" pitchFamily="18" charset="0"/>
              <a:cs typeface="Times New Roman" panose="02020603050405020304" pitchFamily="18" charset="0"/>
            </a:endParaRPr>
          </a:p>
          <a:p>
            <a:pPr algn="ctr"/>
            <a:endParaRPr lang="fr-BE" b="1" dirty="0">
              <a:solidFill>
                <a:schemeClr val="tx1"/>
              </a:solidFill>
              <a:latin typeface="Times New Roman" panose="02020603050405020304" pitchFamily="18" charset="0"/>
              <a:cs typeface="Times New Roman" panose="02020603050405020304" pitchFamily="18" charset="0"/>
            </a:endParaRPr>
          </a:p>
          <a:p>
            <a:r>
              <a:rPr lang="fr-BE" dirty="0">
                <a:solidFill>
                  <a:schemeClr val="tx1"/>
                </a:solidFill>
                <a:latin typeface="Times New Roman" panose="02020603050405020304" pitchFamily="18" charset="0"/>
                <a:cs typeface="Times New Roman" panose="02020603050405020304" pitchFamily="18" charset="0"/>
              </a:rPr>
              <a:t>Il s’agirait donc d’offrandes :</a:t>
            </a:r>
          </a:p>
          <a:p>
            <a:pPr marL="214313" indent="-214313">
              <a:buFont typeface="Arial" panose="020B0604020202020204" pitchFamily="34" charset="0"/>
              <a:buChar char="•"/>
            </a:pPr>
            <a:r>
              <a:rPr lang="fr-BE" dirty="0">
                <a:solidFill>
                  <a:schemeClr val="tx1"/>
                </a:solidFill>
                <a:latin typeface="Times New Roman" panose="02020603050405020304" pitchFamily="18" charset="0"/>
                <a:cs typeface="Times New Roman" panose="02020603050405020304" pitchFamily="18" charset="0"/>
              </a:rPr>
              <a:t>À situer dans le contexte de l’</a:t>
            </a:r>
            <a:r>
              <a:rPr lang="fr-BE" dirty="0" err="1">
                <a:solidFill>
                  <a:schemeClr val="tx1"/>
                </a:solidFill>
                <a:latin typeface="Times New Roman" panose="02020603050405020304" pitchFamily="18" charset="0"/>
                <a:cs typeface="Times New Roman" panose="02020603050405020304" pitchFamily="18" charset="0"/>
              </a:rPr>
              <a:t>Akītu</a:t>
            </a:r>
            <a:r>
              <a:rPr lang="fr-BE" dirty="0">
                <a:solidFill>
                  <a:schemeClr val="tx1"/>
                </a:solidFill>
                <a:latin typeface="Times New Roman" panose="02020603050405020304" pitchFamily="18" charset="0"/>
                <a:cs typeface="Times New Roman" panose="02020603050405020304" pitchFamily="18" charset="0"/>
              </a:rPr>
              <a:t>.</a:t>
            </a:r>
          </a:p>
          <a:p>
            <a:pPr marL="214313" indent="-214313">
              <a:buFont typeface="Arial" panose="020B0604020202020204" pitchFamily="34" charset="0"/>
              <a:buChar char="•"/>
            </a:pPr>
            <a:r>
              <a:rPr lang="fr-FR" dirty="0">
                <a:solidFill>
                  <a:schemeClr val="tx1"/>
                </a:solidFill>
                <a:latin typeface="Times New Roman" panose="02020603050405020304" pitchFamily="18" charset="0"/>
                <a:cs typeface="Times New Roman" panose="02020603050405020304" pitchFamily="18" charset="0"/>
              </a:rPr>
              <a:t>Ordonnées et financées par le roi </a:t>
            </a:r>
            <a:r>
              <a:rPr lang="fr-FR" dirty="0" err="1">
                <a:solidFill>
                  <a:schemeClr val="tx1"/>
                </a:solidFill>
                <a:latin typeface="Times New Roman" panose="02020603050405020304" pitchFamily="18" charset="0"/>
                <a:cs typeface="Times New Roman" panose="02020603050405020304" pitchFamily="18" charset="0"/>
              </a:rPr>
              <a:t>Seleucos</a:t>
            </a:r>
            <a:r>
              <a:rPr lang="fr-FR" dirty="0">
                <a:solidFill>
                  <a:schemeClr val="tx1"/>
                </a:solidFill>
                <a:latin typeface="Times New Roman" panose="02020603050405020304" pitchFamily="18" charset="0"/>
                <a:cs typeface="Times New Roman" panose="02020603050405020304" pitchFamily="18" charset="0"/>
              </a:rPr>
              <a:t> III. </a:t>
            </a:r>
            <a:endParaRPr lang="el-GR"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l-GR" dirty="0" err="1">
                <a:solidFill>
                  <a:schemeClr val="tx1"/>
                </a:solidFill>
                <a:latin typeface="Times New Roman" panose="02020603050405020304" pitchFamily="18" charset="0"/>
                <a:cs typeface="Times New Roman" panose="02020603050405020304" pitchFamily="18" charset="0"/>
              </a:rPr>
              <a:t>Š</a:t>
            </a:r>
            <a:r>
              <a:rPr lang="fr-BE" dirty="0" err="1">
                <a:solidFill>
                  <a:schemeClr val="tx1"/>
                </a:solidFill>
                <a:latin typeface="Times New Roman" panose="02020603050405020304" pitchFamily="18" charset="0"/>
                <a:cs typeface="Times New Roman" panose="02020603050405020304" pitchFamily="18" charset="0"/>
              </a:rPr>
              <a:t>atammu</a:t>
            </a:r>
            <a:endParaRPr lang="el-GR" dirty="0">
              <a:solidFill>
                <a:schemeClr val="tx1"/>
              </a:solidFill>
              <a:latin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fr-FR" dirty="0">
                <a:solidFill>
                  <a:schemeClr val="tx1"/>
                </a:solidFill>
                <a:latin typeface="Times New Roman" panose="02020603050405020304" pitchFamily="18" charset="0"/>
                <a:cs typeface="Times New Roman" panose="02020603050405020304" pitchFamily="18" charset="0"/>
              </a:rPr>
              <a:t>Le lieu : dans l’</a:t>
            </a:r>
            <a:r>
              <a:rPr lang="fr-FR" dirty="0" err="1">
                <a:solidFill>
                  <a:schemeClr val="tx1"/>
                </a:solidFill>
                <a:latin typeface="Times New Roman" panose="02020603050405020304" pitchFamily="18" charset="0"/>
                <a:cs typeface="Times New Roman" panose="02020603050405020304" pitchFamily="18" charset="0"/>
              </a:rPr>
              <a:t>Esagil</a:t>
            </a:r>
            <a:r>
              <a:rPr lang="el-GR" dirty="0">
                <a:solidFill>
                  <a:schemeClr val="tx1"/>
                </a:solidFill>
                <a:latin typeface="Times New Roman" panose="02020603050405020304" pitchFamily="18" charset="0"/>
                <a:cs typeface="Times New Roman" panose="02020603050405020304" pitchFamily="18" charset="0"/>
              </a:rPr>
              <a:t>. </a:t>
            </a:r>
          </a:p>
          <a:p>
            <a:pPr marL="214313" indent="-214313">
              <a:buFont typeface="Arial" panose="020B0604020202020204" pitchFamily="34" charset="0"/>
              <a:buChar char="•"/>
            </a:pPr>
            <a:endParaRPr lang="el-GR" dirty="0">
              <a:solidFill>
                <a:schemeClr val="tx1"/>
              </a:solidFill>
              <a:latin typeface="Times New Roman" panose="02020603050405020304" pitchFamily="18" charset="0"/>
              <a:cs typeface="Times New Roman" panose="02020603050405020304" pitchFamily="18" charset="0"/>
            </a:endParaRPr>
          </a:p>
          <a:p>
            <a:pPr marL="214313" indent="-214313" algn="ctr">
              <a:buFont typeface="Wingdings" pitchFamily="2" charset="2"/>
              <a:buChar char="è"/>
            </a:pPr>
            <a:r>
              <a:rPr lang="el-GR" dirty="0" err="1">
                <a:solidFill>
                  <a:schemeClr val="tx1"/>
                </a:solidFill>
                <a:latin typeface="Times New Roman" panose="02020603050405020304" pitchFamily="18" charset="0"/>
                <a:cs typeface="Times New Roman" panose="02020603050405020304" pitchFamily="18" charset="0"/>
                <a:sym typeface="Wingdings" pitchFamily="2" charset="2"/>
              </a:rPr>
              <a:t>Culte</a:t>
            </a:r>
            <a:r>
              <a:rPr lang="el-GR" dirty="0">
                <a:solidFill>
                  <a:schemeClr val="tx1"/>
                </a:solidFill>
                <a:latin typeface="Times New Roman" panose="02020603050405020304" pitchFamily="18" charset="0"/>
                <a:cs typeface="Times New Roman" panose="02020603050405020304" pitchFamily="18" charset="0"/>
                <a:sym typeface="Wingdings" pitchFamily="2" charset="2"/>
              </a:rPr>
              <a:t> </a:t>
            </a:r>
            <a:r>
              <a:rPr lang="el-GR" dirty="0" err="1">
                <a:solidFill>
                  <a:schemeClr val="tx1"/>
                </a:solidFill>
                <a:latin typeface="Times New Roman" panose="02020603050405020304" pitchFamily="18" charset="0"/>
                <a:cs typeface="Times New Roman" panose="02020603050405020304" pitchFamily="18" charset="0"/>
                <a:sym typeface="Wingdings" pitchFamily="2" charset="2"/>
              </a:rPr>
              <a:t>civique</a:t>
            </a:r>
            <a:r>
              <a:rPr lang="el-GR" dirty="0">
                <a:solidFill>
                  <a:schemeClr val="tx1"/>
                </a:solidFill>
                <a:latin typeface="Times New Roman" panose="02020603050405020304" pitchFamily="18" charset="0"/>
                <a:cs typeface="Times New Roman" panose="02020603050405020304" pitchFamily="18" charset="0"/>
                <a:sym typeface="Wingdings" pitchFamily="2" charset="2"/>
              </a:rPr>
              <a:t>. </a:t>
            </a:r>
            <a:endParaRPr lang="fr-FR" dirty="0">
              <a:solidFill>
                <a:schemeClr val="tx1"/>
              </a:solidFill>
              <a:latin typeface="Times New Roman" panose="02020603050405020304" pitchFamily="18" charset="0"/>
              <a:cs typeface="Times New Roman" panose="02020603050405020304" pitchFamily="18" charset="0"/>
              <a:sym typeface="Wingdings" pitchFamily="2" charset="2"/>
            </a:endParaRPr>
          </a:p>
          <a:p>
            <a:pPr marL="214313" indent="-214313" algn="just">
              <a:buFont typeface="Wingdings" pitchFamily="2" charset="2"/>
              <a:buChar char="è"/>
            </a:pPr>
            <a:endParaRPr lang="el-G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è"/>
            </a:pPr>
            <a:endParaRPr lang="fr-FR" dirty="0">
              <a:solidFill>
                <a:schemeClr val="tx1"/>
              </a:solidFill>
              <a:latin typeface="Times New Roman" panose="02020603050405020304" pitchFamily="18" charset="0"/>
              <a:cs typeface="Times New Roman" panose="02020603050405020304" pitchFamily="18" charset="0"/>
            </a:endParaRPr>
          </a:p>
          <a:p>
            <a:pPr marL="214313" indent="-214313" algn="just">
              <a:buFont typeface="Wingdings" pitchFamily="2" charset="2"/>
              <a:buChar char="Ø"/>
            </a:pP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9187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403648" y="116632"/>
            <a:ext cx="7256859" cy="4981903"/>
          </a:xfrm>
        </p:spPr>
        <p:txBody>
          <a:bodyPr/>
          <a:lstStyle/>
          <a:p>
            <a:pPr algn="ctr"/>
            <a:r>
              <a:rPr lang="fr-FR" sz="1400" dirty="0">
                <a:solidFill>
                  <a:schemeClr val="tx1"/>
                </a:solidFill>
                <a:latin typeface="Times New Roman" panose="02020603050405020304" pitchFamily="18" charset="0"/>
                <a:cs typeface="Times New Roman" panose="02020603050405020304" pitchFamily="18" charset="0"/>
              </a:rPr>
              <a:t>+</a:t>
            </a:r>
            <a:r>
              <a:rPr lang="fr-FR" dirty="0">
                <a:solidFill>
                  <a:schemeClr val="tx1"/>
                </a:solidFill>
                <a:latin typeface="Times New Roman" panose="02020603050405020304" pitchFamily="18" charset="0"/>
                <a:cs typeface="Times New Roman" panose="02020603050405020304" pitchFamily="18" charset="0"/>
              </a:rPr>
              <a:t> </a:t>
            </a:r>
            <a:r>
              <a:rPr lang="fr-FR" sz="1600" dirty="0">
                <a:solidFill>
                  <a:schemeClr val="tx1"/>
                </a:solidFill>
                <a:latin typeface="Times New Roman" panose="02020603050405020304" pitchFamily="18" charset="0"/>
                <a:cs typeface="Times New Roman" panose="02020603050405020304" pitchFamily="18" charset="0"/>
              </a:rPr>
              <a:t>Expression sujette à discussion </a:t>
            </a:r>
          </a:p>
          <a:p>
            <a:r>
              <a:rPr lang="fr-FR" dirty="0">
                <a:solidFill>
                  <a:schemeClr val="tx1"/>
                </a:solidFill>
                <a:latin typeface="Times New Roman" panose="02020603050405020304" pitchFamily="18" charset="0"/>
                <a:cs typeface="Times New Roman" panose="02020603050405020304" pitchFamily="18" charset="0"/>
              </a:rPr>
              <a:t>Journal astronomique babylonien </a:t>
            </a:r>
          </a:p>
          <a:p>
            <a:r>
              <a:rPr lang="fr-FR" sz="900" dirty="0">
                <a:solidFill>
                  <a:schemeClr val="tx1"/>
                </a:solidFill>
                <a:latin typeface="Times New Roman" panose="02020603050405020304" pitchFamily="18" charset="0"/>
                <a:cs typeface="Times New Roman" panose="02020603050405020304" pitchFamily="18" charset="0"/>
              </a:rPr>
              <a:t>AD 2, 229b, traduction personnelle</a:t>
            </a:r>
          </a:p>
          <a:p>
            <a:endParaRPr lang="fr-FR" dirty="0">
              <a:latin typeface="Times New Roman" panose="02020603050405020304" pitchFamily="18" charset="0"/>
              <a:cs typeface="Times New Roman" panose="02020603050405020304" pitchFamily="18" charset="0"/>
            </a:endParaRPr>
          </a:p>
        </p:txBody>
      </p:sp>
      <p:graphicFrame>
        <p:nvGraphicFramePr>
          <p:cNvPr id="4" name="Tableau 3">
            <a:extLst>
              <a:ext uri="{FF2B5EF4-FFF2-40B4-BE49-F238E27FC236}">
                <a16:creationId xmlns:a16="http://schemas.microsoft.com/office/drawing/2014/main" xmlns="" id="{6362C60E-D595-294A-8FBD-E18FF6CF2419}"/>
              </a:ext>
            </a:extLst>
          </p:cNvPr>
          <p:cNvGraphicFramePr>
            <a:graphicFrameLocks noGrp="1"/>
          </p:cNvGraphicFramePr>
          <p:nvPr>
            <p:extLst>
              <p:ext uri="{D42A27DB-BD31-4B8C-83A1-F6EECF244321}">
                <p14:modId xmlns:p14="http://schemas.microsoft.com/office/powerpoint/2010/main" val="294584834"/>
              </p:ext>
            </p:extLst>
          </p:nvPr>
        </p:nvGraphicFramePr>
        <p:xfrm>
          <a:off x="1087820" y="1615146"/>
          <a:ext cx="7876667" cy="5046069"/>
        </p:xfrm>
        <a:graphic>
          <a:graphicData uri="http://schemas.openxmlformats.org/drawingml/2006/table">
            <a:tbl>
              <a:tblPr firstRow="1" firstCol="1" bandRow="1"/>
              <a:tblGrid>
                <a:gridCol w="385046">
                  <a:extLst>
                    <a:ext uri="{9D8B030D-6E8A-4147-A177-3AD203B41FA5}">
                      <a16:colId xmlns:a16="http://schemas.microsoft.com/office/drawing/2014/main" xmlns="" val="1435756183"/>
                    </a:ext>
                  </a:extLst>
                </a:gridCol>
                <a:gridCol w="4866530">
                  <a:extLst>
                    <a:ext uri="{9D8B030D-6E8A-4147-A177-3AD203B41FA5}">
                      <a16:colId xmlns:a16="http://schemas.microsoft.com/office/drawing/2014/main" xmlns="" val="3907886624"/>
                    </a:ext>
                  </a:extLst>
                </a:gridCol>
                <a:gridCol w="2625091">
                  <a:extLst>
                    <a:ext uri="{9D8B030D-6E8A-4147-A177-3AD203B41FA5}">
                      <a16:colId xmlns:a16="http://schemas.microsoft.com/office/drawing/2014/main" xmlns="" val="4163022608"/>
                    </a:ext>
                  </a:extLst>
                </a:gridCol>
              </a:tblGrid>
              <a:tr h="447038">
                <a:tc>
                  <a:txBody>
                    <a:bodyPr/>
                    <a:lstStyle/>
                    <a:p>
                      <a:pPr>
                        <a:spcAft>
                          <a:spcPts val="0"/>
                        </a:spcAft>
                      </a:pPr>
                      <a:r>
                        <a:rPr lang="it-IT" sz="1400" dirty="0">
                          <a:solidFill>
                            <a:srgbClr val="333333"/>
                          </a:solidFill>
                          <a:effectLst/>
                          <a:latin typeface="Times New Roman" panose="02020603050405020304" pitchFamily="18" charset="0"/>
                          <a:ea typeface="Calibri" panose="020F0502020204030204" pitchFamily="34" charset="0"/>
                        </a:rPr>
                        <a:t>5’</a:t>
                      </a:r>
                      <a:endParaRPr lang="fr-BE" sz="1400" dirty="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ITU BI </a:t>
                      </a:r>
                      <a:r>
                        <a:rPr lang="it-IT" sz="1400" baseline="30000" dirty="0">
                          <a:solidFill>
                            <a:schemeClr val="tx1"/>
                          </a:solidFill>
                          <a:effectLst/>
                          <a:latin typeface="Times New Roman" panose="02020603050405020304" pitchFamily="18" charset="0"/>
                          <a:ea typeface="Calibri" panose="020F0502020204030204" pitchFamily="34" charset="0"/>
                        </a:rPr>
                        <a:t>lu2</a:t>
                      </a:r>
                      <a:r>
                        <a:rPr lang="it-IT" sz="1400" dirty="0">
                          <a:solidFill>
                            <a:schemeClr val="tx1"/>
                          </a:solidFill>
                          <a:effectLst/>
                          <a:latin typeface="Times New Roman" panose="02020603050405020304" pitchFamily="18" charset="0"/>
                          <a:ea typeface="Calibri" panose="020F0502020204030204" pitchFamily="34" charset="0"/>
                        </a:rPr>
                        <a:t>UN.MEŠ </a:t>
                      </a:r>
                      <a:r>
                        <a:rPr lang="it-IT" sz="1400" i="1" dirty="0">
                          <a:solidFill>
                            <a:schemeClr val="tx1"/>
                          </a:solidFill>
                          <a:effectLst/>
                          <a:latin typeface="Times New Roman" panose="02020603050405020304" pitchFamily="18" charset="0"/>
                          <a:ea typeface="Calibri" panose="020F0502020204030204" pitchFamily="34" charset="0"/>
                        </a:rPr>
                        <a:t>ša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ana </a:t>
                      </a:r>
                      <a:r>
                        <a:rPr lang="it-IT" sz="1400" i="0" dirty="0">
                          <a:solidFill>
                            <a:schemeClr val="tx1"/>
                          </a:solidFill>
                          <a:effectLst/>
                          <a:latin typeface="Times New Roman" panose="02020603050405020304" pitchFamily="18" charset="0"/>
                          <a:ea typeface="Calibri" panose="020F0502020204030204" pitchFamily="34" charset="0"/>
                        </a:rPr>
                        <a:t>[</a:t>
                      </a:r>
                      <a:r>
                        <a:rPr lang="it-IT" sz="1400" i="1" dirty="0">
                          <a:solidFill>
                            <a:schemeClr val="tx1"/>
                          </a:solidFill>
                          <a:effectLst/>
                          <a:latin typeface="Times New Roman" panose="02020603050405020304" pitchFamily="18" charset="0"/>
                          <a:ea typeface="Calibri" panose="020F0502020204030204" pitchFamily="34"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Ce mois-là, les gens qui,  pour …</a:t>
                      </a:r>
                    </a:p>
                  </a:txBody>
                  <a:tcPr marL="35918" marR="35918"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4052359153"/>
                  </a:ext>
                </a:extLst>
              </a:tr>
              <a:tr h="787266">
                <a:tc>
                  <a:txBody>
                    <a:bodyPr/>
                    <a:lstStyle/>
                    <a:p>
                      <a:pPr>
                        <a:spcAft>
                          <a:spcPts val="0"/>
                        </a:spcAft>
                      </a:pPr>
                      <a:r>
                        <a:rPr lang="it-IT" sz="1400" dirty="0">
                          <a:solidFill>
                            <a:srgbClr val="333333"/>
                          </a:solidFill>
                          <a:effectLst/>
                          <a:latin typeface="Times New Roman" panose="02020603050405020304" pitchFamily="18" charset="0"/>
                          <a:ea typeface="Calibri" panose="020F0502020204030204" pitchFamily="34" charset="0"/>
                        </a:rPr>
                        <a:t>6’</a:t>
                      </a:r>
                      <a:endParaRPr lang="fr-BE" sz="1400" dirty="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r>
                        <a:rPr lang="it-IT" sz="1400" i="1" dirty="0">
                          <a:solidFill>
                            <a:schemeClr val="tx1"/>
                          </a:solidFill>
                          <a:effectLst/>
                          <a:latin typeface="Times New Roman" panose="02020603050405020304" pitchFamily="18" charset="0"/>
                          <a:ea typeface="Calibri" panose="020F0502020204030204" pitchFamily="34" charset="0"/>
                        </a:rPr>
                        <a:t>-u</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a:t>
                      </a:r>
                      <a:r>
                        <a:rPr lang="it-IT" sz="1400" dirty="0">
                          <a:solidFill>
                            <a:schemeClr val="tx1"/>
                          </a:solidFill>
                          <a:effectLst/>
                          <a:latin typeface="Times New Roman" panose="02020603050405020304" pitchFamily="18" charset="0"/>
                          <a:ea typeface="Calibri" panose="020F0502020204030204" pitchFamily="34" charset="0"/>
                        </a:rPr>
                        <a:t>ITU BI </a:t>
                      </a:r>
                      <a:r>
                        <a:rPr lang="it-IT" sz="1400" i="1" dirty="0">
                          <a:solidFill>
                            <a:schemeClr val="tx1"/>
                          </a:solidFill>
                          <a:effectLst/>
                          <a:latin typeface="Times New Roman" panose="02020603050405020304" pitchFamily="18" charset="0"/>
                          <a:ea typeface="Calibri" panose="020F0502020204030204" pitchFamily="34" charset="0"/>
                        </a:rPr>
                        <a:t>e-nu-ma ne</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-peš ša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a:t>
                      </a:r>
                      <a:r>
                        <a:rPr lang="it-IT" sz="1400" dirty="0">
                          <a:solidFill>
                            <a:schemeClr val="tx1"/>
                          </a:solidFill>
                          <a:effectLst/>
                          <a:latin typeface="Times New Roman" panose="02020603050405020304" pitchFamily="18" charset="0"/>
                          <a:ea typeface="Calibri" panose="020F0502020204030204" pitchFamily="34" charset="0"/>
                        </a:rPr>
                        <a:t>DINGIR.MEŠ  [ …</a:t>
                      </a:r>
                      <a:endParaRPr lang="fr-BE" sz="140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Ce mois-là, quand le rituel des dieux …</a:t>
                      </a:r>
                    </a:p>
                  </a:txBody>
                  <a:tcPr marL="35918" marR="35918"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2209178749"/>
                  </a:ext>
                </a:extLst>
              </a:tr>
              <a:tr h="645589">
                <a:tc>
                  <a:txBody>
                    <a:bodyPr/>
                    <a:lstStyle/>
                    <a:p>
                      <a:pPr>
                        <a:spcAft>
                          <a:spcPts val="0"/>
                        </a:spcAft>
                      </a:pPr>
                      <a:r>
                        <a:rPr lang="it-IT" sz="1400">
                          <a:solidFill>
                            <a:srgbClr val="333333"/>
                          </a:solidFill>
                          <a:effectLst/>
                          <a:latin typeface="Times New Roman" panose="02020603050405020304" pitchFamily="18" charset="0"/>
                          <a:ea typeface="Calibri" panose="020F0502020204030204" pitchFamily="34" charset="0"/>
                        </a:rPr>
                        <a:t>7’</a:t>
                      </a:r>
                      <a:endParaRPr lang="fr-BE" sz="140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TUŠ.MEŠ </a:t>
                      </a:r>
                      <a:r>
                        <a:rPr lang="it-IT" sz="1400" i="1" dirty="0" err="1">
                          <a:solidFill>
                            <a:schemeClr val="tx1"/>
                          </a:solidFill>
                          <a:effectLst/>
                          <a:latin typeface="Times New Roman" panose="02020603050405020304" pitchFamily="18" charset="0"/>
                          <a:ea typeface="Calibri" panose="020F0502020204030204" pitchFamily="34" charset="0"/>
                        </a:rPr>
                        <a:t>muh-hu-ru</a:t>
                      </a:r>
                      <a:r>
                        <a:rPr lang="it-IT" sz="1400" i="1" dirty="0">
                          <a:solidFill>
                            <a:schemeClr val="tx1"/>
                          </a:solidFill>
                          <a:effectLst/>
                          <a:latin typeface="Times New Roman" panose="02020603050405020304" pitchFamily="18" charset="0"/>
                          <a:ea typeface="Calibri" panose="020F0502020204030204" pitchFamily="34" charset="0"/>
                        </a:rPr>
                        <a:t> un-</a:t>
                      </a:r>
                      <a:r>
                        <a:rPr lang="it-IT" sz="1400" i="1" dirty="0" err="1">
                          <a:solidFill>
                            <a:schemeClr val="tx1"/>
                          </a:solidFill>
                          <a:effectLst/>
                          <a:latin typeface="Times New Roman" panose="02020603050405020304" pitchFamily="18" charset="0"/>
                          <a:ea typeface="Calibri" panose="020F0502020204030204" pitchFamily="34" charset="0"/>
                        </a:rPr>
                        <a:t>dah</a:t>
                      </a:r>
                      <a:r>
                        <a:rPr lang="it-IT" sz="1400" i="1" dirty="0">
                          <a:solidFill>
                            <a:schemeClr val="tx1"/>
                          </a:solidFill>
                          <a:effectLst/>
                          <a:latin typeface="Times New Roman" panose="02020603050405020304" pitchFamily="18" charset="0"/>
                          <a:ea typeface="Calibri" panose="020F0502020204030204" pitchFamily="34" charset="0"/>
                        </a:rPr>
                        <a:t>-hi-</a:t>
                      </a:r>
                      <a:r>
                        <a:rPr lang="it-IT" sz="1400" i="1" dirty="0" err="1">
                          <a:solidFill>
                            <a:schemeClr val="tx1"/>
                          </a:solidFill>
                          <a:effectLst/>
                          <a:latin typeface="Times New Roman" panose="02020603050405020304" pitchFamily="18" charset="0"/>
                          <a:ea typeface="Calibri" panose="020F0502020204030204" pitchFamily="34" charset="0"/>
                        </a:rPr>
                        <a:t>ru</a:t>
                      </a:r>
                      <a:r>
                        <a:rPr lang="it-IT" sz="1400" i="0" dirty="0">
                          <a:solidFill>
                            <a:schemeClr val="tx1"/>
                          </a:solidFill>
                          <a:effectLst/>
                          <a:latin typeface="Times New Roman" panose="02020603050405020304" pitchFamily="18" charset="0"/>
                          <a:ea typeface="Calibri" panose="020F0502020204030204" pitchFamily="34" charset="0"/>
                        </a:rPr>
                        <a:t> […</a:t>
                      </a:r>
                      <a:endParaRPr lang="fr-BE" sz="1400" i="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Ils ont établi, en présentant des offrandes …</a:t>
                      </a:r>
                    </a:p>
                  </a:txBody>
                  <a:tcPr marL="35918" marR="35918"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515598038"/>
                  </a:ext>
                </a:extLst>
              </a:tr>
              <a:tr h="787266">
                <a:tc>
                  <a:txBody>
                    <a:bodyPr/>
                    <a:lstStyle/>
                    <a:p>
                      <a:pPr>
                        <a:spcAft>
                          <a:spcPts val="0"/>
                        </a:spcAft>
                      </a:pPr>
                      <a:r>
                        <a:rPr lang="it-IT" sz="1400">
                          <a:solidFill>
                            <a:srgbClr val="333333"/>
                          </a:solidFill>
                          <a:effectLst/>
                          <a:latin typeface="Times New Roman" panose="02020603050405020304" pitchFamily="18" charset="0"/>
                          <a:ea typeface="Calibri" panose="020F0502020204030204" pitchFamily="34" charset="0"/>
                        </a:rPr>
                        <a:t>8’</a:t>
                      </a:r>
                      <a:endParaRPr lang="fr-BE" sz="140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a:t>
                      </a:r>
                      <a:r>
                        <a:rPr lang="it-IT" sz="1400" baseline="30000" dirty="0">
                          <a:solidFill>
                            <a:schemeClr val="tx1"/>
                          </a:solidFill>
                          <a:effectLst/>
                          <a:latin typeface="Times New Roman" panose="02020603050405020304" pitchFamily="18" charset="0"/>
                          <a:ea typeface="Calibri" panose="020F0502020204030204" pitchFamily="34" charset="0"/>
                        </a:rPr>
                        <a:t>[lu2]</a:t>
                      </a:r>
                      <a:r>
                        <a:rPr lang="it-IT" sz="1400" dirty="0">
                          <a:solidFill>
                            <a:schemeClr val="tx1"/>
                          </a:solidFill>
                          <a:effectLst/>
                          <a:latin typeface="Times New Roman" panose="02020603050405020304" pitchFamily="18" charset="0"/>
                          <a:ea typeface="Calibri" panose="020F0502020204030204" pitchFamily="34" charset="0"/>
                        </a:rPr>
                        <a:t>GAL.MAḪ </a:t>
                      </a:r>
                      <a:r>
                        <a:rPr lang="it-IT" sz="1400" baseline="30000" dirty="0">
                          <a:solidFill>
                            <a:schemeClr val="tx1"/>
                          </a:solidFill>
                          <a:effectLst/>
                          <a:latin typeface="Times New Roman" panose="02020603050405020304" pitchFamily="18" charset="0"/>
                          <a:ea typeface="Calibri" panose="020F0502020204030204" pitchFamily="34" charset="0"/>
                        </a:rPr>
                        <a:t>im</a:t>
                      </a:r>
                      <a:r>
                        <a:rPr lang="it-IT" sz="1400" i="1" baseline="0" dirty="0">
                          <a:solidFill>
                            <a:schemeClr val="tx1"/>
                          </a:solidFill>
                          <a:effectLst/>
                          <a:latin typeface="Times New Roman" panose="02020603050405020304" pitchFamily="18" charset="0"/>
                          <a:ea typeface="Calibri" panose="020F0502020204030204" pitchFamily="34" charset="0"/>
                        </a:rPr>
                        <a:t>er</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baseline="0" dirty="0">
                          <a:solidFill>
                            <a:schemeClr val="tx1"/>
                          </a:solidFill>
                          <a:effectLst/>
                          <a:latin typeface="Times New Roman" panose="02020603050405020304" pitchFamily="18" charset="0"/>
                          <a:ea typeface="Calibri" panose="020F0502020204030204" pitchFamily="34" charset="0"/>
                        </a:rPr>
                        <a:t>-ša</a:t>
                      </a:r>
                      <a:r>
                        <a:rPr lang="it-IT" sz="1400" i="1" baseline="-25000" dirty="0">
                          <a:solidFill>
                            <a:schemeClr val="tx1"/>
                          </a:solidFill>
                          <a:effectLst/>
                          <a:latin typeface="Times New Roman" panose="02020603050405020304" pitchFamily="18" charset="0"/>
                          <a:ea typeface="Calibri" panose="020F0502020204030204" pitchFamily="34" charset="0"/>
                        </a:rPr>
                        <a:t>3</a:t>
                      </a:r>
                      <a:r>
                        <a:rPr lang="it-IT" sz="1400" i="1" baseline="0" dirty="0">
                          <a:solidFill>
                            <a:schemeClr val="tx1"/>
                          </a:solidFill>
                          <a:effectLst/>
                          <a:latin typeface="Times New Roman" panose="02020603050405020304" pitchFamily="18" charset="0"/>
                          <a:ea typeface="Calibri" panose="020F0502020204030204" pitchFamily="34" charset="0"/>
                        </a:rPr>
                        <a:t>-hun-ga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baseline="0" dirty="0">
                          <a:solidFill>
                            <a:schemeClr val="tx1"/>
                          </a:solidFill>
                          <a:effectLst/>
                          <a:latin typeface="Times New Roman" panose="02020603050405020304" pitchFamily="18" charset="0"/>
                          <a:ea typeface="Calibri" panose="020F0502020204030204" pitchFamily="34" charset="0"/>
                        </a:rPr>
                        <a:t>.</a:t>
                      </a:r>
                      <a:r>
                        <a:rPr lang="it-IT" sz="1400" i="0" baseline="0" dirty="0">
                          <a:solidFill>
                            <a:schemeClr val="tx1"/>
                          </a:solidFill>
                          <a:effectLst/>
                          <a:latin typeface="Times New Roman" panose="02020603050405020304" pitchFamily="18" charset="0"/>
                          <a:ea typeface="Calibri" panose="020F0502020204030204" pitchFamily="34" charset="0"/>
                        </a:rPr>
                        <a:t>MEŠ</a:t>
                      </a:r>
                      <a:r>
                        <a:rPr lang="it-IT" sz="1400" dirty="0">
                          <a:solidFill>
                            <a:schemeClr val="tx1"/>
                          </a:solidFill>
                          <a:effectLst/>
                          <a:latin typeface="Times New Roman" panose="02020603050405020304" pitchFamily="18" charset="0"/>
                          <a:ea typeface="Calibri" panose="020F0502020204030204" pitchFamily="34" charset="0"/>
                        </a:rPr>
                        <a:t> </a:t>
                      </a:r>
                      <a:r>
                        <a:rPr lang="it-IT" sz="1400" i="1" dirty="0">
                          <a:solidFill>
                            <a:schemeClr val="tx1"/>
                          </a:solidFill>
                          <a:effectLst/>
                          <a:latin typeface="Times New Roman" panose="02020603050405020304" pitchFamily="18" charset="0"/>
                          <a:ea typeface="Calibri" panose="020F0502020204030204" pitchFamily="34" charset="0"/>
                        </a:rPr>
                        <a:t>u </a:t>
                      </a:r>
                      <a:r>
                        <a:rPr lang="it-IT" sz="1400" baseline="30000" dirty="0" err="1">
                          <a:solidFill>
                            <a:schemeClr val="tx1"/>
                          </a:solidFill>
                          <a:effectLst/>
                          <a:latin typeface="Times New Roman" panose="02020603050405020304" pitchFamily="18" charset="0"/>
                          <a:ea typeface="Calibri" panose="020F0502020204030204" pitchFamily="34" charset="0"/>
                        </a:rPr>
                        <a:t>im</a:t>
                      </a:r>
                      <a:r>
                        <a:rPr lang="it-IT" sz="1400" dirty="0">
                          <a:solidFill>
                            <a:schemeClr val="tx1"/>
                          </a:solidFill>
                          <a:effectLst/>
                          <a:latin typeface="Times New Roman" panose="02020603050405020304" pitchFamily="18" charset="0"/>
                          <a:ea typeface="Calibri" panose="020F0502020204030204" pitchFamily="34" charset="0"/>
                        </a:rPr>
                        <a:t>[BALAG?] […</a:t>
                      </a:r>
                      <a:endParaRPr lang="fr-BE" sz="140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Le lamentateur principal [a récité?] les tablettes Eršaḫunga et Balag? …</a:t>
                      </a:r>
                    </a:p>
                  </a:txBody>
                  <a:tcPr marL="35918" marR="35918"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495231988"/>
                  </a:ext>
                </a:extLst>
              </a:tr>
              <a:tr h="787266">
                <a:tc>
                  <a:txBody>
                    <a:bodyPr/>
                    <a:lstStyle/>
                    <a:p>
                      <a:pPr>
                        <a:spcAft>
                          <a:spcPts val="0"/>
                        </a:spcAft>
                      </a:pPr>
                      <a:r>
                        <a:rPr lang="it-IT" sz="1400">
                          <a:solidFill>
                            <a:srgbClr val="333333"/>
                          </a:solidFill>
                          <a:effectLst/>
                          <a:latin typeface="Times New Roman" panose="02020603050405020304" pitchFamily="18" charset="0"/>
                          <a:ea typeface="Calibri" panose="020F0502020204030204" pitchFamily="34" charset="0"/>
                        </a:rPr>
                        <a:t>9’</a:t>
                      </a:r>
                      <a:endParaRPr lang="fr-BE" sz="140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a:t>
                      </a:r>
                      <a:r>
                        <a:rPr lang="it-IT" sz="1400" baseline="30000" dirty="0">
                          <a:solidFill>
                            <a:schemeClr val="tx1"/>
                          </a:solidFill>
                          <a:effectLst/>
                          <a:latin typeface="Times New Roman" panose="02020603050405020304" pitchFamily="18" charset="0"/>
                          <a:ea typeface="Calibri" panose="020F0502020204030204" pitchFamily="34" charset="0"/>
                        </a:rPr>
                        <a:t>[lu2]</a:t>
                      </a:r>
                      <a:r>
                        <a:rPr lang="it-IT" sz="1400" dirty="0">
                          <a:solidFill>
                            <a:schemeClr val="tx1"/>
                          </a:solidFill>
                          <a:effectLst/>
                          <a:latin typeface="Times New Roman" panose="02020603050405020304" pitchFamily="18" charset="0"/>
                          <a:ea typeface="Calibri" panose="020F0502020204030204" pitchFamily="34" charset="0"/>
                        </a:rPr>
                        <a:t>GAL.</a:t>
                      </a:r>
                      <a:r>
                        <a:rPr lang="it-IT" sz="1400" baseline="0" dirty="0">
                          <a:solidFill>
                            <a:schemeClr val="tx1"/>
                          </a:solidFill>
                          <a:effectLst/>
                          <a:latin typeface="Times New Roman" panose="02020603050405020304" pitchFamily="18" charset="0"/>
                          <a:ea typeface="Calibri" panose="020F0502020204030204" pitchFamily="34" charset="0"/>
                        </a:rPr>
                        <a:t>ERIN</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baseline="0" dirty="0">
                          <a:solidFill>
                            <a:schemeClr val="tx1"/>
                          </a:solidFill>
                          <a:effectLst/>
                          <a:latin typeface="Times New Roman" panose="02020603050405020304" pitchFamily="18" charset="0"/>
                          <a:ea typeface="Calibri" panose="020F0502020204030204" pitchFamily="34" charset="0"/>
                        </a:rPr>
                        <a:t>.MEŠ </a:t>
                      </a:r>
                      <a:r>
                        <a:rPr lang="it-IT" sz="1400" i="1" baseline="0" dirty="0">
                          <a:solidFill>
                            <a:schemeClr val="tx1"/>
                          </a:solidFill>
                          <a:effectLst/>
                          <a:latin typeface="Times New Roman" panose="02020603050405020304" pitchFamily="18" charset="0"/>
                          <a:ea typeface="Calibri" panose="020F0502020204030204" pitchFamily="34" charset="0"/>
                        </a:rPr>
                        <a:t>ša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a:t>
                      </a:r>
                      <a:r>
                        <a:rPr lang="it-IT" sz="1400" dirty="0">
                          <a:solidFill>
                            <a:schemeClr val="tx1"/>
                          </a:solidFill>
                          <a:effectLst/>
                          <a:latin typeface="Times New Roman" panose="02020603050405020304" pitchFamily="18" charset="0"/>
                          <a:ea typeface="Calibri" panose="020F0502020204030204" pitchFamily="34" charset="0"/>
                        </a:rPr>
                        <a:t>E</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dirty="0">
                          <a:solidFill>
                            <a:schemeClr val="tx1"/>
                          </a:solidFill>
                          <a:effectLst/>
                          <a:latin typeface="Times New Roman" panose="02020603050405020304" pitchFamily="18" charset="0"/>
                          <a:ea typeface="Calibri" panose="020F0502020204030204" pitchFamily="34" charset="0"/>
                        </a:rPr>
                        <a:t> 4 </a:t>
                      </a:r>
                      <a:r>
                        <a:rPr lang="it-IT" sz="1400" baseline="30000" dirty="0">
                          <a:solidFill>
                            <a:schemeClr val="tx1"/>
                          </a:solidFill>
                          <a:effectLst/>
                          <a:latin typeface="Times New Roman" panose="02020603050405020304" pitchFamily="18" charset="0"/>
                          <a:ea typeface="Calibri" panose="020F0502020204030204" pitchFamily="34" charset="0"/>
                        </a:rPr>
                        <a:t>lu2</a:t>
                      </a:r>
                      <a:r>
                        <a:rPr lang="it-IT" sz="1400" dirty="0">
                          <a:solidFill>
                            <a:schemeClr val="tx1"/>
                          </a:solidFill>
                          <a:effectLst/>
                          <a:latin typeface="Times New Roman" panose="02020603050405020304" pitchFamily="18" charset="0"/>
                          <a:ea typeface="Calibri" panose="020F0502020204030204" pitchFamily="34" charset="0"/>
                        </a:rPr>
                        <a:t>GAL.</a:t>
                      </a:r>
                      <a:r>
                        <a:rPr lang="it-IT" sz="1400" baseline="0" dirty="0">
                          <a:solidFill>
                            <a:schemeClr val="tx1"/>
                          </a:solidFill>
                          <a:effectLst/>
                          <a:latin typeface="Times New Roman" panose="02020603050405020304" pitchFamily="18" charset="0"/>
                          <a:ea typeface="Calibri" panose="020F0502020204030204" pitchFamily="34" charset="0"/>
                        </a:rPr>
                        <a:t> ERIN</a:t>
                      </a:r>
                      <a:r>
                        <a:rPr lang="it-IT" sz="1400" baseline="-25000" dirty="0">
                          <a:solidFill>
                            <a:schemeClr val="tx1"/>
                          </a:solidFill>
                          <a:effectLst/>
                          <a:latin typeface="Times New Roman" panose="02020603050405020304" pitchFamily="18" charset="0"/>
                          <a:ea typeface="Calibri" panose="020F0502020204030204" pitchFamily="34" charset="0"/>
                        </a:rPr>
                        <a:t>2</a:t>
                      </a:r>
                      <a:r>
                        <a:rPr lang="it-IT" sz="1400" baseline="0" dirty="0">
                          <a:solidFill>
                            <a:schemeClr val="tx1"/>
                          </a:solidFill>
                          <a:effectLst/>
                          <a:latin typeface="Times New Roman" panose="02020603050405020304" pitchFamily="18" charset="0"/>
                          <a:ea typeface="Calibri" panose="020F0502020204030204" pitchFamily="34" charset="0"/>
                        </a:rPr>
                        <a:t>.MEŠ </a:t>
                      </a:r>
                      <a:r>
                        <a:rPr lang="it-IT" sz="1400" i="1" dirty="0">
                          <a:solidFill>
                            <a:schemeClr val="tx1"/>
                          </a:solidFill>
                          <a:effectLst/>
                          <a:latin typeface="Times New Roman" panose="02020603050405020304" pitchFamily="18" charset="0"/>
                          <a:ea typeface="Calibri" panose="020F0502020204030204" pitchFamily="34" charset="0"/>
                        </a:rPr>
                        <a:t>-u</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-tu ina </a:t>
                      </a:r>
                      <a:r>
                        <a:rPr lang="it-IT" sz="1400" dirty="0">
                          <a:solidFill>
                            <a:schemeClr val="tx1"/>
                          </a:solidFill>
                          <a:effectLst/>
                          <a:latin typeface="Times New Roman" panose="02020603050405020304" pitchFamily="18" charset="0"/>
                          <a:ea typeface="Calibri" panose="020F0502020204030204" pitchFamily="34" charset="0"/>
                        </a:rPr>
                        <a:t>INIM! [LUGAL] […</a:t>
                      </a:r>
                      <a:endParaRPr lang="fr-BE" sz="140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Le général de la maison des quatre généraux, sur l’ordre du roi;</a:t>
                      </a:r>
                    </a:p>
                  </a:txBody>
                  <a:tcPr marL="35918" marR="35918"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4019834596"/>
                  </a:ext>
                </a:extLst>
              </a:tr>
              <a:tr h="714904">
                <a:tc>
                  <a:txBody>
                    <a:bodyPr/>
                    <a:lstStyle/>
                    <a:p>
                      <a:pPr>
                        <a:spcAft>
                          <a:spcPts val="0"/>
                        </a:spcAft>
                      </a:pPr>
                      <a:r>
                        <a:rPr lang="it-IT" sz="1400">
                          <a:solidFill>
                            <a:srgbClr val="333333"/>
                          </a:solidFill>
                          <a:effectLst/>
                          <a:latin typeface="Times New Roman" panose="02020603050405020304" pitchFamily="18" charset="0"/>
                          <a:ea typeface="Calibri" panose="020F0502020204030204" pitchFamily="34" charset="0"/>
                        </a:rPr>
                        <a:t>10’</a:t>
                      </a:r>
                      <a:endParaRPr lang="fr-BE" sz="140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0" dirty="0">
                          <a:solidFill>
                            <a:schemeClr val="tx1"/>
                          </a:solidFill>
                          <a:effectLst/>
                          <a:latin typeface="Times New Roman" panose="02020603050405020304" pitchFamily="18" charset="0"/>
                          <a:ea typeface="Calibri" panose="020F0502020204030204" pitchFamily="34" charset="0"/>
                        </a:rPr>
                        <a:t>…]</a:t>
                      </a:r>
                      <a:r>
                        <a:rPr lang="it-IT" sz="1400" i="1" dirty="0">
                          <a:solidFill>
                            <a:schemeClr val="tx1"/>
                          </a:solidFill>
                          <a:effectLst/>
                          <a:latin typeface="Times New Roman" panose="02020603050405020304" pitchFamily="18" charset="0"/>
                          <a:ea typeface="Calibri" panose="020F0502020204030204" pitchFamily="34" charset="0"/>
                        </a:rPr>
                        <a:t> ana </a:t>
                      </a:r>
                      <a:r>
                        <a:rPr lang="it-IT" sz="1400" i="1" dirty="0" err="1">
                          <a:solidFill>
                            <a:schemeClr val="tx1"/>
                          </a:solidFill>
                          <a:effectLst/>
                          <a:latin typeface="Times New Roman" panose="02020603050405020304" pitchFamily="18" charset="0"/>
                          <a:ea typeface="Calibri" panose="020F0502020204030204" pitchFamily="34" charset="0"/>
                        </a:rPr>
                        <a:t>bul-țu</a:t>
                      </a:r>
                      <a:r>
                        <a:rPr lang="it-IT" sz="1400" i="1" dirty="0">
                          <a:solidFill>
                            <a:schemeClr val="tx1"/>
                          </a:solidFill>
                          <a:effectLst/>
                          <a:latin typeface="Times New Roman" panose="02020603050405020304" pitchFamily="18" charset="0"/>
                          <a:ea typeface="Calibri" panose="020F0502020204030204" pitchFamily="34" charset="0"/>
                        </a:rPr>
                        <a:t>/</a:t>
                      </a:r>
                      <a:r>
                        <a:rPr lang="it-IT" sz="1400" i="1" dirty="0" err="1">
                          <a:solidFill>
                            <a:schemeClr val="tx1"/>
                          </a:solidFill>
                          <a:effectLst/>
                          <a:latin typeface="Times New Roman" panose="02020603050405020304" pitchFamily="18" charset="0"/>
                          <a:ea typeface="Calibri" panose="020F0502020204030204" pitchFamily="34" charset="0"/>
                        </a:rPr>
                        <a:t>dul-lu</a:t>
                      </a:r>
                      <a:r>
                        <a:rPr lang="it-IT" sz="1400" i="1" dirty="0">
                          <a:solidFill>
                            <a:schemeClr val="tx1"/>
                          </a:solidFill>
                          <a:effectLst/>
                          <a:latin typeface="Times New Roman" panose="02020603050405020304" pitchFamily="18" charset="0"/>
                          <a:ea typeface="Calibri" panose="020F0502020204030204" pitchFamily="34" charset="0"/>
                        </a:rPr>
                        <a:t> ša</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a:t>
                      </a:r>
                      <a:r>
                        <a:rPr lang="it-IT" sz="1400" dirty="0">
                          <a:solidFill>
                            <a:schemeClr val="tx1"/>
                          </a:solidFill>
                          <a:effectLst/>
                          <a:latin typeface="Times New Roman" panose="02020603050405020304" pitchFamily="18" charset="0"/>
                          <a:ea typeface="Calibri" panose="020F0502020204030204" pitchFamily="34" charset="0"/>
                        </a:rPr>
                        <a:t>(?) </a:t>
                      </a:r>
                      <a:r>
                        <a:rPr lang="it-IT" sz="1400" baseline="30000" dirty="0" err="1">
                          <a:solidFill>
                            <a:schemeClr val="tx1"/>
                          </a:solidFill>
                          <a:effectLst/>
                          <a:latin typeface="Times New Roman" panose="02020603050405020304" pitchFamily="18" charset="0"/>
                          <a:ea typeface="Calibri" panose="020F0502020204030204" pitchFamily="34" charset="0"/>
                        </a:rPr>
                        <a:t>I</a:t>
                      </a:r>
                      <a:r>
                        <a:rPr lang="it-IT" sz="1400" i="1" dirty="0" err="1">
                          <a:solidFill>
                            <a:schemeClr val="tx1"/>
                          </a:solidFill>
                          <a:effectLst/>
                          <a:latin typeface="Times New Roman" panose="02020603050405020304" pitchFamily="18" charset="0"/>
                          <a:ea typeface="Calibri" panose="020F0502020204030204" pitchFamily="34" charset="0"/>
                        </a:rPr>
                        <a:t>se</a:t>
                      </a:r>
                      <a:r>
                        <a:rPr lang="it-IT" sz="1400" i="1" dirty="0">
                          <a:solidFill>
                            <a:schemeClr val="tx1"/>
                          </a:solidFill>
                          <a:effectLst/>
                          <a:latin typeface="Times New Roman" panose="02020603050405020304" pitchFamily="18" charset="0"/>
                          <a:ea typeface="Calibri" panose="020F0502020204030204" pitchFamily="34" charset="0"/>
                        </a:rPr>
                        <a:t>-l</a:t>
                      </a:r>
                      <a:r>
                        <a:rPr lang="it-IT" sz="1400" dirty="0">
                          <a:solidFill>
                            <a:schemeClr val="tx1"/>
                          </a:solidFill>
                          <a:effectLst/>
                          <a:latin typeface="Times New Roman" panose="02020603050405020304" pitchFamily="18" charset="0"/>
                          <a:ea typeface="Calibri" panose="020F0502020204030204" pitchFamily="34" charset="0"/>
                        </a:rPr>
                        <a:t>]</a:t>
                      </a:r>
                      <a:r>
                        <a:rPr lang="it-IT" sz="1400" i="1" dirty="0">
                          <a:solidFill>
                            <a:schemeClr val="tx1"/>
                          </a:solidFill>
                          <a:effectLst/>
                          <a:latin typeface="Times New Roman" panose="02020603050405020304" pitchFamily="18" charset="0"/>
                          <a:ea typeface="Calibri" panose="020F0502020204030204" pitchFamily="34" charset="0"/>
                        </a:rPr>
                        <a:t>u-/</a:t>
                      </a:r>
                      <a:r>
                        <a:rPr lang="it-IT" sz="1400" i="1" dirty="0" err="1">
                          <a:solidFill>
                            <a:schemeClr val="tx1"/>
                          </a:solidFill>
                          <a:effectLst/>
                          <a:latin typeface="Times New Roman" panose="02020603050405020304" pitchFamily="18" charset="0"/>
                          <a:ea typeface="Calibri" panose="020F0502020204030204" pitchFamily="34" charset="0"/>
                        </a:rPr>
                        <a:t>ku</a:t>
                      </a:r>
                      <a:r>
                        <a:rPr lang="it-IT" sz="1400" i="1" dirty="0">
                          <a:solidFill>
                            <a:schemeClr val="tx1"/>
                          </a:solidFill>
                          <a:effectLst/>
                          <a:latin typeface="Times New Roman" panose="02020603050405020304" pitchFamily="18" charset="0"/>
                          <a:ea typeface="Calibri" panose="020F0502020204030204" pitchFamily="34" charset="0"/>
                        </a:rPr>
                        <a:t>/</a:t>
                      </a:r>
                      <a:r>
                        <a:rPr lang="it-IT" sz="1400" dirty="0">
                          <a:solidFill>
                            <a:schemeClr val="tx1"/>
                          </a:solidFill>
                          <a:effectLst/>
                          <a:latin typeface="Times New Roman" panose="02020603050405020304" pitchFamily="18" charset="0"/>
                          <a:ea typeface="Calibri" panose="020F0502020204030204" pitchFamily="34" charset="0"/>
                        </a:rPr>
                        <a:t> LUGAL </a:t>
                      </a:r>
                      <a:r>
                        <a:rPr lang="it-IT" sz="1400" i="1" dirty="0">
                          <a:solidFill>
                            <a:schemeClr val="tx1"/>
                          </a:solidFill>
                          <a:effectLst/>
                          <a:latin typeface="Times New Roman" panose="02020603050405020304" pitchFamily="18" charset="0"/>
                          <a:ea typeface="Calibri" panose="020F0502020204030204" pitchFamily="34" charset="0"/>
                        </a:rPr>
                        <a:t>u </a:t>
                      </a:r>
                      <a:r>
                        <a:rPr lang="it-IT" sz="1400" dirty="0">
                          <a:solidFill>
                            <a:schemeClr val="tx1"/>
                          </a:solidFill>
                          <a:effectLst/>
                          <a:latin typeface="Times New Roman" panose="02020603050405020304" pitchFamily="18" charset="0"/>
                          <a:ea typeface="Calibri" panose="020F0502020204030204" pitchFamily="34" charset="0"/>
                        </a:rPr>
                        <a:t>A.MEŠ</a:t>
                      </a:r>
                      <a:r>
                        <a:rPr lang="it-IT" sz="1400" i="1" dirty="0">
                          <a:solidFill>
                            <a:schemeClr val="tx1"/>
                          </a:solidFill>
                          <a:effectLst/>
                          <a:latin typeface="Times New Roman" panose="02020603050405020304" pitchFamily="18" charset="0"/>
                          <a:ea typeface="Calibri" panose="020F0502020204030204" pitchFamily="34" charset="0"/>
                        </a:rPr>
                        <a:t>-su</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 ina </a:t>
                      </a:r>
                      <a:r>
                        <a:rPr lang="it-IT" sz="1400" dirty="0">
                          <a:solidFill>
                            <a:schemeClr val="tx1"/>
                          </a:solidFill>
                          <a:effectLst/>
                          <a:latin typeface="Times New Roman" panose="02020603050405020304" pitchFamily="18" charset="0"/>
                          <a:ea typeface="Calibri" panose="020F0502020204030204" pitchFamily="34" charset="0"/>
                        </a:rPr>
                        <a:t>2, 30 </a:t>
                      </a:r>
                      <a:r>
                        <a:rPr lang="it-IT" sz="1400" baseline="30000" dirty="0">
                          <a:solidFill>
                            <a:schemeClr val="tx1"/>
                          </a:solidFill>
                          <a:effectLst/>
                          <a:latin typeface="Times New Roman" panose="02020603050405020304" pitchFamily="18" charset="0"/>
                          <a:ea typeface="Calibri" panose="020F0502020204030204" pitchFamily="34" charset="0"/>
                        </a:rPr>
                        <a:t>id2</a:t>
                      </a:r>
                      <a:r>
                        <a:rPr lang="it-IT" sz="1400" dirty="0">
                          <a:solidFill>
                            <a:schemeClr val="tx1"/>
                          </a:solidFill>
                          <a:effectLst/>
                          <a:latin typeface="Times New Roman" panose="02020603050405020304" pitchFamily="18" charset="0"/>
                          <a:ea typeface="Calibri" panose="020F0502020204030204" pitchFamily="34" charset="0"/>
                        </a:rPr>
                        <a:t>UD.KIB.[NUN] […</a:t>
                      </a:r>
                      <a:endParaRPr lang="fr-BE" sz="140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[a présenté des offrandes pour la vie/ le rituel] du roi Séleucos et de ses fils sur la rive gauche de l’Euphrate …</a:t>
                      </a:r>
                    </a:p>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 </a:t>
                      </a:r>
                    </a:p>
                  </a:txBody>
                  <a:tcPr marL="35918" marR="35918"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036048440"/>
                  </a:ext>
                </a:extLst>
              </a:tr>
              <a:tr h="524845">
                <a:tc>
                  <a:txBody>
                    <a:bodyPr/>
                    <a:lstStyle/>
                    <a:p>
                      <a:pPr>
                        <a:spcAft>
                          <a:spcPts val="0"/>
                        </a:spcAft>
                      </a:pPr>
                      <a:r>
                        <a:rPr lang="it-IT" sz="1400">
                          <a:solidFill>
                            <a:srgbClr val="333333"/>
                          </a:solidFill>
                          <a:effectLst/>
                          <a:latin typeface="Times New Roman" panose="02020603050405020304" pitchFamily="18" charset="0"/>
                          <a:ea typeface="Calibri" panose="020F0502020204030204" pitchFamily="34" charset="0"/>
                        </a:rPr>
                        <a:t>11’</a:t>
                      </a:r>
                      <a:endParaRPr lang="fr-BE" sz="1400">
                        <a:solidFill>
                          <a:srgbClr val="333333"/>
                        </a:solidFill>
                        <a:effectLst/>
                        <a:latin typeface="Times New Roman" panose="02020603050405020304" pitchFamily="18" charset="0"/>
                        <a:ea typeface="Calibri" panose="020F0502020204030204" pitchFamily="34" charset="0"/>
                      </a:endParaRPr>
                    </a:p>
                  </a:txBody>
                  <a:tcPr marL="35918" marR="35918"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dirty="0">
                          <a:solidFill>
                            <a:schemeClr val="tx1"/>
                          </a:solidFill>
                          <a:effectLst/>
                          <a:latin typeface="Times New Roman" panose="02020603050405020304" pitchFamily="18" charset="0"/>
                          <a:ea typeface="Calibri" panose="020F0502020204030204" pitchFamily="34" charset="0"/>
                        </a:rPr>
                        <a:t>…] GE</a:t>
                      </a:r>
                      <a:r>
                        <a:rPr lang="it-IT" sz="1400" baseline="-25000" dirty="0">
                          <a:solidFill>
                            <a:schemeClr val="tx1"/>
                          </a:solidFill>
                          <a:effectLst/>
                          <a:latin typeface="Times New Roman" panose="02020603050405020304" pitchFamily="18" charset="0"/>
                          <a:ea typeface="Calibri" panose="020F0502020204030204" pitchFamily="34" charset="0"/>
                        </a:rPr>
                        <a:t>6</a:t>
                      </a:r>
                      <a:r>
                        <a:rPr lang="it-IT" sz="1400" dirty="0">
                          <a:solidFill>
                            <a:schemeClr val="tx1"/>
                          </a:solidFill>
                          <a:effectLst/>
                          <a:latin typeface="Times New Roman" panose="02020603050405020304" pitchFamily="18" charset="0"/>
                          <a:ea typeface="Calibri" panose="020F0502020204030204" pitchFamily="34" charset="0"/>
                        </a:rPr>
                        <a:t> 17 17 </a:t>
                      </a:r>
                      <a:r>
                        <a:rPr lang="it-IT" sz="1400" i="1" dirty="0">
                          <a:solidFill>
                            <a:schemeClr val="tx1"/>
                          </a:solidFill>
                          <a:effectLst/>
                          <a:latin typeface="Times New Roman" panose="02020603050405020304" pitchFamily="18" charset="0"/>
                          <a:ea typeface="Calibri" panose="020F0502020204030204" pitchFamily="34" charset="0"/>
                        </a:rPr>
                        <a:t>e-nu-ma ne</a:t>
                      </a:r>
                      <a:r>
                        <a:rPr lang="it-IT" sz="1400" i="1" baseline="-25000" dirty="0">
                          <a:solidFill>
                            <a:schemeClr val="tx1"/>
                          </a:solidFill>
                          <a:effectLst/>
                          <a:latin typeface="Times New Roman" panose="02020603050405020304" pitchFamily="18" charset="0"/>
                          <a:ea typeface="Calibri" panose="020F0502020204030204" pitchFamily="34" charset="0"/>
                        </a:rPr>
                        <a:t>2</a:t>
                      </a:r>
                      <a:r>
                        <a:rPr lang="it-IT" sz="1400" i="1" dirty="0">
                          <a:solidFill>
                            <a:schemeClr val="tx1"/>
                          </a:solidFill>
                          <a:effectLst/>
                          <a:latin typeface="Times New Roman" panose="02020603050405020304" pitchFamily="18" charset="0"/>
                          <a:ea typeface="Calibri" panose="020F0502020204030204" pitchFamily="34" charset="0"/>
                        </a:rPr>
                        <a:t>-peš ana </a:t>
                      </a:r>
                      <a:r>
                        <a:rPr lang="it-IT" sz="1400" dirty="0">
                          <a:solidFill>
                            <a:schemeClr val="tx1"/>
                          </a:solidFill>
                          <a:effectLst/>
                          <a:latin typeface="Times New Roman" panose="02020603050405020304" pitchFamily="18" charset="0"/>
                          <a:ea typeface="Calibri" panose="020F0502020204030204" pitchFamily="34" charset="0"/>
                        </a:rPr>
                        <a:t>U[GU] […</a:t>
                      </a:r>
                      <a:endParaRPr lang="fr-BE" sz="1400" dirty="0">
                        <a:solidFill>
                          <a:schemeClr val="tx1"/>
                        </a:solidFill>
                        <a:effectLst/>
                        <a:latin typeface="Times New Roman" panose="02020603050405020304" pitchFamily="18" charset="0"/>
                        <a:ea typeface="Calibri" panose="020F0502020204030204" pitchFamily="34" charset="0"/>
                      </a:endParaRPr>
                    </a:p>
                  </a:txBody>
                  <a:tcPr marL="35918" marR="35918"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nuit du dix-sept, et le dix-sept que le rituel à </a:t>
                      </a:r>
                    </a:p>
                  </a:txBody>
                  <a:tcPr marL="35918" marR="35918"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77960800"/>
                  </a:ext>
                </a:extLst>
              </a:tr>
            </a:tbl>
          </a:graphicData>
        </a:graphic>
      </p:graphicFrame>
    </p:spTree>
    <p:extLst>
      <p:ext uri="{BB962C8B-B14F-4D97-AF65-F5344CB8AC3E}">
        <p14:creationId xmlns:p14="http://schemas.microsoft.com/office/powerpoint/2010/main" val="6331187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lstStyle/>
          <a:p>
            <a:pPr algn="ctr"/>
            <a:r>
              <a:rPr lang="fr-FR" dirty="0">
                <a:solidFill>
                  <a:srgbClr val="FF0000"/>
                </a:solidFill>
                <a:latin typeface="Times New Roman" panose="02020603050405020304" pitchFamily="18" charset="0"/>
                <a:cs typeface="Times New Roman" panose="02020603050405020304" pitchFamily="18" charset="0"/>
              </a:rPr>
              <a:t>3</a:t>
            </a:r>
            <a:r>
              <a:rPr lang="fr-FR" dirty="0">
                <a:solidFill>
                  <a:schemeClr val="tx1"/>
                </a:solidFill>
                <a:latin typeface="Times New Roman" panose="02020603050405020304" pitchFamily="18" charset="0"/>
                <a:cs typeface="Times New Roman" panose="02020603050405020304" pitchFamily="18" charset="0"/>
              </a:rPr>
              <a:t>. </a:t>
            </a:r>
            <a:r>
              <a:rPr lang="fr-FR" sz="2400" baseline="30000" dirty="0" err="1">
                <a:solidFill>
                  <a:schemeClr val="tx1"/>
                </a:solidFill>
                <a:latin typeface="Times New Roman" panose="02020603050405020304" pitchFamily="18" charset="0"/>
                <a:cs typeface="Times New Roman" panose="02020603050405020304" pitchFamily="18" charset="0"/>
              </a:rPr>
              <a:t>giš</a:t>
            </a:r>
            <a:r>
              <a:rPr lang="fr-FR" sz="2400" dirty="0" err="1">
                <a:solidFill>
                  <a:schemeClr val="tx1"/>
                </a:solidFill>
                <a:latin typeface="Times New Roman" panose="02020603050405020304" pitchFamily="18" charset="0"/>
                <a:cs typeface="Times New Roman" panose="02020603050405020304" pitchFamily="18" charset="0"/>
              </a:rPr>
              <a:t>BANŠUR</a:t>
            </a:r>
            <a:r>
              <a:rPr lang="fr-FR" sz="2400" dirty="0">
                <a:solidFill>
                  <a:schemeClr val="tx1"/>
                </a:solidFill>
                <a:latin typeface="Times New Roman" panose="02020603050405020304" pitchFamily="18" charset="0"/>
                <a:cs typeface="Times New Roman" panose="02020603050405020304" pitchFamily="18" charset="0"/>
              </a:rPr>
              <a:t> </a:t>
            </a:r>
            <a:r>
              <a:rPr lang="fr-FR" sz="2400" i="1" dirty="0">
                <a:solidFill>
                  <a:schemeClr val="tx1"/>
                </a:solidFill>
                <a:latin typeface="Times New Roman" panose="02020603050405020304" pitchFamily="18" charset="0"/>
                <a:cs typeface="Times New Roman" panose="02020603050405020304" pitchFamily="18" charset="0"/>
              </a:rPr>
              <a:t>ša</a:t>
            </a:r>
            <a:r>
              <a:rPr lang="fr-FR" sz="2400" i="1" baseline="-25000" dirty="0">
                <a:solidFill>
                  <a:schemeClr val="tx1"/>
                </a:solidFill>
                <a:latin typeface="Times New Roman" panose="02020603050405020304" pitchFamily="18" charset="0"/>
                <a:cs typeface="Times New Roman" panose="02020603050405020304" pitchFamily="18" charset="0"/>
              </a:rPr>
              <a:t>2</a:t>
            </a:r>
            <a:r>
              <a:rPr lang="fr-FR" sz="2400" dirty="0">
                <a:solidFill>
                  <a:schemeClr val="tx1"/>
                </a:solidFill>
                <a:latin typeface="Times New Roman" panose="02020603050405020304" pitchFamily="18" charset="0"/>
                <a:cs typeface="Times New Roman" panose="02020603050405020304" pitchFamily="18" charset="0"/>
              </a:rPr>
              <a:t> </a:t>
            </a:r>
            <a:r>
              <a:rPr lang="fr-FR" sz="2400" i="1" dirty="0" err="1">
                <a:solidFill>
                  <a:schemeClr val="tx1"/>
                </a:solidFill>
                <a:latin typeface="Times New Roman" panose="02020603050405020304" pitchFamily="18" charset="0"/>
                <a:cs typeface="Times New Roman" panose="02020603050405020304" pitchFamily="18" charset="0"/>
              </a:rPr>
              <a:t>ṣa-lam</a:t>
            </a:r>
            <a:r>
              <a:rPr lang="fr-FR" sz="2400" dirty="0">
                <a:solidFill>
                  <a:schemeClr val="tx1"/>
                </a:solidFill>
                <a:latin typeface="Times New Roman" panose="02020603050405020304" pitchFamily="18" charset="0"/>
                <a:cs typeface="Times New Roman" panose="02020603050405020304" pitchFamily="18" charset="0"/>
              </a:rPr>
              <a:t> LUGAL.MEŠ </a:t>
            </a:r>
          </a:p>
          <a:p>
            <a:pPr algn="ctr"/>
            <a:r>
              <a:rPr lang="it-IT" sz="1050" dirty="0">
                <a:solidFill>
                  <a:schemeClr val="tx1"/>
                </a:solidFill>
                <a:latin typeface="Times New Roman" panose="02020603050405020304" pitchFamily="18" charset="0"/>
                <a:cs typeface="Times New Roman" panose="02020603050405020304" pitchFamily="18" charset="0"/>
              </a:rPr>
              <a:t>a) BRM 2, 36, l. 2-5</a:t>
            </a:r>
            <a:endParaRPr lang="fr-BE" sz="1050" dirty="0">
              <a:solidFill>
                <a:schemeClr val="tx1"/>
              </a:solidFill>
              <a:latin typeface="Times New Roman" panose="02020603050405020304" pitchFamily="18" charset="0"/>
              <a:cs typeface="Times New Roman" panose="02020603050405020304" pitchFamily="18" charset="0"/>
            </a:endParaRPr>
          </a:p>
          <a:p>
            <a:endParaRPr lang="fr-FR" baseline="-25000" dirty="0">
              <a:solidFill>
                <a:schemeClr val="tx1"/>
              </a:solidFill>
              <a:latin typeface="Times New Roman" panose="02020603050405020304" pitchFamily="18" charset="0"/>
              <a:cs typeface="Times New Roman" panose="02020603050405020304" pitchFamily="18" charset="0"/>
            </a:endParaRPr>
          </a:p>
          <a:p>
            <a:endParaRPr lang="fr-FR" baseline="-25000" dirty="0">
              <a:solidFill>
                <a:schemeClr val="tx1"/>
              </a:solidFill>
              <a:latin typeface="Times New Roman" panose="02020603050405020304" pitchFamily="18" charset="0"/>
              <a:cs typeface="Times New Roman" panose="02020603050405020304" pitchFamily="18" charset="0"/>
            </a:endParaRPr>
          </a:p>
          <a:p>
            <a:endParaRPr lang="fr-FR" baseline="-25000" dirty="0">
              <a:latin typeface="Times New Roman" panose="02020603050405020304" pitchFamily="18" charset="0"/>
              <a:cs typeface="Times New Roman" panose="02020603050405020304" pitchFamily="18" charset="0"/>
            </a:endParaRPr>
          </a:p>
        </p:txBody>
      </p:sp>
      <p:graphicFrame>
        <p:nvGraphicFramePr>
          <p:cNvPr id="4" name="Tableau 3">
            <a:extLst>
              <a:ext uri="{FF2B5EF4-FFF2-40B4-BE49-F238E27FC236}">
                <a16:creationId xmlns:a16="http://schemas.microsoft.com/office/drawing/2014/main" xmlns="" id="{8AB496D1-9775-E044-B0AF-4724AE151544}"/>
              </a:ext>
            </a:extLst>
          </p:cNvPr>
          <p:cNvGraphicFramePr>
            <a:graphicFrameLocks noGrp="1"/>
          </p:cNvGraphicFramePr>
          <p:nvPr>
            <p:extLst>
              <p:ext uri="{D42A27DB-BD31-4B8C-83A1-F6EECF244321}">
                <p14:modId xmlns:p14="http://schemas.microsoft.com/office/powerpoint/2010/main" val="4202306373"/>
              </p:ext>
            </p:extLst>
          </p:nvPr>
        </p:nvGraphicFramePr>
        <p:xfrm>
          <a:off x="1371601" y="1700808"/>
          <a:ext cx="7016824" cy="4508706"/>
        </p:xfrm>
        <a:graphic>
          <a:graphicData uri="http://schemas.openxmlformats.org/drawingml/2006/table">
            <a:tbl>
              <a:tblPr firstRow="1" firstCol="1" bandRow="1"/>
              <a:tblGrid>
                <a:gridCol w="361844">
                  <a:extLst>
                    <a:ext uri="{9D8B030D-6E8A-4147-A177-3AD203B41FA5}">
                      <a16:colId xmlns:a16="http://schemas.microsoft.com/office/drawing/2014/main" xmlns="" val="1980316922"/>
                    </a:ext>
                  </a:extLst>
                </a:gridCol>
                <a:gridCol w="4315780">
                  <a:extLst>
                    <a:ext uri="{9D8B030D-6E8A-4147-A177-3AD203B41FA5}">
                      <a16:colId xmlns:a16="http://schemas.microsoft.com/office/drawing/2014/main" xmlns="" val="1364433551"/>
                    </a:ext>
                  </a:extLst>
                </a:gridCol>
                <a:gridCol w="2339200">
                  <a:extLst>
                    <a:ext uri="{9D8B030D-6E8A-4147-A177-3AD203B41FA5}">
                      <a16:colId xmlns:a16="http://schemas.microsoft.com/office/drawing/2014/main" xmlns="" val="2381293396"/>
                    </a:ext>
                  </a:extLst>
                </a:gridCol>
              </a:tblGrid>
              <a:tr h="1326090">
                <a:tc>
                  <a:txBody>
                    <a:bodyPr/>
                    <a:lstStyle/>
                    <a:p>
                      <a:pPr>
                        <a:spcAft>
                          <a:spcPts val="0"/>
                        </a:spcAft>
                      </a:pPr>
                      <a:r>
                        <a:rPr lang="it-IT" sz="1100" dirty="0">
                          <a:solidFill>
                            <a:schemeClr val="tx1"/>
                          </a:solidFill>
                          <a:effectLst/>
                          <a:latin typeface="Times New Roman" panose="02020603050405020304" pitchFamily="18" charset="0"/>
                          <a:ea typeface="Times New Roman" panose="02020603050405020304" pitchFamily="18" charset="0"/>
                        </a:rPr>
                        <a:t>2’</a:t>
                      </a:r>
                      <a:endParaRPr lang="fr-BE" sz="1100" dirty="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Times New Roman" panose="02020603050405020304" pitchFamily="18" charset="0"/>
                        </a:rPr>
                        <a:t>GIŠ.ŠUB.BA-</a:t>
                      </a:r>
                      <a:r>
                        <a:rPr lang="it-IT" sz="1400" i="1" dirty="0">
                          <a:solidFill>
                            <a:schemeClr val="tx1"/>
                          </a:solidFill>
                          <a:effectLst/>
                          <a:latin typeface="Times New Roman" panose="02020603050405020304" pitchFamily="18" charset="0"/>
                          <a:ea typeface="Times New Roman" panose="02020603050405020304" pitchFamily="18" charset="0"/>
                        </a:rPr>
                        <a:t>šu</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qa-a-a-tu</a:t>
                      </a:r>
                      <a:r>
                        <a:rPr lang="it-IT" sz="1400" i="1" baseline="-25000" dirty="0">
                          <a:solidFill>
                            <a:schemeClr val="tx1"/>
                          </a:solidFill>
                          <a:effectLst/>
                          <a:latin typeface="Times New Roman" panose="02020603050405020304" pitchFamily="18" charset="0"/>
                          <a:ea typeface="Times New Roman" panose="02020603050405020304" pitchFamily="18" charset="0"/>
                        </a:rPr>
                        <a:t>4</a:t>
                      </a:r>
                      <a:r>
                        <a:rPr lang="it-IT" sz="1400" i="1" dirty="0">
                          <a:solidFill>
                            <a:schemeClr val="tx1"/>
                          </a:solidFill>
                          <a:effectLst/>
                          <a:latin typeface="Times New Roman" panose="02020603050405020304" pitchFamily="18" charset="0"/>
                          <a:ea typeface="Times New Roman" panose="02020603050405020304" pitchFamily="18" charset="0"/>
                        </a:rPr>
                        <a:t> 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E</a:t>
                      </a:r>
                      <a:r>
                        <a:rPr lang="it-IT" sz="1400"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baseline="30000" dirty="0">
                          <a:solidFill>
                            <a:schemeClr val="tx1"/>
                          </a:solidFill>
                          <a:effectLst/>
                          <a:latin typeface="Times New Roman" panose="02020603050405020304" pitchFamily="18" charset="0"/>
                          <a:ea typeface="Times New Roman" panose="02020603050405020304" pitchFamily="18" charset="0"/>
                        </a:rPr>
                        <a:t>I</a:t>
                      </a:r>
                      <a:r>
                        <a:rPr lang="it-IT" sz="1400" dirty="0">
                          <a:solidFill>
                            <a:schemeClr val="tx1"/>
                          </a:solidFill>
                          <a:effectLst/>
                          <a:latin typeface="Times New Roman" panose="02020603050405020304" pitchFamily="18" charset="0"/>
                          <a:ea typeface="Times New Roman" panose="02020603050405020304" pitchFamily="18" charset="0"/>
                        </a:rPr>
                        <a:t>NIG</a:t>
                      </a:r>
                      <a:r>
                        <a:rPr lang="it-IT" sz="1400"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.SUM.MA-</a:t>
                      </a:r>
                      <a:r>
                        <a:rPr lang="it-IT" sz="1400" baseline="30000" dirty="0">
                          <a:solidFill>
                            <a:schemeClr val="tx1"/>
                          </a:solidFill>
                          <a:effectLst/>
                          <a:latin typeface="Times New Roman" panose="02020603050405020304" pitchFamily="18" charset="0"/>
                          <a:ea typeface="Times New Roman" panose="02020603050405020304" pitchFamily="18" charset="0"/>
                        </a:rPr>
                        <a:t>d</a:t>
                      </a:r>
                      <a:r>
                        <a:rPr lang="it-IT" sz="1400" dirty="0">
                          <a:solidFill>
                            <a:schemeClr val="tx1"/>
                          </a:solidFill>
                          <a:effectLst/>
                          <a:latin typeface="Times New Roman" panose="02020603050405020304" pitchFamily="18" charset="0"/>
                          <a:ea typeface="Times New Roman" panose="02020603050405020304" pitchFamily="18" charset="0"/>
                        </a:rPr>
                        <a:t>INNIN </a:t>
                      </a:r>
                      <a:r>
                        <a:rPr lang="it-IT" sz="1400" baseline="30000" dirty="0" err="1">
                          <a:solidFill>
                            <a:schemeClr val="tx1"/>
                          </a:solidFill>
                          <a:effectLst/>
                          <a:latin typeface="Times New Roman" panose="02020603050405020304" pitchFamily="18" charset="0"/>
                          <a:ea typeface="Times New Roman" panose="02020603050405020304" pitchFamily="18" charset="0"/>
                        </a:rPr>
                        <a:t>uzu</a:t>
                      </a:r>
                      <a:r>
                        <a:rPr lang="it-IT" sz="1400" dirty="0" err="1">
                          <a:solidFill>
                            <a:schemeClr val="tx1"/>
                          </a:solidFill>
                          <a:effectLst/>
                          <a:latin typeface="Times New Roman" panose="02020603050405020304" pitchFamily="18" charset="0"/>
                          <a:ea typeface="Times New Roman" panose="02020603050405020304" pitchFamily="18" charset="0"/>
                        </a:rPr>
                        <a:t>GIŠ.KUN</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i="1" dirty="0">
                          <a:solidFill>
                            <a:schemeClr val="tx1"/>
                          </a:solidFill>
                          <a:effectLst/>
                          <a:latin typeface="Times New Roman" panose="02020603050405020304" pitchFamily="18" charset="0"/>
                          <a:ea typeface="Times New Roman" panose="02020603050405020304" pitchFamily="18" charset="0"/>
                        </a:rPr>
                        <a:t>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a:t>
                      </a:r>
                      <a:r>
                        <a:rPr lang="it-IT" sz="1400" dirty="0">
                          <a:solidFill>
                            <a:schemeClr val="tx1"/>
                          </a:solidFill>
                          <a:effectLst/>
                          <a:latin typeface="Times New Roman" panose="02020603050405020304" pitchFamily="18" charset="0"/>
                          <a:ea typeface="Times New Roman" panose="02020603050405020304" pitchFamily="18" charset="0"/>
                        </a:rPr>
                        <a:t>UDU.NITA</a:t>
                      </a:r>
                      <a:r>
                        <a:rPr lang="it-IT" sz="1400"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i="1" baseline="30000" dirty="0">
                          <a:solidFill>
                            <a:schemeClr val="tx1"/>
                          </a:solidFill>
                          <a:effectLst/>
                          <a:latin typeface="Times New Roman" panose="02020603050405020304" pitchFamily="18" charset="0"/>
                          <a:ea typeface="Times New Roman" panose="02020603050405020304" pitchFamily="18" charset="0"/>
                        </a:rPr>
                        <a:t>uzu</a:t>
                      </a:r>
                      <a:r>
                        <a:rPr lang="it-IT" sz="1400" i="1" dirty="0">
                          <a:solidFill>
                            <a:schemeClr val="tx1"/>
                          </a:solidFill>
                          <a:effectLst/>
                          <a:latin typeface="Times New Roman" panose="02020603050405020304" pitchFamily="18" charset="0"/>
                          <a:ea typeface="Times New Roman" panose="02020603050405020304" pitchFamily="18" charset="0"/>
                        </a:rPr>
                        <a:t>kar-šu</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a:t>
                      </a:r>
                      <a:r>
                        <a:rPr lang="it-IT" sz="1400" i="1" baseline="30000" dirty="0">
                          <a:solidFill>
                            <a:schemeClr val="tx1"/>
                          </a:solidFill>
                          <a:effectLst/>
                          <a:latin typeface="Times New Roman" panose="02020603050405020304" pitchFamily="18" charset="0"/>
                          <a:ea typeface="Times New Roman" panose="02020603050405020304" pitchFamily="18" charset="0"/>
                        </a:rPr>
                        <a:t>u</a:t>
                      </a:r>
                      <a:r>
                        <a:rPr lang="it-IT" sz="1400" i="1" dirty="0">
                          <a:solidFill>
                            <a:schemeClr val="tx1"/>
                          </a:solidFill>
                          <a:effectLst/>
                          <a:latin typeface="Times New Roman" panose="02020603050405020304" pitchFamily="18" charset="0"/>
                          <a:ea typeface="Times New Roman" panose="02020603050405020304" pitchFamily="18" charset="0"/>
                        </a:rPr>
                        <a:t>[</a:t>
                      </a:r>
                      <a:r>
                        <a:rPr lang="it-IT" sz="1400" i="1" baseline="30000" dirty="0" err="1">
                          <a:solidFill>
                            <a:schemeClr val="tx1"/>
                          </a:solidFill>
                          <a:effectLst/>
                          <a:latin typeface="Times New Roman" panose="02020603050405020304" pitchFamily="18" charset="0"/>
                          <a:ea typeface="Times New Roman" panose="02020603050405020304" pitchFamily="18" charset="0"/>
                        </a:rPr>
                        <a:t>zu</a:t>
                      </a:r>
                      <a:r>
                        <a:rPr lang="it-IT" sz="1400" i="1" dirty="0">
                          <a:solidFill>
                            <a:schemeClr val="tx1"/>
                          </a:solidFill>
                          <a:effectLst/>
                          <a:latin typeface="Times New Roman" panose="02020603050405020304" pitchFamily="18" charset="0"/>
                          <a:ea typeface="Times New Roman" panose="02020603050405020304" pitchFamily="18" charset="0"/>
                        </a:rPr>
                        <a:t>…]</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Sa </a:t>
                      </a:r>
                      <a:r>
                        <a:rPr lang="el-GR" sz="1400" noProof="0" dirty="0" err="1">
                          <a:solidFill>
                            <a:schemeClr val="tx1"/>
                          </a:solidFill>
                          <a:effectLst/>
                          <a:latin typeface="Times New Roman" panose="02020603050405020304" pitchFamily="18" charset="0"/>
                          <a:ea typeface="Times New Roman" panose="02020603050405020304" pitchFamily="18" charset="0"/>
                        </a:rPr>
                        <a:t>prébende</a:t>
                      </a:r>
                      <a:r>
                        <a:rPr lang="fr-FR" sz="1400" noProof="0" dirty="0">
                          <a:solidFill>
                            <a:schemeClr val="tx1"/>
                          </a:solidFill>
                          <a:effectLst/>
                          <a:latin typeface="Times New Roman" panose="02020603050405020304" pitchFamily="18" charset="0"/>
                          <a:ea typeface="Times New Roman" panose="02020603050405020304" pitchFamily="18" charset="0"/>
                        </a:rPr>
                        <a:t> de grain grillé de la maison de </a:t>
                      </a:r>
                      <a:r>
                        <a:rPr lang="fr-FR" sz="1400" noProof="0" dirty="0" err="1">
                          <a:solidFill>
                            <a:schemeClr val="tx1"/>
                          </a:solidFill>
                          <a:effectLst/>
                          <a:latin typeface="Times New Roman" panose="02020603050405020304" pitchFamily="18" charset="0"/>
                          <a:ea typeface="Times New Roman" panose="02020603050405020304" pitchFamily="18" charset="0"/>
                        </a:rPr>
                        <a:t>Nidintu-Ištar</a:t>
                      </a:r>
                      <a:r>
                        <a:rPr lang="fr-FR" sz="1400" noProof="0" dirty="0">
                          <a:solidFill>
                            <a:schemeClr val="tx1"/>
                          </a:solidFill>
                          <a:effectLst/>
                          <a:latin typeface="Times New Roman" panose="02020603050405020304" pitchFamily="18" charset="0"/>
                          <a:ea typeface="Times New Roman" panose="02020603050405020304" pitchFamily="18" charset="0"/>
                        </a:rPr>
                        <a:t>, un morceau de chèvre, un estomac …</a:t>
                      </a:r>
                    </a:p>
                    <a:p>
                      <a:pPr algn="just">
                        <a:spcAft>
                          <a:spcPts val="0"/>
                        </a:spcAft>
                      </a:pPr>
                      <a:endParaRPr lang="fr-FR" sz="1400" noProof="0" dirty="0">
                        <a:solidFill>
                          <a:schemeClr val="tx1"/>
                        </a:solidFill>
                        <a:effectLst/>
                        <a:latin typeface="Times New Roman" panose="02020603050405020304" pitchFamily="18" charset="0"/>
                        <a:ea typeface="Times New Roman" panose="02020603050405020304" pitchFamily="18" charset="0"/>
                      </a:endParaRPr>
                    </a:p>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 </a:t>
                      </a:r>
                      <a:endParaRPr lang="fr-FR" sz="1400" noProof="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747076065"/>
                  </a:ext>
                </a:extLst>
              </a:tr>
              <a:tr h="1326090">
                <a:tc>
                  <a:txBody>
                    <a:bodyPr/>
                    <a:lstStyle/>
                    <a:p>
                      <a:pPr>
                        <a:spcAft>
                          <a:spcPts val="0"/>
                        </a:spcAft>
                      </a:pPr>
                      <a:r>
                        <a:rPr lang="it-IT" sz="1100">
                          <a:solidFill>
                            <a:schemeClr val="tx1"/>
                          </a:solidFill>
                          <a:effectLst/>
                          <a:latin typeface="Times New Roman" panose="02020603050405020304" pitchFamily="18" charset="0"/>
                          <a:ea typeface="Times New Roman" panose="02020603050405020304" pitchFamily="18" charset="0"/>
                        </a:rPr>
                        <a:t>3’</a:t>
                      </a:r>
                      <a:endParaRPr lang="fr-BE" sz="11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Times New Roman" panose="02020603050405020304" pitchFamily="18" charset="0"/>
                        </a:rPr>
                        <a:t>… 30 </a:t>
                      </a:r>
                      <a:r>
                        <a:rPr lang="it-IT" sz="1400" i="1" dirty="0">
                          <a:solidFill>
                            <a:schemeClr val="tx1"/>
                          </a:solidFill>
                          <a:effectLst/>
                          <a:latin typeface="Times New Roman" panose="02020603050405020304" pitchFamily="18" charset="0"/>
                          <a:ea typeface="Times New Roman" panose="02020603050405020304" pitchFamily="18" charset="0"/>
                        </a:rPr>
                        <a:t>as-ne</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-e 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i-</a:t>
                      </a:r>
                      <a:r>
                        <a:rPr lang="it-IT" sz="1400" i="1" dirty="0" err="1">
                          <a:solidFill>
                            <a:schemeClr val="tx1"/>
                          </a:solidFill>
                          <a:effectLst/>
                          <a:latin typeface="Times New Roman" panose="02020603050405020304" pitchFamily="18" charset="0"/>
                          <a:ea typeface="Times New Roman" panose="02020603050405020304" pitchFamily="18" charset="0"/>
                        </a:rPr>
                        <a:t>na</a:t>
                      </a:r>
                      <a:r>
                        <a:rPr lang="it-IT" sz="1400" dirty="0">
                          <a:solidFill>
                            <a:schemeClr val="tx1"/>
                          </a:solidFill>
                          <a:effectLst/>
                          <a:latin typeface="Times New Roman" panose="02020603050405020304" pitchFamily="18" charset="0"/>
                          <a:ea typeface="Times New Roman" panose="02020603050405020304" pitchFamily="18" charset="0"/>
                        </a:rPr>
                        <a:t> UD.27.KAM </a:t>
                      </a:r>
                      <a:r>
                        <a:rPr lang="it-IT" sz="1400" i="1" dirty="0">
                          <a:solidFill>
                            <a:schemeClr val="tx1"/>
                          </a:solidFill>
                          <a:effectLst/>
                          <a:latin typeface="Times New Roman" panose="02020603050405020304" pitchFamily="18" charset="0"/>
                          <a:ea typeface="Times New Roman" panose="02020603050405020304" pitchFamily="18" charset="0"/>
                        </a:rPr>
                        <a:t>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ITI-</a:t>
                      </a:r>
                      <a:r>
                        <a:rPr lang="it-IT" sz="1400" i="1" dirty="0" err="1">
                          <a:solidFill>
                            <a:schemeClr val="tx1"/>
                          </a:solidFill>
                          <a:effectLst/>
                          <a:latin typeface="Times New Roman" panose="02020603050405020304" pitchFamily="18" charset="0"/>
                          <a:ea typeface="Times New Roman" panose="02020603050405020304" pitchFamily="18" charset="0"/>
                        </a:rPr>
                        <a:t>us</a:t>
                      </a:r>
                      <a:r>
                        <a:rPr lang="it-IT" sz="1400" i="1" dirty="0">
                          <a:solidFill>
                            <a:schemeClr val="tx1"/>
                          </a:solidFill>
                          <a:effectLst/>
                          <a:latin typeface="Times New Roman" panose="02020603050405020304" pitchFamily="18" charset="0"/>
                          <a:ea typeface="Times New Roman" panose="02020603050405020304" pitchFamily="18" charset="0"/>
                        </a:rPr>
                        <a:t>-su a-</a:t>
                      </a:r>
                      <a:r>
                        <a:rPr lang="it-IT" sz="1400" i="1" dirty="0" err="1">
                          <a:solidFill>
                            <a:schemeClr val="tx1"/>
                          </a:solidFill>
                          <a:effectLst/>
                          <a:latin typeface="Times New Roman" panose="02020603050405020304" pitchFamily="18" charset="0"/>
                          <a:ea typeface="Times New Roman" panose="02020603050405020304" pitchFamily="18" charset="0"/>
                        </a:rPr>
                        <a:t>na</a:t>
                      </a:r>
                      <a:r>
                        <a:rPr lang="it-IT" sz="1400" dirty="0">
                          <a:solidFill>
                            <a:schemeClr val="tx1"/>
                          </a:solidFill>
                          <a:effectLst/>
                          <a:latin typeface="Times New Roman" panose="02020603050405020304" pitchFamily="18" charset="0"/>
                          <a:ea typeface="Times New Roman" panose="02020603050405020304" pitchFamily="18" charset="0"/>
                        </a:rPr>
                        <a:t> BANŠUR </a:t>
                      </a:r>
                      <a:r>
                        <a:rPr lang="it-IT" sz="1400" i="1" dirty="0">
                          <a:solidFill>
                            <a:schemeClr val="tx1"/>
                          </a:solidFill>
                          <a:effectLst/>
                          <a:latin typeface="Times New Roman" panose="02020603050405020304" pitchFamily="18" charset="0"/>
                          <a:ea typeface="Times New Roman" panose="02020603050405020304" pitchFamily="18" charset="0"/>
                        </a:rPr>
                        <a:t>ša</a:t>
                      </a:r>
                      <a:r>
                        <a:rPr lang="it-IT" sz="1400"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baseline="30000" dirty="0" err="1">
                          <a:solidFill>
                            <a:schemeClr val="tx1"/>
                          </a:solidFill>
                          <a:effectLst/>
                          <a:latin typeface="Times New Roman" panose="02020603050405020304" pitchFamily="18" charset="0"/>
                          <a:ea typeface="Times New Roman" panose="02020603050405020304" pitchFamily="18" charset="0"/>
                        </a:rPr>
                        <a:t>d</a:t>
                      </a:r>
                      <a:r>
                        <a:rPr lang="it-IT" sz="1400" dirty="0" err="1">
                          <a:solidFill>
                            <a:schemeClr val="tx1"/>
                          </a:solidFill>
                          <a:effectLst/>
                          <a:latin typeface="Times New Roman" panose="02020603050405020304" pitchFamily="18" charset="0"/>
                          <a:ea typeface="Times New Roman" panose="02020603050405020304" pitchFamily="18" charset="0"/>
                        </a:rPr>
                        <a:t>AN</a:t>
                      </a:r>
                      <a:r>
                        <a:rPr lang="it-IT" sz="1400" dirty="0">
                          <a:solidFill>
                            <a:schemeClr val="tx1"/>
                          </a:solidFill>
                          <a:effectLst/>
                          <a:latin typeface="Times New Roman" panose="02020603050405020304" pitchFamily="18" charset="0"/>
                          <a:ea typeface="Times New Roman" panose="02020603050405020304" pitchFamily="18" charset="0"/>
                        </a:rPr>
                        <a:t> E</a:t>
                      </a:r>
                      <a:r>
                        <a:rPr lang="it-IT" sz="1400" baseline="-25000" dirty="0">
                          <a:solidFill>
                            <a:schemeClr val="tx1"/>
                          </a:solidFill>
                          <a:effectLst/>
                          <a:latin typeface="Times New Roman" panose="02020603050405020304" pitchFamily="18" charset="0"/>
                          <a:ea typeface="Times New Roman" panose="02020603050405020304" pitchFamily="18" charset="0"/>
                        </a:rPr>
                        <a:t>11</a:t>
                      </a:r>
                      <a:r>
                        <a:rPr lang="it-IT" sz="1400" dirty="0">
                          <a:solidFill>
                            <a:schemeClr val="tx1"/>
                          </a:solidFill>
                          <a:effectLst/>
                          <a:latin typeface="Times New Roman" panose="02020603050405020304" pitchFamily="18" charset="0"/>
                          <a:ea typeface="Times New Roman" panose="02020603050405020304" pitchFamily="18" charset="0"/>
                        </a:rPr>
                        <a:t>-[</a:t>
                      </a:r>
                      <a:r>
                        <a:rPr lang="it-IT" sz="1400" i="1" dirty="0">
                          <a:solidFill>
                            <a:schemeClr val="tx1"/>
                          </a:solidFill>
                          <a:effectLst/>
                          <a:latin typeface="Times New Roman" panose="02020603050405020304" pitchFamily="18" charset="0"/>
                          <a:ea typeface="Times New Roman" panose="02020603050405020304" pitchFamily="18" charset="0"/>
                        </a:rPr>
                        <a:t>u</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[GIŠ.ŠUB.BA-</a:t>
                      </a:r>
                      <a:r>
                        <a:rPr lang="it-IT" sz="1400" i="1" dirty="0">
                          <a:solidFill>
                            <a:schemeClr val="tx1"/>
                          </a:solidFill>
                          <a:effectLst/>
                          <a:latin typeface="Times New Roman" panose="02020603050405020304" pitchFamily="18" charset="0"/>
                          <a:ea typeface="Times New Roman" panose="02020603050405020304" pitchFamily="18" charset="0"/>
                        </a:rPr>
                        <a:t>šu</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just">
                        <a:spcAft>
                          <a:spcPts val="0"/>
                        </a:spcAft>
                      </a:pPr>
                      <a:r>
                        <a:rPr lang="fr-FR" sz="1400" noProof="0" dirty="0" err="1">
                          <a:solidFill>
                            <a:schemeClr val="tx1"/>
                          </a:solidFill>
                          <a:effectLst/>
                          <a:latin typeface="Times New Roman" panose="02020603050405020304" pitchFamily="18" charset="0"/>
                          <a:ea typeface="Times New Roman" panose="02020603050405020304" pitchFamily="18" charset="0"/>
                        </a:rPr>
                        <a:t>Trentre</a:t>
                      </a:r>
                      <a:r>
                        <a:rPr lang="fr-FR" sz="1400" noProof="0" dirty="0">
                          <a:solidFill>
                            <a:schemeClr val="tx1"/>
                          </a:solidFill>
                          <a:effectLst/>
                          <a:latin typeface="Times New Roman" panose="02020603050405020304" pitchFamily="18" charset="0"/>
                          <a:ea typeface="Times New Roman" panose="02020603050405020304" pitchFamily="18" charset="0"/>
                        </a:rPr>
                        <a:t> dattes de </a:t>
                      </a:r>
                      <a:r>
                        <a:rPr lang="fr-FR" sz="1400" noProof="0" dirty="0" err="1">
                          <a:solidFill>
                            <a:schemeClr val="tx1"/>
                          </a:solidFill>
                          <a:effectLst/>
                          <a:latin typeface="Times New Roman" panose="02020603050405020304" pitchFamily="18" charset="0"/>
                          <a:ea typeface="Times New Roman" panose="02020603050405020304" pitchFamily="18" charset="0"/>
                        </a:rPr>
                        <a:t>Dilmum</a:t>
                      </a:r>
                      <a:r>
                        <a:rPr lang="fr-FR" sz="1400" noProof="0" dirty="0">
                          <a:solidFill>
                            <a:schemeClr val="tx1"/>
                          </a:solidFill>
                          <a:effectLst/>
                          <a:latin typeface="Times New Roman" panose="02020603050405020304" pitchFamily="18" charset="0"/>
                          <a:ea typeface="Times New Roman" panose="02020603050405020304" pitchFamily="18" charset="0"/>
                        </a:rPr>
                        <a:t> qui, lors du vingt-septième jour, chaque mois, sont portées sur la table de Anu, [sa </a:t>
                      </a:r>
                      <a:r>
                        <a:rPr lang="el-GR" sz="1400" noProof="0" dirty="0" err="1">
                          <a:solidFill>
                            <a:schemeClr val="tx1"/>
                          </a:solidFill>
                          <a:effectLst/>
                          <a:latin typeface="Times New Roman" panose="02020603050405020304" pitchFamily="18" charset="0"/>
                          <a:ea typeface="Times New Roman" panose="02020603050405020304" pitchFamily="18" charset="0"/>
                        </a:rPr>
                        <a:t>prébende</a:t>
                      </a:r>
                      <a:r>
                        <a:rPr lang="fr-FR" sz="1400" noProof="0" dirty="0">
                          <a:solidFill>
                            <a:schemeClr val="tx1"/>
                          </a:solidFill>
                          <a:effectLst/>
                          <a:latin typeface="Times New Roman" panose="02020603050405020304" pitchFamily="18" charset="0"/>
                          <a:ea typeface="Times New Roman" panose="02020603050405020304" pitchFamily="18" charset="0"/>
                        </a:rPr>
                        <a:t>?]</a:t>
                      </a:r>
                    </a:p>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 </a:t>
                      </a:r>
                      <a:endParaRPr lang="fr-FR" sz="1400" noProof="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4114336804"/>
                  </a:ext>
                </a:extLst>
              </a:tr>
              <a:tr h="1326090">
                <a:tc>
                  <a:txBody>
                    <a:bodyPr/>
                    <a:lstStyle/>
                    <a:p>
                      <a:pPr>
                        <a:spcAft>
                          <a:spcPts val="0"/>
                        </a:spcAft>
                      </a:pPr>
                      <a:r>
                        <a:rPr lang="it-IT" sz="1100">
                          <a:solidFill>
                            <a:schemeClr val="tx1"/>
                          </a:solidFill>
                          <a:effectLst/>
                          <a:latin typeface="Times New Roman" panose="02020603050405020304" pitchFamily="18" charset="0"/>
                          <a:ea typeface="Times New Roman" panose="02020603050405020304" pitchFamily="18" charset="0"/>
                        </a:rPr>
                        <a:t>4’</a:t>
                      </a:r>
                      <a:endParaRPr lang="fr-BE" sz="11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dirty="0">
                          <a:solidFill>
                            <a:schemeClr val="tx1"/>
                          </a:solidFill>
                          <a:effectLst/>
                          <a:latin typeface="Times New Roman" panose="02020603050405020304" pitchFamily="18" charset="0"/>
                          <a:ea typeface="Times New Roman" panose="02020603050405020304" pitchFamily="18" charset="0"/>
                        </a:rPr>
                        <a:t>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qa-a-a-tu</a:t>
                      </a:r>
                      <a:r>
                        <a:rPr lang="it-IT" sz="1400" i="1" baseline="-25000" dirty="0">
                          <a:solidFill>
                            <a:schemeClr val="tx1"/>
                          </a:solidFill>
                          <a:effectLst/>
                          <a:latin typeface="Times New Roman" panose="02020603050405020304" pitchFamily="18" charset="0"/>
                          <a:ea typeface="Times New Roman" panose="02020603050405020304" pitchFamily="18" charset="0"/>
                        </a:rPr>
                        <a:t>4</a:t>
                      </a:r>
                      <a:r>
                        <a:rPr lang="it-IT" sz="1400" i="1" dirty="0">
                          <a:solidFill>
                            <a:schemeClr val="tx1"/>
                          </a:solidFill>
                          <a:effectLst/>
                          <a:latin typeface="Times New Roman" panose="02020603050405020304" pitchFamily="18" charset="0"/>
                          <a:ea typeface="Times New Roman" panose="02020603050405020304" pitchFamily="18" charset="0"/>
                        </a:rPr>
                        <a:t> 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E</a:t>
                      </a:r>
                      <a:r>
                        <a:rPr lang="it-IT" sz="1400"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baseline="30000" dirty="0">
                          <a:solidFill>
                            <a:schemeClr val="tx1"/>
                          </a:solidFill>
                          <a:effectLst/>
                          <a:latin typeface="Times New Roman" panose="02020603050405020304" pitchFamily="18" charset="0"/>
                          <a:ea typeface="Times New Roman" panose="02020603050405020304" pitchFamily="18" charset="0"/>
                        </a:rPr>
                        <a:t>I</a:t>
                      </a:r>
                      <a:r>
                        <a:rPr lang="it-IT" sz="1400" dirty="0">
                          <a:solidFill>
                            <a:schemeClr val="tx1"/>
                          </a:solidFill>
                          <a:effectLst/>
                          <a:latin typeface="Times New Roman" panose="02020603050405020304" pitchFamily="18" charset="0"/>
                          <a:ea typeface="Times New Roman" panose="02020603050405020304" pitchFamily="18" charset="0"/>
                        </a:rPr>
                        <a:t>NIG</a:t>
                      </a:r>
                      <a:r>
                        <a:rPr lang="it-IT" sz="1400"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.SUM.MA-</a:t>
                      </a:r>
                      <a:r>
                        <a:rPr lang="it-IT" sz="1400" baseline="30000" dirty="0">
                          <a:solidFill>
                            <a:schemeClr val="tx1"/>
                          </a:solidFill>
                          <a:effectLst/>
                          <a:latin typeface="Times New Roman" panose="02020603050405020304" pitchFamily="18" charset="0"/>
                          <a:ea typeface="Times New Roman" panose="02020603050405020304" pitchFamily="18" charset="0"/>
                        </a:rPr>
                        <a:t>d</a:t>
                      </a:r>
                      <a:r>
                        <a:rPr lang="it-IT" sz="1400" dirty="0">
                          <a:solidFill>
                            <a:schemeClr val="tx1"/>
                          </a:solidFill>
                          <a:effectLst/>
                          <a:latin typeface="Times New Roman" panose="02020603050405020304" pitchFamily="18" charset="0"/>
                          <a:ea typeface="Times New Roman" panose="02020603050405020304" pitchFamily="18" charset="0"/>
                        </a:rPr>
                        <a:t>INNIN </a:t>
                      </a:r>
                      <a:r>
                        <a:rPr lang="it-IT" sz="1400" i="1" dirty="0">
                          <a:solidFill>
                            <a:schemeClr val="tx1"/>
                          </a:solidFill>
                          <a:effectLst/>
                          <a:latin typeface="Times New Roman" panose="02020603050405020304" pitchFamily="18" charset="0"/>
                          <a:ea typeface="Times New Roman" panose="02020603050405020304" pitchFamily="18" charset="0"/>
                        </a:rPr>
                        <a:t>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i-</a:t>
                      </a:r>
                      <a:r>
                        <a:rPr lang="it-IT" sz="1400" i="1" dirty="0" err="1">
                          <a:solidFill>
                            <a:schemeClr val="tx1"/>
                          </a:solidFill>
                          <a:effectLst/>
                          <a:latin typeface="Times New Roman" panose="02020603050405020304" pitchFamily="18" charset="0"/>
                          <a:ea typeface="Times New Roman" panose="02020603050405020304" pitchFamily="18" charset="0"/>
                        </a:rPr>
                        <a:t>na</a:t>
                      </a:r>
                      <a:r>
                        <a:rPr lang="it-IT" sz="1400" dirty="0">
                          <a:solidFill>
                            <a:schemeClr val="tx1"/>
                          </a:solidFill>
                          <a:effectLst/>
                          <a:latin typeface="Times New Roman" panose="02020603050405020304" pitchFamily="18" charset="0"/>
                          <a:ea typeface="Times New Roman" panose="02020603050405020304" pitchFamily="18" charset="0"/>
                        </a:rPr>
                        <a:t> UD.27.KAM </a:t>
                      </a:r>
                      <a:r>
                        <a:rPr lang="it-IT" sz="1400" i="1" dirty="0">
                          <a:solidFill>
                            <a:schemeClr val="tx1"/>
                          </a:solidFill>
                          <a:effectLst/>
                          <a:latin typeface="Times New Roman" panose="02020603050405020304" pitchFamily="18" charset="0"/>
                          <a:ea typeface="Times New Roman" panose="02020603050405020304" pitchFamily="18" charset="0"/>
                        </a:rPr>
                        <a:t>ša</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dirty="0">
                          <a:solidFill>
                            <a:schemeClr val="tx1"/>
                          </a:solidFill>
                          <a:effectLst/>
                          <a:latin typeface="Times New Roman" panose="02020603050405020304" pitchFamily="18" charset="0"/>
                          <a:ea typeface="Times New Roman" panose="02020603050405020304" pitchFamily="18" charset="0"/>
                        </a:rPr>
                        <a:t> ITI-</a:t>
                      </a:r>
                      <a:r>
                        <a:rPr lang="it-IT" sz="1400" i="1" dirty="0" err="1">
                          <a:solidFill>
                            <a:schemeClr val="tx1"/>
                          </a:solidFill>
                          <a:effectLst/>
                          <a:latin typeface="Times New Roman" panose="02020603050405020304" pitchFamily="18" charset="0"/>
                          <a:ea typeface="Times New Roman" panose="02020603050405020304" pitchFamily="18" charset="0"/>
                        </a:rPr>
                        <a:t>us</a:t>
                      </a:r>
                      <a:r>
                        <a:rPr lang="it-IT" sz="1400" i="1" dirty="0">
                          <a:solidFill>
                            <a:schemeClr val="tx1"/>
                          </a:solidFill>
                          <a:effectLst/>
                          <a:latin typeface="Times New Roman" panose="02020603050405020304" pitchFamily="18" charset="0"/>
                          <a:ea typeface="Times New Roman" panose="02020603050405020304" pitchFamily="18" charset="0"/>
                        </a:rPr>
                        <a:t>-su a-</a:t>
                      </a:r>
                      <a:r>
                        <a:rPr lang="it-IT" sz="1400" i="1" dirty="0" err="1">
                          <a:solidFill>
                            <a:schemeClr val="tx1"/>
                          </a:solidFill>
                          <a:effectLst/>
                          <a:latin typeface="Times New Roman" panose="02020603050405020304" pitchFamily="18" charset="0"/>
                          <a:ea typeface="Times New Roman" panose="02020603050405020304" pitchFamily="18" charset="0"/>
                        </a:rPr>
                        <a:t>na</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baseline="30000" dirty="0" err="1">
                          <a:solidFill>
                            <a:schemeClr val="tx1"/>
                          </a:solidFill>
                          <a:effectLst/>
                          <a:latin typeface="Times New Roman" panose="02020603050405020304" pitchFamily="18" charset="0"/>
                          <a:ea typeface="Times New Roman" panose="02020603050405020304" pitchFamily="18" charset="0"/>
                        </a:rPr>
                        <a:t>giš</a:t>
                      </a:r>
                      <a:r>
                        <a:rPr lang="it-IT" sz="1400" dirty="0" err="1">
                          <a:solidFill>
                            <a:schemeClr val="tx1"/>
                          </a:solidFill>
                          <a:effectLst/>
                          <a:latin typeface="Times New Roman" panose="02020603050405020304" pitchFamily="18" charset="0"/>
                          <a:ea typeface="Times New Roman" panose="02020603050405020304" pitchFamily="18" charset="0"/>
                        </a:rPr>
                        <a:t>BAN</a:t>
                      </a:r>
                      <a:r>
                        <a:rPr lang="it-IT" sz="1400" dirty="0">
                          <a:solidFill>
                            <a:schemeClr val="tx1"/>
                          </a:solidFill>
                          <a:effectLst/>
                          <a:latin typeface="Times New Roman" panose="02020603050405020304" pitchFamily="18" charset="0"/>
                          <a:ea typeface="Times New Roman" panose="02020603050405020304" pitchFamily="18" charset="0"/>
                        </a:rPr>
                        <a:t>[ŠUR]</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de grain grillé de la maison de </a:t>
                      </a:r>
                      <a:r>
                        <a:rPr lang="fr-FR" sz="1400" noProof="0" dirty="0" err="1">
                          <a:solidFill>
                            <a:schemeClr val="tx1"/>
                          </a:solidFill>
                          <a:effectLst/>
                          <a:latin typeface="Times New Roman" panose="02020603050405020304" pitchFamily="18" charset="0"/>
                          <a:ea typeface="Times New Roman" panose="02020603050405020304" pitchFamily="18" charset="0"/>
                        </a:rPr>
                        <a:t>Nidintu-Ištar</a:t>
                      </a:r>
                      <a:r>
                        <a:rPr lang="fr-FR" sz="1400" noProof="0" dirty="0">
                          <a:solidFill>
                            <a:schemeClr val="tx1"/>
                          </a:solidFill>
                          <a:effectLst/>
                          <a:latin typeface="Times New Roman" panose="02020603050405020304" pitchFamily="18" charset="0"/>
                          <a:ea typeface="Times New Roman" panose="02020603050405020304" pitchFamily="18" charset="0"/>
                        </a:rPr>
                        <a:t> qui, lors du vingt-septième jour, chaque mois, sont portées sur la table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313384779"/>
                  </a:ext>
                </a:extLst>
              </a:tr>
              <a:tr h="265218">
                <a:tc>
                  <a:txBody>
                    <a:bodyPr/>
                    <a:lstStyle/>
                    <a:p>
                      <a:pPr>
                        <a:spcAft>
                          <a:spcPts val="0"/>
                        </a:spcAft>
                      </a:pPr>
                      <a:r>
                        <a:rPr lang="it-IT" sz="1100">
                          <a:solidFill>
                            <a:schemeClr val="tx1"/>
                          </a:solidFill>
                          <a:effectLst/>
                          <a:latin typeface="Times New Roman" panose="02020603050405020304" pitchFamily="18" charset="0"/>
                          <a:ea typeface="Times New Roman" panose="02020603050405020304" pitchFamily="18" charset="0"/>
                        </a:rPr>
                        <a:t>5’</a:t>
                      </a:r>
                      <a:endParaRPr lang="fr-BE" sz="11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a:solidFill>
                            <a:schemeClr val="tx1"/>
                          </a:solidFill>
                          <a:effectLst/>
                          <a:latin typeface="Times New Roman" panose="02020603050405020304" pitchFamily="18" charset="0"/>
                          <a:ea typeface="Times New Roman" panose="02020603050405020304" pitchFamily="18" charset="0"/>
                        </a:rPr>
                        <a:t>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i="1">
                          <a:solidFill>
                            <a:schemeClr val="tx1"/>
                          </a:solidFill>
                          <a:effectLst/>
                          <a:latin typeface="Times New Roman" panose="02020603050405020304" pitchFamily="18" charset="0"/>
                          <a:ea typeface="Times New Roman" panose="02020603050405020304" pitchFamily="18" charset="0"/>
                        </a:rPr>
                        <a:t> ṣa-lam</a:t>
                      </a:r>
                      <a:r>
                        <a:rPr lang="it-IT" sz="1400">
                          <a:solidFill>
                            <a:schemeClr val="tx1"/>
                          </a:solidFill>
                          <a:effectLst/>
                          <a:latin typeface="Times New Roman" panose="02020603050405020304" pitchFamily="18" charset="0"/>
                          <a:ea typeface="Times New Roman" panose="02020603050405020304" pitchFamily="18" charset="0"/>
                        </a:rPr>
                        <a:t> LUGAL.MEŠ E</a:t>
                      </a:r>
                      <a:r>
                        <a:rPr lang="it-IT" sz="1400" baseline="-25000">
                          <a:solidFill>
                            <a:schemeClr val="tx1"/>
                          </a:solidFill>
                          <a:effectLst/>
                          <a:latin typeface="Times New Roman" panose="02020603050405020304" pitchFamily="18" charset="0"/>
                          <a:ea typeface="Times New Roman" panose="02020603050405020304" pitchFamily="18" charset="0"/>
                        </a:rPr>
                        <a:t>11</a:t>
                      </a:r>
                      <a:r>
                        <a:rPr lang="it-IT" sz="1400" i="1">
                          <a:solidFill>
                            <a:schemeClr val="tx1"/>
                          </a:solidFill>
                          <a:effectLst/>
                          <a:latin typeface="Times New Roman" panose="02020603050405020304" pitchFamily="18" charset="0"/>
                          <a:ea typeface="Times New Roman" panose="02020603050405020304" pitchFamily="18" charset="0"/>
                        </a:rPr>
                        <a:t>-u</a:t>
                      </a:r>
                      <a:r>
                        <a:rPr lang="it-IT" sz="1400" i="1" baseline="-25000">
                          <a:solidFill>
                            <a:schemeClr val="tx1"/>
                          </a:solidFill>
                          <a:effectLst/>
                          <a:latin typeface="Times New Roman" panose="02020603050405020304" pitchFamily="18" charset="0"/>
                          <a:ea typeface="Times New Roman" panose="02020603050405020304" pitchFamily="18" charset="0"/>
                        </a:rPr>
                        <a:t>2</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just">
                        <a:spcAft>
                          <a:spcPts val="0"/>
                        </a:spcAft>
                      </a:pPr>
                      <a:r>
                        <a:rPr lang="it-IT" sz="1400" dirty="0">
                          <a:solidFill>
                            <a:schemeClr val="tx1"/>
                          </a:solidFill>
                          <a:effectLst/>
                          <a:latin typeface="Times New Roman" panose="02020603050405020304" pitchFamily="18" charset="0"/>
                          <a:ea typeface="Times New Roman" panose="02020603050405020304" pitchFamily="18" charset="0"/>
                        </a:rPr>
                        <a:t>de la statue </a:t>
                      </a:r>
                      <a:r>
                        <a:rPr lang="it-IT" sz="1400" dirty="0" err="1">
                          <a:solidFill>
                            <a:schemeClr val="tx1"/>
                          </a:solidFill>
                          <a:effectLst/>
                          <a:latin typeface="Times New Roman" panose="02020603050405020304" pitchFamily="18" charset="0"/>
                          <a:ea typeface="Times New Roman" panose="02020603050405020304" pitchFamily="18" charset="0"/>
                        </a:rPr>
                        <a:t>des</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dirty="0" err="1">
                          <a:solidFill>
                            <a:schemeClr val="tx1"/>
                          </a:solidFill>
                          <a:effectLst/>
                          <a:latin typeface="Times New Roman" panose="02020603050405020304" pitchFamily="18" charset="0"/>
                          <a:ea typeface="Times New Roman" panose="02020603050405020304" pitchFamily="18" charset="0"/>
                        </a:rPr>
                        <a:t>rois</a:t>
                      </a:r>
                      <a:r>
                        <a:rPr lang="it-IT" sz="1400" dirty="0">
                          <a:solidFill>
                            <a:schemeClr val="tx1"/>
                          </a:solidFill>
                          <a:effectLst/>
                          <a:latin typeface="Times New Roman" panose="02020603050405020304" pitchFamily="18" charset="0"/>
                          <a:ea typeface="Times New Roman" panose="02020603050405020304" pitchFamily="18" charset="0"/>
                        </a:rPr>
                        <a:t>. </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334587281"/>
                  </a:ext>
                </a:extLst>
              </a:tr>
              <a:tr h="265218">
                <a:tc>
                  <a:txBody>
                    <a:bodyPr/>
                    <a:lstStyle/>
                    <a:p>
                      <a:pPr>
                        <a:spcAft>
                          <a:spcPts val="0"/>
                        </a:spcAft>
                      </a:pPr>
                      <a:r>
                        <a:rPr lang="it-IT" sz="900">
                          <a:solidFill>
                            <a:srgbClr val="333333"/>
                          </a:solidFill>
                          <a:effectLst/>
                          <a:latin typeface="Times New Roman" panose="02020603050405020304" pitchFamily="18" charset="0"/>
                          <a:ea typeface="Times New Roman" panose="02020603050405020304" pitchFamily="18" charset="0"/>
                        </a:rPr>
                        <a:t> </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it-IT" sz="900" i="1">
                          <a:solidFill>
                            <a:srgbClr val="333333"/>
                          </a:solidFill>
                          <a:effectLst/>
                          <a:latin typeface="Times New Roman" panose="02020603050405020304" pitchFamily="18" charset="0"/>
                          <a:ea typeface="Times New Roman" panose="02020603050405020304" pitchFamily="18" charset="0"/>
                        </a:rPr>
                        <a:t> </a:t>
                      </a:r>
                      <a:endParaRPr lang="fr-BE" sz="900">
                        <a:solidFill>
                          <a:srgbClr val="333333"/>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it-IT" sz="900" dirty="0">
                          <a:solidFill>
                            <a:srgbClr val="333333"/>
                          </a:solidFill>
                          <a:effectLst/>
                          <a:latin typeface="Times New Roman" panose="02020603050405020304" pitchFamily="18" charset="0"/>
                          <a:ea typeface="Times New Roman" panose="02020603050405020304" pitchFamily="18" charset="0"/>
                        </a:rPr>
                        <a:t> </a:t>
                      </a:r>
                      <a:endParaRPr lang="fr-BE" sz="900" dirty="0">
                        <a:solidFill>
                          <a:srgbClr val="333333"/>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34950802"/>
                  </a:ext>
                </a:extLst>
              </a:tr>
            </a:tbl>
          </a:graphicData>
        </a:graphic>
      </p:graphicFrame>
    </p:spTree>
    <p:extLst>
      <p:ext uri="{BB962C8B-B14F-4D97-AF65-F5344CB8AC3E}">
        <p14:creationId xmlns:p14="http://schemas.microsoft.com/office/powerpoint/2010/main" val="17734204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a:bodyPr>
          <a:lstStyle/>
          <a:p>
            <a:r>
              <a:rPr lang="fr-FR" sz="1050" dirty="0">
                <a:solidFill>
                  <a:schemeClr val="tx1"/>
                </a:solidFill>
                <a:latin typeface="Times New Roman" panose="02020603050405020304" pitchFamily="18" charset="0"/>
                <a:cs typeface="Times New Roman" panose="02020603050405020304" pitchFamily="18" charset="0"/>
              </a:rPr>
              <a:t>b)</a:t>
            </a:r>
            <a:r>
              <a:rPr lang="el-GR" sz="1050" dirty="0">
                <a:solidFill>
                  <a:schemeClr val="tx1"/>
                </a:solidFill>
                <a:latin typeface="Times New Roman" panose="02020603050405020304" pitchFamily="18" charset="0"/>
                <a:cs typeface="Times New Roman" panose="02020603050405020304" pitchFamily="18" charset="0"/>
              </a:rPr>
              <a:t> BM 93004, l. 17-19. </a:t>
            </a:r>
            <a:endParaRPr lang="it-IT" sz="900" dirty="0">
              <a:solidFill>
                <a:schemeClr val="tx1"/>
              </a:solidFill>
              <a:latin typeface="Times New Roman" panose="02020603050405020304" pitchFamily="18" charset="0"/>
              <a:cs typeface="Times New Roman" panose="02020603050405020304" pitchFamily="18" charset="0"/>
            </a:endParaRPr>
          </a:p>
          <a:p>
            <a:endParaRPr lang="fr-FR" sz="9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3">
            <a:extLst>
              <a:ext uri="{FF2B5EF4-FFF2-40B4-BE49-F238E27FC236}">
                <a16:creationId xmlns:a16="http://schemas.microsoft.com/office/drawing/2014/main" xmlns="" id="{0CBF11B4-241C-B54A-90D9-B10BDC37448C}"/>
              </a:ext>
            </a:extLst>
          </p:cNvPr>
          <p:cNvGraphicFramePr>
            <a:graphicFrameLocks noGrp="1"/>
          </p:cNvGraphicFramePr>
          <p:nvPr>
            <p:extLst>
              <p:ext uri="{D42A27DB-BD31-4B8C-83A1-F6EECF244321}">
                <p14:modId xmlns:p14="http://schemas.microsoft.com/office/powerpoint/2010/main" val="4263023561"/>
              </p:ext>
            </p:extLst>
          </p:nvPr>
        </p:nvGraphicFramePr>
        <p:xfrm>
          <a:off x="1245476" y="1479988"/>
          <a:ext cx="7382985" cy="3533188"/>
        </p:xfrm>
        <a:graphic>
          <a:graphicData uri="http://schemas.openxmlformats.org/drawingml/2006/table">
            <a:tbl>
              <a:tblPr firstRow="1" firstCol="1" bandRow="1"/>
              <a:tblGrid>
                <a:gridCol w="461438">
                  <a:extLst>
                    <a:ext uri="{9D8B030D-6E8A-4147-A177-3AD203B41FA5}">
                      <a16:colId xmlns:a16="http://schemas.microsoft.com/office/drawing/2014/main" xmlns="" val="3644257178"/>
                    </a:ext>
                  </a:extLst>
                </a:gridCol>
                <a:gridCol w="4460280">
                  <a:extLst>
                    <a:ext uri="{9D8B030D-6E8A-4147-A177-3AD203B41FA5}">
                      <a16:colId xmlns:a16="http://schemas.microsoft.com/office/drawing/2014/main" xmlns="" val="2823237942"/>
                    </a:ext>
                  </a:extLst>
                </a:gridCol>
                <a:gridCol w="2461267">
                  <a:extLst>
                    <a:ext uri="{9D8B030D-6E8A-4147-A177-3AD203B41FA5}">
                      <a16:colId xmlns:a16="http://schemas.microsoft.com/office/drawing/2014/main" xmlns="" val="347371729"/>
                    </a:ext>
                  </a:extLst>
                </a:gridCol>
              </a:tblGrid>
              <a:tr h="1053167">
                <a:tc>
                  <a:txBody>
                    <a:bodyPr/>
                    <a:lstStyle/>
                    <a:p>
                      <a:pPr>
                        <a:spcAft>
                          <a:spcPts val="0"/>
                        </a:spcAft>
                      </a:pPr>
                      <a:r>
                        <a:rPr lang="it-IT" sz="1400">
                          <a:solidFill>
                            <a:schemeClr val="tx1"/>
                          </a:solidFill>
                          <a:effectLst/>
                          <a:latin typeface="Times New Roman" panose="02020603050405020304" pitchFamily="18" charset="0"/>
                          <a:ea typeface="Times New Roman" panose="02020603050405020304" pitchFamily="18" charset="0"/>
                        </a:rPr>
                        <a:t>17’</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t-IT" sz="1400" dirty="0">
                          <a:solidFill>
                            <a:schemeClr val="tx1"/>
                          </a:solidFill>
                          <a:effectLst/>
                          <a:latin typeface="Times New Roman" panose="02020603050405020304" pitchFamily="18" charset="0"/>
                          <a:ea typeface="Times New Roman" panose="02020603050405020304" pitchFamily="18" charset="0"/>
                        </a:rPr>
                        <a:t>GIŠ.ŠUB.BA-</a:t>
                      </a:r>
                      <a:r>
                        <a:rPr lang="it-IT" sz="1400" i="1" dirty="0">
                          <a:solidFill>
                            <a:schemeClr val="tx1"/>
                          </a:solidFill>
                          <a:effectLst/>
                          <a:latin typeface="Times New Roman" panose="02020603050405020304" pitchFamily="18" charset="0"/>
                          <a:ea typeface="Times New Roman" panose="02020603050405020304" pitchFamily="18" charset="0"/>
                        </a:rPr>
                        <a:t>šu</a:t>
                      </a:r>
                      <a:r>
                        <a:rPr lang="it-IT" sz="1400" baseline="-25000" dirty="0">
                          <a:solidFill>
                            <a:schemeClr val="tx1"/>
                          </a:solidFill>
                          <a:effectLst/>
                          <a:latin typeface="Times New Roman" panose="02020603050405020304" pitchFamily="18" charset="0"/>
                          <a:ea typeface="Times New Roman" panose="02020603050405020304" pitchFamily="18" charset="0"/>
                        </a:rPr>
                        <a:t>2 </a:t>
                      </a:r>
                      <a:r>
                        <a:rPr lang="it-IT" sz="1400" dirty="0">
                          <a:solidFill>
                            <a:schemeClr val="tx1"/>
                          </a:solidFill>
                          <a:effectLst/>
                          <a:latin typeface="Times New Roman" panose="02020603050405020304" pitchFamily="18" charset="0"/>
                          <a:ea typeface="Times New Roman" panose="02020603050405020304" pitchFamily="18" charset="0"/>
                        </a:rPr>
                        <a:t>7-</a:t>
                      </a:r>
                      <a:r>
                        <a:rPr lang="it-IT" sz="1400" i="1" dirty="0">
                          <a:solidFill>
                            <a:schemeClr val="tx1"/>
                          </a:solidFill>
                          <a:effectLst/>
                          <a:latin typeface="Times New Roman" panose="02020603050405020304" pitchFamily="18" charset="0"/>
                          <a:ea typeface="Times New Roman" panose="02020603050405020304" pitchFamily="18" charset="0"/>
                        </a:rPr>
                        <a:t>u</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i-</a:t>
                      </a:r>
                      <a:r>
                        <a:rPr lang="it-IT" sz="1400" i="1" dirty="0" err="1">
                          <a:solidFill>
                            <a:schemeClr val="tx1"/>
                          </a:solidFill>
                          <a:effectLst/>
                          <a:latin typeface="Times New Roman" panose="02020603050405020304" pitchFamily="18" charset="0"/>
                          <a:ea typeface="Times New Roman" panose="02020603050405020304" pitchFamily="18" charset="0"/>
                        </a:rPr>
                        <a:t>na</a:t>
                      </a:r>
                      <a:r>
                        <a:rPr lang="it-IT" sz="1400" i="1" dirty="0">
                          <a:solidFill>
                            <a:schemeClr val="tx1"/>
                          </a:solidFill>
                          <a:effectLst/>
                          <a:latin typeface="Times New Roman" panose="02020603050405020304" pitchFamily="18" charset="0"/>
                          <a:ea typeface="Times New Roman" panose="02020603050405020304" pitchFamily="18" charset="0"/>
                        </a:rPr>
                        <a:t> re-bu-u</a:t>
                      </a:r>
                      <a:r>
                        <a:rPr lang="it-IT" sz="1400" i="1" baseline="-25000" dirty="0">
                          <a:solidFill>
                            <a:schemeClr val="tx1"/>
                          </a:solidFill>
                          <a:effectLst/>
                          <a:latin typeface="Times New Roman" panose="02020603050405020304" pitchFamily="18" charset="0"/>
                          <a:ea typeface="Times New Roman" panose="02020603050405020304" pitchFamily="18" charset="0"/>
                        </a:rPr>
                        <a:t>2</a:t>
                      </a:r>
                      <a:r>
                        <a:rPr lang="it-IT" sz="1400" i="1" dirty="0">
                          <a:solidFill>
                            <a:schemeClr val="tx1"/>
                          </a:solidFill>
                          <a:effectLst/>
                          <a:latin typeface="Times New Roman" panose="02020603050405020304" pitchFamily="18" charset="0"/>
                          <a:ea typeface="Times New Roman" panose="02020603050405020304" pitchFamily="18" charset="0"/>
                        </a:rPr>
                        <a:t> i-</a:t>
                      </a:r>
                      <a:r>
                        <a:rPr lang="it-IT" sz="1400" i="1" dirty="0" err="1">
                          <a:solidFill>
                            <a:schemeClr val="tx1"/>
                          </a:solidFill>
                          <a:effectLst/>
                          <a:latin typeface="Times New Roman" panose="02020603050405020304" pitchFamily="18" charset="0"/>
                          <a:ea typeface="Times New Roman" panose="02020603050405020304" pitchFamily="18" charset="0"/>
                        </a:rPr>
                        <a:t>na</a:t>
                      </a:r>
                      <a:r>
                        <a:rPr lang="it-IT" sz="1400" dirty="0">
                          <a:solidFill>
                            <a:schemeClr val="tx1"/>
                          </a:solidFill>
                          <a:effectLst/>
                          <a:latin typeface="Times New Roman" panose="02020603050405020304" pitchFamily="18" charset="0"/>
                          <a:ea typeface="Times New Roman" panose="02020603050405020304" pitchFamily="18" charset="0"/>
                        </a:rPr>
                        <a:t> </a:t>
                      </a:r>
                      <a:r>
                        <a:rPr lang="it-IT" sz="1400" dirty="0" err="1">
                          <a:solidFill>
                            <a:schemeClr val="tx1"/>
                          </a:solidFill>
                          <a:effectLst/>
                          <a:latin typeface="Times New Roman" panose="02020603050405020304" pitchFamily="18" charset="0"/>
                          <a:ea typeface="Times New Roman" panose="02020603050405020304" pitchFamily="18" charset="0"/>
                        </a:rPr>
                        <a:t>UZ.TUR</a:t>
                      </a:r>
                      <a:r>
                        <a:rPr lang="it-IT" sz="1400" baseline="30000" dirty="0" err="1">
                          <a:solidFill>
                            <a:schemeClr val="tx1"/>
                          </a:solidFill>
                          <a:effectLst/>
                          <a:latin typeface="Times New Roman" panose="02020603050405020304" pitchFamily="18" charset="0"/>
                          <a:ea typeface="Times New Roman" panose="02020603050405020304" pitchFamily="18" charset="0"/>
                        </a:rPr>
                        <a:t>mu</a:t>
                      </a:r>
                      <a:r>
                        <a:rPr lang="it-IT" sz="1400" baseline="30000" dirty="0">
                          <a:solidFill>
                            <a:schemeClr val="tx1"/>
                          </a:solidFill>
                          <a:effectLst/>
                          <a:latin typeface="Times New Roman" panose="02020603050405020304" pitchFamily="18" charset="0"/>
                          <a:ea typeface="Times New Roman" panose="02020603050405020304" pitchFamily="18" charset="0"/>
                        </a:rPr>
                        <a:t>[</a:t>
                      </a:r>
                      <a:r>
                        <a:rPr lang="it-IT" sz="1400" baseline="30000" dirty="0" err="1">
                          <a:solidFill>
                            <a:schemeClr val="tx1"/>
                          </a:solidFill>
                          <a:effectLst/>
                          <a:latin typeface="Times New Roman" panose="02020603050405020304" pitchFamily="18" charset="0"/>
                          <a:ea typeface="Times New Roman" panose="02020603050405020304" pitchFamily="18" charset="0"/>
                        </a:rPr>
                        <a:t>šen</a:t>
                      </a:r>
                      <a:r>
                        <a:rPr lang="it-IT" sz="1400" baseline="30000" dirty="0">
                          <a:solidFill>
                            <a:schemeClr val="tx1"/>
                          </a:solidFill>
                          <a:effectLst/>
                          <a:latin typeface="Times New Roman" panose="02020603050405020304" pitchFamily="18" charset="0"/>
                          <a:ea typeface="Times New Roman" panose="02020603050405020304" pitchFamily="18" charset="0"/>
                        </a:rPr>
                        <a:t>]</a:t>
                      </a:r>
                      <a:endParaRPr lang="fr-BE" sz="140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sa </a:t>
                      </a:r>
                      <a:r>
                        <a:rPr lang="el-GR" sz="1400" noProof="0" dirty="0" err="1">
                          <a:solidFill>
                            <a:schemeClr val="tx1"/>
                          </a:solidFill>
                          <a:effectLst/>
                          <a:latin typeface="Times New Roman" panose="02020603050405020304" pitchFamily="18" charset="0"/>
                          <a:ea typeface="Calibri" panose="020F0502020204030204" pitchFamily="34" charset="0"/>
                        </a:rPr>
                        <a:t>prébende</a:t>
                      </a:r>
                      <a:r>
                        <a:rPr lang="fr-FR" sz="1400" noProof="0" dirty="0">
                          <a:solidFill>
                            <a:schemeClr val="tx1"/>
                          </a:solidFill>
                          <a:effectLst/>
                          <a:latin typeface="Times New Roman" panose="02020603050405020304" pitchFamily="18" charset="0"/>
                          <a:ea typeface="Calibri" panose="020F0502020204030204" pitchFamily="34" charset="0"/>
                        </a:rPr>
                        <a:t> dans le septième du quart des canards</a:t>
                      </a:r>
                    </a:p>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 </a:t>
                      </a:r>
                      <a:endParaRPr lang="fr-FR" sz="1400" noProof="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2135799477"/>
                  </a:ext>
                </a:extLst>
              </a:tr>
              <a:tr h="1316459">
                <a:tc>
                  <a:txBody>
                    <a:bodyPr/>
                    <a:lstStyle/>
                    <a:p>
                      <a:pPr>
                        <a:spcAft>
                          <a:spcPts val="0"/>
                        </a:spcAft>
                      </a:pPr>
                      <a:r>
                        <a:rPr lang="it-IT" sz="1400">
                          <a:solidFill>
                            <a:schemeClr val="tx1"/>
                          </a:solidFill>
                          <a:effectLst/>
                          <a:latin typeface="Times New Roman" panose="02020603050405020304" pitchFamily="18" charset="0"/>
                          <a:ea typeface="Times New Roman" panose="02020603050405020304" pitchFamily="18" charset="0"/>
                        </a:rPr>
                        <a:t>18’</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it-IT" sz="1400" i="1">
                          <a:solidFill>
                            <a:schemeClr val="tx1"/>
                          </a:solidFill>
                          <a:effectLst/>
                          <a:latin typeface="Times New Roman" panose="02020603050405020304" pitchFamily="18" charset="0"/>
                          <a:ea typeface="Times New Roman" panose="02020603050405020304" pitchFamily="18" charset="0"/>
                        </a:rPr>
                        <a:t>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i="1">
                          <a:solidFill>
                            <a:schemeClr val="tx1"/>
                          </a:solidFill>
                          <a:effectLst/>
                          <a:latin typeface="Times New Roman" panose="02020603050405020304" pitchFamily="18" charset="0"/>
                          <a:ea typeface="Times New Roman" panose="02020603050405020304" pitchFamily="18" charset="0"/>
                        </a:rPr>
                        <a:t> i-na</a:t>
                      </a:r>
                      <a:r>
                        <a:rPr lang="it-IT" sz="1400">
                          <a:solidFill>
                            <a:schemeClr val="tx1"/>
                          </a:solidFill>
                          <a:effectLst/>
                          <a:latin typeface="Times New Roman" panose="02020603050405020304" pitchFamily="18" charset="0"/>
                          <a:ea typeface="Times New Roman" panose="02020603050405020304" pitchFamily="18" charset="0"/>
                        </a:rPr>
                        <a:t> UD EŠ</a:t>
                      </a:r>
                      <a:r>
                        <a:rPr lang="it-IT" sz="1400" baseline="-25000">
                          <a:solidFill>
                            <a:schemeClr val="tx1"/>
                          </a:solidFill>
                          <a:effectLst/>
                          <a:latin typeface="Times New Roman" panose="02020603050405020304" pitchFamily="18" charset="0"/>
                          <a:ea typeface="Times New Roman" panose="02020603050405020304" pitchFamily="18" charset="0"/>
                        </a:rPr>
                        <a:t>3</a:t>
                      </a:r>
                      <a:r>
                        <a:rPr lang="it-IT" sz="1400">
                          <a:solidFill>
                            <a:schemeClr val="tx1"/>
                          </a:solidFill>
                          <a:effectLst/>
                          <a:latin typeface="Times New Roman" panose="02020603050405020304" pitchFamily="18" charset="0"/>
                          <a:ea typeface="Times New Roman" panose="02020603050405020304" pitchFamily="18" charset="0"/>
                        </a:rPr>
                        <a:t>.EŠ</a:t>
                      </a:r>
                      <a:r>
                        <a:rPr lang="it-IT" sz="1400" baseline="-25000">
                          <a:solidFill>
                            <a:schemeClr val="tx1"/>
                          </a:solidFill>
                          <a:effectLst/>
                          <a:latin typeface="Times New Roman" panose="02020603050405020304" pitchFamily="18" charset="0"/>
                          <a:ea typeface="Times New Roman" panose="02020603050405020304" pitchFamily="18" charset="0"/>
                        </a:rPr>
                        <a:t>3</a:t>
                      </a:r>
                      <a:r>
                        <a:rPr lang="it-IT" sz="1400">
                          <a:solidFill>
                            <a:schemeClr val="tx1"/>
                          </a:solidFill>
                          <a:effectLst/>
                          <a:latin typeface="Times New Roman" panose="02020603050405020304" pitchFamily="18" charset="0"/>
                          <a:ea typeface="Times New Roman" panose="02020603050405020304" pitchFamily="18" charset="0"/>
                        </a:rPr>
                        <a:t>.MEŠ </a:t>
                      </a:r>
                      <a:r>
                        <a:rPr lang="it-IT" sz="1400" i="1">
                          <a:solidFill>
                            <a:schemeClr val="tx1"/>
                          </a:solidFill>
                          <a:effectLst/>
                          <a:latin typeface="Times New Roman" panose="02020603050405020304" pitchFamily="18" charset="0"/>
                          <a:ea typeface="Times New Roman" panose="02020603050405020304" pitchFamily="18" charset="0"/>
                        </a:rPr>
                        <a:t>gab-bi 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i="1">
                          <a:solidFill>
                            <a:schemeClr val="tx1"/>
                          </a:solidFill>
                          <a:effectLst/>
                          <a:latin typeface="Times New Roman" panose="02020603050405020304" pitchFamily="18" charset="0"/>
                          <a:ea typeface="Times New Roman" panose="02020603050405020304" pitchFamily="18" charset="0"/>
                        </a:rPr>
                        <a:t> a-na</a:t>
                      </a:r>
                      <a:r>
                        <a:rPr lang="it-IT" sz="1400">
                          <a:solidFill>
                            <a:schemeClr val="tx1"/>
                          </a:solidFill>
                          <a:effectLst/>
                          <a:latin typeface="Times New Roman" panose="02020603050405020304" pitchFamily="18" charset="0"/>
                          <a:ea typeface="Times New Roman" panose="02020603050405020304" pitchFamily="18" charset="0"/>
                        </a:rPr>
                        <a:t> </a:t>
                      </a:r>
                      <a:r>
                        <a:rPr lang="it-IT" sz="1400" baseline="30000">
                          <a:solidFill>
                            <a:schemeClr val="tx1"/>
                          </a:solidFill>
                          <a:effectLst/>
                          <a:latin typeface="Times New Roman" panose="02020603050405020304" pitchFamily="18" charset="0"/>
                          <a:ea typeface="Times New Roman" panose="02020603050405020304" pitchFamily="18" charset="0"/>
                        </a:rPr>
                        <a:t>giš</a:t>
                      </a:r>
                      <a:r>
                        <a:rPr lang="it-IT" sz="1400">
                          <a:solidFill>
                            <a:schemeClr val="tx1"/>
                          </a:solidFill>
                          <a:effectLst/>
                          <a:latin typeface="Times New Roman" panose="02020603050405020304" pitchFamily="18" charset="0"/>
                          <a:ea typeface="Times New Roman" panose="02020603050405020304" pitchFamily="18" charset="0"/>
                        </a:rPr>
                        <a:t>BANŠUR </a:t>
                      </a:r>
                      <a:r>
                        <a:rPr lang="it-IT" sz="1400" i="1">
                          <a:solidFill>
                            <a:schemeClr val="tx1"/>
                          </a:solidFill>
                          <a:effectLst/>
                          <a:latin typeface="Times New Roman" panose="02020603050405020304" pitchFamily="18" charset="0"/>
                          <a:ea typeface="Times New Roman" panose="02020603050405020304" pitchFamily="18" charset="0"/>
                        </a:rPr>
                        <a:t>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a:solidFill>
                            <a:schemeClr val="tx1"/>
                          </a:solidFill>
                          <a:effectLst/>
                          <a:latin typeface="Times New Roman" panose="02020603050405020304" pitchFamily="18" charset="0"/>
                          <a:ea typeface="Times New Roman" panose="02020603050405020304" pitchFamily="18" charset="0"/>
                        </a:rPr>
                        <a:t> </a:t>
                      </a:r>
                      <a:r>
                        <a:rPr lang="it-IT" sz="1400" i="1" baseline="30000">
                          <a:solidFill>
                            <a:schemeClr val="tx1"/>
                          </a:solidFill>
                          <a:effectLst/>
                          <a:latin typeface="Times New Roman" panose="02020603050405020304" pitchFamily="18" charset="0"/>
                          <a:ea typeface="Times New Roman" panose="02020603050405020304" pitchFamily="18" charset="0"/>
                        </a:rPr>
                        <a:t>d</a:t>
                      </a:r>
                      <a:r>
                        <a:rPr lang="it-IT" sz="1400" i="1">
                          <a:solidFill>
                            <a:schemeClr val="tx1"/>
                          </a:solidFill>
                          <a:effectLst/>
                          <a:latin typeface="Times New Roman" panose="02020603050405020304" pitchFamily="18" charset="0"/>
                          <a:ea typeface="Times New Roman" panose="02020603050405020304" pitchFamily="18" charset="0"/>
                        </a:rPr>
                        <a:t>Na-na-a </a:t>
                      </a:r>
                      <a:r>
                        <a:rPr lang="it-IT" sz="1400">
                          <a:solidFill>
                            <a:schemeClr val="tx1"/>
                          </a:solidFill>
                          <a:effectLst/>
                          <a:latin typeface="Times New Roman" panose="02020603050405020304" pitchFamily="18" charset="0"/>
                          <a:ea typeface="Times New Roman" panose="02020603050405020304" pitchFamily="18" charset="0"/>
                        </a:rPr>
                        <a:t>E</a:t>
                      </a:r>
                      <a:r>
                        <a:rPr lang="it-IT" sz="1400" baseline="-25000">
                          <a:solidFill>
                            <a:schemeClr val="tx1"/>
                          </a:solidFill>
                          <a:effectLst/>
                          <a:latin typeface="Times New Roman" panose="02020603050405020304" pitchFamily="18" charset="0"/>
                          <a:ea typeface="Times New Roman" panose="02020603050405020304" pitchFamily="18" charset="0"/>
                        </a:rPr>
                        <a:t>11</a:t>
                      </a:r>
                      <a:r>
                        <a:rPr lang="it-IT" sz="1400">
                          <a:solidFill>
                            <a:schemeClr val="tx1"/>
                          </a:solidFill>
                          <a:effectLst/>
                          <a:latin typeface="Times New Roman" panose="02020603050405020304" pitchFamily="18" charset="0"/>
                          <a:ea typeface="Times New Roman" panose="02020603050405020304" pitchFamily="18" charset="0"/>
                        </a:rPr>
                        <a:t>-</a:t>
                      </a:r>
                      <a:r>
                        <a:rPr lang="it-IT" sz="1400" i="1">
                          <a:solidFill>
                            <a:schemeClr val="tx1"/>
                          </a:solidFill>
                          <a:effectLst/>
                          <a:latin typeface="Times New Roman" panose="02020603050405020304" pitchFamily="18" charset="0"/>
                          <a:ea typeface="Times New Roman" panose="02020603050405020304" pitchFamily="18" charset="0"/>
                        </a:rPr>
                        <a:t>u</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a:solidFill>
                            <a:schemeClr val="tx1"/>
                          </a:solidFill>
                          <a:effectLst/>
                          <a:latin typeface="Times New Roman" panose="02020603050405020304" pitchFamily="18" charset="0"/>
                          <a:ea typeface="Times New Roman" panose="02020603050405020304" pitchFamily="18" charset="0"/>
                        </a:rPr>
                        <a:t> </a:t>
                      </a:r>
                      <a:r>
                        <a:rPr lang="it-IT" sz="1400" i="1">
                          <a:solidFill>
                            <a:schemeClr val="tx1"/>
                          </a:solidFill>
                          <a:effectLst/>
                          <a:latin typeface="Times New Roman" panose="02020603050405020304" pitchFamily="18" charset="0"/>
                          <a:ea typeface="Times New Roman" panose="02020603050405020304" pitchFamily="18" charset="0"/>
                        </a:rPr>
                        <a:t>u</a:t>
                      </a:r>
                      <a:r>
                        <a:rPr lang="it-IT" sz="1400">
                          <a:solidFill>
                            <a:schemeClr val="tx1"/>
                          </a:solidFill>
                          <a:effectLst/>
                          <a:latin typeface="Times New Roman" panose="02020603050405020304" pitchFamily="18" charset="0"/>
                          <a:ea typeface="Times New Roman" panose="02020603050405020304" pitchFamily="18" charset="0"/>
                        </a:rPr>
                        <a:t> GIŠ.ŠUB.BA-</a:t>
                      </a:r>
                      <a:r>
                        <a:rPr lang="it-IT" sz="1400" i="1">
                          <a:solidFill>
                            <a:schemeClr val="tx1"/>
                          </a:solidFill>
                          <a:effectLst/>
                          <a:latin typeface="Times New Roman" panose="02020603050405020304" pitchFamily="18" charset="0"/>
                          <a:ea typeface="Times New Roman" panose="02020603050405020304" pitchFamily="18" charset="0"/>
                        </a:rPr>
                        <a:t>šu</a:t>
                      </a:r>
                      <a:r>
                        <a:rPr lang="it-IT" sz="1400" i="1" baseline="-25000">
                          <a:solidFill>
                            <a:schemeClr val="tx1"/>
                          </a:solidFill>
                          <a:effectLst/>
                          <a:latin typeface="Times New Roman" panose="02020603050405020304" pitchFamily="18" charset="0"/>
                          <a:ea typeface="Times New Roman" panose="02020603050405020304" pitchFamily="18" charset="0"/>
                        </a:rPr>
                        <a:t>2</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a:noFill/>
                    </a:lnB>
                  </a:tcPr>
                </a:tc>
                <a:tc>
                  <a:txBody>
                    <a:bodyPr/>
                    <a:lstStyle/>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qui lors du jour de l’</a:t>
                      </a:r>
                      <a:r>
                        <a:rPr lang="fr-FR" sz="1400" noProof="0" dirty="0" err="1">
                          <a:solidFill>
                            <a:schemeClr val="tx1"/>
                          </a:solidFill>
                          <a:effectLst/>
                          <a:latin typeface="Times New Roman" panose="02020603050405020304" pitchFamily="18" charset="0"/>
                          <a:ea typeface="Times New Roman" panose="02020603050405020304" pitchFamily="18" charset="0"/>
                        </a:rPr>
                        <a:t>eššēšu</a:t>
                      </a:r>
                      <a:r>
                        <a:rPr lang="fr-FR" sz="1400" noProof="0" dirty="0">
                          <a:solidFill>
                            <a:schemeClr val="tx1"/>
                          </a:solidFill>
                          <a:effectLst/>
                          <a:latin typeface="Times New Roman" panose="02020603050405020304" pitchFamily="18" charset="0"/>
                          <a:ea typeface="Times New Roman" panose="02020603050405020304" pitchFamily="18" charset="0"/>
                        </a:rPr>
                        <a:t> tout entier, sont portés sur la table de </a:t>
                      </a:r>
                      <a:r>
                        <a:rPr lang="fr-FR" sz="1400" noProof="0" dirty="0" err="1">
                          <a:solidFill>
                            <a:schemeClr val="tx1"/>
                          </a:solidFill>
                          <a:effectLst/>
                          <a:latin typeface="Times New Roman" panose="02020603050405020304" pitchFamily="18" charset="0"/>
                          <a:ea typeface="Times New Roman" panose="02020603050405020304" pitchFamily="18" charset="0"/>
                        </a:rPr>
                        <a:t>Nanāya</a:t>
                      </a:r>
                      <a:r>
                        <a:rPr lang="fr-FR" sz="1400" noProof="0" dirty="0">
                          <a:solidFill>
                            <a:schemeClr val="tx1"/>
                          </a:solidFill>
                          <a:effectLst/>
                          <a:latin typeface="Times New Roman" panose="02020603050405020304" pitchFamily="18" charset="0"/>
                          <a:ea typeface="Times New Roman" panose="02020603050405020304" pitchFamily="18" charset="0"/>
                        </a:rPr>
                        <a:t> de sa </a:t>
                      </a:r>
                      <a:r>
                        <a:rPr lang="el-GR" sz="1400" noProof="0" dirty="0" err="1">
                          <a:solidFill>
                            <a:schemeClr val="tx1"/>
                          </a:solidFill>
                          <a:effectLst/>
                          <a:latin typeface="Times New Roman" panose="02020603050405020304" pitchFamily="18" charset="0"/>
                          <a:ea typeface="Times New Roman" panose="02020603050405020304" pitchFamily="18" charset="0"/>
                        </a:rPr>
                        <a:t>prébende</a:t>
                      </a:r>
                      <a:endParaRPr lang="fr-FR" sz="1400" noProof="0" dirty="0">
                        <a:solidFill>
                          <a:schemeClr val="tx1"/>
                        </a:solidFill>
                        <a:effectLst/>
                        <a:latin typeface="Times New Roman" panose="02020603050405020304" pitchFamily="18" charset="0"/>
                        <a:ea typeface="Times New Roman" panose="02020603050405020304" pitchFamily="18" charset="0"/>
                      </a:endParaRPr>
                    </a:p>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 </a:t>
                      </a:r>
                      <a:endParaRPr lang="fr-FR" sz="1400" noProof="0" dirty="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900024668"/>
                  </a:ext>
                </a:extLst>
              </a:tr>
              <a:tr h="1163562">
                <a:tc>
                  <a:txBody>
                    <a:bodyPr/>
                    <a:lstStyle/>
                    <a:p>
                      <a:pPr>
                        <a:spcAft>
                          <a:spcPts val="0"/>
                        </a:spcAft>
                      </a:pPr>
                      <a:r>
                        <a:rPr lang="it-IT" sz="1400">
                          <a:solidFill>
                            <a:schemeClr val="tx1"/>
                          </a:solidFill>
                          <a:effectLst/>
                          <a:latin typeface="Times New Roman" panose="02020603050405020304" pitchFamily="18" charset="0"/>
                          <a:ea typeface="Times New Roman" panose="02020603050405020304" pitchFamily="18" charset="0"/>
                        </a:rPr>
                        <a:t>19’</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i="1">
                          <a:solidFill>
                            <a:schemeClr val="tx1"/>
                          </a:solidFill>
                          <a:effectLst/>
                          <a:latin typeface="Times New Roman" panose="02020603050405020304" pitchFamily="18" charset="0"/>
                          <a:ea typeface="Times New Roman" panose="02020603050405020304" pitchFamily="18" charset="0"/>
                        </a:rPr>
                        <a:t>i-na mi-šil</a:t>
                      </a:r>
                      <a:r>
                        <a:rPr lang="it-IT" sz="1400">
                          <a:solidFill>
                            <a:schemeClr val="tx1"/>
                          </a:solidFill>
                          <a:effectLst/>
                          <a:latin typeface="Times New Roman" panose="02020603050405020304" pitchFamily="18" charset="0"/>
                          <a:ea typeface="Times New Roman" panose="02020603050405020304" pitchFamily="18" charset="0"/>
                        </a:rPr>
                        <a:t> UDU.NITA</a:t>
                      </a:r>
                      <a:r>
                        <a:rPr lang="it-IT" sz="1400" baseline="-25000">
                          <a:solidFill>
                            <a:schemeClr val="tx1"/>
                          </a:solidFill>
                          <a:effectLst/>
                          <a:latin typeface="Times New Roman" panose="02020603050405020304" pitchFamily="18" charset="0"/>
                          <a:ea typeface="Times New Roman" panose="02020603050405020304" pitchFamily="18" charset="0"/>
                        </a:rPr>
                        <a:t>2</a:t>
                      </a:r>
                      <a:r>
                        <a:rPr lang="it-IT" sz="1400">
                          <a:solidFill>
                            <a:schemeClr val="tx1"/>
                          </a:solidFill>
                          <a:effectLst/>
                          <a:latin typeface="Times New Roman" panose="02020603050405020304" pitchFamily="18" charset="0"/>
                          <a:ea typeface="Times New Roman" panose="02020603050405020304" pitchFamily="18" charset="0"/>
                        </a:rPr>
                        <a:t> </a:t>
                      </a:r>
                      <a:r>
                        <a:rPr lang="it-IT" sz="1400" i="1">
                          <a:solidFill>
                            <a:schemeClr val="tx1"/>
                          </a:solidFill>
                          <a:effectLst/>
                          <a:latin typeface="Times New Roman" panose="02020603050405020304" pitchFamily="18" charset="0"/>
                          <a:ea typeface="Times New Roman" panose="02020603050405020304" pitchFamily="18" charset="0"/>
                        </a:rPr>
                        <a:t>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i="1">
                          <a:solidFill>
                            <a:schemeClr val="tx1"/>
                          </a:solidFill>
                          <a:effectLst/>
                          <a:latin typeface="Times New Roman" panose="02020603050405020304" pitchFamily="18" charset="0"/>
                          <a:ea typeface="Times New Roman" panose="02020603050405020304" pitchFamily="18" charset="0"/>
                        </a:rPr>
                        <a:t> i-na</a:t>
                      </a:r>
                      <a:r>
                        <a:rPr lang="it-IT" sz="1400">
                          <a:solidFill>
                            <a:schemeClr val="tx1"/>
                          </a:solidFill>
                          <a:effectLst/>
                          <a:latin typeface="Times New Roman" panose="02020603050405020304" pitchFamily="18" charset="0"/>
                          <a:ea typeface="Times New Roman" panose="02020603050405020304" pitchFamily="18" charset="0"/>
                        </a:rPr>
                        <a:t> UD EŠ</a:t>
                      </a:r>
                      <a:r>
                        <a:rPr lang="it-IT" sz="1400" baseline="-25000">
                          <a:solidFill>
                            <a:schemeClr val="tx1"/>
                          </a:solidFill>
                          <a:effectLst/>
                          <a:latin typeface="Times New Roman" panose="02020603050405020304" pitchFamily="18" charset="0"/>
                          <a:ea typeface="Times New Roman" panose="02020603050405020304" pitchFamily="18" charset="0"/>
                        </a:rPr>
                        <a:t>3</a:t>
                      </a:r>
                      <a:r>
                        <a:rPr lang="it-IT" sz="1400">
                          <a:solidFill>
                            <a:schemeClr val="tx1"/>
                          </a:solidFill>
                          <a:effectLst/>
                          <a:latin typeface="Times New Roman" panose="02020603050405020304" pitchFamily="18" charset="0"/>
                          <a:ea typeface="Times New Roman" panose="02020603050405020304" pitchFamily="18" charset="0"/>
                        </a:rPr>
                        <a:t>.EŠ</a:t>
                      </a:r>
                      <a:r>
                        <a:rPr lang="it-IT" sz="1400" baseline="-25000">
                          <a:solidFill>
                            <a:schemeClr val="tx1"/>
                          </a:solidFill>
                          <a:effectLst/>
                          <a:latin typeface="Times New Roman" panose="02020603050405020304" pitchFamily="18" charset="0"/>
                          <a:ea typeface="Times New Roman" panose="02020603050405020304" pitchFamily="18" charset="0"/>
                        </a:rPr>
                        <a:t>3</a:t>
                      </a:r>
                      <a:r>
                        <a:rPr lang="it-IT" sz="1400">
                          <a:solidFill>
                            <a:schemeClr val="tx1"/>
                          </a:solidFill>
                          <a:effectLst/>
                          <a:latin typeface="Times New Roman" panose="02020603050405020304" pitchFamily="18" charset="0"/>
                          <a:ea typeface="Times New Roman" panose="02020603050405020304" pitchFamily="18" charset="0"/>
                        </a:rPr>
                        <a:t>.MEŠ </a:t>
                      </a:r>
                      <a:r>
                        <a:rPr lang="it-IT" sz="1400" i="1">
                          <a:solidFill>
                            <a:schemeClr val="tx1"/>
                          </a:solidFill>
                          <a:effectLst/>
                          <a:latin typeface="Times New Roman" panose="02020603050405020304" pitchFamily="18" charset="0"/>
                          <a:ea typeface="Times New Roman" panose="02020603050405020304" pitchFamily="18" charset="0"/>
                        </a:rPr>
                        <a:t>gab-bi 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i="1">
                          <a:solidFill>
                            <a:schemeClr val="tx1"/>
                          </a:solidFill>
                          <a:effectLst/>
                          <a:latin typeface="Times New Roman" panose="02020603050405020304" pitchFamily="18" charset="0"/>
                          <a:ea typeface="Times New Roman" panose="02020603050405020304" pitchFamily="18" charset="0"/>
                        </a:rPr>
                        <a:t> a-na</a:t>
                      </a:r>
                      <a:r>
                        <a:rPr lang="it-IT" sz="1400">
                          <a:solidFill>
                            <a:schemeClr val="tx1"/>
                          </a:solidFill>
                          <a:effectLst/>
                          <a:latin typeface="Times New Roman" panose="02020603050405020304" pitchFamily="18" charset="0"/>
                          <a:ea typeface="Times New Roman" panose="02020603050405020304" pitchFamily="18" charset="0"/>
                        </a:rPr>
                        <a:t> </a:t>
                      </a:r>
                      <a:r>
                        <a:rPr lang="it-IT" sz="1400" baseline="30000">
                          <a:solidFill>
                            <a:schemeClr val="tx1"/>
                          </a:solidFill>
                          <a:effectLst/>
                          <a:latin typeface="Times New Roman" panose="02020603050405020304" pitchFamily="18" charset="0"/>
                          <a:ea typeface="Times New Roman" panose="02020603050405020304" pitchFamily="18" charset="0"/>
                        </a:rPr>
                        <a:t>giš</a:t>
                      </a:r>
                      <a:r>
                        <a:rPr lang="it-IT" sz="1400">
                          <a:solidFill>
                            <a:schemeClr val="tx1"/>
                          </a:solidFill>
                          <a:effectLst/>
                          <a:latin typeface="Times New Roman" panose="02020603050405020304" pitchFamily="18" charset="0"/>
                          <a:ea typeface="Times New Roman" panose="02020603050405020304" pitchFamily="18" charset="0"/>
                        </a:rPr>
                        <a:t>BANŠUR </a:t>
                      </a:r>
                      <a:r>
                        <a:rPr lang="it-IT" sz="1400" i="1">
                          <a:solidFill>
                            <a:schemeClr val="tx1"/>
                          </a:solidFill>
                          <a:effectLst/>
                          <a:latin typeface="Times New Roman" panose="02020603050405020304" pitchFamily="18" charset="0"/>
                          <a:ea typeface="Times New Roman" panose="02020603050405020304" pitchFamily="18" charset="0"/>
                        </a:rPr>
                        <a:t>ša</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i="1">
                          <a:solidFill>
                            <a:schemeClr val="tx1"/>
                          </a:solidFill>
                          <a:effectLst/>
                          <a:latin typeface="Times New Roman" panose="02020603050405020304" pitchFamily="18" charset="0"/>
                          <a:ea typeface="Times New Roman" panose="02020603050405020304" pitchFamily="18" charset="0"/>
                        </a:rPr>
                        <a:t> ṣa-lam</a:t>
                      </a:r>
                      <a:r>
                        <a:rPr lang="it-IT" sz="1400">
                          <a:solidFill>
                            <a:schemeClr val="tx1"/>
                          </a:solidFill>
                          <a:effectLst/>
                          <a:latin typeface="Times New Roman" panose="02020603050405020304" pitchFamily="18" charset="0"/>
                          <a:ea typeface="Times New Roman" panose="02020603050405020304" pitchFamily="18" charset="0"/>
                        </a:rPr>
                        <a:t> LUGAL.MEŠ E</a:t>
                      </a:r>
                      <a:r>
                        <a:rPr lang="it-IT" sz="1400" baseline="-25000">
                          <a:solidFill>
                            <a:schemeClr val="tx1"/>
                          </a:solidFill>
                          <a:effectLst/>
                          <a:latin typeface="Times New Roman" panose="02020603050405020304" pitchFamily="18" charset="0"/>
                          <a:ea typeface="Times New Roman" panose="02020603050405020304" pitchFamily="18" charset="0"/>
                        </a:rPr>
                        <a:t>11</a:t>
                      </a:r>
                      <a:r>
                        <a:rPr lang="it-IT" sz="1400">
                          <a:solidFill>
                            <a:schemeClr val="tx1"/>
                          </a:solidFill>
                          <a:effectLst/>
                          <a:latin typeface="Times New Roman" panose="02020603050405020304" pitchFamily="18" charset="0"/>
                          <a:ea typeface="Times New Roman" panose="02020603050405020304" pitchFamily="18" charset="0"/>
                        </a:rPr>
                        <a:t>-[</a:t>
                      </a:r>
                      <a:r>
                        <a:rPr lang="it-IT" sz="1400" i="1">
                          <a:solidFill>
                            <a:schemeClr val="tx1"/>
                          </a:solidFill>
                          <a:effectLst/>
                          <a:latin typeface="Times New Roman" panose="02020603050405020304" pitchFamily="18" charset="0"/>
                          <a:ea typeface="Times New Roman" panose="02020603050405020304" pitchFamily="18" charset="0"/>
                        </a:rPr>
                        <a:t>u</a:t>
                      </a:r>
                      <a:r>
                        <a:rPr lang="it-IT" sz="1400" i="1" baseline="-25000">
                          <a:solidFill>
                            <a:schemeClr val="tx1"/>
                          </a:solidFill>
                          <a:effectLst/>
                          <a:latin typeface="Times New Roman" panose="02020603050405020304" pitchFamily="18" charset="0"/>
                          <a:ea typeface="Times New Roman" panose="02020603050405020304" pitchFamily="18" charset="0"/>
                        </a:rPr>
                        <a:t>2</a:t>
                      </a:r>
                      <a:r>
                        <a:rPr lang="it-IT" sz="1400">
                          <a:solidFill>
                            <a:schemeClr val="tx1"/>
                          </a:solidFill>
                          <a:effectLst/>
                          <a:latin typeface="Times New Roman" panose="02020603050405020304" pitchFamily="18" charset="0"/>
                          <a:ea typeface="Times New Roman" panose="02020603050405020304" pitchFamily="18" charset="0"/>
                        </a:rPr>
                        <a:t>…]</a:t>
                      </a:r>
                      <a:endParaRPr lang="fr-BE" sz="1400">
                        <a:solidFill>
                          <a:schemeClr val="tx1"/>
                        </a:solidFill>
                        <a:effectLst/>
                        <a:latin typeface="Times New Roman" panose="02020603050405020304" pitchFamily="18" charset="0"/>
                        <a:ea typeface="Calibri" panose="020F0502020204030204" pitchFamily="34" charset="0"/>
                      </a:endParaRPr>
                    </a:p>
                  </a:txBody>
                  <a:tcPr marL="51435" marR="5143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fr-FR" sz="1400" noProof="0" dirty="0">
                          <a:solidFill>
                            <a:schemeClr val="tx1"/>
                          </a:solidFill>
                          <a:effectLst/>
                          <a:latin typeface="Times New Roman" panose="02020603050405020304" pitchFamily="18" charset="0"/>
                          <a:ea typeface="Times New Roman" panose="02020603050405020304" pitchFamily="18" charset="0"/>
                        </a:rPr>
                        <a:t>dans la moitié des chèvres qui, lors du jour de l’</a:t>
                      </a:r>
                      <a:r>
                        <a:rPr lang="fr-FR" sz="1400" noProof="0" dirty="0" err="1">
                          <a:solidFill>
                            <a:schemeClr val="tx1"/>
                          </a:solidFill>
                          <a:effectLst/>
                          <a:latin typeface="Times New Roman" panose="02020603050405020304" pitchFamily="18" charset="0"/>
                          <a:ea typeface="Times New Roman" panose="02020603050405020304" pitchFamily="18" charset="0"/>
                        </a:rPr>
                        <a:t>eššēšu</a:t>
                      </a:r>
                      <a:r>
                        <a:rPr lang="fr-FR" sz="1400" noProof="0" dirty="0">
                          <a:solidFill>
                            <a:schemeClr val="tx1"/>
                          </a:solidFill>
                          <a:effectLst/>
                          <a:latin typeface="Times New Roman" panose="02020603050405020304" pitchFamily="18" charset="0"/>
                          <a:ea typeface="Times New Roman" panose="02020603050405020304" pitchFamily="18" charset="0"/>
                        </a:rPr>
                        <a:t> tout entier, sont portés sur la table de la statue des rois</a:t>
                      </a:r>
                    </a:p>
                  </a:txBody>
                  <a:tcPr marL="51435" marR="5143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52128741"/>
                  </a:ext>
                </a:extLst>
              </a:tr>
            </a:tbl>
          </a:graphicData>
        </a:graphic>
      </p:graphicFrame>
    </p:spTree>
    <p:extLst>
      <p:ext uri="{BB962C8B-B14F-4D97-AF65-F5344CB8AC3E}">
        <p14:creationId xmlns:p14="http://schemas.microsoft.com/office/powerpoint/2010/main" val="42311280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a:bodyPr>
          <a:lstStyle/>
          <a:p>
            <a:r>
              <a:rPr lang="fr-FR" sz="1050" dirty="0">
                <a:solidFill>
                  <a:schemeClr val="tx1"/>
                </a:solidFill>
                <a:latin typeface="Times New Roman" panose="02020603050405020304" pitchFamily="18" charset="0"/>
                <a:cs typeface="Times New Roman" panose="02020603050405020304" pitchFamily="18" charset="0"/>
              </a:rPr>
              <a:t>c)</a:t>
            </a:r>
            <a:r>
              <a:rPr lang="it-IT" sz="1050" dirty="0">
                <a:solidFill>
                  <a:schemeClr val="tx1"/>
                </a:solidFill>
                <a:latin typeface="Times New Roman" panose="02020603050405020304" pitchFamily="18" charset="0"/>
                <a:cs typeface="Times New Roman" panose="02020603050405020304" pitchFamily="18" charset="0"/>
              </a:rPr>
              <a:t> VS 15, 16, l. 1-8</a:t>
            </a:r>
          </a:p>
          <a:p>
            <a:endParaRPr lang="fr-FR" sz="105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au 3">
            <a:extLst>
              <a:ext uri="{FF2B5EF4-FFF2-40B4-BE49-F238E27FC236}">
                <a16:creationId xmlns:a16="http://schemas.microsoft.com/office/drawing/2014/main" xmlns="" id="{3BF0BFDA-FD8B-5F4E-A140-71E795840E26}"/>
              </a:ext>
            </a:extLst>
          </p:cNvPr>
          <p:cNvGraphicFramePr>
            <a:graphicFrameLocks noGrp="1"/>
          </p:cNvGraphicFramePr>
          <p:nvPr>
            <p:extLst>
              <p:ext uri="{D42A27DB-BD31-4B8C-83A1-F6EECF244321}">
                <p14:modId xmlns:p14="http://schemas.microsoft.com/office/powerpoint/2010/main" val="963773421"/>
              </p:ext>
            </p:extLst>
          </p:nvPr>
        </p:nvGraphicFramePr>
        <p:xfrm>
          <a:off x="1371601" y="1124744"/>
          <a:ext cx="7583214" cy="5400598"/>
        </p:xfrm>
        <a:graphic>
          <a:graphicData uri="http://schemas.openxmlformats.org/drawingml/2006/table">
            <a:tbl>
              <a:tblPr firstRow="1" firstCol="1" bandRow="1"/>
              <a:tblGrid>
                <a:gridCol w="264824">
                  <a:extLst>
                    <a:ext uri="{9D8B030D-6E8A-4147-A177-3AD203B41FA5}">
                      <a16:colId xmlns:a16="http://schemas.microsoft.com/office/drawing/2014/main" xmlns="" val="98275453"/>
                    </a:ext>
                  </a:extLst>
                </a:gridCol>
                <a:gridCol w="3761686">
                  <a:extLst>
                    <a:ext uri="{9D8B030D-6E8A-4147-A177-3AD203B41FA5}">
                      <a16:colId xmlns:a16="http://schemas.microsoft.com/office/drawing/2014/main" xmlns="" val="3052270940"/>
                    </a:ext>
                  </a:extLst>
                </a:gridCol>
                <a:gridCol w="3556704">
                  <a:extLst>
                    <a:ext uri="{9D8B030D-6E8A-4147-A177-3AD203B41FA5}">
                      <a16:colId xmlns:a16="http://schemas.microsoft.com/office/drawing/2014/main" xmlns="" val="1475219040"/>
                    </a:ext>
                  </a:extLst>
                </a:gridCol>
              </a:tblGrid>
              <a:tr h="575088">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1’</a:t>
                      </a:r>
                    </a:p>
                  </a:txBody>
                  <a:tcPr marL="51435" marR="5143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400" baseline="30000" noProof="0" dirty="0">
                          <a:solidFill>
                            <a:schemeClr val="tx1"/>
                          </a:solidFill>
                          <a:effectLst/>
                          <a:latin typeface="Times New Roman" panose="02020603050405020304" pitchFamily="18" charset="0"/>
                          <a:ea typeface="Calibri" panose="020F0502020204030204" pitchFamily="34" charset="0"/>
                        </a:rPr>
                        <a:t>d</a:t>
                      </a:r>
                      <a:r>
                        <a:rPr lang="fr-FR" sz="1400" noProof="0" dirty="0">
                          <a:solidFill>
                            <a:schemeClr val="tx1"/>
                          </a:solidFill>
                          <a:effectLst/>
                          <a:latin typeface="Times New Roman" panose="02020603050405020304" pitchFamily="18" charset="0"/>
                          <a:ea typeface="Calibri" panose="020F0502020204030204" pitchFamily="34" charset="0"/>
                        </a:rPr>
                        <a:t>60.DIN-</a:t>
                      </a:r>
                      <a:r>
                        <a:rPr lang="fr-FR" sz="1400" i="1" noProof="0" dirty="0">
                          <a:solidFill>
                            <a:schemeClr val="tx1"/>
                          </a:solidFill>
                          <a:effectLst/>
                          <a:latin typeface="Times New Roman" panose="02020603050405020304" pitchFamily="18" charset="0"/>
                          <a:ea typeface="Calibri" panose="020F0502020204030204" pitchFamily="34" charset="0"/>
                        </a:rPr>
                        <a:t>su</a:t>
                      </a:r>
                      <a:r>
                        <a:rPr lang="fr-FR" sz="1400" noProof="0" dirty="0">
                          <a:solidFill>
                            <a:schemeClr val="tx1"/>
                          </a:solidFill>
                          <a:effectLst/>
                          <a:latin typeface="Times New Roman" panose="02020603050405020304" pitchFamily="18" charset="0"/>
                          <a:ea typeface="Calibri" panose="020F0502020204030204" pitchFamily="34" charset="0"/>
                        </a:rPr>
                        <a:t>-E A ša</a:t>
                      </a:r>
                      <a:r>
                        <a:rPr lang="fr-FR" sz="1400" baseline="-25000" noProof="0" dirty="0">
                          <a:solidFill>
                            <a:schemeClr val="tx1"/>
                          </a:solidFill>
                          <a:effectLst/>
                          <a:latin typeface="Times New Roman" panose="02020603050405020304" pitchFamily="18" charset="0"/>
                          <a:ea typeface="Calibri" panose="020F0502020204030204" pitchFamily="34" charset="0"/>
                        </a:rPr>
                        <a:t>2</a:t>
                      </a:r>
                      <a:r>
                        <a:rPr lang="fr-FR" sz="1400" noProof="0" dirty="0">
                          <a:solidFill>
                            <a:schemeClr val="tx1"/>
                          </a:solidFill>
                          <a:effectLst/>
                          <a:latin typeface="Times New Roman" panose="02020603050405020304" pitchFamily="18" charset="0"/>
                          <a:ea typeface="Calibri" panose="020F0502020204030204" pitchFamily="34" charset="0"/>
                        </a:rPr>
                        <a:t> </a:t>
                      </a:r>
                      <a:r>
                        <a:rPr lang="fr-FR" sz="1400" baseline="30000" noProof="0" dirty="0">
                          <a:solidFill>
                            <a:schemeClr val="tx1"/>
                          </a:solidFill>
                          <a:effectLst/>
                          <a:latin typeface="Times New Roman" panose="02020603050405020304" pitchFamily="18" charset="0"/>
                          <a:ea typeface="Calibri" panose="020F0502020204030204" pitchFamily="34" charset="0"/>
                        </a:rPr>
                        <a:t>I</a:t>
                      </a:r>
                      <a:r>
                        <a:rPr lang="fr-FR" sz="1400" noProof="0" dirty="0">
                          <a:solidFill>
                            <a:schemeClr val="tx1"/>
                          </a:solidFill>
                          <a:effectLst/>
                          <a:latin typeface="Times New Roman" panose="02020603050405020304" pitchFamily="18" charset="0"/>
                          <a:ea typeface="Calibri" panose="020F0502020204030204" pitchFamily="34" charset="0"/>
                        </a:rPr>
                        <a:t>DU.A ˹A˺ [ša</a:t>
                      </a:r>
                      <a:r>
                        <a:rPr lang="fr-FR" sz="1400" baseline="-25000" noProof="0" dirty="0">
                          <a:solidFill>
                            <a:schemeClr val="tx1"/>
                          </a:solidFill>
                          <a:effectLst/>
                          <a:latin typeface="Times New Roman" panose="02020603050405020304" pitchFamily="18" charset="0"/>
                          <a:ea typeface="Calibri" panose="020F0502020204030204" pitchFamily="34" charset="0"/>
                        </a:rPr>
                        <a:t>2</a:t>
                      </a:r>
                      <a:r>
                        <a:rPr lang="fr-FR" sz="1400" noProof="0" dirty="0">
                          <a:solidFill>
                            <a:schemeClr val="tx1"/>
                          </a:solidFill>
                          <a:effectLst/>
                          <a:latin typeface="Times New Roman" panose="02020603050405020304" pitchFamily="18" charset="0"/>
                          <a:ea typeface="Calibri" panose="020F0502020204030204" pitchFamily="34" charset="0"/>
                        </a:rPr>
                        <a:t> NP...]</a:t>
                      </a:r>
                    </a:p>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Anu-balassu-iqbi, fils  de Muklin-apli, fils de [x]</a:t>
                      </a:r>
                    </a:p>
                  </a:txBody>
                  <a:tcPr marL="51435" marR="5143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450796184"/>
                  </a:ext>
                </a:extLst>
              </a:tr>
              <a:tr h="862634">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2’</a:t>
                      </a: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i="1" noProof="0" dirty="0" err="1">
                          <a:solidFill>
                            <a:schemeClr val="tx1"/>
                          </a:solidFill>
                          <a:effectLst/>
                          <a:latin typeface="Times New Roman" panose="02020603050405020304" pitchFamily="18" charset="0"/>
                          <a:ea typeface="Calibri" panose="020F0502020204030204" pitchFamily="34" charset="0"/>
                        </a:rPr>
                        <a:t>ina</a:t>
                      </a:r>
                      <a:r>
                        <a:rPr lang="fr-FR" sz="1400" i="1" noProof="0" dirty="0">
                          <a:solidFill>
                            <a:schemeClr val="tx1"/>
                          </a:solidFill>
                          <a:effectLst/>
                          <a:latin typeface="Times New Roman" panose="02020603050405020304" pitchFamily="18" charset="0"/>
                          <a:ea typeface="Calibri" panose="020F0502020204030204" pitchFamily="34" charset="0"/>
                        </a:rPr>
                        <a:t> </a:t>
                      </a:r>
                      <a:r>
                        <a:rPr lang="fr-FR" sz="1400" i="1" noProof="0" dirty="0" err="1">
                          <a:solidFill>
                            <a:schemeClr val="tx1"/>
                          </a:solidFill>
                          <a:effectLst/>
                          <a:latin typeface="Times New Roman" panose="02020603050405020304" pitchFamily="18" charset="0"/>
                          <a:ea typeface="Calibri" panose="020F0502020204030204" pitchFamily="34" charset="0"/>
                        </a:rPr>
                        <a:t>hu-ud</a:t>
                      </a:r>
                      <a:r>
                        <a:rPr lang="fr-FR" sz="1400" i="1" noProof="0" dirty="0">
                          <a:solidFill>
                            <a:schemeClr val="tx1"/>
                          </a:solidFill>
                          <a:effectLst/>
                          <a:latin typeface="Times New Roman" panose="02020603050405020304" pitchFamily="18" charset="0"/>
                          <a:ea typeface="Calibri" panose="020F0502020204030204" pitchFamily="34" charset="0"/>
                        </a:rPr>
                        <a:t> lib</a:t>
                      </a:r>
                      <a:r>
                        <a:rPr lang="fr-FR" sz="1400" i="1" baseline="-25000" noProof="0" dirty="0">
                          <a:solidFill>
                            <a:schemeClr val="tx1"/>
                          </a:solidFill>
                          <a:effectLst/>
                          <a:latin typeface="Times New Roman" panose="02020603050405020304" pitchFamily="18" charset="0"/>
                          <a:ea typeface="Calibri" panose="020F0502020204030204" pitchFamily="34" charset="0"/>
                        </a:rPr>
                        <a:t>3</a:t>
                      </a:r>
                      <a:r>
                        <a:rPr lang="fr-FR" sz="1400" i="1" noProof="0" dirty="0">
                          <a:solidFill>
                            <a:schemeClr val="tx1"/>
                          </a:solidFill>
                          <a:effectLst/>
                          <a:latin typeface="Times New Roman" panose="02020603050405020304" pitchFamily="18" charset="0"/>
                          <a:ea typeface="Calibri" panose="020F0502020204030204" pitchFamily="34" charset="0"/>
                        </a:rPr>
                        <a:t>-bi-šu</a:t>
                      </a:r>
                      <a:r>
                        <a:rPr lang="fr-FR" sz="1400" i="1" baseline="-25000" noProof="0" dirty="0">
                          <a:solidFill>
                            <a:schemeClr val="tx1"/>
                          </a:solidFill>
                          <a:effectLst/>
                          <a:latin typeface="Times New Roman" panose="02020603050405020304" pitchFamily="18" charset="0"/>
                          <a:ea typeface="Calibri" panose="020F0502020204030204" pitchFamily="34" charset="0"/>
                        </a:rPr>
                        <a:t>2</a:t>
                      </a:r>
                      <a:r>
                        <a:rPr lang="fr-FR" sz="1400" noProof="0" dirty="0">
                          <a:solidFill>
                            <a:schemeClr val="tx1"/>
                          </a:solidFill>
                          <a:effectLst/>
                          <a:latin typeface="Times New Roman" panose="02020603050405020304" pitchFamily="18" charset="0"/>
                          <a:ea typeface="Calibri" panose="020F0502020204030204" pitchFamily="34" charset="0"/>
                        </a:rPr>
                        <a:t> GIŠ.ŠUB.BA-s</a:t>
                      </a:r>
                      <a:r>
                        <a:rPr lang="fr-FR" sz="1400" i="1" noProof="0" dirty="0">
                          <a:solidFill>
                            <a:schemeClr val="tx1"/>
                          </a:solidFill>
                          <a:effectLst/>
                          <a:latin typeface="Times New Roman" panose="02020603050405020304" pitchFamily="18" charset="0"/>
                          <a:ea typeface="Calibri" panose="020F0502020204030204" pitchFamily="34" charset="0"/>
                        </a:rPr>
                        <a:t>̌u</a:t>
                      </a:r>
                      <a:r>
                        <a:rPr lang="fr-FR" sz="1400" baseline="-25000" noProof="0" dirty="0">
                          <a:solidFill>
                            <a:schemeClr val="tx1"/>
                          </a:solidFill>
                          <a:effectLst/>
                          <a:latin typeface="Times New Roman" panose="02020603050405020304" pitchFamily="18" charset="0"/>
                          <a:ea typeface="Calibri" panose="020F0502020204030204" pitchFamily="34" charset="0"/>
                        </a:rPr>
                        <a:t>2</a:t>
                      </a:r>
                      <a:r>
                        <a:rPr lang="fr-FR" sz="1400" noProof="0" dirty="0">
                          <a:solidFill>
                            <a:schemeClr val="tx1"/>
                          </a:solidFill>
                          <a:effectLst/>
                          <a:latin typeface="Times New Roman" panose="02020603050405020304" pitchFamily="18" charset="0"/>
                          <a:ea typeface="Calibri" panose="020F0502020204030204" pitchFamily="34" charset="0"/>
                        </a:rPr>
                        <a:t> 2 </a:t>
                      </a:r>
                      <a:r>
                        <a:rPr lang="fr-FR" sz="1400" i="1" noProof="0" dirty="0" err="1">
                          <a:solidFill>
                            <a:schemeClr val="tx1"/>
                          </a:solidFill>
                          <a:effectLst/>
                          <a:latin typeface="Times New Roman" panose="02020603050405020304" pitchFamily="18" charset="0"/>
                          <a:ea typeface="Calibri" panose="020F0502020204030204" pitchFamily="34" charset="0"/>
                        </a:rPr>
                        <a:t>t</a:t>
                      </a:r>
                      <a:r>
                        <a:rPr lang="fr-FR" sz="1400" noProof="0" dirty="0">
                          <a:solidFill>
                            <a:schemeClr val="tx1"/>
                          </a:solidFill>
                          <a:effectLst/>
                          <a:latin typeface="Times New Roman" panose="02020603050405020304" pitchFamily="18" charset="0"/>
                          <a:ea typeface="Calibri" panose="020F0502020204030204" pitchFamily="34" charset="0"/>
                        </a:rPr>
                        <a:t>[</a:t>
                      </a:r>
                      <a:r>
                        <a:rPr lang="fr-FR" sz="1400" i="1" noProof="0" dirty="0">
                          <a:solidFill>
                            <a:schemeClr val="tx1"/>
                          </a:solidFill>
                          <a:effectLst/>
                          <a:latin typeface="Times New Roman" panose="02020603050405020304" pitchFamily="18" charset="0"/>
                          <a:ea typeface="Calibri" panose="020F0502020204030204" pitchFamily="34" charset="0"/>
                        </a:rPr>
                        <a:t>a</a:t>
                      </a:r>
                      <a:r>
                        <a:rPr lang="fr-FR" sz="1400" noProof="0" dirty="0">
                          <a:solidFill>
                            <a:schemeClr val="tx1"/>
                          </a:solidFill>
                          <a:effectLst/>
                          <a:latin typeface="Times New Roman" panose="02020603050405020304" pitchFamily="18" charset="0"/>
                          <a:ea typeface="Calibri" panose="020F0502020204030204" pitchFamily="34" charset="0"/>
                        </a:rPr>
                        <a:t>...]</a:t>
                      </a:r>
                    </a:p>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selon sa propre volonté [a vendu] sa prébende de 2 x</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219048072"/>
                  </a:ext>
                </a:extLst>
              </a:tr>
              <a:tr h="575088">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3’</a:t>
                      </a: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i="1" noProof="0">
                          <a:solidFill>
                            <a:schemeClr val="tx1"/>
                          </a:solidFill>
                          <a:effectLst/>
                          <a:latin typeface="Times New Roman" panose="02020603050405020304" pitchFamily="18" charset="0"/>
                          <a:ea typeface="Calibri" panose="020F0502020204030204" pitchFamily="34" charset="0"/>
                        </a:rPr>
                        <a:t>ina</a:t>
                      </a:r>
                      <a:r>
                        <a:rPr lang="fr-FR" sz="1400" noProof="0">
                          <a:solidFill>
                            <a:schemeClr val="tx1"/>
                          </a:solidFill>
                          <a:effectLst/>
                          <a:latin typeface="Times New Roman" panose="02020603050405020304" pitchFamily="18" charset="0"/>
                          <a:ea typeface="Calibri" panose="020F0502020204030204" pitchFamily="34" charset="0"/>
                        </a:rPr>
                        <a:t> 1.en TA </a:t>
                      </a:r>
                      <a:r>
                        <a:rPr lang="fr-FR" sz="1400" baseline="30000" noProof="0">
                          <a:solidFill>
                            <a:schemeClr val="tx1"/>
                          </a:solidFill>
                          <a:effectLst/>
                          <a:latin typeface="Times New Roman" panose="02020603050405020304" pitchFamily="18" charset="0"/>
                          <a:ea typeface="Calibri" panose="020F0502020204030204" pitchFamily="34" charset="0"/>
                        </a:rPr>
                        <a:t>uzu</a:t>
                      </a:r>
                      <a:r>
                        <a:rPr lang="fr-FR" sz="1400" noProof="0">
                          <a:solidFill>
                            <a:schemeClr val="tx1"/>
                          </a:solidFill>
                          <a:effectLst/>
                          <a:latin typeface="Times New Roman" panose="02020603050405020304" pitchFamily="18" charset="0"/>
                          <a:ea typeface="Calibri" panose="020F0502020204030204" pitchFamily="34" charset="0"/>
                        </a:rPr>
                        <a:t>GIŠ.KUN </a:t>
                      </a:r>
                      <a:r>
                        <a:rPr lang="fr-FR" sz="1400" i="1" baseline="30000" noProof="0">
                          <a:solidFill>
                            <a:schemeClr val="tx1"/>
                          </a:solidFill>
                          <a:effectLst/>
                          <a:latin typeface="Times New Roman" panose="02020603050405020304" pitchFamily="18" charset="0"/>
                          <a:ea typeface="Calibri" panose="020F0502020204030204" pitchFamily="34" charset="0"/>
                        </a:rPr>
                        <a:t>uzu</a:t>
                      </a:r>
                      <a:r>
                        <a:rPr lang="fr-FR" sz="1400" i="1" noProof="0">
                          <a:solidFill>
                            <a:schemeClr val="tx1"/>
                          </a:solidFill>
                          <a:effectLst/>
                          <a:latin typeface="Times New Roman" panose="02020603050405020304" pitchFamily="18" charset="0"/>
                          <a:ea typeface="Calibri" panose="020F0502020204030204" pitchFamily="34" charset="0"/>
                        </a:rPr>
                        <a:t>kar</a:t>
                      </a:r>
                      <a:r>
                        <a:rPr lang="fr-FR" sz="1400" noProof="0">
                          <a:solidFill>
                            <a:schemeClr val="tx1"/>
                          </a:solidFill>
                          <a:effectLst/>
                          <a:latin typeface="Times New Roman" panose="02020603050405020304" pitchFamily="18" charset="0"/>
                          <a:ea typeface="Calibri" panose="020F0502020204030204" pitchFamily="34" charset="0"/>
                        </a:rPr>
                        <a:t>?- [s</a:t>
                      </a:r>
                      <a:r>
                        <a:rPr lang="fr-FR" sz="1400" i="1" noProof="0">
                          <a:solidFill>
                            <a:schemeClr val="tx1"/>
                          </a:solidFill>
                          <a:effectLst/>
                          <a:latin typeface="Times New Roman" panose="02020603050405020304" pitchFamily="18" charset="0"/>
                          <a:ea typeface="Calibri" panose="020F0502020204030204" pitchFamily="34" charset="0"/>
                        </a:rPr>
                        <a:t>̌u</a:t>
                      </a:r>
                      <a:r>
                        <a:rPr lang="fr-FR" sz="1400" i="1" baseline="-25000" noProof="0">
                          <a:solidFill>
                            <a:schemeClr val="tx1"/>
                          </a:solidFill>
                          <a:effectLst/>
                          <a:latin typeface="Times New Roman" panose="02020603050405020304" pitchFamily="18" charset="0"/>
                          <a:ea typeface="Calibri" panose="020F0502020204030204" pitchFamily="34" charset="0"/>
                        </a:rPr>
                        <a:t>2</a:t>
                      </a:r>
                      <a:r>
                        <a:rPr lang="fr-FR" sz="1400" noProof="0">
                          <a:solidFill>
                            <a:schemeClr val="tx1"/>
                          </a:solidFill>
                          <a:effectLst/>
                          <a:latin typeface="Times New Roman" panose="02020603050405020304" pitchFamily="18" charset="0"/>
                          <a:ea typeface="Calibri" panose="020F0502020204030204" pitchFamily="34" charset="0"/>
                        </a:rPr>
                        <a:t>...]</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un morceau de l’épaule, de l’intestin</a:t>
                      </a:r>
                      <a:r>
                        <a:rPr lang="fr-FR" sz="1400" baseline="30000" noProof="0" dirty="0">
                          <a:solidFill>
                            <a:schemeClr val="tx1"/>
                          </a:solidFill>
                          <a:effectLst/>
                          <a:latin typeface="Times New Roman" panose="02020603050405020304" pitchFamily="18" charset="0"/>
                          <a:ea typeface="Calibri" panose="020F0502020204030204" pitchFamily="34" charset="0"/>
                        </a:rPr>
                        <a:t>?</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927877020"/>
                  </a:ext>
                </a:extLst>
              </a:tr>
              <a:tr h="575088">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4’</a:t>
                      </a: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PAP 4 UZU.HA</a:t>
                      </a:r>
                      <a:r>
                        <a:rPr lang="fr-FR" sz="1400" baseline="-25000" noProof="0">
                          <a:solidFill>
                            <a:schemeClr val="tx1"/>
                          </a:solidFill>
                          <a:effectLst/>
                          <a:latin typeface="Times New Roman" panose="02020603050405020304" pitchFamily="18" charset="0"/>
                          <a:ea typeface="Calibri" panose="020F0502020204030204" pitchFamily="34" charset="0"/>
                        </a:rPr>
                        <a:t>2</a:t>
                      </a:r>
                      <a:r>
                        <a:rPr lang="fr-FR" sz="1400" noProof="0">
                          <a:solidFill>
                            <a:schemeClr val="tx1"/>
                          </a:solidFill>
                          <a:effectLst/>
                          <a:latin typeface="Times New Roman" panose="02020603050405020304" pitchFamily="18" charset="0"/>
                          <a:ea typeface="Calibri" panose="020F0502020204030204" pitchFamily="34" charset="0"/>
                        </a:rPr>
                        <a:t> </a:t>
                      </a:r>
                      <a:r>
                        <a:rPr lang="fr-FR" sz="1400" i="1" noProof="0">
                          <a:solidFill>
                            <a:schemeClr val="tx1"/>
                          </a:solidFill>
                          <a:effectLst/>
                          <a:latin typeface="Times New Roman" panose="02020603050405020304" pitchFamily="18" charset="0"/>
                          <a:ea typeface="Calibri" panose="020F0502020204030204" pitchFamily="34" charset="0"/>
                        </a:rPr>
                        <a:t>ba-šal u bal-</a:t>
                      </a:r>
                      <a:r>
                        <a:rPr lang="fr-FR" sz="1400" noProof="0">
                          <a:solidFill>
                            <a:schemeClr val="tx1"/>
                          </a:solidFill>
                          <a:effectLst/>
                          <a:latin typeface="Times New Roman" panose="02020603050405020304" pitchFamily="18" charset="0"/>
                          <a:ea typeface="Calibri" panose="020F0502020204030204" pitchFamily="34" charset="0"/>
                        </a:rPr>
                        <a:t>[</a:t>
                      </a:r>
                      <a:r>
                        <a:rPr lang="fr-FR" sz="1400" i="1" noProof="0">
                          <a:solidFill>
                            <a:schemeClr val="tx1"/>
                          </a:solidFill>
                          <a:effectLst/>
                          <a:latin typeface="Times New Roman" panose="02020603050405020304" pitchFamily="18" charset="0"/>
                          <a:ea typeface="Calibri" panose="020F0502020204030204" pitchFamily="34" charset="0"/>
                        </a:rPr>
                        <a:t>ṭu</a:t>
                      </a:r>
                      <a:r>
                        <a:rPr lang="fr-FR" sz="1400" noProof="0">
                          <a:solidFill>
                            <a:schemeClr val="tx1"/>
                          </a:solidFill>
                          <a:effectLst/>
                          <a:latin typeface="Times New Roman" panose="02020603050405020304" pitchFamily="18" charset="0"/>
                          <a:ea typeface="Calibri" panose="020F0502020204030204" pitchFamily="34" charset="0"/>
                        </a:rPr>
                        <a:t>...]</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quatre</a:t>
                      </a:r>
                      <a:r>
                        <a:rPr lang="el-GR" sz="1400" noProof="0" dirty="0">
                          <a:solidFill>
                            <a:schemeClr val="tx1"/>
                          </a:solidFill>
                          <a:effectLst/>
                          <a:latin typeface="Times New Roman" panose="02020603050405020304" pitchFamily="18" charset="0"/>
                          <a:ea typeface="Calibri" panose="020F0502020204030204" pitchFamily="34" charset="0"/>
                        </a:rPr>
                        <a:t> </a:t>
                      </a:r>
                      <a:r>
                        <a:rPr lang="fr-CA" sz="1400" noProof="0" dirty="0">
                          <a:solidFill>
                            <a:schemeClr val="tx1"/>
                          </a:solidFill>
                          <a:effectLst/>
                          <a:latin typeface="Times New Roman" panose="02020603050405020304" pitchFamily="18" charset="0"/>
                          <a:ea typeface="Calibri" panose="020F0502020204030204" pitchFamily="34" charset="0"/>
                        </a:rPr>
                        <a:t>morceaux </a:t>
                      </a:r>
                      <a:r>
                        <a:rPr lang="fr-FR" sz="1400" noProof="0" dirty="0">
                          <a:solidFill>
                            <a:schemeClr val="tx1"/>
                          </a:solidFill>
                          <a:effectLst/>
                          <a:latin typeface="Times New Roman" panose="02020603050405020304" pitchFamily="18" charset="0"/>
                          <a:ea typeface="Calibri" panose="020F0502020204030204" pitchFamily="34" charset="0"/>
                        </a:rPr>
                        <a:t>de viande crue et cuite,</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484823921"/>
                  </a:ext>
                </a:extLst>
              </a:tr>
              <a:tr h="575088">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5’</a:t>
                      </a: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i="1" noProof="0">
                          <a:solidFill>
                            <a:schemeClr val="tx1"/>
                          </a:solidFill>
                          <a:effectLst/>
                          <a:latin typeface="Times New Roman" panose="02020603050405020304" pitchFamily="18" charset="0"/>
                          <a:ea typeface="Calibri" panose="020F0502020204030204" pitchFamily="34" charset="0"/>
                        </a:rPr>
                        <a:t>ina</a:t>
                      </a:r>
                      <a:r>
                        <a:rPr lang="fr-FR" sz="1400" noProof="0">
                          <a:solidFill>
                            <a:schemeClr val="tx1"/>
                          </a:solidFill>
                          <a:effectLst/>
                          <a:latin typeface="Times New Roman" panose="02020603050405020304" pitchFamily="18" charset="0"/>
                          <a:ea typeface="Calibri" panose="020F0502020204030204" pitchFamily="34" charset="0"/>
                        </a:rPr>
                        <a:t> 1.en UD EŠ</a:t>
                      </a:r>
                      <a:r>
                        <a:rPr lang="fr-FR" sz="1400" baseline="-25000" noProof="0">
                          <a:solidFill>
                            <a:schemeClr val="tx1"/>
                          </a:solidFill>
                          <a:effectLst/>
                          <a:latin typeface="Times New Roman" panose="02020603050405020304" pitchFamily="18" charset="0"/>
                          <a:ea typeface="Calibri" panose="020F0502020204030204" pitchFamily="34" charset="0"/>
                        </a:rPr>
                        <a:t>3</a:t>
                      </a:r>
                      <a:r>
                        <a:rPr lang="fr-FR" sz="1400" noProof="0">
                          <a:solidFill>
                            <a:schemeClr val="tx1"/>
                          </a:solidFill>
                          <a:effectLst/>
                          <a:latin typeface="Times New Roman" panose="02020603050405020304" pitchFamily="18" charset="0"/>
                          <a:ea typeface="Calibri" panose="020F0502020204030204" pitchFamily="34" charset="0"/>
                        </a:rPr>
                        <a:t>.EŠ</a:t>
                      </a:r>
                      <a:r>
                        <a:rPr lang="fr-FR" sz="1400" baseline="-25000" noProof="0">
                          <a:solidFill>
                            <a:schemeClr val="tx1"/>
                          </a:solidFill>
                          <a:effectLst/>
                          <a:latin typeface="Times New Roman" panose="02020603050405020304" pitchFamily="18" charset="0"/>
                          <a:ea typeface="Calibri" panose="020F0502020204030204" pitchFamily="34" charset="0"/>
                        </a:rPr>
                        <a:t>3</a:t>
                      </a:r>
                      <a:r>
                        <a:rPr lang="fr-FR" sz="1400" noProof="0">
                          <a:solidFill>
                            <a:schemeClr val="tx1"/>
                          </a:solidFill>
                          <a:effectLst/>
                          <a:latin typeface="Times New Roman" panose="02020603050405020304" pitchFamily="18" charset="0"/>
                          <a:ea typeface="Calibri" panose="020F0502020204030204" pitchFamily="34" charset="0"/>
                        </a:rPr>
                        <a:t> </a:t>
                      </a:r>
                      <a:r>
                        <a:rPr lang="fr-FR" sz="1400" i="1" noProof="0">
                          <a:solidFill>
                            <a:schemeClr val="tx1"/>
                          </a:solidFill>
                          <a:effectLst/>
                          <a:latin typeface="Times New Roman" panose="02020603050405020304" pitchFamily="18" charset="0"/>
                          <a:ea typeface="Calibri" panose="020F0502020204030204" pitchFamily="34" charset="0"/>
                        </a:rPr>
                        <a:t>a-na </a:t>
                      </a:r>
                      <a:r>
                        <a:rPr lang="fr-FR" sz="1400" noProof="0">
                          <a:solidFill>
                            <a:schemeClr val="tx1"/>
                          </a:solidFill>
                          <a:effectLst/>
                          <a:latin typeface="Times New Roman" panose="02020603050405020304" pitchFamily="18" charset="0"/>
                          <a:ea typeface="Calibri" panose="020F0502020204030204" pitchFamily="34" charset="0"/>
                        </a:rPr>
                        <a:t>1.en TA˹x˺ [...]</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durant le jour de l’</a:t>
                      </a:r>
                      <a:r>
                        <a:rPr lang="fr-FR" sz="1400" noProof="0" dirty="0" err="1">
                          <a:solidFill>
                            <a:schemeClr val="tx1"/>
                          </a:solidFill>
                          <a:effectLst/>
                          <a:latin typeface="Times New Roman" panose="02020603050405020304" pitchFamily="18" charset="0"/>
                          <a:ea typeface="Calibri" panose="020F0502020204030204" pitchFamily="34" charset="0"/>
                        </a:rPr>
                        <a:t>eššēšu</a:t>
                      </a:r>
                      <a:r>
                        <a:rPr lang="fr-FR" sz="1400" noProof="0" dirty="0">
                          <a:solidFill>
                            <a:schemeClr val="tx1"/>
                          </a:solidFill>
                          <a:effectLst/>
                          <a:latin typeface="Times New Roman" panose="02020603050405020304" pitchFamily="18" charset="0"/>
                          <a:ea typeface="Calibri" panose="020F0502020204030204" pitchFamily="34" charset="0"/>
                        </a:rPr>
                        <a:t> pour un morceau de x</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796969854"/>
                  </a:ext>
                </a:extLst>
              </a:tr>
              <a:tr h="891588">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6’</a:t>
                      </a: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TA UDU.NITA</a:t>
                      </a:r>
                      <a:r>
                        <a:rPr lang="fr-FR" sz="1400" baseline="-25000" noProof="0">
                          <a:solidFill>
                            <a:schemeClr val="tx1"/>
                          </a:solidFill>
                          <a:effectLst/>
                          <a:latin typeface="Times New Roman" panose="02020603050405020304" pitchFamily="18" charset="0"/>
                          <a:ea typeface="Calibri" panose="020F0502020204030204" pitchFamily="34" charset="0"/>
                        </a:rPr>
                        <a:t>2</a:t>
                      </a:r>
                      <a:r>
                        <a:rPr lang="fr-FR" sz="1400" noProof="0">
                          <a:solidFill>
                            <a:schemeClr val="tx1"/>
                          </a:solidFill>
                          <a:effectLst/>
                          <a:latin typeface="Times New Roman" panose="02020603050405020304" pitchFamily="18" charset="0"/>
                          <a:ea typeface="Calibri" panose="020F0502020204030204" pitchFamily="34" charset="0"/>
                        </a:rPr>
                        <a:t>.MEŠ s</a:t>
                      </a:r>
                      <a:r>
                        <a:rPr lang="fr-FR" sz="1400" i="1" noProof="0">
                          <a:solidFill>
                            <a:schemeClr val="tx1"/>
                          </a:solidFill>
                          <a:effectLst/>
                          <a:latin typeface="Times New Roman" panose="02020603050405020304" pitchFamily="18" charset="0"/>
                          <a:ea typeface="Calibri" panose="020F0502020204030204" pitchFamily="34" charset="0"/>
                        </a:rPr>
                        <a:t>̌a</a:t>
                      </a:r>
                      <a:r>
                        <a:rPr lang="fr-FR" sz="1400" i="1" baseline="-25000" noProof="0">
                          <a:solidFill>
                            <a:schemeClr val="tx1"/>
                          </a:solidFill>
                          <a:effectLst/>
                          <a:latin typeface="Times New Roman" panose="02020603050405020304" pitchFamily="18" charset="0"/>
                          <a:ea typeface="Calibri" panose="020F0502020204030204" pitchFamily="34" charset="0"/>
                        </a:rPr>
                        <a:t>2</a:t>
                      </a:r>
                      <a:r>
                        <a:rPr lang="fr-FR" sz="1400" i="1" noProof="0">
                          <a:solidFill>
                            <a:schemeClr val="tx1"/>
                          </a:solidFill>
                          <a:effectLst/>
                          <a:latin typeface="Times New Roman" panose="02020603050405020304" pitchFamily="18" charset="0"/>
                          <a:ea typeface="Calibri" panose="020F0502020204030204" pitchFamily="34" charset="0"/>
                        </a:rPr>
                        <a:t> in-ep-pu-us</a:t>
                      </a:r>
                      <a:r>
                        <a:rPr lang="fr-FR" sz="1400" noProof="0">
                          <a:solidFill>
                            <a:schemeClr val="tx1"/>
                          </a:solidFill>
                          <a:effectLst/>
                          <a:latin typeface="Times New Roman" panose="02020603050405020304" pitchFamily="18" charset="0"/>
                          <a:ea typeface="Calibri" panose="020F0502020204030204" pitchFamily="34" charset="0"/>
                        </a:rPr>
                        <a:t>̌.MEŠ [</a:t>
                      </a:r>
                      <a:r>
                        <a:rPr lang="fr-FR" sz="1400" i="1" noProof="0">
                          <a:solidFill>
                            <a:schemeClr val="tx1"/>
                          </a:solidFill>
                          <a:effectLst/>
                          <a:latin typeface="Times New Roman" panose="02020603050405020304" pitchFamily="18" charset="0"/>
                          <a:ea typeface="Calibri" panose="020F0502020204030204" pitchFamily="34" charset="0"/>
                        </a:rPr>
                        <a:t>u a-na </a:t>
                      </a:r>
                      <a:r>
                        <a:rPr lang="fr-FR" sz="1400" baseline="30000" noProof="0">
                          <a:solidFill>
                            <a:schemeClr val="tx1"/>
                          </a:solidFill>
                          <a:effectLst/>
                          <a:latin typeface="Times New Roman" panose="02020603050405020304" pitchFamily="18" charset="0"/>
                          <a:ea typeface="Calibri" panose="020F0502020204030204" pitchFamily="34" charset="0"/>
                        </a:rPr>
                        <a:t>gis</a:t>
                      </a:r>
                      <a:r>
                        <a:rPr lang="fr-FR" sz="1400" noProof="0">
                          <a:solidFill>
                            <a:schemeClr val="tx1"/>
                          </a:solidFill>
                          <a:effectLst/>
                          <a:latin typeface="Times New Roman" panose="02020603050405020304" pitchFamily="18" charset="0"/>
                          <a:ea typeface="Calibri" panose="020F0502020204030204" pitchFamily="34" charset="0"/>
                        </a:rPr>
                        <a:t>̌BANŠUR]</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mor</a:t>
                      </a:r>
                      <a:r>
                        <a:rPr lang="el-GR" sz="1400" noProof="0" dirty="0">
                          <a:solidFill>
                            <a:schemeClr val="tx1"/>
                          </a:solidFill>
                          <a:effectLst/>
                          <a:latin typeface="Times New Roman" panose="02020603050405020304" pitchFamily="18" charset="0"/>
                          <a:ea typeface="Calibri" panose="020F0502020204030204" pitchFamily="34" charset="0"/>
                        </a:rPr>
                        <a:t>c</a:t>
                      </a:r>
                      <a:r>
                        <a:rPr lang="fr-FR" sz="1400" noProof="0" dirty="0">
                          <a:solidFill>
                            <a:schemeClr val="tx1"/>
                          </a:solidFill>
                          <a:effectLst/>
                          <a:latin typeface="Times New Roman" panose="02020603050405020304" pitchFamily="18" charset="0"/>
                          <a:ea typeface="Calibri" panose="020F0502020204030204" pitchFamily="34" charset="0"/>
                        </a:rPr>
                        <a:t>eau d’ovins qui ont été préparés sur la table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3639406806"/>
                  </a:ext>
                </a:extLst>
              </a:tr>
              <a:tr h="770936">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7’</a:t>
                      </a:r>
                    </a:p>
                  </a:txBody>
                  <a:tcPr marL="51435" marR="51435"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s</a:t>
                      </a:r>
                      <a:r>
                        <a:rPr lang="fr-FR" sz="1400" i="1" noProof="0">
                          <a:solidFill>
                            <a:schemeClr val="tx1"/>
                          </a:solidFill>
                          <a:effectLst/>
                          <a:latin typeface="Times New Roman" panose="02020603050405020304" pitchFamily="18" charset="0"/>
                          <a:ea typeface="Calibri" panose="020F0502020204030204" pitchFamily="34" charset="0"/>
                        </a:rPr>
                        <a:t>̌a</a:t>
                      </a:r>
                      <a:r>
                        <a:rPr lang="fr-FR" sz="1400" i="1" baseline="-25000" noProof="0">
                          <a:solidFill>
                            <a:schemeClr val="tx1"/>
                          </a:solidFill>
                          <a:effectLst/>
                          <a:latin typeface="Times New Roman" panose="02020603050405020304" pitchFamily="18" charset="0"/>
                          <a:ea typeface="Calibri" panose="020F0502020204030204" pitchFamily="34" charset="0"/>
                        </a:rPr>
                        <a:t>2</a:t>
                      </a:r>
                      <a:r>
                        <a:rPr lang="fr-FR" sz="1400" i="1" noProof="0">
                          <a:solidFill>
                            <a:schemeClr val="tx1"/>
                          </a:solidFill>
                          <a:effectLst/>
                          <a:latin typeface="Times New Roman" panose="02020603050405020304" pitchFamily="18" charset="0"/>
                          <a:ea typeface="Calibri" panose="020F0502020204030204" pitchFamily="34" charset="0"/>
                        </a:rPr>
                        <a:t> ṣa-lam </a:t>
                      </a:r>
                      <a:r>
                        <a:rPr lang="fr-FR" sz="1400" noProof="0">
                          <a:solidFill>
                            <a:schemeClr val="tx1"/>
                          </a:solidFill>
                          <a:effectLst/>
                          <a:latin typeface="Times New Roman" panose="02020603050405020304" pitchFamily="18" charset="0"/>
                          <a:ea typeface="Calibri" panose="020F0502020204030204" pitchFamily="34" charset="0"/>
                        </a:rPr>
                        <a:t>LUGAL.MEŠ s</a:t>
                      </a:r>
                      <a:r>
                        <a:rPr lang="fr-FR" sz="1400" i="1" noProof="0">
                          <a:solidFill>
                            <a:schemeClr val="tx1"/>
                          </a:solidFill>
                          <a:effectLst/>
                          <a:latin typeface="Times New Roman" panose="02020603050405020304" pitchFamily="18" charset="0"/>
                          <a:ea typeface="Calibri" panose="020F0502020204030204" pitchFamily="34" charset="0"/>
                        </a:rPr>
                        <a:t>̌a</a:t>
                      </a:r>
                      <a:r>
                        <a:rPr lang="fr-FR" sz="1400" i="1" baseline="-25000" noProof="0">
                          <a:solidFill>
                            <a:schemeClr val="tx1"/>
                          </a:solidFill>
                          <a:effectLst/>
                          <a:latin typeface="Times New Roman" panose="02020603050405020304" pitchFamily="18" charset="0"/>
                          <a:ea typeface="Calibri" panose="020F0502020204030204" pitchFamily="34" charset="0"/>
                        </a:rPr>
                        <a:t>2</a:t>
                      </a:r>
                      <a:r>
                        <a:rPr lang="fr-FR" sz="1400" i="1" noProof="0">
                          <a:solidFill>
                            <a:schemeClr val="tx1"/>
                          </a:solidFill>
                          <a:effectLst/>
                          <a:latin typeface="Times New Roman" panose="02020603050405020304" pitchFamily="18" charset="0"/>
                          <a:ea typeface="Calibri" panose="020F0502020204030204" pitchFamily="34" charset="0"/>
                        </a:rPr>
                        <a:t> ina </a:t>
                      </a:r>
                      <a:r>
                        <a:rPr lang="fr-FR" sz="1400" noProof="0">
                          <a:solidFill>
                            <a:schemeClr val="tx1"/>
                          </a:solidFill>
                          <a:effectLst/>
                          <a:latin typeface="Times New Roman" panose="02020603050405020304" pitchFamily="18" charset="0"/>
                          <a:ea typeface="Calibri" panose="020F0502020204030204" pitchFamily="34" charset="0"/>
                        </a:rPr>
                        <a:t>UD EŠ</a:t>
                      </a:r>
                      <a:r>
                        <a:rPr lang="fr-FR" sz="1400" baseline="-25000" noProof="0">
                          <a:solidFill>
                            <a:schemeClr val="tx1"/>
                          </a:solidFill>
                          <a:effectLst/>
                          <a:latin typeface="Times New Roman" panose="02020603050405020304" pitchFamily="18" charset="0"/>
                          <a:ea typeface="Calibri" panose="020F0502020204030204" pitchFamily="34" charset="0"/>
                        </a:rPr>
                        <a:t>3</a:t>
                      </a:r>
                      <a:r>
                        <a:rPr lang="fr-FR" sz="1400" noProof="0">
                          <a:solidFill>
                            <a:schemeClr val="tx1"/>
                          </a:solidFill>
                          <a:effectLst/>
                          <a:latin typeface="Times New Roman" panose="02020603050405020304" pitchFamily="18" charset="0"/>
                          <a:ea typeface="Calibri" panose="020F0502020204030204" pitchFamily="34" charset="0"/>
                        </a:rPr>
                        <a:t>.EŠ</a:t>
                      </a:r>
                      <a:r>
                        <a:rPr lang="fr-FR" sz="1400" baseline="-25000" noProof="0">
                          <a:solidFill>
                            <a:schemeClr val="tx1"/>
                          </a:solidFill>
                          <a:effectLst/>
                          <a:latin typeface="Times New Roman" panose="02020603050405020304" pitchFamily="18" charset="0"/>
                          <a:ea typeface="Calibri" panose="020F0502020204030204" pitchFamily="34" charset="0"/>
                        </a:rPr>
                        <a:t>3</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a:noFill/>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de la statue des rois, qui lors du jour de l’</a:t>
                      </a:r>
                      <a:r>
                        <a:rPr lang="fr-FR" sz="1400" noProof="0" dirty="0" err="1">
                          <a:solidFill>
                            <a:schemeClr val="tx1"/>
                          </a:solidFill>
                          <a:effectLst/>
                          <a:latin typeface="Times New Roman" panose="02020603050405020304" pitchFamily="18" charset="0"/>
                          <a:ea typeface="Calibri" panose="020F0502020204030204" pitchFamily="34" charset="0"/>
                        </a:rPr>
                        <a:t>eššēšu</a:t>
                      </a:r>
                      <a:r>
                        <a:rPr lang="fr-FR" sz="1400" noProof="0" dirty="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800236494"/>
                  </a:ext>
                </a:extLst>
              </a:tr>
              <a:tr h="575088">
                <a:tc>
                  <a:txBody>
                    <a:bodyPr/>
                    <a:lstStyle/>
                    <a:p>
                      <a:pPr>
                        <a:spcAft>
                          <a:spcPts val="0"/>
                        </a:spcAft>
                      </a:pPr>
                      <a:r>
                        <a:rPr lang="fr-FR" sz="900" noProof="0">
                          <a:solidFill>
                            <a:srgbClr val="333333"/>
                          </a:solidFill>
                          <a:effectLst/>
                          <a:latin typeface="Times New Roman" panose="02020603050405020304" pitchFamily="18" charset="0"/>
                          <a:ea typeface="Calibri" panose="020F0502020204030204" pitchFamily="34" charset="0"/>
                        </a:rPr>
                        <a:t>8’</a:t>
                      </a:r>
                    </a:p>
                  </a:txBody>
                  <a:tcPr marL="51435" marR="51435"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MEŠ ˹E</a:t>
                      </a:r>
                      <a:r>
                        <a:rPr lang="fr-FR" sz="1400" baseline="-25000" noProof="0">
                          <a:solidFill>
                            <a:schemeClr val="tx1"/>
                          </a:solidFill>
                          <a:effectLst/>
                          <a:latin typeface="Times New Roman" panose="02020603050405020304" pitchFamily="18" charset="0"/>
                          <a:ea typeface="Calibri" panose="020F0502020204030204" pitchFamily="34" charset="0"/>
                        </a:rPr>
                        <a:t>11</a:t>
                      </a:r>
                      <a:r>
                        <a:rPr lang="fr-FR" sz="1400" noProof="0">
                          <a:solidFill>
                            <a:schemeClr val="tx1"/>
                          </a:solidFill>
                          <a:effectLst/>
                          <a:latin typeface="Times New Roman" panose="02020603050405020304" pitchFamily="18" charset="0"/>
                          <a:ea typeface="Calibri" panose="020F0502020204030204" pitchFamily="34" charset="0"/>
                        </a:rPr>
                        <a:t>˺- [</a:t>
                      </a:r>
                      <a:r>
                        <a:rPr lang="fr-FR" sz="1400" i="1" noProof="0">
                          <a:solidFill>
                            <a:schemeClr val="tx1"/>
                          </a:solidFill>
                          <a:effectLst/>
                          <a:latin typeface="Times New Roman" panose="02020603050405020304" pitchFamily="18" charset="0"/>
                          <a:ea typeface="Calibri" panose="020F0502020204030204" pitchFamily="34" charset="0"/>
                        </a:rPr>
                        <a:t>u</a:t>
                      </a:r>
                      <a:r>
                        <a:rPr lang="fr-FR" sz="1400" i="1" baseline="-25000" noProof="0">
                          <a:solidFill>
                            <a:schemeClr val="tx1"/>
                          </a:solidFill>
                          <a:effectLst/>
                          <a:latin typeface="Times New Roman" panose="02020603050405020304" pitchFamily="18" charset="0"/>
                          <a:ea typeface="Calibri" panose="020F0502020204030204" pitchFamily="34" charset="0"/>
                        </a:rPr>
                        <a:t>2</a:t>
                      </a:r>
                      <a:r>
                        <a:rPr lang="fr-FR" sz="1400" noProof="0">
                          <a:solidFill>
                            <a:schemeClr val="tx1"/>
                          </a:solidFill>
                          <a:effectLst/>
                          <a:latin typeface="Times New Roman" panose="02020603050405020304" pitchFamily="18" charset="0"/>
                          <a:ea typeface="Calibri" panose="020F0502020204030204" pitchFamily="34" charset="0"/>
                        </a:rPr>
                        <a:t>...] (...)</a:t>
                      </a:r>
                    </a:p>
                    <a:p>
                      <a:pPr>
                        <a:spcAft>
                          <a:spcPts val="0"/>
                        </a:spcAft>
                      </a:pPr>
                      <a:r>
                        <a:rPr lang="fr-FR" sz="1400" noProof="0">
                          <a:solidFill>
                            <a:schemeClr val="tx1"/>
                          </a:solidFill>
                          <a:effectLst/>
                          <a:latin typeface="Times New Roman" panose="02020603050405020304" pitchFamily="18" charset="0"/>
                          <a:ea typeface="Calibri" panose="020F0502020204030204" pitchFamily="34" charset="0"/>
                        </a:rPr>
                        <a:t> </a:t>
                      </a:r>
                    </a:p>
                  </a:txBody>
                  <a:tcPr marL="51435" marR="5143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fr-FR" sz="1400" noProof="0" dirty="0">
                          <a:solidFill>
                            <a:schemeClr val="tx1"/>
                          </a:solidFill>
                          <a:effectLst/>
                          <a:latin typeface="Times New Roman" panose="02020603050405020304" pitchFamily="18" charset="0"/>
                          <a:ea typeface="Calibri" panose="020F0502020204030204" pitchFamily="34" charset="0"/>
                        </a:rPr>
                        <a:t>ont été présentées.</a:t>
                      </a:r>
                    </a:p>
                  </a:txBody>
                  <a:tcPr marL="51435" marR="5143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4432086"/>
                  </a:ext>
                </a:extLst>
              </a:tr>
            </a:tbl>
          </a:graphicData>
        </a:graphic>
      </p:graphicFrame>
    </p:spTree>
    <p:extLst>
      <p:ext uri="{BB962C8B-B14F-4D97-AF65-F5344CB8AC3E}">
        <p14:creationId xmlns:p14="http://schemas.microsoft.com/office/powerpoint/2010/main" val="24291079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normAutofit/>
          </a:bodyPr>
          <a:lstStyle/>
          <a:p>
            <a:endParaRPr lang="el-GR" dirty="0">
              <a:solidFill>
                <a:schemeClr val="tx1"/>
              </a:solidFill>
              <a:latin typeface="Times New Roman" panose="02020603050405020304" pitchFamily="18" charset="0"/>
              <a:cs typeface="Times New Roman" panose="02020603050405020304" pitchFamily="18" charset="0"/>
            </a:endParaRPr>
          </a:p>
          <a:p>
            <a:pPr algn="ctr"/>
            <a:r>
              <a:rPr lang="fr-FR" sz="2800" b="1" dirty="0">
                <a:solidFill>
                  <a:schemeClr val="tx1"/>
                </a:solidFill>
                <a:latin typeface="Times New Roman" panose="02020603050405020304" pitchFamily="18" charset="0"/>
                <a:cs typeface="Times New Roman" panose="02020603050405020304" pitchFamily="18" charset="0"/>
              </a:rPr>
              <a:t>Qui sont les rois mentionnés ? </a:t>
            </a:r>
            <a:endParaRPr lang="el-GR" sz="2800" b="1" dirty="0">
              <a:solidFill>
                <a:schemeClr val="tx1"/>
              </a:solidFill>
              <a:latin typeface="Times New Roman" panose="02020603050405020304" pitchFamily="18" charset="0"/>
              <a:cs typeface="Times New Roman" panose="02020603050405020304" pitchFamily="18" charset="0"/>
            </a:endParaRPr>
          </a:p>
          <a:p>
            <a:pPr algn="ctr"/>
            <a:endParaRPr lang="fr-FR" sz="2800" b="1" dirty="0">
              <a:solidFill>
                <a:schemeClr val="tx1"/>
              </a:solidFill>
              <a:latin typeface="Times New Roman" panose="02020603050405020304" pitchFamily="18" charset="0"/>
              <a:cs typeface="Times New Roman" panose="02020603050405020304" pitchFamily="18" charset="0"/>
            </a:endParaRPr>
          </a:p>
          <a:p>
            <a:pPr marL="257175" indent="-257175" algn="just">
              <a:buFont typeface="+mj-lt"/>
              <a:buAutoNum type="alphaUcPeriod"/>
            </a:pPr>
            <a:r>
              <a:rPr lang="fr-FR" sz="2800" dirty="0">
                <a:solidFill>
                  <a:schemeClr val="tx1"/>
                </a:solidFill>
                <a:latin typeface="Times New Roman" panose="02020603050405020304" pitchFamily="18" charset="0"/>
                <a:cs typeface="Times New Roman" panose="02020603050405020304" pitchFamily="18" charset="0"/>
              </a:rPr>
              <a:t>Des rois exemplaires du passé</a:t>
            </a:r>
            <a:r>
              <a:rPr lang="el-GR" sz="2800" dirty="0">
                <a:solidFill>
                  <a:schemeClr val="tx1"/>
                </a:solidFill>
                <a:latin typeface="Times New Roman" panose="02020603050405020304" pitchFamily="18" charset="0"/>
                <a:cs typeface="Times New Roman" panose="02020603050405020304" pitchFamily="18" charset="0"/>
              </a:rPr>
              <a:t>.</a:t>
            </a:r>
          </a:p>
          <a:p>
            <a:pPr marL="257175" indent="-257175" algn="just">
              <a:buFont typeface="+mj-lt"/>
              <a:buAutoNum type="alphaUcPeriod"/>
            </a:pPr>
            <a:r>
              <a:rPr lang="fr-FR" sz="2800" dirty="0">
                <a:solidFill>
                  <a:schemeClr val="tx1"/>
                </a:solidFill>
                <a:latin typeface="Times New Roman" panose="02020603050405020304" pitchFamily="18" charset="0"/>
                <a:cs typeface="Times New Roman" panose="02020603050405020304" pitchFamily="18" charset="0"/>
              </a:rPr>
              <a:t>Un culte dynastique séleucide faisant référence uniquement à c</a:t>
            </a:r>
            <a:r>
              <a:rPr lang="el-GR" sz="2800" dirty="0" err="1">
                <a:solidFill>
                  <a:schemeClr val="tx1"/>
                </a:solidFill>
                <a:latin typeface="Times New Roman" panose="02020603050405020304" pitchFamily="18" charset="0"/>
                <a:cs typeface="Times New Roman" panose="02020603050405020304" pitchFamily="18" charset="0"/>
              </a:rPr>
              <a:t>ette-même</a:t>
            </a:r>
            <a:r>
              <a:rPr lang="el-GR" sz="2800" dirty="0">
                <a:solidFill>
                  <a:schemeClr val="tx1"/>
                </a:solidFill>
                <a:latin typeface="Times New Roman" panose="02020603050405020304" pitchFamily="18" charset="0"/>
                <a:cs typeface="Times New Roman" panose="02020603050405020304" pitchFamily="18" charset="0"/>
              </a:rPr>
              <a:t> </a:t>
            </a:r>
            <a:r>
              <a:rPr lang="el-GR" sz="2800" dirty="0" err="1">
                <a:solidFill>
                  <a:schemeClr val="tx1"/>
                </a:solidFill>
                <a:latin typeface="Times New Roman" panose="02020603050405020304" pitchFamily="18" charset="0"/>
                <a:cs typeface="Times New Roman" panose="02020603050405020304" pitchFamily="18" charset="0"/>
              </a:rPr>
              <a:t>dynastie</a:t>
            </a:r>
            <a:r>
              <a:rPr lang="fr-FR" sz="2800" dirty="0">
                <a:solidFill>
                  <a:schemeClr val="tx1"/>
                </a:solidFill>
                <a:latin typeface="Times New Roman" panose="02020603050405020304" pitchFamily="18" charset="0"/>
                <a:cs typeface="Times New Roman" panose="02020603050405020304" pitchFamily="18" charset="0"/>
              </a:rPr>
              <a:t>. </a:t>
            </a:r>
            <a:endParaRPr lang="el-GR" sz="2800" dirty="0">
              <a:solidFill>
                <a:schemeClr val="tx1"/>
              </a:solidFill>
              <a:latin typeface="Times New Roman" panose="02020603050405020304" pitchFamily="18" charset="0"/>
              <a:cs typeface="Times New Roman" panose="02020603050405020304" pitchFamily="18" charset="0"/>
            </a:endParaRPr>
          </a:p>
          <a:p>
            <a:pPr marL="257175" indent="-257175" algn="just">
              <a:buFont typeface="+mj-lt"/>
              <a:buAutoNum type="alphaUcPeriod"/>
            </a:pPr>
            <a:r>
              <a:rPr lang="fr-FR" sz="2800" dirty="0">
                <a:solidFill>
                  <a:schemeClr val="tx1"/>
                </a:solidFill>
                <a:latin typeface="Times New Roman" panose="02020603050405020304" pitchFamily="18" charset="0"/>
                <a:cs typeface="Times New Roman" panose="02020603050405020304" pitchFamily="18" charset="0"/>
              </a:rPr>
              <a:t>Un culte au souverain vivant auquel est associé sa famille. </a:t>
            </a:r>
          </a:p>
        </p:txBody>
      </p:sp>
    </p:spTree>
    <p:extLst>
      <p:ext uri="{BB962C8B-B14F-4D97-AF65-F5344CB8AC3E}">
        <p14:creationId xmlns:p14="http://schemas.microsoft.com/office/powerpoint/2010/main" val="196043810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ormAutofit/>
          </a:bodyPr>
          <a:lstStyle/>
          <a:p>
            <a:pPr algn="just"/>
            <a:endParaRPr lang="fr-FR" dirty="0">
              <a:solidFill>
                <a:schemeClr val="tx1"/>
              </a:solidFill>
              <a:latin typeface="Times New Roman" panose="02020603050405020304" pitchFamily="18" charset="0"/>
              <a:cs typeface="Times New Roman" panose="02020603050405020304" pitchFamily="18" charset="0"/>
            </a:endParaRPr>
          </a:p>
          <a:p>
            <a:pPr algn="just"/>
            <a:r>
              <a:rPr lang="fr-FR" sz="1125" dirty="0">
                <a:solidFill>
                  <a:schemeClr val="tx1"/>
                </a:solidFill>
                <a:latin typeface="Times New Roman" panose="02020603050405020304" pitchFamily="18" charset="0"/>
                <a:cs typeface="Times New Roman" panose="02020603050405020304" pitchFamily="18" charset="0"/>
              </a:rPr>
              <a:t>N.B: </a:t>
            </a:r>
            <a:endParaRPr lang="el-GR" sz="1125" dirty="0">
              <a:solidFill>
                <a:schemeClr val="tx1"/>
              </a:solidFill>
              <a:latin typeface="Times New Roman" panose="02020603050405020304" pitchFamily="18" charset="0"/>
              <a:cs typeface="Times New Roman" panose="02020603050405020304" pitchFamily="18" charset="0"/>
            </a:endParaRPr>
          </a:p>
          <a:p>
            <a:pPr algn="just"/>
            <a:r>
              <a:rPr lang="el-GR" sz="1125" dirty="0">
                <a:solidFill>
                  <a:schemeClr val="tx1"/>
                </a:solidFill>
                <a:latin typeface="Times New Roman" panose="02020603050405020304" pitchFamily="18" charset="0"/>
                <a:cs typeface="Times New Roman" panose="02020603050405020304" pitchFamily="18" charset="0"/>
              </a:rPr>
              <a:t>1) </a:t>
            </a:r>
            <a:r>
              <a:rPr lang="fr-FR" sz="1125" dirty="0">
                <a:solidFill>
                  <a:schemeClr val="tx1"/>
                </a:solidFill>
                <a:latin typeface="Times New Roman" panose="02020603050405020304" pitchFamily="18" charset="0"/>
                <a:cs typeface="Times New Roman" panose="02020603050405020304" pitchFamily="18" charset="0"/>
              </a:rPr>
              <a:t>le jour de l’</a:t>
            </a:r>
            <a:r>
              <a:rPr lang="fr-FR" sz="1125" dirty="0" err="1">
                <a:solidFill>
                  <a:schemeClr val="tx1"/>
                </a:solidFill>
                <a:latin typeface="Times New Roman" panose="02020603050405020304" pitchFamily="18" charset="0"/>
                <a:cs typeface="Times New Roman" panose="02020603050405020304" pitchFamily="18" charset="0"/>
              </a:rPr>
              <a:t>eššēšu</a:t>
            </a:r>
            <a:r>
              <a:rPr lang="fr-FR" sz="1125" dirty="0">
                <a:solidFill>
                  <a:schemeClr val="tx1"/>
                </a:solidFill>
                <a:latin typeface="Times New Roman" panose="02020603050405020304" pitchFamily="18" charset="0"/>
                <a:cs typeface="Times New Roman" panose="02020603050405020304" pitchFamily="18" charset="0"/>
              </a:rPr>
              <a:t> est un jour de fête présentant une grande longévité. On possède en effet des textes le mentionnant depuis l’époque d’Ur III jusqu’à époque hellénistique. Fait étonnant, il s’agit d’une cérémonie mensuelle dont le jour n’est jamais spécifié, sans doute puisqu’il était connu de tous et semblait évident ou était sujet à variation. Ainsi, une tablette (VS 15,37) présentant une liste de cérémonies, mentionne toujours le jour durant lequel se déroule la cérémonie, sauf lorsqu’elle se déroule lors du jour de l’</a:t>
            </a:r>
            <a:r>
              <a:rPr lang="fr-FR" sz="1125" dirty="0" err="1">
                <a:solidFill>
                  <a:schemeClr val="tx1"/>
                </a:solidFill>
                <a:latin typeface="Times New Roman" panose="02020603050405020304" pitchFamily="18" charset="0"/>
                <a:cs typeface="Times New Roman" panose="02020603050405020304" pitchFamily="18" charset="0"/>
              </a:rPr>
              <a:t>eššēšu</a:t>
            </a:r>
            <a:endParaRPr lang="fr-FR" sz="1125" dirty="0">
              <a:solidFill>
                <a:schemeClr val="tx1"/>
              </a:solidFill>
              <a:latin typeface="Times New Roman" panose="02020603050405020304" pitchFamily="18" charset="0"/>
              <a:cs typeface="Times New Roman" panose="02020603050405020304" pitchFamily="18" charset="0"/>
            </a:endParaRPr>
          </a:p>
          <a:p>
            <a:pPr algn="just"/>
            <a:r>
              <a:rPr lang="fr-FR" sz="1125" dirty="0">
                <a:solidFill>
                  <a:schemeClr val="tx1"/>
                </a:solidFill>
                <a:latin typeface="Times New Roman" panose="02020603050405020304" pitchFamily="18" charset="0"/>
                <a:cs typeface="Times New Roman" panose="02020603050405020304" pitchFamily="18" charset="0"/>
              </a:rPr>
              <a:t>Il ne s’agit pas d’une journée liée à une divinité particulière, ainsi l’on soupçonne qu’il s’agissait d’une fête célébrée dans tous les temples (au moins les principaux) de la ville en question. </a:t>
            </a:r>
            <a:endParaRPr lang="el-GR" sz="1125" dirty="0">
              <a:solidFill>
                <a:schemeClr val="tx1"/>
              </a:solidFill>
              <a:latin typeface="Times New Roman" panose="02020603050405020304" pitchFamily="18" charset="0"/>
              <a:cs typeface="Times New Roman" panose="02020603050405020304" pitchFamily="18" charset="0"/>
            </a:endParaRPr>
          </a:p>
          <a:p>
            <a:pPr algn="just"/>
            <a:endParaRPr lang="el-GR" sz="1125" dirty="0">
              <a:solidFill>
                <a:schemeClr val="tx1"/>
              </a:solidFill>
              <a:latin typeface="Times New Roman" panose="02020603050405020304" pitchFamily="18" charset="0"/>
              <a:cs typeface="Times New Roman" panose="02020603050405020304" pitchFamily="18" charset="0"/>
            </a:endParaRPr>
          </a:p>
          <a:p>
            <a:pPr algn="just"/>
            <a:r>
              <a:rPr lang="fr-FR" sz="1125" dirty="0">
                <a:solidFill>
                  <a:schemeClr val="tx1"/>
                </a:solidFill>
                <a:latin typeface="Times New Roman" panose="02020603050405020304" pitchFamily="18" charset="0"/>
                <a:cs typeface="Times New Roman" panose="02020603050405020304" pitchFamily="18" charset="0"/>
              </a:rPr>
              <a:t>2) </a:t>
            </a:r>
            <a:r>
              <a:rPr lang="fr-FR" sz="1200" dirty="0">
                <a:solidFill>
                  <a:schemeClr val="tx1"/>
                </a:solidFill>
                <a:latin typeface="Times New Roman" panose="02020603050405020304" pitchFamily="18" charset="0"/>
                <a:ea typeface="Times New Roman" panose="02020603050405020304" pitchFamily="18" charset="0"/>
              </a:rPr>
              <a:t>GIŠ.ŠUB.BA-</a:t>
            </a:r>
            <a:r>
              <a:rPr lang="fr-FR" sz="1200" i="1" dirty="0">
                <a:solidFill>
                  <a:schemeClr val="tx1"/>
                </a:solidFill>
                <a:latin typeface="Times New Roman" panose="02020603050405020304" pitchFamily="18" charset="0"/>
                <a:ea typeface="Times New Roman" panose="02020603050405020304" pitchFamily="18" charset="0"/>
              </a:rPr>
              <a:t>šu</a:t>
            </a:r>
            <a:r>
              <a:rPr lang="fr-FR" sz="1200" i="1" baseline="-25000" dirty="0">
                <a:solidFill>
                  <a:schemeClr val="tx1"/>
                </a:solidFill>
                <a:latin typeface="Times New Roman" panose="02020603050405020304" pitchFamily="18" charset="0"/>
                <a:ea typeface="Times New Roman" panose="02020603050405020304" pitchFamily="18" charset="0"/>
              </a:rPr>
              <a:t>2 </a:t>
            </a:r>
            <a:r>
              <a:rPr lang="fr-FR" sz="1200" dirty="0">
                <a:solidFill>
                  <a:schemeClr val="tx1"/>
                </a:solidFill>
                <a:latin typeface="Times New Roman" panose="02020603050405020304" pitchFamily="18" charset="0"/>
                <a:ea typeface="Times New Roman" panose="02020603050405020304" pitchFamily="18" charset="0"/>
              </a:rPr>
              <a:t>: le culte est lié au système économique</a:t>
            </a:r>
            <a:r>
              <a:rPr lang="el-GR" sz="1200" dirty="0">
                <a:solidFill>
                  <a:schemeClr val="tx1"/>
                </a:solidFill>
                <a:latin typeface="Times New Roman" panose="02020603050405020304" pitchFamily="18" charset="0"/>
                <a:ea typeface="Times New Roman" panose="02020603050405020304" pitchFamily="18" charset="0"/>
              </a:rPr>
              <a:t> </a:t>
            </a:r>
            <a:r>
              <a:rPr lang="fr-FR" sz="1200" dirty="0" err="1">
                <a:solidFill>
                  <a:schemeClr val="tx1"/>
                </a:solidFill>
                <a:latin typeface="Times New Roman" panose="02020603050405020304" pitchFamily="18" charset="0"/>
                <a:ea typeface="Times New Roman" panose="02020603050405020304" pitchFamily="18" charset="0"/>
              </a:rPr>
              <a:t>urukéen</a:t>
            </a:r>
            <a:r>
              <a:rPr lang="fr-FR" sz="1200" dirty="0">
                <a:solidFill>
                  <a:schemeClr val="tx1"/>
                </a:solidFill>
                <a:latin typeface="Times New Roman" panose="02020603050405020304" pitchFamily="18" charset="0"/>
                <a:ea typeface="Times New Roman" panose="02020603050405020304" pitchFamily="18" charset="0"/>
              </a:rPr>
              <a:t>. Un individu exerçant une profession au sein du temple pouvait posséder ou non une prébende. Il semblerait que les professions liées directement au culte étaient plus susceptibles d’un posséder une. </a:t>
            </a:r>
            <a:endParaRPr lang="fr-FR" sz="1125"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58368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ctr"/>
          <a:lstStyle/>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La Mésopotamie :  un terreau fertile ? </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Nécessité d’une influence grecque </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dirty="0">
                <a:solidFill>
                  <a:schemeClr val="tx1">
                    <a:lumMod val="50000"/>
                    <a:lumOff val="50000"/>
                  </a:schemeClr>
                </a:solidFill>
                <a:latin typeface="Times New Roman" panose="02020603050405020304" pitchFamily="18" charset="0"/>
                <a:cs typeface="Times New Roman" panose="02020603050405020304" pitchFamily="18" charset="0"/>
              </a:rPr>
              <a:t>Les sources textuelles</a:t>
            </a:r>
            <a:endParaRPr lang="el-GR" sz="2400" dirty="0">
              <a:solidFill>
                <a:schemeClr val="tx1">
                  <a:lumMod val="50000"/>
                  <a:lumOff val="50000"/>
                </a:schemeClr>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r>
              <a:rPr lang="fr-FR" sz="2400" b="1" dirty="0">
                <a:solidFill>
                  <a:schemeClr val="tx1"/>
                </a:solidFill>
                <a:latin typeface="Times New Roman" panose="02020603050405020304" pitchFamily="18" charset="0"/>
                <a:cs typeface="Times New Roman" panose="02020603050405020304" pitchFamily="18" charset="0"/>
              </a:rPr>
              <a:t> En guise de conclusion</a:t>
            </a:r>
          </a:p>
          <a:p>
            <a:pPr marL="385763" indent="-385763" algn="ctr">
              <a:buFont typeface="Wingdings 3" charset="2"/>
              <a:buAutoNum type="arabicPeriod"/>
            </a:pPr>
            <a:endParaRPr lang="el-G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Font typeface="Wingdings 3" charset="2"/>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marL="385763" indent="-385763" algn="ctr">
              <a:buAutoNum type="arabicPeriod"/>
            </a:pPr>
            <a:endParaRPr lang="fr-FR" sz="2400" b="1" dirty="0">
              <a:solidFill>
                <a:schemeClr val="tx1"/>
              </a:solidFill>
              <a:latin typeface="Times New Roman" panose="02020603050405020304" pitchFamily="18" charset="0"/>
              <a:cs typeface="Times New Roman" panose="02020603050405020304" pitchFamily="18" charset="0"/>
            </a:endParaRPr>
          </a:p>
          <a:p>
            <a:pPr algn="ctr"/>
            <a:endParaRPr lang="fr-F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9244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Démétrios </a:t>
            </a:r>
            <a:r>
              <a:rPr lang="fr-BE" dirty="0" err="1"/>
              <a:t>Poliorcète</a:t>
            </a:r>
            <a:endParaRPr lang="fr-BE" dirty="0"/>
          </a:p>
        </p:txBody>
      </p:sp>
      <p:sp>
        <p:nvSpPr>
          <p:cNvPr id="3" name="Espace réservé du contenu 2"/>
          <p:cNvSpPr>
            <a:spLocks noGrp="1"/>
          </p:cNvSpPr>
          <p:nvPr>
            <p:ph idx="1"/>
          </p:nvPr>
        </p:nvSpPr>
        <p:spPr/>
        <p:txBody>
          <a:bodyPr>
            <a:normAutofit/>
          </a:bodyPr>
          <a:lstStyle/>
          <a:p>
            <a:endParaRPr lang="fr-BE" dirty="0"/>
          </a:p>
          <a:p>
            <a:r>
              <a:rPr lang="fr-BE" dirty="0"/>
              <a:t>336 – 283 </a:t>
            </a:r>
          </a:p>
          <a:p>
            <a:r>
              <a:rPr lang="fr-BE" dirty="0"/>
              <a:t>Général macédonien (Antigonides) </a:t>
            </a:r>
          </a:p>
          <a:p>
            <a:r>
              <a:rPr lang="fr-BE" dirty="0"/>
              <a:t>307 : </a:t>
            </a:r>
          </a:p>
          <a:p>
            <a:pPr lvl="1"/>
            <a:r>
              <a:rPr lang="fr-BE" dirty="0"/>
              <a:t>l’emporte sur Démétrios de Phalère </a:t>
            </a:r>
          </a:p>
          <a:p>
            <a:pPr lvl="1"/>
            <a:r>
              <a:rPr lang="fr-BE" dirty="0"/>
              <a:t>Culte héroïque </a:t>
            </a:r>
          </a:p>
          <a:p>
            <a:r>
              <a:rPr lang="fr-BE" dirty="0"/>
              <a:t>304 : </a:t>
            </a:r>
            <a:r>
              <a:rPr lang="el-GR" dirty="0"/>
              <a:t>σύνναος θεός</a:t>
            </a:r>
            <a:r>
              <a:rPr lang="fr-BE" dirty="0"/>
              <a:t> </a:t>
            </a:r>
          </a:p>
        </p:txBody>
      </p:sp>
    </p:spTree>
    <p:extLst>
      <p:ext uri="{BB962C8B-B14F-4D97-AF65-F5344CB8AC3E}">
        <p14:creationId xmlns:p14="http://schemas.microsoft.com/office/powerpoint/2010/main" val="289883581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t">
            <a:normAutofit fontScale="70000" lnSpcReduction="20000"/>
          </a:bodyPr>
          <a:lstStyle/>
          <a:p>
            <a:r>
              <a:rPr lang="fr-FR" dirty="0">
                <a:solidFill>
                  <a:schemeClr val="tx1"/>
                </a:solidFill>
                <a:latin typeface="Times New Roman" panose="02020603050405020304" pitchFamily="18" charset="0"/>
                <a:cs typeface="Times New Roman" panose="02020603050405020304" pitchFamily="18" charset="0"/>
              </a:rPr>
              <a:t>En résumé:</a:t>
            </a:r>
          </a:p>
          <a:p>
            <a:endParaRPr lang="fr-FR"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rabicPeriod"/>
            </a:pPr>
            <a:r>
              <a:rPr lang="fr-FR" i="1" dirty="0" err="1">
                <a:solidFill>
                  <a:schemeClr val="tx1"/>
                </a:solidFill>
                <a:latin typeface="Times New Roman" panose="02020603050405020304" pitchFamily="18" charset="0"/>
                <a:cs typeface="Times New Roman" panose="02020603050405020304" pitchFamily="18" charset="0"/>
              </a:rPr>
              <a:t>a-na</a:t>
            </a:r>
            <a:r>
              <a:rPr lang="fr-FR" i="1" dirty="0">
                <a:solidFill>
                  <a:schemeClr val="tx1"/>
                </a:solidFill>
                <a:latin typeface="Times New Roman" panose="02020603050405020304" pitchFamily="18" charset="0"/>
                <a:cs typeface="Times New Roman" panose="02020603050405020304" pitchFamily="18" charset="0"/>
              </a:rPr>
              <a:t> </a:t>
            </a:r>
            <a:r>
              <a:rPr lang="fr-FR" i="1" dirty="0" err="1">
                <a:solidFill>
                  <a:schemeClr val="tx1"/>
                </a:solidFill>
                <a:latin typeface="Times New Roman" panose="02020603050405020304" pitchFamily="18" charset="0"/>
                <a:cs typeface="Times New Roman" panose="02020603050405020304" pitchFamily="18" charset="0"/>
              </a:rPr>
              <a:t>bul-ṭu</a:t>
            </a:r>
            <a:r>
              <a:rPr lang="fr-FR" i="1" dirty="0">
                <a:solidFill>
                  <a:schemeClr val="tx1"/>
                </a:solidFill>
                <a:latin typeface="Times New Roman" panose="02020603050405020304" pitchFamily="18" charset="0"/>
                <a:cs typeface="Times New Roman" panose="02020603050405020304" pitchFamily="18" charset="0"/>
              </a:rPr>
              <a:t> </a:t>
            </a:r>
            <a:r>
              <a:rPr lang="fr-FR" dirty="0">
                <a:solidFill>
                  <a:schemeClr val="tx1"/>
                </a:solidFill>
                <a:latin typeface="Times New Roman" panose="02020603050405020304" pitchFamily="18" charset="0"/>
                <a:cs typeface="Times New Roman" panose="02020603050405020304" pitchFamily="18" charset="0"/>
              </a:rPr>
              <a:t>: action </a:t>
            </a:r>
            <a:r>
              <a:rPr lang="fr-FR" dirty="0" err="1">
                <a:solidFill>
                  <a:schemeClr val="tx1"/>
                </a:solidFill>
                <a:latin typeface="Times New Roman" panose="02020603050405020304" pitchFamily="18" charset="0"/>
                <a:cs typeface="Times New Roman" panose="02020603050405020304" pitchFamily="18" charset="0"/>
              </a:rPr>
              <a:t>évergétique</a:t>
            </a:r>
            <a:r>
              <a:rPr lang="fr-FR" dirty="0">
                <a:solidFill>
                  <a:schemeClr val="tx1"/>
                </a:solidFill>
                <a:latin typeface="Times New Roman" panose="02020603050405020304" pitchFamily="18" charset="0"/>
                <a:cs typeface="Times New Roman" panose="02020603050405020304" pitchFamily="18" charset="0"/>
              </a:rPr>
              <a:t> liée à un contexte rituel. </a:t>
            </a:r>
            <a:endParaRPr lang="fr-FR" i="1"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rabicPeriod"/>
            </a:pPr>
            <a:endParaRPr lang="fr-FR" i="1"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rabicPeriod"/>
            </a:pPr>
            <a:r>
              <a:rPr lang="fr-FR" i="1" dirty="0" err="1">
                <a:solidFill>
                  <a:schemeClr val="tx1"/>
                </a:solidFill>
                <a:latin typeface="Times New Roman" panose="02020603050405020304" pitchFamily="18" charset="0"/>
                <a:cs typeface="Times New Roman" panose="02020603050405020304" pitchFamily="18" charset="0"/>
              </a:rPr>
              <a:t>a-na</a:t>
            </a:r>
            <a:r>
              <a:rPr lang="fr-FR" i="1" dirty="0">
                <a:solidFill>
                  <a:schemeClr val="tx1"/>
                </a:solidFill>
                <a:latin typeface="Times New Roman" panose="02020603050405020304" pitchFamily="18" charset="0"/>
                <a:cs typeface="Times New Roman" panose="02020603050405020304" pitchFamily="18" charset="0"/>
              </a:rPr>
              <a:t> </a:t>
            </a:r>
            <a:r>
              <a:rPr lang="fr-FR" i="1" dirty="0" err="1">
                <a:solidFill>
                  <a:schemeClr val="tx1"/>
                </a:solidFill>
                <a:latin typeface="Times New Roman" panose="02020603050405020304" pitchFamily="18" charset="0"/>
                <a:cs typeface="Times New Roman" panose="02020603050405020304" pitchFamily="18" charset="0"/>
              </a:rPr>
              <a:t>dul</a:t>
            </a:r>
            <a:r>
              <a:rPr lang="fr-FR" i="1" dirty="0">
                <a:solidFill>
                  <a:schemeClr val="tx1"/>
                </a:solidFill>
                <a:latin typeface="Times New Roman" panose="02020603050405020304" pitchFamily="18" charset="0"/>
                <a:cs typeface="Times New Roman" panose="02020603050405020304" pitchFamily="18" charset="0"/>
              </a:rPr>
              <a:t>-lu </a:t>
            </a:r>
            <a:r>
              <a:rPr lang="fr-FR" dirty="0">
                <a:solidFill>
                  <a:schemeClr val="tx1"/>
                </a:solidFill>
                <a:latin typeface="Times New Roman" panose="02020603050405020304" pitchFamily="18" charset="0"/>
                <a:cs typeface="Times New Roman" panose="02020603050405020304" pitchFamily="18" charset="0"/>
              </a:rPr>
              <a:t>: culte voué à un roi vivant</a:t>
            </a:r>
            <a:r>
              <a:rPr lang="el-GR" dirty="0">
                <a:solidFill>
                  <a:schemeClr val="tx1"/>
                </a:solidFill>
                <a:latin typeface="Times New Roman" panose="02020603050405020304" pitchFamily="18" charset="0"/>
                <a:cs typeface="Times New Roman" panose="02020603050405020304" pitchFamily="18" charset="0"/>
              </a:rPr>
              <a:t>. </a:t>
            </a:r>
            <a:endParaRPr lang="fr-FR"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rabicPeriod"/>
            </a:pPr>
            <a:endParaRPr lang="fr-FR" i="1"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rabicPeriod"/>
            </a:pPr>
            <a:r>
              <a:rPr lang="fr-FR" baseline="30000" dirty="0" err="1">
                <a:solidFill>
                  <a:schemeClr val="tx1"/>
                </a:solidFill>
                <a:latin typeface="Times New Roman" panose="02020603050405020304" pitchFamily="18" charset="0"/>
                <a:cs typeface="Times New Roman" panose="02020603050405020304" pitchFamily="18" charset="0"/>
              </a:rPr>
              <a:t>giš</a:t>
            </a:r>
            <a:r>
              <a:rPr lang="fr-FR" dirty="0" err="1">
                <a:solidFill>
                  <a:schemeClr val="tx1"/>
                </a:solidFill>
                <a:latin typeface="Times New Roman" panose="02020603050405020304" pitchFamily="18" charset="0"/>
                <a:cs typeface="Times New Roman" panose="02020603050405020304" pitchFamily="18" charset="0"/>
              </a:rPr>
              <a:t>BANŠUR</a:t>
            </a:r>
            <a:r>
              <a:rPr lang="fr-FR" dirty="0">
                <a:solidFill>
                  <a:schemeClr val="tx1"/>
                </a:solidFill>
                <a:latin typeface="Times New Roman" panose="02020603050405020304" pitchFamily="18" charset="0"/>
                <a:cs typeface="Times New Roman" panose="02020603050405020304" pitchFamily="18" charset="0"/>
              </a:rPr>
              <a:t> </a:t>
            </a:r>
            <a:r>
              <a:rPr lang="fr-FR" i="1" dirty="0">
                <a:solidFill>
                  <a:schemeClr val="tx1"/>
                </a:solidFill>
                <a:latin typeface="Times New Roman" panose="02020603050405020304" pitchFamily="18" charset="0"/>
                <a:cs typeface="Times New Roman" panose="02020603050405020304" pitchFamily="18" charset="0"/>
              </a:rPr>
              <a:t>ša</a:t>
            </a:r>
            <a:r>
              <a:rPr lang="fr-FR" i="1" baseline="-25000" dirty="0">
                <a:solidFill>
                  <a:schemeClr val="tx1"/>
                </a:solidFill>
                <a:latin typeface="Times New Roman" panose="02020603050405020304" pitchFamily="18" charset="0"/>
                <a:cs typeface="Times New Roman" panose="02020603050405020304" pitchFamily="18" charset="0"/>
              </a:rPr>
              <a:t>2</a:t>
            </a:r>
            <a:r>
              <a:rPr lang="fr-FR" dirty="0">
                <a:solidFill>
                  <a:schemeClr val="tx1"/>
                </a:solidFill>
                <a:latin typeface="Times New Roman" panose="02020603050405020304" pitchFamily="18" charset="0"/>
                <a:cs typeface="Times New Roman" panose="02020603050405020304" pitchFamily="18" charset="0"/>
              </a:rPr>
              <a:t> </a:t>
            </a:r>
            <a:r>
              <a:rPr lang="fr-FR" i="1" dirty="0" err="1">
                <a:solidFill>
                  <a:schemeClr val="tx1"/>
                </a:solidFill>
                <a:latin typeface="Times New Roman" panose="02020603050405020304" pitchFamily="18" charset="0"/>
                <a:cs typeface="Times New Roman" panose="02020603050405020304" pitchFamily="18" charset="0"/>
              </a:rPr>
              <a:t>ṣa-lam</a:t>
            </a:r>
            <a:r>
              <a:rPr lang="fr-FR" dirty="0">
                <a:solidFill>
                  <a:schemeClr val="tx1"/>
                </a:solidFill>
                <a:latin typeface="Times New Roman" panose="02020603050405020304" pitchFamily="18" charset="0"/>
                <a:cs typeface="Times New Roman" panose="02020603050405020304" pitchFamily="18" charset="0"/>
              </a:rPr>
              <a:t> : 3 possibilités d’interprétation</a:t>
            </a:r>
            <a:r>
              <a:rPr lang="el-GR" dirty="0">
                <a:solidFill>
                  <a:schemeClr val="tx1"/>
                </a:solidFill>
                <a:latin typeface="Times New Roman" panose="02020603050405020304" pitchFamily="18" charset="0"/>
                <a:cs typeface="Times New Roman" panose="02020603050405020304" pitchFamily="18" charset="0"/>
              </a:rPr>
              <a:t>.</a:t>
            </a:r>
          </a:p>
          <a:p>
            <a:pPr marL="214313" indent="-214313">
              <a:buFont typeface="Wingdings" pitchFamily="2" charset="2"/>
              <a:buChar char="Ø"/>
            </a:pPr>
            <a:r>
              <a:rPr lang="fr-FR" dirty="0">
                <a:solidFill>
                  <a:schemeClr val="tx1"/>
                </a:solidFill>
                <a:latin typeface="Times New Roman" panose="02020603050405020304" pitchFamily="18" charset="0"/>
                <a:cs typeface="Times New Roman" panose="02020603050405020304" pitchFamily="18" charset="0"/>
              </a:rPr>
              <a:t>Culte des rois du passé. Dans ce cas pas pertinent pour notre thématique, sauf si les séleucides sont inclus parmi eux, ce qui est difficile à déterminer.</a:t>
            </a:r>
          </a:p>
          <a:p>
            <a:pPr marL="214313" indent="-214313">
              <a:buFont typeface="Wingdings" pitchFamily="2" charset="2"/>
              <a:buChar char="Ø"/>
            </a:pPr>
            <a:r>
              <a:rPr lang="fr-FR" dirty="0">
                <a:solidFill>
                  <a:schemeClr val="tx1"/>
                </a:solidFill>
                <a:latin typeface="Times New Roman" panose="02020603050405020304" pitchFamily="18" charset="0"/>
                <a:cs typeface="Times New Roman" panose="02020603050405020304" pitchFamily="18" charset="0"/>
              </a:rPr>
              <a:t>Culte dynastique séleucide. </a:t>
            </a:r>
          </a:p>
          <a:p>
            <a:pPr marL="214313" indent="-214313">
              <a:buFont typeface="Wingdings" pitchFamily="2" charset="2"/>
              <a:buChar char="Ø"/>
            </a:pPr>
            <a:r>
              <a:rPr lang="fr-FR" dirty="0">
                <a:solidFill>
                  <a:schemeClr val="tx1"/>
                </a:solidFill>
                <a:latin typeface="Times New Roman" panose="02020603050405020304" pitchFamily="18" charset="0"/>
                <a:cs typeface="Times New Roman" panose="02020603050405020304" pitchFamily="18" charset="0"/>
              </a:rPr>
              <a:t>Culte au roi et à sa famille. L’expression LUGAL.MEŠ serait à entendre dans le sens de « membres de la famille royale »</a:t>
            </a:r>
          </a:p>
          <a:p>
            <a:endParaRPr lang="el-GR"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63945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xmlns="" id="{9366675F-7C08-424C-A0E9-680E42ED1BBC}"/>
              </a:ext>
            </a:extLst>
          </p:cNvPr>
          <p:cNvSpPr>
            <a:spLocks noGrp="1"/>
          </p:cNvSpPr>
          <p:nvPr>
            <p:ph type="subTitle" idx="1"/>
          </p:nvPr>
        </p:nvSpPr>
        <p:spPr>
          <a:xfrm>
            <a:off x="1371601" y="857250"/>
            <a:ext cx="7256859" cy="4981903"/>
          </a:xfrm>
        </p:spPr>
        <p:txBody>
          <a:bodyPr anchor="t">
            <a:normAutofit fontScale="62500" lnSpcReduction="20000"/>
          </a:bodyPr>
          <a:lstStyle/>
          <a:p>
            <a:pPr algn="just"/>
            <a:r>
              <a:rPr lang="fr-FR" dirty="0">
                <a:solidFill>
                  <a:schemeClr val="tx1"/>
                </a:solidFill>
                <a:latin typeface="Times New Roman" panose="02020603050405020304" pitchFamily="18" charset="0"/>
                <a:cs typeface="Times New Roman" panose="02020603050405020304" pitchFamily="18" charset="0"/>
              </a:rPr>
              <a:t>Fondant mon étude sur la précédente argumentation, qui démontre la possibilité de l’utilisation des sources cunéiformes dans l’étude du </a:t>
            </a:r>
            <a:r>
              <a:rPr lang="fr-FR" dirty="0" err="1">
                <a:solidFill>
                  <a:schemeClr val="tx1"/>
                </a:solidFill>
                <a:latin typeface="Times New Roman" panose="02020603050405020304" pitchFamily="18" charset="0"/>
                <a:cs typeface="Times New Roman" panose="02020603050405020304" pitchFamily="18" charset="0"/>
              </a:rPr>
              <a:t>cult</a:t>
            </a:r>
            <a:r>
              <a:rPr lang="el-GR" dirty="0">
                <a:solidFill>
                  <a:schemeClr val="tx1"/>
                </a:solidFill>
                <a:latin typeface="Times New Roman" panose="02020603050405020304" pitchFamily="18" charset="0"/>
                <a:cs typeface="Times New Roman" panose="02020603050405020304" pitchFamily="18" charset="0"/>
              </a:rPr>
              <a:t>e</a:t>
            </a:r>
            <a:r>
              <a:rPr lang="fr-FR" dirty="0">
                <a:solidFill>
                  <a:schemeClr val="tx1"/>
                </a:solidFill>
                <a:latin typeface="Times New Roman" panose="02020603050405020304" pitchFamily="18" charset="0"/>
                <a:cs typeface="Times New Roman" panose="02020603050405020304" pitchFamily="18" charset="0"/>
              </a:rPr>
              <a:t> royal séleucide, il me reste à approfondir les thématiques suivantes :</a:t>
            </a:r>
          </a:p>
          <a:p>
            <a:pPr algn="just"/>
            <a:endParaRPr lang="fr-FR"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lphaLcParenR"/>
            </a:pPr>
            <a:r>
              <a:rPr lang="fr-FR" dirty="0">
                <a:solidFill>
                  <a:schemeClr val="tx1"/>
                </a:solidFill>
                <a:latin typeface="Times New Roman" panose="02020603050405020304" pitchFamily="18" charset="0"/>
                <a:cs typeface="Times New Roman" panose="02020603050405020304" pitchFamily="18" charset="0"/>
              </a:rPr>
              <a:t>Lien entre le culte voué au roi et celui des autres divinités citées dans les documents.</a:t>
            </a:r>
          </a:p>
          <a:p>
            <a:pPr marL="257175" indent="-257175">
              <a:buFont typeface="+mj-lt"/>
              <a:buAutoNum type="alphaLcParenR"/>
            </a:pPr>
            <a:r>
              <a:rPr lang="fr-FR" dirty="0">
                <a:solidFill>
                  <a:schemeClr val="tx1"/>
                </a:solidFill>
                <a:latin typeface="Times New Roman" panose="02020603050405020304" pitchFamily="18" charset="0"/>
                <a:cs typeface="Times New Roman" panose="02020603050405020304" pitchFamily="18" charset="0"/>
              </a:rPr>
              <a:t>Le lien entre le culte royal et la fête de l’</a:t>
            </a:r>
            <a:r>
              <a:rPr lang="fr-FR" dirty="0" err="1">
                <a:solidFill>
                  <a:schemeClr val="tx1"/>
                </a:solidFill>
                <a:latin typeface="Times New Roman" panose="02020603050405020304" pitchFamily="18" charset="0"/>
                <a:cs typeface="Times New Roman" panose="02020603050405020304" pitchFamily="18" charset="0"/>
              </a:rPr>
              <a:t>Akītu</a:t>
            </a:r>
            <a:r>
              <a:rPr lang="el-GR" dirty="0">
                <a:solidFill>
                  <a:schemeClr val="tx1"/>
                </a:solidFill>
                <a:latin typeface="Times New Roman" panose="02020603050405020304" pitchFamily="18" charset="0"/>
                <a:cs typeface="Times New Roman" panose="02020603050405020304" pitchFamily="18" charset="0"/>
              </a:rPr>
              <a:t> </a:t>
            </a:r>
            <a:r>
              <a:rPr lang="el-GR" dirty="0" err="1">
                <a:solidFill>
                  <a:schemeClr val="tx1"/>
                </a:solidFill>
                <a:latin typeface="Times New Roman" panose="02020603050405020304" pitchFamily="18" charset="0"/>
                <a:cs typeface="Times New Roman" panose="02020603050405020304" pitchFamily="18" charset="0"/>
              </a:rPr>
              <a:t>ou</a:t>
            </a:r>
            <a:r>
              <a:rPr lang="el-GR" dirty="0">
                <a:solidFill>
                  <a:schemeClr val="tx1"/>
                </a:solidFill>
                <a:latin typeface="Times New Roman" panose="02020603050405020304" pitchFamily="18" charset="0"/>
                <a:cs typeface="Times New Roman" panose="02020603050405020304" pitchFamily="18" charset="0"/>
              </a:rPr>
              <a:t> de </a:t>
            </a:r>
            <a:r>
              <a:rPr lang="el-GR" dirty="0" err="1">
                <a:solidFill>
                  <a:schemeClr val="tx1"/>
                </a:solidFill>
                <a:latin typeface="Times New Roman" panose="02020603050405020304" pitchFamily="18" charset="0"/>
                <a:cs typeface="Times New Roman" panose="02020603050405020304" pitchFamily="18" charset="0"/>
              </a:rPr>
              <a:t>l’eššēšu</a:t>
            </a:r>
            <a:r>
              <a:rPr lang="el-GR" dirty="0">
                <a:solidFill>
                  <a:schemeClr val="tx1"/>
                </a:solidFill>
                <a:latin typeface="Times New Roman" panose="02020603050405020304" pitchFamily="18" charset="0"/>
                <a:cs typeface="Times New Roman" panose="02020603050405020304" pitchFamily="18" charset="0"/>
              </a:rPr>
              <a:t>. </a:t>
            </a:r>
            <a:endParaRPr lang="fr-FR" dirty="0">
              <a:solidFill>
                <a:schemeClr val="tx1"/>
              </a:solidFill>
              <a:latin typeface="Times New Roman" panose="02020603050405020304" pitchFamily="18" charset="0"/>
              <a:cs typeface="Times New Roman" panose="02020603050405020304" pitchFamily="18" charset="0"/>
            </a:endParaRPr>
          </a:p>
          <a:p>
            <a:pPr marL="257175" indent="-257175">
              <a:buFont typeface="+mj-lt"/>
              <a:buAutoNum type="alphaLcParenR"/>
            </a:pPr>
            <a:r>
              <a:rPr lang="fr-FR" dirty="0">
                <a:solidFill>
                  <a:schemeClr val="tx1"/>
                </a:solidFill>
                <a:latin typeface="Times New Roman" panose="02020603050405020304" pitchFamily="18" charset="0"/>
                <a:cs typeface="Times New Roman" panose="02020603050405020304" pitchFamily="18" charset="0"/>
              </a:rPr>
              <a:t>Le rôle tant</a:t>
            </a:r>
            <a:r>
              <a:rPr lang="el-GR" dirty="0">
                <a:solidFill>
                  <a:schemeClr val="tx1"/>
                </a:solidFill>
                <a:latin typeface="Times New Roman" panose="02020603050405020304" pitchFamily="18" charset="0"/>
                <a:cs typeface="Times New Roman" panose="02020603050405020304" pitchFamily="18" charset="0"/>
              </a:rPr>
              <a:t> </a:t>
            </a:r>
            <a:r>
              <a:rPr lang="fr-FR" dirty="0">
                <a:solidFill>
                  <a:schemeClr val="tx1"/>
                </a:solidFill>
                <a:latin typeface="Times New Roman" panose="02020603050405020304" pitchFamily="18" charset="0"/>
                <a:cs typeface="Times New Roman" panose="02020603050405020304" pitchFamily="18" charset="0"/>
              </a:rPr>
              <a:t>politique que religieux des différents acteurs du culte. </a:t>
            </a:r>
          </a:p>
          <a:p>
            <a:pPr marL="257175" indent="-257175">
              <a:buFont typeface="+mj-lt"/>
              <a:buAutoNum type="alphaLcParenR"/>
            </a:pPr>
            <a:r>
              <a:rPr lang="fr-FR" dirty="0">
                <a:solidFill>
                  <a:schemeClr val="tx1"/>
                </a:solidFill>
                <a:latin typeface="Times New Roman" panose="02020603050405020304" pitchFamily="18" charset="0"/>
                <a:cs typeface="Times New Roman" panose="02020603050405020304" pitchFamily="18" charset="0"/>
              </a:rPr>
              <a:t>Les modalités de sélection des offrandes et/ou des victimes sacrificielles. </a:t>
            </a:r>
          </a:p>
          <a:p>
            <a:pPr marL="257175" indent="-257175">
              <a:buFont typeface="+mj-lt"/>
              <a:buAutoNum type="alphaLcParenR"/>
            </a:pPr>
            <a:r>
              <a:rPr lang="fr-FR" dirty="0">
                <a:solidFill>
                  <a:schemeClr val="tx1"/>
                </a:solidFill>
                <a:latin typeface="Times New Roman" panose="02020603050405020304" pitchFamily="18" charset="0"/>
                <a:cs typeface="Times New Roman" panose="02020603050405020304" pitchFamily="18" charset="0"/>
              </a:rPr>
              <a:t>Une comparaison avec les sources grecques afin de comprendre le fonctionnement de l’introduction de la pratique dans des cités de cultures et de statuts différents au sein d’un même royaume. </a:t>
            </a:r>
          </a:p>
        </p:txBody>
      </p:sp>
      <p:sp>
        <p:nvSpPr>
          <p:cNvPr id="4" name="ZoneTexte 3">
            <a:extLst>
              <a:ext uri="{FF2B5EF4-FFF2-40B4-BE49-F238E27FC236}">
                <a16:creationId xmlns:a16="http://schemas.microsoft.com/office/drawing/2014/main" xmlns="" id="{A04C61F0-E6A5-B84B-8147-BBBDAE1DF730}"/>
              </a:ext>
            </a:extLst>
          </p:cNvPr>
          <p:cNvSpPr txBox="1"/>
          <p:nvPr/>
        </p:nvSpPr>
        <p:spPr>
          <a:xfrm>
            <a:off x="5588876" y="2843705"/>
            <a:ext cx="184731" cy="300082"/>
          </a:xfrm>
          <a:prstGeom prst="rect">
            <a:avLst/>
          </a:prstGeom>
          <a:noFill/>
        </p:spPr>
        <p:txBody>
          <a:bodyPr wrap="none" rtlCol="0">
            <a:spAutoFit/>
          </a:bodyPr>
          <a:lstStyle/>
          <a:p>
            <a:endParaRPr lang="fr-FR" sz="1350" dirty="0"/>
          </a:p>
        </p:txBody>
      </p:sp>
    </p:spTree>
    <p:extLst>
      <p:ext uri="{BB962C8B-B14F-4D97-AF65-F5344CB8AC3E}">
        <p14:creationId xmlns:p14="http://schemas.microsoft.com/office/powerpoint/2010/main" val="4127729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171400"/>
            <a:ext cx="7498080" cy="1143000"/>
          </a:xfrm>
        </p:spPr>
        <p:txBody>
          <a:bodyPr/>
          <a:lstStyle/>
          <a:p>
            <a:r>
              <a:rPr lang="fr-BE" dirty="0"/>
              <a:t>L’hymne ithyphallique</a:t>
            </a:r>
          </a:p>
        </p:txBody>
      </p:sp>
      <p:graphicFrame>
        <p:nvGraphicFramePr>
          <p:cNvPr id="4" name="Tableau 3"/>
          <p:cNvGraphicFramePr>
            <a:graphicFrameLocks noGrp="1"/>
          </p:cNvGraphicFramePr>
          <p:nvPr>
            <p:extLst>
              <p:ext uri="{D42A27DB-BD31-4B8C-83A1-F6EECF244321}">
                <p14:modId xmlns:p14="http://schemas.microsoft.com/office/powerpoint/2010/main" val="2911283457"/>
              </p:ext>
            </p:extLst>
          </p:nvPr>
        </p:nvGraphicFramePr>
        <p:xfrm>
          <a:off x="1115616" y="786328"/>
          <a:ext cx="7920880" cy="6400801"/>
        </p:xfrm>
        <a:graphic>
          <a:graphicData uri="http://schemas.openxmlformats.org/drawingml/2006/table">
            <a:tbl>
              <a:tblPr firstRow="1" bandRow="1">
                <a:tableStyleId>{2D5ABB26-0587-4C30-8999-92F81FD0307C}</a:tableStyleId>
              </a:tblPr>
              <a:tblGrid>
                <a:gridCol w="3768806">
                  <a:extLst>
                    <a:ext uri="{9D8B030D-6E8A-4147-A177-3AD203B41FA5}">
                      <a16:colId xmlns:a16="http://schemas.microsoft.com/office/drawing/2014/main" xmlns="" val="20000"/>
                    </a:ext>
                  </a:extLst>
                </a:gridCol>
                <a:gridCol w="4152074">
                  <a:extLst>
                    <a:ext uri="{9D8B030D-6E8A-4147-A177-3AD203B41FA5}">
                      <a16:colId xmlns:a16="http://schemas.microsoft.com/office/drawing/2014/main" xmlns="" val="20001"/>
                    </a:ext>
                  </a:extLst>
                </a:gridCol>
              </a:tblGrid>
              <a:tr h="5071720">
                <a:tc>
                  <a:txBody>
                    <a:bodyPr/>
                    <a:lstStyle/>
                    <a:p>
                      <a:r>
                        <a:rPr lang="el-GR" dirty="0"/>
                        <a:t>1 ὡς οἱ μέγιστοι τῶν θεῶν καὶ φίλτατοι</a:t>
                      </a:r>
                    </a:p>
                    <a:p>
                      <a:r>
                        <a:rPr lang="el-GR" dirty="0"/>
                        <a:t>τῇ πόλει πάρεισιν·</a:t>
                      </a:r>
                    </a:p>
                    <a:p>
                      <a:r>
                        <a:rPr lang="el-GR" dirty="0"/>
                        <a:t>ἐνταῦθα (γὰρ Δήμητρα καὶ) Δημήτριον </a:t>
                      </a:r>
                    </a:p>
                    <a:p>
                      <a:r>
                        <a:rPr lang="el-GR" dirty="0"/>
                        <a:t>ἅμα παρῆγ’ ὁ καιρός. </a:t>
                      </a:r>
                    </a:p>
                    <a:p>
                      <a:endParaRPr lang="el-GR" dirty="0"/>
                    </a:p>
                    <a:p>
                      <a:r>
                        <a:rPr lang="el-GR" dirty="0"/>
                        <a:t>5 χἠ μὲν τὰ σεμνὰ τῆς Κόρης μυστήρια</a:t>
                      </a:r>
                    </a:p>
                    <a:p>
                      <a:r>
                        <a:rPr lang="el-GR" dirty="0"/>
                        <a:t>ἔρχεθ’ ἵνα ποιήσῃ, </a:t>
                      </a:r>
                    </a:p>
                    <a:p>
                      <a:r>
                        <a:rPr lang="el-GR" dirty="0"/>
                        <a:t>ὁ δ’ἱλαρός, ὥσπερ τὸν θεὸν δεῖ, καὶ καλός</a:t>
                      </a:r>
                    </a:p>
                    <a:p>
                      <a:r>
                        <a:rPr lang="el-GR" dirty="0"/>
                        <a:t>καὶ γελῶν πάρεστι. </a:t>
                      </a:r>
                    </a:p>
                    <a:p>
                      <a:endParaRPr lang="el-GR" dirty="0"/>
                    </a:p>
                    <a:p>
                      <a:r>
                        <a:rPr lang="el-GR" dirty="0"/>
                        <a:t>σεμνόν τι φαίνεθ’, οἱ φίλοι πάντες κύκλῳ, </a:t>
                      </a:r>
                    </a:p>
                    <a:p>
                      <a:r>
                        <a:rPr lang="el-GR" dirty="0"/>
                        <a:t>10 ἐν μέσοισι δ’αὐτός, </a:t>
                      </a:r>
                    </a:p>
                    <a:p>
                      <a:r>
                        <a:rPr lang="el-GR" dirty="0"/>
                        <a:t>ὅμοιος ὥσπερ οἱ φίλοι μὲν ἀστέρες, </a:t>
                      </a:r>
                    </a:p>
                    <a:p>
                      <a:r>
                        <a:rPr lang="el-GR" dirty="0"/>
                        <a:t>ἥλιος δ’ἐκεῖνος. </a:t>
                      </a:r>
                    </a:p>
                    <a:p>
                      <a:r>
                        <a:rPr lang="el-GR" dirty="0"/>
                        <a:t>ὦ τοῦ κρατίστου παῖ Ποσειδῶνος θεοῦ, </a:t>
                      </a:r>
                    </a:p>
                    <a:p>
                      <a:r>
                        <a:rPr lang="el-GR" dirty="0"/>
                        <a:t>χαῖρε, κἀφροδίτης. </a:t>
                      </a:r>
                    </a:p>
                    <a:p>
                      <a:endParaRPr lang="el-GR" dirty="0"/>
                    </a:p>
                    <a:p>
                      <a:endParaRPr lang="el-GR" dirty="0"/>
                    </a:p>
                    <a:p>
                      <a:endParaRPr lang="fr-BE" dirty="0"/>
                    </a:p>
                  </a:txBody>
                  <a:tcPr/>
                </a:tc>
                <a:tc>
                  <a:txBody>
                    <a:bodyPr/>
                    <a:lstStyle/>
                    <a:p>
                      <a:r>
                        <a:rPr lang="fr-BE" sz="1800" kern="1200" dirty="0">
                          <a:solidFill>
                            <a:schemeClr val="tx1"/>
                          </a:solidFill>
                          <a:effectLst/>
                          <a:latin typeface="+mn-lt"/>
                          <a:ea typeface="+mn-ea"/>
                          <a:cs typeface="+mn-cs"/>
                        </a:rPr>
                        <a:t>Comme les dieux les plus grands et les mieux aimés, ils se présentent maintenant à notre Cité !  Car voici que l’occasion propice nous a amenés ensemble Déméter et Démétrios</a:t>
                      </a:r>
                      <a:r>
                        <a:rPr lang="el-GR" sz="1800" kern="1200" dirty="0">
                          <a:solidFill>
                            <a:schemeClr val="tx1"/>
                          </a:solidFill>
                          <a:effectLst/>
                          <a:latin typeface="+mn-lt"/>
                          <a:ea typeface="+mn-ea"/>
                          <a:cs typeface="+mn-cs"/>
                        </a:rPr>
                        <a:t>.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 </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Elle vient pour accomplir les mystères vénérables de Korè. </a:t>
                      </a:r>
                    </a:p>
                    <a:p>
                      <a:r>
                        <a:rPr lang="fr-BE" sz="1800" kern="1200" dirty="0">
                          <a:solidFill>
                            <a:schemeClr val="tx1"/>
                          </a:solidFill>
                          <a:effectLst/>
                          <a:latin typeface="+mn-lt"/>
                          <a:ea typeface="+mn-ea"/>
                          <a:cs typeface="+mn-cs"/>
                        </a:rPr>
                        <a:t>Lui, joyeux comme il convient au dieu, se manifeste et beau et souriant. </a:t>
                      </a:r>
                    </a:p>
                    <a:p>
                      <a:r>
                        <a:rPr lang="el-GR" sz="1800" kern="1200" dirty="0">
                          <a:solidFill>
                            <a:schemeClr val="tx1"/>
                          </a:solidFill>
                          <a:effectLst/>
                          <a:latin typeface="+mn-lt"/>
                          <a:ea typeface="+mn-ea"/>
                          <a:cs typeface="+mn-cs"/>
                        </a:rPr>
                        <a:t> </a:t>
                      </a:r>
                      <a:endParaRPr lang="fr-BE" sz="1800" kern="1200" dirty="0">
                        <a:solidFill>
                          <a:schemeClr val="tx1"/>
                        </a:solidFill>
                        <a:effectLst/>
                        <a:latin typeface="+mn-lt"/>
                        <a:ea typeface="+mn-ea"/>
                        <a:cs typeface="+mn-cs"/>
                      </a:endParaRPr>
                    </a:p>
                    <a:p>
                      <a:endParaRPr lang="fr-BE" sz="1800" kern="1200" dirty="0">
                        <a:solidFill>
                          <a:schemeClr val="tx1"/>
                        </a:solidFill>
                        <a:effectLst/>
                        <a:latin typeface="+mn-lt"/>
                        <a:ea typeface="+mn-ea"/>
                        <a:cs typeface="+mn-cs"/>
                      </a:endParaRPr>
                    </a:p>
                    <a:p>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Spectacle vénérable ! tous ses amis sont en cercle et lui est au milieu ; </a:t>
                      </a:r>
                    </a:p>
                    <a:p>
                      <a:r>
                        <a:rPr lang="fr-BE" sz="1800" kern="1200" dirty="0">
                          <a:solidFill>
                            <a:schemeClr val="tx1"/>
                          </a:solidFill>
                          <a:effectLst/>
                          <a:latin typeface="+mn-lt"/>
                          <a:ea typeface="+mn-ea"/>
                          <a:cs typeface="+mn-cs"/>
                        </a:rPr>
                        <a:t>ses amis sont comme des astres, </a:t>
                      </a:r>
                      <a:r>
                        <a:rPr lang="fr-BE" sz="1800" kern="1200" dirty="0" smtClean="0">
                          <a:solidFill>
                            <a:schemeClr val="tx1"/>
                          </a:solidFill>
                          <a:effectLst/>
                          <a:latin typeface="+mn-lt"/>
                          <a:ea typeface="+mn-ea"/>
                          <a:cs typeface="+mn-cs"/>
                        </a:rPr>
                        <a:t>et </a:t>
                      </a:r>
                      <a:r>
                        <a:rPr lang="fr-BE" sz="1800" kern="1200" dirty="0">
                          <a:solidFill>
                            <a:schemeClr val="tx1"/>
                          </a:solidFill>
                          <a:effectLst/>
                          <a:latin typeface="+mn-lt"/>
                          <a:ea typeface="+mn-ea"/>
                          <a:cs typeface="+mn-cs"/>
                        </a:rPr>
                        <a:t>lui est semblable au soleil. </a:t>
                      </a:r>
                    </a:p>
                    <a:p>
                      <a:r>
                        <a:rPr lang="fr-BE" sz="1800" kern="1200" dirty="0">
                          <a:solidFill>
                            <a:schemeClr val="tx1"/>
                          </a:solidFill>
                          <a:effectLst/>
                          <a:latin typeface="+mn-lt"/>
                          <a:ea typeface="+mn-ea"/>
                          <a:cs typeface="+mn-cs"/>
                        </a:rPr>
                        <a:t>O fils du tout puissant dieu </a:t>
                      </a:r>
                      <a:r>
                        <a:rPr lang="fr-BE" sz="1800" kern="1200" dirty="0" err="1">
                          <a:solidFill>
                            <a:schemeClr val="tx1"/>
                          </a:solidFill>
                          <a:effectLst/>
                          <a:latin typeface="+mn-lt"/>
                          <a:ea typeface="+mn-ea"/>
                          <a:cs typeface="+mn-cs"/>
                        </a:rPr>
                        <a:t>Poseidôn</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et d’Aphrodite, salut ! </a:t>
                      </a:r>
                    </a:p>
                    <a:p>
                      <a:r>
                        <a:rPr lang="el-GR" sz="1800" kern="1200" dirty="0">
                          <a:solidFill>
                            <a:schemeClr val="tx1"/>
                          </a:solidFill>
                          <a:effectLst/>
                          <a:latin typeface="+mn-lt"/>
                          <a:ea typeface="+mn-ea"/>
                          <a:cs typeface="+mn-cs"/>
                        </a:rPr>
                        <a:t> </a:t>
                      </a:r>
                      <a:endParaRPr lang="fr-BE" sz="1800" kern="1200" dirty="0">
                        <a:solidFill>
                          <a:schemeClr val="tx1"/>
                        </a:solidFill>
                        <a:effectLst/>
                        <a:latin typeface="+mn-lt"/>
                        <a:ea typeface="+mn-ea"/>
                        <a:cs typeface="+mn-cs"/>
                      </a:endParaRPr>
                    </a:p>
                    <a:p>
                      <a:endParaRPr lang="fr-BE" dirty="0"/>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813138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3818880103"/>
              </p:ext>
            </p:extLst>
          </p:nvPr>
        </p:nvGraphicFramePr>
        <p:xfrm>
          <a:off x="1043608" y="-490304"/>
          <a:ext cx="7992888" cy="7223760"/>
        </p:xfrm>
        <a:graphic>
          <a:graphicData uri="http://schemas.openxmlformats.org/drawingml/2006/table">
            <a:tbl>
              <a:tblPr firstRow="1" bandRow="1">
                <a:tableStyleId>{2D5ABB26-0587-4C30-8999-92F81FD0307C}</a:tableStyleId>
              </a:tblPr>
              <a:tblGrid>
                <a:gridCol w="4176464">
                  <a:extLst>
                    <a:ext uri="{9D8B030D-6E8A-4147-A177-3AD203B41FA5}">
                      <a16:colId xmlns:a16="http://schemas.microsoft.com/office/drawing/2014/main" xmlns="" val="20000"/>
                    </a:ext>
                  </a:extLst>
                </a:gridCol>
                <a:gridCol w="3816424">
                  <a:extLst>
                    <a:ext uri="{9D8B030D-6E8A-4147-A177-3AD203B41FA5}">
                      <a16:colId xmlns:a16="http://schemas.microsoft.com/office/drawing/2014/main" xmlns="" val="20001"/>
                    </a:ext>
                  </a:extLst>
                </a:gridCol>
              </a:tblGrid>
              <a:tr h="6733456">
                <a:tc>
                  <a:txBody>
                    <a:bodyPr/>
                    <a:lstStyle/>
                    <a:p>
                      <a:endParaRPr lang="fr-BE" dirty="0"/>
                    </a:p>
                    <a:p>
                      <a:endParaRPr lang="fr-BE" dirty="0"/>
                    </a:p>
                    <a:p>
                      <a:endParaRPr lang="fr-BE" dirty="0"/>
                    </a:p>
                    <a:p>
                      <a:r>
                        <a:rPr lang="el-GR" dirty="0"/>
                        <a:t>15 ἄλλοι μὲν ἢ μακρὰν γὰρ ἀπέχουσιν θεοὶ</a:t>
                      </a:r>
                    </a:p>
                    <a:p>
                      <a:r>
                        <a:rPr lang="el-GR" dirty="0"/>
                        <a:t>ἢ οὐκ ἒχουσιν ὦτα</a:t>
                      </a:r>
                    </a:p>
                    <a:p>
                      <a:r>
                        <a:rPr lang="el-GR" dirty="0"/>
                        <a:t>ἢ οὐκ εἰσὶν ἢ οὐ προσέχουσιν ἡμῖν οὐδὲ ἕν,</a:t>
                      </a:r>
                    </a:p>
                    <a:p>
                      <a:r>
                        <a:rPr lang="el-GR" dirty="0"/>
                        <a:t>σέ δὲ παρόνθ’ ὁρῶμεν, </a:t>
                      </a:r>
                    </a:p>
                    <a:p>
                      <a:r>
                        <a:rPr lang="el-GR" dirty="0"/>
                        <a:t>οὐ ξύλινον οὐδὲ λίθινον, ἀλλ’ ἀληθινόν. </a:t>
                      </a:r>
                    </a:p>
                    <a:p>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20 </a:t>
                      </a:r>
                      <a:r>
                        <a:rPr lang="el-GR" sz="1800" kern="1200" dirty="0">
                          <a:solidFill>
                            <a:schemeClr val="tx1"/>
                          </a:solidFill>
                          <a:effectLst/>
                          <a:latin typeface="+mn-lt"/>
                          <a:ea typeface="+mn-ea"/>
                          <a:cs typeface="+mn-cs"/>
                        </a:rPr>
                        <a:t>εὐχόμεσθα δή σοι.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πρῶτον μὲν εἰρήνην ποίησον, φίλτατε·</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κύριος γὰρ εἶ σύ.</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τὴν δ’οὐχὶ Θηβῶν, ἀλλ’ ὅλης τῆς Ἑλλάδος Σφίγγα περικρατοῦσαν, </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25 </a:t>
                      </a:r>
                      <a:r>
                        <a:rPr lang="el-GR" sz="1800" kern="1200" dirty="0">
                          <a:solidFill>
                            <a:schemeClr val="tx1"/>
                          </a:solidFill>
                          <a:effectLst/>
                          <a:latin typeface="+mn-lt"/>
                          <a:ea typeface="+mn-ea"/>
                          <a:cs typeface="+mn-cs"/>
                        </a:rPr>
                        <a:t>Αἰτωλὸς ὅστις ἐπὶ πέτρας καθήμενος</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ὥσπερ ἡ παλαιά,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τὰ σώμαθ’ ἡμῶν πάντ’ ἀναρπάσας φέρει,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κοὐκ ἔχω μάχεσθαι.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Αἰτωλικὸν γὰρ ἁρπάσαι τὰ τῶν πέλας, </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30 </a:t>
                      </a:r>
                      <a:r>
                        <a:rPr lang="el-GR" sz="1800" kern="1200" dirty="0">
                          <a:solidFill>
                            <a:schemeClr val="tx1"/>
                          </a:solidFill>
                          <a:effectLst/>
                          <a:latin typeface="+mn-lt"/>
                          <a:ea typeface="+mn-ea"/>
                          <a:cs typeface="+mn-cs"/>
                        </a:rPr>
                        <a:t>νῦν δὲ καὶ τὰ πόρρω·</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 </a:t>
                      </a:r>
                    </a:p>
                    <a:p>
                      <a:r>
                        <a:rPr lang="el-GR" sz="1800" kern="1200" dirty="0">
                          <a:solidFill>
                            <a:schemeClr val="tx1"/>
                          </a:solidFill>
                          <a:effectLst/>
                          <a:latin typeface="+mn-lt"/>
                          <a:ea typeface="+mn-ea"/>
                          <a:cs typeface="+mn-cs"/>
                        </a:rPr>
                        <a:t>μάλιστα μὲν δὴ σχόλασον αὐτός· εἰ δὲ μή,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Οἰδίπουν τιν’ εὑρέ, </a:t>
                      </a:r>
                      <a:endParaRPr lang="fr-BE" sz="1800" kern="1200" dirty="0">
                        <a:solidFill>
                          <a:schemeClr val="tx1"/>
                        </a:solidFill>
                        <a:effectLst/>
                        <a:latin typeface="+mn-lt"/>
                        <a:ea typeface="+mn-ea"/>
                        <a:cs typeface="+mn-cs"/>
                      </a:endParaRPr>
                    </a:p>
                    <a:p>
                      <a:r>
                        <a:rPr lang="el-GR" sz="1800" kern="1200" dirty="0">
                          <a:solidFill>
                            <a:schemeClr val="tx1"/>
                          </a:solidFill>
                          <a:effectLst/>
                          <a:latin typeface="+mn-lt"/>
                          <a:ea typeface="+mn-ea"/>
                          <a:cs typeface="+mn-cs"/>
                        </a:rPr>
                        <a:t>τὴν Σφίγγα ταύτην ὅστις ἥ κατακρημνιεῖ</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34 </a:t>
                      </a:r>
                      <a:r>
                        <a:rPr lang="el-GR" sz="1800" kern="1200" dirty="0">
                          <a:solidFill>
                            <a:schemeClr val="tx1"/>
                          </a:solidFill>
                          <a:effectLst/>
                          <a:latin typeface="+mn-lt"/>
                          <a:ea typeface="+mn-ea"/>
                          <a:cs typeface="+mn-cs"/>
                        </a:rPr>
                        <a:t>ἢ σποδὸν ποιήσει.</a:t>
                      </a:r>
                      <a:endParaRPr lang="fr-BE" dirty="0"/>
                    </a:p>
                  </a:txBody>
                  <a:tcPr/>
                </a:tc>
                <a:tc>
                  <a:txBody>
                    <a:bodyPr/>
                    <a:lstStyle/>
                    <a:p>
                      <a:endParaRPr lang="fr-BE" sz="1800" kern="1200" dirty="0">
                        <a:solidFill>
                          <a:schemeClr val="tx1"/>
                        </a:solidFill>
                        <a:effectLst/>
                        <a:latin typeface="+mn-lt"/>
                        <a:ea typeface="+mn-ea"/>
                        <a:cs typeface="+mn-cs"/>
                      </a:endParaRPr>
                    </a:p>
                    <a:p>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car les autres dieux ou sont très éloignés, ou n’ont pas d’oreilles, ou n’existent pas ou ne font nullement attention à nous. </a:t>
                      </a:r>
                      <a:r>
                        <a:rPr lang="el-GR" sz="1800" kern="1200" dirty="0">
                          <a:solidFill>
                            <a:schemeClr val="tx1"/>
                          </a:solidFill>
                          <a:effectLst/>
                          <a:latin typeface="+mn-lt"/>
                          <a:ea typeface="+mn-ea"/>
                          <a:cs typeface="+mn-cs"/>
                        </a:rPr>
                        <a:t>Μ</a:t>
                      </a:r>
                      <a:r>
                        <a:rPr lang="fr-BE" sz="1800" kern="1200" dirty="0">
                          <a:solidFill>
                            <a:schemeClr val="tx1"/>
                          </a:solidFill>
                          <a:effectLst/>
                          <a:latin typeface="+mn-lt"/>
                          <a:ea typeface="+mn-ea"/>
                          <a:cs typeface="+mn-cs"/>
                        </a:rPr>
                        <a:t>ais toi, nous te </a:t>
                      </a:r>
                      <a:r>
                        <a:rPr lang="fr-BE" sz="1800" kern="1200" dirty="0" smtClean="0">
                          <a:solidFill>
                            <a:schemeClr val="tx1"/>
                          </a:solidFill>
                          <a:effectLst/>
                          <a:latin typeface="+mn-lt"/>
                          <a:ea typeface="+mn-ea"/>
                          <a:cs typeface="+mn-cs"/>
                        </a:rPr>
                        <a:t>voyons </a:t>
                      </a:r>
                      <a:r>
                        <a:rPr lang="fr-BE" sz="1800" kern="1200" dirty="0">
                          <a:solidFill>
                            <a:schemeClr val="tx1"/>
                          </a:solidFill>
                          <a:effectLst/>
                          <a:latin typeface="+mn-lt"/>
                          <a:ea typeface="+mn-ea"/>
                          <a:cs typeface="+mn-cs"/>
                        </a:rPr>
                        <a:t>présent, tu n’es ni en bois ni en pierre, mais réel. </a:t>
                      </a:r>
                    </a:p>
                    <a:p>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Nous te prions donc. </a:t>
                      </a:r>
                    </a:p>
                    <a:p>
                      <a:r>
                        <a:rPr lang="fr-BE" sz="1800" kern="1200" dirty="0">
                          <a:solidFill>
                            <a:schemeClr val="tx1"/>
                          </a:solidFill>
                          <a:effectLst/>
                          <a:latin typeface="+mn-lt"/>
                          <a:ea typeface="+mn-ea"/>
                          <a:cs typeface="+mn-cs"/>
                        </a:rPr>
                        <a:t>Tout d’abord, accorde-nous la paix, ô très cher</a:t>
                      </a:r>
                      <a:r>
                        <a:rPr lang="fr-BE" sz="1800" kern="1200" dirty="0" smtClean="0">
                          <a:solidFill>
                            <a:schemeClr val="tx1"/>
                          </a:solidFill>
                          <a:effectLst/>
                          <a:latin typeface="+mn-lt"/>
                          <a:ea typeface="+mn-ea"/>
                          <a:cs typeface="+mn-cs"/>
                        </a:rPr>
                        <a:t>, </a:t>
                      </a:r>
                      <a:r>
                        <a:rPr lang="fr-BE" sz="1800" kern="1200" dirty="0">
                          <a:solidFill>
                            <a:schemeClr val="tx1"/>
                          </a:solidFill>
                          <a:effectLst/>
                          <a:latin typeface="+mn-lt"/>
                          <a:ea typeface="+mn-ea"/>
                          <a:cs typeface="+mn-cs"/>
                        </a:rPr>
                        <a:t>c</a:t>
                      </a:r>
                      <a:r>
                        <a:rPr lang="fr-BE" sz="1800" kern="1200" dirty="0" smtClean="0">
                          <a:solidFill>
                            <a:schemeClr val="tx1"/>
                          </a:solidFill>
                          <a:effectLst/>
                          <a:latin typeface="+mn-lt"/>
                          <a:ea typeface="+mn-ea"/>
                          <a:cs typeface="+mn-cs"/>
                        </a:rPr>
                        <a:t>ar </a:t>
                      </a:r>
                      <a:r>
                        <a:rPr lang="fr-BE" sz="1800" kern="1200" dirty="0">
                          <a:solidFill>
                            <a:schemeClr val="tx1"/>
                          </a:solidFill>
                          <a:effectLst/>
                          <a:latin typeface="+mn-lt"/>
                          <a:ea typeface="+mn-ea"/>
                          <a:cs typeface="+mn-cs"/>
                        </a:rPr>
                        <a:t>tu es le Seigneur. </a:t>
                      </a:r>
                    </a:p>
                    <a:p>
                      <a:r>
                        <a:rPr lang="el-GR" sz="1800" kern="1200" dirty="0">
                          <a:solidFill>
                            <a:schemeClr val="tx1"/>
                          </a:solidFill>
                          <a:effectLst/>
                          <a:latin typeface="+mn-lt"/>
                          <a:ea typeface="+mn-ea"/>
                          <a:cs typeface="+mn-cs"/>
                        </a:rPr>
                        <a:t> </a:t>
                      </a:r>
                      <a:endParaRPr lang="fr-BE" sz="1800" kern="1200" dirty="0">
                        <a:solidFill>
                          <a:schemeClr val="tx1"/>
                        </a:solidFill>
                        <a:effectLst/>
                        <a:latin typeface="+mn-lt"/>
                        <a:ea typeface="+mn-ea"/>
                        <a:cs typeface="+mn-cs"/>
                      </a:endParaRPr>
                    </a:p>
                    <a:p>
                      <a:r>
                        <a:rPr lang="fr-BE" sz="1800" kern="1200" dirty="0">
                          <a:solidFill>
                            <a:schemeClr val="tx1"/>
                          </a:solidFill>
                          <a:effectLst/>
                          <a:latin typeface="+mn-lt"/>
                          <a:ea typeface="+mn-ea"/>
                          <a:cs typeface="+mn-cs"/>
                        </a:rPr>
                        <a:t>Quant à cette </a:t>
                      </a:r>
                      <a:r>
                        <a:rPr lang="fr-BE" sz="1800" kern="1200" dirty="0" err="1">
                          <a:solidFill>
                            <a:schemeClr val="tx1"/>
                          </a:solidFill>
                          <a:effectLst/>
                          <a:latin typeface="+mn-lt"/>
                          <a:ea typeface="+mn-ea"/>
                          <a:cs typeface="+mn-cs"/>
                        </a:rPr>
                        <a:t>Sphynge</a:t>
                      </a:r>
                      <a:r>
                        <a:rPr lang="fr-BE" sz="1800" kern="1200" dirty="0">
                          <a:solidFill>
                            <a:schemeClr val="tx1"/>
                          </a:solidFill>
                          <a:effectLst/>
                          <a:latin typeface="+mn-lt"/>
                          <a:ea typeface="+mn-ea"/>
                          <a:cs typeface="+mn-cs"/>
                        </a:rPr>
                        <a:t> qui opprime non seulement Thèbes mais toute la Grèce !... Cet Étolien, qui trône sur son rocher, ainsi que la </a:t>
                      </a:r>
                      <a:r>
                        <a:rPr lang="fr-BE" sz="1800" kern="1200" dirty="0" err="1">
                          <a:solidFill>
                            <a:schemeClr val="tx1"/>
                          </a:solidFill>
                          <a:effectLst/>
                          <a:latin typeface="+mn-lt"/>
                          <a:ea typeface="+mn-ea"/>
                          <a:cs typeface="+mn-cs"/>
                        </a:rPr>
                        <a:t>Sphynge</a:t>
                      </a:r>
                      <a:r>
                        <a:rPr lang="fr-BE" sz="1800" kern="1200" dirty="0">
                          <a:solidFill>
                            <a:schemeClr val="tx1"/>
                          </a:solidFill>
                          <a:effectLst/>
                          <a:latin typeface="+mn-lt"/>
                          <a:ea typeface="+mn-ea"/>
                          <a:cs typeface="+mn-cs"/>
                        </a:rPr>
                        <a:t> antique, </a:t>
                      </a:r>
                    </a:p>
                    <a:p>
                      <a:r>
                        <a:rPr lang="fr-BE" sz="1800" kern="1200" dirty="0">
                          <a:solidFill>
                            <a:schemeClr val="tx1"/>
                          </a:solidFill>
                          <a:effectLst/>
                          <a:latin typeface="+mn-lt"/>
                          <a:ea typeface="+mn-ea"/>
                          <a:cs typeface="+mn-cs"/>
                        </a:rPr>
                        <a:t>il nous emporte comme une proie</a:t>
                      </a:r>
                    </a:p>
                    <a:p>
                      <a:r>
                        <a:rPr lang="fr-BE" sz="1800" kern="1200" dirty="0">
                          <a:solidFill>
                            <a:schemeClr val="tx1"/>
                          </a:solidFill>
                          <a:effectLst/>
                          <a:latin typeface="+mn-lt"/>
                          <a:ea typeface="+mn-ea"/>
                          <a:cs typeface="+mn-cs"/>
                        </a:rPr>
                        <a:t>et je n’ai plus la force de me défendre ! </a:t>
                      </a:r>
                    </a:p>
                    <a:p>
                      <a:r>
                        <a:rPr lang="fr-BE" sz="1800" kern="1200" dirty="0">
                          <a:solidFill>
                            <a:schemeClr val="tx1"/>
                          </a:solidFill>
                          <a:effectLst/>
                          <a:latin typeface="+mn-lt"/>
                          <a:ea typeface="+mn-ea"/>
                          <a:cs typeface="+mn-cs"/>
                        </a:rPr>
                        <a:t>Car c’est bien étolien de rapiner chez les voisins</a:t>
                      </a:r>
                      <a:r>
                        <a:rPr lang="fr-BE" sz="1800" kern="1200" dirty="0" smtClean="0">
                          <a:solidFill>
                            <a:schemeClr val="tx1"/>
                          </a:solidFill>
                          <a:effectLst/>
                          <a:latin typeface="+mn-lt"/>
                          <a:ea typeface="+mn-ea"/>
                          <a:cs typeface="+mn-cs"/>
                        </a:rPr>
                        <a:t>, </a:t>
                      </a:r>
                      <a:r>
                        <a:rPr lang="fr-BE" sz="1800" kern="1200" dirty="0">
                          <a:solidFill>
                            <a:schemeClr val="tx1"/>
                          </a:solidFill>
                          <a:effectLst/>
                          <a:latin typeface="+mn-lt"/>
                          <a:ea typeface="+mn-ea"/>
                          <a:cs typeface="+mn-cs"/>
                        </a:rPr>
                        <a:t>et puis bientôt au loin. </a:t>
                      </a:r>
                    </a:p>
                    <a:p>
                      <a:r>
                        <a:rPr lang="fr-BE" sz="1800" kern="1200" dirty="0">
                          <a:solidFill>
                            <a:schemeClr val="tx1"/>
                          </a:solidFill>
                          <a:effectLst/>
                          <a:latin typeface="+mn-lt"/>
                          <a:ea typeface="+mn-ea"/>
                          <a:cs typeface="+mn-cs"/>
                        </a:rPr>
                        <a:t> </a:t>
                      </a:r>
                    </a:p>
                    <a:p>
                      <a:r>
                        <a:rPr lang="fr-BE" sz="1800" kern="1200" dirty="0">
                          <a:solidFill>
                            <a:schemeClr val="tx1"/>
                          </a:solidFill>
                          <a:effectLst/>
                          <a:latin typeface="+mn-lt"/>
                          <a:ea typeface="+mn-ea"/>
                          <a:cs typeface="+mn-cs"/>
                        </a:rPr>
                        <a:t>Avant tout donc, punis-le toi-même !</a:t>
                      </a:r>
                    </a:p>
                    <a:p>
                      <a:r>
                        <a:rPr lang="fr-BE" sz="1800" kern="1200" dirty="0">
                          <a:solidFill>
                            <a:schemeClr val="tx1"/>
                          </a:solidFill>
                          <a:effectLst/>
                          <a:latin typeface="+mn-lt"/>
                          <a:ea typeface="+mn-ea"/>
                          <a:cs typeface="+mn-cs"/>
                        </a:rPr>
                        <a:t>Sinon trouve un Œdipe</a:t>
                      </a:r>
                    </a:p>
                    <a:p>
                      <a:r>
                        <a:rPr lang="fr-BE" sz="1800" kern="1200" dirty="0">
                          <a:solidFill>
                            <a:schemeClr val="tx1"/>
                          </a:solidFill>
                          <a:effectLst/>
                          <a:latin typeface="+mn-lt"/>
                          <a:ea typeface="+mn-ea"/>
                          <a:cs typeface="+mn-cs"/>
                        </a:rPr>
                        <a:t>pour abattre ce monstre, </a:t>
                      </a:r>
                    </a:p>
                    <a:p>
                      <a:r>
                        <a:rPr lang="fr-BE" sz="1800" kern="1200" dirty="0">
                          <a:solidFill>
                            <a:schemeClr val="tx1"/>
                          </a:solidFill>
                          <a:effectLst/>
                          <a:latin typeface="+mn-lt"/>
                          <a:ea typeface="+mn-ea"/>
                          <a:cs typeface="+mn-cs"/>
                        </a:rPr>
                        <a:t>ou le pulvériser.</a:t>
                      </a:r>
                      <a:endParaRPr lang="fr-BE" dirty="0"/>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12736696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Classiqu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236</TotalTime>
  <Words>4913</Words>
  <Application>Microsoft Macintosh PowerPoint</Application>
  <PresentationFormat>Présentation à l'écran (4:3)</PresentationFormat>
  <Paragraphs>802</Paragraphs>
  <Slides>71</Slides>
  <Notes>1</Notes>
  <HiddenSlides>0</HiddenSlides>
  <MMClips>0</MMClips>
  <ScaleCrop>false</ScaleCrop>
  <HeadingPairs>
    <vt:vector size="4" baseType="variant">
      <vt:variant>
        <vt:lpstr>Thème</vt:lpstr>
      </vt:variant>
      <vt:variant>
        <vt:i4>2</vt:i4>
      </vt:variant>
      <vt:variant>
        <vt:lpstr>Titres des diapositives</vt:lpstr>
      </vt:variant>
      <vt:variant>
        <vt:i4>71</vt:i4>
      </vt:variant>
    </vt:vector>
  </HeadingPairs>
  <TitlesOfParts>
    <vt:vector size="73" baseType="lpstr">
      <vt:lpstr>Solstice</vt:lpstr>
      <vt:lpstr>1_Solstice</vt:lpstr>
      <vt:lpstr>Le culte des souverains en Grèce ancienne</vt:lpstr>
      <vt:lpstr>Plan de la communication : </vt:lpstr>
      <vt:lpstr>Cultes…</vt:lpstr>
      <vt:lpstr>Divinisation des souverains  Origine : </vt:lpstr>
      <vt:lpstr>Divinisation des souverains  Phénomène politique ET religieux</vt:lpstr>
      <vt:lpstr>Divinisation des souverains  Caractéristiques (Chaniotis)</vt:lpstr>
      <vt:lpstr>Démétrios Poliorcète</vt:lpstr>
      <vt:lpstr>L’hymne ithyphallique</vt:lpstr>
      <vt:lpstr>Présentation PowerPoint</vt:lpstr>
      <vt:lpstr>Démétrios Poliorcète </vt:lpstr>
      <vt:lpstr>Démétrios Poliorcète </vt:lpstr>
      <vt:lpstr>Démétrios Poliorcète (Chaniotis) </vt:lpstr>
      <vt:lpstr>Hymne ithyphallique</vt:lpstr>
      <vt:lpstr>Le culte des souverains en Grèce antique, introduction au cas séleucide</vt:lpstr>
      <vt:lpstr>Introduction</vt:lpstr>
      <vt:lpstr>Introduction : sources</vt:lpstr>
      <vt:lpstr>Présentation PowerPoint</vt:lpstr>
      <vt:lpstr>Introduction – Les Séleucides</vt:lpstr>
      <vt:lpstr>Partie I</vt:lpstr>
      <vt:lpstr>Partie I</vt:lpstr>
      <vt:lpstr>Partie I</vt:lpstr>
      <vt:lpstr>Partie I</vt:lpstr>
      <vt:lpstr>Partie I</vt:lpstr>
      <vt:lpstr>Partie I</vt:lpstr>
      <vt:lpstr>Partie I</vt:lpstr>
      <vt:lpstr>Modalités du culte</vt:lpstr>
      <vt:lpstr>Modalités du culte</vt:lpstr>
      <vt:lpstr>Partie II</vt:lpstr>
      <vt:lpstr>Un culte au souverain, mais pourquoi ?</vt:lpstr>
      <vt:lpstr>Un culte au souverain, mais pourquoi ?</vt:lpstr>
      <vt:lpstr>Un culte au souverain, mais pourquoi ?</vt:lpstr>
      <vt:lpstr>Un culte au souverain, mais pourquoi ?</vt:lpstr>
      <vt:lpstr>Un culte au souverain, mais pourquoi ?</vt:lpstr>
      <vt:lpstr>Un culte au souverain, mais pourquoi ?</vt:lpstr>
      <vt:lpstr>Un culte au souverain, mais pourquoi ?</vt:lpstr>
      <vt:lpstr>Partie IV</vt:lpstr>
      <vt:lpstr>Origines du culte - Bevan</vt:lpstr>
      <vt:lpstr>Sur l’éventualité d’un culte voué au souverain séleucide en Mésopotamie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2. a-na dul-lu ša2 LUGAL a. Chronique babylonienne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Admin</dc:creator>
  <cp:lastModifiedBy>Doriane</cp:lastModifiedBy>
  <cp:revision>26</cp:revision>
  <dcterms:created xsi:type="dcterms:W3CDTF">2018-04-24T09:11:51Z</dcterms:created>
  <dcterms:modified xsi:type="dcterms:W3CDTF">2018-04-25T20:10:26Z</dcterms:modified>
</cp:coreProperties>
</file>