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1.xml" ContentType="application/vnd.openxmlformats-officedocument.drawingml.chartshape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34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38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39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40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48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49.xml" ContentType="application/vnd.openxmlformats-officedocument.presentationml.notesSl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51"/>
  </p:notesMasterIdLst>
  <p:sldIdLst>
    <p:sldId id="259" r:id="rId2"/>
    <p:sldId id="318" r:id="rId3"/>
    <p:sldId id="317" r:id="rId4"/>
    <p:sldId id="372" r:id="rId5"/>
    <p:sldId id="373" r:id="rId6"/>
    <p:sldId id="374" r:id="rId7"/>
    <p:sldId id="302" r:id="rId8"/>
    <p:sldId id="307" r:id="rId9"/>
    <p:sldId id="310" r:id="rId10"/>
    <p:sldId id="309" r:id="rId11"/>
    <p:sldId id="316" r:id="rId12"/>
    <p:sldId id="268" r:id="rId13"/>
    <p:sldId id="345" r:id="rId14"/>
    <p:sldId id="350" r:id="rId15"/>
    <p:sldId id="299" r:id="rId16"/>
    <p:sldId id="300" r:id="rId17"/>
    <p:sldId id="375" r:id="rId18"/>
    <p:sldId id="314" r:id="rId19"/>
    <p:sldId id="362" r:id="rId20"/>
    <p:sldId id="369" r:id="rId21"/>
    <p:sldId id="320" r:id="rId22"/>
    <p:sldId id="321" r:id="rId23"/>
    <p:sldId id="322" r:id="rId24"/>
    <p:sldId id="323" r:id="rId25"/>
    <p:sldId id="324" r:id="rId26"/>
    <p:sldId id="365" r:id="rId27"/>
    <p:sldId id="366" r:id="rId28"/>
    <p:sldId id="367" r:id="rId29"/>
    <p:sldId id="368" r:id="rId30"/>
    <p:sldId id="370" r:id="rId31"/>
    <p:sldId id="328" r:id="rId32"/>
    <p:sldId id="360" r:id="rId33"/>
    <p:sldId id="330" r:id="rId34"/>
    <p:sldId id="361" r:id="rId35"/>
    <p:sldId id="342" r:id="rId36"/>
    <p:sldId id="352" r:id="rId37"/>
    <p:sldId id="344" r:id="rId38"/>
    <p:sldId id="371" r:id="rId39"/>
    <p:sldId id="355" r:id="rId40"/>
    <p:sldId id="364" r:id="rId41"/>
    <p:sldId id="341" r:id="rId42"/>
    <p:sldId id="329" r:id="rId43"/>
    <p:sldId id="333" r:id="rId44"/>
    <p:sldId id="278" r:id="rId45"/>
    <p:sldId id="340" r:id="rId46"/>
    <p:sldId id="311" r:id="rId47"/>
    <p:sldId id="312" r:id="rId48"/>
    <p:sldId id="335" r:id="rId49"/>
    <p:sldId id="313" r:id="rId50"/>
  </p:sldIdLst>
  <p:sldSz cx="9144000" cy="5143500" type="screen16x9"/>
  <p:notesSz cx="6858000" cy="9144000"/>
  <p:embeddedFontLst>
    <p:embeddedFont>
      <p:font typeface="Lato" panose="020F0502020204030203" pitchFamily="34" charset="0"/>
      <p:regular r:id="rId52"/>
      <p:bold r:id="rId53"/>
      <p:italic r:id="rId54"/>
      <p:boldItalic r:id="rId55"/>
    </p:embeddedFont>
    <p:embeddedFont>
      <p:font typeface="Lato Light" panose="020F0302020204030204" pitchFamily="34" charset="0"/>
      <p:regular r:id="rId56"/>
      <p:bold r:id="rId57"/>
      <p:italic r:id="rId58"/>
      <p:boldItalic r:id="rId59"/>
    </p:embeddedFont>
    <p:embeddedFont>
      <p:font typeface="Raleway" pitchFamily="2" charset="77"/>
      <p:regular r:id="rId60"/>
      <p:bold r:id="rId61"/>
      <p:italic r:id="rId62"/>
      <p:boldItalic r:id="rId6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98665B7-6574-423E-A4B5-A6C020D860FF}">
  <a:tblStyle styleId="{C98665B7-6574-423E-A4B5-A6C020D860F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1A8698C-63BC-4B6A-AE92-7E62379B4444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Style moyen 3 - 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Style moyen 3 - Accentuation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Style moyen 3 - 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269D01E-BC32-4049-B463-5C60D7B0CCD2}" styleName="Style à thème 2 - Accentuation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54"/>
    <p:restoredTop sz="94674"/>
  </p:normalViewPr>
  <p:slideViewPr>
    <p:cSldViewPr snapToGrid="0" snapToObjects="1">
      <p:cViewPr varScale="1">
        <p:scale>
          <a:sx n="165" d="100"/>
          <a:sy n="165" d="100"/>
        </p:scale>
        <p:origin x="80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4.fntdata"/><Relationship Id="rId63" Type="http://schemas.openxmlformats.org/officeDocument/2006/relationships/font" Target="fonts/font12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10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8.fntdata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62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6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Classeur2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uclouvain-my.sharepoint.com/personal/olivier_struelens_uclouvain_be/Documents/3.%20PDR%202021-2023/3.Se&#769;minaires%20et%20colloques/Organisation/09%20De&#769;cembre%202021/Base%20graphes%20PPT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uclouvain-my.sharepoint.com/personal/olivier_struelens_uclouvain_be/Documents/3.%20PDR%202021-2023/3.S&#233;minaires%20et%20colloques/Organisation/09%20D&#233;cembre%202021/Base%20graphes%20PPT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uclouvain-my.sharepoint.com/personal/olivier_struelens_uclouvain_be/Documents/3.%20PDR%202021-2023/3.S&#233;minaires%20et%20colloques/Organisation/09%20D&#233;cembre%202021/Base%20graphes%20PPT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https://uclouvain-my.sharepoint.com/personal/olivier_struelens_uclouvain_be/Documents/3.%20PDR%202021-2023/6.PDR%20Phase%201/Copie%20de%20Base%20graphes%20PPT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https://uclouvain-my.sharepoint.com/personal/olivier_struelens_uclouvain_be/Documents/3.%20PDR%202021-2023/3.S&#233;minaires%20et%20colloques/Organisation/09%20D&#233;cembre%202021/Base%20graphes%20PPT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https://uclouvain-my.sharepoint.com/personal/olivier_struelens_uclouvain_be/Documents/3.%20PDR%202021-2023/3.S&#233;minaires%20et%20colloques/Organisation/09%20D&#233;cembre%202021/Base%20graphes%20PPT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https://uclouvain-my.sharepoint.com/personal/olivier_struelens_uclouvain_be/Documents/3.%20PDR%202021-2023/6.PDR%20Phase%201/Copie%20de%20Stats_TauxSucces_Annuel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Classeur2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https://uclouvain-my.sharepoint.com/personal/olivier_struelens_uclouvain_be/Documents/3.%20PDR%202021-2023/3.Se&#769;minaires%20et%20colloques/Organisation/09%20De&#769;cembre%202021/Base%20graphes%20PPT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Classeur2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uclouvain-my.sharepoint.com/personal/olivier_struelens_uclouvain_be/Documents/3.%20PDR%202021-2023/3.S&#233;minaires%20et%20colloques/Organisation/09%20D&#233;cembre%202021/Base%20graphes%20PP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uclouvain-my.sharepoint.com/personal/olivier_struelens_uclouvain_be/Documents/3.%20PDR%202021-2023/3.S&#233;minaires%20et%20colloques/Organisation/09%20D&#233;cembre%202021/Base%20graphes%20PPT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Classeur2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uclouvain-my.sharepoint.com/personal/olivier_struelens_uclouvain_be/Documents/3.%20PDR%202021-2023/3.Se&#769;minaires%20et%20colloques/Organisation/09%20De&#769;cembre%202021/Base%20graphes%20PPT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uclouvain-my.sharepoint.com/personal/olivier_struelens_uclouvain_be/Documents/3.%20PDR%202021-2023/3.Se&#769;minaires%20et%20colloques/Organisation/09%20De&#769;cembre%202021/Base%20graphes%20PPT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uclouvain-my.sharepoint.com/personal/olivier_struelens_uclouvain_be/Documents/3.%20PDR%202021-2023/3.S&#233;minaires%20et%20colloques/Organisation/09%20D&#233;cembre%202021/Base%20graphes%20PPT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uclouvain-my.sharepoint.com/personal/olivier_struelens_uclouvain_be/Documents/3.%20PDR%202021-2023/3.S&#233;minaires%20et%20colloques/Organisation/09%20D&#233;cembre%202021/Base%20graphes%20PPT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uclouvain-my.sharepoint.com/personal/olivier_struelens_uclouvain_be/Documents/3.%20PDR%202021-2023/3.Se&#769;minaires%20et%20colloques/Organisation/09%20De&#769;cembre%202021/Base%20graphes%20PPT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Feuil2!$Q$9</c:f>
              <c:strCache>
                <c:ptCount val="1"/>
                <c:pt idx="0">
                  <c:v>Fréquence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5AD-AE48-B643-95C23FB1184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5AD-AE48-B643-95C23FB1184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95AD-AE48-B643-95C23FB1184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95AD-AE48-B643-95C23FB1184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95AD-AE48-B643-95C23FB1184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95AD-AE48-B643-95C23FB1184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95AD-AE48-B643-95C23FB11844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95AD-AE48-B643-95C23FB11844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95AD-AE48-B643-95C23FB11844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95AD-AE48-B643-95C23FB11844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95AD-AE48-B643-95C23FB11844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95AD-AE48-B643-95C23FB11844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95AD-AE48-B643-95C23FB11844}"/>
                </c:ext>
              </c:extLst>
            </c:dLbl>
            <c:dLbl>
              <c:idx val="6"/>
              <c:layout>
                <c:manualLayout>
                  <c:x val="1.2050232506857987E-2"/>
                  <c:y val="1.3087504626432885E-7"/>
                </c:manualLayout>
              </c:layout>
              <c:tx>
                <c:rich>
                  <a:bodyPr rot="0" spcFirstLastPara="1" vertOverflow="overflow" horzOverflow="overflow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2AD7B40-ECF2-AA4D-8A02-D66053280083}" type="CATEGORYNAME">
                      <a:rPr lang="en-US" smtClean="0"/>
                      <a:pPr>
                        <a:defRPr sz="1330" b="1" i="0" u="none" strike="noStrike" kern="1200" spc="0" baseline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[NOM DE CATÉGORIE]</a:t>
                    </a:fld>
                    <a:r>
                      <a:rPr lang="en-US" baseline="0" dirty="0"/>
                      <a:t> </a:t>
                    </a:r>
                    <a:fld id="{ADD9C79D-AB44-6F40-AF6F-B1875D02E05E}" type="PERCENTAGE">
                      <a:rPr lang="en-US" baseline="0" smtClean="0"/>
                      <a:pPr>
                        <a:defRPr sz="1330" b="1" i="0" u="none" strike="noStrike" kern="1200" spc="0" baseline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[POURCENTAGE]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108023757483727"/>
                      <c:h val="9.503962634650789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95AD-AE48-B643-95C23FB11844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Feuil2!$P$10:$P$16</c:f>
              <c:strCache>
                <c:ptCount val="7"/>
                <c:pt idx="0">
                  <c:v>Unia</c:v>
                </c:pt>
                <c:pt idx="1">
                  <c:v>IEFH</c:v>
                </c:pt>
                <c:pt idx="2">
                  <c:v>Cours et Tribunaux</c:v>
                </c:pt>
                <c:pt idx="3">
                  <c:v>Avocat·e·s</c:v>
                </c:pt>
                <c:pt idx="4">
                  <c:v>BDD juridiques</c:v>
                </c:pt>
                <c:pt idx="5">
                  <c:v>Décisions liées</c:v>
                </c:pt>
                <c:pt idx="6">
                  <c:v>Autres</c:v>
                </c:pt>
              </c:strCache>
            </c:strRef>
          </c:cat>
          <c:val>
            <c:numRef>
              <c:f>Feuil2!$Q$10:$Q$16</c:f>
              <c:numCache>
                <c:formatCode>General</c:formatCode>
                <c:ptCount val="7"/>
                <c:pt idx="0">
                  <c:v>171</c:v>
                </c:pt>
                <c:pt idx="1">
                  <c:v>126</c:v>
                </c:pt>
                <c:pt idx="2">
                  <c:v>169</c:v>
                </c:pt>
                <c:pt idx="3">
                  <c:v>5</c:v>
                </c:pt>
                <c:pt idx="4">
                  <c:v>65</c:v>
                </c:pt>
                <c:pt idx="5">
                  <c:v>88</c:v>
                </c:pt>
                <c:pt idx="6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95AD-AE48-B643-95C23FB11844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Feuil9!$A$2</c:f>
              <c:strCache>
                <c:ptCount val="1"/>
                <c:pt idx="0">
                  <c:v>Issue positive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Feuil9!$B$1:$G$1</c:f>
              <c:strCache>
                <c:ptCount val="6"/>
                <c:pt idx="0">
                  <c:v>Une ou plusieurs victime</c:v>
                </c:pt>
                <c:pt idx="1">
                  <c:v>Unia</c:v>
                </c:pt>
                <c:pt idx="2">
                  <c:v>Victime + Unia</c:v>
                </c:pt>
                <c:pt idx="3">
                  <c:v>Victime + IEFH</c:v>
                </c:pt>
                <c:pt idx="4">
                  <c:v>Victime + ONG</c:v>
                </c:pt>
                <c:pt idx="5">
                  <c:v>Ministère public</c:v>
                </c:pt>
              </c:strCache>
              <c:extLst/>
            </c:strRef>
          </c:cat>
          <c:val>
            <c:numRef>
              <c:f>Feuil9!$B$2:$G$2</c:f>
              <c:numCache>
                <c:formatCode>General</c:formatCode>
                <c:ptCount val="6"/>
                <c:pt idx="0">
                  <c:v>85</c:v>
                </c:pt>
                <c:pt idx="1">
                  <c:v>6</c:v>
                </c:pt>
                <c:pt idx="2">
                  <c:v>20</c:v>
                </c:pt>
                <c:pt idx="3">
                  <c:v>20</c:v>
                </c:pt>
                <c:pt idx="4">
                  <c:v>1</c:v>
                </c:pt>
                <c:pt idx="5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C5-3046-AE82-D29457FADB6C}"/>
            </c:ext>
          </c:extLst>
        </c:ser>
        <c:ser>
          <c:idx val="1"/>
          <c:order val="1"/>
          <c:tx>
            <c:strRef>
              <c:f>Feuil9!$A$3</c:f>
              <c:strCache>
                <c:ptCount val="1"/>
                <c:pt idx="0">
                  <c:v>Issue négative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Feuil9!$B$1:$G$1</c:f>
              <c:strCache>
                <c:ptCount val="6"/>
                <c:pt idx="0">
                  <c:v>Une ou plusieurs victime</c:v>
                </c:pt>
                <c:pt idx="1">
                  <c:v>Unia</c:v>
                </c:pt>
                <c:pt idx="2">
                  <c:v>Victime + Unia</c:v>
                </c:pt>
                <c:pt idx="3">
                  <c:v>Victime + IEFH</c:v>
                </c:pt>
                <c:pt idx="4">
                  <c:v>Victime + ONG</c:v>
                </c:pt>
                <c:pt idx="5">
                  <c:v>Ministère public</c:v>
                </c:pt>
              </c:strCache>
              <c:extLst/>
            </c:strRef>
          </c:cat>
          <c:val>
            <c:numRef>
              <c:f>Feuil9!$B$3:$G$3</c:f>
              <c:numCache>
                <c:formatCode>General</c:formatCode>
                <c:ptCount val="6"/>
                <c:pt idx="0">
                  <c:v>176</c:v>
                </c:pt>
                <c:pt idx="1">
                  <c:v>4</c:v>
                </c:pt>
                <c:pt idx="2">
                  <c:v>9</c:v>
                </c:pt>
                <c:pt idx="3">
                  <c:v>18</c:v>
                </c:pt>
                <c:pt idx="4">
                  <c:v>3</c:v>
                </c:pt>
                <c:pt idx="5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7C5-3046-AE82-D29457FADB6C}"/>
            </c:ext>
          </c:extLst>
        </c:ser>
        <c:ser>
          <c:idx val="2"/>
          <c:order val="2"/>
          <c:tx>
            <c:strRef>
              <c:f>Feuil9!$A$4</c:f>
              <c:strCache>
                <c:ptCount val="1"/>
                <c:pt idx="0">
                  <c:v>Question préjudicielle, sursoit, autres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Feuil9!$B$1:$G$1</c:f>
              <c:strCache>
                <c:ptCount val="6"/>
                <c:pt idx="0">
                  <c:v>Une ou plusieurs victime</c:v>
                </c:pt>
                <c:pt idx="1">
                  <c:v>Unia</c:v>
                </c:pt>
                <c:pt idx="2">
                  <c:v>Victime + Unia</c:v>
                </c:pt>
                <c:pt idx="3">
                  <c:v>Victime + IEFH</c:v>
                </c:pt>
                <c:pt idx="4">
                  <c:v>Victime + ONG</c:v>
                </c:pt>
                <c:pt idx="5">
                  <c:v>Ministère public</c:v>
                </c:pt>
              </c:strCache>
              <c:extLst/>
            </c:strRef>
          </c:cat>
          <c:val>
            <c:numRef>
              <c:f>Feuil9!$B$4:$G$4</c:f>
              <c:numCache>
                <c:formatCode>General</c:formatCode>
                <c:ptCount val="6"/>
                <c:pt idx="0">
                  <c:v>8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7C5-3046-AE82-D29457FADB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697501231"/>
        <c:axId val="697643375"/>
      </c:barChart>
      <c:catAx>
        <c:axId val="69750123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fr-FR"/>
          </a:p>
        </c:txPr>
        <c:crossAx val="697643375"/>
        <c:crosses val="autoZero"/>
        <c:auto val="1"/>
        <c:lblAlgn val="ctr"/>
        <c:lblOffset val="100"/>
        <c:noMultiLvlLbl val="0"/>
      </c:catAx>
      <c:valAx>
        <c:axId val="69764337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fr-FR"/>
          </a:p>
        </c:txPr>
        <c:crossAx val="6975012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Feuil23!$A$2</c:f>
              <c:strCache>
                <c:ptCount val="1"/>
                <c:pt idx="0">
                  <c:v>Issue positive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Feuil23!$B$1:$G$1</c:f>
              <c:strCache>
                <c:ptCount val="6"/>
                <c:pt idx="0">
                  <c:v>Une ou plusieurs victime</c:v>
                </c:pt>
                <c:pt idx="1">
                  <c:v>Unia</c:v>
                </c:pt>
                <c:pt idx="2">
                  <c:v>Victime + Unia</c:v>
                </c:pt>
                <c:pt idx="3">
                  <c:v>Victime + IEFH</c:v>
                </c:pt>
                <c:pt idx="4">
                  <c:v>Ministère public</c:v>
                </c:pt>
                <c:pt idx="5">
                  <c:v>Défendeur N1</c:v>
                </c:pt>
              </c:strCache>
            </c:strRef>
          </c:cat>
          <c:val>
            <c:numRef>
              <c:f>Feuil23!$B$2:$G$2</c:f>
              <c:numCache>
                <c:formatCode>General</c:formatCode>
                <c:ptCount val="6"/>
                <c:pt idx="0">
                  <c:v>33</c:v>
                </c:pt>
                <c:pt idx="1">
                  <c:v>2</c:v>
                </c:pt>
                <c:pt idx="2">
                  <c:v>5</c:v>
                </c:pt>
                <c:pt idx="3">
                  <c:v>3</c:v>
                </c:pt>
                <c:pt idx="4">
                  <c:v>6</c:v>
                </c:pt>
                <c:pt idx="5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4B-6042-9EBF-B992F462EA80}"/>
            </c:ext>
          </c:extLst>
        </c:ser>
        <c:ser>
          <c:idx val="1"/>
          <c:order val="1"/>
          <c:tx>
            <c:strRef>
              <c:f>Feuil23!$A$3</c:f>
              <c:strCache>
                <c:ptCount val="1"/>
                <c:pt idx="0">
                  <c:v>Issue négative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Feuil23!$B$1:$G$1</c:f>
              <c:strCache>
                <c:ptCount val="6"/>
                <c:pt idx="0">
                  <c:v>Une ou plusieurs victime</c:v>
                </c:pt>
                <c:pt idx="1">
                  <c:v>Unia</c:v>
                </c:pt>
                <c:pt idx="2">
                  <c:v>Victime + Unia</c:v>
                </c:pt>
                <c:pt idx="3">
                  <c:v>Victime + IEFH</c:v>
                </c:pt>
                <c:pt idx="4">
                  <c:v>Ministère public</c:v>
                </c:pt>
                <c:pt idx="5">
                  <c:v>Défendeur N1</c:v>
                </c:pt>
              </c:strCache>
            </c:strRef>
          </c:cat>
          <c:val>
            <c:numRef>
              <c:f>Feuil23!$B$3:$G$3</c:f>
              <c:numCache>
                <c:formatCode>General</c:formatCode>
                <c:ptCount val="6"/>
                <c:pt idx="0">
                  <c:v>55</c:v>
                </c:pt>
                <c:pt idx="1">
                  <c:v>2</c:v>
                </c:pt>
                <c:pt idx="2">
                  <c:v>3</c:v>
                </c:pt>
                <c:pt idx="3">
                  <c:v>7</c:v>
                </c:pt>
                <c:pt idx="4">
                  <c:v>1</c:v>
                </c:pt>
                <c:pt idx="5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4B-6042-9EBF-B992F462EA80}"/>
            </c:ext>
          </c:extLst>
        </c:ser>
        <c:ser>
          <c:idx val="2"/>
          <c:order val="2"/>
          <c:tx>
            <c:strRef>
              <c:f>Feuil23!$A$4</c:f>
              <c:strCache>
                <c:ptCount val="1"/>
                <c:pt idx="0">
                  <c:v>Question préjudicielle, sursoit, autres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Feuil23!$B$1:$G$1</c:f>
              <c:strCache>
                <c:ptCount val="6"/>
                <c:pt idx="0">
                  <c:v>Une ou plusieurs victime</c:v>
                </c:pt>
                <c:pt idx="1">
                  <c:v>Unia</c:v>
                </c:pt>
                <c:pt idx="2">
                  <c:v>Victime + Unia</c:v>
                </c:pt>
                <c:pt idx="3">
                  <c:v>Victime + IEFH</c:v>
                </c:pt>
                <c:pt idx="4">
                  <c:v>Ministère public</c:v>
                </c:pt>
                <c:pt idx="5">
                  <c:v>Défendeur N1</c:v>
                </c:pt>
              </c:strCache>
            </c:strRef>
          </c:cat>
          <c:val>
            <c:numRef>
              <c:f>Feuil23!$B$4:$G$4</c:f>
              <c:numCache>
                <c:formatCode>General</c:formatCode>
                <c:ptCount val="6"/>
                <c:pt idx="0">
                  <c:v>6</c:v>
                </c:pt>
                <c:pt idx="1">
                  <c:v>1</c:v>
                </c:pt>
                <c:pt idx="2">
                  <c:v>0</c:v>
                </c:pt>
                <c:pt idx="3">
                  <c:v>2</c:v>
                </c:pt>
                <c:pt idx="4">
                  <c:v>0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94B-6042-9EBF-B992F462EA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211986623"/>
        <c:axId val="1211967711"/>
      </c:barChart>
      <c:catAx>
        <c:axId val="121198662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fr-FR"/>
          </a:p>
        </c:txPr>
        <c:crossAx val="1211967711"/>
        <c:crosses val="autoZero"/>
        <c:auto val="1"/>
        <c:lblAlgn val="ctr"/>
        <c:lblOffset val="100"/>
        <c:noMultiLvlLbl val="0"/>
      </c:catAx>
      <c:valAx>
        <c:axId val="121196771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fr-FR"/>
          </a:p>
        </c:txPr>
        <c:crossAx val="12119866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Feuil15!$A$28</c:f>
              <c:strCache>
                <c:ptCount val="1"/>
                <c:pt idx="0">
                  <c:v>Issue positive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Feuil15!$B$27:$K$27</c:f>
              <c:strCache>
                <c:ptCount val="10"/>
                <c:pt idx="0">
                  <c:v>Anvers</c:v>
                </c:pt>
                <c:pt idx="1">
                  <c:v>Brabant Wallon</c:v>
                </c:pt>
                <c:pt idx="2">
                  <c:v>BXL</c:v>
                </c:pt>
                <c:pt idx="3">
                  <c:v>Flandre occid.</c:v>
                </c:pt>
                <c:pt idx="4">
                  <c:v>Flandre orient.</c:v>
                </c:pt>
                <c:pt idx="5">
                  <c:v>Liège</c:v>
                </c:pt>
                <c:pt idx="6">
                  <c:v>Limbourg</c:v>
                </c:pt>
                <c:pt idx="7">
                  <c:v>Louvain</c:v>
                </c:pt>
                <c:pt idx="8">
                  <c:v>Mons</c:v>
                </c:pt>
                <c:pt idx="9">
                  <c:v>Namur</c:v>
                </c:pt>
              </c:strCache>
            </c:strRef>
          </c:cat>
          <c:val>
            <c:numRef>
              <c:f>Feuil15!$B$28:$K$28</c:f>
              <c:numCache>
                <c:formatCode>General</c:formatCode>
                <c:ptCount val="10"/>
                <c:pt idx="0">
                  <c:v>8</c:v>
                </c:pt>
                <c:pt idx="1">
                  <c:v>5</c:v>
                </c:pt>
                <c:pt idx="2">
                  <c:v>63</c:v>
                </c:pt>
                <c:pt idx="3">
                  <c:v>7</c:v>
                </c:pt>
                <c:pt idx="4">
                  <c:v>20</c:v>
                </c:pt>
                <c:pt idx="5">
                  <c:v>20</c:v>
                </c:pt>
                <c:pt idx="6">
                  <c:v>3</c:v>
                </c:pt>
                <c:pt idx="7">
                  <c:v>4</c:v>
                </c:pt>
                <c:pt idx="8">
                  <c:v>9</c:v>
                </c:pt>
                <c:pt idx="9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15-0042-9377-84D61CBE9972}"/>
            </c:ext>
          </c:extLst>
        </c:ser>
        <c:ser>
          <c:idx val="1"/>
          <c:order val="1"/>
          <c:tx>
            <c:strRef>
              <c:f>Feuil15!$A$29</c:f>
              <c:strCache>
                <c:ptCount val="1"/>
                <c:pt idx="0">
                  <c:v>Issue négative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Feuil15!$B$27:$K$27</c:f>
              <c:strCache>
                <c:ptCount val="10"/>
                <c:pt idx="0">
                  <c:v>Anvers</c:v>
                </c:pt>
                <c:pt idx="1">
                  <c:v>Brabant Wallon</c:v>
                </c:pt>
                <c:pt idx="2">
                  <c:v>BXL</c:v>
                </c:pt>
                <c:pt idx="3">
                  <c:v>Flandre occid.</c:v>
                </c:pt>
                <c:pt idx="4">
                  <c:v>Flandre orient.</c:v>
                </c:pt>
                <c:pt idx="5">
                  <c:v>Liège</c:v>
                </c:pt>
                <c:pt idx="6">
                  <c:v>Limbourg</c:v>
                </c:pt>
                <c:pt idx="7">
                  <c:v>Louvain</c:v>
                </c:pt>
                <c:pt idx="8">
                  <c:v>Mons</c:v>
                </c:pt>
                <c:pt idx="9">
                  <c:v>Namur</c:v>
                </c:pt>
              </c:strCache>
            </c:strRef>
          </c:cat>
          <c:val>
            <c:numRef>
              <c:f>Feuil15!$B$29:$K$29</c:f>
              <c:numCache>
                <c:formatCode>General</c:formatCode>
                <c:ptCount val="10"/>
                <c:pt idx="0">
                  <c:v>20</c:v>
                </c:pt>
                <c:pt idx="1">
                  <c:v>4</c:v>
                </c:pt>
                <c:pt idx="2">
                  <c:v>126</c:v>
                </c:pt>
                <c:pt idx="3">
                  <c:v>5</c:v>
                </c:pt>
                <c:pt idx="4">
                  <c:v>13</c:v>
                </c:pt>
                <c:pt idx="5">
                  <c:v>8</c:v>
                </c:pt>
                <c:pt idx="6">
                  <c:v>7</c:v>
                </c:pt>
                <c:pt idx="7">
                  <c:v>13</c:v>
                </c:pt>
                <c:pt idx="8">
                  <c:v>19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15-0042-9377-84D61CBE9972}"/>
            </c:ext>
          </c:extLst>
        </c:ser>
        <c:ser>
          <c:idx val="2"/>
          <c:order val="2"/>
          <c:tx>
            <c:strRef>
              <c:f>Feuil15!$A$30</c:f>
              <c:strCache>
                <c:ptCount val="1"/>
                <c:pt idx="0">
                  <c:v>Question préjudicielle, sursoit, autres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Feuil15!$B$27:$K$27</c:f>
              <c:strCache>
                <c:ptCount val="10"/>
                <c:pt idx="0">
                  <c:v>Anvers</c:v>
                </c:pt>
                <c:pt idx="1">
                  <c:v>Brabant Wallon</c:v>
                </c:pt>
                <c:pt idx="2">
                  <c:v>BXL</c:v>
                </c:pt>
                <c:pt idx="3">
                  <c:v>Flandre occid.</c:v>
                </c:pt>
                <c:pt idx="4">
                  <c:v>Flandre orient.</c:v>
                </c:pt>
                <c:pt idx="5">
                  <c:v>Liège</c:v>
                </c:pt>
                <c:pt idx="6">
                  <c:v>Limbourg</c:v>
                </c:pt>
                <c:pt idx="7">
                  <c:v>Louvain</c:v>
                </c:pt>
                <c:pt idx="8">
                  <c:v>Mons</c:v>
                </c:pt>
                <c:pt idx="9">
                  <c:v>Namur</c:v>
                </c:pt>
              </c:strCache>
            </c:strRef>
          </c:cat>
          <c:val>
            <c:numRef>
              <c:f>Feuil15!$B$30:$K$30</c:f>
              <c:numCache>
                <c:formatCode>General</c:formatCode>
                <c:ptCount val="10"/>
                <c:pt idx="0">
                  <c:v>2</c:v>
                </c:pt>
                <c:pt idx="1">
                  <c:v>3</c:v>
                </c:pt>
                <c:pt idx="2">
                  <c:v>8</c:v>
                </c:pt>
                <c:pt idx="3">
                  <c:v>0</c:v>
                </c:pt>
                <c:pt idx="4">
                  <c:v>0</c:v>
                </c:pt>
                <c:pt idx="5">
                  <c:v>3</c:v>
                </c:pt>
                <c:pt idx="6">
                  <c:v>1</c:v>
                </c:pt>
                <c:pt idx="7">
                  <c:v>2</c:v>
                </c:pt>
                <c:pt idx="8">
                  <c:v>0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E15-0042-9377-84D61CBE99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947040639"/>
        <c:axId val="947038575"/>
      </c:barChart>
      <c:catAx>
        <c:axId val="9470406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fr-FR"/>
          </a:p>
        </c:txPr>
        <c:crossAx val="947038575"/>
        <c:crosses val="autoZero"/>
        <c:auto val="1"/>
        <c:lblAlgn val="ctr"/>
        <c:lblOffset val="100"/>
        <c:noMultiLvlLbl val="0"/>
      </c:catAx>
      <c:valAx>
        <c:axId val="94703857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fr-FR"/>
          </a:p>
        </c:txPr>
        <c:crossAx val="9470406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'Issue arrondissement'!$B$35</c:f>
              <c:strCache>
                <c:ptCount val="1"/>
                <c:pt idx="0">
                  <c:v>Issue positive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'Issue arrondissement'!$C$34:$G$34</c:f>
              <c:strCache>
                <c:ptCount val="5"/>
                <c:pt idx="0">
                  <c:v>Anvers</c:v>
                </c:pt>
                <c:pt idx="1">
                  <c:v>Bruxelles</c:v>
                </c:pt>
                <c:pt idx="2">
                  <c:v>Gand</c:v>
                </c:pt>
                <c:pt idx="3">
                  <c:v>Liège</c:v>
                </c:pt>
                <c:pt idx="4">
                  <c:v>Mons</c:v>
                </c:pt>
              </c:strCache>
            </c:strRef>
          </c:cat>
          <c:val>
            <c:numRef>
              <c:f>'Issue arrondissement'!$C$35:$G$35</c:f>
              <c:numCache>
                <c:formatCode>General</c:formatCode>
                <c:ptCount val="5"/>
                <c:pt idx="0">
                  <c:v>6</c:v>
                </c:pt>
                <c:pt idx="1">
                  <c:v>54</c:v>
                </c:pt>
                <c:pt idx="2">
                  <c:v>13</c:v>
                </c:pt>
                <c:pt idx="3">
                  <c:v>13</c:v>
                </c:pt>
                <c:pt idx="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F0-4843-A24A-2D87162FB9FD}"/>
            </c:ext>
          </c:extLst>
        </c:ser>
        <c:ser>
          <c:idx val="1"/>
          <c:order val="1"/>
          <c:tx>
            <c:strRef>
              <c:f>'Issue arrondissement'!$B$36</c:f>
              <c:strCache>
                <c:ptCount val="1"/>
                <c:pt idx="0">
                  <c:v>Issue négative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'Issue arrondissement'!$C$34:$G$34</c:f>
              <c:strCache>
                <c:ptCount val="5"/>
                <c:pt idx="0">
                  <c:v>Anvers</c:v>
                </c:pt>
                <c:pt idx="1">
                  <c:v>Bruxelles</c:v>
                </c:pt>
                <c:pt idx="2">
                  <c:v>Gand</c:v>
                </c:pt>
                <c:pt idx="3">
                  <c:v>Liège</c:v>
                </c:pt>
                <c:pt idx="4">
                  <c:v>Mons</c:v>
                </c:pt>
              </c:strCache>
            </c:strRef>
          </c:cat>
          <c:val>
            <c:numRef>
              <c:f>'Issue arrondissement'!$C$36:$G$36</c:f>
              <c:numCache>
                <c:formatCode>General</c:formatCode>
                <c:ptCount val="5"/>
                <c:pt idx="0">
                  <c:v>10</c:v>
                </c:pt>
                <c:pt idx="1">
                  <c:v>73</c:v>
                </c:pt>
                <c:pt idx="2">
                  <c:v>4</c:v>
                </c:pt>
                <c:pt idx="3">
                  <c:v>14</c:v>
                </c:pt>
                <c:pt idx="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5F0-4843-A24A-2D87162FB9FD}"/>
            </c:ext>
          </c:extLst>
        </c:ser>
        <c:ser>
          <c:idx val="2"/>
          <c:order val="2"/>
          <c:tx>
            <c:strRef>
              <c:f>'Issue arrondissement'!$B$37</c:f>
              <c:strCache>
                <c:ptCount val="1"/>
                <c:pt idx="0">
                  <c:v>Sursoit, QP, autres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'Issue arrondissement'!$C$34:$G$34</c:f>
              <c:strCache>
                <c:ptCount val="5"/>
                <c:pt idx="0">
                  <c:v>Anvers</c:v>
                </c:pt>
                <c:pt idx="1">
                  <c:v>Bruxelles</c:v>
                </c:pt>
                <c:pt idx="2">
                  <c:v>Gand</c:v>
                </c:pt>
                <c:pt idx="3">
                  <c:v>Liège</c:v>
                </c:pt>
                <c:pt idx="4">
                  <c:v>Mons</c:v>
                </c:pt>
              </c:strCache>
            </c:strRef>
          </c:cat>
          <c:val>
            <c:numRef>
              <c:f>'Issue arrondissement'!$C$37:$G$37</c:f>
              <c:numCache>
                <c:formatCode>General</c:formatCode>
                <c:ptCount val="5"/>
                <c:pt idx="0">
                  <c:v>5</c:v>
                </c:pt>
                <c:pt idx="1">
                  <c:v>4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5F0-4843-A24A-2D87162FB9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536368352"/>
        <c:axId val="536304080"/>
      </c:barChart>
      <c:catAx>
        <c:axId val="5363683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fr-FR"/>
          </a:p>
        </c:txPr>
        <c:crossAx val="536304080"/>
        <c:crosses val="autoZero"/>
        <c:auto val="1"/>
        <c:lblAlgn val="ctr"/>
        <c:lblOffset val="100"/>
        <c:noMultiLvlLbl val="0"/>
      </c:catAx>
      <c:valAx>
        <c:axId val="5363040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fr-FR"/>
          </a:p>
        </c:txPr>
        <c:crossAx val="536368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Feuil21!$A$5:$B$5</c:f>
              <c:strCache>
                <c:ptCount val="2"/>
                <c:pt idx="1">
                  <c:v>Taux de succès Travail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Feuil21!$C$1:$G$1</c:f>
              <c:strCache>
                <c:ptCount val="5"/>
                <c:pt idx="0">
                  <c:v>Anvers</c:v>
                </c:pt>
                <c:pt idx="1">
                  <c:v>Bruxelles</c:v>
                </c:pt>
                <c:pt idx="2">
                  <c:v>Gand</c:v>
                </c:pt>
                <c:pt idx="3">
                  <c:v>Liège</c:v>
                </c:pt>
                <c:pt idx="4">
                  <c:v>Mons</c:v>
                </c:pt>
              </c:strCache>
            </c:strRef>
          </c:cat>
          <c:val>
            <c:numRef>
              <c:f>Feuil21!$C$5:$G$5</c:f>
              <c:numCache>
                <c:formatCode>0%</c:formatCode>
                <c:ptCount val="5"/>
                <c:pt idx="0">
                  <c:v>0.21</c:v>
                </c:pt>
                <c:pt idx="1">
                  <c:v>0.31</c:v>
                </c:pt>
                <c:pt idx="2">
                  <c:v>0.53</c:v>
                </c:pt>
                <c:pt idx="3">
                  <c:v>0.66</c:v>
                </c:pt>
                <c:pt idx="4" formatCode="0.00%">
                  <c:v>0.375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9C-CE4E-8B2A-964196F2B61D}"/>
            </c:ext>
          </c:extLst>
        </c:ser>
        <c:ser>
          <c:idx val="1"/>
          <c:order val="1"/>
          <c:tx>
            <c:strRef>
              <c:f>Feuil21!$A$9:$B$9</c:f>
              <c:strCache>
                <c:ptCount val="2"/>
                <c:pt idx="0">
                  <c:v> Taux de succès global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Feuil21!$C$1:$G$1</c:f>
              <c:strCache>
                <c:ptCount val="5"/>
                <c:pt idx="0">
                  <c:v>Anvers</c:v>
                </c:pt>
                <c:pt idx="1">
                  <c:v>Bruxelles</c:v>
                </c:pt>
                <c:pt idx="2">
                  <c:v>Gand</c:v>
                </c:pt>
                <c:pt idx="3">
                  <c:v>Liège</c:v>
                </c:pt>
                <c:pt idx="4">
                  <c:v>Mons</c:v>
                </c:pt>
              </c:strCache>
            </c:strRef>
          </c:cat>
          <c:val>
            <c:numRef>
              <c:f>Feuil21!$C$9:$G$9</c:f>
              <c:numCache>
                <c:formatCode>0%</c:formatCode>
                <c:ptCount val="5"/>
                <c:pt idx="0" formatCode="0.00%">
                  <c:v>0.27500000000000002</c:v>
                </c:pt>
                <c:pt idx="1">
                  <c:v>0.33</c:v>
                </c:pt>
                <c:pt idx="2">
                  <c:v>0.6</c:v>
                </c:pt>
                <c:pt idx="3">
                  <c:v>0.56000000000000005</c:v>
                </c:pt>
                <c:pt idx="4">
                  <c:v>0.32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C9C-CE4E-8B2A-964196F2B61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211786047"/>
        <c:axId val="1211787807"/>
      </c:barChart>
      <c:catAx>
        <c:axId val="12117860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fr-FR"/>
          </a:p>
        </c:txPr>
        <c:crossAx val="1211787807"/>
        <c:crosses val="autoZero"/>
        <c:auto val="1"/>
        <c:lblAlgn val="ctr"/>
        <c:lblOffset val="100"/>
        <c:noMultiLvlLbl val="0"/>
      </c:catAx>
      <c:valAx>
        <c:axId val="1211787807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2117860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Feuil21!$A$29:$B$29</c:f>
              <c:strCache>
                <c:ptCount val="2"/>
                <c:pt idx="1">
                  <c:v>Taux de succès Travail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Feuil21!$C$25:$G$25</c:f>
              <c:strCache>
                <c:ptCount val="5"/>
                <c:pt idx="0">
                  <c:v>Anvers</c:v>
                </c:pt>
                <c:pt idx="1">
                  <c:v>Bruxelles</c:v>
                </c:pt>
                <c:pt idx="2">
                  <c:v>Gand</c:v>
                </c:pt>
                <c:pt idx="3">
                  <c:v>Liège</c:v>
                </c:pt>
                <c:pt idx="4">
                  <c:v>Mons</c:v>
                </c:pt>
              </c:strCache>
            </c:strRef>
          </c:cat>
          <c:val>
            <c:numRef>
              <c:f>Feuil21!$C$29:$G$29</c:f>
              <c:numCache>
                <c:formatCode>0%</c:formatCode>
                <c:ptCount val="5"/>
                <c:pt idx="0">
                  <c:v>0.33</c:v>
                </c:pt>
                <c:pt idx="1">
                  <c:v>0.4</c:v>
                </c:pt>
                <c:pt idx="2">
                  <c:v>0.6</c:v>
                </c:pt>
                <c:pt idx="3">
                  <c:v>0.55000000000000004</c:v>
                </c:pt>
                <c:pt idx="4">
                  <c:v>0.46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B3-8B42-91B7-11B865801046}"/>
            </c:ext>
          </c:extLst>
        </c:ser>
        <c:ser>
          <c:idx val="1"/>
          <c:order val="1"/>
          <c:tx>
            <c:strRef>
              <c:f>Feuil21!$A$33:$B$33</c:f>
              <c:strCache>
                <c:ptCount val="2"/>
                <c:pt idx="0">
                  <c:v>Taux de succès Global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Feuil21!$C$25:$G$25</c:f>
              <c:strCache>
                <c:ptCount val="5"/>
                <c:pt idx="0">
                  <c:v>Anvers</c:v>
                </c:pt>
                <c:pt idx="1">
                  <c:v>Bruxelles</c:v>
                </c:pt>
                <c:pt idx="2">
                  <c:v>Gand</c:v>
                </c:pt>
                <c:pt idx="3">
                  <c:v>Liège</c:v>
                </c:pt>
                <c:pt idx="4">
                  <c:v>Mons</c:v>
                </c:pt>
              </c:strCache>
            </c:strRef>
          </c:cat>
          <c:val>
            <c:numRef>
              <c:f>Feuil21!$C$33:$G$33</c:f>
              <c:numCache>
                <c:formatCode>0%</c:formatCode>
                <c:ptCount val="5"/>
                <c:pt idx="0">
                  <c:v>0.32</c:v>
                </c:pt>
                <c:pt idx="1">
                  <c:v>0.41</c:v>
                </c:pt>
                <c:pt idx="2">
                  <c:v>0.72</c:v>
                </c:pt>
                <c:pt idx="3">
                  <c:v>0.48</c:v>
                </c:pt>
                <c:pt idx="4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EB3-8B42-91B7-11B86580104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211750031"/>
        <c:axId val="1211751679"/>
      </c:barChart>
      <c:catAx>
        <c:axId val="12117500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fr-FR"/>
          </a:p>
        </c:txPr>
        <c:crossAx val="1211751679"/>
        <c:crosses val="autoZero"/>
        <c:auto val="1"/>
        <c:lblAlgn val="ctr"/>
        <c:lblOffset val="100"/>
        <c:noMultiLvlLbl val="0"/>
      </c:catAx>
      <c:valAx>
        <c:axId val="1211751679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2117500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'TauxSucces année '!$A$7</c:f>
              <c:strCache>
                <c:ptCount val="1"/>
                <c:pt idx="0">
                  <c:v>Taux de réussite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'TauxSucces année '!$B$1:$L$1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'TauxSucces année '!$B$7:$L$7</c:f>
              <c:numCache>
                <c:formatCode>0%</c:formatCode>
                <c:ptCount val="11"/>
                <c:pt idx="0">
                  <c:v>0.41</c:v>
                </c:pt>
                <c:pt idx="1">
                  <c:v>0.43</c:v>
                </c:pt>
                <c:pt idx="2">
                  <c:v>0.42</c:v>
                </c:pt>
                <c:pt idx="3">
                  <c:v>0.28999999999999998</c:v>
                </c:pt>
                <c:pt idx="4">
                  <c:v>0.47</c:v>
                </c:pt>
                <c:pt idx="5">
                  <c:v>0.28999999999999998</c:v>
                </c:pt>
                <c:pt idx="6">
                  <c:v>0.36</c:v>
                </c:pt>
                <c:pt idx="7">
                  <c:v>0.38</c:v>
                </c:pt>
                <c:pt idx="8">
                  <c:v>0.31</c:v>
                </c:pt>
                <c:pt idx="9">
                  <c:v>0.41</c:v>
                </c:pt>
                <c:pt idx="10">
                  <c:v>0.48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270-8F41-A6CE-E99D3F23B8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32180271"/>
        <c:axId val="1032181919"/>
      </c:lineChart>
      <c:catAx>
        <c:axId val="1032180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32181919"/>
        <c:crosses val="autoZero"/>
        <c:auto val="1"/>
        <c:lblAlgn val="ctr"/>
        <c:lblOffset val="100"/>
        <c:noMultiLvlLbl val="0"/>
      </c:catAx>
      <c:valAx>
        <c:axId val="10321819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321802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Feuil3!$D$22</c:f>
              <c:strCache>
                <c:ptCount val="1"/>
                <c:pt idx="0">
                  <c:v>Tribunal du travail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Feuil3!$E$21:$I$21</c:f>
              <c:strCache>
                <c:ptCount val="5"/>
                <c:pt idx="0">
                  <c:v>Féminin</c:v>
                </c:pt>
                <c:pt idx="1">
                  <c:v>Masculin</c:v>
                </c:pt>
                <c:pt idx="2">
                  <c:v>Masculin &amp; féminn</c:v>
                </c:pt>
                <c:pt idx="3">
                  <c:v>Non pertinent</c:v>
                </c:pt>
                <c:pt idx="4">
                  <c:v>Transgenre</c:v>
                </c:pt>
              </c:strCache>
            </c:strRef>
          </c:cat>
          <c:val>
            <c:numRef>
              <c:f>Feuil3!$E$22:$I$22</c:f>
              <c:numCache>
                <c:formatCode>General</c:formatCode>
                <c:ptCount val="5"/>
                <c:pt idx="0">
                  <c:v>204</c:v>
                </c:pt>
                <c:pt idx="1">
                  <c:v>114</c:v>
                </c:pt>
                <c:pt idx="2">
                  <c:v>0</c:v>
                </c:pt>
                <c:pt idx="3">
                  <c:v>3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86-314E-A295-972D84183548}"/>
            </c:ext>
          </c:extLst>
        </c:ser>
        <c:ser>
          <c:idx val="1"/>
          <c:order val="1"/>
          <c:tx>
            <c:strRef>
              <c:f>Feuil3!$D$23</c:f>
              <c:strCache>
                <c:ptCount val="1"/>
                <c:pt idx="0">
                  <c:v>Autres tribunaux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Feuil3!$E$21:$I$21</c:f>
              <c:strCache>
                <c:ptCount val="5"/>
                <c:pt idx="0">
                  <c:v>Féminin</c:v>
                </c:pt>
                <c:pt idx="1">
                  <c:v>Masculin</c:v>
                </c:pt>
                <c:pt idx="2">
                  <c:v>Masculin &amp; féminn</c:v>
                </c:pt>
                <c:pt idx="3">
                  <c:v>Non pertinent</c:v>
                </c:pt>
                <c:pt idx="4">
                  <c:v>Transgenre</c:v>
                </c:pt>
              </c:strCache>
            </c:strRef>
          </c:cat>
          <c:val>
            <c:numRef>
              <c:f>Feuil3!$E$23:$I$23</c:f>
              <c:numCache>
                <c:formatCode>General</c:formatCode>
                <c:ptCount val="5"/>
                <c:pt idx="0">
                  <c:v>26</c:v>
                </c:pt>
                <c:pt idx="1">
                  <c:v>19</c:v>
                </c:pt>
                <c:pt idx="2">
                  <c:v>7</c:v>
                </c:pt>
                <c:pt idx="3">
                  <c:v>9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86-314E-A295-972D841835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0"/>
        <c:axId val="339184591"/>
        <c:axId val="339219135"/>
      </c:barChart>
      <c:catAx>
        <c:axId val="3391845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fr-FR"/>
          </a:p>
        </c:txPr>
        <c:crossAx val="339219135"/>
        <c:crosses val="autoZero"/>
        <c:auto val="1"/>
        <c:lblAlgn val="ctr"/>
        <c:lblOffset val="100"/>
        <c:noMultiLvlLbl val="0"/>
      </c:catAx>
      <c:valAx>
        <c:axId val="3392191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391845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Feuil4!$A$22</c:f>
              <c:strCache>
                <c:ptCount val="1"/>
                <c:pt idx="0">
                  <c:v>Tribunaux du travail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Feuil4!$B$21:$F$21</c:f>
              <c:strCache>
                <c:ptCount val="5"/>
                <c:pt idx="0">
                  <c:v>Féminin</c:v>
                </c:pt>
                <c:pt idx="1">
                  <c:v>Masculin</c:v>
                </c:pt>
                <c:pt idx="2">
                  <c:v>Masculin &amp; féminin</c:v>
                </c:pt>
                <c:pt idx="3">
                  <c:v>Non pertinent</c:v>
                </c:pt>
                <c:pt idx="4">
                  <c:v>Transgenre</c:v>
                </c:pt>
              </c:strCache>
            </c:strRef>
          </c:cat>
          <c:val>
            <c:numRef>
              <c:f>Feuil4!$B$22:$F$22</c:f>
              <c:numCache>
                <c:formatCode>General</c:formatCode>
                <c:ptCount val="5"/>
                <c:pt idx="0">
                  <c:v>74</c:v>
                </c:pt>
                <c:pt idx="1">
                  <c:v>109</c:v>
                </c:pt>
                <c:pt idx="2">
                  <c:v>0</c:v>
                </c:pt>
                <c:pt idx="3">
                  <c:v>2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EE-144C-843C-996703F2A4AF}"/>
            </c:ext>
          </c:extLst>
        </c:ser>
        <c:ser>
          <c:idx val="1"/>
          <c:order val="1"/>
          <c:tx>
            <c:strRef>
              <c:f>Feuil4!$A$23</c:f>
              <c:strCache>
                <c:ptCount val="1"/>
                <c:pt idx="0">
                  <c:v>Autres tribunaux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Feuil4!$B$21:$F$21</c:f>
              <c:strCache>
                <c:ptCount val="5"/>
                <c:pt idx="0">
                  <c:v>Féminin</c:v>
                </c:pt>
                <c:pt idx="1">
                  <c:v>Masculin</c:v>
                </c:pt>
                <c:pt idx="2">
                  <c:v>Masculin &amp; féminin</c:v>
                </c:pt>
                <c:pt idx="3">
                  <c:v>Non pertinent</c:v>
                </c:pt>
                <c:pt idx="4">
                  <c:v>Transgenre</c:v>
                </c:pt>
              </c:strCache>
            </c:strRef>
          </c:cat>
          <c:val>
            <c:numRef>
              <c:f>Feuil4!$B$23:$F$23</c:f>
              <c:numCache>
                <c:formatCode>General</c:formatCode>
                <c:ptCount val="5"/>
                <c:pt idx="0">
                  <c:v>20</c:v>
                </c:pt>
                <c:pt idx="1">
                  <c:v>16</c:v>
                </c:pt>
                <c:pt idx="2">
                  <c:v>7</c:v>
                </c:pt>
                <c:pt idx="3">
                  <c:v>8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EE-144C-843C-996703F2A4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0"/>
        <c:axId val="687801599"/>
        <c:axId val="687803247"/>
      </c:barChart>
      <c:catAx>
        <c:axId val="6878015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fr-FR"/>
          </a:p>
        </c:txPr>
        <c:crossAx val="687803247"/>
        <c:crosses val="autoZero"/>
        <c:auto val="1"/>
        <c:lblAlgn val="ctr"/>
        <c:lblOffset val="100"/>
        <c:noMultiLvlLbl val="0"/>
      </c:catAx>
      <c:valAx>
        <c:axId val="6878032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878015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Feuil4!$B$1:$B$2</c:f>
              <c:strCache>
                <c:ptCount val="2"/>
                <c:pt idx="1">
                  <c:v>Féminin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Feuil4!$A$3:$A$9</c:f>
              <c:strCache>
                <c:ptCount val="7"/>
                <c:pt idx="0">
                  <c:v>Genre</c:v>
                </c:pt>
                <c:pt idx="1">
                  <c:v>Handicap</c:v>
                </c:pt>
                <c:pt idx="2">
                  <c:v>Âge</c:v>
                </c:pt>
                <c:pt idx="3">
                  <c:v>Race ou origine</c:v>
                </c:pt>
                <c:pt idx="4">
                  <c:v>Conviction</c:v>
                </c:pt>
                <c:pt idx="5">
                  <c:v>Critères multiples</c:v>
                </c:pt>
                <c:pt idx="6">
                  <c:v>Orientation sexuelle</c:v>
                </c:pt>
              </c:strCache>
            </c:strRef>
          </c:cat>
          <c:val>
            <c:numRef>
              <c:f>Feuil4!$B$3:$B$9</c:f>
              <c:numCache>
                <c:formatCode>General</c:formatCode>
                <c:ptCount val="7"/>
                <c:pt idx="0">
                  <c:v>136</c:v>
                </c:pt>
                <c:pt idx="1">
                  <c:v>30</c:v>
                </c:pt>
                <c:pt idx="2">
                  <c:v>15</c:v>
                </c:pt>
                <c:pt idx="3">
                  <c:v>8</c:v>
                </c:pt>
                <c:pt idx="4">
                  <c:v>26</c:v>
                </c:pt>
                <c:pt idx="5">
                  <c:v>15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3E-2841-9D0F-706CE3553D1B}"/>
            </c:ext>
          </c:extLst>
        </c:ser>
        <c:ser>
          <c:idx val="1"/>
          <c:order val="1"/>
          <c:tx>
            <c:strRef>
              <c:f>Feuil4!$C$1:$C$2</c:f>
              <c:strCache>
                <c:ptCount val="2"/>
                <c:pt idx="1">
                  <c:v>Masculin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Feuil4!$A$3:$A$9</c:f>
              <c:strCache>
                <c:ptCount val="7"/>
                <c:pt idx="0">
                  <c:v>Genre</c:v>
                </c:pt>
                <c:pt idx="1">
                  <c:v>Handicap</c:v>
                </c:pt>
                <c:pt idx="2">
                  <c:v>Âge</c:v>
                </c:pt>
                <c:pt idx="3">
                  <c:v>Race ou origine</c:v>
                </c:pt>
                <c:pt idx="4">
                  <c:v>Conviction</c:v>
                </c:pt>
                <c:pt idx="5">
                  <c:v>Critères multiples</c:v>
                </c:pt>
                <c:pt idx="6">
                  <c:v>Orientation sexuelle</c:v>
                </c:pt>
              </c:strCache>
            </c:strRef>
          </c:cat>
          <c:val>
            <c:numRef>
              <c:f>Feuil4!$C$3:$C$9</c:f>
              <c:numCache>
                <c:formatCode>General</c:formatCode>
                <c:ptCount val="7"/>
                <c:pt idx="0">
                  <c:v>8</c:v>
                </c:pt>
                <c:pt idx="1">
                  <c:v>46</c:v>
                </c:pt>
                <c:pt idx="2">
                  <c:v>35</c:v>
                </c:pt>
                <c:pt idx="3">
                  <c:v>31</c:v>
                </c:pt>
                <c:pt idx="4">
                  <c:v>4</c:v>
                </c:pt>
                <c:pt idx="5">
                  <c:v>5</c:v>
                </c:pt>
                <c:pt idx="6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3E-2841-9D0F-706CE3553D1B}"/>
            </c:ext>
          </c:extLst>
        </c:ser>
        <c:ser>
          <c:idx val="2"/>
          <c:order val="2"/>
          <c:tx>
            <c:strRef>
              <c:f>Feuil4!$D$1:$D$2</c:f>
              <c:strCache>
                <c:ptCount val="2"/>
                <c:pt idx="1">
                  <c:v>Masculin &amp; féminin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Feuil4!$A$3:$A$9</c:f>
              <c:strCache>
                <c:ptCount val="7"/>
                <c:pt idx="0">
                  <c:v>Genre</c:v>
                </c:pt>
                <c:pt idx="1">
                  <c:v>Handicap</c:v>
                </c:pt>
                <c:pt idx="2">
                  <c:v>Âge</c:v>
                </c:pt>
                <c:pt idx="3">
                  <c:v>Race ou origine</c:v>
                </c:pt>
                <c:pt idx="4">
                  <c:v>Conviction</c:v>
                </c:pt>
                <c:pt idx="5">
                  <c:v>Critères multiples</c:v>
                </c:pt>
                <c:pt idx="6">
                  <c:v>Orientation sexuelle</c:v>
                </c:pt>
              </c:strCache>
            </c:strRef>
          </c:cat>
          <c:val>
            <c:numRef>
              <c:f>Feuil4!$D$3:$D$9</c:f>
              <c:numCache>
                <c:formatCode>General</c:formatCode>
                <c:ptCount val="7"/>
                <c:pt idx="0">
                  <c:v>0</c:v>
                </c:pt>
                <c:pt idx="1">
                  <c:v>5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E3E-2841-9D0F-706CE3553D1B}"/>
            </c:ext>
          </c:extLst>
        </c:ser>
        <c:ser>
          <c:idx val="3"/>
          <c:order val="3"/>
          <c:tx>
            <c:strRef>
              <c:f>Feuil4!$E$1:$E$2</c:f>
              <c:strCache>
                <c:ptCount val="2"/>
                <c:pt idx="1">
                  <c:v>Non pertinent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Feuil4!$A$3:$A$9</c:f>
              <c:strCache>
                <c:ptCount val="7"/>
                <c:pt idx="0">
                  <c:v>Genre</c:v>
                </c:pt>
                <c:pt idx="1">
                  <c:v>Handicap</c:v>
                </c:pt>
                <c:pt idx="2">
                  <c:v>Âge</c:v>
                </c:pt>
                <c:pt idx="3">
                  <c:v>Race ou origine</c:v>
                </c:pt>
                <c:pt idx="4">
                  <c:v>Conviction</c:v>
                </c:pt>
                <c:pt idx="5">
                  <c:v>Critères multiples</c:v>
                </c:pt>
                <c:pt idx="6">
                  <c:v>Orientation sexuelle</c:v>
                </c:pt>
              </c:strCache>
            </c:strRef>
          </c:cat>
          <c:val>
            <c:numRef>
              <c:f>Feuil4!$E$3:$E$9</c:f>
              <c:numCache>
                <c:formatCode>General</c:formatCode>
                <c:ptCount val="7"/>
                <c:pt idx="0">
                  <c:v>2</c:v>
                </c:pt>
                <c:pt idx="1">
                  <c:v>4</c:v>
                </c:pt>
                <c:pt idx="2">
                  <c:v>1</c:v>
                </c:pt>
                <c:pt idx="3">
                  <c:v>3</c:v>
                </c:pt>
                <c:pt idx="4">
                  <c:v>1</c:v>
                </c:pt>
                <c:pt idx="5">
                  <c:v>1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E3E-2841-9D0F-706CE3553D1B}"/>
            </c:ext>
          </c:extLst>
        </c:ser>
        <c:ser>
          <c:idx val="4"/>
          <c:order val="4"/>
          <c:tx>
            <c:strRef>
              <c:f>Feuil4!$F$1:$F$2</c:f>
              <c:strCache>
                <c:ptCount val="2"/>
                <c:pt idx="1">
                  <c:v>Transgenre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Feuil4!$A$3:$A$9</c:f>
              <c:strCache>
                <c:ptCount val="7"/>
                <c:pt idx="0">
                  <c:v>Genre</c:v>
                </c:pt>
                <c:pt idx="1">
                  <c:v>Handicap</c:v>
                </c:pt>
                <c:pt idx="2">
                  <c:v>Âge</c:v>
                </c:pt>
                <c:pt idx="3">
                  <c:v>Race ou origine</c:v>
                </c:pt>
                <c:pt idx="4">
                  <c:v>Conviction</c:v>
                </c:pt>
                <c:pt idx="5">
                  <c:v>Critères multiples</c:v>
                </c:pt>
                <c:pt idx="6">
                  <c:v>Orientation sexuelle</c:v>
                </c:pt>
              </c:strCache>
            </c:strRef>
          </c:cat>
          <c:val>
            <c:numRef>
              <c:f>Feuil4!$F$3:$F$9</c:f>
              <c:numCache>
                <c:formatCode>General</c:formatCode>
                <c:ptCount val="7"/>
                <c:pt idx="0">
                  <c:v>8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E3E-2841-9D0F-706CE3553D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481469503"/>
        <c:axId val="481471151"/>
      </c:barChart>
      <c:catAx>
        <c:axId val="481469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fr-FR"/>
          </a:p>
        </c:txPr>
        <c:crossAx val="481471151"/>
        <c:crosses val="autoZero"/>
        <c:auto val="1"/>
        <c:lblAlgn val="ctr"/>
        <c:lblOffset val="100"/>
        <c:noMultiLvlLbl val="0"/>
      </c:catAx>
      <c:valAx>
        <c:axId val="4814711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814695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Feuil8!$A$1:$A$5</c:f>
              <c:strCache>
                <c:ptCount val="5"/>
                <c:pt idx="0">
                  <c:v>Tribunal du travail</c:v>
                </c:pt>
                <c:pt idx="1">
                  <c:v>Autres tribunaux 1er degré</c:v>
                </c:pt>
                <c:pt idx="2">
                  <c:v>Cour du travail</c:v>
                </c:pt>
                <c:pt idx="3">
                  <c:v>Cour d'appel</c:v>
                </c:pt>
                <c:pt idx="4">
                  <c:v>Cour de cassation</c:v>
                </c:pt>
              </c:strCache>
            </c:strRef>
          </c:cat>
          <c:val>
            <c:numRef>
              <c:f>Feuil8!$B$1:$B$5</c:f>
              <c:numCache>
                <c:formatCode>General</c:formatCode>
                <c:ptCount val="5"/>
                <c:pt idx="0">
                  <c:v>328</c:v>
                </c:pt>
                <c:pt idx="1">
                  <c:v>63</c:v>
                </c:pt>
                <c:pt idx="2">
                  <c:v>197</c:v>
                </c:pt>
                <c:pt idx="3">
                  <c:v>30</c:v>
                </c:pt>
                <c:pt idx="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0A-B646-BC25-C9D7A269F4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12001055"/>
        <c:axId val="1011953599"/>
      </c:barChart>
      <c:catAx>
        <c:axId val="10120010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fr-FR"/>
          </a:p>
        </c:txPr>
        <c:crossAx val="1011953599"/>
        <c:crosses val="autoZero"/>
        <c:auto val="1"/>
        <c:lblAlgn val="ctr"/>
        <c:lblOffset val="100"/>
        <c:noMultiLvlLbl val="0"/>
      </c:catAx>
      <c:valAx>
        <c:axId val="10119535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120010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Feuil18!$B$1</c:f>
              <c:strCache>
                <c:ptCount val="1"/>
                <c:pt idx="0">
                  <c:v>Premier degré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Feuil18!$A$2:$A$6</c:f>
              <c:strCache>
                <c:ptCount val="5"/>
                <c:pt idx="0">
                  <c:v>Anvers</c:v>
                </c:pt>
                <c:pt idx="1">
                  <c:v>Bruxelles</c:v>
                </c:pt>
                <c:pt idx="2">
                  <c:v>Gand</c:v>
                </c:pt>
                <c:pt idx="3">
                  <c:v>Liège</c:v>
                </c:pt>
                <c:pt idx="4">
                  <c:v>Mons</c:v>
                </c:pt>
              </c:strCache>
            </c:strRef>
          </c:cat>
          <c:val>
            <c:numRef>
              <c:f>Feuil18!$B$2:$B$6</c:f>
              <c:numCache>
                <c:formatCode>General</c:formatCode>
                <c:ptCount val="5"/>
                <c:pt idx="0">
                  <c:v>42</c:v>
                </c:pt>
                <c:pt idx="1">
                  <c:v>232</c:v>
                </c:pt>
                <c:pt idx="2">
                  <c:v>46</c:v>
                </c:pt>
                <c:pt idx="3">
                  <c:v>43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D4-8244-AC37-A006E439D790}"/>
            </c:ext>
          </c:extLst>
        </c:ser>
        <c:ser>
          <c:idx val="1"/>
          <c:order val="1"/>
          <c:tx>
            <c:strRef>
              <c:f>Feuil18!$C$1</c:f>
              <c:strCache>
                <c:ptCount val="1"/>
                <c:pt idx="0">
                  <c:v>Deuxième degré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Feuil18!$A$2:$A$6</c:f>
              <c:strCache>
                <c:ptCount val="5"/>
                <c:pt idx="0">
                  <c:v>Anvers</c:v>
                </c:pt>
                <c:pt idx="1">
                  <c:v>Bruxelles</c:v>
                </c:pt>
                <c:pt idx="2">
                  <c:v>Gand</c:v>
                </c:pt>
                <c:pt idx="3">
                  <c:v>Liège</c:v>
                </c:pt>
                <c:pt idx="4">
                  <c:v>Mons</c:v>
                </c:pt>
              </c:strCache>
            </c:strRef>
          </c:cat>
          <c:val>
            <c:numRef>
              <c:f>Feuil18!$C$2:$C$6</c:f>
              <c:numCache>
                <c:formatCode>General</c:formatCode>
                <c:ptCount val="5"/>
                <c:pt idx="0">
                  <c:v>21</c:v>
                </c:pt>
                <c:pt idx="1">
                  <c:v>139</c:v>
                </c:pt>
                <c:pt idx="2">
                  <c:v>18</c:v>
                </c:pt>
                <c:pt idx="3">
                  <c:v>29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7D4-8244-AC37-A006E439D7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1211466927"/>
        <c:axId val="1211468575"/>
      </c:barChart>
      <c:catAx>
        <c:axId val="12114669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fr-FR"/>
          </a:p>
        </c:txPr>
        <c:crossAx val="1211468575"/>
        <c:crosses val="autoZero"/>
        <c:auto val="1"/>
        <c:lblAlgn val="ctr"/>
        <c:lblOffset val="100"/>
        <c:noMultiLvlLbl val="0"/>
      </c:catAx>
      <c:valAx>
        <c:axId val="12114685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2114669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Anvers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Feuil1!$A$2:$A$3</c:f>
              <c:strCache>
                <c:ptCount val="2"/>
                <c:pt idx="0">
                  <c:v>Tribunaux du travail</c:v>
                </c:pt>
                <c:pt idx="1">
                  <c:v>Tribunaux de 1er degré autres</c:v>
                </c:pt>
              </c:strCache>
            </c:strRef>
          </c:cat>
          <c:val>
            <c:numRef>
              <c:f>Feuil1!$B$2:$B$3</c:f>
              <c:numCache>
                <c:formatCode>General</c:formatCode>
                <c:ptCount val="2"/>
                <c:pt idx="0">
                  <c:v>31</c:v>
                </c:pt>
                <c:pt idx="1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0F-8A41-B28E-7CAB53E518D0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Bruxelles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Feuil1!$A$2:$A$3</c:f>
              <c:strCache>
                <c:ptCount val="2"/>
                <c:pt idx="0">
                  <c:v>Tribunaux du travail</c:v>
                </c:pt>
                <c:pt idx="1">
                  <c:v>Tribunaux de 1er degré autres</c:v>
                </c:pt>
              </c:strCache>
            </c:strRef>
          </c:cat>
          <c:val>
            <c:numRef>
              <c:f>Feuil1!$C$2:$C$3</c:f>
              <c:numCache>
                <c:formatCode>General</c:formatCode>
                <c:ptCount val="2"/>
                <c:pt idx="0">
                  <c:v>210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00F-8A41-B28E-7CAB53E518D0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Gand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Feuil1!$A$2:$A$3</c:f>
              <c:strCache>
                <c:ptCount val="2"/>
                <c:pt idx="0">
                  <c:v>Tribunaux du travail</c:v>
                </c:pt>
                <c:pt idx="1">
                  <c:v>Tribunaux de 1er degré autres</c:v>
                </c:pt>
              </c:strCache>
            </c:strRef>
          </c:cat>
          <c:val>
            <c:numRef>
              <c:f>Feuil1!$D$2:$D$3</c:f>
              <c:numCache>
                <c:formatCode>General</c:formatCode>
                <c:ptCount val="2"/>
                <c:pt idx="0">
                  <c:v>30</c:v>
                </c:pt>
                <c:pt idx="1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0F-8A41-B28E-7CAB53E518D0}"/>
            </c:ext>
          </c:extLst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Liège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Feuil1!$A$2:$A$3</c:f>
              <c:strCache>
                <c:ptCount val="2"/>
                <c:pt idx="0">
                  <c:v>Tribunaux du travail</c:v>
                </c:pt>
                <c:pt idx="1">
                  <c:v>Tribunaux de 1er degré autres</c:v>
                </c:pt>
              </c:strCache>
            </c:strRef>
          </c:cat>
          <c:val>
            <c:numRef>
              <c:f>Feuil1!$E$2:$E$3</c:f>
              <c:numCache>
                <c:formatCode>General</c:formatCode>
                <c:ptCount val="2"/>
                <c:pt idx="0">
                  <c:v>33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00F-8A41-B28E-7CAB53E518D0}"/>
            </c:ext>
          </c:extLst>
        </c:ser>
        <c:ser>
          <c:idx val="4"/>
          <c:order val="4"/>
          <c:tx>
            <c:strRef>
              <c:f>Feuil1!$F$1</c:f>
              <c:strCache>
                <c:ptCount val="1"/>
                <c:pt idx="0">
                  <c:v>Mons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Feuil1!$A$2:$A$3</c:f>
              <c:strCache>
                <c:ptCount val="2"/>
                <c:pt idx="0">
                  <c:v>Tribunaux du travail</c:v>
                </c:pt>
                <c:pt idx="1">
                  <c:v>Tribunaux de 1er degré autres</c:v>
                </c:pt>
              </c:strCache>
            </c:strRef>
          </c:cat>
          <c:val>
            <c:numRef>
              <c:f>Feuil1!$F$2:$F$3</c:f>
              <c:numCache>
                <c:formatCode>General</c:formatCode>
                <c:ptCount val="2"/>
                <c:pt idx="0">
                  <c:v>24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00F-8A41-B28E-7CAB53E518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0"/>
        <c:axId val="338894895"/>
        <c:axId val="338726623"/>
      </c:barChart>
      <c:catAx>
        <c:axId val="3388948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fr-FR"/>
          </a:p>
        </c:txPr>
        <c:crossAx val="338726623"/>
        <c:crosses val="autoZero"/>
        <c:auto val="1"/>
        <c:lblAlgn val="ctr"/>
        <c:lblOffset val="100"/>
        <c:noMultiLvlLbl val="0"/>
      </c:catAx>
      <c:valAx>
        <c:axId val="3387266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fr-FR"/>
          </a:p>
        </c:txPr>
        <c:crossAx val="3388948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Feuil5!$B$1</c:f>
              <c:strCache>
                <c:ptCount val="1"/>
                <c:pt idx="0">
                  <c:v>Fréquence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Feuil5!$A$2:$A$8</c:f>
              <c:strCache>
                <c:ptCount val="7"/>
                <c:pt idx="0">
                  <c:v>Genre</c:v>
                </c:pt>
                <c:pt idx="1">
                  <c:v>Handicap</c:v>
                </c:pt>
                <c:pt idx="2">
                  <c:v>Âge</c:v>
                </c:pt>
                <c:pt idx="3">
                  <c:v>Race ou origine</c:v>
                </c:pt>
                <c:pt idx="4">
                  <c:v>Conviction</c:v>
                </c:pt>
                <c:pt idx="5">
                  <c:v>Critères multiples</c:v>
                </c:pt>
                <c:pt idx="6">
                  <c:v>Orientation sexuelle</c:v>
                </c:pt>
              </c:strCache>
            </c:strRef>
          </c:cat>
          <c:val>
            <c:numRef>
              <c:f>Feuil5!$B$2:$B$8</c:f>
              <c:numCache>
                <c:formatCode>General</c:formatCode>
                <c:ptCount val="7"/>
                <c:pt idx="0">
                  <c:v>253</c:v>
                </c:pt>
                <c:pt idx="1">
                  <c:v>126</c:v>
                </c:pt>
                <c:pt idx="2">
                  <c:v>89</c:v>
                </c:pt>
                <c:pt idx="3">
                  <c:v>73</c:v>
                </c:pt>
                <c:pt idx="4">
                  <c:v>45</c:v>
                </c:pt>
                <c:pt idx="5">
                  <c:v>33</c:v>
                </c:pt>
                <c:pt idx="6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9A-474F-920A-AC1C7C9BEC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1543919"/>
        <c:axId val="481545567"/>
      </c:barChart>
      <c:catAx>
        <c:axId val="481543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fr-FR"/>
          </a:p>
        </c:txPr>
        <c:crossAx val="481545567"/>
        <c:crosses val="autoZero"/>
        <c:auto val="1"/>
        <c:lblAlgn val="ctr"/>
        <c:lblOffset val="100"/>
        <c:noMultiLvlLbl val="0"/>
      </c:catAx>
      <c:valAx>
        <c:axId val="4815455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815439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2">
              <a:lumMod val="10000"/>
            </a:schemeClr>
          </a:solidFill>
        </a:defRPr>
      </a:pPr>
      <a:endParaRPr lang="fr-F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Feuil6!$E$2</c:f>
              <c:strCache>
                <c:ptCount val="1"/>
                <c:pt idx="0">
                  <c:v>Fréquence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A7C-D447-B3B5-46C228A639C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A7C-D447-B3B5-46C228A639C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A7C-D447-B3B5-46C228A639C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A7C-D447-B3B5-46C228A639CD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bg1"/>
                      </a:solidFill>
                      <a:latin typeface="Lato" panose="020F0502020204030203" pitchFamily="34" charset="0"/>
                      <a:ea typeface="Lato" panose="020F0502020204030203" pitchFamily="34" charset="0"/>
                      <a:cs typeface="Lato" panose="020F0502020204030203" pitchFamily="34" charset="0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EA7C-D447-B3B5-46C228A639CD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bg1"/>
                      </a:solidFill>
                      <a:latin typeface="Lato" panose="020F0502020204030203" pitchFamily="34" charset="0"/>
                      <a:ea typeface="Lato" panose="020F0502020204030203" pitchFamily="34" charset="0"/>
                      <a:cs typeface="Lato" panose="020F0502020204030203" pitchFamily="34" charset="0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EA7C-D447-B3B5-46C228A639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Feuil6!$D$3:$D$6</c:f>
              <c:strCache>
                <c:ptCount val="4"/>
                <c:pt idx="0">
                  <c:v>Constat de discrimination</c:v>
                </c:pt>
                <c:pt idx="1">
                  <c:v>Discrimination non établie</c:v>
                </c:pt>
                <c:pt idx="2">
                  <c:v>Question préjudicielle ou sursoit</c:v>
                </c:pt>
                <c:pt idx="3">
                  <c:v>Autres</c:v>
                </c:pt>
              </c:strCache>
            </c:strRef>
          </c:cat>
          <c:val>
            <c:numRef>
              <c:f>Feuil6!$E$3:$E$6</c:f>
              <c:numCache>
                <c:formatCode>General</c:formatCode>
                <c:ptCount val="4"/>
                <c:pt idx="0">
                  <c:v>146</c:v>
                </c:pt>
                <c:pt idx="1">
                  <c:v>220</c:v>
                </c:pt>
                <c:pt idx="2">
                  <c:v>10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A7C-D447-B3B5-46C228A639CD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Feuil6!$B$2</c:f>
              <c:strCache>
                <c:ptCount val="1"/>
                <c:pt idx="0">
                  <c:v>Fréquence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47E-7744-8353-64628886089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47E-7744-8353-64628886089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47E-7744-8353-64628886089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47E-7744-8353-64628886089E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bg1"/>
                      </a:solidFill>
                      <a:latin typeface="Lato" panose="020F0502020204030203" pitchFamily="34" charset="0"/>
                      <a:ea typeface="Lato" panose="020F0502020204030203" pitchFamily="34" charset="0"/>
                      <a:cs typeface="Lato" panose="020F0502020204030203" pitchFamily="34" charset="0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547E-7744-8353-64628886089E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bg1"/>
                      </a:solidFill>
                      <a:latin typeface="Lato" panose="020F0502020204030203" pitchFamily="34" charset="0"/>
                      <a:ea typeface="Lato" panose="020F0502020204030203" pitchFamily="34" charset="0"/>
                      <a:cs typeface="Lato" panose="020F0502020204030203" pitchFamily="34" charset="0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547E-7744-8353-64628886089E}"/>
                </c:ext>
              </c:extLst>
            </c:dLbl>
            <c:dLbl>
              <c:idx val="2"/>
              <c:layout>
                <c:manualLayout>
                  <c:x val="-5.3039134688691002E-2"/>
                  <c:y val="8.0991844695197154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47E-7744-8353-64628886089E}"/>
                </c:ext>
              </c:extLst>
            </c:dLbl>
            <c:dLbl>
              <c:idx val="3"/>
              <c:layout>
                <c:manualLayout>
                  <c:x val="5.0588063243097977E-3"/>
                  <c:y val="8.0991844695197154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47E-7744-8353-64628886089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Feuil6!$A$3:$A$6</c:f>
              <c:strCache>
                <c:ptCount val="4"/>
                <c:pt idx="0">
                  <c:v>Constat de discrimination</c:v>
                </c:pt>
                <c:pt idx="1">
                  <c:v>Discrimination non établie</c:v>
                </c:pt>
                <c:pt idx="2">
                  <c:v>Question préjudicielle ou sursoit</c:v>
                </c:pt>
                <c:pt idx="3">
                  <c:v>Autres</c:v>
                </c:pt>
              </c:strCache>
            </c:strRef>
          </c:cat>
          <c:val>
            <c:numRef>
              <c:f>Feuil6!$B$3:$B$6</c:f>
              <c:numCache>
                <c:formatCode>General</c:formatCode>
                <c:ptCount val="4"/>
                <c:pt idx="0">
                  <c:v>95</c:v>
                </c:pt>
                <c:pt idx="1">
                  <c:v>112</c:v>
                </c:pt>
                <c:pt idx="2">
                  <c:v>7</c:v>
                </c:pt>
                <c:pt idx="3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47E-7744-8353-64628886089E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Feuil11!$A$2</c:f>
              <c:strCache>
                <c:ptCount val="1"/>
                <c:pt idx="0">
                  <c:v>Issue positive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Feuil11!$B$1:$H$1</c:f>
              <c:strCache>
                <c:ptCount val="7"/>
                <c:pt idx="0">
                  <c:v>Discrim. directe</c:v>
                </c:pt>
                <c:pt idx="1">
                  <c:v>Discrim. indirecte</c:v>
                </c:pt>
                <c:pt idx="2">
                  <c:v>Grossesse/maternité</c:v>
                </c:pt>
                <c:pt idx="3">
                  <c:v>Refus AR</c:v>
                </c:pt>
                <c:pt idx="4">
                  <c:v>Harcèlement</c:v>
                </c:pt>
                <c:pt idx="5">
                  <c:v>Injonction à discriminer</c:v>
                </c:pt>
                <c:pt idx="6">
                  <c:v>Discrim. Non définie</c:v>
                </c:pt>
              </c:strCache>
            </c:strRef>
          </c:cat>
          <c:val>
            <c:numRef>
              <c:f>Feuil11!$B$2:$H$2</c:f>
              <c:numCache>
                <c:formatCode>0.00%</c:formatCode>
                <c:ptCount val="7"/>
                <c:pt idx="0">
                  <c:v>0.39300000000000002</c:v>
                </c:pt>
                <c:pt idx="1">
                  <c:v>0.16900000000000001</c:v>
                </c:pt>
                <c:pt idx="2">
                  <c:v>0.53700000000000003</c:v>
                </c:pt>
                <c:pt idx="3">
                  <c:v>0.40899999999999997</c:v>
                </c:pt>
                <c:pt idx="4">
                  <c:v>0.38500000000000001</c:v>
                </c:pt>
                <c:pt idx="5">
                  <c:v>0</c:v>
                </c:pt>
                <c:pt idx="6">
                  <c:v>0.21299999999999999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44-7C4D-91F4-581B20B9D218}"/>
            </c:ext>
          </c:extLst>
        </c:ser>
        <c:ser>
          <c:idx val="1"/>
          <c:order val="1"/>
          <c:tx>
            <c:strRef>
              <c:f>Feuil11!$A$3</c:f>
              <c:strCache>
                <c:ptCount val="1"/>
                <c:pt idx="0">
                  <c:v>Issue négative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Feuil11!$B$1:$H$1</c:f>
              <c:strCache>
                <c:ptCount val="7"/>
                <c:pt idx="0">
                  <c:v>Discrim. directe</c:v>
                </c:pt>
                <c:pt idx="1">
                  <c:v>Discrim. indirecte</c:v>
                </c:pt>
                <c:pt idx="2">
                  <c:v>Grossesse/maternité</c:v>
                </c:pt>
                <c:pt idx="3">
                  <c:v>Refus AR</c:v>
                </c:pt>
                <c:pt idx="4">
                  <c:v>Harcèlement</c:v>
                </c:pt>
                <c:pt idx="5">
                  <c:v>Injonction à discriminer</c:v>
                </c:pt>
                <c:pt idx="6">
                  <c:v>Discrim. Non définie</c:v>
                </c:pt>
              </c:strCache>
            </c:strRef>
          </c:cat>
          <c:val>
            <c:numRef>
              <c:f>Feuil11!$B$3:$H$3</c:f>
              <c:numCache>
                <c:formatCode>0.00%</c:formatCode>
                <c:ptCount val="7"/>
                <c:pt idx="0">
                  <c:v>0.60099999999999998</c:v>
                </c:pt>
                <c:pt idx="1">
                  <c:v>0.80300000000000005</c:v>
                </c:pt>
                <c:pt idx="2">
                  <c:v>0.44800000000000001</c:v>
                </c:pt>
                <c:pt idx="3">
                  <c:v>0.59099999999999997</c:v>
                </c:pt>
                <c:pt idx="4">
                  <c:v>0.61499999999999999</c:v>
                </c:pt>
                <c:pt idx="5">
                  <c:v>1</c:v>
                </c:pt>
                <c:pt idx="6">
                  <c:v>0.76600000000000001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544-7C4D-91F4-581B20B9D218}"/>
            </c:ext>
          </c:extLst>
        </c:ser>
        <c:ser>
          <c:idx val="2"/>
          <c:order val="2"/>
          <c:tx>
            <c:strRef>
              <c:f>Feuil11!$A$4</c:f>
              <c:strCache>
                <c:ptCount val="1"/>
                <c:pt idx="0">
                  <c:v>Question préjudicielle, sursoit, autres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Feuil11!$B$1:$H$1</c:f>
              <c:strCache>
                <c:ptCount val="7"/>
                <c:pt idx="0">
                  <c:v>Discrim. directe</c:v>
                </c:pt>
                <c:pt idx="1">
                  <c:v>Discrim. indirecte</c:v>
                </c:pt>
                <c:pt idx="2">
                  <c:v>Grossesse/maternité</c:v>
                </c:pt>
                <c:pt idx="3">
                  <c:v>Refus AR</c:v>
                </c:pt>
                <c:pt idx="4">
                  <c:v>Harcèlement</c:v>
                </c:pt>
                <c:pt idx="5">
                  <c:v>Injonction à discriminer</c:v>
                </c:pt>
                <c:pt idx="6">
                  <c:v>Discrim. Non définie</c:v>
                </c:pt>
              </c:strCache>
            </c:strRef>
          </c:cat>
          <c:val>
            <c:numRef>
              <c:f>Feuil11!$B$4:$H$4</c:f>
              <c:numCache>
                <c:formatCode>0.00%</c:formatCode>
                <c:ptCount val="7"/>
                <c:pt idx="0">
                  <c:v>6.0000000000000001E-3</c:v>
                </c:pt>
                <c:pt idx="1">
                  <c:v>2.8000000000000001E-2</c:v>
                </c:pt>
                <c:pt idx="2">
                  <c:v>1.4999999999999999E-2</c:v>
                </c:pt>
                <c:pt idx="3" formatCode="General">
                  <c:v>0</c:v>
                </c:pt>
                <c:pt idx="4" formatCode="General">
                  <c:v>0</c:v>
                </c:pt>
                <c:pt idx="5">
                  <c:v>0</c:v>
                </c:pt>
                <c:pt idx="6">
                  <c:v>2.1000000000000001E-2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544-7C4D-91F4-581B20B9D2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368661519"/>
        <c:axId val="368574927"/>
      </c:barChart>
      <c:catAx>
        <c:axId val="36866151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fr-FR"/>
          </a:p>
        </c:txPr>
        <c:crossAx val="368574927"/>
        <c:crosses val="autoZero"/>
        <c:auto val="1"/>
        <c:lblAlgn val="ctr"/>
        <c:lblOffset val="100"/>
        <c:noMultiLvlLbl val="0"/>
      </c:catAx>
      <c:valAx>
        <c:axId val="36857492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fr-FR"/>
          </a:p>
        </c:txPr>
        <c:crossAx val="3686615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defRPr>
          </a:pPr>
          <a:endParaRPr lang="fr-F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3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0.0895</cdr:x>
      <cdr:y>0.16458</cdr:y>
    </cdr:from>
    <cdr:to>
      <cdr:x>0.14101</cdr:x>
      <cdr:y>0.43763</cdr:y>
    </cdr:to>
    <cdr:sp macro="" textlink="">
      <cdr:nvSpPr>
        <cdr:cNvPr id="2" name="Rectangle 1">
          <a:extLst xmlns:a="http://schemas.openxmlformats.org/drawingml/2006/main">
            <a:ext uri="{FF2B5EF4-FFF2-40B4-BE49-F238E27FC236}">
              <a16:creationId xmlns:a16="http://schemas.microsoft.com/office/drawing/2014/main" id="{6FE37E01-E7D6-604F-ADE5-687AC7796467}"/>
            </a:ext>
          </a:extLst>
        </cdr:cNvPr>
        <cdr:cNvSpPr/>
      </cdr:nvSpPr>
      <cdr:spPr>
        <a:xfrm xmlns:a="http://schemas.openxmlformats.org/drawingml/2006/main">
          <a:off x="683858" y="622582"/>
          <a:ext cx="393582" cy="1032899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4"/>
        </a:solidFill>
        <a:ln xmlns:a="http://schemas.openxmlformats.org/drawingml/2006/main" w="12700">
          <a:solidFill>
            <a:schemeClr val="bg2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0.07059</cdr:x>
      <cdr:y>0.93114</cdr:y>
    </cdr:from>
    <cdr:to>
      <cdr:x>0.19026</cdr:x>
      <cdr:y>1</cdr:y>
    </cdr:to>
    <cdr:sp macro="" textlink="">
      <cdr:nvSpPr>
        <cdr:cNvPr id="3" name="ZoneTexte 2">
          <a:extLst xmlns:a="http://schemas.openxmlformats.org/drawingml/2006/main">
            <a:ext uri="{FF2B5EF4-FFF2-40B4-BE49-F238E27FC236}">
              <a16:creationId xmlns:a16="http://schemas.microsoft.com/office/drawing/2014/main" id="{CC298645-886C-3A44-A042-4B474A35AD7B}"/>
            </a:ext>
          </a:extLst>
        </cdr:cNvPr>
        <cdr:cNvSpPr txBox="1"/>
      </cdr:nvSpPr>
      <cdr:spPr>
        <a:xfrm xmlns:a="http://schemas.openxmlformats.org/drawingml/2006/main">
          <a:off x="539357" y="3522381"/>
          <a:ext cx="914400" cy="2604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r-FR" dirty="0">
              <a:solidFill>
                <a:schemeClr val="accent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(+</a:t>
          </a:r>
          <a:r>
            <a:rPr lang="fr-FR" sz="1100" dirty="0">
              <a:solidFill>
                <a:schemeClr val="accent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Loi 71)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aaa6d39ba0_1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aaa6d39ba0_1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dirty="0"/>
              <a:t>Poids relativement faible de la juridction montoise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824931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04087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07929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49478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72092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60816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29950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40064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42803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7754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15488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47319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dirty="0"/>
              <a:t>PROBLEME DE CHIFFRE : les pourcents ne s’additionnennt pas (idem dans le PPT de Julie et dans le Word des résultats statistiques…)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452456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75404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9345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56620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1084730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9853531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3346625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0335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375220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42885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2751445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3965495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357706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030832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3428838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052420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293550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245116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7099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755671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934961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996822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442903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631777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744184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00058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925180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759037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93350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48257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62114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33184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427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0" y="0"/>
            <a:ext cx="9144000" cy="399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685800" y="1583342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685800" y="2840053"/>
            <a:ext cx="7772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3047704" y="3992850"/>
            <a:ext cx="3047700" cy="7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3"/>
          <p:cNvSpPr/>
          <p:nvPr/>
        </p:nvSpPr>
        <p:spPr>
          <a:xfrm>
            <a:off x="6096271" y="3992850"/>
            <a:ext cx="3047700" cy="7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1" y="3992850"/>
            <a:ext cx="3047700" cy="77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-125" y="4830281"/>
            <a:ext cx="91440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893700" y="358388"/>
            <a:ext cx="6462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893700" y="1373588"/>
            <a:ext cx="6462600" cy="355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▷"/>
              <a:defRPr>
                <a:solidFill>
                  <a:schemeClr val="dk1"/>
                </a:solidFill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5"/>
          <p:cNvSpPr/>
          <p:nvPr/>
        </p:nvSpPr>
        <p:spPr>
          <a:xfrm>
            <a:off x="7356366" y="5066325"/>
            <a:ext cx="893700" cy="7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8250312" y="5066325"/>
            <a:ext cx="893700" cy="7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5066325"/>
            <a:ext cx="893700" cy="77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893710" y="5066325"/>
            <a:ext cx="6462600" cy="7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ldNum" idx="12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/>
          <p:nvPr/>
        </p:nvSpPr>
        <p:spPr>
          <a:xfrm>
            <a:off x="7356366" y="5066325"/>
            <a:ext cx="893700" cy="7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6"/>
          <p:cNvSpPr/>
          <p:nvPr/>
        </p:nvSpPr>
        <p:spPr>
          <a:xfrm>
            <a:off x="8250312" y="5066325"/>
            <a:ext cx="893700" cy="7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6"/>
          <p:cNvSpPr/>
          <p:nvPr/>
        </p:nvSpPr>
        <p:spPr>
          <a:xfrm>
            <a:off x="0" y="5066325"/>
            <a:ext cx="893700" cy="77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6"/>
          <p:cNvSpPr/>
          <p:nvPr/>
        </p:nvSpPr>
        <p:spPr>
          <a:xfrm>
            <a:off x="893710" y="5066325"/>
            <a:ext cx="6462600" cy="7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893700" y="358388"/>
            <a:ext cx="6462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1"/>
          </p:nvPr>
        </p:nvSpPr>
        <p:spPr>
          <a:xfrm>
            <a:off x="893625" y="1200150"/>
            <a:ext cx="31368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▷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2"/>
          </p:nvPr>
        </p:nvSpPr>
        <p:spPr>
          <a:xfrm>
            <a:off x="4219456" y="1200150"/>
            <a:ext cx="31368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▷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sldNum" idx="12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/>
          <p:nvPr/>
        </p:nvSpPr>
        <p:spPr>
          <a:xfrm>
            <a:off x="7356366" y="5066325"/>
            <a:ext cx="893700" cy="7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8"/>
          <p:cNvSpPr/>
          <p:nvPr/>
        </p:nvSpPr>
        <p:spPr>
          <a:xfrm>
            <a:off x="8250312" y="5066325"/>
            <a:ext cx="893700" cy="7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8"/>
          <p:cNvSpPr/>
          <p:nvPr/>
        </p:nvSpPr>
        <p:spPr>
          <a:xfrm>
            <a:off x="0" y="5066325"/>
            <a:ext cx="893700" cy="77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8"/>
          <p:cNvSpPr/>
          <p:nvPr/>
        </p:nvSpPr>
        <p:spPr>
          <a:xfrm>
            <a:off x="893710" y="5066325"/>
            <a:ext cx="6462600" cy="7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8"/>
          <p:cNvSpPr txBox="1">
            <a:spLocks noGrp="1"/>
          </p:cNvSpPr>
          <p:nvPr>
            <p:ph type="title"/>
          </p:nvPr>
        </p:nvSpPr>
        <p:spPr>
          <a:xfrm>
            <a:off x="893700" y="358388"/>
            <a:ext cx="6462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8"/>
          <p:cNvSpPr txBox="1">
            <a:spLocks noGrp="1"/>
          </p:cNvSpPr>
          <p:nvPr>
            <p:ph type="sldNum" idx="12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"/>
          <p:cNvSpPr/>
          <p:nvPr/>
        </p:nvSpPr>
        <p:spPr>
          <a:xfrm>
            <a:off x="7356366" y="5066325"/>
            <a:ext cx="893700" cy="7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9"/>
          <p:cNvSpPr/>
          <p:nvPr/>
        </p:nvSpPr>
        <p:spPr>
          <a:xfrm>
            <a:off x="8250312" y="5066325"/>
            <a:ext cx="893700" cy="7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9"/>
          <p:cNvSpPr/>
          <p:nvPr/>
        </p:nvSpPr>
        <p:spPr>
          <a:xfrm>
            <a:off x="0" y="5066325"/>
            <a:ext cx="893700" cy="77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9"/>
          <p:cNvSpPr/>
          <p:nvPr/>
        </p:nvSpPr>
        <p:spPr>
          <a:xfrm>
            <a:off x="893710" y="5066325"/>
            <a:ext cx="6462600" cy="7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9"/>
          <p:cNvSpPr txBox="1">
            <a:spLocks noGrp="1"/>
          </p:cNvSpPr>
          <p:nvPr>
            <p:ph type="body" idx="1"/>
          </p:nvPr>
        </p:nvSpPr>
        <p:spPr>
          <a:xfrm>
            <a:off x="893700" y="4649963"/>
            <a:ext cx="6462600" cy="35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228600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</a:lstStyle>
          <a:p>
            <a:endParaRPr/>
          </a:p>
        </p:txBody>
      </p:sp>
      <p:sp>
        <p:nvSpPr>
          <p:cNvPr id="71" name="Google Shape;71;p9"/>
          <p:cNvSpPr txBox="1">
            <a:spLocks noGrp="1"/>
          </p:cNvSpPr>
          <p:nvPr>
            <p:ph type="sldNum" idx="12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"/>
          <p:cNvSpPr/>
          <p:nvPr/>
        </p:nvSpPr>
        <p:spPr>
          <a:xfrm>
            <a:off x="7356366" y="5066325"/>
            <a:ext cx="893700" cy="7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0"/>
          <p:cNvSpPr/>
          <p:nvPr/>
        </p:nvSpPr>
        <p:spPr>
          <a:xfrm>
            <a:off x="8250312" y="5066325"/>
            <a:ext cx="893700" cy="7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0"/>
          <p:cNvSpPr/>
          <p:nvPr/>
        </p:nvSpPr>
        <p:spPr>
          <a:xfrm>
            <a:off x="0" y="5066325"/>
            <a:ext cx="893700" cy="77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0"/>
          <p:cNvSpPr/>
          <p:nvPr/>
        </p:nvSpPr>
        <p:spPr>
          <a:xfrm>
            <a:off x="893710" y="5066325"/>
            <a:ext cx="6462600" cy="7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0"/>
          <p:cNvSpPr txBox="1">
            <a:spLocks noGrp="1"/>
          </p:cNvSpPr>
          <p:nvPr>
            <p:ph type="sldNum" idx="12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lor background">
  <p:cSld name="BLANK_1">
    <p:bg>
      <p:bgPr>
        <a:solidFill>
          <a:schemeClr val="accent1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1"/>
          <p:cNvSpPr/>
          <p:nvPr/>
        </p:nvSpPr>
        <p:spPr>
          <a:xfrm>
            <a:off x="7356366" y="5066325"/>
            <a:ext cx="893700" cy="7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1"/>
          <p:cNvSpPr/>
          <p:nvPr/>
        </p:nvSpPr>
        <p:spPr>
          <a:xfrm>
            <a:off x="8250312" y="5066325"/>
            <a:ext cx="893700" cy="7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1"/>
          <p:cNvSpPr/>
          <p:nvPr/>
        </p:nvSpPr>
        <p:spPr>
          <a:xfrm>
            <a:off x="0" y="5066325"/>
            <a:ext cx="893700" cy="77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1"/>
          <p:cNvSpPr/>
          <p:nvPr/>
        </p:nvSpPr>
        <p:spPr>
          <a:xfrm>
            <a:off x="893710" y="5066325"/>
            <a:ext cx="6462600" cy="77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sldNum" idx="12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93700" y="358388"/>
            <a:ext cx="6462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93700" y="1373588"/>
            <a:ext cx="6462600" cy="35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Lato"/>
              <a:buChar char="▷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3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4" r:id="rId4"/>
    <p:sldLayoutId id="2147483655" r:id="rId5"/>
    <p:sldLayoutId id="2147483656" r:id="rId6"/>
    <p:sldLayoutId id="2147483657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5"/>
          <p:cNvSpPr txBox="1">
            <a:spLocks noGrp="1"/>
          </p:cNvSpPr>
          <p:nvPr>
            <p:ph type="ctrTitle"/>
          </p:nvPr>
        </p:nvSpPr>
        <p:spPr>
          <a:xfrm>
            <a:off x="685800" y="646031"/>
            <a:ext cx="7772400" cy="157773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fr-BE" sz="3600" dirty="0"/>
              <a:t>Dix ans de jurisprudence </a:t>
            </a:r>
            <a:r>
              <a:rPr lang="fr-BE" sz="3600" dirty="0" err="1"/>
              <a:t>antidiscrimination</a:t>
            </a:r>
            <a:r>
              <a:rPr lang="fr-BE" sz="3600" dirty="0"/>
              <a:t> en Belgique : grandes tendances statistiques</a:t>
            </a:r>
            <a:endParaRPr sz="2000" dirty="0"/>
          </a:p>
        </p:txBody>
      </p:sp>
      <p:sp>
        <p:nvSpPr>
          <p:cNvPr id="112" name="Google Shape;112;p15"/>
          <p:cNvSpPr txBox="1">
            <a:spLocks noGrp="1"/>
          </p:cNvSpPr>
          <p:nvPr>
            <p:ph type="subTitle" idx="1"/>
          </p:nvPr>
        </p:nvSpPr>
        <p:spPr>
          <a:xfrm>
            <a:off x="685800" y="2659559"/>
            <a:ext cx="7772400" cy="10624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" sz="2000" b="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Julie </a:t>
            </a:r>
            <a:r>
              <a:rPr lang="en" sz="2000" b="0" dirty="0" err="1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Ringelheim</a:t>
            </a:r>
            <a:r>
              <a:rPr lang="en" sz="2000" b="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| </a:t>
            </a:r>
            <a:r>
              <a:rPr lang="en" sz="2000" b="0" dirty="0" err="1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UCLouvain</a:t>
            </a:r>
            <a:endParaRPr lang="en" sz="2000" b="0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0" lvl="0" indent="0"/>
            <a:r>
              <a:rPr lang="en" sz="2000" b="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Olivier </a:t>
            </a:r>
            <a:r>
              <a:rPr lang="en" sz="2000" b="0" dirty="0" err="1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Struelens</a:t>
            </a:r>
            <a:r>
              <a:rPr lang="en" sz="2000" b="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| </a:t>
            </a:r>
            <a:r>
              <a:rPr lang="en" sz="2000" b="0" dirty="0" err="1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UCLouvain</a:t>
            </a:r>
            <a:endParaRPr lang="en" sz="2000" b="0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0" indent="0"/>
            <a:r>
              <a:rPr lang="en" sz="2000" b="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" sz="2000" b="0" dirty="0" err="1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Jogchum</a:t>
            </a:r>
            <a:r>
              <a:rPr lang="en" sz="2000" b="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r>
              <a:rPr lang="en" sz="2000" b="0" dirty="0" err="1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Vrielink</a:t>
            </a:r>
            <a:r>
              <a:rPr lang="en" sz="2000" b="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| USL-B</a:t>
            </a:r>
          </a:p>
          <a:p>
            <a:pPr marL="0" lvl="0" indent="0"/>
            <a:endParaRPr lang="en" sz="2000" b="0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" sz="2000" b="0" dirty="0">
              <a:latin typeface="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" sz="2000" b="0" dirty="0">
              <a:latin typeface="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" sz="2000" b="0" dirty="0">
              <a:latin typeface="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CEE2ADF-E1DF-2D40-82D6-66BD6C52EA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8498" y="4336753"/>
            <a:ext cx="1061758" cy="67244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FAA0EAC-F53C-CD42-93E2-890AFA040E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4936" y="4472440"/>
            <a:ext cx="1554127" cy="35784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EAC21E4-A24A-014B-81D7-FCC98A12BB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556" y="4318871"/>
            <a:ext cx="708212" cy="70821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41"/>
          <p:cNvSpPr txBox="1">
            <a:spLocks noGrp="1"/>
          </p:cNvSpPr>
          <p:nvPr>
            <p:ph type="title"/>
          </p:nvPr>
        </p:nvSpPr>
        <p:spPr>
          <a:xfrm>
            <a:off x="1340700" y="202067"/>
            <a:ext cx="6462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err="1">
                <a:solidFill>
                  <a:schemeClr val="bg2">
                    <a:lumMod val="50000"/>
                  </a:schemeClr>
                </a:solidFill>
              </a:rPr>
              <a:t>Limites</a:t>
            </a:r>
            <a:r>
              <a:rPr lang="en" sz="2800" dirty="0">
                <a:solidFill>
                  <a:schemeClr val="bg2">
                    <a:lumMod val="50000"/>
                  </a:schemeClr>
                </a:solidFill>
              </a:rPr>
              <a:t> de la </a:t>
            </a:r>
            <a:r>
              <a:rPr lang="en" sz="2800" dirty="0" err="1">
                <a:solidFill>
                  <a:schemeClr val="bg2">
                    <a:lumMod val="50000"/>
                  </a:schemeClr>
                </a:solidFill>
              </a:rPr>
              <a:t>récolte</a:t>
            </a:r>
            <a:r>
              <a:rPr lang="en" sz="2800" dirty="0">
                <a:solidFill>
                  <a:schemeClr val="bg2">
                    <a:lumMod val="50000"/>
                  </a:schemeClr>
                </a:solidFill>
              </a:rPr>
              <a:t> de </a:t>
            </a:r>
            <a:r>
              <a:rPr lang="en" sz="2800" dirty="0" err="1">
                <a:solidFill>
                  <a:schemeClr val="bg2">
                    <a:lumMod val="50000"/>
                  </a:schemeClr>
                </a:solidFill>
              </a:rPr>
              <a:t>données</a:t>
            </a:r>
            <a:endParaRPr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62" name="Google Shape;462;p4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463" name="Google Shape;463;p41"/>
          <p:cNvSpPr/>
          <p:nvPr/>
        </p:nvSpPr>
        <p:spPr>
          <a:xfrm>
            <a:off x="286775" y="1374551"/>
            <a:ext cx="4206300" cy="1584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1371600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bg2"/>
                </a:solidFill>
                <a:latin typeface="Lato"/>
                <a:ea typeface="Lato"/>
                <a:cs typeface="Lato"/>
                <a:sym typeface="Lato"/>
              </a:rPr>
              <a:t>COURS ET TRIBUNAUX</a:t>
            </a:r>
            <a:endParaRPr b="1" dirty="0">
              <a:solidFill>
                <a:schemeClr val="bg2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 b="1" dirty="0">
                <a:solidFill>
                  <a:schemeClr val="dk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La </a:t>
            </a:r>
            <a:r>
              <a:rPr lang="en" b="1" dirty="0" err="1">
                <a:solidFill>
                  <a:schemeClr val="dk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plupart</a:t>
            </a:r>
            <a:r>
              <a:rPr lang="en" b="1" dirty="0">
                <a:solidFill>
                  <a:schemeClr val="dk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 des </a:t>
            </a:r>
            <a:r>
              <a:rPr lang="en" b="1" dirty="0" err="1">
                <a:solidFill>
                  <a:schemeClr val="dk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juridictions</a:t>
            </a:r>
            <a:r>
              <a:rPr lang="en" b="1" dirty="0">
                <a:solidFill>
                  <a:schemeClr val="dk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 ne </a:t>
            </a:r>
            <a:r>
              <a:rPr lang="en" b="1" dirty="0" err="1">
                <a:solidFill>
                  <a:schemeClr val="dk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disposent</a:t>
            </a:r>
            <a:r>
              <a:rPr lang="en" b="1" dirty="0">
                <a:solidFill>
                  <a:schemeClr val="dk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 pas de BDD </a:t>
            </a:r>
            <a:r>
              <a:rPr lang="en" b="1" dirty="0" err="1">
                <a:solidFill>
                  <a:schemeClr val="dk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où</a:t>
            </a:r>
            <a:r>
              <a:rPr lang="en" b="1" dirty="0">
                <a:solidFill>
                  <a:schemeClr val="dk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 </a:t>
            </a:r>
            <a:r>
              <a:rPr lang="en" b="1" dirty="0" err="1">
                <a:solidFill>
                  <a:schemeClr val="dk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sont</a:t>
            </a:r>
            <a:r>
              <a:rPr lang="en" b="1" dirty="0">
                <a:solidFill>
                  <a:schemeClr val="dk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 </a:t>
            </a:r>
            <a:r>
              <a:rPr lang="en" b="1" dirty="0" err="1">
                <a:solidFill>
                  <a:schemeClr val="dk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encodées</a:t>
            </a:r>
            <a:r>
              <a:rPr lang="en" b="1" dirty="0">
                <a:solidFill>
                  <a:schemeClr val="dk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 les </a:t>
            </a:r>
            <a:r>
              <a:rPr lang="en" b="1" dirty="0" err="1">
                <a:solidFill>
                  <a:schemeClr val="dk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décisions</a:t>
            </a:r>
            <a:endParaRPr b="1" dirty="0">
              <a:solidFill>
                <a:schemeClr val="dk1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  <a:sym typeface="Lato"/>
            </a:endParaRPr>
          </a:p>
        </p:txBody>
      </p:sp>
      <p:sp>
        <p:nvSpPr>
          <p:cNvPr id="464" name="Google Shape;464;p41"/>
          <p:cNvSpPr/>
          <p:nvPr/>
        </p:nvSpPr>
        <p:spPr>
          <a:xfrm>
            <a:off x="4667075" y="1363400"/>
            <a:ext cx="4206300" cy="1584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37160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bg2"/>
                </a:solidFill>
                <a:latin typeface="Lato"/>
                <a:ea typeface="Lato"/>
                <a:cs typeface="Lato"/>
                <a:sym typeface="Lato"/>
              </a:rPr>
              <a:t>BDD JURIDIQUES ET JOURNAUX</a:t>
            </a:r>
            <a:endParaRPr b="1" dirty="0">
              <a:solidFill>
                <a:schemeClr val="bg2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r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 b="1" dirty="0">
                <a:solidFill>
                  <a:schemeClr val="dk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Une </a:t>
            </a:r>
            <a:r>
              <a:rPr lang="en" b="1" dirty="0" err="1">
                <a:solidFill>
                  <a:schemeClr val="dk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minorité</a:t>
            </a:r>
            <a:r>
              <a:rPr lang="en" b="1" dirty="0">
                <a:solidFill>
                  <a:schemeClr val="dk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 des d</a:t>
            </a:r>
            <a:r>
              <a:rPr lang="fr-BE" b="1" dirty="0">
                <a:solidFill>
                  <a:schemeClr val="dk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é</a:t>
            </a:r>
            <a:r>
              <a:rPr lang="en" b="1" dirty="0" err="1">
                <a:solidFill>
                  <a:schemeClr val="dk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cisions</a:t>
            </a:r>
            <a:r>
              <a:rPr lang="en" b="1" dirty="0">
                <a:solidFill>
                  <a:schemeClr val="dk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 </a:t>
            </a:r>
            <a:r>
              <a:rPr lang="en" b="1" dirty="0" err="1">
                <a:solidFill>
                  <a:schemeClr val="dk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est</a:t>
            </a:r>
            <a:r>
              <a:rPr lang="en" b="1" dirty="0">
                <a:solidFill>
                  <a:schemeClr val="dk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 </a:t>
            </a:r>
            <a:r>
              <a:rPr lang="en" b="1" dirty="0" err="1">
                <a:solidFill>
                  <a:schemeClr val="dk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publiées</a:t>
            </a:r>
            <a:r>
              <a:rPr lang="en" b="1" dirty="0">
                <a:solidFill>
                  <a:schemeClr val="dk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 par </a:t>
            </a:r>
            <a:r>
              <a:rPr lang="en" b="1" dirty="0" err="1">
                <a:solidFill>
                  <a:schemeClr val="dk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ce</a:t>
            </a:r>
            <a:r>
              <a:rPr lang="en" b="1" dirty="0">
                <a:solidFill>
                  <a:schemeClr val="dk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 </a:t>
            </a:r>
            <a:r>
              <a:rPr lang="en" b="1" dirty="0" err="1">
                <a:solidFill>
                  <a:schemeClr val="dk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biais</a:t>
            </a:r>
            <a:endParaRPr b="1" dirty="0">
              <a:solidFill>
                <a:schemeClr val="dk1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  <a:sym typeface="Lato"/>
            </a:endParaRPr>
          </a:p>
        </p:txBody>
      </p:sp>
      <p:sp>
        <p:nvSpPr>
          <p:cNvPr id="465" name="Google Shape;465;p41"/>
          <p:cNvSpPr/>
          <p:nvPr/>
        </p:nvSpPr>
        <p:spPr>
          <a:xfrm>
            <a:off x="286775" y="3121900"/>
            <a:ext cx="4206300" cy="1584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1371600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nl-BE" b="1" dirty="0">
                <a:solidFill>
                  <a:schemeClr val="dk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Nous avons contacté tous les cours et tribunaux : la moitié a donné suite à nos demandes</a:t>
            </a:r>
            <a:endParaRPr b="1" dirty="0">
              <a:solidFill>
                <a:schemeClr val="dk1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  <a:sym typeface="Lato"/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 b="1" dirty="0">
                <a:solidFill>
                  <a:schemeClr val="bg2"/>
                </a:solidFill>
                <a:latin typeface="Lato"/>
                <a:ea typeface="Lato"/>
                <a:cs typeface="Lato"/>
                <a:sym typeface="Lato"/>
              </a:rPr>
              <a:t>DEMANDE DIRECTE</a:t>
            </a:r>
            <a:endParaRPr dirty="0">
              <a:solidFill>
                <a:schemeClr val="bg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66" name="Google Shape;466;p41"/>
          <p:cNvSpPr/>
          <p:nvPr/>
        </p:nvSpPr>
        <p:spPr>
          <a:xfrm>
            <a:off x="4667075" y="3121900"/>
            <a:ext cx="4206300" cy="1584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371600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b="1" dirty="0">
                <a:solidFill>
                  <a:schemeClr val="dk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Nous avons récolté environ 70% des décisions bruxelloises, 50% des décisions montoises</a:t>
            </a:r>
            <a:endParaRPr b="1" dirty="0">
              <a:solidFill>
                <a:schemeClr val="dk1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  <a:sym typeface="Lato"/>
            </a:endParaRPr>
          </a:p>
          <a:p>
            <a:pPr lvl="0" algn="r">
              <a:spcBef>
                <a:spcPts val="600"/>
              </a:spcBef>
              <a:spcAft>
                <a:spcPts val="600"/>
              </a:spcAft>
            </a:pPr>
            <a:r>
              <a:rPr lang="en" b="1" dirty="0">
                <a:solidFill>
                  <a:schemeClr val="bg2"/>
                </a:solidFill>
                <a:latin typeface="Lato"/>
                <a:ea typeface="Lato"/>
                <a:cs typeface="Lato"/>
                <a:sym typeface="Lato"/>
              </a:rPr>
              <a:t>REP</a:t>
            </a:r>
            <a:r>
              <a:rPr lang="fr-BE" b="1" dirty="0">
                <a:solidFill>
                  <a:schemeClr val="bg2"/>
                </a:solidFill>
                <a:latin typeface="Lato"/>
                <a:ea typeface="Lato"/>
                <a:cs typeface="Lato"/>
                <a:sym typeface="Lato"/>
              </a:rPr>
              <a:t>RÉ</a:t>
            </a:r>
            <a:r>
              <a:rPr lang="en" b="1" dirty="0">
                <a:solidFill>
                  <a:schemeClr val="bg2"/>
                </a:solidFill>
                <a:latin typeface="Lato"/>
                <a:ea typeface="Lato"/>
                <a:cs typeface="Lato"/>
                <a:sym typeface="Lato"/>
              </a:rPr>
              <a:t>SENTATIVIT</a:t>
            </a:r>
            <a:r>
              <a:rPr lang="fr-BE" b="1" dirty="0" err="1">
                <a:solidFill>
                  <a:schemeClr val="bg2"/>
                </a:solidFill>
                <a:latin typeface="Lato"/>
                <a:ea typeface="Lato"/>
                <a:cs typeface="Lato"/>
                <a:sym typeface="Lato"/>
              </a:rPr>
              <a:t>É</a:t>
            </a:r>
            <a:r>
              <a:rPr lang="en" b="1" dirty="0">
                <a:solidFill>
                  <a:schemeClr val="bg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dirty="0">
              <a:solidFill>
                <a:schemeClr val="bg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67" name="Google Shape;467;p41"/>
          <p:cNvSpPr/>
          <p:nvPr/>
        </p:nvSpPr>
        <p:spPr>
          <a:xfrm>
            <a:off x="3285625" y="1738389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p41"/>
          <p:cNvSpPr/>
          <p:nvPr/>
        </p:nvSpPr>
        <p:spPr>
          <a:xfrm rot="5400000">
            <a:off x="3459879" y="1738389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41"/>
          <p:cNvSpPr/>
          <p:nvPr/>
        </p:nvSpPr>
        <p:spPr>
          <a:xfrm rot="10800000">
            <a:off x="3459879" y="1914006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41"/>
          <p:cNvSpPr/>
          <p:nvPr/>
        </p:nvSpPr>
        <p:spPr>
          <a:xfrm rot="-5400000">
            <a:off x="3285625" y="1914006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7398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356" name="Google Shape;356;p34"/>
          <p:cNvSpPr txBox="1">
            <a:spLocks noGrp="1"/>
          </p:cNvSpPr>
          <p:nvPr>
            <p:ph type="ctrTitle" idx="4294967295"/>
          </p:nvPr>
        </p:nvSpPr>
        <p:spPr>
          <a:xfrm>
            <a:off x="1352811" y="1618364"/>
            <a:ext cx="6438378" cy="190677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accent2"/>
                </a:solidFill>
              </a:rPr>
              <a:t>2. </a:t>
            </a:r>
            <a:r>
              <a:rPr lang="en" sz="6000" dirty="0" err="1">
                <a:solidFill>
                  <a:schemeClr val="accent2"/>
                </a:solidFill>
              </a:rPr>
              <a:t>Analyse</a:t>
            </a:r>
            <a:r>
              <a:rPr lang="en" sz="6000" dirty="0">
                <a:solidFill>
                  <a:schemeClr val="accent2"/>
                </a:solidFill>
              </a:rPr>
              <a:t> </a:t>
            </a:r>
            <a:r>
              <a:rPr lang="en" sz="6000" dirty="0" err="1">
                <a:solidFill>
                  <a:schemeClr val="bg1"/>
                </a:solidFill>
              </a:rPr>
              <a:t>statistique</a:t>
            </a:r>
            <a:endParaRPr sz="6000" dirty="0">
              <a:solidFill>
                <a:schemeClr val="bg1"/>
              </a:solidFill>
            </a:endParaRPr>
          </a:p>
        </p:txBody>
      </p:sp>
      <p:sp>
        <p:nvSpPr>
          <p:cNvPr id="6" name="Google Shape;234;p27">
            <a:extLst>
              <a:ext uri="{FF2B5EF4-FFF2-40B4-BE49-F238E27FC236}">
                <a16:creationId xmlns:a16="http://schemas.microsoft.com/office/drawing/2014/main" id="{D280CA31-0E4C-5344-A953-8E48FF259EC2}"/>
              </a:ext>
            </a:extLst>
          </p:cNvPr>
          <p:cNvSpPr/>
          <p:nvPr/>
        </p:nvSpPr>
        <p:spPr>
          <a:xfrm>
            <a:off x="-1" y="3130122"/>
            <a:ext cx="933343" cy="479957"/>
          </a:xfrm>
          <a:prstGeom prst="rightArrow">
            <a:avLst>
              <a:gd name="adj1" fmla="val 61815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236;p27">
            <a:extLst>
              <a:ext uri="{FF2B5EF4-FFF2-40B4-BE49-F238E27FC236}">
                <a16:creationId xmlns:a16="http://schemas.microsoft.com/office/drawing/2014/main" id="{27AE55B3-53F2-6546-96EC-A507D74C12E7}"/>
              </a:ext>
            </a:extLst>
          </p:cNvPr>
          <p:cNvSpPr/>
          <p:nvPr/>
        </p:nvSpPr>
        <p:spPr>
          <a:xfrm>
            <a:off x="-3" y="3751924"/>
            <a:ext cx="933343" cy="479957"/>
          </a:xfrm>
          <a:prstGeom prst="rightArrow">
            <a:avLst>
              <a:gd name="adj1" fmla="val 61815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235;p27">
            <a:extLst>
              <a:ext uri="{FF2B5EF4-FFF2-40B4-BE49-F238E27FC236}">
                <a16:creationId xmlns:a16="http://schemas.microsoft.com/office/drawing/2014/main" id="{812C4952-C6CC-B34E-ACFA-EFC909F102A4}"/>
              </a:ext>
            </a:extLst>
          </p:cNvPr>
          <p:cNvSpPr/>
          <p:nvPr/>
        </p:nvSpPr>
        <p:spPr>
          <a:xfrm>
            <a:off x="-2" y="4373726"/>
            <a:ext cx="933343" cy="479957"/>
          </a:xfrm>
          <a:prstGeom prst="rightArrow">
            <a:avLst>
              <a:gd name="adj1" fmla="val 61815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0174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4"/>
          <p:cNvSpPr txBox="1">
            <a:spLocks noGrp="1"/>
          </p:cNvSpPr>
          <p:nvPr>
            <p:ph type="title"/>
          </p:nvPr>
        </p:nvSpPr>
        <p:spPr>
          <a:xfrm>
            <a:off x="1005167" y="143323"/>
            <a:ext cx="7133665" cy="66358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Décisions par degré et type de juridiction</a:t>
            </a:r>
            <a:endParaRPr sz="2400" dirty="0">
              <a:solidFill>
                <a:schemeClr val="bg2">
                  <a:lumMod val="50000"/>
                </a:schemeClr>
              </a:solidFill>
              <a:latin typeface=""/>
              <a:ea typeface="Apple Symbols" panose="02000000000000000000" pitchFamily="2" charset="-79"/>
              <a:cs typeface="Apple Symbols" panose="02000000000000000000" pitchFamily="2" charset="-79"/>
            </a:endParaRPr>
          </a:p>
        </p:txBody>
      </p:sp>
      <p:sp>
        <p:nvSpPr>
          <p:cNvPr id="200" name="Google Shape;200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graphicFrame>
        <p:nvGraphicFramePr>
          <p:cNvPr id="199" name="Google Shape;199;p24"/>
          <p:cNvGraphicFramePr/>
          <p:nvPr>
            <p:extLst>
              <p:ext uri="{D42A27DB-BD31-4B8C-83A1-F6EECF244321}">
                <p14:modId xmlns:p14="http://schemas.microsoft.com/office/powerpoint/2010/main" val="287806471"/>
              </p:ext>
            </p:extLst>
          </p:nvPr>
        </p:nvGraphicFramePr>
        <p:xfrm>
          <a:off x="952500" y="1007633"/>
          <a:ext cx="7436241" cy="3729920"/>
        </p:xfrm>
        <a:graphic>
          <a:graphicData uri="http://schemas.openxmlformats.org/drawingml/2006/table">
            <a:tbl>
              <a:tblPr lastRow="1" bandCol="1">
                <a:noFill/>
                <a:tableStyleId>{C98665B7-6574-423E-A4B5-A6C020D860FF}</a:tableStyleId>
              </a:tblPr>
              <a:tblGrid>
                <a:gridCol w="9032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4682">
                  <a:extLst>
                    <a:ext uri="{9D8B030D-6E8A-4147-A177-3AD203B41FA5}">
                      <a16:colId xmlns:a16="http://schemas.microsoft.com/office/drawing/2014/main" val="4005302462"/>
                    </a:ext>
                  </a:extLst>
                </a:gridCol>
                <a:gridCol w="1771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65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98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1025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Degré de juridiction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Fréquence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Pourcentage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Pourcentage</a:t>
                      </a:r>
                      <a:r>
                        <a:rPr lang="en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 total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850">
                <a:tc row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Premier degré 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Tribunal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du travail</a:t>
                      </a:r>
                      <a:endParaRPr sz="1100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dirty="0">
                          <a:solidFill>
                            <a:schemeClr val="dk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328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83,8%</a:t>
                      </a:r>
                      <a:endParaRPr sz="1200" b="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52,2%</a:t>
                      </a:r>
                      <a:endParaRPr sz="1200" b="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729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nl-BE" sz="1100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Autres tribunaux </a:t>
                      </a:r>
                      <a:endParaRPr lang="fr-FR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0" dirty="0">
                          <a:solidFill>
                            <a:schemeClr val="dk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63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16,2%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10%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8704241"/>
                  </a:ext>
                </a:extLst>
              </a:tr>
              <a:tr h="39876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100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Total</a:t>
                      </a:r>
                      <a:endParaRPr lang="fr-FR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1" dirty="0">
                          <a:solidFill>
                            <a:schemeClr val="accent4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391</a:t>
                      </a:r>
                      <a:endParaRPr sz="1200" b="1" dirty="0">
                        <a:solidFill>
                          <a:schemeClr val="accent4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100%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1683638"/>
                  </a:ext>
                </a:extLst>
              </a:tr>
              <a:tr h="416550">
                <a:tc row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Second </a:t>
                      </a: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degré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Cour du travail</a:t>
                      </a:r>
                      <a:endParaRPr sz="1100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dirty="0">
                          <a:solidFill>
                            <a:schemeClr val="dk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197</a:t>
                      </a:r>
                      <a:endParaRPr sz="1200" b="0" dirty="0">
                        <a:solidFill>
                          <a:schemeClr val="dk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86,8%</a:t>
                      </a:r>
                      <a:endParaRPr sz="1200" b="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31,4%</a:t>
                      </a:r>
                      <a:endParaRPr sz="1200" b="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64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100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Cour d’Appel</a:t>
                      </a:r>
                      <a:endParaRPr lang="fr-FR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0" dirty="0">
                          <a:solidFill>
                            <a:schemeClr val="dk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30</a:t>
                      </a:r>
                      <a:endParaRPr sz="1200" b="0" dirty="0">
                        <a:solidFill>
                          <a:schemeClr val="dk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13,2%</a:t>
                      </a: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4,8%</a:t>
                      </a: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9433971"/>
                  </a:ext>
                </a:extLst>
              </a:tr>
              <a:tr h="39876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nl-BE" sz="1100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Total</a:t>
                      </a:r>
                      <a:endParaRPr lang="fr-FR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BE" sz="1200" b="1" dirty="0">
                          <a:solidFill>
                            <a:schemeClr val="accent4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227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100%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6927498"/>
                  </a:ext>
                </a:extLst>
              </a:tr>
              <a:tr h="5010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Troisième</a:t>
                      </a:r>
                      <a:r>
                        <a:rPr lang="en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 </a:t>
                      </a: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degré</a:t>
                      </a:r>
                      <a:endParaRPr lang="en"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BE" sz="1100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Cour de Cassation</a:t>
                      </a:r>
                      <a:endParaRPr lang="fr-FR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dirty="0">
                          <a:solidFill>
                            <a:schemeClr val="dk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10</a:t>
                      </a:r>
                      <a:endParaRPr sz="1200" b="0" dirty="0">
                        <a:solidFill>
                          <a:schemeClr val="dk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dirty="0">
                          <a:solidFill>
                            <a:schemeClr val="dk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100%</a:t>
                      </a:r>
                      <a:endParaRPr sz="1200" b="0" dirty="0">
                        <a:solidFill>
                          <a:schemeClr val="dk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dirty="0">
                          <a:solidFill>
                            <a:schemeClr val="dk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1,6%</a:t>
                      </a:r>
                      <a:endParaRPr sz="1200" b="0" dirty="0">
                        <a:solidFill>
                          <a:schemeClr val="dk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98;p24">
            <a:extLst>
              <a:ext uri="{FF2B5EF4-FFF2-40B4-BE49-F238E27FC236}">
                <a16:creationId xmlns:a16="http://schemas.microsoft.com/office/drawing/2014/main" id="{4CF98D5D-C39B-3540-B1D2-D180E33BACAC}"/>
              </a:ext>
            </a:extLst>
          </p:cNvPr>
          <p:cNvSpPr txBox="1">
            <a:spLocks/>
          </p:cNvSpPr>
          <p:nvPr/>
        </p:nvSpPr>
        <p:spPr>
          <a:xfrm>
            <a:off x="639088" y="155376"/>
            <a:ext cx="7865824" cy="66358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fr-BE" sz="24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77"/>
              </a:rPr>
              <a:t>Décisions par degré et type de juridiction</a:t>
            </a:r>
            <a:endParaRPr lang="fr-BE" sz="2400" dirty="0">
              <a:solidFill>
                <a:schemeClr val="bg2">
                  <a:lumMod val="50000"/>
                </a:schemeClr>
              </a:solidFill>
              <a:latin typeface="Raleway" panose="020B0503030101060003" pitchFamily="34" charset="77"/>
              <a:ea typeface="Apple Symbols" panose="02000000000000000000" pitchFamily="2" charset="-79"/>
              <a:cs typeface="Apple Symbols" panose="02000000000000000000" pitchFamily="2" charset="-79"/>
            </a:endParaRP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8760835C-E12C-D84D-80BA-435AAFB18E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3122641"/>
              </p:ext>
            </p:extLst>
          </p:nvPr>
        </p:nvGraphicFramePr>
        <p:xfrm>
          <a:off x="1439501" y="950614"/>
          <a:ext cx="6418907" cy="3558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B043BC96-4D20-3E41-9BD9-8AE277A19672}"/>
              </a:ext>
            </a:extLst>
          </p:cNvPr>
          <p:cNvSpPr txBox="1"/>
          <p:nvPr/>
        </p:nvSpPr>
        <p:spPr>
          <a:xfrm>
            <a:off x="2553077" y="4508624"/>
            <a:ext cx="8980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</a:t>
            </a:r>
            <a:r>
              <a:rPr lang="fr-FR" baseline="30000" dirty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er</a:t>
            </a:r>
            <a:r>
              <a:rPr lang="fr-FR" dirty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degré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5252E04-8850-2344-85BD-1D46CC8FA14E}"/>
              </a:ext>
            </a:extLst>
          </p:cNvPr>
          <p:cNvSpPr txBox="1"/>
          <p:nvPr/>
        </p:nvSpPr>
        <p:spPr>
          <a:xfrm>
            <a:off x="4886371" y="4508624"/>
            <a:ext cx="1053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</a:t>
            </a:r>
            <a:r>
              <a:rPr lang="fr-FR" baseline="30000" dirty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ème</a:t>
            </a:r>
            <a:r>
              <a:rPr lang="fr-FR" dirty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degré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712CD1B-AD68-2D44-9B58-A6092B5F079A}"/>
              </a:ext>
            </a:extLst>
          </p:cNvPr>
          <p:cNvSpPr txBox="1"/>
          <p:nvPr/>
        </p:nvSpPr>
        <p:spPr>
          <a:xfrm>
            <a:off x="6571566" y="4508625"/>
            <a:ext cx="1053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</a:t>
            </a:r>
            <a:r>
              <a:rPr lang="fr-FR" baseline="30000" dirty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ème</a:t>
            </a:r>
            <a:r>
              <a:rPr lang="fr-FR" dirty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degré</a:t>
            </a:r>
          </a:p>
        </p:txBody>
      </p:sp>
    </p:spTree>
    <p:extLst>
      <p:ext uri="{BB962C8B-B14F-4D97-AF65-F5344CB8AC3E}">
        <p14:creationId xmlns:p14="http://schemas.microsoft.com/office/powerpoint/2010/main" val="14537479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98;p24">
            <a:extLst>
              <a:ext uri="{FF2B5EF4-FFF2-40B4-BE49-F238E27FC236}">
                <a16:creationId xmlns:a16="http://schemas.microsoft.com/office/drawing/2014/main" id="{4CF98D5D-C39B-3540-B1D2-D180E33BACAC}"/>
              </a:ext>
            </a:extLst>
          </p:cNvPr>
          <p:cNvSpPr txBox="1">
            <a:spLocks/>
          </p:cNvSpPr>
          <p:nvPr/>
        </p:nvSpPr>
        <p:spPr>
          <a:xfrm>
            <a:off x="639087" y="110108"/>
            <a:ext cx="7865824" cy="66358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fr-BE" sz="24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77"/>
              </a:rPr>
              <a:t>Décisions par degré de juridiction et lieu</a:t>
            </a:r>
            <a:endParaRPr lang="fr-BE" sz="2400" dirty="0">
              <a:solidFill>
                <a:schemeClr val="bg2">
                  <a:lumMod val="50000"/>
                </a:schemeClr>
              </a:solidFill>
              <a:latin typeface="Raleway" panose="020B0503030101060003" pitchFamily="34" charset="77"/>
              <a:ea typeface="Apple Symbols" panose="02000000000000000000" pitchFamily="2" charset="-79"/>
              <a:cs typeface="Apple Symbols" panose="02000000000000000000" pitchFamily="2" charset="-79"/>
            </a:endParaRPr>
          </a:p>
        </p:txBody>
      </p:sp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C3268793-A8C5-9D4C-A048-A3BF0A542E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2546062"/>
              </p:ext>
            </p:extLst>
          </p:nvPr>
        </p:nvGraphicFramePr>
        <p:xfrm>
          <a:off x="1084081" y="935677"/>
          <a:ext cx="6975835" cy="39468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016866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phique 2">
            <a:extLst>
              <a:ext uri="{FF2B5EF4-FFF2-40B4-BE49-F238E27FC236}">
                <a16:creationId xmlns:a16="http://schemas.microsoft.com/office/drawing/2014/main" id="{5BDDA6EA-84FB-0C40-827F-F54146DAFB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8048427"/>
              </p:ext>
            </p:extLst>
          </p:nvPr>
        </p:nvGraphicFramePr>
        <p:xfrm>
          <a:off x="1199174" y="901874"/>
          <a:ext cx="6745651" cy="3799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Google Shape;198;p24">
            <a:extLst>
              <a:ext uri="{FF2B5EF4-FFF2-40B4-BE49-F238E27FC236}">
                <a16:creationId xmlns:a16="http://schemas.microsoft.com/office/drawing/2014/main" id="{4CF98D5D-C39B-3540-B1D2-D180E33BACAC}"/>
              </a:ext>
            </a:extLst>
          </p:cNvPr>
          <p:cNvSpPr txBox="1">
            <a:spLocks/>
          </p:cNvSpPr>
          <p:nvPr/>
        </p:nvSpPr>
        <p:spPr>
          <a:xfrm>
            <a:off x="639087" y="110108"/>
            <a:ext cx="7865824" cy="66358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fr-BE" sz="24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77"/>
              </a:rPr>
              <a:t>Décisions par type de juridiction et lieu  (1</a:t>
            </a:r>
            <a:r>
              <a:rPr lang="fr-BE" sz="2400" baseline="300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77"/>
              </a:rPr>
              <a:t>er</a:t>
            </a:r>
            <a:r>
              <a:rPr lang="fr-BE" sz="24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77"/>
              </a:rPr>
              <a:t>  degré)</a:t>
            </a:r>
            <a:endParaRPr lang="fr-BE" sz="2400" dirty="0">
              <a:solidFill>
                <a:schemeClr val="bg2">
                  <a:lumMod val="50000"/>
                </a:schemeClr>
              </a:solidFill>
              <a:latin typeface="Raleway" panose="020B0503030101060003" pitchFamily="34" charset="77"/>
              <a:ea typeface="Apple Symbols" panose="02000000000000000000" pitchFamily="2" charset="-79"/>
              <a:cs typeface="Apple Symbols" panose="020000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8364440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graphicFrame>
        <p:nvGraphicFramePr>
          <p:cNvPr id="199" name="Google Shape;199;p24"/>
          <p:cNvGraphicFramePr/>
          <p:nvPr>
            <p:extLst>
              <p:ext uri="{D42A27DB-BD31-4B8C-83A1-F6EECF244321}">
                <p14:modId xmlns:p14="http://schemas.microsoft.com/office/powerpoint/2010/main" val="2552702614"/>
              </p:ext>
            </p:extLst>
          </p:nvPr>
        </p:nvGraphicFramePr>
        <p:xfrm>
          <a:off x="1460810" y="1003801"/>
          <a:ext cx="5876719" cy="3693129"/>
        </p:xfrm>
        <a:graphic>
          <a:graphicData uri="http://schemas.openxmlformats.org/drawingml/2006/table">
            <a:tbl>
              <a:tblPr lastRow="1" bandCol="1">
                <a:noFill/>
                <a:tableStyleId>{C98665B7-6574-423E-A4B5-A6C020D860FF}</a:tableStyleId>
              </a:tblPr>
              <a:tblGrid>
                <a:gridCol w="21457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74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35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74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Type de plaignant·e</a:t>
                      </a:r>
                    </a:p>
                  </a:txBody>
                  <a:tcPr marL="91425" marR="91425" marT="68575" marB="68575" anchor="ctr">
                    <a:lnL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Fréquence</a:t>
                      </a:r>
                      <a:endParaRPr sz="12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Pourcentage</a:t>
                      </a:r>
                      <a:endParaRPr sz="12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Une ou plusieurs victimes</a:t>
                      </a:r>
                    </a:p>
                  </a:txBody>
                  <a:tcPr marL="0" marR="0" marT="0" marB="0" anchor="ctr">
                    <a:lnL w="762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b="1" dirty="0">
                          <a:solidFill>
                            <a:schemeClr val="accent4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281</a:t>
                      </a:r>
                    </a:p>
                  </a:txBody>
                  <a:tcPr marL="91425" marR="91425" marT="68575" marB="6857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b="1" dirty="0">
                          <a:solidFill>
                            <a:schemeClr val="accent4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71,9%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 err="1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Unia</a:t>
                      </a:r>
                      <a:endParaRPr lang="fr-BE" sz="1200" dirty="0">
                        <a:solidFill>
                          <a:schemeClr val="accent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10</a:t>
                      </a:r>
                    </a:p>
                  </a:txBody>
                  <a:tcPr marL="91425" marR="91425" marT="68575" marB="6857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2,5%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0637772"/>
                  </a:ext>
                </a:extLst>
              </a:tr>
              <a:tr h="342788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Victime + </a:t>
                      </a:r>
                      <a:r>
                        <a:rPr lang="fr-BE" sz="1200" dirty="0" err="1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Unia</a:t>
                      </a:r>
                      <a:endParaRPr lang="fr-BE" sz="1200" dirty="0">
                        <a:solidFill>
                          <a:schemeClr val="accent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30</a:t>
                      </a:r>
                    </a:p>
                  </a:txBody>
                  <a:tcPr marL="91425" marR="91425" marT="68575" marB="6857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7,8%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191791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Victime + IEFH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40</a:t>
                      </a:r>
                    </a:p>
                  </a:txBody>
                  <a:tcPr marL="91425" marR="91425" marT="68575" marB="6857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10,2%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8337680"/>
                  </a:ext>
                </a:extLst>
              </a:tr>
              <a:tr h="337077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(Total </a:t>
                      </a:r>
                      <a:r>
                        <a:rPr lang="fr-BE" sz="1200" b="0" dirty="0" err="1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Unia</a:t>
                      </a:r>
                      <a:r>
                        <a:rPr lang="fr-BE" sz="1200" b="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+ IEFH)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b="1" dirty="0">
                          <a:solidFill>
                            <a:schemeClr val="accent4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80</a:t>
                      </a:r>
                    </a:p>
                  </a:txBody>
                  <a:tcPr marL="91425" marR="91425" marT="68575" marB="6857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b="1" dirty="0">
                          <a:solidFill>
                            <a:schemeClr val="accent4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20,5%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4648921"/>
                  </a:ext>
                </a:extLst>
              </a:tr>
              <a:tr h="389384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Victime + groupement d’intérêt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</a:t>
                      </a:r>
                    </a:p>
                  </a:txBody>
                  <a:tcPr marL="91425" marR="91425" marT="68575" marB="6857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1,5%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055925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Ministère public 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20</a:t>
                      </a:r>
                    </a:p>
                  </a:txBody>
                  <a:tcPr marL="91425" marR="91425" marT="68575" marB="6857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5,1%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6468894"/>
                  </a:ext>
                </a:extLst>
              </a:tr>
              <a:tr h="321131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Non pertinent (opposition)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</a:t>
                      </a:r>
                    </a:p>
                  </a:txBody>
                  <a:tcPr marL="91425" marR="91425" marT="68575" marB="6857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486544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391</a:t>
                      </a:r>
                    </a:p>
                  </a:txBody>
                  <a:tcPr marL="91425" marR="91425" marT="68575" marB="6857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100%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2335521"/>
                  </a:ext>
                </a:extLst>
              </a:tr>
            </a:tbl>
          </a:graphicData>
        </a:graphic>
      </p:graphicFrame>
      <p:sp>
        <p:nvSpPr>
          <p:cNvPr id="198" name="Google Shape;198;p24"/>
          <p:cNvSpPr txBox="1">
            <a:spLocks noGrp="1"/>
          </p:cNvSpPr>
          <p:nvPr>
            <p:ph type="title"/>
          </p:nvPr>
        </p:nvSpPr>
        <p:spPr>
          <a:xfrm>
            <a:off x="952499" y="134270"/>
            <a:ext cx="7133665" cy="66358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Décisions par type de </a:t>
            </a:r>
            <a:r>
              <a:rPr lang="fr-BE" sz="2400" dirty="0" err="1">
                <a:solidFill>
                  <a:schemeClr val="bg2">
                    <a:lumMod val="50000"/>
                  </a:schemeClr>
                </a:solidFill>
              </a:rPr>
              <a:t>plaignant·e</a:t>
            </a:r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 (1</a:t>
            </a:r>
            <a:r>
              <a:rPr lang="fr-BE" sz="2400" baseline="30000" dirty="0">
                <a:solidFill>
                  <a:schemeClr val="bg2">
                    <a:lumMod val="50000"/>
                  </a:schemeClr>
                </a:solidFill>
              </a:rPr>
              <a:t>er</a:t>
            </a:r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 degré)</a:t>
            </a:r>
            <a:endParaRPr sz="2400" dirty="0">
              <a:solidFill>
                <a:schemeClr val="bg2">
                  <a:lumMod val="50000"/>
                </a:schemeClr>
              </a:solidFill>
              <a:latin typeface=""/>
              <a:ea typeface="Apple Symbols" panose="02000000000000000000" pitchFamily="2" charset="-79"/>
              <a:cs typeface="Apple Symbols" panose="020000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624739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graphicFrame>
        <p:nvGraphicFramePr>
          <p:cNvPr id="199" name="Google Shape;199;p24"/>
          <p:cNvGraphicFramePr/>
          <p:nvPr/>
        </p:nvGraphicFramePr>
        <p:xfrm>
          <a:off x="1460810" y="1003801"/>
          <a:ext cx="5876719" cy="3669545"/>
        </p:xfrm>
        <a:graphic>
          <a:graphicData uri="http://schemas.openxmlformats.org/drawingml/2006/table">
            <a:tbl>
              <a:tblPr lastRow="1" bandCol="1">
                <a:noFill/>
                <a:tableStyleId>{C98665B7-6574-423E-A4B5-A6C020D860FF}</a:tableStyleId>
              </a:tblPr>
              <a:tblGrid>
                <a:gridCol w="21457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74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35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74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Type de plaignant·e</a:t>
                      </a:r>
                    </a:p>
                  </a:txBody>
                  <a:tcPr marL="91425" marR="91425" marT="68575" marB="68575" anchor="ctr">
                    <a:lnL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Fréquence</a:t>
                      </a:r>
                      <a:endParaRPr sz="12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Pourcentage</a:t>
                      </a:r>
                      <a:endParaRPr sz="12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 fontAlgn="ctr"/>
                      <a:r>
                        <a:rPr lang="fr-BE" sz="1200" b="0" i="0" u="none" strike="noStrike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Une ou plusieurs victime </a:t>
                      </a:r>
                    </a:p>
                  </a:txBody>
                  <a:tcPr marL="9525" marR="9525" marT="9525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200" b="0" i="0" u="none" strike="noStrike" dirty="0">
                          <a:solidFill>
                            <a:schemeClr val="accent4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200" b="1" i="0" u="none" strike="noStrike" dirty="0">
                          <a:solidFill>
                            <a:schemeClr val="accent4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44.1%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0637772"/>
                  </a:ext>
                </a:extLst>
              </a:tr>
              <a:tr h="342788">
                <a:tc>
                  <a:txBody>
                    <a:bodyPr/>
                    <a:lstStyle/>
                    <a:p>
                      <a:pPr algn="l" fontAlgn="ctr"/>
                      <a:r>
                        <a:rPr lang="fr-BE" sz="1200" b="0" i="0" u="none" strike="noStrike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Victime + IEFH</a:t>
                      </a:r>
                    </a:p>
                  </a:txBody>
                  <a:tcPr marL="9525" marR="9525" marT="9525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191791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 fontAlgn="ctr"/>
                      <a:r>
                        <a:rPr lang="fr-BE" sz="1200" b="0" i="0" u="none" strike="noStrike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Victime + </a:t>
                      </a:r>
                      <a:r>
                        <a:rPr lang="fr-BE" sz="1200" b="0" i="0" u="none" strike="noStrike" dirty="0" err="1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Unia</a:t>
                      </a:r>
                      <a:endParaRPr lang="fr-BE" sz="1200" b="0" i="0" u="none" strike="noStrike" dirty="0">
                        <a:solidFill>
                          <a:schemeClr val="accent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9525" marR="9525" marT="9525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200" b="0" i="0" u="none" strike="noStrike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8337680"/>
                  </a:ext>
                </a:extLst>
              </a:tr>
              <a:tr h="337077">
                <a:tc>
                  <a:txBody>
                    <a:bodyPr/>
                    <a:lstStyle/>
                    <a:p>
                      <a:pPr algn="l" fontAlgn="ctr"/>
                      <a:r>
                        <a:rPr lang="fr-BE" sz="1200" b="0" i="0" u="none" strike="noStrike" dirty="0" err="1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Unia</a:t>
                      </a:r>
                      <a:endParaRPr lang="fr-BE" sz="1200" b="0" i="0" u="none" strike="noStrike" dirty="0">
                        <a:solidFill>
                          <a:schemeClr val="accent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9525" marR="9525" marT="9525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4648921"/>
                  </a:ext>
                </a:extLst>
              </a:tr>
              <a:tr h="389384">
                <a:tc>
                  <a:txBody>
                    <a:bodyPr/>
                    <a:lstStyle/>
                    <a:p>
                      <a:pPr algn="l" fontAlgn="ctr"/>
                      <a:r>
                        <a:rPr lang="fr-BE" sz="1200" b="0" i="0" u="none" strike="noStrike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(Total : </a:t>
                      </a:r>
                      <a:r>
                        <a:rPr lang="fr-BE" sz="1200" b="0" i="0" u="none" strike="noStrike" dirty="0" err="1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Unia</a:t>
                      </a:r>
                      <a:r>
                        <a:rPr lang="fr-BE" sz="1200" b="0" i="0" u="none" strike="noStrike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+ IEFH)</a:t>
                      </a:r>
                    </a:p>
                  </a:txBody>
                  <a:tcPr marL="9525" marR="9525" marT="9525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200" b="0" i="0" u="none" strike="noStrike" dirty="0">
                          <a:solidFill>
                            <a:schemeClr val="accent4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200" b="0" i="0" u="none" strike="noStrike" dirty="0">
                          <a:solidFill>
                            <a:schemeClr val="accent4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055925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 fontAlgn="ctr"/>
                      <a:r>
                        <a:rPr lang="fr-BE" sz="1200" b="0" i="0" u="none" strike="noStrike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Victime + Groupement d’intérêt</a:t>
                      </a:r>
                    </a:p>
                  </a:txBody>
                  <a:tcPr marL="9525" marR="9525" marT="9525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6468894"/>
                  </a:ext>
                </a:extLst>
              </a:tr>
              <a:tr h="321131">
                <a:tc>
                  <a:txBody>
                    <a:bodyPr/>
                    <a:lstStyle/>
                    <a:p>
                      <a:pPr algn="l" fontAlgn="ctr"/>
                      <a:r>
                        <a:rPr lang="fr-BE" sz="1200" b="0" i="0" u="none" strike="noStrike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Ministère public</a:t>
                      </a:r>
                    </a:p>
                  </a:txBody>
                  <a:tcPr marL="9525" marR="9525" marT="9525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200" b="0" i="0" u="none" strike="noStrike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4865448"/>
                  </a:ext>
                </a:extLst>
              </a:tr>
              <a:tr h="321131">
                <a:tc>
                  <a:txBody>
                    <a:bodyPr/>
                    <a:lstStyle/>
                    <a:p>
                      <a:pPr algn="l" fontAlgn="ctr"/>
                      <a:r>
                        <a:rPr lang="fr-BE" sz="1200" b="0" i="0" u="none" strike="noStrike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Défendeur en N1 </a:t>
                      </a:r>
                    </a:p>
                  </a:txBody>
                  <a:tcPr marL="9525" marR="9525" marT="9525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200" b="1" i="0" u="none" strike="noStrike" dirty="0">
                          <a:solidFill>
                            <a:schemeClr val="accent4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726509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227</a:t>
                      </a:r>
                    </a:p>
                  </a:txBody>
                  <a:tcPr marL="91425" marR="91425" marT="68575" marB="6857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100%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2335521"/>
                  </a:ext>
                </a:extLst>
              </a:tr>
            </a:tbl>
          </a:graphicData>
        </a:graphic>
      </p:graphicFrame>
      <p:sp>
        <p:nvSpPr>
          <p:cNvPr id="198" name="Google Shape;198;p24"/>
          <p:cNvSpPr txBox="1">
            <a:spLocks noGrp="1"/>
          </p:cNvSpPr>
          <p:nvPr>
            <p:ph type="title"/>
          </p:nvPr>
        </p:nvSpPr>
        <p:spPr>
          <a:xfrm>
            <a:off x="952499" y="134270"/>
            <a:ext cx="7133665" cy="66358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Décisions par type de </a:t>
            </a:r>
            <a:r>
              <a:rPr lang="fr-BE" sz="2400" dirty="0" err="1">
                <a:solidFill>
                  <a:schemeClr val="bg2">
                    <a:lumMod val="50000"/>
                  </a:schemeClr>
                </a:solidFill>
              </a:rPr>
              <a:t>plaignant·e</a:t>
            </a:r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 (Appel)</a:t>
            </a:r>
            <a:endParaRPr sz="2400" dirty="0">
              <a:solidFill>
                <a:schemeClr val="bg2">
                  <a:lumMod val="50000"/>
                </a:schemeClr>
              </a:solidFill>
              <a:latin typeface=""/>
              <a:ea typeface="Apple Symbols" panose="02000000000000000000" pitchFamily="2" charset="-79"/>
              <a:cs typeface="Apple Symbols" panose="020000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1555359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4"/>
          <p:cNvSpPr txBox="1">
            <a:spLocks noGrp="1"/>
          </p:cNvSpPr>
          <p:nvPr>
            <p:ph type="title"/>
          </p:nvPr>
        </p:nvSpPr>
        <p:spPr>
          <a:xfrm>
            <a:off x="952499" y="134270"/>
            <a:ext cx="7133665" cy="66358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Critères de discrimination en jeu</a:t>
            </a:r>
            <a:endParaRPr sz="2400" dirty="0">
              <a:solidFill>
                <a:schemeClr val="bg2">
                  <a:lumMod val="50000"/>
                </a:schemeClr>
              </a:solidFill>
              <a:latin typeface=""/>
              <a:ea typeface="Apple Symbols" panose="02000000000000000000" pitchFamily="2" charset="-79"/>
              <a:cs typeface="Apple Symbols" panose="02000000000000000000" pitchFamily="2" charset="-79"/>
            </a:endParaRPr>
          </a:p>
        </p:txBody>
      </p:sp>
      <p:sp>
        <p:nvSpPr>
          <p:cNvPr id="200" name="Google Shape;200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graphicFrame>
        <p:nvGraphicFramePr>
          <p:cNvPr id="199" name="Google Shape;199;p24"/>
          <p:cNvGraphicFramePr/>
          <p:nvPr>
            <p:extLst>
              <p:ext uri="{D42A27DB-BD31-4B8C-83A1-F6EECF244321}">
                <p14:modId xmlns:p14="http://schemas.microsoft.com/office/powerpoint/2010/main" val="2933586633"/>
              </p:ext>
            </p:extLst>
          </p:nvPr>
        </p:nvGraphicFramePr>
        <p:xfrm>
          <a:off x="1559611" y="950614"/>
          <a:ext cx="6024777" cy="3405046"/>
        </p:xfrm>
        <a:graphic>
          <a:graphicData uri="http://schemas.openxmlformats.org/drawingml/2006/table">
            <a:tbl>
              <a:tblPr lastRow="1" bandCol="1">
                <a:noFill/>
                <a:tableStyleId>{C98665B7-6574-423E-A4B5-A6C020D860FF}</a:tableStyleId>
              </a:tblPr>
              <a:tblGrid>
                <a:gridCol w="2199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39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10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174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Critère de discrimination</a:t>
                      </a:r>
                    </a:p>
                  </a:txBody>
                  <a:tcPr marL="91425" marR="91425" marT="68575" marB="68575" anchor="ctr">
                    <a:lnL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Fréquence</a:t>
                      </a:r>
                      <a:endParaRPr sz="12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Pourcentage</a:t>
                      </a:r>
                      <a:endParaRPr sz="12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438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Genre</a:t>
                      </a:r>
                    </a:p>
                  </a:txBody>
                  <a:tcPr marL="0" marR="0" marT="0" marB="0" anchor="ctr">
                    <a:lnL w="762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4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40,3 %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438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Handicap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20,1 %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0637772"/>
                  </a:ext>
                </a:extLst>
              </a:tr>
              <a:tr h="348919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Âge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89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14,2 %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1917916"/>
                  </a:ext>
                </a:extLst>
              </a:tr>
              <a:tr h="366438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Critères raciaux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11,6 %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8337680"/>
                  </a:ext>
                </a:extLst>
              </a:tr>
              <a:tr h="343105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Conviction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7,2 %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4648921"/>
                  </a:ext>
                </a:extLst>
              </a:tr>
              <a:tr h="369092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Orientation sexuelle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1,4 %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0559251"/>
                  </a:ext>
                </a:extLst>
              </a:tr>
              <a:tr h="366438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Critères multiples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5,3 %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6468894"/>
                  </a:ext>
                </a:extLst>
              </a:tr>
              <a:tr h="366438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100%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23355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75458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8F3ADA55-39E5-5841-91ED-5332A178BE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6252101"/>
              </p:ext>
            </p:extLst>
          </p:nvPr>
        </p:nvGraphicFramePr>
        <p:xfrm>
          <a:off x="698893" y="916269"/>
          <a:ext cx="7640876" cy="37828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Google Shape;198;p24">
            <a:extLst>
              <a:ext uri="{FF2B5EF4-FFF2-40B4-BE49-F238E27FC236}">
                <a16:creationId xmlns:a16="http://schemas.microsoft.com/office/drawing/2014/main" id="{5D43F239-B49B-8447-BBFC-762857B2C87D}"/>
              </a:ext>
            </a:extLst>
          </p:cNvPr>
          <p:cNvSpPr txBox="1">
            <a:spLocks/>
          </p:cNvSpPr>
          <p:nvPr/>
        </p:nvSpPr>
        <p:spPr>
          <a:xfrm>
            <a:off x="952499" y="134270"/>
            <a:ext cx="7133665" cy="66358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fr-BE" sz="24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77"/>
                <a:ea typeface="Lato" panose="020F0502020204030203" pitchFamily="34" charset="0"/>
                <a:cs typeface="Lato" panose="020F0502020204030203" pitchFamily="34" charset="0"/>
              </a:rPr>
              <a:t>Critères de discrimination en jeu</a:t>
            </a:r>
          </a:p>
        </p:txBody>
      </p:sp>
    </p:spTree>
    <p:extLst>
      <p:ext uri="{BB962C8B-B14F-4D97-AF65-F5344CB8AC3E}">
        <p14:creationId xmlns:p14="http://schemas.microsoft.com/office/powerpoint/2010/main" val="3744823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356" name="Google Shape;356;p34"/>
          <p:cNvSpPr txBox="1">
            <a:spLocks noGrp="1"/>
          </p:cNvSpPr>
          <p:nvPr>
            <p:ph type="ctrTitle" idx="4294967295"/>
          </p:nvPr>
        </p:nvSpPr>
        <p:spPr>
          <a:xfrm>
            <a:off x="1627161" y="2333368"/>
            <a:ext cx="7127764" cy="228033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chemeClr val="bg1"/>
                </a:solidFill>
              </a:rPr>
              <a:t>1. </a:t>
            </a:r>
            <a:r>
              <a:rPr lang="en" sz="4000" dirty="0" err="1">
                <a:solidFill>
                  <a:schemeClr val="bg1"/>
                </a:solidFill>
              </a:rPr>
              <a:t>Projet</a:t>
            </a:r>
            <a:r>
              <a:rPr lang="en" sz="4000" dirty="0">
                <a:solidFill>
                  <a:schemeClr val="bg1"/>
                </a:solidFill>
              </a:rPr>
              <a:t> de recherche</a:t>
            </a:r>
            <a:br>
              <a:rPr lang="en" sz="4000" dirty="0">
                <a:solidFill>
                  <a:schemeClr val="bg1"/>
                </a:solidFill>
              </a:rPr>
            </a:br>
            <a:r>
              <a:rPr lang="en" sz="4000" dirty="0">
                <a:solidFill>
                  <a:schemeClr val="bg1"/>
                </a:solidFill>
              </a:rPr>
              <a:t>2. </a:t>
            </a:r>
            <a:r>
              <a:rPr lang="en" sz="4000" dirty="0" err="1">
                <a:solidFill>
                  <a:schemeClr val="bg1"/>
                </a:solidFill>
              </a:rPr>
              <a:t>Analyse</a:t>
            </a:r>
            <a:r>
              <a:rPr lang="en" sz="4000" dirty="0">
                <a:solidFill>
                  <a:schemeClr val="bg1"/>
                </a:solidFill>
              </a:rPr>
              <a:t> </a:t>
            </a:r>
            <a:r>
              <a:rPr lang="en" sz="4000" dirty="0" err="1">
                <a:solidFill>
                  <a:schemeClr val="bg1"/>
                </a:solidFill>
              </a:rPr>
              <a:t>statistique</a:t>
            </a:r>
            <a:br>
              <a:rPr lang="en" sz="4000" dirty="0">
                <a:solidFill>
                  <a:schemeClr val="bg1"/>
                </a:solidFill>
              </a:rPr>
            </a:br>
            <a:r>
              <a:rPr lang="en" sz="4000" dirty="0">
                <a:solidFill>
                  <a:schemeClr val="bg1"/>
                </a:solidFill>
              </a:rPr>
              <a:t>3. Conclusion et discussion</a:t>
            </a:r>
            <a:endParaRPr sz="4400" dirty="0">
              <a:solidFill>
                <a:schemeClr val="bg1"/>
              </a:solidFill>
            </a:endParaRPr>
          </a:p>
        </p:txBody>
      </p:sp>
      <p:sp>
        <p:nvSpPr>
          <p:cNvPr id="6" name="Google Shape;234;p27">
            <a:extLst>
              <a:ext uri="{FF2B5EF4-FFF2-40B4-BE49-F238E27FC236}">
                <a16:creationId xmlns:a16="http://schemas.microsoft.com/office/drawing/2014/main" id="{D280CA31-0E4C-5344-A953-8E48FF259EC2}"/>
              </a:ext>
            </a:extLst>
          </p:cNvPr>
          <p:cNvSpPr/>
          <p:nvPr/>
        </p:nvSpPr>
        <p:spPr>
          <a:xfrm>
            <a:off x="-1" y="3130122"/>
            <a:ext cx="933343" cy="479957"/>
          </a:xfrm>
          <a:prstGeom prst="rightArrow">
            <a:avLst>
              <a:gd name="adj1" fmla="val 61815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236;p27">
            <a:extLst>
              <a:ext uri="{FF2B5EF4-FFF2-40B4-BE49-F238E27FC236}">
                <a16:creationId xmlns:a16="http://schemas.microsoft.com/office/drawing/2014/main" id="{27AE55B3-53F2-6546-96EC-A507D74C12E7}"/>
              </a:ext>
            </a:extLst>
          </p:cNvPr>
          <p:cNvSpPr/>
          <p:nvPr/>
        </p:nvSpPr>
        <p:spPr>
          <a:xfrm>
            <a:off x="-3" y="3751924"/>
            <a:ext cx="933343" cy="479957"/>
          </a:xfrm>
          <a:prstGeom prst="rightArrow">
            <a:avLst>
              <a:gd name="adj1" fmla="val 61815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235;p27">
            <a:extLst>
              <a:ext uri="{FF2B5EF4-FFF2-40B4-BE49-F238E27FC236}">
                <a16:creationId xmlns:a16="http://schemas.microsoft.com/office/drawing/2014/main" id="{812C4952-C6CC-B34E-ACFA-EFC909F102A4}"/>
              </a:ext>
            </a:extLst>
          </p:cNvPr>
          <p:cNvSpPr/>
          <p:nvPr/>
        </p:nvSpPr>
        <p:spPr>
          <a:xfrm>
            <a:off x="-2" y="4373726"/>
            <a:ext cx="933343" cy="479957"/>
          </a:xfrm>
          <a:prstGeom prst="rightArrow">
            <a:avLst>
              <a:gd name="adj1" fmla="val 61815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9C913F9-D5AE-B946-AAAA-56F42A8D787A}"/>
              </a:ext>
            </a:extLst>
          </p:cNvPr>
          <p:cNvSpPr txBox="1"/>
          <p:nvPr/>
        </p:nvSpPr>
        <p:spPr>
          <a:xfrm>
            <a:off x="2455101" y="688932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ED58E6-2A1B-BA4E-AC59-FF78EEB984AD}"/>
              </a:ext>
            </a:extLst>
          </p:cNvPr>
          <p:cNvSpPr txBox="1"/>
          <p:nvPr/>
        </p:nvSpPr>
        <p:spPr>
          <a:xfrm>
            <a:off x="1114815" y="579042"/>
            <a:ext cx="866602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dirty="0">
                <a:solidFill>
                  <a:schemeClr val="accent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Structure de la </a:t>
            </a:r>
          </a:p>
          <a:p>
            <a:r>
              <a:rPr lang="fr-FR" sz="5400" dirty="0">
                <a:solidFill>
                  <a:schemeClr val="accent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présentation</a:t>
            </a:r>
          </a:p>
        </p:txBody>
      </p:sp>
    </p:spTree>
    <p:extLst>
      <p:ext uri="{BB962C8B-B14F-4D97-AF65-F5344CB8AC3E}">
        <p14:creationId xmlns:p14="http://schemas.microsoft.com/office/powerpoint/2010/main" val="26475111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4"/>
          <p:cNvSpPr txBox="1">
            <a:spLocks noGrp="1"/>
          </p:cNvSpPr>
          <p:nvPr>
            <p:ph type="title"/>
          </p:nvPr>
        </p:nvSpPr>
        <p:spPr>
          <a:xfrm>
            <a:off x="952499" y="134270"/>
            <a:ext cx="7133665" cy="66358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Le critère du genre à la loupe (1</a:t>
            </a:r>
            <a:r>
              <a:rPr lang="fr-BE" sz="2400" baseline="30000" dirty="0">
                <a:solidFill>
                  <a:schemeClr val="bg2">
                    <a:lumMod val="50000"/>
                  </a:schemeClr>
                </a:solidFill>
              </a:rPr>
              <a:t>er</a:t>
            </a:r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 degré)</a:t>
            </a:r>
            <a:endParaRPr sz="2400" dirty="0">
              <a:solidFill>
                <a:schemeClr val="bg2">
                  <a:lumMod val="50000"/>
                </a:schemeClr>
              </a:solidFill>
              <a:latin typeface=""/>
              <a:ea typeface="Apple Symbols" panose="02000000000000000000" pitchFamily="2" charset="-79"/>
              <a:cs typeface="Apple Symbols" panose="02000000000000000000" pitchFamily="2" charset="-79"/>
            </a:endParaRPr>
          </a:p>
        </p:txBody>
      </p:sp>
      <p:sp>
        <p:nvSpPr>
          <p:cNvPr id="200" name="Google Shape;200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graphicFrame>
        <p:nvGraphicFramePr>
          <p:cNvPr id="199" name="Google Shape;199;p24"/>
          <p:cNvGraphicFramePr/>
          <p:nvPr>
            <p:extLst>
              <p:ext uri="{D42A27DB-BD31-4B8C-83A1-F6EECF244321}">
                <p14:modId xmlns:p14="http://schemas.microsoft.com/office/powerpoint/2010/main" val="3269127481"/>
              </p:ext>
            </p:extLst>
          </p:nvPr>
        </p:nvGraphicFramePr>
        <p:xfrm>
          <a:off x="1594503" y="1016995"/>
          <a:ext cx="5849655" cy="3732128"/>
        </p:xfrm>
        <a:graphic>
          <a:graphicData uri="http://schemas.openxmlformats.org/drawingml/2006/table">
            <a:tbl>
              <a:tblPr lastRow="1" bandCol="1">
                <a:noFill/>
                <a:tableStyleId>{C98665B7-6574-423E-A4B5-A6C020D860FF}</a:tableStyleId>
              </a:tblPr>
              <a:tblGrid>
                <a:gridCol w="2135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89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49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880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Critère de genre</a:t>
                      </a:r>
                    </a:p>
                  </a:txBody>
                  <a:tcPr marL="91425" marR="91425" marT="68575" marB="68575" anchor="ctr">
                    <a:lnL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Fréquence</a:t>
                      </a:r>
                      <a:endParaRPr sz="12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Pourcentage</a:t>
                      </a:r>
                      <a:endParaRPr sz="12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2618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Maternité et Grossesse (totalité)</a:t>
                      </a:r>
                    </a:p>
                  </a:txBody>
                  <a:tcPr marL="0" marR="0" marT="0" marB="0" anchor="ctr">
                    <a:lnL w="762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4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64,3 %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2618">
                <a:tc>
                  <a:txBody>
                    <a:bodyPr/>
                    <a:lstStyle/>
                    <a:p>
                      <a:pPr marL="38100" marR="38100" lvl="0" indent="0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BE" sz="1200" b="1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Maternité/Grossesse (Loi71 invoquée)</a:t>
                      </a:r>
                    </a:p>
                  </a:txBody>
                  <a:tcPr marL="0" marR="0" marT="0" marB="0" anchor="ctr">
                    <a:lnL w="762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(63)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(40,9%)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9695664"/>
                  </a:ext>
                </a:extLst>
              </a:tr>
              <a:tr h="622618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Sexe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30,5 %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0637772"/>
                  </a:ext>
                </a:extLst>
              </a:tr>
              <a:tr h="592849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Identité de genre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5,2 %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1917916"/>
                  </a:ext>
                </a:extLst>
              </a:tr>
              <a:tr h="622618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100%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8337680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ED1468A-4C36-C8BE-7D81-8886821A2BAC}"/>
              </a:ext>
            </a:extLst>
          </p:cNvPr>
          <p:cNvSpPr txBox="1"/>
          <p:nvPr/>
        </p:nvSpPr>
        <p:spPr>
          <a:xfrm>
            <a:off x="6653048" y="323193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07333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4"/>
          <p:cNvSpPr txBox="1">
            <a:spLocks noGrp="1"/>
          </p:cNvSpPr>
          <p:nvPr>
            <p:ph type="title"/>
          </p:nvPr>
        </p:nvSpPr>
        <p:spPr>
          <a:xfrm>
            <a:off x="952499" y="134270"/>
            <a:ext cx="7133665" cy="66358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Type de discrimination invoqué (1</a:t>
            </a:r>
            <a:r>
              <a:rPr lang="fr-BE" sz="2400" baseline="30000" dirty="0">
                <a:solidFill>
                  <a:schemeClr val="bg2">
                    <a:lumMod val="50000"/>
                  </a:schemeClr>
                </a:solidFill>
              </a:rPr>
              <a:t>er</a:t>
            </a:r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 degré)</a:t>
            </a:r>
            <a:endParaRPr sz="2400" dirty="0">
              <a:solidFill>
                <a:schemeClr val="bg2">
                  <a:lumMod val="50000"/>
                </a:schemeClr>
              </a:solidFill>
              <a:latin typeface=""/>
              <a:ea typeface="Apple Symbols" panose="02000000000000000000" pitchFamily="2" charset="-79"/>
              <a:cs typeface="Apple Symbols" panose="02000000000000000000" pitchFamily="2" charset="-79"/>
            </a:endParaRPr>
          </a:p>
        </p:txBody>
      </p:sp>
      <p:sp>
        <p:nvSpPr>
          <p:cNvPr id="200" name="Google Shape;200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graphicFrame>
        <p:nvGraphicFramePr>
          <p:cNvPr id="199" name="Google Shape;199;p24"/>
          <p:cNvGraphicFramePr/>
          <p:nvPr>
            <p:extLst>
              <p:ext uri="{D42A27DB-BD31-4B8C-83A1-F6EECF244321}">
                <p14:modId xmlns:p14="http://schemas.microsoft.com/office/powerpoint/2010/main" val="3485195782"/>
              </p:ext>
            </p:extLst>
          </p:nvPr>
        </p:nvGraphicFramePr>
        <p:xfrm>
          <a:off x="1326169" y="1054573"/>
          <a:ext cx="6491661" cy="3805527"/>
        </p:xfrm>
        <a:graphic>
          <a:graphicData uri="http://schemas.openxmlformats.org/drawingml/2006/table">
            <a:tbl>
              <a:tblPr lastRow="1" bandCol="1">
                <a:noFill/>
                <a:tableStyleId>{C98665B7-6574-423E-A4B5-A6C020D860FF}</a:tableStyleId>
              </a:tblPr>
              <a:tblGrid>
                <a:gridCol w="2370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07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06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605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Type de discrimination</a:t>
                      </a:r>
                    </a:p>
                  </a:txBody>
                  <a:tcPr marL="91425" marR="91425" marT="68575" marB="68575" anchor="ctr">
                    <a:lnL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Fréquence</a:t>
                      </a:r>
                      <a:endParaRPr sz="12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Pourcentage</a:t>
                      </a:r>
                      <a:endParaRPr sz="12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6033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Discrimination directe</a:t>
                      </a:r>
                    </a:p>
                  </a:txBody>
                  <a:tcPr marL="0" marR="0" marT="0" marB="0" anchor="ctr">
                    <a:lnL w="762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4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41,7%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6033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Discrimination indirecte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4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18,2 %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0637772"/>
                  </a:ext>
                </a:extLst>
              </a:tr>
              <a:tr h="453273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Maternité/grossesse – Loi 71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16,1 %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1917916"/>
                  </a:ext>
                </a:extLst>
              </a:tr>
              <a:tr h="476033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Refus AR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11,3 %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8337680"/>
                  </a:ext>
                </a:extLst>
              </a:tr>
              <a:tr h="476033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Harcèlement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9,9%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6548362"/>
                  </a:ext>
                </a:extLst>
              </a:tr>
              <a:tr h="476033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Injonction à discriminer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5,6%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0934109"/>
                  </a:ext>
                </a:extLst>
              </a:tr>
              <a:tr h="476033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Discrimination non définie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94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3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24%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32040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93664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4"/>
          <p:cNvSpPr txBox="1">
            <a:spLocks noGrp="1"/>
          </p:cNvSpPr>
          <p:nvPr>
            <p:ph type="title"/>
          </p:nvPr>
        </p:nvSpPr>
        <p:spPr>
          <a:xfrm>
            <a:off x="952499" y="134270"/>
            <a:ext cx="7436241" cy="66358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Critères de discrimination par domaine (1</a:t>
            </a:r>
            <a:r>
              <a:rPr lang="fr-BE" sz="2400" baseline="30000" dirty="0">
                <a:solidFill>
                  <a:schemeClr val="bg2">
                    <a:lumMod val="50000"/>
                  </a:schemeClr>
                </a:solidFill>
              </a:rPr>
              <a:t>er</a:t>
            </a:r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 degré)</a:t>
            </a:r>
            <a:endParaRPr sz="2400" dirty="0">
              <a:solidFill>
                <a:schemeClr val="bg2">
                  <a:lumMod val="50000"/>
                </a:schemeClr>
              </a:solidFill>
              <a:latin typeface=""/>
              <a:ea typeface="Apple Symbols" panose="02000000000000000000" pitchFamily="2" charset="-79"/>
              <a:cs typeface="Apple Symbols" panose="02000000000000000000" pitchFamily="2" charset="-79"/>
            </a:endParaRPr>
          </a:p>
        </p:txBody>
      </p:sp>
      <p:sp>
        <p:nvSpPr>
          <p:cNvPr id="200" name="Google Shape;200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graphicFrame>
        <p:nvGraphicFramePr>
          <p:cNvPr id="199" name="Google Shape;199;p24"/>
          <p:cNvGraphicFramePr/>
          <p:nvPr>
            <p:extLst>
              <p:ext uri="{D42A27DB-BD31-4B8C-83A1-F6EECF244321}">
                <p14:modId xmlns:p14="http://schemas.microsoft.com/office/powerpoint/2010/main" val="3222564853"/>
              </p:ext>
            </p:extLst>
          </p:nvPr>
        </p:nvGraphicFramePr>
        <p:xfrm>
          <a:off x="328960" y="903249"/>
          <a:ext cx="8486079" cy="3570658"/>
        </p:xfrm>
        <a:graphic>
          <a:graphicData uri="http://schemas.openxmlformats.org/drawingml/2006/table">
            <a:tbl>
              <a:tblPr lastRow="1" bandCol="1">
                <a:noFill/>
                <a:tableStyleId>{C98665B7-6574-423E-A4B5-A6C020D860FF}</a:tableStyleId>
              </a:tblPr>
              <a:tblGrid>
                <a:gridCol w="820557">
                  <a:extLst>
                    <a:ext uri="{9D8B030D-6E8A-4147-A177-3AD203B41FA5}">
                      <a16:colId xmlns:a16="http://schemas.microsoft.com/office/drawing/2014/main" val="4005302462"/>
                    </a:ext>
                  </a:extLst>
                </a:gridCol>
                <a:gridCol w="778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70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33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3353">
                  <a:extLst>
                    <a:ext uri="{9D8B030D-6E8A-4147-A177-3AD203B41FA5}">
                      <a16:colId xmlns:a16="http://schemas.microsoft.com/office/drawing/2014/main" val="3560256333"/>
                    </a:ext>
                  </a:extLst>
                </a:gridCol>
                <a:gridCol w="983353">
                  <a:extLst>
                    <a:ext uri="{9D8B030D-6E8A-4147-A177-3AD203B41FA5}">
                      <a16:colId xmlns:a16="http://schemas.microsoft.com/office/drawing/2014/main" val="2912574008"/>
                    </a:ext>
                  </a:extLst>
                </a:gridCol>
                <a:gridCol w="983353">
                  <a:extLst>
                    <a:ext uri="{9D8B030D-6E8A-4147-A177-3AD203B41FA5}">
                      <a16:colId xmlns:a16="http://schemas.microsoft.com/office/drawing/2014/main" val="840755553"/>
                    </a:ext>
                  </a:extLst>
                </a:gridCol>
                <a:gridCol w="983353">
                  <a:extLst>
                    <a:ext uri="{9D8B030D-6E8A-4147-A177-3AD203B41FA5}">
                      <a16:colId xmlns:a16="http://schemas.microsoft.com/office/drawing/2014/main" val="4020186313"/>
                    </a:ext>
                  </a:extLst>
                </a:gridCol>
                <a:gridCol w="983353">
                  <a:extLst>
                    <a:ext uri="{9D8B030D-6E8A-4147-A177-3AD203B41FA5}">
                      <a16:colId xmlns:a16="http://schemas.microsoft.com/office/drawing/2014/main" val="2872742846"/>
                    </a:ext>
                  </a:extLst>
                </a:gridCol>
              </a:tblGrid>
              <a:tr h="738024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Âge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Genre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Handicap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Race et origine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Orientation sexuelle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Conviction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Critères multiples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Total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393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Biens et services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dirty="0">
                          <a:solidFill>
                            <a:schemeClr val="dk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/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1,3%</a:t>
                      </a:r>
                      <a:endParaRPr sz="1200" b="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3,6%</a:t>
                      </a:r>
                      <a:endParaRPr sz="1200" b="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3,8%</a:t>
                      </a:r>
                      <a:endParaRPr sz="1200" b="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/</a:t>
                      </a:r>
                      <a:endParaRPr sz="1200" b="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3,6%</a:t>
                      </a:r>
                      <a:endParaRPr sz="1200" b="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0,8%</a:t>
                      </a:r>
                      <a:endParaRPr sz="1200" b="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1" dirty="0">
                          <a:solidFill>
                            <a:schemeClr val="accent4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13%</a:t>
                      </a:r>
                      <a:endParaRPr sz="1200" b="1" dirty="0">
                        <a:solidFill>
                          <a:schemeClr val="accent4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9600">
                <a:tc>
                  <a:txBody>
                    <a:bodyPr/>
                    <a:lstStyle/>
                    <a:p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Sécurité sociale</a:t>
                      </a:r>
                      <a:endParaRPr lang="fr-FR" b="1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0" dirty="0">
                          <a:solidFill>
                            <a:schemeClr val="dk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1,3%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1,8%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0,3%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/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/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/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0,5%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3,7%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8704241"/>
                  </a:ext>
                </a:extLst>
              </a:tr>
              <a:tr h="738024">
                <a:tc>
                  <a:txBody>
                    <a:bodyPr/>
                    <a:lstStyle/>
                    <a:p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Relations de travail</a:t>
                      </a:r>
                      <a:endParaRPr lang="fr-FR" b="1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1" dirty="0">
                          <a:solidFill>
                            <a:schemeClr val="accent4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11,8%</a:t>
                      </a:r>
                      <a:endParaRPr sz="1200" b="1" dirty="0">
                        <a:solidFill>
                          <a:schemeClr val="accent4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accent4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36,3%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17,9%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7,2%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4,3%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4,6%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accent4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83,1%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1683638"/>
                  </a:ext>
                </a:extLst>
              </a:tr>
              <a:tr h="5910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nl-BE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185C5"/>
                          </a:solidFill>
                          <a:effectLst/>
                          <a:uLnTx/>
                          <a:uFillTx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Total</a:t>
                      </a:r>
                      <a:endParaRPr kumimoji="0" lang="fr-FR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Arial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13,1%</a:t>
                      </a:r>
                      <a:endParaRPr sz="1200" b="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39,4%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21,7%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11%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7,9%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5,9%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100%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4126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34964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4"/>
          <p:cNvSpPr txBox="1">
            <a:spLocks noGrp="1"/>
          </p:cNvSpPr>
          <p:nvPr>
            <p:ph type="title"/>
          </p:nvPr>
        </p:nvSpPr>
        <p:spPr>
          <a:xfrm>
            <a:off x="952499" y="134270"/>
            <a:ext cx="7133665" cy="66358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Issue par rapport à la discrimination (1</a:t>
            </a:r>
            <a:r>
              <a:rPr lang="fr-BE" sz="2400" baseline="30000" dirty="0">
                <a:solidFill>
                  <a:schemeClr val="bg2">
                    <a:lumMod val="50000"/>
                  </a:schemeClr>
                </a:solidFill>
              </a:rPr>
              <a:t>er</a:t>
            </a:r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 degré)</a:t>
            </a:r>
            <a:endParaRPr sz="2400" dirty="0">
              <a:solidFill>
                <a:schemeClr val="bg2">
                  <a:lumMod val="50000"/>
                </a:schemeClr>
              </a:solidFill>
              <a:latin typeface=""/>
              <a:ea typeface="Apple Symbols" panose="02000000000000000000" pitchFamily="2" charset="-79"/>
              <a:cs typeface="Apple Symbols" panose="02000000000000000000" pitchFamily="2" charset="-79"/>
            </a:endParaRPr>
          </a:p>
        </p:txBody>
      </p:sp>
      <p:sp>
        <p:nvSpPr>
          <p:cNvPr id="200" name="Google Shape;200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  <p:graphicFrame>
        <p:nvGraphicFramePr>
          <p:cNvPr id="199" name="Google Shape;199;p24"/>
          <p:cNvGraphicFramePr/>
          <p:nvPr>
            <p:extLst>
              <p:ext uri="{D42A27DB-BD31-4B8C-83A1-F6EECF244321}">
                <p14:modId xmlns:p14="http://schemas.microsoft.com/office/powerpoint/2010/main" val="1240078969"/>
              </p:ext>
            </p:extLst>
          </p:nvPr>
        </p:nvGraphicFramePr>
        <p:xfrm>
          <a:off x="1354873" y="1016994"/>
          <a:ext cx="6434253" cy="3679939"/>
        </p:xfrm>
        <a:graphic>
          <a:graphicData uri="http://schemas.openxmlformats.org/drawingml/2006/table">
            <a:tbl>
              <a:tblPr lastRow="1" bandCol="1">
                <a:noFill/>
                <a:tableStyleId>{C98665B7-6574-423E-A4B5-A6C020D860FF}</a:tableStyleId>
              </a:tblPr>
              <a:tblGrid>
                <a:gridCol w="23492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26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22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5868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Issue procédure</a:t>
                      </a:r>
                    </a:p>
                  </a:txBody>
                  <a:tcPr marL="91425" marR="91425" marT="68575" marB="68575" anchor="ctr">
                    <a:lnL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Fréquence</a:t>
                      </a:r>
                      <a:endParaRPr sz="12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Pourcentage</a:t>
                      </a:r>
                      <a:endParaRPr sz="12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31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Constat de discrimination</a:t>
                      </a:r>
                    </a:p>
                  </a:txBody>
                  <a:tcPr marL="0" marR="0" marT="0" marB="0" anchor="ctr">
                    <a:lnL w="762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4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37,3%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31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Discrimination non établie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4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51,7%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0637772"/>
                  </a:ext>
                </a:extLst>
              </a:tr>
              <a:tr h="507926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Question préjudicielle ou sursis à statuer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2,6%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1917916"/>
                  </a:ext>
                </a:extLst>
              </a:tr>
              <a:tr h="507926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Rejet de la demande en amont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4,6%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1135755"/>
                  </a:ext>
                </a:extLst>
              </a:tr>
              <a:tr h="507926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Autres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3,8%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4052269"/>
                  </a:ext>
                </a:extLst>
              </a:tr>
              <a:tr h="533431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391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100%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8337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67802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4"/>
          <p:cNvSpPr txBox="1">
            <a:spLocks noGrp="1"/>
          </p:cNvSpPr>
          <p:nvPr>
            <p:ph type="title"/>
          </p:nvPr>
        </p:nvSpPr>
        <p:spPr>
          <a:xfrm>
            <a:off x="952499" y="134270"/>
            <a:ext cx="7133665" cy="66358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Issue par rapport à la discrimination (Appel)</a:t>
            </a:r>
            <a:endParaRPr sz="2400" dirty="0">
              <a:solidFill>
                <a:schemeClr val="bg2">
                  <a:lumMod val="50000"/>
                </a:schemeClr>
              </a:solidFill>
              <a:latin typeface=""/>
              <a:ea typeface="Apple Symbols" panose="02000000000000000000" pitchFamily="2" charset="-79"/>
              <a:cs typeface="Apple Symbols" panose="02000000000000000000" pitchFamily="2" charset="-79"/>
            </a:endParaRPr>
          </a:p>
        </p:txBody>
      </p:sp>
      <p:sp>
        <p:nvSpPr>
          <p:cNvPr id="200" name="Google Shape;200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  <p:graphicFrame>
        <p:nvGraphicFramePr>
          <p:cNvPr id="199" name="Google Shape;199;p24"/>
          <p:cNvGraphicFramePr/>
          <p:nvPr>
            <p:extLst>
              <p:ext uri="{D42A27DB-BD31-4B8C-83A1-F6EECF244321}">
                <p14:modId xmlns:p14="http://schemas.microsoft.com/office/powerpoint/2010/main" val="3989905594"/>
              </p:ext>
            </p:extLst>
          </p:nvPr>
        </p:nvGraphicFramePr>
        <p:xfrm>
          <a:off x="1354873" y="1016994"/>
          <a:ext cx="6434253" cy="3679939"/>
        </p:xfrm>
        <a:graphic>
          <a:graphicData uri="http://schemas.openxmlformats.org/drawingml/2006/table">
            <a:tbl>
              <a:tblPr lastRow="1" bandCol="1">
                <a:noFill/>
                <a:tableStyleId>{C98665B7-6574-423E-A4B5-A6C020D860FF}</a:tableStyleId>
              </a:tblPr>
              <a:tblGrid>
                <a:gridCol w="23492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26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22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5868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Issue procédure</a:t>
                      </a:r>
                    </a:p>
                  </a:txBody>
                  <a:tcPr marL="91425" marR="91425" marT="68575" marB="68575" anchor="ctr">
                    <a:lnL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Fréquence</a:t>
                      </a:r>
                      <a:endParaRPr sz="12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Pourcentage</a:t>
                      </a:r>
                      <a:endParaRPr sz="12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31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Constat de discrimination</a:t>
                      </a:r>
                    </a:p>
                  </a:txBody>
                  <a:tcPr marL="0" marR="0" marT="0" marB="0" anchor="ctr">
                    <a:lnL w="762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95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4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41,9%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31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Discrimination non établie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4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46,7%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0637772"/>
                  </a:ext>
                </a:extLst>
              </a:tr>
              <a:tr h="507926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Question préjudicielle ou sursis à statuer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3,1%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1917916"/>
                  </a:ext>
                </a:extLst>
              </a:tr>
              <a:tr h="507926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Rejet de la demande en amont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2,6%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1135755"/>
                  </a:ext>
                </a:extLst>
              </a:tr>
              <a:tr h="507926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Autres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5,7%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4052269"/>
                  </a:ext>
                </a:extLst>
              </a:tr>
              <a:tr h="533431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100%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8337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37305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EB423F2C-7DEB-414A-ACF5-D2398D3BD4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0079385"/>
              </p:ext>
            </p:extLst>
          </p:nvPr>
        </p:nvGraphicFramePr>
        <p:xfrm>
          <a:off x="-457200" y="947277"/>
          <a:ext cx="5754029" cy="36938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Google Shape;198;p24">
            <a:extLst>
              <a:ext uri="{FF2B5EF4-FFF2-40B4-BE49-F238E27FC236}">
                <a16:creationId xmlns:a16="http://schemas.microsoft.com/office/drawing/2014/main" id="{544F6D21-F476-E845-9881-690CA1D3EFF1}"/>
              </a:ext>
            </a:extLst>
          </p:cNvPr>
          <p:cNvSpPr txBox="1">
            <a:spLocks/>
          </p:cNvSpPr>
          <p:nvPr/>
        </p:nvSpPr>
        <p:spPr>
          <a:xfrm>
            <a:off x="1005167" y="108713"/>
            <a:ext cx="7133665" cy="66358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fr-BE" sz="24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77"/>
              </a:rPr>
              <a:t>Issue par rapport à la discrimination</a:t>
            </a:r>
            <a:endParaRPr lang="fr-BE" sz="2400" dirty="0">
              <a:solidFill>
                <a:schemeClr val="bg2">
                  <a:lumMod val="50000"/>
                </a:schemeClr>
              </a:solidFill>
              <a:latin typeface="Raleway" panose="020B0503030101060003" pitchFamily="34" charset="77"/>
              <a:ea typeface="Apple Symbols" panose="02000000000000000000" pitchFamily="2" charset="-79"/>
              <a:cs typeface="Apple Symbols" panose="02000000000000000000" pitchFamily="2" charset="-79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4D788F8-FE63-8947-BD96-4B4FF62DA129}"/>
              </a:ext>
            </a:extLst>
          </p:cNvPr>
          <p:cNvSpPr txBox="1"/>
          <p:nvPr/>
        </p:nvSpPr>
        <p:spPr>
          <a:xfrm>
            <a:off x="1383348" y="4477539"/>
            <a:ext cx="18293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Première instance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C0AB1F4-735A-7C43-A8EE-AFAAE4371815}"/>
              </a:ext>
            </a:extLst>
          </p:cNvPr>
          <p:cNvSpPr txBox="1"/>
          <p:nvPr/>
        </p:nvSpPr>
        <p:spPr>
          <a:xfrm>
            <a:off x="6480439" y="4477537"/>
            <a:ext cx="7216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Appel</a:t>
            </a:r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87DD6A24-F7B4-B84E-9BB2-F9021C3825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6156842"/>
              </p:ext>
            </p:extLst>
          </p:nvPr>
        </p:nvGraphicFramePr>
        <p:xfrm>
          <a:off x="-339286" y="1052668"/>
          <a:ext cx="5518199" cy="3479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id="{1B09DD72-EC32-7D42-8D5E-FDA4AECDE2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3259385"/>
              </p:ext>
            </p:extLst>
          </p:nvPr>
        </p:nvGraphicFramePr>
        <p:xfrm>
          <a:off x="4020717" y="1021972"/>
          <a:ext cx="5641116" cy="35408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7904127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4"/>
          <p:cNvSpPr txBox="1">
            <a:spLocks noGrp="1"/>
          </p:cNvSpPr>
          <p:nvPr>
            <p:ph type="title"/>
          </p:nvPr>
        </p:nvSpPr>
        <p:spPr>
          <a:xfrm>
            <a:off x="624163" y="131663"/>
            <a:ext cx="7895673" cy="66358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Issue en fonction du critère allégué  (1</a:t>
            </a:r>
            <a:r>
              <a:rPr lang="fr-BE" sz="2400" baseline="30000" dirty="0">
                <a:solidFill>
                  <a:schemeClr val="bg2">
                    <a:lumMod val="50000"/>
                  </a:schemeClr>
                </a:solidFill>
              </a:rPr>
              <a:t>er</a:t>
            </a:r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 degré)</a:t>
            </a:r>
            <a:endParaRPr sz="2400" dirty="0">
              <a:solidFill>
                <a:schemeClr val="bg2">
                  <a:lumMod val="50000"/>
                </a:schemeClr>
              </a:solidFill>
              <a:latin typeface=""/>
              <a:ea typeface="Apple Symbols" panose="02000000000000000000" pitchFamily="2" charset="-79"/>
              <a:cs typeface="Apple Symbols" panose="02000000000000000000" pitchFamily="2" charset="-79"/>
            </a:endParaRPr>
          </a:p>
        </p:txBody>
      </p:sp>
      <p:sp>
        <p:nvSpPr>
          <p:cNvPr id="200" name="Google Shape;200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  <p:graphicFrame>
        <p:nvGraphicFramePr>
          <p:cNvPr id="199" name="Google Shape;199;p24"/>
          <p:cNvGraphicFramePr/>
          <p:nvPr>
            <p:extLst>
              <p:ext uri="{D42A27DB-BD31-4B8C-83A1-F6EECF244321}">
                <p14:modId xmlns:p14="http://schemas.microsoft.com/office/powerpoint/2010/main" val="221893437"/>
              </p:ext>
            </p:extLst>
          </p:nvPr>
        </p:nvGraphicFramePr>
        <p:xfrm>
          <a:off x="221877" y="897638"/>
          <a:ext cx="8700243" cy="3850819"/>
        </p:xfrm>
        <a:graphic>
          <a:graphicData uri="http://schemas.openxmlformats.org/drawingml/2006/table">
            <a:tbl>
              <a:tblPr lastRow="1" bandCol="1">
                <a:noFill/>
                <a:tableStyleId>{C98665B7-6574-423E-A4B5-A6C020D860FF}</a:tableStyleId>
              </a:tblPr>
              <a:tblGrid>
                <a:gridCol w="965946">
                  <a:extLst>
                    <a:ext uri="{9D8B030D-6E8A-4147-A177-3AD203B41FA5}">
                      <a16:colId xmlns:a16="http://schemas.microsoft.com/office/drawing/2014/main" val="4005302462"/>
                    </a:ext>
                  </a:extLst>
                </a:gridCol>
                <a:gridCol w="73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50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1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170">
                  <a:extLst>
                    <a:ext uri="{9D8B030D-6E8A-4147-A177-3AD203B41FA5}">
                      <a16:colId xmlns:a16="http://schemas.microsoft.com/office/drawing/2014/main" val="3560256333"/>
                    </a:ext>
                  </a:extLst>
                </a:gridCol>
                <a:gridCol w="1008170">
                  <a:extLst>
                    <a:ext uri="{9D8B030D-6E8A-4147-A177-3AD203B41FA5}">
                      <a16:colId xmlns:a16="http://schemas.microsoft.com/office/drawing/2014/main" val="2912574008"/>
                    </a:ext>
                  </a:extLst>
                </a:gridCol>
                <a:gridCol w="1008170">
                  <a:extLst>
                    <a:ext uri="{9D8B030D-6E8A-4147-A177-3AD203B41FA5}">
                      <a16:colId xmlns:a16="http://schemas.microsoft.com/office/drawing/2014/main" val="840755553"/>
                    </a:ext>
                  </a:extLst>
                </a:gridCol>
                <a:gridCol w="1008170">
                  <a:extLst>
                    <a:ext uri="{9D8B030D-6E8A-4147-A177-3AD203B41FA5}">
                      <a16:colId xmlns:a16="http://schemas.microsoft.com/office/drawing/2014/main" val="4020186313"/>
                    </a:ext>
                  </a:extLst>
                </a:gridCol>
                <a:gridCol w="1008170">
                  <a:extLst>
                    <a:ext uri="{9D8B030D-6E8A-4147-A177-3AD203B41FA5}">
                      <a16:colId xmlns:a16="http://schemas.microsoft.com/office/drawing/2014/main" val="2872742846"/>
                    </a:ext>
                  </a:extLst>
                </a:gridCol>
              </a:tblGrid>
              <a:tr h="524419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Âge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Genre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Handicap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Race et origine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Orientation sexuelles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Conviction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Critères multiples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Total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726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Issue positive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>
                          <a:solidFill>
                            <a:schemeClr val="accent3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11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1" dirty="0">
                          <a:solidFill>
                            <a:srgbClr val="00B05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76</a:t>
                      </a: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30</a:t>
                      </a:r>
                      <a:endParaRPr lang="fr-BE" sz="1400" b="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3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>
                          <a:solidFill>
                            <a:schemeClr val="accent4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</a:t>
                      </a:r>
                      <a:endParaRPr lang="fr-BE" sz="1400" b="1">
                        <a:solidFill>
                          <a:schemeClr val="accent4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3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3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146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7266">
                <a:tc>
                  <a:txBody>
                    <a:bodyPr/>
                    <a:lstStyle/>
                    <a:p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Issue négative</a:t>
                      </a:r>
                      <a:endParaRPr lang="fr-FR" b="1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1" dirty="0">
                          <a:solidFill>
                            <a:schemeClr val="accent3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33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00B05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71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51</a:t>
                      </a:r>
                      <a:endParaRPr lang="fr-BE" sz="1400" b="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3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28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4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</a:t>
                      </a:r>
                      <a:endParaRPr lang="fr-BE" sz="1400" b="1" dirty="0">
                        <a:solidFill>
                          <a:schemeClr val="accent4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3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3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220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8704241"/>
                  </a:ext>
                </a:extLst>
              </a:tr>
              <a:tr h="537266">
                <a:tc>
                  <a:txBody>
                    <a:bodyPr/>
                    <a:lstStyle/>
                    <a:p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Question préjudicielle ou sursoit</a:t>
                      </a:r>
                      <a:endParaRPr lang="fr-FR" b="1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4</a:t>
                      </a:r>
                      <a:endParaRPr sz="1200" b="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  <a:endParaRPr lang="fr-BE" sz="14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  <a:endParaRPr lang="fr-BE" sz="14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1683638"/>
                  </a:ext>
                </a:extLst>
              </a:tr>
              <a:tr h="537266">
                <a:tc>
                  <a:txBody>
                    <a:bodyPr/>
                    <a:lstStyle/>
                    <a:p>
                      <a:r>
                        <a:rPr lang="fr-FR" sz="12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Autres</a:t>
                      </a: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3</a:t>
                      </a:r>
                      <a:endParaRPr sz="1200" b="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</a:t>
                      </a:r>
                      <a:endParaRPr lang="fr-BE" sz="14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fr-BE" sz="120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  <a:endParaRPr lang="fr-BE" sz="14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4625112"/>
                  </a:ext>
                </a:extLst>
              </a:tr>
              <a:tr h="5372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nl-BE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185C5"/>
                          </a:solidFill>
                          <a:effectLst/>
                          <a:uLnTx/>
                          <a:uFillTx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Taux de succès</a:t>
                      </a:r>
                      <a:endParaRPr kumimoji="0" lang="fr-FR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Arial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1" dirty="0">
                          <a:solidFill>
                            <a:schemeClr val="accent3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22%</a:t>
                      </a:r>
                      <a:endParaRPr sz="1200" b="1" dirty="0">
                        <a:solidFill>
                          <a:schemeClr val="accent3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00B05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49%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35%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3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rgbClr val="00B05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3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23%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3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37%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7469255"/>
                  </a:ext>
                </a:extLst>
              </a:tr>
              <a:tr h="53726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Total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51</a:t>
                      </a:r>
                      <a:endParaRPr sz="1200" b="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154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85</a:t>
                      </a:r>
                      <a:endParaRPr lang="fr-BE" sz="14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fr-BE" sz="1200" dirty="0"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</a:t>
                      </a:r>
                      <a:endParaRPr lang="fr-BE" sz="14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23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391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4126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21019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4"/>
          <p:cNvSpPr txBox="1">
            <a:spLocks noGrp="1"/>
          </p:cNvSpPr>
          <p:nvPr>
            <p:ph type="title"/>
          </p:nvPr>
        </p:nvSpPr>
        <p:spPr>
          <a:xfrm>
            <a:off x="686915" y="114772"/>
            <a:ext cx="7770165" cy="66358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Issue en fonction du critère allégué  (Appel)</a:t>
            </a:r>
            <a:endParaRPr sz="2400" dirty="0">
              <a:solidFill>
                <a:schemeClr val="bg2">
                  <a:lumMod val="50000"/>
                </a:schemeClr>
              </a:solidFill>
              <a:latin typeface=""/>
              <a:ea typeface="Apple Symbols" panose="02000000000000000000" pitchFamily="2" charset="-79"/>
              <a:cs typeface="Apple Symbols" panose="02000000000000000000" pitchFamily="2" charset="-79"/>
            </a:endParaRPr>
          </a:p>
        </p:txBody>
      </p:sp>
      <p:sp>
        <p:nvSpPr>
          <p:cNvPr id="200" name="Google Shape;200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  <p:graphicFrame>
        <p:nvGraphicFramePr>
          <p:cNvPr id="199" name="Google Shape;199;p24"/>
          <p:cNvGraphicFramePr/>
          <p:nvPr>
            <p:extLst>
              <p:ext uri="{D42A27DB-BD31-4B8C-83A1-F6EECF244321}">
                <p14:modId xmlns:p14="http://schemas.microsoft.com/office/powerpoint/2010/main" val="4081801991"/>
              </p:ext>
            </p:extLst>
          </p:nvPr>
        </p:nvGraphicFramePr>
        <p:xfrm>
          <a:off x="235322" y="885594"/>
          <a:ext cx="8673352" cy="4074572"/>
        </p:xfrm>
        <a:graphic>
          <a:graphicData uri="http://schemas.openxmlformats.org/drawingml/2006/table">
            <a:tbl>
              <a:tblPr lastRow="1" bandCol="1">
                <a:noFill/>
                <a:tableStyleId>{C98665B7-6574-423E-A4B5-A6C020D860FF}</a:tableStyleId>
              </a:tblPr>
              <a:tblGrid>
                <a:gridCol w="987213">
                  <a:extLst>
                    <a:ext uri="{9D8B030D-6E8A-4147-A177-3AD203B41FA5}">
                      <a16:colId xmlns:a16="http://schemas.microsoft.com/office/drawing/2014/main" val="4005302462"/>
                    </a:ext>
                  </a:extLst>
                </a:gridCol>
                <a:gridCol w="7590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67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50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5054">
                  <a:extLst>
                    <a:ext uri="{9D8B030D-6E8A-4147-A177-3AD203B41FA5}">
                      <a16:colId xmlns:a16="http://schemas.microsoft.com/office/drawing/2014/main" val="3560256333"/>
                    </a:ext>
                  </a:extLst>
                </a:gridCol>
                <a:gridCol w="1005054">
                  <a:extLst>
                    <a:ext uri="{9D8B030D-6E8A-4147-A177-3AD203B41FA5}">
                      <a16:colId xmlns:a16="http://schemas.microsoft.com/office/drawing/2014/main" val="2912574008"/>
                    </a:ext>
                  </a:extLst>
                </a:gridCol>
                <a:gridCol w="1005054">
                  <a:extLst>
                    <a:ext uri="{9D8B030D-6E8A-4147-A177-3AD203B41FA5}">
                      <a16:colId xmlns:a16="http://schemas.microsoft.com/office/drawing/2014/main" val="840755553"/>
                    </a:ext>
                  </a:extLst>
                </a:gridCol>
                <a:gridCol w="1005054">
                  <a:extLst>
                    <a:ext uri="{9D8B030D-6E8A-4147-A177-3AD203B41FA5}">
                      <a16:colId xmlns:a16="http://schemas.microsoft.com/office/drawing/2014/main" val="4020186313"/>
                    </a:ext>
                  </a:extLst>
                </a:gridCol>
                <a:gridCol w="1005054">
                  <a:extLst>
                    <a:ext uri="{9D8B030D-6E8A-4147-A177-3AD203B41FA5}">
                      <a16:colId xmlns:a16="http://schemas.microsoft.com/office/drawing/2014/main" val="2872742846"/>
                    </a:ext>
                  </a:extLst>
                </a:gridCol>
              </a:tblGrid>
              <a:tr h="544477"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Âge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Genre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Handicap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Race et origine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Orientation sexuelle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Conviction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Critères multiples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Total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47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Issue positive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>
                          <a:solidFill>
                            <a:srgbClr val="00B05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15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1" dirty="0">
                          <a:solidFill>
                            <a:srgbClr val="00B05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46</a:t>
                      </a: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rgbClr val="00B05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19</a:t>
                      </a:r>
                      <a:endParaRPr lang="fr-BE" sz="1400" b="1" dirty="0">
                        <a:solidFill>
                          <a:srgbClr val="00B05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3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  <a:endParaRPr lang="fr-BE" sz="1400" b="1" dirty="0">
                        <a:solidFill>
                          <a:schemeClr val="accent3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3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3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95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4477">
                <a:tc>
                  <a:txBody>
                    <a:bodyPr/>
                    <a:lstStyle/>
                    <a:p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Issue négative</a:t>
                      </a:r>
                      <a:endParaRPr lang="fr-FR" b="1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1" dirty="0">
                          <a:solidFill>
                            <a:srgbClr val="00B05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18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00B05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38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rgbClr val="00B05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20</a:t>
                      </a:r>
                      <a:endParaRPr lang="fr-BE" sz="1400" b="1" dirty="0">
                        <a:solidFill>
                          <a:srgbClr val="00B050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3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</a:t>
                      </a:r>
                      <a:endParaRPr lang="fr-BE" sz="1400" b="1" dirty="0">
                        <a:solidFill>
                          <a:schemeClr val="accent3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3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3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112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8704241"/>
                  </a:ext>
                </a:extLst>
              </a:tr>
              <a:tr h="544477">
                <a:tc>
                  <a:txBody>
                    <a:bodyPr/>
                    <a:lstStyle/>
                    <a:p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Question préjudicielle ou sursis à statuer</a:t>
                      </a:r>
                      <a:endParaRPr lang="fr-FR" b="1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0</a:t>
                      </a:r>
                      <a:endParaRPr sz="1200" b="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  <a:endParaRPr lang="fr-BE" sz="14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  <a:endParaRPr lang="fr-BE" sz="14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1683638"/>
                  </a:ext>
                </a:extLst>
              </a:tr>
              <a:tr h="544477">
                <a:tc>
                  <a:txBody>
                    <a:bodyPr/>
                    <a:lstStyle/>
                    <a:p>
                      <a:r>
                        <a:rPr lang="fr-FR" sz="12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Autres</a:t>
                      </a: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2</a:t>
                      </a:r>
                      <a:endParaRPr sz="1200" b="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7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</a:t>
                      </a:r>
                      <a:endParaRPr lang="fr-BE" sz="14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  <a:endParaRPr lang="fr-BE" sz="14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4625112"/>
                  </a:ext>
                </a:extLst>
              </a:tr>
              <a:tr h="5444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nl-BE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185C5"/>
                          </a:solidFill>
                          <a:effectLst/>
                          <a:uLnTx/>
                          <a:uFillTx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Taux de succès</a:t>
                      </a:r>
                      <a:endParaRPr kumimoji="0" lang="fr-FR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Arial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1" dirty="0">
                          <a:solidFill>
                            <a:srgbClr val="00B05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43%</a:t>
                      </a:r>
                      <a:endParaRPr sz="1200" b="1" dirty="0">
                        <a:solidFill>
                          <a:srgbClr val="00B050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00B05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47%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rgbClr val="00B05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46%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34%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3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3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18%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3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22%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41%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2202415"/>
                  </a:ext>
                </a:extLst>
              </a:tr>
              <a:tr h="54447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Total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35</a:t>
                      </a:r>
                      <a:endParaRPr sz="1200" b="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97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41</a:t>
                      </a:r>
                      <a:endParaRPr lang="fr-BE" sz="14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29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</a:t>
                      </a:r>
                      <a:endParaRPr lang="fr-BE" sz="14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227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4126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58086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4"/>
          <p:cNvSpPr txBox="1">
            <a:spLocks noGrp="1"/>
          </p:cNvSpPr>
          <p:nvPr>
            <p:ph type="title"/>
          </p:nvPr>
        </p:nvSpPr>
        <p:spPr>
          <a:xfrm>
            <a:off x="694565" y="227743"/>
            <a:ext cx="7754863" cy="66358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Issue en fonction du type de discrimination (1</a:t>
            </a:r>
            <a:r>
              <a:rPr lang="fr-BE" sz="2400" baseline="30000" dirty="0">
                <a:solidFill>
                  <a:schemeClr val="bg2">
                    <a:lumMod val="50000"/>
                  </a:schemeClr>
                </a:solidFill>
              </a:rPr>
              <a:t>er</a:t>
            </a:r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 degré)</a:t>
            </a:r>
            <a:endParaRPr sz="2400" dirty="0">
              <a:solidFill>
                <a:schemeClr val="bg2">
                  <a:lumMod val="50000"/>
                </a:schemeClr>
              </a:solidFill>
              <a:latin typeface=""/>
              <a:ea typeface="Apple Symbols" panose="02000000000000000000" pitchFamily="2" charset="-79"/>
              <a:cs typeface="Apple Symbols" panose="02000000000000000000" pitchFamily="2" charset="-79"/>
            </a:endParaRPr>
          </a:p>
        </p:txBody>
      </p:sp>
      <p:sp>
        <p:nvSpPr>
          <p:cNvPr id="200" name="Google Shape;200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  <p:graphicFrame>
        <p:nvGraphicFramePr>
          <p:cNvPr id="10" name="Google Shape;199;p24">
            <a:extLst>
              <a:ext uri="{FF2B5EF4-FFF2-40B4-BE49-F238E27FC236}">
                <a16:creationId xmlns:a16="http://schemas.microsoft.com/office/drawing/2014/main" id="{49E9B09B-95B6-8E49-8A2A-4E0FB61375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1724180"/>
              </p:ext>
            </p:extLst>
          </p:nvPr>
        </p:nvGraphicFramePr>
        <p:xfrm>
          <a:off x="345762" y="1043732"/>
          <a:ext cx="8452467" cy="3866848"/>
        </p:xfrm>
        <a:graphic>
          <a:graphicData uri="http://schemas.openxmlformats.org/drawingml/2006/table">
            <a:tbl>
              <a:tblPr lastRow="1" bandCol="1">
                <a:noFill/>
                <a:tableStyleId>{C98665B7-6574-423E-A4B5-A6C020D860FF}</a:tableStyleId>
              </a:tblPr>
              <a:tblGrid>
                <a:gridCol w="975701">
                  <a:extLst>
                    <a:ext uri="{9D8B030D-6E8A-4147-A177-3AD203B41FA5}">
                      <a16:colId xmlns:a16="http://schemas.microsoft.com/office/drawing/2014/main" val="4005302462"/>
                    </a:ext>
                  </a:extLst>
                </a:gridCol>
                <a:gridCol w="7104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95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94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9458">
                  <a:extLst>
                    <a:ext uri="{9D8B030D-6E8A-4147-A177-3AD203B41FA5}">
                      <a16:colId xmlns:a16="http://schemas.microsoft.com/office/drawing/2014/main" val="3560256333"/>
                    </a:ext>
                  </a:extLst>
                </a:gridCol>
                <a:gridCol w="1023788">
                  <a:extLst>
                    <a:ext uri="{9D8B030D-6E8A-4147-A177-3AD203B41FA5}">
                      <a16:colId xmlns:a16="http://schemas.microsoft.com/office/drawing/2014/main" val="2912574008"/>
                    </a:ext>
                  </a:extLst>
                </a:gridCol>
                <a:gridCol w="935129">
                  <a:extLst>
                    <a:ext uri="{9D8B030D-6E8A-4147-A177-3AD203B41FA5}">
                      <a16:colId xmlns:a16="http://schemas.microsoft.com/office/drawing/2014/main" val="1196058049"/>
                    </a:ext>
                  </a:extLst>
                </a:gridCol>
                <a:gridCol w="979458">
                  <a:extLst>
                    <a:ext uri="{9D8B030D-6E8A-4147-A177-3AD203B41FA5}">
                      <a16:colId xmlns:a16="http://schemas.microsoft.com/office/drawing/2014/main" val="840755553"/>
                    </a:ext>
                  </a:extLst>
                </a:gridCol>
                <a:gridCol w="979458">
                  <a:extLst>
                    <a:ext uri="{9D8B030D-6E8A-4147-A177-3AD203B41FA5}">
                      <a16:colId xmlns:a16="http://schemas.microsoft.com/office/drawing/2014/main" val="4020186313"/>
                    </a:ext>
                  </a:extLst>
                </a:gridCol>
              </a:tblGrid>
              <a:tr h="682886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Discrim</a:t>
                      </a:r>
                      <a:r>
                        <a:rPr lang="en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.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directe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Discrim</a:t>
                      </a:r>
                      <a:r>
                        <a:rPr lang="en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.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indirecte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Grossesse/maternité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Refus AR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Harcèlement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Représailles 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Injonction à discriminer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Discrim. non définie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4063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Issue positive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rgbClr val="00B05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36</a:t>
                      </a:r>
                    </a:p>
                  </a:txBody>
                  <a:tcPr marL="0" marR="0" marT="0" marB="0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rgbClr val="00B05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4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4063">
                <a:tc>
                  <a:txBody>
                    <a:bodyPr/>
                    <a:lstStyle/>
                    <a:p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Issue négative</a:t>
                      </a:r>
                      <a:endParaRPr lang="fr-FR" b="1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98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3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55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26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3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4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72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8704241"/>
                  </a:ext>
                </a:extLst>
              </a:tr>
              <a:tr h="594063">
                <a:tc>
                  <a:txBody>
                    <a:bodyPr/>
                    <a:lstStyle/>
                    <a:p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Question préjudicielle ou sursis à statuer</a:t>
                      </a:r>
                      <a:endParaRPr lang="fr-FR" b="1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1683638"/>
                  </a:ext>
                </a:extLst>
              </a:tr>
              <a:tr h="594063">
                <a:tc>
                  <a:txBody>
                    <a:bodyPr/>
                    <a:lstStyle/>
                    <a:p>
                      <a:r>
                        <a:rPr lang="fr-FR" sz="12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Autres</a:t>
                      </a: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163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71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67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39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94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3062886"/>
                  </a:ext>
                </a:extLst>
              </a:tr>
              <a:tr h="5940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nl-BE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185C5"/>
                          </a:solidFill>
                          <a:effectLst/>
                          <a:uLnTx/>
                          <a:uFillTx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Taux de succès</a:t>
                      </a:r>
                      <a:endParaRPr kumimoji="0" lang="fr-FR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Arial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39%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3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17%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rgbClr val="00B05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54%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rgbClr val="00B05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41%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39%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3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23%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3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21%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4126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68001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98;p24">
            <a:extLst>
              <a:ext uri="{FF2B5EF4-FFF2-40B4-BE49-F238E27FC236}">
                <a16:creationId xmlns:a16="http://schemas.microsoft.com/office/drawing/2014/main" id="{2B9C35DC-7B8E-2F42-9A08-A7954FD6D41C}"/>
              </a:ext>
            </a:extLst>
          </p:cNvPr>
          <p:cNvSpPr txBox="1">
            <a:spLocks/>
          </p:cNvSpPr>
          <p:nvPr/>
        </p:nvSpPr>
        <p:spPr>
          <a:xfrm>
            <a:off x="524107" y="25876"/>
            <a:ext cx="8095784" cy="755078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fr-BE" sz="2400" dirty="0">
                <a:solidFill>
                  <a:srgbClr val="2185C5">
                    <a:lumMod val="50000"/>
                  </a:srgbClr>
                </a:solidFill>
                <a:latin typeface="Raleway"/>
                <a:sym typeface="Raleway"/>
              </a:rPr>
              <a:t>Issue en fonction du type de discrimination (1</a:t>
            </a:r>
            <a:r>
              <a:rPr lang="fr-BE" sz="2400" baseline="30000" dirty="0">
                <a:solidFill>
                  <a:srgbClr val="2185C5">
                    <a:lumMod val="50000"/>
                  </a:srgbClr>
                </a:solidFill>
                <a:latin typeface="Raleway"/>
                <a:sym typeface="Raleway"/>
              </a:rPr>
              <a:t>er</a:t>
            </a:r>
            <a:r>
              <a:rPr lang="fr-BE" sz="2400" dirty="0">
                <a:solidFill>
                  <a:srgbClr val="2185C5">
                    <a:lumMod val="50000"/>
                  </a:srgbClr>
                </a:solidFill>
                <a:latin typeface="Raleway"/>
                <a:sym typeface="Raleway"/>
              </a:rPr>
              <a:t> degré)</a:t>
            </a:r>
            <a:endParaRPr lang="fr-BE" sz="2400" dirty="0">
              <a:solidFill>
                <a:schemeClr val="bg2">
                  <a:lumMod val="50000"/>
                </a:schemeClr>
              </a:solidFill>
              <a:latin typeface="Raleway" panose="020B0503030101060003" pitchFamily="34" charset="77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32C023D0-7E90-7048-9F39-3CA8C841B2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6116190"/>
              </p:ext>
            </p:extLst>
          </p:nvPr>
        </p:nvGraphicFramePr>
        <p:xfrm>
          <a:off x="630125" y="790943"/>
          <a:ext cx="7883748" cy="4067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86895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356" name="Google Shape;356;p34"/>
          <p:cNvSpPr txBox="1">
            <a:spLocks noGrp="1"/>
          </p:cNvSpPr>
          <p:nvPr>
            <p:ph type="ctrTitle" idx="4294967295"/>
          </p:nvPr>
        </p:nvSpPr>
        <p:spPr>
          <a:xfrm>
            <a:off x="1352811" y="1618364"/>
            <a:ext cx="6438378" cy="190677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accent2"/>
                </a:solidFill>
              </a:rPr>
              <a:t>1. </a:t>
            </a:r>
            <a:r>
              <a:rPr lang="en" sz="6000" dirty="0" err="1">
                <a:solidFill>
                  <a:schemeClr val="accent2"/>
                </a:solidFill>
              </a:rPr>
              <a:t>Projet</a:t>
            </a:r>
            <a:r>
              <a:rPr lang="en" sz="6000" dirty="0">
                <a:solidFill>
                  <a:schemeClr val="accent2"/>
                </a:solidFill>
              </a:rPr>
              <a:t> de  </a:t>
            </a:r>
            <a:r>
              <a:rPr lang="en" sz="6000" dirty="0">
                <a:solidFill>
                  <a:schemeClr val="bg1"/>
                </a:solidFill>
              </a:rPr>
              <a:t>recherche</a:t>
            </a:r>
            <a:endParaRPr sz="6000" dirty="0">
              <a:solidFill>
                <a:schemeClr val="bg1"/>
              </a:solidFill>
            </a:endParaRPr>
          </a:p>
        </p:txBody>
      </p:sp>
      <p:sp>
        <p:nvSpPr>
          <p:cNvPr id="6" name="Google Shape;234;p27">
            <a:extLst>
              <a:ext uri="{FF2B5EF4-FFF2-40B4-BE49-F238E27FC236}">
                <a16:creationId xmlns:a16="http://schemas.microsoft.com/office/drawing/2014/main" id="{D280CA31-0E4C-5344-A953-8E48FF259EC2}"/>
              </a:ext>
            </a:extLst>
          </p:cNvPr>
          <p:cNvSpPr/>
          <p:nvPr/>
        </p:nvSpPr>
        <p:spPr>
          <a:xfrm>
            <a:off x="-1" y="3130122"/>
            <a:ext cx="933343" cy="479957"/>
          </a:xfrm>
          <a:prstGeom prst="rightArrow">
            <a:avLst>
              <a:gd name="adj1" fmla="val 61815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236;p27">
            <a:extLst>
              <a:ext uri="{FF2B5EF4-FFF2-40B4-BE49-F238E27FC236}">
                <a16:creationId xmlns:a16="http://schemas.microsoft.com/office/drawing/2014/main" id="{27AE55B3-53F2-6546-96EC-A507D74C12E7}"/>
              </a:ext>
            </a:extLst>
          </p:cNvPr>
          <p:cNvSpPr/>
          <p:nvPr/>
        </p:nvSpPr>
        <p:spPr>
          <a:xfrm>
            <a:off x="-3" y="3751924"/>
            <a:ext cx="933343" cy="479957"/>
          </a:xfrm>
          <a:prstGeom prst="rightArrow">
            <a:avLst>
              <a:gd name="adj1" fmla="val 61815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235;p27">
            <a:extLst>
              <a:ext uri="{FF2B5EF4-FFF2-40B4-BE49-F238E27FC236}">
                <a16:creationId xmlns:a16="http://schemas.microsoft.com/office/drawing/2014/main" id="{812C4952-C6CC-B34E-ACFA-EFC909F102A4}"/>
              </a:ext>
            </a:extLst>
          </p:cNvPr>
          <p:cNvSpPr/>
          <p:nvPr/>
        </p:nvSpPr>
        <p:spPr>
          <a:xfrm>
            <a:off x="-2" y="4373726"/>
            <a:ext cx="933343" cy="479957"/>
          </a:xfrm>
          <a:prstGeom prst="rightArrow">
            <a:avLst>
              <a:gd name="adj1" fmla="val 61815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72877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4"/>
          <p:cNvSpPr txBox="1">
            <a:spLocks noGrp="1"/>
          </p:cNvSpPr>
          <p:nvPr>
            <p:ph type="title"/>
          </p:nvPr>
        </p:nvSpPr>
        <p:spPr>
          <a:xfrm>
            <a:off x="342900" y="159962"/>
            <a:ext cx="8458199" cy="66358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Issue des recours liés à la maternité/grossesse (1</a:t>
            </a:r>
            <a:r>
              <a:rPr lang="fr-BE" sz="2400" baseline="30000" dirty="0">
                <a:solidFill>
                  <a:schemeClr val="bg2">
                    <a:lumMod val="50000"/>
                  </a:schemeClr>
                </a:solidFill>
              </a:rPr>
              <a:t>er</a:t>
            </a:r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 degré)</a:t>
            </a:r>
            <a:endParaRPr sz="2400" dirty="0">
              <a:solidFill>
                <a:schemeClr val="bg2">
                  <a:lumMod val="50000"/>
                </a:schemeClr>
              </a:solidFill>
              <a:latin typeface=""/>
              <a:ea typeface="Apple Symbols" panose="02000000000000000000" pitchFamily="2" charset="-79"/>
              <a:cs typeface="Apple Symbols" panose="02000000000000000000" pitchFamily="2" charset="-79"/>
            </a:endParaRPr>
          </a:p>
        </p:txBody>
      </p:sp>
      <p:sp>
        <p:nvSpPr>
          <p:cNvPr id="200" name="Google Shape;200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30</a:t>
            </a:fld>
            <a:endParaRPr/>
          </a:p>
        </p:txBody>
      </p:sp>
      <p:graphicFrame>
        <p:nvGraphicFramePr>
          <p:cNvPr id="10" name="Google Shape;199;p24">
            <a:extLst>
              <a:ext uri="{FF2B5EF4-FFF2-40B4-BE49-F238E27FC236}">
                <a16:creationId xmlns:a16="http://schemas.microsoft.com/office/drawing/2014/main" id="{49E9B09B-95B6-8E49-8A2A-4E0FB61375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4444639"/>
              </p:ext>
            </p:extLst>
          </p:nvPr>
        </p:nvGraphicFramePr>
        <p:xfrm>
          <a:off x="1007911" y="865913"/>
          <a:ext cx="7141007" cy="3831019"/>
        </p:xfrm>
        <a:graphic>
          <a:graphicData uri="http://schemas.openxmlformats.org/drawingml/2006/table">
            <a:tbl>
              <a:tblPr lastRow="1" bandCol="1">
                <a:noFill/>
                <a:tableStyleId>{C98665B7-6574-423E-A4B5-A6C020D860FF}</a:tableStyleId>
              </a:tblPr>
              <a:tblGrid>
                <a:gridCol w="2705067">
                  <a:extLst>
                    <a:ext uri="{9D8B030D-6E8A-4147-A177-3AD203B41FA5}">
                      <a16:colId xmlns:a16="http://schemas.microsoft.com/office/drawing/2014/main" val="4005302462"/>
                    </a:ext>
                  </a:extLst>
                </a:gridCol>
                <a:gridCol w="19698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6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5937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Loi</a:t>
                      </a:r>
                      <a:r>
                        <a:rPr lang="en" sz="12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 71 </a:t>
                      </a:r>
                      <a:r>
                        <a:rPr lang="en" sz="12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invoquée</a:t>
                      </a:r>
                      <a:r>
                        <a:rPr lang="en" sz="12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 </a:t>
                      </a:r>
                      <a:endParaRPr sz="12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Loi71 non </a:t>
                      </a:r>
                      <a:r>
                        <a:rPr lang="en" sz="12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invoquée</a:t>
                      </a:r>
                      <a:endParaRPr sz="12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53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Issue positive</a:t>
                      </a:r>
                      <a:endParaRPr sz="12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33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537">
                <a:tc>
                  <a:txBody>
                    <a:bodyPr/>
                    <a:lstStyle/>
                    <a:p>
                      <a:r>
                        <a:rPr lang="nl-BE" sz="12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Issue négative</a:t>
                      </a:r>
                      <a:endParaRPr lang="fr-FR" sz="1600" b="1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27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8704241"/>
                  </a:ext>
                </a:extLst>
              </a:tr>
              <a:tr h="582397">
                <a:tc>
                  <a:txBody>
                    <a:bodyPr/>
                    <a:lstStyle/>
                    <a:p>
                      <a:r>
                        <a:rPr lang="nl-BE" sz="12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Question préjudicielle ou sursis à statuer</a:t>
                      </a:r>
                      <a:endParaRPr lang="fr-FR" sz="1600" b="1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1683638"/>
                  </a:ext>
                </a:extLst>
              </a:tr>
              <a:tr h="540537">
                <a:tc>
                  <a:txBody>
                    <a:bodyPr/>
                    <a:lstStyle/>
                    <a:p>
                      <a:r>
                        <a:rPr lang="fr-FR" sz="12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Autres</a:t>
                      </a: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3062886"/>
                  </a:ext>
                </a:extLst>
              </a:tr>
              <a:tr h="540537">
                <a:tc>
                  <a:txBody>
                    <a:bodyPr/>
                    <a:lstStyle/>
                    <a:p>
                      <a:r>
                        <a:rPr lang="fr-FR" sz="12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Total</a:t>
                      </a: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63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0760414"/>
                  </a:ext>
                </a:extLst>
              </a:tr>
              <a:tr h="5405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nl-BE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185C5"/>
                          </a:solidFill>
                          <a:effectLst/>
                          <a:uLnTx/>
                          <a:uFillTx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Taux de succès</a:t>
                      </a:r>
                      <a:endParaRPr kumimoji="0" lang="fr-FR" sz="16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Arial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rgbClr val="00B05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52%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41%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4126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80632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4"/>
          <p:cNvSpPr txBox="1">
            <a:spLocks noGrp="1"/>
          </p:cNvSpPr>
          <p:nvPr>
            <p:ph type="title"/>
          </p:nvPr>
        </p:nvSpPr>
        <p:spPr>
          <a:xfrm>
            <a:off x="694567" y="114772"/>
            <a:ext cx="7754863" cy="66358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Issue en fonction du type de </a:t>
            </a:r>
            <a:r>
              <a:rPr lang="fr-BE" sz="2400" dirty="0" err="1">
                <a:solidFill>
                  <a:schemeClr val="bg2">
                    <a:lumMod val="50000"/>
                  </a:schemeClr>
                </a:solidFill>
              </a:rPr>
              <a:t>plaignant·e</a:t>
            </a:r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 (1</a:t>
            </a:r>
            <a:r>
              <a:rPr lang="fr-BE" sz="2400" baseline="30000" dirty="0">
                <a:solidFill>
                  <a:schemeClr val="bg2">
                    <a:lumMod val="50000"/>
                  </a:schemeClr>
                </a:solidFill>
              </a:rPr>
              <a:t>er</a:t>
            </a:r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 degré)</a:t>
            </a:r>
            <a:endParaRPr sz="2400" dirty="0">
              <a:solidFill>
                <a:schemeClr val="bg2">
                  <a:lumMod val="50000"/>
                </a:schemeClr>
              </a:solidFill>
              <a:latin typeface=""/>
              <a:ea typeface="Apple Symbols" panose="02000000000000000000" pitchFamily="2" charset="-79"/>
              <a:cs typeface="Apple Symbols" panose="02000000000000000000" pitchFamily="2" charset="-79"/>
            </a:endParaRPr>
          </a:p>
        </p:txBody>
      </p:sp>
      <p:sp>
        <p:nvSpPr>
          <p:cNvPr id="200" name="Google Shape;200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31</a:t>
            </a:fld>
            <a:endParaRPr/>
          </a:p>
        </p:txBody>
      </p:sp>
      <p:graphicFrame>
        <p:nvGraphicFramePr>
          <p:cNvPr id="10" name="Google Shape;199;p24">
            <a:extLst>
              <a:ext uri="{FF2B5EF4-FFF2-40B4-BE49-F238E27FC236}">
                <a16:creationId xmlns:a16="http://schemas.microsoft.com/office/drawing/2014/main" id="{49E9B09B-95B6-8E49-8A2A-4E0FB61375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9609819"/>
              </p:ext>
            </p:extLst>
          </p:nvPr>
        </p:nvGraphicFramePr>
        <p:xfrm>
          <a:off x="743669" y="1022551"/>
          <a:ext cx="7656657" cy="3909936"/>
        </p:xfrm>
        <a:graphic>
          <a:graphicData uri="http://schemas.openxmlformats.org/drawingml/2006/table">
            <a:tbl>
              <a:tblPr lastRow="1" bandCol="1">
                <a:noFill/>
                <a:tableStyleId>{C98665B7-6574-423E-A4B5-A6C020D860FF}</a:tableStyleId>
              </a:tblPr>
              <a:tblGrid>
                <a:gridCol w="1134394">
                  <a:extLst>
                    <a:ext uri="{9D8B030D-6E8A-4147-A177-3AD203B41FA5}">
                      <a16:colId xmlns:a16="http://schemas.microsoft.com/office/drawing/2014/main" val="4005302462"/>
                    </a:ext>
                  </a:extLst>
                </a:gridCol>
                <a:gridCol w="9219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07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48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4896">
                  <a:extLst>
                    <a:ext uri="{9D8B030D-6E8A-4147-A177-3AD203B41FA5}">
                      <a16:colId xmlns:a16="http://schemas.microsoft.com/office/drawing/2014/main" val="3560256333"/>
                    </a:ext>
                  </a:extLst>
                </a:gridCol>
                <a:gridCol w="1154896">
                  <a:extLst>
                    <a:ext uri="{9D8B030D-6E8A-4147-A177-3AD203B41FA5}">
                      <a16:colId xmlns:a16="http://schemas.microsoft.com/office/drawing/2014/main" val="2912574008"/>
                    </a:ext>
                  </a:extLst>
                </a:gridCol>
                <a:gridCol w="1154896">
                  <a:extLst>
                    <a:ext uri="{9D8B030D-6E8A-4147-A177-3AD203B41FA5}">
                      <a16:colId xmlns:a16="http://schemas.microsoft.com/office/drawing/2014/main" val="840755553"/>
                    </a:ext>
                  </a:extLst>
                </a:gridCol>
              </a:tblGrid>
              <a:tr h="615539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Une </a:t>
                      </a: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ou</a:t>
                      </a:r>
                      <a:r>
                        <a:rPr lang="en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 </a:t>
                      </a: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plusieurs</a:t>
                      </a:r>
                      <a:r>
                        <a:rPr lang="en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 </a:t>
                      </a: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victime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Unia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Victime</a:t>
                      </a:r>
                      <a:r>
                        <a:rPr lang="en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 + </a:t>
                      </a: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Unia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Victime + IEFH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Victime + ONG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Ministère 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public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553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Issue positive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85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00B05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</a:t>
                      </a:r>
                    </a:p>
                  </a:txBody>
                  <a:tcPr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00B05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20</a:t>
                      </a:r>
                    </a:p>
                  </a:txBody>
                  <a:tcPr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00B05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13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539">
                <a:tc>
                  <a:txBody>
                    <a:bodyPr/>
                    <a:lstStyle/>
                    <a:p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Issue négative</a:t>
                      </a:r>
                      <a:endParaRPr lang="fr-FR" b="1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accent3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176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9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18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accent3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8704241"/>
                  </a:ext>
                </a:extLst>
              </a:tr>
              <a:tr h="615539">
                <a:tc>
                  <a:txBody>
                    <a:bodyPr/>
                    <a:lstStyle/>
                    <a:p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Question préjudicielle, sursis à statuer, autres</a:t>
                      </a:r>
                      <a:endParaRPr lang="fr-FR" b="1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8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1683638"/>
                  </a:ext>
                </a:extLst>
              </a:tr>
              <a:tr h="615539">
                <a:tc>
                  <a:txBody>
                    <a:bodyPr/>
                    <a:lstStyle/>
                    <a:p>
                      <a:r>
                        <a:rPr lang="fr-FR" sz="12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Taux de succès</a:t>
                      </a: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accent3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32%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00B05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60%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00B05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67%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51%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accent3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25%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00B05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68%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4809095"/>
                  </a:ext>
                </a:extLst>
              </a:tr>
              <a:tr h="6155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nl-BE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185C5"/>
                          </a:solidFill>
                          <a:effectLst/>
                          <a:uLnTx/>
                          <a:uFillTx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Total</a:t>
                      </a:r>
                      <a:endParaRPr kumimoji="0" lang="fr-FR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Arial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269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39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19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4126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17162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4"/>
          <p:cNvSpPr txBox="1">
            <a:spLocks noGrp="1"/>
          </p:cNvSpPr>
          <p:nvPr>
            <p:ph type="title"/>
          </p:nvPr>
        </p:nvSpPr>
        <p:spPr>
          <a:xfrm>
            <a:off x="694567" y="114772"/>
            <a:ext cx="7754863" cy="66358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Issue en fonction du type de </a:t>
            </a:r>
            <a:r>
              <a:rPr lang="fr-BE" sz="2400" dirty="0" err="1">
                <a:solidFill>
                  <a:schemeClr val="bg2">
                    <a:lumMod val="50000"/>
                  </a:schemeClr>
                </a:solidFill>
              </a:rPr>
              <a:t>plaignant·e</a:t>
            </a:r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 (Appel)</a:t>
            </a:r>
            <a:endParaRPr sz="2400" dirty="0">
              <a:solidFill>
                <a:schemeClr val="bg2">
                  <a:lumMod val="50000"/>
                </a:schemeClr>
              </a:solidFill>
              <a:latin typeface=""/>
              <a:ea typeface="Apple Symbols" panose="02000000000000000000" pitchFamily="2" charset="-79"/>
              <a:cs typeface="Apple Symbols" panose="02000000000000000000" pitchFamily="2" charset="-79"/>
            </a:endParaRPr>
          </a:p>
        </p:txBody>
      </p:sp>
      <p:sp>
        <p:nvSpPr>
          <p:cNvPr id="200" name="Google Shape;200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32</a:t>
            </a:fld>
            <a:endParaRPr/>
          </a:p>
        </p:txBody>
      </p:sp>
      <p:graphicFrame>
        <p:nvGraphicFramePr>
          <p:cNvPr id="10" name="Google Shape;199;p24">
            <a:extLst>
              <a:ext uri="{FF2B5EF4-FFF2-40B4-BE49-F238E27FC236}">
                <a16:creationId xmlns:a16="http://schemas.microsoft.com/office/drawing/2014/main" id="{49E9B09B-95B6-8E49-8A2A-4E0FB61375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4742486"/>
              </p:ext>
            </p:extLst>
          </p:nvPr>
        </p:nvGraphicFramePr>
        <p:xfrm>
          <a:off x="748085" y="997037"/>
          <a:ext cx="7628972" cy="3952084"/>
        </p:xfrm>
        <a:graphic>
          <a:graphicData uri="http://schemas.openxmlformats.org/drawingml/2006/table">
            <a:tbl>
              <a:tblPr lastRow="1" bandCol="1">
                <a:noFill/>
                <a:tableStyleId>{C98665B7-6574-423E-A4B5-A6C020D860FF}</a:tableStyleId>
              </a:tblPr>
              <a:tblGrid>
                <a:gridCol w="1130293">
                  <a:extLst>
                    <a:ext uri="{9D8B030D-6E8A-4147-A177-3AD203B41FA5}">
                      <a16:colId xmlns:a16="http://schemas.microsoft.com/office/drawing/2014/main" val="4005302462"/>
                    </a:ext>
                  </a:extLst>
                </a:gridCol>
                <a:gridCol w="9186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71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07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0720">
                  <a:extLst>
                    <a:ext uri="{9D8B030D-6E8A-4147-A177-3AD203B41FA5}">
                      <a16:colId xmlns:a16="http://schemas.microsoft.com/office/drawing/2014/main" val="3560256333"/>
                    </a:ext>
                  </a:extLst>
                </a:gridCol>
                <a:gridCol w="1150720">
                  <a:extLst>
                    <a:ext uri="{9D8B030D-6E8A-4147-A177-3AD203B41FA5}">
                      <a16:colId xmlns:a16="http://schemas.microsoft.com/office/drawing/2014/main" val="2912574008"/>
                    </a:ext>
                  </a:extLst>
                </a:gridCol>
                <a:gridCol w="1150720">
                  <a:extLst>
                    <a:ext uri="{9D8B030D-6E8A-4147-A177-3AD203B41FA5}">
                      <a16:colId xmlns:a16="http://schemas.microsoft.com/office/drawing/2014/main" val="840755553"/>
                    </a:ext>
                  </a:extLst>
                </a:gridCol>
              </a:tblGrid>
              <a:tr h="626076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Une </a:t>
                      </a: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ou</a:t>
                      </a:r>
                      <a:r>
                        <a:rPr lang="en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 </a:t>
                      </a: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plusieurs</a:t>
                      </a:r>
                      <a:r>
                        <a:rPr lang="en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 </a:t>
                      </a: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victime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Unia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Victime</a:t>
                      </a:r>
                      <a:r>
                        <a:rPr lang="en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 + </a:t>
                      </a: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Unia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Victime + IEFH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Ministère public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Défendeur N1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607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Issue positive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33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</a:t>
                      </a:r>
                    </a:p>
                  </a:txBody>
                  <a:tcPr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00B05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</a:t>
                      </a:r>
                    </a:p>
                  </a:txBody>
                  <a:tcPr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00B05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00B05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46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6076">
                <a:tc>
                  <a:txBody>
                    <a:bodyPr/>
                    <a:lstStyle/>
                    <a:p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Issue négative</a:t>
                      </a:r>
                      <a:endParaRPr lang="fr-FR" b="1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55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accent3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7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37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8704241"/>
                  </a:ext>
                </a:extLst>
              </a:tr>
              <a:tr h="626076">
                <a:tc>
                  <a:txBody>
                    <a:bodyPr/>
                    <a:lstStyle/>
                    <a:p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Question préjudicielle, sursis à statuer, autres</a:t>
                      </a:r>
                      <a:endParaRPr lang="fr-FR" b="1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1683638"/>
                  </a:ext>
                </a:extLst>
              </a:tr>
              <a:tr h="626076">
                <a:tc>
                  <a:txBody>
                    <a:bodyPr/>
                    <a:lstStyle/>
                    <a:p>
                      <a:r>
                        <a:rPr lang="fr-FR" sz="12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Taux de succès</a:t>
                      </a: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35%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40%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00B05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62%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accent3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25%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00B05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86%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00B05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53%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0792091"/>
                  </a:ext>
                </a:extLst>
              </a:tr>
              <a:tr h="6260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nl-BE" sz="11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185C5"/>
                          </a:solidFill>
                          <a:effectLst/>
                          <a:uLnTx/>
                          <a:uFillTx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Total</a:t>
                      </a:r>
                      <a:endParaRPr kumimoji="0" lang="fr-FR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Arial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94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8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12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7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87</a:t>
                      </a:r>
                    </a:p>
                  </a:txBody>
                  <a:tcPr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4126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46454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B2843E7D-16D7-7F4C-97D8-81AA224A1C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4922093"/>
              </p:ext>
            </p:extLst>
          </p:nvPr>
        </p:nvGraphicFramePr>
        <p:xfrm>
          <a:off x="457200" y="964608"/>
          <a:ext cx="8229599" cy="3894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Google Shape;198;p24">
            <a:extLst>
              <a:ext uri="{FF2B5EF4-FFF2-40B4-BE49-F238E27FC236}">
                <a16:creationId xmlns:a16="http://schemas.microsoft.com/office/drawing/2014/main" id="{2B9C35DC-7B8E-2F42-9A08-A7954FD6D41C}"/>
              </a:ext>
            </a:extLst>
          </p:cNvPr>
          <p:cNvSpPr txBox="1">
            <a:spLocks/>
          </p:cNvSpPr>
          <p:nvPr/>
        </p:nvSpPr>
        <p:spPr>
          <a:xfrm>
            <a:off x="524108" y="28281"/>
            <a:ext cx="8095784" cy="755078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fr-BE" sz="2400" dirty="0">
                <a:solidFill>
                  <a:srgbClr val="2185C5">
                    <a:lumMod val="50000"/>
                  </a:srgbClr>
                </a:solidFill>
                <a:latin typeface="Raleway"/>
                <a:sym typeface="Raleway"/>
              </a:rPr>
              <a:t>Issue en fonction du type de </a:t>
            </a:r>
            <a:r>
              <a:rPr lang="fr-BE" sz="2400" dirty="0" err="1">
                <a:solidFill>
                  <a:srgbClr val="2185C5">
                    <a:lumMod val="50000"/>
                  </a:srgbClr>
                </a:solidFill>
                <a:latin typeface="Raleway"/>
                <a:sym typeface="Raleway"/>
              </a:rPr>
              <a:t>plaignant·e</a:t>
            </a:r>
            <a:r>
              <a:rPr lang="fr-BE" sz="2400" dirty="0">
                <a:solidFill>
                  <a:srgbClr val="2185C5">
                    <a:lumMod val="50000"/>
                  </a:srgbClr>
                </a:solidFill>
                <a:latin typeface="Raleway"/>
                <a:sym typeface="Raleway"/>
              </a:rPr>
              <a:t> (1</a:t>
            </a:r>
            <a:r>
              <a:rPr lang="fr-BE" sz="2400" baseline="30000" dirty="0">
                <a:solidFill>
                  <a:srgbClr val="2185C5">
                    <a:lumMod val="50000"/>
                  </a:srgbClr>
                </a:solidFill>
                <a:latin typeface="Raleway"/>
                <a:sym typeface="Raleway"/>
              </a:rPr>
              <a:t>er</a:t>
            </a:r>
            <a:r>
              <a:rPr lang="fr-BE" sz="2400" dirty="0">
                <a:solidFill>
                  <a:srgbClr val="2185C5">
                    <a:lumMod val="50000"/>
                  </a:srgbClr>
                </a:solidFill>
                <a:latin typeface="Raleway"/>
                <a:sym typeface="Raleway"/>
              </a:rPr>
              <a:t> degré)</a:t>
            </a:r>
            <a:endParaRPr lang="fr-BE" sz="2400" dirty="0">
              <a:solidFill>
                <a:schemeClr val="bg2">
                  <a:lumMod val="50000"/>
                </a:schemeClr>
              </a:solidFill>
              <a:latin typeface="Raleway" panose="020B0503030101060003" pitchFamily="34" charset="77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1589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98;p24">
            <a:extLst>
              <a:ext uri="{FF2B5EF4-FFF2-40B4-BE49-F238E27FC236}">
                <a16:creationId xmlns:a16="http://schemas.microsoft.com/office/drawing/2014/main" id="{2B9C35DC-7B8E-2F42-9A08-A7954FD6D41C}"/>
              </a:ext>
            </a:extLst>
          </p:cNvPr>
          <p:cNvSpPr txBox="1">
            <a:spLocks/>
          </p:cNvSpPr>
          <p:nvPr/>
        </p:nvSpPr>
        <p:spPr>
          <a:xfrm>
            <a:off x="524108" y="28281"/>
            <a:ext cx="8095784" cy="755078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fr-BE" sz="2400" dirty="0">
                <a:solidFill>
                  <a:srgbClr val="2185C5">
                    <a:lumMod val="50000"/>
                  </a:srgbClr>
                </a:solidFill>
                <a:latin typeface="Raleway"/>
                <a:sym typeface="Raleway"/>
              </a:rPr>
              <a:t>Issue en fonction du type de </a:t>
            </a:r>
            <a:r>
              <a:rPr lang="fr-BE" sz="2400" dirty="0" err="1">
                <a:solidFill>
                  <a:srgbClr val="2185C5">
                    <a:lumMod val="50000"/>
                  </a:srgbClr>
                </a:solidFill>
                <a:latin typeface="Raleway"/>
                <a:sym typeface="Raleway"/>
              </a:rPr>
              <a:t>plaignant·e</a:t>
            </a:r>
            <a:r>
              <a:rPr lang="fr-BE" sz="2400" dirty="0">
                <a:solidFill>
                  <a:srgbClr val="2185C5">
                    <a:lumMod val="50000"/>
                  </a:srgbClr>
                </a:solidFill>
                <a:latin typeface="Raleway"/>
                <a:sym typeface="Raleway"/>
              </a:rPr>
              <a:t> (Appel)</a:t>
            </a:r>
            <a:endParaRPr lang="fr-BE" sz="2400" dirty="0">
              <a:solidFill>
                <a:schemeClr val="bg2">
                  <a:lumMod val="50000"/>
                </a:schemeClr>
              </a:solidFill>
              <a:latin typeface="Raleway" panose="020B0503030101060003" pitchFamily="34" charset="77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DE2BAF03-2E0E-6F4B-817C-A2A4447279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3736702"/>
              </p:ext>
            </p:extLst>
          </p:nvPr>
        </p:nvGraphicFramePr>
        <p:xfrm>
          <a:off x="449181" y="961534"/>
          <a:ext cx="8245637" cy="393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255422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4"/>
          <p:cNvSpPr txBox="1">
            <a:spLocks noGrp="1"/>
          </p:cNvSpPr>
          <p:nvPr>
            <p:ph type="title"/>
          </p:nvPr>
        </p:nvSpPr>
        <p:spPr>
          <a:xfrm>
            <a:off x="694568" y="0"/>
            <a:ext cx="7754863" cy="66358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Issue par arrondissement judiciaire (1</a:t>
            </a:r>
            <a:r>
              <a:rPr lang="fr-BE" sz="2400" baseline="30000" dirty="0">
                <a:solidFill>
                  <a:schemeClr val="bg2">
                    <a:lumMod val="50000"/>
                  </a:schemeClr>
                </a:solidFill>
              </a:rPr>
              <a:t>er</a:t>
            </a:r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 degré)</a:t>
            </a:r>
            <a:endParaRPr sz="2400" dirty="0">
              <a:solidFill>
                <a:schemeClr val="bg2">
                  <a:lumMod val="50000"/>
                </a:schemeClr>
              </a:solidFill>
              <a:latin typeface=""/>
              <a:ea typeface="Apple Symbols" panose="02000000000000000000" pitchFamily="2" charset="-79"/>
              <a:cs typeface="Apple Symbols" panose="02000000000000000000" pitchFamily="2" charset="-79"/>
            </a:endParaRPr>
          </a:p>
        </p:txBody>
      </p:sp>
      <p:sp>
        <p:nvSpPr>
          <p:cNvPr id="200" name="Google Shape;200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35</a:t>
            </a:fld>
            <a:endParaRPr/>
          </a:p>
        </p:txBody>
      </p:sp>
      <p:graphicFrame>
        <p:nvGraphicFramePr>
          <p:cNvPr id="10" name="Google Shape;199;p24">
            <a:extLst>
              <a:ext uri="{FF2B5EF4-FFF2-40B4-BE49-F238E27FC236}">
                <a16:creationId xmlns:a16="http://schemas.microsoft.com/office/drawing/2014/main" id="{49E9B09B-95B6-8E49-8A2A-4E0FB61375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877764"/>
              </p:ext>
            </p:extLst>
          </p:nvPr>
        </p:nvGraphicFramePr>
        <p:xfrm>
          <a:off x="166000" y="757958"/>
          <a:ext cx="8811997" cy="4167127"/>
        </p:xfrm>
        <a:graphic>
          <a:graphicData uri="http://schemas.openxmlformats.org/drawingml/2006/table">
            <a:tbl>
              <a:tblPr lastRow="1" bandCol="1">
                <a:noFill/>
                <a:tableStyleId>{C98665B7-6574-423E-A4B5-A6C020D860FF}</a:tableStyleId>
              </a:tblPr>
              <a:tblGrid>
                <a:gridCol w="677846">
                  <a:extLst>
                    <a:ext uri="{9D8B030D-6E8A-4147-A177-3AD203B41FA5}">
                      <a16:colId xmlns:a16="http://schemas.microsoft.com/office/drawing/2014/main" val="1981346618"/>
                    </a:ext>
                  </a:extLst>
                </a:gridCol>
                <a:gridCol w="677846">
                  <a:extLst>
                    <a:ext uri="{9D8B030D-6E8A-4147-A177-3AD203B41FA5}">
                      <a16:colId xmlns:a16="http://schemas.microsoft.com/office/drawing/2014/main" val="4005302462"/>
                    </a:ext>
                  </a:extLst>
                </a:gridCol>
                <a:gridCol w="6778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78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78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7846">
                  <a:extLst>
                    <a:ext uri="{9D8B030D-6E8A-4147-A177-3AD203B41FA5}">
                      <a16:colId xmlns:a16="http://schemas.microsoft.com/office/drawing/2014/main" val="3560256333"/>
                    </a:ext>
                  </a:extLst>
                </a:gridCol>
                <a:gridCol w="677846">
                  <a:extLst>
                    <a:ext uri="{9D8B030D-6E8A-4147-A177-3AD203B41FA5}">
                      <a16:colId xmlns:a16="http://schemas.microsoft.com/office/drawing/2014/main" val="2912574008"/>
                    </a:ext>
                  </a:extLst>
                </a:gridCol>
                <a:gridCol w="677846">
                  <a:extLst>
                    <a:ext uri="{9D8B030D-6E8A-4147-A177-3AD203B41FA5}">
                      <a16:colId xmlns:a16="http://schemas.microsoft.com/office/drawing/2014/main" val="840755553"/>
                    </a:ext>
                  </a:extLst>
                </a:gridCol>
                <a:gridCol w="677846">
                  <a:extLst>
                    <a:ext uri="{9D8B030D-6E8A-4147-A177-3AD203B41FA5}">
                      <a16:colId xmlns:a16="http://schemas.microsoft.com/office/drawing/2014/main" val="4020186313"/>
                    </a:ext>
                  </a:extLst>
                </a:gridCol>
                <a:gridCol w="677846">
                  <a:extLst>
                    <a:ext uri="{9D8B030D-6E8A-4147-A177-3AD203B41FA5}">
                      <a16:colId xmlns:a16="http://schemas.microsoft.com/office/drawing/2014/main" val="1719507673"/>
                    </a:ext>
                  </a:extLst>
                </a:gridCol>
                <a:gridCol w="834596">
                  <a:extLst>
                    <a:ext uri="{9D8B030D-6E8A-4147-A177-3AD203B41FA5}">
                      <a16:colId xmlns:a16="http://schemas.microsoft.com/office/drawing/2014/main" val="2352846742"/>
                    </a:ext>
                  </a:extLst>
                </a:gridCol>
                <a:gridCol w="589578">
                  <a:extLst>
                    <a:ext uri="{9D8B030D-6E8A-4147-A177-3AD203B41FA5}">
                      <a16:colId xmlns:a16="http://schemas.microsoft.com/office/drawing/2014/main" val="1904865128"/>
                    </a:ext>
                  </a:extLst>
                </a:gridCol>
                <a:gridCol w="609363">
                  <a:extLst>
                    <a:ext uri="{9D8B030D-6E8A-4147-A177-3AD203B41FA5}">
                      <a16:colId xmlns:a16="http://schemas.microsoft.com/office/drawing/2014/main" val="1166730156"/>
                    </a:ext>
                  </a:extLst>
                </a:gridCol>
              </a:tblGrid>
              <a:tr h="522447">
                <a:tc>
                  <a:txBody>
                    <a:bodyPr/>
                    <a:lstStyle/>
                    <a:p>
                      <a:pPr algn="ctr"/>
                      <a:endParaRPr lang="fr-FR" sz="1050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50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9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Anvers</a:t>
                      </a:r>
                      <a:endParaRPr sz="9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9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Brabant Wallon</a:t>
                      </a:r>
                      <a:endParaRPr sz="9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9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BXL</a:t>
                      </a:r>
                      <a:endParaRPr sz="9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9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Flandre occid.</a:t>
                      </a:r>
                      <a:endParaRPr sz="9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9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Flandre orient.</a:t>
                      </a:r>
                      <a:endParaRPr sz="9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9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Liège</a:t>
                      </a:r>
                      <a:endParaRPr sz="9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9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Limbourg</a:t>
                      </a:r>
                      <a:endParaRPr sz="9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9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Louvain</a:t>
                      </a:r>
                      <a:endParaRPr sz="9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9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Luxembourg</a:t>
                      </a:r>
                      <a:endParaRPr sz="9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9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Mons</a:t>
                      </a:r>
                      <a:endParaRPr sz="9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9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Namur</a:t>
                      </a:r>
                      <a:endParaRPr sz="9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110">
                <a:tc rowSpan="4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0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Tribunal du travail</a:t>
                      </a:r>
                      <a:endParaRPr sz="10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9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Issue positive</a:t>
                      </a:r>
                      <a:endParaRPr sz="9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55</a:t>
                      </a:r>
                    </a:p>
                  </a:txBody>
                  <a:tcPr marL="0" marR="0" marT="0" marB="0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11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9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Issue négative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117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5893558"/>
                  </a:ext>
                </a:extLst>
              </a:tr>
              <a:tr h="54681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9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Sursoit, QP,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9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autres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1261290"/>
                  </a:ext>
                </a:extLst>
              </a:tr>
              <a:tr h="410110">
                <a:tc vMerge="1">
                  <a:txBody>
                    <a:bodyPr/>
                    <a:lstStyle/>
                    <a:p>
                      <a:endParaRPr lang="fr-FR" b="1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9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Taux succès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b="1" dirty="0">
                          <a:solidFill>
                            <a:schemeClr val="accent3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17%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b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b="1" dirty="0">
                          <a:solidFill>
                            <a:srgbClr val="00B05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55%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47%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b="1" dirty="0">
                          <a:solidFill>
                            <a:srgbClr val="00B05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65%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b="1" dirty="0">
                          <a:solidFill>
                            <a:schemeClr val="accent3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21%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/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38%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b="1" dirty="0">
                          <a:solidFill>
                            <a:srgbClr val="00B05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8704241"/>
                  </a:ext>
                </a:extLst>
              </a:tr>
              <a:tr h="434572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nl-BE" sz="10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Tribunal 1er degré autres</a:t>
                      </a:r>
                    </a:p>
                    <a:p>
                      <a:endParaRPr lang="fr-FR" sz="1050" b="1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9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Issue positive</a:t>
                      </a:r>
                      <a:endParaRPr sz="9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1683638"/>
                  </a:ext>
                </a:extLst>
              </a:tr>
              <a:tr h="43457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9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Issue négative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7258402"/>
                  </a:ext>
                </a:extLst>
              </a:tr>
              <a:tr h="50294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9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Sursoit, QP, autres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2628804"/>
                  </a:ext>
                </a:extLst>
              </a:tr>
              <a:tr h="443866">
                <a:tc>
                  <a:txBody>
                    <a:bodyPr/>
                    <a:lstStyle/>
                    <a:p>
                      <a:r>
                        <a:rPr lang="fr-FR" sz="10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Taux de succès</a:t>
                      </a: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fr-FR" sz="900" b="1" dirty="0">
                        <a:solidFill>
                          <a:schemeClr val="accent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b="1" dirty="0">
                          <a:solidFill>
                            <a:schemeClr val="accent3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27%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42%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32%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b="1" dirty="0">
                          <a:solidFill>
                            <a:srgbClr val="00B05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58%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b="1" dirty="0">
                          <a:solidFill>
                            <a:srgbClr val="00B05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61%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b="1" dirty="0">
                          <a:solidFill>
                            <a:srgbClr val="00B05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65%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b="1" dirty="0">
                          <a:solidFill>
                            <a:schemeClr val="accent3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27%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b="1" dirty="0">
                          <a:solidFill>
                            <a:schemeClr val="accent3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21%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/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32%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58%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84940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41683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4"/>
          <p:cNvSpPr txBox="1">
            <a:spLocks noGrp="1"/>
          </p:cNvSpPr>
          <p:nvPr>
            <p:ph type="title"/>
          </p:nvPr>
        </p:nvSpPr>
        <p:spPr>
          <a:xfrm>
            <a:off x="694567" y="4036"/>
            <a:ext cx="7754863" cy="66358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Issue par arrondissement judiciaire (Appel)</a:t>
            </a:r>
            <a:endParaRPr sz="2400" dirty="0">
              <a:solidFill>
                <a:schemeClr val="bg2">
                  <a:lumMod val="50000"/>
                </a:schemeClr>
              </a:solidFill>
              <a:latin typeface=""/>
              <a:ea typeface="Apple Symbols" panose="02000000000000000000" pitchFamily="2" charset="-79"/>
              <a:cs typeface="Apple Symbols" panose="02000000000000000000" pitchFamily="2" charset="-79"/>
            </a:endParaRPr>
          </a:p>
        </p:txBody>
      </p:sp>
      <p:sp>
        <p:nvSpPr>
          <p:cNvPr id="200" name="Google Shape;200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36</a:t>
            </a:fld>
            <a:endParaRPr/>
          </a:p>
        </p:txBody>
      </p:sp>
      <p:graphicFrame>
        <p:nvGraphicFramePr>
          <p:cNvPr id="10" name="Google Shape;199;p24">
            <a:extLst>
              <a:ext uri="{FF2B5EF4-FFF2-40B4-BE49-F238E27FC236}">
                <a16:creationId xmlns:a16="http://schemas.microsoft.com/office/drawing/2014/main" id="{49E9B09B-95B6-8E49-8A2A-4E0FB61375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2805166"/>
              </p:ext>
            </p:extLst>
          </p:nvPr>
        </p:nvGraphicFramePr>
        <p:xfrm>
          <a:off x="897824" y="762755"/>
          <a:ext cx="7348351" cy="4044914"/>
        </p:xfrm>
        <a:graphic>
          <a:graphicData uri="http://schemas.openxmlformats.org/drawingml/2006/table">
            <a:tbl>
              <a:tblPr lastRow="1" bandCol="1">
                <a:noFill/>
                <a:tableStyleId>{C98665B7-6574-423E-A4B5-A6C020D860FF}</a:tableStyleId>
              </a:tblPr>
              <a:tblGrid>
                <a:gridCol w="1191326">
                  <a:extLst>
                    <a:ext uri="{9D8B030D-6E8A-4147-A177-3AD203B41FA5}">
                      <a16:colId xmlns:a16="http://schemas.microsoft.com/office/drawing/2014/main" val="1981346618"/>
                    </a:ext>
                  </a:extLst>
                </a:gridCol>
                <a:gridCol w="1054100">
                  <a:extLst>
                    <a:ext uri="{9D8B030D-6E8A-4147-A177-3AD203B41FA5}">
                      <a16:colId xmlns:a16="http://schemas.microsoft.com/office/drawing/2014/main" val="4005302462"/>
                    </a:ext>
                  </a:extLst>
                </a:gridCol>
                <a:gridCol w="9635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96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9663">
                  <a:extLst>
                    <a:ext uri="{9D8B030D-6E8A-4147-A177-3AD203B41FA5}">
                      <a16:colId xmlns:a16="http://schemas.microsoft.com/office/drawing/2014/main" val="3560256333"/>
                    </a:ext>
                  </a:extLst>
                </a:gridCol>
                <a:gridCol w="1069663">
                  <a:extLst>
                    <a:ext uri="{9D8B030D-6E8A-4147-A177-3AD203B41FA5}">
                      <a16:colId xmlns:a16="http://schemas.microsoft.com/office/drawing/2014/main" val="840755553"/>
                    </a:ext>
                  </a:extLst>
                </a:gridCol>
                <a:gridCol w="930373">
                  <a:extLst>
                    <a:ext uri="{9D8B030D-6E8A-4147-A177-3AD203B41FA5}">
                      <a16:colId xmlns:a16="http://schemas.microsoft.com/office/drawing/2014/main" val="1904865128"/>
                    </a:ext>
                  </a:extLst>
                </a:gridCol>
              </a:tblGrid>
              <a:tr h="491350">
                <a:tc>
                  <a:txBody>
                    <a:bodyPr/>
                    <a:lstStyle/>
                    <a:p>
                      <a:pPr algn="ctr"/>
                      <a:endParaRPr lang="fr-FR" sz="1050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50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05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Anvers</a:t>
                      </a:r>
                      <a:endParaRPr sz="105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05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Bruxelles</a:t>
                      </a:r>
                      <a:endParaRPr sz="105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05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Gand</a:t>
                      </a:r>
                      <a:endParaRPr sz="105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05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Liège</a:t>
                      </a:r>
                      <a:endParaRPr sz="105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05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Mons</a:t>
                      </a:r>
                      <a:endParaRPr sz="105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526">
                <a:tc rowSpan="4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05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Cour du travail</a:t>
                      </a:r>
                      <a:endParaRPr sz="105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9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Issue positive</a:t>
                      </a:r>
                      <a:endParaRPr sz="9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b="1">
                          <a:solidFill>
                            <a:schemeClr val="accent4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49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52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9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Issue négative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b="1">
                          <a:solidFill>
                            <a:schemeClr val="accent4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69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5893558"/>
                  </a:ext>
                </a:extLst>
              </a:tr>
              <a:tr h="51972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9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Sursoit, QP, autres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b="1">
                          <a:solidFill>
                            <a:schemeClr val="accent4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1261290"/>
                  </a:ext>
                </a:extLst>
              </a:tr>
              <a:tr h="414526">
                <a:tc vMerge="1">
                  <a:txBody>
                    <a:bodyPr/>
                    <a:lstStyle/>
                    <a:p>
                      <a:endParaRPr lang="fr-FR" b="1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9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Taux succès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b="1" dirty="0">
                          <a:solidFill>
                            <a:schemeClr val="accent3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b="1" dirty="0">
                          <a:solidFill>
                            <a:schemeClr val="accent4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b="1" dirty="0">
                          <a:solidFill>
                            <a:srgbClr val="00B05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b="1" dirty="0">
                          <a:solidFill>
                            <a:srgbClr val="00B05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52%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46%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8704241"/>
                  </a:ext>
                </a:extLst>
              </a:tr>
              <a:tr h="414526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nl-BE" sz="105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Cour d’appel</a:t>
                      </a:r>
                    </a:p>
                    <a:p>
                      <a:endParaRPr lang="fr-FR" sz="1100" b="1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9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Issue positive</a:t>
                      </a:r>
                      <a:endParaRPr sz="9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  <a:endParaRPr lang="fr-BE" sz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b="1" dirty="0">
                          <a:solidFill>
                            <a:schemeClr val="accent4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</a:t>
                      </a:r>
                      <a:endParaRPr lang="fr-BE" sz="1200" b="1" dirty="0">
                        <a:solidFill>
                          <a:schemeClr val="accent4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7</a:t>
                      </a:r>
                      <a:endParaRPr lang="fr-BE" sz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  <a:endParaRPr lang="fr-BE" sz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</a:t>
                      </a:r>
                      <a:endParaRPr lang="fr-BE" sz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1683638"/>
                  </a:ext>
                </a:extLst>
              </a:tr>
              <a:tr h="41452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fr-FR" sz="9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Issue négative</a:t>
                      </a: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  <a:endParaRPr lang="fr-BE" sz="12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b="1">
                          <a:solidFill>
                            <a:schemeClr val="accent4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</a:t>
                      </a:r>
                      <a:endParaRPr lang="fr-BE" sz="1200" b="1">
                        <a:solidFill>
                          <a:schemeClr val="accent4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  <a:endParaRPr lang="fr-BE" sz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</a:t>
                      </a:r>
                      <a:endParaRPr lang="fr-BE" sz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</a:t>
                      </a:r>
                      <a:endParaRPr lang="fr-BE" sz="12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7258402"/>
                  </a:ext>
                </a:extLst>
              </a:tr>
              <a:tr h="51597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9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Sursoit, QP, autres</a:t>
                      </a: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  <a:endParaRPr lang="fr-BE" sz="12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b="1" dirty="0">
                          <a:solidFill>
                            <a:schemeClr val="accent4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  <a:endParaRPr lang="fr-BE" sz="1200" b="1" dirty="0">
                        <a:solidFill>
                          <a:schemeClr val="accent4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  <a:endParaRPr lang="fr-BE" sz="12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  <a:endParaRPr lang="fr-BE" sz="12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  <a:endParaRPr lang="fr-BE" sz="12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2628804"/>
                  </a:ext>
                </a:extLst>
              </a:tr>
              <a:tr h="445233">
                <a:tc>
                  <a:txBody>
                    <a:bodyPr/>
                    <a:lstStyle/>
                    <a:p>
                      <a:r>
                        <a:rPr lang="fr-FR" sz="105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Taux de succès</a:t>
                      </a: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fr-FR" sz="900" b="1" dirty="0">
                        <a:solidFill>
                          <a:schemeClr val="accent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b="1" dirty="0">
                          <a:solidFill>
                            <a:schemeClr val="accent3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29%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b="1" dirty="0">
                          <a:solidFill>
                            <a:schemeClr val="accent4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41%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b="1" dirty="0">
                          <a:solidFill>
                            <a:srgbClr val="00B05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72%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b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45%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47%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84940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16406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98;p24">
            <a:extLst>
              <a:ext uri="{FF2B5EF4-FFF2-40B4-BE49-F238E27FC236}">
                <a16:creationId xmlns:a16="http://schemas.microsoft.com/office/drawing/2014/main" id="{2B9C35DC-7B8E-2F42-9A08-A7954FD6D41C}"/>
              </a:ext>
            </a:extLst>
          </p:cNvPr>
          <p:cNvSpPr txBox="1">
            <a:spLocks/>
          </p:cNvSpPr>
          <p:nvPr/>
        </p:nvSpPr>
        <p:spPr>
          <a:xfrm>
            <a:off x="298765" y="0"/>
            <a:ext cx="8419722" cy="755078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fr-BE" sz="2400" dirty="0">
                <a:solidFill>
                  <a:srgbClr val="2185C5">
                    <a:lumMod val="50000"/>
                  </a:srgbClr>
                </a:solidFill>
                <a:latin typeface="Raleway"/>
                <a:sym typeface="Raleway"/>
              </a:rPr>
              <a:t>Issue par arrondissement judiciaire (1</a:t>
            </a:r>
            <a:r>
              <a:rPr lang="fr-BE" sz="2400" baseline="30000" dirty="0">
                <a:solidFill>
                  <a:srgbClr val="2185C5">
                    <a:lumMod val="50000"/>
                  </a:srgbClr>
                </a:solidFill>
                <a:latin typeface="Raleway"/>
                <a:sym typeface="Raleway"/>
              </a:rPr>
              <a:t>er</a:t>
            </a:r>
            <a:r>
              <a:rPr lang="fr-BE" sz="2400" dirty="0">
                <a:solidFill>
                  <a:srgbClr val="2185C5">
                    <a:lumMod val="50000"/>
                  </a:srgbClr>
                </a:solidFill>
                <a:latin typeface="Raleway"/>
                <a:sym typeface="Raleway"/>
              </a:rPr>
              <a:t> degré)</a:t>
            </a:r>
            <a:endParaRPr lang="fr-BE" sz="2400" dirty="0">
              <a:solidFill>
                <a:schemeClr val="bg2">
                  <a:lumMod val="50000"/>
                </a:schemeClr>
              </a:solidFill>
              <a:latin typeface="Raleway" panose="020B0503030101060003" pitchFamily="34" charset="77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E65EEC07-321A-7C42-974B-1ED392DD07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97763"/>
              </p:ext>
            </p:extLst>
          </p:nvPr>
        </p:nvGraphicFramePr>
        <p:xfrm>
          <a:off x="590173" y="755078"/>
          <a:ext cx="7836905" cy="4115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869026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98;p24">
            <a:extLst>
              <a:ext uri="{FF2B5EF4-FFF2-40B4-BE49-F238E27FC236}">
                <a16:creationId xmlns:a16="http://schemas.microsoft.com/office/drawing/2014/main" id="{2B9C35DC-7B8E-2F42-9A08-A7954FD6D41C}"/>
              </a:ext>
            </a:extLst>
          </p:cNvPr>
          <p:cNvSpPr txBox="1">
            <a:spLocks/>
          </p:cNvSpPr>
          <p:nvPr/>
        </p:nvSpPr>
        <p:spPr>
          <a:xfrm>
            <a:off x="289800" y="259977"/>
            <a:ext cx="8419722" cy="755078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fr-BE" sz="2400" dirty="0">
                <a:solidFill>
                  <a:srgbClr val="2185C5">
                    <a:lumMod val="50000"/>
                  </a:srgbClr>
                </a:solidFill>
                <a:latin typeface="Raleway"/>
                <a:sym typeface="Raleway"/>
              </a:rPr>
              <a:t>Issue par ressort d’appel (Appel)</a:t>
            </a:r>
            <a:endParaRPr lang="fr-BE" sz="2400" dirty="0">
              <a:solidFill>
                <a:schemeClr val="bg2">
                  <a:lumMod val="50000"/>
                </a:schemeClr>
              </a:solidFill>
              <a:latin typeface="Raleway" panose="020B0503030101060003" pitchFamily="34" charset="77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A18811D8-71A3-E6C5-73F8-0488F5FAF9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2169915"/>
              </p:ext>
            </p:extLst>
          </p:nvPr>
        </p:nvGraphicFramePr>
        <p:xfrm>
          <a:off x="869577" y="1017098"/>
          <a:ext cx="7404846" cy="3790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818292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98;p24">
            <a:extLst>
              <a:ext uri="{FF2B5EF4-FFF2-40B4-BE49-F238E27FC236}">
                <a16:creationId xmlns:a16="http://schemas.microsoft.com/office/drawing/2014/main" id="{2B9C35DC-7B8E-2F42-9A08-A7954FD6D41C}"/>
              </a:ext>
            </a:extLst>
          </p:cNvPr>
          <p:cNvSpPr txBox="1">
            <a:spLocks/>
          </p:cNvSpPr>
          <p:nvPr/>
        </p:nvSpPr>
        <p:spPr>
          <a:xfrm>
            <a:off x="298764" y="0"/>
            <a:ext cx="8419722" cy="755078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fr-BE" sz="2400" dirty="0">
                <a:solidFill>
                  <a:srgbClr val="2185C5">
                    <a:lumMod val="50000"/>
                  </a:srgbClr>
                </a:solidFill>
                <a:latin typeface="Raleway"/>
                <a:sym typeface="Raleway"/>
              </a:rPr>
              <a:t>Taux de succès par ressort d’appel</a:t>
            </a:r>
            <a:endParaRPr lang="fr-BE" sz="2400" dirty="0">
              <a:solidFill>
                <a:schemeClr val="bg2">
                  <a:lumMod val="50000"/>
                </a:schemeClr>
              </a:solidFill>
              <a:latin typeface="Raleway" panose="020B0503030101060003" pitchFamily="34" charset="77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3A3D58E0-BB3B-0B4D-BCE4-D27839408CF1}"/>
              </a:ext>
            </a:extLst>
          </p:cNvPr>
          <p:cNvGraphicFramePr>
            <a:graphicFrameLocks/>
          </p:cNvGraphicFramePr>
          <p:nvPr/>
        </p:nvGraphicFramePr>
        <p:xfrm>
          <a:off x="23570" y="1649691"/>
          <a:ext cx="4369323" cy="2904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A9C2A986-225C-A547-A7C4-F674DE1EB71C}"/>
              </a:ext>
            </a:extLst>
          </p:cNvPr>
          <p:cNvGraphicFramePr>
            <a:graphicFrameLocks/>
          </p:cNvGraphicFramePr>
          <p:nvPr/>
        </p:nvGraphicFramePr>
        <p:xfrm>
          <a:off x="4326902" y="1300899"/>
          <a:ext cx="4699261" cy="3253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2F06BC00-31E9-4E4C-B5E3-A161DF7C8EA6}"/>
              </a:ext>
            </a:extLst>
          </p:cNvPr>
          <p:cNvSpPr txBox="1"/>
          <p:nvPr/>
        </p:nvSpPr>
        <p:spPr>
          <a:xfrm>
            <a:off x="1549236" y="4583287"/>
            <a:ext cx="13179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Premier degré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C3C72D3-7218-D747-A687-0DFD71CD728B}"/>
              </a:ext>
            </a:extLst>
          </p:cNvPr>
          <p:cNvSpPr txBox="1"/>
          <p:nvPr/>
        </p:nvSpPr>
        <p:spPr>
          <a:xfrm>
            <a:off x="6527433" y="4554078"/>
            <a:ext cx="6431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Appel</a:t>
            </a:r>
          </a:p>
        </p:txBody>
      </p:sp>
    </p:spTree>
    <p:extLst>
      <p:ext uri="{BB962C8B-B14F-4D97-AF65-F5344CB8AC3E}">
        <p14:creationId xmlns:p14="http://schemas.microsoft.com/office/powerpoint/2010/main" val="2116586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title"/>
          </p:nvPr>
        </p:nvSpPr>
        <p:spPr>
          <a:xfrm>
            <a:off x="393405" y="236422"/>
            <a:ext cx="8300825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Projet de recherche : « Combattre la discrimination par le droit : l'expérience belge en question »</a:t>
            </a:r>
            <a:endParaRPr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5" name="Google Shape;125;p17"/>
          <p:cNvSpPr txBox="1">
            <a:spLocks noGrp="1"/>
          </p:cNvSpPr>
          <p:nvPr>
            <p:ph type="body" idx="1"/>
          </p:nvPr>
        </p:nvSpPr>
        <p:spPr>
          <a:xfrm>
            <a:off x="393405" y="1093822"/>
            <a:ext cx="8300825" cy="34791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fr-FR" sz="1800" b="1" dirty="0">
                <a:solidFill>
                  <a:schemeClr val="bg2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Nouvelles législations anti-discrimination </a:t>
            </a:r>
            <a:r>
              <a:rPr lang="fr-FR" sz="1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adoptées au niveau fédéral et fédéré, transposant les directives européennes de non-discrimination (2000, 2004, 2006)</a:t>
            </a:r>
          </a:p>
          <a:p>
            <a:r>
              <a:rPr lang="fr-FR" sz="1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Les évaluations de ces législations suggèrent un </a:t>
            </a:r>
            <a:r>
              <a:rPr lang="fr-FR" sz="1800" b="1" dirty="0">
                <a:solidFill>
                  <a:schemeClr val="bg2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manque d’effectivité des recours en justice </a:t>
            </a:r>
            <a:r>
              <a:rPr lang="fr-FR" sz="1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pour discrimination.</a:t>
            </a:r>
          </a:p>
          <a:p>
            <a:r>
              <a:rPr lang="fr-FR" sz="1800" b="1" dirty="0">
                <a:solidFill>
                  <a:schemeClr val="bg2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Objectif général du projet : </a:t>
            </a:r>
            <a:r>
              <a:rPr lang="fr-FR" sz="1800" b="1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i</a:t>
            </a:r>
            <a:r>
              <a:rPr lang="fr-FR" sz="1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nterroger dans une perspective </a:t>
            </a:r>
            <a:r>
              <a:rPr lang="fr-FR" sz="1800" dirty="0" err="1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socio-juridique</a:t>
            </a:r>
            <a:r>
              <a:rPr lang="fr-FR" sz="1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la capacité du droit à assurer la reconnaissance et la sanction des discrimination à travers l’action en justice</a:t>
            </a:r>
          </a:p>
          <a:p>
            <a:endParaRPr lang="fr-FR" sz="1800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lvl="1"/>
            <a:endParaRPr lang="fr-FR" sz="1800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26" name="Google Shape;126;p1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612581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98;p24">
            <a:extLst>
              <a:ext uri="{FF2B5EF4-FFF2-40B4-BE49-F238E27FC236}">
                <a16:creationId xmlns:a16="http://schemas.microsoft.com/office/drawing/2014/main" id="{2B9C35DC-7B8E-2F42-9A08-A7954FD6D41C}"/>
              </a:ext>
            </a:extLst>
          </p:cNvPr>
          <p:cNvSpPr txBox="1">
            <a:spLocks/>
          </p:cNvSpPr>
          <p:nvPr/>
        </p:nvSpPr>
        <p:spPr>
          <a:xfrm>
            <a:off x="298764" y="0"/>
            <a:ext cx="8419722" cy="755078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fr-BE" sz="2400" dirty="0">
                <a:solidFill>
                  <a:srgbClr val="2185C5">
                    <a:lumMod val="50000"/>
                  </a:srgbClr>
                </a:solidFill>
                <a:latin typeface="Raleway"/>
                <a:sym typeface="Raleway"/>
              </a:rPr>
              <a:t>Taux de succès par année</a:t>
            </a:r>
            <a:endParaRPr lang="fr-BE" sz="2400" dirty="0">
              <a:solidFill>
                <a:schemeClr val="bg2">
                  <a:lumMod val="50000"/>
                </a:schemeClr>
              </a:solidFill>
              <a:latin typeface="Raleway" panose="020B0503030101060003" pitchFamily="34" charset="77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aphicFrame>
        <p:nvGraphicFramePr>
          <p:cNvPr id="8" name="Graphique 7">
            <a:extLst>
              <a:ext uri="{FF2B5EF4-FFF2-40B4-BE49-F238E27FC236}">
                <a16:creationId xmlns:a16="http://schemas.microsoft.com/office/drawing/2014/main" id="{2039E687-A7AA-0943-A6D6-E9CBBD8535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0797225"/>
              </p:ext>
            </p:extLst>
          </p:nvPr>
        </p:nvGraphicFramePr>
        <p:xfrm>
          <a:off x="1140552" y="899447"/>
          <a:ext cx="6862896" cy="3344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83DCB886-9705-B5BD-E99C-79A6625D99B1}"/>
              </a:ext>
            </a:extLst>
          </p:cNvPr>
          <p:cNvCxnSpPr>
            <a:cxnSpLocks/>
          </p:cNvCxnSpPr>
          <p:nvPr/>
        </p:nvCxnSpPr>
        <p:spPr>
          <a:xfrm>
            <a:off x="1690578" y="2041450"/>
            <a:ext cx="6134986" cy="0"/>
          </a:xfrm>
          <a:prstGeom prst="line">
            <a:avLst/>
          </a:prstGeom>
          <a:ln w="158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9109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4"/>
          <p:cNvSpPr txBox="1">
            <a:spLocks noGrp="1"/>
          </p:cNvSpPr>
          <p:nvPr>
            <p:ph type="title"/>
          </p:nvPr>
        </p:nvSpPr>
        <p:spPr>
          <a:xfrm>
            <a:off x="384773" y="103903"/>
            <a:ext cx="8175278" cy="66358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Taux de confirmation/réformation jugements 1</a:t>
            </a:r>
            <a:r>
              <a:rPr lang="fr-BE" sz="2400" baseline="30000" dirty="0">
                <a:solidFill>
                  <a:schemeClr val="bg2">
                    <a:lumMod val="50000"/>
                  </a:schemeClr>
                </a:solidFill>
              </a:rPr>
              <a:t>er</a:t>
            </a:r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 degré</a:t>
            </a:r>
            <a:endParaRPr sz="2400" dirty="0">
              <a:solidFill>
                <a:schemeClr val="bg2">
                  <a:lumMod val="50000"/>
                </a:schemeClr>
              </a:solidFill>
              <a:latin typeface=""/>
              <a:ea typeface="Apple Symbols" panose="02000000000000000000" pitchFamily="2" charset="-79"/>
              <a:cs typeface="Apple Symbols" panose="02000000000000000000" pitchFamily="2" charset="-79"/>
            </a:endParaRPr>
          </a:p>
        </p:txBody>
      </p:sp>
      <p:sp>
        <p:nvSpPr>
          <p:cNvPr id="200" name="Google Shape;200;p24"/>
          <p:cNvSpPr txBox="1">
            <a:spLocks noGrp="1"/>
          </p:cNvSpPr>
          <p:nvPr>
            <p:ph type="sldNum" idx="12"/>
          </p:nvPr>
        </p:nvSpPr>
        <p:spPr>
          <a:xfrm>
            <a:off x="8480575" y="4868948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41</a:t>
            </a:fld>
            <a:endParaRPr/>
          </a:p>
        </p:txBody>
      </p:sp>
      <p:graphicFrame>
        <p:nvGraphicFramePr>
          <p:cNvPr id="199" name="Google Shape;199;p24"/>
          <p:cNvGraphicFramePr/>
          <p:nvPr/>
        </p:nvGraphicFramePr>
        <p:xfrm>
          <a:off x="1050761" y="963227"/>
          <a:ext cx="7028031" cy="3583237"/>
        </p:xfrm>
        <a:graphic>
          <a:graphicData uri="http://schemas.openxmlformats.org/drawingml/2006/table">
            <a:tbl>
              <a:tblPr lastRow="1" bandCol="1">
                <a:noFill/>
                <a:tableStyleId>{C98665B7-6574-423E-A4B5-A6C020D860FF}</a:tableStyleId>
              </a:tblPr>
              <a:tblGrid>
                <a:gridCol w="1943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3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58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5847">
                  <a:extLst>
                    <a:ext uri="{9D8B030D-6E8A-4147-A177-3AD203B41FA5}">
                      <a16:colId xmlns:a16="http://schemas.microsoft.com/office/drawing/2014/main" val="258807716"/>
                    </a:ext>
                  </a:extLst>
                </a:gridCol>
              </a:tblGrid>
              <a:tr h="78231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nl-BE" sz="12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Confirmation de la décision en appel</a:t>
                      </a:r>
                      <a:endParaRPr sz="12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Réformation de la décision en appel</a:t>
                      </a:r>
                      <a:endParaRPr sz="12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Total</a:t>
                      </a:r>
                      <a:endParaRPr sz="12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0185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Constat de discrimination en 1</a:t>
                      </a:r>
                      <a:r>
                        <a:rPr lang="fr-BE" sz="1200" b="1" baseline="3000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ère</a:t>
                      </a:r>
                      <a:r>
                        <a:rPr lang="fr-BE" sz="1200" b="1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instance</a:t>
                      </a:r>
                    </a:p>
                  </a:txBody>
                  <a:tcPr marL="0" marR="0" marT="0" marB="0" anchor="ctr">
                    <a:lnL w="762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37</a:t>
                      </a: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4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(68%)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17</a:t>
                      </a: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4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(32%)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185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Pas de discrimination établie en 1</a:t>
                      </a:r>
                      <a:r>
                        <a:rPr lang="fr-BE" sz="1200" b="1" baseline="3000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ère</a:t>
                      </a:r>
                      <a:r>
                        <a:rPr lang="fr-BE" sz="1200" b="1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instance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53</a:t>
                      </a: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4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(67%)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25</a:t>
                      </a: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4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(33%)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78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0637772"/>
                  </a:ext>
                </a:extLst>
              </a:tr>
              <a:tr h="560185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132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2335521"/>
                  </a:ext>
                </a:extLst>
              </a:tr>
              <a:tr h="560185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Total issue « positive »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rgbClr val="00B050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0095561"/>
                  </a:ext>
                </a:extLst>
              </a:tr>
              <a:tr h="560185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Total issue « négative »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3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70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5365296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0A95421-5DBA-4D40-B9BE-04339CD17C90}"/>
              </a:ext>
            </a:extLst>
          </p:cNvPr>
          <p:cNvSpPr txBox="1"/>
          <p:nvPr/>
        </p:nvSpPr>
        <p:spPr>
          <a:xfrm>
            <a:off x="4472412" y="-742385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232951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42</a:t>
            </a:fld>
            <a:endParaRPr/>
          </a:p>
        </p:txBody>
      </p:sp>
      <p:sp>
        <p:nvSpPr>
          <p:cNvPr id="356" name="Google Shape;356;p34"/>
          <p:cNvSpPr txBox="1">
            <a:spLocks noGrp="1"/>
          </p:cNvSpPr>
          <p:nvPr>
            <p:ph type="ctrTitle" idx="4294967295"/>
          </p:nvPr>
        </p:nvSpPr>
        <p:spPr>
          <a:xfrm>
            <a:off x="1352811" y="1618364"/>
            <a:ext cx="6438378" cy="190677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accent2"/>
                </a:solidFill>
              </a:rPr>
              <a:t>3. Conclusion et </a:t>
            </a:r>
            <a:r>
              <a:rPr lang="en" sz="6000" dirty="0" err="1">
                <a:solidFill>
                  <a:schemeClr val="bg1"/>
                </a:solidFill>
              </a:rPr>
              <a:t>hypothèses</a:t>
            </a:r>
            <a:endParaRPr sz="6000" dirty="0">
              <a:solidFill>
                <a:schemeClr val="bg1"/>
              </a:solidFill>
            </a:endParaRPr>
          </a:p>
        </p:txBody>
      </p:sp>
      <p:sp>
        <p:nvSpPr>
          <p:cNvPr id="6" name="Google Shape;234;p27">
            <a:extLst>
              <a:ext uri="{FF2B5EF4-FFF2-40B4-BE49-F238E27FC236}">
                <a16:creationId xmlns:a16="http://schemas.microsoft.com/office/drawing/2014/main" id="{D280CA31-0E4C-5344-A953-8E48FF259EC2}"/>
              </a:ext>
            </a:extLst>
          </p:cNvPr>
          <p:cNvSpPr/>
          <p:nvPr/>
        </p:nvSpPr>
        <p:spPr>
          <a:xfrm>
            <a:off x="-1" y="3130122"/>
            <a:ext cx="933343" cy="479957"/>
          </a:xfrm>
          <a:prstGeom prst="rightArrow">
            <a:avLst>
              <a:gd name="adj1" fmla="val 61815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236;p27">
            <a:extLst>
              <a:ext uri="{FF2B5EF4-FFF2-40B4-BE49-F238E27FC236}">
                <a16:creationId xmlns:a16="http://schemas.microsoft.com/office/drawing/2014/main" id="{27AE55B3-53F2-6546-96EC-A507D74C12E7}"/>
              </a:ext>
            </a:extLst>
          </p:cNvPr>
          <p:cNvSpPr/>
          <p:nvPr/>
        </p:nvSpPr>
        <p:spPr>
          <a:xfrm>
            <a:off x="-3" y="3751924"/>
            <a:ext cx="933343" cy="479957"/>
          </a:xfrm>
          <a:prstGeom prst="rightArrow">
            <a:avLst>
              <a:gd name="adj1" fmla="val 61815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235;p27">
            <a:extLst>
              <a:ext uri="{FF2B5EF4-FFF2-40B4-BE49-F238E27FC236}">
                <a16:creationId xmlns:a16="http://schemas.microsoft.com/office/drawing/2014/main" id="{812C4952-C6CC-B34E-ACFA-EFC909F102A4}"/>
              </a:ext>
            </a:extLst>
          </p:cNvPr>
          <p:cNvSpPr/>
          <p:nvPr/>
        </p:nvSpPr>
        <p:spPr>
          <a:xfrm>
            <a:off x="-2" y="4373726"/>
            <a:ext cx="933343" cy="479957"/>
          </a:xfrm>
          <a:prstGeom prst="rightArrow">
            <a:avLst>
              <a:gd name="adj1" fmla="val 61815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90934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9"/>
          <p:cNvSpPr txBox="1">
            <a:spLocks noGrp="1"/>
          </p:cNvSpPr>
          <p:nvPr>
            <p:ph type="title"/>
          </p:nvPr>
        </p:nvSpPr>
        <p:spPr>
          <a:xfrm>
            <a:off x="471427" y="183798"/>
            <a:ext cx="8201146" cy="73954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fr-BE" sz="2400" dirty="0">
                <a:solidFill>
                  <a:srgbClr val="2185C5">
                    <a:lumMod val="50000"/>
                  </a:srgbClr>
                </a:solidFill>
              </a:rPr>
              <a:t>Conclusion : des variabilités qui restent à expliquer</a:t>
            </a:r>
            <a:endParaRPr dirty="0"/>
          </a:p>
        </p:txBody>
      </p:sp>
      <p:sp>
        <p:nvSpPr>
          <p:cNvPr id="144" name="Google Shape;144;p19"/>
          <p:cNvSpPr txBox="1">
            <a:spLocks noGrp="1"/>
          </p:cNvSpPr>
          <p:nvPr>
            <p:ph type="body" idx="1"/>
          </p:nvPr>
        </p:nvSpPr>
        <p:spPr>
          <a:xfrm>
            <a:off x="450684" y="1078310"/>
            <a:ext cx="8242632" cy="34636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bg2"/>
                </a:solidFill>
              </a:rPr>
              <a:t>Des plaintes pour discrimination inégalement réparties :</a:t>
            </a:r>
          </a:p>
          <a:p>
            <a:pPr marL="342900" indent="-342900"/>
            <a:r>
              <a:rPr lang="fr-FR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Nombre disproportionné de cas dans le </a:t>
            </a:r>
            <a:r>
              <a:rPr lang="fr-FR" b="1" dirty="0">
                <a:solidFill>
                  <a:schemeClr val="accent4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domaine du travail</a:t>
            </a:r>
          </a:p>
          <a:p>
            <a:pPr marL="342900" indent="-342900"/>
            <a:r>
              <a:rPr lang="fr-FR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Nombre disproportionné de cas basés sur </a:t>
            </a:r>
            <a:r>
              <a:rPr lang="fr-FR" b="1" dirty="0">
                <a:solidFill>
                  <a:schemeClr val="accent4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le critère du genre</a:t>
            </a:r>
            <a:br>
              <a:rPr lang="fr-FR" b="1" dirty="0">
                <a:solidFill>
                  <a:schemeClr val="accent4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endParaRPr lang="fr-FR" b="1" dirty="0">
              <a:solidFill>
                <a:schemeClr val="accent4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0" indent="0">
              <a:buNone/>
            </a:pPr>
            <a:r>
              <a:rPr lang="fr-FR" dirty="0">
                <a:solidFill>
                  <a:schemeClr val="bg2"/>
                </a:solidFill>
              </a:rPr>
              <a:t>Taux de succès variable en fonction de plusieurs facteurs :</a:t>
            </a:r>
          </a:p>
          <a:p>
            <a:pPr marL="342900" indent="-342900"/>
            <a:r>
              <a:rPr lang="fr-FR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Du </a:t>
            </a:r>
            <a:r>
              <a:rPr lang="fr-FR" b="1" dirty="0">
                <a:solidFill>
                  <a:schemeClr val="accent3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type de critère</a:t>
            </a:r>
            <a:r>
              <a:rPr lang="fr-FR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en jeu</a:t>
            </a:r>
          </a:p>
          <a:p>
            <a:pPr marL="342900" indent="-342900"/>
            <a:r>
              <a:rPr lang="fr-FR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Du </a:t>
            </a:r>
            <a:r>
              <a:rPr lang="fr-FR" b="1" dirty="0">
                <a:solidFill>
                  <a:schemeClr val="accent3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type de discrimination </a:t>
            </a:r>
            <a:r>
              <a:rPr lang="fr-FR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alléguée</a:t>
            </a:r>
          </a:p>
          <a:p>
            <a:pPr marL="342900" indent="-342900"/>
            <a:r>
              <a:rPr lang="fr-FR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De la présence ou absence </a:t>
            </a:r>
            <a:r>
              <a:rPr lang="fr-FR" b="1" dirty="0">
                <a:solidFill>
                  <a:schemeClr val="accent3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d’un organisme de promotion de l’égalité</a:t>
            </a:r>
          </a:p>
          <a:p>
            <a:pPr marL="342900" indent="-342900"/>
            <a:r>
              <a:rPr lang="fr-FR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De </a:t>
            </a:r>
            <a:r>
              <a:rPr lang="fr-FR" b="1" dirty="0">
                <a:solidFill>
                  <a:schemeClr val="accent3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l’arrondissement judiciaire </a:t>
            </a:r>
            <a:r>
              <a:rPr lang="fr-FR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dans lequel l’affaire est examinée</a:t>
            </a:r>
            <a:endParaRPr lang="fr-FR" dirty="0">
              <a:solidFill>
                <a:schemeClr val="bg2"/>
              </a:solidFill>
            </a:endParaRPr>
          </a:p>
          <a:p>
            <a:pPr marL="0" indent="0">
              <a:buNone/>
            </a:pPr>
            <a:endParaRPr lang="fr-FR" b="1" dirty="0">
              <a:solidFill>
                <a:schemeClr val="accent4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endParaRPr lang="fr-FR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endParaRPr lang="fr-FR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endParaRPr lang="fr-FR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endParaRPr lang="fr-FR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endParaRPr lang="fr-FR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47" name="Google Shape;147;p1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61460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44</a:t>
            </a:fld>
            <a:endParaRPr dirty="0"/>
          </a:p>
        </p:txBody>
      </p:sp>
      <p:sp>
        <p:nvSpPr>
          <p:cNvPr id="356" name="Google Shape;356;p34"/>
          <p:cNvSpPr txBox="1">
            <a:spLocks noGrp="1"/>
          </p:cNvSpPr>
          <p:nvPr>
            <p:ph type="ctrTitle" idx="4294967295"/>
          </p:nvPr>
        </p:nvSpPr>
        <p:spPr>
          <a:xfrm>
            <a:off x="0" y="540677"/>
            <a:ext cx="5815852" cy="134527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accent2"/>
                </a:solidFill>
              </a:rPr>
              <a:t>Merci!</a:t>
            </a:r>
            <a:endParaRPr sz="6000" dirty="0">
              <a:solidFill>
                <a:schemeClr val="accent2"/>
              </a:solidFill>
            </a:endParaRPr>
          </a:p>
        </p:txBody>
      </p:sp>
      <p:sp>
        <p:nvSpPr>
          <p:cNvPr id="357" name="Google Shape;357;p34"/>
          <p:cNvSpPr txBox="1">
            <a:spLocks noGrp="1"/>
          </p:cNvSpPr>
          <p:nvPr>
            <p:ph type="subTitle" idx="4294967295"/>
          </p:nvPr>
        </p:nvSpPr>
        <p:spPr>
          <a:xfrm>
            <a:off x="0" y="1754188"/>
            <a:ext cx="5561013" cy="784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nl-BE" sz="4000" dirty="0">
                <a:solidFill>
                  <a:schemeClr val="lt1"/>
                </a:solidFill>
              </a:rPr>
              <a:t>Des questions ?</a:t>
            </a:r>
            <a:endParaRPr sz="4000" dirty="0">
              <a:solidFill>
                <a:schemeClr val="lt1"/>
              </a:solidFill>
            </a:endParaRPr>
          </a:p>
        </p:txBody>
      </p:sp>
      <p:sp>
        <p:nvSpPr>
          <p:cNvPr id="6" name="Google Shape;234;p27">
            <a:extLst>
              <a:ext uri="{FF2B5EF4-FFF2-40B4-BE49-F238E27FC236}">
                <a16:creationId xmlns:a16="http://schemas.microsoft.com/office/drawing/2014/main" id="{D280CA31-0E4C-5344-A953-8E48FF259EC2}"/>
              </a:ext>
            </a:extLst>
          </p:cNvPr>
          <p:cNvSpPr/>
          <p:nvPr/>
        </p:nvSpPr>
        <p:spPr>
          <a:xfrm>
            <a:off x="-1" y="3130122"/>
            <a:ext cx="933343" cy="479957"/>
          </a:xfrm>
          <a:prstGeom prst="rightArrow">
            <a:avLst>
              <a:gd name="adj1" fmla="val 61815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236;p27">
            <a:extLst>
              <a:ext uri="{FF2B5EF4-FFF2-40B4-BE49-F238E27FC236}">
                <a16:creationId xmlns:a16="http://schemas.microsoft.com/office/drawing/2014/main" id="{27AE55B3-53F2-6546-96EC-A507D74C12E7}"/>
              </a:ext>
            </a:extLst>
          </p:cNvPr>
          <p:cNvSpPr/>
          <p:nvPr/>
        </p:nvSpPr>
        <p:spPr>
          <a:xfrm>
            <a:off x="-3" y="3751924"/>
            <a:ext cx="933343" cy="479957"/>
          </a:xfrm>
          <a:prstGeom prst="rightArrow">
            <a:avLst>
              <a:gd name="adj1" fmla="val 61815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235;p27">
            <a:extLst>
              <a:ext uri="{FF2B5EF4-FFF2-40B4-BE49-F238E27FC236}">
                <a16:creationId xmlns:a16="http://schemas.microsoft.com/office/drawing/2014/main" id="{812C4952-C6CC-B34E-ACFA-EFC909F102A4}"/>
              </a:ext>
            </a:extLst>
          </p:cNvPr>
          <p:cNvSpPr/>
          <p:nvPr/>
        </p:nvSpPr>
        <p:spPr>
          <a:xfrm>
            <a:off x="-2" y="4373726"/>
            <a:ext cx="933343" cy="479957"/>
          </a:xfrm>
          <a:prstGeom prst="rightArrow">
            <a:avLst>
              <a:gd name="adj1" fmla="val 61815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6C66EC8-7560-8B47-9422-40E0368F2323}"/>
              </a:ext>
            </a:extLst>
          </p:cNvPr>
          <p:cNvSpPr txBox="1"/>
          <p:nvPr/>
        </p:nvSpPr>
        <p:spPr>
          <a:xfrm>
            <a:off x="1060076" y="3164839"/>
            <a:ext cx="47557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spcBef>
                <a:spcPts val="600"/>
              </a:spcBef>
              <a:spcAft>
                <a:spcPts val="0"/>
              </a:spcAft>
              <a:buNone/>
            </a:pPr>
            <a:r>
              <a:rPr lang="nl-BE" sz="2000" dirty="0">
                <a:solidFill>
                  <a:schemeClr val="lt1"/>
                </a:solidFill>
                <a:latin typeface="Raleway" panose="020B0503030101060003" pitchFamily="34" charset="77"/>
              </a:rPr>
              <a:t>julie.ringelheim@uclouvain.be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288B6C7-DE22-D24E-866D-12DF4E1756F9}"/>
              </a:ext>
            </a:extLst>
          </p:cNvPr>
          <p:cNvSpPr txBox="1"/>
          <p:nvPr/>
        </p:nvSpPr>
        <p:spPr>
          <a:xfrm>
            <a:off x="1060076" y="3791265"/>
            <a:ext cx="47557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</a:pPr>
            <a:r>
              <a:rPr lang="nl-BE" sz="2000" dirty="0">
                <a:solidFill>
                  <a:schemeClr val="lt1"/>
                </a:solidFill>
                <a:latin typeface="Raleway" panose="020B0503030101060003" pitchFamily="34" charset="77"/>
              </a:rPr>
              <a:t>jogchum.vrielink@usaintlouis.be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24893DD-C548-1443-9039-F11A0F7FDA78}"/>
              </a:ext>
            </a:extLst>
          </p:cNvPr>
          <p:cNvSpPr txBox="1"/>
          <p:nvPr/>
        </p:nvSpPr>
        <p:spPr>
          <a:xfrm>
            <a:off x="1060076" y="4413649"/>
            <a:ext cx="47557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</a:pPr>
            <a:r>
              <a:rPr lang="fr-BE" sz="2000" dirty="0" err="1">
                <a:solidFill>
                  <a:schemeClr val="lt1"/>
                </a:solidFill>
                <a:latin typeface="Raleway" panose="020B0503030101060003" pitchFamily="34" charset="77"/>
              </a:rPr>
              <a:t>olivier.struelens@uclouvain.be</a:t>
            </a:r>
            <a:endParaRPr lang="fr-BE" sz="2000" dirty="0">
              <a:solidFill>
                <a:schemeClr val="lt1"/>
              </a:solidFill>
              <a:latin typeface="Raleway" panose="020B0503030101060003" pitchFamily="34" charset="77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4"/>
          <p:cNvSpPr txBox="1">
            <a:spLocks noGrp="1"/>
          </p:cNvSpPr>
          <p:nvPr>
            <p:ph type="title"/>
          </p:nvPr>
        </p:nvSpPr>
        <p:spPr>
          <a:xfrm>
            <a:off x="1005166" y="46376"/>
            <a:ext cx="7133665" cy="66358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Durée par type de procédure (en mois)</a:t>
            </a:r>
            <a:endParaRPr sz="2400" dirty="0">
              <a:solidFill>
                <a:schemeClr val="bg2">
                  <a:lumMod val="50000"/>
                </a:schemeClr>
              </a:solidFill>
              <a:latin typeface=""/>
              <a:ea typeface="Apple Symbols" panose="02000000000000000000" pitchFamily="2" charset="-79"/>
              <a:cs typeface="Apple Symbols" panose="02000000000000000000" pitchFamily="2" charset="-79"/>
            </a:endParaRPr>
          </a:p>
        </p:txBody>
      </p:sp>
      <p:sp>
        <p:nvSpPr>
          <p:cNvPr id="200" name="Google Shape;200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45</a:t>
            </a:fld>
            <a:endParaRPr/>
          </a:p>
        </p:txBody>
      </p:sp>
      <p:graphicFrame>
        <p:nvGraphicFramePr>
          <p:cNvPr id="199" name="Google Shape;199;p24"/>
          <p:cNvGraphicFramePr/>
          <p:nvPr/>
        </p:nvGraphicFramePr>
        <p:xfrm>
          <a:off x="273122" y="858225"/>
          <a:ext cx="8597752" cy="3916156"/>
        </p:xfrm>
        <a:graphic>
          <a:graphicData uri="http://schemas.openxmlformats.org/drawingml/2006/table">
            <a:tbl>
              <a:tblPr lastRow="1" bandCol="1">
                <a:noFill/>
                <a:tableStyleId>{C98665B7-6574-423E-A4B5-A6C020D860FF}</a:tableStyleId>
              </a:tblPr>
              <a:tblGrid>
                <a:gridCol w="843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2341">
                  <a:extLst>
                    <a:ext uri="{9D8B030D-6E8A-4147-A177-3AD203B41FA5}">
                      <a16:colId xmlns:a16="http://schemas.microsoft.com/office/drawing/2014/main" val="4005302462"/>
                    </a:ext>
                  </a:extLst>
                </a:gridCol>
                <a:gridCol w="1500231">
                  <a:extLst>
                    <a:ext uri="{9D8B030D-6E8A-4147-A177-3AD203B41FA5}">
                      <a16:colId xmlns:a16="http://schemas.microsoft.com/office/drawing/2014/main" val="3944062094"/>
                    </a:ext>
                  </a:extLst>
                </a:gridCol>
                <a:gridCol w="16544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68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05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8015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Juridiction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Type de procédure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Nombre</a:t>
                      </a:r>
                      <a:r>
                        <a:rPr lang="en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 de </a:t>
                      </a: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procédure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Temps </a:t>
                      </a: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moyen</a:t>
                      </a:r>
                      <a:r>
                        <a:rPr lang="en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 (</a:t>
                      </a: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en</a:t>
                      </a:r>
                      <a:r>
                        <a:rPr lang="en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 </a:t>
                      </a: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mois</a:t>
                      </a:r>
                      <a:r>
                        <a:rPr lang="en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)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Temps </a:t>
                      </a: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médian</a:t>
                      </a:r>
                      <a:r>
                        <a:rPr lang="en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 (</a:t>
                      </a: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en</a:t>
                      </a:r>
                      <a:r>
                        <a:rPr lang="en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 </a:t>
                      </a: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mois</a:t>
                      </a:r>
                      <a:r>
                        <a:rPr lang="en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)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4459">
                <a:tc rowSpan="5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Premier degré 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Tribunal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du travail</a:t>
                      </a:r>
                      <a:endParaRPr sz="1100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0" dirty="0">
                          <a:solidFill>
                            <a:schemeClr val="bg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Cessation/</a:t>
                      </a:r>
                      <a:r>
                        <a:rPr lang="en" sz="1100" b="0" dirty="0" err="1">
                          <a:solidFill>
                            <a:schemeClr val="bg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référé</a:t>
                      </a:r>
                      <a:endParaRPr lang="en" sz="1100" b="0" dirty="0">
                        <a:solidFill>
                          <a:schemeClr val="bg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dirty="0">
                          <a:solidFill>
                            <a:schemeClr val="dk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37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1" dirty="0">
                          <a:solidFill>
                            <a:schemeClr val="accent4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9</a:t>
                      </a:r>
                      <a:endParaRPr sz="1200" b="1" dirty="0">
                        <a:solidFill>
                          <a:schemeClr val="accent4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1" dirty="0">
                          <a:solidFill>
                            <a:schemeClr val="accent4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7</a:t>
                      </a:r>
                      <a:endParaRPr sz="1200" b="1" dirty="0">
                        <a:solidFill>
                          <a:schemeClr val="accent4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445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0" dirty="0">
                          <a:solidFill>
                            <a:schemeClr val="bg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Civile </a:t>
                      </a:r>
                      <a:r>
                        <a:rPr lang="en" sz="1100" b="0" dirty="0" err="1">
                          <a:solidFill>
                            <a:schemeClr val="bg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classique</a:t>
                      </a:r>
                      <a:endParaRPr lang="en" sz="1100" b="0" dirty="0">
                        <a:solidFill>
                          <a:schemeClr val="bg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dirty="0">
                          <a:solidFill>
                            <a:schemeClr val="dk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259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1" dirty="0">
                          <a:solidFill>
                            <a:schemeClr val="accent4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22,4</a:t>
                      </a:r>
                      <a:endParaRPr sz="1200" b="1" dirty="0">
                        <a:solidFill>
                          <a:schemeClr val="accent4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1" dirty="0">
                          <a:solidFill>
                            <a:schemeClr val="accent4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18</a:t>
                      </a:r>
                      <a:endParaRPr sz="1200" b="1" dirty="0">
                        <a:solidFill>
                          <a:schemeClr val="accent4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0028823"/>
                  </a:ext>
                </a:extLst>
              </a:tr>
              <a:tr h="36445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 rowSpan="3">
                  <a:txBody>
                    <a:bodyPr/>
                    <a:lstStyle/>
                    <a:p>
                      <a:pPr algn="l"/>
                      <a:r>
                        <a:rPr lang="nl-BE" sz="1100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Autres tribunaux </a:t>
                      </a:r>
                      <a:endParaRPr lang="fr-FR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0" dirty="0">
                          <a:solidFill>
                            <a:schemeClr val="bg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Cessation/</a:t>
                      </a:r>
                      <a:r>
                        <a:rPr lang="en" sz="1100" b="0" dirty="0" err="1">
                          <a:solidFill>
                            <a:schemeClr val="bg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référé</a:t>
                      </a:r>
                      <a:endParaRPr lang="en" sz="1100" b="0" dirty="0">
                        <a:solidFill>
                          <a:schemeClr val="bg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0" dirty="0">
                          <a:solidFill>
                            <a:schemeClr val="dk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30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accent4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7,4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accent4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8704241"/>
                  </a:ext>
                </a:extLst>
              </a:tr>
              <a:tr h="36445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0" dirty="0">
                          <a:solidFill>
                            <a:schemeClr val="bg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Civile </a:t>
                      </a:r>
                      <a:r>
                        <a:rPr lang="en" sz="1100" b="0" dirty="0" err="1">
                          <a:solidFill>
                            <a:schemeClr val="bg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classique</a:t>
                      </a:r>
                      <a:endParaRPr lang="en" sz="1100" b="0" dirty="0">
                        <a:solidFill>
                          <a:schemeClr val="bg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0" dirty="0">
                          <a:solidFill>
                            <a:schemeClr val="dk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7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21,8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20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7777778"/>
                  </a:ext>
                </a:extLst>
              </a:tr>
              <a:tr h="36445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0" dirty="0">
                          <a:solidFill>
                            <a:schemeClr val="bg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Pénale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0" dirty="0">
                          <a:solidFill>
                            <a:schemeClr val="dk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9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114,2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172</a:t>
                      </a: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0937837"/>
                  </a:ext>
                </a:extLst>
              </a:tr>
              <a:tr h="462469">
                <a:tc rowSpan="4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Second </a:t>
                      </a: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degré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Cour du travail</a:t>
                      </a:r>
                      <a:endParaRPr sz="1100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0" dirty="0">
                          <a:solidFill>
                            <a:schemeClr val="bg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Appel</a:t>
                      </a:r>
                      <a:endParaRPr sz="1100" b="0" dirty="0">
                        <a:solidFill>
                          <a:schemeClr val="bg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dirty="0">
                          <a:solidFill>
                            <a:schemeClr val="dk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167</a:t>
                      </a:r>
                      <a:endParaRPr sz="1200" b="0" dirty="0">
                        <a:solidFill>
                          <a:schemeClr val="dk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22,3</a:t>
                      </a:r>
                      <a:endParaRPr sz="1200" b="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16</a:t>
                      </a:r>
                      <a:endParaRPr sz="1200" b="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445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/>
                      <a:r>
                        <a:rPr lang="nl-BE" sz="1100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Cours d’Appel</a:t>
                      </a:r>
                      <a:endParaRPr lang="fr-FR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0" dirty="0">
                          <a:solidFill>
                            <a:schemeClr val="bg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Pénale</a:t>
                      </a:r>
                      <a:endParaRPr sz="1100" b="0" dirty="0">
                        <a:solidFill>
                          <a:schemeClr val="bg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0" dirty="0">
                          <a:solidFill>
                            <a:schemeClr val="dk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1</a:t>
                      </a:r>
                      <a:endParaRPr sz="1200" b="0" dirty="0">
                        <a:solidFill>
                          <a:schemeClr val="dk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20</a:t>
                      </a: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20</a:t>
                      </a: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9433971"/>
                  </a:ext>
                </a:extLst>
              </a:tr>
              <a:tr h="36445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0" dirty="0">
                          <a:solidFill>
                            <a:schemeClr val="bg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Appel</a:t>
                      </a:r>
                      <a:endParaRPr sz="1100" b="0" dirty="0">
                        <a:solidFill>
                          <a:schemeClr val="bg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0" dirty="0">
                          <a:solidFill>
                            <a:schemeClr val="dk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17</a:t>
                      </a:r>
                      <a:endParaRPr sz="1200" b="0" dirty="0">
                        <a:solidFill>
                          <a:schemeClr val="dk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16,9</a:t>
                      </a: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14</a:t>
                      </a: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1319727"/>
                  </a:ext>
                </a:extLst>
              </a:tr>
              <a:tr h="36445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0" dirty="0">
                          <a:solidFill>
                            <a:schemeClr val="bg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Appel pénal</a:t>
                      </a:r>
                      <a:endParaRPr sz="1100" b="0" dirty="0">
                        <a:solidFill>
                          <a:schemeClr val="bg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0" dirty="0">
                          <a:solidFill>
                            <a:schemeClr val="dk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6</a:t>
                      </a:r>
                      <a:endParaRPr sz="1200" b="0" dirty="0">
                        <a:solidFill>
                          <a:schemeClr val="dk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17,3</a:t>
                      </a: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16,5</a:t>
                      </a: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6166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34092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4"/>
          <p:cNvSpPr txBox="1">
            <a:spLocks noGrp="1"/>
          </p:cNvSpPr>
          <p:nvPr>
            <p:ph type="title"/>
          </p:nvPr>
        </p:nvSpPr>
        <p:spPr>
          <a:xfrm>
            <a:off x="952499" y="134270"/>
            <a:ext cx="7133665" cy="66358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Genre des </a:t>
            </a:r>
            <a:r>
              <a:rPr lang="fr-BE" sz="2400" dirty="0" err="1">
                <a:solidFill>
                  <a:schemeClr val="bg2">
                    <a:lumMod val="50000"/>
                  </a:schemeClr>
                </a:solidFill>
              </a:rPr>
              <a:t>plaignant·e·s</a:t>
            </a:r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 (1</a:t>
            </a:r>
            <a:r>
              <a:rPr lang="fr-BE" sz="2400" baseline="30000" dirty="0">
                <a:solidFill>
                  <a:schemeClr val="bg2">
                    <a:lumMod val="50000"/>
                  </a:schemeClr>
                </a:solidFill>
              </a:rPr>
              <a:t>er</a:t>
            </a:r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 degré)</a:t>
            </a:r>
            <a:endParaRPr sz="2400" dirty="0">
              <a:solidFill>
                <a:schemeClr val="bg2">
                  <a:lumMod val="50000"/>
                </a:schemeClr>
              </a:solidFill>
              <a:latin typeface=""/>
              <a:ea typeface="Apple Symbols" panose="02000000000000000000" pitchFamily="2" charset="-79"/>
              <a:cs typeface="Apple Symbols" panose="02000000000000000000" pitchFamily="2" charset="-79"/>
            </a:endParaRPr>
          </a:p>
        </p:txBody>
      </p:sp>
      <p:sp>
        <p:nvSpPr>
          <p:cNvPr id="200" name="Google Shape;200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46</a:t>
            </a:fld>
            <a:endParaRPr/>
          </a:p>
        </p:txBody>
      </p:sp>
      <p:graphicFrame>
        <p:nvGraphicFramePr>
          <p:cNvPr id="199" name="Google Shape;199;p24"/>
          <p:cNvGraphicFramePr/>
          <p:nvPr/>
        </p:nvGraphicFramePr>
        <p:xfrm>
          <a:off x="817785" y="1014609"/>
          <a:ext cx="7508429" cy="2856882"/>
        </p:xfrm>
        <a:graphic>
          <a:graphicData uri="http://schemas.openxmlformats.org/drawingml/2006/table">
            <a:tbl>
              <a:tblPr lastRow="1" bandCol="1">
                <a:noFill/>
                <a:tableStyleId>{C98665B7-6574-423E-A4B5-A6C020D860FF}</a:tableStyleId>
              </a:tblPr>
              <a:tblGrid>
                <a:gridCol w="950182">
                  <a:extLst>
                    <a:ext uri="{9D8B030D-6E8A-4147-A177-3AD203B41FA5}">
                      <a16:colId xmlns:a16="http://schemas.microsoft.com/office/drawing/2014/main" val="4005302462"/>
                    </a:ext>
                  </a:extLst>
                </a:gridCol>
                <a:gridCol w="10079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4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62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4468">
                  <a:extLst>
                    <a:ext uri="{9D8B030D-6E8A-4147-A177-3AD203B41FA5}">
                      <a16:colId xmlns:a16="http://schemas.microsoft.com/office/drawing/2014/main" val="3439940483"/>
                    </a:ext>
                  </a:extLst>
                </a:gridCol>
                <a:gridCol w="1190379">
                  <a:extLst>
                    <a:ext uri="{9D8B030D-6E8A-4147-A177-3AD203B41FA5}">
                      <a16:colId xmlns:a16="http://schemas.microsoft.com/office/drawing/2014/main" val="3188888156"/>
                    </a:ext>
                  </a:extLst>
                </a:gridCol>
                <a:gridCol w="784370">
                  <a:extLst>
                    <a:ext uri="{9D8B030D-6E8A-4147-A177-3AD203B41FA5}">
                      <a16:colId xmlns:a16="http://schemas.microsoft.com/office/drawing/2014/main" val="854339584"/>
                    </a:ext>
                  </a:extLst>
                </a:gridCol>
              </a:tblGrid>
              <a:tr h="74236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dirty="0" err="1">
                          <a:solidFill>
                            <a:schemeClr val="bg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Féminin</a:t>
                      </a:r>
                      <a:endParaRPr lang="en" sz="1200" b="1" dirty="0">
                        <a:solidFill>
                          <a:schemeClr val="bg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1" dirty="0">
                          <a:solidFill>
                            <a:schemeClr val="bg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Masculin</a:t>
                      </a:r>
                      <a:endParaRPr sz="1200" b="1" dirty="0">
                        <a:solidFill>
                          <a:schemeClr val="bg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1" dirty="0">
                          <a:solidFill>
                            <a:schemeClr val="bg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Masculin &amp; Féminin</a:t>
                      </a:r>
                      <a:endParaRPr sz="1200" b="1" dirty="0">
                        <a:solidFill>
                          <a:schemeClr val="bg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1" dirty="0">
                          <a:solidFill>
                            <a:schemeClr val="bg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Non pertinent</a:t>
                      </a:r>
                      <a:endParaRPr sz="1200" b="1" dirty="0">
                        <a:solidFill>
                          <a:schemeClr val="bg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1" dirty="0">
                          <a:solidFill>
                            <a:schemeClr val="bg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Transgenre</a:t>
                      </a:r>
                      <a:endParaRPr sz="1200" b="1" dirty="0">
                        <a:solidFill>
                          <a:schemeClr val="bg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1" dirty="0">
                          <a:solidFill>
                            <a:schemeClr val="bg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Total</a:t>
                      </a:r>
                      <a:endParaRPr sz="1200" b="1" dirty="0">
                        <a:solidFill>
                          <a:schemeClr val="bg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Tribunal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du travail</a:t>
                      </a:r>
                      <a:endParaRPr sz="12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204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114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328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8704241"/>
                  </a:ext>
                </a:extLst>
              </a:tr>
              <a:tr h="758643">
                <a:tc>
                  <a:txBody>
                    <a:bodyPr/>
                    <a:lstStyle/>
                    <a:p>
                      <a:r>
                        <a:rPr lang="nl-BE" sz="12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Autres tribunaux </a:t>
                      </a:r>
                      <a:endParaRPr lang="fr-FR" sz="1600" b="1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26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19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63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3626470"/>
                  </a:ext>
                </a:extLst>
              </a:tr>
              <a:tr h="629515">
                <a:tc>
                  <a:txBody>
                    <a:bodyPr/>
                    <a:lstStyle/>
                    <a:p>
                      <a:r>
                        <a:rPr lang="nl-BE" sz="12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Total</a:t>
                      </a:r>
                      <a:endParaRPr lang="fr-FR" sz="1600" b="1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1" dirty="0">
                          <a:solidFill>
                            <a:schemeClr val="accent4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230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133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391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69274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19607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F3173731-4751-BF4F-9FF8-BF6978013E08}"/>
              </a:ext>
            </a:extLst>
          </p:cNvPr>
          <p:cNvGraphicFramePr>
            <a:graphicFrameLocks/>
          </p:cNvGraphicFramePr>
          <p:nvPr/>
        </p:nvGraphicFramePr>
        <p:xfrm>
          <a:off x="622956" y="920523"/>
          <a:ext cx="7898087" cy="3953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Google Shape;198;p24">
            <a:extLst>
              <a:ext uri="{FF2B5EF4-FFF2-40B4-BE49-F238E27FC236}">
                <a16:creationId xmlns:a16="http://schemas.microsoft.com/office/drawing/2014/main" id="{2B9C35DC-7B8E-2F42-9A08-A7954FD6D41C}"/>
              </a:ext>
            </a:extLst>
          </p:cNvPr>
          <p:cNvSpPr txBox="1">
            <a:spLocks/>
          </p:cNvSpPr>
          <p:nvPr/>
        </p:nvSpPr>
        <p:spPr>
          <a:xfrm>
            <a:off x="952499" y="134270"/>
            <a:ext cx="7133665" cy="66358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fr-BE" sz="24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77"/>
                <a:ea typeface="Lato" panose="020F0502020204030203" pitchFamily="34" charset="0"/>
                <a:cs typeface="Lato" panose="020F0502020204030203" pitchFamily="34" charset="0"/>
              </a:rPr>
              <a:t>Genre des </a:t>
            </a:r>
            <a:r>
              <a:rPr lang="fr-BE" sz="2400" dirty="0" err="1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77"/>
                <a:ea typeface="Lato" panose="020F0502020204030203" pitchFamily="34" charset="0"/>
                <a:cs typeface="Lato" panose="020F0502020204030203" pitchFamily="34" charset="0"/>
              </a:rPr>
              <a:t>plaignant·e·s</a:t>
            </a:r>
            <a:r>
              <a:rPr lang="fr-BE" sz="24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77"/>
                <a:ea typeface="Lato" panose="020F0502020204030203" pitchFamily="34" charset="0"/>
                <a:cs typeface="Lato" panose="020F0502020204030203" pitchFamily="34" charset="0"/>
              </a:rPr>
              <a:t> (1</a:t>
            </a:r>
            <a:r>
              <a:rPr lang="fr-BE" sz="2400" baseline="300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77"/>
                <a:ea typeface="Lato" panose="020F0502020204030203" pitchFamily="34" charset="0"/>
                <a:cs typeface="Lato" panose="020F0502020204030203" pitchFamily="34" charset="0"/>
              </a:rPr>
              <a:t>er</a:t>
            </a:r>
            <a:r>
              <a:rPr lang="fr-BE" sz="24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77"/>
                <a:ea typeface="Lato" panose="020F0502020204030203" pitchFamily="34" charset="0"/>
                <a:cs typeface="Lato" panose="020F0502020204030203" pitchFamily="34" charset="0"/>
              </a:rPr>
              <a:t> degré)</a:t>
            </a:r>
          </a:p>
        </p:txBody>
      </p:sp>
    </p:spTree>
    <p:extLst>
      <p:ext uri="{BB962C8B-B14F-4D97-AF65-F5344CB8AC3E}">
        <p14:creationId xmlns:p14="http://schemas.microsoft.com/office/powerpoint/2010/main" val="18170787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98;p24">
            <a:extLst>
              <a:ext uri="{FF2B5EF4-FFF2-40B4-BE49-F238E27FC236}">
                <a16:creationId xmlns:a16="http://schemas.microsoft.com/office/drawing/2014/main" id="{2B9C35DC-7B8E-2F42-9A08-A7954FD6D41C}"/>
              </a:ext>
            </a:extLst>
          </p:cNvPr>
          <p:cNvSpPr txBox="1">
            <a:spLocks/>
          </p:cNvSpPr>
          <p:nvPr/>
        </p:nvSpPr>
        <p:spPr>
          <a:xfrm>
            <a:off x="624468" y="-42532"/>
            <a:ext cx="7895064" cy="847037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fr-BE" sz="24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77"/>
                <a:ea typeface="Lato" panose="020F0502020204030203" pitchFamily="34" charset="0"/>
                <a:cs typeface="Lato" panose="020F0502020204030203" pitchFamily="34" charset="0"/>
              </a:rPr>
              <a:t>Genre des </a:t>
            </a:r>
            <a:r>
              <a:rPr lang="fr-BE" sz="2400" dirty="0" err="1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77"/>
                <a:ea typeface="Lato" panose="020F0502020204030203" pitchFamily="34" charset="0"/>
                <a:cs typeface="Lato" panose="020F0502020204030203" pitchFamily="34" charset="0"/>
              </a:rPr>
              <a:t>plaignant·e·s</a:t>
            </a:r>
            <a:r>
              <a:rPr lang="fr-BE" sz="24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77"/>
                <a:ea typeface="Lato" panose="020F0502020204030203" pitchFamily="34" charset="0"/>
                <a:cs typeface="Lato" panose="020F0502020204030203" pitchFamily="34" charset="0"/>
              </a:rPr>
              <a:t> sans critère genre (1</a:t>
            </a:r>
            <a:r>
              <a:rPr lang="fr-BE" sz="2400" baseline="300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77"/>
                <a:ea typeface="Lato" panose="020F0502020204030203" pitchFamily="34" charset="0"/>
                <a:cs typeface="Lato" panose="020F0502020204030203" pitchFamily="34" charset="0"/>
              </a:rPr>
              <a:t>er</a:t>
            </a:r>
            <a:r>
              <a:rPr lang="fr-BE" sz="24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77"/>
                <a:ea typeface="Lato" panose="020F0502020204030203" pitchFamily="34" charset="0"/>
                <a:cs typeface="Lato" panose="020F0502020204030203" pitchFamily="34" charset="0"/>
              </a:rPr>
              <a:t> degré)</a:t>
            </a:r>
          </a:p>
        </p:txBody>
      </p:sp>
      <p:graphicFrame>
        <p:nvGraphicFramePr>
          <p:cNvPr id="8" name="Graphique 7">
            <a:extLst>
              <a:ext uri="{FF2B5EF4-FFF2-40B4-BE49-F238E27FC236}">
                <a16:creationId xmlns:a16="http://schemas.microsoft.com/office/drawing/2014/main" id="{F998B7D2-8C55-EF47-893C-8CEAECB7F291}"/>
              </a:ext>
            </a:extLst>
          </p:cNvPr>
          <p:cNvGraphicFramePr>
            <a:graphicFrameLocks/>
          </p:cNvGraphicFramePr>
          <p:nvPr/>
        </p:nvGraphicFramePr>
        <p:xfrm>
          <a:off x="624468" y="882502"/>
          <a:ext cx="8006576" cy="402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791252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98;p24">
            <a:extLst>
              <a:ext uri="{FF2B5EF4-FFF2-40B4-BE49-F238E27FC236}">
                <a16:creationId xmlns:a16="http://schemas.microsoft.com/office/drawing/2014/main" id="{2B9C35DC-7B8E-2F42-9A08-A7954FD6D41C}"/>
              </a:ext>
            </a:extLst>
          </p:cNvPr>
          <p:cNvSpPr txBox="1">
            <a:spLocks/>
          </p:cNvSpPr>
          <p:nvPr/>
        </p:nvSpPr>
        <p:spPr>
          <a:xfrm>
            <a:off x="1315233" y="146796"/>
            <a:ext cx="6513533" cy="755078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fr-BE" sz="24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77"/>
                <a:ea typeface="Lato" panose="020F0502020204030203" pitchFamily="34" charset="0"/>
                <a:cs typeface="Lato" panose="020F0502020204030203" pitchFamily="34" charset="0"/>
              </a:rPr>
              <a:t>Genre des </a:t>
            </a:r>
            <a:r>
              <a:rPr lang="fr-BE" sz="2400" dirty="0" err="1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77"/>
                <a:ea typeface="Lato" panose="020F0502020204030203" pitchFamily="34" charset="0"/>
                <a:cs typeface="Lato" panose="020F0502020204030203" pitchFamily="34" charset="0"/>
              </a:rPr>
              <a:t>plaignant·e·s</a:t>
            </a:r>
            <a:r>
              <a:rPr lang="fr-BE" sz="24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77"/>
                <a:ea typeface="Lato" panose="020F0502020204030203" pitchFamily="34" charset="0"/>
                <a:cs typeface="Lato" panose="020F0502020204030203" pitchFamily="34" charset="0"/>
              </a:rPr>
              <a:t> par critère de discrimination (1</a:t>
            </a:r>
            <a:r>
              <a:rPr lang="fr-BE" sz="2400" baseline="300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77"/>
                <a:ea typeface="Lato" panose="020F0502020204030203" pitchFamily="34" charset="0"/>
                <a:cs typeface="Lato" panose="020F0502020204030203" pitchFamily="34" charset="0"/>
              </a:rPr>
              <a:t>er</a:t>
            </a:r>
            <a:r>
              <a:rPr lang="fr-BE" sz="24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77"/>
                <a:ea typeface="Lato" panose="020F0502020204030203" pitchFamily="34" charset="0"/>
                <a:cs typeface="Lato" panose="020F0502020204030203" pitchFamily="34" charset="0"/>
              </a:rPr>
              <a:t> degré)</a:t>
            </a:r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84D70F4D-25BF-3E4E-9CF0-DD3A332704C7}"/>
              </a:ext>
            </a:extLst>
          </p:cNvPr>
          <p:cNvGraphicFramePr>
            <a:graphicFrameLocks/>
          </p:cNvGraphicFramePr>
          <p:nvPr/>
        </p:nvGraphicFramePr>
        <p:xfrm>
          <a:off x="638816" y="901874"/>
          <a:ext cx="7866366" cy="3967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89514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title"/>
          </p:nvPr>
        </p:nvSpPr>
        <p:spPr>
          <a:xfrm>
            <a:off x="609599" y="236421"/>
            <a:ext cx="7924799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Projet de recherche : « Combattre la discrimination par le droit : l'expérience belge en question »</a:t>
            </a:r>
            <a:endParaRPr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5" name="Google Shape;125;p17"/>
          <p:cNvSpPr txBox="1">
            <a:spLocks noGrp="1"/>
          </p:cNvSpPr>
          <p:nvPr>
            <p:ph type="body" idx="1"/>
          </p:nvPr>
        </p:nvSpPr>
        <p:spPr>
          <a:xfrm>
            <a:off x="769432" y="1120725"/>
            <a:ext cx="7605132" cy="34791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0">
              <a:buNone/>
            </a:pPr>
            <a:r>
              <a:rPr lang="fr-FR" sz="2000" b="1" dirty="0">
                <a:solidFill>
                  <a:schemeClr val="bg2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Objectifs spécifiques du projet :</a:t>
            </a:r>
          </a:p>
          <a:p>
            <a:r>
              <a:rPr lang="fr-FR" sz="1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Vérifier, à l’aide de méthodes empiriques, ce manque d’effectivité supposé et affiner ce constat </a:t>
            </a:r>
          </a:p>
          <a:p>
            <a:r>
              <a:rPr lang="fr-FR" sz="1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Identifier les obstacles à l’effectivité des recours antidiscriminatoire, si ce manque d’effectivité est avéré</a:t>
            </a:r>
          </a:p>
          <a:p>
            <a:r>
              <a:rPr lang="fr-FR" sz="1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Mener une réflexion sur le modèle belge de régulation en matière de discrimination</a:t>
            </a:r>
          </a:p>
          <a:p>
            <a:pPr marL="114300" indent="0">
              <a:buNone/>
            </a:pPr>
            <a:r>
              <a:rPr lang="fr-FR" sz="1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Rem. : Focus sur les </a:t>
            </a:r>
            <a:r>
              <a:rPr lang="fr-FR" sz="1800" b="1" dirty="0">
                <a:solidFill>
                  <a:schemeClr val="bg2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6 critères européens </a:t>
            </a:r>
            <a:r>
              <a:rPr lang="fr-FR" sz="1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: sexe, origine raciale ou ethnique, âge, handicap, religion ou croyance et orientation sexuelle.</a:t>
            </a:r>
          </a:p>
          <a:p>
            <a:endParaRPr lang="fr-FR" sz="1800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endParaRPr lang="fr-FR" sz="2000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533400" lvl="1" indent="0">
              <a:buNone/>
            </a:pPr>
            <a:endParaRPr lang="fr-FR" sz="2000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533400" lvl="1" indent="0">
              <a:buNone/>
            </a:pPr>
            <a:endParaRPr lang="fr-FR" sz="2000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lvl="1"/>
            <a:endParaRPr lang="fr-FR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26" name="Google Shape;126;p1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0038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8"/>
          <p:cNvSpPr txBox="1">
            <a:spLocks noGrp="1"/>
          </p:cNvSpPr>
          <p:nvPr>
            <p:ph type="title"/>
          </p:nvPr>
        </p:nvSpPr>
        <p:spPr>
          <a:xfrm>
            <a:off x="560307" y="262490"/>
            <a:ext cx="8023375" cy="69967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400" dirty="0">
                <a:solidFill>
                  <a:schemeClr val="accent1">
                    <a:lumMod val="50000"/>
                  </a:schemeClr>
                </a:solidFill>
              </a:rPr>
              <a:t>Trois étapes de recherche mêlant méthodes qualitatives et quantitatives</a:t>
            </a:r>
            <a:endParaRPr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2" name="Google Shape;252;p28"/>
          <p:cNvSpPr txBox="1">
            <a:spLocks noGrp="1"/>
          </p:cNvSpPr>
          <p:nvPr>
            <p:ph type="sldNum" idx="12"/>
          </p:nvPr>
        </p:nvSpPr>
        <p:spPr>
          <a:xfrm>
            <a:off x="8417822" y="4393697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244" name="Google Shape;244;p28"/>
          <p:cNvSpPr/>
          <p:nvPr/>
        </p:nvSpPr>
        <p:spPr>
          <a:xfrm>
            <a:off x="5838300" y="1169909"/>
            <a:ext cx="3305700" cy="501750"/>
          </a:xfrm>
          <a:prstGeom prst="chevron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2000" dirty="0">
                <a:solidFill>
                  <a:schemeClr val="lt1"/>
                </a:solidFill>
                <a:latin typeface="Raleway" panose="020B0503030101060003" pitchFamily="34" charset="77"/>
                <a:ea typeface="Lato Light" panose="020F0502020204030203" pitchFamily="34" charset="0"/>
                <a:cs typeface="Lato Light" panose="020F0502020204030203" pitchFamily="34" charset="0"/>
                <a:sym typeface="Raleway"/>
              </a:rPr>
              <a:t>  </a:t>
            </a:r>
            <a:r>
              <a:rPr lang="en" sz="2000" dirty="0" err="1">
                <a:solidFill>
                  <a:schemeClr val="lt1"/>
                </a:solidFill>
                <a:latin typeface="Raleway" panose="020B0503030101060003" pitchFamily="34" charset="77"/>
                <a:ea typeface="Lato Light" panose="020F0502020204030203" pitchFamily="34" charset="0"/>
                <a:cs typeface="Lato Light" panose="020F0502020204030203" pitchFamily="34" charset="0"/>
                <a:sym typeface="Raleway"/>
              </a:rPr>
              <a:t>Analyse</a:t>
            </a:r>
            <a:r>
              <a:rPr lang="en" sz="2000" dirty="0">
                <a:solidFill>
                  <a:schemeClr val="lt1"/>
                </a:solidFill>
                <a:latin typeface="Raleway" panose="020B0503030101060003" pitchFamily="34" charset="77"/>
                <a:ea typeface="Lato Light" panose="020F0502020204030203" pitchFamily="34" charset="0"/>
                <a:cs typeface="Lato Light" panose="020F0502020204030203" pitchFamily="34" charset="0"/>
                <a:sym typeface="Raleway"/>
              </a:rPr>
              <a:t> comparative</a:t>
            </a:r>
            <a:endParaRPr sz="1200" dirty="0">
              <a:solidFill>
                <a:schemeClr val="lt1"/>
              </a:solidFill>
              <a:latin typeface="Raleway" panose="020B0503030101060003" pitchFamily="34" charset="77"/>
              <a:ea typeface="Lato Light" panose="020F0502020204030203" pitchFamily="34" charset="0"/>
              <a:cs typeface="Lato Light" panose="020F0502020204030203" pitchFamily="34" charset="0"/>
              <a:sym typeface="Lato"/>
            </a:endParaRPr>
          </a:p>
        </p:txBody>
      </p:sp>
      <p:grpSp>
        <p:nvGrpSpPr>
          <p:cNvPr id="246" name="Google Shape;246;p28"/>
          <p:cNvGrpSpPr/>
          <p:nvPr/>
        </p:nvGrpSpPr>
        <p:grpSpPr>
          <a:xfrm>
            <a:off x="0" y="1169909"/>
            <a:ext cx="3546900" cy="3448479"/>
            <a:chOff x="-143230" y="1189774"/>
            <a:chExt cx="3546900" cy="4597972"/>
          </a:xfrm>
        </p:grpSpPr>
        <p:sp>
          <p:nvSpPr>
            <p:cNvPr id="247" name="Google Shape;247;p28"/>
            <p:cNvSpPr/>
            <p:nvPr/>
          </p:nvSpPr>
          <p:spPr>
            <a:xfrm>
              <a:off x="-143230" y="1189774"/>
              <a:ext cx="3546900" cy="669000"/>
            </a:xfrm>
            <a:prstGeom prst="homePlat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rPr lang="en" sz="2000" dirty="0" err="1">
                  <a:solidFill>
                    <a:schemeClr val="lt1"/>
                  </a:solidFill>
                  <a:latin typeface="Raleway" panose="020B0503030101060003" pitchFamily="34" charset="77"/>
                  <a:ea typeface="Lato Light" panose="020F0502020204030203" pitchFamily="34" charset="0"/>
                  <a:cs typeface="Lato Light" panose="020F0502020204030203" pitchFamily="34" charset="0"/>
                  <a:sym typeface="Raleway"/>
                </a:rPr>
                <a:t>Analyse</a:t>
              </a:r>
              <a:r>
                <a:rPr lang="en" sz="2000" dirty="0">
                  <a:solidFill>
                    <a:schemeClr val="lt1"/>
                  </a:solidFill>
                  <a:latin typeface="Raleway" panose="020B0503030101060003" pitchFamily="34" charset="77"/>
                  <a:ea typeface="Lato Light" panose="020F0502020204030203" pitchFamily="34" charset="0"/>
                  <a:cs typeface="Lato Light" panose="020F0502020204030203" pitchFamily="34" charset="0"/>
                  <a:sym typeface="Raleway"/>
                </a:rPr>
                <a:t> </a:t>
              </a:r>
              <a:r>
                <a:rPr lang="en" sz="2000" dirty="0" err="1">
                  <a:solidFill>
                    <a:schemeClr val="lt1"/>
                  </a:solidFill>
                  <a:latin typeface="Raleway" panose="020B0503030101060003" pitchFamily="34" charset="77"/>
                  <a:ea typeface="Lato Light" panose="020F0502020204030203" pitchFamily="34" charset="0"/>
                  <a:cs typeface="Lato Light" panose="020F0502020204030203" pitchFamily="34" charset="0"/>
                  <a:sym typeface="Raleway"/>
                </a:rPr>
                <a:t>statistique</a:t>
              </a:r>
              <a:endParaRPr sz="2000" dirty="0">
                <a:solidFill>
                  <a:schemeClr val="lt1"/>
                </a:solidFill>
                <a:latin typeface="Raleway" panose="020B0503030101060003" pitchFamily="34" charset="77"/>
                <a:ea typeface="Lato Light" panose="020F0502020204030203" pitchFamily="34" charset="0"/>
                <a:cs typeface="Lato Light" panose="020F0502020204030203" pitchFamily="34" charset="0"/>
                <a:sym typeface="Raleway"/>
              </a:endParaRPr>
            </a:p>
          </p:txBody>
        </p:sp>
        <p:sp>
          <p:nvSpPr>
            <p:cNvPr id="248" name="Google Shape;248;p28"/>
            <p:cNvSpPr txBox="1"/>
            <p:nvPr/>
          </p:nvSpPr>
          <p:spPr>
            <a:xfrm>
              <a:off x="87704" y="2057125"/>
              <a:ext cx="2856500" cy="37306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fr-FR" sz="1600" dirty="0">
                  <a:solidFill>
                    <a:schemeClr val="tx1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Collecte des décisions de justice en matière de discrimination – 6 critères UE – 2009-2019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fr-FR" sz="1600" dirty="0">
                  <a:solidFill>
                    <a:schemeClr val="tx1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Analyse statistique de la jurisprudence des cours et tribunaux belges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fr-FR" sz="1600" dirty="0">
                  <a:solidFill>
                    <a:schemeClr val="tx1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Documenter la « pyramide des litiges »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fr-FR" sz="1600" b="1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Ce que nous présentons aujourd’hui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endParaRPr lang="fr-FR" sz="16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  <a:p>
              <a:pPr marL="285750" lvl="0" indent="-285750">
                <a:lnSpc>
                  <a:spcPct val="115000"/>
                </a:lnSpc>
                <a:buFont typeface="Arial" panose="020B0604020202020204" pitchFamily="34" charset="0"/>
                <a:buChar char="•"/>
              </a:pPr>
              <a:endParaRPr sz="16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endParaRPr>
            </a:p>
          </p:txBody>
        </p:sp>
      </p:grpSp>
      <p:grpSp>
        <p:nvGrpSpPr>
          <p:cNvPr id="249" name="Google Shape;249;p28"/>
          <p:cNvGrpSpPr/>
          <p:nvPr/>
        </p:nvGrpSpPr>
        <p:grpSpPr>
          <a:xfrm>
            <a:off x="2919150" y="1169909"/>
            <a:ext cx="3305700" cy="2612288"/>
            <a:chOff x="2944204" y="1189775"/>
            <a:chExt cx="3305700" cy="3483050"/>
          </a:xfrm>
        </p:grpSpPr>
        <p:sp>
          <p:nvSpPr>
            <p:cNvPr id="250" name="Google Shape;250;p28"/>
            <p:cNvSpPr/>
            <p:nvPr/>
          </p:nvSpPr>
          <p:spPr>
            <a:xfrm>
              <a:off x="2944204" y="1189775"/>
              <a:ext cx="3305700" cy="669000"/>
            </a:xfrm>
            <a:prstGeom prst="chevron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rPr lang="en" sz="1800" dirty="0" err="1">
                  <a:solidFill>
                    <a:schemeClr val="lt1"/>
                  </a:solidFill>
                  <a:latin typeface="Raleway" panose="020B0503030101060003" pitchFamily="34" charset="77"/>
                  <a:ea typeface="Lato Light" panose="020F0502020204030203" pitchFamily="34" charset="0"/>
                  <a:cs typeface="Lato Light" panose="020F0502020204030203" pitchFamily="34" charset="0"/>
                  <a:sym typeface="Raleway"/>
                </a:rPr>
                <a:t>Analyse</a:t>
              </a:r>
              <a:r>
                <a:rPr lang="en" sz="1800" dirty="0">
                  <a:solidFill>
                    <a:schemeClr val="lt1"/>
                  </a:solidFill>
                  <a:latin typeface="Raleway" panose="020B0503030101060003" pitchFamily="34" charset="77"/>
                  <a:ea typeface="Lato Light" panose="020F0502020204030203" pitchFamily="34" charset="0"/>
                  <a:cs typeface="Lato Light" panose="020F0502020204030203" pitchFamily="34" charset="0"/>
                  <a:sym typeface="Raleway"/>
                </a:rPr>
                <a:t> de </a:t>
              </a:r>
              <a:r>
                <a:rPr lang="en" sz="1800" dirty="0" err="1">
                  <a:solidFill>
                    <a:schemeClr val="lt1"/>
                  </a:solidFill>
                  <a:latin typeface="Raleway" panose="020B0503030101060003" pitchFamily="34" charset="77"/>
                  <a:ea typeface="Lato Light" panose="020F0502020204030203" pitchFamily="34" charset="0"/>
                  <a:cs typeface="Lato Light" panose="020F0502020204030203" pitchFamily="34" charset="0"/>
                  <a:sym typeface="Raleway"/>
                </a:rPr>
                <a:t>contenu</a:t>
              </a:r>
              <a:r>
                <a:rPr lang="en" sz="1800" dirty="0">
                  <a:solidFill>
                    <a:schemeClr val="lt1"/>
                  </a:solidFill>
                  <a:latin typeface="Raleway" panose="020B0503030101060003" pitchFamily="34" charset="77"/>
                  <a:ea typeface="Lato Light" panose="020F0502020204030203" pitchFamily="34" charset="0"/>
                  <a:cs typeface="Lato Light" panose="020F0502020204030203" pitchFamily="34" charset="0"/>
                  <a:sym typeface="Raleway"/>
                </a:rPr>
                <a:t> et </a:t>
              </a:r>
              <a:r>
                <a:rPr lang="en" sz="1800" dirty="0" err="1">
                  <a:solidFill>
                    <a:schemeClr val="lt1"/>
                  </a:solidFill>
                  <a:latin typeface="Raleway" panose="020B0503030101060003" pitchFamily="34" charset="77"/>
                  <a:ea typeface="Lato Light" panose="020F0502020204030203" pitchFamily="34" charset="0"/>
                  <a:cs typeface="Lato Light" panose="020F0502020204030203" pitchFamily="34" charset="0"/>
                  <a:sym typeface="Raleway"/>
                </a:rPr>
                <a:t>entretiens</a:t>
              </a:r>
              <a:endParaRPr sz="1100" dirty="0">
                <a:solidFill>
                  <a:schemeClr val="lt1"/>
                </a:solidFill>
                <a:latin typeface="Raleway" panose="020B0503030101060003" pitchFamily="34" charset="77"/>
                <a:ea typeface="Lato Light" panose="020F0502020204030203" pitchFamily="34" charset="0"/>
                <a:cs typeface="Lato Light" panose="020F0502020204030203" pitchFamily="34" charset="0"/>
                <a:sym typeface="Lato"/>
              </a:endParaRPr>
            </a:p>
          </p:txBody>
        </p:sp>
        <p:sp>
          <p:nvSpPr>
            <p:cNvPr id="251" name="Google Shape;251;p28"/>
            <p:cNvSpPr txBox="1"/>
            <p:nvPr/>
          </p:nvSpPr>
          <p:spPr>
            <a:xfrm>
              <a:off x="3478949" y="2057125"/>
              <a:ext cx="22362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12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13" name="Google Shape;248;p28">
            <a:extLst>
              <a:ext uri="{FF2B5EF4-FFF2-40B4-BE49-F238E27FC236}">
                <a16:creationId xmlns:a16="http://schemas.microsoft.com/office/drawing/2014/main" id="{726076DD-099D-4C4C-93A2-4226C8A7E9F3}"/>
              </a:ext>
            </a:extLst>
          </p:cNvPr>
          <p:cNvSpPr txBox="1"/>
          <p:nvPr/>
        </p:nvSpPr>
        <p:spPr>
          <a:xfrm>
            <a:off x="3087434" y="1820422"/>
            <a:ext cx="2969134" cy="2797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Analyse de contenu de la jurisprudence dans le domaine du travail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Investiguer la trajectoire des plaintes et identifier les facteurs qui en influencent le cours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16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Interviews avec des magistrats, des avocats et des professionnels d’organismes de promotion de l’égalité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1600" dirty="0">
              <a:solidFill>
                <a:schemeClr val="tx1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1600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285750" lvl="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endParaRPr sz="1600" dirty="0">
              <a:solidFill>
                <a:schemeClr val="tx1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  <a:sym typeface="Lato"/>
            </a:endParaRPr>
          </a:p>
        </p:txBody>
      </p:sp>
      <p:sp>
        <p:nvSpPr>
          <p:cNvPr id="14" name="Google Shape;248;p28">
            <a:extLst>
              <a:ext uri="{FF2B5EF4-FFF2-40B4-BE49-F238E27FC236}">
                <a16:creationId xmlns:a16="http://schemas.microsoft.com/office/drawing/2014/main" id="{08C26339-5752-9D44-8583-ED4234F4E9E3}"/>
              </a:ext>
            </a:extLst>
          </p:cNvPr>
          <p:cNvSpPr txBox="1"/>
          <p:nvPr/>
        </p:nvSpPr>
        <p:spPr>
          <a:xfrm>
            <a:off x="6000147" y="1820422"/>
            <a:ext cx="2856500" cy="2797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Caractériser le « modèle belge » de régulation en matière de discrimination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Le situer dans une perspective théorique et internationale</a:t>
            </a:r>
            <a:endParaRPr sz="1600" dirty="0">
              <a:solidFill>
                <a:schemeClr val="tx1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  <a:sym typeface="La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228" name="Google Shape;228;p27"/>
          <p:cNvSpPr txBox="1">
            <a:spLocks noGrp="1"/>
          </p:cNvSpPr>
          <p:nvPr>
            <p:ph type="ctrTitle" idx="4294967295"/>
          </p:nvPr>
        </p:nvSpPr>
        <p:spPr>
          <a:xfrm>
            <a:off x="1321852" y="712236"/>
            <a:ext cx="6834909" cy="8953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628 </a:t>
            </a:r>
            <a:r>
              <a:rPr lang="en" b="1" dirty="0" err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décisions</a:t>
            </a:r>
            <a:endParaRPr b="1" dirty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9" name="Google Shape;229;p27"/>
          <p:cNvSpPr txBox="1">
            <a:spLocks noGrp="1"/>
          </p:cNvSpPr>
          <p:nvPr>
            <p:ph type="subTitle" idx="4294967295"/>
          </p:nvPr>
        </p:nvSpPr>
        <p:spPr>
          <a:xfrm>
            <a:off x="1710360" y="1409289"/>
            <a:ext cx="6834909" cy="463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fr-BE" sz="1800" dirty="0"/>
              <a:t>r</a:t>
            </a:r>
            <a:r>
              <a:rPr lang="en" sz="1800" dirty="0"/>
              <a:t>endues entre le 1er </a:t>
            </a:r>
            <a:r>
              <a:rPr lang="fr-BE" sz="1800" dirty="0"/>
              <a:t>j</a:t>
            </a:r>
            <a:r>
              <a:rPr lang="en" sz="1800" dirty="0" err="1"/>
              <a:t>anvier</a:t>
            </a:r>
            <a:r>
              <a:rPr lang="en" sz="1800" dirty="0"/>
              <a:t> 2009 et le 31 </a:t>
            </a:r>
            <a:r>
              <a:rPr lang="en" sz="1800" dirty="0" err="1"/>
              <a:t>décembre</a:t>
            </a:r>
            <a:r>
              <a:rPr lang="en" sz="1800" dirty="0"/>
              <a:t> 2019 dans les </a:t>
            </a:r>
            <a:r>
              <a:rPr lang="en" sz="1800" dirty="0" err="1"/>
              <a:t>cours</a:t>
            </a:r>
            <a:r>
              <a:rPr lang="en" sz="1800" dirty="0"/>
              <a:t> et </a:t>
            </a:r>
            <a:r>
              <a:rPr lang="en" sz="1800" dirty="0" err="1"/>
              <a:t>tribunaux</a:t>
            </a:r>
            <a:r>
              <a:rPr lang="en" sz="1800" dirty="0"/>
              <a:t> </a:t>
            </a:r>
            <a:r>
              <a:rPr lang="en" sz="1800" dirty="0" err="1"/>
              <a:t>belges</a:t>
            </a:r>
            <a:endParaRPr sz="1800" dirty="0"/>
          </a:p>
        </p:txBody>
      </p:sp>
      <p:sp>
        <p:nvSpPr>
          <p:cNvPr id="230" name="Google Shape;230;p27"/>
          <p:cNvSpPr txBox="1">
            <a:spLocks noGrp="1"/>
          </p:cNvSpPr>
          <p:nvPr>
            <p:ph type="ctrTitle" idx="4294967295"/>
          </p:nvPr>
        </p:nvSpPr>
        <p:spPr>
          <a:xfrm>
            <a:off x="1321852" y="2343099"/>
            <a:ext cx="6834909" cy="74519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450 affaires</a:t>
            </a:r>
            <a:endParaRPr b="1" dirty="0">
              <a:solidFill>
                <a:schemeClr val="accent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31" name="Google Shape;231;p27"/>
          <p:cNvSpPr txBox="1">
            <a:spLocks noGrp="1"/>
          </p:cNvSpPr>
          <p:nvPr>
            <p:ph type="subTitle" idx="4294967295"/>
          </p:nvPr>
        </p:nvSpPr>
        <p:spPr>
          <a:xfrm>
            <a:off x="1710360" y="2856515"/>
            <a:ext cx="6931617" cy="463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fr-BE" sz="1800" dirty="0"/>
              <a:t>les d</a:t>
            </a:r>
            <a:r>
              <a:rPr lang="en" sz="1800" dirty="0" err="1"/>
              <a:t>écisions</a:t>
            </a:r>
            <a:r>
              <a:rPr lang="en" sz="1800" dirty="0"/>
              <a:t> </a:t>
            </a:r>
            <a:r>
              <a:rPr lang="en" sz="1800" dirty="0" err="1"/>
              <a:t>liées</a:t>
            </a:r>
            <a:r>
              <a:rPr lang="en" sz="1800" dirty="0"/>
              <a:t> </a:t>
            </a:r>
            <a:r>
              <a:rPr lang="en" sz="1800" dirty="0" err="1"/>
              <a:t>en</a:t>
            </a:r>
            <a:r>
              <a:rPr lang="en" sz="1800" dirty="0"/>
              <a:t> première instance et </a:t>
            </a:r>
            <a:r>
              <a:rPr lang="en" sz="1800" dirty="0" err="1"/>
              <a:t>en</a:t>
            </a:r>
            <a:r>
              <a:rPr lang="en" sz="1800" dirty="0"/>
              <a:t> </a:t>
            </a:r>
            <a:r>
              <a:rPr lang="en" sz="1800" dirty="0" err="1"/>
              <a:t>appel</a:t>
            </a:r>
            <a:r>
              <a:rPr lang="en" sz="1800" dirty="0"/>
              <a:t> constituent </a:t>
            </a:r>
            <a:r>
              <a:rPr lang="en" sz="1800" dirty="0" err="1"/>
              <a:t>une</a:t>
            </a:r>
            <a:r>
              <a:rPr lang="en" sz="1800" dirty="0"/>
              <a:t> </a:t>
            </a:r>
            <a:r>
              <a:rPr lang="en" sz="1800" dirty="0" err="1"/>
              <a:t>même</a:t>
            </a:r>
            <a:r>
              <a:rPr lang="en" sz="1800" dirty="0"/>
              <a:t> affaire</a:t>
            </a:r>
            <a:endParaRPr sz="1800" dirty="0"/>
          </a:p>
        </p:txBody>
      </p:sp>
      <p:sp>
        <p:nvSpPr>
          <p:cNvPr id="234" name="Google Shape;234;p27"/>
          <p:cNvSpPr/>
          <p:nvPr/>
        </p:nvSpPr>
        <p:spPr>
          <a:xfrm>
            <a:off x="1" y="1019947"/>
            <a:ext cx="933343" cy="479957"/>
          </a:xfrm>
          <a:prstGeom prst="rightArrow">
            <a:avLst>
              <a:gd name="adj1" fmla="val 61815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27"/>
          <p:cNvSpPr/>
          <p:nvPr/>
        </p:nvSpPr>
        <p:spPr>
          <a:xfrm>
            <a:off x="0" y="2475717"/>
            <a:ext cx="933343" cy="479957"/>
          </a:xfrm>
          <a:prstGeom prst="rightArrow">
            <a:avLst>
              <a:gd name="adj1" fmla="val 61815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5679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4"/>
          <p:cNvSpPr txBox="1">
            <a:spLocks noGrp="1"/>
          </p:cNvSpPr>
          <p:nvPr>
            <p:ph type="title"/>
          </p:nvPr>
        </p:nvSpPr>
        <p:spPr>
          <a:xfrm>
            <a:off x="952499" y="134270"/>
            <a:ext cx="7133665" cy="66358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fr-BE" sz="2400" dirty="0">
                <a:solidFill>
                  <a:schemeClr val="bg2">
                    <a:lumMod val="50000"/>
                  </a:schemeClr>
                </a:solidFill>
              </a:rPr>
              <a:t>Provenance des décisions analysées</a:t>
            </a:r>
            <a:endParaRPr sz="2400" dirty="0">
              <a:solidFill>
                <a:schemeClr val="bg2">
                  <a:lumMod val="50000"/>
                </a:schemeClr>
              </a:solidFill>
              <a:latin typeface=""/>
              <a:ea typeface="Apple Symbols" panose="02000000000000000000" pitchFamily="2" charset="-79"/>
              <a:cs typeface="Apple Symbols" panose="02000000000000000000" pitchFamily="2" charset="-79"/>
            </a:endParaRPr>
          </a:p>
        </p:txBody>
      </p:sp>
      <p:sp>
        <p:nvSpPr>
          <p:cNvPr id="200" name="Google Shape;200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graphicFrame>
        <p:nvGraphicFramePr>
          <p:cNvPr id="199" name="Google Shape;199;p24"/>
          <p:cNvGraphicFramePr/>
          <p:nvPr>
            <p:extLst>
              <p:ext uri="{D42A27DB-BD31-4B8C-83A1-F6EECF244321}">
                <p14:modId xmlns:p14="http://schemas.microsoft.com/office/powerpoint/2010/main" val="1520304536"/>
              </p:ext>
            </p:extLst>
          </p:nvPr>
        </p:nvGraphicFramePr>
        <p:xfrm>
          <a:off x="1701132" y="1003801"/>
          <a:ext cx="5636398" cy="3317543"/>
        </p:xfrm>
        <a:graphic>
          <a:graphicData uri="http://schemas.openxmlformats.org/drawingml/2006/table">
            <a:tbl>
              <a:tblPr lastRow="1" bandCol="1">
                <a:noFill/>
                <a:tableStyleId>{C98665B7-6574-423E-A4B5-A6C020D860FF}</a:tableStyleId>
              </a:tblPr>
              <a:tblGrid>
                <a:gridCol w="15584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18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0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069">
                  <a:extLst>
                    <a:ext uri="{9D8B030D-6E8A-4147-A177-3AD203B41FA5}">
                      <a16:colId xmlns:a16="http://schemas.microsoft.com/office/drawing/2014/main" val="1906849394"/>
                    </a:ext>
                  </a:extLst>
                </a:gridCol>
              </a:tblGrid>
              <a:tr h="5010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Provenance</a:t>
                      </a:r>
                    </a:p>
                  </a:txBody>
                  <a:tcPr marL="91425" marR="91425" marT="68575" marB="68575" anchor="ctr">
                    <a:lnL w="76200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Fréquence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 err="1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Pourcentage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dirty="0">
                          <a:solidFill>
                            <a:schemeClr val="dk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Raleway"/>
                        </a:rPr>
                        <a:t>Pourcentage cumulé</a:t>
                      </a:r>
                      <a:endParaRPr sz="1100" b="1" dirty="0">
                        <a:solidFill>
                          <a:schemeClr val="dk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2185C5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571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8766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 err="1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Unia</a:t>
                      </a:r>
                      <a:endParaRPr lang="fr-BE" sz="1200" dirty="0">
                        <a:solidFill>
                          <a:schemeClr val="accent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762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171</a:t>
                      </a:r>
                      <a:endParaRPr lang="fr-BE" sz="14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27,2%</a:t>
                      </a:r>
                      <a:endParaRPr lang="fr-BE" sz="14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27,2%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66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IEFH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126</a:t>
                      </a:r>
                      <a:endParaRPr lang="fr-BE" sz="14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20,1%</a:t>
                      </a:r>
                      <a:endParaRPr lang="fr-BE" sz="14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47,3%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0637772"/>
                  </a:ext>
                </a:extLst>
              </a:tr>
              <a:tr h="341613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Cours et Tribunaux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169</a:t>
                      </a:r>
                      <a:endParaRPr lang="fr-BE" sz="14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26,9%</a:t>
                      </a:r>
                      <a:endParaRPr lang="fr-BE" sz="14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74,2%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1917916"/>
                  </a:ext>
                </a:extLst>
              </a:tr>
              <a:tr h="358766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 err="1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Avocat·e·s</a:t>
                      </a:r>
                      <a:endParaRPr lang="fr-BE" sz="1200" dirty="0">
                        <a:solidFill>
                          <a:schemeClr val="accent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</a:t>
                      </a:r>
                      <a:endParaRPr lang="fr-BE" sz="14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0,8%</a:t>
                      </a:r>
                      <a:endParaRPr lang="fr-BE" sz="14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75,0%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8337680"/>
                  </a:ext>
                </a:extLst>
              </a:tr>
              <a:tr h="335921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b="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BDD juridiques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65</a:t>
                      </a:r>
                      <a:endParaRPr lang="fr-BE" sz="14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10,4%</a:t>
                      </a:r>
                      <a:endParaRPr lang="fr-BE" sz="14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85,4%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4648921"/>
                  </a:ext>
                </a:extLst>
              </a:tr>
              <a:tr h="345154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Décisions liées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88</a:t>
                      </a:r>
                      <a:endParaRPr lang="fr-BE" sz="14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14,0%</a:t>
                      </a:r>
                      <a:endParaRPr lang="fr-BE" sz="14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99,4%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0559251"/>
                  </a:ext>
                </a:extLst>
              </a:tr>
              <a:tr h="358766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Autres</a:t>
                      </a:r>
                      <a:endParaRPr lang="fr-BE" sz="1200" dirty="0">
                        <a:solidFill>
                          <a:schemeClr val="accent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</a:t>
                      </a:r>
                      <a:endParaRPr lang="fr-BE" sz="14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0,6%</a:t>
                      </a:r>
                      <a:endParaRPr lang="fr-BE" sz="14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100%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6468894"/>
                  </a:ext>
                </a:extLst>
              </a:tr>
              <a:tr h="358766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762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628</a:t>
                      </a:r>
                      <a:endParaRPr lang="fr-BE" sz="140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BE" sz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100%</a:t>
                      </a:r>
                      <a:endParaRPr lang="fr-BE" sz="1400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120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23355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084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0695CB21-685F-4349-A4A9-67CE6606D4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4786470"/>
              </p:ext>
            </p:extLst>
          </p:nvPr>
        </p:nvGraphicFramePr>
        <p:xfrm>
          <a:off x="1379406" y="951978"/>
          <a:ext cx="6385188" cy="3820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Google Shape;198;p24">
            <a:extLst>
              <a:ext uri="{FF2B5EF4-FFF2-40B4-BE49-F238E27FC236}">
                <a16:creationId xmlns:a16="http://schemas.microsoft.com/office/drawing/2014/main" id="{7724898B-5DA4-7B41-8EC0-5FBFDE1005DA}"/>
              </a:ext>
            </a:extLst>
          </p:cNvPr>
          <p:cNvSpPr txBox="1">
            <a:spLocks/>
          </p:cNvSpPr>
          <p:nvPr/>
        </p:nvSpPr>
        <p:spPr>
          <a:xfrm>
            <a:off x="955063" y="125259"/>
            <a:ext cx="7133665" cy="66358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fr-BE" sz="2400" dirty="0">
                <a:solidFill>
                  <a:schemeClr val="bg2">
                    <a:lumMod val="50000"/>
                  </a:schemeClr>
                </a:solidFill>
                <a:latin typeface="Raleway" panose="020B0503030101060003" pitchFamily="34" charset="77"/>
              </a:rPr>
              <a:t>Provenance des décisions analysées</a:t>
            </a:r>
            <a:endParaRPr lang="fr-BE" sz="2400" dirty="0">
              <a:solidFill>
                <a:schemeClr val="bg2">
                  <a:lumMod val="50000"/>
                </a:schemeClr>
              </a:solidFill>
              <a:latin typeface="Raleway" panose="020B0503030101060003" pitchFamily="34" charset="77"/>
              <a:ea typeface="Apple Symbols" panose="02000000000000000000" pitchFamily="2" charset="-79"/>
              <a:cs typeface="Apple Symbols" panose="020000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184742924"/>
      </p:ext>
    </p:extLst>
  </p:cSld>
  <p:clrMapOvr>
    <a:masterClrMapping/>
  </p:clrMapOvr>
</p:sld>
</file>

<file path=ppt/theme/theme1.xml><?xml version="1.0" encoding="utf-8"?>
<a:theme xmlns:a="http://schemas.openxmlformats.org/drawingml/2006/main" name="Antonio template">
  <a:themeElements>
    <a:clrScheme name="Custom 347">
      <a:dk1>
        <a:srgbClr val="677480"/>
      </a:dk1>
      <a:lt1>
        <a:srgbClr val="FFFFFF"/>
      </a:lt1>
      <a:dk2>
        <a:srgbClr val="2185C5"/>
      </a:dk2>
      <a:lt2>
        <a:srgbClr val="DEE2E6"/>
      </a:lt2>
      <a:accent1>
        <a:srgbClr val="2185C5"/>
      </a:accent1>
      <a:accent2>
        <a:srgbClr val="7ECEFD"/>
      </a:accent2>
      <a:accent3>
        <a:srgbClr val="F20253"/>
      </a:accent3>
      <a:accent4>
        <a:srgbClr val="FF9715"/>
      </a:accent4>
      <a:accent5>
        <a:srgbClr val="1C3AA9"/>
      </a:accent5>
      <a:accent6>
        <a:srgbClr val="97ABBC"/>
      </a:accent6>
      <a:hlink>
        <a:srgbClr val="2185C5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11489</TotalTime>
  <Words>2363</Words>
  <Application>Microsoft Macintosh PowerPoint</Application>
  <PresentationFormat>Affichage à l'écran (16:9)</PresentationFormat>
  <Paragraphs>991</Paragraphs>
  <Slides>49</Slides>
  <Notes>49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49</vt:i4>
      </vt:variant>
    </vt:vector>
  </HeadingPairs>
  <TitlesOfParts>
    <vt:vector size="55" baseType="lpstr">
      <vt:lpstr>Lato Light</vt:lpstr>
      <vt:lpstr>Raleway</vt:lpstr>
      <vt:lpstr>Arial</vt:lpstr>
      <vt:lpstr>Lato</vt:lpstr>
      <vt:lpstr>Courier New</vt:lpstr>
      <vt:lpstr>Antonio template</vt:lpstr>
      <vt:lpstr>Dix ans de jurisprudence antidiscrimination en Belgique : grandes tendances statistiques</vt:lpstr>
      <vt:lpstr>1. Projet de recherche 2. Analyse statistique 3. Conclusion et discussion</vt:lpstr>
      <vt:lpstr>1. Projet de  recherche</vt:lpstr>
      <vt:lpstr>Projet de recherche : « Combattre la discrimination par le droit : l'expérience belge en question »</vt:lpstr>
      <vt:lpstr>Projet de recherche : « Combattre la discrimination par le droit : l'expérience belge en question »</vt:lpstr>
      <vt:lpstr>Trois étapes de recherche mêlant méthodes qualitatives et quantitatives</vt:lpstr>
      <vt:lpstr>628 décisions</vt:lpstr>
      <vt:lpstr>Provenance des décisions analysées</vt:lpstr>
      <vt:lpstr>Présentation PowerPoint</vt:lpstr>
      <vt:lpstr>Limites de la récolte de données</vt:lpstr>
      <vt:lpstr>2. Analyse statistique</vt:lpstr>
      <vt:lpstr>Décisions par degré et type de juridiction</vt:lpstr>
      <vt:lpstr>Présentation PowerPoint</vt:lpstr>
      <vt:lpstr>Présentation PowerPoint</vt:lpstr>
      <vt:lpstr>Présentation PowerPoint</vt:lpstr>
      <vt:lpstr>Décisions par type de plaignant·e (1er degré)</vt:lpstr>
      <vt:lpstr>Décisions par type de plaignant·e (Appel)</vt:lpstr>
      <vt:lpstr>Critères de discrimination en jeu</vt:lpstr>
      <vt:lpstr>Présentation PowerPoint</vt:lpstr>
      <vt:lpstr>Le critère du genre à la loupe (1er degré)</vt:lpstr>
      <vt:lpstr>Type de discrimination invoqué (1er degré)</vt:lpstr>
      <vt:lpstr>Critères de discrimination par domaine (1er degré)</vt:lpstr>
      <vt:lpstr>Issue par rapport à la discrimination (1er degré)</vt:lpstr>
      <vt:lpstr>Issue par rapport à la discrimination (Appel)</vt:lpstr>
      <vt:lpstr>Présentation PowerPoint</vt:lpstr>
      <vt:lpstr>Issue en fonction du critère allégué  (1er degré)</vt:lpstr>
      <vt:lpstr>Issue en fonction du critère allégué  (Appel)</vt:lpstr>
      <vt:lpstr>Issue en fonction du type de discrimination (1er degré)</vt:lpstr>
      <vt:lpstr>Présentation PowerPoint</vt:lpstr>
      <vt:lpstr>Issue des recours liés à la maternité/grossesse (1er degré)</vt:lpstr>
      <vt:lpstr>Issue en fonction du type de plaignant·e (1er degré)</vt:lpstr>
      <vt:lpstr>Issue en fonction du type de plaignant·e (Appel)</vt:lpstr>
      <vt:lpstr>Présentation PowerPoint</vt:lpstr>
      <vt:lpstr>Présentation PowerPoint</vt:lpstr>
      <vt:lpstr>Issue par arrondissement judiciaire (1er degré)</vt:lpstr>
      <vt:lpstr>Issue par arrondissement judiciaire (Appel)</vt:lpstr>
      <vt:lpstr>Présentation PowerPoint</vt:lpstr>
      <vt:lpstr>Présentation PowerPoint</vt:lpstr>
      <vt:lpstr>Présentation PowerPoint</vt:lpstr>
      <vt:lpstr>Présentation PowerPoint</vt:lpstr>
      <vt:lpstr>Taux de confirmation/réformation jugements 1er degré</vt:lpstr>
      <vt:lpstr>3. Conclusion et hypothèses</vt:lpstr>
      <vt:lpstr>Conclusion : des variabilités qui restent à expliquer</vt:lpstr>
      <vt:lpstr>Merci!</vt:lpstr>
      <vt:lpstr>Durée par type de procédure (en mois)</vt:lpstr>
      <vt:lpstr>Genre des plaignant·e·s (1er degré)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Onze années de jurisprudence antidiscriminatoire : que disent les statistiques ?</dc:title>
  <cp:lastModifiedBy>Julie Ringelheim</cp:lastModifiedBy>
  <cp:revision>139</cp:revision>
  <dcterms:modified xsi:type="dcterms:W3CDTF">2022-05-12T10:02:03Z</dcterms:modified>
</cp:coreProperties>
</file>