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79" r:id="rId3"/>
    <p:sldId id="287" r:id="rId4"/>
    <p:sldId id="280" r:id="rId5"/>
    <p:sldId id="285" r:id="rId6"/>
    <p:sldId id="290" r:id="rId7"/>
    <p:sldId id="281" r:id="rId8"/>
    <p:sldId id="282" r:id="rId9"/>
    <p:sldId id="303" r:id="rId10"/>
    <p:sldId id="291" r:id="rId11"/>
    <p:sldId id="304" r:id="rId12"/>
    <p:sldId id="284" r:id="rId13"/>
    <p:sldId id="298" r:id="rId14"/>
    <p:sldId id="294" r:id="rId15"/>
    <p:sldId id="293" r:id="rId16"/>
    <p:sldId id="302" r:id="rId17"/>
    <p:sldId id="297" r:id="rId18"/>
    <p:sldId id="295" r:id="rId19"/>
    <p:sldId id="296" r:id="rId20"/>
    <p:sldId id="286" r:id="rId21"/>
    <p:sldId id="292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Qi Chen" initials="QC" lastIdx="2" clrIdx="0">
    <p:extLst>
      <p:ext uri="{19B8F6BF-5375-455C-9EA6-DF929625EA0E}">
        <p15:presenceInfo xmlns:p15="http://schemas.microsoft.com/office/powerpoint/2012/main" userId="S::qi.chen@uclouvain.be::b8a14d70-1dc6-40d8-ae26-eddef6bbf91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BF7E5E"/>
    <a:srgbClr val="E0BEAA"/>
    <a:srgbClr val="00B0F0"/>
    <a:srgbClr val="00FFFF"/>
    <a:srgbClr val="7AFF7A"/>
    <a:srgbClr val="FF00FF"/>
    <a:srgbClr val="FFFF99"/>
    <a:srgbClr val="99CCCC"/>
    <a:srgbClr val="041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主题样式 2 - 强调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7DC02-9293-40FB-BBDE-5A408FA91F1C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858EE-ADA9-44DE-A373-BD0265B4C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859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As the downsizing of the geometrical dimensions, Low Frequency Noise  has become an important concern for nanoscale transistors.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763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201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Short expression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082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Extracted mobility μ = 53 cm·V</a:t>
            </a:r>
            <a:r>
              <a:rPr lang="en-US" altLang="zh-CN" sz="12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zh-CN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200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  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SGT SS = 0.8 V/dec  TFT SS = 1.1 V/dec</a:t>
            </a:r>
            <a:endParaRPr lang="zh-CN" altLang="en-US" sz="1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b="0" i="0" dirty="0">
                <a:solidFill>
                  <a:srgbClr val="333333"/>
                </a:solidFill>
                <a:effectLst/>
                <a:latin typeface="-apple-system"/>
              </a:rPr>
              <a:t>The </a:t>
            </a:r>
            <a:r>
              <a:rPr lang="en-US" altLang="zh-CN" b="0" i="0" dirty="0" err="1">
                <a:solidFill>
                  <a:srgbClr val="333333"/>
                </a:solidFill>
                <a:effectLst/>
                <a:latin typeface="-apple-system"/>
              </a:rPr>
              <a:t>bevaior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-apple-system"/>
              </a:rPr>
              <a:t> off-state and subthreshold region is dominated by the channel like in the FET. The negative bias stress normally yields a negative threshold voltage shift of the thin film transistors due to the additional positive charges trapped in the gate dielectrics or at channel/gate insulator interface. 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547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336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1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2.46 × 10</a:t>
            </a:r>
            <a:r>
              <a:rPr lang="en-US" altLang="zh-CN" sz="12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en-US" altLang="zh-CN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eV/cm</a:t>
            </a:r>
            <a:r>
              <a:rPr lang="en-US" altLang="zh-CN" sz="12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200" b="1" baseline="30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813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PSD lower than the case with BF2 implant due to less defects induced by implant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752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510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235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313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556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858EE-ADA9-44DE-A373-BD0265B4C5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040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86CFB9-761D-0E6C-4CE4-CCFAA111FC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9096836-543D-EDB2-4ACE-C95C3F02BB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62C7B0-2ECB-E477-571D-CEBBFF25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C25D94-6F52-2BE6-A784-AEF75EE42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DAC1EC-64E9-7504-859B-DE466EA9B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653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350BCE-4D09-B14D-100A-0545A85A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C02525-D736-6E47-9799-9DE7EF6A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6941608-D347-9628-AC1C-D2EF6405F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B32E90-881E-5C26-1191-221F535D4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EE055D-3F79-299B-AE6A-781E7441C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6440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F2BF29-0089-2E7C-2B3C-87EDAA7DE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1E54F6A-6669-9C01-C4C7-CD746858B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5A4535-8A73-4F61-CA36-6C9A33860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60D7B3-FDF1-374B-616E-57E6A1E1B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FA4157-88E4-DAB4-C501-3CAF95878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221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D035BF-217A-ACC5-D008-DFC7A6EAB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A79AB4-B9EA-0CA7-2D2F-0D30860560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442D92D-1F90-4C86-8C60-F89A639DE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50D140-AD70-910B-D71E-C93F68E7B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CC8340-C75F-9B51-92AE-16F9BCA8A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291646F-61ED-D0EF-43E1-139C9A81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305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76308A-14B2-41D5-6DF9-C80AA426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F96FF72-A83A-AF0F-555F-D6844121A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D150A7D-E155-C2B2-D33D-1726B098B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AB66B1E-503D-EE51-AAD9-012595552A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E16D568-E0A3-C87F-DE3E-DE143E0FDA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603E7A3-999E-6F63-52D5-50EC45176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BA5288D-084B-97BC-D50D-CAE99272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041420D-47CE-0B0C-EB16-95D447A6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492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A9A9B8-15D9-8112-E854-F43C23CE7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C1EA396-764E-7C4A-ABB7-B8F4DF6F3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79D12A6-9E73-A6BD-B74F-5C1CE3AC6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903045E-1A77-D295-02DA-55A7AB19C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181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C373DBC-AA2D-F072-4257-FE2E388C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BDD412A-ACE2-B59B-1220-43C43227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AEB21C-E6FF-3686-1F22-81F72C68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08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5853E6-302D-FE0B-51BF-F22BC604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BF3FF3-C5EC-32B6-A1CB-044DEC1EE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F68B05-5DF5-8D00-F27A-5CAC9EA9A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7FF6478-F09B-EA01-50A1-386D0550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B9CB066-11D7-92CB-9CA6-D34ADABC7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CD19629-C08E-6DD5-BEF9-355DAC64E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319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7E2DDD-7384-2ADD-14C5-EC5170726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EC498AC-0FEC-E166-9279-E955FD7DB6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E3BD84B-8A32-83C5-8DE5-8EC4163F1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EC605E-A546-4E4C-7C7A-F6E3DC80D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4087A1-D0DA-FAF1-B4C9-CA1AA59F6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45C6045-4A3E-D7D6-6D50-6F2EFE0E0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15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C2517C-B724-3898-721E-D5EE3EC52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C450A59-331D-6028-D6E0-518CF3C01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AEA4548-0ABC-6CE5-C126-ED250012D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D6BAC5-7ED3-4406-BE23-C7F98F6C5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FE91E4-A77A-F3ED-709F-568AEB92F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42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2478239-BF85-07C4-891A-7FD6285A69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FE9C79B-60A6-D871-D721-8571C72C9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EDB15E-A0FD-6CB6-41A7-5A11EA642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2D64F6-C466-F9A4-F85C-4AEF9FB18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5248D8-E175-D47A-A887-F3493D23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27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F9DBF53-FA49-50B5-27E5-D73E33F20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93F06CD-D36D-8A91-0DBA-7BECFC7FA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682A59-B50E-E035-9340-EE244F898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6CD0-5905-45F6-AFA4-A35E7675FBA9}" type="datetimeFigureOut">
              <a:rPr lang="zh-CN" altLang="en-US" smtClean="0"/>
              <a:t>2024/9/24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35FC44-D6E4-CA64-EC37-6B7781A6B1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64B252-56DF-DF32-C817-603504829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00EE7-51DE-429D-A296-741A491A87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57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3.png"/><Relationship Id="rId5" Type="http://schemas.openxmlformats.org/officeDocument/2006/relationships/image" Target="../media/image2.png"/><Relationship Id="rId10" Type="http://schemas.openxmlformats.org/officeDocument/2006/relationships/image" Target="../media/image12.png"/><Relationship Id="rId4" Type="http://schemas.openxmlformats.org/officeDocument/2006/relationships/image" Target="../media/image1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image" Target="../media/image26.png"/><Relationship Id="rId23" Type="http://schemas.openxmlformats.org/officeDocument/2006/relationships/image" Target="../media/image41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.png"/><Relationship Id="rId7" Type="http://schemas.openxmlformats.org/officeDocument/2006/relationships/image" Target="../media/image5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2.png"/><Relationship Id="rId10" Type="http://schemas.openxmlformats.org/officeDocument/2006/relationships/image" Target="../media/image68.png"/><Relationship Id="rId4" Type="http://schemas.openxmlformats.org/officeDocument/2006/relationships/image" Target="../media/image1.jpeg"/><Relationship Id="rId9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9183EADE-4472-37C3-CEB0-57A7307BFD8A}"/>
              </a:ext>
            </a:extLst>
          </p:cNvPr>
          <p:cNvSpPr txBox="1"/>
          <p:nvPr/>
        </p:nvSpPr>
        <p:spPr>
          <a:xfrm>
            <a:off x="546265" y="6499706"/>
            <a:ext cx="112904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0409C2"/>
                </a:solidFill>
              </a:rPr>
              <a:t>Symposium on Schottky Barrier MOS 2024 "The Schottky barrier transistor for neuromorphic applications"  </a:t>
            </a:r>
            <a:endParaRPr lang="zh-CN" altLang="en-US" b="1" dirty="0">
              <a:solidFill>
                <a:srgbClr val="0409C2"/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D4848EB1-055F-0B0A-44A8-E5885685F977}"/>
              </a:ext>
            </a:extLst>
          </p:cNvPr>
          <p:cNvCxnSpPr>
            <a:cxnSpLocks/>
          </p:cNvCxnSpPr>
          <p:nvPr/>
        </p:nvCxnSpPr>
        <p:spPr>
          <a:xfrm>
            <a:off x="336000" y="6531434"/>
            <a:ext cx="11520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81A254C5-95F9-3F57-C9DE-CBF3604DB686}"/>
              </a:ext>
            </a:extLst>
          </p:cNvPr>
          <p:cNvSpPr txBox="1"/>
          <p:nvPr/>
        </p:nvSpPr>
        <p:spPr>
          <a:xfrm>
            <a:off x="-82451" y="727990"/>
            <a:ext cx="122837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Low-frequency Noise in Polysilicon Source-Gated Transistors</a:t>
            </a:r>
            <a:endParaRPr lang="zh-CN" altLang="en-US" sz="32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912939-9616-6E90-DE31-2C8413A3F550}"/>
              </a:ext>
            </a:extLst>
          </p:cNvPr>
          <p:cNvSpPr txBox="1"/>
          <p:nvPr/>
        </p:nvSpPr>
        <p:spPr>
          <a:xfrm>
            <a:off x="4436758" y="4101399"/>
            <a:ext cx="3245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Surrey, 19</a:t>
            </a:r>
            <a:r>
              <a:rPr lang="en-US" altLang="zh-CN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September, 2024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8B96704-DAD0-99BC-6E37-35A16D211288}"/>
              </a:ext>
            </a:extLst>
          </p:cNvPr>
          <p:cNvGrpSpPr/>
          <p:nvPr/>
        </p:nvGrpSpPr>
        <p:grpSpPr>
          <a:xfrm>
            <a:off x="1456767" y="5528823"/>
            <a:ext cx="9111634" cy="842289"/>
            <a:chOff x="1175657" y="12734"/>
            <a:chExt cx="9111634" cy="842289"/>
          </a:xfrm>
        </p:grpSpPr>
        <p:pic>
          <p:nvPicPr>
            <p:cNvPr id="4" name="Picture 19">
              <a:extLst>
                <a:ext uri="{FF2B5EF4-FFF2-40B4-BE49-F238E27FC236}">
                  <a16:creationId xmlns:a16="http://schemas.microsoft.com/office/drawing/2014/main" id="{B4D1A5B2-A9AF-96D3-E17F-BBF95F567D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175657" y="169649"/>
              <a:ext cx="3057896" cy="528459"/>
            </a:xfrm>
            <a:prstGeom prst="rect">
              <a:avLst/>
            </a:prstGeom>
          </p:spPr>
        </p:pic>
        <p:pic>
          <p:nvPicPr>
            <p:cNvPr id="6" name="图片 5" descr="图片包含 游戏机&#10;&#10;描述已自动生成">
              <a:extLst>
                <a:ext uri="{FF2B5EF4-FFF2-40B4-BE49-F238E27FC236}">
                  <a16:creationId xmlns:a16="http://schemas.microsoft.com/office/drawing/2014/main" id="{8550ADFF-C42E-CFE4-14DD-5203938CF6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8436137" y="12734"/>
              <a:ext cx="1851154" cy="842289"/>
            </a:xfrm>
            <a:prstGeom prst="rect">
              <a:avLst/>
            </a:prstGeom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CA098887-6943-3396-03BB-B2B04D3B32F2}"/>
              </a:ext>
            </a:extLst>
          </p:cNvPr>
          <p:cNvSpPr txBox="1"/>
          <p:nvPr/>
        </p:nvSpPr>
        <p:spPr>
          <a:xfrm>
            <a:off x="1456767" y="2024617"/>
            <a:ext cx="936229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Qi Chen</a:t>
            </a:r>
            <a:r>
              <a:rPr lang="en-US" altLang="zh-CN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, Valeriya Kilchytska</a:t>
            </a:r>
            <a:r>
              <a:rPr lang="en-US" altLang="zh-CN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, Léopold Van Brandt</a:t>
            </a:r>
            <a:r>
              <a:rPr lang="en-US" altLang="zh-CN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, Eva Bestelink</a:t>
            </a:r>
            <a:r>
              <a:rPr lang="en-US" altLang="zh-CN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, Radu A. Sporea</a:t>
            </a:r>
            <a:r>
              <a:rPr lang="en-US" altLang="zh-CN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, Denis Flandre</a:t>
            </a:r>
            <a:r>
              <a:rPr lang="en-US" altLang="zh-CN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algn="ctr"/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altLang="zh-CN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ICTEAM, UCLouvain, Louvain-la-Neuve 1348, Belgium </a:t>
            </a:r>
          </a:p>
          <a:p>
            <a:pPr algn="ctr"/>
            <a:r>
              <a:rPr lang="en-US" altLang="zh-CN" sz="20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000" i="1" dirty="0">
                <a:latin typeface="Arial" panose="020B0604020202020204" pitchFamily="34" charset="0"/>
                <a:cs typeface="Arial" panose="020B0604020202020204" pitchFamily="34" charset="0"/>
              </a:rPr>
              <a:t>ATI, University of Surrey, Guildford, United Kingdom</a:t>
            </a:r>
          </a:p>
        </p:txBody>
      </p:sp>
    </p:spTree>
    <p:extLst>
      <p:ext uri="{BB962C8B-B14F-4D97-AF65-F5344CB8AC3E}">
        <p14:creationId xmlns:p14="http://schemas.microsoft.com/office/powerpoint/2010/main" val="2271746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DD4F802A-7445-1572-5C57-095AEDC22AA7}"/>
              </a:ext>
            </a:extLst>
          </p:cNvPr>
          <p:cNvGrpSpPr/>
          <p:nvPr/>
        </p:nvGrpSpPr>
        <p:grpSpPr>
          <a:xfrm>
            <a:off x="590175" y="2885906"/>
            <a:ext cx="2880000" cy="3109943"/>
            <a:chOff x="1611453" y="3171826"/>
            <a:chExt cx="2880000" cy="310994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21E7A9F-4017-7ABB-A619-273284823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1453" y="3259706"/>
              <a:ext cx="2880000" cy="3022063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4EACAA7-E962-20D9-38DA-C815861D6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11453" y="3171826"/>
              <a:ext cx="204824" cy="257174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46D164B8-58E0-F67E-B38C-07BC73E33E64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2AEC73-D592-F53C-0D9F-D06F17AFF101}"/>
              </a:ext>
            </a:extLst>
          </p:cNvPr>
          <p:cNvSpPr txBox="1"/>
          <p:nvPr/>
        </p:nvSpPr>
        <p:spPr>
          <a:xfrm>
            <a:off x="11856000" y="651944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1CD325D-6E8A-B395-DA74-E030DEA5C585}"/>
              </a:ext>
            </a:extLst>
          </p:cNvPr>
          <p:cNvSpPr txBox="1"/>
          <p:nvPr/>
        </p:nvSpPr>
        <p:spPr>
          <a:xfrm>
            <a:off x="642380" y="2625904"/>
            <a:ext cx="40884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J. M. Shannon </a:t>
            </a:r>
            <a:r>
              <a:rPr lang="fr-FR" altLang="zh-CN" sz="11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fr-FR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., IEEE Electron Device Lett., 2003. </a:t>
            </a:r>
            <a:endParaRPr lang="zh-CN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DB8EA98-12D0-CA7E-699E-DAB6A6AB6371}"/>
              </a:ext>
            </a:extLst>
          </p:cNvPr>
          <p:cNvSpPr txBox="1"/>
          <p:nvPr/>
        </p:nvSpPr>
        <p:spPr>
          <a:xfrm>
            <a:off x="5841836" y="820486"/>
            <a:ext cx="3716976" cy="184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Advantages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Low saturation voltage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High intrinsic gain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Reduced short-channel effects</a:t>
            </a:r>
            <a:endParaRPr lang="en-US" altLang="zh-CN" sz="18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5A2C561-D5DD-24C7-1F7A-6884D6C8E10C}"/>
              </a:ext>
            </a:extLst>
          </p:cNvPr>
          <p:cNvSpPr txBox="1"/>
          <p:nvPr/>
        </p:nvSpPr>
        <p:spPr>
          <a:xfrm>
            <a:off x="292333" y="26527"/>
            <a:ext cx="8042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Polysilicon Source-gated Transistors (SGT)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5F86E368-0DE5-F93B-FD03-17038C3D3DD4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520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F9F99012-9A6A-551D-08A3-5A072D09B2A3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10" name="Picture 19">
              <a:extLst>
                <a:ext uri="{FF2B5EF4-FFF2-40B4-BE49-F238E27FC236}">
                  <a16:creationId xmlns:a16="http://schemas.microsoft.com/office/drawing/2014/main" id="{8E4B2739-D309-B9CA-BD5D-B9CBD843B7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11" name="图片 10" descr="图片包含 游戏机&#10;&#10;描述已自动生成">
              <a:extLst>
                <a:ext uri="{FF2B5EF4-FFF2-40B4-BE49-F238E27FC236}">
                  <a16:creationId xmlns:a16="http://schemas.microsoft.com/office/drawing/2014/main" id="{5200EF1C-D886-76AE-A811-47220EA644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DE4A6647-82E6-F2E2-1157-4D19194CDF09}"/>
              </a:ext>
            </a:extLst>
          </p:cNvPr>
          <p:cNvSpPr txBox="1"/>
          <p:nvPr/>
        </p:nvSpPr>
        <p:spPr>
          <a:xfrm>
            <a:off x="9282229" y="820486"/>
            <a:ext cx="2909771" cy="14260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Amplifiers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Drive circuit for displays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AC462B84-CE23-6C9B-6621-3AB81778E2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976" y="681532"/>
            <a:ext cx="4320000" cy="1924649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EBCB7092-1855-FCE7-C387-80114FDE0BB6}"/>
              </a:ext>
            </a:extLst>
          </p:cNvPr>
          <p:cNvSpPr txBox="1"/>
          <p:nvPr/>
        </p:nvSpPr>
        <p:spPr>
          <a:xfrm>
            <a:off x="5841836" y="2845751"/>
            <a:ext cx="6096000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Trade-off</a:t>
            </a:r>
            <a:endParaRPr lang="en-US" altLang="zh-CN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Lower current output for the same gate bias and device dimensions due to the Schottky barrier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9FE0951E-1798-FEB6-2A17-2AE226655FCE}"/>
              </a:ext>
            </a:extLst>
          </p:cNvPr>
          <p:cNvSpPr txBox="1"/>
          <p:nvPr/>
        </p:nvSpPr>
        <p:spPr>
          <a:xfrm>
            <a:off x="5841836" y="4420040"/>
            <a:ext cx="5955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polysilicon?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Balanced cost and electrical characteristics for thin-film large-area circuit applications</a:t>
            </a:r>
            <a:endParaRPr lang="en-US" altLang="zh-CN" sz="18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78DCC0A-A598-2565-CD9F-B10870F03908}"/>
              </a:ext>
            </a:extLst>
          </p:cNvPr>
          <p:cNvSpPr txBox="1"/>
          <p:nvPr/>
        </p:nvSpPr>
        <p:spPr>
          <a:xfrm>
            <a:off x="599107" y="5995849"/>
            <a:ext cx="391216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Radu A. Sporea et al., IEEE Trans. Electron Devices, 2010</a:t>
            </a:r>
            <a:endParaRPr lang="zh-CN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DB89E2C8-40DF-F362-AF4A-E32101F84E74}"/>
              </a:ext>
            </a:extLst>
          </p:cNvPr>
          <p:cNvSpPr/>
          <p:nvPr/>
        </p:nvSpPr>
        <p:spPr>
          <a:xfrm>
            <a:off x="1632856" y="3206337"/>
            <a:ext cx="90000" cy="9000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9DCC8634-DC04-FCF1-C7E5-D8936A049C7D}"/>
              </a:ext>
            </a:extLst>
          </p:cNvPr>
          <p:cNvSpPr/>
          <p:nvPr/>
        </p:nvSpPr>
        <p:spPr>
          <a:xfrm>
            <a:off x="3228533" y="3155399"/>
            <a:ext cx="90000" cy="90000"/>
          </a:xfrm>
          <a:prstGeom prst="ellipse">
            <a:avLst/>
          </a:prstGeom>
          <a:solidFill>
            <a:srgbClr val="0000FF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9F699747-8CB8-3DE1-45C3-45554331DAAC}"/>
              </a:ext>
            </a:extLst>
          </p:cNvPr>
          <p:cNvSpPr/>
          <p:nvPr/>
        </p:nvSpPr>
        <p:spPr>
          <a:xfrm>
            <a:off x="1527520" y="4036431"/>
            <a:ext cx="90000" cy="9000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D1F815B6-8D6B-8474-CCC6-AF78315D8A1A}"/>
              </a:ext>
            </a:extLst>
          </p:cNvPr>
          <p:cNvSpPr/>
          <p:nvPr/>
        </p:nvSpPr>
        <p:spPr>
          <a:xfrm>
            <a:off x="1437520" y="4632293"/>
            <a:ext cx="90000" cy="9000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9C9475C-0AF1-DCC6-75B3-227728F29643}"/>
              </a:ext>
            </a:extLst>
          </p:cNvPr>
          <p:cNvSpPr/>
          <p:nvPr/>
        </p:nvSpPr>
        <p:spPr>
          <a:xfrm>
            <a:off x="1396461" y="5026142"/>
            <a:ext cx="90000" cy="9000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9AC18A09-8552-FCF1-6716-795E1C3DDC12}"/>
              </a:ext>
            </a:extLst>
          </p:cNvPr>
          <p:cNvSpPr/>
          <p:nvPr/>
        </p:nvSpPr>
        <p:spPr>
          <a:xfrm>
            <a:off x="1369275" y="5368950"/>
            <a:ext cx="90000" cy="9000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7509AD58-40EC-7619-85FC-B5AB2D169F73}"/>
              </a:ext>
            </a:extLst>
          </p:cNvPr>
          <p:cNvSpPr/>
          <p:nvPr/>
        </p:nvSpPr>
        <p:spPr>
          <a:xfrm>
            <a:off x="2315319" y="4611317"/>
            <a:ext cx="90000" cy="90000"/>
          </a:xfrm>
          <a:prstGeom prst="ellipse">
            <a:avLst/>
          </a:prstGeom>
          <a:solidFill>
            <a:srgbClr val="0000FF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2CA980D-222E-2308-A765-15C805486E12}"/>
              </a:ext>
            </a:extLst>
          </p:cNvPr>
          <p:cNvSpPr/>
          <p:nvPr/>
        </p:nvSpPr>
        <p:spPr>
          <a:xfrm>
            <a:off x="1839229" y="5004836"/>
            <a:ext cx="90000" cy="90000"/>
          </a:xfrm>
          <a:prstGeom prst="ellipse">
            <a:avLst/>
          </a:prstGeom>
          <a:solidFill>
            <a:srgbClr val="0000FF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3910D6A5-C3AC-B66D-2DB6-746D9DC85022}"/>
              </a:ext>
            </a:extLst>
          </p:cNvPr>
          <p:cNvSpPr/>
          <p:nvPr/>
        </p:nvSpPr>
        <p:spPr>
          <a:xfrm>
            <a:off x="2721042" y="4017857"/>
            <a:ext cx="90000" cy="90000"/>
          </a:xfrm>
          <a:prstGeom prst="ellipse">
            <a:avLst/>
          </a:prstGeom>
          <a:solidFill>
            <a:srgbClr val="0000FF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A06026D-20A3-8777-1164-D7BE0CF49316}"/>
              </a:ext>
            </a:extLst>
          </p:cNvPr>
          <p:cNvSpPr/>
          <p:nvPr/>
        </p:nvSpPr>
        <p:spPr>
          <a:xfrm>
            <a:off x="1491287" y="5362569"/>
            <a:ext cx="90000" cy="90000"/>
          </a:xfrm>
          <a:prstGeom prst="ellipse">
            <a:avLst/>
          </a:prstGeom>
          <a:solidFill>
            <a:srgbClr val="0000FF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6B484406-0D44-C78E-E495-5C82689292D3}"/>
                  </a:ext>
                </a:extLst>
              </p:cNvPr>
              <p:cNvSpPr txBox="1"/>
              <p:nvPr/>
            </p:nvSpPr>
            <p:spPr>
              <a:xfrm>
                <a:off x="2165914" y="3274914"/>
                <a:ext cx="3360985" cy="59638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altLang="zh-CN" sz="1600" b="1" i="0" smtClean="0">
                              <a:latin typeface="Cambria Math" panose="02040503050406030204" pitchFamily="18" charset="0"/>
                            </a:rPr>
                            <m:t>𝐃𝐒𝐀𝐓𝟏</m:t>
                          </m:r>
                        </m:sub>
                      </m:sSub>
                      <m:r>
                        <a:rPr lang="en-US" altLang="zh-CN" sz="16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altLang="zh-CN" sz="1600" b="1" i="0" smtClean="0">
                                  <a:latin typeface="Cambria Math" panose="02040503050406030204" pitchFamily="18" charset="0"/>
                                </a:rPr>
                                <m:t>𝐆𝐒</m:t>
                              </m:r>
                            </m:sub>
                          </m:sSub>
                          <m: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altLang="zh-CN" sz="1600" b="1" i="1" smtClean="0">
                                  <a:latin typeface="Cambria Math" panose="02040503050406030204" pitchFamily="18" charset="0"/>
                                </a:rPr>
                                <m:t>𝒕𝒉</m:t>
                              </m:r>
                            </m:sub>
                          </m:sSub>
                        </m:e>
                      </m:d>
                      <m:r>
                        <a:rPr lang="en-US" altLang="zh-CN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altLang="zh-CN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altLang="zh-CN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altLang="zh-CN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en-US" altLang="zh-CN" sz="16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altLang="zh-CN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den>
                      </m:f>
                      <m:r>
                        <a:rPr lang="en-US" altLang="zh-CN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altLang="zh-CN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</m:oMath>
                  </m:oMathPara>
                </a14:m>
                <a:endPara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6B484406-0D44-C78E-E495-5C8268929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914" y="3274914"/>
                <a:ext cx="3360985" cy="59638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106E6CD5-B515-456F-8BCC-013880B1D6F0}"/>
                  </a:ext>
                </a:extLst>
              </p:cNvPr>
              <p:cNvSpPr txBox="1"/>
              <p:nvPr/>
            </p:nvSpPr>
            <p:spPr>
              <a:xfrm>
                <a:off x="3367012" y="4126431"/>
                <a:ext cx="1989584" cy="338554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altLang="zh-CN" sz="1600" b="1" i="0" smtClean="0">
                              <a:latin typeface="Cambria Math" panose="02040503050406030204" pitchFamily="18" charset="0"/>
                            </a:rPr>
                            <m:t>𝐃𝐒𝐀𝐓</m:t>
                          </m:r>
                          <m: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sz="16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altLang="zh-CN" sz="1600" b="1">
                              <a:latin typeface="Cambria Math" panose="02040503050406030204" pitchFamily="18" charset="0"/>
                            </a:rPr>
                            <m:t>𝐆𝐒</m:t>
                          </m:r>
                        </m:sub>
                      </m:sSub>
                      <m:r>
                        <a:rPr lang="en-US" altLang="zh-CN" sz="1600" b="1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altLang="zh-CN" sz="1600" b="1" i="1">
                              <a:latin typeface="Cambria Math" panose="02040503050406030204" pitchFamily="18" charset="0"/>
                            </a:rPr>
                            <m:t>𝒕𝒉</m:t>
                          </m:r>
                        </m:sub>
                      </m:sSub>
                    </m:oMath>
                  </m:oMathPara>
                </a14:m>
                <a:endPara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106E6CD5-B515-456F-8BCC-013880B1D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7012" y="4126431"/>
                <a:ext cx="1989584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538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6" grpId="0"/>
      <p:bldP spid="42" grpId="0"/>
      <p:bldP spid="49" grpId="0"/>
      <p:bldP spid="17" grpId="0"/>
      <p:bldP spid="18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3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2330A23-88CE-AC07-C411-94CAE311C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3726" y="3187714"/>
            <a:ext cx="1656000" cy="79710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A5397D5-B814-80ED-6515-C25C1865104D}"/>
              </a:ext>
            </a:extLst>
          </p:cNvPr>
          <p:cNvSpPr txBox="1"/>
          <p:nvPr/>
        </p:nvSpPr>
        <p:spPr>
          <a:xfrm>
            <a:off x="285983" y="15004"/>
            <a:ext cx="99533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Low-frequency Noise (LFN) in conventional transistors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0417EA3-D583-F87A-BCD0-3DF56A8129CB}"/>
              </a:ext>
            </a:extLst>
          </p:cNvPr>
          <p:cNvSpPr txBox="1"/>
          <p:nvPr/>
        </p:nvSpPr>
        <p:spPr>
          <a:xfrm>
            <a:off x="5554500" y="2722667"/>
            <a:ext cx="66374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McWhorter model  (</a:t>
            </a:r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Carrier Number Fluctuation (CNF)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model)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E5600FC-DC44-2CE1-D8CE-E82D45EE00C2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635A486-18F9-A97E-D368-24877A2A885E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12" name="Picture 19">
              <a:extLst>
                <a:ext uri="{FF2B5EF4-FFF2-40B4-BE49-F238E27FC236}">
                  <a16:creationId xmlns:a16="http://schemas.microsoft.com/office/drawing/2014/main" id="{A3EC250B-60D0-806A-50FE-B0E0B9BAB5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13" name="图片 12" descr="图片包含 游戏机&#10;&#10;描述已自动生成">
              <a:extLst>
                <a:ext uri="{FF2B5EF4-FFF2-40B4-BE49-F238E27FC236}">
                  <a16:creationId xmlns:a16="http://schemas.microsoft.com/office/drawing/2014/main" id="{367812CC-A1BD-A5BC-6EBA-36FAA35091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1FD7A902-F705-D01C-82AA-007EC3B34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398" y="824740"/>
            <a:ext cx="3708000" cy="2400001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C76D2B6-58B6-6AC4-5EB9-07635E0D9890}"/>
              </a:ext>
            </a:extLst>
          </p:cNvPr>
          <p:cNvSpPr txBox="1"/>
          <p:nvPr/>
        </p:nvSpPr>
        <p:spPr>
          <a:xfrm>
            <a:off x="1814073" y="3163105"/>
            <a:ext cx="3108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Angeliki Tataridou, PhD Dissertation, 2022.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FDE0441-E383-06D9-CB76-4B4A3B119DC8}"/>
              </a:ext>
            </a:extLst>
          </p:cNvPr>
          <p:cNvSpPr txBox="1"/>
          <p:nvPr/>
        </p:nvSpPr>
        <p:spPr>
          <a:xfrm>
            <a:off x="5554501" y="4256807"/>
            <a:ext cx="6216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Hooge model </a:t>
            </a:r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(Carrier Mobility Fluctuation (CMF)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model)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AFC8164-D593-63C9-B97D-7E449F7DF14C}"/>
              </a:ext>
            </a:extLst>
          </p:cNvPr>
          <p:cNvSpPr txBox="1"/>
          <p:nvPr/>
        </p:nvSpPr>
        <p:spPr>
          <a:xfrm>
            <a:off x="5563660" y="2269118"/>
            <a:ext cx="34483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Low-frequency noise models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4E4624B-4856-2405-B67A-E72EAA8334CF}"/>
              </a:ext>
            </a:extLst>
          </p:cNvPr>
          <p:cNvSpPr txBox="1"/>
          <p:nvPr/>
        </p:nvSpPr>
        <p:spPr>
          <a:xfrm>
            <a:off x="11856000" y="651944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3A0ECB6-AC7E-3F4B-D0C5-C803540D8CF0}"/>
              </a:ext>
            </a:extLst>
          </p:cNvPr>
          <p:cNvGrpSpPr/>
          <p:nvPr/>
        </p:nvGrpSpPr>
        <p:grpSpPr>
          <a:xfrm>
            <a:off x="5849108" y="4933762"/>
            <a:ext cx="1921047" cy="703207"/>
            <a:chOff x="6623249" y="5034105"/>
            <a:chExt cx="1921047" cy="703207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6F27310C-BAE4-6617-559B-821F7D15FE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90690" b="46190"/>
            <a:stretch/>
          </p:blipFill>
          <p:spPr>
            <a:xfrm>
              <a:off x="6623249" y="5034105"/>
              <a:ext cx="418943" cy="703207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8D7C8FC7-F108-EDE0-6FC0-89118FA42D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64640"/>
            <a:stretch/>
          </p:blipFill>
          <p:spPr>
            <a:xfrm>
              <a:off x="7042192" y="5094604"/>
              <a:ext cx="1502104" cy="642708"/>
            </a:xfrm>
            <a:prstGeom prst="rect">
              <a:avLst/>
            </a:prstGeom>
          </p:spPr>
        </p:pic>
      </p:grp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2AD6D068-15DA-A6C4-2D42-16C18D8976F5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520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73171A4D-E9B3-D235-AEAB-9A783F95EDE6}"/>
              </a:ext>
            </a:extLst>
          </p:cNvPr>
          <p:cNvSpPr txBox="1"/>
          <p:nvPr/>
        </p:nvSpPr>
        <p:spPr>
          <a:xfrm>
            <a:off x="5874280" y="5794948"/>
            <a:ext cx="35147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G. Ghibaudo </a:t>
            </a: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., Microelectron. Reliab., 2002 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4257F590-D222-A090-4044-B8798802A8CC}"/>
              </a:ext>
            </a:extLst>
          </p:cNvPr>
          <p:cNvGrpSpPr/>
          <p:nvPr/>
        </p:nvGrpSpPr>
        <p:grpSpPr>
          <a:xfrm>
            <a:off x="5874280" y="3198877"/>
            <a:ext cx="2719230" cy="774778"/>
            <a:chOff x="5874280" y="2377433"/>
            <a:chExt cx="2719230" cy="774778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BE725D90-EB69-0202-197A-3A2DE48339C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74280" y="2377433"/>
              <a:ext cx="2160000" cy="774778"/>
              <a:chOff x="1057500" y="3889290"/>
              <a:chExt cx="3293247" cy="1181265"/>
            </a:xfrm>
          </p:grpSpPr>
          <p:pic>
            <p:nvPicPr>
              <p:cNvPr id="26" name="图片 25">
                <a:extLst>
                  <a:ext uri="{FF2B5EF4-FFF2-40B4-BE49-F238E27FC236}">
                    <a16:creationId xmlns:a16="http://schemas.microsoft.com/office/drawing/2014/main" id="{874DD4DA-7326-FE70-8635-8FA4EEE67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7500" y="4126446"/>
                <a:ext cx="1514686" cy="657317"/>
              </a:xfrm>
              <a:prstGeom prst="rect">
                <a:avLst/>
              </a:prstGeom>
            </p:spPr>
          </p:pic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0C72E08B-A068-1D61-C872-1884F3365F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83586" y="3889290"/>
                <a:ext cx="1867161" cy="1181265"/>
              </a:xfrm>
              <a:prstGeom prst="rect">
                <a:avLst/>
              </a:prstGeom>
            </p:spPr>
          </p:pic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4B13797-8BF9-80D6-8294-A5FBEFF5EC2D}"/>
                </a:ext>
              </a:extLst>
            </p:cNvPr>
            <p:cNvSpPr txBox="1"/>
            <p:nvPr/>
          </p:nvSpPr>
          <p:spPr>
            <a:xfrm>
              <a:off x="7995269" y="2580156"/>
              <a:ext cx="5982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with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椭圆 37">
            <a:extLst>
              <a:ext uri="{FF2B5EF4-FFF2-40B4-BE49-F238E27FC236}">
                <a16:creationId xmlns:a16="http://schemas.microsoft.com/office/drawing/2014/main" id="{83C2BBC3-B00F-3DE6-88FD-FF4509C3AD2D}"/>
              </a:ext>
            </a:extLst>
          </p:cNvPr>
          <p:cNvSpPr/>
          <p:nvPr/>
        </p:nvSpPr>
        <p:spPr>
          <a:xfrm>
            <a:off x="9916109" y="3291946"/>
            <a:ext cx="288000" cy="28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F7415FB-BFFC-D8C4-0880-7677C8A0836B}"/>
              </a:ext>
            </a:extLst>
          </p:cNvPr>
          <p:cNvSpPr txBox="1"/>
          <p:nvPr/>
        </p:nvSpPr>
        <p:spPr>
          <a:xfrm>
            <a:off x="10145172" y="3118362"/>
            <a:ext cx="12375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Trap density</a:t>
            </a:r>
            <a:endParaRPr lang="zh-CN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0B9A5BF-D755-F78C-4788-7BBD0F739F86}"/>
              </a:ext>
            </a:extLst>
          </p:cNvPr>
          <p:cNvSpPr/>
          <p:nvPr/>
        </p:nvSpPr>
        <p:spPr>
          <a:xfrm>
            <a:off x="6635942" y="4994261"/>
            <a:ext cx="288000" cy="288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5904632-1AD6-DDFA-24AF-AF449395CEDD}"/>
              </a:ext>
            </a:extLst>
          </p:cNvPr>
          <p:cNvSpPr txBox="1"/>
          <p:nvPr/>
        </p:nvSpPr>
        <p:spPr>
          <a:xfrm>
            <a:off x="6876881" y="4820677"/>
            <a:ext cx="16578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Hooge</a:t>
            </a:r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parameter</a:t>
            </a:r>
            <a:endParaRPr lang="zh-CN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F00BDE9-1EAF-9D15-38AE-E0BB2CC7BBAB}"/>
              </a:ext>
            </a:extLst>
          </p:cNvPr>
          <p:cNvGrpSpPr/>
          <p:nvPr/>
        </p:nvGrpSpPr>
        <p:grpSpPr>
          <a:xfrm>
            <a:off x="5513522" y="1453749"/>
            <a:ext cx="6140408" cy="400110"/>
            <a:chOff x="5630743" y="1286004"/>
            <a:chExt cx="6140408" cy="40011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B728E03-6D67-8A67-9D82-0B9EFA56489A}"/>
                </a:ext>
              </a:extLst>
            </p:cNvPr>
            <p:cNvSpPr txBox="1"/>
            <p:nvPr/>
          </p:nvSpPr>
          <p:spPr>
            <a:xfrm>
              <a:off x="5630743" y="1286004"/>
              <a:ext cx="614040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altLang="zh-CN" sz="2000" b="1" i="1" dirty="0">
                  <a:solidFill>
                    <a:srgbClr val="0000FF"/>
                  </a:solidFill>
                </a:rPr>
                <a:t>Physical origin of low-frequency noise           traps</a:t>
              </a:r>
            </a:p>
          </p:txBody>
        </p:sp>
        <p:sp>
          <p:nvSpPr>
            <p:cNvPr id="16" name="箭头: 右 15">
              <a:extLst>
                <a:ext uri="{FF2B5EF4-FFF2-40B4-BE49-F238E27FC236}">
                  <a16:creationId xmlns:a16="http://schemas.microsoft.com/office/drawing/2014/main" id="{BC7E2F9A-ED44-FF59-EF22-500F60ECC974}"/>
                </a:ext>
              </a:extLst>
            </p:cNvPr>
            <p:cNvSpPr/>
            <p:nvPr/>
          </p:nvSpPr>
          <p:spPr>
            <a:xfrm>
              <a:off x="10233667" y="1445884"/>
              <a:ext cx="569636" cy="147484"/>
            </a:xfrm>
            <a:prstGeom prst="rightArrow">
              <a:avLst>
                <a:gd name="adj1" fmla="val 35227"/>
                <a:gd name="adj2" fmla="val 84413"/>
              </a:avLst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i="1" dirty="0"/>
            </a:p>
          </p:txBody>
        </p:sp>
      </p:grpSp>
      <p:pic>
        <p:nvPicPr>
          <p:cNvPr id="41" name="图片 40" descr="图表&#10;&#10;描述已自动生成">
            <a:extLst>
              <a:ext uri="{FF2B5EF4-FFF2-40B4-BE49-F238E27FC236}">
                <a16:creationId xmlns:a16="http://schemas.microsoft.com/office/drawing/2014/main" id="{95E20C2F-9CBB-CA99-B440-5F61A013C5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4" t="3952" r="5920" b="3801"/>
          <a:stretch/>
        </p:blipFill>
        <p:spPr>
          <a:xfrm>
            <a:off x="1305491" y="3523656"/>
            <a:ext cx="3600000" cy="280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3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  <p:bldP spid="27" grpId="0"/>
      <p:bldP spid="33" grpId="0"/>
      <p:bldP spid="30" grpId="0"/>
      <p:bldP spid="38" grpId="0" animBg="1"/>
      <p:bldP spid="39" grpId="0"/>
      <p:bldP spid="3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A2E965D-B804-3E83-3CE7-8D52439EB7D1}"/>
              </a:ext>
            </a:extLst>
          </p:cNvPr>
          <p:cNvSpPr txBox="1"/>
          <p:nvPr/>
        </p:nvSpPr>
        <p:spPr>
          <a:xfrm>
            <a:off x="236520" y="0"/>
            <a:ext cx="4102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Objective and Outline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448B780-39FC-A237-DCC4-8045E1CD7285}"/>
              </a:ext>
            </a:extLst>
          </p:cNvPr>
          <p:cNvSpPr txBox="1"/>
          <p:nvPr/>
        </p:nvSpPr>
        <p:spPr>
          <a:xfrm>
            <a:off x="413277" y="2942112"/>
            <a:ext cx="6655989" cy="3901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TCAD simulation and DC measurements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LFN in thin-film transistor (TFT) configuration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LFN in SGT configuration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Conclusions and perspectives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768BD02-B69D-FA14-861D-CA788ADB2572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4FB3EDD-71BA-7B68-8278-4D193BC22F57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8" name="Picture 19">
              <a:extLst>
                <a:ext uri="{FF2B5EF4-FFF2-40B4-BE49-F238E27FC236}">
                  <a16:creationId xmlns:a16="http://schemas.microsoft.com/office/drawing/2014/main" id="{2E7FE137-80E4-6517-75FA-D404FBA162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9" name="图片 8" descr="图片包含 游戏机&#10;&#10;描述已自动生成">
              <a:extLst>
                <a:ext uri="{FF2B5EF4-FFF2-40B4-BE49-F238E27FC236}">
                  <a16:creationId xmlns:a16="http://schemas.microsoft.com/office/drawing/2014/main" id="{98C12FAB-C5F9-DCB2-7B4A-9BB46CCB21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670F9B73-31F3-25E2-572F-03BED95C3053}"/>
              </a:ext>
            </a:extLst>
          </p:cNvPr>
          <p:cNvSpPr txBox="1"/>
          <p:nvPr/>
        </p:nvSpPr>
        <p:spPr>
          <a:xfrm>
            <a:off x="2779525" y="1454352"/>
            <a:ext cx="7418154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 a better understanding of the behavior of low-frequency noise in polysilicon SGT </a:t>
            </a:r>
            <a:endParaRPr lang="zh-CN" altLang="en-US" sz="24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6FEF717-8A92-A5D7-C67F-E71A6992AF6D}"/>
              </a:ext>
            </a:extLst>
          </p:cNvPr>
          <p:cNvSpPr txBox="1"/>
          <p:nvPr/>
        </p:nvSpPr>
        <p:spPr>
          <a:xfrm>
            <a:off x="11856000" y="651944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6D04370-CCEB-FAF1-BC2F-FF0F09557B05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520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C80B3914-0472-581A-62CA-CCF525202920}"/>
              </a:ext>
            </a:extLst>
          </p:cNvPr>
          <p:cNvSpPr txBox="1"/>
          <p:nvPr/>
        </p:nvSpPr>
        <p:spPr>
          <a:xfrm>
            <a:off x="1026506" y="4593593"/>
            <a:ext cx="35766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LFN in subthreshold 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LFN in above-threshold region</a:t>
            </a:r>
          </a:p>
        </p:txBody>
      </p:sp>
    </p:spTree>
    <p:extLst>
      <p:ext uri="{BB962C8B-B14F-4D97-AF65-F5344CB8AC3E}">
        <p14:creationId xmlns:p14="http://schemas.microsoft.com/office/powerpoint/2010/main" val="1604093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>
            <a:extLst>
              <a:ext uri="{FF2B5EF4-FFF2-40B4-BE49-F238E27FC236}">
                <a16:creationId xmlns:a16="http://schemas.microsoft.com/office/drawing/2014/main" id="{B36E70A4-B06E-AC7B-D1D0-FE0B25C0F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" t="3983" r="12425"/>
          <a:stretch/>
        </p:blipFill>
        <p:spPr>
          <a:xfrm>
            <a:off x="6898928" y="1072135"/>
            <a:ext cx="4496939" cy="270171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C8F4100-B2D1-9A9A-DD7C-38CED219E19E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438F5838-52B3-71A3-DD6F-80FADE49BA0C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842D0D30-0B0A-CEE1-948C-4A1D1BE661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B061A5C6-2042-B338-C88F-6D315FFBD9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DBE66B6A-DDEF-E8E5-051C-9B9CEF743B02}"/>
              </a:ext>
            </a:extLst>
          </p:cNvPr>
          <p:cNvSpPr txBox="1"/>
          <p:nvPr/>
        </p:nvSpPr>
        <p:spPr>
          <a:xfrm>
            <a:off x="236520" y="25400"/>
            <a:ext cx="4324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1.1. TCAD Simulations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2" name="表格 31">
            <a:extLst>
              <a:ext uri="{FF2B5EF4-FFF2-40B4-BE49-F238E27FC236}">
                <a16:creationId xmlns:a16="http://schemas.microsoft.com/office/drawing/2014/main" id="{34A40CE6-851F-EBAE-0957-4CB9A1578A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053870"/>
              </p:ext>
            </p:extLst>
          </p:nvPr>
        </p:nvGraphicFramePr>
        <p:xfrm>
          <a:off x="1179871" y="4114265"/>
          <a:ext cx="3751299" cy="1988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043">
                  <a:extLst>
                    <a:ext uri="{9D8B030D-6E8A-4147-A177-3AD203B41FA5}">
                      <a16:colId xmlns:a16="http://schemas.microsoft.com/office/drawing/2014/main" val="3686971149"/>
                    </a:ext>
                  </a:extLst>
                </a:gridCol>
                <a:gridCol w="1303256">
                  <a:extLst>
                    <a:ext uri="{9D8B030D-6E8A-4147-A177-3AD203B41FA5}">
                      <a16:colId xmlns:a16="http://schemas.microsoft.com/office/drawing/2014/main" val="2162224981"/>
                    </a:ext>
                  </a:extLst>
                </a:gridCol>
              </a:tblGrid>
              <a:tr h="3314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/>
                        <a:t>Parameter</a:t>
                      </a:r>
                      <a:endParaRPr lang="zh-CN" altLang="en-US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/>
                        <a:t>Value</a:t>
                      </a:r>
                      <a:endParaRPr lang="zh-CN" altLang="en-US" sz="15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683071"/>
                  </a:ext>
                </a:extLst>
              </a:tr>
              <a:tr h="3314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Schottky barrier height </a:t>
                      </a:r>
                      <a:endParaRPr lang="zh-CN" altLang="en-US" sz="1400" b="1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0.35 eV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1880319"/>
                  </a:ext>
                </a:extLst>
              </a:tr>
              <a:tr h="3314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</a:rPr>
                        <a:t>Polysilicon Mobility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</a:rPr>
                        <a:t>20 cm·V</a:t>
                      </a:r>
                      <a:r>
                        <a:rPr lang="en-US" altLang="zh-CN" sz="1400" b="1" baseline="30000" dirty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en-US" altLang="zh-CN" sz="1400" b="1" dirty="0">
                          <a:solidFill>
                            <a:schemeClr val="tx1"/>
                          </a:solidFill>
                        </a:rPr>
                        <a:t>s</a:t>
                      </a:r>
                      <a:r>
                        <a:rPr lang="en-US" altLang="zh-CN" sz="1400" b="1" baseline="30000" dirty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zh-CN" altLang="en-US" sz="1400" b="1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917690"/>
                  </a:ext>
                </a:extLst>
              </a:tr>
              <a:tr h="3314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Polysilicon Permittivity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11.7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4054357"/>
                  </a:ext>
                </a:extLst>
              </a:tr>
              <a:tr h="3314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Fixed charge density Q</a:t>
                      </a:r>
                      <a:r>
                        <a:rPr lang="en-US" altLang="zh-CN" sz="1400" b="1" baseline="-25000" dirty="0"/>
                        <a:t>f</a:t>
                      </a:r>
                      <a:endParaRPr lang="zh-CN" altLang="en-US" sz="1400" b="1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4×10</a:t>
                      </a:r>
                      <a:r>
                        <a:rPr lang="en-US" altLang="zh-CN" sz="1400" b="1" baseline="30000" dirty="0"/>
                        <a:t>11</a:t>
                      </a:r>
                      <a:r>
                        <a:rPr lang="en-US" altLang="zh-CN" sz="1400" b="1" dirty="0"/>
                        <a:t> cm</a:t>
                      </a:r>
                      <a:r>
                        <a:rPr lang="en-US" altLang="zh-CN" sz="1400" b="1" baseline="30000" dirty="0"/>
                        <a:t>-2</a:t>
                      </a:r>
                      <a:endParaRPr lang="zh-CN" altLang="en-US" sz="14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2699951"/>
                  </a:ext>
                </a:extLst>
              </a:tr>
              <a:tr h="3314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Acceptor defect density D</a:t>
                      </a:r>
                      <a:r>
                        <a:rPr lang="en-US" altLang="zh-CN" sz="1400" b="1" baseline="-25000" dirty="0"/>
                        <a:t>it</a:t>
                      </a:r>
                      <a:endParaRPr lang="zh-CN" altLang="en-US" sz="1400" b="1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1×10</a:t>
                      </a:r>
                      <a:r>
                        <a:rPr lang="en-US" altLang="zh-CN" sz="1400" b="1" baseline="30000" dirty="0"/>
                        <a:t>12</a:t>
                      </a:r>
                      <a:r>
                        <a:rPr lang="en-US" altLang="zh-CN" sz="1400" b="1" dirty="0"/>
                        <a:t> cm</a:t>
                      </a:r>
                      <a:r>
                        <a:rPr lang="en-US" altLang="zh-CN" sz="1400" b="1" baseline="30000" dirty="0"/>
                        <a:t>-3</a:t>
                      </a:r>
                      <a:endParaRPr lang="zh-CN" altLang="en-US" sz="14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1128889"/>
                  </a:ext>
                </a:extLst>
              </a:tr>
            </a:tbl>
          </a:graphicData>
        </a:graphic>
      </p:graphicFrame>
      <p:sp>
        <p:nvSpPr>
          <p:cNvPr id="48" name="文本框 47">
            <a:extLst>
              <a:ext uri="{FF2B5EF4-FFF2-40B4-BE49-F238E27FC236}">
                <a16:creationId xmlns:a16="http://schemas.microsoft.com/office/drawing/2014/main" id="{81275814-F394-CCCA-5259-014F1E712548}"/>
              </a:ext>
            </a:extLst>
          </p:cNvPr>
          <p:cNvSpPr txBox="1"/>
          <p:nvPr/>
        </p:nvSpPr>
        <p:spPr>
          <a:xfrm>
            <a:off x="918558" y="3620018"/>
            <a:ext cx="4273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Key parameters used in simulations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86C9992D-E127-7791-5DC1-1034119319C3}"/>
              </a:ext>
            </a:extLst>
          </p:cNvPr>
          <p:cNvSpPr txBox="1"/>
          <p:nvPr/>
        </p:nvSpPr>
        <p:spPr>
          <a:xfrm>
            <a:off x="973071" y="687410"/>
            <a:ext cx="44294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Schematic simulated device structure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79CEAD6B-3C29-8DCB-E521-F4FE0380BABC}"/>
              </a:ext>
            </a:extLst>
          </p:cNvPr>
          <p:cNvSpPr>
            <a:spLocks noChangeAspect="1"/>
          </p:cNvSpPr>
          <p:nvPr/>
        </p:nvSpPr>
        <p:spPr>
          <a:xfrm>
            <a:off x="810558" y="3766073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08EC3BE3-0ABD-12E9-E6A5-6EFAD1EF9761}"/>
              </a:ext>
            </a:extLst>
          </p:cNvPr>
          <p:cNvGrpSpPr/>
          <p:nvPr/>
        </p:nvGrpSpPr>
        <p:grpSpPr>
          <a:xfrm>
            <a:off x="239477" y="805714"/>
            <a:ext cx="5017455" cy="2743597"/>
            <a:chOff x="10601" y="1565734"/>
            <a:chExt cx="5283425" cy="2746082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B9008553-E743-650C-7963-2DA4DA0796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601" y="1834804"/>
              <a:ext cx="5283425" cy="2477012"/>
              <a:chOff x="456778" y="985449"/>
              <a:chExt cx="4979796" cy="2062626"/>
            </a:xfrm>
          </p:grpSpPr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52965DA8-DBCD-44F1-7BF7-43035EB20E4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1073374" y="1344189"/>
                <a:ext cx="4363200" cy="1376861"/>
                <a:chOff x="3073973" y="1941628"/>
                <a:chExt cx="4090251" cy="989947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EAB12895-F080-7DE8-B092-306168CD479A}"/>
                    </a:ext>
                  </a:extLst>
                </p:cNvPr>
                <p:cNvSpPr/>
                <p:nvPr/>
              </p:nvSpPr>
              <p:spPr>
                <a:xfrm>
                  <a:off x="6311389" y="2200934"/>
                  <a:ext cx="843699" cy="434709"/>
                </a:xfrm>
                <a:prstGeom prst="rect">
                  <a:avLst/>
                </a:prstGeom>
                <a:solidFill>
                  <a:srgbClr val="FFFF99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600" b="1" dirty="0" err="1">
                      <a:solidFill>
                        <a:srgbClr val="0000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OhmicDrain</a:t>
                  </a:r>
                  <a:endParaRPr lang="zh-CN" altLang="en-US" sz="16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1" name="组合 20">
                  <a:extLst>
                    <a:ext uri="{FF2B5EF4-FFF2-40B4-BE49-F238E27FC236}">
                      <a16:creationId xmlns:a16="http://schemas.microsoft.com/office/drawing/2014/main" id="{97D78FB8-8730-1101-0176-8F51C1228B2E}"/>
                    </a:ext>
                  </a:extLst>
                </p:cNvPr>
                <p:cNvGrpSpPr/>
                <p:nvPr/>
              </p:nvGrpSpPr>
              <p:grpSpPr>
                <a:xfrm>
                  <a:off x="3073973" y="1941628"/>
                  <a:ext cx="4090251" cy="989947"/>
                  <a:chOff x="3073973" y="1941628"/>
                  <a:chExt cx="4090251" cy="989947"/>
                </a:xfrm>
              </p:grpSpPr>
              <p:sp>
                <p:nvSpPr>
                  <p:cNvPr id="11" name="矩形 10">
                    <a:extLst>
                      <a:ext uri="{FF2B5EF4-FFF2-40B4-BE49-F238E27FC236}">
                        <a16:creationId xmlns:a16="http://schemas.microsoft.com/office/drawing/2014/main" id="{881A1D39-31BD-5657-FEFD-A2D0C3CE1048}"/>
                      </a:ext>
                    </a:extLst>
                  </p:cNvPr>
                  <p:cNvSpPr/>
                  <p:nvPr/>
                </p:nvSpPr>
                <p:spPr>
                  <a:xfrm>
                    <a:off x="3079927" y="2334081"/>
                    <a:ext cx="4073237" cy="180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6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" name="矩形 11">
                    <a:extLst>
                      <a:ext uri="{FF2B5EF4-FFF2-40B4-BE49-F238E27FC236}">
                        <a16:creationId xmlns:a16="http://schemas.microsoft.com/office/drawing/2014/main" id="{46045D0A-DD3B-CF17-0BA7-5DD66FE279C5}"/>
                      </a:ext>
                    </a:extLst>
                  </p:cNvPr>
                  <p:cNvSpPr/>
                  <p:nvPr/>
                </p:nvSpPr>
                <p:spPr>
                  <a:xfrm>
                    <a:off x="3079927" y="2637968"/>
                    <a:ext cx="4073237" cy="268567"/>
                  </a:xfrm>
                  <a:prstGeom prst="rect">
                    <a:avLst/>
                  </a:prstGeom>
                  <a:solidFill>
                    <a:srgbClr val="99CCCC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zh-CN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Insulator</a:t>
                    </a:r>
                    <a:endParaRPr lang="zh-CN" altLang="en-US" sz="16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E9D34E33-23B5-B206-BA6A-8899447A274D}"/>
                      </a:ext>
                    </a:extLst>
                  </p:cNvPr>
                  <p:cNvSpPr/>
                  <p:nvPr/>
                </p:nvSpPr>
                <p:spPr>
                  <a:xfrm>
                    <a:off x="3079927" y="1941628"/>
                    <a:ext cx="4073237" cy="265654"/>
                  </a:xfrm>
                  <a:prstGeom prst="rect">
                    <a:avLst/>
                  </a:prstGeom>
                  <a:solidFill>
                    <a:srgbClr val="99CCCC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6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8" name="直接连接符 17">
                    <a:extLst>
                      <a:ext uri="{FF2B5EF4-FFF2-40B4-BE49-F238E27FC236}">
                        <a16:creationId xmlns:a16="http://schemas.microsoft.com/office/drawing/2014/main" id="{CE401653-2C67-CA83-5C7A-E0F9B457B13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097755" y="2204391"/>
                    <a:ext cx="540000" cy="0"/>
                  </a:xfrm>
                  <a:prstGeom prst="line">
                    <a:avLst/>
                  </a:prstGeom>
                  <a:ln w="53975">
                    <a:solidFill>
                      <a:srgbClr val="0000FF"/>
                    </a:solidFill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直接连接符 18">
                    <a:extLst>
                      <a:ext uri="{FF2B5EF4-FFF2-40B4-BE49-F238E27FC236}">
                        <a16:creationId xmlns:a16="http://schemas.microsoft.com/office/drawing/2014/main" id="{B092A1F8-21C5-6A52-42D3-B8CE585552C6}"/>
                      </a:ext>
                    </a:extLst>
                  </p:cNvPr>
                  <p:cNvCxnSpPr/>
                  <p:nvPr/>
                </p:nvCxnSpPr>
                <p:spPr>
                  <a:xfrm>
                    <a:off x="3637752" y="1961848"/>
                    <a:ext cx="540000" cy="0"/>
                  </a:xfrm>
                  <a:prstGeom prst="line">
                    <a:avLst/>
                  </a:prstGeom>
                  <a:ln w="53975">
                    <a:solidFill>
                      <a:srgbClr val="0000FF"/>
                    </a:solidFill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直接连接符 19">
                    <a:extLst>
                      <a:ext uri="{FF2B5EF4-FFF2-40B4-BE49-F238E27FC236}">
                        <a16:creationId xmlns:a16="http://schemas.microsoft.com/office/drawing/2014/main" id="{CEA37815-E335-C1F4-252E-FCAB53BEDC87}"/>
                      </a:ext>
                    </a:extLst>
                  </p:cNvPr>
                  <p:cNvCxnSpPr/>
                  <p:nvPr/>
                </p:nvCxnSpPr>
                <p:spPr>
                  <a:xfrm>
                    <a:off x="3073973" y="2931575"/>
                    <a:ext cx="4090251" cy="0"/>
                  </a:xfrm>
                  <a:prstGeom prst="line">
                    <a:avLst/>
                  </a:prstGeom>
                  <a:ln w="76200">
                    <a:solidFill>
                      <a:srgbClr val="0000FF"/>
                    </a:solidFill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" name="直接连接符 22">
                  <a:extLst>
                    <a:ext uri="{FF2B5EF4-FFF2-40B4-BE49-F238E27FC236}">
                      <a16:creationId xmlns:a16="http://schemas.microsoft.com/office/drawing/2014/main" id="{9476F1C6-8C31-6852-F37D-91FDC1CAEB0C}"/>
                    </a:ext>
                  </a:extLst>
                </p:cNvPr>
                <p:cNvCxnSpPr/>
                <p:nvPr/>
              </p:nvCxnSpPr>
              <p:spPr>
                <a:xfrm>
                  <a:off x="3631015" y="1942059"/>
                  <a:ext cx="0" cy="258875"/>
                </a:xfrm>
                <a:prstGeom prst="line">
                  <a:avLst/>
                </a:prstGeom>
                <a:ln w="53975">
                  <a:solidFill>
                    <a:srgbClr val="0000FF"/>
                  </a:solidFill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7E70FDA-41EB-3E75-EFBE-806A51CAF7C3}"/>
                  </a:ext>
                </a:extLst>
              </p:cNvPr>
              <p:cNvSpPr txBox="1"/>
              <p:nvPr/>
            </p:nvSpPr>
            <p:spPr>
              <a:xfrm>
                <a:off x="456778" y="985449"/>
                <a:ext cx="3264992" cy="2821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Schottky Source with field plate</a:t>
                </a:r>
                <a:endParaRPr lang="zh-CN" altLang="en-US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D9819F6-7CBD-865F-F917-6091CB92EA01}"/>
                  </a:ext>
                </a:extLst>
              </p:cNvPr>
              <p:cNvSpPr txBox="1"/>
              <p:nvPr/>
            </p:nvSpPr>
            <p:spPr>
              <a:xfrm>
                <a:off x="2934531" y="2766159"/>
                <a:ext cx="594079" cy="281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Gate</a:t>
                </a:r>
                <a:endParaRPr lang="zh-CN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592C026B-ECB3-40FC-F532-B781028128E6}"/>
                  </a:ext>
                </a:extLst>
              </p:cNvPr>
              <p:cNvSpPr txBox="1"/>
              <p:nvPr/>
            </p:nvSpPr>
            <p:spPr>
              <a:xfrm>
                <a:off x="2701158" y="1400852"/>
                <a:ext cx="1097212" cy="2821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Insulator</a:t>
                </a:r>
                <a:endParaRPr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2E759B47-02B7-BE7A-B7F9-E9C991F5A8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1531" y="1565734"/>
              <a:ext cx="108000" cy="108000"/>
            </a:xfrm>
            <a:prstGeom prst="rect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FE409D89-F1DE-F436-4B10-A1A1DE4A10EA}"/>
                </a:ext>
              </a:extLst>
            </p:cNvPr>
            <p:cNvSpPr txBox="1"/>
            <p:nvPr/>
          </p:nvSpPr>
          <p:spPr>
            <a:xfrm>
              <a:off x="2146113" y="2675716"/>
              <a:ext cx="2182698" cy="3388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N-type Polysilicon</a:t>
              </a:r>
              <a:endParaRPr lang="zh-CN" alt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0D55F7DB-1824-D8B9-FB1A-F8C7A0946F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5343" y="2104674"/>
              <a:ext cx="0" cy="540489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24B9EA74-1943-7021-A375-E724767A95EC}"/>
              </a:ext>
            </a:extLst>
          </p:cNvPr>
          <p:cNvSpPr txBox="1"/>
          <p:nvPr/>
        </p:nvSpPr>
        <p:spPr>
          <a:xfrm>
            <a:off x="11856000" y="651944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3C73ACE-CA48-3147-2F36-CD0A870086CE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520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1D5B2572-601E-0877-2B62-44D4D86302EE}"/>
              </a:ext>
            </a:extLst>
          </p:cNvPr>
          <p:cNvGrpSpPr>
            <a:grpSpLocks noChangeAspect="1"/>
          </p:cNvGrpSpPr>
          <p:nvPr/>
        </p:nvGrpSpPr>
        <p:grpSpPr>
          <a:xfrm>
            <a:off x="7075868" y="3755318"/>
            <a:ext cx="4320000" cy="2759853"/>
            <a:chOff x="6034219" y="3416774"/>
            <a:chExt cx="4756111" cy="2960801"/>
          </a:xfrm>
        </p:grpSpPr>
        <p:pic>
          <p:nvPicPr>
            <p:cNvPr id="72" name="图片 71">
              <a:extLst>
                <a:ext uri="{FF2B5EF4-FFF2-40B4-BE49-F238E27FC236}">
                  <a16:creationId xmlns:a16="http://schemas.microsoft.com/office/drawing/2014/main" id="{9FF8E414-4A23-8160-9C0C-F9549D8466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8" t="21803" r="34107" b="6239"/>
            <a:stretch/>
          </p:blipFill>
          <p:spPr>
            <a:xfrm>
              <a:off x="6034219" y="3416774"/>
              <a:ext cx="4756111" cy="2960801"/>
            </a:xfrm>
            <a:prstGeom prst="rect">
              <a:avLst/>
            </a:prstGeom>
          </p:spPr>
        </p:pic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74DB2FE3-0525-B93A-414D-415323E4F15F}"/>
                </a:ext>
              </a:extLst>
            </p:cNvPr>
            <p:cNvSpPr txBox="1"/>
            <p:nvPr/>
          </p:nvSpPr>
          <p:spPr>
            <a:xfrm>
              <a:off x="6628411" y="3673276"/>
              <a:ext cx="2681562" cy="312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Doping Dose = 0.5 ×10</a:t>
              </a:r>
              <a:r>
                <a:rPr lang="en-US" altLang="zh-CN" sz="1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 cm</a:t>
              </a:r>
              <a:r>
                <a:rPr lang="en-US" altLang="zh-CN" sz="14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-2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5" name="直接箭头连接符 74">
              <a:extLst>
                <a:ext uri="{FF2B5EF4-FFF2-40B4-BE49-F238E27FC236}">
                  <a16:creationId xmlns:a16="http://schemas.microsoft.com/office/drawing/2014/main" id="{ED3848F9-F0AF-3287-F099-B3B34770A1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22029" y="3912919"/>
              <a:ext cx="0" cy="195331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713E1603-9FF8-B35E-B33F-E4D4F856C1BC}"/>
                </a:ext>
              </a:extLst>
            </p:cNvPr>
            <p:cNvSpPr txBox="1"/>
            <p:nvPr/>
          </p:nvSpPr>
          <p:spPr>
            <a:xfrm>
              <a:off x="7154236" y="5258510"/>
              <a:ext cx="32459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altLang="zh-CN" sz="1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GS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 ranges from 0 to 20 V, 5V per step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3" name="文本框 82">
            <a:extLst>
              <a:ext uri="{FF2B5EF4-FFF2-40B4-BE49-F238E27FC236}">
                <a16:creationId xmlns:a16="http://schemas.microsoft.com/office/drawing/2014/main" id="{F97DD94E-699A-B580-515F-BA7BF73453A2}"/>
              </a:ext>
            </a:extLst>
          </p:cNvPr>
          <p:cNvSpPr txBox="1"/>
          <p:nvPr/>
        </p:nvSpPr>
        <p:spPr>
          <a:xfrm>
            <a:off x="8567695" y="2802511"/>
            <a:ext cx="2413599" cy="288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Doping Dose = 0.5 ×10</a:t>
            </a:r>
            <a:r>
              <a:rPr lang="en-US" altLang="zh-CN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cm</a:t>
            </a:r>
            <a:r>
              <a:rPr lang="en-US" altLang="zh-CN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F8230005-107C-72F6-7218-6C64472B8AB0}"/>
              </a:ext>
            </a:extLst>
          </p:cNvPr>
          <p:cNvSpPr txBox="1"/>
          <p:nvPr/>
        </p:nvSpPr>
        <p:spPr>
          <a:xfrm>
            <a:off x="7138442" y="658661"/>
            <a:ext cx="3347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Simulated IV characteristics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E7927EAB-C4A9-0F57-36BD-5149CC7893BB}"/>
              </a:ext>
            </a:extLst>
          </p:cNvPr>
          <p:cNvSpPr>
            <a:spLocks noChangeAspect="1"/>
          </p:cNvSpPr>
          <p:nvPr/>
        </p:nvSpPr>
        <p:spPr>
          <a:xfrm>
            <a:off x="7030442" y="804716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任意多边形: 形状 86">
            <a:extLst>
              <a:ext uri="{FF2B5EF4-FFF2-40B4-BE49-F238E27FC236}">
                <a16:creationId xmlns:a16="http://schemas.microsoft.com/office/drawing/2014/main" id="{0278728A-F373-D659-6EC2-987833343D13}"/>
              </a:ext>
            </a:extLst>
          </p:cNvPr>
          <p:cNvSpPr/>
          <p:nvPr/>
        </p:nvSpPr>
        <p:spPr>
          <a:xfrm>
            <a:off x="913148" y="1960058"/>
            <a:ext cx="558483" cy="709105"/>
          </a:xfrm>
          <a:custGeom>
            <a:avLst/>
            <a:gdLst>
              <a:gd name="connsiteX0" fmla="*/ 0 w 647205"/>
              <a:gd name="connsiteY0" fmla="*/ 11875 h 789709"/>
              <a:gd name="connsiteX1" fmla="*/ 647205 w 647205"/>
              <a:gd name="connsiteY1" fmla="*/ 0 h 789709"/>
              <a:gd name="connsiteX2" fmla="*/ 641267 w 647205"/>
              <a:gd name="connsiteY2" fmla="*/ 789709 h 789709"/>
              <a:gd name="connsiteX3" fmla="*/ 575953 w 647205"/>
              <a:gd name="connsiteY3" fmla="*/ 623455 h 789709"/>
              <a:gd name="connsiteX4" fmla="*/ 498763 w 647205"/>
              <a:gd name="connsiteY4" fmla="*/ 504701 h 789709"/>
              <a:gd name="connsiteX5" fmla="*/ 403761 w 647205"/>
              <a:gd name="connsiteY5" fmla="*/ 332509 h 789709"/>
              <a:gd name="connsiteX6" fmla="*/ 290945 w 647205"/>
              <a:gd name="connsiteY6" fmla="*/ 213756 h 789709"/>
              <a:gd name="connsiteX7" fmla="*/ 178130 w 647205"/>
              <a:gd name="connsiteY7" fmla="*/ 100940 h 789709"/>
              <a:gd name="connsiteX8" fmla="*/ 77189 w 647205"/>
              <a:gd name="connsiteY8" fmla="*/ 47501 h 789709"/>
              <a:gd name="connsiteX9" fmla="*/ 0 w 647205"/>
              <a:gd name="connsiteY9" fmla="*/ 11875 h 789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7205" h="789709">
                <a:moveTo>
                  <a:pt x="0" y="11875"/>
                </a:moveTo>
                <a:lnTo>
                  <a:pt x="647205" y="0"/>
                </a:lnTo>
                <a:cubicBezTo>
                  <a:pt x="645226" y="263236"/>
                  <a:pt x="643246" y="526473"/>
                  <a:pt x="641267" y="789709"/>
                </a:cubicBezTo>
                <a:lnTo>
                  <a:pt x="575953" y="623455"/>
                </a:lnTo>
                <a:lnTo>
                  <a:pt x="498763" y="504701"/>
                </a:lnTo>
                <a:lnTo>
                  <a:pt x="403761" y="332509"/>
                </a:lnTo>
                <a:lnTo>
                  <a:pt x="290945" y="213756"/>
                </a:lnTo>
                <a:lnTo>
                  <a:pt x="178130" y="100940"/>
                </a:lnTo>
                <a:lnTo>
                  <a:pt x="77189" y="47501"/>
                </a:lnTo>
                <a:lnTo>
                  <a:pt x="0" y="1187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57F0BD6-F6B7-6FE0-9F50-01A787C4A57D}"/>
              </a:ext>
            </a:extLst>
          </p:cNvPr>
          <p:cNvGrpSpPr/>
          <p:nvPr/>
        </p:nvGrpSpPr>
        <p:grpSpPr>
          <a:xfrm>
            <a:off x="1640603" y="1936193"/>
            <a:ext cx="2628000" cy="344785"/>
            <a:chOff x="1618518" y="2004946"/>
            <a:chExt cx="2628000" cy="344785"/>
          </a:xfrm>
        </p:grpSpPr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34CEEAB1-1197-B651-D602-EAE38A13F714}"/>
                </a:ext>
              </a:extLst>
            </p:cNvPr>
            <p:cNvSpPr txBox="1"/>
            <p:nvPr/>
          </p:nvSpPr>
          <p:spPr>
            <a:xfrm>
              <a:off x="1997546" y="2004946"/>
              <a:ext cx="4010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altLang="zh-CN" sz="1600" b="1" baseline="-250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</a:t>
              </a:r>
              <a:endParaRPr lang="zh-CN" altLang="en-US" sz="16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2" name="直接箭头连接符 111">
              <a:extLst>
                <a:ext uri="{FF2B5EF4-FFF2-40B4-BE49-F238E27FC236}">
                  <a16:creationId xmlns:a16="http://schemas.microsoft.com/office/drawing/2014/main" id="{6EEDB3C8-A780-BC85-55ED-F87424413AF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932518" y="1035731"/>
              <a:ext cx="0" cy="2628000"/>
            </a:xfrm>
            <a:prstGeom prst="straightConnector1">
              <a:avLst/>
            </a:prstGeom>
            <a:ln w="28575">
              <a:solidFill>
                <a:srgbClr val="0000FF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9" name="椭圆 38">
            <a:extLst>
              <a:ext uri="{FF2B5EF4-FFF2-40B4-BE49-F238E27FC236}">
                <a16:creationId xmlns:a16="http://schemas.microsoft.com/office/drawing/2014/main" id="{3992D88F-4995-7BCE-9D95-48FD5B66987D}"/>
              </a:ext>
            </a:extLst>
          </p:cNvPr>
          <p:cNvSpPr/>
          <p:nvPr/>
        </p:nvSpPr>
        <p:spPr>
          <a:xfrm>
            <a:off x="8602752" y="2279841"/>
            <a:ext cx="90000" cy="90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C39458B-6A11-255A-284F-4C1731039456}"/>
              </a:ext>
            </a:extLst>
          </p:cNvPr>
          <p:cNvCxnSpPr/>
          <p:nvPr/>
        </p:nvCxnSpPr>
        <p:spPr>
          <a:xfrm>
            <a:off x="867135" y="1748702"/>
            <a:ext cx="0" cy="914400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64B3AC9-079C-C7D5-13D9-120B0F06045B}"/>
              </a:ext>
            </a:extLst>
          </p:cNvPr>
          <p:cNvGrpSpPr/>
          <p:nvPr/>
        </p:nvGrpSpPr>
        <p:grpSpPr>
          <a:xfrm>
            <a:off x="279241" y="1241867"/>
            <a:ext cx="1568809" cy="1418398"/>
            <a:chOff x="279241" y="1241867"/>
            <a:chExt cx="1568809" cy="1418398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77FED7F-82CF-30B3-C8D8-D1EBA4E1DAAF}"/>
                </a:ext>
              </a:extLst>
            </p:cNvPr>
            <p:cNvSpPr txBox="1"/>
            <p:nvPr/>
          </p:nvSpPr>
          <p:spPr>
            <a:xfrm>
              <a:off x="279241" y="1953407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err="1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altLang="zh-CN" sz="1600" b="1" baseline="-25000" dirty="0" err="1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barrier</a:t>
              </a:r>
              <a:endParaRPr lang="zh-CN" altLang="en-US" sz="16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9EBD9210-F351-BEF5-E8A2-CEFEC42EC8B3}"/>
                </a:ext>
              </a:extLst>
            </p:cNvPr>
            <p:cNvGrpSpPr/>
            <p:nvPr/>
          </p:nvGrpSpPr>
          <p:grpSpPr>
            <a:xfrm>
              <a:off x="1057350" y="1241867"/>
              <a:ext cx="790700" cy="1418398"/>
              <a:chOff x="2920232" y="1222683"/>
              <a:chExt cx="790700" cy="1418398"/>
            </a:xfrm>
          </p:grpSpPr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5051B171-C816-E711-908F-85E02466FC97}"/>
                  </a:ext>
                </a:extLst>
              </p:cNvPr>
              <p:cNvGrpSpPr/>
              <p:nvPr/>
            </p:nvGrpSpPr>
            <p:grpSpPr>
              <a:xfrm>
                <a:off x="2920232" y="1286516"/>
                <a:ext cx="721787" cy="1300815"/>
                <a:chOff x="2920232" y="1286516"/>
                <a:chExt cx="721787" cy="1300815"/>
              </a:xfrm>
            </p:grpSpPr>
            <p:cxnSp>
              <p:nvCxnSpPr>
                <p:cNvPr id="26" name="直接箭头连接符 25">
                  <a:extLst>
                    <a:ext uri="{FF2B5EF4-FFF2-40B4-BE49-F238E27FC236}">
                      <a16:creationId xmlns:a16="http://schemas.microsoft.com/office/drawing/2014/main" id="{8F1C3370-29C0-1A6C-C789-F2657871846F}"/>
                    </a:ext>
                  </a:extLst>
                </p:cNvPr>
                <p:cNvCxnSpPr/>
                <p:nvPr/>
              </p:nvCxnSpPr>
              <p:spPr>
                <a:xfrm>
                  <a:off x="3092124" y="2582296"/>
                  <a:ext cx="396000" cy="0"/>
                </a:xfrm>
                <a:prstGeom prst="straightConnector1">
                  <a:avLst/>
                </a:prstGeom>
                <a:ln w="28575">
                  <a:solidFill>
                    <a:srgbClr val="0000FF"/>
                  </a:solidFill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3" name="组合 32">
                  <a:extLst>
                    <a:ext uri="{FF2B5EF4-FFF2-40B4-BE49-F238E27FC236}">
                      <a16:creationId xmlns:a16="http://schemas.microsoft.com/office/drawing/2014/main" id="{49C15F34-C777-C796-A145-792E49F60EEC}"/>
                    </a:ext>
                  </a:extLst>
                </p:cNvPr>
                <p:cNvGrpSpPr/>
                <p:nvPr/>
              </p:nvGrpSpPr>
              <p:grpSpPr>
                <a:xfrm>
                  <a:off x="2920232" y="1286516"/>
                  <a:ext cx="721787" cy="1300815"/>
                  <a:chOff x="2920232" y="1286516"/>
                  <a:chExt cx="721787" cy="1300815"/>
                </a:xfrm>
              </p:grpSpPr>
              <p:sp>
                <p:nvSpPr>
                  <p:cNvPr id="44" name="弧形 43">
                    <a:extLst>
                      <a:ext uri="{FF2B5EF4-FFF2-40B4-BE49-F238E27FC236}">
                        <a16:creationId xmlns:a16="http://schemas.microsoft.com/office/drawing/2014/main" id="{037B458F-439C-67E5-A806-FE046E7D0F4F}"/>
                      </a:ext>
                    </a:extLst>
                  </p:cNvPr>
                  <p:cNvSpPr/>
                  <p:nvPr/>
                </p:nvSpPr>
                <p:spPr>
                  <a:xfrm rot="284601" flipH="1" flipV="1">
                    <a:off x="2976933" y="1292866"/>
                    <a:ext cx="487286" cy="1290732"/>
                  </a:xfrm>
                  <a:prstGeom prst="arc">
                    <a:avLst>
                      <a:gd name="adj1" fmla="val 16120370"/>
                      <a:gd name="adj2" fmla="val 21072345"/>
                    </a:avLst>
                  </a:prstGeom>
                  <a:ln w="28575">
                    <a:solidFill>
                      <a:srgbClr val="0000FF"/>
                    </a:solidFill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300">
                      <a:solidFill>
                        <a:srgbClr val="0000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" name="弧形 8">
                    <a:extLst>
                      <a:ext uri="{FF2B5EF4-FFF2-40B4-BE49-F238E27FC236}">
                        <a16:creationId xmlns:a16="http://schemas.microsoft.com/office/drawing/2014/main" id="{91210F86-58A9-7496-B3D1-B149FADFBEBD}"/>
                      </a:ext>
                    </a:extLst>
                  </p:cNvPr>
                  <p:cNvSpPr/>
                  <p:nvPr/>
                </p:nvSpPr>
                <p:spPr>
                  <a:xfrm rot="213036" flipH="1" flipV="1">
                    <a:off x="2920232" y="1288444"/>
                    <a:ext cx="443247" cy="1298887"/>
                  </a:xfrm>
                  <a:prstGeom prst="arc">
                    <a:avLst>
                      <a:gd name="adj1" fmla="val 16142576"/>
                      <a:gd name="adj2" fmla="val 21072345"/>
                    </a:avLst>
                  </a:prstGeom>
                  <a:ln w="28575">
                    <a:solidFill>
                      <a:srgbClr val="0000FF"/>
                    </a:solidFill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300">
                      <a:solidFill>
                        <a:srgbClr val="0000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" name="弧形 4">
                    <a:extLst>
                      <a:ext uri="{FF2B5EF4-FFF2-40B4-BE49-F238E27FC236}">
                        <a16:creationId xmlns:a16="http://schemas.microsoft.com/office/drawing/2014/main" id="{8382B232-38A1-1531-6CE0-9320B79EB980}"/>
                      </a:ext>
                    </a:extLst>
                  </p:cNvPr>
                  <p:cNvSpPr/>
                  <p:nvPr/>
                </p:nvSpPr>
                <p:spPr>
                  <a:xfrm rot="284601" flipH="1" flipV="1">
                    <a:off x="3034083" y="1286516"/>
                    <a:ext cx="487286" cy="1290732"/>
                  </a:xfrm>
                  <a:prstGeom prst="arc">
                    <a:avLst>
                      <a:gd name="adj1" fmla="val 16120370"/>
                      <a:gd name="adj2" fmla="val 21072345"/>
                    </a:avLst>
                  </a:prstGeom>
                  <a:ln w="28575">
                    <a:solidFill>
                      <a:srgbClr val="0000FF"/>
                    </a:solidFill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300">
                      <a:solidFill>
                        <a:srgbClr val="0000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" name="弧形 28">
                    <a:extLst>
                      <a:ext uri="{FF2B5EF4-FFF2-40B4-BE49-F238E27FC236}">
                        <a16:creationId xmlns:a16="http://schemas.microsoft.com/office/drawing/2014/main" id="{7CF7AB9B-DA2F-27B8-4F43-D08C7588701D}"/>
                      </a:ext>
                    </a:extLst>
                  </p:cNvPr>
                  <p:cNvSpPr/>
                  <p:nvPr/>
                </p:nvSpPr>
                <p:spPr>
                  <a:xfrm rot="284601" flipH="1" flipV="1">
                    <a:off x="3091233" y="1286516"/>
                    <a:ext cx="487286" cy="1290732"/>
                  </a:xfrm>
                  <a:prstGeom prst="arc">
                    <a:avLst>
                      <a:gd name="adj1" fmla="val 16120370"/>
                      <a:gd name="adj2" fmla="val 21072345"/>
                    </a:avLst>
                  </a:prstGeom>
                  <a:ln w="28575">
                    <a:solidFill>
                      <a:srgbClr val="0000FF"/>
                    </a:solidFill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300">
                      <a:solidFill>
                        <a:srgbClr val="0000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" name="弧形 29">
                    <a:extLst>
                      <a:ext uri="{FF2B5EF4-FFF2-40B4-BE49-F238E27FC236}">
                        <a16:creationId xmlns:a16="http://schemas.microsoft.com/office/drawing/2014/main" id="{A7125750-5660-3752-FB5E-20F0027837D9}"/>
                      </a:ext>
                    </a:extLst>
                  </p:cNvPr>
                  <p:cNvSpPr/>
                  <p:nvPr/>
                </p:nvSpPr>
                <p:spPr>
                  <a:xfrm rot="284601" flipH="1" flipV="1">
                    <a:off x="3154733" y="1286516"/>
                    <a:ext cx="487286" cy="1290732"/>
                  </a:xfrm>
                  <a:prstGeom prst="arc">
                    <a:avLst>
                      <a:gd name="adj1" fmla="val 16120370"/>
                      <a:gd name="adj2" fmla="val 21072345"/>
                    </a:avLst>
                  </a:prstGeom>
                  <a:ln w="28575">
                    <a:solidFill>
                      <a:srgbClr val="0000FF"/>
                    </a:solidFill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300">
                      <a:solidFill>
                        <a:srgbClr val="0000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36" name="弧形 35">
                <a:extLst>
                  <a:ext uri="{FF2B5EF4-FFF2-40B4-BE49-F238E27FC236}">
                    <a16:creationId xmlns:a16="http://schemas.microsoft.com/office/drawing/2014/main" id="{1FBD4693-20A4-D6B6-48B8-9AAF5DAD76D6}"/>
                  </a:ext>
                </a:extLst>
              </p:cNvPr>
              <p:cNvSpPr/>
              <p:nvPr/>
            </p:nvSpPr>
            <p:spPr>
              <a:xfrm rot="284601" flipH="1" flipV="1">
                <a:off x="3223646" y="1222683"/>
                <a:ext cx="487286" cy="1418398"/>
              </a:xfrm>
              <a:prstGeom prst="arc">
                <a:avLst>
                  <a:gd name="adj1" fmla="val 16724405"/>
                  <a:gd name="adj2" fmla="val 21072345"/>
                </a:avLst>
              </a:prstGeom>
              <a:ln w="28575">
                <a:solidFill>
                  <a:srgbClr val="0000FF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130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弧形 15">
              <a:extLst>
                <a:ext uri="{FF2B5EF4-FFF2-40B4-BE49-F238E27FC236}">
                  <a16:creationId xmlns:a16="http://schemas.microsoft.com/office/drawing/2014/main" id="{06CBCF81-E11D-C698-A4DD-BFD1C6715346}"/>
                </a:ext>
              </a:extLst>
            </p:cNvPr>
            <p:cNvSpPr/>
            <p:nvPr/>
          </p:nvSpPr>
          <p:spPr>
            <a:xfrm rot="213036" flipH="1" flipV="1">
              <a:off x="942553" y="1305646"/>
              <a:ext cx="443247" cy="1298887"/>
            </a:xfrm>
            <a:prstGeom prst="arc">
              <a:avLst>
                <a:gd name="adj1" fmla="val 16142576"/>
                <a:gd name="adj2" fmla="val 21072345"/>
              </a:avLst>
            </a:prstGeom>
            <a:ln w="28575">
              <a:solidFill>
                <a:srgbClr val="0000FF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弧形 16">
              <a:extLst>
                <a:ext uri="{FF2B5EF4-FFF2-40B4-BE49-F238E27FC236}">
                  <a16:creationId xmlns:a16="http://schemas.microsoft.com/office/drawing/2014/main" id="{972AD666-6CB0-8C06-8B38-FB034988044F}"/>
                </a:ext>
              </a:extLst>
            </p:cNvPr>
            <p:cNvSpPr/>
            <p:nvPr/>
          </p:nvSpPr>
          <p:spPr>
            <a:xfrm rot="213036" flipH="1" flipV="1">
              <a:off x="999389" y="1304722"/>
              <a:ext cx="443247" cy="1298887"/>
            </a:xfrm>
            <a:prstGeom prst="arc">
              <a:avLst>
                <a:gd name="adj1" fmla="val 16142576"/>
                <a:gd name="adj2" fmla="val 21072345"/>
              </a:avLst>
            </a:prstGeom>
            <a:ln w="28575">
              <a:solidFill>
                <a:srgbClr val="0000FF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186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0.00195 0.0481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240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4 0.00393 L 0.00912 -0.0412 L 0.02605 -0.08843 L 0.05261 -0.12546 L 0.08698 -0.1507 L 0.11524 -0.15648 L 0.11524 -0.15648 " pathEditMode="relative" ptsTypes="AAAAAAA">
                                      <p:cBhvr>
                                        <p:cTn id="3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5" grpId="0"/>
      <p:bldP spid="86" grpId="0" animBg="1"/>
      <p:bldP spid="87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图片 143">
            <a:extLst>
              <a:ext uri="{FF2B5EF4-FFF2-40B4-BE49-F238E27FC236}">
                <a16:creationId xmlns:a16="http://schemas.microsoft.com/office/drawing/2014/main" id="{2AD03F89-923D-C258-1BE7-5C7659589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9698" y="3302179"/>
            <a:ext cx="2880000" cy="158769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5D0729D-2D57-4C56-498F-7729C36199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4" t="13440" r="11023" b="9218"/>
          <a:stretch/>
        </p:blipFill>
        <p:spPr>
          <a:xfrm>
            <a:off x="5181633" y="1021396"/>
            <a:ext cx="4680000" cy="2469037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DBDD7176-70C6-E070-9829-DBB543839D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27279" r="34275" b="5087"/>
          <a:stretch/>
        </p:blipFill>
        <p:spPr>
          <a:xfrm>
            <a:off x="393700" y="1005855"/>
            <a:ext cx="4680000" cy="261764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D8147EC-C2A6-CD0A-57A2-1B787D8A9BE5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E6F6A63-3DDE-47C6-0B7D-A7A22909BD67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8" name="Picture 19">
              <a:extLst>
                <a:ext uri="{FF2B5EF4-FFF2-40B4-BE49-F238E27FC236}">
                  <a16:creationId xmlns:a16="http://schemas.microsoft.com/office/drawing/2014/main" id="{CC2B7A2F-37F8-7131-3EB9-0D01E36645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9" name="图片 8" descr="图片包含 游戏机&#10;&#10;描述已自动生成">
              <a:extLst>
                <a:ext uri="{FF2B5EF4-FFF2-40B4-BE49-F238E27FC236}">
                  <a16:creationId xmlns:a16="http://schemas.microsoft.com/office/drawing/2014/main" id="{CF673B76-3E13-E1CA-93EB-A44A077A58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F9ABD6CE-0D15-9484-CC29-CC354DE1620B}"/>
              </a:ext>
            </a:extLst>
          </p:cNvPr>
          <p:cNvSpPr txBox="1"/>
          <p:nvPr/>
        </p:nvSpPr>
        <p:spPr>
          <a:xfrm>
            <a:off x="236520" y="25400"/>
            <a:ext cx="4324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1.1. TCAD Simulations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F70CFAB0-58F5-6AFF-1849-63FB07078DA7}"/>
              </a:ext>
            </a:extLst>
          </p:cNvPr>
          <p:cNvSpPr>
            <a:spLocks noChangeAspect="1"/>
          </p:cNvSpPr>
          <p:nvPr/>
        </p:nvSpPr>
        <p:spPr>
          <a:xfrm>
            <a:off x="382831" y="754704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44E3ADF-BB1F-54F5-E3BC-312ABAA34BA7}"/>
              </a:ext>
            </a:extLst>
          </p:cNvPr>
          <p:cNvSpPr txBox="1"/>
          <p:nvPr/>
        </p:nvSpPr>
        <p:spPr>
          <a:xfrm>
            <a:off x="497181" y="617688"/>
            <a:ext cx="662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Transfer and (g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/I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curves at different doping concentrations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1BFFD58D-85FD-7475-6A5C-9B659220B3B9}"/>
              </a:ext>
            </a:extLst>
          </p:cNvPr>
          <p:cNvCxnSpPr>
            <a:cxnSpLocks/>
          </p:cNvCxnSpPr>
          <p:nvPr/>
        </p:nvCxnSpPr>
        <p:spPr>
          <a:xfrm>
            <a:off x="1393644" y="2115146"/>
            <a:ext cx="1614281" cy="6052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415AD91D-C885-3C8E-33A9-5641ADDE8137}"/>
              </a:ext>
            </a:extLst>
          </p:cNvPr>
          <p:cNvCxnSpPr>
            <a:cxnSpLocks/>
          </p:cNvCxnSpPr>
          <p:nvPr/>
        </p:nvCxnSpPr>
        <p:spPr>
          <a:xfrm rot="5400000" flipH="1">
            <a:off x="6060229" y="1798754"/>
            <a:ext cx="1109318" cy="0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2" name="文本框 141">
            <a:extLst>
              <a:ext uri="{FF2B5EF4-FFF2-40B4-BE49-F238E27FC236}">
                <a16:creationId xmlns:a16="http://schemas.microsoft.com/office/drawing/2014/main" id="{2D471AB5-F48A-D483-96D0-87B1C5981E4A}"/>
              </a:ext>
            </a:extLst>
          </p:cNvPr>
          <p:cNvSpPr txBox="1"/>
          <p:nvPr/>
        </p:nvSpPr>
        <p:spPr>
          <a:xfrm>
            <a:off x="11856000" y="6519446"/>
            <a:ext cx="298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BBF6DD71-B54B-B22E-7760-5927CFB15108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520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C034790A-E37D-D5BD-9794-44121E39BE36}"/>
              </a:ext>
            </a:extLst>
          </p:cNvPr>
          <p:cNvSpPr txBox="1"/>
          <p:nvPr/>
        </p:nvSpPr>
        <p:spPr>
          <a:xfrm>
            <a:off x="3037126" y="1762065"/>
            <a:ext cx="1885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Decreased doping concentration</a:t>
            </a:r>
            <a:endParaRPr lang="zh-CN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id="{6CB174EA-99AA-80C7-E360-54511008F662}"/>
              </a:ext>
            </a:extLst>
          </p:cNvPr>
          <p:cNvSpPr/>
          <p:nvPr/>
        </p:nvSpPr>
        <p:spPr>
          <a:xfrm>
            <a:off x="2201944" y="2195799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id="{1854CF66-1B64-F607-97C2-863B0D9D1A7E}"/>
              </a:ext>
            </a:extLst>
          </p:cNvPr>
          <p:cNvSpPr/>
          <p:nvPr/>
        </p:nvSpPr>
        <p:spPr>
          <a:xfrm>
            <a:off x="1819428" y="2202365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id="{9569806D-796E-8F96-78A9-C085C2299116}"/>
              </a:ext>
            </a:extLst>
          </p:cNvPr>
          <p:cNvSpPr/>
          <p:nvPr/>
        </p:nvSpPr>
        <p:spPr>
          <a:xfrm>
            <a:off x="2822781" y="1588200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id="{86E9B898-AE37-11EF-AC2A-4755793A197F}"/>
              </a:ext>
            </a:extLst>
          </p:cNvPr>
          <p:cNvSpPr/>
          <p:nvPr/>
        </p:nvSpPr>
        <p:spPr>
          <a:xfrm>
            <a:off x="2512362" y="1798754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id="{1024CC00-011F-B1D8-9932-B79895D38F66}"/>
              </a:ext>
            </a:extLst>
          </p:cNvPr>
          <p:cNvSpPr/>
          <p:nvPr/>
        </p:nvSpPr>
        <p:spPr>
          <a:xfrm>
            <a:off x="2667571" y="1660394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:a16="http://schemas.microsoft.com/office/drawing/2014/main" id="{B6D2B8AA-5AB5-EFDB-F2F9-6346C113BDB5}"/>
              </a:ext>
            </a:extLst>
          </p:cNvPr>
          <p:cNvSpPr/>
          <p:nvPr/>
        </p:nvSpPr>
        <p:spPr>
          <a:xfrm>
            <a:off x="2357153" y="1979229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id="{C43D783A-6FE9-EBA9-1976-6E502ACB0FA4}"/>
              </a:ext>
            </a:extLst>
          </p:cNvPr>
          <p:cNvSpPr/>
          <p:nvPr/>
        </p:nvSpPr>
        <p:spPr>
          <a:xfrm>
            <a:off x="1976309" y="1979414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id="{29E9149B-87A2-A896-C22A-BBA88DD446D4}"/>
              </a:ext>
            </a:extLst>
          </p:cNvPr>
          <p:cNvSpPr/>
          <p:nvPr/>
        </p:nvSpPr>
        <p:spPr>
          <a:xfrm>
            <a:off x="2133392" y="1780117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70D40032-DBA5-C737-559E-FDA896D1D87E}"/>
              </a:ext>
            </a:extLst>
          </p:cNvPr>
          <p:cNvSpPr/>
          <p:nvPr/>
        </p:nvSpPr>
        <p:spPr>
          <a:xfrm>
            <a:off x="2308089" y="1647078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id="{6B58C6BC-6859-F767-71A6-DF61B29B108E}"/>
              </a:ext>
            </a:extLst>
          </p:cNvPr>
          <p:cNvSpPr/>
          <p:nvPr/>
        </p:nvSpPr>
        <p:spPr>
          <a:xfrm>
            <a:off x="2492297" y="1556603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72E6C4D1-37B7-9F29-332D-D23B36BEB989}"/>
              </a:ext>
            </a:extLst>
          </p:cNvPr>
          <p:cNvSpPr txBox="1"/>
          <p:nvPr/>
        </p:nvSpPr>
        <p:spPr>
          <a:xfrm>
            <a:off x="7377390" y="3642759"/>
            <a:ext cx="2224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 model for accumulation-mode</a:t>
            </a:r>
          </a:p>
          <a:p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device</a:t>
            </a:r>
            <a:endParaRPr lang="zh-CN" alt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0D8291E-C20E-52A3-2507-D0A7627082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814" y="2611075"/>
            <a:ext cx="900000" cy="37924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3EAABBE-4CE4-B7E5-8567-DE0868F69671}"/>
              </a:ext>
            </a:extLst>
          </p:cNvPr>
          <p:cNvSpPr txBox="1"/>
          <p:nvPr/>
        </p:nvSpPr>
        <p:spPr>
          <a:xfrm>
            <a:off x="6668256" y="1176792"/>
            <a:ext cx="3025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Decreased doping concentration</a:t>
            </a:r>
            <a:endParaRPr lang="zh-CN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FB005E8E-CBD1-786C-9C90-4632AD8B5A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74995" y="2198506"/>
            <a:ext cx="1206000" cy="786522"/>
          </a:xfrm>
          <a:prstGeom prst="rect">
            <a:avLst/>
          </a:prstGeom>
        </p:spPr>
      </p:pic>
      <p:sp>
        <p:nvSpPr>
          <p:cNvPr id="37" name="椭圆 36">
            <a:extLst>
              <a:ext uri="{FF2B5EF4-FFF2-40B4-BE49-F238E27FC236}">
                <a16:creationId xmlns:a16="http://schemas.microsoft.com/office/drawing/2014/main" id="{88495ED2-463F-EA5C-ADB0-4E1AF23E11CF}"/>
              </a:ext>
            </a:extLst>
          </p:cNvPr>
          <p:cNvSpPr/>
          <p:nvPr/>
        </p:nvSpPr>
        <p:spPr>
          <a:xfrm>
            <a:off x="7083231" y="1816430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id="{5BE149BB-6569-D73E-280B-335BF727F462}"/>
              </a:ext>
            </a:extLst>
          </p:cNvPr>
          <p:cNvSpPr/>
          <p:nvPr/>
        </p:nvSpPr>
        <p:spPr>
          <a:xfrm>
            <a:off x="1997837" y="1612339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7E8E7B07-68A1-3A10-35EE-C317FB7A097C}"/>
              </a:ext>
            </a:extLst>
          </p:cNvPr>
          <p:cNvPicPr>
            <a:picLocks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6" t="20518" r="35680" b="29224"/>
          <a:stretch/>
        </p:blipFill>
        <p:spPr>
          <a:xfrm flipH="1">
            <a:off x="1635106" y="4166701"/>
            <a:ext cx="2238777" cy="394747"/>
          </a:xfrm>
          <a:prstGeom prst="rect">
            <a:avLst/>
          </a:prstGeom>
        </p:spPr>
      </p:pic>
      <p:pic>
        <p:nvPicPr>
          <p:cNvPr id="86" name="图片 85">
            <a:extLst>
              <a:ext uri="{FF2B5EF4-FFF2-40B4-BE49-F238E27FC236}">
                <a16:creationId xmlns:a16="http://schemas.microsoft.com/office/drawing/2014/main" id="{FD9CB05F-08F9-DC26-F9C8-D6637381B52D}"/>
              </a:ext>
            </a:extLst>
          </p:cNvPr>
          <p:cNvPicPr>
            <a:picLocks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1" t="20254" r="35436" b="29223"/>
          <a:stretch/>
        </p:blipFill>
        <p:spPr>
          <a:xfrm flipH="1">
            <a:off x="1635106" y="4615541"/>
            <a:ext cx="2238777" cy="394747"/>
          </a:xfrm>
          <a:prstGeom prst="rect">
            <a:avLst/>
          </a:prstGeom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DFE78026-005A-83CB-E646-90D29BA9BC1D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9" t="20463" r="35637" b="29563"/>
          <a:stretch/>
        </p:blipFill>
        <p:spPr>
          <a:xfrm flipH="1">
            <a:off x="1635106" y="5064382"/>
            <a:ext cx="2238777" cy="394747"/>
          </a:xfrm>
          <a:prstGeom prst="rect">
            <a:avLst/>
          </a:prstGeom>
        </p:spPr>
      </p:pic>
      <p:pic>
        <p:nvPicPr>
          <p:cNvPr id="88" name="图片 87">
            <a:extLst>
              <a:ext uri="{FF2B5EF4-FFF2-40B4-BE49-F238E27FC236}">
                <a16:creationId xmlns:a16="http://schemas.microsoft.com/office/drawing/2014/main" id="{F6CE5359-B872-AD9C-C558-35703CE2E416}"/>
              </a:ext>
            </a:extLst>
          </p:cNvPr>
          <p:cNvPicPr>
            <a:picLocks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1" t="20748" r="35590" b="29486"/>
          <a:stretch/>
        </p:blipFill>
        <p:spPr>
          <a:xfrm flipH="1">
            <a:off x="1635106" y="5513222"/>
            <a:ext cx="2238777" cy="394747"/>
          </a:xfrm>
          <a:prstGeom prst="rect">
            <a:avLst/>
          </a:prstGeom>
        </p:spPr>
      </p:pic>
      <p:pic>
        <p:nvPicPr>
          <p:cNvPr id="89" name="图片 88">
            <a:extLst>
              <a:ext uri="{FF2B5EF4-FFF2-40B4-BE49-F238E27FC236}">
                <a16:creationId xmlns:a16="http://schemas.microsoft.com/office/drawing/2014/main" id="{329EE451-2586-EA30-C434-81D90B920995}"/>
              </a:ext>
            </a:extLst>
          </p:cNvPr>
          <p:cNvPicPr>
            <a:picLocks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5" t="20135" r="35814" b="29788"/>
          <a:stretch/>
        </p:blipFill>
        <p:spPr>
          <a:xfrm flipH="1">
            <a:off x="1635106" y="5962063"/>
            <a:ext cx="2238777" cy="394747"/>
          </a:xfrm>
          <a:prstGeom prst="rect">
            <a:avLst/>
          </a:prstGeom>
        </p:spPr>
      </p:pic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1FF19034-514A-F759-154F-7A61F1E88FE0}"/>
              </a:ext>
            </a:extLst>
          </p:cNvPr>
          <p:cNvCxnSpPr>
            <a:cxnSpLocks/>
          </p:cNvCxnSpPr>
          <p:nvPr/>
        </p:nvCxnSpPr>
        <p:spPr>
          <a:xfrm>
            <a:off x="2758845" y="4166701"/>
            <a:ext cx="0" cy="386906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直接连接符 80">
            <a:extLst>
              <a:ext uri="{FF2B5EF4-FFF2-40B4-BE49-F238E27FC236}">
                <a16:creationId xmlns:a16="http://schemas.microsoft.com/office/drawing/2014/main" id="{3FC9629F-4092-912B-5C71-AB56AB817E06}"/>
              </a:ext>
            </a:extLst>
          </p:cNvPr>
          <p:cNvCxnSpPr>
            <a:cxnSpLocks/>
          </p:cNvCxnSpPr>
          <p:nvPr/>
        </p:nvCxnSpPr>
        <p:spPr>
          <a:xfrm>
            <a:off x="2758845" y="4621772"/>
            <a:ext cx="0" cy="386906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61307F76-2C11-E9BD-3EC6-129E1A72EA92}"/>
              </a:ext>
            </a:extLst>
          </p:cNvPr>
          <p:cNvCxnSpPr>
            <a:cxnSpLocks/>
          </p:cNvCxnSpPr>
          <p:nvPr/>
        </p:nvCxnSpPr>
        <p:spPr>
          <a:xfrm>
            <a:off x="2758845" y="5076843"/>
            <a:ext cx="0" cy="386906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直接连接符 82">
            <a:extLst>
              <a:ext uri="{FF2B5EF4-FFF2-40B4-BE49-F238E27FC236}">
                <a16:creationId xmlns:a16="http://schemas.microsoft.com/office/drawing/2014/main" id="{F65C48B3-9B72-41D0-A87A-CF00478159DF}"/>
              </a:ext>
            </a:extLst>
          </p:cNvPr>
          <p:cNvCxnSpPr>
            <a:cxnSpLocks/>
          </p:cNvCxnSpPr>
          <p:nvPr/>
        </p:nvCxnSpPr>
        <p:spPr>
          <a:xfrm>
            <a:off x="2758845" y="5531914"/>
            <a:ext cx="0" cy="386906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A4DBA6D4-A708-9AAF-B611-F8EC96728F4E}"/>
              </a:ext>
            </a:extLst>
          </p:cNvPr>
          <p:cNvCxnSpPr>
            <a:cxnSpLocks/>
          </p:cNvCxnSpPr>
          <p:nvPr/>
        </p:nvCxnSpPr>
        <p:spPr>
          <a:xfrm>
            <a:off x="2758845" y="5986986"/>
            <a:ext cx="0" cy="386906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4" name="图片 73">
            <a:extLst>
              <a:ext uri="{FF2B5EF4-FFF2-40B4-BE49-F238E27FC236}">
                <a16:creationId xmlns:a16="http://schemas.microsoft.com/office/drawing/2014/main" id="{10D24C6E-1B66-6052-D663-59EC482E9851}"/>
              </a:ext>
            </a:extLst>
          </p:cNvPr>
          <p:cNvPicPr>
            <a:picLocks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8" t="10428" r="9837" b="11888"/>
          <a:stretch/>
        </p:blipFill>
        <p:spPr>
          <a:xfrm flipH="1">
            <a:off x="4236241" y="4172905"/>
            <a:ext cx="2238768" cy="395261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B3BCC6BC-83DD-CEE8-DF82-AE004A44AD06}"/>
              </a:ext>
            </a:extLst>
          </p:cNvPr>
          <p:cNvPicPr>
            <a:picLocks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7" t="9908" r="10069" b="12197"/>
          <a:stretch/>
        </p:blipFill>
        <p:spPr>
          <a:xfrm flipH="1">
            <a:off x="4236239" y="4622330"/>
            <a:ext cx="2238765" cy="395261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C8719788-930C-712E-FE83-0EAE06F47EC9}"/>
              </a:ext>
            </a:extLst>
          </p:cNvPr>
          <p:cNvPicPr>
            <a:picLocks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4" t="9914" r="9844" b="11980"/>
          <a:stretch/>
        </p:blipFill>
        <p:spPr>
          <a:xfrm flipH="1">
            <a:off x="4236256" y="5071755"/>
            <a:ext cx="2238768" cy="395261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:a16="http://schemas.microsoft.com/office/drawing/2014/main" id="{35C9FEC3-1DBF-FDD8-BF87-4D11B86211C4}"/>
              </a:ext>
            </a:extLst>
          </p:cNvPr>
          <p:cNvPicPr>
            <a:picLocks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1" t="9923" r="10185" b="11867"/>
          <a:stretch/>
        </p:blipFill>
        <p:spPr>
          <a:xfrm flipH="1">
            <a:off x="4236247" y="5521180"/>
            <a:ext cx="2238768" cy="395261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625F2AC8-062F-1EB9-7575-D86E6C1D8CD8}"/>
              </a:ext>
            </a:extLst>
          </p:cNvPr>
          <p:cNvPicPr>
            <a:picLocks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9" t="10035" r="9843" b="12000"/>
          <a:stretch/>
        </p:blipFill>
        <p:spPr>
          <a:xfrm flipH="1">
            <a:off x="4236251" y="5970606"/>
            <a:ext cx="2238763" cy="395261"/>
          </a:xfrm>
          <a:prstGeom prst="rect">
            <a:avLst/>
          </a:prstGeom>
        </p:spPr>
      </p:pic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43C748D1-5EE6-8F85-4B7C-C896C8D8F9D7}"/>
              </a:ext>
            </a:extLst>
          </p:cNvPr>
          <p:cNvCxnSpPr>
            <a:cxnSpLocks/>
          </p:cNvCxnSpPr>
          <p:nvPr/>
        </p:nvCxnSpPr>
        <p:spPr>
          <a:xfrm>
            <a:off x="5355646" y="4178123"/>
            <a:ext cx="0" cy="386906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0B46F9C4-286E-69BA-C302-0416449F5042}"/>
              </a:ext>
            </a:extLst>
          </p:cNvPr>
          <p:cNvCxnSpPr>
            <a:cxnSpLocks/>
          </p:cNvCxnSpPr>
          <p:nvPr/>
        </p:nvCxnSpPr>
        <p:spPr>
          <a:xfrm>
            <a:off x="5355647" y="4633194"/>
            <a:ext cx="0" cy="386906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04CD3C72-91C7-A141-BA13-75569BE52B19}"/>
              </a:ext>
            </a:extLst>
          </p:cNvPr>
          <p:cNvCxnSpPr>
            <a:cxnSpLocks/>
          </p:cNvCxnSpPr>
          <p:nvPr/>
        </p:nvCxnSpPr>
        <p:spPr>
          <a:xfrm>
            <a:off x="5355647" y="5088265"/>
            <a:ext cx="0" cy="386906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56A5687C-F330-552E-C717-FE196BD3EED7}"/>
              </a:ext>
            </a:extLst>
          </p:cNvPr>
          <p:cNvCxnSpPr>
            <a:cxnSpLocks/>
          </p:cNvCxnSpPr>
          <p:nvPr/>
        </p:nvCxnSpPr>
        <p:spPr>
          <a:xfrm>
            <a:off x="5355640" y="5543336"/>
            <a:ext cx="0" cy="386906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FF5169FD-7041-89E9-BF76-746FFF618A75}"/>
              </a:ext>
            </a:extLst>
          </p:cNvPr>
          <p:cNvCxnSpPr>
            <a:cxnSpLocks/>
          </p:cNvCxnSpPr>
          <p:nvPr/>
        </p:nvCxnSpPr>
        <p:spPr>
          <a:xfrm>
            <a:off x="5355640" y="5998408"/>
            <a:ext cx="0" cy="386906"/>
          </a:xfrm>
          <a:prstGeom prst="line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4EC206CC-FBDE-613E-DFA8-22C7EAE435A3}"/>
              </a:ext>
            </a:extLst>
          </p:cNvPr>
          <p:cNvSpPr txBox="1"/>
          <p:nvPr/>
        </p:nvSpPr>
        <p:spPr>
          <a:xfrm>
            <a:off x="348712" y="4223225"/>
            <a:ext cx="1332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V</a:t>
            </a:r>
            <a:r>
              <a:rPr lang="en-US" altLang="zh-CN" sz="1400" b="1" baseline="-25000" dirty="0"/>
              <a:t>GS</a:t>
            </a:r>
            <a:r>
              <a:rPr lang="en-US" altLang="zh-CN" sz="1400" b="1" dirty="0"/>
              <a:t> –V</a:t>
            </a:r>
            <a:r>
              <a:rPr lang="en-US" altLang="zh-CN" sz="1400" b="1" baseline="-25000" dirty="0"/>
              <a:t>T </a:t>
            </a:r>
            <a:r>
              <a:rPr lang="en-US" altLang="zh-CN" sz="1400" b="1" dirty="0"/>
              <a:t>= -6 V</a:t>
            </a:r>
            <a:endParaRPr lang="zh-CN" altLang="en-US" sz="1400" b="1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F236402D-201D-A648-29A1-E9B97A5877B5}"/>
              </a:ext>
            </a:extLst>
          </p:cNvPr>
          <p:cNvSpPr txBox="1"/>
          <p:nvPr/>
        </p:nvSpPr>
        <p:spPr>
          <a:xfrm>
            <a:off x="348712" y="4668782"/>
            <a:ext cx="1332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V</a:t>
            </a:r>
            <a:r>
              <a:rPr lang="en-US" altLang="zh-CN" sz="1400" b="1" baseline="-25000" dirty="0"/>
              <a:t>GS</a:t>
            </a:r>
            <a:r>
              <a:rPr lang="en-US" altLang="zh-CN" sz="1400" b="1" dirty="0"/>
              <a:t> –V</a:t>
            </a:r>
            <a:r>
              <a:rPr lang="en-US" altLang="zh-CN" sz="1400" b="1" baseline="-25000" dirty="0"/>
              <a:t>T </a:t>
            </a:r>
            <a:r>
              <a:rPr lang="en-US" altLang="zh-CN" sz="1400" b="1" dirty="0"/>
              <a:t>= -4 V</a:t>
            </a:r>
            <a:endParaRPr lang="zh-CN" altLang="en-US" sz="1400" b="1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AF8DE69B-5416-141B-FB7E-E3830B730C82}"/>
              </a:ext>
            </a:extLst>
          </p:cNvPr>
          <p:cNvSpPr txBox="1"/>
          <p:nvPr/>
        </p:nvSpPr>
        <p:spPr>
          <a:xfrm>
            <a:off x="348712" y="5114339"/>
            <a:ext cx="1332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V</a:t>
            </a:r>
            <a:r>
              <a:rPr lang="en-US" altLang="zh-CN" sz="1400" b="1" baseline="-25000" dirty="0"/>
              <a:t>GS</a:t>
            </a:r>
            <a:r>
              <a:rPr lang="en-US" altLang="zh-CN" sz="1400" b="1" dirty="0"/>
              <a:t> –V</a:t>
            </a:r>
            <a:r>
              <a:rPr lang="en-US" altLang="zh-CN" sz="1400" b="1" baseline="-25000" dirty="0"/>
              <a:t>T </a:t>
            </a:r>
            <a:r>
              <a:rPr lang="en-US" altLang="zh-CN" sz="1400" b="1" dirty="0"/>
              <a:t>= -2 V</a:t>
            </a:r>
            <a:endParaRPr lang="zh-CN" altLang="en-US" sz="1400" b="1" dirty="0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45BB8CD5-7F60-7F95-5726-4E846E955070}"/>
              </a:ext>
            </a:extLst>
          </p:cNvPr>
          <p:cNvSpPr txBox="1"/>
          <p:nvPr/>
        </p:nvSpPr>
        <p:spPr>
          <a:xfrm>
            <a:off x="438480" y="5559895"/>
            <a:ext cx="1242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V</a:t>
            </a:r>
            <a:r>
              <a:rPr lang="en-US" altLang="zh-CN" sz="1400" b="1" baseline="-25000" dirty="0"/>
              <a:t>GS</a:t>
            </a:r>
            <a:r>
              <a:rPr lang="en-US" altLang="zh-CN" sz="1400" b="1" dirty="0"/>
              <a:t> –V</a:t>
            </a:r>
            <a:r>
              <a:rPr lang="en-US" altLang="zh-CN" sz="1400" b="1" baseline="-25000" dirty="0"/>
              <a:t>T </a:t>
            </a:r>
            <a:r>
              <a:rPr lang="en-US" altLang="zh-CN" sz="1400" b="1" dirty="0"/>
              <a:t>= 0 V</a:t>
            </a:r>
            <a:endParaRPr lang="zh-CN" altLang="en-US" sz="1400" b="1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F6811219-BE1E-3654-6CFD-87730B832AE8}"/>
              </a:ext>
            </a:extLst>
          </p:cNvPr>
          <p:cNvSpPr txBox="1"/>
          <p:nvPr/>
        </p:nvSpPr>
        <p:spPr>
          <a:xfrm>
            <a:off x="438480" y="6005453"/>
            <a:ext cx="1242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/>
              <a:t>V</a:t>
            </a:r>
            <a:r>
              <a:rPr lang="en-US" altLang="zh-CN" sz="1400" b="1" baseline="-25000" dirty="0"/>
              <a:t>GS</a:t>
            </a:r>
            <a:r>
              <a:rPr lang="en-US" altLang="zh-CN" sz="1400" b="1" dirty="0"/>
              <a:t> –V</a:t>
            </a:r>
            <a:r>
              <a:rPr lang="en-US" altLang="zh-CN" sz="1400" b="1" baseline="-25000" dirty="0"/>
              <a:t>T </a:t>
            </a:r>
            <a:r>
              <a:rPr lang="en-US" altLang="zh-CN" sz="1400" b="1" dirty="0"/>
              <a:t>= 2 V</a:t>
            </a:r>
            <a:endParaRPr lang="zh-CN" altLang="en-US" sz="1400" b="1" dirty="0"/>
          </a:p>
        </p:txBody>
      </p: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841C3442-3DCE-40B3-1A65-B0DD6690FD3F}"/>
              </a:ext>
            </a:extLst>
          </p:cNvPr>
          <p:cNvGrpSpPr/>
          <p:nvPr/>
        </p:nvGrpSpPr>
        <p:grpSpPr>
          <a:xfrm>
            <a:off x="6394554" y="4792161"/>
            <a:ext cx="2074607" cy="1653435"/>
            <a:chOff x="7127117" y="4485586"/>
            <a:chExt cx="2074607" cy="1653435"/>
          </a:xfrm>
        </p:grpSpPr>
        <p:pic>
          <p:nvPicPr>
            <p:cNvPr id="90" name="图片 89">
              <a:extLst>
                <a:ext uri="{FF2B5EF4-FFF2-40B4-BE49-F238E27FC236}">
                  <a16:creationId xmlns:a16="http://schemas.microsoft.com/office/drawing/2014/main" id="{445C1905-3B81-A8DB-E306-F38862AABE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/>
            <a:srcRect l="4823" t="16166" r="64117"/>
            <a:stretch/>
          </p:blipFill>
          <p:spPr>
            <a:xfrm>
              <a:off x="7731145" y="4731807"/>
              <a:ext cx="410579" cy="1404004"/>
            </a:xfrm>
            <a:prstGeom prst="rect">
              <a:avLst/>
            </a:prstGeom>
          </p:spPr>
        </p:pic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C3906F6B-128E-1C79-C796-8BDDD3B91FD1}"/>
                </a:ext>
              </a:extLst>
            </p:cNvPr>
            <p:cNvSpPr txBox="1"/>
            <p:nvPr/>
          </p:nvSpPr>
          <p:spPr>
            <a:xfrm>
              <a:off x="7127117" y="4485586"/>
              <a:ext cx="207460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Log (Current Density) (A/cm</a:t>
              </a:r>
              <a:r>
                <a:rPr lang="en-US" altLang="zh-CN" sz="105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zh-CN" altLang="en-US" sz="105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C08AFD8A-F4A8-4B83-7464-10179B1DAF06}"/>
                </a:ext>
              </a:extLst>
            </p:cNvPr>
            <p:cNvSpPr txBox="1"/>
            <p:nvPr/>
          </p:nvSpPr>
          <p:spPr>
            <a:xfrm>
              <a:off x="8105223" y="589280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9A34A76D-09D2-68D1-A20D-63F6D86A40FE}"/>
                </a:ext>
              </a:extLst>
            </p:cNvPr>
            <p:cNvSpPr txBox="1"/>
            <p:nvPr/>
          </p:nvSpPr>
          <p:spPr>
            <a:xfrm>
              <a:off x="8111238" y="5001610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DF789EC5-D1FC-063B-E5DD-54826D5C1F73}"/>
                </a:ext>
              </a:extLst>
            </p:cNvPr>
            <p:cNvSpPr txBox="1"/>
            <p:nvPr/>
          </p:nvSpPr>
          <p:spPr>
            <a:xfrm>
              <a:off x="8105222" y="5298673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10CF9C32-6BCF-89BE-1B9A-D0C8F1591A10}"/>
                </a:ext>
              </a:extLst>
            </p:cNvPr>
            <p:cNvSpPr txBox="1"/>
            <p:nvPr/>
          </p:nvSpPr>
          <p:spPr>
            <a:xfrm>
              <a:off x="8111237" y="559573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D495B644-7CA5-6226-3709-CA7E558BA713}"/>
                </a:ext>
              </a:extLst>
            </p:cNvPr>
            <p:cNvSpPr txBox="1"/>
            <p:nvPr/>
          </p:nvSpPr>
          <p:spPr>
            <a:xfrm>
              <a:off x="8105222" y="470454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988DFB4B-E64D-29F2-C975-7D8D25C90260}"/>
              </a:ext>
            </a:extLst>
          </p:cNvPr>
          <p:cNvGrpSpPr/>
          <p:nvPr/>
        </p:nvGrpSpPr>
        <p:grpSpPr>
          <a:xfrm>
            <a:off x="376481" y="3523052"/>
            <a:ext cx="3199424" cy="369332"/>
            <a:chOff x="376481" y="3523052"/>
            <a:chExt cx="3199424" cy="369332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D7BFBD28-87BE-9EE3-0EAF-021D43C39E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6481" y="3668160"/>
              <a:ext cx="108000" cy="108000"/>
            </a:xfrm>
            <a:prstGeom prst="rect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9619B99E-8A71-0B8A-FB40-C31E5BEC65CF}"/>
                </a:ext>
              </a:extLst>
            </p:cNvPr>
            <p:cNvSpPr txBox="1"/>
            <p:nvPr/>
          </p:nvSpPr>
          <p:spPr>
            <a:xfrm>
              <a:off x="484481" y="3523052"/>
              <a:ext cx="3091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Variation of current densities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B1EDF744-D2E3-18BD-E172-B3D5EF68C363}"/>
              </a:ext>
            </a:extLst>
          </p:cNvPr>
          <p:cNvGrpSpPr/>
          <p:nvPr/>
        </p:nvGrpSpPr>
        <p:grpSpPr>
          <a:xfrm>
            <a:off x="1138840" y="3837498"/>
            <a:ext cx="5291722" cy="357837"/>
            <a:chOff x="1138840" y="3837498"/>
            <a:chExt cx="5291722" cy="357837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DD4B059-192B-1F44-4905-8B35C8A35518}"/>
                </a:ext>
              </a:extLst>
            </p:cNvPr>
            <p:cNvSpPr txBox="1"/>
            <p:nvPr/>
          </p:nvSpPr>
          <p:spPr>
            <a:xfrm>
              <a:off x="1138840" y="3837498"/>
              <a:ext cx="16305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Source Region</a:t>
              </a:r>
              <a:endParaRPr lang="zh-CN" alt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8DBBDB8-97B3-1058-F418-EA3871AD58E0}"/>
                </a:ext>
              </a:extLst>
            </p:cNvPr>
            <p:cNvSpPr txBox="1"/>
            <p:nvPr/>
          </p:nvSpPr>
          <p:spPr>
            <a:xfrm>
              <a:off x="2846030" y="3856781"/>
              <a:ext cx="9925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Channel</a:t>
              </a:r>
              <a:endParaRPr lang="zh-CN" alt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878E41B-335D-5A33-9F2C-B5342548F410}"/>
                </a:ext>
              </a:extLst>
            </p:cNvPr>
            <p:cNvSpPr txBox="1"/>
            <p:nvPr/>
          </p:nvSpPr>
          <p:spPr>
            <a:xfrm>
              <a:off x="3797949" y="3849523"/>
              <a:ext cx="16305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Source Region</a:t>
              </a:r>
              <a:endParaRPr lang="zh-CN" alt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79286CF-3CB4-9597-7DE0-03160ACAB0DE}"/>
                </a:ext>
              </a:extLst>
            </p:cNvPr>
            <p:cNvSpPr txBox="1"/>
            <p:nvPr/>
          </p:nvSpPr>
          <p:spPr>
            <a:xfrm>
              <a:off x="5437983" y="3856424"/>
              <a:ext cx="9925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Channel</a:t>
              </a:r>
              <a:endParaRPr lang="zh-CN" alt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2DE64F0-D24B-CE23-1678-65BAAA74346F}"/>
              </a:ext>
            </a:extLst>
          </p:cNvPr>
          <p:cNvGrpSpPr/>
          <p:nvPr/>
        </p:nvGrpSpPr>
        <p:grpSpPr>
          <a:xfrm>
            <a:off x="9045920" y="5570049"/>
            <a:ext cx="2752290" cy="1044725"/>
            <a:chOff x="8602940" y="5228323"/>
            <a:chExt cx="2752290" cy="10447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文本框 146">
                  <a:extLst>
                    <a:ext uri="{FF2B5EF4-FFF2-40B4-BE49-F238E27FC236}">
                      <a16:creationId xmlns:a16="http://schemas.microsoft.com/office/drawing/2014/main" id="{7D38DB4D-FE7D-F83E-5394-884176F12D2C}"/>
                    </a:ext>
                  </a:extLst>
                </p:cNvPr>
                <p:cNvSpPr txBox="1"/>
                <p:nvPr/>
              </p:nvSpPr>
              <p:spPr>
                <a:xfrm>
                  <a:off x="8602940" y="5333507"/>
                  <a:ext cx="995657" cy="741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zh-CN" b="1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b="1" i="1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altLang="zh-CN" b="1" i="1" smtClean="0">
                                            <a:solidFill>
                                              <a:srgbClr val="0000FF"/>
                                            </a:solidFill>
                                            <a:latin typeface="Arial" panose="020B0604020202020204" pitchFamily="34" charset="0"/>
                                            <a:cs typeface="Arial" panose="020B0604020202020204" pitchFamily="34" charset="0"/>
                                          </a:rPr>
                                          <m:t>g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nor/>
                                          </m:rPr>
                                          <a:rPr lang="en-US" altLang="zh-CN" b="1" i="0" smtClean="0">
                                            <a:solidFill>
                                              <a:srgbClr val="0000FF"/>
                                            </a:solidFill>
                                            <a:latin typeface="Arial" panose="020B0604020202020204" pitchFamily="34" charset="0"/>
                                            <a:cs typeface="Arial" panose="020B0604020202020204" pitchFamily="34" charset="0"/>
                                          </a:rPr>
                                          <m:t>m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zh-CN" b="1" i="1">
                                            <a:solidFill>
                                              <a:srgbClr val="0000FF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altLang="zh-CN" b="1" i="1" smtClean="0">
                                            <a:solidFill>
                                              <a:srgbClr val="0000FF"/>
                                            </a:solidFill>
                                            <a:latin typeface="Arial" panose="020B0604020202020204" pitchFamily="34" charset="0"/>
                                            <a:cs typeface="Arial" panose="020B0604020202020204" pitchFamily="34" charset="0"/>
                                          </a:rPr>
                                          <m:t>I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nor/>
                                          </m:rPr>
                                          <a:rPr lang="en-US" altLang="zh-CN" b="1" i="0" smtClean="0">
                                            <a:solidFill>
                                              <a:srgbClr val="0000FF"/>
                                            </a:solidFill>
                                            <a:latin typeface="Arial" panose="020B0604020202020204" pitchFamily="34" charset="0"/>
                                            <a:cs typeface="Arial" panose="020B0604020202020204" pitchFamily="34" charset="0"/>
                                          </a:rPr>
                                          <m:t>D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m:rPr>
                                <m:nor/>
                              </m:rPr>
                              <a:rPr lang="en-US" altLang="zh-CN" b="1" i="0" smtClean="0">
                                <a:solidFill>
                                  <a:srgbClr val="0000FF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0000FF"/>
                            </a:solidFill>
                            <a:latin typeface="Arial" panose="020B0604020202020204" pitchFamily="34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</m:oMath>
                    </m:oMathPara>
                  </a14:m>
                  <a:endParaRPr lang="zh-CN" altLang="en-US" b="1" i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47" name="文本框 146">
                  <a:extLst>
                    <a:ext uri="{FF2B5EF4-FFF2-40B4-BE49-F238E27FC236}">
                      <a16:creationId xmlns:a16="http://schemas.microsoft.com/office/drawing/2014/main" id="{7D38DB4D-FE7D-F83E-5394-884176F12D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2940" y="5333507"/>
                  <a:ext cx="995657" cy="741998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2083061E-676F-CF61-257C-AD3BE845A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9663230" y="5228323"/>
              <a:ext cx="1692000" cy="104472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7223D90-C583-1284-3AAA-AA695D7B51E7}"/>
                  </a:ext>
                </a:extLst>
              </p:cNvPr>
              <p:cNvSpPr txBox="1"/>
              <p:nvPr/>
            </p:nvSpPr>
            <p:spPr>
              <a:xfrm>
                <a:off x="8689718" y="4890831"/>
                <a:ext cx="3153570" cy="737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b="1" i="1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SS</m:t>
                      </m:r>
                      <m:r>
                        <m:rPr>
                          <m:nor/>
                        </m:rPr>
                        <a:rPr lang="en-US" altLang="zh-CN" b="1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nor/>
                            </m:rPr>
                            <a:rPr lang="en-US" altLang="zh-CN" b="1" smtClean="0">
                              <a:solidFill>
                                <a:srgbClr val="0000FF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ln</m:t>
                          </m:r>
                        </m:fName>
                        <m:e>
                          <m:r>
                            <m:rPr>
                              <m:nor/>
                            </m:rPr>
                            <a:rPr lang="en-US" altLang="zh-CN" b="1" smtClean="0">
                              <a:solidFill>
                                <a:srgbClr val="0000FF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m:t>10</m:t>
                          </m:r>
                          <m:f>
                            <m:fPr>
                              <m:ctrlPr>
                                <a:rPr lang="en-US" altLang="zh-CN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b="1" i="1" smtClean="0">
                                  <a:solidFill>
                                    <a:srgbClr val="0000FF"/>
                                  </a:solidFill>
                                  <a:latin typeface="Arial" panose="020B0604020202020204" pitchFamily="34" charset="0"/>
                                  <a:cs typeface="Arial" panose="020B0604020202020204" pitchFamily="34" charset="0"/>
                                </a:rPr>
                                <m:t>kT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b="1" i="1" smtClean="0">
                                  <a:solidFill>
                                    <a:srgbClr val="0000FF"/>
                                  </a:solidFill>
                                  <a:latin typeface="Arial" panose="020B0604020202020204" pitchFamily="34" charset="0"/>
                                  <a:cs typeface="Arial" panose="020B0604020202020204" pitchFamily="34" charset="0"/>
                                </a:rPr>
                                <m:t>q</m:t>
                              </m:r>
                            </m:den>
                          </m:f>
                          <m:d>
                            <m:dPr>
                              <m:ctrlPr>
                                <a:rPr lang="en-US" altLang="zh-CN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altLang="zh-CN" b="1" smtClean="0">
                                  <a:solidFill>
                                    <a:srgbClr val="0000FF"/>
                                  </a:solidFill>
                                  <a:latin typeface="Arial" panose="020B0604020202020204" pitchFamily="34" charset="0"/>
                                  <a:cs typeface="Arial" panose="020B0604020202020204" pitchFamily="34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altLang="zh-CN" b="1" i="1" smtClean="0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b="1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altLang="zh-CN" b="1" i="1" smtClean="0">
                                          <a:solidFill>
                                            <a:srgbClr val="0000FF"/>
                                          </a:solidFill>
                                          <a:latin typeface="Arial" panose="020B0604020202020204" pitchFamily="34" charset="0"/>
                                          <a:cs typeface="Arial" panose="020B0604020202020204" pitchFamily="34" charset="0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m:rPr>
                                          <m:nor/>
                                        </m:rPr>
                                        <a:rPr lang="en-US" altLang="zh-CN" b="1" smtClean="0">
                                          <a:solidFill>
                                            <a:srgbClr val="0000FF"/>
                                          </a:solidFill>
                                          <a:latin typeface="Arial" panose="020B0604020202020204" pitchFamily="34" charset="0"/>
                                          <a:cs typeface="Arial" panose="020B0604020202020204" pitchFamily="34" charset="0"/>
                                        </a:rPr>
                                        <m:t>bc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b="1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altLang="zh-CN" b="1" i="1" smtClean="0">
                                          <a:solidFill>
                                            <a:srgbClr val="0000FF"/>
                                          </a:solidFill>
                                          <a:latin typeface="Arial" panose="020B0604020202020204" pitchFamily="34" charset="0"/>
                                          <a:cs typeface="Arial" panose="020B0604020202020204" pitchFamily="34" charset="0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m:rPr>
                                          <m:nor/>
                                        </m:rPr>
                                        <a:rPr lang="en-US" altLang="zh-CN" b="1" smtClean="0">
                                          <a:solidFill>
                                            <a:srgbClr val="0000FF"/>
                                          </a:solidFill>
                                          <a:latin typeface="Arial" panose="020B0604020202020204" pitchFamily="34" charset="0"/>
                                          <a:cs typeface="Arial" panose="020B0604020202020204" pitchFamily="34" charset="0"/>
                                        </a:rPr>
                                        <m:t>gc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zh-CN" altLang="en-US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7223D90-C583-1284-3AAA-AA695D7B51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9718" y="4890831"/>
                <a:ext cx="3153570" cy="73718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本框 27">
            <a:extLst>
              <a:ext uri="{FF2B5EF4-FFF2-40B4-BE49-F238E27FC236}">
                <a16:creationId xmlns:a16="http://schemas.microsoft.com/office/drawing/2014/main" id="{E5112AFA-E90A-E84A-A837-857C1D0862EF}"/>
              </a:ext>
            </a:extLst>
          </p:cNvPr>
          <p:cNvSpPr txBox="1"/>
          <p:nvPr/>
        </p:nvSpPr>
        <p:spPr>
          <a:xfrm>
            <a:off x="1572340" y="4201258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1e17 cm</a:t>
            </a:r>
            <a:r>
              <a:rPr lang="en-US" altLang="zh-CN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endParaRPr lang="zh-CN" altLang="en-US" sz="16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0C0FA57-EA69-C067-0143-641673C89CCB}"/>
              </a:ext>
            </a:extLst>
          </p:cNvPr>
          <p:cNvSpPr txBox="1"/>
          <p:nvPr/>
        </p:nvSpPr>
        <p:spPr>
          <a:xfrm>
            <a:off x="4230326" y="4173852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2e17 cm</a:t>
            </a:r>
            <a:r>
              <a:rPr lang="en-US" altLang="zh-CN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endParaRPr lang="zh-CN" altLang="en-US" sz="16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3B53D3FE-7555-0732-E282-DD33ECEA7499}"/>
              </a:ext>
            </a:extLst>
          </p:cNvPr>
          <p:cNvSpPr/>
          <p:nvPr/>
        </p:nvSpPr>
        <p:spPr>
          <a:xfrm>
            <a:off x="6829814" y="1762065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09C1AB91-E365-3BCD-827F-0D72CDF94898}"/>
              </a:ext>
            </a:extLst>
          </p:cNvPr>
          <p:cNvSpPr/>
          <p:nvPr/>
        </p:nvSpPr>
        <p:spPr>
          <a:xfrm>
            <a:off x="7410258" y="1816817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E9BBB449-4ACE-2964-4ABE-DE224940AC02}"/>
              </a:ext>
            </a:extLst>
          </p:cNvPr>
          <p:cNvSpPr/>
          <p:nvPr/>
        </p:nvSpPr>
        <p:spPr>
          <a:xfrm>
            <a:off x="8048144" y="1858585"/>
            <a:ext cx="90000" cy="90000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67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/>
      <p:bldP spid="37" grpId="0" animBg="1"/>
      <p:bldP spid="37" grpId="1" animBg="1"/>
      <p:bldP spid="116" grpId="0" animBg="1"/>
      <p:bldP spid="116" grpId="1" animBg="1"/>
      <p:bldP spid="63" grpId="0"/>
      <p:bldP spid="64" grpId="0"/>
      <p:bldP spid="65" grpId="0"/>
      <p:bldP spid="66" grpId="0"/>
      <p:bldP spid="67" grpId="0"/>
      <p:bldP spid="22" grpId="0"/>
      <p:bldP spid="28" grpId="0"/>
      <p:bldP spid="29" grpId="0"/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DCE634F-9B0D-AEA6-48EC-65F28A696328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F27D009-3A27-F9F8-BF07-28C61C7B01A9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CCE867C1-61FA-63B2-670C-2AC65EA9BA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FFAB0428-0129-7D0E-4D38-1EDCA0BF03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D77F190A-1F89-F644-15B6-340B18536909}"/>
              </a:ext>
            </a:extLst>
          </p:cNvPr>
          <p:cNvSpPr txBox="1"/>
          <p:nvPr/>
        </p:nvSpPr>
        <p:spPr>
          <a:xfrm>
            <a:off x="223820" y="-24694"/>
            <a:ext cx="3942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1.2. Device structure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033527D-59AF-0BBC-0538-8FD0BBDC58CB}"/>
              </a:ext>
            </a:extLst>
          </p:cNvPr>
          <p:cNvSpPr txBox="1"/>
          <p:nvPr/>
        </p:nvSpPr>
        <p:spPr>
          <a:xfrm>
            <a:off x="557680" y="718744"/>
            <a:ext cx="74351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Schematic of the measured device and measurement configurations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C6661DD-5DB3-8EF2-1080-1693764C717C}"/>
              </a:ext>
            </a:extLst>
          </p:cNvPr>
          <p:cNvSpPr>
            <a:spLocks noChangeAspect="1"/>
          </p:cNvSpPr>
          <p:nvPr/>
        </p:nvSpPr>
        <p:spPr>
          <a:xfrm>
            <a:off x="452647" y="846280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508F3F3-959A-A0B8-3426-5F746784AD01}"/>
              </a:ext>
            </a:extLst>
          </p:cNvPr>
          <p:cNvSpPr txBox="1"/>
          <p:nvPr/>
        </p:nvSpPr>
        <p:spPr>
          <a:xfrm>
            <a:off x="11856000" y="651944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271AC949-5281-F0CB-D933-E9CC30595F9A}"/>
              </a:ext>
            </a:extLst>
          </p:cNvPr>
          <p:cNvSpPr/>
          <p:nvPr/>
        </p:nvSpPr>
        <p:spPr>
          <a:xfrm>
            <a:off x="804350" y="2828427"/>
            <a:ext cx="5426652" cy="355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8" name="图片 157">
            <a:extLst>
              <a:ext uri="{FF2B5EF4-FFF2-40B4-BE49-F238E27FC236}">
                <a16:creationId xmlns:a16="http://schemas.microsoft.com/office/drawing/2014/main" id="{B7322828-DB67-74F2-F1F2-3B7C0664AD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03" t="5740" r="5983" b="5694"/>
          <a:stretch/>
        </p:blipFill>
        <p:spPr>
          <a:xfrm>
            <a:off x="8052452" y="1830017"/>
            <a:ext cx="2874893" cy="2949544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0B8DA69F-3EC0-4AEB-98FF-F95F48FC8784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520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F7B52265-79DD-22F9-6304-97A10539791D}"/>
              </a:ext>
            </a:extLst>
          </p:cNvPr>
          <p:cNvSpPr txBox="1"/>
          <p:nvPr/>
        </p:nvSpPr>
        <p:spPr>
          <a:xfrm>
            <a:off x="1758986" y="4854255"/>
            <a:ext cx="49904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Bulk doping dose: 0.5 ×10</a:t>
            </a:r>
            <a:r>
              <a:rPr lang="en-US" altLang="zh-CN" sz="16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cm</a:t>
            </a:r>
            <a:r>
              <a:rPr lang="en-US" altLang="zh-CN" sz="16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  </a:t>
            </a:r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1.5 ×10</a:t>
            </a:r>
            <a:r>
              <a:rPr lang="en-US" altLang="zh-CN" sz="16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cm</a:t>
            </a:r>
            <a:r>
              <a:rPr lang="en-US" altLang="zh-CN" sz="16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endParaRPr lang="zh-CN" alt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4E0421-4DB5-3CB8-87C3-CC5B88F9AE19}"/>
              </a:ext>
            </a:extLst>
          </p:cNvPr>
          <p:cNvSpPr txBox="1"/>
          <p:nvPr/>
        </p:nvSpPr>
        <p:spPr>
          <a:xfrm>
            <a:off x="2194872" y="5446198"/>
            <a:ext cx="391216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Radu A. Sporea et al., IEEE Trans. Electron Devices, 2010</a:t>
            </a:r>
            <a:endParaRPr lang="zh-CN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A03CD71F-A805-CE4B-62CC-7729D611FF50}"/>
              </a:ext>
            </a:extLst>
          </p:cNvPr>
          <p:cNvSpPr/>
          <p:nvPr/>
        </p:nvSpPr>
        <p:spPr>
          <a:xfrm>
            <a:off x="2041594" y="4164833"/>
            <a:ext cx="2919600" cy="35492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74A27A5E-DCC6-54A4-BFAE-021F0F5641E4}"/>
              </a:ext>
            </a:extLst>
          </p:cNvPr>
          <p:cNvSpPr/>
          <p:nvPr/>
        </p:nvSpPr>
        <p:spPr>
          <a:xfrm>
            <a:off x="5027531" y="2749912"/>
            <a:ext cx="1058413" cy="723471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D2BE9429-64A6-1F0F-D3A2-B6AC231A4ADF}"/>
              </a:ext>
            </a:extLst>
          </p:cNvPr>
          <p:cNvSpPr/>
          <p:nvPr/>
        </p:nvSpPr>
        <p:spPr>
          <a:xfrm>
            <a:off x="2041594" y="2139782"/>
            <a:ext cx="4042800" cy="608280"/>
          </a:xfrm>
          <a:prstGeom prst="rect">
            <a:avLst/>
          </a:prstGeom>
          <a:solidFill>
            <a:srgbClr val="99CC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66F3A072-72A0-E071-2552-9A2E796F43CF}"/>
              </a:ext>
            </a:extLst>
          </p:cNvPr>
          <p:cNvSpPr/>
          <p:nvPr/>
        </p:nvSpPr>
        <p:spPr>
          <a:xfrm>
            <a:off x="2041594" y="3467843"/>
            <a:ext cx="4042800" cy="698803"/>
          </a:xfrm>
          <a:prstGeom prst="rect">
            <a:avLst/>
          </a:prstGeom>
          <a:solidFill>
            <a:srgbClr val="99CC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Insulator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1E1AF6F8-82E9-C0E1-BB66-F46D95E1F253}"/>
              </a:ext>
            </a:extLst>
          </p:cNvPr>
          <p:cNvSpPr txBox="1"/>
          <p:nvPr/>
        </p:nvSpPr>
        <p:spPr>
          <a:xfrm>
            <a:off x="2939012" y="1524109"/>
            <a:ext cx="1144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field plate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2C9A1FEE-E993-63D2-11F4-BF3E3B0D9397}"/>
              </a:ext>
            </a:extLst>
          </p:cNvPr>
          <p:cNvSpPr txBox="1"/>
          <p:nvPr/>
        </p:nvSpPr>
        <p:spPr>
          <a:xfrm>
            <a:off x="3517676" y="2271256"/>
            <a:ext cx="11182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Insulator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C43DB450-FE28-4A76-9B7A-D48E176609C6}"/>
              </a:ext>
            </a:extLst>
          </p:cNvPr>
          <p:cNvSpPr txBox="1"/>
          <p:nvPr/>
        </p:nvSpPr>
        <p:spPr>
          <a:xfrm>
            <a:off x="2480565" y="3167151"/>
            <a:ext cx="22928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N-type Polysilicon</a:t>
            </a:r>
            <a:endParaRPr lang="zh-CN" alt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FAD2B8A7-7EFF-CFDD-FD99-CD001DB8AFC7}"/>
              </a:ext>
            </a:extLst>
          </p:cNvPr>
          <p:cNvSpPr/>
          <p:nvPr/>
        </p:nvSpPr>
        <p:spPr>
          <a:xfrm>
            <a:off x="2063061" y="2151930"/>
            <a:ext cx="1118226" cy="593537"/>
          </a:xfrm>
          <a:prstGeom prst="rect">
            <a:avLst/>
          </a:prstGeom>
          <a:solidFill>
            <a:srgbClr val="FFFF99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id="{CDCC3F8F-5AC1-EFFF-00B9-10E4B8A12736}"/>
              </a:ext>
            </a:extLst>
          </p:cNvPr>
          <p:cNvCxnSpPr>
            <a:cxnSpLocks/>
          </p:cNvCxnSpPr>
          <p:nvPr/>
        </p:nvCxnSpPr>
        <p:spPr>
          <a:xfrm>
            <a:off x="5369066" y="2749674"/>
            <a:ext cx="21278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直接连接符 75">
            <a:extLst>
              <a:ext uri="{FF2B5EF4-FFF2-40B4-BE49-F238E27FC236}">
                <a16:creationId xmlns:a16="http://schemas.microsoft.com/office/drawing/2014/main" id="{C3EBBC66-E1E6-4520-313F-67271F6F0BB2}"/>
              </a:ext>
            </a:extLst>
          </p:cNvPr>
          <p:cNvCxnSpPr>
            <a:cxnSpLocks/>
          </p:cNvCxnSpPr>
          <p:nvPr/>
        </p:nvCxnSpPr>
        <p:spPr>
          <a:xfrm>
            <a:off x="5369066" y="3470308"/>
            <a:ext cx="21278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B04C50CA-F96D-0DAA-C7AE-24A432EE7AA4}"/>
              </a:ext>
            </a:extLst>
          </p:cNvPr>
          <p:cNvCxnSpPr>
            <a:cxnSpLocks/>
          </p:cNvCxnSpPr>
          <p:nvPr/>
        </p:nvCxnSpPr>
        <p:spPr>
          <a:xfrm>
            <a:off x="5369066" y="4168085"/>
            <a:ext cx="21278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直接箭头连接符 78">
            <a:extLst>
              <a:ext uri="{FF2B5EF4-FFF2-40B4-BE49-F238E27FC236}">
                <a16:creationId xmlns:a16="http://schemas.microsoft.com/office/drawing/2014/main" id="{6CEE2CF8-5929-48BA-379F-DBAE7786610D}"/>
              </a:ext>
            </a:extLst>
          </p:cNvPr>
          <p:cNvCxnSpPr>
            <a:cxnSpLocks/>
          </p:cNvCxnSpPr>
          <p:nvPr/>
        </p:nvCxnSpPr>
        <p:spPr>
          <a:xfrm>
            <a:off x="6158659" y="2134678"/>
            <a:ext cx="2370" cy="5974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0" name="直接箭头连接符 79">
            <a:extLst>
              <a:ext uri="{FF2B5EF4-FFF2-40B4-BE49-F238E27FC236}">
                <a16:creationId xmlns:a16="http://schemas.microsoft.com/office/drawing/2014/main" id="{E19B6846-6E0E-B1E6-8E47-84B83873E6CE}"/>
              </a:ext>
            </a:extLst>
          </p:cNvPr>
          <p:cNvCxnSpPr/>
          <p:nvPr/>
        </p:nvCxnSpPr>
        <p:spPr>
          <a:xfrm>
            <a:off x="6158659" y="2771190"/>
            <a:ext cx="0" cy="6809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1" name="直接箭头连接符 80">
            <a:extLst>
              <a:ext uri="{FF2B5EF4-FFF2-40B4-BE49-F238E27FC236}">
                <a16:creationId xmlns:a16="http://schemas.microsoft.com/office/drawing/2014/main" id="{48F18E26-6F7E-4034-22B2-45B841D8B19C}"/>
              </a:ext>
            </a:extLst>
          </p:cNvPr>
          <p:cNvCxnSpPr/>
          <p:nvPr/>
        </p:nvCxnSpPr>
        <p:spPr>
          <a:xfrm>
            <a:off x="6168048" y="3486900"/>
            <a:ext cx="0" cy="6809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3" name="文本框 82">
            <a:extLst>
              <a:ext uri="{FF2B5EF4-FFF2-40B4-BE49-F238E27FC236}">
                <a16:creationId xmlns:a16="http://schemas.microsoft.com/office/drawing/2014/main" id="{F5EE1A65-4C77-FC6E-2376-BD76BFB3E06E}"/>
              </a:ext>
            </a:extLst>
          </p:cNvPr>
          <p:cNvSpPr txBox="1"/>
          <p:nvPr/>
        </p:nvSpPr>
        <p:spPr>
          <a:xfrm>
            <a:off x="6179741" y="2170251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120 nm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C21B729F-8D3B-1B33-05EF-3B490405BEDC}"/>
              </a:ext>
            </a:extLst>
          </p:cNvPr>
          <p:cNvSpPr txBox="1"/>
          <p:nvPr/>
        </p:nvSpPr>
        <p:spPr>
          <a:xfrm>
            <a:off x="6179741" y="2886629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40 nm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F3DF929D-853D-2D08-1BD4-81803AAF042D}"/>
              </a:ext>
            </a:extLst>
          </p:cNvPr>
          <p:cNvSpPr txBox="1"/>
          <p:nvPr/>
        </p:nvSpPr>
        <p:spPr>
          <a:xfrm>
            <a:off x="6179741" y="3669875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 nm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4E87156C-8ED2-7489-F1E3-9C60654EA773}"/>
              </a:ext>
            </a:extLst>
          </p:cNvPr>
          <p:cNvGrpSpPr/>
          <p:nvPr/>
        </p:nvGrpSpPr>
        <p:grpSpPr>
          <a:xfrm rot="16200000">
            <a:off x="4062493" y="1913521"/>
            <a:ext cx="106393" cy="1818959"/>
            <a:chOff x="5411835" y="1686519"/>
            <a:chExt cx="257988" cy="1004393"/>
          </a:xfrm>
        </p:grpSpPr>
        <p:cxnSp>
          <p:nvCxnSpPr>
            <p:cNvPr id="86" name="直接连接符 85">
              <a:extLst>
                <a:ext uri="{FF2B5EF4-FFF2-40B4-BE49-F238E27FC236}">
                  <a16:creationId xmlns:a16="http://schemas.microsoft.com/office/drawing/2014/main" id="{FF63C0DC-686B-E357-FF45-18E852554738}"/>
                </a:ext>
              </a:extLst>
            </p:cNvPr>
            <p:cNvCxnSpPr>
              <a:cxnSpLocks/>
            </p:cNvCxnSpPr>
            <p:nvPr/>
          </p:nvCxnSpPr>
          <p:spPr>
            <a:xfrm>
              <a:off x="5411835" y="1686519"/>
              <a:ext cx="25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id="{18CED467-F045-EB7D-A5B0-BEDB69D0E032}"/>
                </a:ext>
              </a:extLst>
            </p:cNvPr>
            <p:cNvCxnSpPr>
              <a:cxnSpLocks/>
            </p:cNvCxnSpPr>
            <p:nvPr/>
          </p:nvCxnSpPr>
          <p:spPr>
            <a:xfrm>
              <a:off x="5417827" y="2680738"/>
              <a:ext cx="25199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直接箭头连接符 87">
              <a:extLst>
                <a:ext uri="{FF2B5EF4-FFF2-40B4-BE49-F238E27FC236}">
                  <a16:creationId xmlns:a16="http://schemas.microsoft.com/office/drawing/2014/main" id="{6FBD6370-EE47-8A26-3577-C362789C5547}"/>
                </a:ext>
              </a:extLst>
            </p:cNvPr>
            <p:cNvCxnSpPr/>
            <p:nvPr/>
          </p:nvCxnSpPr>
          <p:spPr>
            <a:xfrm>
              <a:off x="5553233" y="1696988"/>
              <a:ext cx="0" cy="99392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0" name="文本框 89">
            <a:extLst>
              <a:ext uri="{FF2B5EF4-FFF2-40B4-BE49-F238E27FC236}">
                <a16:creationId xmlns:a16="http://schemas.microsoft.com/office/drawing/2014/main" id="{7C5AAF5D-9DC9-FB42-CD31-D302A38E438E}"/>
              </a:ext>
            </a:extLst>
          </p:cNvPr>
          <p:cNvSpPr txBox="1"/>
          <p:nvPr/>
        </p:nvSpPr>
        <p:spPr>
          <a:xfrm>
            <a:off x="3715926" y="2791432"/>
            <a:ext cx="845102" cy="492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00" b="1" dirty="0"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</a:p>
          <a:p>
            <a:pPr algn="ctr"/>
            <a:r>
              <a:rPr lang="en-US" altLang="zh-CN" sz="1300" b="1" dirty="0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endParaRPr lang="zh-CN" alt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F2339D3F-1657-FD67-B897-9B63D473EA88}"/>
              </a:ext>
            </a:extLst>
          </p:cNvPr>
          <p:cNvGrpSpPr/>
          <p:nvPr/>
        </p:nvGrpSpPr>
        <p:grpSpPr>
          <a:xfrm rot="16200000">
            <a:off x="2565238" y="2267462"/>
            <a:ext cx="106393" cy="1106485"/>
            <a:chOff x="5411835" y="1686519"/>
            <a:chExt cx="257989" cy="587480"/>
          </a:xfrm>
        </p:grpSpPr>
        <p:cxnSp>
          <p:nvCxnSpPr>
            <p:cNvPr id="92" name="直接连接符 91">
              <a:extLst>
                <a:ext uri="{FF2B5EF4-FFF2-40B4-BE49-F238E27FC236}">
                  <a16:creationId xmlns:a16="http://schemas.microsoft.com/office/drawing/2014/main" id="{578C2D38-D6D1-F3BD-ABFF-E390BE547045}"/>
                </a:ext>
              </a:extLst>
            </p:cNvPr>
            <p:cNvCxnSpPr>
              <a:cxnSpLocks/>
            </p:cNvCxnSpPr>
            <p:nvPr/>
          </p:nvCxnSpPr>
          <p:spPr>
            <a:xfrm>
              <a:off x="5411835" y="1686519"/>
              <a:ext cx="252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直接连接符 92">
              <a:extLst>
                <a:ext uri="{FF2B5EF4-FFF2-40B4-BE49-F238E27FC236}">
                  <a16:creationId xmlns:a16="http://schemas.microsoft.com/office/drawing/2014/main" id="{4E1E05EF-49CB-7908-9A9E-8A5221AB590F}"/>
                </a:ext>
              </a:extLst>
            </p:cNvPr>
            <p:cNvCxnSpPr>
              <a:cxnSpLocks/>
            </p:cNvCxnSpPr>
            <p:nvPr/>
          </p:nvCxnSpPr>
          <p:spPr>
            <a:xfrm>
              <a:off x="5417829" y="2273999"/>
              <a:ext cx="25199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直接箭头连接符 93">
              <a:extLst>
                <a:ext uri="{FF2B5EF4-FFF2-40B4-BE49-F238E27FC236}">
                  <a16:creationId xmlns:a16="http://schemas.microsoft.com/office/drawing/2014/main" id="{60B59A35-197E-B1A9-B0AD-12C66AC022AA}"/>
                </a:ext>
              </a:extLst>
            </p:cNvPr>
            <p:cNvCxnSpPr/>
            <p:nvPr/>
          </p:nvCxnSpPr>
          <p:spPr>
            <a:xfrm>
              <a:off x="5553233" y="1696854"/>
              <a:ext cx="0" cy="5760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5" name="文本框 94">
            <a:extLst>
              <a:ext uri="{FF2B5EF4-FFF2-40B4-BE49-F238E27FC236}">
                <a16:creationId xmlns:a16="http://schemas.microsoft.com/office/drawing/2014/main" id="{E4887233-329E-C15F-0EDC-FD59BA8278D6}"/>
              </a:ext>
            </a:extLst>
          </p:cNvPr>
          <p:cNvSpPr txBox="1"/>
          <p:nvPr/>
        </p:nvSpPr>
        <p:spPr>
          <a:xfrm>
            <a:off x="2229043" y="2770216"/>
            <a:ext cx="750526" cy="4924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00" b="1" dirty="0"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</a:p>
          <a:p>
            <a:r>
              <a:rPr lang="en-US" altLang="zh-CN" sz="1300" b="1" dirty="0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endParaRPr lang="zh-CN" altLang="en-US" sz="1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F3F9D2BC-872A-C6DD-1074-BDC6926EE996}"/>
              </a:ext>
            </a:extLst>
          </p:cNvPr>
          <p:cNvGrpSpPr/>
          <p:nvPr/>
        </p:nvGrpSpPr>
        <p:grpSpPr>
          <a:xfrm>
            <a:off x="3005526" y="1963445"/>
            <a:ext cx="744749" cy="383013"/>
            <a:chOff x="3266002" y="1477137"/>
            <a:chExt cx="630000" cy="324000"/>
          </a:xfrm>
        </p:grpSpPr>
        <p:sp>
          <p:nvSpPr>
            <p:cNvPr id="96" name="L 形 95">
              <a:extLst>
                <a:ext uri="{FF2B5EF4-FFF2-40B4-BE49-F238E27FC236}">
                  <a16:creationId xmlns:a16="http://schemas.microsoft.com/office/drawing/2014/main" id="{27785C4A-5768-E6E6-E765-DE06C4587DD5}"/>
                </a:ext>
              </a:extLst>
            </p:cNvPr>
            <p:cNvSpPr/>
            <p:nvPr/>
          </p:nvSpPr>
          <p:spPr>
            <a:xfrm flipV="1">
              <a:off x="3287087" y="1477137"/>
              <a:ext cx="587829" cy="324000"/>
            </a:xfrm>
            <a:prstGeom prst="corner">
              <a:avLst>
                <a:gd name="adj1" fmla="val 47546"/>
                <a:gd name="adj2" fmla="val 39004"/>
              </a:avLst>
            </a:prstGeom>
            <a:solidFill>
              <a:srgbClr val="FFFF99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cxnSp>
          <p:nvCxnSpPr>
            <p:cNvPr id="100" name="直接连接符 99">
              <a:extLst>
                <a:ext uri="{FF2B5EF4-FFF2-40B4-BE49-F238E27FC236}">
                  <a16:creationId xmlns:a16="http://schemas.microsoft.com/office/drawing/2014/main" id="{1ED427C5-D787-A7F0-C9BF-2525756223AA}"/>
                </a:ext>
              </a:extLst>
            </p:cNvPr>
            <p:cNvCxnSpPr>
              <a:cxnSpLocks/>
            </p:cNvCxnSpPr>
            <p:nvPr/>
          </p:nvCxnSpPr>
          <p:spPr>
            <a:xfrm>
              <a:off x="3276238" y="1495987"/>
              <a:ext cx="0" cy="126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id="{77F338F2-52B2-5C54-145F-8765274E52B2}"/>
                </a:ext>
              </a:extLst>
            </p:cNvPr>
            <p:cNvCxnSpPr>
              <a:cxnSpLocks/>
            </p:cNvCxnSpPr>
            <p:nvPr/>
          </p:nvCxnSpPr>
          <p:spPr>
            <a:xfrm>
              <a:off x="3266002" y="1492568"/>
              <a:ext cx="6300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直接连接符 102">
              <a:extLst>
                <a:ext uri="{FF2B5EF4-FFF2-40B4-BE49-F238E27FC236}">
                  <a16:creationId xmlns:a16="http://schemas.microsoft.com/office/drawing/2014/main" id="{91878630-7420-72D1-C6C4-1201F25CD161}"/>
                </a:ext>
              </a:extLst>
            </p:cNvPr>
            <p:cNvCxnSpPr>
              <a:cxnSpLocks/>
            </p:cNvCxnSpPr>
            <p:nvPr/>
          </p:nvCxnSpPr>
          <p:spPr>
            <a:xfrm>
              <a:off x="3884031" y="1498545"/>
              <a:ext cx="0" cy="1260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2" name="文本框 121">
            <a:extLst>
              <a:ext uri="{FF2B5EF4-FFF2-40B4-BE49-F238E27FC236}">
                <a16:creationId xmlns:a16="http://schemas.microsoft.com/office/drawing/2014/main" id="{5154BD4B-C39D-9CB7-B853-4DF3D2CBECEA}"/>
              </a:ext>
            </a:extLst>
          </p:cNvPr>
          <p:cNvSpPr txBox="1"/>
          <p:nvPr/>
        </p:nvSpPr>
        <p:spPr>
          <a:xfrm>
            <a:off x="1792619" y="2215766"/>
            <a:ext cx="16038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</a:p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F86D00D4-53C6-62D4-D802-F4BD70298B06}"/>
              </a:ext>
            </a:extLst>
          </p:cNvPr>
          <p:cNvSpPr txBox="1"/>
          <p:nvPr/>
        </p:nvSpPr>
        <p:spPr>
          <a:xfrm>
            <a:off x="4987747" y="2828427"/>
            <a:ext cx="1133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</a:p>
          <a:p>
            <a:pPr algn="ctr"/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B77A5A85-2D0A-0CF6-98A6-597E602259F8}"/>
              </a:ext>
            </a:extLst>
          </p:cNvPr>
          <p:cNvSpPr txBox="1"/>
          <p:nvPr/>
        </p:nvSpPr>
        <p:spPr>
          <a:xfrm>
            <a:off x="2195612" y="1406584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endParaRPr lang="zh-CN" alt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CDBB9DBE-FCF6-82E4-3B5B-89979C032155}"/>
              </a:ext>
            </a:extLst>
          </p:cNvPr>
          <p:cNvSpPr txBox="1"/>
          <p:nvPr/>
        </p:nvSpPr>
        <p:spPr>
          <a:xfrm>
            <a:off x="5184780" y="1839268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Drain</a:t>
            </a:r>
            <a:endParaRPr lang="zh-CN" alt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箭头: 下 131">
            <a:extLst>
              <a:ext uri="{FF2B5EF4-FFF2-40B4-BE49-F238E27FC236}">
                <a16:creationId xmlns:a16="http://schemas.microsoft.com/office/drawing/2014/main" id="{6145D12A-D062-0315-2837-AD45851A64FB}"/>
              </a:ext>
            </a:extLst>
          </p:cNvPr>
          <p:cNvSpPr>
            <a:spLocks noChangeAspect="1"/>
          </p:cNvSpPr>
          <p:nvPr/>
        </p:nvSpPr>
        <p:spPr>
          <a:xfrm>
            <a:off x="2543385" y="1739299"/>
            <a:ext cx="139657" cy="565915"/>
          </a:xfrm>
          <a:prstGeom prst="downArrow">
            <a:avLst>
              <a:gd name="adj1" fmla="val 100000"/>
              <a:gd name="adj2" fmla="val 18735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133" name="箭头: 下 132">
            <a:extLst>
              <a:ext uri="{FF2B5EF4-FFF2-40B4-BE49-F238E27FC236}">
                <a16:creationId xmlns:a16="http://schemas.microsoft.com/office/drawing/2014/main" id="{F77842E3-8EC9-A1D9-3FD6-41ABE6977BC6}"/>
              </a:ext>
            </a:extLst>
          </p:cNvPr>
          <p:cNvSpPr>
            <a:spLocks noChangeAspect="1"/>
          </p:cNvSpPr>
          <p:nvPr/>
        </p:nvSpPr>
        <p:spPr>
          <a:xfrm>
            <a:off x="5477605" y="2188364"/>
            <a:ext cx="139166" cy="754777"/>
          </a:xfrm>
          <a:prstGeom prst="downArrow">
            <a:avLst>
              <a:gd name="adj1" fmla="val 100000"/>
              <a:gd name="adj2" fmla="val 18735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8B813530-1384-4D55-8A34-771FCBD714C0}"/>
              </a:ext>
            </a:extLst>
          </p:cNvPr>
          <p:cNvSpPr txBox="1"/>
          <p:nvPr/>
        </p:nvSpPr>
        <p:spPr>
          <a:xfrm>
            <a:off x="5142468" y="1824623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endParaRPr lang="zh-CN" alt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1ECDAD81-9C44-339F-4C46-536CD48D5288}"/>
              </a:ext>
            </a:extLst>
          </p:cNvPr>
          <p:cNvSpPr txBox="1"/>
          <p:nvPr/>
        </p:nvSpPr>
        <p:spPr>
          <a:xfrm>
            <a:off x="2224015" y="1397555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Drain</a:t>
            </a:r>
            <a:endParaRPr lang="zh-CN" alt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3D5FE4DF-58C6-BB2F-D6F0-571F4C50D000}"/>
              </a:ext>
            </a:extLst>
          </p:cNvPr>
          <p:cNvSpPr txBox="1"/>
          <p:nvPr/>
        </p:nvSpPr>
        <p:spPr>
          <a:xfrm>
            <a:off x="3948509" y="1339960"/>
            <a:ext cx="1975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SGT configuration</a:t>
            </a:r>
            <a:endParaRPr lang="zh-CN" alt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2B6A6DDD-3462-0B3C-6D37-C3A29DF700A8}"/>
              </a:ext>
            </a:extLst>
          </p:cNvPr>
          <p:cNvSpPr txBox="1"/>
          <p:nvPr/>
        </p:nvSpPr>
        <p:spPr>
          <a:xfrm>
            <a:off x="3983563" y="1372618"/>
            <a:ext cx="19287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TFT configuration</a:t>
            </a:r>
            <a:endParaRPr lang="zh-CN" alt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4A26870-25CD-4EC4-7BB7-D5FAFA2A3ABE}"/>
              </a:ext>
            </a:extLst>
          </p:cNvPr>
          <p:cNvCxnSpPr/>
          <p:nvPr/>
        </p:nvCxnSpPr>
        <p:spPr>
          <a:xfrm>
            <a:off x="2041596" y="2696333"/>
            <a:ext cx="0" cy="914400"/>
          </a:xfrm>
          <a:prstGeom prst="line">
            <a:avLst/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00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  <p:bldP spid="130" grpId="1"/>
      <p:bldP spid="131" grpId="0"/>
      <p:bldP spid="131" grpId="1"/>
      <p:bldP spid="134" grpId="0"/>
      <p:bldP spid="135" grpId="0"/>
      <p:bldP spid="136" grpId="0"/>
      <p:bldP spid="136" grpId="1"/>
      <p:bldP spid="1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:a16="http://schemas.microsoft.com/office/drawing/2014/main" id="{D8764459-F120-AF75-FB7F-5875197E6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8" t="9589" r="20130" b="14515"/>
          <a:stretch/>
        </p:blipFill>
        <p:spPr>
          <a:xfrm>
            <a:off x="6598016" y="990690"/>
            <a:ext cx="5227200" cy="339864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11502B3-B28A-A7C1-8365-28EC9DCB53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0" t="1712" r="10389" b="6885"/>
          <a:stretch/>
        </p:blipFill>
        <p:spPr>
          <a:xfrm>
            <a:off x="391569" y="1113305"/>
            <a:ext cx="5360192" cy="3001496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0CE79F13-A22B-C689-D2B9-73DFE2716C31}"/>
              </a:ext>
            </a:extLst>
          </p:cNvPr>
          <p:cNvGrpSpPr/>
          <p:nvPr/>
        </p:nvGrpSpPr>
        <p:grpSpPr>
          <a:xfrm>
            <a:off x="2954804" y="3033476"/>
            <a:ext cx="607794" cy="325149"/>
            <a:chOff x="2954804" y="2825654"/>
            <a:chExt cx="552245" cy="325149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A11023A2-DB68-EF2B-C88F-F440D1B6FD3F}"/>
                </a:ext>
              </a:extLst>
            </p:cNvPr>
            <p:cNvSpPr/>
            <p:nvPr/>
          </p:nvSpPr>
          <p:spPr>
            <a:xfrm rot="16200000" flipH="1">
              <a:off x="2919303" y="2861155"/>
              <a:ext cx="325149" cy="254148"/>
            </a:xfrm>
            <a:prstGeom prst="ellipse">
              <a:avLst/>
            </a:prstGeom>
            <a:noFill/>
            <a:ln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4833C87E-3017-E7D4-DF33-994D2653C07B}"/>
                </a:ext>
              </a:extLst>
            </p:cNvPr>
            <p:cNvCxnSpPr>
              <a:cxnSpLocks/>
            </p:cNvCxnSpPr>
            <p:nvPr/>
          </p:nvCxnSpPr>
          <p:spPr>
            <a:xfrm>
              <a:off x="3204339" y="2988229"/>
              <a:ext cx="30271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0881E1B4-0AEE-361A-5D78-0261AD9099D6}"/>
              </a:ext>
            </a:extLst>
          </p:cNvPr>
          <p:cNvSpPr txBox="1"/>
          <p:nvPr/>
        </p:nvSpPr>
        <p:spPr>
          <a:xfrm>
            <a:off x="1845233" y="3276512"/>
            <a:ext cx="2664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Doping Dose = 0.5 ×10</a:t>
            </a:r>
            <a:r>
              <a:rPr lang="en-US" altLang="zh-CN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cm</a:t>
            </a:r>
            <a:r>
              <a:rPr lang="en-US" altLang="zh-CN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119D51E-3E9B-B7F2-E579-29D6A489D61B}"/>
              </a:ext>
            </a:extLst>
          </p:cNvPr>
          <p:cNvSpPr txBox="1"/>
          <p:nvPr/>
        </p:nvSpPr>
        <p:spPr>
          <a:xfrm>
            <a:off x="528379" y="685089"/>
            <a:ext cx="5321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Transfer curves of </a:t>
            </a:r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SGT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TFT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configurations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C9E6894-6A6A-4BF5-AC24-24875E994ABC}"/>
              </a:ext>
            </a:extLst>
          </p:cNvPr>
          <p:cNvSpPr>
            <a:spLocks noChangeAspect="1"/>
          </p:cNvSpPr>
          <p:nvPr/>
        </p:nvSpPr>
        <p:spPr>
          <a:xfrm>
            <a:off x="428583" y="818794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B1B8F89-6780-CF59-0341-FD2B00EB19D6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BED9B324-DB31-6BD4-1551-7070D7E9BEDB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4DC165D0-F824-6450-6669-AAC28F0DA8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90F6DC72-7C7E-FEA0-7C91-D3281807D6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B43A4A94-74DC-4794-3D86-63430A932A3A}"/>
              </a:ext>
            </a:extLst>
          </p:cNvPr>
          <p:cNvSpPr txBox="1"/>
          <p:nvPr/>
        </p:nvSpPr>
        <p:spPr>
          <a:xfrm>
            <a:off x="236520" y="25400"/>
            <a:ext cx="41921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1.2. IV measurements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7FD333F-0028-F7FA-7374-79A74FAE10F0}"/>
              </a:ext>
            </a:extLst>
          </p:cNvPr>
          <p:cNvSpPr txBox="1"/>
          <p:nvPr/>
        </p:nvSpPr>
        <p:spPr>
          <a:xfrm>
            <a:off x="536584" y="4603220"/>
            <a:ext cx="9090950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On-state current increases by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orders of magnitude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 TFT configuration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65EA82E-59DB-1060-FE3B-1AF12C10B457}"/>
              </a:ext>
            </a:extLst>
          </p:cNvPr>
          <p:cNvSpPr txBox="1"/>
          <p:nvPr/>
        </p:nvSpPr>
        <p:spPr>
          <a:xfrm>
            <a:off x="11856000" y="651944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D0B9CCE8-1915-D870-AC77-D2950F8921FF}"/>
              </a:ext>
            </a:extLst>
          </p:cNvPr>
          <p:cNvGrpSpPr/>
          <p:nvPr/>
        </p:nvGrpSpPr>
        <p:grpSpPr>
          <a:xfrm>
            <a:off x="6904254" y="656668"/>
            <a:ext cx="5421096" cy="369332"/>
            <a:chOff x="6904254" y="758268"/>
            <a:chExt cx="5421096" cy="369332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7F75C277-F256-F82A-2DE1-34B8208CBF5F}"/>
                </a:ext>
              </a:extLst>
            </p:cNvPr>
            <p:cNvSpPr txBox="1"/>
            <p:nvPr/>
          </p:nvSpPr>
          <p:spPr>
            <a:xfrm>
              <a:off x="7004050" y="758268"/>
              <a:ext cx="53213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Output curves of </a:t>
              </a:r>
              <a:r>
                <a:rPr lang="en-US" altLang="zh-CN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SGT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and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TFT</a:t>
              </a:r>
              <a:endParaRPr lang="zh-CN" alt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92694A9B-B8E2-DB14-CF55-C67C244FC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04254" y="891973"/>
              <a:ext cx="108000" cy="108000"/>
            </a:xfrm>
            <a:prstGeom prst="rect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43" name="直接箭头连接符 142">
            <a:extLst>
              <a:ext uri="{FF2B5EF4-FFF2-40B4-BE49-F238E27FC236}">
                <a16:creationId xmlns:a16="http://schemas.microsoft.com/office/drawing/2014/main" id="{FC50A050-974B-0F0F-5D80-41EC8BCEC490}"/>
              </a:ext>
            </a:extLst>
          </p:cNvPr>
          <p:cNvCxnSpPr>
            <a:cxnSpLocks/>
          </p:cNvCxnSpPr>
          <p:nvPr/>
        </p:nvCxnSpPr>
        <p:spPr>
          <a:xfrm>
            <a:off x="11422057" y="2853296"/>
            <a:ext cx="0" cy="108000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文本框 143">
            <a:extLst>
              <a:ext uri="{FF2B5EF4-FFF2-40B4-BE49-F238E27FC236}">
                <a16:creationId xmlns:a16="http://schemas.microsoft.com/office/drawing/2014/main" id="{A2025271-D1BE-6DD0-EBD5-C7ED854E5F28}"/>
              </a:ext>
            </a:extLst>
          </p:cNvPr>
          <p:cNvSpPr txBox="1"/>
          <p:nvPr/>
        </p:nvSpPr>
        <p:spPr>
          <a:xfrm>
            <a:off x="8167705" y="2575805"/>
            <a:ext cx="3429098" cy="311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ranges from 20 to 0 V, -4V per step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F7D2C2FF-F604-D068-F84F-FCBE8E3BDB83}"/>
              </a:ext>
            </a:extLst>
          </p:cNvPr>
          <p:cNvGrpSpPr/>
          <p:nvPr/>
        </p:nvGrpSpPr>
        <p:grpSpPr>
          <a:xfrm flipH="1">
            <a:off x="3212859" y="1578860"/>
            <a:ext cx="607795" cy="475576"/>
            <a:chOff x="2954803" y="2825655"/>
            <a:chExt cx="552246" cy="475576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30107FE5-3D57-9DFE-9A54-FA6A24D4CA20}"/>
                </a:ext>
              </a:extLst>
            </p:cNvPr>
            <p:cNvSpPr/>
            <p:nvPr/>
          </p:nvSpPr>
          <p:spPr>
            <a:xfrm rot="16200000" flipH="1">
              <a:off x="2844089" y="2936369"/>
              <a:ext cx="475576" cy="254148"/>
            </a:xfrm>
            <a:prstGeom prst="ellipse">
              <a:avLst/>
            </a:prstGeom>
            <a:noFill/>
            <a:ln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35DE43AE-B661-CFBA-4626-A4DB11812751}"/>
                </a:ext>
              </a:extLst>
            </p:cNvPr>
            <p:cNvCxnSpPr>
              <a:cxnSpLocks/>
            </p:cNvCxnSpPr>
            <p:nvPr/>
          </p:nvCxnSpPr>
          <p:spPr>
            <a:xfrm>
              <a:off x="3204339" y="3059481"/>
              <a:ext cx="30271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674E28D-143B-2B68-7A8C-40691F9C2C5C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520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EA994E1A-79FF-0E53-B0C7-7F0ABEFDF1D1}"/>
              </a:ext>
            </a:extLst>
          </p:cNvPr>
          <p:cNvSpPr txBox="1"/>
          <p:nvPr/>
        </p:nvSpPr>
        <p:spPr>
          <a:xfrm>
            <a:off x="536583" y="5171793"/>
            <a:ext cx="10439339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Typical SGT output curves with smaller saturation voltages and lower output conductance compared to the TFT configuration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0AE2AD4-96AC-F575-3B8B-A4C39EB82DC8}"/>
              </a:ext>
            </a:extLst>
          </p:cNvPr>
          <p:cNvSpPr txBox="1"/>
          <p:nvPr/>
        </p:nvSpPr>
        <p:spPr>
          <a:xfrm>
            <a:off x="1125050" y="4063754"/>
            <a:ext cx="4681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Source Length = 4 um  Channel Length = 4 um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2049B4D6-BA17-5A1C-4034-69F1DDC7F364}"/>
              </a:ext>
            </a:extLst>
          </p:cNvPr>
          <p:cNvGrpSpPr/>
          <p:nvPr/>
        </p:nvGrpSpPr>
        <p:grpSpPr>
          <a:xfrm>
            <a:off x="6598016" y="990690"/>
            <a:ext cx="5226224" cy="3398643"/>
            <a:chOff x="4175277" y="3642965"/>
            <a:chExt cx="5226224" cy="3398643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6F810A12-D38F-6597-3300-235A6CF6E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66" t="9469" r="19984" b="14477"/>
            <a:stretch/>
          </p:blipFill>
          <p:spPr>
            <a:xfrm>
              <a:off x="4175277" y="3642965"/>
              <a:ext cx="5226224" cy="3398643"/>
            </a:xfrm>
            <a:prstGeom prst="rect">
              <a:avLst/>
            </a:prstGeom>
          </p:spPr>
        </p:pic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54C2EA73-A63C-919E-B193-87C5C869B142}"/>
                </a:ext>
              </a:extLst>
            </p:cNvPr>
            <p:cNvCxnSpPr>
              <a:cxnSpLocks/>
            </p:cNvCxnSpPr>
            <p:nvPr/>
          </p:nvCxnSpPr>
          <p:spPr>
            <a:xfrm>
              <a:off x="9068653" y="4033935"/>
              <a:ext cx="0" cy="2376000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F23E37E5-A16B-020D-8587-C808623E4C38}"/>
                </a:ext>
              </a:extLst>
            </p:cNvPr>
            <p:cNvSpPr txBox="1"/>
            <p:nvPr/>
          </p:nvSpPr>
          <p:spPr>
            <a:xfrm>
              <a:off x="5639555" y="3828804"/>
              <a:ext cx="3429098" cy="3116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altLang="zh-CN" sz="14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GS</a:t>
              </a:r>
              <a:r>
                <a:rPr lang="en-US" altLang="zh-CN" sz="1400" dirty="0">
                  <a:latin typeface="Arial" panose="020B0604020202020204" pitchFamily="34" charset="0"/>
                  <a:cs typeface="Arial" panose="020B0604020202020204" pitchFamily="34" charset="0"/>
                </a:rPr>
                <a:t> ranges from 20 to 0 V, -4V per step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AFC5123F-BF1F-158F-FEAF-4733653DF86B}"/>
              </a:ext>
            </a:extLst>
          </p:cNvPr>
          <p:cNvGrpSpPr/>
          <p:nvPr/>
        </p:nvGrpSpPr>
        <p:grpSpPr>
          <a:xfrm>
            <a:off x="8096509" y="1513699"/>
            <a:ext cx="3305713" cy="2283305"/>
            <a:chOff x="8096509" y="1442447"/>
            <a:chExt cx="3305713" cy="2283305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CDD8B20-7C7B-6334-424A-5F77F099456A}"/>
                </a:ext>
              </a:extLst>
            </p:cNvPr>
            <p:cNvSpPr txBox="1"/>
            <p:nvPr/>
          </p:nvSpPr>
          <p:spPr>
            <a:xfrm>
              <a:off x="8096509" y="1711497"/>
              <a:ext cx="33057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measurement bias points @ V</a:t>
              </a:r>
              <a:r>
                <a:rPr lang="en-US" altLang="zh-CN" sz="1400" b="1" baseline="-250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altLang="zh-CN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5 V</a:t>
              </a:r>
              <a:endParaRPr lang="zh-CN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AA6FB800-E8C2-D4A0-F684-5C9AC8AE48D1}"/>
                </a:ext>
              </a:extLst>
            </p:cNvPr>
            <p:cNvSpPr/>
            <p:nvPr/>
          </p:nvSpPr>
          <p:spPr>
            <a:xfrm>
              <a:off x="9068653" y="2043627"/>
              <a:ext cx="72000" cy="72000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A76A3066-61A4-C5CF-3775-D1BED4FC7B71}"/>
                </a:ext>
              </a:extLst>
            </p:cNvPr>
            <p:cNvSpPr/>
            <p:nvPr/>
          </p:nvSpPr>
          <p:spPr>
            <a:xfrm>
              <a:off x="9068653" y="2921958"/>
              <a:ext cx="72000" cy="72000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D661D0B0-BC49-ED3B-4AF2-D5149B749610}"/>
                </a:ext>
              </a:extLst>
            </p:cNvPr>
            <p:cNvSpPr/>
            <p:nvPr/>
          </p:nvSpPr>
          <p:spPr>
            <a:xfrm>
              <a:off x="9068653" y="2742856"/>
              <a:ext cx="72000" cy="72000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48171F91-BF82-FDC8-1D6F-C638DADCF86F}"/>
                </a:ext>
              </a:extLst>
            </p:cNvPr>
            <p:cNvSpPr/>
            <p:nvPr/>
          </p:nvSpPr>
          <p:spPr>
            <a:xfrm>
              <a:off x="9068653" y="2500710"/>
              <a:ext cx="72000" cy="72000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6A1C03E-2A97-AB99-6581-6A89813A3973}"/>
                </a:ext>
              </a:extLst>
            </p:cNvPr>
            <p:cNvSpPr/>
            <p:nvPr/>
          </p:nvSpPr>
          <p:spPr>
            <a:xfrm>
              <a:off x="9068653" y="1442447"/>
              <a:ext cx="72000" cy="72000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C165C565-EB53-EBD5-A3E8-F26FE5C1CE29}"/>
                </a:ext>
              </a:extLst>
            </p:cNvPr>
            <p:cNvSpPr/>
            <p:nvPr/>
          </p:nvSpPr>
          <p:spPr>
            <a:xfrm>
              <a:off x="9068653" y="3121194"/>
              <a:ext cx="72000" cy="72000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C6CB6A8B-5A2C-CFE5-2760-71F27D679E30}"/>
                </a:ext>
              </a:extLst>
            </p:cNvPr>
            <p:cNvSpPr/>
            <p:nvPr/>
          </p:nvSpPr>
          <p:spPr>
            <a:xfrm>
              <a:off x="9068653" y="3262128"/>
              <a:ext cx="72000" cy="72000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7E870860-111B-D5E8-DD6C-166418112FB4}"/>
                </a:ext>
              </a:extLst>
            </p:cNvPr>
            <p:cNvSpPr/>
            <p:nvPr/>
          </p:nvSpPr>
          <p:spPr>
            <a:xfrm>
              <a:off x="9068653" y="3393296"/>
              <a:ext cx="72000" cy="72000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DA91355B-65D9-B5F1-1F00-181FC0D77976}"/>
                </a:ext>
              </a:extLst>
            </p:cNvPr>
            <p:cNvSpPr/>
            <p:nvPr/>
          </p:nvSpPr>
          <p:spPr>
            <a:xfrm>
              <a:off x="9068653" y="3524464"/>
              <a:ext cx="72000" cy="72000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D1090279-5741-A801-8518-9D9E32E8ABE3}"/>
                </a:ext>
              </a:extLst>
            </p:cNvPr>
            <p:cNvSpPr/>
            <p:nvPr/>
          </p:nvSpPr>
          <p:spPr>
            <a:xfrm>
              <a:off x="9068653" y="3653752"/>
              <a:ext cx="72000" cy="72000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090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>
            <a:extLst>
              <a:ext uri="{FF2B5EF4-FFF2-40B4-BE49-F238E27FC236}">
                <a16:creationId xmlns:a16="http://schemas.microsoft.com/office/drawing/2014/main" id="{5F12DD38-7744-887B-5473-C14ADA751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9" t="6860" r="31526" b="1759"/>
          <a:stretch/>
        </p:blipFill>
        <p:spPr>
          <a:xfrm>
            <a:off x="370494" y="1681974"/>
            <a:ext cx="3672000" cy="453877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CC6CD0E-8BEF-E0F2-EF73-9C61494E08AE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9009B64-57FE-C67B-F3CB-9CF3122A9D2A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B994C01C-581E-BBC7-3A02-B80D94259F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1131175D-6B21-3B20-AFE3-360B22C0D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770DA491-C811-FAF8-53F9-196BA44B48CB}"/>
              </a:ext>
            </a:extLst>
          </p:cNvPr>
          <p:cNvSpPr txBox="1"/>
          <p:nvPr/>
        </p:nvSpPr>
        <p:spPr>
          <a:xfrm>
            <a:off x="236520" y="25400"/>
            <a:ext cx="5155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LFN in TFT</a:t>
            </a:r>
            <a:r>
              <a:rPr lang="zh-CN" altLang="en-US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configuration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72B1DD2-1756-454D-2A30-99EA90425093}"/>
              </a:ext>
            </a:extLst>
          </p:cNvPr>
          <p:cNvSpPr txBox="1"/>
          <p:nvPr/>
        </p:nvSpPr>
        <p:spPr>
          <a:xfrm>
            <a:off x="7956410" y="2546148"/>
            <a:ext cx="4095538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LFN noise behavior are confirmed with the PSD approximately proportional to 1/f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A74871E-9AE8-1492-F0ED-A7F41928A521}"/>
              </a:ext>
            </a:extLst>
          </p:cNvPr>
          <p:cNvSpPr txBox="1"/>
          <p:nvPr/>
        </p:nvSpPr>
        <p:spPr>
          <a:xfrm>
            <a:off x="11856000" y="651944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569476B-D3DF-A7E2-5903-17B8C61EAAFA}"/>
              </a:ext>
            </a:extLst>
          </p:cNvPr>
          <p:cNvGrpSpPr/>
          <p:nvPr/>
        </p:nvGrpSpPr>
        <p:grpSpPr>
          <a:xfrm>
            <a:off x="446304" y="719354"/>
            <a:ext cx="10540014" cy="369332"/>
            <a:chOff x="6904254" y="758268"/>
            <a:chExt cx="10540014" cy="36933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E805C42-D37A-AB6B-22EE-528DC88053A6}"/>
                </a:ext>
              </a:extLst>
            </p:cNvPr>
            <p:cNvSpPr txBox="1"/>
            <p:nvPr/>
          </p:nvSpPr>
          <p:spPr>
            <a:xfrm>
              <a:off x="7004050" y="758268"/>
              <a:ext cx="1044021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spectral density (PSD) </a:t>
              </a:r>
              <a:r>
                <a:rPr lang="en-US" altLang="zh-CN" sz="18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altLang="zh-CN" sz="1800" b="1" baseline="-250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Id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under different doping and fixed current in TFT configuration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AE66844-D0DC-E6E0-4F12-2062AEC19B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04254" y="891973"/>
              <a:ext cx="108000" cy="108000"/>
            </a:xfrm>
            <a:prstGeom prst="rect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939DECC-1C26-B9BD-8FE0-929B8BE624BC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520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B0585EB8-5B84-A7F4-49D3-B2B67BB6A111}"/>
              </a:ext>
            </a:extLst>
          </p:cNvPr>
          <p:cNvSpPr txBox="1"/>
          <p:nvPr/>
        </p:nvSpPr>
        <p:spPr>
          <a:xfrm>
            <a:off x="1205682" y="1337215"/>
            <a:ext cx="2664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Doping Dose = 0.5 ×10</a:t>
            </a:r>
            <a:r>
              <a:rPr lang="en-US" altLang="zh-CN" sz="14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cm</a:t>
            </a:r>
            <a:r>
              <a:rPr lang="en-US" altLang="zh-CN" sz="14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endParaRPr lang="zh-CN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93D847C-866C-5A44-C30C-4B008A4799EE}"/>
              </a:ext>
            </a:extLst>
          </p:cNvPr>
          <p:cNvSpPr txBox="1"/>
          <p:nvPr/>
        </p:nvSpPr>
        <p:spPr>
          <a:xfrm>
            <a:off x="4841989" y="1325332"/>
            <a:ext cx="2664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Doping Dose = 1.5 ×10</a:t>
            </a:r>
            <a:r>
              <a:rPr lang="en-US" altLang="zh-CN" sz="14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cm</a:t>
            </a:r>
            <a:r>
              <a:rPr lang="en-US" altLang="zh-CN" sz="14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endParaRPr lang="zh-CN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BD3116AD-66F2-F12C-DDB8-C7E0F450176D}"/>
              </a:ext>
            </a:extLst>
          </p:cNvPr>
          <p:cNvCxnSpPr>
            <a:cxnSpLocks/>
          </p:cNvCxnSpPr>
          <p:nvPr/>
        </p:nvCxnSpPr>
        <p:spPr>
          <a:xfrm>
            <a:off x="1436910" y="1722609"/>
            <a:ext cx="1840675" cy="1834047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4B9D288-DDA3-6C8B-9B0B-32FB28EC5938}"/>
              </a:ext>
            </a:extLst>
          </p:cNvPr>
          <p:cNvSpPr txBox="1"/>
          <p:nvPr/>
        </p:nvSpPr>
        <p:spPr>
          <a:xfrm>
            <a:off x="2395787" y="2382611"/>
            <a:ext cx="42511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7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7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-1</a:t>
            </a:r>
            <a:endParaRPr lang="zh-CN" altLang="en-US" sz="17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78071E83-B447-F215-BD5D-0DD90C808AFA}"/>
              </a:ext>
            </a:extLst>
          </p:cNvPr>
          <p:cNvCxnSpPr>
            <a:cxnSpLocks/>
          </p:cNvCxnSpPr>
          <p:nvPr/>
        </p:nvCxnSpPr>
        <p:spPr>
          <a:xfrm>
            <a:off x="4963105" y="2123459"/>
            <a:ext cx="1840675" cy="1834047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7B6C27C6-EA2F-D75C-5646-922ECD31C599}"/>
              </a:ext>
            </a:extLst>
          </p:cNvPr>
          <p:cNvSpPr txBox="1"/>
          <p:nvPr/>
        </p:nvSpPr>
        <p:spPr>
          <a:xfrm>
            <a:off x="1892088" y="1772942"/>
            <a:ext cx="96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= 5 V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1D25723-D220-F58A-D806-F9BFE20EA389}"/>
              </a:ext>
            </a:extLst>
          </p:cNvPr>
          <p:cNvSpPr txBox="1"/>
          <p:nvPr/>
        </p:nvSpPr>
        <p:spPr>
          <a:xfrm>
            <a:off x="4808925" y="5172508"/>
            <a:ext cx="96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= 5 V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758AFE6-1D54-7F30-749A-94443B5F6A4C}"/>
              </a:ext>
            </a:extLst>
          </p:cNvPr>
          <p:cNvSpPr txBox="1"/>
          <p:nvPr/>
        </p:nvSpPr>
        <p:spPr>
          <a:xfrm>
            <a:off x="5772650" y="2576099"/>
            <a:ext cx="42511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7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7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-1</a:t>
            </a:r>
            <a:endParaRPr lang="zh-CN" altLang="en-US" sz="17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57C83C8-C7BA-2068-F959-D1DD8DE1C310}"/>
              </a:ext>
            </a:extLst>
          </p:cNvPr>
          <p:cNvSpPr txBox="1"/>
          <p:nvPr/>
        </p:nvSpPr>
        <p:spPr>
          <a:xfrm>
            <a:off x="7956410" y="3854131"/>
            <a:ext cx="4143833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PSD increases with gate voltage in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subthreshold region</a:t>
            </a:r>
            <a:endParaRPr lang="en-US" altLang="zh-CN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22784531-0606-4D4D-ED8A-9F75D46BA2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5" t="6772" r="31526" b="1759"/>
          <a:stretch/>
        </p:blipFill>
        <p:spPr>
          <a:xfrm>
            <a:off x="4387867" y="1681974"/>
            <a:ext cx="3600000" cy="4545802"/>
          </a:xfrm>
          <a:prstGeom prst="rect">
            <a:avLst/>
          </a:prstGeom>
        </p:spPr>
      </p:pic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41C00475-2CF0-C2C1-0AFC-1F612F6759F5}"/>
              </a:ext>
            </a:extLst>
          </p:cNvPr>
          <p:cNvCxnSpPr>
            <a:cxnSpLocks/>
          </p:cNvCxnSpPr>
          <p:nvPr/>
        </p:nvCxnSpPr>
        <p:spPr>
          <a:xfrm>
            <a:off x="5372514" y="1973003"/>
            <a:ext cx="1840675" cy="1834047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3CB05B32-10D3-53B9-B659-67131447E4A2}"/>
              </a:ext>
            </a:extLst>
          </p:cNvPr>
          <p:cNvSpPr txBox="1"/>
          <p:nvPr/>
        </p:nvSpPr>
        <p:spPr>
          <a:xfrm>
            <a:off x="6331391" y="2633005"/>
            <a:ext cx="42511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7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7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-1</a:t>
            </a:r>
            <a:endParaRPr lang="zh-CN" altLang="en-US" sz="17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1C8D250-82E2-1AD8-8DC0-0803DE510498}"/>
              </a:ext>
            </a:extLst>
          </p:cNvPr>
          <p:cNvSpPr txBox="1"/>
          <p:nvPr/>
        </p:nvSpPr>
        <p:spPr>
          <a:xfrm>
            <a:off x="5766209" y="1779294"/>
            <a:ext cx="96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= 5 V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E610FE4-768A-E390-B31C-BB5EEF43A8F8}"/>
              </a:ext>
            </a:extLst>
          </p:cNvPr>
          <p:cNvSpPr txBox="1"/>
          <p:nvPr/>
        </p:nvSpPr>
        <p:spPr>
          <a:xfrm>
            <a:off x="2395787" y="1060492"/>
            <a:ext cx="4681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Source Length = 4 um  Channel Length = 4 um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54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2" grpId="0"/>
      <p:bldP spid="9" grpId="0"/>
      <p:bldP spid="5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id="{F7C78CD4-FC01-5A58-763D-5D197BD0B2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4784" r="7032"/>
          <a:stretch/>
        </p:blipFill>
        <p:spPr>
          <a:xfrm>
            <a:off x="530155" y="1430388"/>
            <a:ext cx="5985712" cy="329005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271F457-8225-DA8A-5B61-FD49C9F59D38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8D838C9-7A44-4D46-6B30-88CB27E62AB6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8" name="Picture 19">
              <a:extLst>
                <a:ext uri="{FF2B5EF4-FFF2-40B4-BE49-F238E27FC236}">
                  <a16:creationId xmlns:a16="http://schemas.microsoft.com/office/drawing/2014/main" id="{7FCAC5C9-275A-3E9A-10B7-578DCB546E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9" name="图片 8" descr="图片包含 游戏机&#10;&#10;描述已自动生成">
              <a:extLst>
                <a:ext uri="{FF2B5EF4-FFF2-40B4-BE49-F238E27FC236}">
                  <a16:creationId xmlns:a16="http://schemas.microsoft.com/office/drawing/2014/main" id="{E8B2A9B1-5CC2-60E7-75A2-7015178A50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BECEFDBA-8485-CC85-EEE3-793F20F5C7E2}"/>
              </a:ext>
            </a:extLst>
          </p:cNvPr>
          <p:cNvSpPr txBox="1"/>
          <p:nvPr/>
        </p:nvSpPr>
        <p:spPr>
          <a:xfrm>
            <a:off x="236520" y="25400"/>
            <a:ext cx="5155129" cy="91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LFN in TFT</a:t>
            </a:r>
            <a:r>
              <a:rPr lang="zh-CN" altLang="en-US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configuration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3200" baseline="30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4927C39-C1DE-8DE7-6DE1-F6E542A1844B}"/>
              </a:ext>
            </a:extLst>
          </p:cNvPr>
          <p:cNvSpPr txBox="1"/>
          <p:nvPr/>
        </p:nvSpPr>
        <p:spPr>
          <a:xfrm>
            <a:off x="491907" y="4845630"/>
            <a:ext cx="10291600" cy="872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PSD varies as the reciprocal of I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indicating that the noise in subthreshold region originates from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carrier mobility fluctuation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as in previous reported polysilicon transistors.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D7A08701-1D5A-2577-9B64-DA5E67D94F87}"/>
              </a:ext>
            </a:extLst>
          </p:cNvPr>
          <p:cNvCxnSpPr>
            <a:cxnSpLocks noChangeAspect="1"/>
          </p:cNvCxnSpPr>
          <p:nvPr/>
        </p:nvCxnSpPr>
        <p:spPr>
          <a:xfrm>
            <a:off x="1857286" y="2639536"/>
            <a:ext cx="2544362" cy="141021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42086F76-211C-D896-C2D9-750BC9CD15E1}"/>
              </a:ext>
            </a:extLst>
          </p:cNvPr>
          <p:cNvSpPr txBox="1"/>
          <p:nvPr/>
        </p:nvSpPr>
        <p:spPr>
          <a:xfrm>
            <a:off x="2914321" y="3624625"/>
            <a:ext cx="567999" cy="395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I</a:t>
            </a:r>
            <a:r>
              <a:rPr lang="en-US" altLang="zh-CN" sz="1600" b="1" baseline="-25000" dirty="0"/>
              <a:t>D</a:t>
            </a:r>
            <a:r>
              <a:rPr lang="en-US" altLang="zh-CN" sz="1600" b="1" baseline="30000" dirty="0"/>
              <a:t>-1</a:t>
            </a:r>
            <a:endParaRPr lang="zh-CN" altLang="en-US" sz="1600" b="1" baseline="30000" dirty="0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09089835-CE61-75FE-11CD-FABD384BCBB1}"/>
              </a:ext>
            </a:extLst>
          </p:cNvPr>
          <p:cNvCxnSpPr>
            <a:cxnSpLocks noChangeAspect="1"/>
          </p:cNvCxnSpPr>
          <p:nvPr/>
        </p:nvCxnSpPr>
        <p:spPr>
          <a:xfrm>
            <a:off x="2326612" y="1576353"/>
            <a:ext cx="3269160" cy="1811939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69F88F2C-2FB8-CC7B-67D0-1533B1FFB2C3}"/>
              </a:ext>
            </a:extLst>
          </p:cNvPr>
          <p:cNvSpPr txBox="1"/>
          <p:nvPr/>
        </p:nvSpPr>
        <p:spPr>
          <a:xfrm>
            <a:off x="4194125" y="2322727"/>
            <a:ext cx="567999" cy="395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I</a:t>
            </a:r>
            <a:r>
              <a:rPr lang="en-US" altLang="zh-CN" sz="1600" b="1" baseline="-25000" dirty="0"/>
              <a:t>D</a:t>
            </a:r>
            <a:r>
              <a:rPr lang="en-US" altLang="zh-CN" sz="1600" b="1" baseline="30000" dirty="0"/>
              <a:t>-1</a:t>
            </a:r>
            <a:endParaRPr lang="zh-CN" altLang="en-US" sz="1600" b="1" baseline="30000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112840B-199D-0F96-5E9E-8941BBA8BC2B}"/>
              </a:ext>
            </a:extLst>
          </p:cNvPr>
          <p:cNvSpPr txBox="1"/>
          <p:nvPr/>
        </p:nvSpPr>
        <p:spPr>
          <a:xfrm>
            <a:off x="11799094" y="651944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AC9C1A6-C301-E8B2-3FA7-525CB6C30818}"/>
              </a:ext>
            </a:extLst>
          </p:cNvPr>
          <p:cNvGrpSpPr/>
          <p:nvPr/>
        </p:nvGrpSpPr>
        <p:grpSpPr>
          <a:xfrm>
            <a:off x="401853" y="821098"/>
            <a:ext cx="8938089" cy="369332"/>
            <a:chOff x="6904254" y="758268"/>
            <a:chExt cx="8297646" cy="369332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3313DA8D-A9C2-DD54-619E-035A2C7896B2}"/>
                </a:ext>
              </a:extLst>
            </p:cNvPr>
            <p:cNvSpPr txBox="1"/>
            <p:nvPr/>
          </p:nvSpPr>
          <p:spPr>
            <a:xfrm>
              <a:off x="7004050" y="758268"/>
              <a:ext cx="81978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Normalized S</a:t>
              </a:r>
              <a:r>
                <a:rPr lang="en-US" altLang="zh-CN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id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 versus I</a:t>
              </a:r>
              <a:r>
                <a:rPr lang="en-US" altLang="zh-CN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en-US" altLang="zh-CN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TFT configuration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0AF68D99-B749-1147-0702-774DBBE9A8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04254" y="891973"/>
              <a:ext cx="108000" cy="108000"/>
            </a:xfrm>
            <a:prstGeom prst="rect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0A6361F9-6EC6-3460-6A10-CC3643D2DE64}"/>
              </a:ext>
            </a:extLst>
          </p:cNvPr>
          <p:cNvGrpSpPr/>
          <p:nvPr/>
        </p:nvGrpSpPr>
        <p:grpSpPr>
          <a:xfrm>
            <a:off x="7229044" y="833744"/>
            <a:ext cx="4759096" cy="369332"/>
            <a:chOff x="6904254" y="758268"/>
            <a:chExt cx="4759096" cy="369332"/>
          </a:xfrm>
        </p:grpSpPr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47633D6-44CD-6880-920E-691126DEB34F}"/>
                </a:ext>
              </a:extLst>
            </p:cNvPr>
            <p:cNvSpPr txBox="1"/>
            <p:nvPr/>
          </p:nvSpPr>
          <p:spPr>
            <a:xfrm>
              <a:off x="7004050" y="758268"/>
              <a:ext cx="46593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Carrier Mobility Fluctuation (CMF) model</a:t>
              </a:r>
              <a:endParaRPr lang="zh-CN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969B6B85-E996-4891-5965-1211665E9F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04254" y="891973"/>
              <a:ext cx="108000" cy="108000"/>
            </a:xfrm>
            <a:prstGeom prst="rect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9C8EF4B6-F209-0943-2F19-2E22F0760746}"/>
              </a:ext>
            </a:extLst>
          </p:cNvPr>
          <p:cNvSpPr txBox="1"/>
          <p:nvPr/>
        </p:nvSpPr>
        <p:spPr>
          <a:xfrm>
            <a:off x="7798583" y="2944989"/>
            <a:ext cx="35147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G. Ghibaudo </a:t>
            </a: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., Microelectron. Reliab., 2002 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E4D874F7-E19D-3AE2-81CB-3AA1E04252CE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520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318E860-1E9C-0FE8-2635-A63512530FEF}"/>
              </a:ext>
            </a:extLst>
          </p:cNvPr>
          <p:cNvGrpSpPr>
            <a:grpSpLocks noChangeAspect="1"/>
          </p:cNvGrpSpPr>
          <p:nvPr/>
        </p:nvGrpSpPr>
        <p:grpSpPr>
          <a:xfrm>
            <a:off x="8350046" y="2031162"/>
            <a:ext cx="1980000" cy="724787"/>
            <a:chOff x="6623249" y="5034105"/>
            <a:chExt cx="1921047" cy="70320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7681AD9-FA63-847C-1444-D335935E16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90690" b="46190"/>
            <a:stretch/>
          </p:blipFill>
          <p:spPr>
            <a:xfrm>
              <a:off x="6623249" y="5034105"/>
              <a:ext cx="418943" cy="703207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B3FA56EF-474A-FAA6-78EE-E2BD0EC13C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64640"/>
            <a:stretch/>
          </p:blipFill>
          <p:spPr>
            <a:xfrm>
              <a:off x="7042192" y="5094604"/>
              <a:ext cx="1502104" cy="642708"/>
            </a:xfrm>
            <a:prstGeom prst="rect">
              <a:avLst/>
            </a:prstGeom>
          </p:spPr>
        </p:pic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870F569E-179E-57A4-BAD7-4570D0530183}"/>
              </a:ext>
            </a:extLst>
          </p:cNvPr>
          <p:cNvSpPr txBox="1"/>
          <p:nvPr/>
        </p:nvSpPr>
        <p:spPr>
          <a:xfrm>
            <a:off x="7142929" y="5964426"/>
            <a:ext cx="408519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A. Mercha, et al., Journal of Applied Physics, 2001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0B8E432-11A2-BFE6-1A2A-16A28AA883C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394" r="1612" b="7076"/>
          <a:stretch/>
        </p:blipFill>
        <p:spPr>
          <a:xfrm>
            <a:off x="4762124" y="1685003"/>
            <a:ext cx="1440000" cy="52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62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1" grpId="0"/>
      <p:bldP spid="33" grpId="0"/>
      <p:bldP spid="60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CC6CD0E-8BEF-E0F2-EF73-9C61494E08AE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9009B64-57FE-C67B-F3CB-9CF3122A9D2A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B994C01C-581E-BBC7-3A02-B80D94259F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1131175D-6B21-3B20-AFE3-360B22C0D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770DA491-C811-FAF8-53F9-196BA44B48CB}"/>
              </a:ext>
            </a:extLst>
          </p:cNvPr>
          <p:cNvSpPr txBox="1"/>
          <p:nvPr/>
        </p:nvSpPr>
        <p:spPr>
          <a:xfrm>
            <a:off x="236520" y="25400"/>
            <a:ext cx="10332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 LFN in the subthreshold region of SGT configuration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72B1DD2-1756-454D-2A30-99EA90425093}"/>
              </a:ext>
            </a:extLst>
          </p:cNvPr>
          <p:cNvSpPr txBox="1"/>
          <p:nvPr/>
        </p:nvSpPr>
        <p:spPr>
          <a:xfrm>
            <a:off x="7861407" y="2546148"/>
            <a:ext cx="4095538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LFN noise behavior are confirmed with the PSD approximately proportional to 1/f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A74871E-9AE8-1492-F0ED-A7F41928A521}"/>
              </a:ext>
            </a:extLst>
          </p:cNvPr>
          <p:cNvSpPr txBox="1"/>
          <p:nvPr/>
        </p:nvSpPr>
        <p:spPr>
          <a:xfrm>
            <a:off x="11806724" y="6519446"/>
            <a:ext cx="397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569476B-D3DF-A7E2-5903-17B8C61EAAFA}"/>
              </a:ext>
            </a:extLst>
          </p:cNvPr>
          <p:cNvGrpSpPr/>
          <p:nvPr/>
        </p:nvGrpSpPr>
        <p:grpSpPr>
          <a:xfrm>
            <a:off x="446303" y="719354"/>
            <a:ext cx="11510641" cy="369332"/>
            <a:chOff x="6904254" y="758268"/>
            <a:chExt cx="10540014" cy="36933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E805C42-D37A-AB6B-22EE-528DC88053A6}"/>
                </a:ext>
              </a:extLst>
            </p:cNvPr>
            <p:cNvSpPr txBox="1"/>
            <p:nvPr/>
          </p:nvSpPr>
          <p:spPr>
            <a:xfrm>
              <a:off x="7004050" y="758268"/>
              <a:ext cx="1044021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Power spectral density (PSD) </a:t>
              </a:r>
              <a:r>
                <a:rPr lang="en-US" altLang="zh-CN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altLang="zh-CN" sz="1800" baseline="-25000" dirty="0" err="1">
                  <a:latin typeface="Arial" panose="020B0604020202020204" pitchFamily="34" charset="0"/>
                  <a:cs typeface="Arial" panose="020B0604020202020204" pitchFamily="34" charset="0"/>
                </a:rPr>
                <a:t>Id</a:t>
              </a:r>
              <a:r>
                <a:rPr lang="en-US" altLang="zh-CN" sz="1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in the subthreshold region of </a:t>
              </a:r>
              <a:r>
                <a:rPr lang="en-US" altLang="zh-CN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SGT configuration without BF2 implant</a:t>
              </a:r>
              <a:endParaRPr lang="zh-CN" alt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AE66844-D0DC-E6E0-4F12-2062AEC19B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04254" y="891973"/>
              <a:ext cx="108000" cy="108000"/>
            </a:xfrm>
            <a:prstGeom prst="rect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F939DECC-1C26-B9BD-8FE0-929B8BE624BC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520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ED55415F-1152-E27A-6B94-C050D400A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030" y="1687613"/>
            <a:ext cx="314697" cy="33772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F8D07817-3BDF-25F9-5ABB-6871BC5876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0355" y="1617141"/>
            <a:ext cx="314697" cy="337723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B0585EB8-5B84-A7F4-49D3-B2B67BB6A111}"/>
              </a:ext>
            </a:extLst>
          </p:cNvPr>
          <p:cNvSpPr txBox="1"/>
          <p:nvPr/>
        </p:nvSpPr>
        <p:spPr>
          <a:xfrm>
            <a:off x="1205682" y="1337215"/>
            <a:ext cx="2664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Doping Dose = 0.5 ×10</a:t>
            </a:r>
            <a:r>
              <a:rPr lang="en-US" altLang="zh-CN" sz="14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cm</a:t>
            </a:r>
            <a:r>
              <a:rPr lang="en-US" altLang="zh-CN" sz="14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endParaRPr lang="zh-CN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93D847C-866C-5A44-C30C-4B008A4799EE}"/>
              </a:ext>
            </a:extLst>
          </p:cNvPr>
          <p:cNvSpPr txBox="1"/>
          <p:nvPr/>
        </p:nvSpPr>
        <p:spPr>
          <a:xfrm>
            <a:off x="4841989" y="1325332"/>
            <a:ext cx="2664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Doping Dose = 1.5 ×10</a:t>
            </a:r>
            <a:r>
              <a:rPr lang="en-US" altLang="zh-CN" sz="14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cm</a:t>
            </a:r>
            <a:r>
              <a:rPr lang="en-US" altLang="zh-CN" sz="1400" b="1" baseline="30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endParaRPr lang="zh-CN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32318693-C6F0-084B-684E-D33433AB34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4" t="7323" r="31574"/>
          <a:stretch/>
        </p:blipFill>
        <p:spPr>
          <a:xfrm>
            <a:off x="372650" y="1826555"/>
            <a:ext cx="3600000" cy="416244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3D8D4E0D-5D31-D527-ED95-FE589CD1932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4" t="7323" r="30747"/>
          <a:stretch/>
        </p:blipFill>
        <p:spPr>
          <a:xfrm>
            <a:off x="4038662" y="1878347"/>
            <a:ext cx="3567348" cy="4122307"/>
          </a:xfrm>
          <a:prstGeom prst="rect">
            <a:avLst/>
          </a:prstGeom>
        </p:spPr>
      </p:pic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BD3116AD-66F2-F12C-DDB8-C7E0F450176D}"/>
              </a:ext>
            </a:extLst>
          </p:cNvPr>
          <p:cNvCxnSpPr>
            <a:cxnSpLocks/>
          </p:cNvCxnSpPr>
          <p:nvPr/>
        </p:nvCxnSpPr>
        <p:spPr>
          <a:xfrm>
            <a:off x="1686291" y="1954182"/>
            <a:ext cx="1840675" cy="1834047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4B9D288-DDA3-6C8B-9B0B-32FB28EC5938}"/>
              </a:ext>
            </a:extLst>
          </p:cNvPr>
          <p:cNvSpPr txBox="1"/>
          <p:nvPr/>
        </p:nvSpPr>
        <p:spPr>
          <a:xfrm>
            <a:off x="2394070" y="2406822"/>
            <a:ext cx="42511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7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7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-1</a:t>
            </a:r>
            <a:endParaRPr lang="zh-CN" altLang="en-US" sz="17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78071E83-B447-F215-BD5D-0DD90C808AFA}"/>
              </a:ext>
            </a:extLst>
          </p:cNvPr>
          <p:cNvCxnSpPr>
            <a:cxnSpLocks/>
          </p:cNvCxnSpPr>
          <p:nvPr/>
        </p:nvCxnSpPr>
        <p:spPr>
          <a:xfrm>
            <a:off x="4963105" y="2123459"/>
            <a:ext cx="1840675" cy="1834047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7B6C27C6-EA2F-D75C-5646-922ECD31C599}"/>
              </a:ext>
            </a:extLst>
          </p:cNvPr>
          <p:cNvSpPr txBox="1"/>
          <p:nvPr/>
        </p:nvSpPr>
        <p:spPr>
          <a:xfrm>
            <a:off x="1208925" y="5003231"/>
            <a:ext cx="96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= 5 V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1D25723-D220-F58A-D806-F9BFE20EA389}"/>
              </a:ext>
            </a:extLst>
          </p:cNvPr>
          <p:cNvSpPr txBox="1"/>
          <p:nvPr/>
        </p:nvSpPr>
        <p:spPr>
          <a:xfrm>
            <a:off x="4808925" y="5172508"/>
            <a:ext cx="9637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= 5 V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758AFE6-1D54-7F30-749A-94443B5F6A4C}"/>
              </a:ext>
            </a:extLst>
          </p:cNvPr>
          <p:cNvSpPr txBox="1"/>
          <p:nvPr/>
        </p:nvSpPr>
        <p:spPr>
          <a:xfrm>
            <a:off x="5772650" y="2576099"/>
            <a:ext cx="42511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7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7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-1</a:t>
            </a:r>
            <a:endParaRPr lang="zh-CN" altLang="en-US" sz="17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57C83C8-C7BA-2068-F959-D1DD8DE1C310}"/>
              </a:ext>
            </a:extLst>
          </p:cNvPr>
          <p:cNvSpPr txBox="1"/>
          <p:nvPr/>
        </p:nvSpPr>
        <p:spPr>
          <a:xfrm>
            <a:off x="7861407" y="3854131"/>
            <a:ext cx="4143833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PSD increases with gate voltage in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subthreshold region</a:t>
            </a:r>
            <a:endParaRPr lang="en-US" altLang="zh-CN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00B0FD7-C45C-6F8D-6F95-06375152E0F3}"/>
              </a:ext>
            </a:extLst>
          </p:cNvPr>
          <p:cNvSpPr txBox="1"/>
          <p:nvPr/>
        </p:nvSpPr>
        <p:spPr>
          <a:xfrm>
            <a:off x="2268308" y="1062424"/>
            <a:ext cx="46817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Source Length = 4 um  Channel Length = 4 um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35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2" grpId="0"/>
      <p:bldP spid="9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id="{1412DABB-0FAA-F323-9821-2C8BB53DE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35" y="1108169"/>
            <a:ext cx="4680000" cy="4018631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80A66D37-FBEA-8192-6905-5B2B6413D4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35" y="1108168"/>
            <a:ext cx="4680000" cy="401863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C2966428-2A6F-95BD-E4DE-D62B5F4F71B2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9AF7FC9-3381-5B6E-4982-7689D2E86AC1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FDEBD25A-79D4-85AF-F1C5-375434157F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25374FD3-2C78-BA7A-53FA-AC8478578D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09B70314-5930-26F9-B919-40865BA38476}"/>
              </a:ext>
            </a:extLst>
          </p:cNvPr>
          <p:cNvSpPr txBox="1"/>
          <p:nvPr/>
        </p:nvSpPr>
        <p:spPr>
          <a:xfrm>
            <a:off x="236520" y="25400"/>
            <a:ext cx="104460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 LFN in the subthreshold region of SGT configuration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A4ACCA9-A520-78FF-9DDF-2C06BFACCAAF}"/>
              </a:ext>
            </a:extLst>
          </p:cNvPr>
          <p:cNvSpPr txBox="1"/>
          <p:nvPr/>
        </p:nvSpPr>
        <p:spPr>
          <a:xfrm>
            <a:off x="446304" y="5450347"/>
            <a:ext cx="10867077" cy="456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normalized PSD at high I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proportional to </a:t>
            </a:r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</a:t>
            </a:r>
            <a:r>
              <a:rPr lang="en-US" altLang="zh-CN" sz="1800" b="1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/I</a:t>
            </a:r>
            <a:r>
              <a:rPr lang="en-US" altLang="zh-CN" sz="1800" b="1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18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, indicating the domination of </a:t>
            </a:r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CNF model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9525BD2-E07F-7DDE-00FB-03EB498B63C7}"/>
              </a:ext>
            </a:extLst>
          </p:cNvPr>
          <p:cNvSpPr txBox="1"/>
          <p:nvPr/>
        </p:nvSpPr>
        <p:spPr>
          <a:xfrm>
            <a:off x="2918096" y="3576999"/>
            <a:ext cx="8643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= 5 V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DE175EF-75F0-E908-9A2B-C464B79469D9}"/>
              </a:ext>
            </a:extLst>
          </p:cNvPr>
          <p:cNvSpPr txBox="1"/>
          <p:nvPr/>
        </p:nvSpPr>
        <p:spPr>
          <a:xfrm>
            <a:off x="11799093" y="651944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8F4CC112-12E8-F6F6-BA40-E9C47A706959}"/>
              </a:ext>
            </a:extLst>
          </p:cNvPr>
          <p:cNvGrpSpPr/>
          <p:nvPr/>
        </p:nvGrpSpPr>
        <p:grpSpPr>
          <a:xfrm>
            <a:off x="446304" y="770298"/>
            <a:ext cx="10335996" cy="369332"/>
            <a:chOff x="6904254" y="758268"/>
            <a:chExt cx="10335996" cy="369332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AB0D158-9E8C-CA87-A627-0CBDBC5DBD01}"/>
                </a:ext>
              </a:extLst>
            </p:cNvPr>
            <p:cNvSpPr txBox="1"/>
            <p:nvPr/>
          </p:nvSpPr>
          <p:spPr>
            <a:xfrm>
              <a:off x="7004050" y="758268"/>
              <a:ext cx="102362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Normalized S</a:t>
              </a:r>
              <a:r>
                <a:rPr lang="en-US" altLang="zh-CN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id 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and (g</a:t>
              </a:r>
              <a:r>
                <a:rPr lang="en-US" altLang="zh-CN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/I</a:t>
              </a:r>
              <a:r>
                <a:rPr lang="en-US" altLang="zh-CN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n-US" altLang="zh-CN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 versus I</a:t>
              </a:r>
              <a:r>
                <a:rPr lang="en-US" altLang="zh-CN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zh-CN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38E5FBD4-E1D1-8D69-7D4D-61C0A77835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04254" y="891973"/>
              <a:ext cx="108000" cy="108000"/>
            </a:xfrm>
            <a:prstGeom prst="rect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093FCD4-4783-91DC-5A58-2BF3DEA12C78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664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30B493CA-0ECC-FF88-A685-9DABD088BC69}"/>
              </a:ext>
            </a:extLst>
          </p:cNvPr>
          <p:cNvGrpSpPr/>
          <p:nvPr/>
        </p:nvGrpSpPr>
        <p:grpSpPr>
          <a:xfrm>
            <a:off x="8170851" y="760295"/>
            <a:ext cx="3286266" cy="646331"/>
            <a:chOff x="6904254" y="758268"/>
            <a:chExt cx="3286266" cy="646331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514ED611-215A-E7F4-9DFF-C9AABB3C9E0F}"/>
                </a:ext>
              </a:extLst>
            </p:cNvPr>
            <p:cNvSpPr txBox="1"/>
            <p:nvPr/>
          </p:nvSpPr>
          <p:spPr>
            <a:xfrm>
              <a:off x="7004050" y="758268"/>
              <a:ext cx="318647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Carrier Number Fluctuation (CNF) model</a:t>
              </a:r>
              <a:endParaRPr lang="zh-CN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C0065FBD-71AA-6693-DE0F-806B38926D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04254" y="891973"/>
              <a:ext cx="108000" cy="108000"/>
            </a:xfrm>
            <a:prstGeom prst="rect">
              <a:avLst/>
            </a:prstGeom>
            <a:noFill/>
            <a:ln w="508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2BD2DE8-080A-7C93-199E-9631B5FC6951}"/>
              </a:ext>
            </a:extLst>
          </p:cNvPr>
          <p:cNvGrpSpPr>
            <a:grpSpLocks noChangeAspect="1"/>
          </p:cNvGrpSpPr>
          <p:nvPr/>
        </p:nvGrpSpPr>
        <p:grpSpPr>
          <a:xfrm>
            <a:off x="8689616" y="1737019"/>
            <a:ext cx="2092684" cy="747742"/>
            <a:chOff x="1057500" y="3889290"/>
            <a:chExt cx="3293247" cy="118126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FA7AEC8-5D2F-F736-7932-6AFA2D569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57500" y="4126446"/>
              <a:ext cx="1514686" cy="657317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311B7AC5-330C-86A9-2020-6541A18B0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83586" y="3889290"/>
              <a:ext cx="1867161" cy="1181265"/>
            </a:xfrm>
            <a:prstGeom prst="rect">
              <a:avLst/>
            </a:prstGeom>
          </p:spPr>
        </p:pic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F59803F4-030E-ACC9-CD78-74A0449792D7}"/>
              </a:ext>
            </a:extLst>
          </p:cNvPr>
          <p:cNvGrpSpPr/>
          <p:nvPr/>
        </p:nvGrpSpPr>
        <p:grpSpPr>
          <a:xfrm>
            <a:off x="2432096" y="1449043"/>
            <a:ext cx="1110635" cy="972000"/>
            <a:chOff x="3165186" y="1384444"/>
            <a:chExt cx="1110635" cy="972000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BDDC3B5D-699D-7B9C-85F5-8D389AE270A2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3165186" y="1384444"/>
              <a:ext cx="972000" cy="972000"/>
            </a:xfrm>
            <a:prstGeom prst="line">
              <a:avLst/>
            </a:prstGeom>
            <a:ln>
              <a:prstDash val="dash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AAED6F3D-9B7C-678A-3D82-28C3796246E9}"/>
                </a:ext>
              </a:extLst>
            </p:cNvPr>
            <p:cNvSpPr txBox="1"/>
            <p:nvPr/>
          </p:nvSpPr>
          <p:spPr>
            <a:xfrm>
              <a:off x="3813835" y="1604996"/>
              <a:ext cx="4619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altLang="zh-CN" sz="16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altLang="zh-CN" sz="16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  <a:endParaRPr lang="zh-CN" altLang="en-US" sz="1600" b="1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6FFDD53-9895-2E32-3A56-2A6A6D4562D8}"/>
              </a:ext>
            </a:extLst>
          </p:cNvPr>
          <p:cNvSpPr txBox="1"/>
          <p:nvPr/>
        </p:nvSpPr>
        <p:spPr>
          <a:xfrm>
            <a:off x="446304" y="5061030"/>
            <a:ext cx="10597631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normalized PSD at low I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proportional to </a:t>
            </a:r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800" b="1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18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, indicating the domination of </a:t>
            </a:r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CMF model</a:t>
            </a:r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41949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图表, 折线图&#10;&#10;描述已自动生成">
            <a:extLst>
              <a:ext uri="{FF2B5EF4-FFF2-40B4-BE49-F238E27FC236}">
                <a16:creationId xmlns:a16="http://schemas.microsoft.com/office/drawing/2014/main" id="{D3878C46-5921-3ED3-8B2B-7FB25C6E9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" t="4249" r="6091" b="6387"/>
          <a:stretch/>
        </p:blipFill>
        <p:spPr>
          <a:xfrm>
            <a:off x="5913693" y="3642265"/>
            <a:ext cx="5262124" cy="2906148"/>
          </a:xfrm>
          <a:prstGeom prst="rect">
            <a:avLst/>
          </a:pr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8428A88B-BC5D-50DA-2340-C4CD458E4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" r="7517"/>
          <a:stretch/>
        </p:blipFill>
        <p:spPr>
          <a:xfrm>
            <a:off x="400984" y="625780"/>
            <a:ext cx="4752000" cy="3003888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E7E015D3-0941-DF94-9FD3-B48405C4BA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0"/>
          <a:stretch/>
        </p:blipFill>
        <p:spPr>
          <a:xfrm>
            <a:off x="5975484" y="734115"/>
            <a:ext cx="5400000" cy="290614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AD727E1-A504-226E-1BC2-37EC51CA8546}"/>
              </a:ext>
            </a:extLst>
          </p:cNvPr>
          <p:cNvSpPr txBox="1"/>
          <p:nvPr/>
        </p:nvSpPr>
        <p:spPr>
          <a:xfrm>
            <a:off x="11799093" y="651944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5D91CA-6EEF-B3B2-7FE2-690D886C8339}"/>
              </a:ext>
            </a:extLst>
          </p:cNvPr>
          <p:cNvSpPr txBox="1"/>
          <p:nvPr/>
        </p:nvSpPr>
        <p:spPr>
          <a:xfrm>
            <a:off x="236520" y="25400"/>
            <a:ext cx="11037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3.2. LFN in the above-threshold region of SGT configuration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4C4554C-D338-3E8B-FE5B-09E8C1B294FC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664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32C7FB8D-9DE3-156A-D556-30BC2A6394FD}"/>
              </a:ext>
            </a:extLst>
          </p:cNvPr>
          <p:cNvSpPr txBox="1"/>
          <p:nvPr/>
        </p:nvSpPr>
        <p:spPr>
          <a:xfrm>
            <a:off x="4165158" y="2031527"/>
            <a:ext cx="778616" cy="255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2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= 0 V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A6E3894-13B8-55B5-8DC3-41575405EF38}"/>
              </a:ext>
            </a:extLst>
          </p:cNvPr>
          <p:cNvSpPr txBox="1"/>
          <p:nvPr/>
        </p:nvSpPr>
        <p:spPr>
          <a:xfrm>
            <a:off x="4168230" y="2730501"/>
            <a:ext cx="825966" cy="255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2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= -5 V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E330A73-3A8A-3751-0784-B52241E63149}"/>
              </a:ext>
            </a:extLst>
          </p:cNvPr>
          <p:cNvSpPr txBox="1"/>
          <p:nvPr/>
        </p:nvSpPr>
        <p:spPr>
          <a:xfrm>
            <a:off x="4176583" y="1626409"/>
            <a:ext cx="778616" cy="255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2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= 5 V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755608A-40BC-222F-AFC6-00D5DD932FFA}"/>
              </a:ext>
            </a:extLst>
          </p:cNvPr>
          <p:cNvSpPr txBox="1"/>
          <p:nvPr/>
        </p:nvSpPr>
        <p:spPr>
          <a:xfrm>
            <a:off x="4165158" y="1062341"/>
            <a:ext cx="857039" cy="255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2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 = 10 V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0CEFABC-EDBB-4691-04D9-12A4DE53B9F0}"/>
              </a:ext>
            </a:extLst>
          </p:cNvPr>
          <p:cNvGrpSpPr>
            <a:grpSpLocks noChangeAspect="1"/>
          </p:cNvGrpSpPr>
          <p:nvPr/>
        </p:nvGrpSpPr>
        <p:grpSpPr>
          <a:xfrm>
            <a:off x="79166" y="6420072"/>
            <a:ext cx="2199948" cy="338554"/>
            <a:chOff x="951192" y="1517927"/>
            <a:chExt cx="6543616" cy="100700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1A58C494-C07F-BA37-95DB-1904D2BE96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951192" y="1869943"/>
              <a:ext cx="3544029" cy="612473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B46E1968-523E-AE6E-628F-AD79E1855D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5281642" y="1517927"/>
              <a:ext cx="2213166" cy="1007009"/>
            </a:xfrm>
            <a:prstGeom prst="rect">
              <a:avLst/>
            </a:prstGeom>
          </p:spPr>
        </p:pic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B90367D4-9717-E3FE-F930-D0D2EC16D4A2}"/>
              </a:ext>
            </a:extLst>
          </p:cNvPr>
          <p:cNvGrpSpPr/>
          <p:nvPr/>
        </p:nvGrpSpPr>
        <p:grpSpPr>
          <a:xfrm>
            <a:off x="174775" y="3611985"/>
            <a:ext cx="5040000" cy="2954575"/>
            <a:chOff x="174775" y="3611985"/>
            <a:chExt cx="5040000" cy="2954575"/>
          </a:xfrm>
        </p:grpSpPr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E02D71F9-CC94-B140-5B66-9EBD072B2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" t="3464" r="4330"/>
            <a:stretch/>
          </p:blipFill>
          <p:spPr>
            <a:xfrm>
              <a:off x="174775" y="3611985"/>
              <a:ext cx="5040000" cy="2954575"/>
            </a:xfrm>
            <a:prstGeom prst="rect">
              <a:avLst/>
            </a:prstGeom>
          </p:spPr>
        </p:pic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42F55FC-5B0F-CF93-456C-810A17505C63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213039" y="5108383"/>
              <a:ext cx="2638999" cy="758974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427E4C3-C4DD-7061-2006-9BE78A04CEA6}"/>
                </a:ext>
              </a:extLst>
            </p:cNvPr>
            <p:cNvSpPr txBox="1"/>
            <p:nvPr/>
          </p:nvSpPr>
          <p:spPr>
            <a:xfrm>
              <a:off x="1642862" y="5346858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1/</a:t>
              </a:r>
              <a:r>
                <a:rPr lang="en-US" altLang="zh-CN" sz="14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zh-CN" altLang="en-US" sz="14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55DF47B-C4C1-9AE6-6094-1569BD840536}"/>
                </a:ext>
              </a:extLst>
            </p:cNvPr>
            <p:cNvSpPr txBox="1"/>
            <p:nvPr/>
          </p:nvSpPr>
          <p:spPr>
            <a:xfrm>
              <a:off x="1436486" y="5708713"/>
              <a:ext cx="950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GS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= 0 V</a:t>
              </a:r>
              <a:endPara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48940107-68D4-F10C-1059-9F1BC4DF8D0D}"/>
              </a:ext>
            </a:extLst>
          </p:cNvPr>
          <p:cNvCxnSpPr>
            <a:cxnSpLocks/>
          </p:cNvCxnSpPr>
          <p:nvPr/>
        </p:nvCxnSpPr>
        <p:spPr>
          <a:xfrm flipV="1">
            <a:off x="9522527" y="917511"/>
            <a:ext cx="0" cy="6933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4523F92C-481D-D367-AA2E-4080EC18533C}"/>
              </a:ext>
            </a:extLst>
          </p:cNvPr>
          <p:cNvSpPr txBox="1"/>
          <p:nvPr/>
        </p:nvSpPr>
        <p:spPr>
          <a:xfrm>
            <a:off x="8128341" y="1515860"/>
            <a:ext cx="23042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ranging from 0.1 to 15 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CC2873D-06AD-E814-1869-C9BCD10027CF}"/>
              </a:ext>
            </a:extLst>
          </p:cNvPr>
          <p:cNvSpPr txBox="1"/>
          <p:nvPr/>
        </p:nvSpPr>
        <p:spPr>
          <a:xfrm>
            <a:off x="7902131" y="2827920"/>
            <a:ext cx="1026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≈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-3.6 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040A234B-00B9-CDCE-F0B1-7F8243D1A3CF}"/>
              </a:ext>
            </a:extLst>
          </p:cNvPr>
          <p:cNvCxnSpPr/>
          <p:nvPr/>
        </p:nvCxnSpPr>
        <p:spPr>
          <a:xfrm>
            <a:off x="7902131" y="931317"/>
            <a:ext cx="0" cy="217080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15F1E3CF-92F3-90E5-0615-A045318ED598}"/>
              </a:ext>
            </a:extLst>
          </p:cNvPr>
          <p:cNvSpPr txBox="1"/>
          <p:nvPr/>
        </p:nvSpPr>
        <p:spPr>
          <a:xfrm>
            <a:off x="5599640" y="6550223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F873C6A-E94B-CB3F-5201-63E9E93FE26A}"/>
              </a:ext>
            </a:extLst>
          </p:cNvPr>
          <p:cNvSpPr txBox="1"/>
          <p:nvPr/>
        </p:nvSpPr>
        <p:spPr>
          <a:xfrm>
            <a:off x="1595291" y="824164"/>
            <a:ext cx="1922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 BF2 implant</a:t>
            </a:r>
            <a:endParaRPr lang="zh-CN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D58007F-08F0-94FB-8636-6D7F9C3DE116}"/>
              </a:ext>
            </a:extLst>
          </p:cNvPr>
          <p:cNvSpPr txBox="1"/>
          <p:nvPr/>
        </p:nvSpPr>
        <p:spPr>
          <a:xfrm>
            <a:off x="1649208" y="1242584"/>
            <a:ext cx="2091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Source Length = 2 um  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88F01B9-CEAA-67A7-27D5-AE98D46C3384}"/>
              </a:ext>
            </a:extLst>
          </p:cNvPr>
          <p:cNvSpPr txBox="1"/>
          <p:nvPr/>
        </p:nvSpPr>
        <p:spPr>
          <a:xfrm>
            <a:off x="1595291" y="1720923"/>
            <a:ext cx="2393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Channel Length = 10 um  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7AF86C4-B3BF-E3DD-6CBF-16A4B1315FF2}"/>
              </a:ext>
            </a:extLst>
          </p:cNvPr>
          <p:cNvGrpSpPr/>
          <p:nvPr/>
        </p:nvGrpSpPr>
        <p:grpSpPr>
          <a:xfrm>
            <a:off x="879336" y="2052508"/>
            <a:ext cx="3884276" cy="574631"/>
            <a:chOff x="1069129" y="2676024"/>
            <a:chExt cx="3884276" cy="5746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9DB8068-812C-A7E4-B859-21B2272E488E}"/>
                </a:ext>
              </a:extLst>
            </p:cNvPr>
            <p:cNvGrpSpPr/>
            <p:nvPr/>
          </p:nvGrpSpPr>
          <p:grpSpPr>
            <a:xfrm>
              <a:off x="1069129" y="2976559"/>
              <a:ext cx="97836" cy="274096"/>
              <a:chOff x="8627082" y="1182337"/>
              <a:chExt cx="97836" cy="274096"/>
            </a:xfrm>
            <a:solidFill>
              <a:srgbClr val="0000FF"/>
            </a:solidFill>
          </p:grpSpPr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EADFCB3D-C564-4DFE-FE2C-FFF8A1E09EEB}"/>
                  </a:ext>
                </a:extLst>
              </p:cNvPr>
              <p:cNvSpPr/>
              <p:nvPr/>
            </p:nvSpPr>
            <p:spPr>
              <a:xfrm>
                <a:off x="8650812" y="1281517"/>
                <a:ext cx="63088" cy="67614"/>
              </a:xfrm>
              <a:prstGeom prst="ellipse">
                <a:avLst/>
              </a:prstGeom>
              <a:grp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58079366-A25B-F936-5F2D-53B2450F093B}"/>
                  </a:ext>
                </a:extLst>
              </p:cNvPr>
              <p:cNvSpPr/>
              <p:nvPr/>
            </p:nvSpPr>
            <p:spPr>
              <a:xfrm>
                <a:off x="8627082" y="1388819"/>
                <a:ext cx="63088" cy="67614"/>
              </a:xfrm>
              <a:prstGeom prst="ellipse">
                <a:avLst/>
              </a:prstGeom>
              <a:grp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id="{F18DD263-55C6-8270-C3BF-C0A6B49B12FF}"/>
                  </a:ext>
                </a:extLst>
              </p:cNvPr>
              <p:cNvSpPr/>
              <p:nvPr/>
            </p:nvSpPr>
            <p:spPr>
              <a:xfrm>
                <a:off x="8661830" y="1182337"/>
                <a:ext cx="63088" cy="67614"/>
              </a:xfrm>
              <a:prstGeom prst="ellipse">
                <a:avLst/>
              </a:prstGeom>
              <a:grp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B3F49E5-35EE-0B77-4E57-9CCC7DBC12A5}"/>
                </a:ext>
              </a:extLst>
            </p:cNvPr>
            <p:cNvSpPr txBox="1"/>
            <p:nvPr/>
          </p:nvSpPr>
          <p:spPr>
            <a:xfrm>
              <a:off x="1343518" y="2835576"/>
              <a:ext cx="3382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measurement bias points @ V</a:t>
              </a:r>
              <a:r>
                <a:rPr lang="en-US" altLang="zh-CN" sz="1400" b="1" baseline="-250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GS</a:t>
              </a:r>
              <a:r>
                <a:rPr lang="en-US" altLang="zh-CN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0 V</a:t>
              </a:r>
              <a:endParaRPr lang="zh-CN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EE67D6EB-00F8-9F8C-2A49-7636DED925BE}"/>
                </a:ext>
              </a:extLst>
            </p:cNvPr>
            <p:cNvSpPr/>
            <p:nvPr/>
          </p:nvSpPr>
          <p:spPr>
            <a:xfrm>
              <a:off x="1151784" y="2872180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CB7366B0-A2E5-401C-66AE-FD8CF61A5B92}"/>
                </a:ext>
              </a:extLst>
            </p:cNvPr>
            <p:cNvSpPr/>
            <p:nvPr/>
          </p:nvSpPr>
          <p:spPr>
            <a:xfrm>
              <a:off x="1226319" y="2797472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C44BD956-F8AA-7343-335A-1D5F4F73246D}"/>
                </a:ext>
              </a:extLst>
            </p:cNvPr>
            <p:cNvSpPr/>
            <p:nvPr/>
          </p:nvSpPr>
          <p:spPr>
            <a:xfrm>
              <a:off x="1346687" y="2692412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F12BFDDE-4150-165B-79BA-DEE613979A50}"/>
                </a:ext>
              </a:extLst>
            </p:cNvPr>
            <p:cNvSpPr/>
            <p:nvPr/>
          </p:nvSpPr>
          <p:spPr>
            <a:xfrm>
              <a:off x="1734051" y="2689430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BD36BEDE-4DD8-DD6C-4BBC-D371DD2CB77B}"/>
                </a:ext>
              </a:extLst>
            </p:cNvPr>
            <p:cNvSpPr/>
            <p:nvPr/>
          </p:nvSpPr>
          <p:spPr>
            <a:xfrm>
              <a:off x="2052379" y="2696063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5623A730-296F-B0A2-0A1B-88D9FC3E1C72}"/>
                </a:ext>
              </a:extLst>
            </p:cNvPr>
            <p:cNvSpPr/>
            <p:nvPr/>
          </p:nvSpPr>
          <p:spPr>
            <a:xfrm>
              <a:off x="2413660" y="2689430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379A715E-A30A-57A0-2472-B5A78420BF06}"/>
                </a:ext>
              </a:extLst>
            </p:cNvPr>
            <p:cNvSpPr/>
            <p:nvPr/>
          </p:nvSpPr>
          <p:spPr>
            <a:xfrm>
              <a:off x="2727889" y="2689430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7F09E67C-434D-C361-72A6-C1EF8E5C9EF5}"/>
                </a:ext>
              </a:extLst>
            </p:cNvPr>
            <p:cNvSpPr/>
            <p:nvPr/>
          </p:nvSpPr>
          <p:spPr>
            <a:xfrm>
              <a:off x="3451533" y="2676024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DD8B254F-D534-67B9-8F59-195B14918314}"/>
                </a:ext>
              </a:extLst>
            </p:cNvPr>
            <p:cNvSpPr/>
            <p:nvPr/>
          </p:nvSpPr>
          <p:spPr>
            <a:xfrm>
              <a:off x="4137081" y="2676024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7D241F1E-175F-7F7E-B050-51F724A10B04}"/>
                </a:ext>
              </a:extLst>
            </p:cNvPr>
            <p:cNvSpPr/>
            <p:nvPr/>
          </p:nvSpPr>
          <p:spPr>
            <a:xfrm>
              <a:off x="4890317" y="2681710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6C8D5EB-C403-4F13-FB90-562F413751CC}"/>
              </a:ext>
            </a:extLst>
          </p:cNvPr>
          <p:cNvGrpSpPr/>
          <p:nvPr/>
        </p:nvGrpSpPr>
        <p:grpSpPr>
          <a:xfrm>
            <a:off x="6102839" y="3360654"/>
            <a:ext cx="2284921" cy="2670450"/>
            <a:chOff x="6074839" y="3407198"/>
            <a:chExt cx="2284921" cy="2897295"/>
          </a:xfrm>
        </p:grpSpPr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611B9461-FE0B-4AEC-3DA9-703106DE5313}"/>
                </a:ext>
              </a:extLst>
            </p:cNvPr>
            <p:cNvCxnSpPr>
              <a:cxnSpLocks/>
            </p:cNvCxnSpPr>
            <p:nvPr/>
          </p:nvCxnSpPr>
          <p:spPr>
            <a:xfrm>
              <a:off x="6978363" y="3624247"/>
              <a:ext cx="110968" cy="2680246"/>
            </a:xfrm>
            <a:prstGeom prst="line">
              <a:avLst/>
            </a:prstGeom>
            <a:ln w="15875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9C3967AF-ACEF-F5CC-4746-8F2CC862FB58}"/>
                </a:ext>
              </a:extLst>
            </p:cNvPr>
            <p:cNvSpPr txBox="1"/>
            <p:nvPr/>
          </p:nvSpPr>
          <p:spPr>
            <a:xfrm>
              <a:off x="6074839" y="3407198"/>
              <a:ext cx="891591" cy="434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0000FF"/>
                  </a:solidFill>
                </a:rPr>
                <a:t>Linear</a:t>
              </a:r>
              <a:endParaRPr lang="zh-CN" altLang="en-US" sz="2000" b="1" dirty="0">
                <a:solidFill>
                  <a:srgbClr val="0000FF"/>
                </a:solidFill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627693C3-6B55-D741-A5C2-03E3794EC718}"/>
                </a:ext>
              </a:extLst>
            </p:cNvPr>
            <p:cNvSpPr txBox="1"/>
            <p:nvPr/>
          </p:nvSpPr>
          <p:spPr>
            <a:xfrm>
              <a:off x="6966430" y="3442704"/>
              <a:ext cx="1393330" cy="434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0000FF"/>
                  </a:solidFill>
                </a:rPr>
                <a:t>Saturation</a:t>
              </a:r>
              <a:endParaRPr lang="zh-CN" altLang="en-US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8C812ADC-52DC-17CD-EB78-FCF717C4269D}"/>
              </a:ext>
            </a:extLst>
          </p:cNvPr>
          <p:cNvSpPr txBox="1"/>
          <p:nvPr/>
        </p:nvSpPr>
        <p:spPr>
          <a:xfrm>
            <a:off x="8255844" y="3801426"/>
            <a:ext cx="10246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Hz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21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DF76BA2E-6B30-2818-FC0F-ACB7CC667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7"/>
          <a:stretch/>
        </p:blipFill>
        <p:spPr>
          <a:xfrm>
            <a:off x="6089492" y="614164"/>
            <a:ext cx="5631033" cy="303622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D7225C4B-7D4D-A1D8-ED53-2F9B5D518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" r="7629"/>
          <a:stretch/>
        </p:blipFill>
        <p:spPr>
          <a:xfrm>
            <a:off x="357172" y="665860"/>
            <a:ext cx="5040000" cy="3168985"/>
          </a:xfrm>
          <a:prstGeom prst="rect">
            <a:avLst/>
          </a:prstGeom>
        </p:spPr>
      </p:pic>
      <p:grpSp>
        <p:nvGrpSpPr>
          <p:cNvPr id="41" name="组合 40">
            <a:extLst>
              <a:ext uri="{FF2B5EF4-FFF2-40B4-BE49-F238E27FC236}">
                <a16:creationId xmlns:a16="http://schemas.microsoft.com/office/drawing/2014/main" id="{0CAD835A-B032-448B-D5B7-10568A087D3C}"/>
              </a:ext>
            </a:extLst>
          </p:cNvPr>
          <p:cNvGrpSpPr/>
          <p:nvPr/>
        </p:nvGrpSpPr>
        <p:grpSpPr>
          <a:xfrm>
            <a:off x="6061200" y="3626195"/>
            <a:ext cx="5148000" cy="3022039"/>
            <a:chOff x="6061200" y="3626195"/>
            <a:chExt cx="5148000" cy="3022039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A4FFF59C-D40D-68EE-1C3D-7E7BB03DD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27" t="6710" r="7543" b="4824"/>
            <a:stretch/>
          </p:blipFill>
          <p:spPr>
            <a:xfrm>
              <a:off x="6061200" y="3626195"/>
              <a:ext cx="5148000" cy="3022039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E8FDB9D2-093A-CF80-6AA6-2B9E73DC6426}"/>
                </a:ext>
              </a:extLst>
            </p:cNvPr>
            <p:cNvSpPr txBox="1"/>
            <p:nvPr/>
          </p:nvSpPr>
          <p:spPr>
            <a:xfrm>
              <a:off x="7165751" y="4564296"/>
              <a:ext cx="102463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r>
                <a: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Hz</a:t>
              </a:r>
              <a:endPara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79E32C32-3E98-0FDA-2653-0A5C03517703}"/>
              </a:ext>
            </a:extLst>
          </p:cNvPr>
          <p:cNvSpPr txBox="1"/>
          <p:nvPr/>
        </p:nvSpPr>
        <p:spPr>
          <a:xfrm>
            <a:off x="6714432" y="659881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E3745FE-5AF8-AA90-71F2-351FF5826A47}"/>
              </a:ext>
            </a:extLst>
          </p:cNvPr>
          <p:cNvGrpSpPr>
            <a:grpSpLocks noChangeAspect="1"/>
          </p:cNvGrpSpPr>
          <p:nvPr/>
        </p:nvGrpSpPr>
        <p:grpSpPr>
          <a:xfrm>
            <a:off x="28251" y="6519446"/>
            <a:ext cx="2316012" cy="309036"/>
            <a:chOff x="1557397" y="12730"/>
            <a:chExt cx="6312379" cy="84228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6105101A-DF17-7D92-9E35-EC2F725431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47F6DB80-BB06-DA15-1060-469C059AC6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2D0B72E0-2320-ADF0-D2C5-590FC43F1C77}"/>
              </a:ext>
            </a:extLst>
          </p:cNvPr>
          <p:cNvSpPr txBox="1"/>
          <p:nvPr/>
        </p:nvSpPr>
        <p:spPr>
          <a:xfrm>
            <a:off x="11799093" y="651944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B76B000-4B25-FDD1-FCEF-E50B549B67BB}"/>
              </a:ext>
            </a:extLst>
          </p:cNvPr>
          <p:cNvSpPr txBox="1"/>
          <p:nvPr/>
        </p:nvSpPr>
        <p:spPr>
          <a:xfrm>
            <a:off x="236520" y="25400"/>
            <a:ext cx="11037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3.3. LFN in the above-threshold region of SGT configuration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DE37CA9-50AD-B32B-9E5C-3CE9F011BF09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664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87FAB91F-F356-80D4-71A0-82B426CF971C}"/>
              </a:ext>
            </a:extLst>
          </p:cNvPr>
          <p:cNvCxnSpPr>
            <a:cxnSpLocks/>
          </p:cNvCxnSpPr>
          <p:nvPr/>
        </p:nvCxnSpPr>
        <p:spPr>
          <a:xfrm flipV="1">
            <a:off x="5108759" y="957128"/>
            <a:ext cx="0" cy="2232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42DD269A-CF66-D54C-9C34-CDB886978230}"/>
              </a:ext>
            </a:extLst>
          </p:cNvPr>
          <p:cNvSpPr txBox="1"/>
          <p:nvPr/>
        </p:nvSpPr>
        <p:spPr>
          <a:xfrm>
            <a:off x="1458086" y="3007157"/>
            <a:ext cx="373461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increases from -2 to 10 V, 2 V per step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1340436-F13D-E355-71D0-8841C807447A}"/>
              </a:ext>
            </a:extLst>
          </p:cNvPr>
          <p:cNvSpPr txBox="1"/>
          <p:nvPr/>
        </p:nvSpPr>
        <p:spPr>
          <a:xfrm>
            <a:off x="7763923" y="2680845"/>
            <a:ext cx="1140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≈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-2.6 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7660FBC1-F9EE-9B95-E03A-0B0A7BC392C8}"/>
              </a:ext>
            </a:extLst>
          </p:cNvPr>
          <p:cNvCxnSpPr>
            <a:cxnSpLocks/>
          </p:cNvCxnSpPr>
          <p:nvPr/>
        </p:nvCxnSpPr>
        <p:spPr>
          <a:xfrm flipV="1">
            <a:off x="9529948" y="728032"/>
            <a:ext cx="0" cy="9797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2CA45F50-6BA5-6D6C-EBE7-0D71EFFE0573}"/>
              </a:ext>
            </a:extLst>
          </p:cNvPr>
          <p:cNvSpPr txBox="1"/>
          <p:nvPr/>
        </p:nvSpPr>
        <p:spPr>
          <a:xfrm>
            <a:off x="8413726" y="1762143"/>
            <a:ext cx="2560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ranging from 0.1 to 15 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CE04DE7A-0395-87D0-C2B5-C4528C312BEB}"/>
              </a:ext>
            </a:extLst>
          </p:cNvPr>
          <p:cNvCxnSpPr/>
          <p:nvPr/>
        </p:nvCxnSpPr>
        <p:spPr>
          <a:xfrm>
            <a:off x="7709310" y="728032"/>
            <a:ext cx="0" cy="237600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E3D9E987-223F-733F-EA8F-F3C3A04BC14B}"/>
              </a:ext>
            </a:extLst>
          </p:cNvPr>
          <p:cNvGrpSpPr/>
          <p:nvPr/>
        </p:nvGrpSpPr>
        <p:grpSpPr>
          <a:xfrm>
            <a:off x="6140000" y="3618878"/>
            <a:ext cx="2327691" cy="2546222"/>
            <a:chOff x="6140000" y="3618878"/>
            <a:chExt cx="2327691" cy="2546222"/>
          </a:xfrm>
        </p:grpSpPr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3636BD0A-7069-5251-26F9-25F1CD4806A7}"/>
                </a:ext>
              </a:extLst>
            </p:cNvPr>
            <p:cNvCxnSpPr>
              <a:cxnSpLocks/>
            </p:cNvCxnSpPr>
            <p:nvPr/>
          </p:nvCxnSpPr>
          <p:spPr>
            <a:xfrm>
              <a:off x="7030547" y="3628418"/>
              <a:ext cx="178130" cy="2536682"/>
            </a:xfrm>
            <a:prstGeom prst="line">
              <a:avLst/>
            </a:prstGeom>
            <a:ln w="15875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CD840100-CAB9-C642-C7CB-6809B0D1E367}"/>
                </a:ext>
              </a:extLst>
            </p:cNvPr>
            <p:cNvSpPr txBox="1"/>
            <p:nvPr/>
          </p:nvSpPr>
          <p:spPr>
            <a:xfrm>
              <a:off x="6140000" y="3618878"/>
              <a:ext cx="8915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0000FF"/>
                  </a:solidFill>
                </a:rPr>
                <a:t>Linear</a:t>
              </a:r>
              <a:endParaRPr lang="zh-CN" altLang="en-US" sz="2000" b="1" dirty="0">
                <a:solidFill>
                  <a:srgbClr val="0000FF"/>
                </a:solidFill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6307971-5136-91E1-768D-E3B35C6C7110}"/>
                </a:ext>
              </a:extLst>
            </p:cNvPr>
            <p:cNvSpPr txBox="1"/>
            <p:nvPr/>
          </p:nvSpPr>
          <p:spPr>
            <a:xfrm>
              <a:off x="7074361" y="3641538"/>
              <a:ext cx="13933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0000FF"/>
                  </a:solidFill>
                </a:rPr>
                <a:t>Saturation</a:t>
              </a:r>
              <a:endParaRPr lang="zh-CN" altLang="en-US" sz="20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453F0848-EBD2-B7F5-A437-798F8BFEE40B}"/>
              </a:ext>
            </a:extLst>
          </p:cNvPr>
          <p:cNvSpPr txBox="1"/>
          <p:nvPr/>
        </p:nvSpPr>
        <p:spPr>
          <a:xfrm>
            <a:off x="1547078" y="1130519"/>
            <a:ext cx="2091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Source Length = 2 um  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8A4CD0E1-DFEC-70BB-63DF-D842E1A02D04}"/>
              </a:ext>
            </a:extLst>
          </p:cNvPr>
          <p:cNvGrpSpPr/>
          <p:nvPr/>
        </p:nvGrpSpPr>
        <p:grpSpPr>
          <a:xfrm>
            <a:off x="236520" y="3849031"/>
            <a:ext cx="5040000" cy="2822703"/>
            <a:chOff x="236520" y="3849031"/>
            <a:chExt cx="5040000" cy="2822703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F208AED4-5BBA-4450-2AA2-F53A5C860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77" r="6892"/>
            <a:stretch/>
          </p:blipFill>
          <p:spPr>
            <a:xfrm>
              <a:off x="236520" y="3849031"/>
              <a:ext cx="5040000" cy="2822703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829C223-3F8B-545E-C1BA-2FCBE8926009}"/>
                </a:ext>
              </a:extLst>
            </p:cNvPr>
            <p:cNvSpPr txBox="1"/>
            <p:nvPr/>
          </p:nvSpPr>
          <p:spPr>
            <a:xfrm>
              <a:off x="1036335" y="5798762"/>
              <a:ext cx="950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GS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= 0 V</a:t>
              </a:r>
              <a:endPara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27B4D073-1AE6-B9E4-AF39-BFBC7DDC48E8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1196712" y="4949898"/>
              <a:ext cx="2520000" cy="966996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DB79A06-36D8-9F4E-FE5A-4B332EF06B1E}"/>
                </a:ext>
              </a:extLst>
            </p:cNvPr>
            <p:cNvSpPr txBox="1"/>
            <p:nvPr/>
          </p:nvSpPr>
          <p:spPr>
            <a:xfrm>
              <a:off x="2239304" y="5504817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1/</a:t>
              </a:r>
              <a:r>
                <a:rPr lang="en-US" altLang="zh-CN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endParaRPr lang="zh-CN" altLang="en-US" sz="16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72B2AA9F-2B2F-4F33-FCD1-832F43BB5649}"/>
              </a:ext>
            </a:extLst>
          </p:cNvPr>
          <p:cNvSpPr txBox="1"/>
          <p:nvPr/>
        </p:nvSpPr>
        <p:spPr>
          <a:xfrm>
            <a:off x="1547078" y="1566596"/>
            <a:ext cx="2393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Channel Length = 10 um  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6B6E4CE-B4BD-C6A4-7438-94981BFD08FE}"/>
              </a:ext>
            </a:extLst>
          </p:cNvPr>
          <p:cNvSpPr txBox="1"/>
          <p:nvPr/>
        </p:nvSpPr>
        <p:spPr>
          <a:xfrm>
            <a:off x="1603493" y="1939286"/>
            <a:ext cx="1645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BF2 implant</a:t>
            </a:r>
            <a:endParaRPr lang="zh-CN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8DBBB8EA-8AB8-07CF-AA3F-9C04736BB384}"/>
              </a:ext>
            </a:extLst>
          </p:cNvPr>
          <p:cNvGrpSpPr/>
          <p:nvPr/>
        </p:nvGrpSpPr>
        <p:grpSpPr>
          <a:xfrm>
            <a:off x="902874" y="2676024"/>
            <a:ext cx="4050531" cy="461815"/>
            <a:chOff x="902874" y="2676024"/>
            <a:chExt cx="4050531" cy="461815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A81C4D94-407E-6559-5FD1-3EBDE038F4E3}"/>
                </a:ext>
              </a:extLst>
            </p:cNvPr>
            <p:cNvGrpSpPr/>
            <p:nvPr/>
          </p:nvGrpSpPr>
          <p:grpSpPr>
            <a:xfrm>
              <a:off x="902874" y="2881556"/>
              <a:ext cx="133461" cy="256283"/>
              <a:chOff x="8460827" y="1087334"/>
              <a:chExt cx="133461" cy="256283"/>
            </a:xfrm>
            <a:solidFill>
              <a:srgbClr val="0000FF"/>
            </a:solidFill>
          </p:grpSpPr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5E796FC5-658C-9BE5-FECD-A5B65025D0C2}"/>
                  </a:ext>
                </a:extLst>
              </p:cNvPr>
              <p:cNvSpPr/>
              <p:nvPr/>
            </p:nvSpPr>
            <p:spPr>
              <a:xfrm>
                <a:off x="8490494" y="1186511"/>
                <a:ext cx="63088" cy="67614"/>
              </a:xfrm>
              <a:prstGeom prst="ellipse">
                <a:avLst/>
              </a:prstGeom>
              <a:grp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id="{9135B43A-EA90-02F9-D9B1-2889EFD630EF}"/>
                  </a:ext>
                </a:extLst>
              </p:cNvPr>
              <p:cNvSpPr/>
              <p:nvPr/>
            </p:nvSpPr>
            <p:spPr>
              <a:xfrm>
                <a:off x="8460827" y="1276003"/>
                <a:ext cx="63088" cy="67614"/>
              </a:xfrm>
              <a:prstGeom prst="ellipse">
                <a:avLst/>
              </a:prstGeom>
              <a:grp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CB9967B9-52BA-1762-ACA7-BCDD3D448433}"/>
                  </a:ext>
                </a:extLst>
              </p:cNvPr>
              <p:cNvSpPr/>
              <p:nvPr/>
            </p:nvSpPr>
            <p:spPr>
              <a:xfrm>
                <a:off x="8531200" y="1087334"/>
                <a:ext cx="63088" cy="67614"/>
              </a:xfrm>
              <a:prstGeom prst="ellipse">
                <a:avLst/>
              </a:prstGeom>
              <a:grpFill/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2A43974-47D5-EF8F-86A5-AAAEB214BCEE}"/>
                </a:ext>
              </a:extLst>
            </p:cNvPr>
            <p:cNvSpPr txBox="1"/>
            <p:nvPr/>
          </p:nvSpPr>
          <p:spPr>
            <a:xfrm>
              <a:off x="1458086" y="2699380"/>
              <a:ext cx="3382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measurement bias points @ V</a:t>
              </a:r>
              <a:r>
                <a:rPr lang="en-US" altLang="zh-CN" sz="1400" b="1" baseline="-250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GS</a:t>
              </a:r>
              <a:r>
                <a:rPr lang="en-US" altLang="zh-CN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0 V</a:t>
              </a:r>
              <a:endParaRPr lang="zh-CN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B6415B8B-605A-FC76-8028-C75718A597F1}"/>
                </a:ext>
              </a:extLst>
            </p:cNvPr>
            <p:cNvSpPr/>
            <p:nvPr/>
          </p:nvSpPr>
          <p:spPr>
            <a:xfrm>
              <a:off x="1015216" y="2800926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1D0A66C-87B0-707E-5A28-2C5101EDA6A9}"/>
                </a:ext>
              </a:extLst>
            </p:cNvPr>
            <p:cNvSpPr/>
            <p:nvPr/>
          </p:nvSpPr>
          <p:spPr>
            <a:xfrm>
              <a:off x="1066001" y="2726219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5F1B7861-F28D-0007-2D38-1D7FCAD1942E}"/>
                </a:ext>
              </a:extLst>
            </p:cNvPr>
            <p:cNvSpPr/>
            <p:nvPr/>
          </p:nvSpPr>
          <p:spPr>
            <a:xfrm>
              <a:off x="1311060" y="2692412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E7FD6DEE-0848-E02E-BFB9-A92A378C2183}"/>
                </a:ext>
              </a:extLst>
            </p:cNvPr>
            <p:cNvSpPr/>
            <p:nvPr/>
          </p:nvSpPr>
          <p:spPr>
            <a:xfrm>
              <a:off x="1591546" y="2689430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B8125A43-1555-DB97-8C52-0006F2A827D7}"/>
                </a:ext>
              </a:extLst>
            </p:cNvPr>
            <p:cNvSpPr/>
            <p:nvPr/>
          </p:nvSpPr>
          <p:spPr>
            <a:xfrm>
              <a:off x="1969250" y="2696063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F6E4FB6A-C0B3-3407-659F-7B3C550E0F0E}"/>
                </a:ext>
              </a:extLst>
            </p:cNvPr>
            <p:cNvSpPr/>
            <p:nvPr/>
          </p:nvSpPr>
          <p:spPr>
            <a:xfrm>
              <a:off x="2312719" y="2689430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5320ABA2-40C9-8CC4-A912-6FC82AE44B4A}"/>
                </a:ext>
              </a:extLst>
            </p:cNvPr>
            <p:cNvSpPr/>
            <p:nvPr/>
          </p:nvSpPr>
          <p:spPr>
            <a:xfrm>
              <a:off x="2603196" y="2689430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34F264EA-07E9-C3E4-6A89-76CEBBF2393B}"/>
                </a:ext>
              </a:extLst>
            </p:cNvPr>
            <p:cNvSpPr/>
            <p:nvPr/>
          </p:nvSpPr>
          <p:spPr>
            <a:xfrm>
              <a:off x="3368404" y="2676024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453CEF77-750A-65E8-81BF-8905DFDF7E6D}"/>
                </a:ext>
              </a:extLst>
            </p:cNvPr>
            <p:cNvSpPr/>
            <p:nvPr/>
          </p:nvSpPr>
          <p:spPr>
            <a:xfrm>
              <a:off x="4089577" y="2676024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CB44B51A-0006-6F8E-6B7E-344C40269911}"/>
                </a:ext>
              </a:extLst>
            </p:cNvPr>
            <p:cNvSpPr/>
            <p:nvPr/>
          </p:nvSpPr>
          <p:spPr>
            <a:xfrm>
              <a:off x="4890317" y="2681710"/>
              <a:ext cx="63088" cy="67614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297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1119948-8622-62F4-8D48-987FAA6B2652}"/>
              </a:ext>
            </a:extLst>
          </p:cNvPr>
          <p:cNvSpPr txBox="1"/>
          <p:nvPr/>
        </p:nvSpPr>
        <p:spPr>
          <a:xfrm>
            <a:off x="236520" y="25400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3.3. LFN model for Schottky barrier transistors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AFD0FCB-44DB-C690-0F62-675CFCF8B7E1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664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B7069F88-A880-8D81-DB09-2F3934EA9BA1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98164D7-60D3-52E5-1E34-2C71EDA63E01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8" name="Picture 19">
              <a:extLst>
                <a:ext uri="{FF2B5EF4-FFF2-40B4-BE49-F238E27FC236}">
                  <a16:creationId xmlns:a16="http://schemas.microsoft.com/office/drawing/2014/main" id="{A065FEC4-85DB-6CE0-901F-7CC9C77F3F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9" name="图片 8" descr="图片包含 游戏机&#10;&#10;描述已自动生成">
              <a:extLst>
                <a:ext uri="{FF2B5EF4-FFF2-40B4-BE49-F238E27FC236}">
                  <a16:creationId xmlns:a16="http://schemas.microsoft.com/office/drawing/2014/main" id="{CC2D7FA9-154A-0C56-1B7D-E20910F124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76E5831C-BE7D-CABD-6E9C-B2B143A59864}"/>
              </a:ext>
            </a:extLst>
          </p:cNvPr>
          <p:cNvSpPr txBox="1"/>
          <p:nvPr/>
        </p:nvSpPr>
        <p:spPr>
          <a:xfrm>
            <a:off x="11799093" y="651944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EB41581-0056-0D4E-1A11-54B2D316A642}"/>
              </a:ext>
            </a:extLst>
          </p:cNvPr>
          <p:cNvGrpSpPr/>
          <p:nvPr/>
        </p:nvGrpSpPr>
        <p:grpSpPr>
          <a:xfrm>
            <a:off x="2388651" y="1620379"/>
            <a:ext cx="7200000" cy="1683560"/>
            <a:chOff x="1641149" y="1312714"/>
            <a:chExt cx="7200000" cy="168356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C3384D97-92F4-9B6D-4CD9-772B05CB7F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2937"/>
            <a:stretch/>
          </p:blipFill>
          <p:spPr>
            <a:xfrm>
              <a:off x="1641149" y="1312714"/>
              <a:ext cx="7200000" cy="106917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01456ED8-1ABB-9C94-3150-2AC56F8B35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175"/>
            <a:stretch/>
          </p:blipFill>
          <p:spPr>
            <a:xfrm>
              <a:off x="2384901" y="2592044"/>
              <a:ext cx="2880000" cy="404230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06533E4-7D74-A909-9BD3-22859C894CEE}"/>
                </a:ext>
              </a:extLst>
            </p:cNvPr>
            <p:cNvSpPr txBox="1"/>
            <p:nvPr/>
          </p:nvSpPr>
          <p:spPr>
            <a:xfrm>
              <a:off x="1698171" y="2555858"/>
              <a:ext cx="42675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with</a:t>
              </a:r>
              <a:r>
                <a:rPr lang="en-US" altLang="zh-CN" sz="20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                     and</a:t>
              </a:r>
              <a:endParaRPr lang="zh-CN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DD9E2811-5EFA-BE34-773C-CAB3A56ED3DE}"/>
              </a:ext>
            </a:extLst>
          </p:cNvPr>
          <p:cNvSpPr txBox="1"/>
          <p:nvPr/>
        </p:nvSpPr>
        <p:spPr>
          <a:xfrm>
            <a:off x="2388651" y="3467842"/>
            <a:ext cx="61187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/>
              <a:t>Nicolas Clément et al., IEEE Trans. Electron Devices, 2012</a:t>
            </a:r>
            <a:endParaRPr lang="zh-CN" altLang="en-US" sz="1200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26E08C9E-ED94-0F4B-EADE-F69325700FB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673" t="15816" r="26194"/>
          <a:stretch/>
        </p:blipFill>
        <p:spPr>
          <a:xfrm>
            <a:off x="6687257" y="2705390"/>
            <a:ext cx="1354612" cy="792868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D13CF339-3323-22BB-357D-605674F5FDD2}"/>
              </a:ext>
            </a:extLst>
          </p:cNvPr>
          <p:cNvSpPr txBox="1"/>
          <p:nvPr/>
        </p:nvSpPr>
        <p:spPr>
          <a:xfrm>
            <a:off x="462380" y="705629"/>
            <a:ext cx="3767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A LFN model for Schottky diodes:</a:t>
            </a:r>
            <a:endParaRPr lang="zh-CN" altLang="en-US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D733F2-7483-BE20-A722-423B876774EE}"/>
              </a:ext>
            </a:extLst>
          </p:cNvPr>
          <p:cNvSpPr txBox="1"/>
          <p:nvPr/>
        </p:nvSpPr>
        <p:spPr>
          <a:xfrm>
            <a:off x="462380" y="3959150"/>
            <a:ext cx="3111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What are different for SGTs:</a:t>
            </a:r>
            <a:endParaRPr lang="zh-CN" altLang="en-US" b="1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19ED4E6-AC2A-B3EE-8361-B63AB1A374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9288" y="2195764"/>
            <a:ext cx="156946" cy="381000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C83E47DE-4077-D25E-159E-EA3A1C7C8E01}"/>
              </a:ext>
            </a:extLst>
          </p:cNvPr>
          <p:cNvGrpSpPr/>
          <p:nvPr/>
        </p:nvGrpSpPr>
        <p:grpSpPr>
          <a:xfrm>
            <a:off x="362900" y="4349214"/>
            <a:ext cx="8402938" cy="817071"/>
            <a:chOff x="362900" y="4349214"/>
            <a:chExt cx="8402938" cy="817071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7E1A106E-71BD-36A3-CCB3-098F522FB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13838" y="4349214"/>
              <a:ext cx="2952000" cy="817071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FB7EAEF7-570A-F5C6-2608-6D6D5339F726}"/>
                </a:ext>
              </a:extLst>
            </p:cNvPr>
            <p:cNvSpPr txBox="1"/>
            <p:nvPr/>
          </p:nvSpPr>
          <p:spPr>
            <a:xfrm>
              <a:off x="2608345" y="4557694"/>
              <a:ext cx="6296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altLang="zh-CN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η</a:t>
              </a:r>
              <a:r>
                <a:rPr lang="en-US" altLang="zh-CN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altLang="zh-CN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lang="en-US" altLang="zh-CN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箭头: 右 24">
              <a:extLst>
                <a:ext uri="{FF2B5EF4-FFF2-40B4-BE49-F238E27FC236}">
                  <a16:creationId xmlns:a16="http://schemas.microsoft.com/office/drawing/2014/main" id="{064F41A5-84D1-3939-94AA-6B875D77C6A3}"/>
                </a:ext>
              </a:extLst>
            </p:cNvPr>
            <p:cNvSpPr/>
            <p:nvPr/>
          </p:nvSpPr>
          <p:spPr>
            <a:xfrm>
              <a:off x="4061868" y="4684283"/>
              <a:ext cx="978408" cy="276999"/>
            </a:xfrm>
            <a:prstGeom prst="rightArrow">
              <a:avLst>
                <a:gd name="adj1" fmla="val 41418"/>
                <a:gd name="adj2" fmla="val 71435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E6977E7-646C-2D12-DB0E-260A282CC071}"/>
                </a:ext>
              </a:extLst>
            </p:cNvPr>
            <p:cNvSpPr txBox="1"/>
            <p:nvPr/>
          </p:nvSpPr>
          <p:spPr>
            <a:xfrm>
              <a:off x="362900" y="4573083"/>
              <a:ext cx="21242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In saturation region</a:t>
              </a:r>
              <a:endParaRPr lang="zh-CN" altLang="en-US" dirty="0"/>
            </a:p>
          </p:txBody>
        </p:sp>
      </p:grpSp>
      <p:sp>
        <p:nvSpPr>
          <p:cNvPr id="28" name="椭圆 27">
            <a:extLst>
              <a:ext uri="{FF2B5EF4-FFF2-40B4-BE49-F238E27FC236}">
                <a16:creationId xmlns:a16="http://schemas.microsoft.com/office/drawing/2014/main" id="{68D6C185-1396-660B-6982-87974FA6CB2C}"/>
              </a:ext>
            </a:extLst>
          </p:cNvPr>
          <p:cNvSpPr/>
          <p:nvPr/>
        </p:nvSpPr>
        <p:spPr>
          <a:xfrm>
            <a:off x="8050210" y="2101933"/>
            <a:ext cx="992849" cy="5995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6D2DF3C-88C2-DBBB-B091-1906A0E29358}"/>
              </a:ext>
            </a:extLst>
          </p:cNvPr>
          <p:cNvSpPr txBox="1"/>
          <p:nvPr/>
        </p:nvSpPr>
        <p:spPr>
          <a:xfrm>
            <a:off x="362900" y="5462723"/>
            <a:ext cx="105917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PSD no longer depends on the drain voltage, but on the gate voltage in the saturation region!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08F0286-8B09-4655-9FE3-CBCCE01D4BA3}"/>
              </a:ext>
            </a:extLst>
          </p:cNvPr>
          <p:cNvSpPr>
            <a:spLocks noChangeAspect="1"/>
          </p:cNvSpPr>
          <p:nvPr/>
        </p:nvSpPr>
        <p:spPr>
          <a:xfrm>
            <a:off x="362900" y="836295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1117444-EA61-5064-87CE-E83411AE67FF}"/>
              </a:ext>
            </a:extLst>
          </p:cNvPr>
          <p:cNvSpPr>
            <a:spLocks noChangeAspect="1"/>
          </p:cNvSpPr>
          <p:nvPr/>
        </p:nvSpPr>
        <p:spPr>
          <a:xfrm>
            <a:off x="381280" y="4103457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96D9E57-0D71-C79A-66D6-8DBB3FAF77C1}"/>
              </a:ext>
            </a:extLst>
          </p:cNvPr>
          <p:cNvSpPr txBox="1"/>
          <p:nvPr/>
        </p:nvSpPr>
        <p:spPr>
          <a:xfrm>
            <a:off x="4056510" y="108714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CMF model</a:t>
            </a:r>
            <a:endParaRPr lang="zh-CN" alt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57ADB45-AD66-F28B-2408-953E556480E9}"/>
              </a:ext>
            </a:extLst>
          </p:cNvPr>
          <p:cNvSpPr/>
          <p:nvPr/>
        </p:nvSpPr>
        <p:spPr>
          <a:xfrm>
            <a:off x="4053458" y="1492662"/>
            <a:ext cx="1760379" cy="11565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30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8" grpId="0" animBg="1"/>
      <p:bldP spid="30" grpId="0"/>
      <p:bldP spid="32" grpId="0" animBg="1"/>
      <p:bldP spid="2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1D14F9D-00FD-CE7E-9229-B2A48E2AA77D}"/>
              </a:ext>
            </a:extLst>
          </p:cNvPr>
          <p:cNvSpPr txBox="1"/>
          <p:nvPr/>
        </p:nvSpPr>
        <p:spPr>
          <a:xfrm>
            <a:off x="6714432" y="659881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049E941-CF9B-CFBF-27FF-E896E4B1652E}"/>
              </a:ext>
            </a:extLst>
          </p:cNvPr>
          <p:cNvGrpSpPr>
            <a:grpSpLocks noChangeAspect="1"/>
          </p:cNvGrpSpPr>
          <p:nvPr/>
        </p:nvGrpSpPr>
        <p:grpSpPr>
          <a:xfrm>
            <a:off x="28251" y="6519446"/>
            <a:ext cx="2316012" cy="309036"/>
            <a:chOff x="1557397" y="12730"/>
            <a:chExt cx="6312379" cy="842289"/>
          </a:xfrm>
        </p:grpSpPr>
        <p:pic>
          <p:nvPicPr>
            <p:cNvPr id="7" name="Picture 19">
              <a:extLst>
                <a:ext uri="{FF2B5EF4-FFF2-40B4-BE49-F238E27FC236}">
                  <a16:creationId xmlns:a16="http://schemas.microsoft.com/office/drawing/2014/main" id="{E7F4C25C-1EB2-7C52-0D9F-04B168FB0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8" name="图片 7" descr="图片包含 游戏机&#10;&#10;描述已自动生成">
              <a:extLst>
                <a:ext uri="{FF2B5EF4-FFF2-40B4-BE49-F238E27FC236}">
                  <a16:creationId xmlns:a16="http://schemas.microsoft.com/office/drawing/2014/main" id="{043C9B45-2E58-0F02-7AE0-AD6F3A247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288F2736-F876-B66C-8C7F-C882BC307973}"/>
              </a:ext>
            </a:extLst>
          </p:cNvPr>
          <p:cNvSpPr txBox="1"/>
          <p:nvPr/>
        </p:nvSpPr>
        <p:spPr>
          <a:xfrm>
            <a:off x="11799093" y="651944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B49708A-A7DA-06E6-2163-38BC9FF34B45}"/>
              </a:ext>
            </a:extLst>
          </p:cNvPr>
          <p:cNvSpPr txBox="1"/>
          <p:nvPr/>
        </p:nvSpPr>
        <p:spPr>
          <a:xfrm>
            <a:off x="236520" y="25400"/>
            <a:ext cx="7561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3.3. Dependence of LFN on gate voltage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FF83AB1-69E5-983A-D8B0-BE9CD409AF36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664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4E82C9A3-4F5E-CE89-9519-618227209E77}"/>
              </a:ext>
            </a:extLst>
          </p:cNvPr>
          <p:cNvSpPr txBox="1"/>
          <p:nvPr/>
        </p:nvSpPr>
        <p:spPr>
          <a:xfrm>
            <a:off x="435480" y="1084407"/>
            <a:ext cx="5860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The normalized PSD as a function of gate voltage V</a:t>
            </a:r>
            <a:r>
              <a:rPr lang="en-US" altLang="zh-CN" b="1" baseline="-25000" dirty="0"/>
              <a:t>GS</a:t>
            </a:r>
            <a:endParaRPr lang="zh-CN" altLang="en-US" b="1" baseline="-250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FBD5291-6B83-C2A3-DF59-BFF244AD3276}"/>
              </a:ext>
            </a:extLst>
          </p:cNvPr>
          <p:cNvSpPr>
            <a:spLocks noChangeAspect="1"/>
          </p:cNvSpPr>
          <p:nvPr/>
        </p:nvSpPr>
        <p:spPr>
          <a:xfrm>
            <a:off x="336000" y="1215073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5C14443-F41F-CA9F-5EE9-02EB882329CF}"/>
              </a:ext>
            </a:extLst>
          </p:cNvPr>
          <p:cNvSpPr txBox="1"/>
          <p:nvPr/>
        </p:nvSpPr>
        <p:spPr>
          <a:xfrm>
            <a:off x="8216805" y="1836806"/>
            <a:ext cx="3783195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PSD in the saturation region decreases less with gate voltage than that in the linear region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 significant variation of PSD between SGT-saturation and FET-saturation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LFN has negligible dependence on V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at low V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</a:p>
        </p:txBody>
      </p:sp>
      <p:pic>
        <p:nvPicPr>
          <p:cNvPr id="3" name="图片 2" descr="图表, 折线图&#10;&#10;描述已自动生成">
            <a:extLst>
              <a:ext uri="{FF2B5EF4-FFF2-40B4-BE49-F238E27FC236}">
                <a16:creationId xmlns:a16="http://schemas.microsoft.com/office/drawing/2014/main" id="{63359D1A-9791-286F-A840-4F4983394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" t="4592" r="7828" b="3799"/>
          <a:stretch/>
        </p:blipFill>
        <p:spPr>
          <a:xfrm>
            <a:off x="444000" y="1827728"/>
            <a:ext cx="6840000" cy="399322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148596DE-96D8-0B98-B852-03E4126BA9D3}"/>
              </a:ext>
            </a:extLst>
          </p:cNvPr>
          <p:cNvSpPr txBox="1"/>
          <p:nvPr/>
        </p:nvSpPr>
        <p:spPr>
          <a:xfrm>
            <a:off x="2588647" y="2159976"/>
            <a:ext cx="2091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Source Length = 2 um  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947E2C2-EA84-0326-1555-E778F7F1FEFB}"/>
              </a:ext>
            </a:extLst>
          </p:cNvPr>
          <p:cNvSpPr txBox="1"/>
          <p:nvPr/>
        </p:nvSpPr>
        <p:spPr>
          <a:xfrm>
            <a:off x="2588647" y="2596053"/>
            <a:ext cx="23933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Channel Length = 10 um 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F1ACB2F-5FD6-F49C-8320-726308FD9B1B}"/>
              </a:ext>
            </a:extLst>
          </p:cNvPr>
          <p:cNvSpPr txBox="1"/>
          <p:nvPr/>
        </p:nvSpPr>
        <p:spPr>
          <a:xfrm>
            <a:off x="2588647" y="2974085"/>
            <a:ext cx="1645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With BF2 implant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C169ECC-185F-08AE-6C78-B0E523FA622D}"/>
              </a:ext>
            </a:extLst>
          </p:cNvPr>
          <p:cNvSpPr txBox="1"/>
          <p:nvPr/>
        </p:nvSpPr>
        <p:spPr>
          <a:xfrm>
            <a:off x="2609575" y="3352117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Hz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92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A240406-BACF-E901-3F78-CCCFA60E50E0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3CA44A8-C238-7E37-838A-9EBDE510FE86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9D8F63C9-C108-928A-AFF0-B07E643374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7EE167AF-A0BA-B847-B194-6C8061B54F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9B0D4E1C-D07B-F22A-3730-51B387248BE4}"/>
              </a:ext>
            </a:extLst>
          </p:cNvPr>
          <p:cNvSpPr txBox="1"/>
          <p:nvPr/>
        </p:nvSpPr>
        <p:spPr>
          <a:xfrm>
            <a:off x="11799093" y="651944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4EF5D4F-062F-BED9-923F-B668C9C7490A}"/>
              </a:ext>
            </a:extLst>
          </p:cNvPr>
          <p:cNvSpPr txBox="1"/>
          <p:nvPr/>
        </p:nvSpPr>
        <p:spPr>
          <a:xfrm>
            <a:off x="236520" y="25400"/>
            <a:ext cx="7789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3.4. Dependence of LFN on source length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4EE75FC-A3B7-19CA-FF56-AB879D8EBA69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664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4B5E2B1-7A4B-D38D-B144-CBB7CF4EF0F9}"/>
              </a:ext>
            </a:extLst>
          </p:cNvPr>
          <p:cNvSpPr txBox="1"/>
          <p:nvPr/>
        </p:nvSpPr>
        <p:spPr>
          <a:xfrm>
            <a:off x="336000" y="1081207"/>
            <a:ext cx="5740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Dependence of polysilicon SGT LFN on source length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A6308A5-602C-4C11-1649-AC0554F01B3A}"/>
              </a:ext>
            </a:extLst>
          </p:cNvPr>
          <p:cNvSpPr>
            <a:spLocks noChangeAspect="1"/>
          </p:cNvSpPr>
          <p:nvPr/>
        </p:nvSpPr>
        <p:spPr>
          <a:xfrm>
            <a:off x="236520" y="1211873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AD09BBE-A9DC-FCA7-6D0E-074B441CF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1" t="2593" r="7906"/>
          <a:stretch/>
        </p:blipFill>
        <p:spPr>
          <a:xfrm>
            <a:off x="1119491" y="1622610"/>
            <a:ext cx="6814409" cy="427348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688D894-197B-9336-8023-EC47D770BAF4}"/>
              </a:ext>
            </a:extLst>
          </p:cNvPr>
          <p:cNvSpPr txBox="1"/>
          <p:nvPr/>
        </p:nvSpPr>
        <p:spPr>
          <a:xfrm>
            <a:off x="8198992" y="1640825"/>
            <a:ext cx="3349761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PSD decreases with increasing source length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PSD in the saturation region decreases more than that in the linear region 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？</a:t>
            </a:r>
            <a:endParaRPr lang="en-US" altLang="zh-CN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31E9D4B-0020-C007-B17E-E268EF798339}"/>
              </a:ext>
            </a:extLst>
          </p:cNvPr>
          <p:cNvSpPr txBox="1"/>
          <p:nvPr/>
        </p:nvSpPr>
        <p:spPr>
          <a:xfrm>
            <a:off x="3430481" y="1964603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= 3 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57B06AF-EB4A-FBB9-504B-EE71EAD25576}"/>
              </a:ext>
            </a:extLst>
          </p:cNvPr>
          <p:cNvSpPr txBox="1"/>
          <p:nvPr/>
        </p:nvSpPr>
        <p:spPr>
          <a:xfrm>
            <a:off x="4381382" y="1964604"/>
            <a:ext cx="21964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Channel length = 10 um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859E097-F5C5-1A51-D76A-9234DB90D54C}"/>
              </a:ext>
            </a:extLst>
          </p:cNvPr>
          <p:cNvSpPr txBox="1"/>
          <p:nvPr/>
        </p:nvSpPr>
        <p:spPr>
          <a:xfrm>
            <a:off x="4381382" y="2666308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Hz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557752C-3143-198E-67BC-DE4557510ACD}"/>
              </a:ext>
            </a:extLst>
          </p:cNvPr>
          <p:cNvSpPr txBox="1"/>
          <p:nvPr/>
        </p:nvSpPr>
        <p:spPr>
          <a:xfrm>
            <a:off x="4381382" y="2315456"/>
            <a:ext cx="1645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With BF2 implant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20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FB9A6F4F-39F7-6D76-7199-0B8A38A078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2"/>
          <a:stretch/>
        </p:blipFill>
        <p:spPr>
          <a:xfrm>
            <a:off x="129157" y="662730"/>
            <a:ext cx="3600000" cy="288204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E3522F61-F0AD-A1C0-5592-10FB2A54CCC1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E04A68C2-06ED-83D2-B8E3-68DFD2142A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9CCA0301-024D-D391-84A3-C467A5E718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BB3A50F6-4CAC-716B-CBCB-A1AF53B1DF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9" t="2949" r="6334"/>
          <a:stretch/>
        </p:blipFill>
        <p:spPr>
          <a:xfrm>
            <a:off x="291635" y="3524984"/>
            <a:ext cx="3420000" cy="2940828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88B02BD6-1DBF-C214-8DDD-D5F01DA9CBC5}"/>
              </a:ext>
            </a:extLst>
          </p:cNvPr>
          <p:cNvGrpSpPr>
            <a:grpSpLocks noChangeAspect="1"/>
          </p:cNvGrpSpPr>
          <p:nvPr/>
        </p:nvGrpSpPr>
        <p:grpSpPr>
          <a:xfrm>
            <a:off x="4232271" y="3533531"/>
            <a:ext cx="3600000" cy="3007902"/>
            <a:chOff x="4252061" y="3778232"/>
            <a:chExt cx="3692530" cy="3085213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5525BA7B-BAF7-C1F8-F46F-1D0147631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21" t="2720" r="6352"/>
            <a:stretch/>
          </p:blipFill>
          <p:spPr>
            <a:xfrm>
              <a:off x="4265064" y="3778232"/>
              <a:ext cx="3679527" cy="3085213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198F3C6D-687D-AA10-1CC0-6755B484C9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252061" y="4553838"/>
              <a:ext cx="523404" cy="900000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23DABBF7-0932-8C9C-F0D5-B74B3B9FECFC}"/>
              </a:ext>
            </a:extLst>
          </p:cNvPr>
          <p:cNvSpPr txBox="1"/>
          <p:nvPr/>
        </p:nvSpPr>
        <p:spPr>
          <a:xfrm>
            <a:off x="5707459" y="6588804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4C2B4E4-A907-63D2-CC5A-CC5D4E43912B}"/>
              </a:ext>
            </a:extLst>
          </p:cNvPr>
          <p:cNvSpPr txBox="1"/>
          <p:nvPr/>
        </p:nvSpPr>
        <p:spPr>
          <a:xfrm>
            <a:off x="11799093" y="651944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8D11763-4112-5ADE-D3F8-A465995782DE}"/>
              </a:ext>
            </a:extLst>
          </p:cNvPr>
          <p:cNvSpPr txBox="1"/>
          <p:nvPr/>
        </p:nvSpPr>
        <p:spPr>
          <a:xfrm>
            <a:off x="236520" y="25400"/>
            <a:ext cx="75376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3.5. Dependence of LFN on temperature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1AAAC932-0D57-9E5D-4983-BA26A0C6B6CB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664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19AFEC6A-3454-5D40-E588-13BA06BF76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2"/>
          <a:stretch/>
        </p:blipFill>
        <p:spPr>
          <a:xfrm>
            <a:off x="4080512" y="667075"/>
            <a:ext cx="3600000" cy="288204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E99E657-0524-4B06-6955-98B901DF42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4"/>
          <a:stretch/>
        </p:blipFill>
        <p:spPr>
          <a:xfrm>
            <a:off x="8243756" y="696001"/>
            <a:ext cx="3600000" cy="288981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A4D1A2C5-6A07-2A80-3239-F71DD9A6F944}"/>
              </a:ext>
            </a:extLst>
          </p:cNvPr>
          <p:cNvSpPr txBox="1"/>
          <p:nvPr/>
        </p:nvSpPr>
        <p:spPr>
          <a:xfrm>
            <a:off x="1588219" y="610175"/>
            <a:ext cx="1257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</a:rPr>
              <a:t>T = 30 </a:t>
            </a:r>
            <a:r>
              <a:rPr lang="zh-CN" altLang="en-US" sz="2000" b="1" dirty="0">
                <a:solidFill>
                  <a:srgbClr val="FF0000"/>
                </a:solidFill>
              </a:rPr>
              <a:t>℃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0DE55D4-92D5-4C45-B029-1EC821DFFA2A}"/>
              </a:ext>
            </a:extLst>
          </p:cNvPr>
          <p:cNvSpPr txBox="1"/>
          <p:nvPr/>
        </p:nvSpPr>
        <p:spPr>
          <a:xfrm>
            <a:off x="5818406" y="572277"/>
            <a:ext cx="1257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</a:rPr>
              <a:t>T = 50 </a:t>
            </a:r>
            <a:r>
              <a:rPr lang="zh-CN" altLang="en-US" sz="2000" b="1" dirty="0">
                <a:solidFill>
                  <a:srgbClr val="FF0000"/>
                </a:solidFill>
              </a:rPr>
              <a:t>℃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5646AE4A-17FF-7E4E-56F2-B0452627C641}"/>
              </a:ext>
            </a:extLst>
          </p:cNvPr>
          <p:cNvCxnSpPr>
            <a:cxnSpLocks/>
          </p:cNvCxnSpPr>
          <p:nvPr/>
        </p:nvCxnSpPr>
        <p:spPr>
          <a:xfrm flipV="1">
            <a:off x="3251509" y="1045509"/>
            <a:ext cx="0" cy="13533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48CB14C5-02C1-475A-EA2F-3053CA02F386}"/>
              </a:ext>
            </a:extLst>
          </p:cNvPr>
          <p:cNvSpPr txBox="1"/>
          <p:nvPr/>
        </p:nvSpPr>
        <p:spPr>
          <a:xfrm>
            <a:off x="1084074" y="2480440"/>
            <a:ext cx="24048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ranging from 0 to 5 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EFBB1957-C466-82CE-A061-73084043A60B}"/>
              </a:ext>
            </a:extLst>
          </p:cNvPr>
          <p:cNvCxnSpPr>
            <a:cxnSpLocks/>
          </p:cNvCxnSpPr>
          <p:nvPr/>
        </p:nvCxnSpPr>
        <p:spPr>
          <a:xfrm flipV="1">
            <a:off x="7326365" y="984085"/>
            <a:ext cx="0" cy="13533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D84B387E-53EF-42E1-5E99-1F3C6D1692F5}"/>
              </a:ext>
            </a:extLst>
          </p:cNvPr>
          <p:cNvSpPr txBox="1"/>
          <p:nvPr/>
        </p:nvSpPr>
        <p:spPr>
          <a:xfrm>
            <a:off x="5007469" y="2410432"/>
            <a:ext cx="24048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ranging from 0 to 5 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066416D1-02EB-54A4-627A-AF43BA8396F5}"/>
              </a:ext>
            </a:extLst>
          </p:cNvPr>
          <p:cNvCxnSpPr>
            <a:cxnSpLocks/>
          </p:cNvCxnSpPr>
          <p:nvPr/>
        </p:nvCxnSpPr>
        <p:spPr>
          <a:xfrm flipV="1">
            <a:off x="11535940" y="971748"/>
            <a:ext cx="0" cy="13533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B89AC2D6-E99B-1399-54F2-6BF82CA4077C}"/>
              </a:ext>
            </a:extLst>
          </p:cNvPr>
          <p:cNvSpPr txBox="1"/>
          <p:nvPr/>
        </p:nvSpPr>
        <p:spPr>
          <a:xfrm>
            <a:off x="9084349" y="2446993"/>
            <a:ext cx="24048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ranging from 0 to 5 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0960AA48-E1FF-341C-DD10-7D1D349E1F7F}"/>
              </a:ext>
            </a:extLst>
          </p:cNvPr>
          <p:cNvCxnSpPr>
            <a:cxnSpLocks/>
          </p:cNvCxnSpPr>
          <p:nvPr/>
        </p:nvCxnSpPr>
        <p:spPr>
          <a:xfrm flipV="1">
            <a:off x="2433345" y="3675106"/>
            <a:ext cx="0" cy="13202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EBA3CF36-BCF2-4878-383E-C616C0203C3F}"/>
              </a:ext>
            </a:extLst>
          </p:cNvPr>
          <p:cNvSpPr txBox="1"/>
          <p:nvPr/>
        </p:nvSpPr>
        <p:spPr>
          <a:xfrm>
            <a:off x="1390398" y="5310482"/>
            <a:ext cx="2560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ranging from 0.1 to 15 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3C418148-37C4-C560-FC01-8782C3AFE2AD}"/>
              </a:ext>
            </a:extLst>
          </p:cNvPr>
          <p:cNvCxnSpPr>
            <a:cxnSpLocks/>
          </p:cNvCxnSpPr>
          <p:nvPr/>
        </p:nvCxnSpPr>
        <p:spPr>
          <a:xfrm flipV="1">
            <a:off x="6578777" y="3798241"/>
            <a:ext cx="0" cy="12842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D18C696F-20CA-742C-D2B2-218AA684376A}"/>
              </a:ext>
            </a:extLst>
          </p:cNvPr>
          <p:cNvSpPr txBox="1"/>
          <p:nvPr/>
        </p:nvSpPr>
        <p:spPr>
          <a:xfrm>
            <a:off x="5394437" y="5472180"/>
            <a:ext cx="2560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DS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ranging from 0.1 to 15 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02A5422-B436-83B5-D997-5B20C225D06F}"/>
              </a:ext>
            </a:extLst>
          </p:cNvPr>
          <p:cNvGrpSpPr>
            <a:grpSpLocks noChangeAspect="1"/>
          </p:cNvGrpSpPr>
          <p:nvPr/>
        </p:nvGrpSpPr>
        <p:grpSpPr>
          <a:xfrm>
            <a:off x="7826092" y="3585816"/>
            <a:ext cx="4132700" cy="2971910"/>
            <a:chOff x="8004861" y="3837023"/>
            <a:chExt cx="4118768" cy="2961894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09BCA33B-B167-DBA3-45CF-58B232E7C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" t="5739" r="6285" b="1284"/>
            <a:stretch/>
          </p:blipFill>
          <p:spPr>
            <a:xfrm>
              <a:off x="8047089" y="3837023"/>
              <a:ext cx="4076540" cy="2961894"/>
            </a:xfrm>
            <a:prstGeom prst="rect">
              <a:avLst/>
            </a:prstGeom>
          </p:spPr>
        </p:pic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F5DABA71-218B-EB6D-EF49-46A19C0815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70495" y="4185899"/>
              <a:ext cx="0" cy="97971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52B5A352-EBBC-99F2-228E-395A0D69D865}"/>
                </a:ext>
              </a:extLst>
            </p:cNvPr>
            <p:cNvSpPr txBox="1"/>
            <p:nvPr/>
          </p:nvSpPr>
          <p:spPr>
            <a:xfrm>
              <a:off x="9177078" y="3920193"/>
              <a:ext cx="25603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altLang="zh-CN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DS</a:t>
              </a:r>
              <a:r>
                <a:rPr lang="en-US" altLang="zh-CN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ranging from 0.1 to 15 V</a:t>
              </a:r>
              <a:endPara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FC0AD9F0-3FEC-66F7-E81B-597D2F259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05173" y="4545398"/>
              <a:ext cx="523404" cy="900000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B47DA6A2-AFA9-74C6-6799-64E025473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04861" y="4563364"/>
              <a:ext cx="400307" cy="923925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92EB0652-95F2-637F-03A1-239DFC5168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687" y="4545398"/>
            <a:ext cx="523404" cy="900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B4CAF243-6D3C-93E5-B486-64B98622A41A}"/>
              </a:ext>
            </a:extLst>
          </p:cNvPr>
          <p:cNvSpPr txBox="1"/>
          <p:nvPr/>
        </p:nvSpPr>
        <p:spPr>
          <a:xfrm>
            <a:off x="9831261" y="583975"/>
            <a:ext cx="1257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</a:rPr>
              <a:t>T = 70 </a:t>
            </a:r>
            <a:r>
              <a:rPr lang="zh-CN" altLang="en-US" sz="2000" b="1" dirty="0">
                <a:solidFill>
                  <a:srgbClr val="FF0000"/>
                </a:solidFill>
              </a:rPr>
              <a:t>℃</a:t>
            </a:r>
          </a:p>
        </p:txBody>
      </p:sp>
    </p:spTree>
    <p:extLst>
      <p:ext uri="{BB962C8B-B14F-4D97-AF65-F5344CB8AC3E}">
        <p14:creationId xmlns:p14="http://schemas.microsoft.com/office/powerpoint/2010/main" val="2785338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BB56902-03EE-2DE5-30C5-FC8F51CE9E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" t="5902" r="8003"/>
          <a:stretch/>
        </p:blipFill>
        <p:spPr>
          <a:xfrm>
            <a:off x="236520" y="1802120"/>
            <a:ext cx="6480000" cy="382502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AF0CB48-0F13-C89E-2FD0-90CC36DC0FAD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1464A04-32A7-B1AF-0A2D-304857030D46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15CFAA6C-4D2E-8BC0-38FD-9E23E0FE36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6156491D-8E73-15EB-E281-E0807984AA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059A815F-0F49-CDBF-D473-2FD023153D74}"/>
              </a:ext>
            </a:extLst>
          </p:cNvPr>
          <p:cNvSpPr txBox="1"/>
          <p:nvPr/>
        </p:nvSpPr>
        <p:spPr>
          <a:xfrm>
            <a:off x="11799094" y="651944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E4A25AA-5ECE-BA54-F85B-B2CBC3F83945}"/>
              </a:ext>
            </a:extLst>
          </p:cNvPr>
          <p:cNvSpPr txBox="1"/>
          <p:nvPr/>
        </p:nvSpPr>
        <p:spPr>
          <a:xfrm>
            <a:off x="236520" y="25400"/>
            <a:ext cx="7423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3.5 Dependence of LFN on temperature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33FF73E-CD79-5863-EEC2-E034D042A226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664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CDC0B28C-4A1B-00F4-DD49-F0FC6A834B81}"/>
              </a:ext>
            </a:extLst>
          </p:cNvPr>
          <p:cNvCxnSpPr>
            <a:cxnSpLocks/>
          </p:cNvCxnSpPr>
          <p:nvPr/>
        </p:nvCxnSpPr>
        <p:spPr>
          <a:xfrm>
            <a:off x="3948433" y="2784907"/>
            <a:ext cx="0" cy="9797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6115DB82-F12F-A5B3-04AE-AAC560E14BEA}"/>
              </a:ext>
            </a:extLst>
          </p:cNvPr>
          <p:cNvSpPr txBox="1"/>
          <p:nvPr/>
        </p:nvSpPr>
        <p:spPr>
          <a:xfrm>
            <a:off x="2518394" y="2433326"/>
            <a:ext cx="28600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T increases from 30, 50 to 70 </a:t>
            </a:r>
            <a:r>
              <a:rPr lang="zh-CN" altLang="en-US" sz="14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℃</a:t>
            </a:r>
            <a:endParaRPr lang="zh-CN" altLang="en-US" sz="15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C48F536-C131-932E-5EAE-848D2A1E7D9E}"/>
              </a:ext>
            </a:extLst>
          </p:cNvPr>
          <p:cNvSpPr txBox="1"/>
          <p:nvPr/>
        </p:nvSpPr>
        <p:spPr>
          <a:xfrm>
            <a:off x="336000" y="1081207"/>
            <a:ext cx="4955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Different normalized PSD as functions of V</a:t>
            </a:r>
            <a:r>
              <a:rPr lang="en-US" altLang="zh-CN" b="1" baseline="-25000" dirty="0"/>
              <a:t>DS</a:t>
            </a:r>
            <a:endParaRPr lang="zh-CN" altLang="en-US" b="1" baseline="-250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22B283A5-077A-923A-D72A-4951036443CC}"/>
              </a:ext>
            </a:extLst>
          </p:cNvPr>
          <p:cNvSpPr>
            <a:spLocks noChangeAspect="1"/>
          </p:cNvSpPr>
          <p:nvPr/>
        </p:nvSpPr>
        <p:spPr>
          <a:xfrm>
            <a:off x="236520" y="1211873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B315C72-1AA0-EDCD-7565-C813E8C9516E}"/>
              </a:ext>
            </a:extLst>
          </p:cNvPr>
          <p:cNvSpPr txBox="1"/>
          <p:nvPr/>
        </p:nvSpPr>
        <p:spPr>
          <a:xfrm>
            <a:off x="3687726" y="2090708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zh-CN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Hz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B007ADA-BB83-A269-C2C3-8D67D24114CD}"/>
              </a:ext>
            </a:extLst>
          </p:cNvPr>
          <p:cNvSpPr txBox="1"/>
          <p:nvPr/>
        </p:nvSpPr>
        <p:spPr>
          <a:xfrm>
            <a:off x="2525619" y="2090708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zh-CN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= 5 V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56A0B2C-DE97-5789-B53D-344FEF5A9F04}"/>
              </a:ext>
            </a:extLst>
          </p:cNvPr>
          <p:cNvSpPr txBox="1"/>
          <p:nvPr/>
        </p:nvSpPr>
        <p:spPr>
          <a:xfrm>
            <a:off x="7374736" y="2992983"/>
            <a:ext cx="3783195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PSD decreases with increased temperature</a:t>
            </a:r>
          </a:p>
        </p:txBody>
      </p:sp>
    </p:spTree>
    <p:extLst>
      <p:ext uri="{BB962C8B-B14F-4D97-AF65-F5344CB8AC3E}">
        <p14:creationId xmlns:p14="http://schemas.microsoft.com/office/powerpoint/2010/main" val="321082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E14FCBA-DAD4-24FA-6A7B-91B3E2341D48}"/>
              </a:ext>
            </a:extLst>
          </p:cNvPr>
          <p:cNvSpPr txBox="1"/>
          <p:nvPr/>
        </p:nvSpPr>
        <p:spPr>
          <a:xfrm>
            <a:off x="5526899" y="6479165"/>
            <a:ext cx="5631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cs typeface="Arial" panose="020B0604020202020204" pitchFamily="34" charset="0"/>
              </a:rPr>
              <a:t>Low-frequency Noise in Polysilicon Source-Gated Thin-Film Transistor</a:t>
            </a:r>
            <a:endParaRPr lang="zh-CN" altLang="en-US" sz="1200" b="1" dirty="0">
              <a:cs typeface="Arial" panose="020B060402020202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61EF648-7D9F-2C3A-A6DE-C6977562E0EF}"/>
              </a:ext>
            </a:extLst>
          </p:cNvPr>
          <p:cNvGrpSpPr>
            <a:grpSpLocks noChangeAspect="1"/>
          </p:cNvGrpSpPr>
          <p:nvPr/>
        </p:nvGrpSpPr>
        <p:grpSpPr>
          <a:xfrm>
            <a:off x="292333" y="6409935"/>
            <a:ext cx="2316012" cy="309036"/>
            <a:chOff x="1557397" y="12730"/>
            <a:chExt cx="6312379" cy="842289"/>
          </a:xfrm>
        </p:grpSpPr>
        <p:pic>
          <p:nvPicPr>
            <p:cNvPr id="6" name="Picture 19">
              <a:extLst>
                <a:ext uri="{FF2B5EF4-FFF2-40B4-BE49-F238E27FC236}">
                  <a16:creationId xmlns:a16="http://schemas.microsoft.com/office/drawing/2014/main" id="{0AAD96DF-0552-B76D-EB68-1C8BCAF503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3" t="25989" r="5769" b="7286"/>
            <a:stretch/>
          </p:blipFill>
          <p:spPr>
            <a:xfrm>
              <a:off x="1557397" y="169647"/>
              <a:ext cx="3057896" cy="528459"/>
            </a:xfrm>
            <a:prstGeom prst="rect">
              <a:avLst/>
            </a:prstGeom>
          </p:spPr>
        </p:pic>
        <p:pic>
          <p:nvPicPr>
            <p:cNvPr id="7" name="图片 6" descr="图片包含 游戏机&#10;&#10;描述已自动生成">
              <a:extLst>
                <a:ext uri="{FF2B5EF4-FFF2-40B4-BE49-F238E27FC236}">
                  <a16:creationId xmlns:a16="http://schemas.microsoft.com/office/drawing/2014/main" id="{95E6A1A1-3E7E-1A51-BD33-E948693EE1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28" b="22519"/>
            <a:stretch/>
          </p:blipFill>
          <p:spPr>
            <a:xfrm>
              <a:off x="6018622" y="12730"/>
              <a:ext cx="1851154" cy="842289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AD96597B-FE99-2605-F9C4-5E5535508424}"/>
              </a:ext>
            </a:extLst>
          </p:cNvPr>
          <p:cNvSpPr txBox="1"/>
          <p:nvPr/>
        </p:nvSpPr>
        <p:spPr>
          <a:xfrm>
            <a:off x="236520" y="0"/>
            <a:ext cx="60837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Conclusions and perspectives</a:t>
            </a:r>
            <a:endParaRPr lang="zh-CN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0A0AFEA-997E-EBB8-A5D2-B9CB24082A44}"/>
              </a:ext>
            </a:extLst>
          </p:cNvPr>
          <p:cNvSpPr txBox="1"/>
          <p:nvPr/>
        </p:nvSpPr>
        <p:spPr>
          <a:xfrm>
            <a:off x="306152" y="1059729"/>
            <a:ext cx="11260090" cy="128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variation of buried channel position with gate voltages in high doping case causes a second plateau in the (g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/I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1E9CD6B-5985-5C22-DC66-20162645803F}"/>
              </a:ext>
            </a:extLst>
          </p:cNvPr>
          <p:cNvSpPr txBox="1"/>
          <p:nvPr/>
        </p:nvSpPr>
        <p:spPr>
          <a:xfrm>
            <a:off x="405653" y="4046585"/>
            <a:ext cx="10752277" cy="128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LFN has a dependence on V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DS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 linear region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For saturation region, V</a:t>
            </a:r>
            <a:r>
              <a:rPr lang="en-US" altLang="zh-CN" baseline="-25000" dirty="0">
                <a:latin typeface="Arial" panose="020B0604020202020204" pitchFamily="34" charset="0"/>
                <a:cs typeface="Arial" panose="020B0604020202020204" pitchFamily="34" charset="0"/>
              </a:rPr>
              <a:t>GS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dependence dominates the LFN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 evident difference of LFN between the SGT-saturation region and the FET-saturation region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657F84E-4BFE-D858-9B0D-AFAE283BF1C0}"/>
              </a:ext>
            </a:extLst>
          </p:cNvPr>
          <p:cNvSpPr txBox="1"/>
          <p:nvPr/>
        </p:nvSpPr>
        <p:spPr>
          <a:xfrm>
            <a:off x="11799094" y="651944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B275BA8D-8C01-2997-5B87-47BBC8F8A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055616"/>
              </p:ext>
            </p:extLst>
          </p:nvPr>
        </p:nvGraphicFramePr>
        <p:xfrm>
          <a:off x="2263840" y="2052941"/>
          <a:ext cx="8673334" cy="147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9111">
                  <a:extLst>
                    <a:ext uri="{9D8B030D-6E8A-4147-A177-3AD203B41FA5}">
                      <a16:colId xmlns:a16="http://schemas.microsoft.com/office/drawing/2014/main" val="1339139089"/>
                    </a:ext>
                  </a:extLst>
                </a:gridCol>
                <a:gridCol w="5884223">
                  <a:extLst>
                    <a:ext uri="{9D8B030D-6E8A-4147-A177-3AD203B41FA5}">
                      <a16:colId xmlns:a16="http://schemas.microsoft.com/office/drawing/2014/main" val="1593113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Configuration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LFN Model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4374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TFT</a:t>
                      </a:r>
                      <a:endParaRPr lang="zh-CN" alt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CMF</a:t>
                      </a:r>
                      <a:endParaRPr lang="zh-CN" alt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7797086"/>
                  </a:ext>
                </a:extLst>
              </a:tr>
              <a:tr h="320040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SGT</a:t>
                      </a:r>
                      <a:endParaRPr lang="zh-CN" alt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CMF for low I</a:t>
                      </a:r>
                      <a:r>
                        <a:rPr lang="en-US" altLang="zh-CN" b="1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 </a:t>
                      </a:r>
                      <a:r>
                        <a:rPr lang="en-US" altLang="zh-CN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subthreshold </a:t>
                      </a:r>
                      <a:r>
                        <a:rPr lang="en-US" altLang="zh-CN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6348708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CNF for high I</a:t>
                      </a:r>
                      <a:r>
                        <a:rPr lang="en-US" altLang="zh-CN" b="1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 </a:t>
                      </a:r>
                      <a:r>
                        <a:rPr lang="en-US" altLang="zh-CN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subthreshold </a:t>
                      </a:r>
                      <a:r>
                        <a:rPr lang="en-US" altLang="zh-CN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</a:t>
                      </a:r>
                      <a:endParaRPr lang="zh-CN" altLang="en-US" b="1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8775234"/>
                  </a:ext>
                </a:extLst>
              </a:tr>
            </a:tbl>
          </a:graphicData>
        </a:graphic>
      </p:graphicFrame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7DB53F64-275C-EE8C-4354-FBF046740198}"/>
              </a:ext>
            </a:extLst>
          </p:cNvPr>
          <p:cNvCxnSpPr>
            <a:cxnSpLocks/>
          </p:cNvCxnSpPr>
          <p:nvPr/>
        </p:nvCxnSpPr>
        <p:spPr>
          <a:xfrm>
            <a:off x="336000" y="611552"/>
            <a:ext cx="11520000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9D99003C-7126-A39B-7269-E2FAF5CF1684}"/>
              </a:ext>
            </a:extLst>
          </p:cNvPr>
          <p:cNvSpPr txBox="1"/>
          <p:nvPr/>
        </p:nvSpPr>
        <p:spPr>
          <a:xfrm>
            <a:off x="571696" y="764884"/>
            <a:ext cx="4971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</a:rPr>
              <a:t>LFN of polysilicon SGT in subthreshold region</a:t>
            </a:r>
            <a:endParaRPr lang="zh-CN" altLang="en-US" b="1" baseline="-25000" dirty="0">
              <a:solidFill>
                <a:srgbClr val="0000FF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BB5E8A8-23A7-23A7-1D71-70D4BB14A1FF}"/>
              </a:ext>
            </a:extLst>
          </p:cNvPr>
          <p:cNvSpPr>
            <a:spLocks noChangeAspect="1"/>
          </p:cNvSpPr>
          <p:nvPr/>
        </p:nvSpPr>
        <p:spPr>
          <a:xfrm>
            <a:off x="472216" y="895550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DDC2447-461D-9360-15CF-D5D2CC2306E1}"/>
              </a:ext>
            </a:extLst>
          </p:cNvPr>
          <p:cNvSpPr txBox="1"/>
          <p:nvPr/>
        </p:nvSpPr>
        <p:spPr>
          <a:xfrm>
            <a:off x="571696" y="3700421"/>
            <a:ext cx="5351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</a:rPr>
              <a:t>LFN of polysilicon SGT in above-threshold region</a:t>
            </a:r>
            <a:endParaRPr lang="zh-CN" altLang="en-US" b="1" baseline="-25000" dirty="0">
              <a:solidFill>
                <a:srgbClr val="0000FF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3D6BF24-81AF-1CBD-0253-F18019F9E5FB}"/>
              </a:ext>
            </a:extLst>
          </p:cNvPr>
          <p:cNvSpPr>
            <a:spLocks noChangeAspect="1"/>
          </p:cNvSpPr>
          <p:nvPr/>
        </p:nvSpPr>
        <p:spPr>
          <a:xfrm>
            <a:off x="472216" y="3831087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0108635-6263-6B68-437F-237C6A44ACAB}"/>
              </a:ext>
            </a:extLst>
          </p:cNvPr>
          <p:cNvSpPr txBox="1"/>
          <p:nvPr/>
        </p:nvSpPr>
        <p:spPr>
          <a:xfrm>
            <a:off x="580216" y="5513739"/>
            <a:ext cx="11392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 of the physical LFN behavior and modification of LFN model for on-going work of SGT </a:t>
            </a:r>
            <a:endParaRPr lang="zh-CN" altLang="en-US" b="1" baseline="-25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65D8117-57CA-6A24-94B1-64A3586311E3}"/>
              </a:ext>
            </a:extLst>
          </p:cNvPr>
          <p:cNvSpPr>
            <a:spLocks noChangeAspect="1"/>
          </p:cNvSpPr>
          <p:nvPr/>
        </p:nvSpPr>
        <p:spPr>
          <a:xfrm>
            <a:off x="480736" y="5644405"/>
            <a:ext cx="108000" cy="1080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15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4" grpId="0"/>
      <p:bldP spid="15" grpId="0" animBg="1"/>
      <p:bldP spid="16" grpId="0"/>
      <p:bldP spid="18" grpId="0" animBg="1"/>
      <p:bldP spid="19" grpId="0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7D39491-A57B-63D4-7A1D-AD647BEE131A}"/>
              </a:ext>
            </a:extLst>
          </p:cNvPr>
          <p:cNvSpPr txBox="1"/>
          <p:nvPr/>
        </p:nvSpPr>
        <p:spPr>
          <a:xfrm>
            <a:off x="3981601" y="1775361"/>
            <a:ext cx="36455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!</a:t>
            </a:r>
            <a:endParaRPr lang="zh-CN" altLang="en-US" sz="4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E5AD1CE-5576-C707-EC64-E9E33D9AB863}"/>
              </a:ext>
            </a:extLst>
          </p:cNvPr>
          <p:cNvSpPr txBox="1"/>
          <p:nvPr/>
        </p:nvSpPr>
        <p:spPr>
          <a:xfrm>
            <a:off x="546265" y="6499706"/>
            <a:ext cx="112904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0409C2"/>
                </a:solidFill>
              </a:rPr>
              <a:t>Symposium on Schottky Barrier MOS 2024 "The Schottky barrier transistor for neuromorphic applications"  </a:t>
            </a:r>
            <a:endParaRPr lang="zh-CN" altLang="en-US" b="1" dirty="0">
              <a:solidFill>
                <a:srgbClr val="0409C2"/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3C23928-2131-BD29-EA89-73762E157DD2}"/>
              </a:ext>
            </a:extLst>
          </p:cNvPr>
          <p:cNvCxnSpPr>
            <a:cxnSpLocks/>
          </p:cNvCxnSpPr>
          <p:nvPr/>
        </p:nvCxnSpPr>
        <p:spPr>
          <a:xfrm>
            <a:off x="336000" y="6531434"/>
            <a:ext cx="11520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B972205F-1FF6-9283-BFFD-CC02B3B18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7720" y="5353930"/>
            <a:ext cx="1080000" cy="111892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D4F7BDF-9A17-1B87-9315-ABAB622F8F74}"/>
              </a:ext>
            </a:extLst>
          </p:cNvPr>
          <p:cNvSpPr txBox="1"/>
          <p:nvPr/>
        </p:nvSpPr>
        <p:spPr>
          <a:xfrm>
            <a:off x="11799094" y="6519446"/>
            <a:ext cx="412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9">
            <a:extLst>
              <a:ext uri="{FF2B5EF4-FFF2-40B4-BE49-F238E27FC236}">
                <a16:creationId xmlns:a16="http://schemas.microsoft.com/office/drawing/2014/main" id="{78BF6D3E-D8C0-8CBC-6497-3F7A56296F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3" t="25989" r="5769" b="7286"/>
          <a:stretch/>
        </p:blipFill>
        <p:spPr>
          <a:xfrm>
            <a:off x="425111" y="5724976"/>
            <a:ext cx="3152657" cy="544835"/>
          </a:xfrm>
          <a:prstGeom prst="rect">
            <a:avLst/>
          </a:prstGeom>
        </p:spPr>
      </p:pic>
      <p:pic>
        <p:nvPicPr>
          <p:cNvPr id="2" name="图片 1" descr="图片包含 游戏机&#10;&#10;描述已自动生成">
            <a:extLst>
              <a:ext uri="{FF2B5EF4-FFF2-40B4-BE49-F238E27FC236}">
                <a16:creationId xmlns:a16="http://schemas.microsoft.com/office/drawing/2014/main" id="{285112E6-0B9B-7FED-910C-7AA06A67C3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8" b="22519"/>
          <a:stretch/>
        </p:blipFill>
        <p:spPr>
          <a:xfrm>
            <a:off x="5680383" y="5439327"/>
            <a:ext cx="1851154" cy="84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09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25028</TotalTime>
  <Words>1765</Words>
  <Application>Microsoft Office PowerPoint</Application>
  <PresentationFormat>宽屏</PresentationFormat>
  <Paragraphs>319</Paragraphs>
  <Slides>21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-apple-system</vt:lpstr>
      <vt:lpstr>等线</vt:lpstr>
      <vt:lpstr>等线 Light</vt:lpstr>
      <vt:lpstr>黑体</vt:lpstr>
      <vt:lpstr>Arial</vt:lpstr>
      <vt:lpstr>Cambria Math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Low-frequency Noise in Polysilicon Source-Gated Thin-Film Transistor</dc:title>
  <dc:creator>Qi Chen</dc:creator>
  <cp:lastModifiedBy>Qi Chen</cp:lastModifiedBy>
  <cp:revision>30</cp:revision>
  <dcterms:created xsi:type="dcterms:W3CDTF">2024-04-18T12:57:19Z</dcterms:created>
  <dcterms:modified xsi:type="dcterms:W3CDTF">2024-09-24T18:56:08Z</dcterms:modified>
</cp:coreProperties>
</file>